
<file path=[Content_Types].xml><?xml version="1.0" encoding="utf-8"?>
<Types xmlns="http://schemas.openxmlformats.org/package/2006/content-types">
  <Default Extension="png" ContentType="image/png"/>
  <Default Extension="bin" ContentType="image/unknown"/>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60" r:id="rId2"/>
    <p:sldMasterId id="2147483695" r:id="rId3"/>
  </p:sldMasterIdLst>
  <p:notesMasterIdLst>
    <p:notesMasterId r:id="rId28"/>
  </p:notesMasterIdLst>
  <p:sldIdLst>
    <p:sldId id="264" r:id="rId4"/>
    <p:sldId id="2147375568" r:id="rId5"/>
    <p:sldId id="2147472032" r:id="rId6"/>
    <p:sldId id="2147375629" r:id="rId7"/>
    <p:sldId id="2147472001" r:id="rId8"/>
    <p:sldId id="2147375620" r:id="rId9"/>
    <p:sldId id="258" r:id="rId10"/>
    <p:sldId id="257" r:id="rId11"/>
    <p:sldId id="2147475162" r:id="rId12"/>
    <p:sldId id="2147472002" r:id="rId13"/>
    <p:sldId id="2147375414" r:id="rId14"/>
    <p:sldId id="2147475153" r:id="rId15"/>
    <p:sldId id="2147475155" r:id="rId16"/>
    <p:sldId id="2147475154" r:id="rId17"/>
    <p:sldId id="2147475160" r:id="rId18"/>
    <p:sldId id="2147475137" r:id="rId19"/>
    <p:sldId id="2147472034" r:id="rId20"/>
    <p:sldId id="2970" r:id="rId21"/>
    <p:sldId id="2147375626" r:id="rId22"/>
    <p:sldId id="2147375562" r:id="rId23"/>
    <p:sldId id="2147375560" r:id="rId24"/>
    <p:sldId id="2147375491" r:id="rId25"/>
    <p:sldId id="2147375563" r:id="rId26"/>
    <p:sldId id="214747205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10D163-7B0F-BF81-DC3F-81BC12147AD6}" name="BAGGALEY, Rachel Clare" initials="BRC" userId="S::baggaleyr@who.int::19a88e67-8ef6-4070-8b85-790e08b92662" providerId="AD"/>
  <p188:author id="{E96171B1-10B2-7A5F-5B04-3666966104ED}" name="RODOLPH, Michelle" initials="RM" userId="S::rodolphm@who.int::ee3d8777-9c7e-4c23-8629-34e0cf8bd327" providerId="AD"/>
  <p188:author id="{EA9429CA-5787-7D33-A2D3-1CD816F6A55F}" name="BAPTISTA DA SILVA, Carlota" initials="BC" userId="S::baptistac@who.int::7d766dbb-2718-481b-8245-168d7bfcc5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228C"/>
    <a:srgbClr val="009999"/>
    <a:srgbClr val="006666"/>
    <a:srgbClr val="FED8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64" autoAdjust="0"/>
    <p:restoredTop sz="91338" autoAdjust="0"/>
  </p:normalViewPr>
  <p:slideViewPr>
    <p:cSldViewPr snapToGrid="0">
      <p:cViewPr varScale="1">
        <p:scale>
          <a:sx n="109" d="100"/>
          <a:sy n="109" d="100"/>
        </p:scale>
        <p:origin x="1062" y="114"/>
      </p:cViewPr>
      <p:guideLst/>
    </p:cSldViewPr>
  </p:slideViewPr>
  <p:notesTextViewPr>
    <p:cViewPr>
      <p:scale>
        <a:sx n="1" d="1"/>
        <a:sy n="1" d="1"/>
      </p:scale>
      <p:origin x="0" y="0"/>
    </p:cViewPr>
  </p:notesTextViewPr>
  <p:sorterViewPr>
    <p:cViewPr>
      <p:scale>
        <a:sx n="100" d="100"/>
        <a:sy n="100" d="100"/>
      </p:scale>
      <p:origin x="0" y="-12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GB" sz="2000" b="1" dirty="0"/>
              <a:t>Number of people who</a:t>
            </a:r>
            <a:r>
              <a:rPr lang="en-GB" sz="2000" b="1" baseline="0" dirty="0"/>
              <a:t> used </a:t>
            </a:r>
            <a:r>
              <a:rPr lang="en-GB" sz="2000" b="1" baseline="0" dirty="0" err="1"/>
              <a:t>PrEP</a:t>
            </a:r>
            <a:r>
              <a:rPr lang="en-GB" sz="2000" b="1" baseline="0" dirty="0"/>
              <a:t> at least once in a year</a:t>
            </a:r>
            <a:r>
              <a:rPr lang="en-GB" sz="2000" b="1" dirty="0"/>
              <a:t>,</a:t>
            </a:r>
            <a:r>
              <a:rPr lang="en-GB" sz="2000" b="1" baseline="0" dirty="0"/>
              <a:t> </a:t>
            </a:r>
            <a:r>
              <a:rPr lang="en-GB" sz="2000" b="1" dirty="0"/>
              <a:t>by</a:t>
            </a:r>
            <a:r>
              <a:rPr lang="en-GB" sz="2000" b="1" baseline="0" dirty="0"/>
              <a:t> WHO Region (2019-2023)</a:t>
            </a:r>
            <a:endParaRPr lang="en-GB" sz="2000" b="1"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'By Region'!$A$2</c:f>
              <c:strCache>
                <c:ptCount val="1"/>
                <c:pt idx="0">
                  <c:v>AFRO</c:v>
                </c:pt>
              </c:strCache>
            </c:strRef>
          </c:tx>
          <c:spPr>
            <a:solidFill>
              <a:schemeClr val="accent1"/>
            </a:solidFill>
            <a:ln>
              <a:noFill/>
            </a:ln>
            <a:effectLst/>
          </c:spPr>
          <c:invertIfNegative val="0"/>
          <c:cat>
            <c:numRef>
              <c:f>'By Region'!$D$1:$H$1</c:f>
              <c:numCache>
                <c:formatCode>General</c:formatCode>
                <c:ptCount val="5"/>
                <c:pt idx="0">
                  <c:v>2019</c:v>
                </c:pt>
                <c:pt idx="1">
                  <c:v>2020</c:v>
                </c:pt>
                <c:pt idx="2">
                  <c:v>2021</c:v>
                </c:pt>
                <c:pt idx="3">
                  <c:v>2022</c:v>
                </c:pt>
                <c:pt idx="4">
                  <c:v>2023</c:v>
                </c:pt>
              </c:numCache>
            </c:numRef>
          </c:cat>
          <c:val>
            <c:numRef>
              <c:f>'By Region'!$D$2:$H$2</c:f>
              <c:numCache>
                <c:formatCode>#,##0</c:formatCode>
                <c:ptCount val="5"/>
                <c:pt idx="0">
                  <c:v>200530</c:v>
                </c:pt>
                <c:pt idx="1">
                  <c:v>463535</c:v>
                </c:pt>
                <c:pt idx="2">
                  <c:v>967568</c:v>
                </c:pt>
                <c:pt idx="3">
                  <c:v>1726365</c:v>
                </c:pt>
                <c:pt idx="4">
                  <c:v>2632253</c:v>
                </c:pt>
              </c:numCache>
            </c:numRef>
          </c:val>
          <c:extLst>
            <c:ext xmlns:c16="http://schemas.microsoft.com/office/drawing/2014/chart" uri="{C3380CC4-5D6E-409C-BE32-E72D297353CC}">
              <c16:uniqueId val="{00000000-7D66-E14E-AD0A-77F449394EBB}"/>
            </c:ext>
          </c:extLst>
        </c:ser>
        <c:ser>
          <c:idx val="1"/>
          <c:order val="1"/>
          <c:tx>
            <c:strRef>
              <c:f>'By Region'!$A$3</c:f>
              <c:strCache>
                <c:ptCount val="1"/>
                <c:pt idx="0">
                  <c:v>AMRO</c:v>
                </c:pt>
              </c:strCache>
            </c:strRef>
          </c:tx>
          <c:spPr>
            <a:solidFill>
              <a:schemeClr val="accent2"/>
            </a:solidFill>
            <a:ln>
              <a:noFill/>
            </a:ln>
            <a:effectLst/>
          </c:spPr>
          <c:invertIfNegative val="0"/>
          <c:cat>
            <c:numRef>
              <c:f>'By Region'!$D$1:$H$1</c:f>
              <c:numCache>
                <c:formatCode>General</c:formatCode>
                <c:ptCount val="5"/>
                <c:pt idx="0">
                  <c:v>2019</c:v>
                </c:pt>
                <c:pt idx="1">
                  <c:v>2020</c:v>
                </c:pt>
                <c:pt idx="2">
                  <c:v>2021</c:v>
                </c:pt>
                <c:pt idx="3">
                  <c:v>2022</c:v>
                </c:pt>
                <c:pt idx="4">
                  <c:v>2023</c:v>
                </c:pt>
              </c:numCache>
            </c:numRef>
          </c:cat>
          <c:val>
            <c:numRef>
              <c:f>'By Region'!$D$3:$H$3</c:f>
              <c:numCache>
                <c:formatCode>#,##0</c:formatCode>
                <c:ptCount val="5"/>
                <c:pt idx="0">
                  <c:v>219493</c:v>
                </c:pt>
                <c:pt idx="1">
                  <c:v>317316</c:v>
                </c:pt>
                <c:pt idx="2">
                  <c:v>293735</c:v>
                </c:pt>
                <c:pt idx="3">
                  <c:v>495319</c:v>
                </c:pt>
                <c:pt idx="4">
                  <c:v>506091</c:v>
                </c:pt>
              </c:numCache>
            </c:numRef>
          </c:val>
          <c:extLst>
            <c:ext xmlns:c16="http://schemas.microsoft.com/office/drawing/2014/chart" uri="{C3380CC4-5D6E-409C-BE32-E72D297353CC}">
              <c16:uniqueId val="{00000001-7D66-E14E-AD0A-77F449394EBB}"/>
            </c:ext>
          </c:extLst>
        </c:ser>
        <c:ser>
          <c:idx val="2"/>
          <c:order val="2"/>
          <c:tx>
            <c:strRef>
              <c:f>'By Region'!$A$4</c:f>
              <c:strCache>
                <c:ptCount val="1"/>
                <c:pt idx="0">
                  <c:v>EMRO</c:v>
                </c:pt>
              </c:strCache>
            </c:strRef>
          </c:tx>
          <c:spPr>
            <a:solidFill>
              <a:schemeClr val="accent3"/>
            </a:solidFill>
            <a:ln>
              <a:noFill/>
            </a:ln>
            <a:effectLst/>
          </c:spPr>
          <c:invertIfNegative val="0"/>
          <c:cat>
            <c:numRef>
              <c:f>'By Region'!$D$1:$H$1</c:f>
              <c:numCache>
                <c:formatCode>General</c:formatCode>
                <c:ptCount val="5"/>
                <c:pt idx="0">
                  <c:v>2019</c:v>
                </c:pt>
                <c:pt idx="1">
                  <c:v>2020</c:v>
                </c:pt>
                <c:pt idx="2">
                  <c:v>2021</c:v>
                </c:pt>
                <c:pt idx="3">
                  <c:v>2022</c:v>
                </c:pt>
                <c:pt idx="4">
                  <c:v>2023</c:v>
                </c:pt>
              </c:numCache>
            </c:numRef>
          </c:cat>
          <c:val>
            <c:numRef>
              <c:f>'By Region'!$D$4:$H$4</c:f>
              <c:numCache>
                <c:formatCode>General</c:formatCode>
                <c:ptCount val="5"/>
                <c:pt idx="0">
                  <c:v>374</c:v>
                </c:pt>
                <c:pt idx="1">
                  <c:v>994</c:v>
                </c:pt>
                <c:pt idx="2" formatCode="#,##0">
                  <c:v>1057</c:v>
                </c:pt>
                <c:pt idx="3" formatCode="#,##0">
                  <c:v>1068</c:v>
                </c:pt>
                <c:pt idx="4">
                  <c:v>795</c:v>
                </c:pt>
              </c:numCache>
            </c:numRef>
          </c:val>
          <c:extLst>
            <c:ext xmlns:c16="http://schemas.microsoft.com/office/drawing/2014/chart" uri="{C3380CC4-5D6E-409C-BE32-E72D297353CC}">
              <c16:uniqueId val="{00000002-7D66-E14E-AD0A-77F449394EBB}"/>
            </c:ext>
          </c:extLst>
        </c:ser>
        <c:ser>
          <c:idx val="3"/>
          <c:order val="3"/>
          <c:tx>
            <c:strRef>
              <c:f>'By Region'!$A$5</c:f>
              <c:strCache>
                <c:ptCount val="1"/>
                <c:pt idx="0">
                  <c:v>EURO</c:v>
                </c:pt>
              </c:strCache>
            </c:strRef>
          </c:tx>
          <c:spPr>
            <a:solidFill>
              <a:schemeClr val="accent4"/>
            </a:solidFill>
            <a:ln>
              <a:noFill/>
            </a:ln>
            <a:effectLst/>
          </c:spPr>
          <c:invertIfNegative val="0"/>
          <c:cat>
            <c:numRef>
              <c:f>'By Region'!$D$1:$H$1</c:f>
              <c:numCache>
                <c:formatCode>General</c:formatCode>
                <c:ptCount val="5"/>
                <c:pt idx="0">
                  <c:v>2019</c:v>
                </c:pt>
                <c:pt idx="1">
                  <c:v>2020</c:v>
                </c:pt>
                <c:pt idx="2">
                  <c:v>2021</c:v>
                </c:pt>
                <c:pt idx="3">
                  <c:v>2022</c:v>
                </c:pt>
                <c:pt idx="4">
                  <c:v>2023</c:v>
                </c:pt>
              </c:numCache>
            </c:numRef>
          </c:cat>
          <c:val>
            <c:numRef>
              <c:f>'By Region'!$D$5:$H$5</c:f>
              <c:numCache>
                <c:formatCode>#,##0</c:formatCode>
                <c:ptCount val="5"/>
                <c:pt idx="0">
                  <c:v>84464</c:v>
                </c:pt>
                <c:pt idx="1">
                  <c:v>3212</c:v>
                </c:pt>
                <c:pt idx="2">
                  <c:v>134906</c:v>
                </c:pt>
                <c:pt idx="3">
                  <c:v>231246</c:v>
                </c:pt>
                <c:pt idx="4">
                  <c:v>182700</c:v>
                </c:pt>
              </c:numCache>
            </c:numRef>
          </c:val>
          <c:extLst>
            <c:ext xmlns:c16="http://schemas.microsoft.com/office/drawing/2014/chart" uri="{C3380CC4-5D6E-409C-BE32-E72D297353CC}">
              <c16:uniqueId val="{00000003-7D66-E14E-AD0A-77F449394EBB}"/>
            </c:ext>
          </c:extLst>
        </c:ser>
        <c:ser>
          <c:idx val="4"/>
          <c:order val="4"/>
          <c:tx>
            <c:strRef>
              <c:f>'By Region'!$A$6</c:f>
              <c:strCache>
                <c:ptCount val="1"/>
                <c:pt idx="0">
                  <c:v>SEARO</c:v>
                </c:pt>
              </c:strCache>
            </c:strRef>
          </c:tx>
          <c:spPr>
            <a:solidFill>
              <a:schemeClr val="accent5"/>
            </a:solidFill>
            <a:ln>
              <a:noFill/>
            </a:ln>
            <a:effectLst/>
          </c:spPr>
          <c:invertIfNegative val="0"/>
          <c:cat>
            <c:numRef>
              <c:f>'By Region'!$D$1:$H$1</c:f>
              <c:numCache>
                <c:formatCode>General</c:formatCode>
                <c:ptCount val="5"/>
                <c:pt idx="0">
                  <c:v>2019</c:v>
                </c:pt>
                <c:pt idx="1">
                  <c:v>2020</c:v>
                </c:pt>
                <c:pt idx="2">
                  <c:v>2021</c:v>
                </c:pt>
                <c:pt idx="3">
                  <c:v>2022</c:v>
                </c:pt>
                <c:pt idx="4">
                  <c:v>2023</c:v>
                </c:pt>
              </c:numCache>
            </c:numRef>
          </c:cat>
          <c:val>
            <c:numRef>
              <c:f>'By Region'!$D$6:$H$6</c:f>
              <c:numCache>
                <c:formatCode>#,##0</c:formatCode>
                <c:ptCount val="5"/>
                <c:pt idx="0">
                  <c:v>7098</c:v>
                </c:pt>
                <c:pt idx="1">
                  <c:v>14077</c:v>
                </c:pt>
                <c:pt idx="2">
                  <c:v>23441</c:v>
                </c:pt>
                <c:pt idx="3">
                  <c:v>29342</c:v>
                </c:pt>
                <c:pt idx="4">
                  <c:v>45013</c:v>
                </c:pt>
              </c:numCache>
            </c:numRef>
          </c:val>
          <c:extLst>
            <c:ext xmlns:c16="http://schemas.microsoft.com/office/drawing/2014/chart" uri="{C3380CC4-5D6E-409C-BE32-E72D297353CC}">
              <c16:uniqueId val="{00000004-7D66-E14E-AD0A-77F449394EBB}"/>
            </c:ext>
          </c:extLst>
        </c:ser>
        <c:ser>
          <c:idx val="5"/>
          <c:order val="5"/>
          <c:tx>
            <c:strRef>
              <c:f>'By Region'!$A$7</c:f>
              <c:strCache>
                <c:ptCount val="1"/>
                <c:pt idx="0">
                  <c:v>WPRO</c:v>
                </c:pt>
              </c:strCache>
            </c:strRef>
          </c:tx>
          <c:spPr>
            <a:solidFill>
              <a:schemeClr val="accent6"/>
            </a:solidFill>
            <a:ln>
              <a:noFill/>
            </a:ln>
            <a:effectLst/>
          </c:spPr>
          <c:invertIfNegative val="0"/>
          <c:cat>
            <c:numRef>
              <c:f>'By Region'!$D$1:$H$1</c:f>
              <c:numCache>
                <c:formatCode>General</c:formatCode>
                <c:ptCount val="5"/>
                <c:pt idx="0">
                  <c:v>2019</c:v>
                </c:pt>
                <c:pt idx="1">
                  <c:v>2020</c:v>
                </c:pt>
                <c:pt idx="2">
                  <c:v>2021</c:v>
                </c:pt>
                <c:pt idx="3">
                  <c:v>2022</c:v>
                </c:pt>
                <c:pt idx="4">
                  <c:v>2023</c:v>
                </c:pt>
              </c:numCache>
            </c:numRef>
          </c:cat>
          <c:val>
            <c:numRef>
              <c:f>'By Region'!$D$7:$H$7</c:f>
              <c:numCache>
                <c:formatCode>#,##0</c:formatCode>
                <c:ptCount val="5"/>
                <c:pt idx="0">
                  <c:v>37495</c:v>
                </c:pt>
                <c:pt idx="1">
                  <c:v>51060</c:v>
                </c:pt>
                <c:pt idx="2">
                  <c:v>77771</c:v>
                </c:pt>
                <c:pt idx="3">
                  <c:v>113030</c:v>
                </c:pt>
                <c:pt idx="4">
                  <c:v>148151</c:v>
                </c:pt>
              </c:numCache>
            </c:numRef>
          </c:val>
          <c:extLst>
            <c:ext xmlns:c16="http://schemas.microsoft.com/office/drawing/2014/chart" uri="{C3380CC4-5D6E-409C-BE32-E72D297353CC}">
              <c16:uniqueId val="{00000005-7D66-E14E-AD0A-77F449394EBB}"/>
            </c:ext>
          </c:extLst>
        </c:ser>
        <c:dLbls>
          <c:showLegendKey val="0"/>
          <c:showVal val="0"/>
          <c:showCatName val="0"/>
          <c:showSerName val="0"/>
          <c:showPercent val="0"/>
          <c:showBubbleSize val="0"/>
        </c:dLbls>
        <c:gapWidth val="25"/>
        <c:overlap val="100"/>
        <c:axId val="1952182240"/>
        <c:axId val="1960134416"/>
      </c:barChart>
      <c:catAx>
        <c:axId val="19521822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60134416"/>
        <c:crosses val="autoZero"/>
        <c:auto val="1"/>
        <c:lblAlgn val="ctr"/>
        <c:lblOffset val="100"/>
        <c:noMultiLvlLbl val="0"/>
      </c:catAx>
      <c:valAx>
        <c:axId val="1960134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t>Number of people who received</a:t>
                </a:r>
                <a:r>
                  <a:rPr lang="en-GB" sz="1600" baseline="0"/>
                  <a:t> PrEP</a:t>
                </a:r>
                <a:endParaRPr lang="en-GB" sz="160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952182240"/>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1FDE57-E8D0-4C77-B5F7-8C043ACDE1CD}"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8CCE53B6-2707-4C11-854B-D3F894B0A4B0}">
      <dgm:prSet/>
      <dgm:spPr/>
      <dgm:t>
        <a:bodyPr/>
        <a:lstStyle/>
        <a:p>
          <a:pPr>
            <a:defRPr b="1"/>
          </a:pPr>
          <a:r>
            <a:rPr lang="en-US"/>
            <a:t>2015</a:t>
          </a:r>
        </a:p>
      </dgm:t>
    </dgm:pt>
    <dgm:pt modelId="{A098B001-5441-4F56-9E74-A63B201DB451}" type="parTrans" cxnId="{DAA5B679-B7DA-4A57-930B-3C789478991F}">
      <dgm:prSet/>
      <dgm:spPr/>
      <dgm:t>
        <a:bodyPr/>
        <a:lstStyle/>
        <a:p>
          <a:endParaRPr lang="en-US"/>
        </a:p>
      </dgm:t>
    </dgm:pt>
    <dgm:pt modelId="{FFF50A3E-504B-4F53-A627-3D76D27942C5}" type="sibTrans" cxnId="{DAA5B679-B7DA-4A57-930B-3C789478991F}">
      <dgm:prSet/>
      <dgm:spPr/>
      <dgm:t>
        <a:bodyPr/>
        <a:lstStyle/>
        <a:p>
          <a:endParaRPr lang="en-US"/>
        </a:p>
      </dgm:t>
    </dgm:pt>
    <dgm:pt modelId="{9F683685-4F39-4F46-8307-F583495859DB}">
      <dgm:prSet/>
      <dgm:spPr/>
      <dgm:t>
        <a:bodyPr/>
        <a:lstStyle/>
        <a:p>
          <a:r>
            <a:rPr lang="en-US" dirty="0"/>
            <a:t>Daily </a:t>
          </a:r>
          <a:r>
            <a:rPr lang="en-US" b="1" dirty="0"/>
            <a:t>oral </a:t>
          </a:r>
          <a:r>
            <a:rPr lang="en-US" b="1" dirty="0" err="1"/>
            <a:t>PrEP</a:t>
          </a:r>
          <a:r>
            <a:rPr lang="en-US" b="1" dirty="0"/>
            <a:t> </a:t>
          </a:r>
          <a:r>
            <a:rPr lang="en-US" dirty="0"/>
            <a:t>for individuals at substantial risk of acquiring HIV (TDF/FTC or TDF/3TC).</a:t>
          </a:r>
        </a:p>
      </dgm:t>
    </dgm:pt>
    <dgm:pt modelId="{733BE0B3-5632-46CA-BA5E-EFE062540BEE}" type="parTrans" cxnId="{27AF827D-77F5-40E6-A44E-ECA491C1741B}">
      <dgm:prSet/>
      <dgm:spPr/>
      <dgm:t>
        <a:bodyPr/>
        <a:lstStyle/>
        <a:p>
          <a:endParaRPr lang="en-US"/>
        </a:p>
      </dgm:t>
    </dgm:pt>
    <dgm:pt modelId="{9D78F55A-04DF-48C8-A5FB-73646660A9A7}" type="sibTrans" cxnId="{27AF827D-77F5-40E6-A44E-ECA491C1741B}">
      <dgm:prSet/>
      <dgm:spPr/>
      <dgm:t>
        <a:bodyPr/>
        <a:lstStyle/>
        <a:p>
          <a:endParaRPr lang="en-US"/>
        </a:p>
      </dgm:t>
    </dgm:pt>
    <dgm:pt modelId="{FE575406-3038-4784-ACEA-8FB4B2FAF7B9}">
      <dgm:prSet/>
      <dgm:spPr/>
      <dgm:t>
        <a:bodyPr/>
        <a:lstStyle/>
        <a:p>
          <a:pPr>
            <a:defRPr b="1"/>
          </a:pPr>
          <a:r>
            <a:rPr lang="en-US"/>
            <a:t>2019</a:t>
          </a:r>
        </a:p>
      </dgm:t>
    </dgm:pt>
    <dgm:pt modelId="{B1E3CC3D-F83C-47CF-B2D8-945271296BE5}" type="parTrans" cxnId="{C60F06CC-2F3D-43BB-A420-6304841FB9C7}">
      <dgm:prSet/>
      <dgm:spPr/>
      <dgm:t>
        <a:bodyPr/>
        <a:lstStyle/>
        <a:p>
          <a:endParaRPr lang="en-US"/>
        </a:p>
      </dgm:t>
    </dgm:pt>
    <dgm:pt modelId="{858B0056-E53C-47B6-AFC3-18456BFB9607}" type="sibTrans" cxnId="{C60F06CC-2F3D-43BB-A420-6304841FB9C7}">
      <dgm:prSet/>
      <dgm:spPr/>
      <dgm:t>
        <a:bodyPr/>
        <a:lstStyle/>
        <a:p>
          <a:endParaRPr lang="en-US"/>
        </a:p>
      </dgm:t>
    </dgm:pt>
    <dgm:pt modelId="{9106155D-8112-48C1-A96D-960226187273}">
      <dgm:prSet/>
      <dgm:spPr/>
      <dgm:t>
        <a:bodyPr/>
        <a:lstStyle/>
        <a:p>
          <a:r>
            <a:rPr lang="en-US" dirty="0"/>
            <a:t>Event-driven</a:t>
          </a:r>
          <a:r>
            <a:rPr lang="en-US" b="1" dirty="0"/>
            <a:t>, on-demand</a:t>
          </a:r>
          <a:r>
            <a:rPr lang="en-US" dirty="0"/>
            <a:t>, or "2+1+1" </a:t>
          </a:r>
          <a:r>
            <a:rPr lang="en-US" dirty="0" err="1"/>
            <a:t>PrEP</a:t>
          </a:r>
          <a:r>
            <a:rPr lang="en-US" dirty="0"/>
            <a:t>, targeting gay men, bisexual men, and other men who have sex with men.</a:t>
          </a:r>
        </a:p>
      </dgm:t>
    </dgm:pt>
    <dgm:pt modelId="{94B64E15-9266-4E44-809B-EC9E236B13C8}" type="parTrans" cxnId="{5578F1BF-22BC-4644-A747-4E42F54018A7}">
      <dgm:prSet/>
      <dgm:spPr/>
      <dgm:t>
        <a:bodyPr/>
        <a:lstStyle/>
        <a:p>
          <a:endParaRPr lang="en-US"/>
        </a:p>
      </dgm:t>
    </dgm:pt>
    <dgm:pt modelId="{5CF3D4C5-8BA5-4401-B520-6F40F038DCD2}" type="sibTrans" cxnId="{5578F1BF-22BC-4644-A747-4E42F54018A7}">
      <dgm:prSet/>
      <dgm:spPr/>
      <dgm:t>
        <a:bodyPr/>
        <a:lstStyle/>
        <a:p>
          <a:endParaRPr lang="en-US"/>
        </a:p>
      </dgm:t>
    </dgm:pt>
    <dgm:pt modelId="{8E6080E9-80A1-4D0F-ACB1-5DF92A949BC9}">
      <dgm:prSet/>
      <dgm:spPr/>
      <dgm:t>
        <a:bodyPr/>
        <a:lstStyle/>
        <a:p>
          <a:pPr>
            <a:defRPr b="1"/>
          </a:pPr>
          <a:r>
            <a:rPr lang="en-US"/>
            <a:t>2021</a:t>
          </a:r>
        </a:p>
      </dgm:t>
    </dgm:pt>
    <dgm:pt modelId="{25ABFD97-FA79-41AF-A4B6-B010AB082959}" type="parTrans" cxnId="{1FCEC39B-25AB-44A1-B12F-161EB703D539}">
      <dgm:prSet/>
      <dgm:spPr/>
      <dgm:t>
        <a:bodyPr/>
        <a:lstStyle/>
        <a:p>
          <a:endParaRPr lang="en-US"/>
        </a:p>
      </dgm:t>
    </dgm:pt>
    <dgm:pt modelId="{6FD5327D-8DE6-45FD-800A-94242455BB82}" type="sibTrans" cxnId="{1FCEC39B-25AB-44A1-B12F-161EB703D539}">
      <dgm:prSet/>
      <dgm:spPr/>
      <dgm:t>
        <a:bodyPr/>
        <a:lstStyle/>
        <a:p>
          <a:endParaRPr lang="en-US"/>
        </a:p>
      </dgm:t>
    </dgm:pt>
    <dgm:pt modelId="{ED3EF5FF-FB1E-46F2-A361-0EF643321BCF}">
      <dgm:prSet/>
      <dgm:spPr/>
      <dgm:t>
        <a:bodyPr/>
        <a:lstStyle/>
        <a:p>
          <a:r>
            <a:rPr lang="en-US" dirty="0" err="1"/>
            <a:t>PrEP</a:t>
          </a:r>
          <a:r>
            <a:rPr lang="en-US" dirty="0"/>
            <a:t> through </a:t>
          </a:r>
          <a:r>
            <a:rPr lang="en-US" b="1" dirty="0" err="1"/>
            <a:t>dapivirine</a:t>
          </a:r>
          <a:r>
            <a:rPr lang="en-US" b="1" dirty="0"/>
            <a:t> vaginal ring (DVR) </a:t>
          </a:r>
          <a:r>
            <a:rPr lang="en-US" dirty="0"/>
            <a:t>for cisgender women at substantial risk of acquiring HIV.</a:t>
          </a:r>
        </a:p>
      </dgm:t>
    </dgm:pt>
    <dgm:pt modelId="{EC640D1F-20FC-4649-904F-7C47B4478318}" type="parTrans" cxnId="{36AD0CA5-AD07-4616-914A-5CE3619A8D2A}">
      <dgm:prSet/>
      <dgm:spPr/>
      <dgm:t>
        <a:bodyPr/>
        <a:lstStyle/>
        <a:p>
          <a:endParaRPr lang="en-US"/>
        </a:p>
      </dgm:t>
    </dgm:pt>
    <dgm:pt modelId="{55D5CDFF-A2B6-4FDF-B10F-09BD7450A384}" type="sibTrans" cxnId="{36AD0CA5-AD07-4616-914A-5CE3619A8D2A}">
      <dgm:prSet/>
      <dgm:spPr/>
      <dgm:t>
        <a:bodyPr/>
        <a:lstStyle/>
        <a:p>
          <a:endParaRPr lang="en-US"/>
        </a:p>
      </dgm:t>
    </dgm:pt>
    <dgm:pt modelId="{3B3F89A6-7ADA-4860-A584-D7355BC85F89}">
      <dgm:prSet/>
      <dgm:spPr/>
      <dgm:t>
        <a:bodyPr/>
        <a:lstStyle/>
        <a:p>
          <a:pPr>
            <a:defRPr b="1"/>
          </a:pPr>
          <a:r>
            <a:rPr lang="en-US"/>
            <a:t>2022</a:t>
          </a:r>
        </a:p>
      </dgm:t>
    </dgm:pt>
    <dgm:pt modelId="{622D9983-576C-4E30-B27D-C9E7D51B2661}" type="parTrans" cxnId="{EB3A7B63-34F8-4EB6-B7FC-9518EDDA1358}">
      <dgm:prSet/>
      <dgm:spPr/>
      <dgm:t>
        <a:bodyPr/>
        <a:lstStyle/>
        <a:p>
          <a:endParaRPr lang="en-US"/>
        </a:p>
      </dgm:t>
    </dgm:pt>
    <dgm:pt modelId="{EA09C6A5-9557-435C-980C-F383AA81D85E}" type="sibTrans" cxnId="{EB3A7B63-34F8-4EB6-B7FC-9518EDDA1358}">
      <dgm:prSet/>
      <dgm:spPr/>
      <dgm:t>
        <a:bodyPr/>
        <a:lstStyle/>
        <a:p>
          <a:endParaRPr lang="en-US"/>
        </a:p>
      </dgm:t>
    </dgm:pt>
    <dgm:pt modelId="{675A5CFD-C089-404C-9136-AD35D48F3AB8}">
      <dgm:prSet/>
      <dgm:spPr/>
      <dgm:t>
        <a:bodyPr/>
        <a:lstStyle/>
        <a:p>
          <a:r>
            <a:rPr lang="en-US" dirty="0"/>
            <a:t>Injectable </a:t>
          </a:r>
          <a:r>
            <a:rPr lang="en-US" dirty="0" err="1"/>
            <a:t>PrEP</a:t>
          </a:r>
          <a:r>
            <a:rPr lang="en-US" dirty="0"/>
            <a:t> (</a:t>
          </a:r>
          <a:r>
            <a:rPr lang="en-US" b="1" dirty="0"/>
            <a:t>long-acting cabotegravir</a:t>
          </a:r>
          <a:r>
            <a:rPr lang="en-US" dirty="0"/>
            <a:t>) can be used as an additional option for preventing HIV in individuals at substantial risk of acquiring HIV.</a:t>
          </a:r>
        </a:p>
      </dgm:t>
    </dgm:pt>
    <dgm:pt modelId="{F67F67A7-AA31-490F-BC8A-4CD5C79989F7}" type="parTrans" cxnId="{08C53838-663D-4592-9930-7255E0ED10CD}">
      <dgm:prSet/>
      <dgm:spPr/>
      <dgm:t>
        <a:bodyPr/>
        <a:lstStyle/>
        <a:p>
          <a:endParaRPr lang="en-US"/>
        </a:p>
      </dgm:t>
    </dgm:pt>
    <dgm:pt modelId="{BE94C290-EE93-4CA8-9D9F-9D36601C415C}" type="sibTrans" cxnId="{08C53838-663D-4592-9930-7255E0ED10CD}">
      <dgm:prSet/>
      <dgm:spPr/>
      <dgm:t>
        <a:bodyPr/>
        <a:lstStyle/>
        <a:p>
          <a:endParaRPr lang="en-US"/>
        </a:p>
      </dgm:t>
    </dgm:pt>
    <dgm:pt modelId="{BE67A615-B54A-A849-8513-CCE69AC5DD29}" type="pres">
      <dgm:prSet presAssocID="{391FDE57-E8D0-4C77-B5F7-8C043ACDE1CD}" presName="root" presStyleCnt="0">
        <dgm:presLayoutVars>
          <dgm:chMax/>
          <dgm:chPref/>
          <dgm:animLvl val="lvl"/>
        </dgm:presLayoutVars>
      </dgm:prSet>
      <dgm:spPr/>
    </dgm:pt>
    <dgm:pt modelId="{6EC1C7DB-1FC9-3847-9B2F-90F464A359D3}" type="pres">
      <dgm:prSet presAssocID="{391FDE57-E8D0-4C77-B5F7-8C043ACDE1CD}"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87B7E220-D1FE-B84E-BBDC-007417B585C0}" type="pres">
      <dgm:prSet presAssocID="{391FDE57-E8D0-4C77-B5F7-8C043ACDE1CD}" presName="nodes" presStyleCnt="0">
        <dgm:presLayoutVars>
          <dgm:chMax/>
          <dgm:chPref/>
          <dgm:animLvl val="lvl"/>
        </dgm:presLayoutVars>
      </dgm:prSet>
      <dgm:spPr/>
    </dgm:pt>
    <dgm:pt modelId="{37411D52-4118-B644-8F43-816B3E41A64A}" type="pres">
      <dgm:prSet presAssocID="{8CCE53B6-2707-4C11-854B-D3F894B0A4B0}" presName="composite" presStyleCnt="0"/>
      <dgm:spPr/>
    </dgm:pt>
    <dgm:pt modelId="{8C816C8B-3DD8-BB47-AA50-855F35DD5B7F}" type="pres">
      <dgm:prSet presAssocID="{8CCE53B6-2707-4C11-854B-D3F894B0A4B0}" presName="L1TextContainer" presStyleLbl="revTx" presStyleIdx="0" presStyleCnt="4">
        <dgm:presLayoutVars>
          <dgm:chMax val="1"/>
          <dgm:chPref val="1"/>
          <dgm:bulletEnabled val="1"/>
        </dgm:presLayoutVars>
      </dgm:prSet>
      <dgm:spPr/>
    </dgm:pt>
    <dgm:pt modelId="{18E03025-CCBE-E64D-B1F3-55A01B0410A8}" type="pres">
      <dgm:prSet presAssocID="{8CCE53B6-2707-4C11-854B-D3F894B0A4B0}" presName="L2TextContainerWrapper" presStyleCnt="0">
        <dgm:presLayoutVars>
          <dgm:chMax val="0"/>
          <dgm:chPref val="0"/>
          <dgm:bulletEnabled val="1"/>
        </dgm:presLayoutVars>
      </dgm:prSet>
      <dgm:spPr/>
    </dgm:pt>
    <dgm:pt modelId="{23771A8E-8DD1-444D-AE33-A9489BA84D75}" type="pres">
      <dgm:prSet presAssocID="{8CCE53B6-2707-4C11-854B-D3F894B0A4B0}" presName="L2TextContainer" presStyleLbl="bgAcc1" presStyleIdx="0" presStyleCnt="4"/>
      <dgm:spPr/>
    </dgm:pt>
    <dgm:pt modelId="{E06C3F8A-D946-A244-990D-106C8F3384B6}" type="pres">
      <dgm:prSet presAssocID="{8CCE53B6-2707-4C11-854B-D3F894B0A4B0}" presName="FlexibleEmptyPlaceHolder" presStyleCnt="0"/>
      <dgm:spPr/>
    </dgm:pt>
    <dgm:pt modelId="{36E8AD23-6597-CA41-9F92-67988405932D}" type="pres">
      <dgm:prSet presAssocID="{8CCE53B6-2707-4C11-854B-D3F894B0A4B0}" presName="ConnectLine" presStyleLbl="sibTrans1D1" presStyleIdx="0" presStyleCnt="4"/>
      <dgm:spPr>
        <a:noFill/>
        <a:ln w="6350" cap="flat" cmpd="sng" algn="ctr">
          <a:solidFill>
            <a:schemeClr val="accent1">
              <a:hueOff val="0"/>
              <a:satOff val="0"/>
              <a:lumOff val="0"/>
              <a:alphaOff val="0"/>
            </a:schemeClr>
          </a:solidFill>
          <a:prstDash val="dash"/>
          <a:miter lim="800000"/>
        </a:ln>
        <a:effectLst/>
      </dgm:spPr>
    </dgm:pt>
    <dgm:pt modelId="{9628298A-8447-C549-90B1-710969286691}" type="pres">
      <dgm:prSet presAssocID="{8CCE53B6-2707-4C11-854B-D3F894B0A4B0}" presName="ConnectorPoint" presStyleLbl="alignNode1" presStyleIdx="0" presStyleCnt="4"/>
      <dgm:spPr/>
    </dgm:pt>
    <dgm:pt modelId="{BC266EC2-41C6-D248-B9CF-6B337E634EDD}" type="pres">
      <dgm:prSet presAssocID="{8CCE53B6-2707-4C11-854B-D3F894B0A4B0}" presName="EmptyPlaceHolder" presStyleCnt="0"/>
      <dgm:spPr/>
    </dgm:pt>
    <dgm:pt modelId="{822311DA-10A6-8042-9504-EDF081301E29}" type="pres">
      <dgm:prSet presAssocID="{FFF50A3E-504B-4F53-A627-3D76D27942C5}" presName="spaceBetweenRectangles" presStyleCnt="0"/>
      <dgm:spPr/>
    </dgm:pt>
    <dgm:pt modelId="{3CD1664E-4F7D-9146-978D-6A6E33CB889B}" type="pres">
      <dgm:prSet presAssocID="{FE575406-3038-4784-ACEA-8FB4B2FAF7B9}" presName="composite" presStyleCnt="0"/>
      <dgm:spPr/>
    </dgm:pt>
    <dgm:pt modelId="{426ADC32-409D-264F-8D40-042D7891BD11}" type="pres">
      <dgm:prSet presAssocID="{FE575406-3038-4784-ACEA-8FB4B2FAF7B9}" presName="L1TextContainer" presStyleLbl="revTx" presStyleIdx="1" presStyleCnt="4">
        <dgm:presLayoutVars>
          <dgm:chMax val="1"/>
          <dgm:chPref val="1"/>
          <dgm:bulletEnabled val="1"/>
        </dgm:presLayoutVars>
      </dgm:prSet>
      <dgm:spPr/>
    </dgm:pt>
    <dgm:pt modelId="{D5BCFB3D-0F57-FB4A-9378-93521E8A1893}" type="pres">
      <dgm:prSet presAssocID="{FE575406-3038-4784-ACEA-8FB4B2FAF7B9}" presName="L2TextContainerWrapper" presStyleCnt="0">
        <dgm:presLayoutVars>
          <dgm:chMax val="0"/>
          <dgm:chPref val="0"/>
          <dgm:bulletEnabled val="1"/>
        </dgm:presLayoutVars>
      </dgm:prSet>
      <dgm:spPr/>
    </dgm:pt>
    <dgm:pt modelId="{69BB065C-B69C-0B42-AB92-525196F59D26}" type="pres">
      <dgm:prSet presAssocID="{FE575406-3038-4784-ACEA-8FB4B2FAF7B9}" presName="L2TextContainer" presStyleLbl="bgAcc1" presStyleIdx="1" presStyleCnt="4"/>
      <dgm:spPr/>
    </dgm:pt>
    <dgm:pt modelId="{256D93A1-F909-724E-BADC-03F58351A9DA}" type="pres">
      <dgm:prSet presAssocID="{FE575406-3038-4784-ACEA-8FB4B2FAF7B9}" presName="FlexibleEmptyPlaceHolder" presStyleCnt="0"/>
      <dgm:spPr/>
    </dgm:pt>
    <dgm:pt modelId="{FA20B2A9-9B51-AE49-A296-21F35FC0FD3C}" type="pres">
      <dgm:prSet presAssocID="{FE575406-3038-4784-ACEA-8FB4B2FAF7B9}" presName="ConnectLine" presStyleLbl="sibTrans1D1" presStyleIdx="1" presStyleCnt="4"/>
      <dgm:spPr>
        <a:noFill/>
        <a:ln w="6350" cap="flat" cmpd="sng" algn="ctr">
          <a:solidFill>
            <a:schemeClr val="accent1">
              <a:hueOff val="0"/>
              <a:satOff val="0"/>
              <a:lumOff val="0"/>
              <a:alphaOff val="0"/>
            </a:schemeClr>
          </a:solidFill>
          <a:prstDash val="dash"/>
          <a:miter lim="800000"/>
        </a:ln>
        <a:effectLst/>
      </dgm:spPr>
    </dgm:pt>
    <dgm:pt modelId="{928B9314-DBDB-5045-B2CF-15B536DE0CFC}" type="pres">
      <dgm:prSet presAssocID="{FE575406-3038-4784-ACEA-8FB4B2FAF7B9}" presName="ConnectorPoint" presStyleLbl="alignNode1" presStyleIdx="1" presStyleCnt="4"/>
      <dgm:spPr/>
    </dgm:pt>
    <dgm:pt modelId="{0BD58034-8ED2-7A4B-A97E-A92381C96FFE}" type="pres">
      <dgm:prSet presAssocID="{FE575406-3038-4784-ACEA-8FB4B2FAF7B9}" presName="EmptyPlaceHolder" presStyleCnt="0"/>
      <dgm:spPr/>
    </dgm:pt>
    <dgm:pt modelId="{D89CEE2F-A55C-C64B-9108-1E5BA6D7198B}" type="pres">
      <dgm:prSet presAssocID="{858B0056-E53C-47B6-AFC3-18456BFB9607}" presName="spaceBetweenRectangles" presStyleCnt="0"/>
      <dgm:spPr/>
    </dgm:pt>
    <dgm:pt modelId="{C845E671-E16E-9444-AB52-5C000C81F05C}" type="pres">
      <dgm:prSet presAssocID="{8E6080E9-80A1-4D0F-ACB1-5DF92A949BC9}" presName="composite" presStyleCnt="0"/>
      <dgm:spPr/>
    </dgm:pt>
    <dgm:pt modelId="{F34EB54A-81CE-794C-ACF4-BA26D7D601AD}" type="pres">
      <dgm:prSet presAssocID="{8E6080E9-80A1-4D0F-ACB1-5DF92A949BC9}" presName="L1TextContainer" presStyleLbl="revTx" presStyleIdx="2" presStyleCnt="4">
        <dgm:presLayoutVars>
          <dgm:chMax val="1"/>
          <dgm:chPref val="1"/>
          <dgm:bulletEnabled val="1"/>
        </dgm:presLayoutVars>
      </dgm:prSet>
      <dgm:spPr/>
    </dgm:pt>
    <dgm:pt modelId="{FCE3BF34-7B37-7047-8C8A-60B02C87D66A}" type="pres">
      <dgm:prSet presAssocID="{8E6080E9-80A1-4D0F-ACB1-5DF92A949BC9}" presName="L2TextContainerWrapper" presStyleCnt="0">
        <dgm:presLayoutVars>
          <dgm:chMax val="0"/>
          <dgm:chPref val="0"/>
          <dgm:bulletEnabled val="1"/>
        </dgm:presLayoutVars>
      </dgm:prSet>
      <dgm:spPr/>
    </dgm:pt>
    <dgm:pt modelId="{50EFBA97-22AA-DC45-ADFF-87C3F505403F}" type="pres">
      <dgm:prSet presAssocID="{8E6080E9-80A1-4D0F-ACB1-5DF92A949BC9}" presName="L2TextContainer" presStyleLbl="bgAcc1" presStyleIdx="2" presStyleCnt="4"/>
      <dgm:spPr/>
    </dgm:pt>
    <dgm:pt modelId="{BFDF3C47-213C-344F-8E73-A3357ACAD318}" type="pres">
      <dgm:prSet presAssocID="{8E6080E9-80A1-4D0F-ACB1-5DF92A949BC9}" presName="FlexibleEmptyPlaceHolder" presStyleCnt="0"/>
      <dgm:spPr/>
    </dgm:pt>
    <dgm:pt modelId="{C8378A8F-0439-BE40-8218-CC2903D6F61C}" type="pres">
      <dgm:prSet presAssocID="{8E6080E9-80A1-4D0F-ACB1-5DF92A949BC9}" presName="ConnectLine" presStyleLbl="sibTrans1D1" presStyleIdx="2" presStyleCnt="4"/>
      <dgm:spPr>
        <a:noFill/>
        <a:ln w="6350" cap="flat" cmpd="sng" algn="ctr">
          <a:solidFill>
            <a:schemeClr val="accent1">
              <a:hueOff val="0"/>
              <a:satOff val="0"/>
              <a:lumOff val="0"/>
              <a:alphaOff val="0"/>
            </a:schemeClr>
          </a:solidFill>
          <a:prstDash val="dash"/>
          <a:miter lim="800000"/>
        </a:ln>
        <a:effectLst/>
      </dgm:spPr>
    </dgm:pt>
    <dgm:pt modelId="{A51A70C4-AC48-1848-9771-C72A9194613D}" type="pres">
      <dgm:prSet presAssocID="{8E6080E9-80A1-4D0F-ACB1-5DF92A949BC9}" presName="ConnectorPoint" presStyleLbl="alignNode1" presStyleIdx="2" presStyleCnt="4"/>
      <dgm:spPr/>
    </dgm:pt>
    <dgm:pt modelId="{FAEC0C70-AD19-EE44-A0FA-DB08966F41B1}" type="pres">
      <dgm:prSet presAssocID="{8E6080E9-80A1-4D0F-ACB1-5DF92A949BC9}" presName="EmptyPlaceHolder" presStyleCnt="0"/>
      <dgm:spPr/>
    </dgm:pt>
    <dgm:pt modelId="{7080667E-6D82-7641-A531-FFFC5E328DC9}" type="pres">
      <dgm:prSet presAssocID="{6FD5327D-8DE6-45FD-800A-94242455BB82}" presName="spaceBetweenRectangles" presStyleCnt="0"/>
      <dgm:spPr/>
    </dgm:pt>
    <dgm:pt modelId="{DE1D69E7-F277-1F4B-BE98-9941D68A66EF}" type="pres">
      <dgm:prSet presAssocID="{3B3F89A6-7ADA-4860-A584-D7355BC85F89}" presName="composite" presStyleCnt="0"/>
      <dgm:spPr/>
    </dgm:pt>
    <dgm:pt modelId="{9D1CF31C-B637-6945-8FAD-3814EBCB307D}" type="pres">
      <dgm:prSet presAssocID="{3B3F89A6-7ADA-4860-A584-D7355BC85F89}" presName="L1TextContainer" presStyleLbl="revTx" presStyleIdx="3" presStyleCnt="4">
        <dgm:presLayoutVars>
          <dgm:chMax val="1"/>
          <dgm:chPref val="1"/>
          <dgm:bulletEnabled val="1"/>
        </dgm:presLayoutVars>
      </dgm:prSet>
      <dgm:spPr/>
    </dgm:pt>
    <dgm:pt modelId="{0AD9457D-7ADD-384D-8EDF-5076B8A77B82}" type="pres">
      <dgm:prSet presAssocID="{3B3F89A6-7ADA-4860-A584-D7355BC85F89}" presName="L2TextContainerWrapper" presStyleCnt="0">
        <dgm:presLayoutVars>
          <dgm:chMax val="0"/>
          <dgm:chPref val="0"/>
          <dgm:bulletEnabled val="1"/>
        </dgm:presLayoutVars>
      </dgm:prSet>
      <dgm:spPr/>
    </dgm:pt>
    <dgm:pt modelId="{FDC5A887-B419-E44B-9B79-8746DB8FA8FA}" type="pres">
      <dgm:prSet presAssocID="{3B3F89A6-7ADA-4860-A584-D7355BC85F89}" presName="L2TextContainer" presStyleLbl="bgAcc1" presStyleIdx="3" presStyleCnt="4"/>
      <dgm:spPr/>
    </dgm:pt>
    <dgm:pt modelId="{5B9F00F4-7B37-6849-BF61-967EE4935EDF}" type="pres">
      <dgm:prSet presAssocID="{3B3F89A6-7ADA-4860-A584-D7355BC85F89}" presName="FlexibleEmptyPlaceHolder" presStyleCnt="0"/>
      <dgm:spPr/>
    </dgm:pt>
    <dgm:pt modelId="{6DDDCB32-8CE6-6D41-9532-864E910515DD}" type="pres">
      <dgm:prSet presAssocID="{3B3F89A6-7ADA-4860-A584-D7355BC85F89}" presName="ConnectLine" presStyleLbl="sibTrans1D1" presStyleIdx="3" presStyleCnt="4"/>
      <dgm:spPr>
        <a:noFill/>
        <a:ln w="6350" cap="flat" cmpd="sng" algn="ctr">
          <a:solidFill>
            <a:schemeClr val="accent1">
              <a:hueOff val="0"/>
              <a:satOff val="0"/>
              <a:lumOff val="0"/>
              <a:alphaOff val="0"/>
            </a:schemeClr>
          </a:solidFill>
          <a:prstDash val="dash"/>
          <a:miter lim="800000"/>
        </a:ln>
        <a:effectLst/>
      </dgm:spPr>
    </dgm:pt>
    <dgm:pt modelId="{7A8ED3D1-F8C7-5844-90E2-C53E1887AA97}" type="pres">
      <dgm:prSet presAssocID="{3B3F89A6-7ADA-4860-A584-D7355BC85F89}" presName="ConnectorPoint" presStyleLbl="alignNode1" presStyleIdx="3" presStyleCnt="4"/>
      <dgm:spPr/>
    </dgm:pt>
    <dgm:pt modelId="{7172021D-E030-8B4F-8998-1E9835E0D8B7}" type="pres">
      <dgm:prSet presAssocID="{3B3F89A6-7ADA-4860-A584-D7355BC85F89}" presName="EmptyPlaceHolder" presStyleCnt="0"/>
      <dgm:spPr/>
    </dgm:pt>
  </dgm:ptLst>
  <dgm:cxnLst>
    <dgm:cxn modelId="{438A4A02-EAC4-AD45-A725-B4D1BACF25DD}" type="presOf" srcId="{675A5CFD-C089-404C-9136-AD35D48F3AB8}" destId="{FDC5A887-B419-E44B-9B79-8746DB8FA8FA}" srcOrd="0" destOrd="0" presId="urn:microsoft.com/office/officeart/2016/7/layout/BasicTimeline"/>
    <dgm:cxn modelId="{4651EC23-6A6E-6D42-9A20-CBB2AC22BC9D}" type="presOf" srcId="{FE575406-3038-4784-ACEA-8FB4B2FAF7B9}" destId="{426ADC32-409D-264F-8D40-042D7891BD11}" srcOrd="0" destOrd="0" presId="urn:microsoft.com/office/officeart/2016/7/layout/BasicTimeline"/>
    <dgm:cxn modelId="{08C53838-663D-4592-9930-7255E0ED10CD}" srcId="{3B3F89A6-7ADA-4860-A584-D7355BC85F89}" destId="{675A5CFD-C089-404C-9136-AD35D48F3AB8}" srcOrd="0" destOrd="0" parTransId="{F67F67A7-AA31-490F-BC8A-4CD5C79989F7}" sibTransId="{BE94C290-EE93-4CA8-9D9F-9D36601C415C}"/>
    <dgm:cxn modelId="{EB3A7B63-34F8-4EB6-B7FC-9518EDDA1358}" srcId="{391FDE57-E8D0-4C77-B5F7-8C043ACDE1CD}" destId="{3B3F89A6-7ADA-4860-A584-D7355BC85F89}" srcOrd="3" destOrd="0" parTransId="{622D9983-576C-4E30-B27D-C9E7D51B2661}" sibTransId="{EA09C6A5-9557-435C-980C-F383AA81D85E}"/>
    <dgm:cxn modelId="{5FDD5E6A-A6C8-AA4E-9F50-660B95B7C260}" type="presOf" srcId="{ED3EF5FF-FB1E-46F2-A361-0EF643321BCF}" destId="{50EFBA97-22AA-DC45-ADFF-87C3F505403F}" srcOrd="0" destOrd="0" presId="urn:microsoft.com/office/officeart/2016/7/layout/BasicTimeline"/>
    <dgm:cxn modelId="{F967096E-6891-1A45-AE20-11AA1FC94DDF}" type="presOf" srcId="{3B3F89A6-7ADA-4860-A584-D7355BC85F89}" destId="{9D1CF31C-B637-6945-8FAD-3814EBCB307D}" srcOrd="0" destOrd="0" presId="urn:microsoft.com/office/officeart/2016/7/layout/BasicTimeline"/>
    <dgm:cxn modelId="{DAA5B679-B7DA-4A57-930B-3C789478991F}" srcId="{391FDE57-E8D0-4C77-B5F7-8C043ACDE1CD}" destId="{8CCE53B6-2707-4C11-854B-D3F894B0A4B0}" srcOrd="0" destOrd="0" parTransId="{A098B001-5441-4F56-9E74-A63B201DB451}" sibTransId="{FFF50A3E-504B-4F53-A627-3D76D27942C5}"/>
    <dgm:cxn modelId="{71B4445A-B265-1745-9571-9DA4BD826904}" type="presOf" srcId="{9106155D-8112-48C1-A96D-960226187273}" destId="{69BB065C-B69C-0B42-AB92-525196F59D26}" srcOrd="0" destOrd="0" presId="urn:microsoft.com/office/officeart/2016/7/layout/BasicTimeline"/>
    <dgm:cxn modelId="{27AF827D-77F5-40E6-A44E-ECA491C1741B}" srcId="{8CCE53B6-2707-4C11-854B-D3F894B0A4B0}" destId="{9F683685-4F39-4F46-8307-F583495859DB}" srcOrd="0" destOrd="0" parTransId="{733BE0B3-5632-46CA-BA5E-EFE062540BEE}" sibTransId="{9D78F55A-04DF-48C8-A5FB-73646660A9A7}"/>
    <dgm:cxn modelId="{5F852D8B-9B81-BE48-9C2F-63F3B22AFAEB}" type="presOf" srcId="{391FDE57-E8D0-4C77-B5F7-8C043ACDE1CD}" destId="{BE67A615-B54A-A849-8513-CCE69AC5DD29}" srcOrd="0" destOrd="0" presId="urn:microsoft.com/office/officeart/2016/7/layout/BasicTimeline"/>
    <dgm:cxn modelId="{B6DF0195-BFAB-F04B-9E0E-36A85689B164}" type="presOf" srcId="{9F683685-4F39-4F46-8307-F583495859DB}" destId="{23771A8E-8DD1-444D-AE33-A9489BA84D75}" srcOrd="0" destOrd="0" presId="urn:microsoft.com/office/officeart/2016/7/layout/BasicTimeline"/>
    <dgm:cxn modelId="{1FCEC39B-25AB-44A1-B12F-161EB703D539}" srcId="{391FDE57-E8D0-4C77-B5F7-8C043ACDE1CD}" destId="{8E6080E9-80A1-4D0F-ACB1-5DF92A949BC9}" srcOrd="2" destOrd="0" parTransId="{25ABFD97-FA79-41AF-A4B6-B010AB082959}" sibTransId="{6FD5327D-8DE6-45FD-800A-94242455BB82}"/>
    <dgm:cxn modelId="{2063A2A0-E60E-824B-BC27-27EE849C0F64}" type="presOf" srcId="{8E6080E9-80A1-4D0F-ACB1-5DF92A949BC9}" destId="{F34EB54A-81CE-794C-ACF4-BA26D7D601AD}" srcOrd="0" destOrd="0" presId="urn:microsoft.com/office/officeart/2016/7/layout/BasicTimeline"/>
    <dgm:cxn modelId="{36AD0CA5-AD07-4616-914A-5CE3619A8D2A}" srcId="{8E6080E9-80A1-4D0F-ACB1-5DF92A949BC9}" destId="{ED3EF5FF-FB1E-46F2-A361-0EF643321BCF}" srcOrd="0" destOrd="0" parTransId="{EC640D1F-20FC-4649-904F-7C47B4478318}" sibTransId="{55D5CDFF-A2B6-4FDF-B10F-09BD7450A384}"/>
    <dgm:cxn modelId="{BFF4A5AC-E348-C14F-9895-D67008E66147}" type="presOf" srcId="{8CCE53B6-2707-4C11-854B-D3F894B0A4B0}" destId="{8C816C8B-3DD8-BB47-AA50-855F35DD5B7F}" srcOrd="0" destOrd="0" presId="urn:microsoft.com/office/officeart/2016/7/layout/BasicTimeline"/>
    <dgm:cxn modelId="{5578F1BF-22BC-4644-A747-4E42F54018A7}" srcId="{FE575406-3038-4784-ACEA-8FB4B2FAF7B9}" destId="{9106155D-8112-48C1-A96D-960226187273}" srcOrd="0" destOrd="0" parTransId="{94B64E15-9266-4E44-809B-EC9E236B13C8}" sibTransId="{5CF3D4C5-8BA5-4401-B520-6F40F038DCD2}"/>
    <dgm:cxn modelId="{C60F06CC-2F3D-43BB-A420-6304841FB9C7}" srcId="{391FDE57-E8D0-4C77-B5F7-8C043ACDE1CD}" destId="{FE575406-3038-4784-ACEA-8FB4B2FAF7B9}" srcOrd="1" destOrd="0" parTransId="{B1E3CC3D-F83C-47CF-B2D8-945271296BE5}" sibTransId="{858B0056-E53C-47B6-AFC3-18456BFB9607}"/>
    <dgm:cxn modelId="{490C4801-D13C-9947-9B8A-23C28B3ECB7E}" type="presParOf" srcId="{BE67A615-B54A-A849-8513-CCE69AC5DD29}" destId="{6EC1C7DB-1FC9-3847-9B2F-90F464A359D3}" srcOrd="0" destOrd="0" presId="urn:microsoft.com/office/officeart/2016/7/layout/BasicTimeline"/>
    <dgm:cxn modelId="{757289DC-0195-7C42-91D5-41D0E2C27847}" type="presParOf" srcId="{BE67A615-B54A-A849-8513-CCE69AC5DD29}" destId="{87B7E220-D1FE-B84E-BBDC-007417B585C0}" srcOrd="1" destOrd="0" presId="urn:microsoft.com/office/officeart/2016/7/layout/BasicTimeline"/>
    <dgm:cxn modelId="{0C35A675-420D-534C-B68D-72E9F496CCBC}" type="presParOf" srcId="{87B7E220-D1FE-B84E-BBDC-007417B585C0}" destId="{37411D52-4118-B644-8F43-816B3E41A64A}" srcOrd="0" destOrd="0" presId="urn:microsoft.com/office/officeart/2016/7/layout/BasicTimeline"/>
    <dgm:cxn modelId="{F03465C7-0008-DC44-B0DF-816DFFF5A032}" type="presParOf" srcId="{37411D52-4118-B644-8F43-816B3E41A64A}" destId="{8C816C8B-3DD8-BB47-AA50-855F35DD5B7F}" srcOrd="0" destOrd="0" presId="urn:microsoft.com/office/officeart/2016/7/layout/BasicTimeline"/>
    <dgm:cxn modelId="{7ECB9B13-3CFA-3D4F-999E-1D9FB2FB9DE7}" type="presParOf" srcId="{37411D52-4118-B644-8F43-816B3E41A64A}" destId="{18E03025-CCBE-E64D-B1F3-55A01B0410A8}" srcOrd="1" destOrd="0" presId="urn:microsoft.com/office/officeart/2016/7/layout/BasicTimeline"/>
    <dgm:cxn modelId="{ADA6F6F0-1BD3-844B-B661-E28406D6F3A7}" type="presParOf" srcId="{18E03025-CCBE-E64D-B1F3-55A01B0410A8}" destId="{23771A8E-8DD1-444D-AE33-A9489BA84D75}" srcOrd="0" destOrd="0" presId="urn:microsoft.com/office/officeart/2016/7/layout/BasicTimeline"/>
    <dgm:cxn modelId="{C9B0ADF8-9CB5-1244-8C9D-0018A7055B5E}" type="presParOf" srcId="{18E03025-CCBE-E64D-B1F3-55A01B0410A8}" destId="{E06C3F8A-D946-A244-990D-106C8F3384B6}" srcOrd="1" destOrd="0" presId="urn:microsoft.com/office/officeart/2016/7/layout/BasicTimeline"/>
    <dgm:cxn modelId="{D06A9239-0AA5-0C4F-B8C0-01E03492FFA7}" type="presParOf" srcId="{37411D52-4118-B644-8F43-816B3E41A64A}" destId="{36E8AD23-6597-CA41-9F92-67988405932D}" srcOrd="2" destOrd="0" presId="urn:microsoft.com/office/officeart/2016/7/layout/BasicTimeline"/>
    <dgm:cxn modelId="{8DB33357-01C4-BC47-9A06-332E1818FE86}" type="presParOf" srcId="{37411D52-4118-B644-8F43-816B3E41A64A}" destId="{9628298A-8447-C549-90B1-710969286691}" srcOrd="3" destOrd="0" presId="urn:microsoft.com/office/officeart/2016/7/layout/BasicTimeline"/>
    <dgm:cxn modelId="{C615E0EE-CD6E-C44C-8D00-55BB079423A0}" type="presParOf" srcId="{37411D52-4118-B644-8F43-816B3E41A64A}" destId="{BC266EC2-41C6-D248-B9CF-6B337E634EDD}" srcOrd="4" destOrd="0" presId="urn:microsoft.com/office/officeart/2016/7/layout/BasicTimeline"/>
    <dgm:cxn modelId="{9FF06595-F6A0-844B-A7F9-AFFF2E2007B6}" type="presParOf" srcId="{87B7E220-D1FE-B84E-BBDC-007417B585C0}" destId="{822311DA-10A6-8042-9504-EDF081301E29}" srcOrd="1" destOrd="0" presId="urn:microsoft.com/office/officeart/2016/7/layout/BasicTimeline"/>
    <dgm:cxn modelId="{3B870DD4-FEC3-7F4D-8C73-80E43A3EEF42}" type="presParOf" srcId="{87B7E220-D1FE-B84E-BBDC-007417B585C0}" destId="{3CD1664E-4F7D-9146-978D-6A6E33CB889B}" srcOrd="2" destOrd="0" presId="urn:microsoft.com/office/officeart/2016/7/layout/BasicTimeline"/>
    <dgm:cxn modelId="{C7CD4B52-D80B-ED4B-AE34-7C77C4EB84AB}" type="presParOf" srcId="{3CD1664E-4F7D-9146-978D-6A6E33CB889B}" destId="{426ADC32-409D-264F-8D40-042D7891BD11}" srcOrd="0" destOrd="0" presId="urn:microsoft.com/office/officeart/2016/7/layout/BasicTimeline"/>
    <dgm:cxn modelId="{ABA4A541-B185-F54E-8194-905261EDEFEB}" type="presParOf" srcId="{3CD1664E-4F7D-9146-978D-6A6E33CB889B}" destId="{D5BCFB3D-0F57-FB4A-9378-93521E8A1893}" srcOrd="1" destOrd="0" presId="urn:microsoft.com/office/officeart/2016/7/layout/BasicTimeline"/>
    <dgm:cxn modelId="{B939D1D1-5784-B940-BB14-17DF05B0315A}" type="presParOf" srcId="{D5BCFB3D-0F57-FB4A-9378-93521E8A1893}" destId="{69BB065C-B69C-0B42-AB92-525196F59D26}" srcOrd="0" destOrd="0" presId="urn:microsoft.com/office/officeart/2016/7/layout/BasicTimeline"/>
    <dgm:cxn modelId="{1FF33E00-F196-5140-88B7-053CF2CA1367}" type="presParOf" srcId="{D5BCFB3D-0F57-FB4A-9378-93521E8A1893}" destId="{256D93A1-F909-724E-BADC-03F58351A9DA}" srcOrd="1" destOrd="0" presId="urn:microsoft.com/office/officeart/2016/7/layout/BasicTimeline"/>
    <dgm:cxn modelId="{1E61E5EA-8428-8341-83CD-36DC10839C9F}" type="presParOf" srcId="{3CD1664E-4F7D-9146-978D-6A6E33CB889B}" destId="{FA20B2A9-9B51-AE49-A296-21F35FC0FD3C}" srcOrd="2" destOrd="0" presId="urn:microsoft.com/office/officeart/2016/7/layout/BasicTimeline"/>
    <dgm:cxn modelId="{0BFAED4E-7E1B-C14E-B185-325CBF021511}" type="presParOf" srcId="{3CD1664E-4F7D-9146-978D-6A6E33CB889B}" destId="{928B9314-DBDB-5045-B2CF-15B536DE0CFC}" srcOrd="3" destOrd="0" presId="urn:microsoft.com/office/officeart/2016/7/layout/BasicTimeline"/>
    <dgm:cxn modelId="{1728DD79-3D30-114D-A88D-4E32BFD96113}" type="presParOf" srcId="{3CD1664E-4F7D-9146-978D-6A6E33CB889B}" destId="{0BD58034-8ED2-7A4B-A97E-A92381C96FFE}" srcOrd="4" destOrd="0" presId="urn:microsoft.com/office/officeart/2016/7/layout/BasicTimeline"/>
    <dgm:cxn modelId="{CB8F3132-3640-9344-A575-7D40798C38CD}" type="presParOf" srcId="{87B7E220-D1FE-B84E-BBDC-007417B585C0}" destId="{D89CEE2F-A55C-C64B-9108-1E5BA6D7198B}" srcOrd="3" destOrd="0" presId="urn:microsoft.com/office/officeart/2016/7/layout/BasicTimeline"/>
    <dgm:cxn modelId="{949BE617-373B-214F-83E7-954DB1934E6F}" type="presParOf" srcId="{87B7E220-D1FE-B84E-BBDC-007417B585C0}" destId="{C845E671-E16E-9444-AB52-5C000C81F05C}" srcOrd="4" destOrd="0" presId="urn:microsoft.com/office/officeart/2016/7/layout/BasicTimeline"/>
    <dgm:cxn modelId="{A4BF0AD5-13A0-7A40-B536-BF4FEB2AE407}" type="presParOf" srcId="{C845E671-E16E-9444-AB52-5C000C81F05C}" destId="{F34EB54A-81CE-794C-ACF4-BA26D7D601AD}" srcOrd="0" destOrd="0" presId="urn:microsoft.com/office/officeart/2016/7/layout/BasicTimeline"/>
    <dgm:cxn modelId="{92E5C20F-827D-584B-AB4F-AC9CDFAE1FFA}" type="presParOf" srcId="{C845E671-E16E-9444-AB52-5C000C81F05C}" destId="{FCE3BF34-7B37-7047-8C8A-60B02C87D66A}" srcOrd="1" destOrd="0" presId="urn:microsoft.com/office/officeart/2016/7/layout/BasicTimeline"/>
    <dgm:cxn modelId="{24281417-2A72-6947-8B3F-299F70E46D6A}" type="presParOf" srcId="{FCE3BF34-7B37-7047-8C8A-60B02C87D66A}" destId="{50EFBA97-22AA-DC45-ADFF-87C3F505403F}" srcOrd="0" destOrd="0" presId="urn:microsoft.com/office/officeart/2016/7/layout/BasicTimeline"/>
    <dgm:cxn modelId="{21CD8621-63F0-264A-A50A-6DF28756C87B}" type="presParOf" srcId="{FCE3BF34-7B37-7047-8C8A-60B02C87D66A}" destId="{BFDF3C47-213C-344F-8E73-A3357ACAD318}" srcOrd="1" destOrd="0" presId="urn:microsoft.com/office/officeart/2016/7/layout/BasicTimeline"/>
    <dgm:cxn modelId="{B9740BFB-83DF-0140-8032-3F94DF58D518}" type="presParOf" srcId="{C845E671-E16E-9444-AB52-5C000C81F05C}" destId="{C8378A8F-0439-BE40-8218-CC2903D6F61C}" srcOrd="2" destOrd="0" presId="urn:microsoft.com/office/officeart/2016/7/layout/BasicTimeline"/>
    <dgm:cxn modelId="{8808859E-0506-7242-B8B6-A42031E0286C}" type="presParOf" srcId="{C845E671-E16E-9444-AB52-5C000C81F05C}" destId="{A51A70C4-AC48-1848-9771-C72A9194613D}" srcOrd="3" destOrd="0" presId="urn:microsoft.com/office/officeart/2016/7/layout/BasicTimeline"/>
    <dgm:cxn modelId="{F6F0F1DC-E920-EB4A-8634-11304ACDE22D}" type="presParOf" srcId="{C845E671-E16E-9444-AB52-5C000C81F05C}" destId="{FAEC0C70-AD19-EE44-A0FA-DB08966F41B1}" srcOrd="4" destOrd="0" presId="urn:microsoft.com/office/officeart/2016/7/layout/BasicTimeline"/>
    <dgm:cxn modelId="{F2FC5FCF-2FB2-3C44-A839-E4237E3E2B0D}" type="presParOf" srcId="{87B7E220-D1FE-B84E-BBDC-007417B585C0}" destId="{7080667E-6D82-7641-A531-FFFC5E328DC9}" srcOrd="5" destOrd="0" presId="urn:microsoft.com/office/officeart/2016/7/layout/BasicTimeline"/>
    <dgm:cxn modelId="{3FFC869C-53B3-FF4D-A1A4-257FE931E9D2}" type="presParOf" srcId="{87B7E220-D1FE-B84E-BBDC-007417B585C0}" destId="{DE1D69E7-F277-1F4B-BE98-9941D68A66EF}" srcOrd="6" destOrd="0" presId="urn:microsoft.com/office/officeart/2016/7/layout/BasicTimeline"/>
    <dgm:cxn modelId="{3EBA808B-92B1-6147-A14E-BB6E9241D2DA}" type="presParOf" srcId="{DE1D69E7-F277-1F4B-BE98-9941D68A66EF}" destId="{9D1CF31C-B637-6945-8FAD-3814EBCB307D}" srcOrd="0" destOrd="0" presId="urn:microsoft.com/office/officeart/2016/7/layout/BasicTimeline"/>
    <dgm:cxn modelId="{251B9279-3B67-2D42-8677-B13F5CAEA8D6}" type="presParOf" srcId="{DE1D69E7-F277-1F4B-BE98-9941D68A66EF}" destId="{0AD9457D-7ADD-384D-8EDF-5076B8A77B82}" srcOrd="1" destOrd="0" presId="urn:microsoft.com/office/officeart/2016/7/layout/BasicTimeline"/>
    <dgm:cxn modelId="{2D1A12E2-68CC-544D-A51E-0D02EE7F23B5}" type="presParOf" srcId="{0AD9457D-7ADD-384D-8EDF-5076B8A77B82}" destId="{FDC5A887-B419-E44B-9B79-8746DB8FA8FA}" srcOrd="0" destOrd="0" presId="urn:microsoft.com/office/officeart/2016/7/layout/BasicTimeline"/>
    <dgm:cxn modelId="{2DC4ADF7-7D2F-2B44-A2AA-5818972E6945}" type="presParOf" srcId="{0AD9457D-7ADD-384D-8EDF-5076B8A77B82}" destId="{5B9F00F4-7B37-6849-BF61-967EE4935EDF}" srcOrd="1" destOrd="0" presId="urn:microsoft.com/office/officeart/2016/7/layout/BasicTimeline"/>
    <dgm:cxn modelId="{A83B6775-8B54-4648-8869-920A7E0516E4}" type="presParOf" srcId="{DE1D69E7-F277-1F4B-BE98-9941D68A66EF}" destId="{6DDDCB32-8CE6-6D41-9532-864E910515DD}" srcOrd="2" destOrd="0" presId="urn:microsoft.com/office/officeart/2016/7/layout/BasicTimeline"/>
    <dgm:cxn modelId="{94819EE9-94C7-D04E-9037-0A2DA53460B5}" type="presParOf" srcId="{DE1D69E7-F277-1F4B-BE98-9941D68A66EF}" destId="{7A8ED3D1-F8C7-5844-90E2-C53E1887AA97}" srcOrd="3" destOrd="0" presId="urn:microsoft.com/office/officeart/2016/7/layout/BasicTimeline"/>
    <dgm:cxn modelId="{F9629DC6-0214-EE49-875F-7AA77439B90C}" type="presParOf" srcId="{DE1D69E7-F277-1F4B-BE98-9941D68A66EF}" destId="{7172021D-E030-8B4F-8998-1E9835E0D8B7}"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1C7DB-1FC9-3847-9B2F-90F464A359D3}">
      <dsp:nvSpPr>
        <dsp:cNvPr id="0" name=""/>
        <dsp:cNvSpPr/>
      </dsp:nvSpPr>
      <dsp:spPr>
        <a:xfrm>
          <a:off x="0" y="1596085"/>
          <a:ext cx="5486398"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8C816C8B-3DD8-BB47-AA50-855F35DD5B7F}">
      <dsp:nvSpPr>
        <dsp:cNvPr id="0" name=""/>
        <dsp:cNvSpPr/>
      </dsp:nvSpPr>
      <dsp:spPr>
        <a:xfrm>
          <a:off x="121702" y="1714195"/>
          <a:ext cx="1761005" cy="360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2015</a:t>
          </a:r>
        </a:p>
      </dsp:txBody>
      <dsp:txXfrm>
        <a:off x="121702" y="1714195"/>
        <a:ext cx="1761005" cy="360715"/>
      </dsp:txXfrm>
    </dsp:sp>
    <dsp:sp modelId="{23771A8E-8DD1-444D-AE33-A9489BA84D75}">
      <dsp:nvSpPr>
        <dsp:cNvPr id="0" name=""/>
        <dsp:cNvSpPr/>
      </dsp:nvSpPr>
      <dsp:spPr>
        <a:xfrm>
          <a:off x="1634" y="3092"/>
          <a:ext cx="2001142" cy="98648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Daily </a:t>
          </a:r>
          <a:r>
            <a:rPr lang="en-US" sz="1200" b="1" kern="1200" dirty="0"/>
            <a:t>oral </a:t>
          </a:r>
          <a:r>
            <a:rPr lang="en-US" sz="1200" b="1" kern="1200" dirty="0" err="1"/>
            <a:t>PrEP</a:t>
          </a:r>
          <a:r>
            <a:rPr lang="en-US" sz="1200" b="1" kern="1200" dirty="0"/>
            <a:t> </a:t>
          </a:r>
          <a:r>
            <a:rPr lang="en-US" sz="1200" kern="1200" dirty="0"/>
            <a:t>for individuals at substantial risk of acquiring HIV (TDF/FTC or TDF/3TC).</a:t>
          </a:r>
        </a:p>
      </dsp:txBody>
      <dsp:txXfrm>
        <a:off x="49790" y="51248"/>
        <a:ext cx="1904830" cy="890168"/>
      </dsp:txXfrm>
    </dsp:sp>
    <dsp:sp modelId="{36E8AD23-6597-CA41-9F92-67988405932D}">
      <dsp:nvSpPr>
        <dsp:cNvPr id="0" name=""/>
        <dsp:cNvSpPr/>
      </dsp:nvSpPr>
      <dsp:spPr>
        <a:xfrm>
          <a:off x="1002205" y="989572"/>
          <a:ext cx="0" cy="60651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26ADC32-409D-264F-8D40-042D7891BD11}">
      <dsp:nvSpPr>
        <dsp:cNvPr id="0" name=""/>
        <dsp:cNvSpPr/>
      </dsp:nvSpPr>
      <dsp:spPr>
        <a:xfrm>
          <a:off x="1282365" y="1117259"/>
          <a:ext cx="1761005" cy="360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2019</a:t>
          </a:r>
        </a:p>
      </dsp:txBody>
      <dsp:txXfrm>
        <a:off x="1282365" y="1117259"/>
        <a:ext cx="1761005" cy="360715"/>
      </dsp:txXfrm>
    </dsp:sp>
    <dsp:sp modelId="{9628298A-8447-C549-90B1-710969286691}">
      <dsp:nvSpPr>
        <dsp:cNvPr id="0" name=""/>
        <dsp:cNvSpPr/>
      </dsp:nvSpPr>
      <dsp:spPr>
        <a:xfrm>
          <a:off x="978263" y="1572143"/>
          <a:ext cx="47882" cy="478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BB065C-B69C-0B42-AB92-525196F59D26}">
      <dsp:nvSpPr>
        <dsp:cNvPr id="0" name=""/>
        <dsp:cNvSpPr/>
      </dsp:nvSpPr>
      <dsp:spPr>
        <a:xfrm>
          <a:off x="1162296" y="2202597"/>
          <a:ext cx="2001142" cy="98957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Event-driven</a:t>
          </a:r>
          <a:r>
            <a:rPr lang="en-US" sz="1200" b="1" kern="1200" dirty="0"/>
            <a:t>, on-demand</a:t>
          </a:r>
          <a:r>
            <a:rPr lang="en-US" sz="1200" kern="1200" dirty="0"/>
            <a:t>, or "2+1+1" </a:t>
          </a:r>
          <a:r>
            <a:rPr lang="en-US" sz="1200" kern="1200" dirty="0" err="1"/>
            <a:t>PrEP</a:t>
          </a:r>
          <a:r>
            <a:rPr lang="en-US" sz="1200" kern="1200" dirty="0"/>
            <a:t>, targeting gay men, bisexual men, and other men who have sex with men.</a:t>
          </a:r>
        </a:p>
      </dsp:txBody>
      <dsp:txXfrm>
        <a:off x="1210603" y="2250904"/>
        <a:ext cx="1904528" cy="892958"/>
      </dsp:txXfrm>
    </dsp:sp>
    <dsp:sp modelId="{FA20B2A9-9B51-AE49-A296-21F35FC0FD3C}">
      <dsp:nvSpPr>
        <dsp:cNvPr id="0" name=""/>
        <dsp:cNvSpPr/>
      </dsp:nvSpPr>
      <dsp:spPr>
        <a:xfrm>
          <a:off x="2162867" y="1596084"/>
          <a:ext cx="0" cy="60651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34EB54A-81CE-794C-ACF4-BA26D7D601AD}">
      <dsp:nvSpPr>
        <dsp:cNvPr id="0" name=""/>
        <dsp:cNvSpPr/>
      </dsp:nvSpPr>
      <dsp:spPr>
        <a:xfrm>
          <a:off x="2443027" y="1714195"/>
          <a:ext cx="1761005" cy="360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2021</a:t>
          </a:r>
        </a:p>
      </dsp:txBody>
      <dsp:txXfrm>
        <a:off x="2443027" y="1714195"/>
        <a:ext cx="1761005" cy="360715"/>
      </dsp:txXfrm>
    </dsp:sp>
    <dsp:sp modelId="{928B9314-DBDB-5045-B2CF-15B536DE0CFC}">
      <dsp:nvSpPr>
        <dsp:cNvPr id="0" name=""/>
        <dsp:cNvSpPr/>
      </dsp:nvSpPr>
      <dsp:spPr>
        <a:xfrm>
          <a:off x="2138926" y="1572143"/>
          <a:ext cx="47882" cy="478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EFBA97-22AA-DC45-ADFF-87C3F505403F}">
      <dsp:nvSpPr>
        <dsp:cNvPr id="0" name=""/>
        <dsp:cNvSpPr/>
      </dsp:nvSpPr>
      <dsp:spPr>
        <a:xfrm>
          <a:off x="2322959" y="0"/>
          <a:ext cx="2001142" cy="98957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err="1"/>
            <a:t>PrEP</a:t>
          </a:r>
          <a:r>
            <a:rPr lang="en-US" sz="1200" kern="1200" dirty="0"/>
            <a:t> through </a:t>
          </a:r>
          <a:r>
            <a:rPr lang="en-US" sz="1200" b="1" kern="1200" dirty="0" err="1"/>
            <a:t>dapivirine</a:t>
          </a:r>
          <a:r>
            <a:rPr lang="en-US" sz="1200" b="1" kern="1200" dirty="0"/>
            <a:t> vaginal ring (DVR) </a:t>
          </a:r>
          <a:r>
            <a:rPr lang="en-US" sz="1200" kern="1200" dirty="0"/>
            <a:t>for cisgender women at substantial risk of acquiring HIV.</a:t>
          </a:r>
        </a:p>
      </dsp:txBody>
      <dsp:txXfrm>
        <a:off x="2371266" y="48307"/>
        <a:ext cx="1904528" cy="892958"/>
      </dsp:txXfrm>
    </dsp:sp>
    <dsp:sp modelId="{C8378A8F-0439-BE40-8218-CC2903D6F61C}">
      <dsp:nvSpPr>
        <dsp:cNvPr id="0" name=""/>
        <dsp:cNvSpPr/>
      </dsp:nvSpPr>
      <dsp:spPr>
        <a:xfrm>
          <a:off x="3323530" y="989572"/>
          <a:ext cx="0" cy="60651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D1CF31C-B637-6945-8FAD-3814EBCB307D}">
      <dsp:nvSpPr>
        <dsp:cNvPr id="0" name=""/>
        <dsp:cNvSpPr/>
      </dsp:nvSpPr>
      <dsp:spPr>
        <a:xfrm>
          <a:off x="3603690" y="1117259"/>
          <a:ext cx="1761005" cy="360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2022</a:t>
          </a:r>
        </a:p>
      </dsp:txBody>
      <dsp:txXfrm>
        <a:off x="3603690" y="1117259"/>
        <a:ext cx="1761005" cy="360715"/>
      </dsp:txXfrm>
    </dsp:sp>
    <dsp:sp modelId="{A51A70C4-AC48-1848-9771-C72A9194613D}">
      <dsp:nvSpPr>
        <dsp:cNvPr id="0" name=""/>
        <dsp:cNvSpPr/>
      </dsp:nvSpPr>
      <dsp:spPr>
        <a:xfrm>
          <a:off x="3299588" y="1572143"/>
          <a:ext cx="47882" cy="478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C5A887-B419-E44B-9B79-8746DB8FA8FA}">
      <dsp:nvSpPr>
        <dsp:cNvPr id="0" name=""/>
        <dsp:cNvSpPr/>
      </dsp:nvSpPr>
      <dsp:spPr>
        <a:xfrm>
          <a:off x="3483621" y="2202597"/>
          <a:ext cx="2001142" cy="98957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Injectable </a:t>
          </a:r>
          <a:r>
            <a:rPr lang="en-US" sz="1200" kern="1200" dirty="0" err="1"/>
            <a:t>PrEP</a:t>
          </a:r>
          <a:r>
            <a:rPr lang="en-US" sz="1200" kern="1200" dirty="0"/>
            <a:t> (</a:t>
          </a:r>
          <a:r>
            <a:rPr lang="en-US" sz="1200" b="1" kern="1200" dirty="0"/>
            <a:t>long-acting cabotegravir</a:t>
          </a:r>
          <a:r>
            <a:rPr lang="en-US" sz="1200" kern="1200" dirty="0"/>
            <a:t>) can be used as an additional option for preventing HIV in individuals at substantial risk of acquiring HIV.</a:t>
          </a:r>
        </a:p>
      </dsp:txBody>
      <dsp:txXfrm>
        <a:off x="3531928" y="2250904"/>
        <a:ext cx="1904528" cy="892958"/>
      </dsp:txXfrm>
    </dsp:sp>
    <dsp:sp modelId="{6DDDCB32-8CE6-6D41-9532-864E910515DD}">
      <dsp:nvSpPr>
        <dsp:cNvPr id="0" name=""/>
        <dsp:cNvSpPr/>
      </dsp:nvSpPr>
      <dsp:spPr>
        <a:xfrm>
          <a:off x="4484192" y="1596084"/>
          <a:ext cx="0" cy="60651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A8ED3D1-F8C7-5844-90E2-C53E1887AA97}">
      <dsp:nvSpPr>
        <dsp:cNvPr id="0" name=""/>
        <dsp:cNvSpPr/>
      </dsp:nvSpPr>
      <dsp:spPr>
        <a:xfrm>
          <a:off x="4460251" y="1572143"/>
          <a:ext cx="47882" cy="478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480EFB-DD36-4869-AD6E-3DFB3B3B1932}"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6DA422-3ACB-480C-AF23-F2C91A9464EA}" type="slidenum">
              <a:rPr lang="en-US" smtClean="0"/>
              <a:t>‹#›</a:t>
            </a:fld>
            <a:endParaRPr lang="en-US"/>
          </a:p>
        </p:txBody>
      </p:sp>
    </p:spTree>
    <p:extLst>
      <p:ext uri="{BB962C8B-B14F-4D97-AF65-F5344CB8AC3E}">
        <p14:creationId xmlns:p14="http://schemas.microsoft.com/office/powerpoint/2010/main" val="1740503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85B747-18E9-E746-A276-B387773C2AC8}" type="slidenum">
              <a:rPr lang="en-US" smtClean="0"/>
              <a:t>1</a:t>
            </a:fld>
            <a:endParaRPr lang="en-US"/>
          </a:p>
        </p:txBody>
      </p:sp>
    </p:spTree>
    <p:extLst>
      <p:ext uri="{BB962C8B-B14F-4D97-AF65-F5344CB8AC3E}">
        <p14:creationId xmlns:p14="http://schemas.microsoft.com/office/powerpoint/2010/main" val="986546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CAB-LA is the second LA product and first injectable recommended. </a:t>
            </a:r>
          </a:p>
          <a:p>
            <a:r>
              <a:rPr lang="en-US" dirty="0"/>
              <a:t>First 2 injections administered 1 month apart then, every 2 months </a:t>
            </a:r>
          </a:p>
          <a:p>
            <a:r>
              <a:rPr lang="en-US" dirty="0"/>
              <a:t>Trials showed very high efficacy</a:t>
            </a:r>
          </a:p>
          <a:p>
            <a:r>
              <a:rPr lang="en-US" dirty="0"/>
              <a:t>Significant activity to reduce pricing and increase access</a:t>
            </a:r>
            <a:r>
              <a:rPr lang="en-AU" dirty="0"/>
              <a:t> – including through generic manufacture and this is certainly a hot topic</a:t>
            </a:r>
            <a:endParaRPr lang="en-US" dirty="0"/>
          </a:p>
          <a:p>
            <a:r>
              <a:rPr lang="en-US" dirty="0"/>
              <a:t>Beyond demonstration and implementation trials, Rollout started programmatically in Zam, Zim and Malawi soon, Ukraine not far behind. </a:t>
            </a:r>
          </a:p>
          <a:p>
            <a:endParaRPr lang="en-US" dirty="0"/>
          </a:p>
          <a:p>
            <a:r>
              <a:rPr lang="en-US" dirty="0"/>
              <a:t>Update:</a:t>
            </a:r>
          </a:p>
          <a:p>
            <a:r>
              <a:rPr lang="en-US" dirty="0"/>
              <a:t>APPROVAL: Australia  Botswana  Brazil  European Medicines Agency(EMA)  Malawi  Malaysia  Nigeria  Peru  Philippines  South Africa  Thailand  Uganda  United States  Zambia  Zimbabwe</a:t>
            </a:r>
          </a:p>
          <a:p>
            <a:endParaRPr lang="en-US" dirty="0"/>
          </a:p>
          <a:p>
            <a:r>
              <a:rPr lang="en-US" dirty="0"/>
              <a:t>SUBMISSION Canada Taiwan China Tanzania Colombia Ukraine Ivory Coast United Kingdom Kenya Vietnam Mozambique Myanmar Namibia Rwanda</a:t>
            </a:r>
          </a:p>
          <a:p>
            <a:endParaRPr lang="en-US" dirty="0"/>
          </a:p>
          <a:p>
            <a:r>
              <a:rPr lang="en-US" dirty="0"/>
              <a:t>Programmatic delivery: Zambia, Zimbabwe and Ukraine will be starting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Global fund can include CAB-LA – what can be done to influence GF?</a:t>
            </a:r>
          </a:p>
          <a:p>
            <a:r>
              <a:rPr lang="en-US" dirty="0"/>
              <a:t>CAB-LA pricing for SA about $30 per injection / $210 per year VS oral PrEP $&lt;$5 (50-60 per year)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13CA0-A01C-4BC3-A4DE-E5ABEA660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923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AU" sz="1600" dirty="0">
                <a:latin typeface="Century Gothic" panose="020B0502020202020204" pitchFamily="34" charset="0"/>
              </a:rPr>
              <a:t>The advantages, disadvantages and other features of each product should be clearly explained to allow a genuine choice</a:t>
            </a:r>
          </a:p>
          <a:p>
            <a:pPr>
              <a:lnSpc>
                <a:spcPct val="90000"/>
              </a:lnSpc>
            </a:pPr>
            <a:r>
              <a:rPr lang="en-AU" sz="1600" dirty="0">
                <a:latin typeface="Century Gothic" panose="020B0502020202020204" pitchFamily="34" charset="0"/>
              </a:rPr>
              <a:t>Prevention and PrEP choice is dynamic</a:t>
            </a:r>
          </a:p>
          <a:p>
            <a:pPr lvl="1">
              <a:lnSpc>
                <a:spcPct val="90000"/>
              </a:lnSpc>
            </a:pPr>
            <a:r>
              <a:rPr lang="en-AU" sz="1600" dirty="0">
                <a:latin typeface="Century Gothic" panose="020B0502020202020204" pitchFamily="34" charset="0"/>
              </a:rPr>
              <a:t>Different PrEP products will be preferred by different people, at different points in their lives and/or with different partners</a:t>
            </a:r>
          </a:p>
          <a:p>
            <a:pPr lvl="1">
              <a:lnSpc>
                <a:spcPct val="90000"/>
              </a:lnSpc>
            </a:pPr>
            <a:r>
              <a:rPr lang="en-AU" sz="1600" dirty="0">
                <a:latin typeface="Century Gothic" panose="020B0502020202020204" pitchFamily="34" charset="0"/>
              </a:rPr>
              <a:t>Evidence from SEARCH and other sources, shows what we’ve known for a long time, that offering choice can increase overall prevention coverage</a:t>
            </a:r>
          </a:p>
          <a:p>
            <a:pPr>
              <a:lnSpc>
                <a:spcPct val="90000"/>
              </a:lnSpc>
            </a:pPr>
            <a:r>
              <a:rPr lang="en-AU" sz="1600" dirty="0">
                <a:latin typeface="Century Gothic" panose="020B0502020202020204" pitchFamily="34" charset="0"/>
              </a:rPr>
              <a:t>WHO does not support one PrEP product over any other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13CA0-A01C-4BC3-A4DE-E5ABEA660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491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70C54-1026-744E-A419-908D881994BC}"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807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6DA422-3ACB-480C-AF23-F2C91A9464EA}" type="slidenum">
              <a:rPr lang="en-US" smtClean="0"/>
              <a:t>19</a:t>
            </a:fld>
            <a:endParaRPr lang="en-US"/>
          </a:p>
        </p:txBody>
      </p:sp>
    </p:spTree>
    <p:extLst>
      <p:ext uri="{BB962C8B-B14F-4D97-AF65-F5344CB8AC3E}">
        <p14:creationId xmlns:p14="http://schemas.microsoft.com/office/powerpoint/2010/main" val="684770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1000"/>
              </a:spcBef>
              <a:spcAft>
                <a:spcPts val="600"/>
              </a:spcAft>
              <a:buClr>
                <a:srgbClr val="000000"/>
              </a:buClr>
              <a:buSzPct val="80000"/>
              <a:buFontTx/>
              <a:buNone/>
              <a:tabLst/>
              <a:defRPr/>
            </a:pPr>
            <a:r>
              <a:rPr kumimoji="0" lang="en-GB" sz="1200" b="1" i="0" u="none" strike="noStrike" kern="1200" cap="none" spc="0" normalizeH="0" baseline="0" noProof="0" dirty="0">
                <a:ln>
                  <a:noFill/>
                </a:ln>
                <a:solidFill>
                  <a:srgbClr val="000000"/>
                </a:solidFill>
                <a:effectLst/>
                <a:uLnTx/>
                <a:uFillTx/>
                <a:latin typeface="Source Sans Pro" panose="020B0503030403020204" pitchFamily="34" charset="0"/>
                <a:ea typeface="+mn-ea"/>
                <a:cs typeface="Times New Roman" panose="02020603050405020304" pitchFamily="18" charset="0"/>
              </a:rPr>
              <a:t>Key points</a:t>
            </a:r>
          </a:p>
          <a:p>
            <a:pPr marL="285750" marR="0" lvl="0" indent="-285750" algn="l" defTabSz="914400" rtl="0" eaLnBrk="1" fontAlgn="auto" latinLnBrk="0" hangingPunct="1">
              <a:lnSpc>
                <a:spcPct val="110000"/>
              </a:lnSpc>
              <a:spcBef>
                <a:spcPts val="1000"/>
              </a:spcBef>
              <a:spcAft>
                <a:spcPts val="600"/>
              </a:spcAft>
              <a:buClr>
                <a:srgbClr val="000000"/>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Times New Roman" panose="02020603050405020304" pitchFamily="18" charset="0"/>
              </a:rPr>
              <a:t>HBV infection: not a contraindication </a:t>
            </a:r>
            <a:r>
              <a:rPr kumimoji="0" lang="en-US" sz="1200" b="0" i="0" u="none" strike="noStrike" kern="1200" cap="none" spc="0" normalizeH="0" baseline="0" noProof="0" dirty="0" err="1">
                <a:ln>
                  <a:noFill/>
                </a:ln>
                <a:solidFill>
                  <a:srgbClr val="000000"/>
                </a:solidFill>
                <a:effectLst/>
                <a:uLnTx/>
                <a:uFillTx/>
                <a:latin typeface="Source Sans Pro" panose="020B0503030403020204" pitchFamily="34" charset="0"/>
                <a:ea typeface="+mn-ea"/>
                <a:cs typeface="Times New Roman" panose="02020603050405020304" pitchFamily="18" charset="0"/>
              </a:rPr>
              <a:t>fororal</a:t>
            </a:r>
            <a:r>
              <a:rPr kumimoji="0" lang="en-US" sz="12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Times New Roman" panose="02020603050405020304" pitchFamily="18" charset="0"/>
              </a:rPr>
              <a:t> PrEP</a:t>
            </a:r>
          </a:p>
          <a:p>
            <a:pPr marL="285750" marR="0" lvl="0" indent="-285750" algn="l" defTabSz="914400" rtl="0" eaLnBrk="1" fontAlgn="auto" latinLnBrk="0" hangingPunct="1">
              <a:lnSpc>
                <a:spcPct val="110000"/>
              </a:lnSpc>
              <a:spcBef>
                <a:spcPts val="1000"/>
              </a:spcBef>
              <a:spcAft>
                <a:spcPts val="600"/>
              </a:spcAft>
              <a:buClr>
                <a:srgbClr val="000000"/>
              </a:buClr>
              <a:buSzPct val="80000"/>
              <a:buFont typeface="Arial" panose="020B0604020202020204" pitchFamily="34" charset="0"/>
              <a:buChar char="•"/>
              <a:tabLst/>
              <a:defRPr/>
            </a:pPr>
            <a:r>
              <a:rPr lang="en-US" dirty="0"/>
              <a:t>An analysis of data on kidney function from global PrEP programs found a very low incidence of kidney impairment associated with PrEP</a:t>
            </a:r>
          </a:p>
          <a:p>
            <a:pPr marL="285750" marR="0" lvl="0" indent="-285750" algn="l" defTabSz="914400" rtl="0" eaLnBrk="1" fontAlgn="auto" latinLnBrk="0" hangingPunct="1">
              <a:lnSpc>
                <a:spcPct val="110000"/>
              </a:lnSpc>
              <a:spcBef>
                <a:spcPts val="1000"/>
              </a:spcBef>
              <a:spcAft>
                <a:spcPts val="600"/>
              </a:spcAft>
              <a:buClr>
                <a:srgbClr val="000000"/>
              </a:buClr>
              <a:buSzPct val="80000"/>
              <a:buFont typeface="Arial" panose="020B0604020202020204" pitchFamily="34" charset="0"/>
              <a:buChar char="•"/>
              <a:tabLst/>
              <a:defRPr/>
            </a:pPr>
            <a:r>
              <a:rPr lang="en-US" dirty="0"/>
              <a:t>Any </a:t>
            </a:r>
            <a:r>
              <a:rPr lang="en-US" dirty="0" err="1"/>
              <a:t>impariement</a:t>
            </a:r>
            <a:r>
              <a:rPr lang="en-US" dirty="0"/>
              <a:t> in kidney function generally returns to normal soon after stopping PrEP</a:t>
            </a:r>
          </a:p>
          <a:p>
            <a:pPr marL="285750" marR="0" lvl="0" indent="-285750" algn="l" defTabSz="914400" rtl="0" eaLnBrk="1" fontAlgn="auto" latinLnBrk="0" hangingPunct="1">
              <a:lnSpc>
                <a:spcPct val="110000"/>
              </a:lnSpc>
              <a:spcBef>
                <a:spcPts val="1000"/>
              </a:spcBef>
              <a:spcAft>
                <a:spcPts val="600"/>
              </a:spcAft>
              <a:buClr>
                <a:srgbClr val="000000"/>
              </a:buClr>
              <a:buSzPct val="80000"/>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13CA0-A01C-4BC3-A4DE-E5ABEA660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30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6DA422-3ACB-480C-AF23-F2C91A9464EA}" type="slidenum">
              <a:rPr lang="en-US" smtClean="0"/>
              <a:t>2</a:t>
            </a:fld>
            <a:endParaRPr lang="en-US"/>
          </a:p>
        </p:txBody>
      </p:sp>
    </p:spTree>
    <p:extLst>
      <p:ext uri="{BB962C8B-B14F-4D97-AF65-F5344CB8AC3E}">
        <p14:creationId xmlns:p14="http://schemas.microsoft.com/office/powerpoint/2010/main" val="3568370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0" i="0" dirty="0">
                <a:solidFill>
                  <a:srgbClr val="333333"/>
                </a:solidFill>
                <a:effectLst/>
                <a:latin typeface="AvenirLTStd-Book"/>
              </a:rPr>
              <a:t>New HIV infections have been reduced by 59% since the peak in 1995.In 2022, 1.3 million [1 million–1.7 million] people were newly infected with HIV, compared to 3.2 million [2.5 million–4.3 million] people in 1995.</a:t>
            </a:r>
          </a:p>
          <a:p>
            <a:endParaRPr lang="en-US" dirty="0"/>
          </a:p>
        </p:txBody>
      </p:sp>
      <p:sp>
        <p:nvSpPr>
          <p:cNvPr id="4" name="Slide Number Placeholder 3"/>
          <p:cNvSpPr>
            <a:spLocks noGrp="1"/>
          </p:cNvSpPr>
          <p:nvPr>
            <p:ph type="sldNum" sz="quarter" idx="5"/>
          </p:nvPr>
        </p:nvSpPr>
        <p:spPr/>
        <p:txBody>
          <a:bodyPr/>
          <a:lstStyle/>
          <a:p>
            <a:fld id="{516DA422-3ACB-480C-AF23-F2C91A9464EA}" type="slidenum">
              <a:rPr lang="en-US" smtClean="0"/>
              <a:t>3</a:t>
            </a:fld>
            <a:endParaRPr lang="en-US"/>
          </a:p>
        </p:txBody>
      </p:sp>
    </p:spTree>
    <p:extLst>
      <p:ext uri="{BB962C8B-B14F-4D97-AF65-F5344CB8AC3E}">
        <p14:creationId xmlns:p14="http://schemas.microsoft.com/office/powerpoint/2010/main" val="3842906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6DA422-3ACB-480C-AF23-F2C91A9464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138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6DA422-3ACB-480C-AF23-F2C91A9464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224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date, 3 products;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3CDDDB-70FE-40DC-BAB3-4D1F189ADE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3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let’s look at each of the PrEP options individually</a:t>
            </a:r>
          </a:p>
          <a:p>
            <a:endParaRPr lang="en-AU" dirty="0"/>
          </a:p>
          <a:p>
            <a:r>
              <a:rPr lang="en-AU" dirty="0"/>
              <a:t>Guidance is the same as 2022</a:t>
            </a:r>
          </a:p>
          <a:p>
            <a:endParaRPr lang="en-AU" dirty="0"/>
          </a:p>
          <a:p>
            <a:r>
              <a:rPr lang="en-AU" dirty="0"/>
              <a:t>Fixed dose combination;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13CA0-A01C-4BC3-A4DE-E5ABEA660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597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 people … this includes….</a:t>
            </a:r>
          </a:p>
          <a:p>
            <a:r>
              <a:rPr lang="en-AU" dirty="0"/>
              <a:t>How to start and stop is the same way whether for a single event </a:t>
            </a:r>
            <a:r>
              <a:rPr lang="en-GB" sz="1200" dirty="0">
                <a:effectLst/>
                <a:latin typeface="Source Sans Pro" panose="020B0503030403020204" pitchFamily="34" charset="0"/>
                <a:ea typeface="Source Sans Pro" panose="020B0503030403020204" pitchFamily="34" charset="0"/>
                <a:cs typeface="Source Sans Pro" panose="020B0503030403020204" pitchFamily="34" charset="0"/>
              </a:rPr>
              <a:t>for a single event (for example, sex on only one day), or for infrequent “single” events that are weeks or months apart. This has been called event-driven PrEP (ED-PrEP) or 2+1+1. </a:t>
            </a:r>
          </a:p>
          <a:p>
            <a:r>
              <a:rPr lang="en-GB" sz="1200" dirty="0">
                <a:effectLst/>
                <a:latin typeface="Source Sans Pro" panose="020B0503030403020204" pitchFamily="34" charset="0"/>
                <a:ea typeface="Source Sans Pro" panose="020B0503030403020204" pitchFamily="34" charset="0"/>
                <a:cs typeface="Source Sans Pro" panose="020B0503030403020204" pitchFamily="34" charset="0"/>
              </a:rPr>
              <a:t>Or for a short timeframe (days or weeks) or for a long time (weeks, months or years). </a:t>
            </a:r>
          </a:p>
          <a:p>
            <a:r>
              <a:rPr lang="en-GB" sz="1200" dirty="0">
                <a:effectLst/>
                <a:latin typeface="Source Sans Pro" panose="020B0503030403020204" pitchFamily="34" charset="0"/>
                <a:ea typeface="Source Sans Pro" panose="020B0503030403020204" pitchFamily="34" charset="0"/>
                <a:cs typeface="Source Sans Pro" panose="020B0503030403020204" pitchFamily="34" charset="0"/>
              </a:rPr>
              <a:t>So what this means is that a </a:t>
            </a:r>
          </a:p>
          <a:p>
            <a:endParaRPr lang="en-AU" dirty="0"/>
          </a:p>
          <a:p>
            <a:r>
              <a:rPr lang="en-AU" u="sng" dirty="0"/>
              <a:t>Sexual exposure only</a:t>
            </a:r>
          </a:p>
          <a:p>
            <a:endParaRPr lang="en-GB" sz="1800" dirty="0">
              <a:effectLst/>
              <a:latin typeface="Source Sans Pro" panose="020B0503030403020204" pitchFamily="34" charset="0"/>
              <a:ea typeface="Source Sans Pro" panose="020B0503030403020204" pitchFamily="34" charset="0"/>
              <a:cs typeface="Source Sans Pro" panose="020B0503030403020204" pitchFamily="34" charset="0"/>
            </a:endParaRPr>
          </a:p>
          <a:p>
            <a:pPr>
              <a:spcBef>
                <a:spcPts val="600"/>
              </a:spcBef>
              <a:spcAft>
                <a:spcPts val="600"/>
              </a:spcAft>
            </a:pPr>
            <a:r>
              <a:rPr lang="en-GB" sz="1800" dirty="0">
                <a:effectLst/>
                <a:latin typeface="Source Sans Pro" panose="020B0503030403020204" pitchFamily="34" charset="0"/>
                <a:ea typeface="Source Sans Pro" panose="020B0503030403020204" pitchFamily="34" charset="0"/>
                <a:cs typeface="Source Sans Pro" panose="020B0503030403020204" pitchFamily="34" charset="0"/>
              </a:rPr>
              <a:t>But if exposure to HIV continues for more than one day - or if an individual prefers to continue to take oral PrEP every day - they should take one dose of oral PrEP every day (sometimes called daily oral PrEP</a:t>
            </a:r>
            <a:r>
              <a:rPr lang="en-GB" sz="1800" baseline="30000" dirty="0">
                <a:effectLst/>
                <a:latin typeface="Source Sans Pro" panose="020B0503030403020204" pitchFamily="34" charset="0"/>
                <a:ea typeface="Source Sans Pro" panose="020B0503030403020204" pitchFamily="34" charset="0"/>
                <a:cs typeface="Source Sans Pro" panose="020B0503030403020204" pitchFamily="34" charset="0"/>
              </a:rPr>
              <a:t> </a:t>
            </a:r>
            <a:r>
              <a:rPr lang="en-GB" sz="1800" dirty="0">
                <a:effectLst/>
                <a:latin typeface="Source Sans Pro" panose="020B0503030403020204" pitchFamily="34" charset="0"/>
                <a:ea typeface="Source Sans Pro" panose="020B0503030403020204" pitchFamily="34" charset="0"/>
                <a:cs typeface="Source Sans Pro" panose="020B0503030403020204" pitchFamily="34" charset="0"/>
              </a:rPr>
              <a:t>) for as long as desired AND until at least two days after the last potential exposure. This means that ED-PrEP can become daily oral PrEP simply by extending the time a client takes PrEP; there is no difference in how to start or stop oral PrEP. There are several reasons why some individuals may prefer to take oral PrEP every day over a period of time rather than starting and stopping repeatedly. These include unpredictable exposures, finding a daily routine easier, or because taking oral PrEP every day will provide continuing protection, even if a dose is missed. </a:t>
            </a:r>
            <a:endParaRPr lang="en-AU" sz="1800" dirty="0">
              <a:effectLst/>
              <a:latin typeface="Times New Roman" panose="02020603050405020304" pitchFamily="18" charset="0"/>
              <a:ea typeface="Times New Roman" panose="02020603050405020304" pitchFamily="18" charset="0"/>
            </a:endParaRPr>
          </a:p>
          <a:p>
            <a:r>
              <a:rPr lang="en-GB" sz="1800"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Daily oral PrEP, also called daily dosing, refers to taking one dose of oral PrEP every day over a period. For details on how to start or stop oral PrEP safely and effectively, refer to the population specific guidance outlined in this module.  </a:t>
            </a:r>
            <a:endParaRPr lang="en-AU" sz="1800" dirty="0">
              <a:effectLst/>
              <a:latin typeface="Times New Roman" panose="02020603050405020304" pitchFamily="18" charset="0"/>
              <a:ea typeface="Times New Roman" panose="02020603050405020304" pitchFamily="18" charset="0"/>
            </a:endParaRPr>
          </a:p>
          <a:p>
            <a:endParaRPr lang="en-AU" dirty="0"/>
          </a:p>
          <a:p>
            <a:endParaRPr lang="en-AU" dirty="0"/>
          </a:p>
          <a:p>
            <a:r>
              <a:rPr lang="en-AU" dirty="0"/>
              <a:t>Overall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13CA0-A01C-4BC3-A4DE-E5ABEA660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87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t>Flexible, silicon ring containing 25mg dapivirine </a:t>
            </a:r>
          </a:p>
          <a:p>
            <a:pPr lvl="1"/>
            <a:r>
              <a:rPr lang="en-AU" sz="1800" dirty="0"/>
              <a:t>Inserted (by the individual or with provider assistance) 24 hours prior to potential exposure</a:t>
            </a:r>
          </a:p>
          <a:p>
            <a:pPr lvl="1"/>
            <a:r>
              <a:rPr lang="en-AU" sz="1800" dirty="0"/>
              <a:t>Worn continuously in the vagina for 28 days (including during sex and menses)  to protect against HIV acquisition through vaginal sex</a:t>
            </a:r>
          </a:p>
          <a:p>
            <a:pPr lvl="1"/>
            <a:r>
              <a:rPr lang="en-AU" sz="1800" dirty="0"/>
              <a:t>At 28 days, replace with a new ring immediately or use another prevention option as protection rapidly drops</a:t>
            </a:r>
          </a:p>
          <a:p>
            <a:r>
              <a:rPr lang="en-AU" sz="1800" dirty="0"/>
              <a:t>Acts locally in the vagina and so does not protect against HIV acquisition for other exposure types: through anal sex, or injecting practices</a:t>
            </a:r>
          </a:p>
          <a:p>
            <a:r>
              <a:rPr lang="en-AU" sz="1800" dirty="0"/>
              <a:t>Effectiveness: at least 50%</a:t>
            </a:r>
          </a:p>
          <a:p>
            <a:r>
              <a:rPr lang="en-AU" sz="1800" dirty="0"/>
              <a:t>Side effects: 10% of people and are usually mild</a:t>
            </a:r>
          </a:p>
          <a:p>
            <a:r>
              <a:rPr lang="en-AU" sz="1800" dirty="0"/>
              <a:t>No known interactions with recreational drugs, alcohol, contraceptive hormones</a:t>
            </a:r>
          </a:p>
          <a:p>
            <a:r>
              <a:rPr lang="en-AU" sz="1800" dirty="0"/>
              <a:t>Follow-up visits typically every 3 months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13CA0-A01C-4BC3-A4DE-E5ABEA660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910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bin"/><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bin"/><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181513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206740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591704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235640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218237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681640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152506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602077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38634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691110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718013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758631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719648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212393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223936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326433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692517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275381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999499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193773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925601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Title Slide" preserve="1">
  <p:cSld name="2_Title Slide">
    <p:spTree>
      <p:nvGrpSpPr>
        <p:cNvPr id="1" name="Shape 81"/>
        <p:cNvGrpSpPr/>
        <p:nvPr/>
      </p:nvGrpSpPr>
      <p:grpSpPr>
        <a:xfrm>
          <a:off x="0" y="0"/>
          <a:ext cx="0" cy="0"/>
          <a:chOff x="0" y="0"/>
          <a:chExt cx="0" cy="0"/>
        </a:xfrm>
      </p:grpSpPr>
      <p:pic>
        <p:nvPicPr>
          <p:cNvPr id="19" name="Picture 18">
            <a:extLst>
              <a:ext uri="{FF2B5EF4-FFF2-40B4-BE49-F238E27FC236}">
                <a16:creationId xmlns:a16="http://schemas.microsoft.com/office/drawing/2014/main" id="{1AB0760C-1BFC-DEE1-BA10-D5AB22AC1918}"/>
              </a:ext>
            </a:extLst>
          </p:cNvPr>
          <p:cNvPicPr>
            <a:picLocks noChangeAspect="1"/>
          </p:cNvPicPr>
          <p:nvPr userDrawn="1"/>
        </p:nvPicPr>
        <p:blipFill rotWithShape="1">
          <a:blip r:embed="rId2">
            <a:duotone>
              <a:schemeClr val="accent4">
                <a:shade val="45000"/>
                <a:satMod val="135000"/>
              </a:schemeClr>
              <a:prstClr val="white"/>
            </a:duotone>
          </a:blip>
          <a:srcRect l="241" t="1" b="34475"/>
          <a:stretch/>
        </p:blipFill>
        <p:spPr>
          <a:xfrm>
            <a:off x="-11506" y="0"/>
            <a:ext cx="12203505" cy="5429693"/>
          </a:xfrm>
          <a:prstGeom prst="rect">
            <a:avLst/>
          </a:prstGeom>
        </p:spPr>
      </p:pic>
      <p:sp>
        <p:nvSpPr>
          <p:cNvPr id="90" name="Google Shape;90;p50"/>
          <p:cNvSpPr txBox="1">
            <a:spLocks noGrp="1"/>
          </p:cNvSpPr>
          <p:nvPr>
            <p:ph type="ctrTitle"/>
          </p:nvPr>
        </p:nvSpPr>
        <p:spPr>
          <a:xfrm>
            <a:off x="153796" y="2057087"/>
            <a:ext cx="11802229" cy="1487967"/>
          </a:xfrm>
          <a:prstGeom prst="roundRect">
            <a:avLst/>
          </a:prstGeom>
          <a:solidFill>
            <a:schemeClr val="bg1">
              <a:lumMod val="95000"/>
            </a:schemeClr>
          </a:solid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dk1"/>
              </a:buClr>
              <a:buSzPts val="3150"/>
              <a:buFont typeface="Arial"/>
              <a:buNone/>
              <a:defRPr sz="4200" b="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1" name="Google Shape;91;p50"/>
          <p:cNvSpPr txBox="1">
            <a:spLocks noGrp="1"/>
          </p:cNvSpPr>
          <p:nvPr>
            <p:ph type="subTitle" idx="1"/>
          </p:nvPr>
        </p:nvSpPr>
        <p:spPr>
          <a:xfrm>
            <a:off x="153796" y="3759312"/>
            <a:ext cx="11802229" cy="767795"/>
          </a:xfrm>
          <a:prstGeom prst="roundRect">
            <a:avLst/>
          </a:prstGeom>
          <a:solidFill>
            <a:schemeClr val="bg1">
              <a:lumMod val="95000"/>
            </a:schemeClr>
          </a:solidFill>
          <a:ln>
            <a:noFill/>
          </a:ln>
        </p:spPr>
        <p:txBody>
          <a:bodyPr spcFirstLastPara="1" wrap="square" lIns="91425" tIns="45700" rIns="91425" bIns="45700" anchor="ctr" anchorCtr="0">
            <a:noAutofit/>
          </a:bodyPr>
          <a:lstStyle>
            <a:lvl1pPr lvl="0" algn="l">
              <a:lnSpc>
                <a:spcPct val="90000"/>
              </a:lnSpc>
              <a:spcBef>
                <a:spcPts val="1000"/>
              </a:spcBef>
              <a:spcAft>
                <a:spcPts val="0"/>
              </a:spcAft>
              <a:buClr>
                <a:schemeClr val="lt1"/>
              </a:buClr>
              <a:buSzPts val="1350"/>
              <a:buNone/>
              <a:defRPr sz="3200" b="1">
                <a:solidFill>
                  <a:schemeClr val="accent6"/>
                </a:solidFill>
                <a:latin typeface="Arial"/>
                <a:ea typeface="Arial"/>
                <a:cs typeface="Arial"/>
                <a:sym typeface="Arial"/>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dirty="0"/>
          </a:p>
        </p:txBody>
      </p:sp>
      <p:pic>
        <p:nvPicPr>
          <p:cNvPr id="9" name="Picture 8">
            <a:extLst>
              <a:ext uri="{FF2B5EF4-FFF2-40B4-BE49-F238E27FC236}">
                <a16:creationId xmlns:a16="http://schemas.microsoft.com/office/drawing/2014/main" id="{FFB76C44-AABA-334F-DAD9-3AF2D3B6A7BA}"/>
              </a:ext>
            </a:extLst>
          </p:cNvPr>
          <p:cNvPicPr>
            <a:picLocks noChangeAspect="1"/>
          </p:cNvPicPr>
          <p:nvPr userDrawn="1"/>
        </p:nvPicPr>
        <p:blipFill>
          <a:blip r:embed="rId3"/>
          <a:stretch>
            <a:fillRect/>
          </a:stretch>
        </p:blipFill>
        <p:spPr>
          <a:xfrm>
            <a:off x="4388806" y="5703702"/>
            <a:ext cx="1315677" cy="964145"/>
          </a:xfrm>
          <a:prstGeom prst="rect">
            <a:avLst/>
          </a:prstGeom>
        </p:spPr>
      </p:pic>
      <p:pic>
        <p:nvPicPr>
          <p:cNvPr id="11" name="Picture 10">
            <a:extLst>
              <a:ext uri="{FF2B5EF4-FFF2-40B4-BE49-F238E27FC236}">
                <a16:creationId xmlns:a16="http://schemas.microsoft.com/office/drawing/2014/main" id="{6840CB5B-C8C2-74C1-B27F-A7F8152BA87D}"/>
              </a:ext>
            </a:extLst>
          </p:cNvPr>
          <p:cNvPicPr>
            <a:picLocks noChangeAspect="1"/>
          </p:cNvPicPr>
          <p:nvPr userDrawn="1"/>
        </p:nvPicPr>
        <p:blipFill>
          <a:blip r:embed="rId4"/>
          <a:stretch>
            <a:fillRect/>
          </a:stretch>
        </p:blipFill>
        <p:spPr>
          <a:xfrm>
            <a:off x="9397808" y="5703702"/>
            <a:ext cx="2669313" cy="964145"/>
          </a:xfrm>
          <a:prstGeom prst="rect">
            <a:avLst/>
          </a:prstGeom>
        </p:spPr>
      </p:pic>
      <p:pic>
        <p:nvPicPr>
          <p:cNvPr id="13" name="Picture 12">
            <a:extLst>
              <a:ext uri="{FF2B5EF4-FFF2-40B4-BE49-F238E27FC236}">
                <a16:creationId xmlns:a16="http://schemas.microsoft.com/office/drawing/2014/main" id="{08623A41-9AA2-E831-0585-93776648014D}"/>
              </a:ext>
            </a:extLst>
          </p:cNvPr>
          <p:cNvPicPr>
            <a:picLocks noChangeAspect="1"/>
          </p:cNvPicPr>
          <p:nvPr userDrawn="1"/>
        </p:nvPicPr>
        <p:blipFill rotWithShape="1">
          <a:blip r:embed="rId5"/>
          <a:srcRect r="18763"/>
          <a:stretch/>
        </p:blipFill>
        <p:spPr>
          <a:xfrm>
            <a:off x="6270357" y="5951856"/>
            <a:ext cx="2561576" cy="467835"/>
          </a:xfrm>
          <a:prstGeom prst="rect">
            <a:avLst/>
          </a:prstGeom>
        </p:spPr>
      </p:pic>
      <p:cxnSp>
        <p:nvCxnSpPr>
          <p:cNvPr id="15" name="Straight Connector 14">
            <a:extLst>
              <a:ext uri="{FF2B5EF4-FFF2-40B4-BE49-F238E27FC236}">
                <a16:creationId xmlns:a16="http://schemas.microsoft.com/office/drawing/2014/main" id="{1906E98A-B73A-2C24-FE44-2CE6D8C9F114}"/>
              </a:ext>
            </a:extLst>
          </p:cNvPr>
          <p:cNvCxnSpPr>
            <a:cxnSpLocks/>
          </p:cNvCxnSpPr>
          <p:nvPr userDrawn="1"/>
        </p:nvCxnSpPr>
        <p:spPr>
          <a:xfrm>
            <a:off x="4105868" y="5660572"/>
            <a:ext cx="0" cy="1050403"/>
          </a:xfrm>
          <a:prstGeom prst="line">
            <a:avLst/>
          </a:prstGeom>
          <a:ln w="12700">
            <a:solidFill>
              <a:schemeClr val="tx2"/>
            </a:solidFill>
          </a:ln>
          <a:effectLst/>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2EA29C64-8693-3C1C-B9AB-2AC9F768476C}"/>
              </a:ext>
            </a:extLst>
          </p:cNvPr>
          <p:cNvCxnSpPr>
            <a:cxnSpLocks/>
          </p:cNvCxnSpPr>
          <p:nvPr userDrawn="1"/>
        </p:nvCxnSpPr>
        <p:spPr>
          <a:xfrm>
            <a:off x="5987420" y="5660572"/>
            <a:ext cx="0" cy="1050403"/>
          </a:xfrm>
          <a:prstGeom prst="line">
            <a:avLst/>
          </a:prstGeom>
          <a:ln w="12700">
            <a:solidFill>
              <a:schemeClr val="tx2"/>
            </a:solidFill>
          </a:ln>
          <a:effectLst/>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7986FACC-29F7-9EC4-B28F-4A73988EB2B7}"/>
              </a:ext>
            </a:extLst>
          </p:cNvPr>
          <p:cNvCxnSpPr>
            <a:cxnSpLocks/>
          </p:cNvCxnSpPr>
          <p:nvPr userDrawn="1"/>
        </p:nvCxnSpPr>
        <p:spPr>
          <a:xfrm>
            <a:off x="9114871" y="5660572"/>
            <a:ext cx="0" cy="1050403"/>
          </a:xfrm>
          <a:prstGeom prst="line">
            <a:avLst/>
          </a:prstGeom>
          <a:ln w="12700">
            <a:solidFill>
              <a:schemeClr val="tx2"/>
            </a:solidFill>
          </a:ln>
          <a:effectLst/>
        </p:spPr>
        <p:style>
          <a:lnRef idx="2">
            <a:schemeClr val="dk1"/>
          </a:lnRef>
          <a:fillRef idx="0">
            <a:schemeClr val="dk1"/>
          </a:fillRef>
          <a:effectRef idx="1">
            <a:schemeClr val="dk1"/>
          </a:effectRef>
          <a:fontRef idx="minor">
            <a:schemeClr val="tx1"/>
          </a:fontRef>
        </p:style>
      </p:cxnSp>
      <p:pic>
        <p:nvPicPr>
          <p:cNvPr id="4" name="Picture 3">
            <a:extLst>
              <a:ext uri="{FF2B5EF4-FFF2-40B4-BE49-F238E27FC236}">
                <a16:creationId xmlns:a16="http://schemas.microsoft.com/office/drawing/2014/main" id="{7B3B7F53-0DF4-8601-127F-D33822D31740}"/>
              </a:ext>
            </a:extLst>
          </p:cNvPr>
          <p:cNvPicPr>
            <a:picLocks noChangeAspect="1"/>
          </p:cNvPicPr>
          <p:nvPr userDrawn="1"/>
        </p:nvPicPr>
        <p:blipFill>
          <a:blip r:embed="rId6"/>
          <a:stretch>
            <a:fillRect/>
          </a:stretch>
        </p:blipFill>
        <p:spPr>
          <a:xfrm>
            <a:off x="124880" y="5752111"/>
            <a:ext cx="3698051" cy="867327"/>
          </a:xfrm>
          <a:prstGeom prst="rect">
            <a:avLst/>
          </a:prstGeom>
        </p:spPr>
      </p:pic>
    </p:spTree>
    <p:extLst>
      <p:ext uri="{BB962C8B-B14F-4D97-AF65-F5344CB8AC3E}">
        <p14:creationId xmlns:p14="http://schemas.microsoft.com/office/powerpoint/2010/main" val="1137805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145525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Title Slide" userDrawn="1">
  <p:cSld name="3_Title Slide">
    <p:spTree>
      <p:nvGrpSpPr>
        <p:cNvPr id="1" name="Shape 81"/>
        <p:cNvGrpSpPr/>
        <p:nvPr/>
      </p:nvGrpSpPr>
      <p:grpSpPr>
        <a:xfrm>
          <a:off x="0" y="0"/>
          <a:ext cx="0" cy="0"/>
          <a:chOff x="0" y="0"/>
          <a:chExt cx="0" cy="0"/>
        </a:xfrm>
      </p:grpSpPr>
      <p:sp>
        <p:nvSpPr>
          <p:cNvPr id="87" name="Google Shape;87;p50"/>
          <p:cNvSpPr/>
          <p:nvPr/>
        </p:nvSpPr>
        <p:spPr>
          <a:xfrm>
            <a:off x="-11506" y="0"/>
            <a:ext cx="12203508" cy="6896901"/>
          </a:xfrm>
          <a:prstGeom prst="rect">
            <a:avLst/>
          </a:prstGeom>
          <a:solidFill>
            <a:schemeClr val="accent4"/>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 name="Google Shape;93;p50"/>
          <p:cNvSpPr/>
          <p:nvPr userDrawn="1"/>
        </p:nvSpPr>
        <p:spPr>
          <a:xfrm>
            <a:off x="-23011" y="0"/>
            <a:ext cx="12215012" cy="6858000"/>
          </a:xfrm>
          <a:prstGeom prst="rect">
            <a:avLst/>
          </a:prstGeom>
          <a:solidFill>
            <a:schemeClr val="lt1">
              <a:alpha val="58823"/>
            </a:scheme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 name="Picture 1">
            <a:extLst>
              <a:ext uri="{FF2B5EF4-FFF2-40B4-BE49-F238E27FC236}">
                <a16:creationId xmlns:a16="http://schemas.microsoft.com/office/drawing/2014/main" id="{2F3F83A7-7D86-0F35-A213-9D80A8472C87}"/>
              </a:ext>
            </a:extLst>
          </p:cNvPr>
          <p:cNvPicPr>
            <a:picLocks noChangeAspect="1"/>
          </p:cNvPicPr>
          <p:nvPr userDrawn="1"/>
        </p:nvPicPr>
        <p:blipFill rotWithShape="1">
          <a:blip r:embed="rId2">
            <a:duotone>
              <a:schemeClr val="accent4">
                <a:shade val="45000"/>
                <a:satMod val="135000"/>
              </a:schemeClr>
              <a:prstClr val="white"/>
            </a:duotone>
          </a:blip>
          <a:srcRect l="241" t="29085" b="34475"/>
          <a:stretch/>
        </p:blipFill>
        <p:spPr>
          <a:xfrm>
            <a:off x="1" y="3877255"/>
            <a:ext cx="12203505" cy="3019647"/>
          </a:xfrm>
          <a:prstGeom prst="rect">
            <a:avLst/>
          </a:prstGeom>
        </p:spPr>
      </p:pic>
      <p:cxnSp>
        <p:nvCxnSpPr>
          <p:cNvPr id="92" name="Google Shape;92;p50"/>
          <p:cNvCxnSpPr/>
          <p:nvPr/>
        </p:nvCxnSpPr>
        <p:spPr>
          <a:xfrm>
            <a:off x="153800" y="3660129"/>
            <a:ext cx="9539185" cy="0"/>
          </a:xfrm>
          <a:prstGeom prst="straightConnector1">
            <a:avLst/>
          </a:prstGeom>
          <a:noFill/>
          <a:ln w="38100" cap="rnd" cmpd="sng">
            <a:solidFill>
              <a:schemeClr val="accent4"/>
            </a:solidFill>
            <a:prstDash val="dot"/>
            <a:miter lim="800000"/>
            <a:headEnd type="none" w="sm" len="sm"/>
            <a:tailEnd type="none" w="sm" len="sm"/>
          </a:ln>
        </p:spPr>
      </p:cxnSp>
      <p:sp>
        <p:nvSpPr>
          <p:cNvPr id="4" name="Text Placeholder 3">
            <a:extLst>
              <a:ext uri="{FF2B5EF4-FFF2-40B4-BE49-F238E27FC236}">
                <a16:creationId xmlns:a16="http://schemas.microsoft.com/office/drawing/2014/main" id="{91945BFE-D1F1-F176-BE4B-A7C7FFBDDF3F}"/>
              </a:ext>
            </a:extLst>
          </p:cNvPr>
          <p:cNvSpPr>
            <a:spLocks noGrp="1"/>
          </p:cNvSpPr>
          <p:nvPr>
            <p:ph type="body" sz="quarter" idx="10"/>
          </p:nvPr>
        </p:nvSpPr>
        <p:spPr>
          <a:xfrm>
            <a:off x="670984" y="2023533"/>
            <a:ext cx="10660960" cy="1219200"/>
          </a:xfrm>
          <a:ln>
            <a:noFill/>
          </a:ln>
        </p:spPr>
        <p:txBody>
          <a:bodyPr anchor="ctr">
            <a:normAutofit/>
          </a:bodyPr>
          <a:lstStyle>
            <a:lvl1pPr marL="126997" indent="0">
              <a:buNone/>
              <a:defRPr sz="3200" b="1" cap="none" baseline="0">
                <a:ln>
                  <a:noFill/>
                </a:ln>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3470253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94"/>
        <p:cNvGrpSpPr/>
        <p:nvPr/>
      </p:nvGrpSpPr>
      <p:grpSpPr>
        <a:xfrm>
          <a:off x="0" y="0"/>
          <a:ext cx="0" cy="0"/>
          <a:chOff x="0" y="0"/>
          <a:chExt cx="0" cy="0"/>
        </a:xfrm>
      </p:grpSpPr>
      <p:sp>
        <p:nvSpPr>
          <p:cNvPr id="96" name="Google Shape;96;p51"/>
          <p:cNvSpPr txBox="1">
            <a:spLocks noGrp="1"/>
          </p:cNvSpPr>
          <p:nvPr>
            <p:ph type="body" idx="1"/>
          </p:nvPr>
        </p:nvSpPr>
        <p:spPr>
          <a:xfrm>
            <a:off x="366184" y="271463"/>
            <a:ext cx="11423664" cy="855663"/>
          </a:xfrm>
          <a:prstGeom prst="rect">
            <a:avLst/>
          </a:prstGeom>
          <a:noFill/>
          <a:ln>
            <a:noFill/>
          </a:ln>
        </p:spPr>
        <p:txBody>
          <a:bodyPr spcFirstLastPara="1" wrap="square" lIns="91425" tIns="45700" rIns="91425" bIns="45700" anchor="ctr" anchorCtr="0">
            <a:normAutofit/>
          </a:bodyPr>
          <a:lstStyle>
            <a:lvl1pPr marL="609585" lvl="0" indent="-304792" algn="l">
              <a:lnSpc>
                <a:spcPct val="90000"/>
              </a:lnSpc>
              <a:spcBef>
                <a:spcPts val="1000"/>
              </a:spcBef>
              <a:spcAft>
                <a:spcPts val="0"/>
              </a:spcAft>
              <a:buClr>
                <a:srgbClr val="337169"/>
              </a:buClr>
              <a:buSzPts val="3600"/>
              <a:buNone/>
              <a:defRPr sz="4800" b="1">
                <a:solidFill>
                  <a:schemeClr val="accent6"/>
                </a:solidFill>
              </a:defRPr>
            </a:lvl1pPr>
            <a:lvl2pPr marL="1219170" lvl="1" indent="-304792" algn="l">
              <a:lnSpc>
                <a:spcPct val="90000"/>
              </a:lnSpc>
              <a:spcBef>
                <a:spcPts val="500"/>
              </a:spcBef>
              <a:spcAft>
                <a:spcPts val="0"/>
              </a:spcAft>
              <a:buClr>
                <a:schemeClr val="dk1"/>
              </a:buClr>
              <a:buSzPts val="1800"/>
              <a:buNone/>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dirty="0"/>
          </a:p>
        </p:txBody>
      </p:sp>
      <p:sp>
        <p:nvSpPr>
          <p:cNvPr id="3" name="Content Placeholder 2">
            <a:extLst>
              <a:ext uri="{FF2B5EF4-FFF2-40B4-BE49-F238E27FC236}">
                <a16:creationId xmlns:a16="http://schemas.microsoft.com/office/drawing/2014/main" id="{621A6B81-83DC-CF13-92F3-70257B7AC5FE}"/>
              </a:ext>
            </a:extLst>
          </p:cNvPr>
          <p:cNvSpPr>
            <a:spLocks noGrp="1"/>
          </p:cNvSpPr>
          <p:nvPr>
            <p:ph sz="quarter" idx="10"/>
          </p:nvPr>
        </p:nvSpPr>
        <p:spPr>
          <a:xfrm>
            <a:off x="366184" y="1407584"/>
            <a:ext cx="11423664" cy="5179483"/>
          </a:xfrm>
        </p:spPr>
        <p:txBody>
          <a:bodyPr/>
          <a:lstStyle>
            <a:lvl1pPr>
              <a:buClr>
                <a:schemeClr val="accent4"/>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pic>
        <p:nvPicPr>
          <p:cNvPr id="4" name="Picture 3">
            <a:extLst>
              <a:ext uri="{FF2B5EF4-FFF2-40B4-BE49-F238E27FC236}">
                <a16:creationId xmlns:a16="http://schemas.microsoft.com/office/drawing/2014/main" id="{5C88444A-2C98-259C-7AD6-8AF2C9313812}"/>
              </a:ext>
            </a:extLst>
          </p:cNvPr>
          <p:cNvPicPr>
            <a:picLocks noChangeAspect="1"/>
          </p:cNvPicPr>
          <p:nvPr userDrawn="1"/>
        </p:nvPicPr>
        <p:blipFill rotWithShape="1">
          <a:blip r:embed="rId2">
            <a:duotone>
              <a:schemeClr val="accent4">
                <a:shade val="45000"/>
                <a:satMod val="135000"/>
              </a:schemeClr>
              <a:prstClr val="white"/>
            </a:duotone>
          </a:blip>
          <a:srcRect l="97301" t="1" b="17240"/>
          <a:stretch/>
        </p:blipFill>
        <p:spPr>
          <a:xfrm>
            <a:off x="11861800" y="-1"/>
            <a:ext cx="330200" cy="6858001"/>
          </a:xfrm>
          <a:prstGeom prst="rect">
            <a:avLst/>
          </a:prstGeom>
        </p:spPr>
      </p:pic>
    </p:spTree>
    <p:extLst>
      <p:ext uri="{BB962C8B-B14F-4D97-AF65-F5344CB8AC3E}">
        <p14:creationId xmlns:p14="http://schemas.microsoft.com/office/powerpoint/2010/main" val="30027462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spTree>
      <p:nvGrpSpPr>
        <p:cNvPr id="1" name="Shape 81"/>
        <p:cNvGrpSpPr/>
        <p:nvPr/>
      </p:nvGrpSpPr>
      <p:grpSpPr>
        <a:xfrm>
          <a:off x="0" y="0"/>
          <a:ext cx="0" cy="0"/>
          <a:chOff x="0" y="0"/>
          <a:chExt cx="0" cy="0"/>
        </a:xfrm>
      </p:grpSpPr>
      <p:pic>
        <p:nvPicPr>
          <p:cNvPr id="19" name="Picture 18">
            <a:extLst>
              <a:ext uri="{FF2B5EF4-FFF2-40B4-BE49-F238E27FC236}">
                <a16:creationId xmlns:a16="http://schemas.microsoft.com/office/drawing/2014/main" id="{1AB0760C-1BFC-DEE1-BA10-D5AB22AC1918}"/>
              </a:ext>
            </a:extLst>
          </p:cNvPr>
          <p:cNvPicPr>
            <a:picLocks noChangeAspect="1"/>
          </p:cNvPicPr>
          <p:nvPr userDrawn="1"/>
        </p:nvPicPr>
        <p:blipFill rotWithShape="1">
          <a:blip r:embed="rId2">
            <a:duotone>
              <a:schemeClr val="accent4">
                <a:shade val="45000"/>
                <a:satMod val="135000"/>
              </a:schemeClr>
              <a:prstClr val="white"/>
            </a:duotone>
          </a:blip>
          <a:srcRect l="241" t="1" b="34475"/>
          <a:stretch/>
        </p:blipFill>
        <p:spPr>
          <a:xfrm>
            <a:off x="-11506" y="0"/>
            <a:ext cx="12203505" cy="5429693"/>
          </a:xfrm>
          <a:prstGeom prst="rect">
            <a:avLst/>
          </a:prstGeom>
        </p:spPr>
      </p:pic>
      <p:sp>
        <p:nvSpPr>
          <p:cNvPr id="90" name="Google Shape;90;p50"/>
          <p:cNvSpPr txBox="1">
            <a:spLocks noGrp="1"/>
          </p:cNvSpPr>
          <p:nvPr>
            <p:ph type="ctrTitle" hasCustomPrompt="1"/>
          </p:nvPr>
        </p:nvSpPr>
        <p:spPr>
          <a:xfrm>
            <a:off x="153796" y="2057087"/>
            <a:ext cx="11802229" cy="1487967"/>
          </a:xfrm>
          <a:prstGeom prst="roundRect">
            <a:avLst/>
          </a:prstGeom>
          <a:solidFill>
            <a:schemeClr val="bg1">
              <a:lumMod val="95000"/>
            </a:schemeClr>
          </a:solidFill>
          <a:ln>
            <a:noFill/>
          </a:ln>
        </p:spPr>
        <p:txBody>
          <a:bodyPr spcFirstLastPara="1" wrap="square" lIns="91425" tIns="45700" rIns="91425" bIns="45700" anchor="ctr" anchorCtr="0">
            <a:normAutofit/>
          </a:bodyPr>
          <a:lstStyle>
            <a:lvl1pPr lvl="0" algn="ctr">
              <a:lnSpc>
                <a:spcPct val="80000"/>
              </a:lnSpc>
              <a:spcBef>
                <a:spcPts val="0"/>
              </a:spcBef>
              <a:spcAft>
                <a:spcPts val="0"/>
              </a:spcAft>
              <a:buClr>
                <a:schemeClr val="dk1"/>
              </a:buClr>
              <a:buSzPts val="3150"/>
              <a:buFont typeface="Arial"/>
              <a:buNone/>
              <a:defRPr sz="4200" b="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ZA" dirty="0"/>
              <a:t>Thank you</a:t>
            </a:r>
            <a:endParaRPr dirty="0"/>
          </a:p>
        </p:txBody>
      </p:sp>
      <p:pic>
        <p:nvPicPr>
          <p:cNvPr id="3" name="Picture 2">
            <a:extLst>
              <a:ext uri="{FF2B5EF4-FFF2-40B4-BE49-F238E27FC236}">
                <a16:creationId xmlns:a16="http://schemas.microsoft.com/office/drawing/2014/main" id="{9F8866C6-D7AF-C405-AD94-475E94B07DDB}"/>
              </a:ext>
            </a:extLst>
          </p:cNvPr>
          <p:cNvPicPr>
            <a:picLocks noChangeAspect="1"/>
          </p:cNvPicPr>
          <p:nvPr userDrawn="1"/>
        </p:nvPicPr>
        <p:blipFill>
          <a:blip r:embed="rId3"/>
          <a:stretch>
            <a:fillRect/>
          </a:stretch>
        </p:blipFill>
        <p:spPr>
          <a:xfrm>
            <a:off x="153798" y="5882687"/>
            <a:ext cx="2584565" cy="606175"/>
          </a:xfrm>
          <a:prstGeom prst="rect">
            <a:avLst/>
          </a:prstGeom>
        </p:spPr>
      </p:pic>
      <p:pic>
        <p:nvPicPr>
          <p:cNvPr id="9" name="Picture 8">
            <a:extLst>
              <a:ext uri="{FF2B5EF4-FFF2-40B4-BE49-F238E27FC236}">
                <a16:creationId xmlns:a16="http://schemas.microsoft.com/office/drawing/2014/main" id="{FFB76C44-AABA-334F-DAD9-3AF2D3B6A7BA}"/>
              </a:ext>
            </a:extLst>
          </p:cNvPr>
          <p:cNvPicPr>
            <a:picLocks noChangeAspect="1"/>
          </p:cNvPicPr>
          <p:nvPr userDrawn="1"/>
        </p:nvPicPr>
        <p:blipFill>
          <a:blip r:embed="rId4"/>
          <a:stretch>
            <a:fillRect/>
          </a:stretch>
        </p:blipFill>
        <p:spPr>
          <a:xfrm>
            <a:off x="3665760" y="5703702"/>
            <a:ext cx="1315677" cy="964145"/>
          </a:xfrm>
          <a:prstGeom prst="rect">
            <a:avLst/>
          </a:prstGeom>
        </p:spPr>
      </p:pic>
      <p:pic>
        <p:nvPicPr>
          <p:cNvPr id="11" name="Picture 10">
            <a:extLst>
              <a:ext uri="{FF2B5EF4-FFF2-40B4-BE49-F238E27FC236}">
                <a16:creationId xmlns:a16="http://schemas.microsoft.com/office/drawing/2014/main" id="{6840CB5B-C8C2-74C1-B27F-A7F8152BA87D}"/>
              </a:ext>
            </a:extLst>
          </p:cNvPr>
          <p:cNvPicPr>
            <a:picLocks noChangeAspect="1"/>
          </p:cNvPicPr>
          <p:nvPr userDrawn="1"/>
        </p:nvPicPr>
        <p:blipFill>
          <a:blip r:embed="rId5"/>
          <a:stretch>
            <a:fillRect/>
          </a:stretch>
        </p:blipFill>
        <p:spPr>
          <a:xfrm>
            <a:off x="9397808" y="5703702"/>
            <a:ext cx="2669313" cy="964145"/>
          </a:xfrm>
          <a:prstGeom prst="rect">
            <a:avLst/>
          </a:prstGeom>
        </p:spPr>
      </p:pic>
      <p:pic>
        <p:nvPicPr>
          <p:cNvPr id="13" name="Picture 12">
            <a:extLst>
              <a:ext uri="{FF2B5EF4-FFF2-40B4-BE49-F238E27FC236}">
                <a16:creationId xmlns:a16="http://schemas.microsoft.com/office/drawing/2014/main" id="{08623A41-9AA2-E831-0585-93776648014D}"/>
              </a:ext>
            </a:extLst>
          </p:cNvPr>
          <p:cNvPicPr>
            <a:picLocks noChangeAspect="1"/>
          </p:cNvPicPr>
          <p:nvPr userDrawn="1"/>
        </p:nvPicPr>
        <p:blipFill rotWithShape="1">
          <a:blip r:embed="rId6"/>
          <a:srcRect r="18763"/>
          <a:stretch/>
        </p:blipFill>
        <p:spPr>
          <a:xfrm>
            <a:off x="5908835" y="5951856"/>
            <a:ext cx="2561576" cy="467835"/>
          </a:xfrm>
          <a:prstGeom prst="rect">
            <a:avLst/>
          </a:prstGeom>
        </p:spPr>
      </p:pic>
      <p:cxnSp>
        <p:nvCxnSpPr>
          <p:cNvPr id="15" name="Straight Connector 14">
            <a:extLst>
              <a:ext uri="{FF2B5EF4-FFF2-40B4-BE49-F238E27FC236}">
                <a16:creationId xmlns:a16="http://schemas.microsoft.com/office/drawing/2014/main" id="{1906E98A-B73A-2C24-FE44-2CE6D8C9F114}"/>
              </a:ext>
            </a:extLst>
          </p:cNvPr>
          <p:cNvCxnSpPr>
            <a:cxnSpLocks/>
          </p:cNvCxnSpPr>
          <p:nvPr userDrawn="1"/>
        </p:nvCxnSpPr>
        <p:spPr>
          <a:xfrm>
            <a:off x="3202061" y="5660572"/>
            <a:ext cx="0" cy="1050403"/>
          </a:xfrm>
          <a:prstGeom prst="line">
            <a:avLst/>
          </a:prstGeom>
          <a:ln w="12700">
            <a:solidFill>
              <a:schemeClr val="tx2"/>
            </a:solidFill>
          </a:ln>
          <a:effectLst/>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2EA29C64-8693-3C1C-B9AB-2AC9F768476C}"/>
              </a:ext>
            </a:extLst>
          </p:cNvPr>
          <p:cNvCxnSpPr>
            <a:cxnSpLocks/>
          </p:cNvCxnSpPr>
          <p:nvPr userDrawn="1"/>
        </p:nvCxnSpPr>
        <p:spPr>
          <a:xfrm>
            <a:off x="5445136" y="5660572"/>
            <a:ext cx="0" cy="1050403"/>
          </a:xfrm>
          <a:prstGeom prst="line">
            <a:avLst/>
          </a:prstGeom>
          <a:ln w="12700">
            <a:solidFill>
              <a:schemeClr val="tx2"/>
            </a:solidFill>
          </a:ln>
          <a:effectLst/>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7986FACC-29F7-9EC4-B28F-4A73988EB2B7}"/>
              </a:ext>
            </a:extLst>
          </p:cNvPr>
          <p:cNvCxnSpPr>
            <a:cxnSpLocks/>
          </p:cNvCxnSpPr>
          <p:nvPr userDrawn="1"/>
        </p:nvCxnSpPr>
        <p:spPr>
          <a:xfrm>
            <a:off x="8934109" y="5660572"/>
            <a:ext cx="0" cy="1050403"/>
          </a:xfrm>
          <a:prstGeom prst="line">
            <a:avLst/>
          </a:prstGeom>
          <a:ln w="12700">
            <a:solidFill>
              <a:schemeClr val="tx2"/>
            </a:soli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94872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3293895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0553E-BEBF-FEA9-60A3-2FAF125FFF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4CFDF64-2AC4-A26E-D5C4-EFE57343F6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423C1FD-197E-36A0-D9CD-E0F15B5B1E68}"/>
              </a:ext>
            </a:extLst>
          </p:cNvPr>
          <p:cNvSpPr>
            <a:spLocks noGrp="1"/>
          </p:cNvSpPr>
          <p:nvPr>
            <p:ph type="dt" sz="half" idx="10"/>
          </p:nvPr>
        </p:nvSpPr>
        <p:spPr/>
        <p:txBody>
          <a:bodyPr/>
          <a:lstStyle/>
          <a:p>
            <a:fld id="{66D2C1BF-8AE1-7F47-8C39-28D3F9F1566A}" type="datetimeFigureOut">
              <a:rPr lang="en-GB" smtClean="0"/>
              <a:t>06/10/2024</a:t>
            </a:fld>
            <a:endParaRPr lang="en-GB"/>
          </a:p>
        </p:txBody>
      </p:sp>
      <p:sp>
        <p:nvSpPr>
          <p:cNvPr id="5" name="Footer Placeholder 4">
            <a:extLst>
              <a:ext uri="{FF2B5EF4-FFF2-40B4-BE49-F238E27FC236}">
                <a16:creationId xmlns:a16="http://schemas.microsoft.com/office/drawing/2014/main" id="{E6D60347-B433-07EC-A63E-58576CEB9D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ED368F-B053-360D-14C3-8DAE4E35A939}"/>
              </a:ext>
            </a:extLst>
          </p:cNvPr>
          <p:cNvSpPr>
            <a:spLocks noGrp="1"/>
          </p:cNvSpPr>
          <p:nvPr>
            <p:ph type="sldNum" sz="quarter" idx="12"/>
          </p:nvPr>
        </p:nvSpPr>
        <p:spPr/>
        <p:txBody>
          <a:bodyPr/>
          <a:lstStyle/>
          <a:p>
            <a:fld id="{E8AA3E5A-A9DC-2941-9E77-9CD3785052BB}" type="slidenum">
              <a:rPr lang="en-GB" smtClean="0"/>
              <a:t>‹#›</a:t>
            </a:fld>
            <a:endParaRPr lang="en-GB"/>
          </a:p>
        </p:txBody>
      </p:sp>
    </p:spTree>
    <p:extLst>
      <p:ext uri="{BB962C8B-B14F-4D97-AF65-F5344CB8AC3E}">
        <p14:creationId xmlns:p14="http://schemas.microsoft.com/office/powerpoint/2010/main" val="945611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48E3-D0F6-4CF4-5E48-02C1F46BB87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B360863-A735-BFF0-1202-2D0E5967B85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A85EA42-BA13-8BD1-93AC-E1BE6F580CBC}"/>
              </a:ext>
            </a:extLst>
          </p:cNvPr>
          <p:cNvSpPr>
            <a:spLocks noGrp="1"/>
          </p:cNvSpPr>
          <p:nvPr>
            <p:ph type="dt" sz="half" idx="10"/>
          </p:nvPr>
        </p:nvSpPr>
        <p:spPr/>
        <p:txBody>
          <a:bodyPr/>
          <a:lstStyle/>
          <a:p>
            <a:fld id="{66D2C1BF-8AE1-7F47-8C39-28D3F9F1566A}" type="datetimeFigureOut">
              <a:rPr lang="en-GB" smtClean="0"/>
              <a:t>06/10/2024</a:t>
            </a:fld>
            <a:endParaRPr lang="en-GB"/>
          </a:p>
        </p:txBody>
      </p:sp>
      <p:sp>
        <p:nvSpPr>
          <p:cNvPr id="5" name="Footer Placeholder 4">
            <a:extLst>
              <a:ext uri="{FF2B5EF4-FFF2-40B4-BE49-F238E27FC236}">
                <a16:creationId xmlns:a16="http://schemas.microsoft.com/office/drawing/2014/main" id="{2D3C0492-AC90-2547-B6E2-8F7B213612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D11272-AABF-3F09-FF6D-3314AC2E8CDE}"/>
              </a:ext>
            </a:extLst>
          </p:cNvPr>
          <p:cNvSpPr>
            <a:spLocks noGrp="1"/>
          </p:cNvSpPr>
          <p:nvPr>
            <p:ph type="sldNum" sz="quarter" idx="12"/>
          </p:nvPr>
        </p:nvSpPr>
        <p:spPr/>
        <p:txBody>
          <a:bodyPr/>
          <a:lstStyle/>
          <a:p>
            <a:fld id="{E8AA3E5A-A9DC-2941-9E77-9CD3785052BB}" type="slidenum">
              <a:rPr lang="en-GB" smtClean="0"/>
              <a:t>‹#›</a:t>
            </a:fld>
            <a:endParaRPr lang="en-GB"/>
          </a:p>
        </p:txBody>
      </p:sp>
    </p:spTree>
    <p:extLst>
      <p:ext uri="{BB962C8B-B14F-4D97-AF65-F5344CB8AC3E}">
        <p14:creationId xmlns:p14="http://schemas.microsoft.com/office/powerpoint/2010/main" val="23509826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44F6-D185-2F77-3A3A-24D9C6A2475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7659958-A0E3-7305-4327-5840CBCEA3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7BC2B75-257D-E696-37A1-6CBEE220EAF4}"/>
              </a:ext>
            </a:extLst>
          </p:cNvPr>
          <p:cNvSpPr>
            <a:spLocks noGrp="1"/>
          </p:cNvSpPr>
          <p:nvPr>
            <p:ph type="dt" sz="half" idx="10"/>
          </p:nvPr>
        </p:nvSpPr>
        <p:spPr/>
        <p:txBody>
          <a:bodyPr/>
          <a:lstStyle/>
          <a:p>
            <a:fld id="{66D2C1BF-8AE1-7F47-8C39-28D3F9F1566A}" type="datetimeFigureOut">
              <a:rPr lang="en-GB" smtClean="0"/>
              <a:t>06/10/2024</a:t>
            </a:fld>
            <a:endParaRPr lang="en-GB"/>
          </a:p>
        </p:txBody>
      </p:sp>
      <p:sp>
        <p:nvSpPr>
          <p:cNvPr id="5" name="Footer Placeholder 4">
            <a:extLst>
              <a:ext uri="{FF2B5EF4-FFF2-40B4-BE49-F238E27FC236}">
                <a16:creationId xmlns:a16="http://schemas.microsoft.com/office/drawing/2014/main" id="{AEB8A89E-21AD-2DB3-5F32-9A788D5751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5F278B-10B8-89A2-969D-F140D434BF90}"/>
              </a:ext>
            </a:extLst>
          </p:cNvPr>
          <p:cNvSpPr>
            <a:spLocks noGrp="1"/>
          </p:cNvSpPr>
          <p:nvPr>
            <p:ph type="sldNum" sz="quarter" idx="12"/>
          </p:nvPr>
        </p:nvSpPr>
        <p:spPr/>
        <p:txBody>
          <a:bodyPr/>
          <a:lstStyle/>
          <a:p>
            <a:fld id="{E8AA3E5A-A9DC-2941-9E77-9CD3785052BB}" type="slidenum">
              <a:rPr lang="en-GB" smtClean="0"/>
              <a:t>‹#›</a:t>
            </a:fld>
            <a:endParaRPr lang="en-GB"/>
          </a:p>
        </p:txBody>
      </p:sp>
    </p:spTree>
    <p:extLst>
      <p:ext uri="{BB962C8B-B14F-4D97-AF65-F5344CB8AC3E}">
        <p14:creationId xmlns:p14="http://schemas.microsoft.com/office/powerpoint/2010/main" val="2046797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0922-7F5C-50FB-B06B-DE9A776E784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45C8AE1-2006-9C42-87A9-CE58654638C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E8F92E9-4632-7CD6-8E1D-7585F5C7025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28007A8-B2C2-310D-E38F-4B6FF893D022}"/>
              </a:ext>
            </a:extLst>
          </p:cNvPr>
          <p:cNvSpPr>
            <a:spLocks noGrp="1"/>
          </p:cNvSpPr>
          <p:nvPr>
            <p:ph type="dt" sz="half" idx="10"/>
          </p:nvPr>
        </p:nvSpPr>
        <p:spPr/>
        <p:txBody>
          <a:bodyPr/>
          <a:lstStyle/>
          <a:p>
            <a:fld id="{66D2C1BF-8AE1-7F47-8C39-28D3F9F1566A}" type="datetimeFigureOut">
              <a:rPr lang="en-GB" smtClean="0"/>
              <a:t>06/10/2024</a:t>
            </a:fld>
            <a:endParaRPr lang="en-GB"/>
          </a:p>
        </p:txBody>
      </p:sp>
      <p:sp>
        <p:nvSpPr>
          <p:cNvPr id="6" name="Footer Placeholder 5">
            <a:extLst>
              <a:ext uri="{FF2B5EF4-FFF2-40B4-BE49-F238E27FC236}">
                <a16:creationId xmlns:a16="http://schemas.microsoft.com/office/drawing/2014/main" id="{C9B1B02E-D91A-9274-7395-709562D43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F91D01-9767-D220-A545-57BB7F0A309B}"/>
              </a:ext>
            </a:extLst>
          </p:cNvPr>
          <p:cNvSpPr>
            <a:spLocks noGrp="1"/>
          </p:cNvSpPr>
          <p:nvPr>
            <p:ph type="sldNum" sz="quarter" idx="12"/>
          </p:nvPr>
        </p:nvSpPr>
        <p:spPr/>
        <p:txBody>
          <a:bodyPr/>
          <a:lstStyle/>
          <a:p>
            <a:fld id="{E8AA3E5A-A9DC-2941-9E77-9CD3785052BB}" type="slidenum">
              <a:rPr lang="en-GB" smtClean="0"/>
              <a:t>‹#›</a:t>
            </a:fld>
            <a:endParaRPr lang="en-GB"/>
          </a:p>
        </p:txBody>
      </p:sp>
    </p:spTree>
    <p:extLst>
      <p:ext uri="{BB962C8B-B14F-4D97-AF65-F5344CB8AC3E}">
        <p14:creationId xmlns:p14="http://schemas.microsoft.com/office/powerpoint/2010/main" val="1480960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D700-E0D8-0B2F-B22D-C58DA9A547F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B4F5D23-5AB8-ADF1-684A-494941163E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10D4B35-4869-D14D-AD68-CF5F9AE1AE6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86D635D-3257-6A76-FF86-C58D5385DB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BCA4CB-DC3A-B75C-4619-129075FA3F5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CD16F02-590A-3831-2F3E-4C908ED7FAE0}"/>
              </a:ext>
            </a:extLst>
          </p:cNvPr>
          <p:cNvSpPr>
            <a:spLocks noGrp="1"/>
          </p:cNvSpPr>
          <p:nvPr>
            <p:ph type="dt" sz="half" idx="10"/>
          </p:nvPr>
        </p:nvSpPr>
        <p:spPr/>
        <p:txBody>
          <a:bodyPr/>
          <a:lstStyle/>
          <a:p>
            <a:fld id="{66D2C1BF-8AE1-7F47-8C39-28D3F9F1566A}" type="datetimeFigureOut">
              <a:rPr lang="en-GB" smtClean="0"/>
              <a:t>06/10/2024</a:t>
            </a:fld>
            <a:endParaRPr lang="en-GB"/>
          </a:p>
        </p:txBody>
      </p:sp>
      <p:sp>
        <p:nvSpPr>
          <p:cNvPr id="8" name="Footer Placeholder 7">
            <a:extLst>
              <a:ext uri="{FF2B5EF4-FFF2-40B4-BE49-F238E27FC236}">
                <a16:creationId xmlns:a16="http://schemas.microsoft.com/office/drawing/2014/main" id="{1D5BFC03-9E08-F93C-9EA5-D264B1E66C1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6E5A175-9831-17E2-F7AD-B457FD1D5401}"/>
              </a:ext>
            </a:extLst>
          </p:cNvPr>
          <p:cNvSpPr>
            <a:spLocks noGrp="1"/>
          </p:cNvSpPr>
          <p:nvPr>
            <p:ph type="sldNum" sz="quarter" idx="12"/>
          </p:nvPr>
        </p:nvSpPr>
        <p:spPr/>
        <p:txBody>
          <a:bodyPr/>
          <a:lstStyle/>
          <a:p>
            <a:fld id="{E8AA3E5A-A9DC-2941-9E77-9CD3785052BB}" type="slidenum">
              <a:rPr lang="en-GB" smtClean="0"/>
              <a:t>‹#›</a:t>
            </a:fld>
            <a:endParaRPr lang="en-GB"/>
          </a:p>
        </p:txBody>
      </p:sp>
    </p:spTree>
    <p:extLst>
      <p:ext uri="{BB962C8B-B14F-4D97-AF65-F5344CB8AC3E}">
        <p14:creationId xmlns:p14="http://schemas.microsoft.com/office/powerpoint/2010/main" val="967649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DBDA7-D3F6-AF06-E2CD-02E25181EBF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8D5FE13-E8A4-81D0-FA13-702379158F73}"/>
              </a:ext>
            </a:extLst>
          </p:cNvPr>
          <p:cNvSpPr>
            <a:spLocks noGrp="1"/>
          </p:cNvSpPr>
          <p:nvPr>
            <p:ph type="dt" sz="half" idx="10"/>
          </p:nvPr>
        </p:nvSpPr>
        <p:spPr/>
        <p:txBody>
          <a:bodyPr/>
          <a:lstStyle/>
          <a:p>
            <a:fld id="{66D2C1BF-8AE1-7F47-8C39-28D3F9F1566A}" type="datetimeFigureOut">
              <a:rPr lang="en-GB" smtClean="0"/>
              <a:t>06/10/2024</a:t>
            </a:fld>
            <a:endParaRPr lang="en-GB"/>
          </a:p>
        </p:txBody>
      </p:sp>
      <p:sp>
        <p:nvSpPr>
          <p:cNvPr id="4" name="Footer Placeholder 3">
            <a:extLst>
              <a:ext uri="{FF2B5EF4-FFF2-40B4-BE49-F238E27FC236}">
                <a16:creationId xmlns:a16="http://schemas.microsoft.com/office/drawing/2014/main" id="{86B95A6C-C8FE-C49C-3113-61C672D4943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0A6F550-706B-04E0-F145-C64D8623EE70}"/>
              </a:ext>
            </a:extLst>
          </p:cNvPr>
          <p:cNvSpPr>
            <a:spLocks noGrp="1"/>
          </p:cNvSpPr>
          <p:nvPr>
            <p:ph type="sldNum" sz="quarter" idx="12"/>
          </p:nvPr>
        </p:nvSpPr>
        <p:spPr/>
        <p:txBody>
          <a:bodyPr/>
          <a:lstStyle/>
          <a:p>
            <a:fld id="{E8AA3E5A-A9DC-2941-9E77-9CD3785052BB}" type="slidenum">
              <a:rPr lang="en-GB" smtClean="0"/>
              <a:t>‹#›</a:t>
            </a:fld>
            <a:endParaRPr lang="en-GB"/>
          </a:p>
        </p:txBody>
      </p:sp>
    </p:spTree>
    <p:extLst>
      <p:ext uri="{BB962C8B-B14F-4D97-AF65-F5344CB8AC3E}">
        <p14:creationId xmlns:p14="http://schemas.microsoft.com/office/powerpoint/2010/main" val="3903487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704108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32A072-779D-7B51-7B31-EBB401FF4D2E}"/>
              </a:ext>
            </a:extLst>
          </p:cNvPr>
          <p:cNvSpPr>
            <a:spLocks noGrp="1"/>
          </p:cNvSpPr>
          <p:nvPr>
            <p:ph type="dt" sz="half" idx="10"/>
          </p:nvPr>
        </p:nvSpPr>
        <p:spPr/>
        <p:txBody>
          <a:bodyPr/>
          <a:lstStyle/>
          <a:p>
            <a:fld id="{66D2C1BF-8AE1-7F47-8C39-28D3F9F1566A}" type="datetimeFigureOut">
              <a:rPr lang="en-GB" smtClean="0"/>
              <a:t>06/10/2024</a:t>
            </a:fld>
            <a:endParaRPr lang="en-GB"/>
          </a:p>
        </p:txBody>
      </p:sp>
      <p:sp>
        <p:nvSpPr>
          <p:cNvPr id="3" name="Footer Placeholder 2">
            <a:extLst>
              <a:ext uri="{FF2B5EF4-FFF2-40B4-BE49-F238E27FC236}">
                <a16:creationId xmlns:a16="http://schemas.microsoft.com/office/drawing/2014/main" id="{505733DD-EA7E-33DC-AAFC-8D1F0DCC84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C7E1F79-D6A2-8C43-886A-2E3E675CF43C}"/>
              </a:ext>
            </a:extLst>
          </p:cNvPr>
          <p:cNvSpPr>
            <a:spLocks noGrp="1"/>
          </p:cNvSpPr>
          <p:nvPr>
            <p:ph type="sldNum" sz="quarter" idx="12"/>
          </p:nvPr>
        </p:nvSpPr>
        <p:spPr/>
        <p:txBody>
          <a:bodyPr/>
          <a:lstStyle/>
          <a:p>
            <a:fld id="{E8AA3E5A-A9DC-2941-9E77-9CD3785052BB}" type="slidenum">
              <a:rPr lang="en-GB" smtClean="0"/>
              <a:t>‹#›</a:t>
            </a:fld>
            <a:endParaRPr lang="en-GB"/>
          </a:p>
        </p:txBody>
      </p:sp>
    </p:spTree>
    <p:extLst>
      <p:ext uri="{BB962C8B-B14F-4D97-AF65-F5344CB8AC3E}">
        <p14:creationId xmlns:p14="http://schemas.microsoft.com/office/powerpoint/2010/main" val="1667172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8B731-52DF-2930-3C13-40FE242C5D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5F843A7-97F5-3341-B638-52B6067F4A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E6CA1D2-EBA3-DA55-FA2F-455E42F8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7F4F9A1-9D89-D551-2A38-453C894F1A0F}"/>
              </a:ext>
            </a:extLst>
          </p:cNvPr>
          <p:cNvSpPr>
            <a:spLocks noGrp="1"/>
          </p:cNvSpPr>
          <p:nvPr>
            <p:ph type="dt" sz="half" idx="10"/>
          </p:nvPr>
        </p:nvSpPr>
        <p:spPr/>
        <p:txBody>
          <a:bodyPr/>
          <a:lstStyle/>
          <a:p>
            <a:fld id="{66D2C1BF-8AE1-7F47-8C39-28D3F9F1566A}" type="datetimeFigureOut">
              <a:rPr lang="en-GB" smtClean="0"/>
              <a:t>06/10/2024</a:t>
            </a:fld>
            <a:endParaRPr lang="en-GB"/>
          </a:p>
        </p:txBody>
      </p:sp>
      <p:sp>
        <p:nvSpPr>
          <p:cNvPr id="6" name="Footer Placeholder 5">
            <a:extLst>
              <a:ext uri="{FF2B5EF4-FFF2-40B4-BE49-F238E27FC236}">
                <a16:creationId xmlns:a16="http://schemas.microsoft.com/office/drawing/2014/main" id="{75D82820-AC47-63DF-3E77-72E2BF512E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E58D1D-4BF7-121A-8E8F-7A55B87366E9}"/>
              </a:ext>
            </a:extLst>
          </p:cNvPr>
          <p:cNvSpPr>
            <a:spLocks noGrp="1"/>
          </p:cNvSpPr>
          <p:nvPr>
            <p:ph type="sldNum" sz="quarter" idx="12"/>
          </p:nvPr>
        </p:nvSpPr>
        <p:spPr/>
        <p:txBody>
          <a:bodyPr/>
          <a:lstStyle/>
          <a:p>
            <a:fld id="{E8AA3E5A-A9DC-2941-9E77-9CD3785052BB}" type="slidenum">
              <a:rPr lang="en-GB" smtClean="0"/>
              <a:t>‹#›</a:t>
            </a:fld>
            <a:endParaRPr lang="en-GB"/>
          </a:p>
        </p:txBody>
      </p:sp>
    </p:spTree>
    <p:extLst>
      <p:ext uri="{BB962C8B-B14F-4D97-AF65-F5344CB8AC3E}">
        <p14:creationId xmlns:p14="http://schemas.microsoft.com/office/powerpoint/2010/main" val="10033976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A5F07-25BC-0880-9D29-D4B511D85C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7FEEC7F-30F1-748B-8F31-C45C72F060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293449-9E2B-14D9-C9D2-6507987258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C3F7CD3-BC95-A60F-B891-2860A52295D1}"/>
              </a:ext>
            </a:extLst>
          </p:cNvPr>
          <p:cNvSpPr>
            <a:spLocks noGrp="1"/>
          </p:cNvSpPr>
          <p:nvPr>
            <p:ph type="dt" sz="half" idx="10"/>
          </p:nvPr>
        </p:nvSpPr>
        <p:spPr/>
        <p:txBody>
          <a:bodyPr/>
          <a:lstStyle/>
          <a:p>
            <a:fld id="{66D2C1BF-8AE1-7F47-8C39-28D3F9F1566A}" type="datetimeFigureOut">
              <a:rPr lang="en-GB" smtClean="0"/>
              <a:t>06/10/2024</a:t>
            </a:fld>
            <a:endParaRPr lang="en-GB"/>
          </a:p>
        </p:txBody>
      </p:sp>
      <p:sp>
        <p:nvSpPr>
          <p:cNvPr id="6" name="Footer Placeholder 5">
            <a:extLst>
              <a:ext uri="{FF2B5EF4-FFF2-40B4-BE49-F238E27FC236}">
                <a16:creationId xmlns:a16="http://schemas.microsoft.com/office/drawing/2014/main" id="{3CE5A51D-A290-EAC6-EA4D-B690FD658A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604079-5868-5A4D-A730-86AD90EE5388}"/>
              </a:ext>
            </a:extLst>
          </p:cNvPr>
          <p:cNvSpPr>
            <a:spLocks noGrp="1"/>
          </p:cNvSpPr>
          <p:nvPr>
            <p:ph type="sldNum" sz="quarter" idx="12"/>
          </p:nvPr>
        </p:nvSpPr>
        <p:spPr/>
        <p:txBody>
          <a:bodyPr/>
          <a:lstStyle/>
          <a:p>
            <a:fld id="{E8AA3E5A-A9DC-2941-9E77-9CD3785052BB}" type="slidenum">
              <a:rPr lang="en-GB" smtClean="0"/>
              <a:t>‹#›</a:t>
            </a:fld>
            <a:endParaRPr lang="en-GB"/>
          </a:p>
        </p:txBody>
      </p:sp>
    </p:spTree>
    <p:extLst>
      <p:ext uri="{BB962C8B-B14F-4D97-AF65-F5344CB8AC3E}">
        <p14:creationId xmlns:p14="http://schemas.microsoft.com/office/powerpoint/2010/main" val="3850485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829B5-2F0E-1BC5-E584-9351C73834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C752ADF-B5EF-9DC9-CD52-7DF9E252BB5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0761F9-8B15-E878-1831-B7DC4E812D21}"/>
              </a:ext>
            </a:extLst>
          </p:cNvPr>
          <p:cNvSpPr>
            <a:spLocks noGrp="1"/>
          </p:cNvSpPr>
          <p:nvPr>
            <p:ph type="dt" sz="half" idx="10"/>
          </p:nvPr>
        </p:nvSpPr>
        <p:spPr/>
        <p:txBody>
          <a:bodyPr/>
          <a:lstStyle/>
          <a:p>
            <a:fld id="{66D2C1BF-8AE1-7F47-8C39-28D3F9F1566A}" type="datetimeFigureOut">
              <a:rPr lang="en-GB" smtClean="0"/>
              <a:t>06/10/2024</a:t>
            </a:fld>
            <a:endParaRPr lang="en-GB"/>
          </a:p>
        </p:txBody>
      </p:sp>
      <p:sp>
        <p:nvSpPr>
          <p:cNvPr id="5" name="Footer Placeholder 4">
            <a:extLst>
              <a:ext uri="{FF2B5EF4-FFF2-40B4-BE49-F238E27FC236}">
                <a16:creationId xmlns:a16="http://schemas.microsoft.com/office/drawing/2014/main" id="{C8EC3E85-3D54-4198-AA0E-C557D3A948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95846A-2C74-3DB2-EAB2-CCCF4A28AA67}"/>
              </a:ext>
            </a:extLst>
          </p:cNvPr>
          <p:cNvSpPr>
            <a:spLocks noGrp="1"/>
          </p:cNvSpPr>
          <p:nvPr>
            <p:ph type="sldNum" sz="quarter" idx="12"/>
          </p:nvPr>
        </p:nvSpPr>
        <p:spPr/>
        <p:txBody>
          <a:bodyPr/>
          <a:lstStyle/>
          <a:p>
            <a:fld id="{E8AA3E5A-A9DC-2941-9E77-9CD3785052BB}" type="slidenum">
              <a:rPr lang="en-GB" smtClean="0"/>
              <a:t>‹#›</a:t>
            </a:fld>
            <a:endParaRPr lang="en-GB"/>
          </a:p>
        </p:txBody>
      </p:sp>
    </p:spTree>
    <p:extLst>
      <p:ext uri="{BB962C8B-B14F-4D97-AF65-F5344CB8AC3E}">
        <p14:creationId xmlns:p14="http://schemas.microsoft.com/office/powerpoint/2010/main" val="2309945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63B431-74E4-BB2F-1108-28E92FED9FF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F3822A7-F703-1855-2F67-6B54944FECE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6B7575E-F378-2BDF-DADB-DF0D846C1A8D}"/>
              </a:ext>
            </a:extLst>
          </p:cNvPr>
          <p:cNvSpPr>
            <a:spLocks noGrp="1"/>
          </p:cNvSpPr>
          <p:nvPr>
            <p:ph type="dt" sz="half" idx="10"/>
          </p:nvPr>
        </p:nvSpPr>
        <p:spPr/>
        <p:txBody>
          <a:bodyPr/>
          <a:lstStyle/>
          <a:p>
            <a:fld id="{66D2C1BF-8AE1-7F47-8C39-28D3F9F1566A}" type="datetimeFigureOut">
              <a:rPr lang="en-GB" smtClean="0"/>
              <a:t>06/10/2024</a:t>
            </a:fld>
            <a:endParaRPr lang="en-GB"/>
          </a:p>
        </p:txBody>
      </p:sp>
      <p:sp>
        <p:nvSpPr>
          <p:cNvPr id="5" name="Footer Placeholder 4">
            <a:extLst>
              <a:ext uri="{FF2B5EF4-FFF2-40B4-BE49-F238E27FC236}">
                <a16:creationId xmlns:a16="http://schemas.microsoft.com/office/drawing/2014/main" id="{836CBE7F-3563-5311-75DA-AFD9C2E3A1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C70B8D-C198-673A-5356-30104BA2907F}"/>
              </a:ext>
            </a:extLst>
          </p:cNvPr>
          <p:cNvSpPr>
            <a:spLocks noGrp="1"/>
          </p:cNvSpPr>
          <p:nvPr>
            <p:ph type="sldNum" sz="quarter" idx="12"/>
          </p:nvPr>
        </p:nvSpPr>
        <p:spPr/>
        <p:txBody>
          <a:bodyPr/>
          <a:lstStyle/>
          <a:p>
            <a:fld id="{E8AA3E5A-A9DC-2941-9E77-9CD3785052BB}" type="slidenum">
              <a:rPr lang="en-GB" smtClean="0"/>
              <a:t>‹#›</a:t>
            </a:fld>
            <a:endParaRPr lang="en-GB"/>
          </a:p>
        </p:txBody>
      </p:sp>
    </p:spTree>
    <p:extLst>
      <p:ext uri="{BB962C8B-B14F-4D97-AF65-F5344CB8AC3E}">
        <p14:creationId xmlns:p14="http://schemas.microsoft.com/office/powerpoint/2010/main" val="889387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83048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87942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881582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505047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56921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2.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1483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94" r:id="rId27"/>
    <p:sldLayoutId id="2147483707" r:id="rId28"/>
  </p:sldLayoutIdLst>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838201"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1"/>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9"/>
          <p:cNvSpPr txBox="1">
            <a:spLocks noGrp="1"/>
          </p:cNvSpPr>
          <p:nvPr>
            <p:ph type="body" idx="1"/>
          </p:nvPr>
        </p:nvSpPr>
        <p:spPr>
          <a:xfrm>
            <a:off x="838201"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39"/>
          <p:cNvSpPr txBox="1">
            <a:spLocks noGrp="1"/>
          </p:cNvSpPr>
          <p:nvPr>
            <p:ph type="dt" idx="10"/>
          </p:nvPr>
        </p:nvSpPr>
        <p:spPr>
          <a:xfrm>
            <a:off x="838201" y="6356358"/>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98999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9"/>
          <p:cNvSpPr txBox="1">
            <a:spLocks noGrp="1"/>
          </p:cNvSpPr>
          <p:nvPr>
            <p:ph type="ftr" idx="11"/>
          </p:nvPr>
        </p:nvSpPr>
        <p:spPr>
          <a:xfrm>
            <a:off x="4038601" y="6356358"/>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8999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9"/>
          <p:cNvSpPr txBox="1">
            <a:spLocks noGrp="1"/>
          </p:cNvSpPr>
          <p:nvPr>
            <p:ph type="sldNum" idx="12"/>
          </p:nvPr>
        </p:nvSpPr>
        <p:spPr>
          <a:xfrm>
            <a:off x="8610601" y="635635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89998"/>
                </a:solidFill>
                <a:latin typeface="Arial"/>
                <a:ea typeface="Arial"/>
                <a:cs typeface="Arial"/>
                <a:sym typeface="Arial"/>
              </a:defRPr>
            </a:lvl1pPr>
            <a:lvl2pPr marL="0" marR="0" lvl="1" indent="0" algn="r" rtl="0">
              <a:spcBef>
                <a:spcPts val="0"/>
              </a:spcBef>
              <a:buNone/>
              <a:defRPr sz="1200" b="0" i="0" u="none" strike="noStrike" cap="none">
                <a:solidFill>
                  <a:srgbClr val="989998"/>
                </a:solidFill>
                <a:latin typeface="Arial"/>
                <a:ea typeface="Arial"/>
                <a:cs typeface="Arial"/>
                <a:sym typeface="Arial"/>
              </a:defRPr>
            </a:lvl2pPr>
            <a:lvl3pPr marL="0" marR="0" lvl="2" indent="0" algn="r" rtl="0">
              <a:spcBef>
                <a:spcPts val="0"/>
              </a:spcBef>
              <a:buNone/>
              <a:defRPr sz="1200" b="0" i="0" u="none" strike="noStrike" cap="none">
                <a:solidFill>
                  <a:srgbClr val="989998"/>
                </a:solidFill>
                <a:latin typeface="Arial"/>
                <a:ea typeface="Arial"/>
                <a:cs typeface="Arial"/>
                <a:sym typeface="Arial"/>
              </a:defRPr>
            </a:lvl3pPr>
            <a:lvl4pPr marL="0" marR="0" lvl="3" indent="0" algn="r" rtl="0">
              <a:spcBef>
                <a:spcPts val="0"/>
              </a:spcBef>
              <a:buNone/>
              <a:defRPr sz="1200" b="0" i="0" u="none" strike="noStrike" cap="none">
                <a:solidFill>
                  <a:srgbClr val="989998"/>
                </a:solidFill>
                <a:latin typeface="Arial"/>
                <a:ea typeface="Arial"/>
                <a:cs typeface="Arial"/>
                <a:sym typeface="Arial"/>
              </a:defRPr>
            </a:lvl4pPr>
            <a:lvl5pPr marL="0" marR="0" lvl="4" indent="0" algn="r" rtl="0">
              <a:spcBef>
                <a:spcPts val="0"/>
              </a:spcBef>
              <a:buNone/>
              <a:defRPr sz="1200" b="0" i="0" u="none" strike="noStrike" cap="none">
                <a:solidFill>
                  <a:srgbClr val="989998"/>
                </a:solidFill>
                <a:latin typeface="Arial"/>
                <a:ea typeface="Arial"/>
                <a:cs typeface="Arial"/>
                <a:sym typeface="Arial"/>
              </a:defRPr>
            </a:lvl5pPr>
            <a:lvl6pPr marL="0" marR="0" lvl="5" indent="0" algn="r" rtl="0">
              <a:spcBef>
                <a:spcPts val="0"/>
              </a:spcBef>
              <a:buNone/>
              <a:defRPr sz="1200" b="0" i="0" u="none" strike="noStrike" cap="none">
                <a:solidFill>
                  <a:srgbClr val="989998"/>
                </a:solidFill>
                <a:latin typeface="Arial"/>
                <a:ea typeface="Arial"/>
                <a:cs typeface="Arial"/>
                <a:sym typeface="Arial"/>
              </a:defRPr>
            </a:lvl6pPr>
            <a:lvl7pPr marL="0" marR="0" lvl="6" indent="0" algn="r" rtl="0">
              <a:spcBef>
                <a:spcPts val="0"/>
              </a:spcBef>
              <a:buNone/>
              <a:defRPr sz="1200" b="0" i="0" u="none" strike="noStrike" cap="none">
                <a:solidFill>
                  <a:srgbClr val="989998"/>
                </a:solidFill>
                <a:latin typeface="Arial"/>
                <a:ea typeface="Arial"/>
                <a:cs typeface="Arial"/>
                <a:sym typeface="Arial"/>
              </a:defRPr>
            </a:lvl7pPr>
            <a:lvl8pPr marL="0" marR="0" lvl="7" indent="0" algn="r" rtl="0">
              <a:spcBef>
                <a:spcPts val="0"/>
              </a:spcBef>
              <a:buNone/>
              <a:defRPr sz="1200" b="0" i="0" u="none" strike="noStrike" cap="none">
                <a:solidFill>
                  <a:srgbClr val="989998"/>
                </a:solidFill>
                <a:latin typeface="Arial"/>
                <a:ea typeface="Arial"/>
                <a:cs typeface="Arial"/>
                <a:sym typeface="Arial"/>
              </a:defRPr>
            </a:lvl8pPr>
            <a:lvl9pPr marL="0" marR="0" lvl="8" indent="0" algn="r" rtl="0">
              <a:spcBef>
                <a:spcPts val="0"/>
              </a:spcBef>
              <a:buNone/>
              <a:defRPr sz="1200" b="0" i="0" u="none" strike="noStrike" cap="none">
                <a:solidFill>
                  <a:srgbClr val="98999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226057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9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5ECC48-468E-4950-3ED9-075C2D5F17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3D23F57-96E3-E0D3-EA73-2B1D470AA1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3D75712-E57F-46CB-8F6B-ED9EA85B7D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D2C1BF-8AE1-7F47-8C39-28D3F9F1566A}" type="datetimeFigureOut">
              <a:rPr lang="en-GB" smtClean="0"/>
              <a:t>06/10/2024</a:t>
            </a:fld>
            <a:endParaRPr lang="en-GB"/>
          </a:p>
        </p:txBody>
      </p:sp>
      <p:sp>
        <p:nvSpPr>
          <p:cNvPr id="5" name="Footer Placeholder 4">
            <a:extLst>
              <a:ext uri="{FF2B5EF4-FFF2-40B4-BE49-F238E27FC236}">
                <a16:creationId xmlns:a16="http://schemas.microsoft.com/office/drawing/2014/main" id="{92CC34F7-AAB1-0ECE-9A1C-F37F1D4EB3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1473CD0-B7C7-E49F-D426-C72EBD7015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AA3E5A-A9DC-2941-9E77-9CD3785052BB}" type="slidenum">
              <a:rPr lang="en-GB" smtClean="0"/>
              <a:t>‹#›</a:t>
            </a:fld>
            <a:endParaRPr lang="en-GB"/>
          </a:p>
        </p:txBody>
      </p:sp>
    </p:spTree>
    <p:extLst>
      <p:ext uri="{BB962C8B-B14F-4D97-AF65-F5344CB8AC3E}">
        <p14:creationId xmlns:p14="http://schemas.microsoft.com/office/powerpoint/2010/main" val="219704852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hyperlink" Target="https://www.who.int/publications/i/item/9789240052390" TargetMode="Externa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43.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6.emf"/></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hyperlink" Target="https://www.who.int/publications/i/item/9789240053694" TargetMode="External"/><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hyperlink" Target="https://avac.org/resource/combination-prevention-integrating-strategies-to-end-the-epidemic/" TargetMode="External"/><Relationship Id="rId4" Type="http://schemas.openxmlformats.org/officeDocument/2006/relationships/hyperlink" Target="https://avac.org/wp-content/uploads/2023/03/CombinationPrevention.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diagramColors" Target="../diagrams/colors1.xml"/><Relationship Id="rId11" Type="http://schemas.openxmlformats.org/officeDocument/2006/relationships/image" Target="../media/image18.png"/><Relationship Id="rId5" Type="http://schemas.openxmlformats.org/officeDocument/2006/relationships/diagramQuickStyle" Target="../diagrams/quickStyle1.xml"/><Relationship Id="rId10" Type="http://schemas.openxmlformats.org/officeDocument/2006/relationships/image" Target="../media/image17.png"/><Relationship Id="rId4" Type="http://schemas.openxmlformats.org/officeDocument/2006/relationships/diagramLayout" Target="../diagrams/layout1.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1935B-BFAF-A149-9CC6-0144782A91C4}"/>
              </a:ext>
            </a:extLst>
          </p:cNvPr>
          <p:cNvSpPr>
            <a:spLocks noGrp="1"/>
          </p:cNvSpPr>
          <p:nvPr>
            <p:ph type="ctrTitle"/>
          </p:nvPr>
        </p:nvSpPr>
        <p:spPr>
          <a:xfrm>
            <a:off x="457199" y="1042866"/>
            <a:ext cx="11430001" cy="1553005"/>
          </a:xfrm>
        </p:spPr>
        <p:txBody>
          <a:bodyPr>
            <a:normAutofit/>
          </a:bodyPr>
          <a:lstStyle/>
          <a:p>
            <a:r>
              <a:rPr lang="en-GB" sz="4400" b="1" dirty="0">
                <a:latin typeface="Arial" panose="020B0604020202020204" pitchFamily="34" charset="0"/>
                <a:cs typeface="Arial" panose="020B0604020202020204" pitchFamily="34" charset="0"/>
              </a:rPr>
              <a:t>WHO </a:t>
            </a:r>
            <a:r>
              <a:rPr lang="en-GB" sz="4400" b="1" dirty="0" err="1">
                <a:latin typeface="Arial" panose="020B0604020202020204" pitchFamily="34" charset="0"/>
                <a:cs typeface="Arial" panose="020B0604020202020204" pitchFamily="34" charset="0"/>
              </a:rPr>
              <a:t>PrEP</a:t>
            </a:r>
            <a:r>
              <a:rPr lang="en-GB" sz="4400" b="1" dirty="0">
                <a:latin typeface="Arial" panose="020B0604020202020204" pitchFamily="34" charset="0"/>
                <a:cs typeface="Arial" panose="020B0604020202020204" pitchFamily="34" charset="0"/>
              </a:rPr>
              <a:t> Guideline Update</a:t>
            </a:r>
            <a:br>
              <a:rPr lang="en-GB" sz="4400" b="1" dirty="0">
                <a:latin typeface="Arial" panose="020B0604020202020204" pitchFamily="34" charset="0"/>
                <a:cs typeface="Arial" panose="020B0604020202020204" pitchFamily="34" charset="0"/>
              </a:rPr>
            </a:br>
            <a:r>
              <a:rPr lang="en-GB" sz="4400" b="1" dirty="0">
                <a:latin typeface="Arial" panose="020B0604020202020204" pitchFamily="34" charset="0"/>
                <a:cs typeface="Arial" panose="020B0604020202020204" pitchFamily="34" charset="0"/>
              </a:rPr>
              <a:t>Global Status of Implementation</a:t>
            </a:r>
            <a:endParaRPr lang="en-GB" sz="4400" dirty="0"/>
          </a:p>
        </p:txBody>
      </p:sp>
      <p:sp>
        <p:nvSpPr>
          <p:cNvPr id="3" name="Subtitle 2">
            <a:extLst>
              <a:ext uri="{FF2B5EF4-FFF2-40B4-BE49-F238E27FC236}">
                <a16:creationId xmlns:a16="http://schemas.microsoft.com/office/drawing/2014/main" id="{6CD35A70-B505-6E47-94EF-8F871A1359A6}"/>
              </a:ext>
            </a:extLst>
          </p:cNvPr>
          <p:cNvSpPr>
            <a:spLocks noGrp="1"/>
          </p:cNvSpPr>
          <p:nvPr>
            <p:ph type="subTitle" idx="1"/>
          </p:nvPr>
        </p:nvSpPr>
        <p:spPr>
          <a:xfrm>
            <a:off x="457199" y="2737244"/>
            <a:ext cx="8678091" cy="1027612"/>
          </a:xfrm>
        </p:spPr>
        <p:txBody>
          <a:bodyPr>
            <a:normAutofit/>
          </a:bodyPr>
          <a:lstStyle/>
          <a:p>
            <a:r>
              <a:rPr lang="fr-CH" dirty="0">
                <a:latin typeface="Arial" panose="020B0604020202020204" pitchFamily="34" charset="0"/>
                <a:cs typeface="Arial" panose="020B0604020202020204" pitchFamily="34" charset="0"/>
              </a:rPr>
              <a:t>Lima, 6 </a:t>
            </a:r>
            <a:r>
              <a:rPr lang="fr-CH" dirty="0" err="1">
                <a:latin typeface="Arial" panose="020B0604020202020204" pitchFamily="34" charset="0"/>
                <a:cs typeface="Arial" panose="020B0604020202020204" pitchFamily="34" charset="0"/>
              </a:rPr>
              <a:t>October</a:t>
            </a:r>
            <a:r>
              <a:rPr lang="fr-CH" dirty="0">
                <a:latin typeface="Arial" panose="020B0604020202020204" pitchFamily="34" charset="0"/>
                <a:cs typeface="Arial" panose="020B0604020202020204" pitchFamily="34" charset="0"/>
              </a:rPr>
              <a:t> 2024</a:t>
            </a:r>
            <a:endParaRPr lang="en-GB" dirty="0"/>
          </a:p>
        </p:txBody>
      </p:sp>
      <p:sp>
        <p:nvSpPr>
          <p:cNvPr id="4" name="TextBox 3">
            <a:extLst>
              <a:ext uri="{FF2B5EF4-FFF2-40B4-BE49-F238E27FC236}">
                <a16:creationId xmlns:a16="http://schemas.microsoft.com/office/drawing/2014/main" id="{8FC294C1-DAEB-4263-BE01-D49B77050D04}"/>
              </a:ext>
            </a:extLst>
          </p:cNvPr>
          <p:cNvSpPr txBox="1"/>
          <p:nvPr/>
        </p:nvSpPr>
        <p:spPr>
          <a:xfrm>
            <a:off x="4019388" y="5757082"/>
            <a:ext cx="4305621" cy="830997"/>
          </a:xfrm>
          <a:prstGeom prst="rect">
            <a:avLst/>
          </a:prstGeom>
          <a:noFill/>
        </p:spPr>
        <p:txBody>
          <a:bodyPr wrap="square" rtlCol="0">
            <a:spAutoFit/>
          </a:bodyPr>
          <a:lstStyle/>
          <a:p>
            <a:pPr algn="ctr"/>
            <a:r>
              <a:rPr lang="en-US" sz="1600" dirty="0">
                <a:solidFill>
                  <a:schemeClr val="bg1"/>
                </a:solidFill>
              </a:rPr>
              <a:t>Dr Mateo </a:t>
            </a:r>
            <a:r>
              <a:rPr lang="en-US" sz="1600" dirty="0" err="1">
                <a:solidFill>
                  <a:schemeClr val="bg1"/>
                </a:solidFill>
              </a:rPr>
              <a:t>Prochazka</a:t>
            </a:r>
            <a:endParaRPr lang="en-US" sz="1600" dirty="0">
              <a:solidFill>
                <a:schemeClr val="bg1"/>
              </a:solidFill>
            </a:endParaRPr>
          </a:p>
          <a:p>
            <a:pPr algn="ctr"/>
            <a:r>
              <a:rPr lang="en-US" sz="1600" dirty="0">
                <a:solidFill>
                  <a:schemeClr val="bg1"/>
                </a:solidFill>
              </a:rPr>
              <a:t>WHO Headquarters, Geneva, Switzerland</a:t>
            </a:r>
          </a:p>
          <a:p>
            <a:pPr algn="ctr"/>
            <a:r>
              <a:rPr lang="en-US" sz="1600" dirty="0" err="1">
                <a:solidFill>
                  <a:srgbClr val="F2C1B5"/>
                </a:solidFill>
              </a:rPr>
              <a:t>prochazkam@who.int</a:t>
            </a:r>
            <a:endParaRPr lang="en-US" dirty="0"/>
          </a:p>
        </p:txBody>
      </p:sp>
      <p:grpSp>
        <p:nvGrpSpPr>
          <p:cNvPr id="9" name="Group 8">
            <a:extLst>
              <a:ext uri="{FF2B5EF4-FFF2-40B4-BE49-F238E27FC236}">
                <a16:creationId xmlns:a16="http://schemas.microsoft.com/office/drawing/2014/main" id="{494290CC-4081-0B53-9F62-56CF2A1703C7}"/>
              </a:ext>
            </a:extLst>
          </p:cNvPr>
          <p:cNvGrpSpPr/>
          <p:nvPr/>
        </p:nvGrpSpPr>
        <p:grpSpPr>
          <a:xfrm>
            <a:off x="0" y="3799476"/>
            <a:ext cx="12180830" cy="1567420"/>
            <a:chOff x="457199" y="3428999"/>
            <a:chExt cx="10456180" cy="1345493"/>
          </a:xfrm>
        </p:grpSpPr>
        <p:pic>
          <p:nvPicPr>
            <p:cNvPr id="6" name="Picture 5">
              <a:extLst>
                <a:ext uri="{FF2B5EF4-FFF2-40B4-BE49-F238E27FC236}">
                  <a16:creationId xmlns:a16="http://schemas.microsoft.com/office/drawing/2014/main" id="{5A093846-9233-68C6-8B61-5F9FC73B3DB4}"/>
                </a:ext>
              </a:extLst>
            </p:cNvPr>
            <p:cNvPicPr>
              <a:picLocks noChangeAspect="1"/>
            </p:cNvPicPr>
            <p:nvPr/>
          </p:nvPicPr>
          <p:blipFill rotWithShape="1">
            <a:blip r:embed="rId3"/>
            <a:srcRect t="50122" b="31963"/>
            <a:stretch/>
          </p:blipFill>
          <p:spPr>
            <a:xfrm>
              <a:off x="457199" y="3454781"/>
              <a:ext cx="5227002" cy="1319711"/>
            </a:xfrm>
            <a:prstGeom prst="rect">
              <a:avLst/>
            </a:prstGeom>
          </p:spPr>
        </p:pic>
        <p:pic>
          <p:nvPicPr>
            <p:cNvPr id="8" name="Picture 7">
              <a:extLst>
                <a:ext uri="{FF2B5EF4-FFF2-40B4-BE49-F238E27FC236}">
                  <a16:creationId xmlns:a16="http://schemas.microsoft.com/office/drawing/2014/main" id="{5610DDA8-DCDE-F907-B134-2B26230D8CE2}"/>
                </a:ext>
              </a:extLst>
            </p:cNvPr>
            <p:cNvPicPr>
              <a:picLocks noChangeAspect="1"/>
            </p:cNvPicPr>
            <p:nvPr/>
          </p:nvPicPr>
          <p:blipFill rotWithShape="1">
            <a:blip r:embed="rId3"/>
            <a:srcRect t="68919" b="12984"/>
            <a:stretch/>
          </p:blipFill>
          <p:spPr>
            <a:xfrm>
              <a:off x="5686377" y="3428999"/>
              <a:ext cx="5227002" cy="1333119"/>
            </a:xfrm>
            <a:prstGeom prst="rect">
              <a:avLst/>
            </a:prstGeom>
          </p:spPr>
        </p:pic>
      </p:grpSp>
    </p:spTree>
    <p:extLst>
      <p:ext uri="{BB962C8B-B14F-4D97-AF65-F5344CB8AC3E}">
        <p14:creationId xmlns:p14="http://schemas.microsoft.com/office/powerpoint/2010/main" val="3150687905"/>
      </p:ext>
    </p:extLst>
  </p:cSld>
  <p:clrMapOvr>
    <a:masterClrMapping/>
  </p:clrMapOvr>
  <mc:AlternateContent xmlns:mc="http://schemas.openxmlformats.org/markup-compatibility/2006" xmlns:p14="http://schemas.microsoft.com/office/powerpoint/2010/main">
    <mc:Choice Requires="p14">
      <p:transition spd="slow" p14:dur="2000" advTm="30509"/>
    </mc:Choice>
    <mc:Fallback xmlns="">
      <p:transition spd="slow" advTm="3050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2A06A4C-F4AC-1D6C-EAED-7740F0EC64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2799C59-6ED4-E815-EF6E-F14DFCE52D30}"/>
              </a:ext>
            </a:extLst>
          </p:cNvPr>
          <p:cNvPicPr>
            <a:picLocks noChangeAspect="1"/>
          </p:cNvPicPr>
          <p:nvPr/>
        </p:nvPicPr>
        <p:blipFill>
          <a:blip r:embed="rId2"/>
          <a:stretch>
            <a:fillRect/>
          </a:stretch>
        </p:blipFill>
        <p:spPr>
          <a:xfrm>
            <a:off x="9086250" y="621053"/>
            <a:ext cx="2831019" cy="428612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84C99436-F8DC-721D-9980-000C2AF2D9FA}"/>
              </a:ext>
            </a:extLst>
          </p:cNvPr>
          <p:cNvPicPr>
            <a:picLocks noChangeAspect="1"/>
          </p:cNvPicPr>
          <p:nvPr/>
        </p:nvPicPr>
        <p:blipFill>
          <a:blip r:embed="rId3"/>
          <a:stretch>
            <a:fillRect/>
          </a:stretch>
        </p:blipFill>
        <p:spPr>
          <a:xfrm>
            <a:off x="8449044" y="1311848"/>
            <a:ext cx="2572152" cy="417238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E721C816-8897-4125-8C20-ABBE077F7A35}"/>
              </a:ext>
            </a:extLst>
          </p:cNvPr>
          <p:cNvSpPr txBox="1"/>
          <p:nvPr/>
        </p:nvSpPr>
        <p:spPr>
          <a:xfrm>
            <a:off x="36003" y="1198109"/>
            <a:ext cx="25846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Know your epidemic to manage your epidemic: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rPr>
              <a:t>the importance of person-centred approaches</a:t>
            </a:r>
          </a:p>
        </p:txBody>
      </p:sp>
      <p:pic>
        <p:nvPicPr>
          <p:cNvPr id="17" name="Content Placeholder 3" descr="Screen Shot 2018-07-16 at 14.17.04.png">
            <a:extLst>
              <a:ext uri="{FF2B5EF4-FFF2-40B4-BE49-F238E27FC236}">
                <a16:creationId xmlns:a16="http://schemas.microsoft.com/office/drawing/2014/main" id="{6C2CC976-0B9B-C801-BC3B-2C08A38AEDF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682" r="4690"/>
          <a:stretch/>
        </p:blipFill>
        <p:spPr>
          <a:xfrm>
            <a:off x="147039" y="3267914"/>
            <a:ext cx="2299599" cy="2216318"/>
          </a:xfrm>
          <a:prstGeom prst="rect">
            <a:avLst/>
          </a:prstGeom>
        </p:spPr>
      </p:pic>
      <p:sp>
        <p:nvSpPr>
          <p:cNvPr id="18" name="Footer Placeholder 17">
            <a:extLst>
              <a:ext uri="{FF2B5EF4-FFF2-40B4-BE49-F238E27FC236}">
                <a16:creationId xmlns:a16="http://schemas.microsoft.com/office/drawing/2014/main" id="{CC9AF5DA-06CC-1EC0-16D1-A7244398A116}"/>
              </a:ext>
            </a:extLst>
          </p:cNvPr>
          <p:cNvSpPr txBox="1">
            <a:spLocks noGrp="1"/>
          </p:cNvSpPr>
          <p:nvPr>
            <p:ph type="ftr" sz="quarter" idx="11"/>
          </p:nvPr>
        </p:nvSpPr>
        <p:spPr>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205C"/>
                </a:solidFill>
                <a:effectLst/>
                <a:uLnTx/>
                <a:uFillTx/>
                <a:latin typeface="Calibri" panose="020F0502020204030204"/>
                <a:ea typeface="+mn-ea"/>
                <a:cs typeface="+mn-cs"/>
              </a:rPr>
              <a:t>Consolidated guidelines on HIV, viral hepatitis and STI prevention, diagnosis, treatment and care for key populations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205C"/>
                </a:solidFill>
                <a:effectLst/>
                <a:uLnTx/>
                <a:uFillTx/>
                <a:latin typeface="Calibri" panose="020F0502020204030204"/>
                <a:ea typeface="+mn-ea"/>
                <a:cs typeface="+mn-cs"/>
                <a:hlinkClick r:id="rId5"/>
              </a:rPr>
              <a:t>https://www.who.int/publications/i/item/9789240052390</a:t>
            </a:r>
            <a:endParaRPr kumimoji="0" lang="en-GB" sz="800" b="0" i="0" u="none" strike="noStrike" kern="1200" cap="none" spc="0" normalizeH="0" baseline="0" noProof="0" dirty="0">
              <a:ln>
                <a:noFill/>
              </a:ln>
              <a:solidFill>
                <a:srgbClr val="00205C"/>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205C"/>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CDA3E20-AB64-98F7-779B-5BE82D3AFF64}"/>
              </a:ext>
            </a:extLst>
          </p:cNvPr>
          <p:cNvPicPr>
            <a:picLocks noChangeAspect="1"/>
          </p:cNvPicPr>
          <p:nvPr/>
        </p:nvPicPr>
        <p:blipFill>
          <a:blip r:embed="rId6"/>
          <a:stretch>
            <a:fillRect/>
          </a:stretch>
        </p:blipFill>
        <p:spPr>
          <a:xfrm>
            <a:off x="2620689" y="1697312"/>
            <a:ext cx="5784576" cy="3463376"/>
          </a:xfrm>
          <a:prstGeom prst="rect">
            <a:avLst/>
          </a:prstGeom>
        </p:spPr>
      </p:pic>
      <p:pic>
        <p:nvPicPr>
          <p:cNvPr id="3" name="Picture 2">
            <a:extLst>
              <a:ext uri="{FF2B5EF4-FFF2-40B4-BE49-F238E27FC236}">
                <a16:creationId xmlns:a16="http://schemas.microsoft.com/office/drawing/2014/main" id="{E4D01C91-8E28-2E3B-E145-F95A5DDFB9FA}"/>
              </a:ext>
            </a:extLst>
          </p:cNvPr>
          <p:cNvPicPr>
            <a:picLocks noChangeAspect="1"/>
          </p:cNvPicPr>
          <p:nvPr/>
        </p:nvPicPr>
        <p:blipFill>
          <a:blip r:embed="rId7"/>
          <a:stretch>
            <a:fillRect/>
          </a:stretch>
        </p:blipFill>
        <p:spPr>
          <a:xfrm>
            <a:off x="2726957" y="5244841"/>
            <a:ext cx="2032000" cy="1320800"/>
          </a:xfrm>
          <a:prstGeom prst="rect">
            <a:avLst/>
          </a:prstGeom>
        </p:spPr>
      </p:pic>
    </p:spTree>
    <p:extLst>
      <p:ext uri="{BB962C8B-B14F-4D97-AF65-F5344CB8AC3E}">
        <p14:creationId xmlns:p14="http://schemas.microsoft.com/office/powerpoint/2010/main" val="3172729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DB24-3B83-4160-BBBB-23ECEC223C8D}"/>
              </a:ext>
            </a:extLst>
          </p:cNvPr>
          <p:cNvSpPr>
            <a:spLocks noGrp="1"/>
          </p:cNvSpPr>
          <p:nvPr>
            <p:ph type="title"/>
          </p:nvPr>
        </p:nvSpPr>
        <p:spPr>
          <a:xfrm>
            <a:off x="288625" y="605868"/>
            <a:ext cx="7782791" cy="1004888"/>
          </a:xfrm>
        </p:spPr>
        <p:txBody>
          <a:bodyPr vert="horz" lIns="91440" tIns="45720" rIns="91440" bIns="45720" rtlCol="0">
            <a:normAutofit/>
          </a:bodyPr>
          <a:lstStyle/>
          <a:p>
            <a:r>
              <a:rPr lang="en-US" sz="3600" dirty="0">
                <a:solidFill>
                  <a:schemeClr val="tx2"/>
                </a:solidFill>
                <a:latin typeface="Aptos" panose="020B0004020202020204" pitchFamily="34" charset="0"/>
              </a:rPr>
              <a:t>WHO recommendations on HIV PrEP</a:t>
            </a:r>
          </a:p>
        </p:txBody>
      </p:sp>
      <p:sp>
        <p:nvSpPr>
          <p:cNvPr id="42" name="Content Placeholder 27">
            <a:extLst>
              <a:ext uri="{FF2B5EF4-FFF2-40B4-BE49-F238E27FC236}">
                <a16:creationId xmlns:a16="http://schemas.microsoft.com/office/drawing/2014/main" id="{37454722-3A98-56C6-046D-9D0B17F11CB1}"/>
              </a:ext>
            </a:extLst>
          </p:cNvPr>
          <p:cNvSpPr>
            <a:spLocks noGrp="1"/>
          </p:cNvSpPr>
          <p:nvPr>
            <p:ph idx="1"/>
          </p:nvPr>
        </p:nvSpPr>
        <p:spPr>
          <a:xfrm>
            <a:off x="457200" y="1450841"/>
            <a:ext cx="6059736" cy="4793075"/>
          </a:xfrm>
        </p:spPr>
        <p:txBody>
          <a:bodyPr anchor="t">
            <a:normAutofit/>
          </a:bodyPr>
          <a:lstStyle/>
          <a:p>
            <a:r>
              <a:rPr lang="en-US" sz="1800" dirty="0">
                <a:latin typeface="Aptos" panose="020B0004020202020204" pitchFamily="34" charset="0"/>
              </a:rPr>
              <a:t>WHO has recommended three products for use as </a:t>
            </a:r>
            <a:r>
              <a:rPr lang="en-US" sz="1800" dirty="0" err="1">
                <a:latin typeface="Aptos" panose="020B0004020202020204" pitchFamily="34" charset="0"/>
              </a:rPr>
              <a:t>PrEP</a:t>
            </a:r>
            <a:r>
              <a:rPr lang="en-US" sz="1800" dirty="0">
                <a:latin typeface="Aptos" panose="020B0004020202020204" pitchFamily="34" charset="0"/>
              </a:rPr>
              <a:t> :</a:t>
            </a:r>
          </a:p>
          <a:p>
            <a:endParaRPr lang="en-US" sz="1800" dirty="0">
              <a:latin typeface="Aptos" panose="020B0004020202020204" pitchFamily="34" charset="0"/>
            </a:endParaRPr>
          </a:p>
          <a:p>
            <a:pPr marL="800100" lvl="1" indent="-342900">
              <a:buFont typeface="+mj-lt"/>
              <a:buAutoNum type="arabicPeriod"/>
            </a:pPr>
            <a:r>
              <a:rPr lang="en-US" sz="1600" b="1" dirty="0">
                <a:latin typeface="Aptos" panose="020B0004020202020204" pitchFamily="34" charset="0"/>
              </a:rPr>
              <a:t>Oral PrEP containing tenofovir disoproxil fumarate (TDF) </a:t>
            </a:r>
            <a:r>
              <a:rPr lang="en-US" sz="1600" i="1" dirty="0">
                <a:latin typeface="Aptos" panose="020B0004020202020204" pitchFamily="34" charset="0"/>
              </a:rPr>
              <a:t>(conditional recommendation 2012; strong recommendation for all people at substantial HIV risk 2015)</a:t>
            </a:r>
          </a:p>
          <a:p>
            <a:pPr marL="800100" lvl="1" indent="-342900">
              <a:buFont typeface="+mj-lt"/>
              <a:buAutoNum type="arabicPeriod"/>
            </a:pPr>
            <a:r>
              <a:rPr lang="en-US" sz="1600" b="1" dirty="0">
                <a:latin typeface="Aptos" panose="020B0004020202020204" pitchFamily="34" charset="0"/>
              </a:rPr>
              <a:t>Dapivirine vaginal ring (DVR) </a:t>
            </a:r>
            <a:r>
              <a:rPr lang="en-US" sz="1600" i="1" dirty="0">
                <a:latin typeface="Aptos" panose="020B0004020202020204" pitchFamily="34" charset="0"/>
              </a:rPr>
              <a:t>(conditional recommendation for women 2021)</a:t>
            </a:r>
          </a:p>
          <a:p>
            <a:pPr marL="800100" lvl="1" indent="-342900">
              <a:buFont typeface="+mj-lt"/>
              <a:buAutoNum type="arabicPeriod"/>
            </a:pPr>
            <a:r>
              <a:rPr lang="en-US" sz="1600" b="1" dirty="0">
                <a:latin typeface="Aptos" panose="020B0004020202020204" pitchFamily="34" charset="0"/>
              </a:rPr>
              <a:t>Long-acting injectable cabotegravir (CAB-LA) </a:t>
            </a:r>
            <a:r>
              <a:rPr lang="en-US" sz="1600" i="1" dirty="0">
                <a:latin typeface="Aptos" panose="020B0004020202020204" pitchFamily="34" charset="0"/>
              </a:rPr>
              <a:t>(conditional recommendation for all people at substantial HIV risk 2022)</a:t>
            </a:r>
          </a:p>
          <a:p>
            <a:pPr marL="800100" lvl="1" indent="-342900">
              <a:buFont typeface="+mj-lt"/>
              <a:buAutoNum type="arabicPeriod"/>
            </a:pPr>
            <a:endParaRPr lang="en-US" sz="1600" i="1" dirty="0">
              <a:latin typeface="Aptos" panose="020B0004020202020204" pitchFamily="34" charset="0"/>
            </a:endParaRPr>
          </a:p>
          <a:p>
            <a:pPr marL="128016" lvl="1" indent="0">
              <a:buNone/>
            </a:pPr>
            <a:r>
              <a:rPr lang="en-US" sz="1800" dirty="0">
                <a:latin typeface="Aptos" panose="020B0004020202020204" pitchFamily="34" charset="0"/>
              </a:rPr>
              <a:t>As part of comprehensive HIV prevention approaches, based on evidence for effectiveness, safety, community values and preferences, likely cost effectiveness etc.</a:t>
            </a:r>
          </a:p>
        </p:txBody>
      </p:sp>
      <p:pic>
        <p:nvPicPr>
          <p:cNvPr id="5" name="Content Placeholder 4">
            <a:extLst>
              <a:ext uri="{FF2B5EF4-FFF2-40B4-BE49-F238E27FC236}">
                <a16:creationId xmlns:a16="http://schemas.microsoft.com/office/drawing/2014/main" id="{104B67F8-EB4B-431E-B5EA-18F96BEE80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76956" y="2802745"/>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6" name="Picture 5" descr="A hand holding a white circle with a black circle in the middle&#10;&#10;Description automatically generated with low confidence">
            <a:extLst>
              <a:ext uri="{FF2B5EF4-FFF2-40B4-BE49-F238E27FC236}">
                <a16:creationId xmlns:a16="http://schemas.microsoft.com/office/drawing/2014/main" id="{E2ADB2AB-C044-424C-868B-1380EC5263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10657" y="247326"/>
            <a:ext cx="3881343" cy="3354256"/>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pic>
        <p:nvPicPr>
          <p:cNvPr id="16" name="Picture 15" descr="A close-up of a propeller&#10;&#10;Description automatically generated with low confidence">
            <a:extLst>
              <a:ext uri="{FF2B5EF4-FFF2-40B4-BE49-F238E27FC236}">
                <a16:creationId xmlns:a16="http://schemas.microsoft.com/office/drawing/2014/main" id="{8C9C5F7A-F513-4B48-9A2D-3B8F129A744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179472" y="4197205"/>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1839559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3EA0-9A1E-AEBD-5019-25FA3778B8CE}"/>
              </a:ext>
            </a:extLst>
          </p:cNvPr>
          <p:cNvSpPr>
            <a:spLocks noGrp="1"/>
          </p:cNvSpPr>
          <p:nvPr>
            <p:ph type="title"/>
          </p:nvPr>
        </p:nvSpPr>
        <p:spPr>
          <a:xfrm>
            <a:off x="457200" y="685800"/>
            <a:ext cx="5303520" cy="1004888"/>
          </a:xfrm>
        </p:spPr>
        <p:txBody>
          <a:bodyPr/>
          <a:lstStyle/>
          <a:p>
            <a:r>
              <a:rPr lang="en-AU" dirty="0">
                <a:latin typeface="Aptos" panose="020B0004020202020204" pitchFamily="34" charset="0"/>
              </a:rPr>
              <a:t>Oral PrEP containing TDF</a:t>
            </a:r>
          </a:p>
        </p:txBody>
      </p:sp>
      <p:sp>
        <p:nvSpPr>
          <p:cNvPr id="9" name="Content Placeholder 8">
            <a:extLst>
              <a:ext uri="{FF2B5EF4-FFF2-40B4-BE49-F238E27FC236}">
                <a16:creationId xmlns:a16="http://schemas.microsoft.com/office/drawing/2014/main" id="{93351D75-17F0-53F3-C6B5-6B26C5E65FF5}"/>
              </a:ext>
            </a:extLst>
          </p:cNvPr>
          <p:cNvSpPr>
            <a:spLocks noGrp="1"/>
          </p:cNvSpPr>
          <p:nvPr>
            <p:ph idx="1"/>
          </p:nvPr>
        </p:nvSpPr>
        <p:spPr>
          <a:xfrm>
            <a:off x="457200" y="1308100"/>
            <a:ext cx="5638800" cy="4580021"/>
          </a:xfrm>
        </p:spPr>
        <p:txBody>
          <a:bodyPr>
            <a:normAutofit lnSpcReduction="10000"/>
          </a:bodyPr>
          <a:lstStyle/>
          <a:p>
            <a:r>
              <a:rPr lang="en-AU" sz="1600" b="1" dirty="0">
                <a:latin typeface="Aptos" panose="020B0004020202020204" pitchFamily="34" charset="0"/>
              </a:rPr>
              <a:t>TDF/FTC or TDF/3TC </a:t>
            </a:r>
            <a:r>
              <a:rPr lang="en-AU" sz="1600" dirty="0">
                <a:latin typeface="Aptos" panose="020B0004020202020204" pitchFamily="34" charset="0"/>
              </a:rPr>
              <a:t>(these are interchangeable for oral </a:t>
            </a:r>
            <a:r>
              <a:rPr lang="en-AU" sz="1600" dirty="0" err="1">
                <a:latin typeface="Aptos" panose="020B0004020202020204" pitchFamily="34" charset="0"/>
              </a:rPr>
              <a:t>PrEP</a:t>
            </a:r>
            <a:r>
              <a:rPr lang="en-AU" sz="1600" dirty="0">
                <a:latin typeface="Aptos" panose="020B0004020202020204" pitchFamily="34" charset="0"/>
              </a:rPr>
              <a:t>)</a:t>
            </a:r>
          </a:p>
          <a:p>
            <a:r>
              <a:rPr lang="en-AU" sz="1600" dirty="0">
                <a:latin typeface="Aptos" panose="020B0004020202020204" pitchFamily="34" charset="0"/>
              </a:rPr>
              <a:t>(TDF alone </a:t>
            </a:r>
            <a:r>
              <a:rPr lang="en-AU" sz="1600">
                <a:latin typeface="Aptos" panose="020B0004020202020204" pitchFamily="34" charset="0"/>
              </a:rPr>
              <a:t>can also be used)</a:t>
            </a:r>
            <a:endParaRPr lang="en-AU" sz="1600" dirty="0">
              <a:latin typeface="Aptos" panose="020B0004020202020204" pitchFamily="34" charset="0"/>
            </a:endParaRPr>
          </a:p>
          <a:p>
            <a:r>
              <a:rPr lang="en-AU" sz="1600" dirty="0">
                <a:latin typeface="Aptos" panose="020B0004020202020204" pitchFamily="34" charset="0"/>
              </a:rPr>
              <a:t>Effectiveness: at least 90%</a:t>
            </a:r>
          </a:p>
          <a:p>
            <a:r>
              <a:rPr lang="en-AU" sz="1600" dirty="0">
                <a:latin typeface="Aptos" panose="020B0004020202020204" pitchFamily="34" charset="0"/>
              </a:rPr>
              <a:t>Individuals can start and stop oral PrEP dynamically in accordance with risk / exposure to HIV, preference</a:t>
            </a:r>
          </a:p>
          <a:p>
            <a:r>
              <a:rPr lang="en-AU" sz="1600" dirty="0">
                <a:latin typeface="Aptos" panose="020B0004020202020204" pitchFamily="34" charset="0"/>
              </a:rPr>
              <a:t>Two simplified dosing regimens - depends on the individual’s characteristics, circumstances and route of exposure:</a:t>
            </a:r>
          </a:p>
          <a:p>
            <a:endParaRPr lang="en-AU" sz="1600" dirty="0">
              <a:latin typeface="Aptos" panose="020B0004020202020204" pitchFamily="34" charset="0"/>
            </a:endParaRPr>
          </a:p>
          <a:p>
            <a:pPr marL="800100" indent="-342900">
              <a:buFont typeface="+mj-lt"/>
              <a:buAutoNum type="arabicPeriod"/>
            </a:pPr>
            <a:r>
              <a:rPr lang="en-AU" sz="1600" b="1" dirty="0">
                <a:latin typeface="Aptos" panose="020B0004020202020204" pitchFamily="34" charset="0"/>
              </a:rPr>
              <a:t>Dosing regimen for most groups of people with sexual or injecting exposure</a:t>
            </a:r>
          </a:p>
          <a:p>
            <a:pPr marL="457200" lvl="1"/>
            <a:endParaRPr lang="en-AU" sz="1600" dirty="0">
              <a:latin typeface="Aptos" panose="020B0004020202020204" pitchFamily="34" charset="0"/>
            </a:endParaRPr>
          </a:p>
          <a:p>
            <a:pPr marL="285750" lvl="1" indent="-285750">
              <a:buFont typeface="Arial" panose="020B0604020202020204" pitchFamily="34" charset="0"/>
              <a:buChar char="•"/>
            </a:pPr>
            <a:r>
              <a:rPr lang="en-AU" sz="1600" u="sng" dirty="0">
                <a:latin typeface="Aptos" panose="020B0004020202020204" pitchFamily="34" charset="0"/>
              </a:rPr>
              <a:t>Start</a:t>
            </a:r>
            <a:r>
              <a:rPr lang="en-AU" sz="1600" dirty="0">
                <a:latin typeface="Aptos" panose="020B0004020202020204" pitchFamily="34" charset="0"/>
              </a:rPr>
              <a:t> with 1 dose per day for 7 days (use alternative HIV prevention options during that time)</a:t>
            </a:r>
          </a:p>
          <a:p>
            <a:pPr marL="285750" lvl="1" indent="-285750">
              <a:buFont typeface="Arial" panose="020B0604020202020204" pitchFamily="34" charset="0"/>
              <a:buChar char="•"/>
            </a:pPr>
            <a:r>
              <a:rPr lang="en-AU" sz="1600" u="sng" dirty="0">
                <a:latin typeface="Aptos" panose="020B0004020202020204" pitchFamily="34" charset="0"/>
              </a:rPr>
              <a:t>Continue</a:t>
            </a:r>
            <a:r>
              <a:rPr lang="en-AU" sz="1600" dirty="0">
                <a:latin typeface="Aptos" panose="020B0004020202020204" pitchFamily="34" charset="0"/>
              </a:rPr>
              <a:t> with 1 dose per day for as long as oral PrEP use is desired</a:t>
            </a:r>
          </a:p>
          <a:p>
            <a:pPr marL="285750" lvl="1" indent="-285750">
              <a:buFont typeface="Arial" panose="020B0604020202020204" pitchFamily="34" charset="0"/>
              <a:buChar char="•"/>
            </a:pPr>
            <a:r>
              <a:rPr lang="en-AU" sz="1600" u="sng" dirty="0">
                <a:latin typeface="Aptos" panose="020B0004020202020204" pitchFamily="34" charset="0"/>
              </a:rPr>
              <a:t>Stop</a:t>
            </a:r>
            <a:r>
              <a:rPr lang="en-AU" sz="1600" dirty="0">
                <a:latin typeface="Aptos" panose="020B0004020202020204" pitchFamily="34" charset="0"/>
              </a:rPr>
              <a:t> by taking 1 dose per day for at least 7 days after the last potential exposure</a:t>
            </a:r>
          </a:p>
        </p:txBody>
      </p:sp>
      <p:pic>
        <p:nvPicPr>
          <p:cNvPr id="11" name="Picture 10">
            <a:extLst>
              <a:ext uri="{FF2B5EF4-FFF2-40B4-BE49-F238E27FC236}">
                <a16:creationId xmlns:a16="http://schemas.microsoft.com/office/drawing/2014/main" id="{4905EC58-5AB1-E53E-0A75-52D58FEDD865}"/>
              </a:ext>
            </a:extLst>
          </p:cNvPr>
          <p:cNvPicPr>
            <a:picLocks noChangeAspect="1"/>
          </p:cNvPicPr>
          <p:nvPr/>
        </p:nvPicPr>
        <p:blipFill>
          <a:blip r:embed="rId3"/>
          <a:stretch>
            <a:fillRect/>
          </a:stretch>
        </p:blipFill>
        <p:spPr>
          <a:xfrm>
            <a:off x="6191971" y="1308100"/>
            <a:ext cx="5838489" cy="2220024"/>
          </a:xfrm>
          <a:prstGeom prst="rect">
            <a:avLst/>
          </a:prstGeom>
        </p:spPr>
      </p:pic>
      <p:pic>
        <p:nvPicPr>
          <p:cNvPr id="14" name="Picture 13">
            <a:extLst>
              <a:ext uri="{FF2B5EF4-FFF2-40B4-BE49-F238E27FC236}">
                <a16:creationId xmlns:a16="http://schemas.microsoft.com/office/drawing/2014/main" id="{B0CDAE2B-F12E-E5AA-BCC4-A44E6A2A14A7}"/>
              </a:ext>
            </a:extLst>
          </p:cNvPr>
          <p:cNvPicPr>
            <a:picLocks noChangeAspect="1"/>
          </p:cNvPicPr>
          <p:nvPr/>
        </p:nvPicPr>
        <p:blipFill>
          <a:blip r:embed="rId4"/>
          <a:stretch>
            <a:fillRect/>
          </a:stretch>
        </p:blipFill>
        <p:spPr>
          <a:xfrm>
            <a:off x="6613542" y="3528124"/>
            <a:ext cx="4825388" cy="914400"/>
          </a:xfrm>
          <a:prstGeom prst="rect">
            <a:avLst/>
          </a:prstGeom>
        </p:spPr>
      </p:pic>
      <p:sp>
        <p:nvSpPr>
          <p:cNvPr id="16" name="TextBox 15">
            <a:extLst>
              <a:ext uri="{FF2B5EF4-FFF2-40B4-BE49-F238E27FC236}">
                <a16:creationId xmlns:a16="http://schemas.microsoft.com/office/drawing/2014/main" id="{EDD775A3-4221-12BD-B179-EFA06A6D057F}"/>
              </a:ext>
            </a:extLst>
          </p:cNvPr>
          <p:cNvSpPr txBox="1"/>
          <p:nvPr/>
        </p:nvSpPr>
        <p:spPr>
          <a:xfrm>
            <a:off x="6464968" y="4581938"/>
            <a:ext cx="4973962" cy="769441"/>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0000"/>
                </a:solidFill>
                <a:effectLst/>
                <a:uLnTx/>
                <a:uFillTx/>
                <a:latin typeface="Aptos" panose="020B0004020202020204" pitchFamily="34" charset="0"/>
              </a:rPr>
              <a:t>Population: cisgender women, trans and other gender diverse people assigned female at birth, transgender women and other gender diverse people assigned male at birth taking exogenous gender affirming hormones, people who inject drugs</a:t>
            </a:r>
          </a:p>
        </p:txBody>
      </p:sp>
    </p:spTree>
    <p:extLst>
      <p:ext uri="{BB962C8B-B14F-4D97-AF65-F5344CB8AC3E}">
        <p14:creationId xmlns:p14="http://schemas.microsoft.com/office/powerpoint/2010/main" val="1190358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3EA0-9A1E-AEBD-5019-25FA3778B8CE}"/>
              </a:ext>
            </a:extLst>
          </p:cNvPr>
          <p:cNvSpPr>
            <a:spLocks noGrp="1"/>
          </p:cNvSpPr>
          <p:nvPr>
            <p:ph type="title"/>
          </p:nvPr>
        </p:nvSpPr>
        <p:spPr>
          <a:xfrm>
            <a:off x="457200" y="685800"/>
            <a:ext cx="5154930" cy="1004888"/>
          </a:xfrm>
        </p:spPr>
        <p:txBody>
          <a:bodyPr/>
          <a:lstStyle/>
          <a:p>
            <a:r>
              <a:rPr lang="en-AU" dirty="0">
                <a:latin typeface="Aptos" panose="020B0004020202020204" pitchFamily="34" charset="0"/>
              </a:rPr>
              <a:t>Oral PrEP containing TDF</a:t>
            </a:r>
          </a:p>
        </p:txBody>
      </p:sp>
      <p:pic>
        <p:nvPicPr>
          <p:cNvPr id="4" name="Picture 3">
            <a:extLst>
              <a:ext uri="{FF2B5EF4-FFF2-40B4-BE49-F238E27FC236}">
                <a16:creationId xmlns:a16="http://schemas.microsoft.com/office/drawing/2014/main" id="{48BCB000-A1C7-6F98-14A8-08B724CEC2BC}"/>
              </a:ext>
            </a:extLst>
          </p:cNvPr>
          <p:cNvPicPr>
            <a:picLocks noChangeAspect="1"/>
          </p:cNvPicPr>
          <p:nvPr/>
        </p:nvPicPr>
        <p:blipFill>
          <a:blip r:embed="rId3"/>
          <a:stretch>
            <a:fillRect/>
          </a:stretch>
        </p:blipFill>
        <p:spPr>
          <a:xfrm>
            <a:off x="6830249" y="1148080"/>
            <a:ext cx="5244029" cy="4919031"/>
          </a:xfrm>
          <a:prstGeom prst="rect">
            <a:avLst/>
          </a:prstGeom>
        </p:spPr>
      </p:pic>
      <p:sp>
        <p:nvSpPr>
          <p:cNvPr id="5" name="Content Placeholder 8">
            <a:extLst>
              <a:ext uri="{FF2B5EF4-FFF2-40B4-BE49-F238E27FC236}">
                <a16:creationId xmlns:a16="http://schemas.microsoft.com/office/drawing/2014/main" id="{018911AB-95FD-FAB0-177D-63E87B2D641A}"/>
              </a:ext>
            </a:extLst>
          </p:cNvPr>
          <p:cNvSpPr>
            <a:spLocks noGrp="1"/>
          </p:cNvSpPr>
          <p:nvPr>
            <p:ph idx="1"/>
          </p:nvPr>
        </p:nvSpPr>
        <p:spPr>
          <a:xfrm>
            <a:off x="457199" y="1371600"/>
            <a:ext cx="6161809" cy="4919031"/>
          </a:xfrm>
        </p:spPr>
        <p:txBody>
          <a:bodyPr>
            <a:normAutofit/>
          </a:bodyPr>
          <a:lstStyle/>
          <a:p>
            <a:pPr marL="800100" lvl="1" indent="-342900">
              <a:buFont typeface="+mj-lt"/>
              <a:buAutoNum type="arabicPeriod" startAt="2"/>
            </a:pPr>
            <a:r>
              <a:rPr lang="en-AU" sz="1600" b="1" dirty="0">
                <a:latin typeface="Aptos" panose="020B0004020202020204" pitchFamily="34" charset="0"/>
              </a:rPr>
              <a:t>Dosing regimen for people assigned male at birth with </a:t>
            </a:r>
            <a:r>
              <a:rPr lang="en-AU" sz="1600" b="1" u="sng" dirty="0">
                <a:latin typeface="Aptos" panose="020B0004020202020204" pitchFamily="34" charset="0"/>
              </a:rPr>
              <a:t>sexual exposure </a:t>
            </a:r>
            <a:r>
              <a:rPr lang="en-AU" sz="1600" b="1" dirty="0">
                <a:latin typeface="Aptos" panose="020B0004020202020204" pitchFamily="34" charset="0"/>
              </a:rPr>
              <a:t>and who are not taking gender affirming hormones</a:t>
            </a:r>
          </a:p>
          <a:p>
            <a:pPr marL="457200" lvl="1" indent="0">
              <a:buNone/>
            </a:pPr>
            <a:r>
              <a:rPr lang="en-AU" sz="1600" i="1" dirty="0">
                <a:latin typeface="Aptos" panose="020B0004020202020204" pitchFamily="34" charset="0"/>
              </a:rPr>
              <a:t>Whether for a single event, a short timeframe or a long time.</a:t>
            </a:r>
          </a:p>
          <a:p>
            <a:pPr marL="457200" lvl="1" indent="0">
              <a:buNone/>
            </a:pPr>
            <a:endParaRPr lang="en-AU" sz="1600" dirty="0">
              <a:latin typeface="Aptos" panose="020B0004020202020204" pitchFamily="34" charset="0"/>
            </a:endParaRPr>
          </a:p>
          <a:p>
            <a:pPr lvl="1"/>
            <a:r>
              <a:rPr lang="en-AU" sz="1600" u="sng" dirty="0">
                <a:latin typeface="Aptos" panose="020B0004020202020204" pitchFamily="34" charset="0"/>
              </a:rPr>
              <a:t>Start</a:t>
            </a:r>
            <a:r>
              <a:rPr lang="en-AU" sz="1600" dirty="0">
                <a:latin typeface="Aptos" panose="020B0004020202020204" pitchFamily="34" charset="0"/>
              </a:rPr>
              <a:t> with 2 doses 2-24 hours prior to the first exposure</a:t>
            </a:r>
          </a:p>
          <a:p>
            <a:pPr lvl="1"/>
            <a:r>
              <a:rPr lang="en-AU" sz="1600" u="sng" dirty="0">
                <a:latin typeface="Aptos" panose="020B0004020202020204" pitchFamily="34" charset="0"/>
              </a:rPr>
              <a:t>Continue</a:t>
            </a:r>
            <a:r>
              <a:rPr lang="en-AU" sz="1600" dirty="0">
                <a:latin typeface="Aptos" panose="020B0004020202020204" pitchFamily="34" charset="0"/>
              </a:rPr>
              <a:t> with 1 dose per day for as long as oral PrEP use is desired</a:t>
            </a:r>
          </a:p>
          <a:p>
            <a:pPr lvl="1"/>
            <a:r>
              <a:rPr lang="en-AU" sz="1600" u="sng" dirty="0">
                <a:latin typeface="Aptos" panose="020B0004020202020204" pitchFamily="34" charset="0"/>
              </a:rPr>
              <a:t>Stop</a:t>
            </a:r>
            <a:r>
              <a:rPr lang="en-AU" sz="1600" dirty="0">
                <a:latin typeface="Aptos" panose="020B0004020202020204" pitchFamily="34" charset="0"/>
              </a:rPr>
              <a:t> by taking 1 dose per day for at least 2 days after the last potential exposure</a:t>
            </a:r>
          </a:p>
        </p:txBody>
      </p:sp>
      <p:sp>
        <p:nvSpPr>
          <p:cNvPr id="6" name="Text Placeholder 9">
            <a:extLst>
              <a:ext uri="{FF2B5EF4-FFF2-40B4-BE49-F238E27FC236}">
                <a16:creationId xmlns:a16="http://schemas.microsoft.com/office/drawing/2014/main" id="{81BBE9CB-0C58-1DB5-E630-4CF95577F1C0}"/>
              </a:ext>
            </a:extLst>
          </p:cNvPr>
          <p:cNvSpPr txBox="1">
            <a:spLocks/>
          </p:cNvSpPr>
          <p:nvPr/>
        </p:nvSpPr>
        <p:spPr bwMode="invGray">
          <a:xfrm>
            <a:off x="9452263" y="1876446"/>
            <a:ext cx="2545734" cy="1021438"/>
          </a:xfrm>
          <a:prstGeom prst="round2DiagRect">
            <a:avLst/>
          </a:prstGeom>
          <a:solidFill>
            <a:schemeClr val="accent1"/>
          </a:solidFill>
          <a:ln>
            <a:solidFill>
              <a:schemeClr val="accent1">
                <a:lumMod val="60000"/>
                <a:lumOff val="40000"/>
              </a:schemeClr>
            </a:solidFill>
          </a:ln>
        </p:spPr>
        <p:style>
          <a:lnRef idx="1">
            <a:schemeClr val="accent4"/>
          </a:lnRef>
          <a:fillRef idx="3">
            <a:schemeClr val="accent4"/>
          </a:fillRef>
          <a:effectRef idx="2">
            <a:schemeClr val="accent4"/>
          </a:effectRef>
          <a:fontRef idx="minor">
            <a:schemeClr val="lt1"/>
          </a:fontRef>
        </p:style>
        <p:txBody>
          <a:bodyPr vert="horz" lIns="72000" tIns="18000" rIns="72000" bIns="18000" rtlCol="0" anchor="ctr">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lang="en-US" sz="1400" b="1" kern="1200" dirty="0">
                <a:solidFill>
                  <a:schemeClr val="bg1"/>
                </a:solidFill>
                <a:latin typeface="+mj-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lang="en-US" sz="1400" kern="1200" dirty="0" smtClean="0">
                <a:solidFill>
                  <a:schemeClr val="bg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lang="en-US" sz="1400" kern="1200" dirty="0" smtClean="0">
                <a:solidFill>
                  <a:schemeClr val="bg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lang="en-US" sz="1400" kern="1200" dirty="0" smtClean="0">
                <a:solidFill>
                  <a:schemeClr val="bg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lang="en-US" sz="1400" kern="1200" dirty="0">
                <a:solidFill>
                  <a:schemeClr val="bg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1000"/>
              </a:spcBef>
              <a:spcAft>
                <a:spcPts val="800"/>
              </a:spcAft>
              <a:buClr>
                <a:srgbClr val="000000"/>
              </a:buClr>
              <a:buSzPct val="80000"/>
              <a:buFontTx/>
              <a:buNone/>
              <a:tabLst/>
              <a:defRPr/>
            </a:pPr>
            <a:r>
              <a:rPr kumimoji="0" lang="en-US" sz="1400" b="0"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rPr>
              <a:t>No longer using the term ED-PrEP to describe the dosing regimen</a:t>
            </a:r>
            <a:endParaRPr kumimoji="0" lang="en-GB" sz="1400" b="0"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E371D073-BFFB-A861-4C47-55C9AAD37CE7}"/>
              </a:ext>
            </a:extLst>
          </p:cNvPr>
          <p:cNvSpPr txBox="1"/>
          <p:nvPr/>
        </p:nvSpPr>
        <p:spPr>
          <a:xfrm>
            <a:off x="245958" y="4078128"/>
            <a:ext cx="2391035" cy="1107996"/>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0000"/>
                </a:solidFill>
                <a:effectLst/>
                <a:uLnTx/>
                <a:uFillTx/>
                <a:latin typeface="Aptos" panose="020B0004020202020204" pitchFamily="34" charset="0"/>
              </a:rPr>
              <a:t>For example, cisgender men and transgender women and other gender diverse people assigned male at birth </a:t>
            </a:r>
            <a:r>
              <a:rPr kumimoji="0" lang="en-AU" sz="1100" b="1" i="0" u="none" strike="noStrike" kern="1200" cap="none" spc="0" normalizeH="0" baseline="0" noProof="0" dirty="0">
                <a:ln>
                  <a:noFill/>
                </a:ln>
                <a:solidFill>
                  <a:srgbClr val="000000"/>
                </a:solidFill>
                <a:effectLst/>
                <a:uLnTx/>
                <a:uFillTx/>
                <a:latin typeface="Aptos" panose="020B0004020202020204" pitchFamily="34" charset="0"/>
              </a:rPr>
              <a:t>not </a:t>
            </a:r>
            <a:r>
              <a:rPr kumimoji="0" lang="en-AU" sz="1100" b="0" i="0" u="none" strike="noStrike" kern="1200" cap="none" spc="0" normalizeH="0" baseline="0" noProof="0" dirty="0">
                <a:ln>
                  <a:noFill/>
                </a:ln>
                <a:solidFill>
                  <a:srgbClr val="000000"/>
                </a:solidFill>
                <a:effectLst/>
                <a:uLnTx/>
                <a:uFillTx/>
                <a:latin typeface="Aptos" panose="020B0004020202020204" pitchFamily="34" charset="0"/>
              </a:rPr>
              <a:t>taking exogenous gender affirming hormones </a:t>
            </a:r>
          </a:p>
        </p:txBody>
      </p:sp>
      <p:pic>
        <p:nvPicPr>
          <p:cNvPr id="7" name="Picture 6">
            <a:extLst>
              <a:ext uri="{FF2B5EF4-FFF2-40B4-BE49-F238E27FC236}">
                <a16:creationId xmlns:a16="http://schemas.microsoft.com/office/drawing/2014/main" id="{213F27CB-75DB-77AA-A80A-B972E0D467A3}"/>
              </a:ext>
            </a:extLst>
          </p:cNvPr>
          <p:cNvPicPr>
            <a:picLocks noChangeAspect="1"/>
          </p:cNvPicPr>
          <p:nvPr/>
        </p:nvPicPr>
        <p:blipFill>
          <a:blip r:embed="rId4"/>
          <a:stretch>
            <a:fillRect/>
          </a:stretch>
        </p:blipFill>
        <p:spPr>
          <a:xfrm>
            <a:off x="3538103" y="3429000"/>
            <a:ext cx="3001176" cy="3258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1923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3EA0-9A1E-AEBD-5019-25FA3778B8CE}"/>
              </a:ext>
            </a:extLst>
          </p:cNvPr>
          <p:cNvSpPr>
            <a:spLocks noGrp="1"/>
          </p:cNvSpPr>
          <p:nvPr>
            <p:ph type="title"/>
          </p:nvPr>
        </p:nvSpPr>
        <p:spPr>
          <a:xfrm>
            <a:off x="457200" y="685800"/>
            <a:ext cx="11277600" cy="1004888"/>
          </a:xfrm>
        </p:spPr>
        <p:txBody>
          <a:bodyPr anchor="ctr">
            <a:normAutofit/>
          </a:bodyPr>
          <a:lstStyle/>
          <a:p>
            <a:r>
              <a:rPr lang="en-AU" dirty="0">
                <a:latin typeface="Aptos" panose="020B0004020202020204" pitchFamily="34" charset="0"/>
              </a:rPr>
              <a:t>Dapivirine Vaginal Ring (DVR)</a:t>
            </a:r>
          </a:p>
        </p:txBody>
      </p:sp>
      <p:sp>
        <p:nvSpPr>
          <p:cNvPr id="3" name="Content Placeholder 2">
            <a:extLst>
              <a:ext uri="{FF2B5EF4-FFF2-40B4-BE49-F238E27FC236}">
                <a16:creationId xmlns:a16="http://schemas.microsoft.com/office/drawing/2014/main" id="{D0034B43-226D-4E8D-37E3-ABED27CC88AA}"/>
              </a:ext>
            </a:extLst>
          </p:cNvPr>
          <p:cNvSpPr>
            <a:spLocks noGrp="1"/>
          </p:cNvSpPr>
          <p:nvPr>
            <p:ph idx="1"/>
          </p:nvPr>
        </p:nvSpPr>
        <p:spPr>
          <a:xfrm>
            <a:off x="457199" y="1690688"/>
            <a:ext cx="6080761" cy="3167062"/>
          </a:xfrm>
        </p:spPr>
        <p:txBody>
          <a:bodyPr anchor="t">
            <a:normAutofit/>
          </a:bodyPr>
          <a:lstStyle/>
          <a:p>
            <a:pPr marL="285750" indent="-285750">
              <a:buFont typeface="Arial" panose="020B0604020202020204" pitchFamily="34" charset="0"/>
              <a:buChar char="•"/>
            </a:pPr>
            <a:r>
              <a:rPr lang="en-AU" sz="1800" dirty="0">
                <a:latin typeface="Aptos" panose="020B0004020202020204" pitchFamily="34" charset="0"/>
              </a:rPr>
              <a:t>Flexible, silicon ring containing 25mg </a:t>
            </a:r>
            <a:r>
              <a:rPr lang="en-AU" sz="1800" dirty="0" err="1">
                <a:latin typeface="Aptos" panose="020B0004020202020204" pitchFamily="34" charset="0"/>
              </a:rPr>
              <a:t>dapivirine</a:t>
            </a:r>
            <a:r>
              <a:rPr lang="en-AU" sz="1800" dirty="0">
                <a:latin typeface="Aptos" panose="020B0004020202020204" pitchFamily="34" charset="0"/>
              </a:rPr>
              <a:t> – local action</a:t>
            </a:r>
          </a:p>
          <a:p>
            <a:pPr marL="285750" lvl="1" indent="-285750">
              <a:buFont typeface="Arial" panose="020B0604020202020204" pitchFamily="34" charset="0"/>
              <a:buChar char="•"/>
            </a:pPr>
            <a:r>
              <a:rPr lang="en-AU" sz="1800" dirty="0">
                <a:latin typeface="Aptos" panose="020B0004020202020204" pitchFamily="34" charset="0"/>
              </a:rPr>
              <a:t>Inserted 24 hours prior to potential exposure</a:t>
            </a:r>
          </a:p>
          <a:p>
            <a:pPr marL="285750" lvl="1" indent="-285750">
              <a:buFont typeface="Arial" panose="020B0604020202020204" pitchFamily="34" charset="0"/>
              <a:buChar char="•"/>
            </a:pPr>
            <a:r>
              <a:rPr lang="en-AU" sz="1800" dirty="0">
                <a:latin typeface="Aptos" panose="020B0004020202020204" pitchFamily="34" charset="0"/>
              </a:rPr>
              <a:t>Worn continuously in the vagina for 1 month (including during sex and menstruation) to protect against HIV acquisition through vaginal sex</a:t>
            </a:r>
          </a:p>
          <a:p>
            <a:pPr marL="285750" lvl="2" indent="-285750">
              <a:buFont typeface="Arial" panose="020B0604020202020204" pitchFamily="34" charset="0"/>
              <a:buChar char="•"/>
            </a:pPr>
            <a:r>
              <a:rPr lang="en-AU" sz="1800" dirty="0">
                <a:latin typeface="Aptos" panose="020B0004020202020204" pitchFamily="34" charset="0"/>
              </a:rPr>
              <a:t>Does not protect against HIV acquisition for other exposure types: through anal sex, or injecting practices</a:t>
            </a:r>
          </a:p>
          <a:p>
            <a:pPr marL="285750" lvl="1" indent="-285750">
              <a:buFont typeface="Arial" panose="020B0604020202020204" pitchFamily="34" charset="0"/>
              <a:buChar char="•"/>
            </a:pPr>
            <a:r>
              <a:rPr lang="en-AU" sz="1800" dirty="0">
                <a:latin typeface="Aptos" panose="020B0004020202020204" pitchFamily="34" charset="0"/>
              </a:rPr>
              <a:t>At 1 month, replace with a new ring immediately or use another prevention option as protection rapidly drops</a:t>
            </a:r>
          </a:p>
          <a:p>
            <a:pPr marL="285750" lvl="1" indent="-285750">
              <a:buFont typeface="Arial" panose="020B0604020202020204" pitchFamily="34" charset="0"/>
              <a:buChar char="•"/>
            </a:pPr>
            <a:r>
              <a:rPr lang="en-AU" sz="1800" u="sng" dirty="0">
                <a:latin typeface="Aptos" panose="020B0004020202020204" pitchFamily="34" charset="0"/>
              </a:rPr>
              <a:t>Effectiveness</a:t>
            </a:r>
            <a:r>
              <a:rPr lang="en-AU" sz="1800" dirty="0">
                <a:latin typeface="Aptos" panose="020B0004020202020204" pitchFamily="34" charset="0"/>
              </a:rPr>
              <a:t>: 50-75%</a:t>
            </a:r>
          </a:p>
          <a:p>
            <a:pPr marL="285750" lvl="1" indent="-285750">
              <a:buFont typeface="Arial" panose="020B0604020202020204" pitchFamily="34" charset="0"/>
              <a:buChar char="•"/>
            </a:pPr>
            <a:r>
              <a:rPr lang="en-AU" sz="1800" dirty="0">
                <a:latin typeface="Aptos" panose="020B0004020202020204" pitchFamily="34" charset="0"/>
              </a:rPr>
              <a:t>Follow-up visits typically every 3 months</a:t>
            </a:r>
          </a:p>
          <a:p>
            <a:endParaRPr lang="en-AU" sz="1800" dirty="0">
              <a:latin typeface="Aptos" panose="020B0004020202020204" pitchFamily="34" charset="0"/>
            </a:endParaRPr>
          </a:p>
        </p:txBody>
      </p:sp>
      <p:pic>
        <p:nvPicPr>
          <p:cNvPr id="8" name="Picture 7" descr="A hand holding a white object&#10;&#10;Description automatically generated">
            <a:extLst>
              <a:ext uri="{FF2B5EF4-FFF2-40B4-BE49-F238E27FC236}">
                <a16:creationId xmlns:a16="http://schemas.microsoft.com/office/drawing/2014/main" id="{F4D6108F-F60B-0602-909B-A7D9EB9E09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10328" y="2615566"/>
            <a:ext cx="4616370" cy="3884295"/>
          </a:xfrm>
          <a:prstGeom prst="rect">
            <a:avLst/>
          </a:prstGeom>
          <a:noFill/>
        </p:spPr>
      </p:pic>
      <p:pic>
        <p:nvPicPr>
          <p:cNvPr id="10" name="Picture 9">
            <a:extLst>
              <a:ext uri="{FF2B5EF4-FFF2-40B4-BE49-F238E27FC236}">
                <a16:creationId xmlns:a16="http://schemas.microsoft.com/office/drawing/2014/main" id="{2AA7C01B-9B8F-45EE-CE77-20739B98F6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25807" y="1610678"/>
            <a:ext cx="2035215" cy="3050862"/>
          </a:xfrm>
          <a:prstGeom prst="rect">
            <a:avLst/>
          </a:prstGeom>
          <a:solidFill>
            <a:schemeClr val="tx1"/>
          </a:solidFill>
          <a:ln>
            <a:solidFill>
              <a:schemeClr val="tx1"/>
            </a:solidFill>
          </a:ln>
        </p:spPr>
      </p:pic>
      <p:pic>
        <p:nvPicPr>
          <p:cNvPr id="5" name="Picture 4">
            <a:extLst>
              <a:ext uri="{FF2B5EF4-FFF2-40B4-BE49-F238E27FC236}">
                <a16:creationId xmlns:a16="http://schemas.microsoft.com/office/drawing/2014/main" id="{0D52A602-D4EA-8131-6EC2-B32A013A0E06}"/>
              </a:ext>
            </a:extLst>
          </p:cNvPr>
          <p:cNvPicPr>
            <a:picLocks noChangeAspect="1"/>
          </p:cNvPicPr>
          <p:nvPr/>
        </p:nvPicPr>
        <p:blipFill>
          <a:blip r:embed="rId5"/>
          <a:stretch>
            <a:fillRect/>
          </a:stretch>
        </p:blipFill>
        <p:spPr>
          <a:xfrm>
            <a:off x="7384679" y="828941"/>
            <a:ext cx="3333404" cy="1576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0612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0005B-7910-D37A-A7DD-B817E4F7F456}"/>
              </a:ext>
            </a:extLst>
          </p:cNvPr>
          <p:cNvSpPr>
            <a:spLocks noGrp="1"/>
          </p:cNvSpPr>
          <p:nvPr>
            <p:ph type="title"/>
          </p:nvPr>
        </p:nvSpPr>
        <p:spPr>
          <a:xfrm>
            <a:off x="457200" y="685800"/>
            <a:ext cx="9091572" cy="1004888"/>
          </a:xfrm>
        </p:spPr>
        <p:txBody>
          <a:bodyPr>
            <a:normAutofit/>
          </a:bodyPr>
          <a:lstStyle/>
          <a:p>
            <a:r>
              <a:rPr lang="en-US" dirty="0">
                <a:latin typeface="Aptos" panose="020B0004020202020204" pitchFamily="34" charset="0"/>
              </a:rPr>
              <a:t>Long-acting injectable cabotegravir (CAB-LA)</a:t>
            </a:r>
            <a:endParaRPr lang="en-US" dirty="0">
              <a:solidFill>
                <a:schemeClr val="accent2"/>
              </a:solidFill>
              <a:latin typeface="Aptos" panose="020B0004020202020204" pitchFamily="34" charset="0"/>
            </a:endParaRPr>
          </a:p>
        </p:txBody>
      </p:sp>
      <p:sp>
        <p:nvSpPr>
          <p:cNvPr id="4" name="Content Placeholder 3">
            <a:extLst>
              <a:ext uri="{FF2B5EF4-FFF2-40B4-BE49-F238E27FC236}">
                <a16:creationId xmlns:a16="http://schemas.microsoft.com/office/drawing/2014/main" id="{7B2C8D99-5141-C5E3-8A51-F4064D4E81B9}"/>
              </a:ext>
            </a:extLst>
          </p:cNvPr>
          <p:cNvSpPr>
            <a:spLocks noGrp="1"/>
          </p:cNvSpPr>
          <p:nvPr>
            <p:ph idx="1"/>
          </p:nvPr>
        </p:nvSpPr>
        <p:spPr>
          <a:xfrm>
            <a:off x="457200" y="1454727"/>
            <a:ext cx="7028819" cy="4380808"/>
          </a:xfrm>
        </p:spPr>
        <p:txBody>
          <a:bodyPr>
            <a:normAutofit/>
          </a:bodyPr>
          <a:lstStyle/>
          <a:p>
            <a:r>
              <a:rPr lang="en-US" sz="2000" dirty="0">
                <a:latin typeface="Aptos" panose="020B0004020202020204" pitchFamily="34" charset="0"/>
              </a:rPr>
              <a:t>Injectable formulation (600mg cabotegravir) administered as an intramuscular gluteal injection</a:t>
            </a:r>
          </a:p>
          <a:p>
            <a:endParaRPr lang="en-US" sz="2000" dirty="0">
              <a:latin typeface="Aptos" panose="020B0004020202020204" pitchFamily="34" charset="0"/>
            </a:endParaRPr>
          </a:p>
          <a:p>
            <a:pPr lvl="1"/>
            <a:r>
              <a:rPr lang="en-US" sz="2000" b="1" dirty="0">
                <a:latin typeface="Aptos" panose="020B0004020202020204" pitchFamily="34" charset="0"/>
              </a:rPr>
              <a:t>Dosing schedule for </a:t>
            </a:r>
            <a:r>
              <a:rPr lang="en-US" sz="2000" b="1" dirty="0" err="1">
                <a:latin typeface="Aptos" panose="020B0004020202020204" pitchFamily="34" charset="0"/>
              </a:rPr>
              <a:t>PrEP</a:t>
            </a:r>
            <a:r>
              <a:rPr lang="en-US" sz="2000" b="1" dirty="0">
                <a:latin typeface="Aptos" panose="020B0004020202020204" pitchFamily="34" charset="0"/>
              </a:rPr>
              <a:t>:</a:t>
            </a:r>
          </a:p>
          <a:p>
            <a:pPr marL="342900" lvl="2" indent="-342900">
              <a:buFont typeface="Arial" panose="020B0604020202020204" pitchFamily="34" charset="0"/>
              <a:buChar char="•"/>
            </a:pPr>
            <a:r>
              <a:rPr lang="en-US" sz="2000" dirty="0">
                <a:latin typeface="Aptos" panose="020B0004020202020204" pitchFamily="34" charset="0"/>
              </a:rPr>
              <a:t>First two (initiation injections) 1 month apart (+/- 7 days)</a:t>
            </a:r>
          </a:p>
          <a:p>
            <a:pPr marL="342900" lvl="2" indent="-342900">
              <a:buFont typeface="Arial" panose="020B0604020202020204" pitchFamily="34" charset="0"/>
              <a:buChar char="•"/>
            </a:pPr>
            <a:r>
              <a:rPr lang="en-US" sz="2000" dirty="0">
                <a:latin typeface="Aptos" panose="020B0004020202020204" pitchFamily="34" charset="0"/>
              </a:rPr>
              <a:t>Subsequent (follow-up) injections every 2 months (+/- 7 days)</a:t>
            </a:r>
          </a:p>
          <a:p>
            <a:r>
              <a:rPr lang="en-US" sz="2000" u="sng" dirty="0">
                <a:latin typeface="Aptos" panose="020B0004020202020204" pitchFamily="34" charset="0"/>
              </a:rPr>
              <a:t>Efficacy</a:t>
            </a:r>
            <a:r>
              <a:rPr lang="en-US" sz="2000" dirty="0">
                <a:latin typeface="Aptos" panose="020B0004020202020204" pitchFamily="34" charset="0"/>
              </a:rPr>
              <a:t>: Phase III trials (HPTN 083 and 084) showed high efficacy with a combined effect size of about 80% relative risk reduction (66% MSM and TG, 88% Women) compared with TDF/FTC*</a:t>
            </a:r>
          </a:p>
          <a:p>
            <a:endParaRPr lang="en-US" sz="2000" dirty="0">
              <a:latin typeface="Aptos" panose="020B0004020202020204" pitchFamily="34" charset="0"/>
            </a:endParaRPr>
          </a:p>
          <a:p>
            <a:pPr lvl="1"/>
            <a:r>
              <a:rPr lang="en-US" sz="2000" dirty="0">
                <a:latin typeface="Aptos" panose="020B0004020202020204" pitchFamily="34" charset="0"/>
              </a:rPr>
              <a:t>Better adherence /effective use among those using CAB-LA than those using oral PrEP</a:t>
            </a:r>
          </a:p>
          <a:p>
            <a:endParaRPr lang="en-AU" sz="2000" dirty="0">
              <a:latin typeface="Aptos" panose="020B0004020202020204" pitchFamily="34" charset="0"/>
            </a:endParaRPr>
          </a:p>
          <a:p>
            <a:endParaRPr lang="en-AU" sz="2000" dirty="0">
              <a:latin typeface="Aptos" panose="020B0004020202020204" pitchFamily="34" charset="0"/>
            </a:endParaRPr>
          </a:p>
        </p:txBody>
      </p:sp>
      <p:pic>
        <p:nvPicPr>
          <p:cNvPr id="3" name="Picture 2">
            <a:extLst>
              <a:ext uri="{FF2B5EF4-FFF2-40B4-BE49-F238E27FC236}">
                <a16:creationId xmlns:a16="http://schemas.microsoft.com/office/drawing/2014/main" id="{2B44FA6C-5F42-020E-81FF-442C9C7E1D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3555" y="3146829"/>
            <a:ext cx="4456315" cy="2970877"/>
          </a:xfrm>
          <a:prstGeom prst="rect">
            <a:avLst/>
          </a:prstGeom>
        </p:spPr>
      </p:pic>
      <p:pic>
        <p:nvPicPr>
          <p:cNvPr id="6" name="Picture 5">
            <a:extLst>
              <a:ext uri="{FF2B5EF4-FFF2-40B4-BE49-F238E27FC236}">
                <a16:creationId xmlns:a16="http://schemas.microsoft.com/office/drawing/2014/main" id="{A01FFACD-D797-4062-A414-DA467FBED7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6307" y="656405"/>
            <a:ext cx="2186028" cy="328874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4480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10AAB-E35F-D4F5-8311-ED8E9BF2F494}"/>
              </a:ext>
            </a:extLst>
          </p:cNvPr>
          <p:cNvSpPr>
            <a:spLocks noGrp="1"/>
          </p:cNvSpPr>
          <p:nvPr>
            <p:ph type="title"/>
          </p:nvPr>
        </p:nvSpPr>
        <p:spPr>
          <a:xfrm>
            <a:off x="550719" y="783280"/>
            <a:ext cx="4697142" cy="1938076"/>
          </a:xfrm>
        </p:spPr>
        <p:txBody>
          <a:bodyPr>
            <a:normAutofit/>
          </a:bodyPr>
          <a:lstStyle/>
          <a:p>
            <a:r>
              <a:rPr lang="en-AU" sz="2700" dirty="0">
                <a:latin typeface="Aptos" panose="020B0004020202020204" pitchFamily="34" charset="0"/>
              </a:rPr>
              <a:t>Offering </a:t>
            </a:r>
            <a:r>
              <a:rPr lang="en-AU" sz="2700" b="1" u="sng" dirty="0">
                <a:latin typeface="Aptos" panose="020B0004020202020204" pitchFamily="34" charset="0"/>
              </a:rPr>
              <a:t>choice</a:t>
            </a:r>
            <a:r>
              <a:rPr lang="en-AU" sz="2700" dirty="0">
                <a:latin typeface="Aptos" panose="020B0004020202020204" pitchFamily="34" charset="0"/>
              </a:rPr>
              <a:t> in prevention and PrEP products can increase uptake, effective use, satisfaction and protection</a:t>
            </a:r>
          </a:p>
        </p:txBody>
      </p:sp>
      <p:sp>
        <p:nvSpPr>
          <p:cNvPr id="3" name="Content Placeholder 2">
            <a:extLst>
              <a:ext uri="{FF2B5EF4-FFF2-40B4-BE49-F238E27FC236}">
                <a16:creationId xmlns:a16="http://schemas.microsoft.com/office/drawing/2014/main" id="{EA17B758-DDF2-798C-208D-F8F9899816CE}"/>
              </a:ext>
            </a:extLst>
          </p:cNvPr>
          <p:cNvSpPr>
            <a:spLocks noGrp="1"/>
          </p:cNvSpPr>
          <p:nvPr>
            <p:ph idx="1"/>
          </p:nvPr>
        </p:nvSpPr>
        <p:spPr>
          <a:xfrm>
            <a:off x="550719" y="2515235"/>
            <a:ext cx="4103578" cy="3873761"/>
          </a:xfrm>
        </p:spPr>
        <p:txBody>
          <a:bodyPr>
            <a:normAutofit/>
          </a:bodyPr>
          <a:lstStyle/>
          <a:p>
            <a:pPr>
              <a:lnSpc>
                <a:spcPct val="90000"/>
              </a:lnSpc>
            </a:pPr>
            <a:r>
              <a:rPr lang="en-AU" sz="1800" dirty="0">
                <a:latin typeface="Aptos" panose="020B0004020202020204" pitchFamily="34" charset="0"/>
              </a:rPr>
              <a:t>The advantages, disadvantages and other features of each product should be clearly explained to allow a genuine choice</a:t>
            </a:r>
          </a:p>
          <a:p>
            <a:pPr>
              <a:lnSpc>
                <a:spcPct val="90000"/>
              </a:lnSpc>
            </a:pPr>
            <a:r>
              <a:rPr lang="en-AU" sz="1800" dirty="0">
                <a:latin typeface="Aptos" panose="020B0004020202020204" pitchFamily="34" charset="0"/>
              </a:rPr>
              <a:t>Prevention and PrEP choice is dynamic</a:t>
            </a:r>
          </a:p>
          <a:p>
            <a:pPr>
              <a:lnSpc>
                <a:spcPct val="90000"/>
              </a:lnSpc>
            </a:pPr>
            <a:r>
              <a:rPr lang="en-AU" sz="1800" dirty="0">
                <a:latin typeface="Aptos" panose="020B0004020202020204" pitchFamily="34" charset="0"/>
              </a:rPr>
              <a:t>WHO does not support one PrEP product over any other</a:t>
            </a:r>
          </a:p>
        </p:txBody>
      </p:sp>
      <p:pic>
        <p:nvPicPr>
          <p:cNvPr id="9" name="Picture 2" descr="Monthly Dapivirine Ring [IMAGE] | EurekAlert! Science News Releases">
            <a:extLst>
              <a:ext uri="{FF2B5EF4-FFF2-40B4-BE49-F238E27FC236}">
                <a16:creationId xmlns:a16="http://schemas.microsoft.com/office/drawing/2014/main" id="{C2CF1CD8-F104-27EC-13CB-13070E0342E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2" descr="Pre-Exposure Prophylaxis (PrEP) tablets and PrEP injectable in syringe held by gloved hands.">
            <a:extLst>
              <a:ext uri="{FF2B5EF4-FFF2-40B4-BE49-F238E27FC236}">
                <a16:creationId xmlns:a16="http://schemas.microsoft.com/office/drawing/2014/main" id="{75C68C09-DD8D-40FC-D518-BF0C4DDD97B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17995A3B-EEAA-0A4B-AD43-9E74BA4D79E8}"/>
              </a:ext>
            </a:extLst>
          </p:cNvPr>
          <p:cNvSpPr txBox="1">
            <a:spLocks/>
          </p:cNvSpPr>
          <p:nvPr/>
        </p:nvSpPr>
        <p:spPr bwMode="invGray">
          <a:xfrm>
            <a:off x="711763" y="4678446"/>
            <a:ext cx="3276699" cy="1021438"/>
          </a:xfrm>
          <a:prstGeom prst="round2DiagRect">
            <a:avLst/>
          </a:prstGeom>
          <a:solidFill>
            <a:schemeClr val="accent1">
              <a:lumMod val="60000"/>
              <a:lumOff val="40000"/>
            </a:schemeClr>
          </a:solidFill>
          <a:ln>
            <a:solidFill>
              <a:schemeClr val="accent1"/>
            </a:solidFill>
          </a:ln>
        </p:spPr>
        <p:style>
          <a:lnRef idx="1">
            <a:schemeClr val="accent4"/>
          </a:lnRef>
          <a:fillRef idx="3">
            <a:schemeClr val="accent4"/>
          </a:fillRef>
          <a:effectRef idx="2">
            <a:schemeClr val="accent4"/>
          </a:effectRef>
          <a:fontRef idx="minor">
            <a:schemeClr val="lt1"/>
          </a:fontRef>
        </p:style>
        <p:txBody>
          <a:bodyPr vert="horz" lIns="72000" tIns="18000" rIns="72000" bIns="18000" rtlCol="0" anchor="ctr">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lang="en-US" sz="1400" b="1" kern="1200" dirty="0">
                <a:solidFill>
                  <a:schemeClr val="bg1"/>
                </a:solidFill>
                <a:latin typeface="+mj-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lang="en-US" sz="1400" kern="1200" dirty="0" smtClean="0">
                <a:solidFill>
                  <a:schemeClr val="bg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lang="en-US" sz="1400" kern="1200" dirty="0" smtClean="0">
                <a:solidFill>
                  <a:schemeClr val="bg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lang="en-US" sz="1400" kern="1200" dirty="0" smtClean="0">
                <a:solidFill>
                  <a:schemeClr val="bg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lang="en-US" sz="1400" kern="1200" dirty="0">
                <a:solidFill>
                  <a:schemeClr val="bg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1000"/>
              </a:spcBef>
              <a:spcAft>
                <a:spcPts val="800"/>
              </a:spcAft>
              <a:buClr>
                <a:srgbClr val="000000"/>
              </a:buClr>
              <a:buSzPct val="80000"/>
              <a:buFontTx/>
              <a:buNone/>
              <a:tabLst/>
              <a:defRPr/>
            </a:pPr>
            <a:r>
              <a:rPr kumimoji="0" lang="en-US" sz="1800" b="1" i="0" u="none" strike="noStrike" kern="12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rPr>
              <a:t>The best PrEP product is the one someone wants to use and will use well</a:t>
            </a:r>
            <a:endParaRPr kumimoji="0" lang="en-GB" sz="1800" b="1" i="0" u="none" strike="noStrike" kern="12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endParaRPr>
          </a:p>
        </p:txBody>
      </p:sp>
    </p:spTree>
    <p:extLst>
      <p:ext uri="{BB962C8B-B14F-4D97-AF65-F5344CB8AC3E}">
        <p14:creationId xmlns:p14="http://schemas.microsoft.com/office/powerpoint/2010/main" val="2621263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a:extLst>
              <a:ext uri="{FF2B5EF4-FFF2-40B4-BE49-F238E27FC236}">
                <a16:creationId xmlns:a16="http://schemas.microsoft.com/office/drawing/2014/main" id="{221EE068-9068-892B-E364-40FD2AFE8A3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14BF2E0-EE3B-6A4E-9FB9-82DE86E1F02F}" type="slidenum">
              <a:rPr kumimoji="0" lang="en-US" sz="1200" b="0" i="0" u="none" strike="noStrike" kern="1200" cap="none" spc="0" normalizeH="0" baseline="0" noProof="0">
                <a:ln>
                  <a:noFill/>
                </a:ln>
                <a:solidFill>
                  <a:srgbClr val="3030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200" b="0" i="0" u="none" strike="noStrike" kern="1200" cap="none" spc="0" normalizeH="0" baseline="0" noProof="0">
              <a:ln>
                <a:noFill/>
              </a:ln>
              <a:solidFill>
                <a:srgbClr val="303030"/>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952A5E43-005A-DB28-4AC1-247CAA9FB032}"/>
              </a:ext>
            </a:extLst>
          </p:cNvPr>
          <p:cNvPicPr>
            <a:picLocks noChangeAspect="1"/>
          </p:cNvPicPr>
          <p:nvPr/>
        </p:nvPicPr>
        <p:blipFill>
          <a:blip r:embed="rId2"/>
          <a:stretch>
            <a:fillRect/>
          </a:stretch>
        </p:blipFill>
        <p:spPr>
          <a:xfrm>
            <a:off x="4260272" y="213264"/>
            <a:ext cx="7774972" cy="6431471"/>
          </a:xfrm>
          <a:prstGeom prst="rect">
            <a:avLst/>
          </a:prstGeom>
        </p:spPr>
      </p:pic>
      <p:sp>
        <p:nvSpPr>
          <p:cNvPr id="17" name="Title 1">
            <a:extLst>
              <a:ext uri="{FF2B5EF4-FFF2-40B4-BE49-F238E27FC236}">
                <a16:creationId xmlns:a16="http://schemas.microsoft.com/office/drawing/2014/main" id="{36B169F7-77EB-94BC-5F4B-2B766360AE48}"/>
              </a:ext>
            </a:extLst>
          </p:cNvPr>
          <p:cNvSpPr txBox="1">
            <a:spLocks/>
          </p:cNvSpPr>
          <p:nvPr/>
        </p:nvSpPr>
        <p:spPr>
          <a:xfrm>
            <a:off x="156756" y="653548"/>
            <a:ext cx="3313194" cy="1004888"/>
          </a:xfrm>
          <a:prstGeom prst="rect">
            <a:avLst/>
          </a:prstGeom>
        </p:spPr>
        <p:txBody>
          <a:bodyPr vert="horz" lIns="0" tIns="0" rIns="0" bIns="0" rtlCol="0" anchor="t" anchorCtr="0">
            <a:normAutofit fontScale="92500" lnSpcReduction="20000"/>
          </a:bodyPr>
          <a:lstStyle>
            <a:lvl1pPr algn="l" defTabSz="914400" rtl="0" eaLnBrk="1" latinLnBrk="0" hangingPunct="1">
              <a:lnSpc>
                <a:spcPct val="90000"/>
              </a:lnSpc>
              <a:spcBef>
                <a:spcPct val="0"/>
              </a:spcBef>
              <a:buNone/>
              <a:defRPr sz="3200" b="0" i="0" kern="1200">
                <a:solidFill>
                  <a:srgbClr val="00205C"/>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5C"/>
                </a:solidFill>
                <a:effectLst/>
                <a:uLnTx/>
                <a:uFillTx/>
                <a:latin typeface="Calibri" panose="020F0502020204030204"/>
                <a:ea typeface="+mj-ea"/>
                <a:cs typeface="+mj-cs"/>
              </a:rPr>
              <a:t>Differentiated and simplified service delivery</a:t>
            </a:r>
          </a:p>
        </p:txBody>
      </p:sp>
      <p:sp>
        <p:nvSpPr>
          <p:cNvPr id="18" name="Text Placeholder 14">
            <a:extLst>
              <a:ext uri="{FF2B5EF4-FFF2-40B4-BE49-F238E27FC236}">
                <a16:creationId xmlns:a16="http://schemas.microsoft.com/office/drawing/2014/main" id="{01B5ABD3-1D5C-0EFA-9CCD-80BF52D417B9}"/>
              </a:ext>
            </a:extLst>
          </p:cNvPr>
          <p:cNvSpPr txBox="1">
            <a:spLocks/>
          </p:cNvSpPr>
          <p:nvPr/>
        </p:nvSpPr>
        <p:spPr>
          <a:xfrm>
            <a:off x="156756" y="1767257"/>
            <a:ext cx="3613638" cy="1301262"/>
          </a:xfrm>
          <a:prstGeom prst="rect">
            <a:avLst/>
          </a:prstGeom>
          <a:ln w="28575">
            <a:solidFill>
              <a:schemeClr val="tx2"/>
            </a:solidFill>
          </a:ln>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Common framework for differentiated PrEP service delivery: </a:t>
            </a:r>
            <a:r>
              <a:rPr kumimoji="0" lang="en-US" sz="1600" b="1" i="0" u="none" strike="noStrike" kern="1200" cap="none" spc="0" normalizeH="0" baseline="0" noProof="0" dirty="0">
                <a:ln>
                  <a:noFill/>
                </a:ln>
                <a:solidFill>
                  <a:srgbClr val="00205C"/>
                </a:solidFill>
                <a:effectLst/>
                <a:uLnTx/>
                <a:uFillTx/>
                <a:latin typeface="Calibri" panose="020F0502020204030204"/>
                <a:ea typeface="+mn-ea"/>
                <a:cs typeface="+mn-cs"/>
              </a:rPr>
              <a:t>four building blocks</a:t>
            </a:r>
            <a:r>
              <a:rPr kumimoji="0" lang="en-US" sz="1600" b="0" i="0" u="none" strike="noStrike" kern="1200" cap="none" spc="0" normalizeH="0" baseline="0" noProof="0" dirty="0">
                <a:ln>
                  <a:noFill/>
                </a:ln>
                <a:solidFill>
                  <a:srgbClr val="00205C"/>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44546A"/>
                </a:solidFill>
                <a:effectLst/>
                <a:uLnTx/>
                <a:uFillTx/>
                <a:latin typeface="Calibri" panose="020F0502020204030204"/>
                <a:ea typeface="+mn-ea"/>
                <a:cs typeface="+mn-cs"/>
              </a:rPr>
              <a:t>Building blocks can differ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between PrEP initiation, continuation, and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reinitiation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and between PrEP products.</a:t>
            </a:r>
          </a:p>
        </p:txBody>
      </p:sp>
      <p:cxnSp>
        <p:nvCxnSpPr>
          <p:cNvPr id="19" name="Connector: Curved 8">
            <a:extLst>
              <a:ext uri="{FF2B5EF4-FFF2-40B4-BE49-F238E27FC236}">
                <a16:creationId xmlns:a16="http://schemas.microsoft.com/office/drawing/2014/main" id="{2C255D9B-9B86-D0CD-A32C-745C7253FA2D}"/>
              </a:ext>
            </a:extLst>
          </p:cNvPr>
          <p:cNvCxnSpPr>
            <a:cxnSpLocks/>
            <a:stCxn id="18" idx="2"/>
          </p:cNvCxnSpPr>
          <p:nvPr/>
        </p:nvCxnSpPr>
        <p:spPr>
          <a:xfrm rot="16200000" flipH="1">
            <a:off x="2458143" y="2573951"/>
            <a:ext cx="1011112" cy="2000248"/>
          </a:xfrm>
          <a:prstGeom prst="curvedConnector2">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Text Placeholder 9">
            <a:extLst>
              <a:ext uri="{FF2B5EF4-FFF2-40B4-BE49-F238E27FC236}">
                <a16:creationId xmlns:a16="http://schemas.microsoft.com/office/drawing/2014/main" id="{EB1847A7-9742-3792-A884-F9F87124422D}"/>
              </a:ext>
            </a:extLst>
          </p:cNvPr>
          <p:cNvSpPr txBox="1">
            <a:spLocks/>
          </p:cNvSpPr>
          <p:nvPr/>
        </p:nvSpPr>
        <p:spPr bwMode="invGray">
          <a:xfrm>
            <a:off x="210263" y="4357898"/>
            <a:ext cx="3753561" cy="1169856"/>
          </a:xfrm>
          <a:prstGeom prst="rect">
            <a:avLst/>
          </a:prstGeom>
          <a:solidFill>
            <a:schemeClr val="accent3">
              <a:lumMod val="20000"/>
              <a:lumOff val="80000"/>
            </a:schemeClr>
          </a:solidFill>
          <a:ln w="28575">
            <a:solidFill>
              <a:schemeClr val="accent3"/>
            </a:solidFill>
          </a:ln>
        </p:spPr>
        <p:txBody>
          <a:bodyPr vert="horz" lIns="72000" tIns="18000" rIns="72000" bIns="18000" rtlCol="0" anchor="ctr">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lang="en-US" sz="1400" b="1" kern="1200" dirty="0">
                <a:solidFill>
                  <a:schemeClr val="bg1"/>
                </a:solidFill>
                <a:latin typeface="+mj-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lang="en-US" sz="1400" kern="1200" dirty="0" smtClean="0">
                <a:solidFill>
                  <a:schemeClr val="bg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lang="en-US" sz="1400" kern="1200" dirty="0" smtClean="0">
                <a:solidFill>
                  <a:schemeClr val="bg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lang="en-US" sz="1400" kern="1200" dirty="0" smtClean="0">
                <a:solidFill>
                  <a:schemeClr val="bg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lang="en-US" sz="1400" kern="1200" dirty="0">
                <a:solidFill>
                  <a:schemeClr val="bg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buClr>
              <a:buSzPct val="80000"/>
              <a:buFontTx/>
              <a:buNone/>
              <a:tabLst/>
              <a:defRPr/>
            </a:pPr>
            <a:endParaRPr kumimoji="0" lang="en-US" sz="2400" b="1" i="0" u="none" strike="noStrike" kern="1200" cap="none" spc="0" normalizeH="0" baseline="0" noProof="0" dirty="0">
              <a:ln>
                <a:noFill/>
              </a:ln>
              <a:solidFill>
                <a:sysClr val="windowText" lastClr="000000"/>
              </a:solidFill>
              <a:effectLst/>
              <a:uLnTx/>
              <a:uFillTx/>
              <a:latin typeface="Source Sans Pro Regular" panose="020B0503030403020204" pitchFamily="34" charset="0"/>
              <a:ea typeface="Source Sans Pro Regular" panose="020B050303040302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
                <a:prstClr val="black"/>
              </a:buClr>
              <a:buSzPct val="80000"/>
              <a:buFontTx/>
              <a:buNone/>
              <a:tabLst/>
              <a:defRPr/>
            </a:pPr>
            <a:r>
              <a:rPr kumimoji="0" lang="en-US" sz="2400" b="1" i="0" u="none" strike="noStrike" kern="1200" cap="none" spc="0" normalizeH="0" baseline="0" noProof="0" dirty="0">
                <a:ln>
                  <a:noFill/>
                </a:ln>
                <a:solidFill>
                  <a:sysClr val="windowText" lastClr="000000"/>
                </a:solidFill>
                <a:effectLst/>
                <a:uLnTx/>
                <a:uFillTx/>
                <a:latin typeface="Source Sans Pro Regular" panose="020B0503030403020204" pitchFamily="34" charset="0"/>
                <a:ea typeface="Source Sans Pro Regular" panose="020B0503030403020204" pitchFamily="34" charset="0"/>
                <a:cs typeface="Times New Roman" panose="02020603050405020304" pitchFamily="18" charset="0"/>
              </a:rPr>
              <a:t>From the beginning, plan to make services most acceptable and accessible!</a:t>
            </a:r>
          </a:p>
          <a:p>
            <a:pPr marL="0" marR="0" lvl="0" indent="0" algn="ctr" defTabSz="914400" rtl="0" eaLnBrk="1" fontAlgn="auto" latinLnBrk="0" hangingPunct="1">
              <a:lnSpc>
                <a:spcPct val="100000"/>
              </a:lnSpc>
              <a:spcBef>
                <a:spcPts val="0"/>
              </a:spcBef>
              <a:spcAft>
                <a:spcPts val="0"/>
              </a:spcAft>
              <a:buClr>
                <a:prstClr val="black"/>
              </a:buClr>
              <a:buSzPct val="80000"/>
              <a:buFontTx/>
              <a:buNone/>
              <a:tabLst/>
              <a:defRPr/>
            </a:pPr>
            <a:endParaRPr kumimoji="0" lang="en-US" sz="2400" b="1" i="0" u="none" strike="noStrike" kern="1200" cap="none" spc="0" normalizeH="0" baseline="0" noProof="0" dirty="0">
              <a:ln>
                <a:noFill/>
              </a:ln>
              <a:solidFill>
                <a:sysClr val="windowText" lastClr="000000"/>
              </a:solidFill>
              <a:effectLst/>
              <a:uLnTx/>
              <a:uFillTx/>
              <a:latin typeface="Source Sans Pro Regular" panose="020B0503030403020204" pitchFamily="34" charset="0"/>
              <a:ea typeface="Source Sans Pro Regular"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373190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88173F3-7386-4FD8-BF8C-A66E375B68A4}"/>
              </a:ext>
            </a:extLst>
          </p:cNvPr>
          <p:cNvSpPr>
            <a:spLocks noGrp="1"/>
          </p:cNvSpPr>
          <p:nvPr>
            <p:ph type="title"/>
          </p:nvPr>
        </p:nvSpPr>
        <p:spPr>
          <a:xfrm>
            <a:off x="437539" y="587206"/>
            <a:ext cx="11316922" cy="866160"/>
          </a:xfrm>
        </p:spPr>
        <p:txBody>
          <a:bodyPr>
            <a:normAutofit fontScale="90000"/>
          </a:bodyPr>
          <a:lstStyle/>
          <a:p>
            <a:r>
              <a:rPr lang="en-US" sz="3200" b="1"/>
              <a:t>Integrating STI control into PrEP programs is a valuable opportunity</a:t>
            </a:r>
            <a:endParaRPr lang="en-CH" sz="3200" b="1"/>
          </a:p>
        </p:txBody>
      </p:sp>
      <p:pic>
        <p:nvPicPr>
          <p:cNvPr id="2" name="Picture 1">
            <a:extLst>
              <a:ext uri="{FF2B5EF4-FFF2-40B4-BE49-F238E27FC236}">
                <a16:creationId xmlns:a16="http://schemas.microsoft.com/office/drawing/2014/main" id="{0EC0E03B-0951-C85B-685E-70A8D695B801}"/>
              </a:ext>
            </a:extLst>
          </p:cNvPr>
          <p:cNvPicPr>
            <a:picLocks noChangeAspect="1"/>
          </p:cNvPicPr>
          <p:nvPr/>
        </p:nvPicPr>
        <p:blipFill>
          <a:blip r:embed="rId3"/>
          <a:stretch>
            <a:fillRect/>
          </a:stretch>
        </p:blipFill>
        <p:spPr>
          <a:xfrm>
            <a:off x="437539" y="1096485"/>
            <a:ext cx="3081657" cy="4332041"/>
          </a:xfrm>
          <a:prstGeom prst="rect">
            <a:avLst/>
          </a:prstGeom>
        </p:spPr>
      </p:pic>
      <p:pic>
        <p:nvPicPr>
          <p:cNvPr id="3" name="Picture 2">
            <a:extLst>
              <a:ext uri="{FF2B5EF4-FFF2-40B4-BE49-F238E27FC236}">
                <a16:creationId xmlns:a16="http://schemas.microsoft.com/office/drawing/2014/main" id="{3B6940E1-2FB8-BAB4-E597-36A34BB416B3}"/>
              </a:ext>
            </a:extLst>
          </p:cNvPr>
          <p:cNvPicPr>
            <a:picLocks noChangeAspect="1"/>
          </p:cNvPicPr>
          <p:nvPr/>
        </p:nvPicPr>
        <p:blipFill>
          <a:blip r:embed="rId4"/>
          <a:stretch>
            <a:fillRect/>
          </a:stretch>
        </p:blipFill>
        <p:spPr>
          <a:xfrm>
            <a:off x="3751754" y="1096485"/>
            <a:ext cx="8126302" cy="5768342"/>
          </a:xfrm>
          <a:prstGeom prst="rect">
            <a:avLst/>
          </a:prstGeom>
        </p:spPr>
      </p:pic>
    </p:spTree>
    <p:extLst>
      <p:ext uri="{BB962C8B-B14F-4D97-AF65-F5344CB8AC3E}">
        <p14:creationId xmlns:p14="http://schemas.microsoft.com/office/powerpoint/2010/main" val="2017436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E37E-1F13-4159-81A5-BE6B21BAC80E}"/>
              </a:ext>
            </a:extLst>
          </p:cNvPr>
          <p:cNvSpPr>
            <a:spLocks noGrp="1"/>
          </p:cNvSpPr>
          <p:nvPr>
            <p:ph type="title"/>
          </p:nvPr>
        </p:nvSpPr>
        <p:spPr>
          <a:xfrm>
            <a:off x="457199" y="4341186"/>
            <a:ext cx="10110651" cy="999308"/>
          </a:xfrm>
        </p:spPr>
        <p:txBody>
          <a:bodyPr>
            <a:normAutofit/>
          </a:bodyPr>
          <a:lstStyle/>
          <a:p>
            <a:r>
              <a:rPr lang="en-GB" sz="2800" b="1" dirty="0">
                <a:latin typeface="Calibri" panose="020F0502020204030204" pitchFamily="34" charset="0"/>
                <a:cs typeface="Calibri" panose="020F0502020204030204" pitchFamily="34" charset="0"/>
              </a:rPr>
              <a:t>Acknowledgements</a:t>
            </a:r>
          </a:p>
        </p:txBody>
      </p:sp>
      <p:sp>
        <p:nvSpPr>
          <p:cNvPr id="4" name="Slide Number Placeholder 3">
            <a:extLst>
              <a:ext uri="{FF2B5EF4-FFF2-40B4-BE49-F238E27FC236}">
                <a16:creationId xmlns:a16="http://schemas.microsoft.com/office/drawing/2014/main" id="{7C101640-DC72-4C73-BDCC-207B3F76AC7A}"/>
              </a:ext>
            </a:extLst>
          </p:cNvPr>
          <p:cNvSpPr>
            <a:spLocks noGrp="1"/>
          </p:cNvSpPr>
          <p:nvPr>
            <p:ph type="sldNum" sz="quarter" idx="12"/>
          </p:nvPr>
        </p:nvSpPr>
        <p:spPr/>
        <p:txBody>
          <a:bodyPr/>
          <a:lstStyle/>
          <a:p>
            <a:fld id="{714BF2E0-EE3B-6A4E-9FB9-82DE86E1F02F}" type="slidenum">
              <a:rPr lang="en-US" smtClean="0"/>
              <a:pPr/>
              <a:t>19</a:t>
            </a:fld>
            <a:endParaRPr lang="en-US"/>
          </a:p>
        </p:txBody>
      </p:sp>
      <p:sp>
        <p:nvSpPr>
          <p:cNvPr id="3" name="TextBox 2">
            <a:extLst>
              <a:ext uri="{FF2B5EF4-FFF2-40B4-BE49-F238E27FC236}">
                <a16:creationId xmlns:a16="http://schemas.microsoft.com/office/drawing/2014/main" id="{8C966737-8F63-F20E-57DE-EFED3C39106A}"/>
              </a:ext>
            </a:extLst>
          </p:cNvPr>
          <p:cNvSpPr txBox="1"/>
          <p:nvPr/>
        </p:nvSpPr>
        <p:spPr>
          <a:xfrm>
            <a:off x="457198" y="4840840"/>
            <a:ext cx="5532121" cy="923330"/>
          </a:xfrm>
          <a:prstGeom prst="rect">
            <a:avLst/>
          </a:prstGeom>
          <a:noFill/>
        </p:spPr>
        <p:txBody>
          <a:bodyPr wrap="square" rtlCol="0">
            <a:spAutoFit/>
          </a:bodyPr>
          <a:lstStyle/>
          <a:p>
            <a:r>
              <a:rPr lang="es-ES_tradnl" b="1" dirty="0">
                <a:latin typeface="Noto Sans" panose="020B0502040504020204" pitchFamily="34" charset="0"/>
                <a:ea typeface="Noto Sans" panose="020B0502040504020204" pitchFamily="34" charset="0"/>
                <a:cs typeface="Noto Sans" panose="020B0502040504020204" pitchFamily="34" charset="0"/>
              </a:rPr>
              <a:t>WHO</a:t>
            </a:r>
            <a:r>
              <a:rPr lang="es-ES_tradnl" dirty="0">
                <a:latin typeface="Noto Sans" panose="020B0502040504020204" pitchFamily="34" charset="0"/>
                <a:ea typeface="Noto Sans" panose="020B0502040504020204" pitchFamily="34" charset="0"/>
                <a:cs typeface="Noto Sans" panose="020B0502040504020204" pitchFamily="34" charset="0"/>
              </a:rPr>
              <a:t>: Heather-Marie Schmidt, Michelle </a:t>
            </a:r>
            <a:r>
              <a:rPr lang="es-ES_tradnl" dirty="0" err="1">
                <a:latin typeface="Noto Sans" panose="020B0502040504020204" pitchFamily="34" charset="0"/>
                <a:ea typeface="Noto Sans" panose="020B0502040504020204" pitchFamily="34" charset="0"/>
                <a:cs typeface="Noto Sans" panose="020B0502040504020204" pitchFamily="34" charset="0"/>
              </a:rPr>
              <a:t>Rodolph</a:t>
            </a:r>
            <a:r>
              <a:rPr lang="es-ES_tradnl" dirty="0">
                <a:latin typeface="Noto Sans" panose="020B0502040504020204" pitchFamily="34" charset="0"/>
                <a:ea typeface="Noto Sans" panose="020B0502040504020204" pitchFamily="34" charset="0"/>
                <a:cs typeface="Noto Sans" panose="020B0502040504020204" pitchFamily="34" charset="0"/>
              </a:rPr>
              <a:t>, Rachel </a:t>
            </a:r>
            <a:r>
              <a:rPr lang="es-ES_tradnl" dirty="0" err="1">
                <a:latin typeface="Noto Sans" panose="020B0502040504020204" pitchFamily="34" charset="0"/>
                <a:ea typeface="Noto Sans" panose="020B0502040504020204" pitchFamily="34" charset="0"/>
                <a:cs typeface="Noto Sans" panose="020B0502040504020204" pitchFamily="34" charset="0"/>
              </a:rPr>
              <a:t>Baggaley</a:t>
            </a:r>
            <a:r>
              <a:rPr lang="es-ES_tradnl" dirty="0">
                <a:latin typeface="Noto Sans" panose="020B0502040504020204" pitchFamily="34" charset="0"/>
                <a:ea typeface="Noto Sans" panose="020B0502040504020204" pitchFamily="34" charset="0"/>
                <a:cs typeface="Noto Sans" panose="020B0502040504020204" pitchFamily="34" charset="0"/>
              </a:rPr>
              <a:t>, </a:t>
            </a:r>
            <a:r>
              <a:rPr lang="es-ES_tradnl" dirty="0" err="1">
                <a:latin typeface="Noto Sans" panose="020B0502040504020204" pitchFamily="34" charset="0"/>
                <a:ea typeface="Noto Sans" panose="020B0502040504020204" pitchFamily="34" charset="0"/>
                <a:cs typeface="Noto Sans" panose="020B0502040504020204" pitchFamily="34" charset="0"/>
              </a:rPr>
              <a:t>Ioannis</a:t>
            </a:r>
            <a:r>
              <a:rPr lang="es-ES_tradnl" dirty="0">
                <a:latin typeface="Noto Sans" panose="020B0502040504020204" pitchFamily="34" charset="0"/>
                <a:ea typeface="Noto Sans" panose="020B0502040504020204" pitchFamily="34" charset="0"/>
                <a:cs typeface="Noto Sans" panose="020B0502040504020204" pitchFamily="34" charset="0"/>
              </a:rPr>
              <a:t> </a:t>
            </a:r>
            <a:r>
              <a:rPr lang="es-ES_tradnl" dirty="0" err="1">
                <a:latin typeface="Noto Sans" panose="020B0502040504020204" pitchFamily="34" charset="0"/>
                <a:ea typeface="Noto Sans" panose="020B0502040504020204" pitchFamily="34" charset="0"/>
                <a:cs typeface="Noto Sans" panose="020B0502040504020204" pitchFamily="34" charset="0"/>
              </a:rPr>
              <a:t>Mameletzis</a:t>
            </a:r>
            <a:endParaRPr lang="es-ES_tradnl" dirty="0">
              <a:latin typeface="Noto Sans" panose="020B0502040504020204" pitchFamily="34" charset="0"/>
              <a:ea typeface="Noto Sans" panose="020B0502040504020204" pitchFamily="34" charset="0"/>
              <a:cs typeface="Noto Sans" panose="020B0502040504020204" pitchFamily="34" charset="0"/>
            </a:endParaRPr>
          </a:p>
          <a:p>
            <a:endParaRPr lang="es-ES_tradnl" dirty="0">
              <a:latin typeface="Noto Sans" panose="020B0502040504020204" pitchFamily="34" charset="0"/>
              <a:ea typeface="Noto Sans" panose="020B0502040504020204" pitchFamily="34" charset="0"/>
              <a:cs typeface="Noto Sans" panose="020B0502040504020204" pitchFamily="34" charset="0"/>
            </a:endParaRPr>
          </a:p>
        </p:txBody>
      </p:sp>
      <p:sp>
        <p:nvSpPr>
          <p:cNvPr id="5" name="Title 1">
            <a:extLst>
              <a:ext uri="{FF2B5EF4-FFF2-40B4-BE49-F238E27FC236}">
                <a16:creationId xmlns:a16="http://schemas.microsoft.com/office/drawing/2014/main" id="{907C98A7-3ADE-5AF4-3146-EF85B13D670D}"/>
              </a:ext>
            </a:extLst>
          </p:cNvPr>
          <p:cNvSpPr txBox="1">
            <a:spLocks/>
          </p:cNvSpPr>
          <p:nvPr/>
        </p:nvSpPr>
        <p:spPr>
          <a:xfrm>
            <a:off x="298173" y="3341878"/>
            <a:ext cx="5943601" cy="99930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200" kern="1200">
                <a:solidFill>
                  <a:srgbClr val="00205C"/>
                </a:solidFill>
                <a:latin typeface="+mj-lt"/>
                <a:ea typeface="+mj-ea"/>
                <a:cs typeface="+mj-cs"/>
              </a:defRPr>
            </a:lvl1pPr>
          </a:lstStyle>
          <a:p>
            <a:r>
              <a:rPr lang="en-GB" b="1" dirty="0">
                <a:latin typeface="Calibri" panose="020F0502020204030204" pitchFamily="34" charset="0"/>
                <a:cs typeface="Calibri" panose="020F0502020204030204" pitchFamily="34" charset="0"/>
              </a:rPr>
              <a:t>¡Gracias </a:t>
            </a:r>
            <a:r>
              <a:rPr lang="en-GB" b="1" dirty="0" err="1">
                <a:latin typeface="Calibri" panose="020F0502020204030204" pitchFamily="34" charset="0"/>
                <a:cs typeface="Calibri" panose="020F0502020204030204" pitchFamily="34" charset="0"/>
              </a:rPr>
              <a:t>por</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su</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atención</a:t>
            </a:r>
            <a:r>
              <a:rPr lang="en-GB" b="1"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0456AD89-20DD-99B7-4FD2-9D83DFAE3A77}"/>
              </a:ext>
            </a:extLst>
          </p:cNvPr>
          <p:cNvPicPr>
            <a:picLocks noChangeAspect="1"/>
          </p:cNvPicPr>
          <p:nvPr/>
        </p:nvPicPr>
        <p:blipFill>
          <a:blip r:embed="rId3"/>
          <a:stretch>
            <a:fillRect/>
          </a:stretch>
        </p:blipFill>
        <p:spPr>
          <a:xfrm>
            <a:off x="123562" y="205279"/>
            <a:ext cx="8777060" cy="2883264"/>
          </a:xfrm>
          <a:prstGeom prst="rect">
            <a:avLst/>
          </a:prstGeom>
        </p:spPr>
      </p:pic>
      <p:pic>
        <p:nvPicPr>
          <p:cNvPr id="7" name="Picture 6">
            <a:extLst>
              <a:ext uri="{FF2B5EF4-FFF2-40B4-BE49-F238E27FC236}">
                <a16:creationId xmlns:a16="http://schemas.microsoft.com/office/drawing/2014/main" id="{FA77A769-7AEA-A540-3128-4A2C278FF98E}"/>
              </a:ext>
            </a:extLst>
          </p:cNvPr>
          <p:cNvPicPr>
            <a:picLocks noChangeAspect="1"/>
          </p:cNvPicPr>
          <p:nvPr/>
        </p:nvPicPr>
        <p:blipFill>
          <a:blip r:embed="rId4"/>
          <a:stretch>
            <a:fillRect/>
          </a:stretch>
        </p:blipFill>
        <p:spPr>
          <a:xfrm>
            <a:off x="9067262" y="180747"/>
            <a:ext cx="3001176" cy="3258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EB14EE7C-CAAD-E842-FE01-215952828FFD}"/>
              </a:ext>
            </a:extLst>
          </p:cNvPr>
          <p:cNvPicPr>
            <a:picLocks noChangeAspect="1"/>
          </p:cNvPicPr>
          <p:nvPr/>
        </p:nvPicPr>
        <p:blipFill>
          <a:blip r:embed="rId5"/>
          <a:stretch>
            <a:fillRect/>
          </a:stretch>
        </p:blipFill>
        <p:spPr>
          <a:xfrm>
            <a:off x="9121615" y="3674457"/>
            <a:ext cx="2946823" cy="2883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981734"/>
      </p:ext>
    </p:extLst>
  </p:cSld>
  <p:clrMapOvr>
    <a:masterClrMapping/>
  </p:clrMapOvr>
  <mc:AlternateContent xmlns:mc="http://schemas.openxmlformats.org/markup-compatibility/2006" xmlns:p14="http://schemas.microsoft.com/office/powerpoint/2010/main">
    <mc:Choice Requires="p14">
      <p:transition spd="slow" p14:dur="2000" advTm="4189"/>
    </mc:Choice>
    <mc:Fallback xmlns="">
      <p:transition spd="slow" advTm="418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54CFB-D4B7-42AE-8EB0-BAC84C163B15}"/>
              </a:ext>
            </a:extLst>
          </p:cNvPr>
          <p:cNvSpPr>
            <a:spLocks noGrp="1"/>
          </p:cNvSpPr>
          <p:nvPr>
            <p:ph type="title"/>
          </p:nvPr>
        </p:nvSpPr>
        <p:spPr>
          <a:xfrm>
            <a:off x="457199" y="685800"/>
            <a:ext cx="11105909" cy="1004888"/>
          </a:xfrm>
        </p:spPr>
        <p:txBody>
          <a:bodyPr>
            <a:normAutofit/>
          </a:bodyPr>
          <a:lstStyle/>
          <a:p>
            <a:r>
              <a:rPr lang="en-US" b="1" dirty="0"/>
              <a:t>Number of new HIV infections: progress to 2025 UNAIDS target</a:t>
            </a:r>
          </a:p>
        </p:txBody>
      </p:sp>
      <p:sp>
        <p:nvSpPr>
          <p:cNvPr id="3" name="Content Placeholder 2">
            <a:extLst>
              <a:ext uri="{FF2B5EF4-FFF2-40B4-BE49-F238E27FC236}">
                <a16:creationId xmlns:a16="http://schemas.microsoft.com/office/drawing/2014/main" id="{68B61BB8-FE64-4F52-BC54-7AA101E5D036}"/>
              </a:ext>
            </a:extLst>
          </p:cNvPr>
          <p:cNvSpPr>
            <a:spLocks noGrp="1"/>
          </p:cNvSpPr>
          <p:nvPr>
            <p:ph sz="half" idx="1"/>
          </p:nvPr>
        </p:nvSpPr>
        <p:spPr>
          <a:xfrm>
            <a:off x="289716" y="1555680"/>
            <a:ext cx="11051393" cy="2954190"/>
          </a:xfrm>
        </p:spPr>
        <p:txBody>
          <a:bodyPr>
            <a:normAutofit/>
          </a:bodyPr>
          <a:lstStyle/>
          <a:p>
            <a:pPr marL="0" indent="0" algn="ctr">
              <a:buNone/>
            </a:pPr>
            <a:r>
              <a:rPr lang="en-US" sz="1600" b="0" i="0" dirty="0">
                <a:solidFill>
                  <a:srgbClr val="002060"/>
                </a:solidFill>
                <a:effectLst/>
                <a:latin typeface="Noto Sans" panose="020B0502040504020204" pitchFamily="34" charset="0"/>
                <a:ea typeface="Noto Sans" panose="020B0502040504020204" pitchFamily="34" charset="0"/>
                <a:cs typeface="Noto Sans" panose="020B0502040504020204" pitchFamily="34" charset="0"/>
              </a:rPr>
              <a:t>Globally, </a:t>
            </a:r>
            <a:r>
              <a:rPr lang="en-US" sz="1600" b="1" i="0" dirty="0">
                <a:solidFill>
                  <a:srgbClr val="002060"/>
                </a:solidFill>
                <a:effectLst/>
                <a:latin typeface="Noto Sans" panose="020B0502040504020204" pitchFamily="34" charset="0"/>
                <a:ea typeface="Noto Sans" panose="020B0502040504020204" pitchFamily="34" charset="0"/>
                <a:cs typeface="Noto Sans" panose="020B0502040504020204" pitchFamily="34" charset="0"/>
              </a:rPr>
              <a:t>1.3 million </a:t>
            </a:r>
            <a:r>
              <a:rPr lang="en-US" sz="1600" b="0" i="0" dirty="0">
                <a:solidFill>
                  <a:srgbClr val="002060"/>
                </a:solidFill>
                <a:effectLst/>
                <a:latin typeface="Noto Sans" panose="020B0502040504020204" pitchFamily="34" charset="0"/>
                <a:ea typeface="Noto Sans" panose="020B0502040504020204" pitchFamily="34" charset="0"/>
                <a:cs typeface="Noto Sans" panose="020B0502040504020204" pitchFamily="34" charset="0"/>
              </a:rPr>
              <a:t>people acquired HIV in 2023, compared to 3.2 million in 1995.</a:t>
            </a:r>
          </a:p>
          <a:p>
            <a:pPr marL="0" indent="0" algn="ctr">
              <a:buNone/>
            </a:pPr>
            <a:endParaRPr lang="en-US" sz="1600" dirty="0">
              <a:solidFill>
                <a:srgbClr val="002060"/>
              </a:solidFill>
              <a:latin typeface="Noto Sans" panose="020B0502040504020204" pitchFamily="34" charset="0"/>
              <a:ea typeface="Noto Sans" panose="020B0502040504020204" pitchFamily="34" charset="0"/>
              <a:cs typeface="Noto Sans" panose="020B0502040504020204" pitchFamily="34" charset="0"/>
            </a:endParaRPr>
          </a:p>
          <a:p>
            <a:pPr marL="0" indent="0" algn="ctr">
              <a:buNone/>
            </a:pPr>
            <a:r>
              <a:rPr lang="en-US" sz="1600" dirty="0">
                <a:solidFill>
                  <a:srgbClr val="002060"/>
                </a:solidFill>
                <a:latin typeface="Noto Sans" panose="020B0502040504020204" pitchFamily="34" charset="0"/>
                <a:ea typeface="Noto Sans" panose="020B0502040504020204" pitchFamily="34" charset="0"/>
                <a:cs typeface="Noto Sans" panose="020B0502040504020204" pitchFamily="34" charset="0"/>
              </a:rPr>
              <a:t>Our 2025 target is </a:t>
            </a:r>
            <a:r>
              <a:rPr lang="en-GB" sz="1600" dirty="0">
                <a:solidFill>
                  <a:srgbClr val="002060"/>
                </a:solidFill>
                <a:latin typeface="Noto Sans" panose="020B0502040504020204" pitchFamily="34" charset="0"/>
                <a:ea typeface="Noto Sans" panose="020B0502040504020204" pitchFamily="34" charset="0"/>
                <a:cs typeface="Noto Sans" panose="020B0502040504020204" pitchFamily="34" charset="0"/>
              </a:rPr>
              <a:t>to reduce the number of new HIV transmissions to </a:t>
            </a:r>
            <a:r>
              <a:rPr lang="en-GB" sz="1600" b="1" dirty="0">
                <a:solidFill>
                  <a:srgbClr val="002060"/>
                </a:solidFill>
                <a:latin typeface="Noto Sans" panose="020B0502040504020204" pitchFamily="34" charset="0"/>
                <a:ea typeface="Noto Sans" panose="020B0502040504020204" pitchFamily="34" charset="0"/>
                <a:cs typeface="Noto Sans" panose="020B0502040504020204" pitchFamily="34" charset="0"/>
              </a:rPr>
              <a:t>fewer than 370 000</a:t>
            </a:r>
            <a:endParaRPr lang="en-US" sz="1600" b="1" dirty="0">
              <a:solidFill>
                <a:srgbClr val="002060"/>
              </a:solidFill>
              <a:latin typeface="Noto Sans" panose="020B0502040504020204" pitchFamily="34" charset="0"/>
              <a:ea typeface="Noto Sans" panose="020B0502040504020204" pitchFamily="34" charset="0"/>
              <a:cs typeface="Noto Sans" panose="020B0502040504020204" pitchFamily="34" charset="0"/>
            </a:endParaRPr>
          </a:p>
          <a:p>
            <a:pPr algn="ctr"/>
            <a:endParaRPr lang="en-US" sz="1600" b="0" i="0" dirty="0">
              <a:solidFill>
                <a:srgbClr val="002060"/>
              </a:solidFill>
              <a:effectLst/>
              <a:latin typeface="Noto Sans" panose="020B0502040504020204" pitchFamily="34" charset="0"/>
              <a:ea typeface="Noto Sans" panose="020B0502040504020204" pitchFamily="34" charset="0"/>
              <a:cs typeface="Noto Sans" panose="020B0502040504020204" pitchFamily="34" charset="0"/>
            </a:endParaRPr>
          </a:p>
          <a:p>
            <a:pPr marL="0" indent="0" algn="ctr">
              <a:buNone/>
            </a:pPr>
            <a:endParaRPr lang="en-US" sz="1000" dirty="0">
              <a:solidFill>
                <a:srgbClr val="00206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 name="Slide Number Placeholder 5">
            <a:extLst>
              <a:ext uri="{FF2B5EF4-FFF2-40B4-BE49-F238E27FC236}">
                <a16:creationId xmlns:a16="http://schemas.microsoft.com/office/drawing/2014/main" id="{3992A23D-95DB-4E6B-B1CD-A1548BB384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2478A81-C81C-48A7-C41C-5E20DD177E06}"/>
              </a:ext>
            </a:extLst>
          </p:cNvPr>
          <p:cNvPicPr>
            <a:picLocks noChangeAspect="1"/>
          </p:cNvPicPr>
          <p:nvPr/>
        </p:nvPicPr>
        <p:blipFill>
          <a:blip r:embed="rId3"/>
          <a:srcRect t="14558"/>
          <a:stretch/>
        </p:blipFill>
        <p:spPr>
          <a:xfrm>
            <a:off x="289716" y="2686049"/>
            <a:ext cx="11612568" cy="3289059"/>
          </a:xfrm>
          <a:prstGeom prst="rect">
            <a:avLst/>
          </a:prstGeom>
        </p:spPr>
      </p:pic>
    </p:spTree>
    <p:extLst>
      <p:ext uri="{BB962C8B-B14F-4D97-AF65-F5344CB8AC3E}">
        <p14:creationId xmlns:p14="http://schemas.microsoft.com/office/powerpoint/2010/main" val="4059952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FDD0C-9799-4C6E-AA9E-1F5B9A547DF4}"/>
              </a:ext>
            </a:extLst>
          </p:cNvPr>
          <p:cNvSpPr>
            <a:spLocks noGrp="1"/>
          </p:cNvSpPr>
          <p:nvPr>
            <p:ph type="title"/>
          </p:nvPr>
        </p:nvSpPr>
        <p:spPr/>
        <p:txBody>
          <a:bodyPr/>
          <a:lstStyle/>
          <a:p>
            <a:r>
              <a:rPr lang="en-US" sz="3200" kern="1200" dirty="0">
                <a:latin typeface="Aptos" panose="020B0004020202020204" pitchFamily="34" charset="0"/>
              </a:rPr>
              <a:t>Key considerations for differentiated services</a:t>
            </a:r>
            <a:endParaRPr lang="en-GB" dirty="0">
              <a:latin typeface="Aptos" panose="020B0004020202020204" pitchFamily="34" charset="0"/>
            </a:endParaRPr>
          </a:p>
        </p:txBody>
      </p:sp>
      <p:sp>
        <p:nvSpPr>
          <p:cNvPr id="3" name="Content Placeholder 2">
            <a:extLst>
              <a:ext uri="{FF2B5EF4-FFF2-40B4-BE49-F238E27FC236}">
                <a16:creationId xmlns:a16="http://schemas.microsoft.com/office/drawing/2014/main" id="{8EDF75F2-A5C4-4088-A084-807CC2CDA3A1}"/>
              </a:ext>
            </a:extLst>
          </p:cNvPr>
          <p:cNvSpPr>
            <a:spLocks noGrp="1"/>
          </p:cNvSpPr>
          <p:nvPr>
            <p:ph sz="half" idx="1"/>
          </p:nvPr>
        </p:nvSpPr>
        <p:spPr>
          <a:xfrm>
            <a:off x="457200" y="2159726"/>
            <a:ext cx="3657598" cy="3552123"/>
          </a:xfrm>
          <a:solidFill>
            <a:schemeClr val="tx2">
              <a:lumMod val="10000"/>
              <a:lumOff val="90000"/>
            </a:schemeClr>
          </a:solidFill>
        </p:spPr>
        <p:txBody>
          <a:bodyPr lIns="36000" tIns="36000" rIns="36000"/>
          <a:lstStyle/>
          <a:p>
            <a:pPr marL="444500" indent="-285750">
              <a:spcBef>
                <a:spcPts val="0"/>
              </a:spcBef>
              <a:buFont typeface="Arial" panose="020B0604020202020204" pitchFamily="34" charset="0"/>
              <a:buChar char="•"/>
            </a:pPr>
            <a:r>
              <a:rPr lang="en-US" b="0" dirty="0">
                <a:solidFill>
                  <a:schemeClr val="tx2"/>
                </a:solidFill>
                <a:latin typeface="Aptos" panose="020B0004020202020204" pitchFamily="34" charset="0"/>
              </a:rPr>
              <a:t>Service delivery sites are </a:t>
            </a:r>
            <a:r>
              <a:rPr lang="en-US" b="1" dirty="0">
                <a:solidFill>
                  <a:schemeClr val="tx2"/>
                </a:solidFill>
                <a:latin typeface="Aptos" panose="020B0004020202020204" pitchFamily="34" charset="0"/>
              </a:rPr>
              <a:t>adapted to preferences </a:t>
            </a:r>
            <a:r>
              <a:rPr lang="en-US" b="0" dirty="0">
                <a:solidFill>
                  <a:schemeClr val="tx2"/>
                </a:solidFill>
                <a:latin typeface="Aptos" panose="020B0004020202020204" pitchFamily="34" charset="0"/>
              </a:rPr>
              <a:t>of users and provide </a:t>
            </a:r>
            <a:r>
              <a:rPr lang="en-US" b="1" dirty="0">
                <a:solidFill>
                  <a:schemeClr val="tx2"/>
                </a:solidFill>
                <a:latin typeface="Aptos" panose="020B0004020202020204" pitchFamily="34" charset="0"/>
              </a:rPr>
              <a:t>comprehensive</a:t>
            </a:r>
            <a:r>
              <a:rPr lang="en-US" b="0" dirty="0">
                <a:solidFill>
                  <a:schemeClr val="tx2"/>
                </a:solidFill>
                <a:latin typeface="Aptos" panose="020B0004020202020204" pitchFamily="34" charset="0"/>
              </a:rPr>
              <a:t> and </a:t>
            </a:r>
            <a:r>
              <a:rPr lang="en-US" b="1" dirty="0">
                <a:solidFill>
                  <a:schemeClr val="tx2"/>
                </a:solidFill>
                <a:latin typeface="Aptos" panose="020B0004020202020204" pitchFamily="34" charset="0"/>
              </a:rPr>
              <a:t>integrated</a:t>
            </a:r>
            <a:r>
              <a:rPr lang="en-US" b="0" dirty="0">
                <a:solidFill>
                  <a:schemeClr val="tx2"/>
                </a:solidFill>
                <a:latin typeface="Aptos" panose="020B0004020202020204" pitchFamily="34" charset="0"/>
              </a:rPr>
              <a:t> services</a:t>
            </a:r>
          </a:p>
          <a:p>
            <a:pPr marL="444500" indent="-285750">
              <a:spcBef>
                <a:spcPts val="0"/>
              </a:spcBef>
              <a:buFont typeface="Arial" panose="020B0604020202020204" pitchFamily="34" charset="0"/>
              <a:buChar char="•"/>
            </a:pPr>
            <a:r>
              <a:rPr lang="en-US" b="1" dirty="0">
                <a:solidFill>
                  <a:schemeClr val="tx2"/>
                </a:solidFill>
                <a:latin typeface="Aptos" panose="020B0004020202020204" pitchFamily="34" charset="0"/>
              </a:rPr>
              <a:t>Community </a:t>
            </a:r>
            <a:r>
              <a:rPr lang="en-US" dirty="0">
                <a:solidFill>
                  <a:schemeClr val="tx2"/>
                </a:solidFill>
                <a:latin typeface="Aptos" panose="020B0004020202020204" pitchFamily="34" charset="0"/>
              </a:rPr>
              <a:t>involvement</a:t>
            </a:r>
          </a:p>
          <a:p>
            <a:pPr marL="444500" indent="-285750">
              <a:spcBef>
                <a:spcPts val="0"/>
              </a:spcBef>
              <a:buFont typeface="Arial" panose="020B0604020202020204" pitchFamily="34" charset="0"/>
              <a:buChar char="•"/>
            </a:pPr>
            <a:r>
              <a:rPr lang="en-US" b="1" dirty="0">
                <a:solidFill>
                  <a:schemeClr val="tx2"/>
                </a:solidFill>
                <a:latin typeface="Aptos" panose="020B0004020202020204" pitchFamily="34" charset="0"/>
              </a:rPr>
              <a:t>Government</a:t>
            </a:r>
            <a:r>
              <a:rPr lang="en-US" b="0" dirty="0">
                <a:solidFill>
                  <a:schemeClr val="tx2"/>
                </a:solidFill>
                <a:latin typeface="Aptos" panose="020B0004020202020204" pitchFamily="34" charset="0"/>
              </a:rPr>
              <a:t> support and policy </a:t>
            </a:r>
          </a:p>
          <a:p>
            <a:pPr marL="444500" indent="-285750">
              <a:spcBef>
                <a:spcPts val="0"/>
              </a:spcBef>
              <a:buFont typeface="Arial" panose="020B0604020202020204" pitchFamily="34" charset="0"/>
              <a:buChar char="•"/>
            </a:pPr>
            <a:r>
              <a:rPr lang="en-US" b="0" dirty="0">
                <a:solidFill>
                  <a:schemeClr val="tx2"/>
                </a:solidFill>
                <a:latin typeface="Aptos" panose="020B0004020202020204" pitchFamily="34" charset="0"/>
              </a:rPr>
              <a:t>Supported by</a:t>
            </a:r>
          </a:p>
          <a:p>
            <a:pPr marL="896938" lvl="1" indent="-285750">
              <a:spcBef>
                <a:spcPts val="0"/>
              </a:spcBef>
            </a:pPr>
            <a:r>
              <a:rPr lang="en-US" b="1" dirty="0">
                <a:solidFill>
                  <a:schemeClr val="tx2"/>
                </a:solidFill>
                <a:latin typeface="Aptos" panose="020B0004020202020204" pitchFamily="34" charset="0"/>
              </a:rPr>
              <a:t>Logistics</a:t>
            </a:r>
            <a:r>
              <a:rPr lang="en-US" b="0" dirty="0">
                <a:solidFill>
                  <a:schemeClr val="tx2"/>
                </a:solidFill>
                <a:latin typeface="Aptos" panose="020B0004020202020204" pitchFamily="34" charset="0"/>
              </a:rPr>
              <a:t> systems</a:t>
            </a:r>
          </a:p>
          <a:p>
            <a:pPr marL="896938" lvl="1" indent="-285750">
              <a:spcBef>
                <a:spcPts val="0"/>
              </a:spcBef>
            </a:pPr>
            <a:r>
              <a:rPr lang="en-US" b="0" dirty="0">
                <a:solidFill>
                  <a:schemeClr val="tx2"/>
                </a:solidFill>
                <a:latin typeface="Aptos" panose="020B0004020202020204" pitchFamily="34" charset="0"/>
              </a:rPr>
              <a:t>Adequate </a:t>
            </a:r>
            <a:r>
              <a:rPr lang="en-US" b="1" dirty="0">
                <a:solidFill>
                  <a:schemeClr val="tx2"/>
                </a:solidFill>
                <a:latin typeface="Aptos" panose="020B0004020202020204" pitchFamily="34" charset="0"/>
              </a:rPr>
              <a:t>infrastructure</a:t>
            </a:r>
            <a:r>
              <a:rPr lang="en-US" b="0" dirty="0">
                <a:solidFill>
                  <a:schemeClr val="tx2"/>
                </a:solidFill>
                <a:latin typeface="Aptos" panose="020B0004020202020204" pitchFamily="34" charset="0"/>
              </a:rPr>
              <a:t> </a:t>
            </a:r>
          </a:p>
          <a:p>
            <a:pPr marL="896938" lvl="1" indent="-285750">
              <a:spcBef>
                <a:spcPts val="0"/>
              </a:spcBef>
            </a:pPr>
            <a:r>
              <a:rPr lang="en-US" b="1" dirty="0">
                <a:solidFill>
                  <a:schemeClr val="tx2"/>
                </a:solidFill>
                <a:latin typeface="Aptos" panose="020B0004020202020204" pitchFamily="34" charset="0"/>
              </a:rPr>
              <a:t>Clinical oversight </a:t>
            </a:r>
            <a:r>
              <a:rPr lang="en-US" b="0" dirty="0">
                <a:solidFill>
                  <a:schemeClr val="tx2"/>
                </a:solidFill>
                <a:latin typeface="Aptos" panose="020B0004020202020204" pitchFamily="34" charset="0"/>
              </a:rPr>
              <a:t>and </a:t>
            </a:r>
            <a:r>
              <a:rPr lang="en-US" b="1" dirty="0">
                <a:solidFill>
                  <a:schemeClr val="tx2"/>
                </a:solidFill>
                <a:latin typeface="Aptos" panose="020B0004020202020204" pitchFamily="34" charset="0"/>
              </a:rPr>
              <a:t>referral pathways </a:t>
            </a:r>
          </a:p>
          <a:p>
            <a:pPr marL="896938" lvl="1" indent="-285750">
              <a:spcBef>
                <a:spcPts val="0"/>
              </a:spcBef>
            </a:pPr>
            <a:r>
              <a:rPr lang="en-US" b="1" dirty="0">
                <a:solidFill>
                  <a:schemeClr val="tx2"/>
                </a:solidFill>
                <a:latin typeface="Aptos" panose="020B0004020202020204" pitchFamily="34" charset="0"/>
              </a:rPr>
              <a:t>Data</a:t>
            </a:r>
            <a:r>
              <a:rPr lang="en-US" b="0" dirty="0">
                <a:solidFill>
                  <a:schemeClr val="tx2"/>
                </a:solidFill>
                <a:latin typeface="Aptos" panose="020B0004020202020204" pitchFamily="34" charset="0"/>
              </a:rPr>
              <a:t> systems</a:t>
            </a:r>
          </a:p>
        </p:txBody>
      </p:sp>
      <p:sp>
        <p:nvSpPr>
          <p:cNvPr id="4" name="Footer Placeholder 3">
            <a:extLst>
              <a:ext uri="{FF2B5EF4-FFF2-40B4-BE49-F238E27FC236}">
                <a16:creationId xmlns:a16="http://schemas.microsoft.com/office/drawing/2014/main" id="{8C3B7CA3-90E2-4131-B0C6-E45BA182978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Aptos" panose="020B0004020202020204" pitchFamily="34" charset="0"/>
            </a:endParaRPr>
          </a:p>
        </p:txBody>
      </p:sp>
      <p:sp>
        <p:nvSpPr>
          <p:cNvPr id="5" name="Slide Number Placeholder 4">
            <a:extLst>
              <a:ext uri="{FF2B5EF4-FFF2-40B4-BE49-F238E27FC236}">
                <a16:creationId xmlns:a16="http://schemas.microsoft.com/office/drawing/2014/main" id="{7645AD66-B535-491E-9687-33FC78B8BE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Aptos" panose="020B00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00205C"/>
              </a:solidFill>
              <a:effectLst/>
              <a:uLnTx/>
              <a:uFillTx/>
              <a:latin typeface="Aptos" panose="020B0004020202020204" pitchFamily="34" charset="0"/>
            </a:endParaRPr>
          </a:p>
        </p:txBody>
      </p:sp>
      <p:sp>
        <p:nvSpPr>
          <p:cNvPr id="6" name="Text Placeholder 5">
            <a:extLst>
              <a:ext uri="{FF2B5EF4-FFF2-40B4-BE49-F238E27FC236}">
                <a16:creationId xmlns:a16="http://schemas.microsoft.com/office/drawing/2014/main" id="{FC8BB184-3C9B-402E-9004-8A49FC0A681A}"/>
              </a:ext>
            </a:extLst>
          </p:cNvPr>
          <p:cNvSpPr>
            <a:spLocks noGrp="1"/>
          </p:cNvSpPr>
          <p:nvPr>
            <p:ph type="body" idx="13"/>
          </p:nvPr>
        </p:nvSpPr>
        <p:spPr>
          <a:xfrm>
            <a:off x="457200" y="1828800"/>
            <a:ext cx="3657600" cy="330926"/>
          </a:xfrm>
        </p:spPr>
        <p:txBody>
          <a:bodyPr>
            <a:normAutofit/>
          </a:bodyPr>
          <a:lstStyle/>
          <a:p>
            <a:r>
              <a:rPr lang="en-US" dirty="0">
                <a:latin typeface="Aptos" panose="020B0004020202020204" pitchFamily="34" charset="0"/>
              </a:rPr>
              <a:t>WHERE: service location</a:t>
            </a:r>
            <a:endParaRPr lang="en-GB" dirty="0">
              <a:latin typeface="Aptos" panose="020B0004020202020204" pitchFamily="34" charset="0"/>
            </a:endParaRPr>
          </a:p>
        </p:txBody>
      </p:sp>
      <p:pic>
        <p:nvPicPr>
          <p:cNvPr id="11" name="Picture 10">
            <a:extLst>
              <a:ext uri="{FF2B5EF4-FFF2-40B4-BE49-F238E27FC236}">
                <a16:creationId xmlns:a16="http://schemas.microsoft.com/office/drawing/2014/main" id="{573626CE-8D6D-4250-8AEE-3A02725654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32858" y="1269000"/>
            <a:ext cx="3840002" cy="2160000"/>
          </a:xfrm>
          <a:prstGeom prst="rect">
            <a:avLst/>
          </a:prstGeom>
        </p:spPr>
      </p:pic>
      <p:pic>
        <p:nvPicPr>
          <p:cNvPr id="12" name="Content Placeholder 4">
            <a:extLst>
              <a:ext uri="{FF2B5EF4-FFF2-40B4-BE49-F238E27FC236}">
                <a16:creationId xmlns:a16="http://schemas.microsoft.com/office/drawing/2014/main" id="{90BE0393-F9E4-4A75-BF19-60989CD78C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7664" y="3487839"/>
            <a:ext cx="3690184" cy="2160000"/>
          </a:xfrm>
          <a:prstGeom prst="rect">
            <a:avLst/>
          </a:prstGeom>
        </p:spPr>
      </p:pic>
      <p:pic>
        <p:nvPicPr>
          <p:cNvPr id="13" name="Content Placeholder 5">
            <a:extLst>
              <a:ext uri="{FF2B5EF4-FFF2-40B4-BE49-F238E27FC236}">
                <a16:creationId xmlns:a16="http://schemas.microsoft.com/office/drawing/2014/main" id="{E7EE38C0-A97E-463D-957B-CDADB4290E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83269" y="1269000"/>
            <a:ext cx="1562096" cy="2160000"/>
          </a:xfrm>
          <a:prstGeom prst="rect">
            <a:avLst/>
          </a:prstGeom>
        </p:spPr>
      </p:pic>
      <p:pic>
        <p:nvPicPr>
          <p:cNvPr id="7" name="Picture 6">
            <a:extLst>
              <a:ext uri="{FF2B5EF4-FFF2-40B4-BE49-F238E27FC236}">
                <a16:creationId xmlns:a16="http://schemas.microsoft.com/office/drawing/2014/main" id="{AAE9AD46-4A8D-C148-D288-CD03C324C2B8}"/>
              </a:ext>
            </a:extLst>
          </p:cNvPr>
          <p:cNvPicPr>
            <a:picLocks noChangeAspect="1"/>
          </p:cNvPicPr>
          <p:nvPr/>
        </p:nvPicPr>
        <p:blipFill rotWithShape="1">
          <a:blip r:embed="rId5"/>
          <a:srcRect t="999" r="1757" b="834"/>
          <a:stretch/>
        </p:blipFill>
        <p:spPr>
          <a:xfrm>
            <a:off x="8030581" y="3487839"/>
            <a:ext cx="1538929" cy="2160000"/>
          </a:xfrm>
          <a:prstGeom prst="rect">
            <a:avLst/>
          </a:prstGeom>
        </p:spPr>
      </p:pic>
    </p:spTree>
    <p:extLst>
      <p:ext uri="{BB962C8B-B14F-4D97-AF65-F5344CB8AC3E}">
        <p14:creationId xmlns:p14="http://schemas.microsoft.com/office/powerpoint/2010/main" val="4069521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FDD0C-9799-4C6E-AA9E-1F5B9A547DF4}"/>
              </a:ext>
            </a:extLst>
          </p:cNvPr>
          <p:cNvSpPr>
            <a:spLocks noGrp="1"/>
          </p:cNvSpPr>
          <p:nvPr>
            <p:ph type="title"/>
          </p:nvPr>
        </p:nvSpPr>
        <p:spPr/>
        <p:txBody>
          <a:bodyPr/>
          <a:lstStyle/>
          <a:p>
            <a:r>
              <a:rPr lang="en-US" sz="3200" kern="1200" dirty="0">
                <a:latin typeface="Aptos" panose="020B0004020202020204" pitchFamily="34" charset="0"/>
              </a:rPr>
              <a:t>Key considerations for differentiated services</a:t>
            </a:r>
            <a:endParaRPr lang="en-GB" dirty="0">
              <a:latin typeface="Aptos" panose="020B0004020202020204" pitchFamily="34" charset="0"/>
            </a:endParaRPr>
          </a:p>
        </p:txBody>
      </p:sp>
      <p:sp>
        <p:nvSpPr>
          <p:cNvPr id="4" name="Footer Placeholder 3">
            <a:extLst>
              <a:ext uri="{FF2B5EF4-FFF2-40B4-BE49-F238E27FC236}">
                <a16:creationId xmlns:a16="http://schemas.microsoft.com/office/drawing/2014/main" id="{8C3B7CA3-90E2-4131-B0C6-E45BA182978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45AD66-B535-491E-9687-33FC78B8BE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FC8BB184-3C9B-402E-9004-8A49FC0A681A}"/>
              </a:ext>
            </a:extLst>
          </p:cNvPr>
          <p:cNvSpPr>
            <a:spLocks noGrp="1"/>
          </p:cNvSpPr>
          <p:nvPr>
            <p:ph type="body" idx="13"/>
          </p:nvPr>
        </p:nvSpPr>
        <p:spPr/>
        <p:txBody>
          <a:bodyPr/>
          <a:lstStyle/>
          <a:p>
            <a:r>
              <a:rPr lang="en-US" dirty="0">
                <a:latin typeface="Aptos" panose="020B0004020202020204" pitchFamily="34" charset="0"/>
              </a:rPr>
              <a:t>WHERE: service location</a:t>
            </a:r>
            <a:endParaRPr lang="en-GB" dirty="0">
              <a:latin typeface="Aptos" panose="020B0004020202020204" pitchFamily="34" charset="0"/>
            </a:endParaRPr>
          </a:p>
        </p:txBody>
      </p:sp>
      <p:sp>
        <p:nvSpPr>
          <p:cNvPr id="8" name="Text Placeholder 7">
            <a:extLst>
              <a:ext uri="{FF2B5EF4-FFF2-40B4-BE49-F238E27FC236}">
                <a16:creationId xmlns:a16="http://schemas.microsoft.com/office/drawing/2014/main" id="{E2291CE9-0EEE-40C2-AD26-DF38C3C7BDD2}"/>
              </a:ext>
            </a:extLst>
          </p:cNvPr>
          <p:cNvSpPr>
            <a:spLocks noGrp="1"/>
          </p:cNvSpPr>
          <p:nvPr>
            <p:ph type="body" idx="15"/>
          </p:nvPr>
        </p:nvSpPr>
        <p:spPr/>
        <p:txBody>
          <a:bodyPr/>
          <a:lstStyle/>
          <a:p>
            <a:r>
              <a:rPr lang="en-US" dirty="0">
                <a:latin typeface="Aptos" panose="020B0004020202020204" pitchFamily="34" charset="0"/>
              </a:rPr>
              <a:t>WHO: service provider</a:t>
            </a:r>
            <a:endParaRPr lang="en-GB" dirty="0">
              <a:latin typeface="Aptos" panose="020B0004020202020204" pitchFamily="34" charset="0"/>
            </a:endParaRPr>
          </a:p>
        </p:txBody>
      </p:sp>
      <p:sp>
        <p:nvSpPr>
          <p:cNvPr id="16" name="Content Placeholder 2">
            <a:extLst>
              <a:ext uri="{FF2B5EF4-FFF2-40B4-BE49-F238E27FC236}">
                <a16:creationId xmlns:a16="http://schemas.microsoft.com/office/drawing/2014/main" id="{AA841ECC-2BBB-48B9-9048-E689555C1042}"/>
              </a:ext>
            </a:extLst>
          </p:cNvPr>
          <p:cNvSpPr>
            <a:spLocks noGrp="1"/>
          </p:cNvSpPr>
          <p:nvPr>
            <p:ph sz="half" idx="1"/>
          </p:nvPr>
        </p:nvSpPr>
        <p:spPr>
          <a:xfrm>
            <a:off x="457200" y="2159726"/>
            <a:ext cx="3657598" cy="3552123"/>
          </a:xfrm>
          <a:solidFill>
            <a:schemeClr val="tx2">
              <a:lumMod val="10000"/>
              <a:lumOff val="90000"/>
            </a:schemeClr>
          </a:solidFill>
        </p:spPr>
        <p:txBody>
          <a:bodyPr lIns="36000" tIns="36000" rIns="36000"/>
          <a:lstStyle/>
          <a:p>
            <a:pPr marL="444500" indent="-285750">
              <a:spcBef>
                <a:spcPts val="0"/>
              </a:spcBef>
              <a:buFont typeface="Arial" panose="020B0604020202020204" pitchFamily="34" charset="0"/>
              <a:buChar char="•"/>
            </a:pPr>
            <a:r>
              <a:rPr lang="en-US" b="0" dirty="0">
                <a:solidFill>
                  <a:schemeClr val="tx2"/>
                </a:solidFill>
                <a:latin typeface="Aptos" panose="020B0004020202020204" pitchFamily="34" charset="0"/>
              </a:rPr>
              <a:t>Service delivery sites are </a:t>
            </a:r>
            <a:r>
              <a:rPr lang="en-US" b="1" dirty="0">
                <a:solidFill>
                  <a:schemeClr val="tx2"/>
                </a:solidFill>
                <a:latin typeface="Aptos" panose="020B0004020202020204" pitchFamily="34" charset="0"/>
              </a:rPr>
              <a:t>adapted to preferences </a:t>
            </a:r>
            <a:r>
              <a:rPr lang="en-US" b="0" dirty="0">
                <a:solidFill>
                  <a:schemeClr val="tx2"/>
                </a:solidFill>
                <a:latin typeface="Aptos" panose="020B0004020202020204" pitchFamily="34" charset="0"/>
              </a:rPr>
              <a:t>of users and provide </a:t>
            </a:r>
            <a:r>
              <a:rPr lang="en-US" b="1" dirty="0">
                <a:solidFill>
                  <a:schemeClr val="tx2"/>
                </a:solidFill>
                <a:latin typeface="Aptos" panose="020B0004020202020204" pitchFamily="34" charset="0"/>
              </a:rPr>
              <a:t>comprehensive</a:t>
            </a:r>
            <a:r>
              <a:rPr lang="en-US" b="0" dirty="0">
                <a:solidFill>
                  <a:schemeClr val="tx2"/>
                </a:solidFill>
                <a:latin typeface="Aptos" panose="020B0004020202020204" pitchFamily="34" charset="0"/>
              </a:rPr>
              <a:t> and </a:t>
            </a:r>
            <a:r>
              <a:rPr lang="en-US" b="1" dirty="0">
                <a:solidFill>
                  <a:schemeClr val="tx2"/>
                </a:solidFill>
                <a:latin typeface="Aptos" panose="020B0004020202020204" pitchFamily="34" charset="0"/>
              </a:rPr>
              <a:t>integrated</a:t>
            </a:r>
            <a:r>
              <a:rPr lang="en-US" b="0" dirty="0">
                <a:solidFill>
                  <a:schemeClr val="tx2"/>
                </a:solidFill>
                <a:latin typeface="Aptos" panose="020B0004020202020204" pitchFamily="34" charset="0"/>
              </a:rPr>
              <a:t> services</a:t>
            </a:r>
          </a:p>
          <a:p>
            <a:pPr marL="444500" indent="-285750">
              <a:spcBef>
                <a:spcPts val="0"/>
              </a:spcBef>
              <a:buFont typeface="Arial" panose="020B0604020202020204" pitchFamily="34" charset="0"/>
              <a:buChar char="•"/>
            </a:pPr>
            <a:r>
              <a:rPr lang="en-US" b="1" dirty="0">
                <a:solidFill>
                  <a:schemeClr val="tx2"/>
                </a:solidFill>
                <a:latin typeface="Aptos" panose="020B0004020202020204" pitchFamily="34" charset="0"/>
              </a:rPr>
              <a:t>Community </a:t>
            </a:r>
            <a:r>
              <a:rPr lang="en-US" dirty="0">
                <a:solidFill>
                  <a:schemeClr val="tx2"/>
                </a:solidFill>
                <a:latin typeface="Aptos" panose="020B0004020202020204" pitchFamily="34" charset="0"/>
              </a:rPr>
              <a:t>involvement</a:t>
            </a:r>
          </a:p>
          <a:p>
            <a:pPr marL="444500" indent="-285750">
              <a:spcBef>
                <a:spcPts val="0"/>
              </a:spcBef>
              <a:buFont typeface="Arial" panose="020B0604020202020204" pitchFamily="34" charset="0"/>
              <a:buChar char="•"/>
            </a:pPr>
            <a:r>
              <a:rPr lang="en-US" b="1" dirty="0">
                <a:solidFill>
                  <a:schemeClr val="tx2"/>
                </a:solidFill>
                <a:latin typeface="Aptos" panose="020B0004020202020204" pitchFamily="34" charset="0"/>
              </a:rPr>
              <a:t>Government</a:t>
            </a:r>
            <a:r>
              <a:rPr lang="en-US" b="0" dirty="0">
                <a:solidFill>
                  <a:schemeClr val="tx2"/>
                </a:solidFill>
                <a:latin typeface="Aptos" panose="020B0004020202020204" pitchFamily="34" charset="0"/>
              </a:rPr>
              <a:t> support and policy </a:t>
            </a:r>
          </a:p>
          <a:p>
            <a:pPr marL="444500" indent="-285750">
              <a:spcBef>
                <a:spcPts val="0"/>
              </a:spcBef>
              <a:buFont typeface="Arial" panose="020B0604020202020204" pitchFamily="34" charset="0"/>
              <a:buChar char="•"/>
            </a:pPr>
            <a:r>
              <a:rPr lang="en-US" b="0" dirty="0">
                <a:solidFill>
                  <a:schemeClr val="tx2"/>
                </a:solidFill>
                <a:latin typeface="Aptos" panose="020B0004020202020204" pitchFamily="34" charset="0"/>
              </a:rPr>
              <a:t>Supported by</a:t>
            </a:r>
          </a:p>
          <a:p>
            <a:pPr marL="896938" lvl="1" indent="-285750">
              <a:spcBef>
                <a:spcPts val="0"/>
              </a:spcBef>
            </a:pPr>
            <a:r>
              <a:rPr lang="en-US" b="1" dirty="0">
                <a:solidFill>
                  <a:schemeClr val="tx2"/>
                </a:solidFill>
                <a:latin typeface="Aptos" panose="020B0004020202020204" pitchFamily="34" charset="0"/>
              </a:rPr>
              <a:t>Logistics</a:t>
            </a:r>
            <a:r>
              <a:rPr lang="en-US" b="0" dirty="0">
                <a:solidFill>
                  <a:schemeClr val="tx2"/>
                </a:solidFill>
                <a:latin typeface="Aptos" panose="020B0004020202020204" pitchFamily="34" charset="0"/>
              </a:rPr>
              <a:t> systems</a:t>
            </a:r>
          </a:p>
          <a:p>
            <a:pPr marL="896938" lvl="1" indent="-285750">
              <a:spcBef>
                <a:spcPts val="0"/>
              </a:spcBef>
            </a:pPr>
            <a:r>
              <a:rPr lang="en-US" b="0" dirty="0">
                <a:solidFill>
                  <a:schemeClr val="tx2"/>
                </a:solidFill>
                <a:latin typeface="Aptos" panose="020B0004020202020204" pitchFamily="34" charset="0"/>
              </a:rPr>
              <a:t>Adequate </a:t>
            </a:r>
            <a:r>
              <a:rPr lang="en-US" b="1" dirty="0">
                <a:solidFill>
                  <a:schemeClr val="tx2"/>
                </a:solidFill>
                <a:latin typeface="Aptos" panose="020B0004020202020204" pitchFamily="34" charset="0"/>
              </a:rPr>
              <a:t>infrastructure</a:t>
            </a:r>
            <a:r>
              <a:rPr lang="en-US" b="0" dirty="0">
                <a:solidFill>
                  <a:schemeClr val="tx2"/>
                </a:solidFill>
                <a:latin typeface="Aptos" panose="020B0004020202020204" pitchFamily="34" charset="0"/>
              </a:rPr>
              <a:t> </a:t>
            </a:r>
          </a:p>
          <a:p>
            <a:pPr marL="896938" lvl="1" indent="-285750">
              <a:spcBef>
                <a:spcPts val="0"/>
              </a:spcBef>
            </a:pPr>
            <a:r>
              <a:rPr lang="en-US" b="1" dirty="0">
                <a:solidFill>
                  <a:schemeClr val="tx2"/>
                </a:solidFill>
                <a:latin typeface="Aptos" panose="020B0004020202020204" pitchFamily="34" charset="0"/>
              </a:rPr>
              <a:t>Clinical oversight </a:t>
            </a:r>
            <a:r>
              <a:rPr lang="en-US" b="0" dirty="0">
                <a:solidFill>
                  <a:schemeClr val="tx2"/>
                </a:solidFill>
                <a:latin typeface="Aptos" panose="020B0004020202020204" pitchFamily="34" charset="0"/>
              </a:rPr>
              <a:t>and </a:t>
            </a:r>
            <a:r>
              <a:rPr lang="en-US" b="1" dirty="0">
                <a:solidFill>
                  <a:schemeClr val="tx2"/>
                </a:solidFill>
                <a:latin typeface="Aptos" panose="020B0004020202020204" pitchFamily="34" charset="0"/>
              </a:rPr>
              <a:t>referral pathways </a:t>
            </a:r>
          </a:p>
          <a:p>
            <a:pPr marL="896938" lvl="1" indent="-285750">
              <a:spcBef>
                <a:spcPts val="0"/>
              </a:spcBef>
            </a:pPr>
            <a:r>
              <a:rPr lang="en-US" b="1" dirty="0">
                <a:solidFill>
                  <a:schemeClr val="tx2"/>
                </a:solidFill>
                <a:latin typeface="Aptos" panose="020B0004020202020204" pitchFamily="34" charset="0"/>
              </a:rPr>
              <a:t>Data</a:t>
            </a:r>
            <a:r>
              <a:rPr lang="en-US" b="0" dirty="0">
                <a:solidFill>
                  <a:schemeClr val="tx2"/>
                </a:solidFill>
                <a:latin typeface="Aptos" panose="020B0004020202020204" pitchFamily="34" charset="0"/>
              </a:rPr>
              <a:t> systems</a:t>
            </a:r>
          </a:p>
        </p:txBody>
      </p:sp>
      <p:sp>
        <p:nvSpPr>
          <p:cNvPr id="17" name="Content Placeholder 2">
            <a:extLst>
              <a:ext uri="{FF2B5EF4-FFF2-40B4-BE49-F238E27FC236}">
                <a16:creationId xmlns:a16="http://schemas.microsoft.com/office/drawing/2014/main" id="{F2F510F7-9909-415F-8663-8EB7E28AE6D7}"/>
              </a:ext>
            </a:extLst>
          </p:cNvPr>
          <p:cNvSpPr txBox="1">
            <a:spLocks/>
          </p:cNvSpPr>
          <p:nvPr/>
        </p:nvSpPr>
        <p:spPr>
          <a:xfrm>
            <a:off x="4258018" y="2159726"/>
            <a:ext cx="3657598" cy="3548707"/>
          </a:xfrm>
          <a:prstGeom prst="rect">
            <a:avLst/>
          </a:prstGeom>
          <a:solidFill>
            <a:schemeClr val="accent3">
              <a:lumMod val="20000"/>
              <a:lumOff val="80000"/>
            </a:schemeClr>
          </a:solidFill>
        </p:spPr>
        <p:txBody>
          <a:bodyPr vert="horz" lIns="36000" tIns="36000" rIns="36000" bIns="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45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205C"/>
                </a:solidFill>
                <a:effectLst/>
                <a:uLnTx/>
                <a:uFillTx/>
                <a:latin typeface="Aptos" panose="020B0004020202020204" pitchFamily="34" charset="0"/>
              </a:rPr>
              <a:t>Task sharing </a:t>
            </a:r>
            <a:r>
              <a:rPr kumimoji="0" lang="en-US" sz="1400" b="0" i="0" u="none" strike="noStrike" kern="1200" cap="none" spc="0" normalizeH="0" baseline="0" noProof="0" dirty="0">
                <a:ln>
                  <a:noFill/>
                </a:ln>
                <a:solidFill>
                  <a:srgbClr val="00205C"/>
                </a:solidFill>
                <a:effectLst/>
                <a:uLnTx/>
                <a:uFillTx/>
                <a:latin typeface="Aptos" panose="020B0004020202020204" pitchFamily="34" charset="0"/>
              </a:rPr>
              <a:t>to make the best use of available human resources e.g. physicians, nurses, pharmacists, clinical officers, and trained and supervised peer and community health workers</a:t>
            </a:r>
          </a:p>
          <a:p>
            <a:pPr marL="4445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205C"/>
                </a:solidFill>
                <a:effectLst/>
                <a:uLnTx/>
                <a:uFillTx/>
                <a:latin typeface="Aptos" panose="020B0004020202020204" pitchFamily="34" charset="0"/>
              </a:rPr>
              <a:t>Acceptability</a:t>
            </a:r>
            <a:r>
              <a:rPr kumimoji="0" lang="en-US" sz="1400" b="0" i="0" u="none" strike="noStrike" kern="1200" cap="none" spc="0" normalizeH="0" baseline="0" noProof="0" dirty="0">
                <a:ln>
                  <a:noFill/>
                </a:ln>
                <a:solidFill>
                  <a:srgbClr val="00205C"/>
                </a:solidFill>
                <a:effectLst/>
                <a:uLnTx/>
                <a:uFillTx/>
                <a:latin typeface="Aptos" panose="020B0004020202020204" pitchFamily="34" charset="0"/>
              </a:rPr>
              <a:t> of provider types to the PrEP user</a:t>
            </a:r>
          </a:p>
          <a:p>
            <a:pPr marL="4445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205C"/>
                </a:solidFill>
                <a:effectLst/>
                <a:uLnTx/>
                <a:uFillTx/>
                <a:latin typeface="Aptos" panose="020B0004020202020204" pitchFamily="34" charset="0"/>
              </a:rPr>
              <a:t>Registration and regulation </a:t>
            </a:r>
            <a:r>
              <a:rPr kumimoji="0" lang="en-US" sz="1400" b="0" i="0" u="none" strike="noStrike" kern="1200" cap="none" spc="0" normalizeH="0" baseline="0" noProof="0" dirty="0">
                <a:ln>
                  <a:noFill/>
                </a:ln>
                <a:solidFill>
                  <a:srgbClr val="00205C"/>
                </a:solidFill>
                <a:effectLst/>
                <a:uLnTx/>
                <a:uFillTx/>
                <a:latin typeface="Aptos" panose="020B0004020202020204" pitchFamily="34" charset="0"/>
              </a:rPr>
              <a:t>of provider types to provide PrEP - may vary by PrEP product type (e.g. DVR and oral PrEP vs CAB-LA)</a:t>
            </a:r>
          </a:p>
          <a:p>
            <a:pPr marL="4445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205C"/>
                </a:solidFill>
                <a:effectLst/>
                <a:uLnTx/>
                <a:uFillTx/>
                <a:latin typeface="Aptos" panose="020B0004020202020204" pitchFamily="34" charset="0"/>
              </a:rPr>
              <a:t>Training and accreditation</a:t>
            </a:r>
            <a:r>
              <a:rPr kumimoji="0" lang="en-US" sz="1400" b="0" i="0" u="none" strike="noStrike" kern="1200" cap="none" spc="0" normalizeH="0" baseline="0" noProof="0" dirty="0">
                <a:ln>
                  <a:noFill/>
                </a:ln>
                <a:solidFill>
                  <a:srgbClr val="00205C"/>
                </a:solidFill>
                <a:effectLst/>
                <a:uLnTx/>
                <a:uFillTx/>
                <a:latin typeface="Aptos" panose="020B0004020202020204" pitchFamily="34" charset="0"/>
              </a:rPr>
              <a:t>, quality assurance, protocols, and linkage to facilities, remuneration</a:t>
            </a:r>
          </a:p>
        </p:txBody>
      </p:sp>
      <p:pic>
        <p:nvPicPr>
          <p:cNvPr id="21" name="Picture 20">
            <a:extLst>
              <a:ext uri="{FF2B5EF4-FFF2-40B4-BE49-F238E27FC236}">
                <a16:creationId xmlns:a16="http://schemas.microsoft.com/office/drawing/2014/main" id="{7A6A76A4-E0FF-4782-9629-C725A0A9D3BF}"/>
              </a:ext>
            </a:extLst>
          </p:cNvPr>
          <p:cNvPicPr>
            <a:picLocks noChangeAspect="1"/>
          </p:cNvPicPr>
          <p:nvPr/>
        </p:nvPicPr>
        <p:blipFill>
          <a:blip r:embed="rId2"/>
          <a:stretch>
            <a:fillRect/>
          </a:stretch>
        </p:blipFill>
        <p:spPr>
          <a:xfrm>
            <a:off x="8034583" y="2156310"/>
            <a:ext cx="3700216" cy="2016856"/>
          </a:xfrm>
          <a:prstGeom prst="rect">
            <a:avLst/>
          </a:prstGeom>
        </p:spPr>
      </p:pic>
      <p:pic>
        <p:nvPicPr>
          <p:cNvPr id="23" name="Picture 22">
            <a:extLst>
              <a:ext uri="{FF2B5EF4-FFF2-40B4-BE49-F238E27FC236}">
                <a16:creationId xmlns:a16="http://schemas.microsoft.com/office/drawing/2014/main" id="{C2402612-567D-4546-8126-6D24265035F5}"/>
              </a:ext>
            </a:extLst>
          </p:cNvPr>
          <p:cNvPicPr>
            <a:picLocks noChangeAspect="1"/>
          </p:cNvPicPr>
          <p:nvPr/>
        </p:nvPicPr>
        <p:blipFill rotWithShape="1">
          <a:blip r:embed="rId3"/>
          <a:srcRect b="2013"/>
          <a:stretch/>
        </p:blipFill>
        <p:spPr>
          <a:xfrm>
            <a:off x="8033593" y="4205059"/>
            <a:ext cx="3701205" cy="1503374"/>
          </a:xfrm>
          <a:prstGeom prst="rect">
            <a:avLst/>
          </a:prstGeom>
        </p:spPr>
      </p:pic>
    </p:spTree>
    <p:extLst>
      <p:ext uri="{BB962C8B-B14F-4D97-AF65-F5344CB8AC3E}">
        <p14:creationId xmlns:p14="http://schemas.microsoft.com/office/powerpoint/2010/main" val="2174655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6A2DF-3A29-8B4B-BB47-EEE0F0C77EAD}"/>
              </a:ext>
            </a:extLst>
          </p:cNvPr>
          <p:cNvSpPr>
            <a:spLocks noGrp="1"/>
          </p:cNvSpPr>
          <p:nvPr>
            <p:ph type="title"/>
          </p:nvPr>
        </p:nvSpPr>
        <p:spPr/>
        <p:txBody>
          <a:bodyPr/>
          <a:lstStyle/>
          <a:p>
            <a:r>
              <a:rPr lang="en-US" dirty="0">
                <a:latin typeface="Aptos" panose="020B0004020202020204" pitchFamily="34" charset="0"/>
              </a:rPr>
              <a:t>Simplified requirements for </a:t>
            </a:r>
            <a:r>
              <a:rPr lang="en-US" dirty="0" err="1">
                <a:latin typeface="Aptos" panose="020B0004020202020204" pitchFamily="34" charset="0"/>
              </a:rPr>
              <a:t>PrEP</a:t>
            </a:r>
            <a:r>
              <a:rPr lang="en-US" dirty="0">
                <a:latin typeface="Aptos" panose="020B0004020202020204" pitchFamily="34" charset="0"/>
              </a:rPr>
              <a:t> delivery</a:t>
            </a:r>
            <a:endParaRPr lang="en-GB" dirty="0">
              <a:latin typeface="Aptos" panose="020B0004020202020204" pitchFamily="34" charset="0"/>
            </a:endParaRPr>
          </a:p>
        </p:txBody>
      </p:sp>
      <p:sp>
        <p:nvSpPr>
          <p:cNvPr id="12" name="Content Placeholder 1">
            <a:extLst>
              <a:ext uri="{FF2B5EF4-FFF2-40B4-BE49-F238E27FC236}">
                <a16:creationId xmlns:a16="http://schemas.microsoft.com/office/drawing/2014/main" id="{F89800F7-BAE8-4D6C-29C8-1AAE9BBF8BC9}"/>
              </a:ext>
            </a:extLst>
          </p:cNvPr>
          <p:cNvSpPr txBox="1">
            <a:spLocks/>
          </p:cNvSpPr>
          <p:nvPr/>
        </p:nvSpPr>
        <p:spPr>
          <a:xfrm>
            <a:off x="457200" y="1265334"/>
            <a:ext cx="11277600" cy="3178865"/>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ptos" panose="020B0004020202020204" pitchFamily="34" charset="0"/>
                <a:cs typeface="Calibri" panose="020F0502020204030204" pitchFamily="34" charset="0"/>
              </a:rPr>
              <a:t>Viral hepatitis testing</a:t>
            </a:r>
          </a:p>
          <a:p>
            <a:pPr marL="742950" marR="0" lvl="1" indent="-285750" algn="l" defTabSz="914400" rtl="0" eaLnBrk="1" fontAlgn="auto" latinLnBrk="0" hangingPunct="1">
              <a:lnSpc>
                <a:spcPct val="100000"/>
              </a:lnSpc>
              <a:spcBef>
                <a:spcPts val="0"/>
              </a:spcBef>
              <a:spcAft>
                <a:spcPts val="600"/>
              </a:spcAft>
              <a:buClr>
                <a:srgbClr val="000000"/>
              </a:buClr>
              <a:buSzPct val="80000"/>
              <a:buFont typeface="Arial" panose="020B0604020202020204" pitchFamily="34" charset="0"/>
              <a:buChar char="•"/>
              <a:tabLst/>
              <a:defRPr/>
            </a:pPr>
            <a:r>
              <a:rPr kumimoji="0" lang="en-US" sz="1400" b="0" i="0" u="sng" strike="noStrike" kern="1200" cap="none" spc="0" normalizeH="0" baseline="0" noProof="0" dirty="0">
                <a:ln>
                  <a:noFill/>
                </a:ln>
                <a:solidFill>
                  <a:srgbClr val="000000"/>
                </a:solidFill>
                <a:effectLst/>
                <a:uLnTx/>
                <a:uFillTx/>
                <a:latin typeface="Aptos" panose="020B0004020202020204" pitchFamily="34" charset="0"/>
              </a:rPr>
              <a:t>HBV</a:t>
            </a: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 Test once within 3 months of initiation</a:t>
            </a:r>
          </a:p>
          <a:p>
            <a:pPr marL="742950" marR="0" lvl="1" indent="-285750" algn="l" defTabSz="914400" rtl="0" eaLnBrk="1" fontAlgn="auto" latinLnBrk="0" hangingPunct="1">
              <a:lnSpc>
                <a:spcPct val="100000"/>
              </a:lnSpc>
              <a:spcBef>
                <a:spcPts val="0"/>
              </a:spcBef>
              <a:spcAft>
                <a:spcPts val="600"/>
              </a:spcAft>
              <a:buClr>
                <a:srgbClr val="000000"/>
              </a:buClr>
              <a:buSzPct val="80000"/>
              <a:buFont typeface="Arial" panose="020B0604020202020204" pitchFamily="34" charset="0"/>
              <a:buChar char="•"/>
              <a:tabLst/>
              <a:defRPr/>
            </a:pPr>
            <a:r>
              <a:rPr kumimoji="0" lang="en-US" sz="1400" b="0" i="0" u="sng" strike="noStrike" kern="1200" cap="none" spc="0" normalizeH="0" baseline="0" noProof="0" dirty="0">
                <a:ln>
                  <a:noFill/>
                </a:ln>
                <a:solidFill>
                  <a:srgbClr val="000000"/>
                </a:solidFill>
                <a:effectLst/>
                <a:uLnTx/>
                <a:uFillTx/>
                <a:latin typeface="Aptos" panose="020B0004020202020204" pitchFamily="34" charset="0"/>
              </a:rPr>
              <a:t>HCV</a:t>
            </a: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 Test around within 3 months of initiation and every 12 months (where indicated)</a:t>
            </a:r>
          </a:p>
          <a:p>
            <a:pPr marL="742950" marR="0" lvl="1" indent="-285750" algn="l" defTabSz="914400" rtl="0" eaLnBrk="1" fontAlgn="auto" latinLnBrk="0" hangingPunct="1">
              <a:lnSpc>
                <a:spcPct val="100000"/>
              </a:lnSpc>
              <a:spcBef>
                <a:spcPts val="0"/>
              </a:spcBef>
              <a:spcAft>
                <a:spcPts val="600"/>
              </a:spcAft>
              <a:buClr>
                <a:srgbClr val="000000"/>
              </a:buClr>
              <a:buSzPct val="80000"/>
              <a:buFont typeface="Arial" panose="020B0604020202020204" pitchFamily="34" charset="0"/>
              <a:buChar char="•"/>
              <a:tabLst/>
              <a:defRPr/>
            </a:pPr>
            <a:r>
              <a:rPr lang="en-US" u="sng" dirty="0">
                <a:solidFill>
                  <a:srgbClr val="000000"/>
                </a:solidFill>
                <a:latin typeface="Aptos" panose="020B0004020202020204" pitchFamily="34" charset="0"/>
              </a:rPr>
              <a:t>Testing for hepatitis is n</a:t>
            </a:r>
            <a:r>
              <a:rPr kumimoji="0" lang="en-US" sz="1400" b="0" i="0" u="sng" strike="noStrike" kern="1200" cap="none" spc="0" normalizeH="0" baseline="0" noProof="0" dirty="0" err="1">
                <a:ln>
                  <a:noFill/>
                </a:ln>
                <a:solidFill>
                  <a:srgbClr val="000000"/>
                </a:solidFill>
                <a:effectLst/>
                <a:uLnTx/>
                <a:uFillTx/>
                <a:latin typeface="Aptos" panose="020B0004020202020204" pitchFamily="34" charset="0"/>
              </a:rPr>
              <a:t>ot</a:t>
            </a:r>
            <a:r>
              <a:rPr kumimoji="0" lang="en-US" sz="1400" b="0" i="0" u="sng" strike="noStrike" kern="1200" cap="none" spc="0" normalizeH="0" baseline="0" noProof="0" dirty="0">
                <a:ln>
                  <a:noFill/>
                </a:ln>
                <a:solidFill>
                  <a:srgbClr val="000000"/>
                </a:solidFill>
                <a:effectLst/>
                <a:uLnTx/>
                <a:uFillTx/>
                <a:latin typeface="Aptos" panose="020B0004020202020204" pitchFamily="34" charset="0"/>
              </a:rPr>
              <a:t> a requirement</a:t>
            </a: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 for </a:t>
            </a:r>
            <a:r>
              <a:rPr kumimoji="0" lang="en-US" sz="1400" b="0" i="0" u="none" strike="noStrike" kern="1200" cap="none" spc="0" normalizeH="0" baseline="0" noProof="0" dirty="0" err="1">
                <a:ln>
                  <a:noFill/>
                </a:ln>
                <a:solidFill>
                  <a:srgbClr val="000000"/>
                </a:solidFill>
                <a:effectLst/>
                <a:uLnTx/>
                <a:uFillTx/>
                <a:latin typeface="Aptos" panose="020B0004020202020204" pitchFamily="34" charset="0"/>
              </a:rPr>
              <a:t>PrEP</a:t>
            </a: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 use or initiation</a:t>
            </a:r>
          </a:p>
          <a:p>
            <a:pPr marL="2857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ptos" panose="020B0004020202020204" pitchFamily="34" charset="0"/>
                <a:cs typeface="Calibri" panose="020F0502020204030204" pitchFamily="34" charset="0"/>
              </a:rPr>
              <a:t>Simplified guidance for kidney function </a:t>
            </a:r>
          </a:p>
          <a:p>
            <a:pPr marL="752475"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ptos" panose="020B0004020202020204" pitchFamily="34" charset="0"/>
              </a:rPr>
              <a:t>Kidney impairment (eGFR &lt;60ml/min) is a contraindication BUT uncommon among PrEP users</a:t>
            </a:r>
          </a:p>
          <a:p>
            <a:pPr marL="752475"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Optional testing for those without comorbidities </a:t>
            </a:r>
            <a:r>
              <a:rPr kumimoji="0" lang="en-US" sz="1400" b="0" i="0" u="sng" strike="noStrike" kern="1200" cap="none" spc="0" normalizeH="0" baseline="0" noProof="0" dirty="0">
                <a:ln>
                  <a:noFill/>
                </a:ln>
                <a:solidFill>
                  <a:srgbClr val="000000"/>
                </a:solidFill>
                <a:effectLst/>
                <a:uLnTx/>
                <a:uFillTx/>
                <a:latin typeface="Aptos" panose="020B0004020202020204" pitchFamily="34" charset="0"/>
              </a:rPr>
              <a:t>under 30</a:t>
            </a: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 years and, depending on resources, for those </a:t>
            </a:r>
            <a:r>
              <a:rPr kumimoji="0" lang="en-US" sz="1400" b="0" i="0" u="sng" strike="noStrike" kern="1200" cap="none" spc="0" normalizeH="0" baseline="0" noProof="0" dirty="0">
                <a:ln>
                  <a:noFill/>
                </a:ln>
                <a:solidFill>
                  <a:srgbClr val="000000"/>
                </a:solidFill>
                <a:effectLst/>
                <a:uLnTx/>
                <a:uFillTx/>
                <a:latin typeface="Aptos" panose="020B0004020202020204" pitchFamily="34" charset="0"/>
              </a:rPr>
              <a:t>under 50 years</a:t>
            </a:r>
          </a:p>
          <a:p>
            <a:pPr marL="1209675" marR="0" lvl="2"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If eGFR &lt;90ml/min, consider </a:t>
            </a:r>
            <a:r>
              <a:rPr kumimoji="0" lang="en-US" sz="1400" b="0" i="0" u="none" strike="noStrike" kern="1200" cap="none" spc="0" normalizeH="0" baseline="0" noProof="0" dirty="0" err="1">
                <a:ln>
                  <a:noFill/>
                </a:ln>
                <a:solidFill>
                  <a:srgbClr val="000000"/>
                </a:solidFill>
                <a:effectLst/>
                <a:uLnTx/>
                <a:uFillTx/>
                <a:latin typeface="Aptos" panose="020B0004020202020204" pitchFamily="34" charset="0"/>
              </a:rPr>
              <a:t>sceening</a:t>
            </a: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 every 6-12 months</a:t>
            </a:r>
          </a:p>
          <a:p>
            <a:pPr marL="752475"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ptos" panose="020B0004020202020204" pitchFamily="34" charset="0"/>
              </a:rPr>
              <a:t>If done, can be within 3 months of starting and should </a:t>
            </a:r>
            <a:r>
              <a:rPr kumimoji="0" lang="en-AU" sz="1400" b="0" i="0" u="sng" strike="noStrike" kern="1200" cap="none" spc="0" normalizeH="0" baseline="0" noProof="0" dirty="0">
                <a:ln>
                  <a:noFill/>
                </a:ln>
                <a:solidFill>
                  <a:srgbClr val="000000"/>
                </a:solidFill>
                <a:effectLst/>
                <a:uLnTx/>
                <a:uFillTx/>
                <a:latin typeface="Aptos" panose="020B0004020202020204" pitchFamily="34" charset="0"/>
              </a:rPr>
              <a:t>not</a:t>
            </a:r>
            <a:r>
              <a:rPr kumimoji="0" lang="en-AU" sz="1400" b="0" i="0" u="none" strike="noStrike" kern="1200" cap="none" spc="0" normalizeH="0" baseline="0" noProof="0" dirty="0">
                <a:ln>
                  <a:noFill/>
                </a:ln>
                <a:solidFill>
                  <a:srgbClr val="000000"/>
                </a:solidFill>
                <a:effectLst/>
                <a:uLnTx/>
                <a:uFillTx/>
                <a:latin typeface="Aptos" panose="020B0004020202020204" pitchFamily="34" charset="0"/>
              </a:rPr>
              <a:t> delay starting oral PrEP</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AU" sz="1400" b="0" i="0" u="none" strike="noStrike" kern="1200" cap="none" spc="0" normalizeH="0" baseline="0" noProof="0" dirty="0">
              <a:ln>
                <a:noFill/>
              </a:ln>
              <a:solidFill>
                <a:srgbClr val="000000"/>
              </a:solidFill>
              <a:effectLst/>
              <a:uLnTx/>
              <a:uFillTx/>
              <a:latin typeface="Aptos" panose="020B0004020202020204" pitchFamily="34" charset="0"/>
            </a:endParaRPr>
          </a:p>
          <a:p>
            <a:pPr marL="752475"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ndParaRPr>
          </a:p>
        </p:txBody>
      </p:sp>
      <p:sp>
        <p:nvSpPr>
          <p:cNvPr id="15" name="TextBox 14">
            <a:extLst>
              <a:ext uri="{FF2B5EF4-FFF2-40B4-BE49-F238E27FC236}">
                <a16:creationId xmlns:a16="http://schemas.microsoft.com/office/drawing/2014/main" id="{52E66A2B-747A-65C0-ADCE-C28D4E16B6E2}"/>
              </a:ext>
            </a:extLst>
          </p:cNvPr>
          <p:cNvSpPr txBox="1"/>
          <p:nvPr/>
        </p:nvSpPr>
        <p:spPr>
          <a:xfrm>
            <a:off x="457200" y="6627168"/>
            <a:ext cx="852003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ptos" panose="020B0004020202020204" pitchFamily="34" charset="0"/>
                <a:hlinkClick r:id="rId3"/>
              </a:rPr>
              <a:t>Differentiated and simplified pre-exposure prophylaxis for HIV prevention: update to WHO implementation guidance</a:t>
            </a:r>
            <a:endParaRPr kumimoji="0" lang="en-US" sz="900" b="0" i="0" u="none" strike="noStrike" kern="1200" cap="none" spc="0" normalizeH="0" baseline="0" noProof="0" dirty="0">
              <a:ln>
                <a:noFill/>
              </a:ln>
              <a:solidFill>
                <a:srgbClr val="000000"/>
              </a:solidFill>
              <a:effectLst/>
              <a:uLnTx/>
              <a:uFillTx/>
              <a:latin typeface="Aptos" panose="020B0004020202020204" pitchFamily="34" charset="0"/>
            </a:endParaRPr>
          </a:p>
        </p:txBody>
      </p:sp>
      <p:sp>
        <p:nvSpPr>
          <p:cNvPr id="3" name="TextBox 2">
            <a:extLst>
              <a:ext uri="{FF2B5EF4-FFF2-40B4-BE49-F238E27FC236}">
                <a16:creationId xmlns:a16="http://schemas.microsoft.com/office/drawing/2014/main" id="{E403A192-7D8B-8AE0-28CD-3AA62AD547A4}"/>
              </a:ext>
            </a:extLst>
          </p:cNvPr>
          <p:cNvSpPr txBox="1"/>
          <p:nvPr/>
        </p:nvSpPr>
        <p:spPr>
          <a:xfrm>
            <a:off x="7135354" y="5486073"/>
            <a:ext cx="468630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ptos" panose="020B0004020202020204" pitchFamily="34" charset="0"/>
              </a:rPr>
              <a:t>https://www.thelancet.com/journals/lanhiv/article/PIIS2352-3018(22)00297-1/fulltext</a:t>
            </a:r>
          </a:p>
        </p:txBody>
      </p:sp>
      <p:pic>
        <p:nvPicPr>
          <p:cNvPr id="4" name="Picture 3">
            <a:extLst>
              <a:ext uri="{FF2B5EF4-FFF2-40B4-BE49-F238E27FC236}">
                <a16:creationId xmlns:a16="http://schemas.microsoft.com/office/drawing/2014/main" id="{FB78F493-DF3C-1810-D350-C67BB9EF08D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5362"/>
          <a:stretch/>
        </p:blipFill>
        <p:spPr>
          <a:xfrm>
            <a:off x="7231876" y="4018844"/>
            <a:ext cx="4589779" cy="1473741"/>
          </a:xfrm>
          <a:prstGeom prst="rect">
            <a:avLst/>
          </a:prstGeom>
        </p:spPr>
      </p:pic>
      <p:pic>
        <p:nvPicPr>
          <p:cNvPr id="6" name="Picture 5">
            <a:extLst>
              <a:ext uri="{FF2B5EF4-FFF2-40B4-BE49-F238E27FC236}">
                <a16:creationId xmlns:a16="http://schemas.microsoft.com/office/drawing/2014/main" id="{DD11F6F7-03E6-68A8-FB5A-ADE9FF344C6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35924"/>
          <a:stretch/>
        </p:blipFill>
        <p:spPr>
          <a:xfrm>
            <a:off x="825502" y="4018844"/>
            <a:ext cx="4768696" cy="1836234"/>
          </a:xfrm>
          <a:prstGeom prst="rect">
            <a:avLst/>
          </a:prstGeom>
        </p:spPr>
      </p:pic>
      <p:sp>
        <p:nvSpPr>
          <p:cNvPr id="7" name="TextBox 6">
            <a:extLst>
              <a:ext uri="{FF2B5EF4-FFF2-40B4-BE49-F238E27FC236}">
                <a16:creationId xmlns:a16="http://schemas.microsoft.com/office/drawing/2014/main" id="{370E70E3-E8F1-B1D0-1A00-5F650F69B5F4}"/>
              </a:ext>
            </a:extLst>
          </p:cNvPr>
          <p:cNvSpPr txBox="1"/>
          <p:nvPr/>
        </p:nvSpPr>
        <p:spPr>
          <a:xfrm>
            <a:off x="825502" y="5786155"/>
            <a:ext cx="565149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ptos" panose="020B0004020202020204" pitchFamily="34" charset="0"/>
              </a:rPr>
              <a:t>https://www.thelancet.com/journals/lanhiv/article/PIIS2352-3018(22)00004-2/fulltext</a:t>
            </a:r>
          </a:p>
        </p:txBody>
      </p:sp>
      <p:pic>
        <p:nvPicPr>
          <p:cNvPr id="8" name="Picture 7">
            <a:extLst>
              <a:ext uri="{FF2B5EF4-FFF2-40B4-BE49-F238E27FC236}">
                <a16:creationId xmlns:a16="http://schemas.microsoft.com/office/drawing/2014/main" id="{65AF302A-5DBD-6D83-71C2-2750492E4E1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2899"/>
          <a:stretch/>
        </p:blipFill>
        <p:spPr>
          <a:xfrm>
            <a:off x="9935706" y="6172200"/>
            <a:ext cx="1885949" cy="324310"/>
          </a:xfrm>
          <a:prstGeom prst="rect">
            <a:avLst/>
          </a:prstGeom>
        </p:spPr>
      </p:pic>
    </p:spTree>
    <p:extLst>
      <p:ext uri="{BB962C8B-B14F-4D97-AF65-F5344CB8AC3E}">
        <p14:creationId xmlns:p14="http://schemas.microsoft.com/office/powerpoint/2010/main" val="3918014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FDD0C-9799-4C6E-AA9E-1F5B9A547DF4}"/>
              </a:ext>
            </a:extLst>
          </p:cNvPr>
          <p:cNvSpPr>
            <a:spLocks noGrp="1"/>
          </p:cNvSpPr>
          <p:nvPr>
            <p:ph type="title"/>
          </p:nvPr>
        </p:nvSpPr>
        <p:spPr/>
        <p:txBody>
          <a:bodyPr/>
          <a:lstStyle/>
          <a:p>
            <a:r>
              <a:rPr lang="en-US" sz="3200" kern="1200" dirty="0">
                <a:latin typeface="Aptos" panose="020B0004020202020204" pitchFamily="34" charset="0"/>
              </a:rPr>
              <a:t>Key considerations for differentiated services</a:t>
            </a:r>
            <a:endParaRPr lang="en-GB" dirty="0">
              <a:latin typeface="Aptos" panose="020B0004020202020204" pitchFamily="34" charset="0"/>
            </a:endParaRPr>
          </a:p>
        </p:txBody>
      </p:sp>
      <p:sp>
        <p:nvSpPr>
          <p:cNvPr id="4" name="Footer Placeholder 3">
            <a:extLst>
              <a:ext uri="{FF2B5EF4-FFF2-40B4-BE49-F238E27FC236}">
                <a16:creationId xmlns:a16="http://schemas.microsoft.com/office/drawing/2014/main" id="{8C3B7CA3-90E2-4131-B0C6-E45BA182978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45AD66-B535-491E-9687-33FC78B8BE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FC8BB184-3C9B-402E-9004-8A49FC0A681A}"/>
              </a:ext>
            </a:extLst>
          </p:cNvPr>
          <p:cNvSpPr>
            <a:spLocks noGrp="1"/>
          </p:cNvSpPr>
          <p:nvPr>
            <p:ph type="body" idx="13"/>
          </p:nvPr>
        </p:nvSpPr>
        <p:spPr/>
        <p:txBody>
          <a:bodyPr/>
          <a:lstStyle/>
          <a:p>
            <a:r>
              <a:rPr lang="en-US" dirty="0">
                <a:latin typeface="Aptos" panose="020B0004020202020204" pitchFamily="34" charset="0"/>
              </a:rPr>
              <a:t>WHERE: service location</a:t>
            </a:r>
            <a:endParaRPr lang="en-GB" dirty="0">
              <a:latin typeface="Aptos" panose="020B0004020202020204" pitchFamily="34" charset="0"/>
            </a:endParaRPr>
          </a:p>
        </p:txBody>
      </p:sp>
      <p:sp>
        <p:nvSpPr>
          <p:cNvPr id="8" name="Text Placeholder 7">
            <a:extLst>
              <a:ext uri="{FF2B5EF4-FFF2-40B4-BE49-F238E27FC236}">
                <a16:creationId xmlns:a16="http://schemas.microsoft.com/office/drawing/2014/main" id="{E2291CE9-0EEE-40C2-AD26-DF38C3C7BDD2}"/>
              </a:ext>
            </a:extLst>
          </p:cNvPr>
          <p:cNvSpPr>
            <a:spLocks noGrp="1"/>
          </p:cNvSpPr>
          <p:nvPr>
            <p:ph type="body" idx="15"/>
          </p:nvPr>
        </p:nvSpPr>
        <p:spPr/>
        <p:txBody>
          <a:bodyPr/>
          <a:lstStyle/>
          <a:p>
            <a:r>
              <a:rPr lang="en-US" dirty="0">
                <a:latin typeface="Aptos" panose="020B0004020202020204" pitchFamily="34" charset="0"/>
              </a:rPr>
              <a:t>WHO: service provider</a:t>
            </a:r>
            <a:endParaRPr lang="en-GB" dirty="0">
              <a:latin typeface="Aptos" panose="020B0004020202020204" pitchFamily="34" charset="0"/>
            </a:endParaRPr>
          </a:p>
        </p:txBody>
      </p:sp>
      <p:sp>
        <p:nvSpPr>
          <p:cNvPr id="16" name="Content Placeholder 2">
            <a:extLst>
              <a:ext uri="{FF2B5EF4-FFF2-40B4-BE49-F238E27FC236}">
                <a16:creationId xmlns:a16="http://schemas.microsoft.com/office/drawing/2014/main" id="{AA841ECC-2BBB-48B9-9048-E689555C1042}"/>
              </a:ext>
            </a:extLst>
          </p:cNvPr>
          <p:cNvSpPr>
            <a:spLocks noGrp="1"/>
          </p:cNvSpPr>
          <p:nvPr>
            <p:ph sz="half" idx="1"/>
          </p:nvPr>
        </p:nvSpPr>
        <p:spPr>
          <a:xfrm>
            <a:off x="457200" y="2159726"/>
            <a:ext cx="3657598" cy="3552123"/>
          </a:xfrm>
          <a:solidFill>
            <a:schemeClr val="tx2">
              <a:lumMod val="10000"/>
              <a:lumOff val="90000"/>
            </a:schemeClr>
          </a:solidFill>
        </p:spPr>
        <p:txBody>
          <a:bodyPr lIns="36000" tIns="36000" rIns="36000"/>
          <a:lstStyle/>
          <a:p>
            <a:pPr marL="444500" indent="-285750">
              <a:spcBef>
                <a:spcPts val="0"/>
              </a:spcBef>
              <a:buFont typeface="Arial" panose="020B0604020202020204" pitchFamily="34" charset="0"/>
              <a:buChar char="•"/>
            </a:pPr>
            <a:r>
              <a:rPr lang="en-US" b="0" dirty="0">
                <a:solidFill>
                  <a:schemeClr val="tx2"/>
                </a:solidFill>
                <a:latin typeface="Aptos" panose="020B0004020202020204" pitchFamily="34" charset="0"/>
              </a:rPr>
              <a:t>Service delivery sites are </a:t>
            </a:r>
            <a:r>
              <a:rPr lang="en-US" b="1" dirty="0">
                <a:solidFill>
                  <a:schemeClr val="tx2"/>
                </a:solidFill>
                <a:latin typeface="Aptos" panose="020B0004020202020204" pitchFamily="34" charset="0"/>
              </a:rPr>
              <a:t>adapted to preferences </a:t>
            </a:r>
            <a:r>
              <a:rPr lang="en-US" b="0" dirty="0">
                <a:solidFill>
                  <a:schemeClr val="tx2"/>
                </a:solidFill>
                <a:latin typeface="Aptos" panose="020B0004020202020204" pitchFamily="34" charset="0"/>
              </a:rPr>
              <a:t>of users and provide </a:t>
            </a:r>
            <a:r>
              <a:rPr lang="en-US" b="1" dirty="0">
                <a:solidFill>
                  <a:schemeClr val="tx2"/>
                </a:solidFill>
                <a:latin typeface="Aptos" panose="020B0004020202020204" pitchFamily="34" charset="0"/>
              </a:rPr>
              <a:t>comprehensive</a:t>
            </a:r>
            <a:r>
              <a:rPr lang="en-US" b="0" dirty="0">
                <a:solidFill>
                  <a:schemeClr val="tx2"/>
                </a:solidFill>
                <a:latin typeface="Aptos" panose="020B0004020202020204" pitchFamily="34" charset="0"/>
              </a:rPr>
              <a:t> and </a:t>
            </a:r>
            <a:r>
              <a:rPr lang="en-US" b="1" dirty="0">
                <a:solidFill>
                  <a:schemeClr val="tx2"/>
                </a:solidFill>
                <a:latin typeface="Aptos" panose="020B0004020202020204" pitchFamily="34" charset="0"/>
              </a:rPr>
              <a:t>integrated</a:t>
            </a:r>
            <a:r>
              <a:rPr lang="en-US" b="0" dirty="0">
                <a:solidFill>
                  <a:schemeClr val="tx2"/>
                </a:solidFill>
                <a:latin typeface="Aptos" panose="020B0004020202020204" pitchFamily="34" charset="0"/>
              </a:rPr>
              <a:t> services</a:t>
            </a:r>
          </a:p>
          <a:p>
            <a:pPr marL="444500" indent="-285750">
              <a:spcBef>
                <a:spcPts val="0"/>
              </a:spcBef>
              <a:buFont typeface="Arial" panose="020B0604020202020204" pitchFamily="34" charset="0"/>
              <a:buChar char="•"/>
            </a:pPr>
            <a:r>
              <a:rPr lang="en-US" b="1" dirty="0">
                <a:solidFill>
                  <a:schemeClr val="tx2"/>
                </a:solidFill>
                <a:latin typeface="Aptos" panose="020B0004020202020204" pitchFamily="34" charset="0"/>
              </a:rPr>
              <a:t>Community </a:t>
            </a:r>
            <a:r>
              <a:rPr lang="en-US" dirty="0">
                <a:solidFill>
                  <a:schemeClr val="tx2"/>
                </a:solidFill>
                <a:latin typeface="Aptos" panose="020B0004020202020204" pitchFamily="34" charset="0"/>
              </a:rPr>
              <a:t>involvement</a:t>
            </a:r>
          </a:p>
          <a:p>
            <a:pPr marL="444500" indent="-285750">
              <a:spcBef>
                <a:spcPts val="0"/>
              </a:spcBef>
              <a:buFont typeface="Arial" panose="020B0604020202020204" pitchFamily="34" charset="0"/>
              <a:buChar char="•"/>
            </a:pPr>
            <a:r>
              <a:rPr lang="en-US" b="1" dirty="0">
                <a:solidFill>
                  <a:schemeClr val="tx2"/>
                </a:solidFill>
                <a:latin typeface="Aptos" panose="020B0004020202020204" pitchFamily="34" charset="0"/>
              </a:rPr>
              <a:t>Government</a:t>
            </a:r>
            <a:r>
              <a:rPr lang="en-US" b="0" dirty="0">
                <a:solidFill>
                  <a:schemeClr val="tx2"/>
                </a:solidFill>
                <a:latin typeface="Aptos" panose="020B0004020202020204" pitchFamily="34" charset="0"/>
              </a:rPr>
              <a:t> support and policy </a:t>
            </a:r>
          </a:p>
          <a:p>
            <a:pPr marL="444500" indent="-285750">
              <a:spcBef>
                <a:spcPts val="0"/>
              </a:spcBef>
              <a:buFont typeface="Arial" panose="020B0604020202020204" pitchFamily="34" charset="0"/>
              <a:buChar char="•"/>
            </a:pPr>
            <a:r>
              <a:rPr lang="en-US" b="0" dirty="0">
                <a:solidFill>
                  <a:schemeClr val="tx2"/>
                </a:solidFill>
                <a:latin typeface="Aptos" panose="020B0004020202020204" pitchFamily="34" charset="0"/>
              </a:rPr>
              <a:t>Supported by</a:t>
            </a:r>
          </a:p>
          <a:p>
            <a:pPr marL="896938" lvl="1" indent="-285750">
              <a:spcBef>
                <a:spcPts val="0"/>
              </a:spcBef>
            </a:pPr>
            <a:r>
              <a:rPr lang="en-US" b="1" dirty="0">
                <a:solidFill>
                  <a:schemeClr val="tx2"/>
                </a:solidFill>
                <a:latin typeface="Aptos" panose="020B0004020202020204" pitchFamily="34" charset="0"/>
              </a:rPr>
              <a:t>Logistics</a:t>
            </a:r>
            <a:r>
              <a:rPr lang="en-US" b="0" dirty="0">
                <a:solidFill>
                  <a:schemeClr val="tx2"/>
                </a:solidFill>
                <a:latin typeface="Aptos" panose="020B0004020202020204" pitchFamily="34" charset="0"/>
              </a:rPr>
              <a:t> systems</a:t>
            </a:r>
          </a:p>
          <a:p>
            <a:pPr marL="896938" lvl="1" indent="-285750">
              <a:spcBef>
                <a:spcPts val="0"/>
              </a:spcBef>
            </a:pPr>
            <a:r>
              <a:rPr lang="en-US" b="0" dirty="0">
                <a:solidFill>
                  <a:schemeClr val="tx2"/>
                </a:solidFill>
                <a:latin typeface="Aptos" panose="020B0004020202020204" pitchFamily="34" charset="0"/>
              </a:rPr>
              <a:t>Adequate </a:t>
            </a:r>
            <a:r>
              <a:rPr lang="en-US" b="1" dirty="0">
                <a:solidFill>
                  <a:schemeClr val="tx2"/>
                </a:solidFill>
                <a:latin typeface="Aptos" panose="020B0004020202020204" pitchFamily="34" charset="0"/>
              </a:rPr>
              <a:t>infrastructure</a:t>
            </a:r>
            <a:r>
              <a:rPr lang="en-US" b="0" dirty="0">
                <a:solidFill>
                  <a:schemeClr val="tx2"/>
                </a:solidFill>
                <a:latin typeface="Aptos" panose="020B0004020202020204" pitchFamily="34" charset="0"/>
              </a:rPr>
              <a:t> </a:t>
            </a:r>
          </a:p>
          <a:p>
            <a:pPr marL="896938" lvl="1" indent="-285750">
              <a:spcBef>
                <a:spcPts val="0"/>
              </a:spcBef>
            </a:pPr>
            <a:r>
              <a:rPr lang="en-US" b="1" dirty="0">
                <a:solidFill>
                  <a:schemeClr val="tx2"/>
                </a:solidFill>
                <a:latin typeface="Aptos" panose="020B0004020202020204" pitchFamily="34" charset="0"/>
              </a:rPr>
              <a:t>Clinical oversight </a:t>
            </a:r>
            <a:r>
              <a:rPr lang="en-US" b="0" dirty="0">
                <a:solidFill>
                  <a:schemeClr val="tx2"/>
                </a:solidFill>
                <a:latin typeface="Aptos" panose="020B0004020202020204" pitchFamily="34" charset="0"/>
              </a:rPr>
              <a:t>and </a:t>
            </a:r>
            <a:r>
              <a:rPr lang="en-US" b="1" dirty="0">
                <a:solidFill>
                  <a:schemeClr val="tx2"/>
                </a:solidFill>
                <a:latin typeface="Aptos" panose="020B0004020202020204" pitchFamily="34" charset="0"/>
              </a:rPr>
              <a:t>referral pathways </a:t>
            </a:r>
          </a:p>
          <a:p>
            <a:pPr marL="896938" lvl="1" indent="-285750">
              <a:spcBef>
                <a:spcPts val="0"/>
              </a:spcBef>
            </a:pPr>
            <a:r>
              <a:rPr lang="en-US" b="1" dirty="0">
                <a:solidFill>
                  <a:schemeClr val="tx2"/>
                </a:solidFill>
                <a:latin typeface="Aptos" panose="020B0004020202020204" pitchFamily="34" charset="0"/>
              </a:rPr>
              <a:t>Data</a:t>
            </a:r>
            <a:r>
              <a:rPr lang="en-US" b="0" dirty="0">
                <a:solidFill>
                  <a:schemeClr val="tx2"/>
                </a:solidFill>
                <a:latin typeface="Aptos" panose="020B0004020202020204" pitchFamily="34" charset="0"/>
              </a:rPr>
              <a:t> systems</a:t>
            </a:r>
          </a:p>
        </p:txBody>
      </p:sp>
      <p:sp>
        <p:nvSpPr>
          <p:cNvPr id="17" name="Content Placeholder 2">
            <a:extLst>
              <a:ext uri="{FF2B5EF4-FFF2-40B4-BE49-F238E27FC236}">
                <a16:creationId xmlns:a16="http://schemas.microsoft.com/office/drawing/2014/main" id="{F2F510F7-9909-415F-8663-8EB7E28AE6D7}"/>
              </a:ext>
            </a:extLst>
          </p:cNvPr>
          <p:cNvSpPr txBox="1">
            <a:spLocks/>
          </p:cNvSpPr>
          <p:nvPr/>
        </p:nvSpPr>
        <p:spPr>
          <a:xfrm>
            <a:off x="4258018" y="2159726"/>
            <a:ext cx="3657598" cy="3548707"/>
          </a:xfrm>
          <a:prstGeom prst="rect">
            <a:avLst/>
          </a:prstGeom>
          <a:solidFill>
            <a:schemeClr val="accent3">
              <a:lumMod val="20000"/>
              <a:lumOff val="80000"/>
            </a:schemeClr>
          </a:solidFill>
        </p:spPr>
        <p:txBody>
          <a:bodyPr vert="horz" lIns="36000" tIns="36000" rIns="36000" bIns="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45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205C"/>
                </a:solidFill>
                <a:effectLst/>
                <a:uLnTx/>
                <a:uFillTx/>
                <a:latin typeface="Aptos" panose="020B0004020202020204" pitchFamily="34" charset="0"/>
              </a:rPr>
              <a:t>Task sharing </a:t>
            </a:r>
            <a:r>
              <a:rPr kumimoji="0" lang="en-US" sz="1400" b="0" i="0" u="none" strike="noStrike" kern="1200" cap="none" spc="0" normalizeH="0" baseline="0" noProof="0" dirty="0">
                <a:ln>
                  <a:noFill/>
                </a:ln>
                <a:solidFill>
                  <a:srgbClr val="00205C"/>
                </a:solidFill>
                <a:effectLst/>
                <a:uLnTx/>
                <a:uFillTx/>
                <a:latin typeface="Aptos" panose="020B0004020202020204" pitchFamily="34" charset="0"/>
              </a:rPr>
              <a:t>to make the best use of available human resources e.g. physicians, nurses, pharmacists, clinical officers, and trained and supervised peer and community health workers</a:t>
            </a:r>
          </a:p>
          <a:p>
            <a:pPr marL="4445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205C"/>
                </a:solidFill>
                <a:effectLst/>
                <a:uLnTx/>
                <a:uFillTx/>
                <a:latin typeface="Aptos" panose="020B0004020202020204" pitchFamily="34" charset="0"/>
              </a:rPr>
              <a:t>Acceptability</a:t>
            </a:r>
            <a:r>
              <a:rPr kumimoji="0" lang="en-US" sz="1400" b="0" i="0" u="none" strike="noStrike" kern="1200" cap="none" spc="0" normalizeH="0" baseline="0" noProof="0" dirty="0">
                <a:ln>
                  <a:noFill/>
                </a:ln>
                <a:solidFill>
                  <a:srgbClr val="00205C"/>
                </a:solidFill>
                <a:effectLst/>
                <a:uLnTx/>
                <a:uFillTx/>
                <a:latin typeface="Aptos" panose="020B0004020202020204" pitchFamily="34" charset="0"/>
              </a:rPr>
              <a:t> of provider types to the PrEP user</a:t>
            </a:r>
          </a:p>
          <a:p>
            <a:pPr marL="4445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205C"/>
                </a:solidFill>
                <a:effectLst/>
                <a:uLnTx/>
                <a:uFillTx/>
                <a:latin typeface="Aptos" panose="020B0004020202020204" pitchFamily="34" charset="0"/>
              </a:rPr>
              <a:t>Registration and regulation </a:t>
            </a:r>
            <a:r>
              <a:rPr kumimoji="0" lang="en-US" sz="1400" b="0" i="0" u="none" strike="noStrike" kern="1200" cap="none" spc="0" normalizeH="0" baseline="0" noProof="0" dirty="0">
                <a:ln>
                  <a:noFill/>
                </a:ln>
                <a:solidFill>
                  <a:srgbClr val="00205C"/>
                </a:solidFill>
                <a:effectLst/>
                <a:uLnTx/>
                <a:uFillTx/>
                <a:latin typeface="Aptos" panose="020B0004020202020204" pitchFamily="34" charset="0"/>
              </a:rPr>
              <a:t>of provider types to provide PrEP - may vary by PrEP product type (e.g. DVR and oral PrEP vs CAB-LA)</a:t>
            </a:r>
          </a:p>
          <a:p>
            <a:pPr marL="4445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205C"/>
                </a:solidFill>
                <a:effectLst/>
                <a:uLnTx/>
                <a:uFillTx/>
                <a:latin typeface="Aptos" panose="020B0004020202020204" pitchFamily="34" charset="0"/>
              </a:rPr>
              <a:t>Training and accreditation</a:t>
            </a:r>
            <a:r>
              <a:rPr kumimoji="0" lang="en-US" sz="1400" b="0" i="0" u="none" strike="noStrike" kern="1200" cap="none" spc="0" normalizeH="0" baseline="0" noProof="0" dirty="0">
                <a:ln>
                  <a:noFill/>
                </a:ln>
                <a:solidFill>
                  <a:srgbClr val="00205C"/>
                </a:solidFill>
                <a:effectLst/>
                <a:uLnTx/>
                <a:uFillTx/>
                <a:latin typeface="Aptos" panose="020B0004020202020204" pitchFamily="34" charset="0"/>
              </a:rPr>
              <a:t>, quality assurance, protocols, and linkage to facilities, remuneration</a:t>
            </a:r>
          </a:p>
        </p:txBody>
      </p:sp>
      <p:sp>
        <p:nvSpPr>
          <p:cNvPr id="11" name="Text Placeholder 9">
            <a:extLst>
              <a:ext uri="{FF2B5EF4-FFF2-40B4-BE49-F238E27FC236}">
                <a16:creationId xmlns:a16="http://schemas.microsoft.com/office/drawing/2014/main" id="{C73F92DC-41E4-4510-9544-E5A39A07C847}"/>
              </a:ext>
            </a:extLst>
          </p:cNvPr>
          <p:cNvSpPr>
            <a:spLocks noGrp="1"/>
          </p:cNvSpPr>
          <p:nvPr>
            <p:ph type="body" idx="17"/>
          </p:nvPr>
        </p:nvSpPr>
        <p:spPr>
          <a:xfrm>
            <a:off x="8069856" y="1558835"/>
            <a:ext cx="3657600" cy="550839"/>
          </a:xfrm>
        </p:spPr>
        <p:txBody>
          <a:bodyPr>
            <a:normAutofit lnSpcReduction="10000"/>
          </a:bodyPr>
          <a:lstStyle/>
          <a:p>
            <a:pPr>
              <a:lnSpc>
                <a:spcPct val="110000"/>
              </a:lnSpc>
              <a:spcBef>
                <a:spcPts val="0"/>
              </a:spcBef>
            </a:pPr>
            <a:r>
              <a:rPr lang="en-US" dirty="0">
                <a:latin typeface="Aptos" panose="020B0004020202020204" pitchFamily="34" charset="0"/>
              </a:rPr>
              <a:t>WHEN (service frequency) &amp;</a:t>
            </a:r>
          </a:p>
          <a:p>
            <a:pPr>
              <a:lnSpc>
                <a:spcPct val="110000"/>
              </a:lnSpc>
              <a:spcBef>
                <a:spcPts val="0"/>
              </a:spcBef>
            </a:pPr>
            <a:r>
              <a:rPr lang="en-US" dirty="0">
                <a:latin typeface="Aptos" panose="020B0004020202020204" pitchFamily="34" charset="0"/>
              </a:rPr>
              <a:t>WHAT (service package)</a:t>
            </a:r>
            <a:endParaRPr lang="en-GB" dirty="0">
              <a:latin typeface="Aptos" panose="020B0004020202020204" pitchFamily="34" charset="0"/>
            </a:endParaRPr>
          </a:p>
        </p:txBody>
      </p:sp>
      <p:sp>
        <p:nvSpPr>
          <p:cNvPr id="12" name="Content Placeholder 2">
            <a:extLst>
              <a:ext uri="{FF2B5EF4-FFF2-40B4-BE49-F238E27FC236}">
                <a16:creationId xmlns:a16="http://schemas.microsoft.com/office/drawing/2014/main" id="{D565BD98-04F9-4F94-8A85-C6A33E371F99}"/>
              </a:ext>
            </a:extLst>
          </p:cNvPr>
          <p:cNvSpPr txBox="1">
            <a:spLocks/>
          </p:cNvSpPr>
          <p:nvPr/>
        </p:nvSpPr>
        <p:spPr>
          <a:xfrm>
            <a:off x="8077204" y="2159726"/>
            <a:ext cx="3657598" cy="3548707"/>
          </a:xfrm>
          <a:prstGeom prst="rect">
            <a:avLst/>
          </a:prstGeom>
          <a:solidFill>
            <a:schemeClr val="accent6">
              <a:lumMod val="20000"/>
              <a:lumOff val="80000"/>
            </a:schemeClr>
          </a:solidFill>
        </p:spPr>
        <p:txBody>
          <a:bodyPr vert="horz" lIns="36000" tIns="36000" rIns="36000" bIns="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45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205C"/>
                </a:solidFill>
                <a:effectLst/>
                <a:uLnTx/>
                <a:uFillTx/>
                <a:latin typeface="Aptos" panose="020B0004020202020204" pitchFamily="34" charset="0"/>
              </a:rPr>
              <a:t>Dynamic use </a:t>
            </a:r>
            <a:r>
              <a:rPr kumimoji="0" lang="en-US" sz="1400" b="0" i="0" u="none" strike="noStrike" kern="1200" cap="none" spc="0" normalizeH="0" baseline="0" noProof="0" dirty="0">
                <a:ln>
                  <a:noFill/>
                </a:ln>
                <a:solidFill>
                  <a:srgbClr val="00205C"/>
                </a:solidFill>
                <a:effectLst/>
                <a:uLnTx/>
                <a:uFillTx/>
                <a:latin typeface="Aptos" panose="020B0004020202020204" pitchFamily="34" charset="0"/>
              </a:rPr>
              <a:t>of PrEP</a:t>
            </a:r>
          </a:p>
          <a:p>
            <a:pPr marL="4445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205C"/>
                </a:solidFill>
                <a:effectLst/>
                <a:uLnTx/>
                <a:uFillTx/>
                <a:latin typeface="Aptos" panose="020B0004020202020204" pitchFamily="34" charset="0"/>
              </a:rPr>
              <a:t>Client centered</a:t>
            </a:r>
            <a:r>
              <a:rPr kumimoji="0" lang="en-US" sz="1400" b="0" i="0" u="none" strike="noStrike" kern="1200" cap="none" spc="0" normalizeH="0" baseline="0" noProof="0" dirty="0">
                <a:ln>
                  <a:noFill/>
                </a:ln>
                <a:solidFill>
                  <a:srgbClr val="00205C"/>
                </a:solidFill>
                <a:effectLst/>
                <a:uLnTx/>
                <a:uFillTx/>
                <a:latin typeface="Aptos" panose="020B0004020202020204" pitchFamily="34" charset="0"/>
              </a:rPr>
              <a:t>: follow-up and dispensing tailored to needs of PrEP clients</a:t>
            </a:r>
          </a:p>
          <a:p>
            <a:pPr marL="4445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205C"/>
                </a:solidFill>
                <a:effectLst/>
                <a:uLnTx/>
                <a:uFillTx/>
                <a:latin typeface="Aptos" panose="020B0004020202020204" pitchFamily="34" charset="0"/>
              </a:rPr>
              <a:t>Integrated service package </a:t>
            </a:r>
            <a:r>
              <a:rPr kumimoji="0" lang="en-US" sz="1400" b="0" i="0" u="none" strike="noStrike" kern="1200" cap="none" spc="0" normalizeH="0" baseline="0" noProof="0" dirty="0">
                <a:ln>
                  <a:noFill/>
                </a:ln>
                <a:solidFill>
                  <a:srgbClr val="00205C"/>
                </a:solidFill>
                <a:effectLst/>
                <a:uLnTx/>
                <a:uFillTx/>
                <a:latin typeface="Aptos" panose="020B0004020202020204" pitchFamily="34" charset="0"/>
              </a:rPr>
              <a:t>that is responsive to the needs and wants of a client (N.B. some clients may only want PrEP)</a:t>
            </a:r>
          </a:p>
          <a:p>
            <a:pPr marL="4445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205C"/>
                </a:solidFill>
                <a:effectLst/>
                <a:uLnTx/>
                <a:uFillTx/>
                <a:latin typeface="Aptos" panose="020B0004020202020204" pitchFamily="34" charset="0"/>
              </a:rPr>
              <a:t>Integration and co-delivery </a:t>
            </a:r>
            <a:r>
              <a:rPr kumimoji="0" lang="en-US" sz="1400" b="0" i="0" u="none" strike="noStrike" kern="1200" cap="none" spc="0" normalizeH="0" baseline="0" noProof="0" dirty="0">
                <a:ln>
                  <a:noFill/>
                </a:ln>
                <a:solidFill>
                  <a:srgbClr val="00205C"/>
                </a:solidFill>
                <a:effectLst/>
                <a:uLnTx/>
                <a:uFillTx/>
                <a:latin typeface="Aptos" panose="020B0004020202020204" pitchFamily="34" charset="0"/>
              </a:rPr>
              <a:t>with STIs, family planning / contraceptive services etc.</a:t>
            </a:r>
          </a:p>
        </p:txBody>
      </p:sp>
    </p:spTree>
    <p:extLst>
      <p:ext uri="{BB962C8B-B14F-4D97-AF65-F5344CB8AC3E}">
        <p14:creationId xmlns:p14="http://schemas.microsoft.com/office/powerpoint/2010/main" val="4074297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380A-0B0C-1107-E165-5F9660C62061}"/>
              </a:ext>
            </a:extLst>
          </p:cNvPr>
          <p:cNvSpPr>
            <a:spLocks noGrp="1"/>
          </p:cNvSpPr>
          <p:nvPr>
            <p:ph type="title"/>
          </p:nvPr>
        </p:nvSpPr>
        <p:spPr/>
        <p:txBody>
          <a:bodyPr/>
          <a:lstStyle/>
          <a:p>
            <a:r>
              <a:rPr lang="en-GB" dirty="0" err="1">
                <a:latin typeface="Aptos" panose="020B0004020202020204" pitchFamily="34" charset="0"/>
              </a:rPr>
              <a:t>Lenacapavir</a:t>
            </a:r>
            <a:r>
              <a:rPr lang="en-GB" dirty="0">
                <a:latin typeface="Aptos" panose="020B0004020202020204" pitchFamily="34" charset="0"/>
              </a:rPr>
              <a:t>: an HIV-1 capsid inhibitor</a:t>
            </a:r>
          </a:p>
        </p:txBody>
      </p:sp>
      <p:sp>
        <p:nvSpPr>
          <p:cNvPr id="3" name="Content Placeholder 2">
            <a:extLst>
              <a:ext uri="{FF2B5EF4-FFF2-40B4-BE49-F238E27FC236}">
                <a16:creationId xmlns:a16="http://schemas.microsoft.com/office/drawing/2014/main" id="{F618BD64-E973-EE3B-7E28-B023F6FA6CBA}"/>
              </a:ext>
            </a:extLst>
          </p:cNvPr>
          <p:cNvSpPr>
            <a:spLocks noGrp="1"/>
          </p:cNvSpPr>
          <p:nvPr>
            <p:ph idx="1"/>
          </p:nvPr>
        </p:nvSpPr>
        <p:spPr>
          <a:xfrm>
            <a:off x="457200" y="1825625"/>
            <a:ext cx="5934635" cy="3884295"/>
          </a:xfrm>
        </p:spPr>
        <p:txBody>
          <a:bodyPr>
            <a:normAutofit fontScale="85000" lnSpcReduction="10000"/>
          </a:bodyPr>
          <a:lstStyle/>
          <a:p>
            <a:r>
              <a:rPr lang="en-GB" sz="1800" b="1" dirty="0" err="1">
                <a:latin typeface="Aptos" panose="020B0004020202020204" pitchFamily="34" charset="0"/>
              </a:rPr>
              <a:t>Lenacapavir</a:t>
            </a:r>
            <a:r>
              <a:rPr lang="en-GB" sz="1800" b="1" dirty="0">
                <a:latin typeface="Aptos" panose="020B0004020202020204" pitchFamily="34" charset="0"/>
              </a:rPr>
              <a:t> (LEN) </a:t>
            </a:r>
            <a:r>
              <a:rPr lang="en-GB" sz="1800" dirty="0">
                <a:latin typeface="Aptos" panose="020B0004020202020204" pitchFamily="34" charset="0"/>
              </a:rPr>
              <a:t>is a long-acting HIV-1 capsid inhibitor, available as an injectable administered twice a year, subcutaneously.</a:t>
            </a:r>
          </a:p>
          <a:p>
            <a:r>
              <a:rPr lang="en-GB" sz="1800" dirty="0">
                <a:latin typeface="Aptos" panose="020B0004020202020204" pitchFamily="34" charset="0"/>
              </a:rPr>
              <a:t>PURPOSE trials (1 to 5) investigate its use as </a:t>
            </a:r>
            <a:r>
              <a:rPr lang="en-GB" sz="1800" b="1" dirty="0">
                <a:latin typeface="Aptos" panose="020B0004020202020204" pitchFamily="34" charset="0"/>
              </a:rPr>
              <a:t>pre-exposure prophylaxis (</a:t>
            </a:r>
            <a:r>
              <a:rPr lang="en-GB" sz="1800" b="1" dirty="0" err="1">
                <a:latin typeface="Aptos" panose="020B0004020202020204" pitchFamily="34" charset="0"/>
              </a:rPr>
              <a:t>PrEP</a:t>
            </a:r>
            <a:r>
              <a:rPr lang="en-GB" sz="1800" b="1" dirty="0">
                <a:latin typeface="Aptos" panose="020B0004020202020204" pitchFamily="34" charset="0"/>
              </a:rPr>
              <a:t>).</a:t>
            </a:r>
          </a:p>
          <a:p>
            <a:r>
              <a:rPr lang="en-GB" sz="1800" b="1" dirty="0">
                <a:latin typeface="Aptos" panose="020B0004020202020204" pitchFamily="34" charset="0"/>
              </a:rPr>
              <a:t>PURPOSE 1 </a:t>
            </a:r>
            <a:r>
              <a:rPr lang="en-GB" sz="1800" dirty="0">
                <a:latin typeface="Aptos" panose="020B0004020202020204" pitchFamily="34" charset="0"/>
              </a:rPr>
              <a:t>among cisgender women in South Africa and Uganda – 100% efficacy compared to background HIV incidence</a:t>
            </a:r>
          </a:p>
          <a:p>
            <a:r>
              <a:rPr lang="en-GB" sz="1800" b="1" dirty="0">
                <a:latin typeface="Aptos" panose="020B0004020202020204" pitchFamily="34" charset="0"/>
              </a:rPr>
              <a:t>PURPOSE 2 </a:t>
            </a:r>
            <a:r>
              <a:rPr lang="en-GB" sz="1800" dirty="0">
                <a:latin typeface="Aptos" panose="020B0004020202020204" pitchFamily="34" charset="0"/>
              </a:rPr>
              <a:t>among cisgender men, trans and gender diverse people in Argentina, Brazil, Mexico, Peru, South Africa, Thailand, and the United States – 96% efficacy compared to background HIV incidence.</a:t>
            </a:r>
          </a:p>
          <a:p>
            <a:r>
              <a:rPr lang="en-GB" sz="1800" dirty="0">
                <a:latin typeface="Aptos" panose="020B0004020202020204" pitchFamily="34" charset="0"/>
              </a:rPr>
              <a:t>WHO will convene a </a:t>
            </a:r>
            <a:r>
              <a:rPr lang="en-GB" sz="1800" b="1" dirty="0">
                <a:latin typeface="Aptos" panose="020B0004020202020204" pitchFamily="34" charset="0"/>
              </a:rPr>
              <a:t>Guideline Development Group </a:t>
            </a:r>
            <a:r>
              <a:rPr lang="en-GB" sz="1800" dirty="0">
                <a:latin typeface="Aptos" panose="020B0004020202020204" pitchFamily="34" charset="0"/>
              </a:rPr>
              <a:t>to develop and issue guidelines on LEN for HIV prevention.</a:t>
            </a:r>
          </a:p>
          <a:p>
            <a:r>
              <a:rPr lang="en-GB" sz="1800" dirty="0">
                <a:latin typeface="Aptos" panose="020B0004020202020204" pitchFamily="34" charset="0"/>
              </a:rPr>
              <a:t>Collaborating with international partners and generic manufacturers to ensure affordable, equitable access and scale-up of LEN in high-incidence regions and communities.</a:t>
            </a:r>
          </a:p>
        </p:txBody>
      </p:sp>
      <p:sp>
        <p:nvSpPr>
          <p:cNvPr id="4" name="Footer Placeholder 3">
            <a:extLst>
              <a:ext uri="{FF2B5EF4-FFF2-40B4-BE49-F238E27FC236}">
                <a16:creationId xmlns:a16="http://schemas.microsoft.com/office/drawing/2014/main" id="{89B487D0-FDFF-BCE8-681D-C03989807F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9A6DC4-FA89-13D6-85D6-F82784E52B9C}"/>
              </a:ext>
            </a:extLst>
          </p:cNvPr>
          <p:cNvSpPr>
            <a:spLocks noGrp="1"/>
          </p:cNvSpPr>
          <p:nvPr>
            <p:ph type="sldNum" sz="quarter" idx="12"/>
          </p:nvPr>
        </p:nvSpPr>
        <p:spPr/>
        <p:txBody>
          <a:bodyPr/>
          <a:lstStyle/>
          <a:p>
            <a:fld id="{714BF2E0-EE3B-6A4E-9FB9-82DE86E1F02F}" type="slidenum">
              <a:rPr lang="en-US" smtClean="0"/>
              <a:pPr/>
              <a:t>24</a:t>
            </a:fld>
            <a:endParaRPr lang="en-US"/>
          </a:p>
        </p:txBody>
      </p:sp>
      <p:pic>
        <p:nvPicPr>
          <p:cNvPr id="12" name="Picture 11">
            <a:extLst>
              <a:ext uri="{FF2B5EF4-FFF2-40B4-BE49-F238E27FC236}">
                <a16:creationId xmlns:a16="http://schemas.microsoft.com/office/drawing/2014/main" id="{FBBEE73F-41EA-70E8-9493-BA5DC1A009F3}"/>
              </a:ext>
            </a:extLst>
          </p:cNvPr>
          <p:cNvPicPr>
            <a:picLocks noChangeAspect="1"/>
          </p:cNvPicPr>
          <p:nvPr/>
        </p:nvPicPr>
        <p:blipFill>
          <a:blip r:embed="rId2"/>
          <a:stretch>
            <a:fillRect/>
          </a:stretch>
        </p:blipFill>
        <p:spPr>
          <a:xfrm>
            <a:off x="7922293" y="685800"/>
            <a:ext cx="3622488" cy="3544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3C9B4B2F-3DA5-5F09-4675-9DCF8918694B}"/>
              </a:ext>
            </a:extLst>
          </p:cNvPr>
          <p:cNvPicPr>
            <a:picLocks noChangeAspect="1"/>
          </p:cNvPicPr>
          <p:nvPr/>
        </p:nvPicPr>
        <p:blipFill>
          <a:blip r:embed="rId3"/>
          <a:stretch>
            <a:fillRect/>
          </a:stretch>
        </p:blipFill>
        <p:spPr>
          <a:xfrm>
            <a:off x="6986622" y="2673543"/>
            <a:ext cx="4748177" cy="3498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3271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54CFB-D4B7-42AE-8EB0-BAC84C163B15}"/>
              </a:ext>
            </a:extLst>
          </p:cNvPr>
          <p:cNvSpPr>
            <a:spLocks noGrp="1"/>
          </p:cNvSpPr>
          <p:nvPr>
            <p:ph type="title"/>
          </p:nvPr>
        </p:nvSpPr>
        <p:spPr>
          <a:xfrm>
            <a:off x="457200" y="685800"/>
            <a:ext cx="10607040" cy="1004888"/>
          </a:xfrm>
        </p:spPr>
        <p:txBody>
          <a:bodyPr>
            <a:normAutofit/>
          </a:bodyPr>
          <a:lstStyle/>
          <a:p>
            <a:r>
              <a:rPr lang="en-US" b="1" dirty="0"/>
              <a:t>A package of evidence-based interventions</a:t>
            </a:r>
          </a:p>
        </p:txBody>
      </p:sp>
      <p:sp>
        <p:nvSpPr>
          <p:cNvPr id="3" name="Content Placeholder 2">
            <a:extLst>
              <a:ext uri="{FF2B5EF4-FFF2-40B4-BE49-F238E27FC236}">
                <a16:creationId xmlns:a16="http://schemas.microsoft.com/office/drawing/2014/main" id="{68B61BB8-FE64-4F52-BC54-7AA101E5D036}"/>
              </a:ext>
            </a:extLst>
          </p:cNvPr>
          <p:cNvSpPr>
            <a:spLocks noGrp="1"/>
          </p:cNvSpPr>
          <p:nvPr>
            <p:ph sz="half" idx="1"/>
          </p:nvPr>
        </p:nvSpPr>
        <p:spPr>
          <a:xfrm>
            <a:off x="457200" y="1780531"/>
            <a:ext cx="2689099" cy="3601234"/>
          </a:xfrm>
        </p:spPr>
        <p:txBody>
          <a:bodyPr>
            <a:normAutofit/>
          </a:bodyPr>
          <a:lstStyle/>
          <a:p>
            <a:pPr marL="0" indent="0">
              <a:buNone/>
            </a:pPr>
            <a:r>
              <a:rPr lang="en-US" sz="2000" dirty="0">
                <a:solidFill>
                  <a:srgbClr val="333333"/>
                </a:solidFill>
                <a:latin typeface="Noto Sans" panose="020B0502040504020204" pitchFamily="34" charset="0"/>
                <a:ea typeface="Noto Sans" panose="020B0502040504020204" pitchFamily="34" charset="0"/>
                <a:cs typeface="Noto Sans" panose="020B0502040504020204" pitchFamily="34" charset="0"/>
              </a:rPr>
              <a:t>WHO promotes HIV prevention through “</a:t>
            </a:r>
            <a:r>
              <a:rPr lang="en-US" sz="2000" b="1" dirty="0">
                <a:solidFill>
                  <a:srgbClr val="333333"/>
                </a:solidFill>
                <a:latin typeface="Noto Sans" panose="020B0502040504020204" pitchFamily="34" charset="0"/>
                <a:ea typeface="Noto Sans" panose="020B0502040504020204" pitchFamily="34" charset="0"/>
                <a:cs typeface="Noto Sans" panose="020B0502040504020204" pitchFamily="34" charset="0"/>
              </a:rPr>
              <a:t>combination prevention</a:t>
            </a:r>
            <a:r>
              <a:rPr lang="en-US" sz="2000" dirty="0">
                <a:solidFill>
                  <a:srgbClr val="333333"/>
                </a:solidFill>
                <a:latin typeface="Noto Sans" panose="020B0502040504020204" pitchFamily="34" charset="0"/>
                <a:ea typeface="Noto Sans" panose="020B0502040504020204" pitchFamily="34" charset="0"/>
                <a:cs typeface="Noto Sans" panose="020B0502040504020204" pitchFamily="34" charset="0"/>
              </a:rPr>
              <a:t>”: a package of services and interventions that have been scientifically proven to prevent HIV</a:t>
            </a:r>
          </a:p>
          <a:p>
            <a:endParaRPr lang="en-US" sz="2000" b="0" i="0" dirty="0">
              <a:solidFill>
                <a:srgbClr val="333333"/>
              </a:solidFill>
              <a:effectLst/>
              <a:latin typeface="Noto Sans" panose="020B0502040504020204" pitchFamily="34" charset="0"/>
              <a:ea typeface="Noto Sans" panose="020B0502040504020204" pitchFamily="34" charset="0"/>
              <a:cs typeface="Noto Sans" panose="020B0502040504020204" pitchFamily="34" charset="0"/>
            </a:endParaRPr>
          </a:p>
          <a:p>
            <a:pPr marL="0" indent="0">
              <a:buNone/>
            </a:pPr>
            <a:endParaRPr lang="en-US" sz="1100"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Slide Number Placeholder 5">
            <a:extLst>
              <a:ext uri="{FF2B5EF4-FFF2-40B4-BE49-F238E27FC236}">
                <a16:creationId xmlns:a16="http://schemas.microsoft.com/office/drawing/2014/main" id="{3992A23D-95DB-4E6B-B1CD-A1548BB384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FF82387-261D-E0B2-1D4F-2D5E97866C43}"/>
              </a:ext>
            </a:extLst>
          </p:cNvPr>
          <p:cNvPicPr>
            <a:picLocks noChangeAspect="1"/>
          </p:cNvPicPr>
          <p:nvPr/>
        </p:nvPicPr>
        <p:blipFill>
          <a:blip r:embed="rId3"/>
          <a:stretch>
            <a:fillRect/>
          </a:stretch>
        </p:blipFill>
        <p:spPr>
          <a:xfrm>
            <a:off x="3617637" y="1188244"/>
            <a:ext cx="7737127" cy="5036127"/>
          </a:xfrm>
          <a:prstGeom prst="rect">
            <a:avLst/>
          </a:prstGeom>
        </p:spPr>
      </p:pic>
      <p:sp>
        <p:nvSpPr>
          <p:cNvPr id="25" name="TextBox 24">
            <a:extLst>
              <a:ext uri="{FF2B5EF4-FFF2-40B4-BE49-F238E27FC236}">
                <a16:creationId xmlns:a16="http://schemas.microsoft.com/office/drawing/2014/main" id="{105DA1D8-2FEE-1102-760B-75FDD9E3E483}"/>
              </a:ext>
            </a:extLst>
          </p:cNvPr>
          <p:cNvSpPr txBox="1"/>
          <p:nvPr/>
        </p:nvSpPr>
        <p:spPr>
          <a:xfrm>
            <a:off x="2481894" y="6487227"/>
            <a:ext cx="9501031" cy="230832"/>
          </a:xfrm>
          <a:prstGeom prst="rect">
            <a:avLst/>
          </a:prstGeom>
          <a:noFill/>
        </p:spPr>
        <p:txBody>
          <a:bodyPr wrap="square">
            <a:spAutoFit/>
          </a:bodyPr>
          <a:lstStyle/>
          <a:p>
            <a:pPr algn="l"/>
            <a:r>
              <a:rPr lang="en-GB" sz="900" b="0" i="0" dirty="0">
                <a:solidFill>
                  <a:srgbClr val="612E2C"/>
                </a:solidFill>
                <a:effectLst/>
                <a:latin typeface="Noto Sans" panose="020B0502040504020204" pitchFamily="34" charset="0"/>
                <a:ea typeface="Noto Sans" panose="020B0502040504020204" pitchFamily="34" charset="0"/>
                <a:cs typeface="Noto Sans" panose="020B0502040504020204" pitchFamily="34" charset="0"/>
                <a:hlinkClick r:id="rId4"/>
              </a:rPr>
              <a:t>Combination Prevention: Integrating strategies to end the epidemic</a:t>
            </a:r>
            <a:r>
              <a:rPr lang="en-GB" sz="900" b="0" i="0" dirty="0">
                <a:solidFill>
                  <a:srgbClr val="612E2C"/>
                </a:solidFill>
                <a:effectLst/>
                <a:latin typeface="Noto Sans" panose="020B0502040504020204" pitchFamily="34" charset="0"/>
                <a:ea typeface="Noto Sans" panose="020B0502040504020204" pitchFamily="34" charset="0"/>
                <a:cs typeface="Noto Sans" panose="020B0502040504020204" pitchFamily="34" charset="0"/>
              </a:rPr>
              <a:t>: </a:t>
            </a:r>
            <a:r>
              <a:rPr lang="en-GB" sz="900" b="0" i="0" dirty="0">
                <a:solidFill>
                  <a:srgbClr val="612E2C"/>
                </a:solidFill>
                <a:effectLst/>
                <a:latin typeface="lemonde-journal"/>
                <a:hlinkClick r:id="rId5"/>
              </a:rPr>
              <a:t>https://avac.org/resource/combination-prevention-integrating-strategies-to-end-the-epidemic/</a:t>
            </a:r>
            <a:endParaRPr lang="en-GB" sz="900" u="sng" dirty="0">
              <a:solidFill>
                <a:srgbClr val="612E2C"/>
              </a:solidFill>
              <a:latin typeface="lemonde-journal"/>
            </a:endParaRPr>
          </a:p>
        </p:txBody>
      </p:sp>
    </p:spTree>
    <p:extLst>
      <p:ext uri="{BB962C8B-B14F-4D97-AF65-F5344CB8AC3E}">
        <p14:creationId xmlns:p14="http://schemas.microsoft.com/office/powerpoint/2010/main" val="519330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170AA-F041-0234-29F6-AB6B05D7CE09}"/>
              </a:ext>
            </a:extLst>
          </p:cNvPr>
          <p:cNvSpPr>
            <a:spLocks noGrp="1"/>
          </p:cNvSpPr>
          <p:nvPr>
            <p:ph type="title"/>
          </p:nvPr>
        </p:nvSpPr>
        <p:spPr>
          <a:xfrm>
            <a:off x="432708" y="609341"/>
            <a:ext cx="11302091" cy="1004888"/>
          </a:xfrm>
        </p:spPr>
        <p:txBody>
          <a:bodyPr>
            <a:normAutofit/>
          </a:bodyPr>
          <a:lstStyle/>
          <a:p>
            <a:r>
              <a:rPr lang="en-GB" sz="3600" b="1" dirty="0"/>
              <a:t>What is “combination prevention” for HIV?</a:t>
            </a:r>
          </a:p>
        </p:txBody>
      </p:sp>
      <p:sp>
        <p:nvSpPr>
          <p:cNvPr id="5" name="Footer Placeholder 4">
            <a:extLst>
              <a:ext uri="{FF2B5EF4-FFF2-40B4-BE49-F238E27FC236}">
                <a16:creationId xmlns:a16="http://schemas.microsoft.com/office/drawing/2014/main" id="{2C37914A-5E59-7758-63FE-3E2D2EEFA95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ACBB2A-BE63-8C29-30F9-689AF83F90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GB"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00E09CBC-969C-9BE8-C203-47B878DD45BC}"/>
              </a:ext>
            </a:extLst>
          </p:cNvPr>
          <p:cNvSpPr/>
          <p:nvPr/>
        </p:nvSpPr>
        <p:spPr>
          <a:xfrm>
            <a:off x="21772" y="1316057"/>
            <a:ext cx="3973286" cy="551769"/>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Human rights</a:t>
            </a:r>
          </a:p>
        </p:txBody>
      </p:sp>
      <p:sp>
        <p:nvSpPr>
          <p:cNvPr id="10" name="Rounded Rectangle 9">
            <a:extLst>
              <a:ext uri="{FF2B5EF4-FFF2-40B4-BE49-F238E27FC236}">
                <a16:creationId xmlns:a16="http://schemas.microsoft.com/office/drawing/2014/main" id="{08977737-E92F-EEDA-1368-CBF01D2382A3}"/>
              </a:ext>
            </a:extLst>
          </p:cNvPr>
          <p:cNvSpPr/>
          <p:nvPr/>
        </p:nvSpPr>
        <p:spPr>
          <a:xfrm>
            <a:off x="4071258" y="1316057"/>
            <a:ext cx="3973286" cy="551769"/>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Scientific evidence</a:t>
            </a:r>
          </a:p>
        </p:txBody>
      </p:sp>
      <p:sp>
        <p:nvSpPr>
          <p:cNvPr id="11" name="Rounded Rectangle 10">
            <a:extLst>
              <a:ext uri="{FF2B5EF4-FFF2-40B4-BE49-F238E27FC236}">
                <a16:creationId xmlns:a16="http://schemas.microsoft.com/office/drawing/2014/main" id="{BDDBD389-9A7F-8364-E0E4-77169FD593EF}"/>
              </a:ext>
            </a:extLst>
          </p:cNvPr>
          <p:cNvSpPr/>
          <p:nvPr/>
        </p:nvSpPr>
        <p:spPr>
          <a:xfrm>
            <a:off x="8120744" y="1316057"/>
            <a:ext cx="3973286" cy="551769"/>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Communities</a:t>
            </a:r>
          </a:p>
        </p:txBody>
      </p:sp>
      <p:sp>
        <p:nvSpPr>
          <p:cNvPr id="18" name="Cross 17">
            <a:extLst>
              <a:ext uri="{FF2B5EF4-FFF2-40B4-BE49-F238E27FC236}">
                <a16:creationId xmlns:a16="http://schemas.microsoft.com/office/drawing/2014/main" id="{11222BFF-5A1D-FEE5-3D92-3974615ECF86}"/>
              </a:ext>
            </a:extLst>
          </p:cNvPr>
          <p:cNvSpPr/>
          <p:nvPr/>
        </p:nvSpPr>
        <p:spPr>
          <a:xfrm>
            <a:off x="3869873" y="1428655"/>
            <a:ext cx="326571" cy="326571"/>
          </a:xfrm>
          <a:prstGeom prst="plus">
            <a:avLst>
              <a:gd name="adj" fmla="val 25529"/>
            </a:avLst>
          </a:prstGeom>
          <a:solidFill>
            <a:schemeClr val="bg1"/>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0" name="Down Arrow 19">
            <a:extLst>
              <a:ext uri="{FF2B5EF4-FFF2-40B4-BE49-F238E27FC236}">
                <a16:creationId xmlns:a16="http://schemas.microsoft.com/office/drawing/2014/main" id="{61CD9BEE-BC21-9D62-6997-53A83EF2EB1F}"/>
              </a:ext>
            </a:extLst>
          </p:cNvPr>
          <p:cNvSpPr/>
          <p:nvPr/>
        </p:nvSpPr>
        <p:spPr>
          <a:xfrm>
            <a:off x="838200" y="2013672"/>
            <a:ext cx="555171" cy="2739203"/>
          </a:xfrm>
          <a:prstGeom prst="downArrow">
            <a:avLst/>
          </a:prstGeom>
          <a:solidFill>
            <a:srgbClr val="A6228C">
              <a:alpha val="32941"/>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1" name="Down Arrow 20">
            <a:extLst>
              <a:ext uri="{FF2B5EF4-FFF2-40B4-BE49-F238E27FC236}">
                <a16:creationId xmlns:a16="http://schemas.microsoft.com/office/drawing/2014/main" id="{7D6C0186-1381-AC4A-70F1-802F516214D8}"/>
              </a:ext>
            </a:extLst>
          </p:cNvPr>
          <p:cNvSpPr/>
          <p:nvPr/>
        </p:nvSpPr>
        <p:spPr>
          <a:xfrm>
            <a:off x="838200" y="2022248"/>
            <a:ext cx="555171" cy="914400"/>
          </a:xfrm>
          <a:prstGeom prst="downArrow">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6" name="TextBox 25">
            <a:extLst>
              <a:ext uri="{FF2B5EF4-FFF2-40B4-BE49-F238E27FC236}">
                <a16:creationId xmlns:a16="http://schemas.microsoft.com/office/drawing/2014/main" id="{6087F466-63E5-4EB2-FED7-878353CA6A41}"/>
              </a:ext>
            </a:extLst>
          </p:cNvPr>
          <p:cNvSpPr txBox="1"/>
          <p:nvPr/>
        </p:nvSpPr>
        <p:spPr>
          <a:xfrm>
            <a:off x="724820" y="2978360"/>
            <a:ext cx="260947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What are the legal and social barriers preventing equal access?</a:t>
            </a:r>
          </a:p>
        </p:txBody>
      </p:sp>
      <p:sp>
        <p:nvSpPr>
          <p:cNvPr id="27" name="TextBox 26">
            <a:extLst>
              <a:ext uri="{FF2B5EF4-FFF2-40B4-BE49-F238E27FC236}">
                <a16:creationId xmlns:a16="http://schemas.microsoft.com/office/drawing/2014/main" id="{36EDC672-6C17-63C6-69E6-5801ABA9942A}"/>
              </a:ext>
            </a:extLst>
          </p:cNvPr>
          <p:cNvSpPr txBox="1"/>
          <p:nvPr/>
        </p:nvSpPr>
        <p:spPr>
          <a:xfrm>
            <a:off x="9022613" y="3183932"/>
            <a:ext cx="26094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What do communities and individuals need?</a:t>
            </a:r>
          </a:p>
        </p:txBody>
      </p:sp>
      <p:sp>
        <p:nvSpPr>
          <p:cNvPr id="28" name="TextBox 27">
            <a:extLst>
              <a:ext uri="{FF2B5EF4-FFF2-40B4-BE49-F238E27FC236}">
                <a16:creationId xmlns:a16="http://schemas.microsoft.com/office/drawing/2014/main" id="{E0E15175-03C7-B011-0188-7709FBAC4796}"/>
              </a:ext>
            </a:extLst>
          </p:cNvPr>
          <p:cNvSpPr txBox="1"/>
          <p:nvPr/>
        </p:nvSpPr>
        <p:spPr>
          <a:xfrm>
            <a:off x="4669819" y="2129836"/>
            <a:ext cx="26094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What works?</a:t>
            </a:r>
          </a:p>
        </p:txBody>
      </p:sp>
      <p:sp>
        <p:nvSpPr>
          <p:cNvPr id="29" name="TextBox 28">
            <a:extLst>
              <a:ext uri="{FF2B5EF4-FFF2-40B4-BE49-F238E27FC236}">
                <a16:creationId xmlns:a16="http://schemas.microsoft.com/office/drawing/2014/main" id="{54A2B40A-F811-8871-56A7-61F59C240B1F}"/>
              </a:ext>
            </a:extLst>
          </p:cNvPr>
          <p:cNvSpPr txBox="1"/>
          <p:nvPr/>
        </p:nvSpPr>
        <p:spPr>
          <a:xfrm>
            <a:off x="17161" y="4612684"/>
            <a:ext cx="119991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uLnTx/>
                <a:uFillTx/>
                <a:latin typeface="Noto Sans" panose="020B0502040504020204" pitchFamily="34" charset="0"/>
                <a:ea typeface="Noto Sans" panose="020B0502040504020204" pitchFamily="34" charset="0"/>
                <a:cs typeface="Noto Sans" panose="020B0502040504020204" pitchFamily="34" charset="0"/>
              </a:rPr>
              <a:t>Differentiated and simplified service delivery at scale</a:t>
            </a:r>
          </a:p>
        </p:txBody>
      </p:sp>
      <p:sp>
        <p:nvSpPr>
          <p:cNvPr id="30" name="Rectangle 29">
            <a:extLst>
              <a:ext uri="{FF2B5EF4-FFF2-40B4-BE49-F238E27FC236}">
                <a16:creationId xmlns:a16="http://schemas.microsoft.com/office/drawing/2014/main" id="{07EE0B8C-86E2-F16F-37A2-8C038EC57A76}"/>
              </a:ext>
            </a:extLst>
          </p:cNvPr>
          <p:cNvSpPr/>
          <p:nvPr/>
        </p:nvSpPr>
        <p:spPr>
          <a:xfrm>
            <a:off x="81055" y="5152527"/>
            <a:ext cx="11999167" cy="776706"/>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SUSTAINED IMPACT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Reduction in the number of new HIV infections</a:t>
            </a:r>
          </a:p>
        </p:txBody>
      </p:sp>
      <p:sp>
        <p:nvSpPr>
          <p:cNvPr id="31" name="Down Arrow 30">
            <a:extLst>
              <a:ext uri="{FF2B5EF4-FFF2-40B4-BE49-F238E27FC236}">
                <a16:creationId xmlns:a16="http://schemas.microsoft.com/office/drawing/2014/main" id="{E15BC738-2BD6-CA00-460E-AE058BB2F65A}"/>
              </a:ext>
            </a:extLst>
          </p:cNvPr>
          <p:cNvSpPr/>
          <p:nvPr/>
        </p:nvSpPr>
        <p:spPr>
          <a:xfrm>
            <a:off x="2626424" y="2013672"/>
            <a:ext cx="555171" cy="2739203"/>
          </a:xfrm>
          <a:prstGeom prst="downArrow">
            <a:avLst/>
          </a:prstGeom>
          <a:solidFill>
            <a:srgbClr val="A6228C">
              <a:alpha val="32941"/>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2" name="Down Arrow 31">
            <a:extLst>
              <a:ext uri="{FF2B5EF4-FFF2-40B4-BE49-F238E27FC236}">
                <a16:creationId xmlns:a16="http://schemas.microsoft.com/office/drawing/2014/main" id="{670E7D47-01A1-EB00-C809-F81B55A26A0A}"/>
              </a:ext>
            </a:extLst>
          </p:cNvPr>
          <p:cNvSpPr/>
          <p:nvPr/>
        </p:nvSpPr>
        <p:spPr>
          <a:xfrm>
            <a:off x="2626424" y="2022248"/>
            <a:ext cx="555171" cy="914400"/>
          </a:xfrm>
          <a:prstGeom prst="downArrow">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3" name="Down Arrow 32">
            <a:extLst>
              <a:ext uri="{FF2B5EF4-FFF2-40B4-BE49-F238E27FC236}">
                <a16:creationId xmlns:a16="http://schemas.microsoft.com/office/drawing/2014/main" id="{A964D2B7-445F-AB7B-611E-28A3A186116D}"/>
              </a:ext>
            </a:extLst>
          </p:cNvPr>
          <p:cNvSpPr/>
          <p:nvPr/>
        </p:nvSpPr>
        <p:spPr>
          <a:xfrm>
            <a:off x="4704529" y="2011227"/>
            <a:ext cx="555171" cy="2739203"/>
          </a:xfrm>
          <a:prstGeom prst="downArrow">
            <a:avLst/>
          </a:prstGeom>
          <a:solidFill>
            <a:srgbClr val="A6228C">
              <a:alpha val="32941"/>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4" name="Down Arrow 33">
            <a:extLst>
              <a:ext uri="{FF2B5EF4-FFF2-40B4-BE49-F238E27FC236}">
                <a16:creationId xmlns:a16="http://schemas.microsoft.com/office/drawing/2014/main" id="{E3876251-6C79-41B8-2CBE-6097219252AD}"/>
              </a:ext>
            </a:extLst>
          </p:cNvPr>
          <p:cNvSpPr/>
          <p:nvPr/>
        </p:nvSpPr>
        <p:spPr>
          <a:xfrm>
            <a:off x="4704529" y="2019803"/>
            <a:ext cx="555171" cy="914400"/>
          </a:xfrm>
          <a:prstGeom prst="downArrow">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5" name="Down Arrow 34">
            <a:extLst>
              <a:ext uri="{FF2B5EF4-FFF2-40B4-BE49-F238E27FC236}">
                <a16:creationId xmlns:a16="http://schemas.microsoft.com/office/drawing/2014/main" id="{007A8FA9-7CDC-7417-6E9C-90B8F3CCBE35}"/>
              </a:ext>
            </a:extLst>
          </p:cNvPr>
          <p:cNvSpPr/>
          <p:nvPr/>
        </p:nvSpPr>
        <p:spPr>
          <a:xfrm>
            <a:off x="6758836" y="2011227"/>
            <a:ext cx="555171" cy="2739203"/>
          </a:xfrm>
          <a:prstGeom prst="downArrow">
            <a:avLst/>
          </a:prstGeom>
          <a:solidFill>
            <a:srgbClr val="A6228C">
              <a:alpha val="32941"/>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6" name="Down Arrow 35">
            <a:extLst>
              <a:ext uri="{FF2B5EF4-FFF2-40B4-BE49-F238E27FC236}">
                <a16:creationId xmlns:a16="http://schemas.microsoft.com/office/drawing/2014/main" id="{8D94F2A6-0511-2D1B-10BF-3DAE2C9D4F96}"/>
              </a:ext>
            </a:extLst>
          </p:cNvPr>
          <p:cNvSpPr/>
          <p:nvPr/>
        </p:nvSpPr>
        <p:spPr>
          <a:xfrm>
            <a:off x="6758836" y="2019803"/>
            <a:ext cx="555171" cy="914400"/>
          </a:xfrm>
          <a:prstGeom prst="downArrow">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7" name="Down Arrow 36">
            <a:extLst>
              <a:ext uri="{FF2B5EF4-FFF2-40B4-BE49-F238E27FC236}">
                <a16:creationId xmlns:a16="http://schemas.microsoft.com/office/drawing/2014/main" id="{E317E9F6-16D8-4E56-AB2C-2BD8764BBBE0}"/>
              </a:ext>
            </a:extLst>
          </p:cNvPr>
          <p:cNvSpPr/>
          <p:nvPr/>
        </p:nvSpPr>
        <p:spPr>
          <a:xfrm>
            <a:off x="9047384" y="2003948"/>
            <a:ext cx="555171" cy="2739203"/>
          </a:xfrm>
          <a:prstGeom prst="downArrow">
            <a:avLst/>
          </a:prstGeom>
          <a:solidFill>
            <a:srgbClr val="A6228C">
              <a:alpha val="32941"/>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8" name="Down Arrow 37">
            <a:extLst>
              <a:ext uri="{FF2B5EF4-FFF2-40B4-BE49-F238E27FC236}">
                <a16:creationId xmlns:a16="http://schemas.microsoft.com/office/drawing/2014/main" id="{C1D3C2A9-7CD5-7529-51F1-6D5998F655E1}"/>
              </a:ext>
            </a:extLst>
          </p:cNvPr>
          <p:cNvSpPr/>
          <p:nvPr/>
        </p:nvSpPr>
        <p:spPr>
          <a:xfrm>
            <a:off x="9047384" y="2012524"/>
            <a:ext cx="555171" cy="914400"/>
          </a:xfrm>
          <a:prstGeom prst="downArrow">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9" name="Down Arrow 38">
            <a:extLst>
              <a:ext uri="{FF2B5EF4-FFF2-40B4-BE49-F238E27FC236}">
                <a16:creationId xmlns:a16="http://schemas.microsoft.com/office/drawing/2014/main" id="{D32F19EE-F29F-7076-FD3F-72496733833F}"/>
              </a:ext>
            </a:extLst>
          </p:cNvPr>
          <p:cNvSpPr/>
          <p:nvPr/>
        </p:nvSpPr>
        <p:spPr>
          <a:xfrm>
            <a:off x="10912009" y="2011227"/>
            <a:ext cx="555171" cy="2739203"/>
          </a:xfrm>
          <a:prstGeom prst="downArrow">
            <a:avLst/>
          </a:prstGeom>
          <a:solidFill>
            <a:srgbClr val="A6228C">
              <a:alpha val="32941"/>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0" name="Down Arrow 39">
            <a:extLst>
              <a:ext uri="{FF2B5EF4-FFF2-40B4-BE49-F238E27FC236}">
                <a16:creationId xmlns:a16="http://schemas.microsoft.com/office/drawing/2014/main" id="{B35B167E-D186-9E1E-B8DB-45F8A060D24D}"/>
              </a:ext>
            </a:extLst>
          </p:cNvPr>
          <p:cNvSpPr/>
          <p:nvPr/>
        </p:nvSpPr>
        <p:spPr>
          <a:xfrm>
            <a:off x="10912009" y="2019803"/>
            <a:ext cx="555171" cy="914400"/>
          </a:xfrm>
          <a:prstGeom prst="downArrow">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2" name="Oval 11">
            <a:extLst>
              <a:ext uri="{FF2B5EF4-FFF2-40B4-BE49-F238E27FC236}">
                <a16:creationId xmlns:a16="http://schemas.microsoft.com/office/drawing/2014/main" id="{6E08B12B-544A-0D89-9D52-CE3F12B0CFC0}"/>
              </a:ext>
            </a:extLst>
          </p:cNvPr>
          <p:cNvSpPr/>
          <p:nvPr/>
        </p:nvSpPr>
        <p:spPr>
          <a:xfrm>
            <a:off x="3226908" y="2644515"/>
            <a:ext cx="1861457" cy="182476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Behavioural</a:t>
            </a:r>
          </a:p>
        </p:txBody>
      </p:sp>
      <p:sp>
        <p:nvSpPr>
          <p:cNvPr id="13" name="Oval 12">
            <a:extLst>
              <a:ext uri="{FF2B5EF4-FFF2-40B4-BE49-F238E27FC236}">
                <a16:creationId xmlns:a16="http://schemas.microsoft.com/office/drawing/2014/main" id="{9A8080E7-EE86-C9BE-16D9-A4A53F228DA9}"/>
              </a:ext>
            </a:extLst>
          </p:cNvPr>
          <p:cNvSpPr/>
          <p:nvPr/>
        </p:nvSpPr>
        <p:spPr>
          <a:xfrm>
            <a:off x="5056617" y="2602803"/>
            <a:ext cx="1861457" cy="182476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Biomedical</a:t>
            </a:r>
          </a:p>
        </p:txBody>
      </p:sp>
      <p:sp>
        <p:nvSpPr>
          <p:cNvPr id="14" name="Oval 13">
            <a:extLst>
              <a:ext uri="{FF2B5EF4-FFF2-40B4-BE49-F238E27FC236}">
                <a16:creationId xmlns:a16="http://schemas.microsoft.com/office/drawing/2014/main" id="{86ED4DDA-465C-DFBC-A535-E526DF5213A5}"/>
              </a:ext>
            </a:extLst>
          </p:cNvPr>
          <p:cNvSpPr/>
          <p:nvPr/>
        </p:nvSpPr>
        <p:spPr>
          <a:xfrm>
            <a:off x="6858052" y="2636133"/>
            <a:ext cx="1861457" cy="182476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Structural</a:t>
            </a:r>
          </a:p>
        </p:txBody>
      </p:sp>
      <p:sp>
        <p:nvSpPr>
          <p:cNvPr id="15" name="TextBox 14">
            <a:extLst>
              <a:ext uri="{FF2B5EF4-FFF2-40B4-BE49-F238E27FC236}">
                <a16:creationId xmlns:a16="http://schemas.microsoft.com/office/drawing/2014/main" id="{086F7146-AD10-BC95-733A-730D7EB36409}"/>
              </a:ext>
            </a:extLst>
          </p:cNvPr>
          <p:cNvSpPr txBox="1"/>
          <p:nvPr/>
        </p:nvSpPr>
        <p:spPr>
          <a:xfrm>
            <a:off x="3362963" y="3091600"/>
            <a:ext cx="530756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solidFill>
                  <a:srgbClr val="00205C">
                    <a:lumMod val="75000"/>
                    <a:lumOff val="25000"/>
                  </a:srgbClr>
                </a:solidFill>
                <a:effectLst>
                  <a:outerShdw blurRad="38100" dist="19050" dir="2700000" algn="tl" rotWithShape="0">
                    <a:srgbClr val="000000">
                      <a:lumMod val="50000"/>
                      <a:alpha val="40000"/>
                    </a:srgbClr>
                  </a:outerShdw>
                </a:effectLst>
                <a:uLnTx/>
                <a:uFillTx/>
                <a:latin typeface="Noto Sans" panose="020B0502040504020204" pitchFamily="34" charset="0"/>
                <a:ea typeface="Noto Sans" panose="020B0502040504020204" pitchFamily="34" charset="0"/>
                <a:cs typeface="Noto Sans" panose="020B0502040504020204" pitchFamily="34" charset="0"/>
              </a:rPr>
              <a:t>INTERVENTIONS</a:t>
            </a:r>
          </a:p>
        </p:txBody>
      </p:sp>
      <p:sp>
        <p:nvSpPr>
          <p:cNvPr id="43" name="Cross 42">
            <a:extLst>
              <a:ext uri="{FF2B5EF4-FFF2-40B4-BE49-F238E27FC236}">
                <a16:creationId xmlns:a16="http://schemas.microsoft.com/office/drawing/2014/main" id="{6EBC34D0-AFB3-7ABD-92E5-976BB0131B06}"/>
              </a:ext>
            </a:extLst>
          </p:cNvPr>
          <p:cNvSpPr/>
          <p:nvPr/>
        </p:nvSpPr>
        <p:spPr>
          <a:xfrm>
            <a:off x="7897588" y="1431059"/>
            <a:ext cx="326571" cy="326571"/>
          </a:xfrm>
          <a:prstGeom prst="plus">
            <a:avLst>
              <a:gd name="adj" fmla="val 25529"/>
            </a:avLst>
          </a:prstGeom>
          <a:solidFill>
            <a:schemeClr val="bg1"/>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533137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4B3AA8E-9177-841E-0697-F4E7E5C0C101}"/>
              </a:ext>
            </a:extLst>
          </p:cNvPr>
          <p:cNvSpPr/>
          <p:nvPr/>
        </p:nvSpPr>
        <p:spPr>
          <a:xfrm>
            <a:off x="5964738" y="1711837"/>
            <a:ext cx="5751576" cy="4105656"/>
          </a:xfrm>
          <a:prstGeom prst="roundRect">
            <a:avLst/>
          </a:prstGeom>
          <a:gradFill flip="none" rotWithShape="1">
            <a:gsLst>
              <a:gs pos="0">
                <a:schemeClr val="accent2">
                  <a:lumMod val="60000"/>
                  <a:lumOff val="4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A9B6E647-49EB-0DD8-6E08-1781627FACF5}"/>
              </a:ext>
            </a:extLst>
          </p:cNvPr>
          <p:cNvSpPr/>
          <p:nvPr/>
        </p:nvSpPr>
        <p:spPr>
          <a:xfrm>
            <a:off x="184305" y="1783080"/>
            <a:ext cx="5751576" cy="4105656"/>
          </a:xfrm>
          <a:prstGeom prst="roundRect">
            <a:avLst/>
          </a:prstGeom>
          <a:gradFill flip="none" rotWithShape="1">
            <a:gsLst>
              <a:gs pos="0">
                <a:schemeClr val="accent1">
                  <a:lumMod val="40000"/>
                  <a:lumOff val="60000"/>
                  <a:tint val="66000"/>
                  <a:satMod val="160000"/>
                </a:schemeClr>
              </a:gs>
              <a:gs pos="100000">
                <a:schemeClr val="bg1"/>
              </a:gs>
              <a:gs pos="100000">
                <a:schemeClr val="accent1">
                  <a:lumMod val="40000"/>
                  <a:lumOff val="60000"/>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50888D-B4AB-E188-BBC5-E81A4F36C6EF}"/>
              </a:ext>
            </a:extLst>
          </p:cNvPr>
          <p:cNvSpPr>
            <a:spLocks noGrp="1"/>
          </p:cNvSpPr>
          <p:nvPr>
            <p:ph type="title"/>
          </p:nvPr>
        </p:nvSpPr>
        <p:spPr>
          <a:xfrm>
            <a:off x="457200" y="575515"/>
            <a:ext cx="11285316" cy="1004888"/>
          </a:xfrm>
        </p:spPr>
        <p:txBody>
          <a:bodyPr>
            <a:normAutofit fontScale="90000"/>
          </a:bodyPr>
          <a:lstStyle/>
          <a:p>
            <a:r>
              <a:rPr lang="es-ES_tradnl" sz="3600" b="1" dirty="0" err="1">
                <a:solidFill>
                  <a:srgbClr val="002060"/>
                </a:solidFill>
              </a:rPr>
              <a:t>Antiretroviral</a:t>
            </a:r>
            <a:r>
              <a:rPr lang="es-ES_tradnl" sz="3600" b="1" dirty="0">
                <a:solidFill>
                  <a:srgbClr val="002060"/>
                </a:solidFill>
              </a:rPr>
              <a:t> (ARV) </a:t>
            </a:r>
            <a:r>
              <a:rPr lang="es-ES_tradnl" sz="3600" b="1" dirty="0" err="1">
                <a:solidFill>
                  <a:srgbClr val="002060"/>
                </a:solidFill>
              </a:rPr>
              <a:t>based</a:t>
            </a:r>
            <a:r>
              <a:rPr lang="es-ES_tradnl" sz="3600" b="1" dirty="0">
                <a:solidFill>
                  <a:srgbClr val="002060"/>
                </a:solidFill>
              </a:rPr>
              <a:t> </a:t>
            </a:r>
            <a:r>
              <a:rPr lang="es-ES_tradnl" sz="3600" b="1" dirty="0" err="1">
                <a:solidFill>
                  <a:srgbClr val="002060"/>
                </a:solidFill>
              </a:rPr>
              <a:t>prevention</a:t>
            </a:r>
            <a:r>
              <a:rPr lang="es-ES_tradnl" sz="3600" b="1" dirty="0">
                <a:solidFill>
                  <a:srgbClr val="002060"/>
                </a:solidFill>
              </a:rPr>
              <a:t> </a:t>
            </a:r>
            <a:r>
              <a:rPr lang="en-GB" sz="3600" dirty="0">
                <a:solidFill>
                  <a:srgbClr val="002060"/>
                </a:solidFill>
              </a:rPr>
              <a:t>is the use of ARVs to prevent infection in people who are HIV negative</a:t>
            </a:r>
            <a:br>
              <a:rPr lang="en-GB" sz="3600" b="1" dirty="0">
                <a:solidFill>
                  <a:srgbClr val="002060"/>
                </a:solidFill>
              </a:rPr>
            </a:br>
            <a:endParaRPr lang="es-ES_tradnl" sz="3600" dirty="0">
              <a:solidFill>
                <a:srgbClr val="002060"/>
              </a:solidFill>
            </a:endParaRPr>
          </a:p>
        </p:txBody>
      </p:sp>
      <p:sp>
        <p:nvSpPr>
          <p:cNvPr id="3" name="Content Placeholder 2">
            <a:extLst>
              <a:ext uri="{FF2B5EF4-FFF2-40B4-BE49-F238E27FC236}">
                <a16:creationId xmlns:a16="http://schemas.microsoft.com/office/drawing/2014/main" id="{AE33DC8D-D915-1C68-B37F-2EF5AED80F64}"/>
              </a:ext>
            </a:extLst>
          </p:cNvPr>
          <p:cNvSpPr>
            <a:spLocks noGrp="1"/>
          </p:cNvSpPr>
          <p:nvPr>
            <p:ph sz="half" idx="1"/>
          </p:nvPr>
        </p:nvSpPr>
        <p:spPr>
          <a:xfrm>
            <a:off x="449483" y="2618335"/>
            <a:ext cx="5486398" cy="3192170"/>
          </a:xfrm>
        </p:spPr>
        <p:txBody>
          <a:bodyPr/>
          <a:lstStyle/>
          <a:p>
            <a:r>
              <a:rPr lang="en-US" sz="1400" dirty="0">
                <a:solidFill>
                  <a:schemeClr val="tx2"/>
                </a:solidFill>
                <a:latin typeface="Noto Sans" panose="020B0502040504020204" pitchFamily="34" charset="0"/>
                <a:ea typeface="Noto Sans" panose="020B0502040504020204" pitchFamily="34" charset="0"/>
                <a:cs typeface="Noto Sans" panose="020B0502040504020204" pitchFamily="34" charset="0"/>
              </a:rPr>
              <a:t>HIV </a:t>
            </a:r>
            <a:r>
              <a:rPr lang="en-US" sz="1400" dirty="0" err="1">
                <a:solidFill>
                  <a:schemeClr val="tx2"/>
                </a:solidFill>
                <a:latin typeface="Noto Sans" panose="020B0502040504020204" pitchFamily="34" charset="0"/>
                <a:ea typeface="Noto Sans" panose="020B0502040504020204" pitchFamily="34" charset="0"/>
                <a:cs typeface="Noto Sans" panose="020B0502040504020204" pitchFamily="34" charset="0"/>
              </a:rPr>
              <a:t>PrEP</a:t>
            </a:r>
            <a:r>
              <a:rPr lang="en-US" sz="1400" dirty="0">
                <a:solidFill>
                  <a:schemeClr val="tx2"/>
                </a:solidFill>
                <a:latin typeface="Noto Sans" panose="020B0502040504020204" pitchFamily="34" charset="0"/>
                <a:ea typeface="Noto Sans" panose="020B0502040504020204" pitchFamily="34" charset="0"/>
                <a:cs typeface="Noto Sans" panose="020B0502040504020204" pitchFamily="34" charset="0"/>
              </a:rPr>
              <a:t> is the use of antiretroviral medications in people </a:t>
            </a:r>
            <a:r>
              <a:rPr lang="en-US" dirty="0">
                <a:solidFill>
                  <a:schemeClr val="tx2"/>
                </a:solidFill>
                <a:latin typeface="Noto Sans" panose="020B0502040504020204" pitchFamily="34" charset="0"/>
                <a:ea typeface="Noto Sans" panose="020B0502040504020204" pitchFamily="34" charset="0"/>
                <a:cs typeface="Noto Sans" panose="020B0502040504020204" pitchFamily="34" charset="0"/>
              </a:rPr>
              <a:t>who are HIV negative to prevent acquisition </a:t>
            </a:r>
            <a:r>
              <a:rPr lang="en-US" b="1" dirty="0">
                <a:solidFill>
                  <a:schemeClr val="tx2"/>
                </a:solidFill>
                <a:latin typeface="Noto Sans" panose="020B0502040504020204" pitchFamily="34" charset="0"/>
                <a:ea typeface="Noto Sans" panose="020B0502040504020204" pitchFamily="34" charset="0"/>
                <a:cs typeface="Noto Sans" panose="020B0502040504020204" pitchFamily="34" charset="0"/>
              </a:rPr>
              <a:t>before a possible exposure</a:t>
            </a:r>
          </a:p>
          <a:p>
            <a:r>
              <a:rPr lang="en-US" dirty="0">
                <a:solidFill>
                  <a:schemeClr val="tx2"/>
                </a:solidFill>
                <a:latin typeface="Noto Sans" panose="020B0502040504020204" pitchFamily="34" charset="0"/>
                <a:ea typeface="Noto Sans" panose="020B0502040504020204" pitchFamily="34" charset="0"/>
                <a:cs typeface="Noto Sans" panose="020B0502040504020204" pitchFamily="34" charset="0"/>
              </a:rPr>
              <a:t>Multiple products available:</a:t>
            </a:r>
          </a:p>
          <a:p>
            <a:pPr lvl="1"/>
            <a:r>
              <a:rPr lang="en-US" i="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Pills/tablets for oral use (TDF/XTC)</a:t>
            </a:r>
          </a:p>
          <a:p>
            <a:pPr lvl="1"/>
            <a:r>
              <a:rPr lang="en-US" i="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Suspension for injectable use* (CAB-LA)</a:t>
            </a:r>
          </a:p>
          <a:p>
            <a:pPr lvl="1"/>
            <a:r>
              <a:rPr lang="en-US" dirty="0">
                <a:solidFill>
                  <a:schemeClr val="tx2"/>
                </a:solidFill>
                <a:latin typeface="Noto Sans" panose="020B0502040504020204" pitchFamily="34" charset="0"/>
                <a:ea typeface="Noto Sans" panose="020B0502040504020204" pitchFamily="34" charset="0"/>
                <a:cs typeface="Noto Sans" panose="020B0502040504020204" pitchFamily="34" charset="0"/>
              </a:rPr>
              <a:t>Silicone ring for vaginal use* (DVR)</a:t>
            </a:r>
            <a:endParaRPr lang="en-US" i="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marL="0" indent="0">
              <a:buNone/>
            </a:pPr>
            <a:endParaRPr lang="es-ES_tradnl" dirty="0"/>
          </a:p>
        </p:txBody>
      </p:sp>
      <p:sp>
        <p:nvSpPr>
          <p:cNvPr id="4" name="Content Placeholder 3">
            <a:extLst>
              <a:ext uri="{FF2B5EF4-FFF2-40B4-BE49-F238E27FC236}">
                <a16:creationId xmlns:a16="http://schemas.microsoft.com/office/drawing/2014/main" id="{1F63B88E-C91E-DE94-B6B7-EA72C819B5DB}"/>
              </a:ext>
            </a:extLst>
          </p:cNvPr>
          <p:cNvSpPr>
            <a:spLocks noGrp="1"/>
          </p:cNvSpPr>
          <p:nvPr>
            <p:ph sz="half" idx="2"/>
          </p:nvPr>
        </p:nvSpPr>
        <p:spPr>
          <a:xfrm>
            <a:off x="6240686" y="2618335"/>
            <a:ext cx="5486400" cy="3192170"/>
          </a:xfrm>
        </p:spPr>
        <p:txBody>
          <a:bodyPr/>
          <a:lstStyle/>
          <a:p>
            <a:r>
              <a:rPr lang="en-US" sz="1400" dirty="0">
                <a:solidFill>
                  <a:srgbClr val="002060"/>
                </a:solidFill>
                <a:latin typeface="Noto Sans" panose="020B0502040504020204" pitchFamily="34" charset="0"/>
                <a:ea typeface="Noto Sans" panose="020B0502040504020204" pitchFamily="34" charset="0"/>
                <a:cs typeface="Noto Sans" panose="020B0502040504020204" pitchFamily="34" charset="0"/>
              </a:rPr>
              <a:t>HIV PEP is the use of antiretroviral medications in people </a:t>
            </a:r>
            <a:r>
              <a:rPr lang="en-US" dirty="0">
                <a:solidFill>
                  <a:srgbClr val="002060"/>
                </a:solidFill>
                <a:latin typeface="Noto Sans" panose="020B0502040504020204" pitchFamily="34" charset="0"/>
                <a:ea typeface="Noto Sans" panose="020B0502040504020204" pitchFamily="34" charset="0"/>
                <a:cs typeface="Noto Sans" panose="020B0502040504020204" pitchFamily="34" charset="0"/>
              </a:rPr>
              <a:t>who are HIV negative to prevent acquisition </a:t>
            </a:r>
            <a:r>
              <a:rPr lang="en-US" b="1" dirty="0">
                <a:solidFill>
                  <a:srgbClr val="002060"/>
                </a:solidFill>
                <a:latin typeface="Noto Sans" panose="020B0502040504020204" pitchFamily="34" charset="0"/>
                <a:ea typeface="Noto Sans" panose="020B0502040504020204" pitchFamily="34" charset="0"/>
                <a:cs typeface="Noto Sans" panose="020B0502040504020204" pitchFamily="34" charset="0"/>
              </a:rPr>
              <a:t>after a possible exposure (ideally within 24 hours and no later than 72 hours)</a:t>
            </a:r>
          </a:p>
          <a:p>
            <a:r>
              <a:rPr lang="en-US" i="0" dirty="0">
                <a:solidFill>
                  <a:srgbClr val="002060"/>
                </a:solidFill>
                <a:effectLst/>
                <a:latin typeface="Noto Sans" panose="020B0502040504020204" pitchFamily="34" charset="0"/>
                <a:ea typeface="Noto Sans" panose="020B0502040504020204" pitchFamily="34" charset="0"/>
                <a:cs typeface="Noto Sans" panose="020B0502040504020204" pitchFamily="34" charset="0"/>
              </a:rPr>
              <a:t>Pills/tablets for oral use (TDF/XTC/DTG)</a:t>
            </a:r>
          </a:p>
        </p:txBody>
      </p:sp>
      <p:sp>
        <p:nvSpPr>
          <p:cNvPr id="6" name="Slide Number Placeholder 5">
            <a:extLst>
              <a:ext uri="{FF2B5EF4-FFF2-40B4-BE49-F238E27FC236}">
                <a16:creationId xmlns:a16="http://schemas.microsoft.com/office/drawing/2014/main" id="{7415E68F-ABA8-35CB-FC06-71FA93CBC7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6310D962-BB83-7CFD-4A82-69FB1F26C381}"/>
              </a:ext>
            </a:extLst>
          </p:cNvPr>
          <p:cNvSpPr>
            <a:spLocks noGrp="1"/>
          </p:cNvSpPr>
          <p:nvPr>
            <p:ph type="body" idx="13"/>
          </p:nvPr>
        </p:nvSpPr>
        <p:spPr>
          <a:xfrm>
            <a:off x="449483" y="1929384"/>
            <a:ext cx="5486399" cy="550839"/>
          </a:xfrm>
        </p:spPr>
        <p:txBody>
          <a:bodyPr>
            <a:normAutofit/>
          </a:bodyPr>
          <a:lstStyle/>
          <a:p>
            <a:pPr algn="ctr"/>
            <a:r>
              <a:rPr lang="es-ES_tradnl" sz="2400" dirty="0"/>
              <a:t>Pre-</a:t>
            </a:r>
            <a:r>
              <a:rPr lang="es-ES_tradnl" sz="2400" dirty="0" err="1"/>
              <a:t>exposure</a:t>
            </a:r>
            <a:r>
              <a:rPr lang="es-ES_tradnl" sz="2400" dirty="0"/>
              <a:t> prophylaxis (PrEP)</a:t>
            </a:r>
          </a:p>
        </p:txBody>
      </p:sp>
      <p:sp>
        <p:nvSpPr>
          <p:cNvPr id="8" name="Text Placeholder 7">
            <a:extLst>
              <a:ext uri="{FF2B5EF4-FFF2-40B4-BE49-F238E27FC236}">
                <a16:creationId xmlns:a16="http://schemas.microsoft.com/office/drawing/2014/main" id="{77A51153-5F5E-234B-73A9-0AEC3D6AD83A}"/>
              </a:ext>
            </a:extLst>
          </p:cNvPr>
          <p:cNvSpPr>
            <a:spLocks noGrp="1"/>
          </p:cNvSpPr>
          <p:nvPr>
            <p:ph type="body" idx="14"/>
          </p:nvPr>
        </p:nvSpPr>
        <p:spPr>
          <a:xfrm>
            <a:off x="6240687" y="1929384"/>
            <a:ext cx="5494112" cy="550839"/>
          </a:xfrm>
        </p:spPr>
        <p:txBody>
          <a:bodyPr>
            <a:normAutofit/>
          </a:bodyPr>
          <a:lstStyle/>
          <a:p>
            <a:pPr algn="ctr"/>
            <a:r>
              <a:rPr lang="es-ES_tradnl" sz="2400" dirty="0"/>
              <a:t>Post-</a:t>
            </a:r>
            <a:r>
              <a:rPr lang="es-ES_tradnl" sz="2400" dirty="0" err="1"/>
              <a:t>exposure</a:t>
            </a:r>
            <a:r>
              <a:rPr lang="es-ES_tradnl" sz="2400" dirty="0"/>
              <a:t> prophylaxis (PEP)</a:t>
            </a:r>
          </a:p>
        </p:txBody>
      </p:sp>
      <p:sp>
        <p:nvSpPr>
          <p:cNvPr id="9" name="TextBox 8">
            <a:extLst>
              <a:ext uri="{FF2B5EF4-FFF2-40B4-BE49-F238E27FC236}">
                <a16:creationId xmlns:a16="http://schemas.microsoft.com/office/drawing/2014/main" id="{F4E3B8EE-D8D2-E5C3-1ABC-D65D61F27623}"/>
              </a:ext>
            </a:extLst>
          </p:cNvPr>
          <p:cNvSpPr txBox="1"/>
          <p:nvPr/>
        </p:nvSpPr>
        <p:spPr>
          <a:xfrm>
            <a:off x="859536" y="4689439"/>
            <a:ext cx="41605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A6228C"/>
                </a:solidFill>
                <a:effectLst/>
                <a:uLnTx/>
                <a:uFillTx/>
                <a:latin typeface="Calibri" panose="020F0502020204030204"/>
                <a:ea typeface="+mn-ea"/>
                <a:cs typeface="+mn-cs"/>
              </a:rPr>
              <a:t>While many </a:t>
            </a:r>
            <a:r>
              <a:rPr kumimoji="0" lang="en-GB" sz="1800" b="1" i="0" u="none" strike="noStrike" kern="1200" cap="none" spc="0" normalizeH="0" baseline="0" noProof="0" dirty="0" err="1">
                <a:ln>
                  <a:noFill/>
                </a:ln>
                <a:solidFill>
                  <a:srgbClr val="A6228C"/>
                </a:solidFill>
                <a:effectLst/>
                <a:uLnTx/>
                <a:uFillTx/>
                <a:latin typeface="Calibri" panose="020F0502020204030204"/>
                <a:ea typeface="+mn-ea"/>
                <a:cs typeface="+mn-cs"/>
              </a:rPr>
              <a:t>PrEP</a:t>
            </a:r>
            <a:r>
              <a:rPr kumimoji="0" lang="en-GB" sz="1800" b="1" i="0" u="none" strike="noStrike" kern="1200" cap="none" spc="0" normalizeH="0" baseline="0" noProof="0" dirty="0">
                <a:ln>
                  <a:noFill/>
                </a:ln>
                <a:solidFill>
                  <a:srgbClr val="A6228C"/>
                </a:solidFill>
                <a:effectLst/>
                <a:uLnTx/>
                <a:uFillTx/>
                <a:latin typeface="Calibri" panose="020F0502020204030204"/>
                <a:ea typeface="+mn-ea"/>
                <a:cs typeface="+mn-cs"/>
              </a:rPr>
              <a:t> products are available, pricing and supply are still barriers, especially for new products</a:t>
            </a:r>
          </a:p>
        </p:txBody>
      </p:sp>
      <p:sp>
        <p:nvSpPr>
          <p:cNvPr id="15" name="TextBox 14">
            <a:extLst>
              <a:ext uri="{FF2B5EF4-FFF2-40B4-BE49-F238E27FC236}">
                <a16:creationId xmlns:a16="http://schemas.microsoft.com/office/drawing/2014/main" id="{1BF35656-AC59-2283-961D-70AD9C9D5FA6}"/>
              </a:ext>
            </a:extLst>
          </p:cNvPr>
          <p:cNvSpPr txBox="1"/>
          <p:nvPr/>
        </p:nvSpPr>
        <p:spPr>
          <a:xfrm>
            <a:off x="6757369" y="4684498"/>
            <a:ext cx="445303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A6228C"/>
                </a:solidFill>
                <a:effectLst/>
                <a:uLnTx/>
                <a:uFillTx/>
                <a:latin typeface="Calibri" panose="020F0502020204030204"/>
                <a:ea typeface="+mn-ea"/>
                <a:cs typeface="+mn-cs"/>
              </a:rPr>
              <a:t>Historically, PEP has been offered for occupational exposures, but there is large potential for its non-occupational use</a:t>
            </a:r>
          </a:p>
        </p:txBody>
      </p:sp>
      <p:pic>
        <p:nvPicPr>
          <p:cNvPr id="5" name="Picture 4">
            <a:extLst>
              <a:ext uri="{FF2B5EF4-FFF2-40B4-BE49-F238E27FC236}">
                <a16:creationId xmlns:a16="http://schemas.microsoft.com/office/drawing/2014/main" id="{DA82CFBC-7BAD-7211-8AF7-90EDB6D62E4A}"/>
              </a:ext>
            </a:extLst>
          </p:cNvPr>
          <p:cNvPicPr>
            <a:picLocks noChangeAspect="1"/>
          </p:cNvPicPr>
          <p:nvPr/>
        </p:nvPicPr>
        <p:blipFill>
          <a:blip r:embed="rId2"/>
          <a:stretch>
            <a:fillRect/>
          </a:stretch>
        </p:blipFill>
        <p:spPr>
          <a:xfrm>
            <a:off x="4839575" y="5486669"/>
            <a:ext cx="1899309" cy="1234551"/>
          </a:xfrm>
          <a:prstGeom prst="rect">
            <a:avLst/>
          </a:prstGeom>
        </p:spPr>
      </p:pic>
    </p:spTree>
    <p:extLst>
      <p:ext uri="{BB962C8B-B14F-4D97-AF65-F5344CB8AC3E}">
        <p14:creationId xmlns:p14="http://schemas.microsoft.com/office/powerpoint/2010/main" val="391882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7181-664A-48BE-E531-AC6AEDD1355B}"/>
              </a:ext>
            </a:extLst>
          </p:cNvPr>
          <p:cNvSpPr>
            <a:spLocks noGrp="1"/>
          </p:cNvSpPr>
          <p:nvPr>
            <p:ph type="title"/>
          </p:nvPr>
        </p:nvSpPr>
        <p:spPr>
          <a:xfrm>
            <a:off x="457200" y="685800"/>
            <a:ext cx="10897564" cy="1004888"/>
          </a:xfrm>
        </p:spPr>
        <p:txBody>
          <a:bodyPr>
            <a:normAutofit/>
          </a:bodyPr>
          <a:lstStyle/>
          <a:p>
            <a:r>
              <a:rPr lang="en-US" sz="3200" b="1" dirty="0">
                <a:solidFill>
                  <a:schemeClr val="tx2"/>
                </a:solidFill>
              </a:rPr>
              <a:t>Guidelines and </a:t>
            </a:r>
            <a:r>
              <a:rPr lang="en-US" b="1" dirty="0">
                <a:solidFill>
                  <a:schemeClr val="tx2"/>
                </a:solidFill>
              </a:rPr>
              <a:t>guidance for HIV prevention through the use of antiretrovirals: </a:t>
            </a:r>
            <a:r>
              <a:rPr lang="en-US" sz="3200" b="1" dirty="0" err="1">
                <a:solidFill>
                  <a:schemeClr val="tx2"/>
                </a:solidFill>
              </a:rPr>
              <a:t>PrEP</a:t>
            </a:r>
            <a:r>
              <a:rPr lang="en-US" sz="3200" b="1" dirty="0">
                <a:solidFill>
                  <a:schemeClr val="tx2"/>
                </a:solidFill>
              </a:rPr>
              <a:t> and PEP</a:t>
            </a:r>
            <a:endParaRPr lang="en-US" dirty="0">
              <a:solidFill>
                <a:schemeClr val="tx2"/>
              </a:solidFill>
            </a:endParaRPr>
          </a:p>
        </p:txBody>
      </p:sp>
      <p:graphicFrame>
        <p:nvGraphicFramePr>
          <p:cNvPr id="13" name="Content Placeholder 2">
            <a:extLst>
              <a:ext uri="{FF2B5EF4-FFF2-40B4-BE49-F238E27FC236}">
                <a16:creationId xmlns:a16="http://schemas.microsoft.com/office/drawing/2014/main" id="{6566F58D-21DD-2D32-49E8-5A6EAAA270E0}"/>
              </a:ext>
            </a:extLst>
          </p:cNvPr>
          <p:cNvGraphicFramePr>
            <a:graphicFrameLocks noGrp="1"/>
          </p:cNvGraphicFramePr>
          <p:nvPr>
            <p:ph sz="half" idx="1"/>
            <p:extLst>
              <p:ext uri="{D42A27DB-BD31-4B8C-83A1-F6EECF244321}">
                <p14:modId xmlns:p14="http://schemas.microsoft.com/office/powerpoint/2010/main" val="681152269"/>
              </p:ext>
            </p:extLst>
          </p:nvPr>
        </p:nvGraphicFramePr>
        <p:xfrm>
          <a:off x="457200" y="2250121"/>
          <a:ext cx="5486398" cy="3192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91444B57-EE99-EAB6-3622-8757DEC74A38}"/>
              </a:ext>
            </a:extLst>
          </p:cNvPr>
          <p:cNvSpPr>
            <a:spLocks noGrp="1"/>
          </p:cNvSpPr>
          <p:nvPr>
            <p:ph sz="half" idx="2"/>
          </p:nvPr>
        </p:nvSpPr>
        <p:spPr>
          <a:xfrm>
            <a:off x="6248399" y="2250121"/>
            <a:ext cx="5486400" cy="3192170"/>
          </a:xfrm>
        </p:spPr>
        <p:txBody>
          <a:bodyPr/>
          <a:lstStyle/>
          <a:p>
            <a:r>
              <a:rPr lang="en-GB" b="1" i="0" dirty="0">
                <a:solidFill>
                  <a:srgbClr val="0D0D0D"/>
                </a:solidFill>
                <a:effectLst/>
                <a:latin typeface="Söhne"/>
              </a:rPr>
              <a:t>2016</a:t>
            </a:r>
            <a:r>
              <a:rPr lang="en-GB" b="0" i="0" dirty="0">
                <a:solidFill>
                  <a:srgbClr val="0D0D0D"/>
                </a:solidFill>
                <a:effectLst/>
                <a:latin typeface="Söhne"/>
              </a:rPr>
              <a:t>: Use of 3-antiretroviral regimens (TDF/XTC/DTG) to prevent HIV acquisition following potential exposure.</a:t>
            </a:r>
          </a:p>
          <a:p>
            <a:r>
              <a:rPr lang="en-GB" b="1" i="0" dirty="0">
                <a:solidFill>
                  <a:srgbClr val="0D0D0D"/>
                </a:solidFill>
                <a:effectLst/>
                <a:latin typeface="Söhne"/>
              </a:rPr>
              <a:t>2024</a:t>
            </a:r>
            <a:r>
              <a:rPr lang="en-GB" b="0" i="0" dirty="0">
                <a:solidFill>
                  <a:srgbClr val="0D0D0D"/>
                </a:solidFill>
                <a:effectLst/>
                <a:latin typeface="Söhne"/>
              </a:rPr>
              <a:t>: </a:t>
            </a:r>
            <a:r>
              <a:rPr lang="en-GB" dirty="0">
                <a:solidFill>
                  <a:srgbClr val="0D0D0D"/>
                </a:solidFill>
                <a:latin typeface="Söhne"/>
              </a:rPr>
              <a:t>Updated </a:t>
            </a:r>
            <a:r>
              <a:rPr lang="en-GB" b="0" i="0" dirty="0">
                <a:solidFill>
                  <a:srgbClr val="0D0D0D"/>
                </a:solidFill>
                <a:effectLst/>
                <a:latin typeface="Söhne"/>
              </a:rPr>
              <a:t>guidelines for the implementation of PEP in community settings - </a:t>
            </a:r>
            <a:r>
              <a:rPr lang="en-GB" b="1" i="0" dirty="0">
                <a:solidFill>
                  <a:srgbClr val="FF0000"/>
                </a:solidFill>
                <a:effectLst/>
                <a:latin typeface="Söhne"/>
              </a:rPr>
              <a:t>NEW</a:t>
            </a:r>
            <a:endParaRPr lang="en-US" b="1" dirty="0">
              <a:solidFill>
                <a:srgbClr val="FF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 name="Slide Number Placeholder 5">
            <a:extLst>
              <a:ext uri="{FF2B5EF4-FFF2-40B4-BE49-F238E27FC236}">
                <a16:creationId xmlns:a16="http://schemas.microsoft.com/office/drawing/2014/main" id="{AB8A39F1-31A7-623E-D5D2-8FE214A510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C0D2584F-C47B-D960-7C19-75111B3BEF17}"/>
              </a:ext>
            </a:extLst>
          </p:cNvPr>
          <p:cNvSpPr>
            <a:spLocks noGrp="1"/>
          </p:cNvSpPr>
          <p:nvPr>
            <p:ph type="body" idx="13"/>
          </p:nvPr>
        </p:nvSpPr>
        <p:spPr/>
        <p:txBody>
          <a:bodyPr/>
          <a:lstStyle/>
          <a:p>
            <a:r>
              <a:rPr kumimoji="0" lang="en-US" sz="1800" b="1" i="0" u="none" strike="noStrike" kern="1200" cap="none" spc="0" normalizeH="0" baseline="0" noProof="0" dirty="0">
                <a:ln>
                  <a:noFill/>
                </a:ln>
                <a:solidFill>
                  <a:schemeClr val="tx2"/>
                </a:solidFill>
                <a:effectLst/>
                <a:uLnTx/>
                <a:uFillTx/>
                <a:latin typeface="Noto Sans" panose="020B0502040504020204" pitchFamily="34" charset="0"/>
                <a:ea typeface="Noto Sans" panose="020B0502040504020204" pitchFamily="34" charset="0"/>
                <a:cs typeface="Noto Sans" panose="020B0502040504020204" pitchFamily="34" charset="0"/>
              </a:rPr>
              <a:t>Pre-exposure prophylaxis (</a:t>
            </a:r>
            <a:r>
              <a:rPr kumimoji="0" lang="en-US" sz="1800" b="1" i="0" u="none" strike="noStrike" kern="1200" cap="none" spc="0" normalizeH="0" baseline="0" noProof="0" dirty="0" err="1">
                <a:ln>
                  <a:noFill/>
                </a:ln>
                <a:solidFill>
                  <a:schemeClr val="tx2"/>
                </a:solidFill>
                <a:effectLst/>
                <a:uLnTx/>
                <a:uFillTx/>
                <a:latin typeface="Noto Sans" panose="020B0502040504020204" pitchFamily="34" charset="0"/>
                <a:ea typeface="Noto Sans" panose="020B0502040504020204" pitchFamily="34" charset="0"/>
                <a:cs typeface="Noto Sans" panose="020B0502040504020204" pitchFamily="34" charset="0"/>
              </a:rPr>
              <a:t>PrEP</a:t>
            </a:r>
            <a:r>
              <a:rPr kumimoji="0" lang="en-US" sz="1800" b="1" i="0" u="none" strike="noStrike" kern="1200" cap="none" spc="0" normalizeH="0" baseline="0" noProof="0" dirty="0">
                <a:ln>
                  <a:noFill/>
                </a:ln>
                <a:solidFill>
                  <a:schemeClr val="tx2"/>
                </a:solidFill>
                <a:effectLst/>
                <a:uLnTx/>
                <a:uFillTx/>
                <a:latin typeface="Noto Sans" panose="020B0502040504020204" pitchFamily="34" charset="0"/>
                <a:ea typeface="Noto Sans" panose="020B0502040504020204" pitchFamily="34" charset="0"/>
                <a:cs typeface="Noto Sans" panose="020B0502040504020204" pitchFamily="34" charset="0"/>
              </a:rPr>
              <a:t>)</a:t>
            </a:r>
            <a:endParaRPr kumimoji="0" lang="en-GB" sz="1800" b="1" i="0" u="none" strike="noStrike" kern="1200" cap="none" spc="0" normalizeH="0" baseline="0" noProof="0" dirty="0">
              <a:ln>
                <a:noFill/>
              </a:ln>
              <a:solidFill>
                <a:schemeClr val="tx2"/>
              </a:solidFill>
              <a:effectLst/>
              <a:uLnTx/>
              <a:uFillTx/>
              <a:latin typeface="Noto Sans" panose="020B0502040504020204" pitchFamily="34" charset="0"/>
              <a:ea typeface="Noto Sans" panose="020B0502040504020204" pitchFamily="34" charset="0"/>
              <a:cs typeface="Noto Sans" panose="020B0502040504020204" pitchFamily="34" charset="0"/>
            </a:endParaRPr>
          </a:p>
          <a:p>
            <a:endParaRPr lang="en-US" dirty="0">
              <a:solidFill>
                <a:schemeClr val="tx2"/>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 name="Text Placeholder 7">
            <a:extLst>
              <a:ext uri="{FF2B5EF4-FFF2-40B4-BE49-F238E27FC236}">
                <a16:creationId xmlns:a16="http://schemas.microsoft.com/office/drawing/2014/main" id="{4EB912A8-4C5D-7FD3-30AA-8603C76C64B8}"/>
              </a:ext>
            </a:extLst>
          </p:cNvPr>
          <p:cNvSpPr>
            <a:spLocks noGrp="1"/>
          </p:cNvSpPr>
          <p:nvPr>
            <p:ph type="body" idx="14"/>
          </p:nvPr>
        </p:nvSpPr>
        <p:spPr/>
        <p:txBody>
          <a:bodyPr/>
          <a:lstStyle/>
          <a:p>
            <a:r>
              <a:rPr kumimoji="0" lang="en-US" sz="1800" b="1" i="0" u="none" strike="noStrike" kern="1200" cap="none" spc="0" normalizeH="0" baseline="0" noProof="0" dirty="0">
                <a:ln>
                  <a:noFill/>
                </a:ln>
                <a:solidFill>
                  <a:schemeClr val="tx2"/>
                </a:solidFill>
                <a:effectLst/>
                <a:uLnTx/>
                <a:uFillTx/>
                <a:latin typeface="Noto Sans" panose="020B0502040504020204" pitchFamily="34" charset="0"/>
                <a:ea typeface="Noto Sans" panose="020B0502040504020204" pitchFamily="34" charset="0"/>
                <a:cs typeface="Noto Sans" panose="020B0502040504020204" pitchFamily="34" charset="0"/>
              </a:rPr>
              <a:t>Post-exposure prophylaxis (PEP)</a:t>
            </a:r>
            <a:endParaRPr kumimoji="0" lang="en-GB" sz="1800" b="1" i="0" u="none" strike="noStrike" kern="1200" cap="none" spc="0" normalizeH="0" baseline="0" noProof="0" dirty="0">
              <a:ln>
                <a:noFill/>
              </a:ln>
              <a:solidFill>
                <a:schemeClr val="tx2"/>
              </a:solidFill>
              <a:effectLst/>
              <a:uLnTx/>
              <a:uFillTx/>
              <a:latin typeface="Noto Sans" panose="020B0502040504020204" pitchFamily="34" charset="0"/>
              <a:ea typeface="Noto Sans" panose="020B0502040504020204" pitchFamily="34" charset="0"/>
              <a:cs typeface="Noto Sans" panose="020B0502040504020204" pitchFamily="34" charset="0"/>
            </a:endParaRPr>
          </a:p>
          <a:p>
            <a:endParaRPr lang="en-US" dirty="0">
              <a:solidFill>
                <a:schemeClr val="tx2"/>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14" name="Group 13">
            <a:extLst>
              <a:ext uri="{FF2B5EF4-FFF2-40B4-BE49-F238E27FC236}">
                <a16:creationId xmlns:a16="http://schemas.microsoft.com/office/drawing/2014/main" id="{F9BB56C1-AE9E-4BA3-A2F4-6DAE83CD5FF0}"/>
              </a:ext>
            </a:extLst>
          </p:cNvPr>
          <p:cNvGrpSpPr/>
          <p:nvPr/>
        </p:nvGrpSpPr>
        <p:grpSpPr>
          <a:xfrm>
            <a:off x="6891212" y="3370960"/>
            <a:ext cx="4463552" cy="3286075"/>
            <a:chOff x="6891212" y="3545211"/>
            <a:chExt cx="4463552" cy="3286075"/>
          </a:xfrm>
        </p:grpSpPr>
        <p:pic>
          <p:nvPicPr>
            <p:cNvPr id="3" name="Picture 2">
              <a:extLst>
                <a:ext uri="{FF2B5EF4-FFF2-40B4-BE49-F238E27FC236}">
                  <a16:creationId xmlns:a16="http://schemas.microsoft.com/office/drawing/2014/main" id="{D46240DE-8BEB-62F5-6BE2-38A5B4FBE79C}"/>
                </a:ext>
              </a:extLst>
            </p:cNvPr>
            <p:cNvPicPr>
              <a:picLocks noChangeAspect="1"/>
            </p:cNvPicPr>
            <p:nvPr/>
          </p:nvPicPr>
          <p:blipFill>
            <a:blip r:embed="rId8"/>
            <a:stretch>
              <a:fillRect/>
            </a:stretch>
          </p:blipFill>
          <p:spPr>
            <a:xfrm>
              <a:off x="9219882" y="3545211"/>
              <a:ext cx="2134882" cy="3012510"/>
            </a:xfrm>
            <a:prstGeom prst="rect">
              <a:avLst/>
            </a:prstGeom>
          </p:spPr>
        </p:pic>
        <p:pic>
          <p:nvPicPr>
            <p:cNvPr id="5" name="Picture 4">
              <a:extLst>
                <a:ext uri="{FF2B5EF4-FFF2-40B4-BE49-F238E27FC236}">
                  <a16:creationId xmlns:a16="http://schemas.microsoft.com/office/drawing/2014/main" id="{794EB32E-E266-3BC0-B229-ACF730068EF3}"/>
                </a:ext>
              </a:extLst>
            </p:cNvPr>
            <p:cNvPicPr>
              <a:picLocks noChangeAspect="1"/>
            </p:cNvPicPr>
            <p:nvPr/>
          </p:nvPicPr>
          <p:blipFill>
            <a:blip r:embed="rId9"/>
            <a:stretch>
              <a:fillRect/>
            </a:stretch>
          </p:blipFill>
          <p:spPr>
            <a:xfrm>
              <a:off x="6932598" y="3545211"/>
              <a:ext cx="2134882" cy="3031753"/>
            </a:xfrm>
            <a:prstGeom prst="rect">
              <a:avLst/>
            </a:prstGeom>
          </p:spPr>
        </p:pic>
        <p:pic>
          <p:nvPicPr>
            <p:cNvPr id="9" name="Picture 8">
              <a:extLst>
                <a:ext uri="{FF2B5EF4-FFF2-40B4-BE49-F238E27FC236}">
                  <a16:creationId xmlns:a16="http://schemas.microsoft.com/office/drawing/2014/main" id="{AE4CFFBC-BDFA-8D2A-0A5C-1C12C1A91444}"/>
                </a:ext>
              </a:extLst>
            </p:cNvPr>
            <p:cNvPicPr>
              <a:picLocks noChangeAspect="1"/>
            </p:cNvPicPr>
            <p:nvPr/>
          </p:nvPicPr>
          <p:blipFill>
            <a:blip r:embed="rId10"/>
            <a:stretch>
              <a:fillRect/>
            </a:stretch>
          </p:blipFill>
          <p:spPr>
            <a:xfrm>
              <a:off x="7266258" y="4820228"/>
              <a:ext cx="1467562" cy="1467562"/>
            </a:xfrm>
            <a:prstGeom prst="rect">
              <a:avLst/>
            </a:prstGeom>
          </p:spPr>
        </p:pic>
        <p:pic>
          <p:nvPicPr>
            <p:cNvPr id="10" name="Picture 9">
              <a:extLst>
                <a:ext uri="{FF2B5EF4-FFF2-40B4-BE49-F238E27FC236}">
                  <a16:creationId xmlns:a16="http://schemas.microsoft.com/office/drawing/2014/main" id="{70E127EE-8C81-A7E2-8892-16DC312C9B4C}"/>
                </a:ext>
              </a:extLst>
            </p:cNvPr>
            <p:cNvPicPr>
              <a:picLocks noChangeAspect="1"/>
            </p:cNvPicPr>
            <p:nvPr/>
          </p:nvPicPr>
          <p:blipFill>
            <a:blip r:embed="rId11"/>
            <a:stretch>
              <a:fillRect/>
            </a:stretch>
          </p:blipFill>
          <p:spPr>
            <a:xfrm>
              <a:off x="9609660" y="4820228"/>
              <a:ext cx="1467563" cy="1467563"/>
            </a:xfrm>
            <a:prstGeom prst="rect">
              <a:avLst/>
            </a:prstGeom>
          </p:spPr>
        </p:pic>
        <p:sp>
          <p:nvSpPr>
            <p:cNvPr id="12" name="TextBox 11">
              <a:extLst>
                <a:ext uri="{FF2B5EF4-FFF2-40B4-BE49-F238E27FC236}">
                  <a16:creationId xmlns:a16="http://schemas.microsoft.com/office/drawing/2014/main" id="{9D098212-168E-9C7D-8498-114D9E1136F9}"/>
                </a:ext>
              </a:extLst>
            </p:cNvPr>
            <p:cNvSpPr txBox="1"/>
            <p:nvPr/>
          </p:nvSpPr>
          <p:spPr>
            <a:xfrm>
              <a:off x="6891212" y="6569676"/>
              <a:ext cx="4463552" cy="2616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0000"/>
                  </a:solidFill>
                  <a:effectLst/>
                  <a:uLnTx/>
                  <a:uFillTx/>
                  <a:latin typeface="Aptos" panose="02110004020202020204"/>
                  <a:ea typeface="+mn-ea"/>
                  <a:cs typeface="+mn-cs"/>
                </a:rPr>
                <a:t>Scan the QR codes to access the documents!</a:t>
              </a:r>
            </a:p>
          </p:txBody>
        </p:sp>
      </p:grpSp>
    </p:spTree>
    <p:extLst>
      <p:ext uri="{BB962C8B-B14F-4D97-AF65-F5344CB8AC3E}">
        <p14:creationId xmlns:p14="http://schemas.microsoft.com/office/powerpoint/2010/main" val="2724546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69073-68BB-0696-E599-E49433B9D6DD}"/>
            </a:ext>
          </a:extLst>
        </p:cNvPr>
        <p:cNvGrpSpPr/>
        <p:nvPr/>
      </p:nvGrpSpPr>
      <p:grpSpPr>
        <a:xfrm>
          <a:off x="0" y="0"/>
          <a:ext cx="0" cy="0"/>
          <a:chOff x="0" y="0"/>
          <a:chExt cx="0" cy="0"/>
        </a:xfrm>
      </p:grpSpPr>
      <p:pic>
        <p:nvPicPr>
          <p:cNvPr id="4" name="Picture 3" descr="A map of the world&#10;&#10;Description automatically generated">
            <a:extLst>
              <a:ext uri="{FF2B5EF4-FFF2-40B4-BE49-F238E27FC236}">
                <a16:creationId xmlns:a16="http://schemas.microsoft.com/office/drawing/2014/main" id="{3709AD72-2982-169B-E05E-223CE504E3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2842" y="91440"/>
            <a:ext cx="9447126" cy="6675120"/>
          </a:xfrm>
          <a:prstGeom prst="rect">
            <a:avLst/>
          </a:prstGeom>
        </p:spPr>
      </p:pic>
      <p:sp>
        <p:nvSpPr>
          <p:cNvPr id="5" name="TextBox 4">
            <a:extLst>
              <a:ext uri="{FF2B5EF4-FFF2-40B4-BE49-F238E27FC236}">
                <a16:creationId xmlns:a16="http://schemas.microsoft.com/office/drawing/2014/main" id="{D4AFEAC7-D6DB-EA54-7247-8CB9CF2AD903}"/>
              </a:ext>
            </a:extLst>
          </p:cNvPr>
          <p:cNvSpPr txBox="1"/>
          <p:nvPr/>
        </p:nvSpPr>
        <p:spPr>
          <a:xfrm>
            <a:off x="283335" y="272475"/>
            <a:ext cx="2329507" cy="6494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Body CS)"/>
              </a:rPr>
              <a:t>Globally, </a:t>
            </a:r>
            <a:r>
              <a:rPr kumimoji="0" lang="en-GB" sz="1600" b="1" i="0" u="none" strike="noStrike" kern="1200" cap="none" spc="0" normalizeH="0" baseline="0" noProof="0" dirty="0">
                <a:ln>
                  <a:noFill/>
                </a:ln>
                <a:solidFill>
                  <a:srgbClr val="4EA72E"/>
                </a:solidFill>
                <a:effectLst/>
                <a:uLnTx/>
                <a:uFillTx/>
                <a:latin typeface="Aptos" panose="020B0004020202020204" pitchFamily="34" charset="0"/>
                <a:ea typeface="Times New Roman" panose="02020603050405020304" pitchFamily="18" charset="0"/>
                <a:cs typeface="Times New Roman (Body CS)"/>
              </a:rPr>
              <a:t>152 of 162 reporting countries (94%) </a:t>
            </a:r>
            <a:r>
              <a:rPr kumimoji="0" lang="en-GB" sz="16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Body CS)"/>
              </a:rPr>
              <a:t>have already adopted WHO recommendations on pre-exposure prophylaxis (</a:t>
            </a:r>
            <a:r>
              <a:rPr kumimoji="0" lang="en-GB" sz="1600" b="0" i="0" u="none" strike="noStrike" kern="1200" cap="none" spc="0" normalizeH="0" baseline="0" noProof="0" dirty="0" err="1">
                <a:ln>
                  <a:noFill/>
                </a:ln>
                <a:solidFill>
                  <a:prstClr val="black"/>
                </a:solidFill>
                <a:effectLst/>
                <a:uLnTx/>
                <a:uFillTx/>
                <a:latin typeface="Aptos" panose="020B0004020202020204" pitchFamily="34" charset="0"/>
                <a:ea typeface="Times New Roman" panose="02020603050405020304" pitchFamily="18" charset="0"/>
                <a:cs typeface="Times New Roman (Body CS)"/>
              </a:rPr>
              <a:t>PrEP</a:t>
            </a:r>
            <a:r>
              <a:rPr kumimoji="0" lang="en-GB" sz="16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Body CS)"/>
              </a:rPr>
              <a:t>) in their national guidelines.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Body 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Body CS)"/>
              </a:rPr>
              <a:t>In addition, </a:t>
            </a:r>
            <a:r>
              <a:rPr kumimoji="0" lang="en-GB" sz="1600" b="1" i="0" u="none" strike="noStrike" kern="1200" cap="none" spc="0" normalizeH="0" baseline="0" noProof="0" dirty="0">
                <a:ln>
                  <a:noFill/>
                </a:ln>
                <a:solidFill>
                  <a:srgbClr val="4EA72E"/>
                </a:solidFill>
                <a:effectLst/>
                <a:uLnTx/>
                <a:uFillTx/>
                <a:latin typeface="Aptos" panose="020B0004020202020204" pitchFamily="34" charset="0"/>
                <a:ea typeface="Times New Roman" panose="02020603050405020304" pitchFamily="18" charset="0"/>
                <a:cs typeface="Times New Roman (Body CS)"/>
              </a:rPr>
              <a:t>12 countries </a:t>
            </a:r>
            <a:r>
              <a:rPr kumimoji="0" lang="en-GB" sz="16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Body CS)"/>
              </a:rPr>
              <a:t>have adopted policies for injectable long-acting cabotegravir (CAB-LA) for prevention, and </a:t>
            </a:r>
            <a:r>
              <a:rPr kumimoji="0" lang="en-GB" sz="1600" b="1" i="0" u="none" strike="noStrike" kern="1200" cap="none" spc="0" normalizeH="0" baseline="0" noProof="0" dirty="0">
                <a:ln>
                  <a:noFill/>
                </a:ln>
                <a:solidFill>
                  <a:srgbClr val="4EA72E"/>
                </a:solidFill>
                <a:effectLst/>
                <a:uLnTx/>
                <a:uFillTx/>
                <a:latin typeface="Aptos" panose="020B0004020202020204" pitchFamily="34" charset="0"/>
                <a:ea typeface="Times New Roman" panose="02020603050405020304" pitchFamily="18" charset="0"/>
                <a:cs typeface="Times New Roman (Body CS)"/>
              </a:rPr>
              <a:t>10 countries </a:t>
            </a:r>
            <a:r>
              <a:rPr kumimoji="0" lang="en-GB" sz="16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Body CS)"/>
              </a:rPr>
              <a:t>have adopted policies for the </a:t>
            </a:r>
            <a:r>
              <a:rPr kumimoji="0" lang="en-GB" sz="1600" b="0" i="0" u="none" strike="noStrike" kern="1200" cap="none" spc="0" normalizeH="0" baseline="0" noProof="0" dirty="0" err="1">
                <a:ln>
                  <a:noFill/>
                </a:ln>
                <a:solidFill>
                  <a:prstClr val="black"/>
                </a:solidFill>
                <a:effectLst/>
                <a:uLnTx/>
                <a:uFillTx/>
                <a:latin typeface="Aptos" panose="020B0004020202020204" pitchFamily="34" charset="0"/>
                <a:ea typeface="Times New Roman" panose="02020603050405020304" pitchFamily="18" charset="0"/>
                <a:cs typeface="Times New Roman (Body CS)"/>
              </a:rPr>
              <a:t>dapivirine</a:t>
            </a:r>
            <a:r>
              <a:rPr kumimoji="0" lang="en-GB" sz="16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Body CS)"/>
              </a:rPr>
              <a:t> vaginal ring (DVR).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Body CS)"/>
              </a:rPr>
              <a:t>Further, </a:t>
            </a:r>
            <a:r>
              <a:rPr kumimoji="0" lang="en-GB" sz="1600" b="1" i="0" u="none" strike="noStrike" kern="1200" cap="none" spc="0" normalizeH="0" baseline="0" noProof="0" dirty="0">
                <a:ln>
                  <a:noFill/>
                </a:ln>
                <a:solidFill>
                  <a:schemeClr val="accent6"/>
                </a:solidFill>
                <a:effectLst/>
                <a:uLnTx/>
                <a:uFillTx/>
                <a:latin typeface="Aptos" panose="020B0004020202020204" pitchFamily="34" charset="0"/>
                <a:ea typeface="Times New Roman" panose="02020603050405020304" pitchFamily="18" charset="0"/>
                <a:cs typeface="Times New Roman (Body CS)"/>
              </a:rPr>
              <a:t>10 countries</a:t>
            </a:r>
            <a:r>
              <a:rPr kumimoji="0" lang="en-GB" sz="16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Body CS)"/>
              </a:rPr>
              <a:t> reported that their national guidelines do not recommend any </a:t>
            </a:r>
            <a:r>
              <a:rPr kumimoji="0" lang="en-GB" sz="1600" b="0" i="0" u="none" strike="noStrike" kern="1200" cap="none" spc="0" normalizeH="0" baseline="0" noProof="0" dirty="0" err="1">
                <a:ln>
                  <a:noFill/>
                </a:ln>
                <a:solidFill>
                  <a:prstClr val="black"/>
                </a:solidFill>
                <a:effectLst/>
                <a:uLnTx/>
                <a:uFillTx/>
                <a:latin typeface="Aptos" panose="020B0004020202020204" pitchFamily="34" charset="0"/>
                <a:ea typeface="Times New Roman" panose="02020603050405020304" pitchFamily="18" charset="0"/>
                <a:cs typeface="Times New Roman (Body CS)"/>
              </a:rPr>
              <a:t>PrEP</a:t>
            </a:r>
            <a:r>
              <a:rPr kumimoji="0" lang="en-GB" sz="16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Body CS)"/>
              </a:rPr>
              <a:t> products.</a:t>
            </a:r>
          </a:p>
        </p:txBody>
      </p:sp>
    </p:spTree>
    <p:extLst>
      <p:ext uri="{BB962C8B-B14F-4D97-AF65-F5344CB8AC3E}">
        <p14:creationId xmlns:p14="http://schemas.microsoft.com/office/powerpoint/2010/main" val="2037870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DCDC6-5D97-A6F3-59CC-F26EE00F7A68}"/>
            </a:ext>
          </a:extLst>
        </p:cNvPr>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F5128015-6EF2-E530-264A-61245129E8DA}"/>
              </a:ext>
            </a:extLst>
          </p:cNvPr>
          <p:cNvGraphicFramePr>
            <a:graphicFrameLocks/>
          </p:cNvGraphicFramePr>
          <p:nvPr>
            <p:extLst>
              <p:ext uri="{D42A27DB-BD31-4B8C-83A1-F6EECF244321}">
                <p14:modId xmlns:p14="http://schemas.microsoft.com/office/powerpoint/2010/main" val="2752455797"/>
              </p:ext>
            </p:extLst>
          </p:nvPr>
        </p:nvGraphicFramePr>
        <p:xfrm>
          <a:off x="2768958" y="296844"/>
          <a:ext cx="8979303" cy="6264311"/>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C4E4F68A-3D98-6943-2D2C-BBF4A8D82808}"/>
              </a:ext>
            </a:extLst>
          </p:cNvPr>
          <p:cNvSpPr txBox="1"/>
          <p:nvPr/>
        </p:nvSpPr>
        <p:spPr>
          <a:xfrm>
            <a:off x="283849" y="889842"/>
            <a:ext cx="2394955"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In 2023, more than </a:t>
            </a:r>
            <a:r>
              <a:rPr kumimoji="0" lang="en-GB" sz="1800" b="1" i="0" u="none" strike="noStrike" kern="1200" cap="none" spc="0" normalizeH="0" baseline="0" noProof="0" dirty="0">
                <a:ln>
                  <a:noFill/>
                </a:ln>
                <a:solidFill>
                  <a:srgbClr val="00B050"/>
                </a:solidFill>
                <a:effectLst/>
                <a:uLnTx/>
                <a:uFillTx/>
                <a:latin typeface="Aptos" panose="02110004020202020204"/>
                <a:ea typeface="+mn-ea"/>
                <a:cs typeface="+mn-cs"/>
              </a:rPr>
              <a:t>3.5 million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people received </a:t>
            </a: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PrEP</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at least once.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Over </a:t>
            </a:r>
            <a:r>
              <a:rPr kumimoji="0" lang="en-GB" sz="1800" b="1" i="0" u="none" strike="noStrike" kern="1200" cap="none" spc="0" normalizeH="0" baseline="0" noProof="0" dirty="0">
                <a:ln>
                  <a:noFill/>
                </a:ln>
                <a:solidFill>
                  <a:srgbClr val="00B050"/>
                </a:solidFill>
                <a:effectLst/>
                <a:uLnTx/>
                <a:uFillTx/>
                <a:latin typeface="Aptos" panose="02110004020202020204"/>
                <a:ea typeface="+mn-ea"/>
                <a:cs typeface="+mn-cs"/>
              </a:rPr>
              <a:t>75% (2.6 million)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of these were in the African region.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While the number of people who received </a:t>
            </a: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PrEP</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GB" sz="1800" b="1" i="0" u="none" strike="noStrike" kern="1200" cap="none" spc="0" normalizeH="0" baseline="0" noProof="0" dirty="0">
                <a:ln>
                  <a:noFill/>
                </a:ln>
                <a:solidFill>
                  <a:srgbClr val="4EA72E"/>
                </a:solidFill>
                <a:effectLst/>
                <a:uLnTx/>
                <a:uFillTx/>
                <a:latin typeface="Aptos" panose="02110004020202020204"/>
                <a:ea typeface="+mn-ea"/>
                <a:cs typeface="+mn-cs"/>
              </a:rPr>
              <a:t>increased by 35%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between 2022 and 2023, these numbers are still below the target of 10 million people using </a:t>
            </a: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PrEP</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by 2025.</a:t>
            </a:r>
          </a:p>
        </p:txBody>
      </p:sp>
    </p:spTree>
    <p:extLst>
      <p:ext uri="{BB962C8B-B14F-4D97-AF65-F5344CB8AC3E}">
        <p14:creationId xmlns:p14="http://schemas.microsoft.com/office/powerpoint/2010/main" val="3994495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7592A-5B17-C781-E2F2-BDD8B469A66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B14ED4-125F-6D3D-F86E-E9A318CDC055}"/>
              </a:ext>
            </a:extLst>
          </p:cNvPr>
          <p:cNvSpPr>
            <a:spLocks noGrp="1"/>
          </p:cNvSpPr>
          <p:nvPr>
            <p:ph sz="half" idx="1"/>
          </p:nvPr>
        </p:nvSpPr>
        <p:spPr/>
        <p:txBody>
          <a:bodyPr/>
          <a:lstStyle/>
          <a:p>
            <a:endParaRPr lang="en-GB"/>
          </a:p>
        </p:txBody>
      </p:sp>
      <p:sp>
        <p:nvSpPr>
          <p:cNvPr id="5" name="Footer Placeholder 4">
            <a:extLst>
              <a:ext uri="{FF2B5EF4-FFF2-40B4-BE49-F238E27FC236}">
                <a16:creationId xmlns:a16="http://schemas.microsoft.com/office/drawing/2014/main" id="{2BE6249E-28A8-97EA-F1FE-D4A6FBFB7B5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9EF189F-9C2F-8124-0E27-D9CE36B6A7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243B3EBA-4FD8-E85F-CFF0-5600C4BEB069}"/>
              </a:ext>
            </a:extLst>
          </p:cNvPr>
          <p:cNvSpPr>
            <a:spLocks noGrp="1"/>
          </p:cNvSpPr>
          <p:nvPr>
            <p:ph type="body" idx="13"/>
          </p:nvPr>
        </p:nvSpPr>
        <p:spPr/>
        <p:txBody>
          <a:bodyPr/>
          <a:lstStyle/>
          <a:p>
            <a:endParaRPr lang="en-GB"/>
          </a:p>
        </p:txBody>
      </p:sp>
      <p:sp>
        <p:nvSpPr>
          <p:cNvPr id="10" name="Rectangle 9">
            <a:extLst>
              <a:ext uri="{FF2B5EF4-FFF2-40B4-BE49-F238E27FC236}">
                <a16:creationId xmlns:a16="http://schemas.microsoft.com/office/drawing/2014/main" id="{477DB449-59A2-5327-58BD-F399D3C2B56D}"/>
              </a:ext>
            </a:extLst>
          </p:cNvPr>
          <p:cNvSpPr/>
          <p:nvPr/>
        </p:nvSpPr>
        <p:spPr>
          <a:xfrm>
            <a:off x="9159500" y="3584239"/>
            <a:ext cx="2778501" cy="2462213"/>
          </a:xfrm>
          <a:prstGeom prst="rect">
            <a:avLst/>
          </a:prstGeom>
          <a:solidFill>
            <a:schemeClr val="accent1"/>
          </a:solidFill>
        </p:spPr>
        <p:txBody>
          <a:bodyPr wrap="square">
            <a:spAutoFit/>
          </a:bodyPr>
          <a:lstStyle/>
          <a:p>
            <a:r>
              <a:rPr lang="en-US" sz="1400" b="1" dirty="0">
                <a:solidFill>
                  <a:schemeClr val="bg1"/>
                </a:solidFill>
                <a:latin typeface="Aptos" panose="020B0004020202020204" pitchFamily="34" charset="0"/>
              </a:rPr>
              <a:t>Slow and low uptake of oral PrEP</a:t>
            </a:r>
          </a:p>
          <a:p>
            <a:pPr marL="285750" indent="-285750">
              <a:buFont typeface="Arial" panose="020B0604020202020204" pitchFamily="34" charset="0"/>
              <a:buChar char="•"/>
            </a:pPr>
            <a:r>
              <a:rPr lang="en-US" sz="1400" dirty="0">
                <a:solidFill>
                  <a:schemeClr val="bg1"/>
                </a:solidFill>
                <a:latin typeface="Aptos" panose="020B0004020202020204" pitchFamily="34" charset="0"/>
              </a:rPr>
              <a:t>Availability?</a:t>
            </a:r>
          </a:p>
          <a:p>
            <a:pPr marL="285750" indent="-285750">
              <a:buFont typeface="Arial" panose="020B0604020202020204" pitchFamily="34" charset="0"/>
              <a:buChar char="•"/>
            </a:pPr>
            <a:r>
              <a:rPr lang="en-US" sz="1400" dirty="0">
                <a:solidFill>
                  <a:schemeClr val="bg1"/>
                </a:solidFill>
                <a:latin typeface="Aptos" panose="020B0004020202020204" pitchFamily="34" charset="0"/>
              </a:rPr>
              <a:t>Accessibility?</a:t>
            </a:r>
          </a:p>
          <a:p>
            <a:pPr marL="285750" indent="-285750">
              <a:buFont typeface="Arial" panose="020B0604020202020204" pitchFamily="34" charset="0"/>
              <a:buChar char="•"/>
            </a:pPr>
            <a:r>
              <a:rPr lang="en-US" sz="1400" dirty="0">
                <a:solidFill>
                  <a:schemeClr val="bg1"/>
                </a:solidFill>
                <a:latin typeface="Aptos" panose="020B0004020202020204" pitchFamily="34" charset="0"/>
              </a:rPr>
              <a:t>Acceptability including right mix of products / options?</a:t>
            </a:r>
          </a:p>
          <a:p>
            <a:pPr marL="285750" indent="-285750">
              <a:buFont typeface="Arial" panose="020B0604020202020204" pitchFamily="34" charset="0"/>
              <a:buChar char="•"/>
            </a:pPr>
            <a:r>
              <a:rPr lang="en-US" sz="1400" dirty="0">
                <a:solidFill>
                  <a:schemeClr val="bg1"/>
                </a:solidFill>
                <a:latin typeface="Aptos" panose="020B0004020202020204" pitchFamily="34" charset="0"/>
              </a:rPr>
              <a:t>Costs?</a:t>
            </a:r>
          </a:p>
          <a:p>
            <a:pPr marL="285750" indent="-285750">
              <a:buFont typeface="Arial" panose="020B0604020202020204" pitchFamily="34" charset="0"/>
              <a:buChar char="•"/>
            </a:pPr>
            <a:r>
              <a:rPr lang="en-US" sz="1400" dirty="0">
                <a:solidFill>
                  <a:schemeClr val="bg1"/>
                </a:solidFill>
                <a:latin typeface="Aptos" panose="020B0004020202020204" pitchFamily="34" charset="0"/>
              </a:rPr>
              <a:t>Implementation issues?</a:t>
            </a:r>
          </a:p>
          <a:p>
            <a:pPr marL="285750" indent="-285750">
              <a:buFont typeface="Arial" panose="020B0604020202020204" pitchFamily="34" charset="0"/>
              <a:buChar char="•"/>
            </a:pPr>
            <a:r>
              <a:rPr lang="en-US" sz="1400" dirty="0">
                <a:solidFill>
                  <a:schemeClr val="bg1"/>
                </a:solidFill>
                <a:latin typeface="Aptos" panose="020B0004020202020204" pitchFamily="34" charset="0"/>
              </a:rPr>
              <a:t>Enabling environment including stigma, discrimination and laws?</a:t>
            </a:r>
          </a:p>
        </p:txBody>
      </p:sp>
      <p:pic>
        <p:nvPicPr>
          <p:cNvPr id="2" name="Picture 1">
            <a:extLst>
              <a:ext uri="{FF2B5EF4-FFF2-40B4-BE49-F238E27FC236}">
                <a16:creationId xmlns:a16="http://schemas.microsoft.com/office/drawing/2014/main" id="{E3A8C387-63BB-84CC-5F98-73305C8F050E}"/>
              </a:ext>
            </a:extLst>
          </p:cNvPr>
          <p:cNvPicPr>
            <a:picLocks noChangeAspect="1"/>
          </p:cNvPicPr>
          <p:nvPr/>
        </p:nvPicPr>
        <p:blipFill>
          <a:blip r:embed="rId2"/>
          <a:stretch>
            <a:fillRect/>
          </a:stretch>
        </p:blipFill>
        <p:spPr>
          <a:xfrm>
            <a:off x="253999" y="556580"/>
            <a:ext cx="8905501" cy="5272720"/>
          </a:xfrm>
          <a:prstGeom prst="rect">
            <a:avLst/>
          </a:prstGeom>
        </p:spPr>
      </p:pic>
      <p:sp>
        <p:nvSpPr>
          <p:cNvPr id="8" name="TextBox 7">
            <a:extLst>
              <a:ext uri="{FF2B5EF4-FFF2-40B4-BE49-F238E27FC236}">
                <a16:creationId xmlns:a16="http://schemas.microsoft.com/office/drawing/2014/main" id="{088C4894-94BA-ED9D-C5A5-4A234427ADF0}"/>
              </a:ext>
            </a:extLst>
          </p:cNvPr>
          <p:cNvSpPr txBox="1"/>
          <p:nvPr/>
        </p:nvSpPr>
        <p:spPr>
          <a:xfrm>
            <a:off x="9324600" y="960816"/>
            <a:ext cx="2565400" cy="2308324"/>
          </a:xfrm>
          <a:prstGeom prst="rect">
            <a:avLst/>
          </a:prstGeom>
          <a:noFill/>
        </p:spPr>
        <p:txBody>
          <a:bodyPr wrap="square">
            <a:spAutoFit/>
          </a:bodyPr>
          <a:lstStyle/>
          <a:p>
            <a:r>
              <a:rPr lang="en-GB" sz="1600" i="1" dirty="0">
                <a:latin typeface="Aptos" panose="020B0004020202020204" pitchFamily="34" charset="0"/>
              </a:rPr>
              <a:t>“Rapid, wider access to </a:t>
            </a:r>
            <a:r>
              <a:rPr lang="en-GB" sz="1600" i="1" dirty="0" err="1">
                <a:latin typeface="Aptos" panose="020B0004020202020204" pitchFamily="34" charset="0"/>
              </a:rPr>
              <a:t>PrEP</a:t>
            </a:r>
            <a:r>
              <a:rPr lang="en-GB" sz="1600" i="1" dirty="0">
                <a:latin typeface="Aptos" panose="020B0004020202020204" pitchFamily="34" charset="0"/>
              </a:rPr>
              <a:t> could massively reduce the numbers of new HIV infections, especially among people from key populations and among women in areas where HIV incidence is currently high.”</a:t>
            </a:r>
          </a:p>
        </p:txBody>
      </p:sp>
    </p:spTree>
    <p:extLst>
      <p:ext uri="{BB962C8B-B14F-4D97-AF65-F5344CB8AC3E}">
        <p14:creationId xmlns:p14="http://schemas.microsoft.com/office/powerpoint/2010/main" val="158969405"/>
      </p:ext>
    </p:extLst>
  </p:cSld>
  <p:clrMapOvr>
    <a:masterClrMapping/>
  </p:clrMapOvr>
</p:sld>
</file>

<file path=ppt/theme/theme1.xml><?xml version="1.0" encoding="utf-8"?>
<a:theme xmlns:a="http://schemas.openxmlformats.org/drawingml/2006/main" name="14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SLN">
  <a:themeElements>
    <a:clrScheme name="GENESIS HIV Learning Network">
      <a:dk1>
        <a:srgbClr val="585958"/>
      </a:dk1>
      <a:lt1>
        <a:srgbClr val="FFFFFF"/>
      </a:lt1>
      <a:dk2>
        <a:srgbClr val="585958"/>
      </a:dk2>
      <a:lt2>
        <a:srgbClr val="B3AEA7"/>
      </a:lt2>
      <a:accent1>
        <a:srgbClr val="83C7BE"/>
      </a:accent1>
      <a:accent2>
        <a:srgbClr val="E5825E"/>
      </a:accent2>
      <a:accent3>
        <a:srgbClr val="CDC98C"/>
      </a:accent3>
      <a:accent4>
        <a:srgbClr val="4FA699"/>
      </a:accent4>
      <a:accent5>
        <a:srgbClr val="7BCAF2"/>
      </a:accent5>
      <a:accent6>
        <a:srgbClr val="DF7076"/>
      </a:accent6>
      <a:hlink>
        <a:srgbClr val="F2C1B5"/>
      </a:hlink>
      <a:folHlink>
        <a:srgbClr val="BFDFD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38728</TotalTime>
  <Words>2988</Words>
  <Application>Microsoft Office PowerPoint</Application>
  <PresentationFormat>Widescreen</PresentationFormat>
  <Paragraphs>282</Paragraphs>
  <Slides>24</Slides>
  <Notes>14</Notes>
  <HiddenSlides>5</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24</vt:i4>
      </vt:variant>
    </vt:vector>
  </HeadingPairs>
  <TitlesOfParts>
    <vt:vector size="41" baseType="lpstr">
      <vt:lpstr>Aptos</vt:lpstr>
      <vt:lpstr>Aptos Display</vt:lpstr>
      <vt:lpstr>Arial</vt:lpstr>
      <vt:lpstr>AvenirLTStd-Book</vt:lpstr>
      <vt:lpstr>Calibri</vt:lpstr>
      <vt:lpstr>Century Gothic</vt:lpstr>
      <vt:lpstr>lemonde-journal</vt:lpstr>
      <vt:lpstr>Noto Sans</vt:lpstr>
      <vt:lpstr>Söhne</vt:lpstr>
      <vt:lpstr>Source Sans Pro</vt:lpstr>
      <vt:lpstr>Source Sans Pro Regular</vt:lpstr>
      <vt:lpstr>Times New Roman</vt:lpstr>
      <vt:lpstr>Times New Roman (Body CS)</vt:lpstr>
      <vt:lpstr>Wingdings</vt:lpstr>
      <vt:lpstr>14_Office Theme</vt:lpstr>
      <vt:lpstr>SSLN</vt:lpstr>
      <vt:lpstr>Office Theme</vt:lpstr>
      <vt:lpstr>WHO PrEP Guideline Update Global Status of Implementation</vt:lpstr>
      <vt:lpstr>Number of new HIV infections: progress to 2025 UNAIDS target</vt:lpstr>
      <vt:lpstr>A package of evidence-based interventions</vt:lpstr>
      <vt:lpstr>What is “combination prevention” for HIV?</vt:lpstr>
      <vt:lpstr>Antiretroviral (ARV) based prevention is the use of ARVs to prevent infection in people who are HIV negative </vt:lpstr>
      <vt:lpstr>Guidelines and guidance for HIV prevention through the use of antiretrovirals: PrEP and PEP</vt:lpstr>
      <vt:lpstr>PowerPoint Presentation</vt:lpstr>
      <vt:lpstr>PowerPoint Presentation</vt:lpstr>
      <vt:lpstr>PowerPoint Presentation</vt:lpstr>
      <vt:lpstr>PowerPoint Presentation</vt:lpstr>
      <vt:lpstr>WHO recommendations on HIV PrEP</vt:lpstr>
      <vt:lpstr>Oral PrEP containing TDF</vt:lpstr>
      <vt:lpstr>Oral PrEP containing TDF</vt:lpstr>
      <vt:lpstr>Dapivirine Vaginal Ring (DVR)</vt:lpstr>
      <vt:lpstr>Long-acting injectable cabotegravir (CAB-LA)</vt:lpstr>
      <vt:lpstr>Offering choice in prevention and PrEP products can increase uptake, effective use, satisfaction and protection</vt:lpstr>
      <vt:lpstr>PowerPoint Presentation</vt:lpstr>
      <vt:lpstr>Integrating STI control into PrEP programs is a valuable opportunity</vt:lpstr>
      <vt:lpstr>Acknowledgements</vt:lpstr>
      <vt:lpstr>Key considerations for differentiated services</vt:lpstr>
      <vt:lpstr>Key considerations for differentiated services</vt:lpstr>
      <vt:lpstr>Simplified requirements for PrEP delivery</vt:lpstr>
      <vt:lpstr>Key considerations for differentiated services</vt:lpstr>
      <vt:lpstr>Lenacapavir: an HIV-1 capsid inhibitor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 Exposure Prophylaxis of HIV</dc:title>
  <dc:creator>CHETTY, Agnes P. Adilakshmi</dc:creator>
  <cp:lastModifiedBy>Preview 3</cp:lastModifiedBy>
  <cp:revision>94</cp:revision>
  <dcterms:created xsi:type="dcterms:W3CDTF">2023-10-03T12:42:49Z</dcterms:created>
  <dcterms:modified xsi:type="dcterms:W3CDTF">2024-10-06T13:07:47Z</dcterms:modified>
</cp:coreProperties>
</file>