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ags/tag17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660" r:id="rId2"/>
    <p:sldMasterId id="2147483674" r:id="rId3"/>
    <p:sldMasterId id="2147483693" r:id="rId4"/>
    <p:sldMasterId id="2147483725" r:id="rId5"/>
    <p:sldMasterId id="2147483745" r:id="rId6"/>
    <p:sldMasterId id="2147483750" r:id="rId7"/>
    <p:sldMasterId id="2147483760" r:id="rId8"/>
    <p:sldMasterId id="2147483766" r:id="rId9"/>
  </p:sldMasterIdLst>
  <p:notesMasterIdLst>
    <p:notesMasterId r:id="rId35"/>
  </p:notesMasterIdLst>
  <p:sldIdLst>
    <p:sldId id="1237" r:id="rId10"/>
    <p:sldId id="2147375569" r:id="rId11"/>
    <p:sldId id="2147375566" r:id="rId12"/>
    <p:sldId id="2147375561" r:id="rId13"/>
    <p:sldId id="2147375572" r:id="rId14"/>
    <p:sldId id="2147375560" r:id="rId15"/>
    <p:sldId id="2147375578" r:id="rId16"/>
    <p:sldId id="2147375486" r:id="rId17"/>
    <p:sldId id="2147375562" r:id="rId18"/>
    <p:sldId id="2147375579" r:id="rId19"/>
    <p:sldId id="965" r:id="rId20"/>
    <p:sldId id="2147375535" r:id="rId21"/>
    <p:sldId id="1242" r:id="rId22"/>
    <p:sldId id="1240" r:id="rId23"/>
    <p:sldId id="2147375483" r:id="rId24"/>
    <p:sldId id="1263" r:id="rId25"/>
    <p:sldId id="2147375482" r:id="rId26"/>
    <p:sldId id="2147375577" r:id="rId27"/>
    <p:sldId id="1243" r:id="rId28"/>
    <p:sldId id="1239" r:id="rId29"/>
    <p:sldId id="2147375573" r:id="rId30"/>
    <p:sldId id="262" r:id="rId31"/>
    <p:sldId id="2147375574" r:id="rId32"/>
    <p:sldId id="2147375575" r:id="rId33"/>
    <p:sldId id="44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DCC6BB-FEB9-85A4-A269-4759720EB240}" name="Hasina Subedar" initials="HS" userId="7122ff660a82a16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415"/>
    <a:srgbClr val="375AC9"/>
    <a:srgbClr val="B44D3C"/>
    <a:srgbClr val="2D45D3"/>
    <a:srgbClr val="0066FF"/>
    <a:srgbClr val="3333CC"/>
    <a:srgbClr val="0000FF"/>
    <a:srgbClr val="006600"/>
    <a:srgbClr val="2CE4E4"/>
    <a:srgbClr val="45A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61849-5EFE-474B-A7B6-B6C3A79CFA84}" v="8" dt="2024-10-04T13:29:59.619"/>
    <p1510:client id="{F46C46BD-505A-40D4-A62B-30EE96854996}" v="10" dt="2024-10-04T11:07:22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6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microsoft.com/office/2018/10/relationships/authors" Target="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122ff660a82a16d/D-Ring/Ring%20M%20%5e0%20E/Copy%20of%20Consol%20DB%2016.09.2024%20Aug2024%20v2%2023.09.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Oral PrEP Initiations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Sheet1!$B$1:$J$1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Sheet1!$B$3:$J$3</c:f>
              <c:numCache>
                <c:formatCode>#,##0</c:formatCode>
                <c:ptCount val="9"/>
                <c:pt idx="0" formatCode="General">
                  <c:v>771</c:v>
                </c:pt>
                <c:pt idx="1">
                  <c:v>3196</c:v>
                </c:pt>
                <c:pt idx="2">
                  <c:v>8593</c:v>
                </c:pt>
                <c:pt idx="3">
                  <c:v>45576</c:v>
                </c:pt>
                <c:pt idx="4">
                  <c:v>106402</c:v>
                </c:pt>
                <c:pt idx="5">
                  <c:v>293019</c:v>
                </c:pt>
                <c:pt idx="6">
                  <c:v>409750</c:v>
                </c:pt>
                <c:pt idx="7">
                  <c:v>477267</c:v>
                </c:pt>
                <c:pt idx="8">
                  <c:v>262976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FA-4F85-B8C8-1CCF86F4F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491727"/>
        <c:axId val="138485007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Facilities Offering Oral PrEP</c:v>
                </c:pt>
              </c:strCache>
            </c:strRef>
          </c:tx>
          <c:spPr>
            <a:ln w="34925" cap="rnd">
              <a:solidFill>
                <a:srgbClr val="45ABBF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rgbClr val="45ABBF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gradFill rotWithShape="1">
                <a:gsLst>
                  <a:gs pos="0">
                    <a:schemeClr val="dk1">
                      <a:satMod val="103000"/>
                      <a:lumMod val="102000"/>
                      <a:tint val="94000"/>
                    </a:schemeClr>
                  </a:gs>
                  <a:gs pos="50000">
                    <a:schemeClr val="dk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dk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13</c:v>
                </c:pt>
                <c:pt idx="1">
                  <c:v>21</c:v>
                </c:pt>
                <c:pt idx="2">
                  <c:v>74</c:v>
                </c:pt>
                <c:pt idx="3">
                  <c:v>120</c:v>
                </c:pt>
                <c:pt idx="4" formatCode="#,##0">
                  <c:v>1423</c:v>
                </c:pt>
                <c:pt idx="5" formatCode="#,##0">
                  <c:v>2709</c:v>
                </c:pt>
                <c:pt idx="6" formatCode="#,##0">
                  <c:v>3350</c:v>
                </c:pt>
                <c:pt idx="7" formatCode="#,##0">
                  <c:v>3948</c:v>
                </c:pt>
                <c:pt idx="8" formatCode="#,##0">
                  <c:v>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FA-4F85-B8C8-1CCF86F4F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906783"/>
        <c:axId val="197912063"/>
      </c:lineChart>
      <c:catAx>
        <c:axId val="138491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5007"/>
        <c:crosses val="autoZero"/>
        <c:auto val="1"/>
        <c:lblAlgn val="ctr"/>
        <c:lblOffset val="100"/>
        <c:noMultiLvlLbl val="0"/>
      </c:catAx>
      <c:valAx>
        <c:axId val="138485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91727"/>
        <c:crosses val="autoZero"/>
        <c:crossBetween val="between"/>
      </c:valAx>
      <c:valAx>
        <c:axId val="197912063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06783"/>
        <c:crosses val="max"/>
        <c:crossBetween val="between"/>
      </c:valAx>
      <c:catAx>
        <c:axId val="197906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912063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1900509976928"/>
          <c:y val="0.12920812673701138"/>
          <c:w val="0.67516655415699522"/>
          <c:h val="0.82935413765578481"/>
        </c:manualLayout>
      </c:layout>
      <c:pieChart>
        <c:varyColors val="1"/>
        <c:ser>
          <c:idx val="0"/>
          <c:order val="0"/>
          <c:tx>
            <c:strRef>
              <c:f>'Pie Chart'!$B$1</c:f>
              <c:strCache>
                <c:ptCount val="1"/>
                <c:pt idx="0">
                  <c:v>Number of Facilities Offered PrEP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4B-4D78-84CC-F68D92CE949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4B-4D78-84CC-F68D92CE949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4B-4D78-84CC-F68D92CE9493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4B-4D78-84CC-F68D92CE9493}"/>
              </c:ext>
            </c:extLst>
          </c:dPt>
          <c:dLbls>
            <c:dLbl>
              <c:idx val="0"/>
              <c:layout>
                <c:manualLayout>
                  <c:x val="0.11766408789452314"/>
                  <c:y val="-1.106436784375672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6ACF42D-AA09-40A8-A33C-ED8825E8E958}" type="VALUE">
                      <a:rPr lang="en-US" sz="1800" b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sz="1800" b="0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fld id="{5E860A07-0322-4FBD-BB93-3AFFC220EE77}" type="PERCENTAGE">
                      <a:rPr lang="en-US" sz="1800" b="0" baseline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GB"/>
                  </a:p>
                </c:rich>
              </c:tx>
              <c:spPr>
                <a:xfrm>
                  <a:off x="5894475" y="3632200"/>
                  <a:ext cx="1113647" cy="732524"/>
                </a:xfrm>
                <a:solidFill>
                  <a:schemeClr val="accent3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="" xmlns:r="http://schemas.openxmlformats.org/officeDocument/2006/relationships" xmlns:c16r2="http://schemas.microsoft.com/office/drawing/2015/06/chart"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61705"/>
                        <a:gd name="adj2" fmla="val -5305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953355984419947"/>
                      <c:h val="0.154654977049562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4B-4D78-84CC-F68D92CE9493}"/>
                </c:ext>
              </c:extLst>
            </c:dLbl>
            <c:dLbl>
              <c:idx val="1"/>
              <c:layout>
                <c:manualLayout>
                  <c:x val="-0.14637881481628887"/>
                  <c:y val="0.1045952093441993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443EDE-8F02-477C-B3BF-3C1772897D71}" type="VALUE">
                      <a:rPr lang="en-US" sz="1800" b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800" b="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z="1800" b="0" baseline="0" dirty="0">
                        <a:solidFill>
                          <a:schemeClr val="bg1"/>
                        </a:solidFill>
                      </a:rPr>
                      <a:t> </a:t>
                    </a:r>
                    <a:fld id="{8FECE4C8-05A2-4B72-88DF-6C477FA3A11E}" type="PERCENTAGE">
                      <a:rPr lang="en-US" sz="1800" b="0" baseline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1800" b="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xfrm>
                  <a:off x="0" y="1835041"/>
                  <a:ext cx="1186809" cy="646679"/>
                </a:xfrm>
                <a:solidFill>
                  <a:srgbClr val="242C4B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="" xmlns:r="http://schemas.openxmlformats.org/officeDocument/2006/relationships" xmlns:c16r2="http://schemas.microsoft.com/office/drawing/2015/06/chart"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37460"/>
                        <a:gd name="adj2" fmla="val -3917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257530481819966"/>
                      <c:h val="0.163858738892869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44B-4D78-84CC-F68D92CE9493}"/>
                </c:ext>
              </c:extLst>
            </c:dLbl>
            <c:dLbl>
              <c:idx val="2"/>
              <c:layout>
                <c:manualLayout>
                  <c:x val="-0.19069375213855402"/>
                  <c:y val="0.2165261082210858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6F66D7-9C97-474D-BC08-BFD5241D74E5}" type="VALUE">
                      <a:rPr lang="en-US" sz="1800" b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800" b="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fld id="{CEC1C69A-843B-41D8-A439-93DA0B516D02}" type="PERCENTAGE">
                      <a:rPr lang="en-US" sz="1800" b="0" baseline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GB"/>
                  </a:p>
                </c:rich>
              </c:tx>
              <c:spPr>
                <a:xfrm>
                  <a:off x="0" y="901945"/>
                  <a:ext cx="1054943" cy="640686"/>
                </a:xfrm>
                <a:solidFill>
                  <a:srgbClr val="DB2415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="" xmlns:r="http://schemas.openxmlformats.org/officeDocument/2006/relationships" xmlns:c16r2="http://schemas.microsoft.com/office/drawing/2015/06/chart"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92511"/>
                        <a:gd name="adj2" fmla="val -2082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340051330148829"/>
                      <c:h val="0.162340202768788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44B-4D78-84CC-F68D92CE9493}"/>
                </c:ext>
              </c:extLst>
            </c:dLbl>
            <c:dLbl>
              <c:idx val="3"/>
              <c:layout>
                <c:manualLayout>
                  <c:x val="0.30927970568775853"/>
                  <c:y val="9.705809914649805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43EB054-4BFF-49F8-A801-8C8B4CE059B6}" type="VALUE">
                      <a:rPr lang="en-US" sz="1800" b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800" b="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fld id="{9909B6D7-BCB1-4BCB-8F51-4EA2407960FD}" type="PERCENTAGE">
                      <a:rPr lang="en-US" sz="1800" b="0" baseline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GB"/>
                  </a:p>
                </c:rich>
              </c:tx>
              <c:spPr>
                <a:xfrm>
                  <a:off x="4469353" y="383046"/>
                  <a:ext cx="836439" cy="752736"/>
                </a:xfrm>
                <a:solidFill>
                  <a:srgbClr val="DE9343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="" xmlns:r="http://schemas.openxmlformats.org/officeDocument/2006/relationships" xmlns:c16r2="http://schemas.microsoft.com/office/drawing/2015/06/chart"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37661"/>
                        <a:gd name="adj2" fmla="val 42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162758741029947"/>
                      <c:h val="0.190731988636190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44B-4D78-84CC-F68D92CE949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'Pie Chart'!$A$2:$A$5</c:f>
              <c:strCache>
                <c:ptCount val="4"/>
                <c:pt idx="0">
                  <c:v>OP&amp;Ring</c:v>
                </c:pt>
                <c:pt idx="1">
                  <c:v>All 3 products</c:v>
                </c:pt>
                <c:pt idx="2">
                  <c:v>OP Only</c:v>
                </c:pt>
                <c:pt idx="3">
                  <c:v>OP&amp;CAB</c:v>
                </c:pt>
              </c:strCache>
            </c:strRef>
          </c:cat>
          <c:val>
            <c:numRef>
              <c:f>'Pie Chart'!$B$2:$B$5</c:f>
              <c:numCache>
                <c:formatCode>General</c:formatCode>
                <c:ptCount val="4"/>
                <c:pt idx="0">
                  <c:v>61</c:v>
                </c:pt>
                <c:pt idx="1">
                  <c:v>14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4B-4D78-84CC-F68D92CE9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581993732777861"/>
          <c:y val="0.29344511181331573"/>
          <c:w val="0.26394834994656141"/>
          <c:h val="0.42638220411606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857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53433546675253"/>
          <c:y val="0.10770159073661559"/>
          <c:w val="0.66005105547238363"/>
          <c:h val="0.87928716945848084"/>
        </c:manualLayout>
      </c:layout>
      <c:pieChart>
        <c:varyColors val="1"/>
        <c:ser>
          <c:idx val="0"/>
          <c:order val="0"/>
          <c:tx>
            <c:strRef>
              <c:f>'Pie Chart'!$J$1</c:f>
              <c:strCache>
                <c:ptCount val="1"/>
                <c:pt idx="0">
                  <c:v>Overall PrEP Uptake</c:v>
                </c:pt>
              </c:strCache>
            </c:strRef>
          </c:tx>
          <c:dPt>
            <c:idx val="0"/>
            <c:bubble3D val="0"/>
            <c:spPr>
              <a:solidFill>
                <a:srgbClr val="45AB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C1-47C4-A611-119359763EB0}"/>
              </c:ext>
            </c:extLst>
          </c:dPt>
          <c:dPt>
            <c:idx val="1"/>
            <c:bubble3D val="0"/>
            <c:spPr>
              <a:solidFill>
                <a:srgbClr val="242C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C1-47C4-A611-119359763EB0}"/>
              </c:ext>
            </c:extLst>
          </c:dPt>
          <c:dPt>
            <c:idx val="2"/>
            <c:bubble3D val="0"/>
            <c:spPr>
              <a:solidFill>
                <a:srgbClr val="DB241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C1-47C4-A611-119359763EB0}"/>
              </c:ext>
            </c:extLst>
          </c:dPt>
          <c:dPt>
            <c:idx val="3"/>
            <c:bubble3D val="0"/>
            <c:spPr>
              <a:solidFill>
                <a:srgbClr val="DE934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C1-47C4-A611-119359763EB0}"/>
              </c:ext>
            </c:extLst>
          </c:dPt>
          <c:dLbls>
            <c:dLbl>
              <c:idx val="0"/>
              <c:layout>
                <c:manualLayout>
                  <c:x val="1.251956335804756E-2"/>
                  <c:y val="-0.15715372436289612"/>
                </c:manualLayout>
              </c:layout>
              <c:spPr>
                <a:solidFill>
                  <a:srgbClr val="45ABBF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="" xmlns:r="http://schemas.openxmlformats.org/officeDocument/2006/relationships" xmlns:c16r2="http://schemas.microsoft.com/office/drawing/2015/06/chart"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45998"/>
                        <a:gd name="adj2" fmla="val 210379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EC1-47C4-A611-119359763EB0}"/>
                </c:ext>
              </c:extLst>
            </c:dLbl>
            <c:dLbl>
              <c:idx val="1"/>
              <c:layout>
                <c:manualLayout>
                  <c:x val="-7.5117380148285354E-2"/>
                  <c:y val="-1.5981734680972488E-2"/>
                </c:manualLayout>
              </c:layout>
              <c:spPr>
                <a:solidFill>
                  <a:srgbClr val="242C4B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="" xmlns:r="http://schemas.openxmlformats.org/officeDocument/2006/relationships" xmlns:c16r2="http://schemas.microsoft.com/office/drawing/2015/06/chart"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75713"/>
                        <a:gd name="adj2" fmla="val -14894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EC1-47C4-A611-119359763EB0}"/>
                </c:ext>
              </c:extLst>
            </c:dLbl>
            <c:dLbl>
              <c:idx val="2"/>
              <c:layout>
                <c:manualLayout>
                  <c:x val="-0.13302036067925532"/>
                  <c:y val="1.4764857717468506E-2"/>
                </c:manualLayout>
              </c:layout>
              <c:spPr>
                <a:solidFill>
                  <a:srgbClr val="DB2415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="" xmlns:r="http://schemas.openxmlformats.org/officeDocument/2006/relationships" xmlns:c16r2="http://schemas.microsoft.com/office/drawing/2015/06/chart"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20344"/>
                        <a:gd name="adj2" fmla="val 12367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6EC1-47C4-A611-119359763EB0}"/>
                </c:ext>
              </c:extLst>
            </c:dLbl>
            <c:dLbl>
              <c:idx val="3"/>
              <c:layout>
                <c:manualLayout>
                  <c:x val="0.2535211580004631"/>
                  <c:y val="1.8645357127801233E-2"/>
                </c:manualLayout>
              </c:layout>
              <c:spPr>
                <a:solidFill>
                  <a:srgbClr val="DE9343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="" xmlns:r="http://schemas.openxmlformats.org/officeDocument/2006/relationships" xmlns:c16r2="http://schemas.microsoft.com/office/drawing/2015/06/chart"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66721"/>
                        <a:gd name="adj2" fmla="val 118223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6EC1-47C4-A611-119359763EB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'Pie Chart'!$I$2:$I$5</c:f>
              <c:strCache>
                <c:ptCount val="4"/>
                <c:pt idx="0">
                  <c:v>OP&amp;Ring</c:v>
                </c:pt>
                <c:pt idx="1">
                  <c:v>All 3 products</c:v>
                </c:pt>
                <c:pt idx="2">
                  <c:v>OP Only</c:v>
                </c:pt>
                <c:pt idx="3">
                  <c:v>OP&amp;CAB</c:v>
                </c:pt>
              </c:strCache>
            </c:strRef>
          </c:cat>
          <c:val>
            <c:numRef>
              <c:f>'Pie Chart'!$J$2:$J$5</c:f>
              <c:numCache>
                <c:formatCode>_-* #\ ##0_-;\-* #\ ##0_-;_-* "-"??_-;_-@_-</c:formatCode>
                <c:ptCount val="4"/>
                <c:pt idx="0">
                  <c:v>9765</c:v>
                </c:pt>
                <c:pt idx="1">
                  <c:v>12205</c:v>
                </c:pt>
                <c:pt idx="2">
                  <c:v>1387</c:v>
                </c:pt>
                <c:pt idx="3">
                  <c:v>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C1-47C4-A611-119359763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857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 Analysis'!$A$12</c:f>
              <c:strCache>
                <c:ptCount val="1"/>
                <c:pt idx="0">
                  <c:v>Total CAB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strRef>
              <c:f>'Graph Analysis'!$B$1:$O$1</c:f>
              <c:strCache>
                <c:ptCount val="14"/>
                <c:pt idx="0">
                  <c:v>Prior to Aug-23</c:v>
                </c:pt>
                <c:pt idx="1">
                  <c:v>Aug-23</c:v>
                </c:pt>
                <c:pt idx="2">
                  <c:v>Sep-23</c:v>
                </c:pt>
                <c:pt idx="3">
                  <c:v>Oct-23</c:v>
                </c:pt>
                <c:pt idx="4">
                  <c:v>Nov-23</c:v>
                </c:pt>
                <c:pt idx="5">
                  <c:v>Dec-23</c:v>
                </c:pt>
                <c:pt idx="6">
                  <c:v>Jan-24</c:v>
                </c:pt>
                <c:pt idx="7">
                  <c:v>Feb-24</c:v>
                </c:pt>
                <c:pt idx="8">
                  <c:v>Mar-24</c:v>
                </c:pt>
                <c:pt idx="9">
                  <c:v>Apr-24</c:v>
                </c:pt>
                <c:pt idx="10">
                  <c:v>May-24</c:v>
                </c:pt>
                <c:pt idx="11">
                  <c:v>Jun-24</c:v>
                </c:pt>
                <c:pt idx="12">
                  <c:v>Jul-24</c:v>
                </c:pt>
                <c:pt idx="13">
                  <c:v>Aug-24</c:v>
                </c:pt>
              </c:strCache>
            </c:strRef>
          </c:cat>
          <c:val>
            <c:numRef>
              <c:f>'Graph Analysis'!$B$12:$O$12</c:f>
              <c:numCache>
                <c:formatCode>_(* #,##0_);_(* \(#,##0\);_(* "-"_);_(@_)</c:formatCode>
                <c:ptCount val="14"/>
                <c:pt idx="0">
                  <c:v>612</c:v>
                </c:pt>
                <c:pt idx="1">
                  <c:v>21</c:v>
                </c:pt>
                <c:pt idx="2">
                  <c:v>19</c:v>
                </c:pt>
                <c:pt idx="3">
                  <c:v>52</c:v>
                </c:pt>
                <c:pt idx="4">
                  <c:v>30</c:v>
                </c:pt>
                <c:pt idx="5">
                  <c:v>17</c:v>
                </c:pt>
                <c:pt idx="6">
                  <c:v>41</c:v>
                </c:pt>
                <c:pt idx="7">
                  <c:v>98</c:v>
                </c:pt>
                <c:pt idx="8">
                  <c:v>126</c:v>
                </c:pt>
                <c:pt idx="9">
                  <c:v>283</c:v>
                </c:pt>
                <c:pt idx="10">
                  <c:v>439</c:v>
                </c:pt>
                <c:pt idx="11">
                  <c:v>451</c:v>
                </c:pt>
                <c:pt idx="12">
                  <c:v>465</c:v>
                </c:pt>
                <c:pt idx="13">
                  <c:v>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FA-48CB-A6D9-89936383BC16}"/>
            </c:ext>
          </c:extLst>
        </c:ser>
        <c:ser>
          <c:idx val="1"/>
          <c:order val="1"/>
          <c:tx>
            <c:strRef>
              <c:f>'Graph Analysis'!$A$13</c:f>
              <c:strCache>
                <c:ptCount val="1"/>
                <c:pt idx="0">
                  <c:v>Total DRing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'Graph Analysis'!$B$1:$O$1</c:f>
              <c:strCache>
                <c:ptCount val="14"/>
                <c:pt idx="0">
                  <c:v>Prior to Aug-23</c:v>
                </c:pt>
                <c:pt idx="1">
                  <c:v>Aug-23</c:v>
                </c:pt>
                <c:pt idx="2">
                  <c:v>Sep-23</c:v>
                </c:pt>
                <c:pt idx="3">
                  <c:v>Oct-23</c:v>
                </c:pt>
                <c:pt idx="4">
                  <c:v>Nov-23</c:v>
                </c:pt>
                <c:pt idx="5">
                  <c:v>Dec-23</c:v>
                </c:pt>
                <c:pt idx="6">
                  <c:v>Jan-24</c:v>
                </c:pt>
                <c:pt idx="7">
                  <c:v>Feb-24</c:v>
                </c:pt>
                <c:pt idx="8">
                  <c:v>Mar-24</c:v>
                </c:pt>
                <c:pt idx="9">
                  <c:v>Apr-24</c:v>
                </c:pt>
                <c:pt idx="10">
                  <c:v>May-24</c:v>
                </c:pt>
                <c:pt idx="11">
                  <c:v>Jun-24</c:v>
                </c:pt>
                <c:pt idx="12">
                  <c:v>Jul-24</c:v>
                </c:pt>
                <c:pt idx="13">
                  <c:v>Aug-24</c:v>
                </c:pt>
              </c:strCache>
            </c:strRef>
          </c:cat>
          <c:val>
            <c:numRef>
              <c:f>'Graph Analysis'!$B$13:$O$13</c:f>
              <c:numCache>
                <c:formatCode>_(* #,##0_);_(* \(#,##0\);_(* "-"_);_(@_)</c:formatCode>
                <c:ptCount val="14"/>
                <c:pt idx="0">
                  <c:v>231</c:v>
                </c:pt>
                <c:pt idx="1">
                  <c:v>63</c:v>
                </c:pt>
                <c:pt idx="2">
                  <c:v>86</c:v>
                </c:pt>
                <c:pt idx="3">
                  <c:v>66</c:v>
                </c:pt>
                <c:pt idx="4">
                  <c:v>102</c:v>
                </c:pt>
                <c:pt idx="5">
                  <c:v>37</c:v>
                </c:pt>
                <c:pt idx="6">
                  <c:v>64</c:v>
                </c:pt>
                <c:pt idx="7">
                  <c:v>110</c:v>
                </c:pt>
                <c:pt idx="8">
                  <c:v>105</c:v>
                </c:pt>
                <c:pt idx="9">
                  <c:v>115</c:v>
                </c:pt>
                <c:pt idx="10">
                  <c:v>162</c:v>
                </c:pt>
                <c:pt idx="11">
                  <c:v>159</c:v>
                </c:pt>
                <c:pt idx="12">
                  <c:v>86</c:v>
                </c:pt>
                <c:pt idx="13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FA-48CB-A6D9-89936383BC16}"/>
            </c:ext>
          </c:extLst>
        </c:ser>
        <c:ser>
          <c:idx val="2"/>
          <c:order val="2"/>
          <c:tx>
            <c:strRef>
              <c:f>'Graph Analysis'!$A$14</c:f>
              <c:strCache>
                <c:ptCount val="1"/>
                <c:pt idx="0">
                  <c:v>Total OP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'Graph Analysis'!$B$1:$O$1</c:f>
              <c:strCache>
                <c:ptCount val="14"/>
                <c:pt idx="0">
                  <c:v>Prior to Aug-23</c:v>
                </c:pt>
                <c:pt idx="1">
                  <c:v>Aug-23</c:v>
                </c:pt>
                <c:pt idx="2">
                  <c:v>Sep-23</c:v>
                </c:pt>
                <c:pt idx="3">
                  <c:v>Oct-23</c:v>
                </c:pt>
                <c:pt idx="4">
                  <c:v>Nov-23</c:v>
                </c:pt>
                <c:pt idx="5">
                  <c:v>Dec-23</c:v>
                </c:pt>
                <c:pt idx="6">
                  <c:v>Jan-24</c:v>
                </c:pt>
                <c:pt idx="7">
                  <c:v>Feb-24</c:v>
                </c:pt>
                <c:pt idx="8">
                  <c:v>Mar-24</c:v>
                </c:pt>
                <c:pt idx="9">
                  <c:v>Apr-24</c:v>
                </c:pt>
                <c:pt idx="10">
                  <c:v>May-24</c:v>
                </c:pt>
                <c:pt idx="11">
                  <c:v>Jun-24</c:v>
                </c:pt>
                <c:pt idx="12">
                  <c:v>Jul-24</c:v>
                </c:pt>
                <c:pt idx="13">
                  <c:v>Aug-24</c:v>
                </c:pt>
              </c:strCache>
            </c:strRef>
          </c:cat>
          <c:val>
            <c:numRef>
              <c:f>'Graph Analysis'!$B$14:$O$14</c:f>
              <c:numCache>
                <c:formatCode>_(* #,##0_);_(* \(#,##0\);_(* "-"_);_(@_)</c:formatCode>
                <c:ptCount val="14"/>
                <c:pt idx="0">
                  <c:v>1657</c:v>
                </c:pt>
                <c:pt idx="1">
                  <c:v>873</c:v>
                </c:pt>
                <c:pt idx="2">
                  <c:v>1953</c:v>
                </c:pt>
                <c:pt idx="3">
                  <c:v>1745</c:v>
                </c:pt>
                <c:pt idx="4">
                  <c:v>2223</c:v>
                </c:pt>
                <c:pt idx="5">
                  <c:v>942</c:v>
                </c:pt>
                <c:pt idx="6">
                  <c:v>1605</c:v>
                </c:pt>
                <c:pt idx="7">
                  <c:v>2360</c:v>
                </c:pt>
                <c:pt idx="8">
                  <c:v>2019</c:v>
                </c:pt>
                <c:pt idx="9">
                  <c:v>783</c:v>
                </c:pt>
                <c:pt idx="10">
                  <c:v>586</c:v>
                </c:pt>
                <c:pt idx="11">
                  <c:v>650</c:v>
                </c:pt>
                <c:pt idx="12">
                  <c:v>1132</c:v>
                </c:pt>
                <c:pt idx="13">
                  <c:v>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FA-48CB-A6D9-89936383BC16}"/>
            </c:ext>
          </c:extLst>
        </c:ser>
        <c:ser>
          <c:idx val="3"/>
          <c:order val="3"/>
          <c:tx>
            <c:strRef>
              <c:f>'Graph Analysis'!$A$15</c:f>
              <c:strCache>
                <c:ptCount val="1"/>
                <c:pt idx="0">
                  <c:v>Overall Totals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'Graph Analysis'!$B$1:$O$1</c:f>
              <c:strCache>
                <c:ptCount val="14"/>
                <c:pt idx="0">
                  <c:v>Prior to Aug-23</c:v>
                </c:pt>
                <c:pt idx="1">
                  <c:v>Aug-23</c:v>
                </c:pt>
                <c:pt idx="2">
                  <c:v>Sep-23</c:v>
                </c:pt>
                <c:pt idx="3">
                  <c:v>Oct-23</c:v>
                </c:pt>
                <c:pt idx="4">
                  <c:v>Nov-23</c:v>
                </c:pt>
                <c:pt idx="5">
                  <c:v>Dec-23</c:v>
                </c:pt>
                <c:pt idx="6">
                  <c:v>Jan-24</c:v>
                </c:pt>
                <c:pt idx="7">
                  <c:v>Feb-24</c:v>
                </c:pt>
                <c:pt idx="8">
                  <c:v>Mar-24</c:v>
                </c:pt>
                <c:pt idx="9">
                  <c:v>Apr-24</c:v>
                </c:pt>
                <c:pt idx="10">
                  <c:v>May-24</c:v>
                </c:pt>
                <c:pt idx="11">
                  <c:v>Jun-24</c:v>
                </c:pt>
                <c:pt idx="12">
                  <c:v>Jul-24</c:v>
                </c:pt>
                <c:pt idx="13">
                  <c:v>Aug-24</c:v>
                </c:pt>
              </c:strCache>
            </c:strRef>
          </c:cat>
          <c:val>
            <c:numRef>
              <c:f>'Graph Analysis'!$B$15:$O$15</c:f>
              <c:numCache>
                <c:formatCode>_(* #,##0_);_(* \(#,##0\);_(* "-"_);_(@_)</c:formatCode>
                <c:ptCount val="14"/>
                <c:pt idx="0">
                  <c:v>2500</c:v>
                </c:pt>
                <c:pt idx="1">
                  <c:v>957</c:v>
                </c:pt>
                <c:pt idx="2">
                  <c:v>2058</c:v>
                </c:pt>
                <c:pt idx="3">
                  <c:v>1863</c:v>
                </c:pt>
                <c:pt idx="4">
                  <c:v>2355</c:v>
                </c:pt>
                <c:pt idx="5">
                  <c:v>996</c:v>
                </c:pt>
                <c:pt idx="6">
                  <c:v>1710</c:v>
                </c:pt>
                <c:pt idx="7">
                  <c:v>2568</c:v>
                </c:pt>
                <c:pt idx="8">
                  <c:v>2250</c:v>
                </c:pt>
                <c:pt idx="9">
                  <c:v>1181</c:v>
                </c:pt>
                <c:pt idx="10">
                  <c:v>1187</c:v>
                </c:pt>
                <c:pt idx="11">
                  <c:v>1260</c:v>
                </c:pt>
                <c:pt idx="12">
                  <c:v>1683</c:v>
                </c:pt>
                <c:pt idx="13">
                  <c:v>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FA-48CB-A6D9-89936383B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145231"/>
        <c:axId val="1758160623"/>
      </c:barChart>
      <c:lineChart>
        <c:grouping val="standard"/>
        <c:varyColors val="0"/>
        <c:ser>
          <c:idx val="4"/>
          <c:order val="4"/>
          <c:tx>
            <c:strRef>
              <c:f>'Graph Analysis'!$A$16</c:f>
              <c:strCache>
                <c:ptCount val="1"/>
                <c:pt idx="0">
                  <c:v>CAB Uptake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Analysis'!$B$1:$O$1</c:f>
              <c:strCache>
                <c:ptCount val="14"/>
                <c:pt idx="0">
                  <c:v>Prior to Aug-23</c:v>
                </c:pt>
                <c:pt idx="1">
                  <c:v>Aug-23</c:v>
                </c:pt>
                <c:pt idx="2">
                  <c:v>Sep-23</c:v>
                </c:pt>
                <c:pt idx="3">
                  <c:v>Oct-23</c:v>
                </c:pt>
                <c:pt idx="4">
                  <c:v>Nov-23</c:v>
                </c:pt>
                <c:pt idx="5">
                  <c:v>Dec-23</c:v>
                </c:pt>
                <c:pt idx="6">
                  <c:v>Jan-24</c:v>
                </c:pt>
                <c:pt idx="7">
                  <c:v>Feb-24</c:v>
                </c:pt>
                <c:pt idx="8">
                  <c:v>Mar-24</c:v>
                </c:pt>
                <c:pt idx="9">
                  <c:v>Apr-24</c:v>
                </c:pt>
                <c:pt idx="10">
                  <c:v>May-24</c:v>
                </c:pt>
                <c:pt idx="11">
                  <c:v>Jun-24</c:v>
                </c:pt>
                <c:pt idx="12">
                  <c:v>Jul-24</c:v>
                </c:pt>
                <c:pt idx="13">
                  <c:v>Aug-24</c:v>
                </c:pt>
              </c:strCache>
            </c:strRef>
          </c:cat>
          <c:val>
            <c:numRef>
              <c:f>'Graph Analysis'!$B$16:$O$16</c:f>
              <c:numCache>
                <c:formatCode>0%</c:formatCode>
                <c:ptCount val="14"/>
                <c:pt idx="0">
                  <c:v>0.24479999999999999</c:v>
                </c:pt>
                <c:pt idx="1">
                  <c:v>2.1943573667711599E-2</c:v>
                </c:pt>
                <c:pt idx="2">
                  <c:v>9.23226433430515E-3</c:v>
                </c:pt>
                <c:pt idx="3">
                  <c:v>2.7911969940955447E-2</c:v>
                </c:pt>
                <c:pt idx="4">
                  <c:v>1.2738853503184714E-2</c:v>
                </c:pt>
                <c:pt idx="5">
                  <c:v>1.7068273092369479E-2</c:v>
                </c:pt>
                <c:pt idx="6">
                  <c:v>2.3976608187134502E-2</c:v>
                </c:pt>
                <c:pt idx="7">
                  <c:v>3.8161993769470402E-2</c:v>
                </c:pt>
                <c:pt idx="8">
                  <c:v>5.6000000000000001E-2</c:v>
                </c:pt>
                <c:pt idx="9">
                  <c:v>0.23962743437764605</c:v>
                </c:pt>
                <c:pt idx="10">
                  <c:v>0.36983993260320136</c:v>
                </c:pt>
                <c:pt idx="11">
                  <c:v>0.35793650793650794</c:v>
                </c:pt>
                <c:pt idx="12">
                  <c:v>0.27629233511586454</c:v>
                </c:pt>
                <c:pt idx="13">
                  <c:v>0.3435969209237229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FFA-48CB-A6D9-89936383BC16}"/>
            </c:ext>
          </c:extLst>
        </c:ser>
        <c:ser>
          <c:idx val="5"/>
          <c:order val="5"/>
          <c:tx>
            <c:strRef>
              <c:f>'Graph Analysis'!$A$17</c:f>
              <c:strCache>
                <c:ptCount val="1"/>
                <c:pt idx="0">
                  <c:v>DRing Uptake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CC66FF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Analysis'!$B$1:$O$1</c:f>
              <c:strCache>
                <c:ptCount val="14"/>
                <c:pt idx="0">
                  <c:v>Prior to Aug-23</c:v>
                </c:pt>
                <c:pt idx="1">
                  <c:v>Aug-23</c:v>
                </c:pt>
                <c:pt idx="2">
                  <c:v>Sep-23</c:v>
                </c:pt>
                <c:pt idx="3">
                  <c:v>Oct-23</c:v>
                </c:pt>
                <c:pt idx="4">
                  <c:v>Nov-23</c:v>
                </c:pt>
                <c:pt idx="5">
                  <c:v>Dec-23</c:v>
                </c:pt>
                <c:pt idx="6">
                  <c:v>Jan-24</c:v>
                </c:pt>
                <c:pt idx="7">
                  <c:v>Feb-24</c:v>
                </c:pt>
                <c:pt idx="8">
                  <c:v>Mar-24</c:v>
                </c:pt>
                <c:pt idx="9">
                  <c:v>Apr-24</c:v>
                </c:pt>
                <c:pt idx="10">
                  <c:v>May-24</c:v>
                </c:pt>
                <c:pt idx="11">
                  <c:v>Jun-24</c:v>
                </c:pt>
                <c:pt idx="12">
                  <c:v>Jul-24</c:v>
                </c:pt>
                <c:pt idx="13">
                  <c:v>Aug-24</c:v>
                </c:pt>
              </c:strCache>
            </c:strRef>
          </c:cat>
          <c:val>
            <c:numRef>
              <c:f>'Graph Analysis'!$B$17:$O$17</c:f>
              <c:numCache>
                <c:formatCode>0%</c:formatCode>
                <c:ptCount val="14"/>
                <c:pt idx="0">
                  <c:v>9.2399999999999996E-2</c:v>
                </c:pt>
                <c:pt idx="1">
                  <c:v>6.5830721003134793E-2</c:v>
                </c:pt>
                <c:pt idx="2">
                  <c:v>4.1788143828960157E-2</c:v>
                </c:pt>
                <c:pt idx="3">
                  <c:v>3.542673107890499E-2</c:v>
                </c:pt>
                <c:pt idx="4">
                  <c:v>4.3312101910828023E-2</c:v>
                </c:pt>
                <c:pt idx="5">
                  <c:v>3.7148594377510037E-2</c:v>
                </c:pt>
                <c:pt idx="6">
                  <c:v>3.7426900584795322E-2</c:v>
                </c:pt>
                <c:pt idx="7">
                  <c:v>4.2834890965732085E-2</c:v>
                </c:pt>
                <c:pt idx="8">
                  <c:v>4.6666666666666669E-2</c:v>
                </c:pt>
                <c:pt idx="9">
                  <c:v>9.7375105842506346E-2</c:v>
                </c:pt>
                <c:pt idx="10">
                  <c:v>0.13647851727042964</c:v>
                </c:pt>
                <c:pt idx="11">
                  <c:v>0.12619047619047619</c:v>
                </c:pt>
                <c:pt idx="12">
                  <c:v>5.1099227569815803E-2</c:v>
                </c:pt>
                <c:pt idx="13">
                  <c:v>7.2778166550034995E-2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FFA-48CB-A6D9-89936383BC16}"/>
            </c:ext>
          </c:extLst>
        </c:ser>
        <c:ser>
          <c:idx val="6"/>
          <c:order val="6"/>
          <c:tx>
            <c:strRef>
              <c:f>'Graph Analysis'!$A$18</c:f>
              <c:strCache>
                <c:ptCount val="1"/>
                <c:pt idx="0">
                  <c:v>Oral PrEP Uptake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Analysis'!$B$1:$O$1</c:f>
              <c:strCache>
                <c:ptCount val="14"/>
                <c:pt idx="0">
                  <c:v>Prior to Aug-23</c:v>
                </c:pt>
                <c:pt idx="1">
                  <c:v>Aug-23</c:v>
                </c:pt>
                <c:pt idx="2">
                  <c:v>Sep-23</c:v>
                </c:pt>
                <c:pt idx="3">
                  <c:v>Oct-23</c:v>
                </c:pt>
                <c:pt idx="4">
                  <c:v>Nov-23</c:v>
                </c:pt>
                <c:pt idx="5">
                  <c:v>Dec-23</c:v>
                </c:pt>
                <c:pt idx="6">
                  <c:v>Jan-24</c:v>
                </c:pt>
                <c:pt idx="7">
                  <c:v>Feb-24</c:v>
                </c:pt>
                <c:pt idx="8">
                  <c:v>Mar-24</c:v>
                </c:pt>
                <c:pt idx="9">
                  <c:v>Apr-24</c:v>
                </c:pt>
                <c:pt idx="10">
                  <c:v>May-24</c:v>
                </c:pt>
                <c:pt idx="11">
                  <c:v>Jun-24</c:v>
                </c:pt>
                <c:pt idx="12">
                  <c:v>Jul-24</c:v>
                </c:pt>
                <c:pt idx="13">
                  <c:v>Aug-24</c:v>
                </c:pt>
              </c:strCache>
            </c:strRef>
          </c:cat>
          <c:val>
            <c:numRef>
              <c:f>'Graph Analysis'!$B$18:$O$18</c:f>
              <c:numCache>
                <c:formatCode>0%</c:formatCode>
                <c:ptCount val="14"/>
                <c:pt idx="0">
                  <c:v>0.66279999999999994</c:v>
                </c:pt>
                <c:pt idx="1">
                  <c:v>0.91222570532915359</c:v>
                </c:pt>
                <c:pt idx="2">
                  <c:v>0.94897959183673475</c:v>
                </c:pt>
                <c:pt idx="3">
                  <c:v>0.93666129898013961</c:v>
                </c:pt>
                <c:pt idx="4">
                  <c:v>0.94394904458598727</c:v>
                </c:pt>
                <c:pt idx="5">
                  <c:v>0.94578313253012047</c:v>
                </c:pt>
                <c:pt idx="6">
                  <c:v>0.93859649122807021</c:v>
                </c:pt>
                <c:pt idx="7">
                  <c:v>0.9190031152647975</c:v>
                </c:pt>
                <c:pt idx="8">
                  <c:v>0.89733333333333332</c:v>
                </c:pt>
                <c:pt idx="9">
                  <c:v>0.66299745977984759</c:v>
                </c:pt>
                <c:pt idx="10">
                  <c:v>0.493681550126369</c:v>
                </c:pt>
                <c:pt idx="11">
                  <c:v>0.51587301587301593</c:v>
                </c:pt>
                <c:pt idx="12">
                  <c:v>0.67260843731431963</c:v>
                </c:pt>
                <c:pt idx="13">
                  <c:v>0.58362491252624216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FFA-48CB-A6D9-89936383B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820271"/>
        <c:axId val="1496819791"/>
      </c:lineChart>
      <c:catAx>
        <c:axId val="134014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1758160623"/>
        <c:crosses val="autoZero"/>
        <c:auto val="1"/>
        <c:lblAlgn val="ctr"/>
        <c:lblOffset val="100"/>
        <c:noMultiLvlLbl val="0"/>
      </c:catAx>
      <c:valAx>
        <c:axId val="1758160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1340145231"/>
        <c:crosses val="autoZero"/>
        <c:crossBetween val="between"/>
      </c:valAx>
      <c:valAx>
        <c:axId val="1496819791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1496820271"/>
        <c:crosses val="max"/>
        <c:crossBetween val="between"/>
      </c:valAx>
      <c:catAx>
        <c:axId val="14968202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6819791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 (body)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1420976358375"/>
          <c:y val="0.10741345710095879"/>
          <c:w val="0.79595248869513158"/>
          <c:h val="0.586699515386048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'[Copy of Consol DB 16.09.2024 Aug2024 v2 23.09.2024.xlsx]Product Type Analysis Table'!$B$19</c:f>
              <c:strCache>
                <c:ptCount val="1"/>
                <c:pt idx="0">
                  <c:v>CAB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'[Copy of Consol DB 16.09.2024 Aug2024 v2 23.09.2024.xlsx]Product Type Analysis Table'!$C$18:$I$18</c:f>
              <c:numCache>
                <c:formatCode>mmm\-yy</c:formatCode>
                <c:ptCount val="7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</c:numCache>
            </c:numRef>
          </c:cat>
          <c:val>
            <c:numRef>
              <c:f>'[Copy of Consol DB 16.09.2024 Aug2024 v2 23.09.2024.xlsx]Product Type Analysis Table'!$C$19:$I$19</c:f>
              <c:numCache>
                <c:formatCode>_-* #\ ##0_-;\-* #\ ##0_-;_-* "-"??_-;_-@_-</c:formatCode>
                <c:ptCount val="7"/>
                <c:pt idx="0">
                  <c:v>55</c:v>
                </c:pt>
                <c:pt idx="1">
                  <c:v>86</c:v>
                </c:pt>
                <c:pt idx="2">
                  <c:v>245</c:v>
                </c:pt>
                <c:pt idx="3">
                  <c:v>386</c:v>
                </c:pt>
                <c:pt idx="4">
                  <c:v>398</c:v>
                </c:pt>
                <c:pt idx="5">
                  <c:v>435</c:v>
                </c:pt>
                <c:pt idx="6">
                  <c:v>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1-4E2C-A91A-718BCF3BD4D9}"/>
            </c:ext>
          </c:extLst>
        </c:ser>
        <c:ser>
          <c:idx val="1"/>
          <c:order val="1"/>
          <c:tx>
            <c:strRef>
              <c:f>'[Copy of Consol DB 16.09.2024 Aug2024 v2 23.09.2024.xlsx]Product Type Analysis Table'!$B$20</c:f>
              <c:strCache>
                <c:ptCount val="1"/>
                <c:pt idx="0">
                  <c:v>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'[Copy of Consol DB 16.09.2024 Aug2024 v2 23.09.2024.xlsx]Product Type Analysis Table'!$C$18:$I$18</c:f>
              <c:numCache>
                <c:formatCode>mmm\-yy</c:formatCode>
                <c:ptCount val="7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</c:numCache>
            </c:numRef>
          </c:cat>
          <c:val>
            <c:numRef>
              <c:f>'[Copy of Consol DB 16.09.2024 Aug2024 v2 23.09.2024.xlsx]Product Type Analysis Table'!$C$20:$I$20</c:f>
              <c:numCache>
                <c:formatCode>_-* #\ ##0_-;\-* #\ ##0_-;_-* "-"??_-;_-@_-</c:formatCode>
                <c:ptCount val="7"/>
                <c:pt idx="0">
                  <c:v>46</c:v>
                </c:pt>
                <c:pt idx="1">
                  <c:v>19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  <c:pt idx="5">
                  <c:v>4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D1-4E2C-A91A-718BCF3BD4D9}"/>
            </c:ext>
          </c:extLst>
        </c:ser>
        <c:ser>
          <c:idx val="2"/>
          <c:order val="2"/>
          <c:tx>
            <c:strRef>
              <c:f>'[Copy of Consol DB 16.09.2024 Aug2024 v2 23.09.2024.xlsx]Product Type Analysis Table'!$B$21</c:f>
              <c:strCache>
                <c:ptCount val="1"/>
                <c:pt idx="0">
                  <c:v>OP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numRef>
              <c:f>'[Copy of Consol DB 16.09.2024 Aug2024 v2 23.09.2024.xlsx]Product Type Analysis Table'!$C$18:$I$18</c:f>
              <c:numCache>
                <c:formatCode>mmm\-yy</c:formatCode>
                <c:ptCount val="7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</c:numCache>
            </c:numRef>
          </c:cat>
          <c:val>
            <c:numRef>
              <c:f>'[Copy of Consol DB 16.09.2024 Aug2024 v2 23.09.2024.xlsx]Product Type Analysis Table'!$C$21:$I$21</c:f>
              <c:numCache>
                <c:formatCode>_-* #\ ##0_-;\-* #\ ##0_-;_-* "-"??_-;_-@_-</c:formatCode>
                <c:ptCount val="7"/>
                <c:pt idx="0">
                  <c:v>537</c:v>
                </c:pt>
                <c:pt idx="1">
                  <c:v>429</c:v>
                </c:pt>
                <c:pt idx="2">
                  <c:v>321</c:v>
                </c:pt>
                <c:pt idx="3">
                  <c:v>294</c:v>
                </c:pt>
                <c:pt idx="4">
                  <c:v>377</c:v>
                </c:pt>
                <c:pt idx="5">
                  <c:v>392</c:v>
                </c:pt>
                <c:pt idx="6">
                  <c:v>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D1-4E2C-A91A-718BCF3BD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2568575"/>
        <c:axId val="102558495"/>
      </c:barChart>
      <c:lineChart>
        <c:grouping val="standard"/>
        <c:varyColors val="0"/>
        <c:ser>
          <c:idx val="3"/>
          <c:order val="3"/>
          <c:tx>
            <c:strRef>
              <c:f>'[Copy of Consol DB 16.09.2024 Aug2024 v2 23.09.2024.xlsx]Product Type Analysis Table'!$B$26</c:f>
              <c:strCache>
                <c:ptCount val="1"/>
                <c:pt idx="0">
                  <c:v>CAB-LA Uptake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434410735603274E-2"/>
                  <c:y val="-9.8210507518898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D1-4E2C-A91A-718BCF3BD4D9}"/>
                </c:ext>
              </c:extLst>
            </c:dLbl>
            <c:dLbl>
              <c:idx val="1"/>
              <c:layout>
                <c:manualLayout>
                  <c:x val="-4.2981579018000128E-2"/>
                  <c:y val="-8.4465993149387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A2-4778-B1BC-25AD15D70DEA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rgbClr val="0066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'[Copy of Consol DB 16.09.2024 Aug2024 v2 23.09.2024.xlsx]Product Type Analysis Table'!$C$18:$I$18</c:f>
              <c:numCache>
                <c:formatCode>mmm\-yy</c:formatCode>
                <c:ptCount val="7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</c:numCache>
            </c:numRef>
          </c:cat>
          <c:val>
            <c:numRef>
              <c:f>'[Copy of Consol DB 16.09.2024 Aug2024 v2 23.09.2024.xlsx]Product Type Analysis Table'!$C$26:$I$26</c:f>
              <c:numCache>
                <c:formatCode>0.0%</c:formatCode>
                <c:ptCount val="7"/>
                <c:pt idx="0">
                  <c:v>8.6206896551724144E-2</c:v>
                </c:pt>
                <c:pt idx="1">
                  <c:v>0.16104868913857678</c:v>
                </c:pt>
                <c:pt idx="2">
                  <c:v>0.42387543252595156</c:v>
                </c:pt>
                <c:pt idx="3">
                  <c:v>0.56023222060957911</c:v>
                </c:pt>
                <c:pt idx="4">
                  <c:v>0.50636132315521631</c:v>
                </c:pt>
                <c:pt idx="5">
                  <c:v>0.52346570397111913</c:v>
                </c:pt>
                <c:pt idx="6">
                  <c:v>0.48505976095617531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ED1-4E2C-A91A-718BCF3BD4D9}"/>
            </c:ext>
          </c:extLst>
        </c:ser>
        <c:ser>
          <c:idx val="4"/>
          <c:order val="4"/>
          <c:tx>
            <c:strRef>
              <c:f>'[Copy of Consol DB 16.09.2024 Aug2024 v2 23.09.2024.xlsx]Product Type Analysis Table'!$B$27</c:f>
              <c:strCache>
                <c:ptCount val="1"/>
                <c:pt idx="0">
                  <c:v>Dapivine Ring Uptake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4">
                  <a:lumMod val="40000"/>
                  <a:lumOff val="60000"/>
                </a:schemeClr>
              </a:solidFill>
              <a:ln w="381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'[Copy of Consol DB 16.09.2024 Aug2024 v2 23.09.2024.xlsx]Product Type Analysis Table'!$C$18:$I$18</c:f>
              <c:numCache>
                <c:formatCode>mmm\-yy</c:formatCode>
                <c:ptCount val="7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</c:numCache>
            </c:numRef>
          </c:cat>
          <c:val>
            <c:numRef>
              <c:f>'[Copy of Consol DB 16.09.2024 Aug2024 v2 23.09.2024.xlsx]Product Type Analysis Table'!$C$27:$I$27</c:f>
              <c:numCache>
                <c:formatCode>0.0%</c:formatCode>
                <c:ptCount val="7"/>
                <c:pt idx="0">
                  <c:v>7.2100313479623826E-2</c:v>
                </c:pt>
                <c:pt idx="1">
                  <c:v>3.5580524344569285E-2</c:v>
                </c:pt>
                <c:pt idx="2">
                  <c:v>2.0761245674740483E-2</c:v>
                </c:pt>
                <c:pt idx="3">
                  <c:v>1.3062409288824383E-2</c:v>
                </c:pt>
                <c:pt idx="4">
                  <c:v>1.3994910941475827E-2</c:v>
                </c:pt>
                <c:pt idx="5">
                  <c:v>4.8134777376654635E-3</c:v>
                </c:pt>
                <c:pt idx="6">
                  <c:v>7.9681274900398405E-3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ED1-4E2C-A91A-718BCF3BD4D9}"/>
            </c:ext>
          </c:extLst>
        </c:ser>
        <c:ser>
          <c:idx val="5"/>
          <c:order val="5"/>
          <c:tx>
            <c:strRef>
              <c:f>'[Copy of Consol DB 16.09.2024 Aug2024 v2 23.09.2024.xlsx]Product Type Analysis Table'!$B$28</c:f>
              <c:strCache>
                <c:ptCount val="1"/>
                <c:pt idx="0">
                  <c:v>Oral PrEP Uptake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9954760011631901E-2"/>
                  <c:y val="-0.1512250629441553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D1-4E2C-A91A-718BCF3BD4D9}"/>
                </c:ext>
              </c:extLst>
            </c:dLbl>
            <c:dLbl>
              <c:idx val="5"/>
              <c:layout>
                <c:manualLayout>
                  <c:x val="-3.2125896512693201E-2"/>
                  <c:y val="-0.1531885649969426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A2-4778-B1BC-25AD15D70DEA}"/>
                </c:ext>
              </c:extLst>
            </c:dLbl>
            <c:dLbl>
              <c:idx val="6"/>
              <c:layout>
                <c:manualLayout>
                  <c:x val="-3.321146476322389E-2"/>
                  <c:y val="-0.192458606052688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A2-4778-B1BC-25AD15D70DEA}"/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'[Copy of Consol DB 16.09.2024 Aug2024 v2 23.09.2024.xlsx]Product Type Analysis Table'!$C$18:$I$18</c:f>
              <c:numCache>
                <c:formatCode>mmm\-yy</c:formatCode>
                <c:ptCount val="7"/>
                <c:pt idx="0">
                  <c:v>45323</c:v>
                </c:pt>
                <c:pt idx="1">
                  <c:v>45352</c:v>
                </c:pt>
                <c:pt idx="2">
                  <c:v>45383</c:v>
                </c:pt>
                <c:pt idx="3">
                  <c:v>45413</c:v>
                </c:pt>
                <c:pt idx="4">
                  <c:v>45444</c:v>
                </c:pt>
                <c:pt idx="5">
                  <c:v>45474</c:v>
                </c:pt>
                <c:pt idx="6">
                  <c:v>45505</c:v>
                </c:pt>
              </c:numCache>
            </c:numRef>
          </c:cat>
          <c:val>
            <c:numRef>
              <c:f>'[Copy of Consol DB 16.09.2024 Aug2024 v2 23.09.2024.xlsx]Product Type Analysis Table'!$C$28:$I$28</c:f>
              <c:numCache>
                <c:formatCode>0.0%</c:formatCode>
                <c:ptCount val="7"/>
                <c:pt idx="0">
                  <c:v>0.84169278996865204</c:v>
                </c:pt>
                <c:pt idx="1">
                  <c:v>0.8033707865168539</c:v>
                </c:pt>
                <c:pt idx="2">
                  <c:v>0.55536332179930792</c:v>
                </c:pt>
                <c:pt idx="3">
                  <c:v>0.42670537010159654</c:v>
                </c:pt>
                <c:pt idx="4">
                  <c:v>0.47964376590330787</c:v>
                </c:pt>
                <c:pt idx="5">
                  <c:v>0.47172081829121543</c:v>
                </c:pt>
                <c:pt idx="6">
                  <c:v>0.50697211155378485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ED1-4E2C-A91A-718BCF3BD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892095"/>
        <c:axId val="115900255"/>
      </c:lineChart>
      <c:dateAx>
        <c:axId val="102568575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02558495"/>
        <c:crosses val="autoZero"/>
        <c:auto val="1"/>
        <c:lblOffset val="100"/>
        <c:baseTimeUnit val="months"/>
      </c:dateAx>
      <c:valAx>
        <c:axId val="10255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68575"/>
        <c:crosses val="autoZero"/>
        <c:crossBetween val="between"/>
      </c:valAx>
      <c:valAx>
        <c:axId val="115900255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92095"/>
        <c:crosses val="max"/>
        <c:crossBetween val="between"/>
      </c:valAx>
      <c:dateAx>
        <c:axId val="115892095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5900255"/>
        <c:crosses val="autoZero"/>
        <c:auto val="1"/>
        <c:lblOffset val="100"/>
        <c:baseTimeUnit val="months"/>
        <c:majorUnit val="1"/>
        <c:minorUnit val="1"/>
      </c:date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9F5D7-334D-4FF8-BBD0-56C69A133A5E}" type="doc">
      <dgm:prSet loTypeId="urn:microsoft.com/office/officeart/2008/layout/VerticalCurvedList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E36B137-CF5E-4886-9FA6-D1F47C7CB484}">
      <dgm:prSet phldrT="[Text]" custT="1"/>
      <dgm:spPr/>
      <dgm:t>
        <a:bodyPr/>
        <a:lstStyle/>
        <a:p>
          <a:r>
            <a:rPr lang="en-ZA" sz="2400" b="1" dirty="0"/>
            <a:t>Implementation guideline </a:t>
          </a:r>
          <a:endParaRPr lang="en-US" sz="2400" b="1" dirty="0"/>
        </a:p>
      </dgm:t>
    </dgm:pt>
    <dgm:pt modelId="{86E960AA-71A5-4C39-9DAC-09E6686AAAD8}" type="parTrans" cxnId="{D7CA3C19-BE80-41D4-B202-B52DC1F541E3}">
      <dgm:prSet/>
      <dgm:spPr/>
      <dgm:t>
        <a:bodyPr/>
        <a:lstStyle/>
        <a:p>
          <a:endParaRPr lang="en-US" sz="2400"/>
        </a:p>
      </dgm:t>
    </dgm:pt>
    <dgm:pt modelId="{24E587C4-E375-4773-A9E9-2112FB4FA8AF}" type="sibTrans" cxnId="{D7CA3C19-BE80-41D4-B202-B52DC1F541E3}">
      <dgm:prSet/>
      <dgm:spPr/>
      <dgm:t>
        <a:bodyPr/>
        <a:lstStyle/>
        <a:p>
          <a:endParaRPr lang="en-US" sz="2400"/>
        </a:p>
      </dgm:t>
    </dgm:pt>
    <dgm:pt modelId="{B8CDF9B0-8291-4217-81F2-D9BCC8A1DD19}">
      <dgm:prSet phldrT="[Text]" custT="1"/>
      <dgm:spPr/>
      <dgm:t>
        <a:bodyPr/>
        <a:lstStyle/>
        <a:p>
          <a:r>
            <a:rPr lang="en-ZA" sz="2400" b="1" dirty="0"/>
            <a:t>Monitoring and evaluation</a:t>
          </a:r>
          <a:endParaRPr lang="en-US" sz="2400" b="1" dirty="0"/>
        </a:p>
      </dgm:t>
    </dgm:pt>
    <dgm:pt modelId="{27858FC8-A188-44F8-8681-0BCCE3564EFB}" type="parTrans" cxnId="{BC26C086-7840-4D7C-B3BA-FD7EAF9C9DB4}">
      <dgm:prSet/>
      <dgm:spPr/>
      <dgm:t>
        <a:bodyPr/>
        <a:lstStyle/>
        <a:p>
          <a:endParaRPr lang="en-US" sz="2400"/>
        </a:p>
      </dgm:t>
    </dgm:pt>
    <dgm:pt modelId="{B9A17957-3C05-4798-AF61-D2A179FD8674}" type="sibTrans" cxnId="{BC26C086-7840-4D7C-B3BA-FD7EAF9C9DB4}">
      <dgm:prSet/>
      <dgm:spPr/>
      <dgm:t>
        <a:bodyPr/>
        <a:lstStyle/>
        <a:p>
          <a:endParaRPr lang="en-US" sz="2400"/>
        </a:p>
      </dgm:t>
    </dgm:pt>
    <dgm:pt modelId="{4F16893D-8A66-4EF8-B8C2-39B7D3EA54C8}">
      <dgm:prSet phldrT="[Text]" custT="1"/>
      <dgm:spPr/>
      <dgm:t>
        <a:bodyPr/>
        <a:lstStyle/>
        <a:p>
          <a:r>
            <a:rPr lang="en-ZA" sz="2400" b="1" dirty="0"/>
            <a:t>Commodity planning and procurement</a:t>
          </a:r>
          <a:endParaRPr lang="en-US" sz="2400" b="1" dirty="0"/>
        </a:p>
      </dgm:t>
    </dgm:pt>
    <dgm:pt modelId="{C13E3FF3-D781-4B02-9E11-1AF0119A71F4}" type="parTrans" cxnId="{270E33AE-6701-4C46-903B-09CC2841E520}">
      <dgm:prSet/>
      <dgm:spPr/>
      <dgm:t>
        <a:bodyPr/>
        <a:lstStyle/>
        <a:p>
          <a:endParaRPr lang="en-US" sz="2400"/>
        </a:p>
      </dgm:t>
    </dgm:pt>
    <dgm:pt modelId="{F7C0D34D-1C97-4247-9B93-A241F131B976}" type="sibTrans" cxnId="{270E33AE-6701-4C46-903B-09CC2841E520}">
      <dgm:prSet/>
      <dgm:spPr/>
      <dgm:t>
        <a:bodyPr/>
        <a:lstStyle/>
        <a:p>
          <a:endParaRPr lang="en-US" sz="2400"/>
        </a:p>
      </dgm:t>
    </dgm:pt>
    <dgm:pt modelId="{CFC2BDB1-35EC-498B-B81E-D77448963373}">
      <dgm:prSet phldrT="[Text]" custT="1"/>
      <dgm:spPr/>
      <dgm:t>
        <a:bodyPr/>
        <a:lstStyle/>
        <a:p>
          <a:r>
            <a:rPr lang="en-ZA" sz="2400" b="1" dirty="0"/>
            <a:t>Social mobilisation and demand creation</a:t>
          </a:r>
          <a:endParaRPr lang="en-US" sz="2400" b="1" dirty="0"/>
        </a:p>
      </dgm:t>
    </dgm:pt>
    <dgm:pt modelId="{E6B81604-7137-4D51-8716-EC1002357A56}" type="parTrans" cxnId="{E3FBA1AE-8484-4CBE-8BBD-01C660766BDD}">
      <dgm:prSet/>
      <dgm:spPr/>
      <dgm:t>
        <a:bodyPr/>
        <a:lstStyle/>
        <a:p>
          <a:endParaRPr lang="en-US" sz="2400"/>
        </a:p>
      </dgm:t>
    </dgm:pt>
    <dgm:pt modelId="{8FF22351-D770-4846-AA9E-AB0345020B0E}" type="sibTrans" cxnId="{E3FBA1AE-8484-4CBE-8BBD-01C660766BDD}">
      <dgm:prSet/>
      <dgm:spPr/>
      <dgm:t>
        <a:bodyPr/>
        <a:lstStyle/>
        <a:p>
          <a:endParaRPr lang="en-US" sz="2400"/>
        </a:p>
      </dgm:t>
    </dgm:pt>
    <dgm:pt modelId="{57E5FCDC-8548-4B7A-837B-3716F5CC3568}">
      <dgm:prSet custT="1"/>
      <dgm:spPr/>
      <dgm:t>
        <a:bodyPr/>
        <a:lstStyle/>
        <a:p>
          <a:r>
            <a:rPr lang="en-ZA" sz="2400" b="1" dirty="0"/>
            <a:t>Implementation science</a:t>
          </a:r>
          <a:endParaRPr lang="en-US" sz="2400" b="1" dirty="0"/>
        </a:p>
      </dgm:t>
    </dgm:pt>
    <dgm:pt modelId="{A7979020-DA15-4132-BC31-5FE5299A9337}" type="parTrans" cxnId="{218A3758-B4FF-4A35-9FD1-41BBA7FF4FE7}">
      <dgm:prSet/>
      <dgm:spPr/>
      <dgm:t>
        <a:bodyPr/>
        <a:lstStyle/>
        <a:p>
          <a:endParaRPr lang="en-US" sz="2400"/>
        </a:p>
      </dgm:t>
    </dgm:pt>
    <dgm:pt modelId="{0D8D72BA-6190-4842-A389-DDC2EB492102}" type="sibTrans" cxnId="{218A3758-B4FF-4A35-9FD1-41BBA7FF4FE7}">
      <dgm:prSet/>
      <dgm:spPr/>
      <dgm:t>
        <a:bodyPr/>
        <a:lstStyle/>
        <a:p>
          <a:endParaRPr lang="en-US" sz="2400"/>
        </a:p>
      </dgm:t>
    </dgm:pt>
    <dgm:pt modelId="{EA7639F6-06BD-4C02-B96D-0EAFAEB5E7C9}">
      <dgm:prSet custT="1"/>
      <dgm:spPr/>
      <dgm:t>
        <a:bodyPr/>
        <a:lstStyle/>
        <a:p>
          <a:r>
            <a:rPr lang="en-ZA" sz="2400" b="1" dirty="0"/>
            <a:t>Training materials and resources</a:t>
          </a:r>
          <a:endParaRPr lang="en-US" sz="2400" b="1" dirty="0"/>
        </a:p>
      </dgm:t>
    </dgm:pt>
    <dgm:pt modelId="{10AB12A3-91CB-47E9-8ED1-46D3B389E2C2}" type="parTrans" cxnId="{0F7F04D5-EA18-4A9E-A0CD-838CEBD0B2A2}">
      <dgm:prSet/>
      <dgm:spPr/>
      <dgm:t>
        <a:bodyPr/>
        <a:lstStyle/>
        <a:p>
          <a:endParaRPr lang="en-US" sz="2400"/>
        </a:p>
      </dgm:t>
    </dgm:pt>
    <dgm:pt modelId="{60E629CE-0E7D-4E68-8DDD-ACDFC0BD6D8A}" type="sibTrans" cxnId="{0F7F04D5-EA18-4A9E-A0CD-838CEBD0B2A2}">
      <dgm:prSet/>
      <dgm:spPr/>
      <dgm:t>
        <a:bodyPr/>
        <a:lstStyle/>
        <a:p>
          <a:endParaRPr lang="en-US" sz="2400"/>
        </a:p>
      </dgm:t>
    </dgm:pt>
    <dgm:pt modelId="{B27718FC-5964-4199-A353-41F6F8597D69}" type="pres">
      <dgm:prSet presAssocID="{8569F5D7-334D-4FF8-BBD0-56C69A133A5E}" presName="Name0" presStyleCnt="0">
        <dgm:presLayoutVars>
          <dgm:chMax val="7"/>
          <dgm:chPref val="7"/>
          <dgm:dir/>
        </dgm:presLayoutVars>
      </dgm:prSet>
      <dgm:spPr/>
    </dgm:pt>
    <dgm:pt modelId="{8CEA5030-E94C-43B0-9125-3384F29EB35A}" type="pres">
      <dgm:prSet presAssocID="{8569F5D7-334D-4FF8-BBD0-56C69A133A5E}" presName="Name1" presStyleCnt="0"/>
      <dgm:spPr/>
    </dgm:pt>
    <dgm:pt modelId="{CB59D8F1-BAF9-48BF-8E81-98EFFE7BB23B}" type="pres">
      <dgm:prSet presAssocID="{8569F5D7-334D-4FF8-BBD0-56C69A133A5E}" presName="cycle" presStyleCnt="0"/>
      <dgm:spPr/>
    </dgm:pt>
    <dgm:pt modelId="{FD047DB1-73EE-4FF2-96E3-892863D091A6}" type="pres">
      <dgm:prSet presAssocID="{8569F5D7-334D-4FF8-BBD0-56C69A133A5E}" presName="srcNode" presStyleLbl="node1" presStyleIdx="0" presStyleCnt="6"/>
      <dgm:spPr/>
    </dgm:pt>
    <dgm:pt modelId="{A095FBFD-3C3C-4013-9821-EAFE5ADA1FD1}" type="pres">
      <dgm:prSet presAssocID="{8569F5D7-334D-4FF8-BBD0-56C69A133A5E}" presName="conn" presStyleLbl="parChTrans1D2" presStyleIdx="0" presStyleCnt="1"/>
      <dgm:spPr/>
    </dgm:pt>
    <dgm:pt modelId="{876789E1-49C3-43B6-A7AA-561C1BF14DA1}" type="pres">
      <dgm:prSet presAssocID="{8569F5D7-334D-4FF8-BBD0-56C69A133A5E}" presName="extraNode" presStyleLbl="node1" presStyleIdx="0" presStyleCnt="6"/>
      <dgm:spPr/>
    </dgm:pt>
    <dgm:pt modelId="{2BCA1800-7DA1-4437-85D3-B11EDDF726ED}" type="pres">
      <dgm:prSet presAssocID="{8569F5D7-334D-4FF8-BBD0-56C69A133A5E}" presName="dstNode" presStyleLbl="node1" presStyleIdx="0" presStyleCnt="6"/>
      <dgm:spPr/>
    </dgm:pt>
    <dgm:pt modelId="{B5A3B549-6FD2-4C45-8D0E-D749FDF306C7}" type="pres">
      <dgm:prSet presAssocID="{CE36B137-CF5E-4886-9FA6-D1F47C7CB484}" presName="text_1" presStyleLbl="node1" presStyleIdx="0" presStyleCnt="6">
        <dgm:presLayoutVars>
          <dgm:bulletEnabled val="1"/>
        </dgm:presLayoutVars>
      </dgm:prSet>
      <dgm:spPr/>
    </dgm:pt>
    <dgm:pt modelId="{717206D9-41DA-4196-B7DF-CF1C4DDA406C}" type="pres">
      <dgm:prSet presAssocID="{CE36B137-CF5E-4886-9FA6-D1F47C7CB484}" presName="accent_1" presStyleCnt="0"/>
      <dgm:spPr/>
    </dgm:pt>
    <dgm:pt modelId="{201AF2B1-FDC7-4694-844A-2952790B11D2}" type="pres">
      <dgm:prSet presAssocID="{CE36B137-CF5E-4886-9FA6-D1F47C7CB484}" presName="accentRepeatNode" presStyleLbl="solidFgAcc1" presStyleIdx="0" presStyleCnt="6"/>
      <dgm:spPr/>
    </dgm:pt>
    <dgm:pt modelId="{0DC7A4CB-F888-479C-B40D-151CC4E48C7B}" type="pres">
      <dgm:prSet presAssocID="{57E5FCDC-8548-4B7A-837B-3716F5CC3568}" presName="text_2" presStyleLbl="node1" presStyleIdx="1" presStyleCnt="6">
        <dgm:presLayoutVars>
          <dgm:bulletEnabled val="1"/>
        </dgm:presLayoutVars>
      </dgm:prSet>
      <dgm:spPr/>
    </dgm:pt>
    <dgm:pt modelId="{1937B6AC-7D8B-4157-A8FF-217440A1A22C}" type="pres">
      <dgm:prSet presAssocID="{57E5FCDC-8548-4B7A-837B-3716F5CC3568}" presName="accent_2" presStyleCnt="0"/>
      <dgm:spPr/>
    </dgm:pt>
    <dgm:pt modelId="{6E63196C-CDB9-4250-A442-8ED8E3482726}" type="pres">
      <dgm:prSet presAssocID="{57E5FCDC-8548-4B7A-837B-3716F5CC3568}" presName="accentRepeatNode" presStyleLbl="solidFgAcc1" presStyleIdx="1" presStyleCnt="6"/>
      <dgm:spPr/>
    </dgm:pt>
    <dgm:pt modelId="{D72707DE-6CD8-4B4F-82C1-C9086CAC9E86}" type="pres">
      <dgm:prSet presAssocID="{B8CDF9B0-8291-4217-81F2-D9BCC8A1DD19}" presName="text_3" presStyleLbl="node1" presStyleIdx="2" presStyleCnt="6">
        <dgm:presLayoutVars>
          <dgm:bulletEnabled val="1"/>
        </dgm:presLayoutVars>
      </dgm:prSet>
      <dgm:spPr/>
    </dgm:pt>
    <dgm:pt modelId="{6FFF18C8-6C64-47E4-9B0D-728DAD00B1BD}" type="pres">
      <dgm:prSet presAssocID="{B8CDF9B0-8291-4217-81F2-D9BCC8A1DD19}" presName="accent_3" presStyleCnt="0"/>
      <dgm:spPr/>
    </dgm:pt>
    <dgm:pt modelId="{A0168D12-1B04-4923-B431-7DED08AB8C14}" type="pres">
      <dgm:prSet presAssocID="{B8CDF9B0-8291-4217-81F2-D9BCC8A1DD19}" presName="accentRepeatNode" presStyleLbl="solidFgAcc1" presStyleIdx="2" presStyleCnt="6"/>
      <dgm:spPr/>
    </dgm:pt>
    <dgm:pt modelId="{FED9802F-CA2C-470D-8DC2-21F612AAC1A4}" type="pres">
      <dgm:prSet presAssocID="{4F16893D-8A66-4EF8-B8C2-39B7D3EA54C8}" presName="text_4" presStyleLbl="node1" presStyleIdx="3" presStyleCnt="6">
        <dgm:presLayoutVars>
          <dgm:bulletEnabled val="1"/>
        </dgm:presLayoutVars>
      </dgm:prSet>
      <dgm:spPr/>
    </dgm:pt>
    <dgm:pt modelId="{6E669D5E-2455-4342-803B-5687E06E9584}" type="pres">
      <dgm:prSet presAssocID="{4F16893D-8A66-4EF8-B8C2-39B7D3EA54C8}" presName="accent_4" presStyleCnt="0"/>
      <dgm:spPr/>
    </dgm:pt>
    <dgm:pt modelId="{C50B9454-A0DD-4C11-BDC5-E1BF5803D53F}" type="pres">
      <dgm:prSet presAssocID="{4F16893D-8A66-4EF8-B8C2-39B7D3EA54C8}" presName="accentRepeatNode" presStyleLbl="solidFgAcc1" presStyleIdx="3" presStyleCnt="6"/>
      <dgm:spPr/>
    </dgm:pt>
    <dgm:pt modelId="{BF3227FF-03A2-4465-A5E6-09434564709B}" type="pres">
      <dgm:prSet presAssocID="{CFC2BDB1-35EC-498B-B81E-D77448963373}" presName="text_5" presStyleLbl="node1" presStyleIdx="4" presStyleCnt="6">
        <dgm:presLayoutVars>
          <dgm:bulletEnabled val="1"/>
        </dgm:presLayoutVars>
      </dgm:prSet>
      <dgm:spPr/>
    </dgm:pt>
    <dgm:pt modelId="{D9D5AC2A-184B-4C26-B4FF-E5FDA9DC5E8D}" type="pres">
      <dgm:prSet presAssocID="{CFC2BDB1-35EC-498B-B81E-D77448963373}" presName="accent_5" presStyleCnt="0"/>
      <dgm:spPr/>
    </dgm:pt>
    <dgm:pt modelId="{C0F584E7-8B29-44E0-966A-A286A8CE34E6}" type="pres">
      <dgm:prSet presAssocID="{CFC2BDB1-35EC-498B-B81E-D77448963373}" presName="accentRepeatNode" presStyleLbl="solidFgAcc1" presStyleIdx="4" presStyleCnt="6"/>
      <dgm:spPr/>
    </dgm:pt>
    <dgm:pt modelId="{114CE301-5D27-4498-A141-9FE6DEBA33DD}" type="pres">
      <dgm:prSet presAssocID="{EA7639F6-06BD-4C02-B96D-0EAFAEB5E7C9}" presName="text_6" presStyleLbl="node1" presStyleIdx="5" presStyleCnt="6">
        <dgm:presLayoutVars>
          <dgm:bulletEnabled val="1"/>
        </dgm:presLayoutVars>
      </dgm:prSet>
      <dgm:spPr/>
    </dgm:pt>
    <dgm:pt modelId="{38644FB4-6F2D-4D6B-96C5-6C4078086465}" type="pres">
      <dgm:prSet presAssocID="{EA7639F6-06BD-4C02-B96D-0EAFAEB5E7C9}" presName="accent_6" presStyleCnt="0"/>
      <dgm:spPr/>
    </dgm:pt>
    <dgm:pt modelId="{95A4D4EA-42BF-4AD5-B45F-5DCCA325B33D}" type="pres">
      <dgm:prSet presAssocID="{EA7639F6-06BD-4C02-B96D-0EAFAEB5E7C9}" presName="accentRepeatNode" presStyleLbl="solidFgAcc1" presStyleIdx="5" presStyleCnt="6"/>
      <dgm:spPr/>
    </dgm:pt>
  </dgm:ptLst>
  <dgm:cxnLst>
    <dgm:cxn modelId="{A808DB15-3F62-48BF-869A-3835BFFD1154}" type="presOf" srcId="{B8CDF9B0-8291-4217-81F2-D9BCC8A1DD19}" destId="{D72707DE-6CD8-4B4F-82C1-C9086CAC9E86}" srcOrd="0" destOrd="0" presId="urn:microsoft.com/office/officeart/2008/layout/VerticalCurvedList"/>
    <dgm:cxn modelId="{D7CA3C19-BE80-41D4-B202-B52DC1F541E3}" srcId="{8569F5D7-334D-4FF8-BBD0-56C69A133A5E}" destId="{CE36B137-CF5E-4886-9FA6-D1F47C7CB484}" srcOrd="0" destOrd="0" parTransId="{86E960AA-71A5-4C39-9DAC-09E6686AAAD8}" sibTransId="{24E587C4-E375-4773-A9E9-2112FB4FA8AF}"/>
    <dgm:cxn modelId="{F4F16A2C-F13C-40B5-B903-34BE942B8A7C}" type="presOf" srcId="{CE36B137-CF5E-4886-9FA6-D1F47C7CB484}" destId="{B5A3B549-6FD2-4C45-8D0E-D749FDF306C7}" srcOrd="0" destOrd="0" presId="urn:microsoft.com/office/officeart/2008/layout/VerticalCurvedList"/>
    <dgm:cxn modelId="{9C6E766C-A933-4782-96BA-47B8326CB7BB}" type="presOf" srcId="{CFC2BDB1-35EC-498B-B81E-D77448963373}" destId="{BF3227FF-03A2-4465-A5E6-09434564709B}" srcOrd="0" destOrd="0" presId="urn:microsoft.com/office/officeart/2008/layout/VerticalCurvedList"/>
    <dgm:cxn modelId="{218A3758-B4FF-4A35-9FD1-41BBA7FF4FE7}" srcId="{8569F5D7-334D-4FF8-BBD0-56C69A133A5E}" destId="{57E5FCDC-8548-4B7A-837B-3716F5CC3568}" srcOrd="1" destOrd="0" parTransId="{A7979020-DA15-4132-BC31-5FE5299A9337}" sibTransId="{0D8D72BA-6190-4842-A389-DDC2EB492102}"/>
    <dgm:cxn modelId="{78FCB683-CEF4-4A83-9A90-D6E04E6AAABD}" type="presOf" srcId="{4F16893D-8A66-4EF8-B8C2-39B7D3EA54C8}" destId="{FED9802F-CA2C-470D-8DC2-21F612AAC1A4}" srcOrd="0" destOrd="0" presId="urn:microsoft.com/office/officeart/2008/layout/VerticalCurvedList"/>
    <dgm:cxn modelId="{BC26C086-7840-4D7C-B3BA-FD7EAF9C9DB4}" srcId="{8569F5D7-334D-4FF8-BBD0-56C69A133A5E}" destId="{B8CDF9B0-8291-4217-81F2-D9BCC8A1DD19}" srcOrd="2" destOrd="0" parTransId="{27858FC8-A188-44F8-8681-0BCCE3564EFB}" sibTransId="{B9A17957-3C05-4798-AF61-D2A179FD8674}"/>
    <dgm:cxn modelId="{270E33AE-6701-4C46-903B-09CC2841E520}" srcId="{8569F5D7-334D-4FF8-BBD0-56C69A133A5E}" destId="{4F16893D-8A66-4EF8-B8C2-39B7D3EA54C8}" srcOrd="3" destOrd="0" parTransId="{C13E3FF3-D781-4B02-9E11-1AF0119A71F4}" sibTransId="{F7C0D34D-1C97-4247-9B93-A241F131B976}"/>
    <dgm:cxn modelId="{E3FBA1AE-8484-4CBE-8BBD-01C660766BDD}" srcId="{8569F5D7-334D-4FF8-BBD0-56C69A133A5E}" destId="{CFC2BDB1-35EC-498B-B81E-D77448963373}" srcOrd="4" destOrd="0" parTransId="{E6B81604-7137-4D51-8716-EC1002357A56}" sibTransId="{8FF22351-D770-4846-AA9E-AB0345020B0E}"/>
    <dgm:cxn modelId="{F49899BF-DF83-40A7-B523-08E79A9104E6}" type="presOf" srcId="{8569F5D7-334D-4FF8-BBD0-56C69A133A5E}" destId="{B27718FC-5964-4199-A353-41F6F8597D69}" srcOrd="0" destOrd="0" presId="urn:microsoft.com/office/officeart/2008/layout/VerticalCurvedList"/>
    <dgm:cxn modelId="{8ADC5BCA-295E-46F5-A51E-F40AB89AA2BA}" type="presOf" srcId="{EA7639F6-06BD-4C02-B96D-0EAFAEB5E7C9}" destId="{114CE301-5D27-4498-A141-9FE6DEBA33DD}" srcOrd="0" destOrd="0" presId="urn:microsoft.com/office/officeart/2008/layout/VerticalCurvedList"/>
    <dgm:cxn modelId="{901DFDCD-38AD-4753-9965-6774E3B27699}" type="presOf" srcId="{24E587C4-E375-4773-A9E9-2112FB4FA8AF}" destId="{A095FBFD-3C3C-4013-9821-EAFE5ADA1FD1}" srcOrd="0" destOrd="0" presId="urn:microsoft.com/office/officeart/2008/layout/VerticalCurvedList"/>
    <dgm:cxn modelId="{0F7F04D5-EA18-4A9E-A0CD-838CEBD0B2A2}" srcId="{8569F5D7-334D-4FF8-BBD0-56C69A133A5E}" destId="{EA7639F6-06BD-4C02-B96D-0EAFAEB5E7C9}" srcOrd="5" destOrd="0" parTransId="{10AB12A3-91CB-47E9-8ED1-46D3B389E2C2}" sibTransId="{60E629CE-0E7D-4E68-8DDD-ACDFC0BD6D8A}"/>
    <dgm:cxn modelId="{FD35E1D5-9241-498A-90F6-87E02120DDCC}" type="presOf" srcId="{57E5FCDC-8548-4B7A-837B-3716F5CC3568}" destId="{0DC7A4CB-F888-479C-B40D-151CC4E48C7B}" srcOrd="0" destOrd="0" presId="urn:microsoft.com/office/officeart/2008/layout/VerticalCurvedList"/>
    <dgm:cxn modelId="{7716AA46-6394-4DCE-938C-C4C5BCB463B2}" type="presParOf" srcId="{B27718FC-5964-4199-A353-41F6F8597D69}" destId="{8CEA5030-E94C-43B0-9125-3384F29EB35A}" srcOrd="0" destOrd="0" presId="urn:microsoft.com/office/officeart/2008/layout/VerticalCurvedList"/>
    <dgm:cxn modelId="{0FEE385B-7C08-4883-99B4-B5B135A3B5BE}" type="presParOf" srcId="{8CEA5030-E94C-43B0-9125-3384F29EB35A}" destId="{CB59D8F1-BAF9-48BF-8E81-98EFFE7BB23B}" srcOrd="0" destOrd="0" presId="urn:microsoft.com/office/officeart/2008/layout/VerticalCurvedList"/>
    <dgm:cxn modelId="{0D7E6508-7180-46E4-B232-8C0E732D63B8}" type="presParOf" srcId="{CB59D8F1-BAF9-48BF-8E81-98EFFE7BB23B}" destId="{FD047DB1-73EE-4FF2-96E3-892863D091A6}" srcOrd="0" destOrd="0" presId="urn:microsoft.com/office/officeart/2008/layout/VerticalCurvedList"/>
    <dgm:cxn modelId="{05861464-C5EF-46F5-AEC8-41D4F21D34F9}" type="presParOf" srcId="{CB59D8F1-BAF9-48BF-8E81-98EFFE7BB23B}" destId="{A095FBFD-3C3C-4013-9821-EAFE5ADA1FD1}" srcOrd="1" destOrd="0" presId="urn:microsoft.com/office/officeart/2008/layout/VerticalCurvedList"/>
    <dgm:cxn modelId="{75FB9A5E-6FEE-4BC9-A301-529C47D7D703}" type="presParOf" srcId="{CB59D8F1-BAF9-48BF-8E81-98EFFE7BB23B}" destId="{876789E1-49C3-43B6-A7AA-561C1BF14DA1}" srcOrd="2" destOrd="0" presId="urn:microsoft.com/office/officeart/2008/layout/VerticalCurvedList"/>
    <dgm:cxn modelId="{9D6C7D3F-476D-4686-A881-467686BC17C8}" type="presParOf" srcId="{CB59D8F1-BAF9-48BF-8E81-98EFFE7BB23B}" destId="{2BCA1800-7DA1-4437-85D3-B11EDDF726ED}" srcOrd="3" destOrd="0" presId="urn:microsoft.com/office/officeart/2008/layout/VerticalCurvedList"/>
    <dgm:cxn modelId="{C014F27B-94CD-4A17-9D30-27FD2CD0AFD6}" type="presParOf" srcId="{8CEA5030-E94C-43B0-9125-3384F29EB35A}" destId="{B5A3B549-6FD2-4C45-8D0E-D749FDF306C7}" srcOrd="1" destOrd="0" presId="urn:microsoft.com/office/officeart/2008/layout/VerticalCurvedList"/>
    <dgm:cxn modelId="{AC0DDFE5-67B8-4E55-84C0-00FB1694E88E}" type="presParOf" srcId="{8CEA5030-E94C-43B0-9125-3384F29EB35A}" destId="{717206D9-41DA-4196-B7DF-CF1C4DDA406C}" srcOrd="2" destOrd="0" presId="urn:microsoft.com/office/officeart/2008/layout/VerticalCurvedList"/>
    <dgm:cxn modelId="{ACD80F17-1D64-45D3-8B44-5B22CE59B5C3}" type="presParOf" srcId="{717206D9-41DA-4196-B7DF-CF1C4DDA406C}" destId="{201AF2B1-FDC7-4694-844A-2952790B11D2}" srcOrd="0" destOrd="0" presId="urn:microsoft.com/office/officeart/2008/layout/VerticalCurvedList"/>
    <dgm:cxn modelId="{BDD60502-5666-4541-AB4E-122D3EF5AE5A}" type="presParOf" srcId="{8CEA5030-E94C-43B0-9125-3384F29EB35A}" destId="{0DC7A4CB-F888-479C-B40D-151CC4E48C7B}" srcOrd="3" destOrd="0" presId="urn:microsoft.com/office/officeart/2008/layout/VerticalCurvedList"/>
    <dgm:cxn modelId="{93203F3D-62C8-4280-8374-22218C273B92}" type="presParOf" srcId="{8CEA5030-E94C-43B0-9125-3384F29EB35A}" destId="{1937B6AC-7D8B-4157-A8FF-217440A1A22C}" srcOrd="4" destOrd="0" presId="urn:microsoft.com/office/officeart/2008/layout/VerticalCurvedList"/>
    <dgm:cxn modelId="{CA687392-A23F-4045-86D9-463462E9C035}" type="presParOf" srcId="{1937B6AC-7D8B-4157-A8FF-217440A1A22C}" destId="{6E63196C-CDB9-4250-A442-8ED8E3482726}" srcOrd="0" destOrd="0" presId="urn:microsoft.com/office/officeart/2008/layout/VerticalCurvedList"/>
    <dgm:cxn modelId="{3E59FA58-C6D2-402F-B523-8DC8ED096DA9}" type="presParOf" srcId="{8CEA5030-E94C-43B0-9125-3384F29EB35A}" destId="{D72707DE-6CD8-4B4F-82C1-C9086CAC9E86}" srcOrd="5" destOrd="0" presId="urn:microsoft.com/office/officeart/2008/layout/VerticalCurvedList"/>
    <dgm:cxn modelId="{B3B916FD-998B-4128-A9B0-0071DF4FDB2C}" type="presParOf" srcId="{8CEA5030-E94C-43B0-9125-3384F29EB35A}" destId="{6FFF18C8-6C64-47E4-9B0D-728DAD00B1BD}" srcOrd="6" destOrd="0" presId="urn:microsoft.com/office/officeart/2008/layout/VerticalCurvedList"/>
    <dgm:cxn modelId="{7208E394-6EB7-4D7E-A0A7-AB4D445CBC83}" type="presParOf" srcId="{6FFF18C8-6C64-47E4-9B0D-728DAD00B1BD}" destId="{A0168D12-1B04-4923-B431-7DED08AB8C14}" srcOrd="0" destOrd="0" presId="urn:microsoft.com/office/officeart/2008/layout/VerticalCurvedList"/>
    <dgm:cxn modelId="{3CB8BCFE-26C4-4444-94E0-8F36D3C8D2E3}" type="presParOf" srcId="{8CEA5030-E94C-43B0-9125-3384F29EB35A}" destId="{FED9802F-CA2C-470D-8DC2-21F612AAC1A4}" srcOrd="7" destOrd="0" presId="urn:microsoft.com/office/officeart/2008/layout/VerticalCurvedList"/>
    <dgm:cxn modelId="{BFBB170D-8975-40BF-A60A-A613C4DAEEDA}" type="presParOf" srcId="{8CEA5030-E94C-43B0-9125-3384F29EB35A}" destId="{6E669D5E-2455-4342-803B-5687E06E9584}" srcOrd="8" destOrd="0" presId="urn:microsoft.com/office/officeart/2008/layout/VerticalCurvedList"/>
    <dgm:cxn modelId="{CAEAC434-D42F-41CB-B18C-3A94F51809E1}" type="presParOf" srcId="{6E669D5E-2455-4342-803B-5687E06E9584}" destId="{C50B9454-A0DD-4C11-BDC5-E1BF5803D53F}" srcOrd="0" destOrd="0" presId="urn:microsoft.com/office/officeart/2008/layout/VerticalCurvedList"/>
    <dgm:cxn modelId="{C7E4EF87-4D01-4193-A7DB-D6981E5CE0CC}" type="presParOf" srcId="{8CEA5030-E94C-43B0-9125-3384F29EB35A}" destId="{BF3227FF-03A2-4465-A5E6-09434564709B}" srcOrd="9" destOrd="0" presId="urn:microsoft.com/office/officeart/2008/layout/VerticalCurvedList"/>
    <dgm:cxn modelId="{5A5CD0BA-E28C-4BA9-AB90-D0DA05D8C6C3}" type="presParOf" srcId="{8CEA5030-E94C-43B0-9125-3384F29EB35A}" destId="{D9D5AC2A-184B-4C26-B4FF-E5FDA9DC5E8D}" srcOrd="10" destOrd="0" presId="urn:microsoft.com/office/officeart/2008/layout/VerticalCurvedList"/>
    <dgm:cxn modelId="{C3CC167C-AAA4-4908-B7FD-4BD853A116DB}" type="presParOf" srcId="{D9D5AC2A-184B-4C26-B4FF-E5FDA9DC5E8D}" destId="{C0F584E7-8B29-44E0-966A-A286A8CE34E6}" srcOrd="0" destOrd="0" presId="urn:microsoft.com/office/officeart/2008/layout/VerticalCurvedList"/>
    <dgm:cxn modelId="{B24D05E9-115A-4C27-9146-DB19B53990DF}" type="presParOf" srcId="{8CEA5030-E94C-43B0-9125-3384F29EB35A}" destId="{114CE301-5D27-4498-A141-9FE6DEBA33DD}" srcOrd="11" destOrd="0" presId="urn:microsoft.com/office/officeart/2008/layout/VerticalCurvedList"/>
    <dgm:cxn modelId="{238AB662-6E71-4712-9D80-5931647B6C42}" type="presParOf" srcId="{8CEA5030-E94C-43B0-9125-3384F29EB35A}" destId="{38644FB4-6F2D-4D6B-96C5-6C4078086465}" srcOrd="12" destOrd="0" presId="urn:microsoft.com/office/officeart/2008/layout/VerticalCurvedList"/>
    <dgm:cxn modelId="{478DEA3A-DAA5-4B15-AC4E-05E0FEC05355}" type="presParOf" srcId="{38644FB4-6F2D-4D6B-96C5-6C4078086465}" destId="{95A4D4EA-42BF-4AD5-B45F-5DCCA325B3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5FBFD-3C3C-4013-9821-EAFE5ADA1FD1}">
      <dsp:nvSpPr>
        <dsp:cNvPr id="0" name=""/>
        <dsp:cNvSpPr/>
      </dsp:nvSpPr>
      <dsp:spPr>
        <a:xfrm>
          <a:off x="-5222615" y="-799923"/>
          <a:ext cx="6219167" cy="6219167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3B549-6FD2-4C45-8D0E-D749FDF306C7}">
      <dsp:nvSpPr>
        <dsp:cNvPr id="0" name=""/>
        <dsp:cNvSpPr/>
      </dsp:nvSpPr>
      <dsp:spPr>
        <a:xfrm>
          <a:off x="371644" y="243253"/>
          <a:ext cx="9074884" cy="486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60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/>
            <a:t>Implementation guideline </a:t>
          </a:r>
          <a:endParaRPr lang="en-US" sz="2400" b="1" kern="1200" dirty="0"/>
        </a:p>
      </dsp:txBody>
      <dsp:txXfrm>
        <a:off x="371644" y="243253"/>
        <a:ext cx="9074884" cy="486322"/>
      </dsp:txXfrm>
    </dsp:sp>
    <dsp:sp modelId="{201AF2B1-FDC7-4694-844A-2952790B11D2}">
      <dsp:nvSpPr>
        <dsp:cNvPr id="0" name=""/>
        <dsp:cNvSpPr/>
      </dsp:nvSpPr>
      <dsp:spPr>
        <a:xfrm>
          <a:off x="67693" y="182463"/>
          <a:ext cx="607902" cy="6079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C7A4CB-F888-479C-B40D-151CC4E48C7B}">
      <dsp:nvSpPr>
        <dsp:cNvPr id="0" name=""/>
        <dsp:cNvSpPr/>
      </dsp:nvSpPr>
      <dsp:spPr>
        <a:xfrm>
          <a:off x="771677" y="972644"/>
          <a:ext cx="8674850" cy="486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60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/>
            <a:t>Implementation science</a:t>
          </a:r>
          <a:endParaRPr lang="en-US" sz="2400" b="1" kern="1200" dirty="0"/>
        </a:p>
      </dsp:txBody>
      <dsp:txXfrm>
        <a:off x="771677" y="972644"/>
        <a:ext cx="8674850" cy="486322"/>
      </dsp:txXfrm>
    </dsp:sp>
    <dsp:sp modelId="{6E63196C-CDB9-4250-A442-8ED8E3482726}">
      <dsp:nvSpPr>
        <dsp:cNvPr id="0" name=""/>
        <dsp:cNvSpPr/>
      </dsp:nvSpPr>
      <dsp:spPr>
        <a:xfrm>
          <a:off x="467726" y="911853"/>
          <a:ext cx="607902" cy="6079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2707DE-6CD8-4B4F-82C1-C9086CAC9E86}">
      <dsp:nvSpPr>
        <dsp:cNvPr id="0" name=""/>
        <dsp:cNvSpPr/>
      </dsp:nvSpPr>
      <dsp:spPr>
        <a:xfrm>
          <a:off x="954603" y="1702035"/>
          <a:ext cx="8491925" cy="486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60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/>
            <a:t>Monitoring and evaluation</a:t>
          </a:r>
          <a:endParaRPr lang="en-US" sz="2400" b="1" kern="1200" dirty="0"/>
        </a:p>
      </dsp:txBody>
      <dsp:txXfrm>
        <a:off x="954603" y="1702035"/>
        <a:ext cx="8491925" cy="486322"/>
      </dsp:txXfrm>
    </dsp:sp>
    <dsp:sp modelId="{A0168D12-1B04-4923-B431-7DED08AB8C14}">
      <dsp:nvSpPr>
        <dsp:cNvPr id="0" name=""/>
        <dsp:cNvSpPr/>
      </dsp:nvSpPr>
      <dsp:spPr>
        <a:xfrm>
          <a:off x="650651" y="1641244"/>
          <a:ext cx="607902" cy="6079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D9802F-CA2C-470D-8DC2-21F612AAC1A4}">
      <dsp:nvSpPr>
        <dsp:cNvPr id="0" name=""/>
        <dsp:cNvSpPr/>
      </dsp:nvSpPr>
      <dsp:spPr>
        <a:xfrm>
          <a:off x="954603" y="2430963"/>
          <a:ext cx="8491925" cy="486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60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/>
            <a:t>Commodity planning and procurement</a:t>
          </a:r>
          <a:endParaRPr lang="en-US" sz="2400" b="1" kern="1200" dirty="0"/>
        </a:p>
      </dsp:txBody>
      <dsp:txXfrm>
        <a:off x="954603" y="2430963"/>
        <a:ext cx="8491925" cy="486322"/>
      </dsp:txXfrm>
    </dsp:sp>
    <dsp:sp modelId="{C50B9454-A0DD-4C11-BDC5-E1BF5803D53F}">
      <dsp:nvSpPr>
        <dsp:cNvPr id="0" name=""/>
        <dsp:cNvSpPr/>
      </dsp:nvSpPr>
      <dsp:spPr>
        <a:xfrm>
          <a:off x="650651" y="2370173"/>
          <a:ext cx="607902" cy="6079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3227FF-03A2-4465-A5E6-09434564709B}">
      <dsp:nvSpPr>
        <dsp:cNvPr id="0" name=""/>
        <dsp:cNvSpPr/>
      </dsp:nvSpPr>
      <dsp:spPr>
        <a:xfrm>
          <a:off x="771677" y="3160354"/>
          <a:ext cx="8674850" cy="486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60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/>
            <a:t>Social mobilisation and demand creation</a:t>
          </a:r>
          <a:endParaRPr lang="en-US" sz="2400" b="1" kern="1200" dirty="0"/>
        </a:p>
      </dsp:txBody>
      <dsp:txXfrm>
        <a:off x="771677" y="3160354"/>
        <a:ext cx="8674850" cy="486322"/>
      </dsp:txXfrm>
    </dsp:sp>
    <dsp:sp modelId="{C0F584E7-8B29-44E0-966A-A286A8CE34E6}">
      <dsp:nvSpPr>
        <dsp:cNvPr id="0" name=""/>
        <dsp:cNvSpPr/>
      </dsp:nvSpPr>
      <dsp:spPr>
        <a:xfrm>
          <a:off x="467726" y="3099564"/>
          <a:ext cx="607902" cy="6079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4CE301-5D27-4498-A141-9FE6DEBA33DD}">
      <dsp:nvSpPr>
        <dsp:cNvPr id="0" name=""/>
        <dsp:cNvSpPr/>
      </dsp:nvSpPr>
      <dsp:spPr>
        <a:xfrm>
          <a:off x="371644" y="3889745"/>
          <a:ext cx="9074884" cy="486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601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b="1" kern="1200" dirty="0"/>
            <a:t>Training materials and resources</a:t>
          </a:r>
          <a:endParaRPr lang="en-US" sz="2400" b="1" kern="1200" dirty="0"/>
        </a:p>
      </dsp:txBody>
      <dsp:txXfrm>
        <a:off x="371644" y="3889745"/>
        <a:ext cx="9074884" cy="486322"/>
      </dsp:txXfrm>
    </dsp:sp>
    <dsp:sp modelId="{95A4D4EA-42BF-4AD5-B45F-5DCCA325B33D}">
      <dsp:nvSpPr>
        <dsp:cNvPr id="0" name=""/>
        <dsp:cNvSpPr/>
      </dsp:nvSpPr>
      <dsp:spPr>
        <a:xfrm>
          <a:off x="67693" y="3828955"/>
          <a:ext cx="607902" cy="6079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0.53011</cdr:x>
      <cdr:y>0.28935</cdr:y>
    </cdr:from>
    <cdr:to>
      <cdr:x>0.56754</cdr:x>
      <cdr:y>0.56413</cdr:y>
    </cdr:to>
    <cdr:sp macro="" textlink="">
      <cdr:nvSpPr>
        <cdr:cNvPr id="2" name="Arrow: Down 1">
          <a:extLst xmlns:a="http://schemas.openxmlformats.org/drawingml/2006/main">
            <a:ext uri="{FF2B5EF4-FFF2-40B4-BE49-F238E27FC236}">
              <a16:creationId xmlns:a16="http://schemas.microsoft.com/office/drawing/2014/main" id="{69081F2B-9DD2-712E-0475-D1E5E7D0C1BD}"/>
            </a:ext>
          </a:extLst>
        </cdr:cNvPr>
        <cdr:cNvSpPr/>
      </cdr:nvSpPr>
      <cdr:spPr>
        <a:xfrm xmlns:a="http://schemas.openxmlformats.org/drawingml/2006/main">
          <a:off x="5750318" y="1378004"/>
          <a:ext cx="406018" cy="1308620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0.46455</cdr:x>
      <cdr:y>0.11544</cdr:y>
    </cdr:from>
    <cdr:to>
      <cdr:x>0.63245</cdr:x>
      <cdr:y>0.32991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2F85FE56-95FA-CB58-C6AF-051B8A37AD03}"/>
            </a:ext>
          </a:extLst>
        </cdr:cNvPr>
        <cdr:cNvSpPr/>
      </cdr:nvSpPr>
      <cdr:spPr>
        <a:xfrm xmlns:a="http://schemas.openxmlformats.org/drawingml/2006/main">
          <a:off x="5252284" y="549775"/>
          <a:ext cx="1898299" cy="102142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Public sector scale-up commenced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343D1-AA76-416F-B280-7D71573A42A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9E9E4-360D-492C-A93B-16F738D85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8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8C258E-B50B-4F54-8DA6-DE3BD167E997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05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58523-AC07-410E-A950-24C20E525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10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55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3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0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5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6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7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8.png"/><Relationship Id="rId2" Type="http://schemas.openxmlformats.org/officeDocument/2006/relationships/tags" Target="../tags/tag2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13.jpeg"/><Relationship Id="rId2" Type="http://schemas.openxmlformats.org/officeDocument/2006/relationships/tags" Target="../tags/tag3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6.bin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9"/>
            <a:ext cx="7632700" cy="4319586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2FD01-8C20-79D4-3E59-891EFF361019}"/>
              </a:ext>
            </a:extLst>
          </p:cNvPr>
          <p:cNvSpPr txBox="1"/>
          <p:nvPr/>
        </p:nvSpPr>
        <p:spPr>
          <a:xfrm>
            <a:off x="4116391" y="44132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4BF50-D803-E77A-CBDE-FD855FFB80BD}"/>
              </a:ext>
            </a:extLst>
          </p:cNvPr>
          <p:cNvSpPr txBox="1"/>
          <p:nvPr/>
        </p:nvSpPr>
        <p:spPr>
          <a:xfrm>
            <a:off x="7789867" y="44132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14BC9D-68F3-B392-A400-7E323AA58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6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08B38E0-2EEF-2D45-6536-DB605CB200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4458C7-35C0-A6EF-F6EE-CA4C9C558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727" y="4807130"/>
            <a:ext cx="3499714" cy="1873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A33F76-6F02-5745-5408-92BE05565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55" t="40558"/>
          <a:stretch/>
        </p:blipFill>
        <p:spPr>
          <a:xfrm rot="10800000">
            <a:off x="-28801" y="-25400"/>
            <a:ext cx="3644305" cy="37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6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>
  <p:cSld name="Comparis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ec79a00de5_0_201"/>
          <p:cNvSpPr txBox="1">
            <a:spLocks noGrp="1"/>
          </p:cNvSpPr>
          <p:nvPr>
            <p:ph type="body" idx="1"/>
          </p:nvPr>
        </p:nvSpPr>
        <p:spPr>
          <a:xfrm>
            <a:off x="442913" y="2997198"/>
            <a:ext cx="5437200" cy="320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04770" lvl="0" indent="-15238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/>
            </a:lvl1pPr>
            <a:lvl2pPr marL="609539" lvl="1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914309" lvl="2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219078" lvl="3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1523848" lvl="4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1828617" lvl="5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2133387" lvl="6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2438156" lvl="7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2742926" lvl="8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g2ec79a00de5_0_201"/>
          <p:cNvSpPr txBox="1">
            <a:spLocks noGrp="1"/>
          </p:cNvSpPr>
          <p:nvPr>
            <p:ph type="body" idx="2"/>
          </p:nvPr>
        </p:nvSpPr>
        <p:spPr>
          <a:xfrm>
            <a:off x="6311903" y="3006249"/>
            <a:ext cx="5437200" cy="319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04770" lvl="0" indent="-15238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/>
            </a:lvl1pPr>
            <a:lvl2pPr marL="609539" lvl="1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914309" lvl="2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219078" lvl="3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1523848" lvl="4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1828617" lvl="5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2133387" lvl="6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2438156" lvl="7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2742926" lvl="8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g2ec79a00de5_0_201"/>
          <p:cNvSpPr txBox="1">
            <a:spLocks noGrp="1"/>
          </p:cNvSpPr>
          <p:nvPr>
            <p:ph type="body" idx="3"/>
          </p:nvPr>
        </p:nvSpPr>
        <p:spPr>
          <a:xfrm>
            <a:off x="442913" y="2097086"/>
            <a:ext cx="54372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304770" marR="0" lvl="0" indent="-1523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1800" b="1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lvl="1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914309" lvl="2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219078" lvl="3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1523848" lvl="4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1828617" lvl="5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2133387" lvl="6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2438156" lvl="7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2742926" lvl="8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g2ec79a00de5_0_201"/>
          <p:cNvSpPr txBox="1">
            <a:spLocks noGrp="1"/>
          </p:cNvSpPr>
          <p:nvPr>
            <p:ph type="body" idx="4"/>
          </p:nvPr>
        </p:nvSpPr>
        <p:spPr>
          <a:xfrm>
            <a:off x="6311903" y="2097086"/>
            <a:ext cx="54372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304770" lvl="0" indent="-15238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sz="1800" b="1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39" lvl="1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marL="914309" lvl="2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marL="1219078" lvl="3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marL="1523848" lvl="4" indent="-26667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marL="1828617" lvl="5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marL="2133387" lvl="6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marL="2438156" lvl="7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marL="2742926" lvl="8" indent="-26667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g2ec79a00de5_0_201"/>
          <p:cNvSpPr txBox="1"/>
          <p:nvPr/>
        </p:nvSpPr>
        <p:spPr>
          <a:xfrm>
            <a:off x="442913" y="6416667"/>
            <a:ext cx="3673600" cy="215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6" name="Google Shape;256;g2ec79a00de5_0_201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600" cy="122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g2ec79a00de5_0_201"/>
          <p:cNvSpPr txBox="1"/>
          <p:nvPr/>
        </p:nvSpPr>
        <p:spPr>
          <a:xfrm>
            <a:off x="4116389" y="6416667"/>
            <a:ext cx="1763800" cy="215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8" name="Google Shape;258;g2ec79a00de5_0_201"/>
          <p:cNvSpPr txBox="1"/>
          <p:nvPr/>
        </p:nvSpPr>
        <p:spPr>
          <a:xfrm>
            <a:off x="6312024" y="6416668"/>
            <a:ext cx="1763800" cy="215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29330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2">
          <p15:clr>
            <a:srgbClr val="FBAE40"/>
          </p15:clr>
        </p15:guide>
        <p15:guide id="2" orient="horz" pos="259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066F-4F1E-40A3-BFAF-FBC2B3A6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2628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ext 2" preserve="1">
  <p:cSld name="Content with Text 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116389" y="2097089"/>
            <a:ext cx="7632703" cy="4103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04770" lvl="0" indent="-15238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/>
            </a:lvl1pPr>
            <a:lvl2pPr marL="609539" lvl="1" indent="-22857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14309" lvl="2" indent="-22857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078" lvl="3" indent="-22857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523848" lvl="4" indent="-22857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828617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387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156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2926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2"/>
          </p:nvPr>
        </p:nvSpPr>
        <p:spPr>
          <a:xfrm>
            <a:off x="442914" y="2097089"/>
            <a:ext cx="3368799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04770" lvl="0" indent="-15238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marL="609539" lvl="1" indent="-22857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14309" lvl="2" indent="-22857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078" lvl="3" indent="-22857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523848" lvl="4" indent="-22857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828617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387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156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2926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849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07FC-E92F-42BF-8A46-206D775FB3FC}" type="datetimeFigureOut">
              <a:rPr lang="en-ZA" smtClean="0"/>
              <a:t>2024/10/05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193-40E0-4096-84EA-DD5FFEA0B49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962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07FC-E92F-42BF-8A46-206D775FB3FC}" type="datetimeFigureOut">
              <a:rPr lang="en-ZA" smtClean="0"/>
              <a:t>2024/10/05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193-40E0-4096-84EA-DD5FFEA0B49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4238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07FC-E92F-42BF-8A46-206D775FB3FC}" type="datetimeFigureOut">
              <a:rPr lang="en-ZA" smtClean="0"/>
              <a:t>2024/10/05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193-40E0-4096-84EA-DD5FFEA0B49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8923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07FC-E92F-42BF-8A46-206D775FB3FC}" type="datetimeFigureOut">
              <a:rPr lang="en-ZA" smtClean="0"/>
              <a:t>2024/10/05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193-40E0-4096-84EA-DD5FFEA0B49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5723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07FC-E92F-42BF-8A46-206D775FB3FC}" type="datetimeFigureOut">
              <a:rPr lang="en-ZA" smtClean="0"/>
              <a:t>2024/10/05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193-40E0-4096-84EA-DD5FFEA0B49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0882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07FC-E92F-42BF-8A46-206D775FB3FC}" type="datetimeFigureOut">
              <a:rPr lang="en-ZA" smtClean="0"/>
              <a:t>2024/10/05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193-40E0-4096-84EA-DD5FFEA0B49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1708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07FC-E92F-42BF-8A46-206D775FB3FC}" type="datetimeFigureOut">
              <a:rPr lang="en-ZA" smtClean="0"/>
              <a:t>2024/10/05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193-40E0-4096-84EA-DD5FFEA0B49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87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1EC0E-8DD2-ACED-54B6-36F43A8AA4DD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05B046-8380-43C5-27D1-E58BD5D9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8A86CA-ED97-4B1C-50A3-296EEB72CF4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4BBEB-3875-3E11-09BD-C2110D718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12397A-AEA2-8788-EE7C-60622D3A8813}"/>
              </a:ext>
            </a:extLst>
          </p:cNvPr>
          <p:cNvSpPr/>
          <p:nvPr userDrawn="1"/>
        </p:nvSpPr>
        <p:spPr>
          <a:xfrm>
            <a:off x="3995351" y="6416675"/>
            <a:ext cx="838833" cy="2159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09426-BA15-69DF-9DF9-E4BCD5A48083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</p:spTree>
    <p:extLst>
      <p:ext uri="{BB962C8B-B14F-4D97-AF65-F5344CB8AC3E}">
        <p14:creationId xmlns:p14="http://schemas.microsoft.com/office/powerpoint/2010/main" val="2130873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07FC-E92F-42BF-8A46-206D775FB3FC}" type="datetimeFigureOut">
              <a:rPr lang="en-ZA" smtClean="0"/>
              <a:t>2024/10/05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193-40E0-4096-84EA-DD5FFEA0B49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3572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07FC-E92F-42BF-8A46-206D775FB3FC}" type="datetimeFigureOut">
              <a:rPr lang="en-ZA" smtClean="0"/>
              <a:t>2024/10/05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193-40E0-4096-84EA-DD5FFEA0B49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7423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07FC-E92F-42BF-8A46-206D775FB3FC}" type="datetimeFigureOut">
              <a:rPr lang="en-ZA" smtClean="0"/>
              <a:t>2024/10/05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193-40E0-4096-84EA-DD5FFEA0B49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9291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07FC-E92F-42BF-8A46-206D775FB3FC}" type="datetimeFigureOut">
              <a:rPr lang="en-ZA" smtClean="0"/>
              <a:t>2024/10/05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193-40E0-4096-84EA-DD5FFEA0B49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6252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--G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B1B3EC-872B-4194-A0DB-1BDA946FB21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814237" y="1350336"/>
            <a:ext cx="4701363" cy="4826627"/>
          </a:xfrm>
        </p:spPr>
        <p:txBody>
          <a:bodyPr>
            <a:noAutofit/>
          </a:bodyPr>
          <a:lstStyle>
            <a:lvl1pPr marL="228600" indent="-228600">
              <a:buClr>
                <a:srgbClr val="E0A141"/>
              </a:buClr>
              <a:buFont typeface="Wingdings" pitchFamily="2" charset="2"/>
              <a:buChar char="§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buClr>
                <a:srgbClr val="E0A141"/>
              </a:buClr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15CB24-8436-4EEF-A592-7C06AD8B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0336"/>
            <a:ext cx="4701363" cy="4826627"/>
          </a:xfrm>
        </p:spPr>
        <p:txBody>
          <a:bodyPr>
            <a:noAutofit/>
          </a:bodyPr>
          <a:lstStyle>
            <a:lvl1pPr marL="228600" indent="-228600">
              <a:buClr>
                <a:srgbClr val="E0A141"/>
              </a:buClr>
              <a:buFont typeface="Wingdings" pitchFamily="2" charset="2"/>
              <a:buChar char="§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buClr>
                <a:srgbClr val="E0A141"/>
              </a:buClr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D3F024-36A0-426B-A8DC-BC1B10A4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956"/>
            <a:ext cx="10515600" cy="1143000"/>
          </a:xfrm>
        </p:spPr>
        <p:txBody>
          <a:bodyPr lIns="804672"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DEE15-209E-DB4F-A3B4-176A3D7B78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8116"/>
            <a:ext cx="28956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65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eal">
    <p:bg>
      <p:bgPr>
        <a:solidFill>
          <a:srgbClr val="E9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55E129-83E0-3A46-AF56-E1BAEB25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956"/>
            <a:ext cx="10515600" cy="1143000"/>
          </a:xfrm>
        </p:spPr>
        <p:txBody>
          <a:bodyPr lIns="804672"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EC4E15-C116-494F-8973-B0A3AC114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116"/>
            <a:ext cx="28956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81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052D6-4776-1F74-B695-855A65B29B6D}"/>
              </a:ext>
            </a:extLst>
          </p:cNvPr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ZA" sz="1349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6" y="6505759"/>
            <a:ext cx="2743198" cy="365125"/>
          </a:xfrm>
          <a:prstGeom prst="rect">
            <a:avLst/>
          </a:prstGeom>
        </p:spPr>
        <p:txBody>
          <a:bodyPr vert="horz" lIns="109213" tIns="54606" rIns="109213" bIns="54606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AE684-12E5-4979-BF29-B21C29253D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2BFF35D-738D-3195-F8E7-060F19A546D4}"/>
              </a:ext>
            </a:extLst>
          </p:cNvPr>
          <p:cNvSpPr/>
          <p:nvPr userDrawn="1"/>
        </p:nvSpPr>
        <p:spPr>
          <a:xfrm>
            <a:off x="250825" y="96005"/>
            <a:ext cx="874789" cy="874789"/>
          </a:xfrm>
          <a:prstGeom prst="flowChartConnector">
            <a:avLst/>
          </a:prstGeom>
          <a:solidFill>
            <a:srgbClr val="005D28"/>
          </a:solidFill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8424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6" cstate="print"/>
          <a:srcRect r="26000"/>
          <a:stretch>
            <a:fillRect/>
          </a:stretch>
        </p:blipFill>
        <p:spPr bwMode="auto">
          <a:xfrm>
            <a:off x="304800" y="1219201"/>
            <a:ext cx="2090059" cy="14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7" cstate="print"/>
          <a:srcRect l="5799" r="18813"/>
          <a:stretch>
            <a:fillRect/>
          </a:stretch>
        </p:blipFill>
        <p:spPr bwMode="auto">
          <a:xfrm flipH="1">
            <a:off x="304800" y="2743203"/>
            <a:ext cx="2090059" cy="13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8" cstate="print"/>
          <a:srcRect l="11563" r="32932" b="27168"/>
          <a:stretch>
            <a:fillRect/>
          </a:stretch>
        </p:blipFill>
        <p:spPr bwMode="auto">
          <a:xfrm>
            <a:off x="304802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ZA" dirty="0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9290051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ZA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689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 userDrawn="1"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5983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4787" y="2465484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ZA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626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8F06-2952-455A-9D22-AF815D42C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D8743-53F7-474A-92FB-7F35BABC8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84050-48D2-42FA-9B45-59C9BBB61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F8D02-B8D1-43EC-B900-A7200156BE59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2024/10/05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35E33-2E9B-4A05-8243-92CCD07C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47632-F74C-4D8F-AED5-68D0DA61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15C90-AA32-4708-B34B-FD352245E53C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24E970-CD7C-2893-4293-CAADEBD4D699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640762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36903-C42D-0B24-3543-E020D15776BE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458B3-1D91-F3A6-83FD-350154A757C1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06B1D8-6A8F-870D-43B3-DFB9C45F7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8360" y="266700"/>
            <a:ext cx="2463933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5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2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 userDrawn="1"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309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6" cstate="print"/>
          <a:srcRect r="26000"/>
          <a:stretch>
            <a:fillRect/>
          </a:stretch>
        </p:blipFill>
        <p:spPr bwMode="auto">
          <a:xfrm>
            <a:off x="304800" y="1219201"/>
            <a:ext cx="2090059" cy="14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7" cstate="print"/>
          <a:srcRect l="5799" r="18813"/>
          <a:stretch>
            <a:fillRect/>
          </a:stretch>
        </p:blipFill>
        <p:spPr bwMode="auto">
          <a:xfrm flipH="1">
            <a:off x="304800" y="2743203"/>
            <a:ext cx="2090059" cy="13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8" cstate="print"/>
          <a:srcRect l="11563" r="32932" b="27168"/>
          <a:stretch>
            <a:fillRect/>
          </a:stretch>
        </p:blipFill>
        <p:spPr bwMode="auto">
          <a:xfrm>
            <a:off x="304802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ZA" dirty="0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9290051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ZA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457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8F06-2952-455A-9D22-AF815D42C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D8743-53F7-474A-92FB-7F35BABC8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84050-48D2-42FA-9B45-59C9BBB61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8D02-B8D1-43EC-B900-A7200156BE59}" type="datetimeFigureOut">
              <a:rPr lang="en-ZA" smtClean="0"/>
              <a:t>2024/10/05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35E33-2E9B-4A05-8243-92CCD07C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47632-F74C-4D8F-AED5-68D0DA61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5C90-AA32-4708-B34B-FD352245E53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389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94C85-DCBA-4DAE-9CD4-90314C4C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8D02-B8D1-43EC-B900-A7200156BE59}" type="datetimeFigureOut">
              <a:rPr lang="en-ZA" smtClean="0"/>
              <a:t>2024/10/05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4449E-4059-42F7-BC12-3874AFCA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D9BBB-D0AF-4E8B-BD85-5D2DC4AD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5C90-AA32-4708-B34B-FD352245E53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0956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6" cstate="print"/>
          <a:srcRect r="26000"/>
          <a:stretch>
            <a:fillRect/>
          </a:stretch>
        </p:blipFill>
        <p:spPr bwMode="auto">
          <a:xfrm>
            <a:off x="304800" y="1219201"/>
            <a:ext cx="2090059" cy="14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7" cstate="print"/>
          <a:srcRect l="5799" r="18813"/>
          <a:stretch>
            <a:fillRect/>
          </a:stretch>
        </p:blipFill>
        <p:spPr bwMode="auto">
          <a:xfrm flipH="1">
            <a:off x="304800" y="2743203"/>
            <a:ext cx="2090059" cy="13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8" cstate="print"/>
          <a:srcRect l="11563" r="32932" b="27168"/>
          <a:stretch>
            <a:fillRect/>
          </a:stretch>
        </p:blipFill>
        <p:spPr bwMode="auto">
          <a:xfrm>
            <a:off x="304802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ZA" dirty="0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9290051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ZA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670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3" y="6505757"/>
            <a:ext cx="2743199" cy="365125"/>
          </a:xfrm>
          <a:prstGeom prst="rect">
            <a:avLst/>
          </a:prstGeom>
        </p:spPr>
        <p:txBody>
          <a:bodyPr vert="horz" lIns="109213" tIns="54606" rIns="109213" bIns="54606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0971"/>
            <a:fld id="{C09F78AA-DC23-40C8-BD3F-A1A08EA63BF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00971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16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Calibri" panose="020F0502020204030204" pitchFamily="34" charset="0"/>
              <a:ea typeface="Verdana" panose="020B060403050404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 userDrawn="1"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17EE79-33E5-4C4B-BAE3-E8DBEA3383C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32102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94C85-DCBA-4DAE-9CD4-90314C4C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F8D02-B8D1-43EC-B900-A7200156BE59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2024/10/05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4449E-4059-42F7-BC12-3874AFCA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D9BBB-D0AF-4E8B-BD85-5D2DC4AD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15C90-AA32-4708-B34B-FD352245E53C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704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-Te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CFD60-40D4-3345-8773-F42ECF9D13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375464"/>
            <a:ext cx="496601" cy="7081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69E144-BFE2-4CC2-BE63-EAD3E30B0AA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814237" y="1350336"/>
            <a:ext cx="4701363" cy="4826627"/>
          </a:xfrm>
        </p:spPr>
        <p:txBody>
          <a:bodyPr>
            <a:noAutofit/>
          </a:bodyPr>
          <a:lstStyle>
            <a:lvl1pPr marL="228600" indent="-228600">
              <a:buClr>
                <a:srgbClr val="E0A141"/>
              </a:buClr>
              <a:buFont typeface="Wingdings" pitchFamily="2" charset="2"/>
              <a:buChar char="§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buClr>
                <a:srgbClr val="E0A141"/>
              </a:buClr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71E526-EFDA-4787-8B6A-FAB88878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0336"/>
            <a:ext cx="4701363" cy="4826627"/>
          </a:xfrm>
        </p:spPr>
        <p:txBody>
          <a:bodyPr>
            <a:noAutofit/>
          </a:bodyPr>
          <a:lstStyle>
            <a:lvl1pPr marL="228600" indent="-228600">
              <a:buClr>
                <a:srgbClr val="E0A141"/>
              </a:buClr>
              <a:buFont typeface="Wingdings" pitchFamily="2" charset="2"/>
              <a:buChar char="§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E0A141"/>
              </a:buClr>
              <a:buFont typeface="Arial" panose="020B0604020202020204" pitchFamily="34" charset="0"/>
              <a:buChar char="•"/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>
              <a:buClr>
                <a:srgbClr val="E0A141"/>
              </a:buClr>
              <a:defRPr>
                <a:solidFill>
                  <a:srgbClr val="635F5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C519C8-34B2-4606-9A3B-B2B6A3865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956"/>
            <a:ext cx="10515600" cy="1143000"/>
          </a:xfrm>
        </p:spPr>
        <p:txBody>
          <a:bodyPr lIns="804672"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Poppins SemiBold" pitchFamily="2" charset="77"/>
                <a:ea typeface="Roboto" panose="02000000000000000000" pitchFamily="2" charset="0"/>
                <a:cs typeface="Poppins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4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ZA" sz="2800" b="0" i="0" baseline="0" dirty="0">
              <a:latin typeface="Calibri" panose="020F0502020204030204" pitchFamily="34" charset="0"/>
              <a:ea typeface="Verdana" panose="020B060403050404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 userDrawn="1"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17EE79-33E5-4C4B-BAE3-E8DBEA3383C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5983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Z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4787" y="2465484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ZA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34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A1E89-D11F-7D84-9492-E321845559F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6112A-495D-43C0-3AC7-06A4322B48A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649B11-021B-9D5D-46F1-8BB777F17BE7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031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82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E97A-5442-4046-B604-C31852B2B863}" type="datetimeFigureOut">
              <a:rPr lang="en-ZA" smtClean="0"/>
              <a:t>2024/10/05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8C8F-0CEE-4393-9C50-C360D5843A4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37720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FCB2-711B-4F8B-B1BC-BBCD2D020EDA}" type="datetimeFigureOut">
              <a:rPr lang="en-GB" smtClean="0"/>
              <a:t>05/10/2024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14E8-B070-4E09-A797-BC354735B3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4002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2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2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97148" y="4274064"/>
            <a:ext cx="9290052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60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60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60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60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Z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833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052D6-4776-1F74-B695-855A65B29B6D}"/>
              </a:ext>
            </a:extLst>
          </p:cNvPr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ZA" sz="1349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6" y="6505759"/>
            <a:ext cx="2743198" cy="365125"/>
          </a:xfrm>
          <a:prstGeom prst="rect">
            <a:avLst/>
          </a:prstGeom>
        </p:spPr>
        <p:txBody>
          <a:bodyPr vert="horz" lIns="109213" tIns="54606" rIns="109213" bIns="54606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AE684-12E5-4979-BF29-B21C29253D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2BFF35D-738D-3195-F8E7-060F19A546D4}"/>
              </a:ext>
            </a:extLst>
          </p:cNvPr>
          <p:cNvSpPr/>
          <p:nvPr userDrawn="1"/>
        </p:nvSpPr>
        <p:spPr>
          <a:xfrm>
            <a:off x="250825" y="96005"/>
            <a:ext cx="874789" cy="874789"/>
          </a:xfrm>
          <a:prstGeom prst="flowChartConnector">
            <a:avLst/>
          </a:prstGeom>
          <a:solidFill>
            <a:srgbClr val="005D28"/>
          </a:solidFill>
          <a:ln w="889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3308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052D6-4776-1F74-B695-855A65B29B6D}"/>
              </a:ext>
            </a:extLst>
          </p:cNvPr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ZA" sz="1349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6" y="6505759"/>
            <a:ext cx="2743198" cy="365125"/>
          </a:xfrm>
          <a:prstGeom prst="rect">
            <a:avLst/>
          </a:prstGeom>
        </p:spPr>
        <p:txBody>
          <a:bodyPr vert="horz" lIns="109213" tIns="54606" rIns="109213" bIns="54606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AE684-12E5-4979-BF29-B21C29253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7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052D6-4776-1F74-B695-855A65B29B6D}"/>
              </a:ext>
            </a:extLst>
          </p:cNvPr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ZA" sz="1349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31719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3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ZA" sz="2800" b="0" i="0" baseline="0">
              <a:latin typeface="Calibri" panose="020F0502020204030204" pitchFamily="34" charset="0"/>
              <a:ea typeface="Verdana" panose="020B060403050404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5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17EE79-33E5-4C4B-BAE3-E8DBEA3383C6}" type="slidenum">
              <a:rPr lang="en-ZA" sz="1200" smtClean="0"/>
              <a:pPr/>
              <a:t>‹#›</a:t>
            </a:fld>
            <a:endParaRPr lang="en-ZA" sz="1200"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12192000" cy="5983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Z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2088" y="2902632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ZA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6627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3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ZA" sz="2800" b="0" i="0" baseline="0">
              <a:latin typeface="Calibri" panose="020F0502020204030204" pitchFamily="34" charset="0"/>
              <a:ea typeface="Verdana" panose="020B060403050404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5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17EE79-33E5-4C4B-BAE3-E8DBEA3383C6}" type="slidenum">
              <a:rPr lang="en-ZA" sz="1200" smtClean="0"/>
              <a:pPr/>
              <a:t>‹#›</a:t>
            </a:fld>
            <a:endParaRPr lang="en-ZA" sz="12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03BD0-FE0A-4AC4-E052-98A28DF52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EFEC9C-4699-19E9-B2CC-E5BB0D59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55" y="411305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ZA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20257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3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1" b="0" i="0" baseline="0">
              <a:latin typeface="Calibri" panose="020F0502020204030204" pitchFamily="34" charset="0"/>
              <a:ea typeface="Verdana" panose="020B060403050404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5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17EE79-33E5-4C4B-BAE3-E8DBEA3383C6}" type="slidenum">
              <a:rPr lang="en-ZA" sz="1200" smtClean="0"/>
              <a:pPr/>
              <a:t>‹#›</a:t>
            </a:fld>
            <a:endParaRPr lang="en-ZA" sz="1200"/>
          </a:p>
        </p:txBody>
      </p:sp>
    </p:spTree>
    <p:extLst>
      <p:ext uri="{BB962C8B-B14F-4D97-AF65-F5344CB8AC3E}">
        <p14:creationId xmlns:p14="http://schemas.microsoft.com/office/powerpoint/2010/main" val="179107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4271B-1588-8B83-AF63-19A63442EBFE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E700C-1910-562C-10A1-64B539DF6334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B3AC93-D5FF-B99A-0595-51AF5CAB98E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35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ZA" sz="2800" b="0" i="0" baseline="0" dirty="0">
              <a:latin typeface="Calibri" panose="020F0502020204030204" pitchFamily="34" charset="0"/>
              <a:ea typeface="Verdana" panose="020B060403050404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17EE79-33E5-4C4B-BAE3-E8DBEA3383C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983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Z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4787" y="2465484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ZA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7016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6" cstate="print"/>
          <a:srcRect r="26000"/>
          <a:stretch>
            <a:fillRect/>
          </a:stretch>
        </p:blipFill>
        <p:spPr bwMode="auto">
          <a:xfrm>
            <a:off x="304800" y="1219200"/>
            <a:ext cx="2090058" cy="14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7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90058" cy="13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ZA" dirty="0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929005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ZA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927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Calibri" panose="020F0502020204030204" pitchFamily="34" charset="0"/>
              <a:ea typeface="Verdana" panose="020B060403050404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17EE79-33E5-4C4B-BAE3-E8DBEA3383C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23832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9F942-23EB-48A7-8403-C1508ED763D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3" y="6505757"/>
            <a:ext cx="2743199" cy="365125"/>
          </a:xfrm>
          <a:prstGeom prst="rect">
            <a:avLst/>
          </a:prstGeom>
        </p:spPr>
        <p:txBody>
          <a:bodyPr vert="horz" lIns="109213" tIns="54606" rIns="109213" bIns="54606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7C77-BF68-46D4-9488-0D781309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749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86ED-5252-915D-5C6F-89F60A31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557EA-856A-5BB9-AE8A-16F1B0FA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7B91-48C8-D872-75BD-EFE9A10C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F942-23EB-48A7-8403-C1508ED763D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5A48-0A9B-594E-F64F-12825BA6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3EFC3-0241-0206-AEFE-382A5D9F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7C77-BF68-46D4-9488-0D781309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05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074E5-58A8-EEE0-79E5-79B12BB9E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72534-14AC-BD18-6892-F61AC5B8B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F3275-6F62-6D86-BFAE-2A4AD4CC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F942-23EB-48A7-8403-C1508ED763D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D9B70-4E18-B3C6-ECCD-86199103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003FF-59C0-778F-3073-73FA743C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7C77-BF68-46D4-9488-0D781309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79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926B-B6B1-8DAA-2869-FF7B5C87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79D28-CA3D-7C92-019F-B75985566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CFF87-09C3-F885-8F89-56AD9E80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F942-23EB-48A7-8403-C1508ED763D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B5634-1002-C30B-BE8A-CC7C9371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F752-57D6-2EC6-ACF9-59E3388A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7C77-BF68-46D4-9488-0D781309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411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86ED-5252-915D-5C6F-89F60A31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557EA-856A-5BB9-AE8A-16F1B0FA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7B91-48C8-D872-75BD-EFE9A10C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F942-23EB-48A7-8403-C1508ED763D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5A48-0A9B-594E-F64F-12825BA6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3EFC3-0241-0206-AEFE-382A5D9F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7C77-BF68-46D4-9488-0D781309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116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53DE-29B8-6FB3-695D-C62D2830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04CD5-9F67-8CB2-1EC1-BDDA59F78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5168A-4036-11C6-6B16-3E8107481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DDA50-0C35-EB95-ECAD-66375FD0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F942-23EB-48A7-8403-C1508ED763D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0A409-2672-70A8-54C6-767A8899F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DCCFE-B58D-7C77-9C60-56F71B06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7C77-BF68-46D4-9488-0D781309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201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9CF0-3F27-45D3-E4D9-6D4A7DBA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E2B0C-6A22-9118-5C45-15A124913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04858-A0E8-B311-C3B8-FD8095964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CD96E-5CBA-3AAB-61BD-E53ED9B20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D984AD-FCD0-233A-0EC6-F30F92630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DC3EFD-FED9-42A7-DE73-7039A516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F942-23EB-48A7-8403-C1508ED763D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B9D961-5E2E-9E28-7E99-36312AF4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BB08F6-3E38-0DFE-AE9E-6D3802CC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7C77-BF68-46D4-9488-0D781309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4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620CD-55F4-E7E8-E6EC-EB63F895E7B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84B90-C316-C349-6B8A-72E2C44730B5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78E90-9218-9685-1D30-181ABB6A0E7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91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408C-7FB4-64D3-0AEB-8FCBD418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01E9A-F0C4-1075-075B-37A2B754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F942-23EB-48A7-8403-C1508ED763D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97417-F512-D8D7-A2F2-DCB5843F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AB8CE-2D54-4DF0-0CCE-C66834F2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7C77-BF68-46D4-9488-0D781309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157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45E4F-44FC-8730-5DF4-FB3A50E8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F942-23EB-48A7-8403-C1508ED763D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3B6B1-65A5-10D0-1C6B-298935C6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CCB2D-DD4F-5069-54DD-E45462B7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7C77-BF68-46D4-9488-0D781309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278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33DB8-F4F8-5382-E148-24CC1DD2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F7301-BCCB-3DB9-FC0C-383C86622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FBCCA-C373-47B6-95A4-787DC1AA2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05B2A-E0EA-8624-8FB0-9AFB5914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F942-23EB-48A7-8403-C1508ED763D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02323-E483-F191-19EE-A107E200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2D56-3C2B-A5AE-3B47-F510F40A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7C77-BF68-46D4-9488-0D781309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977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96DC-24D2-7563-2329-A52DBEF1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F475E-9E26-F223-F084-22F162446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7BC26-42D5-1B70-2FB6-8E8813301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A36D1-849B-E62A-691F-59FE60E9C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F942-23EB-48A7-8403-C1508ED763D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1C942-96DE-091A-8195-205C5C4C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47EDB-2D37-0D7D-17BF-E1BAA8CA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7C77-BF68-46D4-9488-0D781309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53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7C66-E9B9-B01F-7924-F59D273AF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4BDA6-E767-C17E-75E2-A6902331C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16BD5-0A9B-37C4-6FE9-FDCD6760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F942-23EB-48A7-8403-C1508ED763D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A1C93-B46A-8F64-B6AF-045DA37C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610A0-617F-9EF1-2E62-E995DB39F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7C77-BF68-46D4-9488-0D781309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002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8D9440-FA84-DFAB-DF95-E53A1F7A5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96A0B-F2CE-2B93-7450-17BCA5C9F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7651E-B612-21F4-5685-D1C19BAD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F942-23EB-48A7-8403-C1508ED763D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016BF-1311-6CB7-6963-13899657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9299A-A37E-6006-AF56-C9621A8A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7C77-BF68-46D4-9488-0D781309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0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7BAA71-C1D2-EF69-16AC-4E380A30170F}"/>
              </a:ext>
            </a:extLst>
          </p:cNvPr>
          <p:cNvSpPr/>
          <p:nvPr userDrawn="1"/>
        </p:nvSpPr>
        <p:spPr>
          <a:xfrm>
            <a:off x="3933825" y="6315075"/>
            <a:ext cx="1323975" cy="539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D2531-B330-3930-3318-0A3155709EE6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657D6E-D7A9-5757-D780-8C4C40EAF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281A67-EECF-3906-182B-26FC6009B376}"/>
              </a:ext>
            </a:extLst>
          </p:cNvPr>
          <p:cNvSpPr/>
          <p:nvPr userDrawn="1"/>
        </p:nvSpPr>
        <p:spPr>
          <a:xfrm>
            <a:off x="3004457" y="0"/>
            <a:ext cx="9187542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96E0E-C323-7488-C5C5-A730ED0AA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8307A7-7DAF-A3D0-EEA7-B63B600E8639}"/>
              </a:ext>
            </a:extLst>
          </p:cNvPr>
          <p:cNvSpPr/>
          <p:nvPr/>
        </p:nvSpPr>
        <p:spPr>
          <a:xfrm>
            <a:off x="3004457" y="0"/>
            <a:ext cx="9187542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CB9AF-2DB1-B554-78D0-E26F7FBCD684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29D02-9F95-CE08-4D0B-BA8E1DA1DF95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90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47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066F-4F1E-40A3-BFAF-FBC2B3A6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DEAD8-301A-42E3-B622-F5BFB4EF7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577" indent="-228577">
              <a:buFont typeface="Wingdings" panose="05000000000000000000" pitchFamily="2" charset="2"/>
              <a:buChar char="§"/>
              <a:defRPr/>
            </a:lvl1pPr>
            <a:lvl3pPr marL="1142886" indent="-228577">
              <a:buFont typeface="Courier New" panose="02070309020205020404" pitchFamily="49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5996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9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vmlDrawing" Target="../drawings/vmlDrawing2.vml"/><Relationship Id="rId11" Type="http://schemas.openxmlformats.org/officeDocument/2006/relationships/image" Target="../media/image11.jpeg"/><Relationship Id="rId5" Type="http://schemas.openxmlformats.org/officeDocument/2006/relationships/theme" Target="../theme/theme3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9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3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ags" Target="../tags/tag8.xml"/><Relationship Id="rId5" Type="http://schemas.openxmlformats.org/officeDocument/2006/relationships/vmlDrawing" Target="../drawings/vmlDrawing6.vml"/><Relationship Id="rId10" Type="http://schemas.openxmlformats.org/officeDocument/2006/relationships/image" Target="../media/image11.jpeg"/><Relationship Id="rId4" Type="http://schemas.openxmlformats.org/officeDocument/2006/relationships/theme" Target="../theme/theme4.xml"/><Relationship Id="rId9" Type="http://schemas.openxmlformats.org/officeDocument/2006/relationships/image" Target="../media/image10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5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9.emf"/><Relationship Id="rId5" Type="http://schemas.openxmlformats.org/officeDocument/2006/relationships/slideLayout" Target="../slideLayouts/slideLayout38.xml"/><Relationship Id="rId10" Type="http://schemas.openxmlformats.org/officeDocument/2006/relationships/oleObject" Target="../embeddings/oleObject8.bin"/><Relationship Id="rId4" Type="http://schemas.openxmlformats.org/officeDocument/2006/relationships/slideLayout" Target="../slideLayouts/slideLayout37.xml"/><Relationship Id="rId9" Type="http://schemas.openxmlformats.org/officeDocument/2006/relationships/tags" Target="../tags/tag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4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ags" Target="../tags/tag17.xml"/><Relationship Id="rId11" Type="http://schemas.openxmlformats.org/officeDocument/2006/relationships/image" Target="../media/image17.png"/><Relationship Id="rId5" Type="http://schemas.openxmlformats.org/officeDocument/2006/relationships/vmlDrawing" Target="../drawings/vmlDrawing13.vml"/><Relationship Id="rId10" Type="http://schemas.openxmlformats.org/officeDocument/2006/relationships/image" Target="../media/image12.png"/><Relationship Id="rId4" Type="http://schemas.openxmlformats.org/officeDocument/2006/relationships/theme" Target="../theme/theme6.xml"/><Relationship Id="rId9" Type="http://schemas.openxmlformats.org/officeDocument/2006/relationships/image" Target="../media/image10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oleObject" Target="../embeddings/oleObject14.bin"/><Relationship Id="rId5" Type="http://schemas.openxmlformats.org/officeDocument/2006/relationships/slideLayout" Target="../slideLayouts/slideLayout47.xml"/><Relationship Id="rId10" Type="http://schemas.openxmlformats.org/officeDocument/2006/relationships/tags" Target="../tags/tag18.xml"/><Relationship Id="rId4" Type="http://schemas.openxmlformats.org/officeDocument/2006/relationships/slideLayout" Target="../slideLayouts/slideLayout46.xml"/><Relationship Id="rId9" Type="http://schemas.openxmlformats.org/officeDocument/2006/relationships/vmlDrawing" Target="../drawings/vmlDrawing14.vml"/><Relationship Id="rId14" Type="http://schemas.openxmlformats.org/officeDocument/2006/relationships/image" Target="../media/image1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slideLayout" Target="../slideLayouts/slideLayout52.xml"/><Relationship Id="rId7" Type="http://schemas.openxmlformats.org/officeDocument/2006/relationships/vmlDrawing" Target="../drawings/vmlDrawing22.vml"/><Relationship Id="rId12" Type="http://schemas.openxmlformats.org/officeDocument/2006/relationships/image" Target="../media/image19.jp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8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9.emf"/><Relationship Id="rId4" Type="http://schemas.openxmlformats.org/officeDocument/2006/relationships/slideLayout" Target="../slideLayouts/slideLayout53.xml"/><Relationship Id="rId9" Type="http://schemas.openxmlformats.org/officeDocument/2006/relationships/oleObject" Target="../embeddings/oleObject22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700" cy="9715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097089"/>
            <a:ext cx="11306169" cy="4103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66124B-A661-D5A9-C532-18C996EA6AE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260899" y="266700"/>
            <a:ext cx="2463935" cy="131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4E06F-EF28-50C5-9C9E-07D58141219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260900" y="266700"/>
            <a:ext cx="2463933" cy="1318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F732FC-4D73-C42C-6C11-5F3B3D52F7F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B2D3C-4B72-91F3-7506-ECD010C0CA0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Regular" pitchFamily="2" charset="0"/>
                <a:cs typeface="+mn-cs"/>
              </a:rPr>
              <a:t>hivr4p.org</a:t>
            </a:r>
          </a:p>
        </p:txBody>
      </p:sp>
    </p:spTree>
    <p:extLst>
      <p:ext uri="{BB962C8B-B14F-4D97-AF65-F5344CB8AC3E}">
        <p14:creationId xmlns:p14="http://schemas.microsoft.com/office/powerpoint/2010/main" val="247853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5" pos="3840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3" orient="horz" pos="4133">
          <p15:clr>
            <a:srgbClr val="F26B43"/>
          </p15:clr>
        </p15:guide>
        <p15:guide id="14" orient="horz" pos="4088">
          <p15:clr>
            <a:srgbClr val="F26B43"/>
          </p15:clr>
        </p15:guide>
        <p15:guide id="15" orient="horz" pos="89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207FC-E92F-42BF-8A46-206D775FB3FC}" type="datetimeFigureOut">
              <a:rPr lang="en-ZA" smtClean="0"/>
              <a:t>2024/10/05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86193-40E0-4096-84EA-DD5FFEA0B49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251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5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26583045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ZA" sz="1350" dirty="0"/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9377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900"/>
            </a:lvl1pPr>
          </a:lstStyle>
          <a:p>
            <a:fld id="{2017EE79-33E5-4C4B-BAE3-E8DBEA3383C6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86CA701-53A2-4F42-922B-3767B465EBB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752" y="5993296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63723154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ZA" sz="1350" dirty="0"/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9377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900"/>
            </a:lvl1pPr>
          </a:lstStyle>
          <a:p>
            <a:fld id="{2017EE79-33E5-4C4B-BAE3-E8DBEA3383C6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86CA701-53A2-4F42-922B-3767B465EBB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752" y="5993296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2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26583045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10" imgW="395" imgH="394" progId="TCLayout.ActiveDocument.1">
                  <p:embed/>
                </p:oleObj>
              </mc:Choice>
              <mc:Fallback>
                <p:oleObj name="think-cell Slide" r:id="rId10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ZA" sz="1350" dirty="0"/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9377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900"/>
            </a:lvl1pPr>
          </a:lstStyle>
          <a:p>
            <a:fld id="{2017EE79-33E5-4C4B-BAE3-E8DBEA3383C6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86CA701-53A2-4F42-922B-3767B465EBB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752" y="5993296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0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80FE67B-7C80-46A9-8EDC-6807BD0333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9622429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80FE67B-7C80-46A9-8EDC-6807BD033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10" cstate="print"/>
          <a:srcRect r="26000"/>
          <a:stretch>
            <a:fillRect/>
          </a:stretch>
        </p:blipFill>
        <p:spPr bwMode="auto">
          <a:xfrm>
            <a:off x="9789162" y="4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63283" y="5814892"/>
            <a:ext cx="1238216" cy="10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52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637231547"/>
              </p:ext>
            </p:extLst>
          </p:nvPr>
        </p:nvGraphicFramePr>
        <p:xfrm>
          <a:off x="1592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11" imgW="395" imgH="394" progId="TCLayout.ActiveDocument.1">
                  <p:embed/>
                </p:oleObj>
              </mc:Choice>
              <mc:Fallback>
                <p:oleObj name="think-cell Slide" r:id="rId11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2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9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5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900"/>
            </a:lvl1pPr>
          </a:lstStyle>
          <a:p>
            <a:fld id="{165C3D7F-BF6B-2046-BC50-9C36631CBCD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86CA701-53A2-4F42-922B-3767B465EBB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751" y="5993297"/>
            <a:ext cx="83820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p:txStyles>
    <p:titleStyle>
      <a:lvl1pPr algn="ctr" defTabSz="91442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9" indent="-342909" algn="l" defTabSz="9144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8" indent="-285756" algn="l" defTabSz="91442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7" algn="l" defTabSz="9144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7" algn="l" defTabSz="91442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7" algn="l" defTabSz="91442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7" algn="l" defTabSz="9144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7" algn="l" defTabSz="9144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48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ZA" sz="1800" dirty="0"/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9376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1200"/>
            </a:lvl1pPr>
          </a:lstStyle>
          <a:p>
            <a:fld id="{D4527C77-BF68-46D4-9488-0D781309F97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86CA701-53A2-4F42-922B-3767B465EB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752" y="5993296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3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44BA1-FF0B-9B43-C969-F9CC08EF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49A32-AD3E-1472-1895-09D07AB7C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27E2-1590-D1D7-DDCE-775B2F2CF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59F942-23EB-48A7-8403-C1508ED763D3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582CA-478E-BBC0-B720-A5833CD2B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EE842-5FE4-9AF9-42CC-0831C4E0F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527C77-BF68-46D4-9488-0D781309F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1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37.xml"/><Relationship Id="rId7" Type="http://schemas.openxmlformats.org/officeDocument/2006/relationships/image" Target="../media/image20.emf"/><Relationship Id="rId2" Type="http://schemas.openxmlformats.org/officeDocument/2006/relationships/tags" Target="../tags/tag3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7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5479891-2829-42FE-87CF-B8FFC631DE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5479891-2829-42FE-87CF-B8FFC631DE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AEA42CD-1B2F-45CA-8CDE-F52778BB6EC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1" y="857251"/>
            <a:ext cx="119063" cy="1190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BBBC49-E66C-50F9-26BC-F0979B99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665288"/>
            <a:ext cx="7632700" cy="4319586"/>
          </a:xfrm>
        </p:spPr>
        <p:txBody>
          <a:bodyPr/>
          <a:lstStyle/>
          <a:p>
            <a:r>
              <a:rPr lang="en-ZA" dirty="0"/>
              <a:t>Pre-Exposure Prophylaxis implementation in South Africa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A2739F-DF9C-C3C1-71DD-15FFD78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388" y="765175"/>
            <a:ext cx="7632700" cy="568325"/>
          </a:xfrm>
        </p:spPr>
        <p:txBody>
          <a:bodyPr>
            <a:normAutofit/>
          </a:bodyPr>
          <a:lstStyle/>
          <a:p>
            <a:r>
              <a:rPr lang="en-ZA" dirty="0"/>
              <a:t>Hasina Subedar, Senior Technical Advisor </a:t>
            </a:r>
          </a:p>
          <a:p>
            <a:r>
              <a:rPr lang="en-ZA" dirty="0"/>
              <a:t>National Department of Health South Africa</a:t>
            </a:r>
          </a:p>
        </p:txBody>
      </p:sp>
      <p:pic>
        <p:nvPicPr>
          <p:cNvPr id="11" name="Picture 10" descr="NDOH Logo.jpg">
            <a:extLst>
              <a:ext uri="{FF2B5EF4-FFF2-40B4-BE49-F238E27FC236}">
                <a16:creationId xmlns:a16="http://schemas.microsoft.com/office/drawing/2014/main" id="{BC5DAD10-7009-A1DD-11FE-FF1A3F939FC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09718" y="5829142"/>
            <a:ext cx="1956363" cy="63308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D96CCF1-1C08-6AC2-25DD-E542E0AF28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888" y="57095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5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flag&#10;&#10;Description automatically generated">
            <a:extLst>
              <a:ext uri="{FF2B5EF4-FFF2-40B4-BE49-F238E27FC236}">
                <a16:creationId xmlns:a16="http://schemas.microsoft.com/office/drawing/2014/main" id="{F7D979D0-990C-0582-F177-C943BC45A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7216"/>
          <a:stretch/>
        </p:blipFill>
        <p:spPr>
          <a:xfrm>
            <a:off x="5806440" y="2932094"/>
            <a:ext cx="4795354" cy="3148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D52A39-4C4A-8982-B877-124900BB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328" y="996496"/>
            <a:ext cx="7632700" cy="971550"/>
          </a:xfrm>
        </p:spPr>
        <p:txBody>
          <a:bodyPr>
            <a:normAutofit fontScale="90000"/>
          </a:bodyPr>
          <a:lstStyle/>
          <a:p>
            <a:pPr marL="0" marR="0" lvl="0" indent="0" algn="ctr" defTabSz="3429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lang="en-ZA" sz="4000" dirty="0">
                <a:solidFill>
                  <a:srgbClr val="DB2415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Coordination of</a:t>
            </a:r>
            <a:r>
              <a:rPr kumimoji="0" lang="en-ZA" sz="4000" i="0" u="none" strike="noStrike" kern="1200" cap="none" spc="0" normalizeH="0" baseline="0" noProof="0" dirty="0">
                <a:ln>
                  <a:noFill/>
                </a:ln>
                <a:solidFill>
                  <a:srgbClr val="DB2415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introduction of long-acting PrEP products in South Africa</a:t>
            </a:r>
          </a:p>
        </p:txBody>
      </p:sp>
    </p:spTree>
    <p:extLst>
      <p:ext uri="{BB962C8B-B14F-4D97-AF65-F5344CB8AC3E}">
        <p14:creationId xmlns:p14="http://schemas.microsoft.com/office/powerpoint/2010/main" val="241052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D41A6E12-FA84-19F1-1B32-98D0E9CD57B0}"/>
              </a:ext>
            </a:extLst>
          </p:cNvPr>
          <p:cNvSpPr/>
          <p:nvPr/>
        </p:nvSpPr>
        <p:spPr>
          <a:xfrm>
            <a:off x="9296400" y="0"/>
            <a:ext cx="2895600" cy="1665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1F6271-7A80-9D64-E7E2-899C5CB84CC1}"/>
              </a:ext>
            </a:extLst>
          </p:cNvPr>
          <p:cNvSpPr txBox="1"/>
          <p:nvPr/>
        </p:nvSpPr>
        <p:spPr>
          <a:xfrm>
            <a:off x="8479971" y="6213594"/>
            <a:ext cx="3935185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400" dirty="0"/>
              <a:t>*</a:t>
            </a:r>
            <a:r>
              <a:rPr lang="en-ZA" sz="1600" dirty="0"/>
              <a:t>Partners conducting research </a:t>
            </a:r>
            <a:endParaRPr lang="en-US" sz="1600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93C98CEC-8EF3-FBC5-90EC-248C4B09114F}"/>
              </a:ext>
            </a:extLst>
          </p:cNvPr>
          <p:cNvSpPr/>
          <p:nvPr/>
        </p:nvSpPr>
        <p:spPr>
          <a:xfrm>
            <a:off x="442913" y="1290911"/>
            <a:ext cx="2428880" cy="120309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Donors</a:t>
            </a:r>
            <a:endParaRPr lang="en-ZA" sz="2000" b="1" dirty="0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DBF4447A-C255-CE40-87FE-130562C0ED7A}"/>
              </a:ext>
            </a:extLst>
          </p:cNvPr>
          <p:cNvSpPr/>
          <p:nvPr/>
        </p:nvSpPr>
        <p:spPr>
          <a:xfrm>
            <a:off x="442913" y="4075702"/>
            <a:ext cx="2428880" cy="120309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Supporting Partners</a:t>
            </a:r>
            <a:endParaRPr lang="en-ZA" sz="2000" b="1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E8C2641-A6D2-C769-E740-1AE4AAA800BF}"/>
              </a:ext>
            </a:extLst>
          </p:cNvPr>
          <p:cNvSpPr/>
          <p:nvPr/>
        </p:nvSpPr>
        <p:spPr>
          <a:xfrm>
            <a:off x="2897193" y="415925"/>
            <a:ext cx="2514600" cy="55439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Global Fund</a:t>
            </a:r>
            <a:endParaRPr lang="en-ZA" b="1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17D769A-F403-001E-B956-5549556F76DE}"/>
              </a:ext>
            </a:extLst>
          </p:cNvPr>
          <p:cNvSpPr/>
          <p:nvPr/>
        </p:nvSpPr>
        <p:spPr>
          <a:xfrm>
            <a:off x="2897193" y="1010576"/>
            <a:ext cx="2514600" cy="55439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USAID</a:t>
            </a:r>
            <a:endParaRPr lang="en-ZA" b="1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1378BA6-A834-B8DA-AEE3-D2E2012486F1}"/>
              </a:ext>
            </a:extLst>
          </p:cNvPr>
          <p:cNvSpPr/>
          <p:nvPr/>
        </p:nvSpPr>
        <p:spPr>
          <a:xfrm>
            <a:off x="2897193" y="1605227"/>
            <a:ext cx="2514600" cy="55439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CDC</a:t>
            </a:r>
            <a:endParaRPr lang="en-ZA" b="1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DD70EBD-4765-9771-2E9D-9769D61436E8}"/>
              </a:ext>
            </a:extLst>
          </p:cNvPr>
          <p:cNvSpPr/>
          <p:nvPr/>
        </p:nvSpPr>
        <p:spPr>
          <a:xfrm>
            <a:off x="2897193" y="2199878"/>
            <a:ext cx="2514600" cy="55439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Unitaid</a:t>
            </a:r>
            <a:endParaRPr lang="en-ZA" b="1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193818B-692D-CC83-44D5-EBB23ABB5BF7}"/>
              </a:ext>
            </a:extLst>
          </p:cNvPr>
          <p:cNvSpPr/>
          <p:nvPr/>
        </p:nvSpPr>
        <p:spPr>
          <a:xfrm>
            <a:off x="2897193" y="2794530"/>
            <a:ext cx="2514600" cy="55439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BMGF</a:t>
            </a:r>
            <a:endParaRPr lang="en-ZA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D6C344B-8EFE-9114-9303-14053298C131}"/>
              </a:ext>
            </a:extLst>
          </p:cNvPr>
          <p:cNvSpPr/>
          <p:nvPr/>
        </p:nvSpPr>
        <p:spPr>
          <a:xfrm>
            <a:off x="5803872" y="477121"/>
            <a:ext cx="5940000" cy="432000"/>
          </a:xfrm>
          <a:prstGeom prst="roundRect">
            <a:avLst/>
          </a:prstGeom>
          <a:noFill/>
          <a:ln w="38100">
            <a:solidFill>
              <a:srgbClr val="45ABB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AFSA, Beyond Zero, NACOSA</a:t>
            </a:r>
            <a:endParaRPr lang="en-Z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4D325BB-37FD-EC6D-1CDD-99083B01B460}"/>
              </a:ext>
            </a:extLst>
          </p:cNvPr>
          <p:cNvSpPr/>
          <p:nvPr/>
        </p:nvSpPr>
        <p:spPr>
          <a:xfrm>
            <a:off x="5803872" y="1071772"/>
            <a:ext cx="5940000" cy="432000"/>
          </a:xfrm>
          <a:prstGeom prst="roundRect">
            <a:avLst/>
          </a:prstGeom>
          <a:noFill/>
          <a:ln w="38100">
            <a:solidFill>
              <a:srgbClr val="45ABB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MATCH, RTC,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Broadreach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Wits RHI*,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Anova</a:t>
            </a:r>
            <a:endParaRPr lang="en-Z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6464E46-290A-77C6-5F39-C26F2F242135}"/>
              </a:ext>
            </a:extLst>
          </p:cNvPr>
          <p:cNvSpPr/>
          <p:nvPr/>
        </p:nvSpPr>
        <p:spPr>
          <a:xfrm>
            <a:off x="5803872" y="1666423"/>
            <a:ext cx="5940000" cy="432000"/>
          </a:xfrm>
          <a:prstGeom prst="roundRect">
            <a:avLst/>
          </a:prstGeom>
          <a:noFill/>
          <a:ln w="38100">
            <a:solidFill>
              <a:srgbClr val="45ABB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TBHCA, SIN, Aurum</a:t>
            </a:r>
            <a:endParaRPr lang="en-Z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37F9950-FDE3-79BA-9E17-91EC486D0B7E}"/>
              </a:ext>
            </a:extLst>
          </p:cNvPr>
          <p:cNvSpPr/>
          <p:nvPr/>
        </p:nvSpPr>
        <p:spPr>
          <a:xfrm>
            <a:off x="5803872" y="2261074"/>
            <a:ext cx="5940000" cy="432000"/>
          </a:xfrm>
          <a:prstGeom prst="roundRect">
            <a:avLst/>
          </a:prstGeom>
          <a:noFill/>
          <a:ln w="38100">
            <a:solidFill>
              <a:srgbClr val="45ABB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*Wits RHI</a:t>
            </a:r>
            <a:endParaRPr lang="en-Z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DB506C7-2788-6DB8-8622-A98649D1045C}"/>
              </a:ext>
            </a:extLst>
          </p:cNvPr>
          <p:cNvSpPr/>
          <p:nvPr/>
        </p:nvSpPr>
        <p:spPr>
          <a:xfrm>
            <a:off x="5803872" y="2855726"/>
            <a:ext cx="5940000" cy="432000"/>
          </a:xfrm>
          <a:prstGeom prst="roundRect">
            <a:avLst/>
          </a:prstGeom>
          <a:noFill/>
          <a:ln w="38100">
            <a:solidFill>
              <a:srgbClr val="45ABB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*DTHF, *AHRI, *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Ezintsha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*HSRC</a:t>
            </a:r>
            <a:endParaRPr lang="en-Z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8177D1F-4CEE-321C-6606-9D7E20F37AA5}"/>
              </a:ext>
            </a:extLst>
          </p:cNvPr>
          <p:cNvSpPr txBox="1"/>
          <p:nvPr/>
        </p:nvSpPr>
        <p:spPr>
          <a:xfrm>
            <a:off x="2884493" y="4114292"/>
            <a:ext cx="2196000" cy="360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*MOSAIC</a:t>
            </a:r>
            <a:endParaRPr lang="en-ZA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22B4E1F-8D6F-0D20-94B9-D63D16FCB5BA}"/>
              </a:ext>
            </a:extLst>
          </p:cNvPr>
          <p:cNvSpPr txBox="1"/>
          <p:nvPr/>
        </p:nvSpPr>
        <p:spPr>
          <a:xfrm>
            <a:off x="2884493" y="4575334"/>
            <a:ext cx="2196000" cy="360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HE</a:t>
            </a:r>
            <a:r>
              <a:rPr lang="en-US" baseline="30000" dirty="0"/>
              <a:t>2</a:t>
            </a:r>
            <a:r>
              <a:rPr lang="en-US" dirty="0"/>
              <a:t>RO</a:t>
            </a:r>
            <a:endParaRPr lang="en-ZA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C9F594A-0A66-4922-0101-BE6AB4EB0C96}"/>
              </a:ext>
            </a:extLst>
          </p:cNvPr>
          <p:cNvSpPr txBox="1"/>
          <p:nvPr/>
        </p:nvSpPr>
        <p:spPr>
          <a:xfrm>
            <a:off x="2884493" y="5036376"/>
            <a:ext cx="2196000" cy="360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WHO</a:t>
            </a:r>
            <a:endParaRPr lang="en-ZA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9BBD0C2-D7F1-A6ED-099F-2E7F44885780}"/>
              </a:ext>
            </a:extLst>
          </p:cNvPr>
          <p:cNvSpPr txBox="1"/>
          <p:nvPr/>
        </p:nvSpPr>
        <p:spPr>
          <a:xfrm>
            <a:off x="5245883" y="4114292"/>
            <a:ext cx="2196000" cy="360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Civil Society</a:t>
            </a:r>
            <a:endParaRPr lang="en-ZA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A36FB15-D545-7251-86B9-BD89873E0443}"/>
              </a:ext>
            </a:extLst>
          </p:cNvPr>
          <p:cNvSpPr txBox="1"/>
          <p:nvPr/>
        </p:nvSpPr>
        <p:spPr>
          <a:xfrm>
            <a:off x="5245883" y="4575334"/>
            <a:ext cx="2196000" cy="360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SANAC</a:t>
            </a:r>
            <a:endParaRPr lang="en-ZA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DA01D68-C1F9-D60B-AFCC-99BF6FFF1BA8}"/>
              </a:ext>
            </a:extLst>
          </p:cNvPr>
          <p:cNvSpPr txBox="1"/>
          <p:nvPr/>
        </p:nvSpPr>
        <p:spPr>
          <a:xfrm>
            <a:off x="5245883" y="5036376"/>
            <a:ext cx="2196000" cy="360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UNICEF</a:t>
            </a:r>
            <a:endParaRPr lang="en-Z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F4CAF0B-6F58-7BAA-D3F5-47D412A6B73D}"/>
              </a:ext>
            </a:extLst>
          </p:cNvPr>
          <p:cNvSpPr txBox="1"/>
          <p:nvPr/>
        </p:nvSpPr>
        <p:spPr>
          <a:xfrm>
            <a:off x="7594572" y="4114292"/>
            <a:ext cx="2196000" cy="360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UNFPA</a:t>
            </a:r>
            <a:endParaRPr lang="en-Z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526A18-354F-ABB0-C0A4-101A293AD4D3}"/>
              </a:ext>
            </a:extLst>
          </p:cNvPr>
          <p:cNvSpPr txBox="1"/>
          <p:nvPr/>
        </p:nvSpPr>
        <p:spPr>
          <a:xfrm>
            <a:off x="7594572" y="4575334"/>
            <a:ext cx="2196000" cy="360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*MRC</a:t>
            </a:r>
            <a:endParaRPr lang="en-Z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9DC48F0-588D-F4A2-BE23-712CF4CB91C4}"/>
              </a:ext>
            </a:extLst>
          </p:cNvPr>
          <p:cNvSpPr txBox="1"/>
          <p:nvPr/>
        </p:nvSpPr>
        <p:spPr>
          <a:xfrm>
            <a:off x="7594572" y="5036376"/>
            <a:ext cx="2196000" cy="3600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CHAI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9D10D-1456-E19F-0610-AC47E596EEC0}"/>
              </a:ext>
            </a:extLst>
          </p:cNvPr>
          <p:cNvSpPr txBox="1"/>
          <p:nvPr/>
        </p:nvSpPr>
        <p:spPr>
          <a:xfrm>
            <a:off x="175318" y="129942"/>
            <a:ext cx="2377440" cy="95410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800" b="1" dirty="0">
                <a:solidFill>
                  <a:prstClr val="white"/>
                </a:solidFill>
                <a:latin typeface="Calibri" panose="020F0502020204030204"/>
              </a:rPr>
              <a:t>STAKEHOLDER</a:t>
            </a: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MAP</a:t>
            </a:r>
          </a:p>
        </p:txBody>
      </p:sp>
    </p:spTree>
    <p:extLst>
      <p:ext uri="{BB962C8B-B14F-4D97-AF65-F5344CB8AC3E}">
        <p14:creationId xmlns:p14="http://schemas.microsoft.com/office/powerpoint/2010/main" val="386384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6722-C500-A512-C7D4-BD6D7154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" y="301625"/>
            <a:ext cx="9145587" cy="1223964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ZA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  <a:t>PrEP Technical Working Group:</a:t>
            </a:r>
            <a:br>
              <a:rPr kumimoji="0" lang="en-ZA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lang="en-ZA" sz="3100" b="0" dirty="0">
                <a:solidFill>
                  <a:schemeClr val="accent1"/>
                </a:solidFill>
                <a:latin typeface="+mn-lt"/>
              </a:rPr>
              <a:t>Working groups to s</a:t>
            </a:r>
            <a:r>
              <a:rPr kumimoji="0" lang="en-ZA" sz="31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upport</a:t>
            </a:r>
            <a:r>
              <a:rPr kumimoji="0" lang="en-ZA" sz="31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long-acting PrEP product introduction </a:t>
            </a:r>
            <a:b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</a:br>
            <a:endParaRPr lang="en-ZA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FE9DA-2EFA-4E1E-AC77-0EB6BB7167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605588"/>
            <a:ext cx="431800" cy="2524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15C90-AA32-4708-B34B-FD352245E53C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AD3C609-FDE1-0598-4A4B-2EE2A88672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620296"/>
              </p:ext>
            </p:extLst>
          </p:nvPr>
        </p:nvGraphicFramePr>
        <p:xfrm>
          <a:off x="1335314" y="1789238"/>
          <a:ext cx="9510486" cy="461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42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DC43-58E7-0390-5741-EB57D667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6600" b="1" dirty="0">
                <a:solidFill>
                  <a:srgbClr val="DB2415"/>
                </a:solidFill>
              </a:rPr>
              <a:t>Overview of study and pilot sites</a:t>
            </a:r>
            <a:endParaRPr lang="en-US" sz="6600" b="1" dirty="0">
              <a:solidFill>
                <a:srgbClr val="DB241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B77A72-6393-2E64-4C09-C6B4F505C505}"/>
              </a:ext>
            </a:extLst>
          </p:cNvPr>
          <p:cNvSpPr/>
          <p:nvPr/>
        </p:nvSpPr>
        <p:spPr>
          <a:xfrm>
            <a:off x="0" y="114300"/>
            <a:ext cx="29210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7358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B50FD1D-6841-720F-2AD0-1716D89D90B0}"/>
              </a:ext>
            </a:extLst>
          </p:cNvPr>
          <p:cNvGrpSpPr/>
          <p:nvPr/>
        </p:nvGrpSpPr>
        <p:grpSpPr>
          <a:xfrm>
            <a:off x="3413903" y="2118479"/>
            <a:ext cx="5368843" cy="4253655"/>
            <a:chOff x="2308849" y="7768"/>
            <a:chExt cx="8120686" cy="6605736"/>
          </a:xfrm>
        </p:grpSpPr>
        <p:pic>
          <p:nvPicPr>
            <p:cNvPr id="3" name="Picture 2" descr="South Africa Map - High Resolution Map Of South Africa Provinces, HD ...">
              <a:extLst>
                <a:ext uri="{FF2B5EF4-FFF2-40B4-BE49-F238E27FC236}">
                  <a16:creationId xmlns:a16="http://schemas.microsoft.com/office/drawing/2014/main" id="{CCE0053B-DC20-46E6-835B-A1DF5B0155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98" b="5969"/>
            <a:stretch/>
          </p:blipFill>
          <p:spPr bwMode="auto">
            <a:xfrm>
              <a:off x="2308849" y="7768"/>
              <a:ext cx="8120686" cy="6605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954D09-B783-46E8-B400-C4736D9F8BB8}"/>
                </a:ext>
              </a:extLst>
            </p:cNvPr>
            <p:cNvSpPr/>
            <p:nvPr/>
          </p:nvSpPr>
          <p:spPr>
            <a:xfrm>
              <a:off x="7832045" y="1920473"/>
              <a:ext cx="156484" cy="1554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81BA404-6053-4720-9288-8C9EA4A5C778}"/>
                </a:ext>
              </a:extLst>
            </p:cNvPr>
            <p:cNvSpPr/>
            <p:nvPr/>
          </p:nvSpPr>
          <p:spPr>
            <a:xfrm>
              <a:off x="9315405" y="3273552"/>
              <a:ext cx="156484" cy="1554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8FC6755-4B7E-4033-951A-53A2BFCFFAA4}"/>
                </a:ext>
              </a:extLst>
            </p:cNvPr>
            <p:cNvSpPr/>
            <p:nvPr/>
          </p:nvSpPr>
          <p:spPr>
            <a:xfrm>
              <a:off x="6521405" y="2167597"/>
              <a:ext cx="156484" cy="1554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97D9ACF-12DA-42DA-8CD3-17772BA7DB3D}"/>
                </a:ext>
              </a:extLst>
            </p:cNvPr>
            <p:cNvSpPr/>
            <p:nvPr/>
          </p:nvSpPr>
          <p:spPr>
            <a:xfrm>
              <a:off x="9158921" y="3118104"/>
              <a:ext cx="156484" cy="1554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88538FE-CBBF-49F3-8A3D-D8733C9EC704}"/>
                </a:ext>
              </a:extLst>
            </p:cNvPr>
            <p:cNvSpPr/>
            <p:nvPr/>
          </p:nvSpPr>
          <p:spPr>
            <a:xfrm>
              <a:off x="8614365" y="3639284"/>
              <a:ext cx="156484" cy="1554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552E38A-DC3F-4A61-984C-C66D392D2B2F}"/>
                </a:ext>
              </a:extLst>
            </p:cNvPr>
            <p:cNvSpPr/>
            <p:nvPr/>
          </p:nvSpPr>
          <p:spPr>
            <a:xfrm>
              <a:off x="7210725" y="3072892"/>
              <a:ext cx="156484" cy="1554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D6D52A7-BF33-4FA4-847E-C5CA8D3502E8}"/>
                </a:ext>
              </a:extLst>
            </p:cNvPr>
            <p:cNvSpPr/>
            <p:nvPr/>
          </p:nvSpPr>
          <p:spPr>
            <a:xfrm>
              <a:off x="3776033" y="6055360"/>
              <a:ext cx="154800" cy="154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62EB1EA-A772-4019-ACC1-1D6225BBA0F6}"/>
                </a:ext>
              </a:extLst>
            </p:cNvPr>
            <p:cNvSpPr/>
            <p:nvPr/>
          </p:nvSpPr>
          <p:spPr>
            <a:xfrm>
              <a:off x="7988529" y="4744996"/>
              <a:ext cx="156484" cy="1554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0F84D78-5BF8-4827-8D2C-14AE8636B511}"/>
                </a:ext>
              </a:extLst>
            </p:cNvPr>
            <p:cNvSpPr/>
            <p:nvPr/>
          </p:nvSpPr>
          <p:spPr>
            <a:xfrm>
              <a:off x="6722121" y="5772791"/>
              <a:ext cx="156484" cy="1554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38FDFB-8EC9-495C-9A76-4191D02322E6}"/>
                </a:ext>
              </a:extLst>
            </p:cNvPr>
            <p:cNvSpPr/>
            <p:nvPr/>
          </p:nvSpPr>
          <p:spPr>
            <a:xfrm>
              <a:off x="9080679" y="3446520"/>
              <a:ext cx="156484" cy="1554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F752A6B-68E6-4F9E-A038-F425FD176634}"/>
                </a:ext>
              </a:extLst>
            </p:cNvPr>
            <p:cNvSpPr/>
            <p:nvPr/>
          </p:nvSpPr>
          <p:spPr>
            <a:xfrm>
              <a:off x="7626467" y="2041061"/>
              <a:ext cx="156484" cy="1554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9974432-352E-47B2-AAC2-16D592F626B4}"/>
                </a:ext>
              </a:extLst>
            </p:cNvPr>
            <p:cNvSpPr/>
            <p:nvPr/>
          </p:nvSpPr>
          <p:spPr>
            <a:xfrm>
              <a:off x="9237163" y="2896855"/>
              <a:ext cx="156484" cy="1554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4F20774-DB73-4A6E-B7A5-236669D5796D}"/>
                </a:ext>
              </a:extLst>
            </p:cNvPr>
            <p:cNvSpPr/>
            <p:nvPr/>
          </p:nvSpPr>
          <p:spPr>
            <a:xfrm>
              <a:off x="8911723" y="2917444"/>
              <a:ext cx="156484" cy="1554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D9A2DAC-E7AA-47D9-9895-21B639367962}"/>
                </a:ext>
              </a:extLst>
            </p:cNvPr>
            <p:cNvSpPr/>
            <p:nvPr/>
          </p:nvSpPr>
          <p:spPr>
            <a:xfrm>
              <a:off x="8708965" y="1920473"/>
              <a:ext cx="156484" cy="1554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520553F-B14C-4337-B2AA-0D3D4C70157A}"/>
                </a:ext>
              </a:extLst>
            </p:cNvPr>
            <p:cNvSpPr/>
            <p:nvPr/>
          </p:nvSpPr>
          <p:spPr>
            <a:xfrm>
              <a:off x="7074123" y="1544823"/>
              <a:ext cx="156484" cy="1554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36920D0-3C7C-4A7C-BB6F-A89947EBD402}"/>
                </a:ext>
              </a:extLst>
            </p:cNvPr>
            <p:cNvSpPr/>
            <p:nvPr/>
          </p:nvSpPr>
          <p:spPr>
            <a:xfrm>
              <a:off x="7548225" y="5220740"/>
              <a:ext cx="156484" cy="1554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DF84775-C712-4BD8-8D6B-FBB8E044B77A}"/>
                </a:ext>
              </a:extLst>
            </p:cNvPr>
            <p:cNvSpPr/>
            <p:nvPr/>
          </p:nvSpPr>
          <p:spPr>
            <a:xfrm>
              <a:off x="8000900" y="2787591"/>
              <a:ext cx="156484" cy="15544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3834F2-E07F-4366-8AC5-3C03E02702AC}"/>
                </a:ext>
              </a:extLst>
            </p:cNvPr>
            <p:cNvSpPr/>
            <p:nvPr/>
          </p:nvSpPr>
          <p:spPr>
            <a:xfrm>
              <a:off x="4758027" y="3497040"/>
              <a:ext cx="156484" cy="1554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37DC6E1-65FC-4B1B-80CA-D961DE9F3B34}"/>
                </a:ext>
              </a:extLst>
            </p:cNvPr>
            <p:cNvSpPr/>
            <p:nvPr/>
          </p:nvSpPr>
          <p:spPr>
            <a:xfrm>
              <a:off x="8715382" y="603185"/>
              <a:ext cx="156484" cy="1554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A87B25D-3A39-49BC-8553-C2BBFDA5305A}"/>
                </a:ext>
              </a:extLst>
            </p:cNvPr>
            <p:cNvSpPr/>
            <p:nvPr/>
          </p:nvSpPr>
          <p:spPr>
            <a:xfrm>
              <a:off x="7844416" y="1737671"/>
              <a:ext cx="156484" cy="1554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B4ED9AF-278E-4E55-87FE-A83033EC33BA}"/>
                </a:ext>
              </a:extLst>
            </p:cNvPr>
            <p:cNvSpPr/>
            <p:nvPr/>
          </p:nvSpPr>
          <p:spPr>
            <a:xfrm>
              <a:off x="3622424" y="5789555"/>
              <a:ext cx="154800" cy="154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Title 40">
            <a:extLst>
              <a:ext uri="{FF2B5EF4-FFF2-40B4-BE49-F238E27FC236}">
                <a16:creationId xmlns:a16="http://schemas.microsoft.com/office/drawing/2014/main" id="{B7370405-BBE7-958E-DE1B-03C6680AD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640762" cy="963326"/>
          </a:xfr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PrEP demonstration sites across regions in South Africa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DA9C05-E854-468D-87BD-133A3E7FC21F}"/>
              </a:ext>
            </a:extLst>
          </p:cNvPr>
          <p:cNvSpPr/>
          <p:nvPr/>
        </p:nvSpPr>
        <p:spPr>
          <a:xfrm>
            <a:off x="460171" y="2120354"/>
            <a:ext cx="2952000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Johannesburg Health District, Gauteng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Wits RHI, DREAMS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Wits RHI, CATALYST – Key Populations Sites (FSW and TNBP)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Wits RHI &amp;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Shandukani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 Research, Deliver &amp; B-Protected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Tshwane, Gauteng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Wits RHI, Project PrEP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NACOSA, Global Fund*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Lejweleputswa (FS)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Wits RHI, CATALYST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625E5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Thabo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Mofutsunyana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 (FS)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Beyond Zero, Global Fund*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Frances Baard (NC)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NACOSA, Global Fund*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Klipfontein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Mitchell’s Plain, Cape Town (WC)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DTHF,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FastPrEP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25E5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NACOSA, Global Fund*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UTC, UCLA &amp; DTHF, PrEP-PP &amp; SCOPE-PP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A7F616-5C99-4C3D-A4AC-B8860AE1F548}"/>
              </a:ext>
            </a:extLst>
          </p:cNvPr>
          <p:cNvSpPr txBox="1"/>
          <p:nvPr/>
        </p:nvSpPr>
        <p:spPr>
          <a:xfrm>
            <a:off x="8769806" y="2120354"/>
            <a:ext cx="29809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Gqeberha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625E5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Wits RHI, Project PrEP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King Cetshwayo &amp; Zululand (KZN); Ehlanzeni and Gert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Sibande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(MP), Sekhukhune (LP)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AFSA &amp; Beyond Zero, Global Fund*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Newcastle, KZN and </a:t>
            </a:r>
            <a:r>
              <a:rPr kumimoji="0" lang="en-ZA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Moretele</a:t>
            </a:r>
            <a:r>
              <a:rPr kumimoji="0" lang="en-ZA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Northwest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 MRC &amp; NACOSA, Imagine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Hlabisa, uMkhanyakude (KZN) 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AHRI, Let’s Talk &amp; LAPIS  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625E5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Msunduzi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Umgungundlovu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(KZN)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HSRC &amp; MGH, DO PrEP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625E5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eThekwini (KZN) 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Wits RHI, Project PrEP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Nelson Mandela &amp; Oliver Tambo (EC)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Beyond Zero, Global Fund*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25E5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Nelson Mandela, King </a:t>
            </a:r>
            <a:r>
              <a:rPr kumimoji="0" lang="en-ZA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Dalindyebo</a:t>
            </a:r>
            <a:r>
              <a:rPr kumimoji="0" lang="en-ZA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(EC)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625E5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Wits RHI, Project PrEP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Mthatha (EC)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Wits RHI, Project PrEP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286BF0-B02F-4014-9D53-ADA3EDE31CF4}"/>
              </a:ext>
            </a:extLst>
          </p:cNvPr>
          <p:cNvSpPr txBox="1"/>
          <p:nvPr/>
        </p:nvSpPr>
        <p:spPr>
          <a:xfrm>
            <a:off x="7939077" y="6102499"/>
            <a:ext cx="99364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1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May, 2023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AA4C7D-0CF7-11A8-D009-36EE54330591}"/>
              </a:ext>
            </a:extLst>
          </p:cNvPr>
          <p:cNvSpPr txBox="1"/>
          <p:nvPr/>
        </p:nvSpPr>
        <p:spPr>
          <a:xfrm>
            <a:off x="460169" y="1590268"/>
            <a:ext cx="11304000" cy="523220"/>
          </a:xfrm>
          <a:prstGeom prst="rect">
            <a:avLst/>
          </a:prstGeom>
          <a:solidFill>
            <a:srgbClr val="45ABBF"/>
          </a:solidFill>
          <a:ln>
            <a:noFill/>
          </a:ln>
        </p:spPr>
        <p:txBody>
          <a:bodyPr wrap="square" lIns="720000" rIns="720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The planned implementation science studies are spread across all 9 provinces and 18 districts representing a mix of urban, peri urban and rural settings.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FB83722-1992-BD5D-7A17-6D4373883732}"/>
              </a:ext>
            </a:extLst>
          </p:cNvPr>
          <p:cNvSpPr/>
          <p:nvPr/>
        </p:nvSpPr>
        <p:spPr>
          <a:xfrm>
            <a:off x="4778855" y="6257776"/>
            <a:ext cx="117412" cy="11435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>
              <a:ln>
                <a:noFill/>
              </a:ln>
              <a:solidFill>
                <a:srgbClr val="625E5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F85B9E4-5123-B6EB-A0EC-B976C01423CD}"/>
              </a:ext>
            </a:extLst>
          </p:cNvPr>
          <p:cNvSpPr/>
          <p:nvPr/>
        </p:nvSpPr>
        <p:spPr>
          <a:xfrm>
            <a:off x="7112277" y="5526608"/>
            <a:ext cx="118689" cy="11483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>
              <a:ln>
                <a:noFill/>
              </a:ln>
              <a:solidFill>
                <a:srgbClr val="625E5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678780-85EF-0F17-8479-E10C317F1878}"/>
              </a:ext>
            </a:extLst>
          </p:cNvPr>
          <p:cNvSpPr txBox="1"/>
          <p:nvPr/>
        </p:nvSpPr>
        <p:spPr>
          <a:xfrm>
            <a:off x="442913" y="6199539"/>
            <a:ext cx="47024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*Global Fund funded program </a:t>
            </a:r>
            <a:r>
              <a:rPr kumimoji="0" lang="en-ZA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MyJourney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National SWP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625E5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50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E7B965B-3EB2-69D6-DAAD-F145964289C5}"/>
              </a:ext>
            </a:extLst>
          </p:cNvPr>
          <p:cNvSpPr/>
          <p:nvPr/>
        </p:nvSpPr>
        <p:spPr>
          <a:xfrm>
            <a:off x="6974306" y="1238383"/>
            <a:ext cx="3007894" cy="3007894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3CEF63-312B-CA4C-3557-7559B52E25B7}"/>
              </a:ext>
            </a:extLst>
          </p:cNvPr>
          <p:cNvSpPr/>
          <p:nvPr/>
        </p:nvSpPr>
        <p:spPr>
          <a:xfrm>
            <a:off x="0" y="114300"/>
            <a:ext cx="29210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820DA-9F6E-18E9-0241-304D5FC6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ZA" sz="4400" i="0" u="none" strike="noStrike" kern="1200" cap="none" spc="0" normalizeH="0" baseline="0" noProof="0" dirty="0">
                <a:ln>
                  <a:noFill/>
                </a:ln>
                <a:solidFill>
                  <a:srgbClr val="DB2415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Research </a:t>
            </a:r>
            <a:r>
              <a:rPr lang="en-ZA" sz="4400" dirty="0">
                <a:solidFill>
                  <a:srgbClr val="DB241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ZA" sz="4400" i="0" u="none" strike="noStrike" kern="1200" cap="none" spc="0" normalizeH="0" baseline="0" noProof="0" dirty="0" err="1">
                <a:ln>
                  <a:noFill/>
                </a:ln>
                <a:solidFill>
                  <a:srgbClr val="DB2415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riorities</a:t>
            </a:r>
            <a:r>
              <a:rPr kumimoji="0" lang="en-ZA" sz="4400" i="0" u="none" strike="noStrike" kern="1200" cap="none" spc="0" normalizeH="0" baseline="0" noProof="0" dirty="0">
                <a:ln>
                  <a:noFill/>
                </a:ln>
                <a:solidFill>
                  <a:srgbClr val="DB2415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 long-acting PrEP products</a:t>
            </a:r>
            <a:endParaRPr lang="en-ZA" dirty="0">
              <a:solidFill>
                <a:srgbClr val="DB24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36;p38">
            <a:extLst>
              <a:ext uri="{FF2B5EF4-FFF2-40B4-BE49-F238E27FC236}">
                <a16:creationId xmlns:a16="http://schemas.microsoft.com/office/drawing/2014/main" id="{9AC1068E-D16D-EC47-9999-737F5A8028E4}"/>
              </a:ext>
            </a:extLst>
          </p:cNvPr>
          <p:cNvSpPr/>
          <p:nvPr/>
        </p:nvSpPr>
        <p:spPr>
          <a:xfrm>
            <a:off x="240439" y="1515065"/>
            <a:ext cx="11468524" cy="446091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E9F3B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PLANNING &amp; BUDGETING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E9F3B">
                  <a:lumMod val="75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What is an affordable price and cost of PrEP delivery across multiple PrEP products?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E9F3B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PREP DELIVERY PLATFORMS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E9F3B">
                  <a:lumMod val="75000"/>
                </a:srgbClr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Which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delivery platforms and / or models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will best reach populations who need PrEP?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E9F3B">
                  <a:lumMod val="75000"/>
                </a:srgbClr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ea typeface="Verdana" panose="020B0604030504040204" pitchFamily="34" charset="0"/>
                <a:cs typeface="Times New Roman" panose="02020603050405020304" pitchFamily="18" charset="0"/>
              </a:rPr>
              <a:t>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service readiness and delivery requirements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for the new PrEP methods?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E9F3B">
                  <a:lumMod val="75000"/>
                </a:srgbClr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What are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provider attitudes and beliefs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about the new PrEP methods, and what are we learning about how to inform or shape them?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E9F3B">
                  <a:lumMod val="75000"/>
                </a:srgbClr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How should the new PrEP methods be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integrated within oral PrEP provision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and / or existing PrEP programming?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E9F3B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UPTAKE  &amp; EFFECTIVE 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E9F3B">
                  <a:lumMod val="75000"/>
                </a:srgbClr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cs typeface="Calibri"/>
                <a:sym typeface="Calibri"/>
              </a:rPr>
              <a:t>Which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cs typeface="Calibri"/>
                <a:sym typeface="Calibri"/>
              </a:rPr>
              <a:t>demand generation strategies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cs typeface="Calibri"/>
                <a:sym typeface="Calibri"/>
              </a:rPr>
              <a:t>are most effective to support uptake and effective use of the new PrEP methods?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E9F3B">
                  <a:lumMod val="75000"/>
                </a:srgbClr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cs typeface="Calibri"/>
                <a:sym typeface="Calibri"/>
              </a:rPr>
              <a:t>What are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cs typeface="Calibri"/>
                <a:sym typeface="Calibri"/>
              </a:rPr>
              <a:t>end user preferences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cs typeface="Calibri"/>
                <a:sym typeface="Calibri"/>
              </a:rPr>
              <a:t>across PrEP methods and how are they making decisions between them?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E9F3B">
                  <a:lumMod val="75000"/>
                </a:srgbClr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cs typeface="Calibri"/>
                <a:sym typeface="Calibri"/>
              </a:rPr>
              <a:t>How do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cs typeface="Calibri"/>
                <a:sym typeface="Calibri"/>
              </a:rPr>
              <a:t>key influencers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cs typeface="Calibri"/>
                <a:sym typeface="Calibri"/>
              </a:rPr>
              <a:t>affect the uptake and effective use of the new PrEP methods, and how can they effectively be engaged?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E9F3B">
                  <a:lumMod val="75000"/>
                </a:srgbClr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Calibri"/>
                <a:sym typeface="Calibri"/>
              </a:rPr>
              <a:t>What evidence of social harms associated with PrEP use has emerged, particularly for the PrEP ring?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E9F3B">
                  <a:lumMod val="75000"/>
                </a:srgbClr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cs typeface="Calibri"/>
                <a:sym typeface="Calibri"/>
              </a:rPr>
              <a:t>What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cs typeface="Calibri"/>
                <a:sym typeface="Calibri"/>
              </a:rPr>
              <a:t>tools effectively support choice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cs typeface="Calibri"/>
                <a:sym typeface="Calibri"/>
              </a:rPr>
              <a:t>between the PrEP methods?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E9F3B">
                  <a:lumMod val="75000"/>
                </a:srgbClr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cs typeface="Calibri"/>
                <a:sym typeface="Calibri"/>
              </a:rPr>
              <a:t>What approaches are most effective to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cs typeface="Calibri"/>
                <a:sym typeface="Calibri"/>
              </a:rPr>
              <a:t>strengthen linkages between PEP and PrEP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cs typeface="Calibri"/>
                <a:sym typeface="Calibri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E9F3B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25E58">
                    <a:lumMod val="50000"/>
                  </a:srgbClr>
                </a:solidFill>
                <a:effectLst/>
                <a:uLnTx/>
                <a:uFillTx/>
                <a:cs typeface="Calibri"/>
                <a:sym typeface="Calibri"/>
              </a:rPr>
              <a:t>MONITORING, EVALUATION &amp; LEARNING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E9F3B">
                  <a:lumMod val="75000"/>
                </a:srgbClr>
              </a:buClr>
              <a:buSzTx/>
              <a:buFont typeface="+mj-lt"/>
              <a:buAutoNum type="arabicPeriod" startAt="12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Calibri"/>
                <a:sym typeface="Calibri"/>
              </a:rPr>
              <a:t>What is the frequency and characteristics of seroconversion and HIV drug resistance for PrEP users across the new PrEP methods?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Calibri"/>
              <a:cs typeface="Calibri"/>
            </a:endParaRPr>
          </a:p>
        </p:txBody>
      </p:sp>
      <p:sp>
        <p:nvSpPr>
          <p:cNvPr id="13" name="Google Shape;436;p38">
            <a:extLst>
              <a:ext uri="{FF2B5EF4-FFF2-40B4-BE49-F238E27FC236}">
                <a16:creationId xmlns:a16="http://schemas.microsoft.com/office/drawing/2014/main" id="{A8625527-8BD7-9840-B447-3CEBE21944BC}"/>
              </a:ext>
            </a:extLst>
          </p:cNvPr>
          <p:cNvSpPr/>
          <p:nvPr/>
        </p:nvSpPr>
        <p:spPr>
          <a:xfrm>
            <a:off x="1045025" y="2922948"/>
            <a:ext cx="6964108" cy="153413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Char char="•"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25E58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752DA6-0B96-F847-9FC4-1AD65572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640762" cy="971550"/>
          </a:xfrm>
          <a:noFill/>
        </p:spPr>
        <p:txBody>
          <a:bodyPr anchor="ctr" anchorCtr="0">
            <a:normAutofit fontScale="90000"/>
          </a:bodyPr>
          <a:lstStyle/>
          <a:p>
            <a:r>
              <a:rPr lang="en-CH" sz="3600" b="1" dirty="0">
                <a:solidFill>
                  <a:schemeClr val="accent1"/>
                </a:solidFill>
              </a:rPr>
              <a:t>Research priorities across implementation studies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115A5-9D79-069C-A976-11755683CAA9}"/>
              </a:ext>
            </a:extLst>
          </p:cNvPr>
          <p:cNvSpPr txBox="1"/>
          <p:nvPr/>
        </p:nvSpPr>
        <p:spPr>
          <a:xfrm>
            <a:off x="9480840" y="1665288"/>
            <a:ext cx="312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5E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questions for the Essential Medicines Committee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6F0792-89BE-6934-C68D-D67D50080572}"/>
              </a:ext>
            </a:extLst>
          </p:cNvPr>
          <p:cNvSpPr/>
          <p:nvPr/>
        </p:nvSpPr>
        <p:spPr>
          <a:xfrm>
            <a:off x="9391667" y="1744419"/>
            <a:ext cx="85725" cy="369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60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E7B965B-3EB2-69D6-DAAD-F145964289C5}"/>
              </a:ext>
            </a:extLst>
          </p:cNvPr>
          <p:cNvSpPr/>
          <p:nvPr/>
        </p:nvSpPr>
        <p:spPr>
          <a:xfrm>
            <a:off x="6974306" y="1238383"/>
            <a:ext cx="3007894" cy="3007894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00BFE-6F0B-2C9B-D7FE-AD26F455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41300"/>
            <a:ext cx="7632700" cy="2130425"/>
          </a:xfrm>
        </p:spPr>
        <p:txBody>
          <a:bodyPr>
            <a:normAutofit/>
          </a:bodyPr>
          <a:lstStyle/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ZA" sz="3200" dirty="0">
                <a:solidFill>
                  <a:schemeClr val="accent1"/>
                </a:solidFill>
                <a:latin typeface="+mj-lt"/>
                <a:ea typeface="Verdana"/>
                <a:cs typeface="Times New Roman"/>
              </a:rPr>
              <a:t>Implementation resources for </a:t>
            </a:r>
            <a:r>
              <a:rPr kumimoji="0" lang="en-ZA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Verdana"/>
                <a:cs typeface="Times New Roman"/>
              </a:rPr>
              <a:t>Dapivirine</a:t>
            </a:r>
            <a:r>
              <a:rPr kumimoji="0" lang="en-ZA" sz="3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Verdana"/>
                <a:cs typeface="Times New Roman"/>
              </a:rPr>
              <a:t> Vaginal Ring and Cabotegravir</a:t>
            </a:r>
            <a:r>
              <a:rPr lang="en-ZA" sz="3200" dirty="0">
                <a:solidFill>
                  <a:schemeClr val="accent1"/>
                </a:solidFill>
                <a:latin typeface="+mj-lt"/>
                <a:ea typeface="Verdana"/>
                <a:cs typeface="Times New Roman"/>
              </a:rPr>
              <a:t> long acting injectable included:</a:t>
            </a:r>
            <a:endParaRPr lang="en-ZA" sz="48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DC618-0668-5D79-82D6-7697F51343F6}"/>
              </a:ext>
            </a:extLst>
          </p:cNvPr>
          <p:cNvSpPr txBox="1"/>
          <p:nvPr/>
        </p:nvSpPr>
        <p:spPr>
          <a:xfrm>
            <a:off x="4116390" y="2607826"/>
            <a:ext cx="763269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B44D3C"/>
              </a:buClr>
              <a:buFont typeface="Wingdings" panose="05000000000000000000" pitchFamily="2" charset="2"/>
              <a:buChar char="v"/>
            </a:pPr>
            <a:r>
              <a:rPr lang="en-ZA" sz="2000" dirty="0">
                <a:solidFill>
                  <a:schemeClr val="accent6"/>
                </a:solidFill>
                <a:ea typeface="Verdana"/>
                <a:cs typeface="Times New Roman"/>
              </a:rPr>
              <a:t>I</a:t>
            </a:r>
            <a:r>
              <a:rPr kumimoji="0" lang="en-ZA" sz="200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ea typeface="Verdana"/>
                <a:cs typeface="Times New Roman"/>
              </a:rPr>
              <a:t>mplementation</a:t>
            </a:r>
            <a:r>
              <a:rPr kumimoji="0" lang="en-ZA" sz="20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ea typeface="Verdana"/>
                <a:cs typeface="Times New Roman"/>
              </a:rPr>
              <a:t> guidelines</a:t>
            </a:r>
          </a:p>
          <a:p>
            <a:pPr marL="285750" indent="-285750">
              <a:lnSpc>
                <a:spcPct val="200000"/>
              </a:lnSpc>
              <a:buClr>
                <a:srgbClr val="B44D3C"/>
              </a:buClr>
              <a:buFont typeface="Wingdings" panose="05000000000000000000" pitchFamily="2" charset="2"/>
              <a:buChar char="v"/>
            </a:pPr>
            <a:r>
              <a:rPr lang="en-ZA" sz="2000" dirty="0">
                <a:solidFill>
                  <a:schemeClr val="accent6"/>
                </a:solidFill>
                <a:ea typeface="Verdana"/>
                <a:cs typeface="Times New Roman"/>
              </a:rPr>
              <a:t>Job aids </a:t>
            </a:r>
          </a:p>
          <a:p>
            <a:pPr marL="285750" indent="-285750">
              <a:lnSpc>
                <a:spcPct val="200000"/>
              </a:lnSpc>
              <a:buClr>
                <a:srgbClr val="B44D3C"/>
              </a:buClr>
              <a:buFont typeface="Wingdings" panose="05000000000000000000" pitchFamily="2" charset="2"/>
              <a:buChar char="v"/>
            </a:pPr>
            <a:r>
              <a:rPr lang="en-ZA" sz="2000" dirty="0">
                <a:solidFill>
                  <a:schemeClr val="accent6"/>
                </a:solidFill>
                <a:ea typeface="Verdana"/>
                <a:cs typeface="Times New Roman"/>
              </a:rPr>
              <a:t>IEC materials </a:t>
            </a:r>
          </a:p>
          <a:p>
            <a:pPr marL="285750" indent="-285750">
              <a:lnSpc>
                <a:spcPct val="200000"/>
              </a:lnSpc>
              <a:buClr>
                <a:srgbClr val="B44D3C"/>
              </a:buClr>
              <a:buFont typeface="Wingdings" panose="05000000000000000000" pitchFamily="2" charset="2"/>
              <a:buChar char="v"/>
            </a:pPr>
            <a:r>
              <a:rPr lang="en-ZA" sz="2000" dirty="0">
                <a:solidFill>
                  <a:schemeClr val="accent6"/>
                </a:solidFill>
                <a:ea typeface="Verdana"/>
                <a:cs typeface="Times New Roman"/>
              </a:rPr>
              <a:t>Reporting tools  </a:t>
            </a:r>
          </a:p>
          <a:p>
            <a:pPr marL="285750" indent="-285750">
              <a:lnSpc>
                <a:spcPct val="200000"/>
              </a:lnSpc>
              <a:buClr>
                <a:srgbClr val="B44D3C"/>
              </a:buClr>
              <a:buFont typeface="Wingdings" panose="05000000000000000000" pitchFamily="2" charset="2"/>
              <a:buChar char="v"/>
            </a:pPr>
            <a:r>
              <a:rPr lang="en-ZA" sz="2000" dirty="0">
                <a:solidFill>
                  <a:schemeClr val="accent6"/>
                </a:solidFill>
                <a:ea typeface="Verdana"/>
                <a:cs typeface="Times New Roman"/>
              </a:rPr>
              <a:t>Training materials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ZA" sz="2000" dirty="0">
              <a:solidFill>
                <a:schemeClr val="accent6"/>
              </a:solidFill>
              <a:ea typeface="Verdana"/>
              <a:cs typeface="Times New Roman"/>
            </a:endParaRPr>
          </a:p>
          <a:p>
            <a:r>
              <a:rPr lang="en-ZA" sz="2000" b="1" dirty="0">
                <a:solidFill>
                  <a:srgbClr val="DB2415"/>
                </a:solidFill>
                <a:ea typeface="Verdana"/>
                <a:cs typeface="Times New Roman"/>
              </a:rPr>
              <a:t>Developed for use across all study and pilot sites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DB2415"/>
                </a:solidFill>
                <a:effectLst/>
                <a:uLnTx/>
                <a:uFillTx/>
                <a:ea typeface="Verdana"/>
                <a:cs typeface="Times New Roman"/>
              </a:rPr>
              <a:t> </a:t>
            </a:r>
            <a:endParaRPr lang="en-ZA" sz="2000" dirty="0">
              <a:solidFill>
                <a:srgbClr val="DB24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76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E7B965B-3EB2-69D6-DAAD-F145964289C5}"/>
              </a:ext>
            </a:extLst>
          </p:cNvPr>
          <p:cNvSpPr/>
          <p:nvPr/>
        </p:nvSpPr>
        <p:spPr>
          <a:xfrm>
            <a:off x="6974306" y="1238383"/>
            <a:ext cx="3007894" cy="3007894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00BFE-6F0B-2C9B-D7FE-AD26F455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41300"/>
            <a:ext cx="7632700" cy="2130425"/>
          </a:xfrm>
        </p:spPr>
        <p:txBody>
          <a:bodyPr>
            <a:normAutofit/>
          </a:bodyPr>
          <a:lstStyle/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DB2415"/>
                </a:solidFill>
                <a:effectLst/>
                <a:uLnTx/>
                <a:uFillTx/>
                <a:latin typeface="Verdana"/>
                <a:ea typeface="Verdana"/>
                <a:cs typeface="Times New Roman"/>
              </a:rPr>
              <a:t>Standardised </a:t>
            </a:r>
            <a:r>
              <a:rPr lang="en-ZA" sz="3200" b="1" dirty="0">
                <a:solidFill>
                  <a:srgbClr val="DB2415"/>
                </a:solidFill>
                <a:latin typeface="Verdana"/>
                <a:ea typeface="Verdana"/>
                <a:cs typeface="Times New Roman"/>
              </a:rPr>
              <a:t>r</a:t>
            </a:r>
            <a:r>
              <a:rPr kumimoji="0" lang="en-Z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B2415"/>
                </a:solidFill>
                <a:effectLst/>
                <a:uLnTx/>
                <a:uFillTx/>
                <a:latin typeface="Verdana"/>
                <a:ea typeface="Verdana"/>
                <a:cs typeface="Times New Roman"/>
              </a:rPr>
              <a:t>ecording</a:t>
            </a: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DB2415"/>
                </a:solidFill>
                <a:effectLst/>
                <a:uLnTx/>
                <a:uFillTx/>
                <a:latin typeface="Verdana"/>
                <a:ea typeface="Verdana"/>
                <a:cs typeface="Times New Roman"/>
              </a:rPr>
              <a:t>, </a:t>
            </a:r>
            <a:r>
              <a:rPr lang="en-ZA" sz="3200" b="1" dirty="0">
                <a:solidFill>
                  <a:srgbClr val="DB2415"/>
                </a:solidFill>
                <a:latin typeface="Verdana"/>
                <a:ea typeface="Verdana"/>
                <a:cs typeface="Times New Roman"/>
              </a:rPr>
              <a:t>c</a:t>
            </a:r>
            <a:r>
              <a:rPr kumimoji="0" lang="en-Z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B2415"/>
                </a:solidFill>
                <a:effectLst/>
                <a:uLnTx/>
                <a:uFillTx/>
                <a:latin typeface="Verdana"/>
                <a:ea typeface="Verdana"/>
                <a:cs typeface="Times New Roman"/>
              </a:rPr>
              <a:t>apturing</a:t>
            </a: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DB2415"/>
                </a:solidFill>
                <a:effectLst/>
                <a:uLnTx/>
                <a:uFillTx/>
                <a:latin typeface="Verdana"/>
                <a:ea typeface="Verdana"/>
                <a:cs typeface="Times New Roman"/>
              </a:rPr>
              <a:t> </a:t>
            </a:r>
            <a:b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DB2415"/>
                </a:solidFill>
                <a:effectLst/>
                <a:uLnTx/>
                <a:uFillTx/>
                <a:latin typeface="Verdana"/>
                <a:ea typeface="Verdana"/>
                <a:cs typeface="Times New Roman"/>
              </a:rPr>
            </a:b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DB2415"/>
                </a:solidFill>
                <a:effectLst/>
                <a:uLnTx/>
                <a:uFillTx/>
                <a:latin typeface="Verdana"/>
                <a:ea typeface="Verdana"/>
                <a:cs typeface="Times New Roman"/>
              </a:rPr>
              <a:t>&amp; reporting tools</a:t>
            </a:r>
            <a:endParaRPr lang="en-ZA" sz="4800" dirty="0">
              <a:solidFill>
                <a:srgbClr val="DB241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DC618-0668-5D79-82D6-7697F51343F6}"/>
              </a:ext>
            </a:extLst>
          </p:cNvPr>
          <p:cNvSpPr txBox="1"/>
          <p:nvPr/>
        </p:nvSpPr>
        <p:spPr>
          <a:xfrm>
            <a:off x="4116390" y="2607826"/>
            <a:ext cx="76326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3429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44D3C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/>
                <a:ea typeface="Verdana"/>
                <a:cs typeface="Times New Roman"/>
              </a:rPr>
              <a:t>Combined PrEP method clinical form</a:t>
            </a:r>
          </a:p>
          <a:p>
            <a:pPr marL="571500" marR="0" lvl="0" indent="-571500" algn="l" defTabSz="3429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44D3C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ZA" sz="2000" dirty="0">
                <a:solidFill>
                  <a:schemeClr val="accent6"/>
                </a:solidFill>
                <a:latin typeface="Verdana"/>
                <a:ea typeface="Verdana"/>
                <a:cs typeface="Times New Roman"/>
              </a:rPr>
              <a:t>Cohort tacker 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/>
                <a:ea typeface="Verdana"/>
                <a:cs typeface="Times New Roman"/>
              </a:rPr>
              <a:t>individual client record </a:t>
            </a:r>
          </a:p>
          <a:p>
            <a:pPr marL="571500" marR="0" lvl="0" indent="-571500" algn="l" defTabSz="3429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44D3C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ZA" sz="2000" dirty="0">
                <a:solidFill>
                  <a:schemeClr val="accent6"/>
                </a:solidFill>
                <a:ea typeface="Verdana"/>
                <a:cs typeface="Times New Roman"/>
              </a:rPr>
              <a:t>Developed for use across all study and pilot sites</a:t>
            </a:r>
          </a:p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ZA" sz="20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9ABBF-54B3-35C9-ED0C-4D7BD6E23A24}"/>
              </a:ext>
            </a:extLst>
          </p:cNvPr>
          <p:cNvSpPr txBox="1"/>
          <p:nvPr/>
        </p:nvSpPr>
        <p:spPr>
          <a:xfrm>
            <a:off x="4089469" y="4923320"/>
            <a:ext cx="76865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ZA" sz="2400" b="1" dirty="0">
                <a:solidFill>
                  <a:srgbClr val="DB2415"/>
                </a:solidFill>
                <a:latin typeface="Verdana"/>
                <a:ea typeface="Verdana"/>
                <a:cs typeface="Times New Roman"/>
              </a:rPr>
              <a:t>Summary data report submitted to the National Department of Health every month.</a:t>
            </a:r>
          </a:p>
        </p:txBody>
      </p:sp>
    </p:spTree>
    <p:extLst>
      <p:ext uri="{BB962C8B-B14F-4D97-AF65-F5344CB8AC3E}">
        <p14:creationId xmlns:p14="http://schemas.microsoft.com/office/powerpoint/2010/main" val="1329696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40AD4-4C11-B012-776A-A19A11A0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ZA" b="1" dirty="0"/>
              <a:t>Summary data</a:t>
            </a:r>
            <a:endParaRPr lang="en-US" b="1" dirty="0"/>
          </a:p>
        </p:txBody>
      </p:sp>
      <p:pic>
        <p:nvPicPr>
          <p:cNvPr id="3" name="Picture 2" descr="NDOH Logo.jpg">
            <a:extLst>
              <a:ext uri="{FF2B5EF4-FFF2-40B4-BE49-F238E27FC236}">
                <a16:creationId xmlns:a16="http://schemas.microsoft.com/office/drawing/2014/main" id="{433BE994-9AF5-DAD5-9FA0-11151877DB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9718" y="5926405"/>
            <a:ext cx="1956363" cy="63308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D9ACC10-35A5-8C80-27F1-053D491F9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888" y="58238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6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CF684E-4EEE-A72C-397E-083BB31C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971550"/>
          </a:xfrm>
        </p:spPr>
        <p:txBody>
          <a:bodyPr/>
          <a:lstStyle/>
          <a:p>
            <a:r>
              <a:rPr lang="en-ZA" sz="3600" b="1" dirty="0"/>
              <a:t>Presentation overview</a:t>
            </a:r>
            <a:endParaRPr lang="en-US" sz="3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23218-146E-5C48-EEF3-7DA47C97C4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605588"/>
            <a:ext cx="431800" cy="2524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15C90-AA32-4708-B34B-FD352245E53C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04CD2-7B7B-54D6-76B0-92CB47D04EF5}"/>
              </a:ext>
            </a:extLst>
          </p:cNvPr>
          <p:cNvSpPr txBox="1"/>
          <p:nvPr/>
        </p:nvSpPr>
        <p:spPr>
          <a:xfrm>
            <a:off x="4018588" y="1789044"/>
            <a:ext cx="7730500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ZA" sz="2400" kern="1200" dirty="0">
                <a:solidFill>
                  <a:schemeClr val="tx1"/>
                </a:solidFill>
              </a:rPr>
              <a:t>PrEP in South Africa</a:t>
            </a:r>
          </a:p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ZA" sz="2400" kern="1200" dirty="0">
                <a:solidFill>
                  <a:schemeClr val="tx1"/>
                </a:solidFill>
              </a:rPr>
              <a:t>Introduction of biomedical HIV prevention</a:t>
            </a:r>
          </a:p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ZA" sz="2400" kern="1200" dirty="0">
                <a:solidFill>
                  <a:schemeClr val="tx1"/>
                </a:solidFill>
              </a:rPr>
              <a:t>Coordination of partners</a:t>
            </a:r>
          </a:p>
          <a:p>
            <a:pPr marL="742950" lvl="1" indent="-285750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ZA" sz="2400" kern="1200" dirty="0">
                <a:solidFill>
                  <a:schemeClr val="tx1"/>
                </a:solidFill>
              </a:rPr>
              <a:t>Mapping of studies</a:t>
            </a:r>
            <a:endParaRPr lang="en-US" sz="2400" kern="1200" dirty="0">
              <a:solidFill>
                <a:schemeClr val="tx1"/>
              </a:solidFill>
            </a:endParaRPr>
          </a:p>
          <a:p>
            <a:pPr marL="742950" lvl="1" indent="-285750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ZA" sz="2400" kern="1200" dirty="0">
                <a:solidFill>
                  <a:schemeClr val="tx1"/>
                </a:solidFill>
              </a:rPr>
              <a:t>Research priorities</a:t>
            </a:r>
            <a:endParaRPr lang="en-US" sz="2400" kern="1200" dirty="0">
              <a:solidFill>
                <a:schemeClr val="tx1"/>
              </a:solidFill>
            </a:endParaRPr>
          </a:p>
          <a:p>
            <a:pPr marL="742950" lvl="1" indent="-285750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ZA" sz="2400" kern="1200" dirty="0">
                <a:solidFill>
                  <a:schemeClr val="tx1"/>
                </a:solidFill>
              </a:rPr>
              <a:t>Standardised implementation </a:t>
            </a:r>
            <a:endParaRPr lang="en-US" sz="2400" kern="1200" dirty="0">
              <a:solidFill>
                <a:schemeClr val="tx1"/>
              </a:solidFill>
            </a:endParaRPr>
          </a:p>
          <a:p>
            <a:pPr marL="742950" lvl="1" indent="-285750"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ZA" sz="2400" kern="1200" dirty="0">
                <a:solidFill>
                  <a:schemeClr val="tx1"/>
                </a:solidFill>
              </a:rPr>
              <a:t>Reporting and data collection</a:t>
            </a:r>
            <a:endParaRPr lang="en-US" sz="2400" kern="1200" dirty="0">
              <a:solidFill>
                <a:schemeClr val="tx1"/>
              </a:solidFill>
            </a:endParaRPr>
          </a:p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ZA" sz="2400" kern="1200" dirty="0">
                <a:solidFill>
                  <a:schemeClr val="tx1"/>
                </a:solidFill>
              </a:rPr>
              <a:t>Summary data</a:t>
            </a:r>
            <a:endParaRPr lang="en-US" sz="2400" kern="1200" dirty="0">
              <a:solidFill>
                <a:schemeClr val="tx1"/>
              </a:solidFill>
            </a:endParaRPr>
          </a:p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ZA" sz="2400" dirty="0">
                <a:solidFill>
                  <a:schemeClr val="tx1"/>
                </a:solidFill>
              </a:rPr>
              <a:t>Key insights</a:t>
            </a:r>
            <a:endParaRPr lang="en-US" sz="24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22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A0B602-3496-8624-EB8C-F706007B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Implementation Science and Pilot Sites Offering</a:t>
            </a:r>
            <a:r>
              <a:rPr lang="en-US" sz="3200" b="1" baseline="0" dirty="0"/>
              <a:t> Oral </a:t>
            </a:r>
            <a:r>
              <a:rPr lang="en-US" sz="3200" b="1" dirty="0"/>
              <a:t>PrEP and Long-acting</a:t>
            </a:r>
            <a:r>
              <a:rPr lang="en-US" sz="3200" b="1" baseline="0" dirty="0"/>
              <a:t> PrEP Products</a:t>
            </a:r>
            <a:r>
              <a:rPr lang="en-US" sz="3200" b="1" dirty="0"/>
              <a:t> </a:t>
            </a:r>
            <a:br>
              <a:rPr lang="en-US" sz="2400" dirty="0"/>
            </a:br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DBAC4FC-6F06-AA3B-E4FA-FB8D4CD42C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229211"/>
              </p:ext>
            </p:extLst>
          </p:nvPr>
        </p:nvGraphicFramePr>
        <p:xfrm>
          <a:off x="2144486" y="1970314"/>
          <a:ext cx="7390039" cy="399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NDOH Logo.jpg">
            <a:extLst>
              <a:ext uri="{FF2B5EF4-FFF2-40B4-BE49-F238E27FC236}">
                <a16:creationId xmlns:a16="http://schemas.microsoft.com/office/drawing/2014/main" id="{6D0EFA9E-0A90-3A11-DB57-CC7A1985B0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9718" y="5926405"/>
            <a:ext cx="1956363" cy="63308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559F2B7-A604-14B9-2287-8EB4F129A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888" y="58238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62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8BE09-F790-F772-1AC0-2E81A31C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/>
              <a:t>PrEP Uptake across sites </a:t>
            </a:r>
            <a:endParaRPr lang="en-US" sz="32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641DDA4-8004-0312-C799-29D8C9C363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050715"/>
              </p:ext>
            </p:extLst>
          </p:nvPr>
        </p:nvGraphicFramePr>
        <p:xfrm>
          <a:off x="2038350" y="1420813"/>
          <a:ext cx="8115299" cy="476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NDOH Logo.jpg">
            <a:extLst>
              <a:ext uri="{FF2B5EF4-FFF2-40B4-BE49-F238E27FC236}">
                <a16:creationId xmlns:a16="http://schemas.microsoft.com/office/drawing/2014/main" id="{5F870985-BE60-E99C-56FC-AE4F9709CF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9718" y="5926405"/>
            <a:ext cx="1956363" cy="63308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DA88FF9-05F3-C70C-00C6-FF38211B5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888" y="5823845"/>
            <a:ext cx="838200" cy="8382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E116FE-895A-80C8-BE1C-B067CD4131AD}"/>
              </a:ext>
            </a:extLst>
          </p:cNvPr>
          <p:cNvSpPr/>
          <p:nvPr/>
        </p:nvSpPr>
        <p:spPr>
          <a:xfrm>
            <a:off x="119996" y="1050083"/>
            <a:ext cx="2976990" cy="16332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076325" indent="-1076325"/>
            <a:r>
              <a:rPr lang="en-ZA" sz="1400" b="1" dirty="0">
                <a:latin typeface="Verdana" panose="020B0604030504040204" pitchFamily="34" charset="0"/>
                <a:ea typeface="Verdana" panose="020B0604030504040204" pitchFamily="34" charset="0"/>
              </a:rPr>
              <a:t>Oral PrEP:	19,362  (81%)</a:t>
            </a:r>
          </a:p>
          <a:p>
            <a:pPr marL="1076325" indent="-1076325"/>
            <a:r>
              <a:rPr lang="en-ZA" sz="1400" b="1" dirty="0">
                <a:latin typeface="Verdana" panose="020B0604030504040204" pitchFamily="34" charset="0"/>
                <a:ea typeface="Verdana" panose="020B0604030504040204" pitchFamily="34" charset="0"/>
              </a:rPr>
              <a:t>DVR:	1,490  (6%)</a:t>
            </a:r>
          </a:p>
          <a:p>
            <a:pPr marL="1076325" indent="-1076325"/>
            <a:r>
              <a:rPr lang="en-ZA" sz="1400" b="1" dirty="0">
                <a:latin typeface="Verdana" panose="020B0604030504040204" pitchFamily="34" charset="0"/>
                <a:ea typeface="Verdana" panose="020B0604030504040204" pitchFamily="34" charset="0"/>
              </a:rPr>
              <a:t>CAB-LA:	3,145  (13%)</a:t>
            </a:r>
          </a:p>
          <a:p>
            <a:pPr marL="1076325" indent="-1076325"/>
            <a:endParaRPr lang="en-ZA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76325" indent="-1076325"/>
            <a:r>
              <a:rPr lang="en-ZA" sz="1400" b="1" dirty="0">
                <a:latin typeface="Verdana" panose="020B0604030504040204" pitchFamily="34" charset="0"/>
                <a:ea typeface="Verdana" panose="020B0604030504040204" pitchFamily="34" charset="0"/>
              </a:rPr>
              <a:t>Total PrEP: 23,997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3BB8A50-238D-4F35-BF4B-7B16E216FD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953999"/>
              </p:ext>
            </p:extLst>
          </p:nvPr>
        </p:nvGraphicFramePr>
        <p:xfrm>
          <a:off x="620486" y="1776276"/>
          <a:ext cx="10966269" cy="4500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2EE9E3-163F-B810-AF12-B813F7AE1C83}"/>
              </a:ext>
            </a:extLst>
          </p:cNvPr>
          <p:cNvSpPr txBox="1"/>
          <p:nvPr/>
        </p:nvSpPr>
        <p:spPr>
          <a:xfrm>
            <a:off x="477011" y="480060"/>
            <a:ext cx="8657463" cy="1261884"/>
          </a:xfrm>
          <a:prstGeom prst="rect">
            <a:avLst/>
          </a:prstGeom>
          <a:solidFill>
            <a:srgbClr val="DB241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rtl="0">
              <a:defRPr sz="140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Uptake</a:t>
            </a:r>
            <a:r>
              <a:rPr lang="en-US" sz="2400" b="1" baseline="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PrEP: Oral PrEP, </a:t>
            </a:r>
            <a:r>
              <a:rPr lang="en-US" sz="2800" b="1" baseline="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Dapivirine</a:t>
            </a:r>
            <a:r>
              <a:rPr lang="en-US" sz="2400" b="1" baseline="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Ring and CAB-LA at Implementation Science and Pilot Projects  August 2023 –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August</a:t>
            </a:r>
            <a:r>
              <a:rPr lang="en-US" sz="2400" b="1" baseline="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2024 </a:t>
            </a:r>
            <a:r>
              <a:rPr lang="en-US" sz="24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04BAAF-53A1-5194-666B-A0EC9CD71176}"/>
              </a:ext>
            </a:extLst>
          </p:cNvPr>
          <p:cNvSpPr/>
          <p:nvPr/>
        </p:nvSpPr>
        <p:spPr>
          <a:xfrm>
            <a:off x="8893881" y="480059"/>
            <a:ext cx="2732061" cy="1609997"/>
          </a:xfrm>
          <a:prstGeom prst="roundRect">
            <a:avLst/>
          </a:prstGeom>
          <a:solidFill>
            <a:srgbClr val="45ABB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076325" indent="-1076325"/>
            <a:r>
              <a:rPr lang="en-ZA" b="1" dirty="0">
                <a:latin typeface="Calibri (body)"/>
              </a:rPr>
              <a:t>Oral PrEP:	19,362  (81%)</a:t>
            </a:r>
          </a:p>
          <a:p>
            <a:pPr marL="1076325" indent="-1076325"/>
            <a:r>
              <a:rPr lang="en-ZA" b="1" dirty="0">
                <a:latin typeface="Calibri (body)"/>
              </a:rPr>
              <a:t>DVR:	1,490  (6%)</a:t>
            </a:r>
          </a:p>
          <a:p>
            <a:pPr marL="1076325" indent="-1076325"/>
            <a:r>
              <a:rPr lang="en-ZA" b="1" dirty="0">
                <a:latin typeface="Calibri (body)"/>
              </a:rPr>
              <a:t>CAB-LA:	3,145  (13%)</a:t>
            </a:r>
          </a:p>
          <a:p>
            <a:pPr marL="1076325" indent="-1076325"/>
            <a:r>
              <a:rPr lang="en-ZA" b="1" dirty="0">
                <a:latin typeface="Calibri (body)"/>
              </a:rPr>
              <a:t>Total PrEP:	23,997</a:t>
            </a:r>
            <a:endParaRPr lang="en-US" b="1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553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0F2AFD6-3FA5-479C-DAA4-5896E49FB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198114"/>
              </p:ext>
            </p:extLst>
          </p:nvPr>
        </p:nvGraphicFramePr>
        <p:xfrm>
          <a:off x="322729" y="550867"/>
          <a:ext cx="11698942" cy="646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754168-CD6F-1168-7893-622E115360E2}"/>
              </a:ext>
            </a:extLst>
          </p:cNvPr>
          <p:cNvSpPr txBox="1"/>
          <p:nvPr/>
        </p:nvSpPr>
        <p:spPr>
          <a:xfrm>
            <a:off x="322729" y="73813"/>
            <a:ext cx="1112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26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ZA" sz="2800" b="1" dirty="0">
                <a:solidFill>
                  <a:srgbClr val="DB241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Uptake of PrEP at Sites offering  3 PrEP Products Feb'24 to Aug’24 </a:t>
            </a:r>
          </a:p>
        </p:txBody>
      </p:sp>
    </p:spTree>
    <p:extLst>
      <p:ext uri="{BB962C8B-B14F-4D97-AF65-F5344CB8AC3E}">
        <p14:creationId xmlns:p14="http://schemas.microsoft.com/office/powerpoint/2010/main" val="2231542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45E25C-3445-A3E4-9B34-346C327575FE}"/>
              </a:ext>
            </a:extLst>
          </p:cNvPr>
          <p:cNvSpPr txBox="1"/>
          <p:nvPr/>
        </p:nvSpPr>
        <p:spPr>
          <a:xfrm>
            <a:off x="268742" y="1532858"/>
            <a:ext cx="11306175" cy="510909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DB2415"/>
                </a:solidFill>
              </a:rPr>
              <a:t>Whilst is it is too early to draw any concrete conclusions data from pilot sites reveal some important early insights regarding PrEP uptake.</a:t>
            </a:r>
          </a:p>
          <a:p>
            <a:endParaRPr lang="en-US" dirty="0"/>
          </a:p>
          <a:p>
            <a:pPr marL="742950" lvl="1" indent="-285750">
              <a:buClr>
                <a:srgbClr val="B44D3C"/>
              </a:buClr>
              <a:buFont typeface="Wingdings" panose="05000000000000000000" pitchFamily="2" charset="2"/>
              <a:buChar char="v"/>
            </a:pPr>
            <a:r>
              <a:rPr lang="en-US" dirty="0"/>
              <a:t>PrEP uptake was notably higher at sites where all three PrEP options (oral PrEP, Ring, and CAB-LA) were available compared to sites with only one or two options. This does suggest that providing a variety of choices can improve accessibility and appeal to different user preferences.</a:t>
            </a:r>
          </a:p>
          <a:p>
            <a:pPr marL="742950" lvl="1" indent="-285750">
              <a:buClr>
                <a:srgbClr val="B44D3C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742950" lvl="1" indent="-285750">
              <a:buClr>
                <a:srgbClr val="B44D3C"/>
              </a:buClr>
              <a:buFont typeface="Wingdings" panose="05000000000000000000" pitchFamily="2" charset="2"/>
              <a:buChar char="v"/>
            </a:pPr>
            <a:r>
              <a:rPr lang="en-US" dirty="0"/>
              <a:t>National guidelines for oral PrEP, the Ring, and CAB-LA—supported by job aids, social mobilization efforts, and reporting tools—has helped to  standardize the delivery, messaging, and reporting across the 87 study and pilot sites. </a:t>
            </a:r>
          </a:p>
          <a:p>
            <a:pPr marL="742950" lvl="1" indent="-285750">
              <a:buClr>
                <a:srgbClr val="B44D3C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742950" lvl="1" indent="-285750">
              <a:buClr>
                <a:srgbClr val="B44D3C"/>
              </a:buClr>
              <a:buFont typeface="Wingdings" panose="05000000000000000000" pitchFamily="2" charset="2"/>
              <a:buChar char="v"/>
            </a:pPr>
            <a:r>
              <a:rPr lang="en-US" dirty="0"/>
              <a:t>The early insights from these early implementation sites guide broader approaches to national-level programmatic rollouts of the new PrEP products.</a:t>
            </a:r>
          </a:p>
          <a:p>
            <a:pPr marL="742950" lvl="1" indent="-285750">
              <a:buClr>
                <a:srgbClr val="B44D3C"/>
              </a:buClr>
              <a:buFont typeface="Wingdings" panose="05000000000000000000" pitchFamily="2" charset="2"/>
              <a:buChar char="v"/>
            </a:pPr>
            <a:endParaRPr lang="en-US" dirty="0"/>
          </a:p>
          <a:p>
            <a:pPr marL="742950" lvl="1" indent="-285750">
              <a:buClr>
                <a:srgbClr val="B44D3C"/>
              </a:buClr>
              <a:buFont typeface="Wingdings" panose="05000000000000000000" pitchFamily="2" charset="2"/>
              <a:buChar char="v"/>
            </a:pPr>
            <a:r>
              <a:rPr lang="en-US" dirty="0"/>
              <a:t>Monitoring of PrEP use, effectiveness, and adherence across all methods will require more time to draw reliable conclusions.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7E9F8D-269A-D28B-C7C0-4107429B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1325"/>
            <a:ext cx="9491663" cy="971550"/>
          </a:xfrm>
        </p:spPr>
        <p:txBody>
          <a:bodyPr>
            <a:noAutofit/>
          </a:bodyPr>
          <a:lstStyle/>
          <a:p>
            <a:pPr defTabSz="914422">
              <a:lnSpc>
                <a:spcPts val="3600"/>
              </a:lnSpc>
              <a:spcAft>
                <a:spcPts val="601"/>
              </a:spcAft>
              <a:defRPr/>
            </a:pPr>
            <a:r>
              <a:rPr lang="en-ZA" sz="3200" b="1" dirty="0">
                <a:solidFill>
                  <a:srgbClr val="DB2415"/>
                </a:solidFill>
                <a:latin typeface="+mn-lt"/>
              </a:rPr>
              <a:t>Conclusion: </a:t>
            </a:r>
            <a:r>
              <a:rPr lang="en-ZA" sz="3200" dirty="0">
                <a:solidFill>
                  <a:srgbClr val="DB2415"/>
                </a:solidFill>
                <a:latin typeface="+mn-lt"/>
              </a:rPr>
              <a:t>i</a:t>
            </a:r>
            <a:r>
              <a:rPr lang="en-ZA" sz="3200" b="1" dirty="0">
                <a:solidFill>
                  <a:srgbClr val="DB2415"/>
                </a:solidFill>
                <a:latin typeface="+mn-lt"/>
              </a:rPr>
              <a:t>nsights from implement-</a:t>
            </a:r>
            <a:r>
              <a:rPr lang="en-ZA" sz="3200" b="1" dirty="0" err="1">
                <a:solidFill>
                  <a:srgbClr val="DB2415"/>
                </a:solidFill>
                <a:latin typeface="+mn-lt"/>
              </a:rPr>
              <a:t>tation</a:t>
            </a:r>
            <a:r>
              <a:rPr lang="en-ZA" sz="3200" b="1" dirty="0">
                <a:solidFill>
                  <a:srgbClr val="DB2415"/>
                </a:solidFill>
                <a:latin typeface="+mn-lt"/>
              </a:rPr>
              <a:t> science and pilot projects</a:t>
            </a:r>
            <a:endParaRPr lang="en-ZA" sz="3200" dirty="0">
              <a:solidFill>
                <a:srgbClr val="DB24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9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1345-2CA9-4EDA-899E-8A8075C7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3892550"/>
          </a:xfrm>
        </p:spPr>
        <p:txBody>
          <a:bodyPr/>
          <a:lstStyle/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kumimoji="0" lang="en-Z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Verdana"/>
                <a:cs typeface="Times New Roman"/>
              </a:rPr>
              <a:t>Q&amp;A </a:t>
            </a:r>
            <a:br>
              <a:rPr kumimoji="0" lang="en-Z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Verdana"/>
                <a:cs typeface="Times New Roman"/>
              </a:rPr>
            </a:b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5E91-4B7D-8297-D6A5-84AB5CE2F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Verdana"/>
                <a:cs typeface="Times New Roman"/>
              </a:rPr>
              <a:t>Thank you!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4388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flag&#10;&#10;Description automatically generated">
            <a:extLst>
              <a:ext uri="{FF2B5EF4-FFF2-40B4-BE49-F238E27FC236}">
                <a16:creationId xmlns:a16="http://schemas.microsoft.com/office/drawing/2014/main" id="{F7D979D0-990C-0582-F177-C943BC45A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7216"/>
          <a:stretch/>
        </p:blipFill>
        <p:spPr>
          <a:xfrm>
            <a:off x="3697357" y="1311965"/>
            <a:ext cx="8446498" cy="5546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D52A39-4C4A-8982-B877-124900BB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971550"/>
          </a:xfrm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Verdana"/>
                <a:cs typeface="Times New Roman"/>
              </a:rPr>
              <a:t>PrEP in South Africa</a:t>
            </a:r>
          </a:p>
        </p:txBody>
      </p:sp>
    </p:spTree>
    <p:extLst>
      <p:ext uri="{BB962C8B-B14F-4D97-AF65-F5344CB8AC3E}">
        <p14:creationId xmlns:p14="http://schemas.microsoft.com/office/powerpoint/2010/main" val="26994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588952-5894-315C-91AD-D76CEFCD9B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605588"/>
            <a:ext cx="431800" cy="252412"/>
          </a:xfrm>
          <a:prstGeom prst="rect">
            <a:avLst/>
          </a:prstGeom>
        </p:spPr>
        <p:txBody>
          <a:bodyPr/>
          <a:lstStyle/>
          <a:p>
            <a:fld id="{62B15C90-AA32-4708-B34B-FD352245E53C}" type="slidenum">
              <a:rPr lang="en-ZA" smtClean="0"/>
              <a:t>4</a:t>
            </a:fld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427B8-AC37-C393-01EA-B066381A6E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124" b="17984"/>
          <a:stretch/>
        </p:blipFill>
        <p:spPr>
          <a:xfrm>
            <a:off x="264621" y="1747999"/>
            <a:ext cx="11662757" cy="3362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ECC8B5-701B-D9D5-C361-FCDAD35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9050222" cy="1223964"/>
          </a:xfrm>
        </p:spPr>
        <p:txBody>
          <a:bodyPr>
            <a:noAutofit/>
          </a:bodyPr>
          <a:lstStyle/>
          <a:p>
            <a:r>
              <a:rPr lang="en-ZA" sz="3200" b="1" dirty="0">
                <a:solidFill>
                  <a:schemeClr val="accent1"/>
                </a:solidFill>
              </a:rPr>
              <a:t>Progress with Oral PrEP implementation in South Africa </a:t>
            </a:r>
            <a:br>
              <a:rPr lang="en-ZA" sz="3200" b="1" dirty="0">
                <a:solidFill>
                  <a:schemeClr val="accent1"/>
                </a:solidFill>
              </a:rPr>
            </a:br>
            <a:r>
              <a:rPr lang="en-ZA" sz="3200" b="1" dirty="0">
                <a:solidFill>
                  <a:schemeClr val="accent1"/>
                </a:solidFill>
              </a:rPr>
              <a:t>2016-2024</a:t>
            </a:r>
            <a:endParaRPr lang="en-ZA" sz="3200" dirty="0">
              <a:solidFill>
                <a:schemeClr val="accent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95A6D7B-BE08-97C6-CB6C-48CB750D776C}"/>
              </a:ext>
            </a:extLst>
          </p:cNvPr>
          <p:cNvSpPr/>
          <p:nvPr/>
        </p:nvSpPr>
        <p:spPr>
          <a:xfrm>
            <a:off x="1072342" y="3050768"/>
            <a:ext cx="1113909" cy="1113909"/>
          </a:xfrm>
          <a:prstGeom prst="donut">
            <a:avLst>
              <a:gd name="adj" fmla="val 22761"/>
            </a:avLst>
          </a:prstGeom>
          <a:solidFill>
            <a:srgbClr val="45AB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FDCC3ED1-51E7-5649-9C13-9A4126FCB129}"/>
              </a:ext>
            </a:extLst>
          </p:cNvPr>
          <p:cNvSpPr/>
          <p:nvPr/>
        </p:nvSpPr>
        <p:spPr>
          <a:xfrm>
            <a:off x="2378826" y="3050768"/>
            <a:ext cx="1113909" cy="1113909"/>
          </a:xfrm>
          <a:prstGeom prst="donut">
            <a:avLst>
              <a:gd name="adj" fmla="val 22761"/>
            </a:avLst>
          </a:prstGeom>
          <a:solidFill>
            <a:srgbClr val="45AB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FCF2E9B5-A307-EF90-1272-C5D6010C0055}"/>
              </a:ext>
            </a:extLst>
          </p:cNvPr>
          <p:cNvSpPr/>
          <p:nvPr/>
        </p:nvSpPr>
        <p:spPr>
          <a:xfrm>
            <a:off x="4275517" y="3050768"/>
            <a:ext cx="1113909" cy="1113909"/>
          </a:xfrm>
          <a:prstGeom prst="donut">
            <a:avLst>
              <a:gd name="adj" fmla="val 22761"/>
            </a:avLst>
          </a:prstGeom>
          <a:solidFill>
            <a:srgbClr val="45AB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D903984E-9011-CDCE-C2BF-90D792A09130}"/>
              </a:ext>
            </a:extLst>
          </p:cNvPr>
          <p:cNvSpPr/>
          <p:nvPr/>
        </p:nvSpPr>
        <p:spPr>
          <a:xfrm>
            <a:off x="6802576" y="3050768"/>
            <a:ext cx="1113909" cy="1113909"/>
          </a:xfrm>
          <a:prstGeom prst="donut">
            <a:avLst>
              <a:gd name="adj" fmla="val 22761"/>
            </a:avLst>
          </a:prstGeom>
          <a:solidFill>
            <a:srgbClr val="45AB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CD1B8DAC-EEBE-685C-04FD-BA3D7A61241F}"/>
              </a:ext>
            </a:extLst>
          </p:cNvPr>
          <p:cNvSpPr/>
          <p:nvPr/>
        </p:nvSpPr>
        <p:spPr>
          <a:xfrm>
            <a:off x="8667399" y="3050768"/>
            <a:ext cx="1113909" cy="1113909"/>
          </a:xfrm>
          <a:prstGeom prst="donut">
            <a:avLst>
              <a:gd name="adj" fmla="val 22761"/>
            </a:avLst>
          </a:prstGeom>
          <a:solidFill>
            <a:srgbClr val="45AB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F23658E1-5684-ECD1-338C-45D0C207ED17}"/>
              </a:ext>
            </a:extLst>
          </p:cNvPr>
          <p:cNvSpPr/>
          <p:nvPr/>
        </p:nvSpPr>
        <p:spPr>
          <a:xfrm>
            <a:off x="9867201" y="3050768"/>
            <a:ext cx="1113909" cy="1113909"/>
          </a:xfrm>
          <a:prstGeom prst="donut">
            <a:avLst>
              <a:gd name="adj" fmla="val 22761"/>
            </a:avLst>
          </a:prstGeom>
          <a:solidFill>
            <a:srgbClr val="45AB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4A315353-28A5-87EB-F439-F20B1680FB38}"/>
              </a:ext>
            </a:extLst>
          </p:cNvPr>
          <p:cNvSpPr/>
          <p:nvPr/>
        </p:nvSpPr>
        <p:spPr>
          <a:xfrm>
            <a:off x="1009143" y="4990367"/>
            <a:ext cx="3105658" cy="978713"/>
          </a:xfrm>
          <a:prstGeom prst="leftRightArrow">
            <a:avLst>
              <a:gd name="adj1" fmla="val 58333"/>
              <a:gd name="adj2" fmla="val 52083"/>
            </a:avLst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200" b="1" dirty="0"/>
              <a:t>Timeframe from regulatory approval to implementation </a:t>
            </a:r>
          </a:p>
          <a:p>
            <a:pPr algn="ctr"/>
            <a:r>
              <a:rPr lang="en-ZA" sz="1200" b="1" dirty="0"/>
              <a:t>5 months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2117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421EFCF-C903-82AA-994A-90113CD437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165968"/>
              </p:ext>
            </p:extLst>
          </p:nvPr>
        </p:nvGraphicFramePr>
        <p:xfrm>
          <a:off x="442913" y="1589448"/>
          <a:ext cx="11306175" cy="4762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35815479-CD27-393F-1464-70BCBA2D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640762" cy="971550"/>
          </a:xfrm>
        </p:spPr>
        <p:txBody>
          <a:bodyPr>
            <a:normAutofit/>
          </a:bodyPr>
          <a:lstStyle/>
          <a:p>
            <a:r>
              <a:rPr lang="en-ZA" sz="3200" b="1" dirty="0"/>
              <a:t>Oral PrEP Scale-up progress in South Africa June 2016 to August 2024  </a:t>
            </a:r>
            <a:endParaRPr lang="en-US" sz="3200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0E76CD-F9D5-A8CB-A6F2-676865B20CE4}"/>
              </a:ext>
            </a:extLst>
          </p:cNvPr>
          <p:cNvSpPr/>
          <p:nvPr/>
        </p:nvSpPr>
        <p:spPr>
          <a:xfrm>
            <a:off x="442912" y="1665289"/>
            <a:ext cx="1962831" cy="1969447"/>
          </a:xfrm>
          <a:prstGeom prst="roundRect">
            <a:avLst>
              <a:gd name="adj" fmla="val 10106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 initiations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1 606 075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95% public PHC facilities offer PrEP</a:t>
            </a:r>
          </a:p>
        </p:txBody>
      </p:sp>
      <p:pic>
        <p:nvPicPr>
          <p:cNvPr id="3" name="Picture 2" descr="NDOH Logo.jpg">
            <a:extLst>
              <a:ext uri="{FF2B5EF4-FFF2-40B4-BE49-F238E27FC236}">
                <a16:creationId xmlns:a16="http://schemas.microsoft.com/office/drawing/2014/main" id="{1B98766B-3A46-4D78-7DB7-3B8244AA646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380" y="3775585"/>
            <a:ext cx="1956363" cy="6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7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DFA10-AB65-75FD-877F-6071371F7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7630" y="5893561"/>
            <a:ext cx="1024524" cy="86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A5B776FC-478C-B0F7-B1D8-7C06A8DEBD9F}"/>
              </a:ext>
            </a:extLst>
          </p:cNvPr>
          <p:cNvSpPr/>
          <p:nvPr/>
        </p:nvSpPr>
        <p:spPr>
          <a:xfrm>
            <a:off x="4631171" y="5322076"/>
            <a:ext cx="629653" cy="450537"/>
          </a:xfrm>
          <a:prstGeom prst="chevr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CAF8A94D-F8C9-07BB-91E6-E7C7D5125AAD}"/>
              </a:ext>
            </a:extLst>
          </p:cNvPr>
          <p:cNvSpPr/>
          <p:nvPr/>
        </p:nvSpPr>
        <p:spPr>
          <a:xfrm>
            <a:off x="4605811" y="1695408"/>
            <a:ext cx="629653" cy="450537"/>
          </a:xfrm>
          <a:prstGeom prst="chevr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CB39D-3851-783D-8612-D1F3B9C6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640762" cy="983679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sz="2400" b="1" kern="0" dirty="0">
                <a:solidFill>
                  <a:schemeClr val="accent1"/>
                </a:solidFill>
                <a:cs typeface="Arial" panose="020B0604020202020204" pitchFamily="34" charset="0"/>
              </a:rPr>
              <a:t>Precision based methodology for determining annual oral PrEP initiation targets provided the framework for determining long-acting PrEP projections</a:t>
            </a:r>
            <a:br>
              <a:rPr lang="en-US" sz="1600" b="1" kern="0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E875BA-E487-0ADA-57B9-E7B7C98F2B57}"/>
              </a:ext>
            </a:extLst>
          </p:cNvPr>
          <p:cNvSpPr/>
          <p:nvPr/>
        </p:nvSpPr>
        <p:spPr>
          <a:xfrm>
            <a:off x="1189405" y="1599464"/>
            <a:ext cx="3363684" cy="576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 Pro" panose="020B0604030504040204" pitchFamily="34" charset="0"/>
              </a:rPr>
              <a:t>DHIS catchment area data: 3505 PHC facilities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1B5255-0E56-46AE-2D32-052933830B91}"/>
              </a:ext>
            </a:extLst>
          </p:cNvPr>
          <p:cNvSpPr/>
          <p:nvPr/>
        </p:nvSpPr>
        <p:spPr>
          <a:xfrm>
            <a:off x="1189096" y="2303613"/>
            <a:ext cx="3363684" cy="576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 Pro" panose="020B0604030504040204" pitchFamily="34" charset="0"/>
              </a:rPr>
              <a:t>ICL/UCT district level HIV prevalence applied to catchment population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E3A88F-C1F8-772B-35B0-BA64EF9C28E9}"/>
              </a:ext>
            </a:extLst>
          </p:cNvPr>
          <p:cNvSpPr/>
          <p:nvPr/>
        </p:nvSpPr>
        <p:spPr>
          <a:xfrm>
            <a:off x="1208315" y="3063449"/>
            <a:ext cx="3344773" cy="576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 Pro" panose="020B0604030504040204" pitchFamily="34" charset="0"/>
              </a:rPr>
              <a:t>Demand generation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 Pro" panose="020B0604030504040204" pitchFamily="34" charset="0"/>
              </a:rPr>
              <a:t>(adjustable input)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DE515B-F2F8-FCB7-2942-F68B1AE45CB0}"/>
              </a:ext>
            </a:extLst>
          </p:cNvPr>
          <p:cNvSpPr/>
          <p:nvPr/>
        </p:nvSpPr>
        <p:spPr>
          <a:xfrm>
            <a:off x="1208316" y="3860589"/>
            <a:ext cx="3363684" cy="576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 Pro" panose="020B0604030504040204" pitchFamily="34" charset="0"/>
              </a:rPr>
              <a:t>HIV testing target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 Pro" panose="020B0604030504040204" pitchFamily="34" charset="0"/>
              </a:rPr>
              <a:t>(adjustable input)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1C420D-1FAF-8D28-0BE9-2B2722A38895}"/>
              </a:ext>
            </a:extLst>
          </p:cNvPr>
          <p:cNvSpPr/>
          <p:nvPr/>
        </p:nvSpPr>
        <p:spPr>
          <a:xfrm>
            <a:off x="1189096" y="4578216"/>
            <a:ext cx="3363991" cy="576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 Pro" panose="020B0604030504040204" pitchFamily="34" charset="0"/>
              </a:rPr>
              <a:t>National PrEP M&amp;E data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 Pro" panose="020B0604030504040204" pitchFamily="34" charset="0"/>
              </a:rPr>
              <a:t>(weighted average, 6.3%)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" panose="020B0604030504040204" pitchFamily="34" charset="0"/>
            </a:endParaRPr>
          </a:p>
        </p:txBody>
      </p:sp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EAEA7530-97BF-900D-95DA-DF7E300B8DD1}"/>
              </a:ext>
            </a:extLst>
          </p:cNvPr>
          <p:cNvSpPr/>
          <p:nvPr/>
        </p:nvSpPr>
        <p:spPr>
          <a:xfrm>
            <a:off x="445628" y="2255136"/>
            <a:ext cx="726023" cy="2983832"/>
          </a:xfrm>
          <a:prstGeom prst="rightArrowCallou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INPUTS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DFBB8AE7-333E-4120-8435-05D24EFA2562}"/>
              </a:ext>
            </a:extLst>
          </p:cNvPr>
          <p:cNvSpPr/>
          <p:nvPr/>
        </p:nvSpPr>
        <p:spPr>
          <a:xfrm>
            <a:off x="4611790" y="2366345"/>
            <a:ext cx="629653" cy="450537"/>
          </a:xfrm>
          <a:prstGeom prst="chevr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45784C9E-69A7-1504-5EA6-E9CF250EDEC2}"/>
              </a:ext>
            </a:extLst>
          </p:cNvPr>
          <p:cNvSpPr/>
          <p:nvPr/>
        </p:nvSpPr>
        <p:spPr>
          <a:xfrm>
            <a:off x="4611789" y="3159393"/>
            <a:ext cx="629653" cy="450537"/>
          </a:xfrm>
          <a:prstGeom prst="chevr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5CAC6B7-6816-A71D-74A8-81B9EF6C57F4}"/>
              </a:ext>
            </a:extLst>
          </p:cNvPr>
          <p:cNvSpPr/>
          <p:nvPr/>
        </p:nvSpPr>
        <p:spPr>
          <a:xfrm>
            <a:off x="4629430" y="3956533"/>
            <a:ext cx="629653" cy="450537"/>
          </a:xfrm>
          <a:prstGeom prst="chevr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6DE79124-CBDB-00C6-A714-64308DDA5686}"/>
              </a:ext>
            </a:extLst>
          </p:cNvPr>
          <p:cNvSpPr/>
          <p:nvPr/>
        </p:nvSpPr>
        <p:spPr>
          <a:xfrm>
            <a:off x="4641978" y="4633993"/>
            <a:ext cx="629653" cy="450537"/>
          </a:xfrm>
          <a:prstGeom prst="chevr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99E4241-F415-F6D1-4609-82F0532D0720}"/>
              </a:ext>
            </a:extLst>
          </p:cNvPr>
          <p:cNvSpPr/>
          <p:nvPr/>
        </p:nvSpPr>
        <p:spPr>
          <a:xfrm>
            <a:off x="1215025" y="5275141"/>
            <a:ext cx="3363684" cy="576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 Pro" panose="020B0604030504040204" pitchFamily="34" charset="0"/>
              </a:rPr>
              <a:t>National PrEP M&amp;E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 Pro" panose="020B0604030504040204" pitchFamily="34" charset="0"/>
              </a:rPr>
              <a:t>(20% of previous year’s targets)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" panose="020B0604030504040204" pitchFamily="34" charset="0"/>
            </a:endParaRPr>
          </a:p>
        </p:txBody>
      </p:sp>
      <p:sp>
        <p:nvSpPr>
          <p:cNvPr id="19" name="Double Bracket 18">
            <a:extLst>
              <a:ext uri="{FF2B5EF4-FFF2-40B4-BE49-F238E27FC236}">
                <a16:creationId xmlns:a16="http://schemas.microsoft.com/office/drawing/2014/main" id="{4B389FF7-A45F-4F25-02EF-EE40885DB76A}"/>
              </a:ext>
            </a:extLst>
          </p:cNvPr>
          <p:cNvSpPr/>
          <p:nvPr/>
        </p:nvSpPr>
        <p:spPr>
          <a:xfrm>
            <a:off x="11551757" y="2128804"/>
            <a:ext cx="472359" cy="3236495"/>
          </a:xfrm>
          <a:prstGeom prst="bracketPair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OUTPUTS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A2D7E75-130E-5889-0712-867E6193AC57}"/>
              </a:ext>
            </a:extLst>
          </p:cNvPr>
          <p:cNvSpPr/>
          <p:nvPr/>
        </p:nvSpPr>
        <p:spPr>
          <a:xfrm>
            <a:off x="5360524" y="1637239"/>
            <a:ext cx="5989141" cy="576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36000" rIns="0" bIns="72000" rtlCol="0" anchor="ctr" anchorCtr="0"/>
          <a:lstStyle/>
          <a:p>
            <a:pPr marL="0" marR="0" lvl="0" indent="0" algn="ctr" defTabSz="914400" rtl="0" eaLnBrk="1" fontAlgn="ctr" latinLnBrk="0" hangingPunct="1">
              <a:lnSpc>
                <a:spcPts val="24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Males &amp; females age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&gt;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15 years within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catchment areas: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 Pro" panose="020B0604030504040204" pitchFamily="34" charset="0"/>
              </a:rPr>
              <a:t>42.8m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Verdana Pro" panose="020B060403050404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6368D6F-B3F4-66C6-B56F-58D45FEE5101}"/>
              </a:ext>
            </a:extLst>
          </p:cNvPr>
          <p:cNvSpPr/>
          <p:nvPr/>
        </p:nvSpPr>
        <p:spPr>
          <a:xfrm>
            <a:off x="5360523" y="2310444"/>
            <a:ext cx="5989142" cy="576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7200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ts val="24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HIV negative males and females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age &gt;15 years: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 Pro" panose="020B0604030504040204" pitchFamily="34" charset="0"/>
              </a:rPr>
              <a:t>35.3m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Verdana Pro" panose="020B060403050404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6C23E17-09CA-EA2B-C5EA-2653C3F1F56F}"/>
              </a:ext>
            </a:extLst>
          </p:cNvPr>
          <p:cNvSpPr/>
          <p:nvPr/>
        </p:nvSpPr>
        <p:spPr>
          <a:xfrm>
            <a:off x="5360523" y="2983649"/>
            <a:ext cx="5993277" cy="82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72000" rtlCol="0" anchor="ctr" anchorCtr="0"/>
          <a:lstStyle/>
          <a:p>
            <a:pPr marL="0" marR="0" lvl="0" indent="0" algn="ctr" defTabSz="914400" rtl="0" eaLnBrk="1" fontAlgn="ctr" latinLnBrk="0" hangingPunct="1">
              <a:lnSpc>
                <a:spcPts val="22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HIV negative males and females age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&gt;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15 years, eligible for PrEP, reached with demand generation activities based on HIV incidence risk categorization: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 Pro" panose="020B0604030504040204" pitchFamily="34" charset="0"/>
              </a:rPr>
              <a:t>7.7m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Verdana Pro" panose="020B060403050404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4C8926D-2BCF-09D3-D52E-1C812A427ED8}"/>
              </a:ext>
            </a:extLst>
          </p:cNvPr>
          <p:cNvSpPr/>
          <p:nvPr/>
        </p:nvSpPr>
        <p:spPr>
          <a:xfrm>
            <a:off x="5360523" y="3908854"/>
            <a:ext cx="5993271" cy="576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72000" rtlCol="0" anchor="ctr" anchorCtr="0"/>
          <a:lstStyle/>
          <a:p>
            <a:pPr marL="0" marR="0" lvl="0" indent="0" algn="ctr" defTabSz="914400" rtl="0" eaLnBrk="1" fontAlgn="ctr" latinLnBrk="0" hangingPunct="1">
              <a:lnSpc>
                <a:spcPts val="24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HIV negative males and females age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&gt;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15 years  to be tested (in alignment with 95-95-95):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 Pro" panose="020B0604030504040204" pitchFamily="34" charset="0"/>
              </a:rPr>
              <a:t>7.3m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Verdana Pro" panose="020B060403050404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0D7EF2A-7622-1AA2-5F84-D0277ECC06BF}"/>
              </a:ext>
            </a:extLst>
          </p:cNvPr>
          <p:cNvSpPr/>
          <p:nvPr/>
        </p:nvSpPr>
        <p:spPr>
          <a:xfrm>
            <a:off x="5360523" y="4582059"/>
            <a:ext cx="5993271" cy="576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7200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ts val="24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Oral PrEP targets calculated using national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oral PrEP data: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 Pro" panose="020B060403050404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 Pro" panose="020B0604030504040204" pitchFamily="34" charset="0"/>
              </a:rPr>
              <a:t>401 430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Verdana Pro" panose="020B060403050404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4A20237-223B-EFA4-E385-BCB8A145D8C3}"/>
              </a:ext>
            </a:extLst>
          </p:cNvPr>
          <p:cNvSpPr/>
          <p:nvPr/>
        </p:nvSpPr>
        <p:spPr>
          <a:xfrm>
            <a:off x="5360525" y="5255262"/>
            <a:ext cx="5989140" cy="576000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7200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ts val="24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" panose="020B0604030504040204" pitchFamily="34" charset="0"/>
              </a:rPr>
              <a:t>Estimated continuations based on national oral PrEP data from previous year: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 Pro" panose="020B0604030504040204" pitchFamily="34" charset="0"/>
              </a:rPr>
              <a:t>79 730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Verdana Pro" panose="020B0604030504040204" pitchFamily="34" charset="0"/>
            </a:endParaRPr>
          </a:p>
        </p:txBody>
      </p:sp>
      <p:pic>
        <p:nvPicPr>
          <p:cNvPr id="4" name="Picture 3" descr="NDOH Logo.jpg">
            <a:extLst>
              <a:ext uri="{FF2B5EF4-FFF2-40B4-BE49-F238E27FC236}">
                <a16:creationId xmlns:a16="http://schemas.microsoft.com/office/drawing/2014/main" id="{929103E2-B2A6-3790-6DD0-FB67227989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7884" y="6008566"/>
            <a:ext cx="1956363" cy="6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2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flag&#10;&#10;Description automatically generated">
            <a:extLst>
              <a:ext uri="{FF2B5EF4-FFF2-40B4-BE49-F238E27FC236}">
                <a16:creationId xmlns:a16="http://schemas.microsoft.com/office/drawing/2014/main" id="{F7D979D0-990C-0582-F177-C943BC45A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7216"/>
          <a:stretch/>
        </p:blipFill>
        <p:spPr>
          <a:xfrm>
            <a:off x="4747705" y="1826276"/>
            <a:ext cx="6370072" cy="4182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D52A39-4C4A-8982-B877-124900BB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971550"/>
          </a:xfrm>
        </p:spPr>
        <p:txBody>
          <a:bodyPr>
            <a:normAutofit fontScale="90000"/>
          </a:bodyPr>
          <a:lstStyle/>
          <a:p>
            <a:pPr marL="0" marR="0" lvl="0" indent="0" algn="ctr" defTabSz="342909" rtl="0" eaLnBrk="0" fontAlgn="base" latinLnBrk="0" hangingPunct="0">
              <a:lnSpc>
                <a:spcPts val="5280"/>
              </a:lnSpc>
              <a:spcBef>
                <a:spcPct val="0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srgbClr val="DB241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Introduction of biomedical HIV prevention products in South Africa </a:t>
            </a:r>
            <a:endParaRPr kumimoji="0" lang="en-ZA" sz="4000" i="0" u="none" strike="noStrike" kern="1200" cap="none" spc="0" normalizeH="0" baseline="0" noProof="0" dirty="0">
              <a:ln>
                <a:noFill/>
              </a:ln>
              <a:solidFill>
                <a:srgbClr val="DB2415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0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463931F-7AE2-4825-B6F8-013A3CE49D85}"/>
              </a:ext>
            </a:extLst>
          </p:cNvPr>
          <p:cNvSpPr/>
          <p:nvPr/>
        </p:nvSpPr>
        <p:spPr bwMode="auto">
          <a:xfrm>
            <a:off x="437504" y="2738920"/>
            <a:ext cx="2700000" cy="756000"/>
          </a:xfrm>
          <a:prstGeom prst="flowChartProcess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WHO PQ approval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39ED790C-B225-4E80-915C-C426A9DA1651}"/>
              </a:ext>
            </a:extLst>
          </p:cNvPr>
          <p:cNvSpPr/>
          <p:nvPr/>
        </p:nvSpPr>
        <p:spPr bwMode="auto">
          <a:xfrm>
            <a:off x="3308731" y="2738920"/>
            <a:ext cx="2700000" cy="756000"/>
          </a:xfrm>
          <a:prstGeom prst="flowChartProcess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Demand Forecasts and Impact Models 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5C115C0A-1D38-4653-9DD9-24C602E37DBC}"/>
              </a:ext>
            </a:extLst>
          </p:cNvPr>
          <p:cNvSpPr/>
          <p:nvPr/>
        </p:nvSpPr>
        <p:spPr bwMode="auto">
          <a:xfrm>
            <a:off x="9021537" y="2738920"/>
            <a:ext cx="2700000" cy="756000"/>
          </a:xfrm>
          <a:prstGeom prst="flowChartProcess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Dev Social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Mobilisation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&amp; Demand Generation Strategy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89195F4A-8554-40B1-BA99-E3A9364C4DB9}"/>
              </a:ext>
            </a:extLst>
          </p:cNvPr>
          <p:cNvSpPr/>
          <p:nvPr/>
        </p:nvSpPr>
        <p:spPr bwMode="auto">
          <a:xfrm>
            <a:off x="9021537" y="3631809"/>
            <a:ext cx="2700000" cy="756000"/>
          </a:xfrm>
          <a:prstGeom prst="flowChartProcess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Effective Interventions for Uptake &amp; Continued Use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8278307E-C8D0-475A-AAE3-7742FE3CE7AF}"/>
              </a:ext>
            </a:extLst>
          </p:cNvPr>
          <p:cNvSpPr/>
          <p:nvPr/>
        </p:nvSpPr>
        <p:spPr bwMode="auto">
          <a:xfrm>
            <a:off x="6163994" y="4569615"/>
            <a:ext cx="2700000" cy="756000"/>
          </a:xfrm>
          <a:prstGeom prst="flowChartProcess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Develop M&amp;E Indicators and Systems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F04B8CC8-3A05-4079-AC6A-59804F3CDF30}"/>
              </a:ext>
            </a:extLst>
          </p:cNvPr>
          <p:cNvSpPr/>
          <p:nvPr/>
        </p:nvSpPr>
        <p:spPr bwMode="auto">
          <a:xfrm>
            <a:off x="6163994" y="3631809"/>
            <a:ext cx="2700000" cy="756000"/>
          </a:xfrm>
          <a:prstGeom prst="flowChartProcess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Identify and delivery sites and health care providers required for delivery 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9CDAE08F-D21F-4B92-BA89-A9C7DBF4235D}"/>
              </a:ext>
            </a:extLst>
          </p:cNvPr>
          <p:cNvSpPr/>
          <p:nvPr/>
        </p:nvSpPr>
        <p:spPr bwMode="auto">
          <a:xfrm>
            <a:off x="437504" y="3631809"/>
            <a:ext cx="2700000" cy="756000"/>
          </a:xfrm>
          <a:prstGeom prst="flowChartProcess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SAHPRA approval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D6B0E8AB-AC8D-416F-A5A6-C2CD2255DFDC}"/>
              </a:ext>
            </a:extLst>
          </p:cNvPr>
          <p:cNvSpPr/>
          <p:nvPr/>
        </p:nvSpPr>
        <p:spPr bwMode="auto">
          <a:xfrm>
            <a:off x="3308731" y="3631809"/>
            <a:ext cx="2700000" cy="756000"/>
          </a:xfrm>
          <a:prstGeom prst="flowChartProcess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Investment Case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DA199CEE-6190-4137-8ADB-5A3FDEB18AD2}"/>
              </a:ext>
            </a:extLst>
          </p:cNvPr>
          <p:cNvSpPr/>
          <p:nvPr/>
        </p:nvSpPr>
        <p:spPr bwMode="auto">
          <a:xfrm>
            <a:off x="3308731" y="5489269"/>
            <a:ext cx="2700000" cy="756000"/>
          </a:xfrm>
          <a:prstGeom prst="flowChartProcess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Procurement/ Supply Chain/Tender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EA711A-F594-46BC-BA91-C7B711C8C719}"/>
              </a:ext>
            </a:extLst>
          </p:cNvPr>
          <p:cNvSpPr/>
          <p:nvPr/>
        </p:nvSpPr>
        <p:spPr bwMode="auto">
          <a:xfrm>
            <a:off x="437504" y="1664804"/>
            <a:ext cx="2700000" cy="9161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Regulatory Approval &amp; Policy 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FC323D-1E34-416F-AAEE-0592D149D002}"/>
              </a:ext>
            </a:extLst>
          </p:cNvPr>
          <p:cNvSpPr/>
          <p:nvPr/>
        </p:nvSpPr>
        <p:spPr bwMode="auto">
          <a:xfrm>
            <a:off x="3308731" y="1664803"/>
            <a:ext cx="2700000" cy="9161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Implementation &amp; Financial Planning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4D3B02-5B64-4898-B60E-DAFC4AD07189}"/>
              </a:ext>
            </a:extLst>
          </p:cNvPr>
          <p:cNvSpPr/>
          <p:nvPr/>
        </p:nvSpPr>
        <p:spPr bwMode="auto">
          <a:xfrm>
            <a:off x="9021537" y="1669517"/>
            <a:ext cx="2700000" cy="9161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Communication and Social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Mobilisation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62F1D3-2BA7-46B1-9277-1F471514917F}"/>
              </a:ext>
            </a:extLst>
          </p:cNvPr>
          <p:cNvSpPr/>
          <p:nvPr/>
        </p:nvSpPr>
        <p:spPr bwMode="auto">
          <a:xfrm>
            <a:off x="6163994" y="1664803"/>
            <a:ext cx="2700000" cy="9161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Service Delivery Preparation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4374C6A6-4A66-4373-9755-799829141018}"/>
              </a:ext>
            </a:extLst>
          </p:cNvPr>
          <p:cNvSpPr/>
          <p:nvPr/>
        </p:nvSpPr>
        <p:spPr bwMode="auto">
          <a:xfrm>
            <a:off x="6163994" y="2738920"/>
            <a:ext cx="2700000" cy="756000"/>
          </a:xfrm>
          <a:prstGeom prst="flowChartProcess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Develop National and Provincial Implementation Plans 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95D6C08-1127-4516-9C55-311B0947F7CA}"/>
              </a:ext>
            </a:extLst>
          </p:cNvPr>
          <p:cNvSpPr/>
          <p:nvPr/>
        </p:nvSpPr>
        <p:spPr bwMode="auto">
          <a:xfrm>
            <a:off x="437504" y="4569615"/>
            <a:ext cx="2700000" cy="756000"/>
          </a:xfrm>
          <a:prstGeom prst="flowChartProcess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National Policy and Guidelines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94C2129A-0659-4B9B-86CE-B5AD9C7B412C}"/>
              </a:ext>
            </a:extLst>
          </p:cNvPr>
          <p:cNvSpPr/>
          <p:nvPr/>
        </p:nvSpPr>
        <p:spPr>
          <a:xfrm>
            <a:off x="3308731" y="4569615"/>
            <a:ext cx="2700000" cy="756000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Costing and Budget</a:t>
            </a: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5119AFBF-8AEA-451F-885D-0719A2912273}"/>
              </a:ext>
            </a:extLst>
          </p:cNvPr>
          <p:cNvSpPr/>
          <p:nvPr/>
        </p:nvSpPr>
        <p:spPr>
          <a:xfrm>
            <a:off x="437504" y="5489269"/>
            <a:ext cx="2700000" cy="756000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National Health Council Approval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19C61B96-11EB-41B5-9B4E-29DFE200E520}"/>
              </a:ext>
            </a:extLst>
          </p:cNvPr>
          <p:cNvSpPr/>
          <p:nvPr/>
        </p:nvSpPr>
        <p:spPr>
          <a:xfrm>
            <a:off x="6163994" y="5489269"/>
            <a:ext cx="2700000" cy="756000"/>
          </a:xfrm>
          <a:prstGeom prst="flowChartProcess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Develop implementation tools, job aids &amp; Training Materials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FC8A9673-DA57-47E4-B67B-6271841E428E}"/>
              </a:ext>
            </a:extLst>
          </p:cNvPr>
          <p:cNvSpPr/>
          <p:nvPr/>
        </p:nvSpPr>
        <p:spPr>
          <a:xfrm>
            <a:off x="9021537" y="4551615"/>
            <a:ext cx="2700000" cy="792000"/>
          </a:xfrm>
          <a:prstGeom prst="flowChartProcess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Development of communication, education and social mobilisation materials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439DD119-B65E-4C5D-ADBA-3CC66B51D1B3}"/>
              </a:ext>
            </a:extLst>
          </p:cNvPr>
          <p:cNvSpPr/>
          <p:nvPr/>
        </p:nvSpPr>
        <p:spPr>
          <a:xfrm>
            <a:off x="9021537" y="5489269"/>
            <a:ext cx="2700000" cy="756000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Commence implementation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C3405-D494-56AE-F8C2-0519CF77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84" y="440901"/>
            <a:ext cx="8640762" cy="971974"/>
          </a:xfrm>
        </p:spPr>
        <p:txBody>
          <a:bodyPr>
            <a:noAutofit/>
          </a:bodyPr>
          <a:lstStyle/>
          <a:p>
            <a:pPr marL="0" marR="0" lvl="0" indent="0" defTabSz="914422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601"/>
              </a:spcAft>
              <a:tabLst/>
              <a:defRPr/>
            </a:pPr>
            <a:r>
              <a:rPr kumimoji="0" lang="en-ZA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  <a:t>Biomedical PrEP Products: Process from regulatory approval to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289013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4D33F4A-DFFD-3EF3-B6C4-989D5EF97966}"/>
              </a:ext>
            </a:extLst>
          </p:cNvPr>
          <p:cNvSpPr/>
          <p:nvPr/>
        </p:nvSpPr>
        <p:spPr>
          <a:xfrm>
            <a:off x="287628" y="372251"/>
            <a:ext cx="2466458" cy="1197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265C857A-4990-FA9C-D18A-B02FF0AE69D7}"/>
              </a:ext>
            </a:extLst>
          </p:cNvPr>
          <p:cNvSpPr/>
          <p:nvPr/>
        </p:nvSpPr>
        <p:spPr>
          <a:xfrm>
            <a:off x="2219955" y="275006"/>
            <a:ext cx="1391919" cy="1391919"/>
          </a:xfrm>
          <a:prstGeom prst="donut">
            <a:avLst>
              <a:gd name="adj" fmla="val 13396"/>
            </a:avLst>
          </a:prstGeom>
          <a:solidFill>
            <a:srgbClr val="B44D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2022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6D41540-BCE4-4363-6ACB-A2E904D3C4C0}"/>
              </a:ext>
            </a:extLst>
          </p:cNvPr>
          <p:cNvSpPr/>
          <p:nvPr/>
        </p:nvSpPr>
        <p:spPr>
          <a:xfrm>
            <a:off x="6290210" y="275829"/>
            <a:ext cx="1390272" cy="1390272"/>
          </a:xfrm>
          <a:prstGeom prst="donut">
            <a:avLst>
              <a:gd name="adj" fmla="val 13396"/>
            </a:avLst>
          </a:prstGeom>
          <a:solidFill>
            <a:srgbClr val="B44D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2023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FAC70F7-48D0-9890-99D8-D8793CA03BDB}"/>
              </a:ext>
            </a:extLst>
          </p:cNvPr>
          <p:cNvSpPr/>
          <p:nvPr/>
        </p:nvSpPr>
        <p:spPr>
          <a:xfrm>
            <a:off x="10358816" y="275829"/>
            <a:ext cx="1390272" cy="1390272"/>
          </a:xfrm>
          <a:prstGeom prst="donut">
            <a:avLst>
              <a:gd name="adj" fmla="val 13396"/>
            </a:avLst>
          </a:prstGeom>
          <a:solidFill>
            <a:srgbClr val="B44D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2024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3FCB2E-4F10-0F19-F88D-EC22766923B3}"/>
              </a:ext>
            </a:extLst>
          </p:cNvPr>
          <p:cNvSpPr/>
          <p:nvPr/>
        </p:nvSpPr>
        <p:spPr>
          <a:xfrm>
            <a:off x="3546650" y="595408"/>
            <a:ext cx="751114" cy="751114"/>
          </a:xfrm>
          <a:prstGeom prst="ellipse">
            <a:avLst/>
          </a:prstGeom>
          <a:solidFill>
            <a:srgbClr val="B44D3C"/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/>
              <a:t>March</a:t>
            </a:r>
            <a:endParaRPr lang="en-ZA" sz="12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5F33A2-EBB2-B00B-F46E-947CAD7ACD2B}"/>
              </a:ext>
            </a:extLst>
          </p:cNvPr>
          <p:cNvSpPr/>
          <p:nvPr/>
        </p:nvSpPr>
        <p:spPr>
          <a:xfrm>
            <a:off x="4232540" y="595408"/>
            <a:ext cx="751114" cy="751114"/>
          </a:xfrm>
          <a:prstGeom prst="ellipse">
            <a:avLst/>
          </a:prstGeom>
          <a:solidFill>
            <a:srgbClr val="B44D3C"/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/>
              <a:t>July</a:t>
            </a:r>
            <a:endParaRPr lang="en-ZA" sz="12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270C7F-174F-DAC4-B506-C616CE138662}"/>
              </a:ext>
            </a:extLst>
          </p:cNvPr>
          <p:cNvSpPr/>
          <p:nvPr/>
        </p:nvSpPr>
        <p:spPr>
          <a:xfrm>
            <a:off x="4918430" y="595408"/>
            <a:ext cx="751114" cy="751114"/>
          </a:xfrm>
          <a:prstGeom prst="ellipse">
            <a:avLst/>
          </a:prstGeom>
          <a:solidFill>
            <a:srgbClr val="B44D3C"/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/>
              <a:t>Sept</a:t>
            </a:r>
            <a:endParaRPr lang="en-ZA" sz="12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DEC807-F844-AF65-2E2D-B03CD5DE623B}"/>
              </a:ext>
            </a:extLst>
          </p:cNvPr>
          <p:cNvSpPr/>
          <p:nvPr/>
        </p:nvSpPr>
        <p:spPr>
          <a:xfrm>
            <a:off x="5604320" y="595408"/>
            <a:ext cx="751114" cy="751114"/>
          </a:xfrm>
          <a:prstGeom prst="ellipse">
            <a:avLst/>
          </a:prstGeom>
          <a:solidFill>
            <a:srgbClr val="B44D3C"/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/>
              <a:t>Dec</a:t>
            </a:r>
            <a:endParaRPr lang="en-ZA" sz="12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1D0317-F85E-E3A8-38C3-2E90E53AB927}"/>
              </a:ext>
            </a:extLst>
          </p:cNvPr>
          <p:cNvSpPr/>
          <p:nvPr/>
        </p:nvSpPr>
        <p:spPr>
          <a:xfrm>
            <a:off x="7615258" y="595408"/>
            <a:ext cx="751114" cy="751114"/>
          </a:xfrm>
          <a:prstGeom prst="ellipse">
            <a:avLst/>
          </a:prstGeom>
          <a:solidFill>
            <a:srgbClr val="B44D3C"/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/>
              <a:t>March</a:t>
            </a:r>
            <a:endParaRPr lang="en-ZA" sz="12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DACA71-7EA5-1E30-6294-521903D52BCE}"/>
              </a:ext>
            </a:extLst>
          </p:cNvPr>
          <p:cNvSpPr/>
          <p:nvPr/>
        </p:nvSpPr>
        <p:spPr>
          <a:xfrm>
            <a:off x="8301148" y="595408"/>
            <a:ext cx="751114" cy="751114"/>
          </a:xfrm>
          <a:prstGeom prst="ellipse">
            <a:avLst/>
          </a:prstGeom>
          <a:solidFill>
            <a:srgbClr val="B44D3C"/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/>
              <a:t>May</a:t>
            </a:r>
            <a:endParaRPr lang="en-ZA" sz="12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A203C2-68BC-8EDC-0A73-7681B0CDE9B7}"/>
              </a:ext>
            </a:extLst>
          </p:cNvPr>
          <p:cNvSpPr/>
          <p:nvPr/>
        </p:nvSpPr>
        <p:spPr>
          <a:xfrm>
            <a:off x="8987038" y="595408"/>
            <a:ext cx="751114" cy="751114"/>
          </a:xfrm>
          <a:prstGeom prst="ellipse">
            <a:avLst/>
          </a:prstGeom>
          <a:solidFill>
            <a:srgbClr val="B44D3C"/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/>
              <a:t>July</a:t>
            </a:r>
            <a:endParaRPr lang="en-ZA" sz="12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1D6789-1E3C-1D07-7814-E5A7C9302569}"/>
              </a:ext>
            </a:extLst>
          </p:cNvPr>
          <p:cNvSpPr/>
          <p:nvPr/>
        </p:nvSpPr>
        <p:spPr>
          <a:xfrm>
            <a:off x="9672928" y="595408"/>
            <a:ext cx="751114" cy="751114"/>
          </a:xfrm>
          <a:prstGeom prst="ellipse">
            <a:avLst/>
          </a:prstGeom>
          <a:solidFill>
            <a:srgbClr val="B44D3C"/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/>
              <a:t>Aug</a:t>
            </a:r>
            <a:endParaRPr lang="en-ZA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BC8CBA-FD7C-1D00-9B74-2BB00A7218BC}"/>
              </a:ext>
            </a:extLst>
          </p:cNvPr>
          <p:cNvSpPr txBox="1"/>
          <p:nvPr/>
        </p:nvSpPr>
        <p:spPr>
          <a:xfrm rot="16200000">
            <a:off x="3472207" y="1643463"/>
            <a:ext cx="900000" cy="36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/>
              <a:t>SAHPRA Approval</a:t>
            </a:r>
            <a:endParaRPr lang="en-ZA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51F158-5762-DCF5-1DA6-66CC4D3C270D}"/>
              </a:ext>
            </a:extLst>
          </p:cNvPr>
          <p:cNvSpPr txBox="1"/>
          <p:nvPr/>
        </p:nvSpPr>
        <p:spPr>
          <a:xfrm rot="16200000">
            <a:off x="4050097" y="1654464"/>
            <a:ext cx="111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/>
              <a:t>WHO </a:t>
            </a:r>
            <a:br>
              <a:rPr lang="en-US" sz="1200" dirty="0"/>
            </a:br>
            <a:r>
              <a:rPr lang="en-US" sz="1200" dirty="0"/>
              <a:t>recommends DVR</a:t>
            </a:r>
            <a:endParaRPr lang="en-ZA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CAA4BD-463B-E707-1F7A-68D49D049CFA}"/>
              </a:ext>
            </a:extLst>
          </p:cNvPr>
          <p:cNvSpPr txBox="1"/>
          <p:nvPr/>
        </p:nvSpPr>
        <p:spPr>
          <a:xfrm rot="16200000">
            <a:off x="4861987" y="1625463"/>
            <a:ext cx="864000" cy="36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/>
              <a:t>Donation of DVR</a:t>
            </a:r>
            <a:endParaRPr lang="en-ZA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FDB75E-5E1A-66FF-4E89-50C1994BD7E0}"/>
              </a:ext>
            </a:extLst>
          </p:cNvPr>
          <p:cNvSpPr txBox="1"/>
          <p:nvPr/>
        </p:nvSpPr>
        <p:spPr>
          <a:xfrm rot="16200000">
            <a:off x="5302966" y="1688131"/>
            <a:ext cx="1368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/>
              <a:t>DVR implementation</a:t>
            </a:r>
          </a:p>
          <a:p>
            <a:pPr algn="r"/>
            <a:r>
              <a:rPr lang="en-US" sz="1200" dirty="0"/>
              <a:t>guideline approved</a:t>
            </a:r>
            <a:endParaRPr lang="en-ZA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917553-A487-22DF-1D02-83EE1594B726}"/>
              </a:ext>
            </a:extLst>
          </p:cNvPr>
          <p:cNvSpPr txBox="1"/>
          <p:nvPr/>
        </p:nvSpPr>
        <p:spPr>
          <a:xfrm rot="16200000">
            <a:off x="7500207" y="1684096"/>
            <a:ext cx="9905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/>
              <a:t>Procurement of DVR</a:t>
            </a:r>
            <a:endParaRPr lang="en-ZA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D415F3-5DF2-B370-E054-9F5395D3092A}"/>
              </a:ext>
            </a:extLst>
          </p:cNvPr>
          <p:cNvSpPr txBox="1"/>
          <p:nvPr/>
        </p:nvSpPr>
        <p:spPr>
          <a:xfrm rot="16200000">
            <a:off x="8186096" y="1684096"/>
            <a:ext cx="9905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/>
              <a:t>Training of IS studies</a:t>
            </a:r>
            <a:endParaRPr lang="en-ZA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D018A5-6901-B594-A790-62FA74DE7741}"/>
              </a:ext>
            </a:extLst>
          </p:cNvPr>
          <p:cNvSpPr txBox="1"/>
          <p:nvPr/>
        </p:nvSpPr>
        <p:spPr>
          <a:xfrm rot="16200000">
            <a:off x="8862603" y="1684096"/>
            <a:ext cx="9905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/>
              <a:t>Distribution of DVR</a:t>
            </a:r>
            <a:endParaRPr lang="en-ZA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86B2E1-5BE9-A8F5-5DEB-FFFCE4B768AF}"/>
              </a:ext>
            </a:extLst>
          </p:cNvPr>
          <p:cNvSpPr txBox="1"/>
          <p:nvPr/>
        </p:nvSpPr>
        <p:spPr>
          <a:xfrm rot="16200000">
            <a:off x="9432891" y="1716723"/>
            <a:ext cx="12405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/>
              <a:t>Implementation  of DVR recommended</a:t>
            </a:r>
            <a:endParaRPr lang="en-ZA" sz="1200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276B051A-A7FB-0DF5-DD2D-EAE633160692}"/>
              </a:ext>
            </a:extLst>
          </p:cNvPr>
          <p:cNvSpPr/>
          <p:nvPr/>
        </p:nvSpPr>
        <p:spPr>
          <a:xfrm>
            <a:off x="2915914" y="5721475"/>
            <a:ext cx="8348986" cy="90000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/>
              <a:t>CAB-LA: 14 months from regulatory approval to implementation</a:t>
            </a:r>
            <a:endParaRPr lang="en-ZA" sz="1600" b="1" dirty="0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DB1C3643-4B98-E692-254B-C48BA23F75DB}"/>
              </a:ext>
            </a:extLst>
          </p:cNvPr>
          <p:cNvSpPr/>
          <p:nvPr/>
        </p:nvSpPr>
        <p:spPr>
          <a:xfrm>
            <a:off x="-1" y="372251"/>
            <a:ext cx="2124000" cy="1197428"/>
          </a:xfrm>
          <a:prstGeom prst="wedgeRoundRectCallout">
            <a:avLst>
              <a:gd name="adj1" fmla="val 60791"/>
              <a:gd name="adj2" fmla="val -36591"/>
              <a:gd name="adj3" fmla="val 16667"/>
            </a:avLst>
          </a:prstGeom>
          <a:solidFill>
            <a:srgbClr val="B44D3C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ZA" sz="1600" b="1" dirty="0"/>
              <a:t>Implementation </a:t>
            </a:r>
            <a:r>
              <a:rPr lang="en-ZA" sz="1600" b="1" dirty="0" err="1"/>
              <a:t>dapivirine</a:t>
            </a:r>
            <a:r>
              <a:rPr lang="en-ZA" sz="1600" b="1" dirty="0"/>
              <a:t> vaginal ring (DVR)</a:t>
            </a:r>
            <a:endParaRPr lang="en-US" sz="1600" b="1" dirty="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7962EE3-3754-F9AB-AA30-88A187E9597A}"/>
              </a:ext>
            </a:extLst>
          </p:cNvPr>
          <p:cNvSpPr/>
          <p:nvPr/>
        </p:nvSpPr>
        <p:spPr>
          <a:xfrm>
            <a:off x="2915914" y="2397079"/>
            <a:ext cx="7091686" cy="900001"/>
          </a:xfrm>
          <a:prstGeom prst="rightArrow">
            <a:avLst/>
          </a:prstGeom>
          <a:solidFill>
            <a:srgbClr val="B44D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/>
              <a:t>DVR: 16 months from regulatory approval to implementation</a:t>
            </a:r>
            <a:endParaRPr lang="en-ZA" sz="1600" b="1" dirty="0"/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id="{3398C7A3-7B91-62FD-6290-C9512D5AEB73}"/>
              </a:ext>
            </a:extLst>
          </p:cNvPr>
          <p:cNvSpPr/>
          <p:nvPr/>
        </p:nvSpPr>
        <p:spPr>
          <a:xfrm>
            <a:off x="2219955" y="3617694"/>
            <a:ext cx="1391919" cy="1391919"/>
          </a:xfrm>
          <a:prstGeom prst="donut">
            <a:avLst>
              <a:gd name="adj" fmla="val 1339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2022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35" name="Circle: Hollow 34">
            <a:extLst>
              <a:ext uri="{FF2B5EF4-FFF2-40B4-BE49-F238E27FC236}">
                <a16:creationId xmlns:a16="http://schemas.microsoft.com/office/drawing/2014/main" id="{B1D65085-57E1-B42E-67C2-34BC713BCDE1}"/>
              </a:ext>
            </a:extLst>
          </p:cNvPr>
          <p:cNvSpPr/>
          <p:nvPr/>
        </p:nvSpPr>
        <p:spPr>
          <a:xfrm>
            <a:off x="5153663" y="3618517"/>
            <a:ext cx="1390272" cy="1390272"/>
          </a:xfrm>
          <a:prstGeom prst="donut">
            <a:avLst>
              <a:gd name="adj" fmla="val 1339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2023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36" name="Circle: Hollow 35">
            <a:extLst>
              <a:ext uri="{FF2B5EF4-FFF2-40B4-BE49-F238E27FC236}">
                <a16:creationId xmlns:a16="http://schemas.microsoft.com/office/drawing/2014/main" id="{68BA0087-FAD8-7267-F812-E93210FC301C}"/>
              </a:ext>
            </a:extLst>
          </p:cNvPr>
          <p:cNvSpPr/>
          <p:nvPr/>
        </p:nvSpPr>
        <p:spPr>
          <a:xfrm>
            <a:off x="8085724" y="3618517"/>
            <a:ext cx="1390272" cy="1390272"/>
          </a:xfrm>
          <a:prstGeom prst="donut">
            <a:avLst>
              <a:gd name="adj" fmla="val 1339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2024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DF9C96-064B-2293-F936-F393227F6DCB}"/>
              </a:ext>
            </a:extLst>
          </p:cNvPr>
          <p:cNvSpPr/>
          <p:nvPr/>
        </p:nvSpPr>
        <p:spPr>
          <a:xfrm>
            <a:off x="3625061" y="3938096"/>
            <a:ext cx="751114" cy="7511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/>
              <a:t>July</a:t>
            </a:r>
            <a:endParaRPr lang="en-ZA" sz="1200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EF7EDD-7383-45E6-A365-910206D3C459}"/>
              </a:ext>
            </a:extLst>
          </p:cNvPr>
          <p:cNvSpPr/>
          <p:nvPr/>
        </p:nvSpPr>
        <p:spPr>
          <a:xfrm>
            <a:off x="4389362" y="3938096"/>
            <a:ext cx="751114" cy="7511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/>
              <a:t>Nov</a:t>
            </a:r>
            <a:endParaRPr lang="en-ZA" sz="1200" b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075038C-3D8A-4C30-F31A-D6E1C24A27B9}"/>
              </a:ext>
            </a:extLst>
          </p:cNvPr>
          <p:cNvSpPr/>
          <p:nvPr/>
        </p:nvSpPr>
        <p:spPr>
          <a:xfrm>
            <a:off x="6557122" y="3938096"/>
            <a:ext cx="751114" cy="7511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/>
              <a:t>Sept</a:t>
            </a:r>
            <a:endParaRPr lang="en-ZA" sz="1200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B20A47-F39F-BA5C-92C8-837A216FA22A}"/>
              </a:ext>
            </a:extLst>
          </p:cNvPr>
          <p:cNvSpPr/>
          <p:nvPr/>
        </p:nvSpPr>
        <p:spPr>
          <a:xfrm>
            <a:off x="7321423" y="3938096"/>
            <a:ext cx="751114" cy="7511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/>
              <a:t>Nov</a:t>
            </a:r>
            <a:endParaRPr lang="en-ZA" sz="1200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F268F23-6EF9-1042-84CE-7AD20B17262A}"/>
              </a:ext>
            </a:extLst>
          </p:cNvPr>
          <p:cNvSpPr/>
          <p:nvPr/>
        </p:nvSpPr>
        <p:spPr>
          <a:xfrm>
            <a:off x="9489183" y="3938096"/>
            <a:ext cx="751114" cy="7511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/>
              <a:t>Jan</a:t>
            </a:r>
            <a:endParaRPr lang="en-ZA" sz="1200" b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D374EDE-0105-B09E-7892-CEA1A82C2C41}"/>
              </a:ext>
            </a:extLst>
          </p:cNvPr>
          <p:cNvSpPr/>
          <p:nvPr/>
        </p:nvSpPr>
        <p:spPr>
          <a:xfrm>
            <a:off x="10253484" y="3938096"/>
            <a:ext cx="751114" cy="7511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/>
              <a:t>Feb</a:t>
            </a:r>
            <a:endParaRPr lang="en-ZA" sz="1200" b="1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42673E1-3225-2938-BC60-5FA0EF7C9B44}"/>
              </a:ext>
            </a:extLst>
          </p:cNvPr>
          <p:cNvSpPr/>
          <p:nvPr/>
        </p:nvSpPr>
        <p:spPr>
          <a:xfrm>
            <a:off x="11017782" y="3938096"/>
            <a:ext cx="751114" cy="7511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/>
              <a:t>Feb</a:t>
            </a:r>
            <a:endParaRPr lang="en-ZA" sz="12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7F8426-7B47-E401-D283-D9E81929D884}"/>
              </a:ext>
            </a:extLst>
          </p:cNvPr>
          <p:cNvSpPr txBox="1"/>
          <p:nvPr/>
        </p:nvSpPr>
        <p:spPr>
          <a:xfrm rot="16200000">
            <a:off x="3423340" y="5021444"/>
            <a:ext cx="115046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/>
              <a:t>WHO recommends CAB-LA</a:t>
            </a:r>
            <a:endParaRPr lang="en-ZA" sz="1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E0316B-D710-667F-C62D-F89FFCC33010}"/>
              </a:ext>
            </a:extLst>
          </p:cNvPr>
          <p:cNvSpPr txBox="1"/>
          <p:nvPr/>
        </p:nvSpPr>
        <p:spPr>
          <a:xfrm rot="16200000">
            <a:off x="4252959" y="4975213"/>
            <a:ext cx="1080000" cy="576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/>
              <a:t>SAHPRA approves CAB-LA</a:t>
            </a:r>
            <a:endParaRPr lang="en-ZA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913FC3-23C1-1F82-AA24-C2509BBCF031}"/>
              </a:ext>
            </a:extLst>
          </p:cNvPr>
          <p:cNvSpPr txBox="1"/>
          <p:nvPr/>
        </p:nvSpPr>
        <p:spPr>
          <a:xfrm rot="16200000">
            <a:off x="6237542" y="5233683"/>
            <a:ext cx="139027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/>
              <a:t>Offer of CAB-LA donation</a:t>
            </a:r>
            <a:endParaRPr lang="en-ZA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A7EB26-646B-1A9E-81D2-D65B4B46F63C}"/>
              </a:ext>
            </a:extLst>
          </p:cNvPr>
          <p:cNvSpPr txBox="1"/>
          <p:nvPr/>
        </p:nvSpPr>
        <p:spPr>
          <a:xfrm rot="16200000">
            <a:off x="7001844" y="5049017"/>
            <a:ext cx="139027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/>
              <a:t>CAB-LA implementation guidelines approved</a:t>
            </a:r>
            <a:endParaRPr lang="en-ZA" sz="12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C24330-93EE-D96B-C17F-037CECE154B0}"/>
              </a:ext>
            </a:extLst>
          </p:cNvPr>
          <p:cNvSpPr txBox="1"/>
          <p:nvPr/>
        </p:nvSpPr>
        <p:spPr>
          <a:xfrm rot="16200000">
            <a:off x="9227665" y="4975212"/>
            <a:ext cx="1260000" cy="756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/>
              <a:t>Limited donation of CAB-LA received</a:t>
            </a:r>
            <a:endParaRPr lang="en-ZA" sz="1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F6D0C9F-6188-7AE7-49A5-5E065091DA51}"/>
              </a:ext>
            </a:extLst>
          </p:cNvPr>
          <p:cNvSpPr txBox="1"/>
          <p:nvPr/>
        </p:nvSpPr>
        <p:spPr>
          <a:xfrm rot="16200000">
            <a:off x="10125368" y="5033846"/>
            <a:ext cx="9905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/>
              <a:t>Training of IS studies</a:t>
            </a:r>
            <a:endParaRPr lang="en-ZA" sz="1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F2BDD3-F312-82D1-82D7-D7109A01A695}"/>
              </a:ext>
            </a:extLst>
          </p:cNvPr>
          <p:cNvSpPr txBox="1"/>
          <p:nvPr/>
        </p:nvSpPr>
        <p:spPr>
          <a:xfrm rot="16200000">
            <a:off x="10602692" y="5249562"/>
            <a:ext cx="16066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/>
              <a:t>IS study sites commence CAB-LA implementation</a:t>
            </a:r>
            <a:endParaRPr lang="en-ZA" sz="1200" dirty="0"/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F4DA020D-D40D-0524-503C-94EDF3308FC2}"/>
              </a:ext>
            </a:extLst>
          </p:cNvPr>
          <p:cNvSpPr/>
          <p:nvPr/>
        </p:nvSpPr>
        <p:spPr>
          <a:xfrm>
            <a:off x="-2" y="3593653"/>
            <a:ext cx="2124000" cy="1440000"/>
          </a:xfrm>
          <a:prstGeom prst="wedgeRoundRectCallout">
            <a:avLst>
              <a:gd name="adj1" fmla="val 60791"/>
              <a:gd name="adj2" fmla="val -3659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ZA" sz="1600" b="1" dirty="0"/>
              <a:t>Implementation of cabotegravir long-acting injectable </a:t>
            </a:r>
          </a:p>
          <a:p>
            <a:pPr algn="ctr"/>
            <a:r>
              <a:rPr lang="en-ZA" sz="1600" b="1" dirty="0"/>
              <a:t>(CAB-LA)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310397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w0OnTt2pe0l2eLsIPp9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IVR4P2023">
  <a:themeElements>
    <a:clrScheme name="HIVR4P 2023">
      <a:dk1>
        <a:srgbClr val="000000"/>
      </a:dk1>
      <a:lt1>
        <a:srgbClr val="FFFFFF"/>
      </a:lt1>
      <a:dk2>
        <a:srgbClr val="DB2415"/>
      </a:dk2>
      <a:lt2>
        <a:srgbClr val="FFFFFF"/>
      </a:lt2>
      <a:accent1>
        <a:srgbClr val="DB2415"/>
      </a:accent1>
      <a:accent2>
        <a:srgbClr val="DE9343"/>
      </a:accent2>
      <a:accent3>
        <a:srgbClr val="45ABBF"/>
      </a:accent3>
      <a:accent4>
        <a:srgbClr val="E271A9"/>
      </a:accent4>
      <a:accent5>
        <a:srgbClr val="D80561"/>
      </a:accent5>
      <a:accent6>
        <a:srgbClr val="242C4B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41DDD12E-B90F-8B4C-885A-1A56B1B77793}" vid="{9754A729-A148-6B43-B8D4-40BFC8CAD646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018 - NHC SRHR- For Dr. Pillay review (Update 2)" id="{71CFD912-0795-684A-8A76-C0761EE51405}" vid="{FC009CD9-04CE-1F4B-8355-4235782FE125}"/>
    </a:ext>
  </a:extLst>
</a:theme>
</file>

<file path=ppt/theme/theme4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018 - NHC SRHR- For Dr. Pillay review (Update 2)" id="{71CFD912-0795-684A-8A76-C0761EE51405}" vid="{FC009CD9-04CE-1F4B-8355-4235782FE125}"/>
    </a:ext>
  </a:extLst>
</a:theme>
</file>

<file path=ppt/theme/theme5.xml><?xml version="1.0" encoding="utf-8"?>
<a:theme xmlns:a="http://schemas.openxmlformats.org/drawingml/2006/main" name="2_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018 - NHC SRHR- For Dr. Pillay review (Update 2)" id="{71CFD912-0795-684A-8A76-C0761EE51405}" vid="{FC009CD9-04CE-1F4B-8355-4235782FE125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018 - NHC SRHR- For Dr. Pillay review (Update 2)" id="{71CFD912-0795-684A-8A76-C0761EE51405}" vid="{FC009CD9-04CE-1F4B-8355-4235782FE125}"/>
    </a:ext>
  </a:extLst>
</a:theme>
</file>

<file path=ppt/theme/theme8.xml><?xml version="1.0" encoding="utf-8"?>
<a:theme xmlns:a="http://schemas.openxmlformats.org/drawingml/2006/main" name="7_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018 - NHC SRHR- For Dr. Pillay review (Update 2)" id="{71CFD912-0795-684A-8A76-C0761EE51405}" vid="{FC009CD9-04CE-1F4B-8355-4235782FE125}"/>
    </a:ext>
  </a:ext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005D28"/>
    </a:dk2>
    <a:lt2>
      <a:srgbClr val="7F7F7F"/>
    </a:lt2>
    <a:accent1>
      <a:srgbClr val="005D28"/>
    </a:accent1>
    <a:accent2>
      <a:srgbClr val="39931D"/>
    </a:accent2>
    <a:accent3>
      <a:srgbClr val="9BBB59"/>
    </a:accent3>
    <a:accent4>
      <a:srgbClr val="FFC000"/>
    </a:accent4>
    <a:accent5>
      <a:srgbClr val="81875A"/>
    </a:accent5>
    <a:accent6>
      <a:srgbClr val="FFFF00"/>
    </a:accent6>
    <a:hlink>
      <a:srgbClr val="0000FF"/>
    </a:hlink>
    <a:folHlink>
      <a:srgbClr val="FF0000"/>
    </a:folHlink>
  </a:clr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1496</Words>
  <Application>Microsoft Office PowerPoint</Application>
  <PresentationFormat>Widescreen</PresentationFormat>
  <Paragraphs>248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52" baseType="lpstr">
      <vt:lpstr>MS PGothic</vt:lpstr>
      <vt:lpstr>Aptos</vt:lpstr>
      <vt:lpstr>Aptos Display</vt:lpstr>
      <vt:lpstr>Arial</vt:lpstr>
      <vt:lpstr>Calibri</vt:lpstr>
      <vt:lpstr>Calibri (body)</vt:lpstr>
      <vt:lpstr>Calibri Light</vt:lpstr>
      <vt:lpstr>Courier New</vt:lpstr>
      <vt:lpstr>IAS Ribbon Sans Bold</vt:lpstr>
      <vt:lpstr>IAS Ribbon Sans Regular</vt:lpstr>
      <vt:lpstr>Poppins SemiBold</vt:lpstr>
      <vt:lpstr>Roboto</vt:lpstr>
      <vt:lpstr>Times New Roman</vt:lpstr>
      <vt:lpstr>Verdana</vt:lpstr>
      <vt:lpstr>Verdana Bold</vt:lpstr>
      <vt:lpstr>Verdana Pro</vt:lpstr>
      <vt:lpstr>Wingdings</vt:lpstr>
      <vt:lpstr>HIVR4P2023</vt:lpstr>
      <vt:lpstr>1_Office Theme</vt:lpstr>
      <vt:lpstr>1_Custom Design</vt:lpstr>
      <vt:lpstr>Custom Design</vt:lpstr>
      <vt:lpstr>2_Custom Design</vt:lpstr>
      <vt:lpstr>5_Custom Design</vt:lpstr>
      <vt:lpstr>3_Custom Design</vt:lpstr>
      <vt:lpstr>7_Custom Design</vt:lpstr>
      <vt:lpstr>4_Office Theme</vt:lpstr>
      <vt:lpstr>think-cell Slide</vt:lpstr>
      <vt:lpstr>Pre-Exposure Prophylaxis implementation in South Africa</vt:lpstr>
      <vt:lpstr>Presentation overview</vt:lpstr>
      <vt:lpstr>PrEP in South Africa</vt:lpstr>
      <vt:lpstr>Progress with Oral PrEP implementation in South Africa  2016-2024</vt:lpstr>
      <vt:lpstr>Oral PrEP Scale-up progress in South Africa June 2016 to August 2024  </vt:lpstr>
      <vt:lpstr>Precision based methodology for determining annual oral PrEP initiation targets provided the framework for determining long-acting PrEP projections  </vt:lpstr>
      <vt:lpstr>Introduction of biomedical HIV prevention products in South Africa </vt:lpstr>
      <vt:lpstr>Biomedical PrEP Products: Process from regulatory approval to implementation </vt:lpstr>
      <vt:lpstr>PowerPoint Presentation</vt:lpstr>
      <vt:lpstr>Coordination of introduction of long-acting PrEP products in South Africa</vt:lpstr>
      <vt:lpstr>PowerPoint Presentation</vt:lpstr>
      <vt:lpstr>PrEP Technical Working Group: Working groups to support long-acting PrEP product introduction  </vt:lpstr>
      <vt:lpstr>Overview of study and pilot sites</vt:lpstr>
      <vt:lpstr>PrEP demonstration sites across regions in South Africa</vt:lpstr>
      <vt:lpstr>Research priorities for long-acting PrEP products</vt:lpstr>
      <vt:lpstr>Research priorities across implementation studies</vt:lpstr>
      <vt:lpstr>Implementation resources for Dapivirine Vaginal Ring and Cabotegravir long acting injectable included:</vt:lpstr>
      <vt:lpstr>Standardised recording, capturing  &amp; reporting tools</vt:lpstr>
      <vt:lpstr>Summary data</vt:lpstr>
      <vt:lpstr>Implementation Science and Pilot Sites Offering Oral PrEP and Long-acting PrEP Products  </vt:lpstr>
      <vt:lpstr>PrEP Uptake across sites </vt:lpstr>
      <vt:lpstr>PowerPoint Presentation</vt:lpstr>
      <vt:lpstr>PowerPoint Presentation</vt:lpstr>
      <vt:lpstr>Conclusion: insights from implement-tation science and pilot projects</vt:lpstr>
      <vt:lpstr>Q&amp;A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Hasina Subedar</dc:creator>
  <cp:lastModifiedBy>Preview 2</cp:lastModifiedBy>
  <cp:revision>10</cp:revision>
  <dcterms:created xsi:type="dcterms:W3CDTF">2023-11-20T09:24:53Z</dcterms:created>
  <dcterms:modified xsi:type="dcterms:W3CDTF">2024-10-05T15:59:12Z</dcterms:modified>
</cp:coreProperties>
</file>