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96" r:id="rId4"/>
    <p:sldMasterId id="2147483770" r:id="rId5"/>
  </p:sldMasterIdLst>
  <p:notesMasterIdLst>
    <p:notesMasterId r:id="rId20"/>
  </p:notesMasterIdLst>
  <p:handoutMasterIdLst>
    <p:handoutMasterId r:id="rId21"/>
  </p:handoutMasterIdLst>
  <p:sldIdLst>
    <p:sldId id="266" r:id="rId6"/>
    <p:sldId id="2146847908" r:id="rId7"/>
    <p:sldId id="2146847807" r:id="rId8"/>
    <p:sldId id="2146847910" r:id="rId9"/>
    <p:sldId id="260" r:id="rId10"/>
    <p:sldId id="2146847912" r:id="rId11"/>
    <p:sldId id="2146847856" r:id="rId12"/>
    <p:sldId id="2146847858" r:id="rId13"/>
    <p:sldId id="2146847857" r:id="rId14"/>
    <p:sldId id="2146847862" r:id="rId15"/>
    <p:sldId id="2146847863" r:id="rId16"/>
    <p:sldId id="2146847906" r:id="rId17"/>
    <p:sldId id="259" r:id="rId18"/>
    <p:sldId id="214684791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CDEA11-4FAE-6725-6FA7-8030E19C9ED4}" name="Saiqa Mullick" initials="SM" userId="S::smullick@wrhi.ac.za::2aa4be13-bcbc-4a2b-8be7-66e98f2ab705" providerId="AD"/>
  <p188:author id="{ED16F675-D771-9EEC-324C-EC991A886B94}" name="Elmari Briedenhann" initials="" userId="S::ebriedenhann@wrhi.ac.za::6c4bbd3c-b4c5-4b07-b2a2-74da36501228" providerId="AD"/>
  <p188:author id="{68D858BF-2456-033C-831E-C369AC9A0CB5}" name="Hlologelo Ramatsoma" initials="HR" userId="S::hramatsoma@wrhi.ac.za::c69a2101-bb3c-4103-bfd1-b9a3823f6f7c" providerId="AD"/>
  <p188:author id="{DC7F64DC-D655-F3BA-ABC5-AEBDE5C8D4F9}" name="Catherine Martin" initials="CM" userId="S::cmartin@wrhi.ac.za::1a65d7e4-146a-47d6-bf16-b4395495fc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8B48"/>
    <a:srgbClr val="E272A9"/>
    <a:srgbClr val="DB2415"/>
    <a:srgbClr val="9B98C8"/>
    <a:srgbClr val="C8C6E1"/>
    <a:srgbClr val="9DC56D"/>
    <a:srgbClr val="C2DBA5"/>
    <a:srgbClr val="F0BF9A"/>
    <a:srgbClr val="7BAFD3"/>
    <a:srgbClr val="A5C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103F90-DDB0-43A8-BB5C-696C8D6475DF}" v="4" dt="2024-10-02T14:52:10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1" autoAdjust="0"/>
  </p:normalViewPr>
  <p:slideViewPr>
    <p:cSldViewPr snapToGrid="0">
      <p:cViewPr varScale="1">
        <p:scale>
          <a:sx n="112" d="100"/>
          <a:sy n="112" d="100"/>
        </p:scale>
        <p:origin x="51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50EAEE-143D-776E-C9F0-489448BF1C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0111B-CD3A-D95A-74D8-6AE66B4FAD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03986-A93A-5046-AE32-21BB90437027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7EB83-AE5E-7F5A-485F-D9B839C02B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A90E6-EDFB-294E-B457-1EE01481D0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E9475-EC2F-0342-849E-AF783A2FD5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52840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446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9AE92-C36D-4018-8316-24320FDA4F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15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9AE92-C36D-4018-8316-24320FDA4F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85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365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76eb28c6f2_0_1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g276eb28c6f2_0_1919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dirty="0"/>
          </a:p>
        </p:txBody>
      </p:sp>
      <p:sp>
        <p:nvSpPr>
          <p:cNvPr id="395" name="Google Shape;395;g276eb28c6f2_0_191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2ec25d63ff9_0_47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4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/>
          </a:p>
        </p:txBody>
      </p:sp>
      <p:sp>
        <p:nvSpPr>
          <p:cNvPr id="707" name="Google Shape;707;g2ec25d63ff9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6DEDAE-4B56-4DC0-A917-0E5974321771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152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76eb28c6f2_0_1569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dirty="0"/>
          </a:p>
        </p:txBody>
      </p:sp>
      <p:sp>
        <p:nvSpPr>
          <p:cNvPr id="366" name="Google Shape;366;g276eb28c6f2_0_1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2ec25d63ff9_0_113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4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94665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740" name="Google Shape;740;g2ec25d63ff9_0_1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76eb28c6f2_0_2520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/>
          </a:p>
        </p:txBody>
      </p:sp>
      <p:sp>
        <p:nvSpPr>
          <p:cNvPr id="412" name="Google Shape;412;g276eb28c6f2_0_2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9AE92-C36D-4018-8316-24320FDA4F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24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9AE92-C36D-4018-8316-24320FDA4F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74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9AE92-C36D-4018-8316-24320FDA4F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56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9"/>
            <a:ext cx="7632700" cy="4319586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F2FD01-8C20-79D4-3E59-891EFF361019}"/>
              </a:ext>
            </a:extLst>
          </p:cNvPr>
          <p:cNvSpPr txBox="1"/>
          <p:nvPr/>
        </p:nvSpPr>
        <p:spPr>
          <a:xfrm>
            <a:off x="4116391" y="44132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4BF50-D803-E77A-CBDE-FD855FFB80BD}"/>
              </a:ext>
            </a:extLst>
          </p:cNvPr>
          <p:cNvSpPr txBox="1"/>
          <p:nvPr/>
        </p:nvSpPr>
        <p:spPr>
          <a:xfrm>
            <a:off x="7789867" y="44132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F14BC9D-68F3-B392-A400-7E323AA585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6"/>
                </a:solidFill>
                <a:latin typeface="IAS Ribbon Sans Bold" pitchFamily="2" charset="0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Session name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08B38E0-2EEF-2D45-6536-DB605CB200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4458C7-35C0-A6EF-F6EE-CA4C9C558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2727" y="4807130"/>
            <a:ext cx="3499714" cy="18733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A33F76-6F02-5745-5408-92BE05565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55" t="40558"/>
          <a:stretch/>
        </p:blipFill>
        <p:spPr>
          <a:xfrm rot="10800000">
            <a:off x="-28801" y="-25400"/>
            <a:ext cx="3644305" cy="373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2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ec79a00de5_0_201"/>
          <p:cNvSpPr txBox="1">
            <a:spLocks noGrp="1"/>
          </p:cNvSpPr>
          <p:nvPr>
            <p:ph type="body" idx="1"/>
          </p:nvPr>
        </p:nvSpPr>
        <p:spPr>
          <a:xfrm>
            <a:off x="442913" y="2997198"/>
            <a:ext cx="5437200" cy="3203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304770" lvl="0" indent="-15238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/>
            </a:lvl1pPr>
            <a:lvl2pPr marL="609539" lvl="1" indent="-26667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914309" lvl="2" indent="-26667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219078" lvl="3" indent="-26667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1523848" lvl="4" indent="-26667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1828617" lvl="5" indent="-26667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2133387" lvl="6" indent="-26667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2438156" lvl="7" indent="-26667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2742926" lvl="8" indent="-26667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g2ec79a00de5_0_201"/>
          <p:cNvSpPr txBox="1">
            <a:spLocks noGrp="1"/>
          </p:cNvSpPr>
          <p:nvPr>
            <p:ph type="body" idx="2"/>
          </p:nvPr>
        </p:nvSpPr>
        <p:spPr>
          <a:xfrm>
            <a:off x="6311903" y="3006249"/>
            <a:ext cx="5437200" cy="319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304770" lvl="0" indent="-15238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/>
            </a:lvl1pPr>
            <a:lvl2pPr marL="609539" lvl="1" indent="-26667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914309" lvl="2" indent="-26667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219078" lvl="3" indent="-26667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1523848" lvl="4" indent="-26667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1828617" lvl="5" indent="-26667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2133387" lvl="6" indent="-26667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2438156" lvl="7" indent="-26667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2742926" lvl="8" indent="-26667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g2ec79a00de5_0_201"/>
          <p:cNvSpPr txBox="1">
            <a:spLocks noGrp="1"/>
          </p:cNvSpPr>
          <p:nvPr>
            <p:ph type="body" idx="3"/>
          </p:nvPr>
        </p:nvSpPr>
        <p:spPr>
          <a:xfrm>
            <a:off x="442913" y="2097086"/>
            <a:ext cx="54372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304770" marR="0" lvl="0" indent="-15238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sz="1800" b="1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39" lvl="1" indent="-26667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914309" lvl="2" indent="-26667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219078" lvl="3" indent="-26667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1523848" lvl="4" indent="-26667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1828617" lvl="5" indent="-26667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2133387" lvl="6" indent="-26667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2438156" lvl="7" indent="-26667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2742926" lvl="8" indent="-26667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g2ec79a00de5_0_201"/>
          <p:cNvSpPr txBox="1">
            <a:spLocks noGrp="1"/>
          </p:cNvSpPr>
          <p:nvPr>
            <p:ph type="body" idx="4"/>
          </p:nvPr>
        </p:nvSpPr>
        <p:spPr>
          <a:xfrm>
            <a:off x="6311903" y="2097086"/>
            <a:ext cx="54372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304770" lvl="0" indent="-15238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700"/>
              <a:buNone/>
              <a:defRPr sz="1800" b="1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39" lvl="1" indent="-26667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914309" lvl="2" indent="-26667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219078" lvl="3" indent="-26667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1523848" lvl="4" indent="-26667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1828617" lvl="5" indent="-26667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2133387" lvl="6" indent="-26667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2438156" lvl="7" indent="-26667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2742926" lvl="8" indent="-26667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g2ec79a00de5_0_201"/>
          <p:cNvSpPr txBox="1"/>
          <p:nvPr/>
        </p:nvSpPr>
        <p:spPr>
          <a:xfrm>
            <a:off x="442913" y="6416667"/>
            <a:ext cx="3673600" cy="215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 – 26 July · Munich, Germany and virtual</a:t>
            </a:r>
            <a:endParaRPr sz="1400"/>
          </a:p>
        </p:txBody>
      </p:sp>
      <p:sp>
        <p:nvSpPr>
          <p:cNvPr id="256" name="Google Shape;256;g2ec79a00de5_0_201"/>
          <p:cNvSpPr txBox="1">
            <a:spLocks noGrp="1"/>
          </p:cNvSpPr>
          <p:nvPr>
            <p:ph type="title"/>
          </p:nvPr>
        </p:nvSpPr>
        <p:spPr>
          <a:xfrm>
            <a:off x="4116391" y="441325"/>
            <a:ext cx="7632600" cy="1224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g2ec79a00de5_0_201"/>
          <p:cNvSpPr txBox="1"/>
          <p:nvPr/>
        </p:nvSpPr>
        <p:spPr>
          <a:xfrm>
            <a:off x="4116389" y="6416667"/>
            <a:ext cx="1763800" cy="215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aids2024.org</a:t>
            </a:r>
            <a:endParaRPr sz="1400"/>
          </a:p>
        </p:txBody>
      </p:sp>
      <p:sp>
        <p:nvSpPr>
          <p:cNvPr id="258" name="Google Shape;258;g2ec79a00de5_0_201"/>
          <p:cNvSpPr txBox="1"/>
          <p:nvPr/>
        </p:nvSpPr>
        <p:spPr>
          <a:xfrm>
            <a:off x="6312024" y="6416668"/>
            <a:ext cx="1763800" cy="215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68865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2">
          <p15:clr>
            <a:srgbClr val="FBAE40"/>
          </p15:clr>
        </p15:guide>
        <p15:guide id="2" orient="horz" pos="259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1066F-4F1E-40A3-BFAF-FBC2B3A6C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8703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ext 2">
  <p:cSld name="Content with Text 2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>
            <a:off x="4116389" y="2097089"/>
            <a:ext cx="7632703" cy="4103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304770" lvl="0" indent="-15238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/>
            </a:lvl1pPr>
            <a:lvl2pPr marL="609539" lvl="1" indent="-22857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14309" lvl="2" indent="-22857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078" lvl="3" indent="-22857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523848" lvl="4" indent="-22857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828617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387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156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2926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2"/>
          </p:nvPr>
        </p:nvSpPr>
        <p:spPr>
          <a:xfrm>
            <a:off x="442914" y="2097089"/>
            <a:ext cx="3368799" cy="410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304770" lvl="0" indent="-15238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marL="609539" lvl="1" indent="-22857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14309" lvl="2" indent="-22857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078" lvl="3" indent="-22857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523848" lvl="4" indent="-22857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828617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387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156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2926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4674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1066F-4F1E-40A3-BFAF-FBC2B3A6C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7296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8D080-8FDC-4A31-98B0-6D5542C18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31103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225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1066F-4F1E-40A3-BFAF-FBC2B3A6C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DEAD8-301A-42E3-B622-F5BFB4EF7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577" indent="-228577">
              <a:buFont typeface="Wingdings" panose="05000000000000000000" pitchFamily="2" charset="2"/>
              <a:buChar char="§"/>
              <a:defRPr/>
            </a:lvl1pPr>
            <a:lvl3pPr marL="1142886" indent="-228577">
              <a:buFont typeface="Courier New" panose="02070309020205020404" pitchFamily="49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87250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rgbClr val="17A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E329-70D7-47E8-86AE-494CCA3D5F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Breaker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64402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F1EC0E-8DD2-ACED-54B6-36F43A8AA4DD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05B046-8380-43C5-27D1-E58BD5D92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8A86CA-ED97-4B1C-50A3-296EEB72CF4D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4BBEB-3875-3E11-09BD-C2110D718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3991B9-524C-FCDD-7A3B-D5FB6338E16C}"/>
              </a:ext>
            </a:extLst>
          </p:cNvPr>
          <p:cNvSpPr/>
          <p:nvPr userDrawn="1"/>
        </p:nvSpPr>
        <p:spPr>
          <a:xfrm>
            <a:off x="4025900" y="6353175"/>
            <a:ext cx="1041400" cy="33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309426-BA15-69DF-9DF9-E4BCD5A48083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</p:spTree>
    <p:extLst>
      <p:ext uri="{BB962C8B-B14F-4D97-AF65-F5344CB8AC3E}">
        <p14:creationId xmlns:p14="http://schemas.microsoft.com/office/powerpoint/2010/main" val="384131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24E970-CD7C-2893-4293-CAADEBD4D699}"/>
              </a:ext>
            </a:extLst>
          </p:cNvPr>
          <p:cNvSpPr/>
          <p:nvPr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640762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336903-C42D-0B24-3543-E020D15776BE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1458B3-1D91-F3A6-83FD-350154A757C1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06B1D8-6A8F-870D-43B3-DFB9C45F78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58360" y="266700"/>
            <a:ext cx="2463933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12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2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7A1E89-D11F-7D84-9492-E321845559FA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6112A-495D-43C0-3AC7-06A4322B48A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649B11-021B-9D5D-46F1-8BB777F17BE7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1305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94271B-1588-8B83-AF63-19A63442EBFE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DE700C-1910-562C-10A1-64B539DF6334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B3AC93-D5FF-B99A-0595-51AF5CAB98E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939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9620CD-55F4-E7E8-E6EC-EB63F895E7BF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84B90-C316-C349-6B8A-72E2C44730B5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E78E90-9218-9685-1D30-181ABB6A0E7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0133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lide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657D6E-D7A9-5757-D780-8C4C40EAF8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281A67-EECF-3906-182B-26FC6009B376}"/>
              </a:ext>
            </a:extLst>
          </p:cNvPr>
          <p:cNvSpPr/>
          <p:nvPr userDrawn="1"/>
        </p:nvSpPr>
        <p:spPr>
          <a:xfrm>
            <a:off x="3004457" y="0"/>
            <a:ext cx="9187542" cy="6200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996E0E-C323-7488-C5C5-A730ED0AA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8307A7-7DAF-A3D0-EEA7-B63B600E8639}"/>
              </a:ext>
            </a:extLst>
          </p:cNvPr>
          <p:cNvSpPr/>
          <p:nvPr/>
        </p:nvSpPr>
        <p:spPr>
          <a:xfrm>
            <a:off x="3004457" y="0"/>
            <a:ext cx="9187542" cy="6200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IAS Ribbon Sans Regular" pitchFamily="2" charset="0"/>
                <a:ea typeface="IAS Ribbon Sans Regular" pitchFamily="2" charset="0"/>
              </a:defRPr>
            </a:lvl1pPr>
          </a:lstStyle>
          <a:p>
            <a:r>
              <a:rPr lang="en-GB" noProof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D2531-B330-3930-3318-0A3155709EE6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2CB9AF-2DB1-B554-78D0-E26F7FBCD684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A29D02-9F95-CE08-4D0B-BA8E1DA1DF95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71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213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1066F-4F1E-40A3-BFAF-FBC2B3A6C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DEAD8-301A-42E3-B622-F5BFB4EF7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577" indent="-228577">
              <a:buFont typeface="Wingdings" panose="05000000000000000000" pitchFamily="2" charset="2"/>
              <a:buChar char="§"/>
              <a:defRPr/>
            </a:lvl1pPr>
            <a:lvl3pPr marL="1142886" indent="-228577">
              <a:buFont typeface="Courier New" panose="02070309020205020404" pitchFamily="49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068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7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700" cy="9715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2097089"/>
            <a:ext cx="11306169" cy="4103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66124B-A661-D5A9-C532-18C996EA6AEA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260899" y="266700"/>
            <a:ext cx="2463935" cy="1318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64E06F-EF28-50C5-9C9E-07D58141219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260900" y="266700"/>
            <a:ext cx="2463933" cy="13189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F732FC-4D73-C42C-6C11-5F3B3D52F7F4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B2D3C-4B72-91F3-7506-ECD010C0CA0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</p:spTree>
    <p:extLst>
      <p:ext uri="{BB962C8B-B14F-4D97-AF65-F5344CB8AC3E}">
        <p14:creationId xmlns:p14="http://schemas.microsoft.com/office/powerpoint/2010/main" val="6988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2" r:id="rId3"/>
    <p:sldLayoutId id="2147483705" r:id="rId4"/>
    <p:sldLayoutId id="2147483707" r:id="rId5"/>
    <p:sldLayoutId id="2147483708" r:id="rId6"/>
    <p:sldLayoutId id="2147483710" r:id="rId7"/>
    <p:sldLayoutId id="2147483712" r:id="rId8"/>
    <p:sldLayoutId id="2147483718" r:id="rId9"/>
    <p:sldLayoutId id="2147483757" r:id="rId10"/>
    <p:sldLayoutId id="2147483779" r:id="rId11"/>
    <p:sldLayoutId id="21474837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5" pos="3840" userDrawn="1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3" orient="horz" pos="4133" userDrawn="1">
          <p15:clr>
            <a:srgbClr val="F26B43"/>
          </p15:clr>
        </p15:guide>
        <p15:guide id="14" orient="horz" pos="4088" userDrawn="1">
          <p15:clr>
            <a:srgbClr val="F26B43"/>
          </p15:clr>
        </p15:guide>
        <p15:guide id="15" orient="horz" pos="89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7B693A-7B1C-4672-8641-1E8AD1403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1"/>
            <a:ext cx="9116465" cy="169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B609C-AF67-4E5C-BD6B-9B3EC0FAA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37" y="1825625"/>
            <a:ext cx="11532661" cy="385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pic>
        <p:nvPicPr>
          <p:cNvPr id="4" name="Picture 3" descr="A logo on a black background&#10;&#10;Description automatically generated">
            <a:extLst>
              <a:ext uri="{FF2B5EF4-FFF2-40B4-BE49-F238E27FC236}">
                <a16:creationId xmlns:a16="http://schemas.microsoft.com/office/drawing/2014/main" id="{6091F793-D309-9100-B90F-D8451D77303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673" y="183281"/>
            <a:ext cx="1918289" cy="82212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C507E9D-19E0-D7FE-FDFB-9256BE5125D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29101" y="5851657"/>
            <a:ext cx="2362861" cy="823062"/>
          </a:xfrm>
          <a:prstGeom prst="rect">
            <a:avLst/>
          </a:prstGeom>
        </p:spPr>
      </p:pic>
      <p:sp>
        <p:nvSpPr>
          <p:cNvPr id="6" name="Freeform 11">
            <a:extLst>
              <a:ext uri="{FF2B5EF4-FFF2-40B4-BE49-F238E27FC236}">
                <a16:creationId xmlns:a16="http://schemas.microsoft.com/office/drawing/2014/main" id="{94110759-CB54-79CD-EC54-3D214F44EE4F}"/>
              </a:ext>
            </a:extLst>
          </p:cNvPr>
          <p:cNvSpPr/>
          <p:nvPr userDrawn="1"/>
        </p:nvSpPr>
        <p:spPr>
          <a:xfrm>
            <a:off x="138251" y="5707963"/>
            <a:ext cx="3160908" cy="998431"/>
          </a:xfrm>
          <a:custGeom>
            <a:avLst/>
            <a:gdLst/>
            <a:ahLst/>
            <a:cxnLst/>
            <a:rect l="l" t="t" r="r" b="b"/>
            <a:pathLst>
              <a:path w="5403990" h="1706949">
                <a:moveTo>
                  <a:pt x="0" y="0"/>
                </a:moveTo>
                <a:lnTo>
                  <a:pt x="5403989" y="0"/>
                </a:lnTo>
                <a:lnTo>
                  <a:pt x="5403989" y="1706948"/>
                </a:lnTo>
                <a:lnTo>
                  <a:pt x="0" y="1706948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189">
          <p15:clr>
            <a:srgbClr val="F26B43"/>
          </p15:clr>
        </p15:guide>
        <p15:guide id="3" orient="horz" pos="11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3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unaids.org/en/regionscountries/countries/southafrica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hyperlink" Target="https://www.unaids.org/sites/default/files/media_asset/UNAIDS_FactSheet_en.pdf" TargetMode="External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034A3-02DF-58E8-819D-42920050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9"/>
            <a:ext cx="7632700" cy="3264620"/>
          </a:xfrm>
        </p:spPr>
        <p:txBody>
          <a:bodyPr>
            <a:normAutofit fontScale="90000"/>
          </a:bodyPr>
          <a:lstStyle/>
          <a:p>
            <a:r>
              <a:rPr lang="en-GB">
                <a:ea typeface="Verdana Bold"/>
              </a:rPr>
              <a:t>Early findings from a </a:t>
            </a:r>
            <a:r>
              <a:rPr lang="en-GB" err="1">
                <a:ea typeface="Verdana Bold"/>
              </a:rPr>
              <a:t>PrEP</a:t>
            </a:r>
            <a:r>
              <a:rPr lang="en-GB">
                <a:ea typeface="Verdana Bold"/>
              </a:rPr>
              <a:t> choice implementation science study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E107-D69D-7F17-DCA4-9810DCD485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6388" y="1178017"/>
            <a:ext cx="7632700" cy="661060"/>
          </a:xfrm>
        </p:spPr>
        <p:txBody>
          <a:bodyPr>
            <a:normAutofit/>
          </a:bodyPr>
          <a:lstStyle/>
          <a:p>
            <a:endParaRPr lang="en-GB" sz="900" b="0">
              <a:solidFill>
                <a:srgbClr val="333333"/>
              </a:solidFill>
              <a:latin typeface="Segoe UI"/>
              <a:cs typeface="Segoe UI"/>
            </a:endParaRPr>
          </a:p>
          <a:p>
            <a:endParaRPr lang="en-GB" b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E3675-1649-802E-6FA3-7499193C73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Saiqa Mullick, Wits RHI, University of the Witwatersrand, South Africa</a:t>
            </a:r>
          </a:p>
        </p:txBody>
      </p:sp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EA20653A-D739-EEA2-7160-31CD5AE208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36" r="19400"/>
          <a:stretch/>
        </p:blipFill>
        <p:spPr>
          <a:xfrm>
            <a:off x="4116388" y="5595337"/>
            <a:ext cx="2315586" cy="1002890"/>
          </a:xfrm>
          <a:prstGeom prst="rect">
            <a:avLst/>
          </a:prstGeom>
        </p:spPr>
      </p:pic>
      <p:pic>
        <p:nvPicPr>
          <p:cNvPr id="8" name="Picture 7" descr="A logo with a yellow arrow&#10;&#10;Description automatically generated">
            <a:extLst>
              <a:ext uri="{FF2B5EF4-FFF2-40B4-BE49-F238E27FC236}">
                <a16:creationId xmlns:a16="http://schemas.microsoft.com/office/drawing/2014/main" id="{15D1785A-96AB-36EA-2210-4AF1B9EA3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882" y="5627796"/>
            <a:ext cx="1840717" cy="78887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ADE16C6-6DE3-BE48-67F8-925E9A9373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18506" y="5626510"/>
            <a:ext cx="2230582" cy="776986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34FB421-ADBE-D147-320B-0ED003D16C95}"/>
              </a:ext>
            </a:extLst>
          </p:cNvPr>
          <p:cNvSpPr txBox="1">
            <a:spLocks/>
          </p:cNvSpPr>
          <p:nvPr/>
        </p:nvSpPr>
        <p:spPr>
          <a:xfrm>
            <a:off x="4116391" y="1303207"/>
            <a:ext cx="7632700" cy="8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accent6"/>
                </a:solidFill>
                <a:latin typeface="IAS Ribbon Sans Bold" pitchFamily="2" charset="0"/>
                <a:ea typeface="IAS Ribbon Sans Bold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Verdana"/>
              </a:rPr>
              <a:t>Implementing PrEP Choice: Experiences from South Africa</a:t>
            </a:r>
            <a:endParaRPr lang="en-GB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11783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59390A-0154-08FB-03A8-37839932659B}"/>
              </a:ext>
            </a:extLst>
          </p:cNvPr>
          <p:cNvSpPr txBox="1"/>
          <p:nvPr/>
        </p:nvSpPr>
        <p:spPr>
          <a:xfrm>
            <a:off x="704175" y="459204"/>
            <a:ext cx="86407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132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chemeClr val="accent1"/>
                </a:solidFill>
                <a:latin typeface="+mj-lt"/>
              </a:rPr>
              <a:t>PrEP Choice at enrollment among female participants (N=2245): 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April 2024 – July 2024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AC8CF0-FC4E-0A54-F0CD-5BEDF8D5F424}"/>
              </a:ext>
            </a:extLst>
          </p:cNvPr>
          <p:cNvCxnSpPr>
            <a:cxnSpLocks/>
          </p:cNvCxnSpPr>
          <p:nvPr/>
        </p:nvCxnSpPr>
        <p:spPr>
          <a:xfrm>
            <a:off x="897226" y="5204666"/>
            <a:ext cx="1047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A88A17E-4A3F-D5A9-0C26-3A8397396ACE}"/>
              </a:ext>
            </a:extLst>
          </p:cNvPr>
          <p:cNvSpPr txBox="1"/>
          <p:nvPr/>
        </p:nvSpPr>
        <p:spPr>
          <a:xfrm>
            <a:off x="410260" y="5120027"/>
            <a:ext cx="383705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ZA" sz="110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FECC8A-1D17-1889-E403-227D8F57586C}"/>
              </a:ext>
            </a:extLst>
          </p:cNvPr>
          <p:cNvCxnSpPr>
            <a:cxnSpLocks/>
          </p:cNvCxnSpPr>
          <p:nvPr/>
        </p:nvCxnSpPr>
        <p:spPr>
          <a:xfrm>
            <a:off x="897226" y="2179912"/>
            <a:ext cx="1047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1E4E498-2F9A-0334-FD35-6ECA54DF5262}"/>
              </a:ext>
            </a:extLst>
          </p:cNvPr>
          <p:cNvSpPr txBox="1"/>
          <p:nvPr/>
        </p:nvSpPr>
        <p:spPr>
          <a:xfrm>
            <a:off x="410260" y="2095274"/>
            <a:ext cx="383705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ZA" sz="1100">
                <a:solidFill>
                  <a:schemeClr val="tx1">
                    <a:lumMod val="50000"/>
                    <a:lumOff val="50000"/>
                  </a:schemeClr>
                </a:solidFill>
              </a:rPr>
              <a:t>800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56D464-D1AD-2BBA-4848-D998124F6DA5}"/>
              </a:ext>
            </a:extLst>
          </p:cNvPr>
          <p:cNvCxnSpPr>
            <a:cxnSpLocks/>
          </p:cNvCxnSpPr>
          <p:nvPr/>
        </p:nvCxnSpPr>
        <p:spPr>
          <a:xfrm>
            <a:off x="897226" y="3314195"/>
            <a:ext cx="1047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C083AAA-6EAC-3CE7-C8B4-5C2BFA29349A}"/>
              </a:ext>
            </a:extLst>
          </p:cNvPr>
          <p:cNvSpPr txBox="1"/>
          <p:nvPr/>
        </p:nvSpPr>
        <p:spPr>
          <a:xfrm>
            <a:off x="410260" y="3229556"/>
            <a:ext cx="383705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ZA" sz="1100">
                <a:solidFill>
                  <a:schemeClr val="tx1">
                    <a:lumMod val="50000"/>
                    <a:lumOff val="50000"/>
                  </a:schemeClr>
                </a:solidFill>
              </a:rPr>
              <a:t>500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CBA2ED4-C8DA-B32F-B1E6-957AAA193DAA}"/>
              </a:ext>
            </a:extLst>
          </p:cNvPr>
          <p:cNvCxnSpPr>
            <a:cxnSpLocks/>
          </p:cNvCxnSpPr>
          <p:nvPr/>
        </p:nvCxnSpPr>
        <p:spPr>
          <a:xfrm>
            <a:off x="897226" y="2936101"/>
            <a:ext cx="1047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0601B15-AF8D-35C9-98AC-F0AF17DF8EA6}"/>
              </a:ext>
            </a:extLst>
          </p:cNvPr>
          <p:cNvSpPr txBox="1"/>
          <p:nvPr/>
        </p:nvSpPr>
        <p:spPr>
          <a:xfrm>
            <a:off x="410260" y="2851462"/>
            <a:ext cx="383705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ZA" sz="1100">
                <a:solidFill>
                  <a:schemeClr val="tx1">
                    <a:lumMod val="50000"/>
                    <a:lumOff val="50000"/>
                  </a:schemeClr>
                </a:solidFill>
              </a:rPr>
              <a:t>600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B508F24-EEB3-EF44-4306-AFA7E569C077}"/>
              </a:ext>
            </a:extLst>
          </p:cNvPr>
          <p:cNvCxnSpPr>
            <a:cxnSpLocks/>
          </p:cNvCxnSpPr>
          <p:nvPr/>
        </p:nvCxnSpPr>
        <p:spPr>
          <a:xfrm>
            <a:off x="897226" y="2558007"/>
            <a:ext cx="1047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A042DA9-85D0-0913-D829-CEA2D371C278}"/>
              </a:ext>
            </a:extLst>
          </p:cNvPr>
          <p:cNvSpPr txBox="1"/>
          <p:nvPr/>
        </p:nvSpPr>
        <p:spPr>
          <a:xfrm>
            <a:off x="410260" y="2473368"/>
            <a:ext cx="383705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ZA" sz="1100">
                <a:solidFill>
                  <a:schemeClr val="tx1">
                    <a:lumMod val="50000"/>
                    <a:lumOff val="50000"/>
                  </a:schemeClr>
                </a:solidFill>
              </a:rPr>
              <a:t>700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02E2731-904A-EEA8-94B9-76E986C0998E}"/>
              </a:ext>
            </a:extLst>
          </p:cNvPr>
          <p:cNvCxnSpPr>
            <a:cxnSpLocks/>
          </p:cNvCxnSpPr>
          <p:nvPr/>
        </p:nvCxnSpPr>
        <p:spPr>
          <a:xfrm>
            <a:off x="897226" y="3692289"/>
            <a:ext cx="1047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C4F3B71-2648-AB55-7890-344A6DD1C976}"/>
              </a:ext>
            </a:extLst>
          </p:cNvPr>
          <p:cNvSpPr txBox="1"/>
          <p:nvPr/>
        </p:nvSpPr>
        <p:spPr>
          <a:xfrm>
            <a:off x="410260" y="3607650"/>
            <a:ext cx="383705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ZA" sz="1100">
                <a:solidFill>
                  <a:schemeClr val="tx1">
                    <a:lumMod val="50000"/>
                    <a:lumOff val="50000"/>
                  </a:schemeClr>
                </a:solidFill>
              </a:rPr>
              <a:t>400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1C31833-C0C2-DACD-55D7-AA106AB57863}"/>
              </a:ext>
            </a:extLst>
          </p:cNvPr>
          <p:cNvCxnSpPr>
            <a:cxnSpLocks/>
          </p:cNvCxnSpPr>
          <p:nvPr/>
        </p:nvCxnSpPr>
        <p:spPr>
          <a:xfrm>
            <a:off x="897226" y="4070383"/>
            <a:ext cx="1047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2206EFD-4DCF-5EA1-3997-B3871E23846E}"/>
              </a:ext>
            </a:extLst>
          </p:cNvPr>
          <p:cNvSpPr txBox="1"/>
          <p:nvPr/>
        </p:nvSpPr>
        <p:spPr>
          <a:xfrm>
            <a:off x="410260" y="3985744"/>
            <a:ext cx="383705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ZA" sz="1100">
                <a:solidFill>
                  <a:schemeClr val="tx1">
                    <a:lumMod val="50000"/>
                    <a:lumOff val="50000"/>
                  </a:schemeClr>
                </a:solidFill>
              </a:rPr>
              <a:t>300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643ECA0-4292-4ABD-B2BA-BC6784B96F87}"/>
              </a:ext>
            </a:extLst>
          </p:cNvPr>
          <p:cNvCxnSpPr>
            <a:cxnSpLocks/>
          </p:cNvCxnSpPr>
          <p:nvPr/>
        </p:nvCxnSpPr>
        <p:spPr>
          <a:xfrm>
            <a:off x="897226" y="4448477"/>
            <a:ext cx="1047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6377EB4-A10A-7ADD-BE8B-45BDA43245ED}"/>
              </a:ext>
            </a:extLst>
          </p:cNvPr>
          <p:cNvSpPr txBox="1"/>
          <p:nvPr/>
        </p:nvSpPr>
        <p:spPr>
          <a:xfrm>
            <a:off x="410260" y="4363838"/>
            <a:ext cx="383705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ZA" sz="1100">
                <a:solidFill>
                  <a:schemeClr val="tx1">
                    <a:lumMod val="50000"/>
                    <a:lumOff val="50000"/>
                  </a:schemeClr>
                </a:solidFill>
              </a:rPr>
              <a:t>200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EABF983-3C61-DCC0-FF9F-4CD4E6D4DE42}"/>
              </a:ext>
            </a:extLst>
          </p:cNvPr>
          <p:cNvCxnSpPr>
            <a:cxnSpLocks/>
          </p:cNvCxnSpPr>
          <p:nvPr/>
        </p:nvCxnSpPr>
        <p:spPr>
          <a:xfrm>
            <a:off x="897226" y="4826571"/>
            <a:ext cx="1047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B914388E-5916-8686-57FD-5A534BB55AEA}"/>
              </a:ext>
            </a:extLst>
          </p:cNvPr>
          <p:cNvSpPr txBox="1"/>
          <p:nvPr/>
        </p:nvSpPr>
        <p:spPr>
          <a:xfrm>
            <a:off x="410260" y="4741932"/>
            <a:ext cx="383705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ZA" sz="1100">
                <a:solidFill>
                  <a:schemeClr val="tx1">
                    <a:lumMod val="50000"/>
                    <a:lumOff val="50000"/>
                  </a:schemeClr>
                </a:solidFill>
              </a:rPr>
              <a:t>100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266E6A7-2CB4-5F3C-8D21-8A3F09ADC697}"/>
              </a:ext>
            </a:extLst>
          </p:cNvPr>
          <p:cNvCxnSpPr>
            <a:cxnSpLocks/>
          </p:cNvCxnSpPr>
          <p:nvPr/>
        </p:nvCxnSpPr>
        <p:spPr>
          <a:xfrm>
            <a:off x="897226" y="1801818"/>
            <a:ext cx="1047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E6D5DFA4-CBDD-72FA-E803-EFD048E80535}"/>
              </a:ext>
            </a:extLst>
          </p:cNvPr>
          <p:cNvSpPr txBox="1"/>
          <p:nvPr/>
        </p:nvSpPr>
        <p:spPr>
          <a:xfrm>
            <a:off x="410260" y="1717180"/>
            <a:ext cx="383705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ZA" sz="1100">
                <a:solidFill>
                  <a:schemeClr val="tx1">
                    <a:lumMod val="50000"/>
                    <a:lumOff val="50000"/>
                  </a:schemeClr>
                </a:solidFill>
              </a:rPr>
              <a:t>900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D3B9F70-8BA8-1880-0C73-1EB263611022}"/>
              </a:ext>
            </a:extLst>
          </p:cNvPr>
          <p:cNvSpPr txBox="1"/>
          <p:nvPr/>
        </p:nvSpPr>
        <p:spPr>
          <a:xfrm rot="16200000">
            <a:off x="-1352895" y="3403443"/>
            <a:ext cx="32713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100">
                <a:solidFill>
                  <a:schemeClr val="accent6"/>
                </a:solidFill>
              </a:rPr>
              <a:t>NUMBER OF FEMALES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84875E7-2EAD-7E5E-892B-531CA3414286}"/>
              </a:ext>
            </a:extLst>
          </p:cNvPr>
          <p:cNvSpPr/>
          <p:nvPr/>
        </p:nvSpPr>
        <p:spPr>
          <a:xfrm>
            <a:off x="5038292" y="3198683"/>
            <a:ext cx="744217" cy="20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/>
              <a:t>537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2716CD3-8CEC-9CBC-6EE3-163466D4A329}"/>
              </a:ext>
            </a:extLst>
          </p:cNvPr>
          <p:cNvSpPr/>
          <p:nvPr/>
        </p:nvSpPr>
        <p:spPr>
          <a:xfrm>
            <a:off x="5797621" y="4722947"/>
            <a:ext cx="744217" cy="4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/>
              <a:t>41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854701B-CDA0-3D5E-DF6D-29C9BA7F1BE5}"/>
              </a:ext>
            </a:extLst>
          </p:cNvPr>
          <p:cNvSpPr/>
          <p:nvPr/>
        </p:nvSpPr>
        <p:spPr>
          <a:xfrm>
            <a:off x="6556950" y="4776947"/>
            <a:ext cx="744217" cy="4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>
                <a:solidFill>
                  <a:schemeClr val="accent6"/>
                </a:solidFill>
              </a:rPr>
              <a:t>117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2FB8BDBE-5147-D4E4-89C4-BA9A973878D9}"/>
              </a:ext>
            </a:extLst>
          </p:cNvPr>
          <p:cNvCxnSpPr>
            <a:cxnSpLocks/>
          </p:cNvCxnSpPr>
          <p:nvPr/>
        </p:nvCxnSpPr>
        <p:spPr>
          <a:xfrm flipV="1">
            <a:off x="6169729" y="4048856"/>
            <a:ext cx="0" cy="68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>
            <a:extLst>
              <a:ext uri="{FF2B5EF4-FFF2-40B4-BE49-F238E27FC236}">
                <a16:creationId xmlns:a16="http://schemas.microsoft.com/office/drawing/2014/main" id="{50720220-1486-2112-43A2-12BB621C127F}"/>
              </a:ext>
            </a:extLst>
          </p:cNvPr>
          <p:cNvSpPr/>
          <p:nvPr/>
        </p:nvSpPr>
        <p:spPr>
          <a:xfrm>
            <a:off x="5904079" y="3493305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b="1"/>
              <a:t>2.7%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B387EBB-EF4C-14DC-7F14-EB2FC173E20C}"/>
              </a:ext>
            </a:extLst>
          </p:cNvPr>
          <p:cNvCxnSpPr>
            <a:cxnSpLocks/>
          </p:cNvCxnSpPr>
          <p:nvPr/>
        </p:nvCxnSpPr>
        <p:spPr>
          <a:xfrm flipV="1">
            <a:off x="6942619" y="4408084"/>
            <a:ext cx="0" cy="36000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>
            <a:extLst>
              <a:ext uri="{FF2B5EF4-FFF2-40B4-BE49-F238E27FC236}">
                <a16:creationId xmlns:a16="http://schemas.microsoft.com/office/drawing/2014/main" id="{9FDE6524-CA1B-47B1-B3B1-8CC10FA449C3}"/>
              </a:ext>
            </a:extLst>
          </p:cNvPr>
          <p:cNvSpPr/>
          <p:nvPr/>
        </p:nvSpPr>
        <p:spPr>
          <a:xfrm>
            <a:off x="6676969" y="3852533"/>
            <a:ext cx="540000" cy="5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b="1">
                <a:solidFill>
                  <a:schemeClr val="accent6"/>
                </a:solidFill>
              </a:rPr>
              <a:t>7.6%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915B502-15B1-7743-F5D4-8DBA95F13FBC}"/>
              </a:ext>
            </a:extLst>
          </p:cNvPr>
          <p:cNvSpPr txBox="1"/>
          <p:nvPr/>
        </p:nvSpPr>
        <p:spPr>
          <a:xfrm>
            <a:off x="4657287" y="5312656"/>
            <a:ext cx="2262875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200">
                <a:solidFill>
                  <a:schemeClr val="bg1"/>
                </a:solidFill>
              </a:rPr>
              <a:t>18-24 YEARS (n=1 530)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AA6F87C-4A0C-F3C2-9D0E-B33851F033A0}"/>
              </a:ext>
            </a:extLst>
          </p:cNvPr>
          <p:cNvSpPr/>
          <p:nvPr/>
        </p:nvSpPr>
        <p:spPr>
          <a:xfrm>
            <a:off x="8779184" y="4801132"/>
            <a:ext cx="744217" cy="4135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/>
              <a:t>101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7C62523-8CC7-FB60-93E6-44D56CA818EA}"/>
              </a:ext>
            </a:extLst>
          </p:cNvPr>
          <p:cNvSpPr/>
          <p:nvPr/>
        </p:nvSpPr>
        <p:spPr>
          <a:xfrm>
            <a:off x="9538513" y="5070681"/>
            <a:ext cx="744217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/>
              <a:t>36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6AA599C-BBB0-F107-2A1A-F2C8344DC8C9}"/>
              </a:ext>
            </a:extLst>
          </p:cNvPr>
          <p:cNvSpPr/>
          <p:nvPr/>
        </p:nvSpPr>
        <p:spPr>
          <a:xfrm>
            <a:off x="10309789" y="5168666"/>
            <a:ext cx="744217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>
                <a:solidFill>
                  <a:schemeClr val="accent6"/>
                </a:solidFill>
              </a:rPr>
              <a:t>16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679D421C-2E63-75F7-2119-F003A345470C}"/>
              </a:ext>
            </a:extLst>
          </p:cNvPr>
          <p:cNvCxnSpPr>
            <a:cxnSpLocks/>
          </p:cNvCxnSpPr>
          <p:nvPr/>
        </p:nvCxnSpPr>
        <p:spPr>
          <a:xfrm flipV="1">
            <a:off x="9910337" y="4416629"/>
            <a:ext cx="0" cy="68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>
            <a:extLst>
              <a:ext uri="{FF2B5EF4-FFF2-40B4-BE49-F238E27FC236}">
                <a16:creationId xmlns:a16="http://schemas.microsoft.com/office/drawing/2014/main" id="{2802C4F8-6D9E-7259-1E3A-B5EF71B199B4}"/>
              </a:ext>
            </a:extLst>
          </p:cNvPr>
          <p:cNvSpPr/>
          <p:nvPr/>
        </p:nvSpPr>
        <p:spPr>
          <a:xfrm>
            <a:off x="9644687" y="3994428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b="1"/>
              <a:t>6%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097D9759-9869-B010-19D8-EE18A781637E}"/>
              </a:ext>
            </a:extLst>
          </p:cNvPr>
          <p:cNvCxnSpPr>
            <a:cxnSpLocks/>
          </p:cNvCxnSpPr>
          <p:nvPr/>
        </p:nvCxnSpPr>
        <p:spPr>
          <a:xfrm flipV="1">
            <a:off x="10683227" y="4826208"/>
            <a:ext cx="0" cy="36000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132">
            <a:extLst>
              <a:ext uri="{FF2B5EF4-FFF2-40B4-BE49-F238E27FC236}">
                <a16:creationId xmlns:a16="http://schemas.microsoft.com/office/drawing/2014/main" id="{884AF5C5-4529-1D3C-C3BD-520A9CDE885D}"/>
              </a:ext>
            </a:extLst>
          </p:cNvPr>
          <p:cNvSpPr/>
          <p:nvPr/>
        </p:nvSpPr>
        <p:spPr>
          <a:xfrm>
            <a:off x="10417577" y="4356382"/>
            <a:ext cx="540000" cy="5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b="1">
                <a:solidFill>
                  <a:schemeClr val="accent6"/>
                </a:solidFill>
              </a:rPr>
              <a:t>2.7%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23E5E872-4006-C9F8-6ED3-A0068269E0D6}"/>
              </a:ext>
            </a:extLst>
          </p:cNvPr>
          <p:cNvCxnSpPr>
            <a:cxnSpLocks/>
          </p:cNvCxnSpPr>
          <p:nvPr/>
        </p:nvCxnSpPr>
        <p:spPr>
          <a:xfrm flipV="1">
            <a:off x="9159766" y="4185142"/>
            <a:ext cx="0" cy="68400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>
            <a:extLst>
              <a:ext uri="{FF2B5EF4-FFF2-40B4-BE49-F238E27FC236}">
                <a16:creationId xmlns:a16="http://schemas.microsoft.com/office/drawing/2014/main" id="{24E83187-B438-CE42-66E3-2EC4BA42444E}"/>
              </a:ext>
            </a:extLst>
          </p:cNvPr>
          <p:cNvSpPr/>
          <p:nvPr/>
        </p:nvSpPr>
        <p:spPr>
          <a:xfrm>
            <a:off x="8894116" y="3629591"/>
            <a:ext cx="540000" cy="5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b="1"/>
              <a:t>16.8%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E445ADD-45E6-DCB4-C52F-9BAFE0E92DE1}"/>
              </a:ext>
            </a:extLst>
          </p:cNvPr>
          <p:cNvSpPr txBox="1"/>
          <p:nvPr/>
        </p:nvSpPr>
        <p:spPr>
          <a:xfrm>
            <a:off x="8398428" y="5312656"/>
            <a:ext cx="2262875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200">
                <a:solidFill>
                  <a:schemeClr val="bg1"/>
                </a:solidFill>
              </a:rPr>
              <a:t>25+ YEARS (n=400)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547EF609-0D50-CDDA-D44F-BE3FF1981521}"/>
              </a:ext>
            </a:extLst>
          </p:cNvPr>
          <p:cNvSpPr/>
          <p:nvPr/>
        </p:nvSpPr>
        <p:spPr>
          <a:xfrm>
            <a:off x="3712050" y="5763870"/>
            <a:ext cx="180000" cy="1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203DE06-BDCB-CAA5-A844-ED6F86393241}"/>
              </a:ext>
            </a:extLst>
          </p:cNvPr>
          <p:cNvSpPr txBox="1"/>
          <p:nvPr/>
        </p:nvSpPr>
        <p:spPr>
          <a:xfrm>
            <a:off x="3859814" y="5723065"/>
            <a:ext cx="2578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/>
              <a:t>Oral PrEP (n=676, 30.1%)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7FADDF6-FFEB-55DA-1539-271C60AFC3C7}"/>
              </a:ext>
            </a:extLst>
          </p:cNvPr>
          <p:cNvSpPr/>
          <p:nvPr/>
        </p:nvSpPr>
        <p:spPr>
          <a:xfrm>
            <a:off x="6768965" y="5763870"/>
            <a:ext cx="180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B67FB39C-F513-7621-8866-445C6B370474}"/>
              </a:ext>
            </a:extLst>
          </p:cNvPr>
          <p:cNvSpPr txBox="1"/>
          <p:nvPr/>
        </p:nvSpPr>
        <p:spPr>
          <a:xfrm>
            <a:off x="6922389" y="5723065"/>
            <a:ext cx="237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/>
              <a:t>Ring PrEP (n=77, 3.4%)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5F43169-9E37-2BC3-4D79-70070C7A8AED}"/>
              </a:ext>
            </a:extLst>
          </p:cNvPr>
          <p:cNvSpPr/>
          <p:nvPr/>
        </p:nvSpPr>
        <p:spPr>
          <a:xfrm>
            <a:off x="9617941" y="5763870"/>
            <a:ext cx="180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F9C541-E0EF-2A85-3B97-5AD5E8502AF0}"/>
              </a:ext>
            </a:extLst>
          </p:cNvPr>
          <p:cNvSpPr txBox="1"/>
          <p:nvPr/>
        </p:nvSpPr>
        <p:spPr>
          <a:xfrm>
            <a:off x="9780072" y="5723065"/>
            <a:ext cx="20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/>
              <a:t>None (n=144, 6.4%)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5A30852-CC5B-5F5F-EA56-E65B77F0D884}"/>
              </a:ext>
            </a:extLst>
          </p:cNvPr>
          <p:cNvSpPr/>
          <p:nvPr/>
        </p:nvSpPr>
        <p:spPr>
          <a:xfrm>
            <a:off x="645505" y="5763870"/>
            <a:ext cx="180000" cy="18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016DF88E-947D-381A-30BB-82C681ABDE08}"/>
              </a:ext>
            </a:extLst>
          </p:cNvPr>
          <p:cNvSpPr txBox="1"/>
          <p:nvPr/>
        </p:nvSpPr>
        <p:spPr>
          <a:xfrm>
            <a:off x="800500" y="5723065"/>
            <a:ext cx="25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/>
              <a:t>CAB-LA (n=1 348, 60.0%)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96D527FC-86CD-A0D5-F38A-E7FD14D3126E}"/>
              </a:ext>
            </a:extLst>
          </p:cNvPr>
          <p:cNvSpPr/>
          <p:nvPr/>
        </p:nvSpPr>
        <p:spPr>
          <a:xfrm>
            <a:off x="1810926" y="5056734"/>
            <a:ext cx="744217" cy="1579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/>
              <a:t>38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D08104B5-8AB1-8974-85BE-6EE74CC037ED}"/>
              </a:ext>
            </a:extLst>
          </p:cNvPr>
          <p:cNvSpPr/>
          <p:nvPr/>
        </p:nvSpPr>
        <p:spPr>
          <a:xfrm>
            <a:off x="2570255" y="5186107"/>
            <a:ext cx="744217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3C5A7864-FF2B-3F55-7D71-3F0FF7588301}"/>
              </a:ext>
            </a:extLst>
          </p:cNvPr>
          <p:cNvSpPr/>
          <p:nvPr/>
        </p:nvSpPr>
        <p:spPr>
          <a:xfrm>
            <a:off x="3341531" y="5168666"/>
            <a:ext cx="744217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>
                <a:solidFill>
                  <a:schemeClr val="accent6"/>
                </a:solidFill>
              </a:rPr>
              <a:t>11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4E098EF1-E2EC-2100-D8C5-A8359AB260E9}"/>
              </a:ext>
            </a:extLst>
          </p:cNvPr>
          <p:cNvCxnSpPr>
            <a:cxnSpLocks/>
          </p:cNvCxnSpPr>
          <p:nvPr/>
        </p:nvCxnSpPr>
        <p:spPr>
          <a:xfrm flipV="1">
            <a:off x="2942079" y="4826204"/>
            <a:ext cx="0" cy="28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>
            <a:extLst>
              <a:ext uri="{FF2B5EF4-FFF2-40B4-BE49-F238E27FC236}">
                <a16:creationId xmlns:a16="http://schemas.microsoft.com/office/drawing/2014/main" id="{24B9F187-C73E-3D25-896A-6CBAE2B5CA74}"/>
              </a:ext>
            </a:extLst>
          </p:cNvPr>
          <p:cNvSpPr/>
          <p:nvPr/>
        </p:nvSpPr>
        <p:spPr>
          <a:xfrm>
            <a:off x="2676429" y="4327803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b="1"/>
              <a:t>0%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85C03C90-BC95-B63A-1A24-763E2ADC4910}"/>
              </a:ext>
            </a:extLst>
          </p:cNvPr>
          <p:cNvCxnSpPr>
            <a:cxnSpLocks/>
          </p:cNvCxnSpPr>
          <p:nvPr/>
        </p:nvCxnSpPr>
        <p:spPr>
          <a:xfrm flipV="1">
            <a:off x="3714969" y="4816683"/>
            <a:ext cx="0" cy="28800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val 152">
            <a:extLst>
              <a:ext uri="{FF2B5EF4-FFF2-40B4-BE49-F238E27FC236}">
                <a16:creationId xmlns:a16="http://schemas.microsoft.com/office/drawing/2014/main" id="{A25898A0-955A-9B49-B49B-AFE989C67C1C}"/>
              </a:ext>
            </a:extLst>
          </p:cNvPr>
          <p:cNvSpPr/>
          <p:nvPr/>
        </p:nvSpPr>
        <p:spPr>
          <a:xfrm>
            <a:off x="3449319" y="4261132"/>
            <a:ext cx="540000" cy="5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b="1">
                <a:solidFill>
                  <a:schemeClr val="accent6"/>
                </a:solidFill>
              </a:rPr>
              <a:t>9.6%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FD0090AD-A7E7-C4A1-3162-53097BD22FAB}"/>
              </a:ext>
            </a:extLst>
          </p:cNvPr>
          <p:cNvCxnSpPr>
            <a:cxnSpLocks/>
          </p:cNvCxnSpPr>
          <p:nvPr/>
        </p:nvCxnSpPr>
        <p:spPr>
          <a:xfrm flipV="1">
            <a:off x="2181983" y="4366117"/>
            <a:ext cx="0" cy="68400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154">
            <a:extLst>
              <a:ext uri="{FF2B5EF4-FFF2-40B4-BE49-F238E27FC236}">
                <a16:creationId xmlns:a16="http://schemas.microsoft.com/office/drawing/2014/main" id="{FA82A1B1-73EA-1203-226E-4CA9243B686A}"/>
              </a:ext>
            </a:extLst>
          </p:cNvPr>
          <p:cNvSpPr/>
          <p:nvPr/>
        </p:nvSpPr>
        <p:spPr>
          <a:xfrm>
            <a:off x="1916333" y="3934391"/>
            <a:ext cx="540000" cy="5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b="1"/>
              <a:t>33.3%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895C0009-AE51-8085-46CE-3929F1B9F25B}"/>
              </a:ext>
            </a:extLst>
          </p:cNvPr>
          <p:cNvSpPr txBox="1"/>
          <p:nvPr/>
        </p:nvSpPr>
        <p:spPr>
          <a:xfrm>
            <a:off x="1441059" y="5312656"/>
            <a:ext cx="2262875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200">
                <a:solidFill>
                  <a:schemeClr val="bg1"/>
                </a:solidFill>
              </a:rPr>
              <a:t>15-17 YEARS (n=114)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C54583D1-52A6-B37F-E987-E67E1264D980}"/>
              </a:ext>
            </a:extLst>
          </p:cNvPr>
          <p:cNvSpPr/>
          <p:nvPr/>
        </p:nvSpPr>
        <p:spPr>
          <a:xfrm>
            <a:off x="1060521" y="4962682"/>
            <a:ext cx="744217" cy="25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/>
              <a:t>65</a:t>
            </a: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61F28752-515B-06A6-B699-F92F7BB87A25}"/>
              </a:ext>
            </a:extLst>
          </p:cNvPr>
          <p:cNvCxnSpPr>
            <a:cxnSpLocks/>
          </p:cNvCxnSpPr>
          <p:nvPr/>
        </p:nvCxnSpPr>
        <p:spPr>
          <a:xfrm flipV="1">
            <a:off x="1421173" y="4270640"/>
            <a:ext cx="0" cy="68400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val 158">
            <a:extLst>
              <a:ext uri="{FF2B5EF4-FFF2-40B4-BE49-F238E27FC236}">
                <a16:creationId xmlns:a16="http://schemas.microsoft.com/office/drawing/2014/main" id="{A23967FA-532F-B325-09B4-F082E5E0DF47}"/>
              </a:ext>
            </a:extLst>
          </p:cNvPr>
          <p:cNvSpPr/>
          <p:nvPr/>
        </p:nvSpPr>
        <p:spPr>
          <a:xfrm>
            <a:off x="1155523" y="3715089"/>
            <a:ext cx="540000" cy="5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b="1"/>
              <a:t>57%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88F1C3FB-350E-BC77-D963-BFFEA55D057E}"/>
              </a:ext>
            </a:extLst>
          </p:cNvPr>
          <p:cNvSpPr/>
          <p:nvPr/>
        </p:nvSpPr>
        <p:spPr>
          <a:xfrm>
            <a:off x="4281253" y="2031497"/>
            <a:ext cx="744217" cy="31831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/>
              <a:t>835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5FAE369F-78D6-E46A-457A-19DBDBA8DDF0}"/>
              </a:ext>
            </a:extLst>
          </p:cNvPr>
          <p:cNvSpPr/>
          <p:nvPr/>
        </p:nvSpPr>
        <p:spPr>
          <a:xfrm>
            <a:off x="6218096" y="1032035"/>
            <a:ext cx="2664000" cy="118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chemeClr val="bg2"/>
                </a:solidFill>
                <a:latin typeface="+mn-lt"/>
              </a:rPr>
              <a:t>Among females: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bg2"/>
                </a:solidFill>
                <a:latin typeface="+mn-lt"/>
              </a:rPr>
              <a:t>60.0% chose CAB-LA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bg2"/>
                </a:solidFill>
                <a:latin typeface="+mn-lt"/>
              </a:rPr>
              <a:t>30.1% chose oral PrEP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bg2"/>
                </a:solidFill>
                <a:latin typeface="+mn-lt"/>
              </a:rPr>
              <a:t>3.4% chose ring </a:t>
            </a:r>
          </a:p>
          <a:p>
            <a:r>
              <a:rPr lang="en-US" sz="1400">
                <a:solidFill>
                  <a:schemeClr val="bg2"/>
                </a:solidFill>
                <a:latin typeface="+mn-lt"/>
              </a:rPr>
              <a:t>at enrolment</a:t>
            </a:r>
            <a:endParaRPr lang="en-US" sz="1400">
              <a:solidFill>
                <a:schemeClr val="bg2"/>
              </a:solidFill>
            </a:endParaRP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857580AA-D61D-A203-F248-1C4E0897271D}"/>
              </a:ext>
            </a:extLst>
          </p:cNvPr>
          <p:cNvCxnSpPr>
            <a:cxnSpLocks/>
          </p:cNvCxnSpPr>
          <p:nvPr/>
        </p:nvCxnSpPr>
        <p:spPr>
          <a:xfrm flipV="1">
            <a:off x="4641905" y="1623694"/>
            <a:ext cx="0" cy="68400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Oval 162">
            <a:extLst>
              <a:ext uri="{FF2B5EF4-FFF2-40B4-BE49-F238E27FC236}">
                <a16:creationId xmlns:a16="http://schemas.microsoft.com/office/drawing/2014/main" id="{9C2C3104-9BCB-C1C8-2DC3-A2A8B95D27BB}"/>
              </a:ext>
            </a:extLst>
          </p:cNvPr>
          <p:cNvSpPr/>
          <p:nvPr/>
        </p:nvSpPr>
        <p:spPr>
          <a:xfrm>
            <a:off x="4376255" y="1211578"/>
            <a:ext cx="540000" cy="5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b="1"/>
              <a:t>54.6%</a:t>
            </a: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9ED2BC28-7F7B-B681-BFE6-E960BF329C65}"/>
              </a:ext>
            </a:extLst>
          </p:cNvPr>
          <p:cNvCxnSpPr>
            <a:cxnSpLocks/>
          </p:cNvCxnSpPr>
          <p:nvPr/>
        </p:nvCxnSpPr>
        <p:spPr>
          <a:xfrm flipV="1">
            <a:off x="5401085" y="2594837"/>
            <a:ext cx="0" cy="68400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Oval 164">
            <a:extLst>
              <a:ext uri="{FF2B5EF4-FFF2-40B4-BE49-F238E27FC236}">
                <a16:creationId xmlns:a16="http://schemas.microsoft.com/office/drawing/2014/main" id="{14E2A982-4836-4B29-0CAD-A7038C911138}"/>
              </a:ext>
            </a:extLst>
          </p:cNvPr>
          <p:cNvSpPr/>
          <p:nvPr/>
        </p:nvSpPr>
        <p:spPr>
          <a:xfrm>
            <a:off x="5135435" y="2163111"/>
            <a:ext cx="540000" cy="5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b="1"/>
              <a:t>35.1%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CCEA214B-9A01-FEE7-D96E-2B37011FB1B0}"/>
              </a:ext>
            </a:extLst>
          </p:cNvPr>
          <p:cNvSpPr/>
          <p:nvPr/>
        </p:nvSpPr>
        <p:spPr>
          <a:xfrm>
            <a:off x="8014062" y="3514385"/>
            <a:ext cx="744217" cy="17002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/>
              <a:t>448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E906296F-F9E7-B31D-1492-21163C5FCB55}"/>
              </a:ext>
            </a:extLst>
          </p:cNvPr>
          <p:cNvCxnSpPr>
            <a:cxnSpLocks/>
          </p:cNvCxnSpPr>
          <p:nvPr/>
        </p:nvCxnSpPr>
        <p:spPr>
          <a:xfrm flipV="1">
            <a:off x="8374714" y="2871227"/>
            <a:ext cx="0" cy="68400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Oval 167">
            <a:extLst>
              <a:ext uri="{FF2B5EF4-FFF2-40B4-BE49-F238E27FC236}">
                <a16:creationId xmlns:a16="http://schemas.microsoft.com/office/drawing/2014/main" id="{D222A112-F143-0114-FFE9-F64FFD23E814}"/>
              </a:ext>
            </a:extLst>
          </p:cNvPr>
          <p:cNvSpPr/>
          <p:nvPr/>
        </p:nvSpPr>
        <p:spPr>
          <a:xfrm>
            <a:off x="8109064" y="2593582"/>
            <a:ext cx="540000" cy="5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b="1" dirty="0"/>
              <a:t>74.5%</a:t>
            </a:r>
          </a:p>
        </p:txBody>
      </p:sp>
      <p:pic>
        <p:nvPicPr>
          <p:cNvPr id="169" name="Graphic 168" descr="Female with solid fill">
            <a:extLst>
              <a:ext uri="{FF2B5EF4-FFF2-40B4-BE49-F238E27FC236}">
                <a16:creationId xmlns:a16="http://schemas.microsoft.com/office/drawing/2014/main" id="{0AB77B7D-9BF5-07E0-9D23-18A65EF54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288" y="424157"/>
            <a:ext cx="914400" cy="914400"/>
          </a:xfrm>
          <a:prstGeom prst="rect">
            <a:avLst/>
          </a:prstGeom>
        </p:spPr>
      </p:pic>
      <p:sp>
        <p:nvSpPr>
          <p:cNvPr id="170" name="TextBox 169">
            <a:extLst>
              <a:ext uri="{FF2B5EF4-FFF2-40B4-BE49-F238E27FC236}">
                <a16:creationId xmlns:a16="http://schemas.microsoft.com/office/drawing/2014/main" id="{F9F967E6-3CE6-E06E-3BC3-66A32629157A}"/>
              </a:ext>
            </a:extLst>
          </p:cNvPr>
          <p:cNvSpPr txBox="1"/>
          <p:nvPr/>
        </p:nvSpPr>
        <p:spPr>
          <a:xfrm>
            <a:off x="446314" y="6059251"/>
            <a:ext cx="55800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*Seven participants excluded from analysis due to incomplete data</a:t>
            </a:r>
          </a:p>
        </p:txBody>
      </p:sp>
    </p:spTree>
    <p:extLst>
      <p:ext uri="{BB962C8B-B14F-4D97-AF65-F5344CB8AC3E}">
        <p14:creationId xmlns:p14="http://schemas.microsoft.com/office/powerpoint/2010/main" val="4015225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2632B79-C0B2-1B21-55D4-C676ABAA6711}"/>
              </a:ext>
            </a:extLst>
          </p:cNvPr>
          <p:cNvSpPr txBox="1"/>
          <p:nvPr/>
        </p:nvSpPr>
        <p:spPr>
          <a:xfrm>
            <a:off x="446314" y="6059251"/>
            <a:ext cx="5184000" cy="28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*One participant excluded from analysis due to incomplete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6C9CD8-396C-474B-97FE-674FA7610E53}"/>
              </a:ext>
            </a:extLst>
          </p:cNvPr>
          <p:cNvSpPr txBox="1"/>
          <p:nvPr/>
        </p:nvSpPr>
        <p:spPr>
          <a:xfrm>
            <a:off x="772886" y="457494"/>
            <a:ext cx="8310789" cy="972000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rtl="0">
              <a:defRPr sz="144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chemeClr val="accent1"/>
                </a:solidFill>
                <a:latin typeface="+mj-lt"/>
              </a:rPr>
              <a:t>PrEP Choice at enrollment among male participants (N=287):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April 2024 – July 2024</a:t>
            </a:r>
          </a:p>
        </p:txBody>
      </p:sp>
      <p:pic>
        <p:nvPicPr>
          <p:cNvPr id="5" name="Graphic 4" descr="Male with solid fill">
            <a:extLst>
              <a:ext uri="{FF2B5EF4-FFF2-40B4-BE49-F238E27FC236}">
                <a16:creationId xmlns:a16="http://schemas.microsoft.com/office/drawing/2014/main" id="{C1E06575-112A-E2D2-3039-D7E788F8D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886" y="473983"/>
            <a:ext cx="914400" cy="9144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29FA6C-3A32-D582-E605-1BA565EE9120}"/>
              </a:ext>
            </a:extLst>
          </p:cNvPr>
          <p:cNvCxnSpPr>
            <a:cxnSpLocks/>
          </p:cNvCxnSpPr>
          <p:nvPr/>
        </p:nvCxnSpPr>
        <p:spPr>
          <a:xfrm>
            <a:off x="897226" y="5121953"/>
            <a:ext cx="1047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146124B-B7C0-D5DA-6EE2-8A1EC5B8EF10}"/>
              </a:ext>
            </a:extLst>
          </p:cNvPr>
          <p:cNvSpPr txBox="1"/>
          <p:nvPr/>
        </p:nvSpPr>
        <p:spPr>
          <a:xfrm>
            <a:off x="410260" y="5037314"/>
            <a:ext cx="383705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ZA" sz="110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862E50-DBF8-4542-1B6A-7E161470A283}"/>
              </a:ext>
            </a:extLst>
          </p:cNvPr>
          <p:cNvCxnSpPr>
            <a:cxnSpLocks/>
          </p:cNvCxnSpPr>
          <p:nvPr/>
        </p:nvCxnSpPr>
        <p:spPr>
          <a:xfrm>
            <a:off x="897226" y="3231482"/>
            <a:ext cx="1047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F3C897C-CFA2-BE59-4C75-6796075C70DD}"/>
              </a:ext>
            </a:extLst>
          </p:cNvPr>
          <p:cNvSpPr txBox="1"/>
          <p:nvPr/>
        </p:nvSpPr>
        <p:spPr>
          <a:xfrm>
            <a:off x="410260" y="3146843"/>
            <a:ext cx="383705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ZA" sz="1100">
                <a:solidFill>
                  <a:schemeClr val="tx1">
                    <a:lumMod val="50000"/>
                    <a:lumOff val="50000"/>
                  </a:schemeClr>
                </a:solidFill>
              </a:rPr>
              <a:t>100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F4620-5009-DEB4-F529-A7DA18D4AA6C}"/>
              </a:ext>
            </a:extLst>
          </p:cNvPr>
          <p:cNvCxnSpPr>
            <a:cxnSpLocks/>
          </p:cNvCxnSpPr>
          <p:nvPr/>
        </p:nvCxnSpPr>
        <p:spPr>
          <a:xfrm>
            <a:off x="897226" y="2853388"/>
            <a:ext cx="1047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12E8D61-E852-A1B7-7C52-7BD7A8309B13}"/>
              </a:ext>
            </a:extLst>
          </p:cNvPr>
          <p:cNvSpPr txBox="1"/>
          <p:nvPr/>
        </p:nvSpPr>
        <p:spPr>
          <a:xfrm>
            <a:off x="410260" y="2768749"/>
            <a:ext cx="383705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ZA" sz="1100">
                <a:solidFill>
                  <a:schemeClr val="tx1">
                    <a:lumMod val="50000"/>
                    <a:lumOff val="50000"/>
                  </a:schemeClr>
                </a:solidFill>
              </a:rPr>
              <a:t>120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527241-5D50-FBBA-37AE-066EBE54C0CD}"/>
              </a:ext>
            </a:extLst>
          </p:cNvPr>
          <p:cNvCxnSpPr>
            <a:cxnSpLocks/>
          </p:cNvCxnSpPr>
          <p:nvPr/>
        </p:nvCxnSpPr>
        <p:spPr>
          <a:xfrm>
            <a:off x="897226" y="3609576"/>
            <a:ext cx="1047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8A59B15-91A6-5D55-C334-AFEFD39741DE}"/>
              </a:ext>
            </a:extLst>
          </p:cNvPr>
          <p:cNvSpPr txBox="1"/>
          <p:nvPr/>
        </p:nvSpPr>
        <p:spPr>
          <a:xfrm>
            <a:off x="410260" y="3524937"/>
            <a:ext cx="383705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ZA" sz="1100">
                <a:solidFill>
                  <a:schemeClr val="tx1">
                    <a:lumMod val="50000"/>
                    <a:lumOff val="50000"/>
                  </a:schemeClr>
                </a:solidFill>
              </a:rPr>
              <a:t>80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7FC180-8D27-75FF-8C09-35C003004161}"/>
              </a:ext>
            </a:extLst>
          </p:cNvPr>
          <p:cNvCxnSpPr>
            <a:cxnSpLocks/>
          </p:cNvCxnSpPr>
          <p:nvPr/>
        </p:nvCxnSpPr>
        <p:spPr>
          <a:xfrm>
            <a:off x="897226" y="3987670"/>
            <a:ext cx="1047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E7C7034-F97F-B9BA-4118-4932D2078866}"/>
              </a:ext>
            </a:extLst>
          </p:cNvPr>
          <p:cNvSpPr txBox="1"/>
          <p:nvPr/>
        </p:nvSpPr>
        <p:spPr>
          <a:xfrm>
            <a:off x="410260" y="3903031"/>
            <a:ext cx="383705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ZA" sz="1100">
                <a:solidFill>
                  <a:schemeClr val="tx1">
                    <a:lumMod val="50000"/>
                    <a:lumOff val="50000"/>
                  </a:schemeClr>
                </a:solidFill>
              </a:rPr>
              <a:t>60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0276014-9E82-4DE9-C80D-F3A34B3541C3}"/>
              </a:ext>
            </a:extLst>
          </p:cNvPr>
          <p:cNvCxnSpPr>
            <a:cxnSpLocks/>
          </p:cNvCxnSpPr>
          <p:nvPr/>
        </p:nvCxnSpPr>
        <p:spPr>
          <a:xfrm>
            <a:off x="897226" y="4365764"/>
            <a:ext cx="1047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4C6B3F9-4840-924D-0868-FF0EB0DC834F}"/>
              </a:ext>
            </a:extLst>
          </p:cNvPr>
          <p:cNvSpPr txBox="1"/>
          <p:nvPr/>
        </p:nvSpPr>
        <p:spPr>
          <a:xfrm>
            <a:off x="410260" y="4281125"/>
            <a:ext cx="383705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ZA" sz="1100">
                <a:solidFill>
                  <a:schemeClr val="tx1">
                    <a:lumMod val="50000"/>
                    <a:lumOff val="50000"/>
                  </a:schemeClr>
                </a:solidFill>
              </a:rPr>
              <a:t>40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9E21016-D0D8-D178-BC81-C22B45540FE0}"/>
              </a:ext>
            </a:extLst>
          </p:cNvPr>
          <p:cNvCxnSpPr>
            <a:cxnSpLocks/>
          </p:cNvCxnSpPr>
          <p:nvPr/>
        </p:nvCxnSpPr>
        <p:spPr>
          <a:xfrm>
            <a:off x="897226" y="4743858"/>
            <a:ext cx="1047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D87A20D-4F08-4FE5-1808-61EA583B70E1}"/>
              </a:ext>
            </a:extLst>
          </p:cNvPr>
          <p:cNvSpPr txBox="1"/>
          <p:nvPr/>
        </p:nvSpPr>
        <p:spPr>
          <a:xfrm>
            <a:off x="410260" y="4659219"/>
            <a:ext cx="383705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ZA" sz="1100">
                <a:solidFill>
                  <a:schemeClr val="tx1">
                    <a:lumMod val="50000"/>
                    <a:lumOff val="50000"/>
                  </a:schemeClr>
                </a:solidFill>
              </a:rPr>
              <a:t>20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DCAD630-3437-F6BE-6300-ED3028B953E1}"/>
              </a:ext>
            </a:extLst>
          </p:cNvPr>
          <p:cNvSpPr/>
          <p:nvPr/>
        </p:nvSpPr>
        <p:spPr>
          <a:xfrm>
            <a:off x="2864744" y="5681157"/>
            <a:ext cx="180000" cy="1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78F685-0C57-4E85-8325-4381F7DC5D67}"/>
              </a:ext>
            </a:extLst>
          </p:cNvPr>
          <p:cNvSpPr txBox="1"/>
          <p:nvPr/>
        </p:nvSpPr>
        <p:spPr>
          <a:xfrm>
            <a:off x="3012508" y="5640352"/>
            <a:ext cx="2578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/>
              <a:t>Oral PrEP (n=75, 26%)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A35D183-E5CB-8122-5899-B067CA3EB11A}"/>
              </a:ext>
            </a:extLst>
          </p:cNvPr>
          <p:cNvSpPr/>
          <p:nvPr/>
        </p:nvSpPr>
        <p:spPr>
          <a:xfrm>
            <a:off x="4993528" y="5681157"/>
            <a:ext cx="180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8BC6EB-E26E-2CC3-7E13-23417E9F929B}"/>
              </a:ext>
            </a:extLst>
          </p:cNvPr>
          <p:cNvSpPr txBox="1"/>
          <p:nvPr/>
        </p:nvSpPr>
        <p:spPr>
          <a:xfrm>
            <a:off x="5155659" y="5640352"/>
            <a:ext cx="20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/>
              <a:t>None (n=15, 5.2%)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7ED8159-348F-B0EC-DB28-35D5010C3A1F}"/>
              </a:ext>
            </a:extLst>
          </p:cNvPr>
          <p:cNvSpPr/>
          <p:nvPr/>
        </p:nvSpPr>
        <p:spPr>
          <a:xfrm>
            <a:off x="645505" y="5681157"/>
            <a:ext cx="180000" cy="18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48C8B0-3463-B03A-2545-E6D190CFAD8E}"/>
              </a:ext>
            </a:extLst>
          </p:cNvPr>
          <p:cNvSpPr txBox="1"/>
          <p:nvPr/>
        </p:nvSpPr>
        <p:spPr>
          <a:xfrm>
            <a:off x="800500" y="5640352"/>
            <a:ext cx="25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/>
              <a:t>CAB-LA (n=199, 68.9%)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0EEA77-69B3-AD03-D88C-33B3A7BFB44C}"/>
              </a:ext>
            </a:extLst>
          </p:cNvPr>
          <p:cNvSpPr/>
          <p:nvPr/>
        </p:nvSpPr>
        <p:spPr>
          <a:xfrm>
            <a:off x="2590419" y="5066903"/>
            <a:ext cx="744217" cy="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>
                <a:solidFill>
                  <a:schemeClr val="accent6"/>
                </a:solidFill>
              </a:rPr>
              <a:t>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0D6BB91-4E3D-C597-2190-FD74B997447C}"/>
              </a:ext>
            </a:extLst>
          </p:cNvPr>
          <p:cNvCxnSpPr>
            <a:cxnSpLocks/>
          </p:cNvCxnSpPr>
          <p:nvPr/>
        </p:nvCxnSpPr>
        <p:spPr>
          <a:xfrm flipV="1">
            <a:off x="2963857" y="4871130"/>
            <a:ext cx="0" cy="14400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23742128-C37A-19D4-990B-86B9BBAC4CCA}"/>
              </a:ext>
            </a:extLst>
          </p:cNvPr>
          <p:cNvSpPr/>
          <p:nvPr/>
        </p:nvSpPr>
        <p:spPr>
          <a:xfrm>
            <a:off x="2698207" y="4391349"/>
            <a:ext cx="540000" cy="5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b="1">
                <a:solidFill>
                  <a:schemeClr val="accent6"/>
                </a:solidFill>
              </a:rPr>
              <a:t>0%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728E27E-6438-342F-EEE8-FEC66AF61ECB}"/>
              </a:ext>
            </a:extLst>
          </p:cNvPr>
          <p:cNvCxnSpPr>
            <a:cxnSpLocks/>
          </p:cNvCxnSpPr>
          <p:nvPr/>
        </p:nvCxnSpPr>
        <p:spPr>
          <a:xfrm flipV="1">
            <a:off x="2192869" y="4391678"/>
            <a:ext cx="0" cy="68400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4EB16D8D-5BFC-A694-32FF-E1ECF2520491}"/>
              </a:ext>
            </a:extLst>
          </p:cNvPr>
          <p:cNvSpPr/>
          <p:nvPr/>
        </p:nvSpPr>
        <p:spPr>
          <a:xfrm>
            <a:off x="1927219" y="4347339"/>
            <a:ext cx="540000" cy="5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b="1"/>
              <a:t>11.1%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B8809A3-8950-2248-8829-0CB020AEB6CD}"/>
              </a:ext>
            </a:extLst>
          </p:cNvPr>
          <p:cNvSpPr/>
          <p:nvPr/>
        </p:nvSpPr>
        <p:spPr>
          <a:xfrm>
            <a:off x="1060521" y="4984744"/>
            <a:ext cx="744217" cy="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/>
              <a:t>8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6432D67-6345-0BC7-3CD1-92F645A4C380}"/>
              </a:ext>
            </a:extLst>
          </p:cNvPr>
          <p:cNvCxnSpPr>
            <a:cxnSpLocks/>
            <a:endCxn id="45" idx="4"/>
          </p:cNvCxnSpPr>
          <p:nvPr/>
        </p:nvCxnSpPr>
        <p:spPr>
          <a:xfrm flipV="1">
            <a:off x="1431333" y="3574936"/>
            <a:ext cx="4350" cy="1408751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D052C412-CB3F-AEB6-3692-44D68D067199}"/>
              </a:ext>
            </a:extLst>
          </p:cNvPr>
          <p:cNvSpPr/>
          <p:nvPr/>
        </p:nvSpPr>
        <p:spPr>
          <a:xfrm>
            <a:off x="1165683" y="3034936"/>
            <a:ext cx="540000" cy="5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b="1"/>
              <a:t>88.9%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A93211-D604-E55A-EF7C-AEA499D90E88}"/>
              </a:ext>
            </a:extLst>
          </p:cNvPr>
          <p:cNvSpPr txBox="1"/>
          <p:nvPr/>
        </p:nvSpPr>
        <p:spPr>
          <a:xfrm>
            <a:off x="4657287" y="5229943"/>
            <a:ext cx="2262875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200">
                <a:solidFill>
                  <a:schemeClr val="bg1"/>
                </a:solidFill>
              </a:rPr>
              <a:t>18-24 YEARS (n=147)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370A2E9-1100-B333-29BC-5742F6942117}"/>
              </a:ext>
            </a:extLst>
          </p:cNvPr>
          <p:cNvSpPr txBox="1"/>
          <p:nvPr/>
        </p:nvSpPr>
        <p:spPr>
          <a:xfrm>
            <a:off x="8398428" y="5229943"/>
            <a:ext cx="2262875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200">
                <a:solidFill>
                  <a:schemeClr val="bg1"/>
                </a:solidFill>
              </a:rPr>
              <a:t>25+ YEARS (n=133)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47C4F2F-1EA2-2949-3160-E46734BC761C}"/>
              </a:ext>
            </a:extLst>
          </p:cNvPr>
          <p:cNvSpPr txBox="1"/>
          <p:nvPr/>
        </p:nvSpPr>
        <p:spPr>
          <a:xfrm>
            <a:off x="1081831" y="5229943"/>
            <a:ext cx="2262875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200">
                <a:solidFill>
                  <a:schemeClr val="bg1"/>
                </a:solidFill>
              </a:rPr>
              <a:t>15-17 YEARS (n=9)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05B620A-642E-BCAA-7774-705919FC26B6}"/>
              </a:ext>
            </a:extLst>
          </p:cNvPr>
          <p:cNvSpPr/>
          <p:nvPr/>
        </p:nvSpPr>
        <p:spPr>
          <a:xfrm>
            <a:off x="5424258" y="4154896"/>
            <a:ext cx="744217" cy="9738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>
                <a:solidFill>
                  <a:schemeClr val="tx1"/>
                </a:solidFill>
              </a:rPr>
              <a:t>53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F8B1553-4938-3000-4D76-A5A990D4485F}"/>
              </a:ext>
            </a:extLst>
          </p:cNvPr>
          <p:cNvSpPr/>
          <p:nvPr/>
        </p:nvSpPr>
        <p:spPr>
          <a:xfrm>
            <a:off x="6192865" y="4948744"/>
            <a:ext cx="744217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>
                <a:solidFill>
                  <a:schemeClr val="accent6"/>
                </a:solidFill>
              </a:rPr>
              <a:t>10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D33451E-D5B8-E3A3-9CF1-A25F0CCEDCB6}"/>
              </a:ext>
            </a:extLst>
          </p:cNvPr>
          <p:cNvCxnSpPr>
            <a:cxnSpLocks/>
          </p:cNvCxnSpPr>
          <p:nvPr/>
        </p:nvCxnSpPr>
        <p:spPr>
          <a:xfrm flipV="1">
            <a:off x="6566303" y="4671475"/>
            <a:ext cx="0" cy="28800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0E5CABA8-182A-D884-B427-7AC54EE86628}"/>
              </a:ext>
            </a:extLst>
          </p:cNvPr>
          <p:cNvSpPr/>
          <p:nvPr/>
        </p:nvSpPr>
        <p:spPr>
          <a:xfrm>
            <a:off x="6300653" y="4115924"/>
            <a:ext cx="540000" cy="5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b="1">
                <a:solidFill>
                  <a:schemeClr val="accent6"/>
                </a:solidFill>
              </a:rPr>
              <a:t>6.8%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2D5D57E-6541-E8E1-1B65-CE8AB52FDD25}"/>
              </a:ext>
            </a:extLst>
          </p:cNvPr>
          <p:cNvCxnSpPr>
            <a:cxnSpLocks/>
          </p:cNvCxnSpPr>
          <p:nvPr/>
        </p:nvCxnSpPr>
        <p:spPr>
          <a:xfrm flipV="1">
            <a:off x="5795315" y="3491565"/>
            <a:ext cx="0" cy="68400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474622AF-E040-E1F9-0508-CD10561D8EDD}"/>
              </a:ext>
            </a:extLst>
          </p:cNvPr>
          <p:cNvSpPr/>
          <p:nvPr/>
        </p:nvSpPr>
        <p:spPr>
          <a:xfrm>
            <a:off x="5529665" y="3059839"/>
            <a:ext cx="540000" cy="5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b="1"/>
              <a:t>36.1%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3EAB897-0831-AC2E-688B-B6DA929F65CF}"/>
              </a:ext>
            </a:extLst>
          </p:cNvPr>
          <p:cNvSpPr/>
          <p:nvPr/>
        </p:nvSpPr>
        <p:spPr>
          <a:xfrm>
            <a:off x="4662967" y="3533002"/>
            <a:ext cx="744217" cy="15957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/>
              <a:t>84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4D63841-1177-2D1C-3922-25E2FCDB4E4A}"/>
              </a:ext>
            </a:extLst>
          </p:cNvPr>
          <p:cNvCxnSpPr>
            <a:cxnSpLocks/>
          </p:cNvCxnSpPr>
          <p:nvPr/>
        </p:nvCxnSpPr>
        <p:spPr>
          <a:xfrm flipV="1">
            <a:off x="5023619" y="2949773"/>
            <a:ext cx="0" cy="68400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182135E7-1E84-CC72-AFEE-A1283317C071}"/>
              </a:ext>
            </a:extLst>
          </p:cNvPr>
          <p:cNvSpPr/>
          <p:nvPr/>
        </p:nvSpPr>
        <p:spPr>
          <a:xfrm>
            <a:off x="4757969" y="2394222"/>
            <a:ext cx="540000" cy="5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b="1"/>
              <a:t>57.1%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DE8503-E0D5-0E88-A4E0-21D54DEEC072}"/>
              </a:ext>
            </a:extLst>
          </p:cNvPr>
          <p:cNvSpPr/>
          <p:nvPr/>
        </p:nvSpPr>
        <p:spPr>
          <a:xfrm>
            <a:off x="1821812" y="5092744"/>
            <a:ext cx="744217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BF334C1-81EF-DBFA-EE31-70D1867E5252}"/>
              </a:ext>
            </a:extLst>
          </p:cNvPr>
          <p:cNvSpPr/>
          <p:nvPr/>
        </p:nvSpPr>
        <p:spPr>
          <a:xfrm>
            <a:off x="9170605" y="4719390"/>
            <a:ext cx="744217" cy="407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E4CD2BA-66F1-C424-09B0-71D9F19E9881}"/>
              </a:ext>
            </a:extLst>
          </p:cNvPr>
          <p:cNvSpPr/>
          <p:nvPr/>
        </p:nvSpPr>
        <p:spPr>
          <a:xfrm>
            <a:off x="9939212" y="5038744"/>
            <a:ext cx="744217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>
                <a:solidFill>
                  <a:schemeClr val="accent6"/>
                </a:solidFill>
              </a:rPr>
              <a:t>5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77EE860-117D-ACDB-AC77-0A62B11920A5}"/>
              </a:ext>
            </a:extLst>
          </p:cNvPr>
          <p:cNvCxnSpPr>
            <a:cxnSpLocks/>
          </p:cNvCxnSpPr>
          <p:nvPr/>
        </p:nvCxnSpPr>
        <p:spPr>
          <a:xfrm flipV="1">
            <a:off x="10312650" y="4734941"/>
            <a:ext cx="0" cy="28800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77BFAD7F-7D54-07A1-D52C-90F1F4D9371E}"/>
              </a:ext>
            </a:extLst>
          </p:cNvPr>
          <p:cNvSpPr/>
          <p:nvPr/>
        </p:nvSpPr>
        <p:spPr>
          <a:xfrm>
            <a:off x="10047000" y="4179390"/>
            <a:ext cx="540000" cy="5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b="1">
                <a:solidFill>
                  <a:schemeClr val="accent6"/>
                </a:solidFill>
              </a:rPr>
              <a:t>3.8%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82EA685-CCF1-865E-A042-6FD487C12EA1}"/>
              </a:ext>
            </a:extLst>
          </p:cNvPr>
          <p:cNvCxnSpPr>
            <a:cxnSpLocks/>
          </p:cNvCxnSpPr>
          <p:nvPr/>
        </p:nvCxnSpPr>
        <p:spPr>
          <a:xfrm flipV="1">
            <a:off x="9541662" y="4044887"/>
            <a:ext cx="0" cy="68400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216D0713-2A5F-A1B3-94A3-4F0C35EB7525}"/>
              </a:ext>
            </a:extLst>
          </p:cNvPr>
          <p:cNvSpPr/>
          <p:nvPr/>
        </p:nvSpPr>
        <p:spPr>
          <a:xfrm>
            <a:off x="9276012" y="3613161"/>
            <a:ext cx="540000" cy="5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b="1"/>
              <a:t>15.8%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3B2F3BD-C0C0-CDFF-2E79-65A17BCB4088}"/>
              </a:ext>
            </a:extLst>
          </p:cNvPr>
          <p:cNvSpPr/>
          <p:nvPr/>
        </p:nvSpPr>
        <p:spPr>
          <a:xfrm>
            <a:off x="8409314" y="3146804"/>
            <a:ext cx="744217" cy="1980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/>
              <a:t>107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46C6AA8-3A19-B586-0682-6E414154F751}"/>
              </a:ext>
            </a:extLst>
          </p:cNvPr>
          <p:cNvCxnSpPr>
            <a:cxnSpLocks/>
          </p:cNvCxnSpPr>
          <p:nvPr/>
        </p:nvCxnSpPr>
        <p:spPr>
          <a:xfrm flipV="1">
            <a:off x="8769966" y="2628312"/>
            <a:ext cx="0" cy="68400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2C3A040F-AB3B-EC76-36BC-F15ECAE6E475}"/>
              </a:ext>
            </a:extLst>
          </p:cNvPr>
          <p:cNvSpPr/>
          <p:nvPr/>
        </p:nvSpPr>
        <p:spPr>
          <a:xfrm>
            <a:off x="8504316" y="2072761"/>
            <a:ext cx="540000" cy="5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b="1"/>
              <a:t>80.5%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5E2844E8-FD63-7E68-2B58-F4BAF08B5A01}"/>
              </a:ext>
            </a:extLst>
          </p:cNvPr>
          <p:cNvSpPr/>
          <p:nvPr/>
        </p:nvSpPr>
        <p:spPr>
          <a:xfrm>
            <a:off x="1551622" y="1662009"/>
            <a:ext cx="2664000" cy="100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chemeClr val="bg2"/>
                </a:solidFill>
                <a:latin typeface="+mn-lt"/>
              </a:rPr>
              <a:t>Among males: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bg2"/>
                </a:solidFill>
                <a:latin typeface="+mn-lt"/>
              </a:rPr>
              <a:t>69.3% chose CAB-LA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bg2"/>
                </a:solidFill>
              </a:rPr>
              <a:t>26.0</a:t>
            </a:r>
            <a:r>
              <a:rPr lang="en-US" sz="1400">
                <a:solidFill>
                  <a:schemeClr val="bg2"/>
                </a:solidFill>
                <a:latin typeface="+mn-lt"/>
              </a:rPr>
              <a:t>% chose oral PrEP  </a:t>
            </a:r>
          </a:p>
          <a:p>
            <a:r>
              <a:rPr lang="en-US" sz="1400">
                <a:solidFill>
                  <a:schemeClr val="bg2"/>
                </a:solidFill>
                <a:latin typeface="+mn-lt"/>
              </a:rPr>
              <a:t>at enrolment</a:t>
            </a:r>
            <a:endParaRPr lang="en-US" sz="1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32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CE3001-4A26-9EEB-9684-D815FFEF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891" y="441325"/>
            <a:ext cx="7632700" cy="971550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  <a:latin typeface="+mn-lt"/>
              </a:rPr>
              <a:t>Key Learnings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832A3-32D5-FCBE-6F07-9729ED795A0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29088" y="1881188"/>
            <a:ext cx="7632700" cy="4319587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Clients are choosing </a:t>
            </a:r>
            <a:r>
              <a:rPr lang="en-US" dirty="0" err="1"/>
              <a:t>PrEP</a:t>
            </a:r>
            <a:r>
              <a:rPr lang="en-US" dirty="0"/>
              <a:t> methods, choice of CAB-LA has been high, across all ages and genders</a:t>
            </a:r>
            <a:endParaRPr lang="en-US" dirty="0">
              <a:ea typeface="Verdan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Choice of DVR has declined since the introduction of </a:t>
            </a:r>
            <a:br>
              <a:rPr lang="en-US" dirty="0"/>
            </a:br>
            <a:r>
              <a:rPr lang="en-US" dirty="0"/>
              <a:t>CAB-LA to &lt;5%</a:t>
            </a:r>
            <a:endParaRPr lang="en-US" dirty="0">
              <a:ea typeface="Verdan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For those who choose CAB-LA, month one return rates </a:t>
            </a:r>
            <a:br>
              <a:rPr lang="en-US" dirty="0"/>
            </a:br>
            <a:r>
              <a:rPr lang="en-US" dirty="0"/>
              <a:t>are high. </a:t>
            </a:r>
            <a:endParaRPr lang="en-US" dirty="0">
              <a:ea typeface="Verdan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Many oral </a:t>
            </a:r>
            <a:r>
              <a:rPr lang="en-US" dirty="0" err="1"/>
              <a:t>PrEP</a:t>
            </a:r>
            <a:r>
              <a:rPr lang="en-US" dirty="0"/>
              <a:t> users continued using oral </a:t>
            </a:r>
            <a:r>
              <a:rPr lang="en-US" dirty="0" err="1"/>
              <a:t>PrEP</a:t>
            </a:r>
            <a:endParaRPr lang="en-US" dirty="0" err="1">
              <a:ea typeface="Verdan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Healthcare providers are confident providing all </a:t>
            </a:r>
            <a:r>
              <a:rPr lang="en-US" dirty="0" err="1"/>
              <a:t>PrEP</a:t>
            </a:r>
            <a:r>
              <a:rPr lang="en-US" dirty="0"/>
              <a:t> methods at both fixed and mobile clinics</a:t>
            </a:r>
            <a:endParaRPr lang="en-US" dirty="0">
              <a:ea typeface="Verdan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Nurses have needed to navigate providing multiple intra-muscular injections, i.e., CAB-LA, contraceptives, STI treatment</a:t>
            </a:r>
            <a:endParaRPr lang="en-US" dirty="0">
              <a:ea typeface="Verdan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To date, no product related SAEs or complex cases encountered</a:t>
            </a:r>
            <a:endParaRPr lang="en-US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52075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D2CAEBC-8534-9BA8-6F07-D128C9C59D24}"/>
              </a:ext>
            </a:extLst>
          </p:cNvPr>
          <p:cNvSpPr/>
          <p:nvPr/>
        </p:nvSpPr>
        <p:spPr>
          <a:xfrm>
            <a:off x="442912" y="1665288"/>
            <a:ext cx="2700000" cy="198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6562" algn="ctr">
              <a:buSzPts val="2500"/>
            </a:pPr>
            <a:r>
              <a:rPr lang="en-US" sz="1400">
                <a:solidFill>
                  <a:schemeClr val="accent6"/>
                </a:solidFill>
                <a:ea typeface="Verdana" panose="020B0604030504040204" pitchFamily="34" charset="0"/>
              </a:rPr>
              <a:t>What are the factors which influence </a:t>
            </a:r>
            <a:r>
              <a:rPr lang="en-US" sz="1400" b="1">
                <a:solidFill>
                  <a:schemeClr val="accent6"/>
                </a:solidFill>
                <a:ea typeface="Verdana" panose="020B0604030504040204" pitchFamily="34" charset="0"/>
              </a:rPr>
              <a:t>choice and uptake</a:t>
            </a:r>
            <a:r>
              <a:rPr lang="en-US" sz="1400">
                <a:solidFill>
                  <a:schemeClr val="accent6"/>
                </a:solidFill>
                <a:ea typeface="Verdana" panose="020B0604030504040204" pitchFamily="34" charset="0"/>
              </a:rPr>
              <a:t> of the different PrEP methods?</a:t>
            </a:r>
          </a:p>
        </p:txBody>
      </p:sp>
      <p:sp>
        <p:nvSpPr>
          <p:cNvPr id="401" name="Google Shape;401;g276eb28c6f2_0_1919"/>
          <p:cNvSpPr txBox="1"/>
          <p:nvPr/>
        </p:nvSpPr>
        <p:spPr>
          <a:xfrm>
            <a:off x="4116388" y="441324"/>
            <a:ext cx="7631657" cy="97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>
                <a:solidFill>
                  <a:srgbClr val="E0001B"/>
                </a:solidFill>
                <a:latin typeface="Verdana"/>
                <a:ea typeface="Verdana"/>
                <a:cs typeface="Verdana"/>
                <a:sym typeface="Verdana"/>
              </a:rPr>
              <a:t>As we continue follow up, </a:t>
            </a:r>
            <a:br>
              <a:rPr lang="en-US" sz="3600" b="1">
                <a:solidFill>
                  <a:srgbClr val="E0001B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600" b="1">
                <a:solidFill>
                  <a:srgbClr val="E0001B"/>
                </a:solidFill>
                <a:latin typeface="Verdana"/>
                <a:ea typeface="Verdana"/>
                <a:cs typeface="Verdana"/>
                <a:sym typeface="Verdana"/>
              </a:rPr>
              <a:t>we will be exploring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AB7315D-FFCD-FF41-019E-BBC4B109F33D}"/>
              </a:ext>
            </a:extLst>
          </p:cNvPr>
          <p:cNvSpPr/>
          <p:nvPr/>
        </p:nvSpPr>
        <p:spPr>
          <a:xfrm>
            <a:off x="3311290" y="1665288"/>
            <a:ext cx="2700000" cy="198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6562" algn="ctr">
              <a:buSzPts val="2500"/>
            </a:pPr>
            <a:r>
              <a:rPr lang="en-US" sz="1400">
                <a:solidFill>
                  <a:schemeClr val="accent6"/>
                </a:solidFill>
                <a:ea typeface="Verdana" panose="020B0604030504040204" pitchFamily="34" charset="0"/>
              </a:rPr>
              <a:t>What are the </a:t>
            </a:r>
            <a:br>
              <a:rPr lang="en-US" sz="1400">
                <a:solidFill>
                  <a:schemeClr val="accent6"/>
                </a:solidFill>
                <a:ea typeface="Verdana" panose="020B0604030504040204" pitchFamily="34" charset="0"/>
              </a:rPr>
            </a:br>
            <a:r>
              <a:rPr lang="en-US" sz="1400">
                <a:solidFill>
                  <a:schemeClr val="accent6"/>
                </a:solidFill>
                <a:ea typeface="Verdana" panose="020B0604030504040204" pitchFamily="34" charset="0"/>
              </a:rPr>
              <a:t>rates of PrEP </a:t>
            </a:r>
            <a:r>
              <a:rPr lang="en-US" sz="1400" b="1">
                <a:solidFill>
                  <a:schemeClr val="accent6"/>
                </a:solidFill>
                <a:ea typeface="Verdana" panose="020B0604030504040204" pitchFamily="34" charset="0"/>
              </a:rPr>
              <a:t>continuation</a:t>
            </a:r>
            <a:r>
              <a:rPr lang="en-US" sz="1400">
                <a:solidFill>
                  <a:schemeClr val="accent6"/>
                </a:solidFill>
                <a:ea typeface="Verdana" panose="020B0604030504040204" pitchFamily="34" charset="0"/>
              </a:rPr>
              <a:t> among PrEP users, what are the factors that affect this and how do they differ by PrEP product?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9396C54-32C3-92F4-6F05-0849D1CDC438}"/>
              </a:ext>
            </a:extLst>
          </p:cNvPr>
          <p:cNvSpPr/>
          <p:nvPr/>
        </p:nvSpPr>
        <p:spPr>
          <a:xfrm>
            <a:off x="6179668" y="1665288"/>
            <a:ext cx="2700000" cy="198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6562" algn="ctr">
              <a:buSzPts val="2500"/>
            </a:pPr>
            <a:r>
              <a:rPr lang="en-US" sz="1400">
                <a:solidFill>
                  <a:schemeClr val="accent6"/>
                </a:solidFill>
                <a:ea typeface="Verdana" panose="020B0604030504040204" pitchFamily="34" charset="0"/>
              </a:rPr>
              <a:t>What are the frequency and reasons for </a:t>
            </a:r>
            <a:r>
              <a:rPr lang="en-US" sz="1400" b="1">
                <a:solidFill>
                  <a:schemeClr val="accent6"/>
                </a:solidFill>
                <a:ea typeface="Verdana" panose="020B0604030504040204" pitchFamily="34" charset="0"/>
              </a:rPr>
              <a:t>switching</a:t>
            </a:r>
            <a:r>
              <a:rPr lang="en-US" sz="1400">
                <a:solidFill>
                  <a:schemeClr val="accent6"/>
                </a:solidFill>
                <a:ea typeface="Verdana" panose="020B0604030504040204" pitchFamily="34" charset="0"/>
              </a:rPr>
              <a:t> between PrEP products?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23D7D08-ADF4-B5D1-9625-27FD41120E3A}"/>
              </a:ext>
            </a:extLst>
          </p:cNvPr>
          <p:cNvSpPr/>
          <p:nvPr/>
        </p:nvSpPr>
        <p:spPr>
          <a:xfrm>
            <a:off x="9048045" y="1665288"/>
            <a:ext cx="2700000" cy="198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6562" algn="ctr">
              <a:buSzPts val="2500"/>
            </a:pPr>
            <a:r>
              <a:rPr lang="en-US" sz="1400">
                <a:solidFill>
                  <a:schemeClr val="accent6"/>
                </a:solidFill>
                <a:ea typeface="Verdana" panose="020B0604030504040204" pitchFamily="34" charset="0"/>
              </a:rPr>
              <a:t>How best can we integrate point of care syphilis testing within PrEP services?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2051E63-23F5-2FF6-5392-C818AFA119FE}"/>
              </a:ext>
            </a:extLst>
          </p:cNvPr>
          <p:cNvSpPr/>
          <p:nvPr/>
        </p:nvSpPr>
        <p:spPr>
          <a:xfrm>
            <a:off x="7605322" y="4019972"/>
            <a:ext cx="2700000" cy="198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6562" algn="ctr">
              <a:spcBef>
                <a:spcPts val="667"/>
              </a:spcBef>
              <a:spcAft>
                <a:spcPts val="667"/>
              </a:spcAft>
              <a:buSzPts val="2500"/>
            </a:pPr>
            <a:r>
              <a:rPr lang="en-US" sz="1400">
                <a:solidFill>
                  <a:schemeClr val="accent6"/>
                </a:solidFill>
                <a:ea typeface="Verdana" panose="020B0604030504040204" pitchFamily="34" charset="0"/>
              </a:rPr>
              <a:t>What is the </a:t>
            </a:r>
            <a:br>
              <a:rPr lang="en-US" sz="1400">
                <a:solidFill>
                  <a:schemeClr val="accent6"/>
                </a:solidFill>
                <a:ea typeface="Verdana" panose="020B0604030504040204" pitchFamily="34" charset="0"/>
              </a:rPr>
            </a:br>
            <a:r>
              <a:rPr lang="en-US" sz="1400">
                <a:solidFill>
                  <a:schemeClr val="accent6"/>
                </a:solidFill>
                <a:ea typeface="Verdana" panose="020B0604030504040204" pitchFamily="34" charset="0"/>
              </a:rPr>
              <a:t>most </a:t>
            </a:r>
            <a:r>
              <a:rPr lang="en-US" sz="1400" b="1">
                <a:solidFill>
                  <a:schemeClr val="accent6"/>
                </a:solidFill>
                <a:ea typeface="Verdana" panose="020B0604030504040204" pitchFamily="34" charset="0"/>
              </a:rPr>
              <a:t>cost-effective service delivery model</a:t>
            </a:r>
            <a:r>
              <a:rPr lang="en-US" sz="1400">
                <a:solidFill>
                  <a:schemeClr val="accent6"/>
                </a:solidFill>
                <a:ea typeface="Verdana" panose="020B0604030504040204" pitchFamily="34" charset="0"/>
              </a:rPr>
              <a:t> for prevention services?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78FA083-E894-09E0-1471-7DCC4978803B}"/>
              </a:ext>
            </a:extLst>
          </p:cNvPr>
          <p:cNvSpPr/>
          <p:nvPr/>
        </p:nvSpPr>
        <p:spPr>
          <a:xfrm>
            <a:off x="4746000" y="4019972"/>
            <a:ext cx="2700000" cy="198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6562" algn="ctr">
              <a:spcBef>
                <a:spcPts val="667"/>
              </a:spcBef>
              <a:buSzPts val="2500"/>
            </a:pPr>
            <a:r>
              <a:rPr lang="en-US" sz="1400">
                <a:solidFill>
                  <a:schemeClr val="accent6"/>
                </a:solidFill>
                <a:ea typeface="Verdana" panose="020B0604030504040204" pitchFamily="34" charset="0"/>
              </a:rPr>
              <a:t>What is the </a:t>
            </a:r>
            <a:r>
              <a:rPr lang="en-US" sz="1400" b="1">
                <a:solidFill>
                  <a:schemeClr val="accent6"/>
                </a:solidFill>
                <a:ea typeface="Verdana" panose="020B0604030504040204" pitchFamily="34" charset="0"/>
              </a:rPr>
              <a:t>incidence of HIV infection</a:t>
            </a:r>
            <a:r>
              <a:rPr lang="en-US" sz="1400">
                <a:solidFill>
                  <a:schemeClr val="accent6"/>
                </a:solidFill>
                <a:ea typeface="Verdana" panose="020B0604030504040204" pitchFamily="34" charset="0"/>
              </a:rPr>
              <a:t>, and associated HIV viral load and resistance pattern among PrEP users who seroconvert, by PrEP method?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07F9F1F-2E17-C40E-018E-172282A325C1}"/>
              </a:ext>
            </a:extLst>
          </p:cNvPr>
          <p:cNvSpPr/>
          <p:nvPr/>
        </p:nvSpPr>
        <p:spPr>
          <a:xfrm>
            <a:off x="1886678" y="4019972"/>
            <a:ext cx="2700000" cy="198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6562" algn="ctr">
              <a:buSzPts val="2500"/>
            </a:pPr>
            <a:r>
              <a:rPr lang="en-US" sz="1400">
                <a:solidFill>
                  <a:schemeClr val="accent6"/>
                </a:solidFill>
                <a:ea typeface="Verdana" panose="020B0604030504040204" pitchFamily="34" charset="0"/>
              </a:rPr>
              <a:t>How are new PrEP methods most effectively </a:t>
            </a:r>
            <a:r>
              <a:rPr lang="en-US" sz="1400" b="1">
                <a:solidFill>
                  <a:schemeClr val="accent6"/>
                </a:solidFill>
                <a:ea typeface="Verdana" panose="020B0604030504040204" pitchFamily="34" charset="0"/>
              </a:rPr>
              <a:t>integrated</a:t>
            </a:r>
            <a:r>
              <a:rPr lang="en-US" sz="1400">
                <a:solidFill>
                  <a:schemeClr val="accent6"/>
                </a:solidFill>
                <a:ea typeface="Verdana" panose="020B0604030504040204" pitchFamily="34" charset="0"/>
              </a:rPr>
              <a:t> into existing prevention services, and how are they best integrated with STI and contraceptive services?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ABBD72D-BDD6-2299-EA09-11C80B334C37}"/>
              </a:ext>
            </a:extLst>
          </p:cNvPr>
          <p:cNvGrpSpPr/>
          <p:nvPr/>
        </p:nvGrpSpPr>
        <p:grpSpPr>
          <a:xfrm>
            <a:off x="1412029" y="3263900"/>
            <a:ext cx="761766" cy="761766"/>
            <a:chOff x="1149427" y="3197553"/>
            <a:chExt cx="761766" cy="76176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2BDA634-1577-FC17-0E4E-71A85DFE4CA5}"/>
                </a:ext>
              </a:extLst>
            </p:cNvPr>
            <p:cNvSpPr/>
            <p:nvPr/>
          </p:nvSpPr>
          <p:spPr>
            <a:xfrm>
              <a:off x="1149427" y="3197553"/>
              <a:ext cx="761766" cy="7617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31" name="Graphic 30" descr="Signpost outline">
              <a:extLst>
                <a:ext uri="{FF2B5EF4-FFF2-40B4-BE49-F238E27FC236}">
                  <a16:creationId xmlns:a16="http://schemas.microsoft.com/office/drawing/2014/main" id="{73AAD84A-952E-04C1-FBDA-FC3C71816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17522" y="3265648"/>
              <a:ext cx="625577" cy="625577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C3E95D1-A71C-7796-5EB6-3E5A5D2AF6C1}"/>
              </a:ext>
            </a:extLst>
          </p:cNvPr>
          <p:cNvGrpSpPr/>
          <p:nvPr/>
        </p:nvGrpSpPr>
        <p:grpSpPr>
          <a:xfrm>
            <a:off x="4280407" y="3263900"/>
            <a:ext cx="761766" cy="761766"/>
            <a:chOff x="4428113" y="3441700"/>
            <a:chExt cx="761766" cy="761766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9AA182E-CFE2-CF2D-EEEB-A32B07577F5B}"/>
                </a:ext>
              </a:extLst>
            </p:cNvPr>
            <p:cNvSpPr/>
            <p:nvPr/>
          </p:nvSpPr>
          <p:spPr>
            <a:xfrm>
              <a:off x="4428113" y="3441700"/>
              <a:ext cx="761766" cy="7617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33" name="Graphic 32" descr="Future outline">
              <a:extLst>
                <a:ext uri="{FF2B5EF4-FFF2-40B4-BE49-F238E27FC236}">
                  <a16:creationId xmlns:a16="http://schemas.microsoft.com/office/drawing/2014/main" id="{564B3C1F-97CF-A74B-0D5F-387DB1945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96208" y="3509795"/>
              <a:ext cx="625577" cy="625577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8434A36-73A5-6B79-4E46-381BC9F99B2A}"/>
              </a:ext>
            </a:extLst>
          </p:cNvPr>
          <p:cNvGrpSpPr/>
          <p:nvPr/>
        </p:nvGrpSpPr>
        <p:grpSpPr>
          <a:xfrm>
            <a:off x="7148785" y="3263900"/>
            <a:ext cx="761766" cy="761766"/>
            <a:chOff x="7196571" y="3326300"/>
            <a:chExt cx="761766" cy="761766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83882AF-D392-2177-7B8A-D7F3F74DB578}"/>
                </a:ext>
              </a:extLst>
            </p:cNvPr>
            <p:cNvSpPr/>
            <p:nvPr/>
          </p:nvSpPr>
          <p:spPr>
            <a:xfrm>
              <a:off x="7196571" y="3326300"/>
              <a:ext cx="761766" cy="7617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35" name="Graphic 34" descr="End outline">
              <a:extLst>
                <a:ext uri="{FF2B5EF4-FFF2-40B4-BE49-F238E27FC236}">
                  <a16:creationId xmlns:a16="http://schemas.microsoft.com/office/drawing/2014/main" id="{33743CD4-C1A0-46B7-62A3-11B0D992A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64666" y="3394395"/>
              <a:ext cx="625577" cy="625577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D9D4B3B-DEE9-77CD-2BBE-F70D94F3C374}"/>
              </a:ext>
            </a:extLst>
          </p:cNvPr>
          <p:cNvGrpSpPr/>
          <p:nvPr/>
        </p:nvGrpSpPr>
        <p:grpSpPr>
          <a:xfrm>
            <a:off x="10017162" y="3263900"/>
            <a:ext cx="761766" cy="761766"/>
            <a:chOff x="9633805" y="3274961"/>
            <a:chExt cx="761766" cy="761766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360E271-42B8-232A-FDF1-C461FA05C392}"/>
                </a:ext>
              </a:extLst>
            </p:cNvPr>
            <p:cNvSpPr/>
            <p:nvPr/>
          </p:nvSpPr>
          <p:spPr>
            <a:xfrm>
              <a:off x="9633805" y="3274961"/>
              <a:ext cx="761766" cy="7617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37" name="Graphic 36" descr="Microscope outline">
              <a:extLst>
                <a:ext uri="{FF2B5EF4-FFF2-40B4-BE49-F238E27FC236}">
                  <a16:creationId xmlns:a16="http://schemas.microsoft.com/office/drawing/2014/main" id="{8B3461FD-BB4D-0401-0870-E99D16940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701900" y="3343056"/>
              <a:ext cx="625577" cy="625577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1D86E5D-FCEF-ABF7-FDD6-0B212D29E4BA}"/>
              </a:ext>
            </a:extLst>
          </p:cNvPr>
          <p:cNvGrpSpPr/>
          <p:nvPr/>
        </p:nvGrpSpPr>
        <p:grpSpPr>
          <a:xfrm>
            <a:off x="8574439" y="5614714"/>
            <a:ext cx="761766" cy="761766"/>
            <a:chOff x="8657027" y="5596198"/>
            <a:chExt cx="761766" cy="761766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05EE58-8629-7350-7DF7-44B942886E06}"/>
                </a:ext>
              </a:extLst>
            </p:cNvPr>
            <p:cNvSpPr/>
            <p:nvPr/>
          </p:nvSpPr>
          <p:spPr>
            <a:xfrm>
              <a:off x="8657027" y="5596198"/>
              <a:ext cx="761766" cy="7617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39" name="Graphic 38" descr="Money outline">
              <a:extLst>
                <a:ext uri="{FF2B5EF4-FFF2-40B4-BE49-F238E27FC236}">
                  <a16:creationId xmlns:a16="http://schemas.microsoft.com/office/drawing/2014/main" id="{9ACA3489-3694-8300-31E3-2FC8C76EB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725122" y="5664293"/>
              <a:ext cx="625577" cy="625577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E8BDDA0-5A86-F35F-DE4F-586205D04890}"/>
              </a:ext>
            </a:extLst>
          </p:cNvPr>
          <p:cNvGrpSpPr/>
          <p:nvPr/>
        </p:nvGrpSpPr>
        <p:grpSpPr>
          <a:xfrm>
            <a:off x="2855795" y="5614714"/>
            <a:ext cx="761766" cy="761766"/>
            <a:chOff x="2887719" y="5678214"/>
            <a:chExt cx="761766" cy="76176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69E76A3-5F52-AF0D-B0F2-4DEE92826B2C}"/>
                </a:ext>
              </a:extLst>
            </p:cNvPr>
            <p:cNvSpPr/>
            <p:nvPr/>
          </p:nvSpPr>
          <p:spPr>
            <a:xfrm>
              <a:off x="2887719" y="5678214"/>
              <a:ext cx="761766" cy="7617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41" name="Graphic 40" descr="Shuffle outline">
              <a:extLst>
                <a:ext uri="{FF2B5EF4-FFF2-40B4-BE49-F238E27FC236}">
                  <a16:creationId xmlns:a16="http://schemas.microsoft.com/office/drawing/2014/main" id="{16FEC6AF-13CA-DD8D-BF1C-80566EF6A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955814" y="5746309"/>
              <a:ext cx="625577" cy="625577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0232522-A410-F8F2-2D59-577D14D5C3E0}"/>
              </a:ext>
            </a:extLst>
          </p:cNvPr>
          <p:cNvGrpSpPr/>
          <p:nvPr/>
        </p:nvGrpSpPr>
        <p:grpSpPr>
          <a:xfrm>
            <a:off x="5715117" y="5614714"/>
            <a:ext cx="761766" cy="761766"/>
            <a:chOff x="5865093" y="5746075"/>
            <a:chExt cx="761766" cy="761766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1B59693-E7C9-088F-99DA-3712657DED74}"/>
                </a:ext>
              </a:extLst>
            </p:cNvPr>
            <p:cNvSpPr/>
            <p:nvPr/>
          </p:nvSpPr>
          <p:spPr>
            <a:xfrm>
              <a:off x="5865093" y="5746075"/>
              <a:ext cx="761766" cy="7617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43" name="Graphic 42" descr="Woman Shrugging outline">
              <a:extLst>
                <a:ext uri="{FF2B5EF4-FFF2-40B4-BE49-F238E27FC236}">
                  <a16:creationId xmlns:a16="http://schemas.microsoft.com/office/drawing/2014/main" id="{A22A8A0F-42EE-7DF3-0959-4EACD99C7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933188" y="5814170"/>
              <a:ext cx="625577" cy="6255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44D651E-C49D-7796-166E-531C4679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971550"/>
          </a:xfrm>
        </p:spPr>
        <p:txBody>
          <a:bodyPr>
            <a:normAutofit/>
          </a:bodyPr>
          <a:lstStyle/>
          <a:p>
            <a:r>
              <a:rPr lang="en-ZA" sz="5400" dirty="0"/>
              <a:t>Acknowledgements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BE6FEF0-0C1B-F607-BB22-1196F0F3431C}"/>
              </a:ext>
            </a:extLst>
          </p:cNvPr>
          <p:cNvGrpSpPr/>
          <p:nvPr/>
        </p:nvGrpSpPr>
        <p:grpSpPr>
          <a:xfrm>
            <a:off x="4116391" y="5641529"/>
            <a:ext cx="7632697" cy="643771"/>
            <a:chOff x="664370" y="8055088"/>
            <a:chExt cx="13720765" cy="1157261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871520A1-06F7-3DF5-23D3-6BBC9341D13F}"/>
                </a:ext>
              </a:extLst>
            </p:cNvPr>
            <p:cNvSpPr/>
            <p:nvPr/>
          </p:nvSpPr>
          <p:spPr>
            <a:xfrm>
              <a:off x="7548930" y="8089348"/>
              <a:ext cx="3446811" cy="1088739"/>
            </a:xfrm>
            <a:custGeom>
              <a:avLst/>
              <a:gdLst/>
              <a:ahLst/>
              <a:cxnLst/>
              <a:rect l="l" t="t" r="r" b="b"/>
              <a:pathLst>
                <a:path w="5403990" h="1706949">
                  <a:moveTo>
                    <a:pt x="0" y="0"/>
                  </a:moveTo>
                  <a:lnTo>
                    <a:pt x="5403989" y="0"/>
                  </a:lnTo>
                  <a:lnTo>
                    <a:pt x="5403989" y="1706948"/>
                  </a:lnTo>
                  <a:lnTo>
                    <a:pt x="0" y="17069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85800"/>
              <a:endParaRPr lang="en-GB">
                <a:solidFill>
                  <a:srgbClr val="000000"/>
                </a:solidFill>
                <a:latin typeface="Verdana"/>
              </a:endParaRPr>
            </a:p>
          </p:txBody>
        </p:sp>
        <p:pic>
          <p:nvPicPr>
            <p:cNvPr id="9" name="Picture 8" descr="A logo on a black background&#10;&#10;Description automatically generated">
              <a:extLst>
                <a:ext uri="{FF2B5EF4-FFF2-40B4-BE49-F238E27FC236}">
                  <a16:creationId xmlns:a16="http://schemas.microsoft.com/office/drawing/2014/main" id="{C01A36C1-DA4C-7E70-7C33-26098C2D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7718" y="8089348"/>
              <a:ext cx="2540390" cy="1088739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F8B053D-053C-13A7-74AE-A96C44AD7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516563" y="8134110"/>
              <a:ext cx="2868572" cy="999218"/>
            </a:xfrm>
            <a:prstGeom prst="rect">
              <a:avLst/>
            </a:prstGeom>
          </p:spPr>
        </p:pic>
        <p:pic>
          <p:nvPicPr>
            <p:cNvPr id="11" name="Picture 10" descr="A close-up of a sign&#10;&#10;Description automatically generated">
              <a:extLst>
                <a:ext uri="{FF2B5EF4-FFF2-40B4-BE49-F238E27FC236}">
                  <a16:creationId xmlns:a16="http://schemas.microsoft.com/office/drawing/2014/main" id="{218084E6-62A2-C0C2-7367-1FBCF339B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4370" y="8055088"/>
              <a:ext cx="3302526" cy="1157261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F6FCEEB-933C-C1DF-CEFD-CBF68DE34620}"/>
              </a:ext>
            </a:extLst>
          </p:cNvPr>
          <p:cNvSpPr txBox="1"/>
          <p:nvPr/>
        </p:nvSpPr>
        <p:spPr>
          <a:xfrm>
            <a:off x="4014788" y="1773312"/>
            <a:ext cx="7734303" cy="40626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28625" indent="-428625" defTabSz="6858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0000"/>
                </a:solidFill>
                <a:latin typeface="Verdana"/>
              </a:rPr>
              <a:t>Unitaid</a:t>
            </a:r>
            <a:endParaRPr lang="en-US" dirty="0">
              <a:solidFill>
                <a:srgbClr val="000000"/>
              </a:solidFill>
              <a:latin typeface="Verdana"/>
              <a:ea typeface="Verdana"/>
            </a:endParaRPr>
          </a:p>
          <a:p>
            <a:pPr marL="428625" indent="-428625" defTabSz="6858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Verdana"/>
              </a:rPr>
              <a:t>The South African National Department of Health</a:t>
            </a:r>
          </a:p>
          <a:p>
            <a:pPr marL="428625" indent="-428625" defTabSz="6858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Verdana"/>
              </a:rPr>
              <a:t>All the adolescent girls and young women, their communities and our healthcare providers who help shape the implementation and real-world action of Project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PrEP.</a:t>
            </a:r>
            <a:endParaRPr lang="en-US" dirty="0">
              <a:solidFill>
                <a:srgbClr val="000000"/>
              </a:solidFill>
              <a:latin typeface="Verdana"/>
            </a:endParaRPr>
          </a:p>
          <a:p>
            <a:pPr marL="428625" indent="-428625" defTabSz="6858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Verdana"/>
              </a:rPr>
              <a:t>Hasina Subedar</a:t>
            </a:r>
          </a:p>
          <a:p>
            <a:pPr marL="428625" indent="-428625" defTabSz="6858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0000"/>
                </a:solidFill>
                <a:latin typeface="Verdana"/>
              </a:rPr>
              <a:t>The Project PrEP team!</a:t>
            </a:r>
          </a:p>
          <a:p>
            <a:pPr marL="428625" indent="-428625" defTabSz="6858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ZA" dirty="0">
              <a:solidFill>
                <a:srgbClr val="000000"/>
              </a:solidFill>
              <a:latin typeface="Verdana"/>
            </a:endParaRPr>
          </a:p>
          <a:p>
            <a:pPr marL="428625" indent="-428625" defTabSz="6858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ZA" dirty="0">
              <a:solidFill>
                <a:srgbClr val="000000"/>
              </a:solidFill>
              <a:latin typeface="Verdana"/>
            </a:endParaRPr>
          </a:p>
          <a:p>
            <a:pPr marL="428625" indent="-428625" defTabSz="6858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ZA" dirty="0">
              <a:solidFill>
                <a:srgbClr val="000000"/>
              </a:solidFill>
              <a:latin typeface="Verdana"/>
            </a:endParaRPr>
          </a:p>
          <a:p>
            <a:pPr marL="428625" indent="-428625" defTabSz="6858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ZA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5F96C6-6D06-4815-9891-EB3D867C688E}"/>
              </a:ext>
            </a:extLst>
          </p:cNvPr>
          <p:cNvSpPr txBox="1"/>
          <p:nvPr/>
        </p:nvSpPr>
        <p:spPr>
          <a:xfrm>
            <a:off x="4116391" y="4411663"/>
            <a:ext cx="7632697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IMPORTANT: Appearance in a photograph in this presentation does not indicate a person’s health status or gender/sexual identity.</a:t>
            </a:r>
          </a:p>
        </p:txBody>
      </p:sp>
      <p:pic>
        <p:nvPicPr>
          <p:cNvPr id="18" name="Picture 17" descr="A person leaning on a fence&#10;&#10;Description automatically generated">
            <a:extLst>
              <a:ext uri="{FF2B5EF4-FFF2-40B4-BE49-F238E27FC236}">
                <a16:creationId xmlns:a16="http://schemas.microsoft.com/office/drawing/2014/main" id="{FEBC1194-621C-46F7-11FE-50027C825EF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3506" r="20164"/>
          <a:stretch/>
        </p:blipFill>
        <p:spPr>
          <a:xfrm>
            <a:off x="622214" y="2706192"/>
            <a:ext cx="3318828" cy="33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5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2ec25d63ff9_0_471"/>
          <p:cNvSpPr/>
          <p:nvPr/>
        </p:nvSpPr>
        <p:spPr>
          <a:xfrm>
            <a:off x="444314" y="2122266"/>
            <a:ext cx="3575448" cy="20062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19981" tIns="335948" rIns="119981" bIns="119981" anchor="t" anchorCtr="0">
            <a:noAutofit/>
          </a:bodyPr>
          <a:lstStyle/>
          <a:p>
            <a:pPr marL="21165" defTabSz="609539">
              <a:buClr>
                <a:srgbClr val="000000"/>
              </a:buClr>
              <a:buSzPts val="2500"/>
            </a:pPr>
            <a:r>
              <a:rPr lang="en-US" sz="1600" kern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There are 7.7 million </a:t>
            </a:r>
            <a:br>
              <a:rPr lang="en-US" sz="1600" kern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 kern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people in South Africa </a:t>
            </a:r>
            <a:br>
              <a:rPr lang="en-US" sz="1600" kern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 kern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who are living with HIV – approximately 150 000 new infections</a:t>
            </a:r>
            <a:r>
              <a:rPr lang="en-US" sz="1600" kern="0" baseline="3000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</a:p>
        </p:txBody>
      </p:sp>
      <p:sp>
        <p:nvSpPr>
          <p:cNvPr id="4" name="Google Shape;710;g2ec25d63ff9_0_471">
            <a:extLst>
              <a:ext uri="{FF2B5EF4-FFF2-40B4-BE49-F238E27FC236}">
                <a16:creationId xmlns:a16="http://schemas.microsoft.com/office/drawing/2014/main" id="{24AF5EF4-01AC-E245-1918-15291F66A3E7}"/>
              </a:ext>
            </a:extLst>
          </p:cNvPr>
          <p:cNvSpPr/>
          <p:nvPr/>
        </p:nvSpPr>
        <p:spPr>
          <a:xfrm>
            <a:off x="4313038" y="2122266"/>
            <a:ext cx="3575448" cy="20062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19981" tIns="335948" rIns="119981" bIns="119981" anchor="t" anchorCtr="0">
            <a:noAutofit/>
          </a:bodyPr>
          <a:lstStyle/>
          <a:p>
            <a:pPr marL="21165" defTabSz="609539">
              <a:buClr>
                <a:srgbClr val="000000"/>
              </a:buClr>
              <a:buSzPts val="2500"/>
            </a:pPr>
            <a:r>
              <a:rPr lang="en-US" sz="1600" kern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In sub-Saharan Africa, adolescent girls and young women (AGYW) (15 – 24 years) accounted for more than 77% of new infections among young people</a:t>
            </a:r>
            <a:r>
              <a:rPr lang="en-US" sz="1600" kern="0" baseline="3000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</a:p>
        </p:txBody>
      </p:sp>
      <p:sp>
        <p:nvSpPr>
          <p:cNvPr id="5" name="Google Shape;710;g2ec25d63ff9_0_471">
            <a:extLst>
              <a:ext uri="{FF2B5EF4-FFF2-40B4-BE49-F238E27FC236}">
                <a16:creationId xmlns:a16="http://schemas.microsoft.com/office/drawing/2014/main" id="{7A99A6AF-0E36-04B2-DEEE-022D8663E926}"/>
              </a:ext>
            </a:extLst>
          </p:cNvPr>
          <p:cNvSpPr/>
          <p:nvPr/>
        </p:nvSpPr>
        <p:spPr>
          <a:xfrm>
            <a:off x="8181762" y="2122266"/>
            <a:ext cx="3575448" cy="20062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19981" tIns="335948" rIns="119981" bIns="119981" anchor="t" anchorCtr="0">
            <a:noAutofit/>
          </a:bodyPr>
          <a:lstStyle/>
          <a:p>
            <a:pPr marL="21165" defTabSz="609539">
              <a:buClr>
                <a:srgbClr val="000000"/>
              </a:buClr>
              <a:buSzPts val="2500"/>
            </a:pPr>
            <a:r>
              <a:rPr lang="en-US" sz="1600" kern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Girls and young women </a:t>
            </a:r>
            <a:br>
              <a:rPr lang="en-US" sz="1600" kern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 kern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have a three-fold burden </a:t>
            </a:r>
            <a:br>
              <a:rPr lang="en-US" sz="1600" kern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 kern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of HIV compared to their </a:t>
            </a:r>
            <a:br>
              <a:rPr lang="en-US" sz="1600" kern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 kern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male peers</a:t>
            </a:r>
            <a:r>
              <a:rPr lang="en-US" sz="1600" kern="0" baseline="3000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 lang="en-US" sz="1600" kern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1" name="Google Shape;711;g2ec25d63ff9_0_471"/>
          <p:cNvSpPr txBox="1">
            <a:spLocks noGrp="1"/>
          </p:cNvSpPr>
          <p:nvPr>
            <p:ph type="title"/>
          </p:nvPr>
        </p:nvSpPr>
        <p:spPr>
          <a:xfrm>
            <a:off x="442913" y="441325"/>
            <a:ext cx="8640762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5940"/>
            </a:pPr>
            <a:r>
              <a:rPr lang="en-GB" sz="3600">
                <a:latin typeface="Verdana"/>
                <a:ea typeface="Verdana"/>
                <a:cs typeface="Verdana"/>
                <a:sym typeface="Verdana"/>
              </a:rPr>
              <a:t>HIV context in South Africa</a:t>
            </a:r>
            <a:endParaRPr sz="3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9" name="Google Shape;709;g2ec25d63ff9_0_471"/>
          <p:cNvSpPr txBox="1">
            <a:spLocks noGrp="1"/>
          </p:cNvSpPr>
          <p:nvPr>
            <p:ph type="body" idx="4294967295"/>
          </p:nvPr>
        </p:nvSpPr>
        <p:spPr>
          <a:xfrm>
            <a:off x="433733" y="4653542"/>
            <a:ext cx="11091518" cy="1005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500"/>
            </a:pPr>
            <a:r>
              <a:rPr lang="en-US" sz="1600"/>
              <a:t>Oral pre-exposure prophylaxis (PrEP) has been available since 2016, with national scale-up in 2018</a:t>
            </a:r>
            <a:r>
              <a:rPr lang="en-US" sz="1600" baseline="30000"/>
              <a:t>3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500"/>
            </a:pPr>
            <a:r>
              <a:rPr lang="en-US" sz="1600"/>
              <a:t>Oral PrEP is provided in 4 014 primary healthcare public health facilities, with 1 322 867 individuals initiated on oral PrEP since 2016 (July 2024)</a:t>
            </a:r>
            <a:r>
              <a:rPr lang="en-US" sz="1600" baseline="30000"/>
              <a:t>5</a:t>
            </a:r>
            <a:endParaRPr lang="en-US" sz="1600"/>
          </a:p>
        </p:txBody>
      </p:sp>
      <p:sp>
        <p:nvSpPr>
          <p:cNvPr id="713" name="Google Shape;713;g2ec25d63ff9_0_471"/>
          <p:cNvSpPr txBox="1">
            <a:spLocks noGrp="1"/>
          </p:cNvSpPr>
          <p:nvPr>
            <p:ph type="body" idx="4294967295"/>
          </p:nvPr>
        </p:nvSpPr>
        <p:spPr>
          <a:xfrm>
            <a:off x="426031" y="4229100"/>
            <a:ext cx="11188700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indent="0">
              <a:lnSpc>
                <a:spcPct val="127500"/>
              </a:lnSpc>
              <a:spcBef>
                <a:spcPts val="0"/>
              </a:spcBef>
              <a:buNone/>
            </a:pPr>
            <a:r>
              <a:rPr lang="en-GB" b="1">
                <a:solidFill>
                  <a:schemeClr val="tx2"/>
                </a:solidFill>
              </a:rPr>
              <a:t>National scale-up: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12" name="Google Shape;712;g2ec25d63ff9_0_471"/>
          <p:cNvSpPr txBox="1"/>
          <p:nvPr/>
        </p:nvSpPr>
        <p:spPr>
          <a:xfrm>
            <a:off x="5880099" y="5891739"/>
            <a:ext cx="6311901" cy="76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41" tIns="30462" rIns="60941" bIns="30462" anchor="t" anchorCtr="0">
            <a:spAutoFit/>
          </a:bodyPr>
          <a:lstStyle/>
          <a:p>
            <a:pPr defTabSz="609539">
              <a:spcAft>
                <a:spcPts val="100"/>
              </a:spcAft>
              <a:buClr>
                <a:srgbClr val="000000"/>
              </a:buClr>
              <a:buSzPts val="800"/>
            </a:pPr>
            <a:r>
              <a:rPr lang="en-US" sz="600" b="1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References:</a:t>
            </a:r>
          </a:p>
          <a:p>
            <a:pPr marL="88900" indent="-88900" defTabSz="609539">
              <a:spcAft>
                <a:spcPts val="100"/>
              </a:spcAft>
              <a:buClr>
                <a:srgbClr val="000000"/>
              </a:buClr>
              <a:buSzPts val="800"/>
            </a:pPr>
            <a:r>
              <a:rPr lang="en-US" sz="5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1.	UNAIDS. Country factsheets: South Africa 2023.  [cited 2024 1 October 2024]; Available from: </a:t>
            </a:r>
            <a:r>
              <a:rPr lang="en-US" sz="500" u="sng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https://www.unaids.org/en/regionscountries/countries/southafrica</a:t>
            </a:r>
            <a:r>
              <a:rPr lang="en-US" sz="5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88900" indent="-88900" defTabSz="609539">
              <a:spcAft>
                <a:spcPts val="100"/>
              </a:spcAft>
              <a:buClr>
                <a:srgbClr val="000000"/>
              </a:buClr>
              <a:buSzPts val="800"/>
            </a:pPr>
            <a:r>
              <a:rPr lang="en-US" sz="5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2.	UNAIDS. FACT SHEET 2023 - Global HIV statistics. 2023  [cited 2023 27 Sept 2023]; Available from: </a:t>
            </a:r>
            <a:r>
              <a:rPr lang="en-US" sz="500" u="sng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https://www.unaids.org/sites/default/files/media_asset/UNAIDS_FactSheet_en.pdf</a:t>
            </a:r>
            <a:r>
              <a:rPr lang="en-US" sz="5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88900" indent="-88900" defTabSz="609539">
              <a:spcAft>
                <a:spcPts val="100"/>
              </a:spcAft>
              <a:buClr>
                <a:srgbClr val="000000"/>
              </a:buClr>
              <a:buSzPts val="800"/>
            </a:pPr>
            <a:r>
              <a:rPr lang="en-US" sz="5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3.	Department of Health, 2021 UPDATED GUIDELINES FOR THE PROVISION OF ORAL PRE-EXPOSURE PROPHYLAXIS (PrEP) TO PERSONS AT SUBSTANTIAL RISK OF HIV INFECTION 2021, Department of Health Pretoria </a:t>
            </a:r>
          </a:p>
          <a:p>
            <a:pPr marL="88900" indent="-88900" defTabSz="609539">
              <a:spcAft>
                <a:spcPts val="100"/>
              </a:spcAft>
              <a:buClr>
                <a:srgbClr val="000000"/>
              </a:buClr>
              <a:buSzPts val="800"/>
            </a:pPr>
            <a:r>
              <a:rPr lang="en-US" sz="5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4.	Butler, V., et al., Implementing Differentiated and Integrated HIV Prevention Services for Adolescent Girls and Young Women: Experiences From Oral PrEP Rollout in Primary Care Services in South Africa. Journal of Adolescent Health, 2023. 73(6, Supplement): p. S58-S66.</a:t>
            </a:r>
          </a:p>
          <a:p>
            <a:pPr marL="88900" indent="-88900" defTabSz="609539">
              <a:spcAft>
                <a:spcPts val="100"/>
              </a:spcAft>
              <a:buClr>
                <a:srgbClr val="000000"/>
              </a:buClr>
              <a:buSzPts val="800"/>
            </a:pPr>
            <a:r>
              <a:rPr lang="en-US" sz="5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5.	PrEP Watch. Country Overview: South Africa. 2024  [cited 2024 July 2024]; Available from: https://www.prepwatch.org/countries/south-africa/.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B849B2-6A3D-C2A9-A9D3-0A24F68BB5C2}"/>
              </a:ext>
            </a:extLst>
          </p:cNvPr>
          <p:cNvSpPr/>
          <p:nvPr/>
        </p:nvSpPr>
        <p:spPr>
          <a:xfrm>
            <a:off x="3050587" y="1775645"/>
            <a:ext cx="1066635" cy="10666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39">
              <a:buClr>
                <a:srgbClr val="000000"/>
              </a:buClr>
            </a:pPr>
            <a:endParaRPr lang="en-ZA" sz="933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98066C-02B0-5E50-2DBB-FA3E5FB2240E}"/>
              </a:ext>
            </a:extLst>
          </p:cNvPr>
          <p:cNvSpPr/>
          <p:nvPr/>
        </p:nvSpPr>
        <p:spPr>
          <a:xfrm>
            <a:off x="10807556" y="1707681"/>
            <a:ext cx="1066635" cy="10666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39">
              <a:buClr>
                <a:srgbClr val="000000"/>
              </a:buClr>
            </a:pPr>
            <a:endParaRPr lang="en-ZA" sz="933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7C54DA-82B5-1B6D-2517-D3B2EC1B4705}"/>
              </a:ext>
            </a:extLst>
          </p:cNvPr>
          <p:cNvSpPr/>
          <p:nvPr/>
        </p:nvSpPr>
        <p:spPr>
          <a:xfrm>
            <a:off x="6929072" y="1775645"/>
            <a:ext cx="1066635" cy="10666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39">
              <a:buClr>
                <a:srgbClr val="000000"/>
              </a:buClr>
            </a:pPr>
            <a:endParaRPr lang="en-ZA" sz="933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3" name="Graphic 2" descr="Africa with solid fill">
            <a:extLst>
              <a:ext uri="{FF2B5EF4-FFF2-40B4-BE49-F238E27FC236}">
                <a16:creationId xmlns:a16="http://schemas.microsoft.com/office/drawing/2014/main" id="{4D29070F-53EB-7A46-9429-9F4D1FCA9E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89868" y="1936441"/>
            <a:ext cx="745043" cy="745043"/>
          </a:xfrm>
          <a:prstGeom prst="rect">
            <a:avLst/>
          </a:prstGeom>
        </p:spPr>
      </p:pic>
      <p:pic>
        <p:nvPicPr>
          <p:cNvPr id="10" name="Picture 9" descr="A black circle with white lines&#10;&#10;Description automatically generated">
            <a:extLst>
              <a:ext uri="{FF2B5EF4-FFF2-40B4-BE49-F238E27FC236}">
                <a16:creationId xmlns:a16="http://schemas.microsoft.com/office/drawing/2014/main" id="{DBD0AE6E-D03A-C8BE-9313-36BA18DB91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0008" y="1965066"/>
            <a:ext cx="687793" cy="687793"/>
          </a:xfrm>
          <a:prstGeom prst="rect">
            <a:avLst/>
          </a:prstGeom>
        </p:spPr>
      </p:pic>
      <p:pic>
        <p:nvPicPr>
          <p:cNvPr id="13" name="Graphic 12" descr="Group of women with solid fill">
            <a:extLst>
              <a:ext uri="{FF2B5EF4-FFF2-40B4-BE49-F238E27FC236}">
                <a16:creationId xmlns:a16="http://schemas.microsoft.com/office/drawing/2014/main" id="{3C70A5DD-DBE2-FF7B-D7CA-46216AFAB8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68287" y="1868411"/>
            <a:ext cx="745176" cy="745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CF2ADC-6954-ED40-9054-54FD629EF505}"/>
              </a:ext>
            </a:extLst>
          </p:cNvPr>
          <p:cNvSpPr/>
          <p:nvPr/>
        </p:nvSpPr>
        <p:spPr>
          <a:xfrm>
            <a:off x="629610" y="1665288"/>
            <a:ext cx="9146609" cy="79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1080000" rtlCol="0" anchor="ctr"/>
          <a:lstStyle/>
          <a:p>
            <a:pPr defTabSz="914309">
              <a:defRPr/>
            </a:pPr>
            <a:r>
              <a:rPr lang="en-GB" sz="1600">
                <a:solidFill>
                  <a:prstClr val="white"/>
                </a:solidFill>
                <a:latin typeface="+mj-lt"/>
              </a:rPr>
              <a:t>To improve understanding of </a:t>
            </a:r>
            <a:r>
              <a:rPr lang="en-GB" sz="1600" b="1">
                <a:solidFill>
                  <a:prstClr val="white"/>
                </a:solidFill>
                <a:latin typeface="+mj-lt"/>
              </a:rPr>
              <a:t>PrEP use </a:t>
            </a:r>
            <a:r>
              <a:rPr lang="en-GB" sz="1600">
                <a:solidFill>
                  <a:prstClr val="white"/>
                </a:solidFill>
                <a:latin typeface="+mj-lt"/>
              </a:rPr>
              <a:t>among AGYW in </a:t>
            </a:r>
            <a:r>
              <a:rPr lang="en-GB" sz="1600" b="1">
                <a:solidFill>
                  <a:prstClr val="white"/>
                </a:solidFill>
                <a:latin typeface="+mj-lt"/>
              </a:rPr>
              <a:t>real world settings</a:t>
            </a:r>
            <a:r>
              <a:rPr lang="en-GB" sz="1600">
                <a:solidFill>
                  <a:prstClr val="white"/>
                </a:solidFill>
                <a:latin typeface="+mj-lt"/>
              </a:rPr>
              <a:t>, and inform </a:t>
            </a:r>
            <a:r>
              <a:rPr lang="en-GB" sz="1600" b="1">
                <a:solidFill>
                  <a:prstClr val="white"/>
                </a:solidFill>
                <a:latin typeface="+mj-lt"/>
              </a:rPr>
              <a:t>delivery models for integration</a:t>
            </a:r>
            <a:r>
              <a:rPr lang="en-GB" sz="1600">
                <a:solidFill>
                  <a:prstClr val="white"/>
                </a:solidFill>
                <a:latin typeface="+mj-lt"/>
              </a:rPr>
              <a:t>, by expanding choice through the introduction of new PrEP methods</a:t>
            </a:r>
            <a:endParaRPr lang="en-US" sz="16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94ACA6-1B53-17C0-32DA-139462E6B7FD}"/>
              </a:ext>
            </a:extLst>
          </p:cNvPr>
          <p:cNvSpPr/>
          <p:nvPr/>
        </p:nvSpPr>
        <p:spPr>
          <a:xfrm>
            <a:off x="442913" y="2647928"/>
            <a:ext cx="2088000" cy="270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4309">
              <a:defRPr/>
            </a:pPr>
            <a:r>
              <a:rPr lang="en-GB" sz="18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Objective 1: </a:t>
            </a:r>
          </a:p>
          <a:p>
            <a:pPr algn="ctr" defTabSz="914309">
              <a:defRPr/>
            </a:pPr>
            <a:r>
              <a:rPr lang="en-GB"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To increase uptake &amp; coverage of PrEP through the </a:t>
            </a:r>
            <a:r>
              <a:rPr lang="en-GB" sz="18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introduction of new prevention options</a:t>
            </a:r>
            <a:r>
              <a:rPr lang="en-GB"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.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6D27BE-3AB9-C168-29CF-CB430CC1EF91}"/>
              </a:ext>
            </a:extLst>
          </p:cNvPr>
          <p:cNvSpPr/>
          <p:nvPr/>
        </p:nvSpPr>
        <p:spPr>
          <a:xfrm>
            <a:off x="2653947" y="2647928"/>
            <a:ext cx="2088000" cy="270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4309">
              <a:defRPr/>
            </a:pPr>
            <a:r>
              <a:rPr lang="en-GB" sz="18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Objective 2:</a:t>
            </a:r>
          </a:p>
          <a:p>
            <a:pPr algn="ctr" defTabSz="914309">
              <a:defRPr/>
            </a:pPr>
            <a:r>
              <a:rPr lang="en-GB"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To improve the uptake of PrEP through the development and implementation of a </a:t>
            </a:r>
            <a:r>
              <a:rPr lang="en-GB" sz="18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decentralized service delivery model</a:t>
            </a:r>
            <a:r>
              <a:rPr lang="en-GB"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.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516F39-5678-C8C7-A4B5-0D705D50EBCE}"/>
              </a:ext>
            </a:extLst>
          </p:cNvPr>
          <p:cNvSpPr/>
          <p:nvPr/>
        </p:nvSpPr>
        <p:spPr>
          <a:xfrm>
            <a:off x="4864981" y="2647928"/>
            <a:ext cx="2088000" cy="270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4309">
              <a:defRPr/>
            </a:pPr>
            <a:r>
              <a:rPr lang="en-GB" sz="18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Objective 3:</a:t>
            </a:r>
          </a:p>
          <a:p>
            <a:pPr algn="ctr" defTabSz="914309">
              <a:defRPr/>
            </a:pPr>
            <a:r>
              <a:rPr lang="en-GB"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To improve </a:t>
            </a:r>
            <a:r>
              <a:rPr lang="en-GB" sz="18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diagnosis and management of STIs</a:t>
            </a:r>
            <a:r>
              <a:rPr lang="en-GB"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 among PrEP users, through an aetiological approach to STI management.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232DE3-02AE-FB1F-E79F-037ABBEFDF4D}"/>
              </a:ext>
            </a:extLst>
          </p:cNvPr>
          <p:cNvSpPr/>
          <p:nvPr/>
        </p:nvSpPr>
        <p:spPr>
          <a:xfrm>
            <a:off x="7076014" y="2647928"/>
            <a:ext cx="2088000" cy="270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4309">
              <a:defRPr/>
            </a:pPr>
            <a:r>
              <a:rPr lang="en-GB" sz="18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Objective 4:</a:t>
            </a:r>
          </a:p>
          <a:p>
            <a:pPr algn="ctr" defTabSz="914309">
              <a:defRPr/>
            </a:pPr>
            <a:r>
              <a:rPr lang="en-GB"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To </a:t>
            </a: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evaluate the </a:t>
            </a:r>
            <a:r>
              <a:rPr lang="en-US" sz="18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cost-effectiveness </a:t>
            </a: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of the different interventions and delivery models</a:t>
            </a:r>
            <a:endParaRPr lang="en-GB" sz="18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77AA20-8BF2-9BBA-0B27-520FB05E820C}"/>
              </a:ext>
            </a:extLst>
          </p:cNvPr>
          <p:cNvSpPr/>
          <p:nvPr/>
        </p:nvSpPr>
        <p:spPr>
          <a:xfrm>
            <a:off x="-2648" y="1601224"/>
            <a:ext cx="920128" cy="920128"/>
          </a:xfrm>
          <a:prstGeom prst="roundRect">
            <a:avLst>
              <a:gd name="adj" fmla="val 28825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600" b="1">
                <a:solidFill>
                  <a:prstClr val="white"/>
                </a:solidFill>
              </a:rPr>
              <a:t>Aim:</a:t>
            </a:r>
            <a:endParaRPr lang="en-ZA" sz="16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97E1B324-9619-6552-F151-3FAE3C9C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554" y="441326"/>
            <a:ext cx="8955090" cy="9715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400" b="1">
                <a:latin typeface="+mn-lt"/>
              </a:rPr>
              <a:t>Through an implementation science </a:t>
            </a:r>
            <a:br>
              <a:rPr lang="en-GB" sz="2400" b="1">
                <a:latin typeface="+mn-lt"/>
              </a:rPr>
            </a:br>
            <a:r>
              <a:rPr lang="en-GB" sz="2400" b="1">
                <a:latin typeface="+mn-lt"/>
              </a:rPr>
              <a:t>study we introduced new PrEP </a:t>
            </a:r>
            <a:br>
              <a:rPr lang="en-GB" sz="2400" b="1">
                <a:latin typeface="+mn-lt"/>
              </a:rPr>
            </a:br>
            <a:r>
              <a:rPr lang="en-GB" sz="2400" b="1">
                <a:latin typeface="+mn-lt"/>
              </a:rPr>
              <a:t>methods, DVR and CAB-LA</a:t>
            </a:r>
          </a:p>
        </p:txBody>
      </p:sp>
      <p:pic>
        <p:nvPicPr>
          <p:cNvPr id="21" name="Picture 20" descr="A wall with graffiti on it&#10;&#10;Description automatically generated">
            <a:extLst>
              <a:ext uri="{FF2B5EF4-FFF2-40B4-BE49-F238E27FC236}">
                <a16:creationId xmlns:a16="http://schemas.microsoft.com/office/drawing/2014/main" id="{BB35B0CC-364D-51FD-A0B0-6A650826A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219" y="-13860"/>
            <a:ext cx="2239865" cy="2233644"/>
          </a:xfrm>
          <a:prstGeom prst="rect">
            <a:avLst/>
          </a:prstGeom>
        </p:spPr>
      </p:pic>
      <p:pic>
        <p:nvPicPr>
          <p:cNvPr id="25" name="Picture 24" descr="A truck parked in a parking lot&#10;&#10;Description automatically generated">
            <a:extLst>
              <a:ext uri="{FF2B5EF4-FFF2-40B4-BE49-F238E27FC236}">
                <a16:creationId xmlns:a16="http://schemas.microsoft.com/office/drawing/2014/main" id="{6E7D19AB-A12B-9CFD-FB00-F228B8CE0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6219" y="2303725"/>
            <a:ext cx="2239865" cy="2239865"/>
          </a:xfrm>
          <a:prstGeom prst="rect">
            <a:avLst/>
          </a:prstGeom>
        </p:spPr>
      </p:pic>
      <p:pic>
        <p:nvPicPr>
          <p:cNvPr id="23" name="Picture 22" descr="A tent with a colorful pattern on it&#10;&#10;Description automatically generated">
            <a:extLst>
              <a:ext uri="{FF2B5EF4-FFF2-40B4-BE49-F238E27FC236}">
                <a16:creationId xmlns:a16="http://schemas.microsoft.com/office/drawing/2014/main" id="{CA000958-14F1-67EE-D200-3EFBC8736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9000" y="4627531"/>
            <a:ext cx="2233644" cy="223364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63FFC81-0995-9070-C48C-43CDA7B6D8F8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BABEF5-B5D7-6E53-A598-2A064D235045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</p:spTree>
    <p:extLst>
      <p:ext uri="{BB962C8B-B14F-4D97-AF65-F5344CB8AC3E}">
        <p14:creationId xmlns:p14="http://schemas.microsoft.com/office/powerpoint/2010/main" val="419681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8" name="Google Shape;368;g276eb28c6f2_0_1569"/>
          <p:cNvCxnSpPr>
            <a:cxnSpLocks/>
          </p:cNvCxnSpPr>
          <p:nvPr/>
        </p:nvCxnSpPr>
        <p:spPr>
          <a:xfrm>
            <a:off x="442479" y="3663968"/>
            <a:ext cx="11340000" cy="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479891-AD7B-82B2-0500-7035060FB582}"/>
              </a:ext>
            </a:extLst>
          </p:cNvPr>
          <p:cNvGrpSpPr/>
          <p:nvPr/>
        </p:nvGrpSpPr>
        <p:grpSpPr>
          <a:xfrm>
            <a:off x="332946" y="1851574"/>
            <a:ext cx="1626349" cy="1797963"/>
            <a:chOff x="536146" y="1851574"/>
            <a:chExt cx="1626349" cy="1797963"/>
          </a:xfrm>
        </p:grpSpPr>
        <p:cxnSp>
          <p:nvCxnSpPr>
            <p:cNvPr id="369" name="Google Shape;369;g276eb28c6f2_0_1569"/>
            <p:cNvCxnSpPr>
              <a:cxnSpLocks/>
            </p:cNvCxnSpPr>
            <p:nvPr/>
          </p:nvCxnSpPr>
          <p:spPr>
            <a:xfrm rot="10800000">
              <a:off x="1349320" y="2235355"/>
              <a:ext cx="0" cy="1414182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375" name="Google Shape;375;g276eb28c6f2_0_1569"/>
            <p:cNvSpPr txBox="1"/>
            <p:nvPr/>
          </p:nvSpPr>
          <p:spPr>
            <a:xfrm>
              <a:off x="581770" y="2683402"/>
              <a:ext cx="1548000" cy="58454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0941" tIns="30462" rIns="60941" bIns="30462" anchor="t" anchorCtr="0">
              <a:spAutoFit/>
            </a:bodyPr>
            <a:lstStyle/>
            <a:p>
              <a:pPr algn="ctr"/>
              <a:r>
                <a:rPr lang="en-US" sz="1133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Introduction of oral PrEP among MSM and sex workers</a:t>
              </a:r>
              <a:endParaRPr sz="1133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7" name="Google Shape;377;g276eb28c6f2_0_1569"/>
            <p:cNvSpPr txBox="1"/>
            <p:nvPr/>
          </p:nvSpPr>
          <p:spPr>
            <a:xfrm>
              <a:off x="536146" y="1851574"/>
              <a:ext cx="1626349" cy="3692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0941" tIns="30462" rIns="60941" bIns="30462" anchor="t" anchorCtr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accent3"/>
                  </a:solidFill>
                  <a:latin typeface="Verdana"/>
                  <a:ea typeface="Verdana"/>
                  <a:cs typeface="Verdana"/>
                  <a:sym typeface="Verdana"/>
                </a:rPr>
                <a:t>2016</a:t>
              </a:r>
              <a:endParaRPr sz="2000" b="1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0A1B00-3990-3770-07CD-B6C1FDB0E132}"/>
              </a:ext>
            </a:extLst>
          </p:cNvPr>
          <p:cNvGrpSpPr/>
          <p:nvPr/>
        </p:nvGrpSpPr>
        <p:grpSpPr>
          <a:xfrm>
            <a:off x="1891356" y="1851574"/>
            <a:ext cx="1626349" cy="1797963"/>
            <a:chOff x="2094556" y="1851574"/>
            <a:chExt cx="1626349" cy="1797963"/>
          </a:xfrm>
        </p:grpSpPr>
        <p:cxnSp>
          <p:nvCxnSpPr>
            <p:cNvPr id="371" name="Google Shape;371;g276eb28c6f2_0_1569"/>
            <p:cNvCxnSpPr>
              <a:cxnSpLocks/>
            </p:cNvCxnSpPr>
            <p:nvPr/>
          </p:nvCxnSpPr>
          <p:spPr>
            <a:xfrm rot="10800000">
              <a:off x="2907731" y="2235355"/>
              <a:ext cx="0" cy="1414182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378" name="Google Shape;378;g276eb28c6f2_0_1569"/>
            <p:cNvSpPr txBox="1"/>
            <p:nvPr/>
          </p:nvSpPr>
          <p:spPr>
            <a:xfrm>
              <a:off x="2094556" y="1851574"/>
              <a:ext cx="1626349" cy="3692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0941" tIns="30462" rIns="60941" bIns="30462" anchor="t" anchorCtr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accent3"/>
                  </a:solidFill>
                  <a:latin typeface="Verdana"/>
                  <a:ea typeface="Verdana"/>
                  <a:cs typeface="Verdana"/>
                  <a:sym typeface="Verdana"/>
                </a:rPr>
                <a:t>2018</a:t>
              </a:r>
              <a:endParaRPr sz="2000" b="1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401C0A-6FD7-794C-B569-9CBF26F61DCB}"/>
              </a:ext>
            </a:extLst>
          </p:cNvPr>
          <p:cNvGrpSpPr/>
          <p:nvPr/>
        </p:nvGrpSpPr>
        <p:grpSpPr>
          <a:xfrm>
            <a:off x="1040004" y="3663968"/>
            <a:ext cx="1626349" cy="1808850"/>
            <a:chOff x="1243204" y="3663968"/>
            <a:chExt cx="1626349" cy="1808850"/>
          </a:xfrm>
        </p:grpSpPr>
        <p:cxnSp>
          <p:nvCxnSpPr>
            <p:cNvPr id="370" name="Google Shape;370;g276eb28c6f2_0_1569"/>
            <p:cNvCxnSpPr>
              <a:cxnSpLocks/>
            </p:cNvCxnSpPr>
            <p:nvPr/>
          </p:nvCxnSpPr>
          <p:spPr>
            <a:xfrm rot="10800000">
              <a:off x="2056379" y="3663968"/>
              <a:ext cx="0" cy="1414182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376" name="Google Shape;376;g276eb28c6f2_0_1569"/>
            <p:cNvSpPr txBox="1"/>
            <p:nvPr/>
          </p:nvSpPr>
          <p:spPr>
            <a:xfrm>
              <a:off x="1426378" y="3980652"/>
              <a:ext cx="1260000" cy="57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0941" tIns="30462" rIns="60941" bIns="30462" anchor="t" anchorCtr="0">
              <a:spAutoFit/>
            </a:bodyPr>
            <a:lstStyle/>
            <a:p>
              <a:pPr algn="ctr"/>
              <a:r>
                <a:rPr lang="en-US" sz="1133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Introduction of oral PrEP among AGYW</a:t>
              </a:r>
              <a:endParaRPr sz="1133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9" name="Google Shape;379;g276eb28c6f2_0_1569"/>
            <p:cNvSpPr txBox="1"/>
            <p:nvPr/>
          </p:nvSpPr>
          <p:spPr>
            <a:xfrm>
              <a:off x="1243204" y="5103522"/>
              <a:ext cx="1626349" cy="3692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0941" tIns="30462" rIns="60941" bIns="30462" anchor="t" anchorCtr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accent3"/>
                  </a:solidFill>
                  <a:latin typeface="Verdana"/>
                  <a:ea typeface="Verdana"/>
                  <a:cs typeface="Verdana"/>
                  <a:sym typeface="Verdana"/>
                </a:rPr>
                <a:t>2017</a:t>
              </a:r>
              <a:endParaRPr sz="2000" b="1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738556-5063-63F6-BAD8-B0115CE5930C}"/>
              </a:ext>
            </a:extLst>
          </p:cNvPr>
          <p:cNvGrpSpPr/>
          <p:nvPr/>
        </p:nvGrpSpPr>
        <p:grpSpPr>
          <a:xfrm>
            <a:off x="3830963" y="1851574"/>
            <a:ext cx="1626349" cy="1797963"/>
            <a:chOff x="4599433" y="1851574"/>
            <a:chExt cx="1626349" cy="1797963"/>
          </a:xfrm>
        </p:grpSpPr>
        <p:cxnSp>
          <p:nvCxnSpPr>
            <p:cNvPr id="372" name="Google Shape;372;g276eb28c6f2_0_1569"/>
            <p:cNvCxnSpPr/>
            <p:nvPr/>
          </p:nvCxnSpPr>
          <p:spPr>
            <a:xfrm rot="10800000">
              <a:off x="5412605" y="2235355"/>
              <a:ext cx="0" cy="1414182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380" name="Google Shape;380;g276eb28c6f2_0_1569"/>
            <p:cNvSpPr txBox="1"/>
            <p:nvPr/>
          </p:nvSpPr>
          <p:spPr>
            <a:xfrm>
              <a:off x="4599433" y="1851574"/>
              <a:ext cx="1626349" cy="3692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0941" tIns="30462" rIns="60941" bIns="30462" anchor="t" anchorCtr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accent3"/>
                  </a:solidFill>
                  <a:latin typeface="Verdana"/>
                  <a:ea typeface="Verdana"/>
                  <a:cs typeface="Verdana"/>
                  <a:sym typeface="Verdana"/>
                </a:rPr>
                <a:t>JAN 2022</a:t>
              </a:r>
              <a:endParaRPr sz="2000" b="1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83" name="Google Shape;383;g276eb28c6f2_0_1569"/>
          <p:cNvSpPr txBox="1"/>
          <p:nvPr/>
        </p:nvSpPr>
        <p:spPr>
          <a:xfrm>
            <a:off x="2858077" y="2596230"/>
            <a:ext cx="1690112" cy="7588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0941" tIns="30462" rIns="60941" bIns="30462" anchor="t" anchorCtr="0">
            <a:spAutoFit/>
          </a:bodyPr>
          <a:lstStyle/>
          <a:p>
            <a:pPr algn="ctr"/>
            <a:r>
              <a:rPr lang="en-US" sz="1133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Project PrEP supported introduction of oral PrEP among AGYW</a:t>
            </a:r>
            <a:endParaRPr sz="1133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E78901-32C4-ED2A-A2E2-A66474DD381E}"/>
              </a:ext>
            </a:extLst>
          </p:cNvPr>
          <p:cNvGrpSpPr/>
          <p:nvPr/>
        </p:nvGrpSpPr>
        <p:grpSpPr>
          <a:xfrm>
            <a:off x="5770570" y="1851574"/>
            <a:ext cx="2232000" cy="1797963"/>
            <a:chOff x="6873630" y="1851574"/>
            <a:chExt cx="2232000" cy="1797963"/>
          </a:xfrm>
        </p:grpSpPr>
        <p:cxnSp>
          <p:nvCxnSpPr>
            <p:cNvPr id="373" name="Google Shape;373;g276eb28c6f2_0_1569"/>
            <p:cNvCxnSpPr/>
            <p:nvPr/>
          </p:nvCxnSpPr>
          <p:spPr>
            <a:xfrm rot="10800000">
              <a:off x="7986428" y="2235355"/>
              <a:ext cx="0" cy="1414182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381" name="Google Shape;381;g276eb28c6f2_0_1569"/>
            <p:cNvSpPr txBox="1"/>
            <p:nvPr/>
          </p:nvSpPr>
          <p:spPr>
            <a:xfrm>
              <a:off x="7173255" y="1851574"/>
              <a:ext cx="1626349" cy="3692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0941" tIns="30462" rIns="60941" bIns="30462" anchor="t" anchorCtr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accent3"/>
                  </a:solidFill>
                  <a:latin typeface="Verdana"/>
                  <a:ea typeface="Verdana"/>
                  <a:cs typeface="Verdana"/>
                  <a:sym typeface="Verdana"/>
                </a:rPr>
                <a:t>AUG 2023</a:t>
              </a:r>
              <a:endParaRPr sz="2000" b="1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84" name="Google Shape;384;g276eb28c6f2_0_1569"/>
            <p:cNvSpPr txBox="1"/>
            <p:nvPr/>
          </p:nvSpPr>
          <p:spPr>
            <a:xfrm>
              <a:off x="6873630" y="2683403"/>
              <a:ext cx="2232000" cy="58454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0941" tIns="30462" rIns="60941" bIns="30462" anchor="t" anchorCtr="0">
              <a:spAutoFit/>
            </a:bodyPr>
            <a:lstStyle/>
            <a:p>
              <a:pPr algn="ctr"/>
              <a:r>
                <a:rPr lang="en-US" sz="1133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Introduction of</a:t>
              </a:r>
              <a:endParaRPr sz="1133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algn="ctr"/>
              <a:r>
                <a:rPr lang="en-US" sz="1133" err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dapivirine</a:t>
              </a:r>
              <a:r>
                <a:rPr lang="en-US" sz="1133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vaginal ring</a:t>
              </a:r>
              <a:endParaRPr sz="1133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algn="ctr"/>
              <a:r>
                <a:rPr lang="en-US" sz="1133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(implementation study sites)</a:t>
              </a:r>
              <a:endParaRPr sz="1133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955F056-4877-640C-2898-4CF44AC553D8}"/>
              </a:ext>
            </a:extLst>
          </p:cNvPr>
          <p:cNvGrpSpPr/>
          <p:nvPr/>
        </p:nvGrpSpPr>
        <p:grpSpPr>
          <a:xfrm>
            <a:off x="8315828" y="1851574"/>
            <a:ext cx="1645400" cy="1797963"/>
            <a:chOff x="9628025" y="1851574"/>
            <a:chExt cx="1645400" cy="1797963"/>
          </a:xfrm>
        </p:grpSpPr>
        <p:cxnSp>
          <p:nvCxnSpPr>
            <p:cNvPr id="374" name="Google Shape;374;g276eb28c6f2_0_1569"/>
            <p:cNvCxnSpPr>
              <a:cxnSpLocks/>
            </p:cNvCxnSpPr>
            <p:nvPr/>
          </p:nvCxnSpPr>
          <p:spPr>
            <a:xfrm rot="10800000">
              <a:off x="10453897" y="2235355"/>
              <a:ext cx="0" cy="1414182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382" name="Google Shape;382;g276eb28c6f2_0_1569"/>
            <p:cNvSpPr txBox="1"/>
            <p:nvPr/>
          </p:nvSpPr>
          <p:spPr>
            <a:xfrm>
              <a:off x="9628025" y="1851574"/>
              <a:ext cx="1626349" cy="3692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0941" tIns="30462" rIns="60941" bIns="30462" anchor="t" anchorCtr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accent3"/>
                  </a:solidFill>
                  <a:latin typeface="Verdana"/>
                  <a:ea typeface="Verdana"/>
                  <a:cs typeface="Verdana"/>
                  <a:sym typeface="Verdana"/>
                </a:rPr>
                <a:t>APR 2024</a:t>
              </a:r>
              <a:endParaRPr sz="2000" b="1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85" name="Google Shape;385;g276eb28c6f2_0_1569"/>
            <p:cNvSpPr txBox="1"/>
            <p:nvPr/>
          </p:nvSpPr>
          <p:spPr>
            <a:xfrm>
              <a:off x="9653425" y="2683402"/>
              <a:ext cx="1620000" cy="58454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0941" tIns="30462" rIns="60941" bIns="30462" anchor="t" anchorCtr="0">
              <a:spAutoFit/>
            </a:bodyPr>
            <a:lstStyle/>
            <a:p>
              <a:pPr algn="ctr"/>
              <a:r>
                <a:rPr lang="en-US" sz="1133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Introduction of CAB-LA (implementation study sites)</a:t>
              </a:r>
              <a:endParaRPr sz="1133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86" name="Google Shape;386;g276eb28c6f2_0_1569"/>
          <p:cNvSpPr txBox="1"/>
          <p:nvPr/>
        </p:nvSpPr>
        <p:spPr>
          <a:xfrm>
            <a:off x="7095011" y="4029075"/>
            <a:ext cx="1848915" cy="11695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0941" tIns="30462" rIns="60941" bIns="30462" anchor="t" anchorCtr="0">
            <a:spAutoFit/>
          </a:bodyPr>
          <a:lstStyle/>
          <a:p>
            <a:pPr algn="ctr"/>
            <a:r>
              <a:rPr lang="en-US" sz="1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Project PrEP supported introduction of new PrEP methods </a:t>
            </a:r>
            <a:r>
              <a:rPr lang="en-US" sz="12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(ring in addition to oral PrEP)</a:t>
            </a:r>
          </a:p>
        </p:txBody>
      </p:sp>
      <p:cxnSp>
        <p:nvCxnSpPr>
          <p:cNvPr id="389" name="Google Shape;389;g276eb28c6f2_0_1569"/>
          <p:cNvCxnSpPr>
            <a:cxnSpLocks/>
          </p:cNvCxnSpPr>
          <p:nvPr/>
        </p:nvCxnSpPr>
        <p:spPr>
          <a:xfrm>
            <a:off x="2716668" y="3491578"/>
            <a:ext cx="41040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90" name="Google Shape;390;g276eb28c6f2_0_1569"/>
          <p:cNvCxnSpPr>
            <a:cxnSpLocks/>
          </p:cNvCxnSpPr>
          <p:nvPr/>
        </p:nvCxnSpPr>
        <p:spPr>
          <a:xfrm>
            <a:off x="6921468" y="3914794"/>
            <a:ext cx="21960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4" name="Google Shape;386;g276eb28c6f2_0_1569">
            <a:extLst>
              <a:ext uri="{FF2B5EF4-FFF2-40B4-BE49-F238E27FC236}">
                <a16:creationId xmlns:a16="http://schemas.microsoft.com/office/drawing/2014/main" id="{070887D8-B8EF-E375-C73D-45F3D6E0DA01}"/>
              </a:ext>
            </a:extLst>
          </p:cNvPr>
          <p:cNvSpPr txBox="1"/>
          <p:nvPr/>
        </p:nvSpPr>
        <p:spPr>
          <a:xfrm>
            <a:off x="9353531" y="4029075"/>
            <a:ext cx="1848915" cy="11695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0941" tIns="30462" rIns="60941" bIns="30462" anchor="t" anchorCtr="0">
            <a:spAutoFit/>
          </a:bodyPr>
          <a:lstStyle/>
          <a:p>
            <a:pPr algn="ctr"/>
            <a:r>
              <a:rPr lang="en-US" sz="1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Project PrEP supported introduction of new PrEP methods </a:t>
            </a:r>
            <a:r>
              <a:rPr lang="en-US" sz="12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(ring + CAB-LA in addition to oral PrEP)</a:t>
            </a:r>
            <a:endParaRPr sz="1200" b="1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27C90B-CFC0-3277-0661-61D53FE2D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640762" cy="97155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400" b="1">
                <a:solidFill>
                  <a:srgbClr val="E0001B"/>
                </a:solidFill>
                <a:latin typeface="Verdana"/>
                <a:ea typeface="Verdana"/>
                <a:cs typeface="Verdana"/>
                <a:sym typeface="Verdana"/>
              </a:rPr>
              <a:t>PrEP introduction to</a:t>
            </a:r>
            <a:br>
              <a:rPr lang="en-US" sz="4400" b="1">
                <a:solidFill>
                  <a:srgbClr val="E0001B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400" b="1">
                <a:solidFill>
                  <a:srgbClr val="E0001B"/>
                </a:solidFill>
                <a:latin typeface="Verdana"/>
                <a:ea typeface="Verdana"/>
                <a:cs typeface="Verdana"/>
                <a:sym typeface="Verdana"/>
              </a:rPr>
              <a:t>South Africa</a:t>
            </a:r>
            <a:endParaRPr lang="en-ZA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ECED76-C134-D570-BAB1-3F72F47A9425}"/>
              </a:ext>
            </a:extLst>
          </p:cNvPr>
          <p:cNvGrpSpPr/>
          <p:nvPr/>
        </p:nvGrpSpPr>
        <p:grpSpPr>
          <a:xfrm>
            <a:off x="10566588" y="1864274"/>
            <a:ext cx="1626349" cy="1785263"/>
            <a:chOff x="12247895" y="1864274"/>
            <a:chExt cx="1626349" cy="1785263"/>
          </a:xfrm>
        </p:grpSpPr>
        <p:cxnSp>
          <p:nvCxnSpPr>
            <p:cNvPr id="6" name="Google Shape;374;g276eb28c6f2_0_1569">
              <a:extLst>
                <a:ext uri="{FF2B5EF4-FFF2-40B4-BE49-F238E27FC236}">
                  <a16:creationId xmlns:a16="http://schemas.microsoft.com/office/drawing/2014/main" id="{C71343AF-5632-90E0-D8D0-F55A7899F72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3070097" y="2235355"/>
              <a:ext cx="0" cy="1414182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0" name="Google Shape;382;g276eb28c6f2_0_1569">
              <a:extLst>
                <a:ext uri="{FF2B5EF4-FFF2-40B4-BE49-F238E27FC236}">
                  <a16:creationId xmlns:a16="http://schemas.microsoft.com/office/drawing/2014/main" id="{149AC49C-4C21-E7E6-EC4B-97B3D92CCEF5}"/>
                </a:ext>
              </a:extLst>
            </p:cNvPr>
            <p:cNvSpPr txBox="1"/>
            <p:nvPr/>
          </p:nvSpPr>
          <p:spPr>
            <a:xfrm>
              <a:off x="12247895" y="1864274"/>
              <a:ext cx="1626349" cy="3692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0941" tIns="30462" rIns="60941" bIns="30462" anchor="t" anchorCtr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accent3"/>
                  </a:solidFill>
                  <a:latin typeface="Verdana"/>
                  <a:ea typeface="Verdana"/>
                  <a:cs typeface="Verdana"/>
                  <a:sym typeface="Verdana"/>
                </a:rPr>
                <a:t>OCT 2024</a:t>
              </a:r>
              <a:endParaRPr sz="2000" b="1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cxnSp>
        <p:nvCxnSpPr>
          <p:cNvPr id="21" name="Google Shape;390;g276eb28c6f2_0_1569">
            <a:extLst>
              <a:ext uri="{FF2B5EF4-FFF2-40B4-BE49-F238E27FC236}">
                <a16:creationId xmlns:a16="http://schemas.microsoft.com/office/drawing/2014/main" id="{FD71A18E-BFC2-B2AD-A9D4-5D3C56B3837E}"/>
              </a:ext>
            </a:extLst>
          </p:cNvPr>
          <p:cNvCxnSpPr>
            <a:cxnSpLocks/>
          </p:cNvCxnSpPr>
          <p:nvPr/>
        </p:nvCxnSpPr>
        <p:spPr>
          <a:xfrm>
            <a:off x="9179988" y="3914794"/>
            <a:ext cx="21960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2" name="Google Shape;387;g276eb28c6f2_0_1569">
            <a:extLst>
              <a:ext uri="{FF2B5EF4-FFF2-40B4-BE49-F238E27FC236}">
                <a16:creationId xmlns:a16="http://schemas.microsoft.com/office/drawing/2014/main" id="{16DA3EFB-FC74-CC4C-0F55-E521ED48EFCC}"/>
              </a:ext>
            </a:extLst>
          </p:cNvPr>
          <p:cNvSpPr/>
          <p:nvPr/>
        </p:nvSpPr>
        <p:spPr>
          <a:xfrm>
            <a:off x="7300224" y="5355756"/>
            <a:ext cx="3723779" cy="1260000"/>
          </a:xfrm>
          <a:prstGeom prst="roundRect">
            <a:avLst>
              <a:gd name="adj" fmla="val 9851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08000" tIns="72000" rIns="108000" bIns="108000" anchor="t" anchorCtr="0">
            <a:noAutofit/>
          </a:bodyPr>
          <a:lstStyle/>
          <a:p>
            <a:r>
              <a:rPr lang="en-US" sz="1200" b="1">
                <a:solidFill>
                  <a:schemeClr val="lt1"/>
                </a:solidFill>
                <a:ea typeface="Calibri"/>
                <a:cs typeface="Calibri"/>
                <a:sym typeface="Calibri"/>
              </a:rPr>
              <a:t>Longitudinal cohort recruited from integrated SRH and AYFS services:</a:t>
            </a:r>
            <a:endParaRPr sz="1200" b="1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male, female, transgender</a:t>
            </a:r>
            <a:endParaRPr sz="120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≥15 years</a:t>
            </a:r>
            <a:endParaRPr sz="120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HIV negative</a:t>
            </a:r>
            <a:endParaRPr sz="120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interested in HIV prevention services</a:t>
            </a:r>
            <a:endParaRPr sz="120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898C464-05A3-D670-0698-8EED7461DE8E}"/>
              </a:ext>
            </a:extLst>
          </p:cNvPr>
          <p:cNvCxnSpPr>
            <a:cxnSpLocks/>
          </p:cNvCxnSpPr>
          <p:nvPr/>
        </p:nvCxnSpPr>
        <p:spPr>
          <a:xfrm>
            <a:off x="9142656" y="3954665"/>
            <a:ext cx="0" cy="1332000"/>
          </a:xfrm>
          <a:prstGeom prst="straightConnector1">
            <a:avLst/>
          </a:prstGeom>
          <a:ln w="15875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g2ec25d63ff9_0_1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1482" y="2365851"/>
            <a:ext cx="4355945" cy="3868454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g2ec25d63ff9_0_1132"/>
          <p:cNvSpPr/>
          <p:nvPr/>
        </p:nvSpPr>
        <p:spPr>
          <a:xfrm rot="8100000">
            <a:off x="7931618" y="4512939"/>
            <a:ext cx="249146" cy="249146"/>
          </a:xfrm>
          <a:prstGeom prst="teardrop">
            <a:avLst>
              <a:gd name="adj" fmla="val 1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91970" tIns="191970" rIns="191970" bIns="191970" anchor="t" anchorCtr="0">
            <a:noAutofit/>
          </a:bodyPr>
          <a:lstStyle/>
          <a:p>
            <a:pPr defTabSz="609539">
              <a:buClr>
                <a:srgbClr val="000000"/>
              </a:buClr>
              <a:buSzPts val="2700"/>
            </a:pPr>
            <a:endParaRPr kern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44" name="Google Shape;744;g2ec25d63ff9_0_1132"/>
          <p:cNvCxnSpPr>
            <a:stCxn id="743" idx="5"/>
          </p:cNvCxnSpPr>
          <p:nvPr/>
        </p:nvCxnSpPr>
        <p:spPr>
          <a:xfrm>
            <a:off x="8180764" y="4637512"/>
            <a:ext cx="2110874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45" name="Google Shape;745;g2ec25d63ff9_0_1132" descr="A person and a child walking on a dirt roa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475" t="43024" r="1465" b="-9083"/>
          <a:stretch/>
        </p:blipFill>
        <p:spPr>
          <a:xfrm>
            <a:off x="427175" y="2458996"/>
            <a:ext cx="2479017" cy="1265270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g2ec25d63ff9_0_1132"/>
          <p:cNvSpPr txBox="1">
            <a:spLocks noGrp="1"/>
          </p:cNvSpPr>
          <p:nvPr>
            <p:ph type="title"/>
          </p:nvPr>
        </p:nvSpPr>
        <p:spPr>
          <a:xfrm>
            <a:off x="442913" y="441325"/>
            <a:ext cx="8640762" cy="122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5940"/>
            </a:pPr>
            <a:r>
              <a:rPr lang="en-GB" sz="3600">
                <a:latin typeface="Verdana"/>
                <a:ea typeface="Verdana"/>
                <a:cs typeface="Verdana"/>
                <a:sym typeface="Verdana"/>
              </a:rPr>
              <a:t>Project PrEP:</a:t>
            </a:r>
            <a:endParaRPr sz="3600">
              <a:latin typeface="Verdana"/>
              <a:ea typeface="Verdana"/>
              <a:cs typeface="Verdana"/>
              <a:sym typeface="Verdana"/>
            </a:endParaRPr>
          </a:p>
          <a:p>
            <a:pPr>
              <a:buSzPts val="5940"/>
            </a:pPr>
            <a:r>
              <a:rPr lang="en-GB" sz="2933">
                <a:latin typeface="Verdana"/>
                <a:ea typeface="Verdana"/>
                <a:cs typeface="Verdana"/>
                <a:sym typeface="Verdana"/>
              </a:rPr>
              <a:t>implementing in three provinces </a:t>
            </a:r>
            <a:br>
              <a:rPr lang="en-GB" sz="2933">
                <a:latin typeface="Verdana"/>
                <a:ea typeface="Verdana"/>
                <a:cs typeface="Verdana"/>
                <a:sym typeface="Verdana"/>
              </a:rPr>
            </a:br>
            <a:r>
              <a:rPr lang="en-GB" sz="2933">
                <a:latin typeface="Verdana"/>
                <a:ea typeface="Verdana"/>
                <a:cs typeface="Verdana"/>
                <a:sym typeface="Verdana"/>
              </a:rPr>
              <a:t>in South Africa since 2018</a:t>
            </a:r>
            <a:endParaRPr sz="2933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7" name="Google Shape;747;g2ec25d63ff9_0_1132"/>
          <p:cNvSpPr/>
          <p:nvPr/>
        </p:nvSpPr>
        <p:spPr>
          <a:xfrm rot="8100000">
            <a:off x="6564242" y="5660023"/>
            <a:ext cx="249146" cy="249146"/>
          </a:xfrm>
          <a:prstGeom prst="teardrop">
            <a:avLst>
              <a:gd name="adj" fmla="val 1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91970" tIns="191970" rIns="191970" bIns="191970" anchor="t" anchorCtr="0">
            <a:noAutofit/>
          </a:bodyPr>
          <a:lstStyle/>
          <a:p>
            <a:pPr defTabSz="609539">
              <a:buClr>
                <a:srgbClr val="000000"/>
              </a:buClr>
              <a:buSzPts val="2700"/>
            </a:pPr>
            <a:endParaRPr kern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8" name="Google Shape;748;g2ec25d63ff9_0_1132"/>
          <p:cNvSpPr/>
          <p:nvPr/>
        </p:nvSpPr>
        <p:spPr>
          <a:xfrm rot="8100000">
            <a:off x="7364452" y="5049276"/>
            <a:ext cx="249146" cy="249146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91970" tIns="191970" rIns="191970" bIns="191970" anchor="t" anchorCtr="0">
            <a:noAutofit/>
          </a:bodyPr>
          <a:lstStyle/>
          <a:p>
            <a:pPr defTabSz="609539">
              <a:buClr>
                <a:srgbClr val="000000"/>
              </a:buClr>
              <a:buSzPts val="2700"/>
            </a:pPr>
            <a:endParaRPr kern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9" name="Google Shape;749;g2ec25d63ff9_0_1132"/>
          <p:cNvSpPr/>
          <p:nvPr/>
        </p:nvSpPr>
        <p:spPr>
          <a:xfrm rot="8100000">
            <a:off x="7364541" y="3304420"/>
            <a:ext cx="249146" cy="249146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91970" tIns="191970" rIns="191970" bIns="191970" anchor="t" anchorCtr="0">
            <a:noAutofit/>
          </a:bodyPr>
          <a:lstStyle/>
          <a:p>
            <a:pPr defTabSz="609539">
              <a:buClr>
                <a:srgbClr val="000000"/>
              </a:buClr>
              <a:buSzPts val="2700"/>
            </a:pPr>
            <a:endParaRPr kern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50" name="Google Shape;750;g2ec25d63ff9_0_1132" descr="A person standing in front of a build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37725"/>
          <a:stretch/>
        </p:blipFill>
        <p:spPr>
          <a:xfrm>
            <a:off x="9886032" y="4286945"/>
            <a:ext cx="1777834" cy="1658822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g2ec25d63ff9_0_1132"/>
          <p:cNvSpPr txBox="1"/>
          <p:nvPr/>
        </p:nvSpPr>
        <p:spPr>
          <a:xfrm>
            <a:off x="10724609" y="2093230"/>
            <a:ext cx="59390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ctr" defTabSz="609539">
              <a:buClr>
                <a:srgbClr val="000000"/>
              </a:buClr>
              <a:buSzPts val="1200"/>
            </a:pPr>
            <a:r>
              <a:rPr lang="en-GB" sz="800" b="1" ker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Tshwane, </a:t>
            </a:r>
            <a:br>
              <a:rPr lang="en-GB" sz="800" b="1" ker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GB" sz="800" b="1" ker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GP</a:t>
            </a:r>
            <a:endParaRPr sz="800" b="1" kern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2" name="Google Shape;752;g2ec25d63ff9_0_1132"/>
          <p:cNvSpPr txBox="1"/>
          <p:nvPr/>
        </p:nvSpPr>
        <p:spPr>
          <a:xfrm>
            <a:off x="9886082" y="5566157"/>
            <a:ext cx="1777726" cy="7793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0941" tIns="30462" rIns="60941" bIns="30462" anchor="t" anchorCtr="0">
            <a:spAutoFit/>
          </a:bodyPr>
          <a:lstStyle/>
          <a:p>
            <a:pPr defTabSz="609539">
              <a:buClr>
                <a:srgbClr val="000000"/>
              </a:buClr>
            </a:pPr>
            <a:r>
              <a:rPr lang="en-GB" sz="933" b="1" ker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Lancers Road and Pinetown clinics: </a:t>
            </a:r>
            <a:endParaRPr sz="9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609539">
              <a:buClr>
                <a:srgbClr val="000000"/>
              </a:buClr>
            </a:pPr>
            <a:r>
              <a:rPr lang="en-GB" sz="933" ker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2 188 896 TOTAL population of which 23.2% are girls and young women</a:t>
            </a:r>
            <a:endParaRPr sz="933" b="1" kern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3" name="Google Shape;753;g2ec25d63ff9_0_1132"/>
          <p:cNvSpPr txBox="1"/>
          <p:nvPr/>
        </p:nvSpPr>
        <p:spPr>
          <a:xfrm>
            <a:off x="9886165" y="4286938"/>
            <a:ext cx="1777726" cy="4308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0941" tIns="30462" rIns="60941" bIns="30462" anchor="t" anchorCtr="0">
            <a:spAutoFit/>
          </a:bodyPr>
          <a:lstStyle/>
          <a:p>
            <a:pPr defTabSz="609539">
              <a:buClr>
                <a:srgbClr val="000000"/>
              </a:buClr>
              <a:buSzPts val="1800"/>
            </a:pPr>
            <a:r>
              <a:rPr lang="en-GB" sz="1200" b="1" ker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eThekwini, KZN</a:t>
            </a:r>
            <a:endParaRPr sz="1200" b="1" kern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defTabSz="609539">
              <a:buClr>
                <a:srgbClr val="000000"/>
              </a:buClr>
              <a:buSzPts val="1800"/>
            </a:pPr>
            <a:r>
              <a:rPr lang="en-GB" sz="1200" ker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Urban</a:t>
            </a:r>
            <a:endParaRPr sz="1200" kern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4" name="Google Shape;754;g2ec25d63ff9_0_1132"/>
          <p:cNvSpPr txBox="1"/>
          <p:nvPr/>
        </p:nvSpPr>
        <p:spPr>
          <a:xfrm>
            <a:off x="1275167" y="2212811"/>
            <a:ext cx="59390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ctr" defTabSz="609539">
              <a:buClr>
                <a:srgbClr val="000000"/>
              </a:buClr>
              <a:buSzPts val="1200"/>
            </a:pPr>
            <a:r>
              <a:rPr lang="en-GB" sz="800" b="1" ker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Tshwane, </a:t>
            </a:r>
            <a:br>
              <a:rPr lang="en-GB" sz="800" b="1" ker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GB" sz="800" b="1" ker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GP</a:t>
            </a:r>
            <a:endParaRPr sz="800" b="1" kern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5" name="Google Shape;755;g2ec25d63ff9_0_1132"/>
          <p:cNvSpPr txBox="1"/>
          <p:nvPr/>
        </p:nvSpPr>
        <p:spPr>
          <a:xfrm>
            <a:off x="427175" y="3403084"/>
            <a:ext cx="2488416" cy="6357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0941" tIns="30462" rIns="60941" bIns="30462" anchor="t" anchorCtr="0">
            <a:spAutoFit/>
          </a:bodyPr>
          <a:lstStyle/>
          <a:p>
            <a:pPr defTabSz="609539">
              <a:buClr>
                <a:srgbClr val="000000"/>
              </a:buClr>
              <a:buSzPts val="1400"/>
            </a:pPr>
            <a:r>
              <a:rPr lang="en-GB" sz="933" b="1" ker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Motherwell Community Health Centre and Ikamvelihle Clinic: </a:t>
            </a:r>
            <a:endParaRPr sz="9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609539">
              <a:buClr>
                <a:srgbClr val="000000"/>
              </a:buClr>
            </a:pPr>
            <a:r>
              <a:rPr lang="en-GB" sz="933" ker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74 985 TOTAL population of which 23.2% are girls and young women</a:t>
            </a:r>
            <a:endParaRPr sz="933" b="1" kern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6" name="Google Shape;756;g2ec25d63ff9_0_1132"/>
          <p:cNvSpPr txBox="1"/>
          <p:nvPr/>
        </p:nvSpPr>
        <p:spPr>
          <a:xfrm>
            <a:off x="427291" y="2123864"/>
            <a:ext cx="2488416" cy="43085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0941" tIns="30462" rIns="60941" bIns="30462" anchor="t" anchorCtr="0">
            <a:spAutoFit/>
          </a:bodyPr>
          <a:lstStyle/>
          <a:p>
            <a:pPr defTabSz="609539">
              <a:buClr>
                <a:srgbClr val="000000"/>
              </a:buClr>
              <a:buSzPts val="1800"/>
            </a:pPr>
            <a:r>
              <a:rPr lang="en-GB" sz="1200" b="1" ker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Motherwell, EC</a:t>
            </a:r>
            <a:endParaRPr sz="1200" b="1" kern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defTabSz="609539">
              <a:buClr>
                <a:srgbClr val="000000"/>
              </a:buClr>
              <a:buSzPts val="1800"/>
            </a:pPr>
            <a:r>
              <a:rPr lang="en-GB" sz="1200" ker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Peri-urban</a:t>
            </a:r>
            <a:endParaRPr sz="1200" kern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57" name="Google Shape;757;g2ec25d63ff9_0_1132"/>
          <p:cNvCxnSpPr>
            <a:stCxn id="745" idx="3"/>
          </p:cNvCxnSpPr>
          <p:nvPr/>
        </p:nvCxnSpPr>
        <p:spPr>
          <a:xfrm>
            <a:off x="2906192" y="3091631"/>
            <a:ext cx="3782616" cy="2698983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8" name="Google Shape;758;g2ec25d63ff9_0_1132"/>
          <p:cNvCxnSpPr>
            <a:stCxn id="748" idx="1"/>
          </p:cNvCxnSpPr>
          <p:nvPr/>
        </p:nvCxnSpPr>
        <p:spPr>
          <a:xfrm flipH="1">
            <a:off x="2699372" y="5173849"/>
            <a:ext cx="4665080" cy="5999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9" name="Google Shape;759;g2ec25d63ff9_0_1132"/>
          <p:cNvSpPr/>
          <p:nvPr/>
        </p:nvSpPr>
        <p:spPr>
          <a:xfrm>
            <a:off x="3828384" y="2311343"/>
            <a:ext cx="3288692" cy="1540362"/>
          </a:xfrm>
          <a:prstGeom prst="wedgeRectCallout">
            <a:avLst>
              <a:gd name="adj1" fmla="val 41774"/>
              <a:gd name="adj2" fmla="val 6700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47993" tIns="47993" rIns="47993" bIns="47993" anchor="ctr" anchorCtr="0">
            <a:noAutofit/>
          </a:bodyPr>
          <a:lstStyle/>
          <a:p>
            <a:pPr algn="ctr" defTabSz="609539">
              <a:buClr>
                <a:srgbClr val="000000"/>
              </a:buClr>
              <a:buSzPts val="1800"/>
            </a:pPr>
            <a:r>
              <a:rPr lang="en-GB" sz="1133" b="1" ker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Wits RHI, in close collaboration with the National Department of Health, selected geographic areas with high HIV and STI prevalence and fixed facilities close to secondary schools, universities and/or other tertiary education institutions.</a:t>
            </a:r>
            <a:endParaRPr sz="113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0" name="Google Shape;760;g2ec25d63ff9_0_1132" descr="Two women walking on a dirt roa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2779" t="28977" r="3323"/>
          <a:stretch/>
        </p:blipFill>
        <p:spPr>
          <a:xfrm>
            <a:off x="436740" y="4541216"/>
            <a:ext cx="2479017" cy="1265272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Google Shape;761;g2ec25d63ff9_0_1132"/>
          <p:cNvSpPr txBox="1"/>
          <p:nvPr/>
        </p:nvSpPr>
        <p:spPr>
          <a:xfrm>
            <a:off x="436640" y="5566158"/>
            <a:ext cx="2479017" cy="635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0941" tIns="30462" rIns="60941" bIns="30462" anchor="t" anchorCtr="0">
            <a:spAutoFit/>
          </a:bodyPr>
          <a:lstStyle/>
          <a:p>
            <a:pPr defTabSz="609539">
              <a:buClr>
                <a:srgbClr val="000000"/>
              </a:buClr>
              <a:buSzPts val="1400"/>
            </a:pPr>
            <a:r>
              <a:rPr lang="en-GB" sz="933" b="1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Ngangelizwe Health Centre and Stanford Terrace Clinic: </a:t>
            </a:r>
            <a:endParaRPr sz="9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609539">
              <a:buClr>
                <a:srgbClr val="000000"/>
              </a:buClr>
            </a:pPr>
            <a:r>
              <a:rPr lang="en-GB" sz="933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66 605 TOTAL population of which 23.2% are girls and young women</a:t>
            </a:r>
            <a:endParaRPr sz="933" b="1" ker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2" name="Google Shape;762;g2ec25d63ff9_0_1132"/>
          <p:cNvSpPr txBox="1"/>
          <p:nvPr/>
        </p:nvSpPr>
        <p:spPr>
          <a:xfrm>
            <a:off x="436756" y="4286938"/>
            <a:ext cx="2479017" cy="430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0941" tIns="30462" rIns="60941" bIns="30462" anchor="t" anchorCtr="0">
            <a:spAutoFit/>
          </a:bodyPr>
          <a:lstStyle/>
          <a:p>
            <a:pPr defTabSz="609539">
              <a:buClr>
                <a:srgbClr val="000000"/>
              </a:buClr>
              <a:buSzPts val="1800"/>
            </a:pPr>
            <a:r>
              <a:rPr lang="en-GB" sz="1200" b="1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Mthatha, EC</a:t>
            </a:r>
            <a:endParaRPr sz="1200" b="1" ker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defTabSz="609539">
              <a:buClr>
                <a:srgbClr val="000000"/>
              </a:buClr>
              <a:buSzPts val="1800"/>
            </a:pPr>
            <a:r>
              <a:rPr lang="en-GB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Semi-rural</a:t>
            </a:r>
            <a:endParaRPr sz="1200" ker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63" name="Google Shape;763;g2ec25d63ff9_0_1132"/>
          <p:cNvCxnSpPr>
            <a:stCxn id="749" idx="5"/>
          </p:cNvCxnSpPr>
          <p:nvPr/>
        </p:nvCxnSpPr>
        <p:spPr>
          <a:xfrm>
            <a:off x="7613687" y="3428993"/>
            <a:ext cx="2506013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64" name="Google Shape;764;g2ec25d63ff9_0_1132" descr="A road with bushes and bushes on the sid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l="38852" t="10340" b="14016"/>
          <a:stretch/>
        </p:blipFill>
        <p:spPr>
          <a:xfrm>
            <a:off x="9886081" y="2053957"/>
            <a:ext cx="1777834" cy="1649458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g2ec25d63ff9_0_1132"/>
          <p:cNvSpPr txBox="1"/>
          <p:nvPr/>
        </p:nvSpPr>
        <p:spPr>
          <a:xfrm>
            <a:off x="9886082" y="3283502"/>
            <a:ext cx="1777726" cy="779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0941" tIns="30462" rIns="60941" bIns="30462" anchor="t" anchorCtr="0">
            <a:spAutoFit/>
          </a:bodyPr>
          <a:lstStyle/>
          <a:p>
            <a:pPr defTabSz="609539">
              <a:buClr>
                <a:srgbClr val="000000"/>
              </a:buClr>
              <a:buSzPts val="1400"/>
            </a:pPr>
            <a:r>
              <a:rPr lang="en-GB" sz="933" b="1" ker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Maria Rantho and Phedisong 1 clinics: </a:t>
            </a:r>
            <a:endParaRPr sz="93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609539">
              <a:buClr>
                <a:srgbClr val="000000"/>
              </a:buClr>
            </a:pPr>
            <a:r>
              <a:rPr lang="en-GB" sz="933" ker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902 633 TOTAL population of which 23.7% are girls and young women</a:t>
            </a:r>
            <a:endParaRPr sz="93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g2ec25d63ff9_0_1132"/>
          <p:cNvSpPr txBox="1"/>
          <p:nvPr/>
        </p:nvSpPr>
        <p:spPr>
          <a:xfrm>
            <a:off x="9886165" y="2004282"/>
            <a:ext cx="1777726" cy="430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0941" tIns="30462" rIns="60941" bIns="30462" anchor="t" anchorCtr="0">
            <a:spAutoFit/>
          </a:bodyPr>
          <a:lstStyle/>
          <a:p>
            <a:pPr defTabSz="609539">
              <a:buClr>
                <a:srgbClr val="000000"/>
              </a:buClr>
              <a:buSzPts val="1800"/>
            </a:pPr>
            <a:r>
              <a:rPr lang="en-GB" sz="1200" b="1" ker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Tshwane, GP</a:t>
            </a:r>
            <a:endParaRPr sz="1200" b="1" kern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defTabSz="609539">
              <a:buClr>
                <a:srgbClr val="000000"/>
              </a:buClr>
              <a:buSzPts val="1800"/>
            </a:pPr>
            <a:r>
              <a:rPr lang="en-GB" sz="1200" ker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Peri-urban</a:t>
            </a:r>
            <a:endParaRPr sz="1200" kern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D494D8-9FDF-E6DA-C737-26CC3729A2FD}"/>
              </a:ext>
            </a:extLst>
          </p:cNvPr>
          <p:cNvSpPr/>
          <p:nvPr/>
        </p:nvSpPr>
        <p:spPr>
          <a:xfrm>
            <a:off x="1535391" y="3976389"/>
            <a:ext cx="2833409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en-US" sz="1400" b="1">
                <a:solidFill>
                  <a:schemeClr val="accent1"/>
                </a:solidFill>
              </a:rPr>
              <a:t>DVR / Oral Phase: </a:t>
            </a:r>
            <a:br>
              <a:rPr lang="en-US" sz="1400" b="1">
                <a:solidFill>
                  <a:schemeClr val="accent1"/>
                </a:solidFill>
              </a:rPr>
            </a:br>
            <a:r>
              <a:rPr lang="en-US" sz="1400" b="1">
                <a:solidFill>
                  <a:schemeClr val="accent1"/>
                </a:solidFill>
              </a:rPr>
              <a:t>9 MONTHS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B6DE25-D57B-174D-E830-F7090B02D41D}"/>
              </a:ext>
            </a:extLst>
          </p:cNvPr>
          <p:cNvSpPr/>
          <p:nvPr/>
        </p:nvSpPr>
        <p:spPr>
          <a:xfrm>
            <a:off x="4714068" y="3976389"/>
            <a:ext cx="2742777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en-US" sz="1400" b="1">
                <a:solidFill>
                  <a:schemeClr val="accent1"/>
                </a:solidFill>
              </a:rPr>
              <a:t>DVR / Oral / CAB-LA:</a:t>
            </a:r>
          </a:p>
          <a:p>
            <a:pPr algn="ctr" defTabSz="914309">
              <a:defRPr/>
            </a:pPr>
            <a:r>
              <a:rPr lang="en-US" sz="1400" b="1">
                <a:solidFill>
                  <a:schemeClr val="accent1"/>
                </a:solidFill>
              </a:rPr>
              <a:t>6 MONTHS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D56D1E-3465-D511-ECFF-C2486676385C}"/>
              </a:ext>
            </a:extLst>
          </p:cNvPr>
          <p:cNvSpPr/>
          <p:nvPr/>
        </p:nvSpPr>
        <p:spPr>
          <a:xfrm>
            <a:off x="7852913" y="3985660"/>
            <a:ext cx="2854496" cy="411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en-US" sz="1400" b="1">
                <a:solidFill>
                  <a:schemeClr val="accent1"/>
                </a:solidFill>
              </a:rPr>
              <a:t>DVR / Oral / CAB-LA (Follow Up): 14 MONTHS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656EEB-A181-A245-BC66-D9E779F69F55}"/>
              </a:ext>
            </a:extLst>
          </p:cNvPr>
          <p:cNvSpPr txBox="1"/>
          <p:nvPr/>
        </p:nvSpPr>
        <p:spPr>
          <a:xfrm>
            <a:off x="3054115" y="449555"/>
            <a:ext cx="8805460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914309">
              <a:defRPr/>
            </a:pPr>
            <a:r>
              <a:rPr lang="en-US" sz="2800" b="1">
                <a:solidFill>
                  <a:schemeClr val="tx2"/>
                </a:solidFill>
                <a:ea typeface="+mj-ea"/>
                <a:cs typeface="+mj-cs"/>
              </a:rPr>
              <a:t>Project PrEP cohort study timeline: </a:t>
            </a:r>
            <a:br>
              <a:rPr lang="en-US" sz="2800" b="1">
                <a:solidFill>
                  <a:schemeClr val="tx2"/>
                </a:solidFill>
                <a:ea typeface="+mj-ea"/>
                <a:cs typeface="+mj-cs"/>
              </a:rPr>
            </a:br>
            <a:r>
              <a:rPr lang="en-US" sz="2800" b="1">
                <a:solidFill>
                  <a:schemeClr val="tx2"/>
                </a:solidFill>
                <a:ea typeface="+mj-ea"/>
                <a:cs typeface="+mj-cs"/>
              </a:rPr>
              <a:t>Aug 2023-Dec 2025</a:t>
            </a:r>
          </a:p>
        </p:txBody>
      </p:sp>
      <p:sp>
        <p:nvSpPr>
          <p:cNvPr id="388" name="Google Shape;388;g276eb28c6f2_0_1569"/>
          <p:cNvSpPr/>
          <p:nvPr/>
        </p:nvSpPr>
        <p:spPr>
          <a:xfrm>
            <a:off x="8075614" y="5156675"/>
            <a:ext cx="3672000" cy="11520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r>
              <a:rPr lang="en-US" sz="1400" b="1">
                <a:solidFill>
                  <a:schemeClr val="lt1"/>
                </a:solidFill>
                <a:ea typeface="Calibri"/>
                <a:cs typeface="Calibri"/>
                <a:sym typeface="Calibri"/>
              </a:rPr>
              <a:t>PrEP method choices offered:</a:t>
            </a:r>
            <a:endParaRPr sz="1400" b="1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1">
                <a:solidFill>
                  <a:schemeClr val="lt1"/>
                </a:solidFill>
                <a:ea typeface="Calibri"/>
                <a:cs typeface="Calibri"/>
                <a:sym typeface="Calibri"/>
              </a:rPr>
              <a:t>Oral PrEP</a:t>
            </a:r>
            <a:r>
              <a:rPr lang="en-US" sz="120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– male or female &gt;35kg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1">
                <a:solidFill>
                  <a:schemeClr val="lt1"/>
                </a:solidFill>
                <a:ea typeface="Calibri"/>
                <a:cs typeface="Calibri"/>
                <a:sym typeface="Calibri"/>
              </a:rPr>
              <a:t>PrEP ring</a:t>
            </a:r>
            <a:r>
              <a:rPr lang="en-US" sz="120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– non-pregnant and non-breastfeeding females ≥18 years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1">
                <a:solidFill>
                  <a:schemeClr val="lt1"/>
                </a:solidFill>
                <a:ea typeface="Calibri"/>
                <a:cs typeface="Calibri"/>
                <a:sym typeface="Calibri"/>
              </a:rPr>
              <a:t>CAB-LA</a:t>
            </a:r>
            <a:r>
              <a:rPr lang="en-US" sz="120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male or female ≥35 kg</a:t>
            </a:r>
            <a:endParaRPr sz="120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070B76-F218-A564-71F0-A41F6AE3742D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694E03-03A8-6BD6-A80D-F148EFF3504E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cxnSp>
        <p:nvCxnSpPr>
          <p:cNvPr id="29" name="Google Shape;368;g276eb28c6f2_0_1569">
            <a:extLst>
              <a:ext uri="{FF2B5EF4-FFF2-40B4-BE49-F238E27FC236}">
                <a16:creationId xmlns:a16="http://schemas.microsoft.com/office/drawing/2014/main" id="{0717EF36-515D-C931-DD3B-61852C7FCBFA}"/>
              </a:ext>
            </a:extLst>
          </p:cNvPr>
          <p:cNvCxnSpPr>
            <a:cxnSpLocks/>
          </p:cNvCxnSpPr>
          <p:nvPr/>
        </p:nvCxnSpPr>
        <p:spPr>
          <a:xfrm>
            <a:off x="442913" y="3663968"/>
            <a:ext cx="11340000" cy="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EBCEFE2-0420-6368-BC1E-23A847F66E59}"/>
              </a:ext>
            </a:extLst>
          </p:cNvPr>
          <p:cNvGrpSpPr/>
          <p:nvPr/>
        </p:nvGrpSpPr>
        <p:grpSpPr>
          <a:xfrm>
            <a:off x="442913" y="1851574"/>
            <a:ext cx="1634448" cy="1797963"/>
            <a:chOff x="4311929" y="1851574"/>
            <a:chExt cx="1634448" cy="1797963"/>
          </a:xfrm>
        </p:grpSpPr>
        <p:cxnSp>
          <p:nvCxnSpPr>
            <p:cNvPr id="31" name="Google Shape;373;g276eb28c6f2_0_1569">
              <a:extLst>
                <a:ext uri="{FF2B5EF4-FFF2-40B4-BE49-F238E27FC236}">
                  <a16:creationId xmlns:a16="http://schemas.microsoft.com/office/drawing/2014/main" id="{8D6C76D6-5C4F-72BA-1ABF-B1675BF617D8}"/>
                </a:ext>
              </a:extLst>
            </p:cNvPr>
            <p:cNvCxnSpPr/>
            <p:nvPr/>
          </p:nvCxnSpPr>
          <p:spPr>
            <a:xfrm rot="10800000">
              <a:off x="5125102" y="2235355"/>
              <a:ext cx="0" cy="1414182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32" name="Google Shape;381;g276eb28c6f2_0_1569">
              <a:extLst>
                <a:ext uri="{FF2B5EF4-FFF2-40B4-BE49-F238E27FC236}">
                  <a16:creationId xmlns:a16="http://schemas.microsoft.com/office/drawing/2014/main" id="{AF1DE451-12E7-3E10-CAE6-7B14E0EBE16D}"/>
                </a:ext>
              </a:extLst>
            </p:cNvPr>
            <p:cNvSpPr txBox="1"/>
            <p:nvPr/>
          </p:nvSpPr>
          <p:spPr>
            <a:xfrm>
              <a:off x="4311929" y="1851574"/>
              <a:ext cx="1626349" cy="3692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0941" tIns="30462" rIns="60941" bIns="30462" anchor="t" anchorCtr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accent3"/>
                  </a:solidFill>
                  <a:latin typeface="Verdana"/>
                  <a:ea typeface="Verdana"/>
                  <a:cs typeface="Verdana"/>
                  <a:sym typeface="Verdana"/>
                </a:rPr>
                <a:t>AUG 2023</a:t>
              </a:r>
              <a:endParaRPr sz="2000" b="1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3" name="Google Shape;384;g276eb28c6f2_0_1569">
              <a:extLst>
                <a:ext uri="{FF2B5EF4-FFF2-40B4-BE49-F238E27FC236}">
                  <a16:creationId xmlns:a16="http://schemas.microsoft.com/office/drawing/2014/main" id="{3F430B50-6381-E7FB-E68A-F661B512874F}"/>
                </a:ext>
              </a:extLst>
            </p:cNvPr>
            <p:cNvSpPr txBox="1"/>
            <p:nvPr/>
          </p:nvSpPr>
          <p:spPr>
            <a:xfrm>
              <a:off x="4326377" y="2683403"/>
              <a:ext cx="1620000" cy="72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ctr"/>
              <a:r>
                <a:rPr lang="en-US" sz="1133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Introduction of</a:t>
              </a:r>
              <a:endParaRPr sz="1133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algn="ctr"/>
              <a:r>
                <a:rPr lang="en-US" sz="1133" err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dapivirine</a:t>
              </a:r>
              <a:r>
                <a:rPr lang="en-US" sz="1133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vaginal ring</a:t>
              </a:r>
              <a:endParaRPr sz="1133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algn="ctr"/>
              <a:r>
                <a:rPr lang="en-US" sz="1133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(implementation study sites)</a:t>
              </a:r>
              <a:endParaRPr sz="1133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26BA9FC-F2EC-D375-E202-74689A52AC00}"/>
              </a:ext>
            </a:extLst>
          </p:cNvPr>
          <p:cNvGrpSpPr/>
          <p:nvPr/>
        </p:nvGrpSpPr>
        <p:grpSpPr>
          <a:xfrm>
            <a:off x="4015744" y="1851574"/>
            <a:ext cx="1645400" cy="1797963"/>
            <a:chOff x="9628025" y="1851574"/>
            <a:chExt cx="1645400" cy="1797963"/>
          </a:xfrm>
        </p:grpSpPr>
        <p:cxnSp>
          <p:nvCxnSpPr>
            <p:cNvPr id="35" name="Google Shape;374;g276eb28c6f2_0_1569">
              <a:extLst>
                <a:ext uri="{FF2B5EF4-FFF2-40B4-BE49-F238E27FC236}">
                  <a16:creationId xmlns:a16="http://schemas.microsoft.com/office/drawing/2014/main" id="{E9022963-B9CE-35D8-183D-8772D87E8B2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0453897" y="2235355"/>
              <a:ext cx="0" cy="1414182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36" name="Google Shape;382;g276eb28c6f2_0_1569">
              <a:extLst>
                <a:ext uri="{FF2B5EF4-FFF2-40B4-BE49-F238E27FC236}">
                  <a16:creationId xmlns:a16="http://schemas.microsoft.com/office/drawing/2014/main" id="{4FE8F1C0-6663-376C-96A3-C23DCD9CE058}"/>
                </a:ext>
              </a:extLst>
            </p:cNvPr>
            <p:cNvSpPr txBox="1"/>
            <p:nvPr/>
          </p:nvSpPr>
          <p:spPr>
            <a:xfrm>
              <a:off x="9628025" y="1851574"/>
              <a:ext cx="1626349" cy="3692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0941" tIns="30462" rIns="60941" bIns="30462" anchor="t" anchorCtr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accent3"/>
                  </a:solidFill>
                  <a:latin typeface="Verdana"/>
                  <a:ea typeface="Verdana"/>
                  <a:cs typeface="Verdana"/>
                  <a:sym typeface="Verdana"/>
                </a:rPr>
                <a:t>APR 2024</a:t>
              </a:r>
              <a:endParaRPr sz="2000" b="1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" name="Google Shape;385;g276eb28c6f2_0_1569">
              <a:extLst>
                <a:ext uri="{FF2B5EF4-FFF2-40B4-BE49-F238E27FC236}">
                  <a16:creationId xmlns:a16="http://schemas.microsoft.com/office/drawing/2014/main" id="{8B73A73F-6A44-0F1C-96E9-EC7968048D6C}"/>
                </a:ext>
              </a:extLst>
            </p:cNvPr>
            <p:cNvSpPr txBox="1"/>
            <p:nvPr/>
          </p:nvSpPr>
          <p:spPr>
            <a:xfrm>
              <a:off x="9653425" y="2683402"/>
              <a:ext cx="1620000" cy="58454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0941" tIns="30462" rIns="60941" bIns="30462" anchor="t" anchorCtr="0">
              <a:spAutoFit/>
            </a:bodyPr>
            <a:lstStyle/>
            <a:p>
              <a:pPr algn="ctr"/>
              <a:r>
                <a:rPr lang="en-US" sz="1133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Introduction of CAB-LA (implementation study sites)</a:t>
              </a:r>
              <a:endParaRPr sz="1133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2C09707-1AA9-F526-8B44-60FA0324AA49}"/>
              </a:ext>
            </a:extLst>
          </p:cNvPr>
          <p:cNvGrpSpPr/>
          <p:nvPr/>
        </p:nvGrpSpPr>
        <p:grpSpPr>
          <a:xfrm>
            <a:off x="6570481" y="1851574"/>
            <a:ext cx="1626349" cy="1785263"/>
            <a:chOff x="12247895" y="1864274"/>
            <a:chExt cx="1626349" cy="1785263"/>
          </a:xfrm>
        </p:grpSpPr>
        <p:cxnSp>
          <p:nvCxnSpPr>
            <p:cNvPr id="39" name="Google Shape;374;g276eb28c6f2_0_1569">
              <a:extLst>
                <a:ext uri="{FF2B5EF4-FFF2-40B4-BE49-F238E27FC236}">
                  <a16:creationId xmlns:a16="http://schemas.microsoft.com/office/drawing/2014/main" id="{627A7DA9-1156-7725-1534-B7D9DDE2284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3070097" y="2235355"/>
              <a:ext cx="0" cy="1414182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40" name="Google Shape;382;g276eb28c6f2_0_1569">
              <a:extLst>
                <a:ext uri="{FF2B5EF4-FFF2-40B4-BE49-F238E27FC236}">
                  <a16:creationId xmlns:a16="http://schemas.microsoft.com/office/drawing/2014/main" id="{95FF6624-53B1-BD57-412D-91FBAB2E64BD}"/>
                </a:ext>
              </a:extLst>
            </p:cNvPr>
            <p:cNvSpPr txBox="1"/>
            <p:nvPr/>
          </p:nvSpPr>
          <p:spPr>
            <a:xfrm>
              <a:off x="12247895" y="1864274"/>
              <a:ext cx="1626349" cy="3692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0941" tIns="30462" rIns="60941" bIns="30462" anchor="t" anchorCtr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accent3"/>
                  </a:solidFill>
                  <a:latin typeface="Verdana"/>
                  <a:ea typeface="Verdana"/>
                  <a:cs typeface="Verdana"/>
                  <a:sym typeface="Verdana"/>
                </a:rPr>
                <a:t>OCT 2024</a:t>
              </a:r>
              <a:endParaRPr sz="2000" b="1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E353EFD-9EAE-6E5C-3F8C-B7DF015E66FF}"/>
              </a:ext>
            </a:extLst>
          </p:cNvPr>
          <p:cNvGrpSpPr/>
          <p:nvPr/>
        </p:nvGrpSpPr>
        <p:grpSpPr>
          <a:xfrm>
            <a:off x="10244912" y="1851574"/>
            <a:ext cx="1626349" cy="1785263"/>
            <a:chOff x="12247895" y="1864274"/>
            <a:chExt cx="1626349" cy="1785263"/>
          </a:xfrm>
        </p:grpSpPr>
        <p:cxnSp>
          <p:nvCxnSpPr>
            <p:cNvPr id="42" name="Google Shape;374;g276eb28c6f2_0_1569">
              <a:extLst>
                <a:ext uri="{FF2B5EF4-FFF2-40B4-BE49-F238E27FC236}">
                  <a16:creationId xmlns:a16="http://schemas.microsoft.com/office/drawing/2014/main" id="{A08F0A7F-BD4F-6D80-6597-7AB91E2963F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3070097" y="2235355"/>
              <a:ext cx="0" cy="1414182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43" name="Google Shape;382;g276eb28c6f2_0_1569">
              <a:extLst>
                <a:ext uri="{FF2B5EF4-FFF2-40B4-BE49-F238E27FC236}">
                  <a16:creationId xmlns:a16="http://schemas.microsoft.com/office/drawing/2014/main" id="{74514DF1-D160-840F-70A3-18C304ED3869}"/>
                </a:ext>
              </a:extLst>
            </p:cNvPr>
            <p:cNvSpPr txBox="1"/>
            <p:nvPr/>
          </p:nvSpPr>
          <p:spPr>
            <a:xfrm>
              <a:off x="12247895" y="1864274"/>
              <a:ext cx="1626349" cy="3692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0941" tIns="30462" rIns="60941" bIns="30462" anchor="t" anchorCtr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accent3"/>
                  </a:solidFill>
                  <a:latin typeface="Verdana"/>
                  <a:ea typeface="Verdana"/>
                  <a:cs typeface="Verdana"/>
                  <a:sym typeface="Verdana"/>
                </a:rPr>
                <a:t>DEC 2025</a:t>
              </a:r>
              <a:endParaRPr sz="2000" b="1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cxnSp>
        <p:nvCxnSpPr>
          <p:cNvPr id="46" name="Google Shape;390;g276eb28c6f2_0_1569">
            <a:extLst>
              <a:ext uri="{FF2B5EF4-FFF2-40B4-BE49-F238E27FC236}">
                <a16:creationId xmlns:a16="http://schemas.microsoft.com/office/drawing/2014/main" id="{4D60E239-54CB-7F51-6FA8-D4DD6E6F4EC9}"/>
              </a:ext>
            </a:extLst>
          </p:cNvPr>
          <p:cNvCxnSpPr>
            <a:cxnSpLocks/>
          </p:cNvCxnSpPr>
          <p:nvPr/>
        </p:nvCxnSpPr>
        <p:spPr>
          <a:xfrm>
            <a:off x="1352436" y="3851294"/>
            <a:ext cx="32760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6CFC8E16-4497-B0D9-93A4-B56EE07A7372}"/>
              </a:ext>
            </a:extLst>
          </p:cNvPr>
          <p:cNvSpPr/>
          <p:nvPr/>
        </p:nvSpPr>
        <p:spPr>
          <a:xfrm>
            <a:off x="1535391" y="4637952"/>
            <a:ext cx="2040601" cy="790822"/>
          </a:xfrm>
          <a:prstGeom prst="wedgeRoundRectCallout">
            <a:avLst>
              <a:gd name="adj1" fmla="val -3268"/>
              <a:gd name="adj2" fmla="val -70691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en-US" sz="1600">
                <a:solidFill>
                  <a:schemeClr val="bg1"/>
                </a:solidFill>
              </a:rPr>
              <a:t>Enrolled = 2964</a:t>
            </a:r>
          </a:p>
        </p:txBody>
      </p:sp>
      <p:cxnSp>
        <p:nvCxnSpPr>
          <p:cNvPr id="48" name="Google Shape;390;g276eb28c6f2_0_1569">
            <a:extLst>
              <a:ext uri="{FF2B5EF4-FFF2-40B4-BE49-F238E27FC236}">
                <a16:creationId xmlns:a16="http://schemas.microsoft.com/office/drawing/2014/main" id="{C3DF81CD-C0F5-9D59-7C6D-C32DF0DF17E1}"/>
              </a:ext>
            </a:extLst>
          </p:cNvPr>
          <p:cNvCxnSpPr>
            <a:cxnSpLocks/>
          </p:cNvCxnSpPr>
          <p:nvPr/>
        </p:nvCxnSpPr>
        <p:spPr>
          <a:xfrm>
            <a:off x="4920830" y="3851294"/>
            <a:ext cx="23400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C097B85F-EDCB-0F99-D709-D18A6F76ED90}"/>
              </a:ext>
            </a:extLst>
          </p:cNvPr>
          <p:cNvSpPr/>
          <p:nvPr/>
        </p:nvSpPr>
        <p:spPr>
          <a:xfrm>
            <a:off x="5092612" y="4637951"/>
            <a:ext cx="2040601" cy="790823"/>
          </a:xfrm>
          <a:prstGeom prst="wedgeRoundRectCallout">
            <a:avLst>
              <a:gd name="adj1" fmla="val -2645"/>
              <a:gd name="adj2" fmla="val -72180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 defTabSz="914309">
              <a:defRPr/>
            </a:pPr>
            <a:r>
              <a:rPr lang="en-US" sz="1400" b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As of 31</a:t>
            </a:r>
            <a:r>
              <a:rPr lang="en-US" sz="1400" b="1" baseline="3000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400" b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July:</a:t>
            </a:r>
          </a:p>
          <a:p>
            <a:pPr algn="ctr" defTabSz="914309">
              <a:defRPr/>
            </a:pPr>
            <a:r>
              <a:rPr lang="en-US" sz="140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Total Enrolled = 2540</a:t>
            </a:r>
          </a:p>
        </p:txBody>
      </p:sp>
      <p:cxnSp>
        <p:nvCxnSpPr>
          <p:cNvPr id="50" name="Google Shape;390;g276eb28c6f2_0_1569">
            <a:extLst>
              <a:ext uri="{FF2B5EF4-FFF2-40B4-BE49-F238E27FC236}">
                <a16:creationId xmlns:a16="http://schemas.microsoft.com/office/drawing/2014/main" id="{70C784E4-9726-0754-2A9D-5FBC06EFB142}"/>
              </a:ext>
            </a:extLst>
          </p:cNvPr>
          <p:cNvCxnSpPr>
            <a:cxnSpLocks/>
          </p:cNvCxnSpPr>
          <p:nvPr/>
        </p:nvCxnSpPr>
        <p:spPr>
          <a:xfrm>
            <a:off x="7662534" y="3851294"/>
            <a:ext cx="32760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D5E858C6-886C-EC7E-E1D6-F80DB5DA946C}"/>
              </a:ext>
            </a:extLst>
          </p:cNvPr>
          <p:cNvSpPr txBox="1"/>
          <p:nvPr/>
        </p:nvSpPr>
        <p:spPr>
          <a:xfrm>
            <a:off x="5229713" y="5439355"/>
            <a:ext cx="21629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 defTabSz="914309">
              <a:buFont typeface="Wingdings" panose="05000000000000000000" pitchFamily="2" charset="2"/>
              <a:buChar char="§"/>
              <a:defRPr/>
            </a:pPr>
            <a:r>
              <a:rPr lang="en-US" sz="140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New = 1568</a:t>
            </a:r>
          </a:p>
          <a:p>
            <a:pPr marL="177800" indent="-177800" defTabSz="914309">
              <a:buFont typeface="Wingdings" panose="05000000000000000000" pitchFamily="2" charset="2"/>
              <a:buChar char="§"/>
              <a:defRPr/>
            </a:pPr>
            <a:r>
              <a:rPr lang="en-US" sz="140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Reconsented = 972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D6CAE94-D5DB-3226-292F-44A55A5EF6EE}"/>
              </a:ext>
            </a:extLst>
          </p:cNvPr>
          <p:cNvCxnSpPr/>
          <p:nvPr/>
        </p:nvCxnSpPr>
        <p:spPr>
          <a:xfrm flipH="1" flipV="1">
            <a:off x="8877300" y="4688751"/>
            <a:ext cx="1367612" cy="469116"/>
          </a:xfrm>
          <a:prstGeom prst="straightConnector1">
            <a:avLst/>
          </a:prstGeom>
          <a:ln w="1905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CE3001-4A26-9EEB-9684-D815FFEF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1325"/>
            <a:ext cx="8853487" cy="971550"/>
          </a:xfrm>
        </p:spPr>
        <p:txBody>
          <a:bodyPr anchor="ctr" anchorCtr="0">
            <a:normAutofit/>
          </a:bodyPr>
          <a:lstStyle/>
          <a:p>
            <a:r>
              <a:rPr lang="en-US" sz="2800">
                <a:solidFill>
                  <a:schemeClr val="accent1"/>
                </a:solidFill>
              </a:rPr>
              <a:t>Cohort enrolment updates for the oral/ring choice phase: </a:t>
            </a:r>
            <a:r>
              <a:rPr lang="en-US" sz="2800">
                <a:solidFill>
                  <a:schemeClr val="accent6"/>
                </a:solidFill>
              </a:rPr>
              <a:t>August 2023 – April 2024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98C1D58-B7C2-F085-E6DD-64DE3D9A10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482957"/>
              </p:ext>
            </p:extLst>
          </p:nvPr>
        </p:nvGraphicFramePr>
        <p:xfrm>
          <a:off x="442912" y="2101756"/>
          <a:ext cx="11306176" cy="2965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4" imgW="6014484" imgH="1571373" progId="Word.Document.12">
                  <p:embed/>
                </p:oleObj>
              </mc:Choice>
              <mc:Fallback>
                <p:oleObj name="Document" r:id="rId4" imgW="6014484" imgH="1571373" progId="Word.Documen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98C1D58-B7C2-F085-E6DD-64DE3D9A1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2912" y="2101756"/>
                        <a:ext cx="11306176" cy="2965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8953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2C872526-3069-B811-1654-B75DAAA77F06}"/>
              </a:ext>
            </a:extLst>
          </p:cNvPr>
          <p:cNvGrpSpPr/>
          <p:nvPr/>
        </p:nvGrpSpPr>
        <p:grpSpPr>
          <a:xfrm>
            <a:off x="897226" y="1662000"/>
            <a:ext cx="7406078" cy="3840959"/>
            <a:chOff x="897226" y="1934146"/>
            <a:chExt cx="7406078" cy="384095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03D9FF-AE14-67E9-A070-A68962F6512B}"/>
                </a:ext>
              </a:extLst>
            </p:cNvPr>
            <p:cNvCxnSpPr>
              <a:cxnSpLocks/>
            </p:cNvCxnSpPr>
            <p:nvPr/>
          </p:nvCxnSpPr>
          <p:spPr>
            <a:xfrm>
              <a:off x="897226" y="2793456"/>
              <a:ext cx="740607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C3DDE94-1FA1-F671-DA71-3A6B228A24CE}"/>
                </a:ext>
              </a:extLst>
            </p:cNvPr>
            <p:cNvCxnSpPr>
              <a:cxnSpLocks/>
            </p:cNvCxnSpPr>
            <p:nvPr/>
          </p:nvCxnSpPr>
          <p:spPr>
            <a:xfrm>
              <a:off x="897226" y="5562131"/>
              <a:ext cx="740607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BB957BD-8BA7-561F-5199-39B3F4AEE119}"/>
                </a:ext>
              </a:extLst>
            </p:cNvPr>
            <p:cNvCxnSpPr>
              <a:cxnSpLocks/>
            </p:cNvCxnSpPr>
            <p:nvPr/>
          </p:nvCxnSpPr>
          <p:spPr>
            <a:xfrm>
              <a:off x="897226" y="5136181"/>
              <a:ext cx="740607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B2C7359-0460-424E-C40F-E0344013F2A4}"/>
                </a:ext>
              </a:extLst>
            </p:cNvPr>
            <p:cNvCxnSpPr>
              <a:cxnSpLocks/>
            </p:cNvCxnSpPr>
            <p:nvPr/>
          </p:nvCxnSpPr>
          <p:spPr>
            <a:xfrm>
              <a:off x="897226" y="4497256"/>
              <a:ext cx="740607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5319E07-E0B0-C16A-488B-97ABD35F3049}"/>
                </a:ext>
              </a:extLst>
            </p:cNvPr>
            <p:cNvCxnSpPr>
              <a:cxnSpLocks/>
            </p:cNvCxnSpPr>
            <p:nvPr/>
          </p:nvCxnSpPr>
          <p:spPr>
            <a:xfrm>
              <a:off x="897226" y="4071306"/>
              <a:ext cx="740607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63FDAF3-6335-C826-7973-FCD575C6DCCA}"/>
                </a:ext>
              </a:extLst>
            </p:cNvPr>
            <p:cNvCxnSpPr>
              <a:cxnSpLocks/>
            </p:cNvCxnSpPr>
            <p:nvPr/>
          </p:nvCxnSpPr>
          <p:spPr>
            <a:xfrm>
              <a:off x="897226" y="3432381"/>
              <a:ext cx="740607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C925525-18F4-377C-9638-D8C13AA57791}"/>
                </a:ext>
              </a:extLst>
            </p:cNvPr>
            <p:cNvCxnSpPr>
              <a:cxnSpLocks/>
            </p:cNvCxnSpPr>
            <p:nvPr/>
          </p:nvCxnSpPr>
          <p:spPr>
            <a:xfrm>
              <a:off x="897226" y="3006431"/>
              <a:ext cx="740607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F3818F-4B23-D428-0199-B83DC6BE1A45}"/>
                </a:ext>
              </a:extLst>
            </p:cNvPr>
            <p:cNvCxnSpPr>
              <a:cxnSpLocks/>
            </p:cNvCxnSpPr>
            <p:nvPr/>
          </p:nvCxnSpPr>
          <p:spPr>
            <a:xfrm>
              <a:off x="897226" y="3219406"/>
              <a:ext cx="740607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839BF0F-C180-2581-7B38-608423F26912}"/>
                </a:ext>
              </a:extLst>
            </p:cNvPr>
            <p:cNvCxnSpPr>
              <a:cxnSpLocks/>
            </p:cNvCxnSpPr>
            <p:nvPr/>
          </p:nvCxnSpPr>
          <p:spPr>
            <a:xfrm>
              <a:off x="897226" y="3645356"/>
              <a:ext cx="740607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41CC874-BFFA-D27E-2220-075C072597EA}"/>
                </a:ext>
              </a:extLst>
            </p:cNvPr>
            <p:cNvCxnSpPr>
              <a:cxnSpLocks/>
            </p:cNvCxnSpPr>
            <p:nvPr/>
          </p:nvCxnSpPr>
          <p:spPr>
            <a:xfrm>
              <a:off x="897226" y="3858331"/>
              <a:ext cx="740607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3145545-7F66-139F-8673-AA922B480FE4}"/>
                </a:ext>
              </a:extLst>
            </p:cNvPr>
            <p:cNvCxnSpPr>
              <a:cxnSpLocks/>
            </p:cNvCxnSpPr>
            <p:nvPr/>
          </p:nvCxnSpPr>
          <p:spPr>
            <a:xfrm>
              <a:off x="897226" y="4284281"/>
              <a:ext cx="740607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AD6FB30-522D-BEB3-6CCE-9A1C85FA3F0A}"/>
                </a:ext>
              </a:extLst>
            </p:cNvPr>
            <p:cNvCxnSpPr>
              <a:cxnSpLocks/>
            </p:cNvCxnSpPr>
            <p:nvPr/>
          </p:nvCxnSpPr>
          <p:spPr>
            <a:xfrm>
              <a:off x="897226" y="4710231"/>
              <a:ext cx="740607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FF6BED8-6AC8-4FEB-8B43-80F17331DB4F}"/>
                </a:ext>
              </a:extLst>
            </p:cNvPr>
            <p:cNvCxnSpPr>
              <a:cxnSpLocks/>
            </p:cNvCxnSpPr>
            <p:nvPr/>
          </p:nvCxnSpPr>
          <p:spPr>
            <a:xfrm>
              <a:off x="897226" y="4923206"/>
              <a:ext cx="740607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1AF0BBE-5FE0-B227-C1C6-2AC522E00F01}"/>
                </a:ext>
              </a:extLst>
            </p:cNvPr>
            <p:cNvCxnSpPr>
              <a:cxnSpLocks/>
            </p:cNvCxnSpPr>
            <p:nvPr/>
          </p:nvCxnSpPr>
          <p:spPr>
            <a:xfrm>
              <a:off x="897226" y="5349156"/>
              <a:ext cx="740607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BE447FE-77D4-BB55-871E-115685CAD192}"/>
                </a:ext>
              </a:extLst>
            </p:cNvPr>
            <p:cNvCxnSpPr>
              <a:cxnSpLocks/>
            </p:cNvCxnSpPr>
            <p:nvPr/>
          </p:nvCxnSpPr>
          <p:spPr>
            <a:xfrm>
              <a:off x="897226" y="5775105"/>
              <a:ext cx="740607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ECE2425-87ED-AD43-8AAA-BC5A568BCAEB}"/>
                </a:ext>
              </a:extLst>
            </p:cNvPr>
            <p:cNvCxnSpPr>
              <a:cxnSpLocks/>
            </p:cNvCxnSpPr>
            <p:nvPr/>
          </p:nvCxnSpPr>
          <p:spPr>
            <a:xfrm>
              <a:off x="897226" y="2580482"/>
              <a:ext cx="740607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D7C51C-1F23-0386-A9AC-389B0281EDBD}"/>
                </a:ext>
              </a:extLst>
            </p:cNvPr>
            <p:cNvCxnSpPr>
              <a:cxnSpLocks/>
            </p:cNvCxnSpPr>
            <p:nvPr/>
          </p:nvCxnSpPr>
          <p:spPr>
            <a:xfrm>
              <a:off x="897226" y="2367507"/>
              <a:ext cx="740607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CAAFCBB-BDFF-D7CB-AB70-BEB5FAAB7EB6}"/>
                </a:ext>
              </a:extLst>
            </p:cNvPr>
            <p:cNvCxnSpPr>
              <a:cxnSpLocks/>
            </p:cNvCxnSpPr>
            <p:nvPr/>
          </p:nvCxnSpPr>
          <p:spPr>
            <a:xfrm>
              <a:off x="897226" y="2147121"/>
              <a:ext cx="740607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DB0D085-9521-AB38-81AE-875BE34DB9EA}"/>
                </a:ext>
              </a:extLst>
            </p:cNvPr>
            <p:cNvCxnSpPr>
              <a:cxnSpLocks/>
            </p:cNvCxnSpPr>
            <p:nvPr/>
          </p:nvCxnSpPr>
          <p:spPr>
            <a:xfrm>
              <a:off x="897226" y="1934146"/>
              <a:ext cx="740607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3E6AFD-7DB8-9C37-F15F-0E188AB168FE}"/>
              </a:ext>
            </a:extLst>
          </p:cNvPr>
          <p:cNvSpPr txBox="1"/>
          <p:nvPr/>
        </p:nvSpPr>
        <p:spPr>
          <a:xfrm>
            <a:off x="461007" y="453515"/>
            <a:ext cx="8622668" cy="972000"/>
          </a:xfrm>
          <a:prstGeom prst="rect">
            <a:avLst/>
          </a:prstGeom>
          <a:noFill/>
        </p:spPr>
        <p:txBody>
          <a:bodyPr wrap="square" lIns="0" anchor="ctr" anchorCtr="0">
            <a:spAutoFit/>
          </a:bodyPr>
          <a:lstStyle/>
          <a:p>
            <a:pPr rtl="0">
              <a:defRPr sz="168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chemeClr val="accent1"/>
                </a:solidFill>
                <a:latin typeface="+mj-lt"/>
              </a:rPr>
              <a:t>PrEP Choice at enrollment among non-pregnant or breastfeeding women ≥18 years (N=2325): </a:t>
            </a:r>
            <a:br>
              <a:rPr lang="en-US" sz="2000">
                <a:solidFill>
                  <a:schemeClr val="accent1"/>
                </a:solidFill>
                <a:latin typeface="+mj-lt"/>
              </a:rPr>
            </a:br>
            <a:r>
              <a:rPr lang="en-US" sz="2000">
                <a:solidFill>
                  <a:schemeClr val="accent6"/>
                </a:solidFill>
                <a:latin typeface="+mj-lt"/>
              </a:rPr>
              <a:t>August 2023 – April 2024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8CF836-8521-CE5F-38C0-992474280D20}"/>
              </a:ext>
            </a:extLst>
          </p:cNvPr>
          <p:cNvSpPr/>
          <p:nvPr/>
        </p:nvSpPr>
        <p:spPr>
          <a:xfrm>
            <a:off x="4497638" y="2154367"/>
            <a:ext cx="2405743" cy="972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solidFill>
                  <a:schemeClr val="bg1"/>
                </a:solidFill>
                <a:latin typeface="+mn-lt"/>
              </a:rPr>
              <a:t>Overall, choice of ring at enrollment was 14.9%</a:t>
            </a:r>
            <a:endParaRPr lang="en-US" sz="1600" b="1">
              <a:solidFill>
                <a:schemeClr val="bg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05BC0A-AFF6-4B43-4292-D82F64CABA13}"/>
              </a:ext>
            </a:extLst>
          </p:cNvPr>
          <p:cNvCxnSpPr>
            <a:cxnSpLocks/>
          </p:cNvCxnSpPr>
          <p:nvPr/>
        </p:nvCxnSpPr>
        <p:spPr>
          <a:xfrm>
            <a:off x="6903381" y="2649665"/>
            <a:ext cx="2561544" cy="0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2A10497-802C-F660-8F81-3F3499D384B5}"/>
              </a:ext>
            </a:extLst>
          </p:cNvPr>
          <p:cNvGrpSpPr/>
          <p:nvPr/>
        </p:nvGrpSpPr>
        <p:grpSpPr>
          <a:xfrm>
            <a:off x="410260" y="1571621"/>
            <a:ext cx="383705" cy="4015976"/>
            <a:chOff x="410260" y="1843767"/>
            <a:chExt cx="383705" cy="401597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58586F6-5D7B-961C-E53D-23A0939F893E}"/>
                </a:ext>
              </a:extLst>
            </p:cNvPr>
            <p:cNvSpPr txBox="1"/>
            <p:nvPr/>
          </p:nvSpPr>
          <p:spPr>
            <a:xfrm>
              <a:off x="410260" y="5690466"/>
              <a:ext cx="38370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ZA" sz="11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83DB870-5B96-7560-3B4B-1EAB07B6E98C}"/>
                </a:ext>
              </a:extLst>
            </p:cNvPr>
            <p:cNvSpPr txBox="1"/>
            <p:nvPr/>
          </p:nvSpPr>
          <p:spPr>
            <a:xfrm>
              <a:off x="410260" y="2282868"/>
              <a:ext cx="38370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ZA" sz="11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1600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EAF2282-5A46-1948-D73D-15E7071A6431}"/>
                </a:ext>
              </a:extLst>
            </p:cNvPr>
            <p:cNvSpPr txBox="1"/>
            <p:nvPr/>
          </p:nvSpPr>
          <p:spPr>
            <a:xfrm>
              <a:off x="410260" y="3773693"/>
              <a:ext cx="38370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ZA" sz="11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900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838766A-5DE9-0659-74CB-F481C229C498}"/>
                </a:ext>
              </a:extLst>
            </p:cNvPr>
            <p:cNvSpPr txBox="1"/>
            <p:nvPr/>
          </p:nvSpPr>
          <p:spPr>
            <a:xfrm>
              <a:off x="410260" y="3560718"/>
              <a:ext cx="38370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ZA" sz="11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1000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3B77F54-5EF2-6C59-AAEF-02B08A7EF0E4}"/>
                </a:ext>
              </a:extLst>
            </p:cNvPr>
            <p:cNvSpPr txBox="1"/>
            <p:nvPr/>
          </p:nvSpPr>
          <p:spPr>
            <a:xfrm>
              <a:off x="410260" y="3347743"/>
              <a:ext cx="38370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ZA" sz="11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1100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4559B1F-B606-B0B0-FBC4-CC1679EED0D9}"/>
                </a:ext>
              </a:extLst>
            </p:cNvPr>
            <p:cNvSpPr txBox="1"/>
            <p:nvPr/>
          </p:nvSpPr>
          <p:spPr>
            <a:xfrm>
              <a:off x="410260" y="3134768"/>
              <a:ext cx="38370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ZA" sz="11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1200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4974A12-F712-8FAC-A9B3-FD0345DA0FF4}"/>
                </a:ext>
              </a:extLst>
            </p:cNvPr>
            <p:cNvSpPr txBox="1"/>
            <p:nvPr/>
          </p:nvSpPr>
          <p:spPr>
            <a:xfrm>
              <a:off x="410260" y="2921793"/>
              <a:ext cx="38370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ZA" sz="11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1300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610E5F6-26DE-18F1-ECC3-0D850EF25719}"/>
                </a:ext>
              </a:extLst>
            </p:cNvPr>
            <p:cNvSpPr txBox="1"/>
            <p:nvPr/>
          </p:nvSpPr>
          <p:spPr>
            <a:xfrm>
              <a:off x="410260" y="2708818"/>
              <a:ext cx="38370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ZA" sz="11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1400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4C89F02-55EF-D81B-8E43-BC73D034F6E3}"/>
                </a:ext>
              </a:extLst>
            </p:cNvPr>
            <p:cNvSpPr txBox="1"/>
            <p:nvPr/>
          </p:nvSpPr>
          <p:spPr>
            <a:xfrm>
              <a:off x="410260" y="2495842"/>
              <a:ext cx="38370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ZA" sz="11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1500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1DF516E-CD03-4B73-42AE-D7961BF86302}"/>
                </a:ext>
              </a:extLst>
            </p:cNvPr>
            <p:cNvSpPr txBox="1"/>
            <p:nvPr/>
          </p:nvSpPr>
          <p:spPr>
            <a:xfrm>
              <a:off x="410260" y="3986668"/>
              <a:ext cx="38370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ZA" sz="11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800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1E79E7D-0E22-0747-59FF-0C5E5A0E119D}"/>
                </a:ext>
              </a:extLst>
            </p:cNvPr>
            <p:cNvSpPr txBox="1"/>
            <p:nvPr/>
          </p:nvSpPr>
          <p:spPr>
            <a:xfrm>
              <a:off x="410260" y="4199642"/>
              <a:ext cx="38370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ZA" sz="11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700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C0FCF99-9F44-4AC1-664B-B81ABF8CE2C0}"/>
                </a:ext>
              </a:extLst>
            </p:cNvPr>
            <p:cNvSpPr txBox="1"/>
            <p:nvPr/>
          </p:nvSpPr>
          <p:spPr>
            <a:xfrm>
              <a:off x="410260" y="4412617"/>
              <a:ext cx="38370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ZA" sz="11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600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2A4A884-F7E1-9AC7-E63B-727FC3E9422D}"/>
                </a:ext>
              </a:extLst>
            </p:cNvPr>
            <p:cNvSpPr txBox="1"/>
            <p:nvPr/>
          </p:nvSpPr>
          <p:spPr>
            <a:xfrm>
              <a:off x="410260" y="4625592"/>
              <a:ext cx="38370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ZA" sz="11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500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B266FDD-C5C8-EEE6-3882-BAFE5C0BF9AF}"/>
                </a:ext>
              </a:extLst>
            </p:cNvPr>
            <p:cNvSpPr txBox="1"/>
            <p:nvPr/>
          </p:nvSpPr>
          <p:spPr>
            <a:xfrm>
              <a:off x="410260" y="4838567"/>
              <a:ext cx="38370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ZA" sz="11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400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4A544B4-EF17-6BC8-8733-C483C3FBC7B0}"/>
                </a:ext>
              </a:extLst>
            </p:cNvPr>
            <p:cNvSpPr txBox="1"/>
            <p:nvPr/>
          </p:nvSpPr>
          <p:spPr>
            <a:xfrm>
              <a:off x="410260" y="5051542"/>
              <a:ext cx="38370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ZA" sz="11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300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62280E0-38FC-7B0E-3E91-C62627350D1F}"/>
                </a:ext>
              </a:extLst>
            </p:cNvPr>
            <p:cNvSpPr txBox="1"/>
            <p:nvPr/>
          </p:nvSpPr>
          <p:spPr>
            <a:xfrm>
              <a:off x="410260" y="5264517"/>
              <a:ext cx="38370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ZA" sz="11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200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9118369-5B50-2720-BC49-F2F197D7E8AF}"/>
                </a:ext>
              </a:extLst>
            </p:cNvPr>
            <p:cNvSpPr txBox="1"/>
            <p:nvPr/>
          </p:nvSpPr>
          <p:spPr>
            <a:xfrm>
              <a:off x="410260" y="5477492"/>
              <a:ext cx="38370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ZA" sz="11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100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54E8847-77E6-99BA-5AC7-7976FE091971}"/>
                </a:ext>
              </a:extLst>
            </p:cNvPr>
            <p:cNvSpPr txBox="1"/>
            <p:nvPr/>
          </p:nvSpPr>
          <p:spPr>
            <a:xfrm>
              <a:off x="410260" y="2062202"/>
              <a:ext cx="38370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ZA" sz="11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1700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BBA4E77-D6EF-5C64-F583-73E693FF9DE4}"/>
                </a:ext>
              </a:extLst>
            </p:cNvPr>
            <p:cNvSpPr txBox="1"/>
            <p:nvPr/>
          </p:nvSpPr>
          <p:spPr>
            <a:xfrm>
              <a:off x="410260" y="1843767"/>
              <a:ext cx="38370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ZA" sz="11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1800</a:t>
              </a: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E3B857DF-5E3C-8E0B-C3CE-75E46B940532}"/>
              </a:ext>
            </a:extLst>
          </p:cNvPr>
          <p:cNvSpPr txBox="1"/>
          <p:nvPr/>
        </p:nvSpPr>
        <p:spPr>
          <a:xfrm rot="16200000">
            <a:off x="-1541085" y="3451674"/>
            <a:ext cx="360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100">
                <a:solidFill>
                  <a:schemeClr val="accent6"/>
                </a:solidFill>
              </a:rPr>
              <a:t>NUMBER OF FEMALES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FF86B1F-4547-11F3-474C-C747AF874913}"/>
              </a:ext>
            </a:extLst>
          </p:cNvPr>
          <p:cNvSpPr/>
          <p:nvPr/>
        </p:nvSpPr>
        <p:spPr>
          <a:xfrm>
            <a:off x="1122149" y="2267240"/>
            <a:ext cx="744217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/>
              <a:t>1511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F9332C4-04DE-BBE9-67F1-6F7853054E59}"/>
              </a:ext>
            </a:extLst>
          </p:cNvPr>
          <p:cNvSpPr/>
          <p:nvPr/>
        </p:nvSpPr>
        <p:spPr>
          <a:xfrm>
            <a:off x="3796241" y="4948673"/>
            <a:ext cx="744217" cy="5643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/>
              <a:t>257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084953F-4C88-FD6A-5A79-3038E99871C6}"/>
              </a:ext>
            </a:extLst>
          </p:cNvPr>
          <p:cNvSpPr/>
          <p:nvPr/>
        </p:nvSpPr>
        <p:spPr>
          <a:xfrm>
            <a:off x="1881478" y="5021240"/>
            <a:ext cx="744217" cy="4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/>
              <a:t>217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F35E5FB-EDC4-8F7F-C165-44DCA470763C}"/>
              </a:ext>
            </a:extLst>
          </p:cNvPr>
          <p:cNvSpPr/>
          <p:nvPr/>
        </p:nvSpPr>
        <p:spPr>
          <a:xfrm>
            <a:off x="4555570" y="5224975"/>
            <a:ext cx="744217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/>
              <a:t>130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945292A-7F4A-1133-2C2D-1DDB277787CD}"/>
              </a:ext>
            </a:extLst>
          </p:cNvPr>
          <p:cNvSpPr/>
          <p:nvPr/>
        </p:nvSpPr>
        <p:spPr>
          <a:xfrm>
            <a:off x="2640807" y="5075240"/>
            <a:ext cx="744217" cy="4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>
                <a:solidFill>
                  <a:schemeClr val="accent6"/>
                </a:solidFill>
              </a:rPr>
              <a:t>197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DF2F229-6E49-1D40-6DBC-91742AA777FB}"/>
              </a:ext>
            </a:extLst>
          </p:cNvPr>
          <p:cNvSpPr/>
          <p:nvPr/>
        </p:nvSpPr>
        <p:spPr>
          <a:xfrm>
            <a:off x="5326846" y="5440975"/>
            <a:ext cx="744217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>
                <a:solidFill>
                  <a:schemeClr val="accent6"/>
                </a:solidFill>
              </a:rPr>
              <a:t>13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6CF382F-1D63-868E-B4E3-3437B1FB28C4}"/>
              </a:ext>
            </a:extLst>
          </p:cNvPr>
          <p:cNvCxnSpPr>
            <a:stCxn id="86" idx="0"/>
          </p:cNvCxnSpPr>
          <p:nvPr/>
        </p:nvCxnSpPr>
        <p:spPr>
          <a:xfrm flipV="1">
            <a:off x="1494258" y="1824942"/>
            <a:ext cx="442297" cy="442298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DB49CA20-3D4F-CBC6-0707-CE843B0E0DF4}"/>
              </a:ext>
            </a:extLst>
          </p:cNvPr>
          <p:cNvSpPr/>
          <p:nvPr/>
        </p:nvSpPr>
        <p:spPr>
          <a:xfrm>
            <a:off x="1909910" y="1591808"/>
            <a:ext cx="540000" cy="5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b="1"/>
              <a:t>78.5%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05E1946-A449-137D-53CB-2E84C0037821}"/>
              </a:ext>
            </a:extLst>
          </p:cNvPr>
          <p:cNvCxnSpPr>
            <a:cxnSpLocks/>
          </p:cNvCxnSpPr>
          <p:nvPr/>
        </p:nvCxnSpPr>
        <p:spPr>
          <a:xfrm flipV="1">
            <a:off x="2253586" y="4347149"/>
            <a:ext cx="0" cy="68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id="{1869D5E3-EC4C-CB41-F09A-D64D8512EE02}"/>
              </a:ext>
            </a:extLst>
          </p:cNvPr>
          <p:cNvSpPr/>
          <p:nvPr/>
        </p:nvSpPr>
        <p:spPr>
          <a:xfrm>
            <a:off x="1987936" y="3791598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b="1"/>
              <a:t>11.3%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7062ABC-7808-2976-14C6-CE9460EA8F32}"/>
              </a:ext>
            </a:extLst>
          </p:cNvPr>
          <p:cNvCxnSpPr>
            <a:cxnSpLocks/>
          </p:cNvCxnSpPr>
          <p:nvPr/>
        </p:nvCxnSpPr>
        <p:spPr>
          <a:xfrm flipV="1">
            <a:off x="3026476" y="4706377"/>
            <a:ext cx="0" cy="36000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D5A1B965-CCD7-1304-6FFD-28D680333F70}"/>
              </a:ext>
            </a:extLst>
          </p:cNvPr>
          <p:cNvSpPr/>
          <p:nvPr/>
        </p:nvSpPr>
        <p:spPr>
          <a:xfrm>
            <a:off x="2760826" y="4150826"/>
            <a:ext cx="540000" cy="5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b="1">
                <a:solidFill>
                  <a:schemeClr val="accent6"/>
                </a:solidFill>
              </a:rPr>
              <a:t>10.2%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0C473FDF-B4C5-DEEA-E827-3A6F6F6DA093}"/>
              </a:ext>
            </a:extLst>
          </p:cNvPr>
          <p:cNvCxnSpPr>
            <a:cxnSpLocks/>
          </p:cNvCxnSpPr>
          <p:nvPr/>
        </p:nvCxnSpPr>
        <p:spPr>
          <a:xfrm flipV="1">
            <a:off x="4927394" y="4543472"/>
            <a:ext cx="0" cy="68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id="{B933E92A-5525-C2B1-1222-DBAED647B049}"/>
              </a:ext>
            </a:extLst>
          </p:cNvPr>
          <p:cNvSpPr/>
          <p:nvPr/>
        </p:nvSpPr>
        <p:spPr>
          <a:xfrm>
            <a:off x="4661744" y="3987921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b="1"/>
              <a:t>32.5%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D7D26FD9-C65B-BCD0-BE52-7F33A11A78C7}"/>
              </a:ext>
            </a:extLst>
          </p:cNvPr>
          <p:cNvCxnSpPr>
            <a:cxnSpLocks/>
          </p:cNvCxnSpPr>
          <p:nvPr/>
        </p:nvCxnSpPr>
        <p:spPr>
          <a:xfrm flipV="1">
            <a:off x="5700284" y="5076876"/>
            <a:ext cx="0" cy="36000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>
            <a:extLst>
              <a:ext uri="{FF2B5EF4-FFF2-40B4-BE49-F238E27FC236}">
                <a16:creationId xmlns:a16="http://schemas.microsoft.com/office/drawing/2014/main" id="{ABD73E59-9759-FA61-1C0F-61605296DD69}"/>
              </a:ext>
            </a:extLst>
          </p:cNvPr>
          <p:cNvSpPr/>
          <p:nvPr/>
        </p:nvSpPr>
        <p:spPr>
          <a:xfrm>
            <a:off x="5434634" y="4521325"/>
            <a:ext cx="540000" cy="5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b="1">
                <a:solidFill>
                  <a:schemeClr val="accent6"/>
                </a:solidFill>
              </a:rPr>
              <a:t>3.3%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546289BD-16F6-5433-EA9F-D999DB67D5DD}"/>
              </a:ext>
            </a:extLst>
          </p:cNvPr>
          <p:cNvCxnSpPr>
            <a:cxnSpLocks/>
          </p:cNvCxnSpPr>
          <p:nvPr/>
        </p:nvCxnSpPr>
        <p:spPr>
          <a:xfrm flipV="1">
            <a:off x="4176823" y="4292935"/>
            <a:ext cx="0" cy="68400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992590DB-1A02-F8D0-9B3C-78D8DCA341FE}"/>
              </a:ext>
            </a:extLst>
          </p:cNvPr>
          <p:cNvSpPr/>
          <p:nvPr/>
        </p:nvSpPr>
        <p:spPr>
          <a:xfrm>
            <a:off x="3911173" y="3737384"/>
            <a:ext cx="540000" cy="5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b="1"/>
              <a:t>64.3%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350A39E-C820-A01F-CCC1-4AFA8F8F9A0B}"/>
              </a:ext>
            </a:extLst>
          </p:cNvPr>
          <p:cNvSpPr txBox="1"/>
          <p:nvPr/>
        </p:nvSpPr>
        <p:spPr>
          <a:xfrm>
            <a:off x="1122149" y="5610949"/>
            <a:ext cx="2262875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200">
                <a:solidFill>
                  <a:schemeClr val="bg1"/>
                </a:solidFill>
              </a:rPr>
              <a:t>18-24 YEARS (n=1 925)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281559D-6BBD-52FB-9296-65F185B9222F}"/>
              </a:ext>
            </a:extLst>
          </p:cNvPr>
          <p:cNvSpPr txBox="1"/>
          <p:nvPr/>
        </p:nvSpPr>
        <p:spPr>
          <a:xfrm>
            <a:off x="3785603" y="5610949"/>
            <a:ext cx="2262875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200">
                <a:solidFill>
                  <a:schemeClr val="bg1"/>
                </a:solidFill>
              </a:rPr>
              <a:t>25+ YEARS (n=400)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703E293-E639-DCFC-1C40-DA0C9D14E2BD}"/>
              </a:ext>
            </a:extLst>
          </p:cNvPr>
          <p:cNvSpPr/>
          <p:nvPr/>
        </p:nvSpPr>
        <p:spPr>
          <a:xfrm>
            <a:off x="1220123" y="6030465"/>
            <a:ext cx="180000" cy="1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48E9372-B45B-5C3A-FD1B-530788399900}"/>
              </a:ext>
            </a:extLst>
          </p:cNvPr>
          <p:cNvSpPr txBox="1"/>
          <p:nvPr/>
        </p:nvSpPr>
        <p:spPr>
          <a:xfrm>
            <a:off x="1367885" y="5989660"/>
            <a:ext cx="226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/>
              <a:t>Oral PrEP (n=1 768)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CBF12D5-7E30-E8FB-242E-8B30A6BE56EC}"/>
              </a:ext>
            </a:extLst>
          </p:cNvPr>
          <p:cNvSpPr/>
          <p:nvPr/>
        </p:nvSpPr>
        <p:spPr>
          <a:xfrm>
            <a:off x="3552605" y="6030465"/>
            <a:ext cx="180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E43C878-9AF0-5A7F-2A41-317561F504D6}"/>
              </a:ext>
            </a:extLst>
          </p:cNvPr>
          <p:cNvSpPr txBox="1"/>
          <p:nvPr/>
        </p:nvSpPr>
        <p:spPr>
          <a:xfrm>
            <a:off x="3706634" y="5989660"/>
            <a:ext cx="226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/>
              <a:t>Ring PrEP (n=347)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62E1A96-6C95-6FC1-13E9-38A7D9BF89EA}"/>
              </a:ext>
            </a:extLst>
          </p:cNvPr>
          <p:cNvSpPr/>
          <p:nvPr/>
        </p:nvSpPr>
        <p:spPr>
          <a:xfrm>
            <a:off x="5749035" y="6030465"/>
            <a:ext cx="180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74076E6-6CE3-69DB-ABCC-800ABAE20810}"/>
              </a:ext>
            </a:extLst>
          </p:cNvPr>
          <p:cNvSpPr txBox="1"/>
          <p:nvPr/>
        </p:nvSpPr>
        <p:spPr>
          <a:xfrm>
            <a:off x="5898586" y="5989660"/>
            <a:ext cx="226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/>
              <a:t>None (n=210)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487D118-D285-CC97-7ED2-384381DF5B11}"/>
              </a:ext>
            </a:extLst>
          </p:cNvPr>
          <p:cNvSpPr txBox="1"/>
          <p:nvPr/>
        </p:nvSpPr>
        <p:spPr>
          <a:xfrm>
            <a:off x="9574389" y="2495705"/>
            <a:ext cx="2174699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b="1">
                <a:solidFill>
                  <a:schemeClr val="accent1"/>
                </a:solidFill>
                <a:latin typeface="+mn-lt"/>
              </a:rPr>
              <a:t>higher (32.5%) among females ≥25 years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b="1">
                <a:solidFill>
                  <a:schemeClr val="accent1"/>
                </a:solidFill>
                <a:latin typeface="+mn-lt"/>
              </a:rPr>
              <a:t>than among females 18–24 years (11.3%)</a:t>
            </a:r>
            <a:endParaRPr lang="en-ZA" sz="14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48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CE3001-4A26-9EEB-9684-D815FFEF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640762" cy="971550"/>
          </a:xfrm>
        </p:spPr>
        <p:txBody>
          <a:bodyPr anchor="ctr" anchorCtr="0">
            <a:normAutofit/>
          </a:bodyPr>
          <a:lstStyle/>
          <a:p>
            <a:pPr>
              <a:tabLst>
                <a:tab pos="1981002" algn="l"/>
              </a:tabLst>
            </a:pPr>
            <a:r>
              <a:rPr lang="en-US" sz="2800">
                <a:solidFill>
                  <a:schemeClr val="accent1"/>
                </a:solidFill>
                <a:latin typeface="+mn-lt"/>
              </a:rPr>
              <a:t>Cohort enrolment for the oral/ring/ CAB-LA choice phase: </a:t>
            </a:r>
            <a:r>
              <a:rPr lang="en-US" sz="2800">
                <a:solidFill>
                  <a:schemeClr val="accent6"/>
                </a:solidFill>
                <a:latin typeface="+mn-lt"/>
              </a:rPr>
              <a:t>April 2024 – July 2024</a:t>
            </a:r>
            <a:endParaRPr lang="en-US" sz="320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4043B9D-147B-E4D0-F8EC-BEFBC71D1E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338184"/>
              </p:ext>
            </p:extLst>
          </p:nvPr>
        </p:nvGraphicFramePr>
        <p:xfrm>
          <a:off x="442913" y="2104374"/>
          <a:ext cx="11389858" cy="2972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4" imgW="6014484" imgH="1571373" progId="Word.Document.12">
                  <p:embed/>
                </p:oleObj>
              </mc:Choice>
              <mc:Fallback>
                <p:oleObj name="Document" r:id="rId4" imgW="6014484" imgH="1571373" progId="Word.Documen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4043B9D-147B-E4D0-F8EC-BEFBC71D1E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2913" y="2104374"/>
                        <a:ext cx="11389858" cy="2972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274DEAD-9802-77D2-AE8D-7545B01237CE}"/>
              </a:ext>
            </a:extLst>
          </p:cNvPr>
          <p:cNvSpPr/>
          <p:nvPr/>
        </p:nvSpPr>
        <p:spPr>
          <a:xfrm>
            <a:off x="6693739" y="4754742"/>
            <a:ext cx="2763747" cy="1692275"/>
          </a:xfrm>
          <a:prstGeom prst="wedgeRoundRectCallout">
            <a:avLst>
              <a:gd name="adj1" fmla="val -35219"/>
              <a:gd name="adj2" fmla="val -67355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800"/>
              <a:t>Of all participants enrolled in this phase, </a:t>
            </a:r>
            <a:r>
              <a:rPr lang="en-US" sz="1800" b="1"/>
              <a:t>972 (38.3%) </a:t>
            </a:r>
            <a:r>
              <a:rPr lang="en-US" sz="1800"/>
              <a:t>continued from the ring/oral phase</a:t>
            </a:r>
          </a:p>
        </p:txBody>
      </p:sp>
    </p:spTree>
    <p:extLst>
      <p:ext uri="{BB962C8B-B14F-4D97-AF65-F5344CB8AC3E}">
        <p14:creationId xmlns:p14="http://schemas.microsoft.com/office/powerpoint/2010/main" val="450091598"/>
      </p:ext>
    </p:extLst>
  </p:cSld>
  <p:clrMapOvr>
    <a:masterClrMapping/>
  </p:clrMapOvr>
</p:sld>
</file>

<file path=ppt/theme/theme1.xml><?xml version="1.0" encoding="utf-8"?>
<a:theme xmlns:a="http://schemas.openxmlformats.org/drawingml/2006/main" name="HIVR4P2023">
  <a:themeElements>
    <a:clrScheme name="HIVR4P 2023">
      <a:dk1>
        <a:srgbClr val="000000"/>
      </a:dk1>
      <a:lt1>
        <a:srgbClr val="FFFFFF"/>
      </a:lt1>
      <a:dk2>
        <a:srgbClr val="DB2415"/>
      </a:dk2>
      <a:lt2>
        <a:srgbClr val="FFFFFF"/>
      </a:lt2>
      <a:accent1>
        <a:srgbClr val="DB2415"/>
      </a:accent1>
      <a:accent2>
        <a:srgbClr val="DE9343"/>
      </a:accent2>
      <a:accent3>
        <a:srgbClr val="45ABBF"/>
      </a:accent3>
      <a:accent4>
        <a:srgbClr val="E271A9"/>
      </a:accent4>
      <a:accent5>
        <a:srgbClr val="D80561"/>
      </a:accent5>
      <a:accent6>
        <a:srgbClr val="242C4B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3" id="{41DDD12E-B90F-8B4C-885A-1A56B1B77793}" vid="{9754A729-A148-6B43-B8D4-40BFC8CAD646}"/>
    </a:ext>
  </a:extLst>
</a:theme>
</file>

<file path=ppt/theme/theme2.xml><?xml version="1.0" encoding="utf-8"?>
<a:theme xmlns:a="http://schemas.openxmlformats.org/drawingml/2006/main" name="2_Custom Desig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D3804679154C46862C6D62E386FED5" ma:contentTypeVersion="4" ma:contentTypeDescription="Create a new document." ma:contentTypeScope="" ma:versionID="cf32abd6f54d77820bcf991a39d0ae5f">
  <xsd:schema xmlns:xsd="http://www.w3.org/2001/XMLSchema" xmlns:xs="http://www.w3.org/2001/XMLSchema" xmlns:p="http://schemas.microsoft.com/office/2006/metadata/properties" xmlns:ns2="7f76ac93-e1d8-4446-afa9-110c73163e7d" targetNamespace="http://schemas.microsoft.com/office/2006/metadata/properties" ma:root="true" ma:fieldsID="8adcf419119c0ba10bcfd84b346eb1a1" ns2:_="">
    <xsd:import namespace="7f76ac93-e1d8-4446-afa9-110c73163e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6ac93-e1d8-4446-afa9-110c73163e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AC164D-1427-4CFC-A10B-8EDA77DF60E7}">
  <ds:schemaRefs>
    <ds:schemaRef ds:uri="7f76ac93-e1d8-4446-afa9-110c73163e7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1AB802A-AF46-48F3-BC70-930B76DACB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15D4FA-703F-4106-A5D7-EE86DB9D1E89}">
  <ds:schemaRefs>
    <ds:schemaRef ds:uri="7f76ac93-e1d8-4446-afa9-110c73163e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HIVR4P-2024-Speaker-template_Verdana</Template>
  <TotalTime>0</TotalTime>
  <Words>1670</Words>
  <Application>Microsoft Office PowerPoint</Application>
  <PresentationFormat>Widescreen</PresentationFormat>
  <Paragraphs>260</Paragraphs>
  <Slides>14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IAS Ribbon Sans Bold</vt:lpstr>
      <vt:lpstr>IAS Ribbon Sans Regular</vt:lpstr>
      <vt:lpstr>Segoe UI</vt:lpstr>
      <vt:lpstr>Verdana</vt:lpstr>
      <vt:lpstr>Verdana Bold</vt:lpstr>
      <vt:lpstr>Wingdings</vt:lpstr>
      <vt:lpstr>HIVR4P2023</vt:lpstr>
      <vt:lpstr>2_Custom Design</vt:lpstr>
      <vt:lpstr>Document</vt:lpstr>
      <vt:lpstr>Early findings from a PrEP choice implementation science study</vt:lpstr>
      <vt:lpstr>HIV context in South Africa</vt:lpstr>
      <vt:lpstr>Through an implementation science  study we introduced new PrEP  methods, DVR and CAB-LA</vt:lpstr>
      <vt:lpstr>PrEP introduction to South Africa</vt:lpstr>
      <vt:lpstr>Project PrEP: implementing in three provinces  in South Africa since 2018</vt:lpstr>
      <vt:lpstr>PowerPoint Presentation</vt:lpstr>
      <vt:lpstr>Cohort enrolment updates for the oral/ring choice phase: August 2023 – April 2024</vt:lpstr>
      <vt:lpstr>PowerPoint Presentation</vt:lpstr>
      <vt:lpstr>Cohort enrolment for the oral/ring/ CAB-LA choice phase: April 2024 – July 2024</vt:lpstr>
      <vt:lpstr>PowerPoint Presentation</vt:lpstr>
      <vt:lpstr>PowerPoint Presentation</vt:lpstr>
      <vt:lpstr>Key Learnings</vt:lpstr>
      <vt:lpstr>PowerPoint Presentation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findings from a PrEP choice implementation science study</dc:title>
  <dc:creator>Catherine Martin</dc:creator>
  <cp:lastModifiedBy>Preview 2</cp:lastModifiedBy>
  <cp:revision>19</cp:revision>
  <dcterms:created xsi:type="dcterms:W3CDTF">2024-09-18T08:48:42Z</dcterms:created>
  <dcterms:modified xsi:type="dcterms:W3CDTF">2024-10-05T16:02:09Z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0x01010018D3804679154C46862C6D62E386FED5</vt:lpwstr>
  </property>
  <property fmtid="{D5CDD505-2E9C-101B-9397-08002B2CF9AE}" pid="3" name="MediaServiceImageTags">
    <vt:lpwstr/>
  </property>
</Properties>
</file>