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6" r:id="rId4"/>
  </p:sldMasterIdLst>
  <p:notesMasterIdLst>
    <p:notesMasterId r:id="rId20"/>
  </p:notesMasterIdLst>
  <p:handoutMasterIdLst>
    <p:handoutMasterId r:id="rId21"/>
  </p:handoutMasterIdLst>
  <p:sldIdLst>
    <p:sldId id="2146847852" r:id="rId5"/>
    <p:sldId id="2146847853" r:id="rId6"/>
    <p:sldId id="2146847855" r:id="rId7"/>
    <p:sldId id="2146847856" r:id="rId8"/>
    <p:sldId id="2146847857" r:id="rId9"/>
    <p:sldId id="2146847858" r:id="rId10"/>
    <p:sldId id="2146847859" r:id="rId11"/>
    <p:sldId id="2146847860" r:id="rId12"/>
    <p:sldId id="2146847847" r:id="rId13"/>
    <p:sldId id="2146847846" r:id="rId14"/>
    <p:sldId id="2146847848" r:id="rId15"/>
    <p:sldId id="2146847849" r:id="rId16"/>
    <p:sldId id="2146847850" r:id="rId17"/>
    <p:sldId id="2146847831" r:id="rId18"/>
    <p:sldId id="214684784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0AB14A-7AF2-CD17-F9C9-B8B35C8B9422}" name="Nakita Sheobalak" initials="" userId="S::nsheobalak@wrhi.ac.za::044b3d2d-a798-400f-810a-358a456bc955" providerId="AD"/>
  <p188:author id="{ED16F675-D771-9EEC-324C-EC991A886B94}" name="Elmari Briedenhann" initials="EB" userId="S::ebriedenhann@wrhi.ac.za::6c4bbd3c-b4c5-4b07-b2a2-74da36501228" providerId="AD"/>
  <p188:author id="{B1CD5BAA-30D7-C152-3B4A-EE634179B0DD}" name="Chikondi Divala" initials="CD" userId="S::cdivala@wrhi.ac.za::648871bd-1734-4601-81dc-f81beb910079" providerId="AD"/>
  <p188:author id="{DC7F64DC-D655-F3BA-ABC5-AEBDE5C8D4F9}" name="Catherine Martin" initials="CM" userId="S::cmartin@wrhi.ac.za::1a65d7e4-146a-47d6-bf16-b4395495fc5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5ABBF"/>
    <a:srgbClr val="242D4B"/>
    <a:srgbClr val="DB2415"/>
    <a:srgbClr val="EFC9A1"/>
    <a:srgbClr val="E272A9"/>
    <a:srgbClr val="DE9443"/>
    <a:srgbClr val="D80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AC2D4E-7C25-7A24-BF73-3465C4066305}" v="8" dt="2024-10-01T07:58:08.708"/>
    <p1510:client id="{D8FD3E97-B9CB-4213-A900-0C5A13CD6F5D}" v="2565" dt="2024-10-01T06:41:08.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052" autoAdjust="0"/>
  </p:normalViewPr>
  <p:slideViewPr>
    <p:cSldViewPr snapToGrid="0">
      <p:cViewPr varScale="1">
        <p:scale>
          <a:sx n="100" d="100"/>
          <a:sy n="100" d="100"/>
        </p:scale>
        <p:origin x="954" y="96"/>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35"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https://wrhiza.sharepoint.com/sites/ProjectPrEPResearchHandover/Shared%20Documents/General/2.%20Dissemination/1.%20Conference%20presentations/R4P/DCE%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rhiza.sharepoint.com/sites/ProjectPrEPResearchHandover/Shared%20Documents/General/2.%20Dissemination/1.%20Conference%20presentations/R4P/DCE%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wrhiza.sharepoint.com/sites/ProjectPrEPResearchHandover/Shared%20Documents/General/2.%20Dissemination/1.%20Conference%20presentations/R4P/DCE%20graph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ptos" panose="020B0004020202020204" pitchFamily="34" charset="0"/>
                <a:ea typeface="+mn-ea"/>
                <a:cs typeface="+mn-cs"/>
              </a:defRPr>
            </a:pPr>
            <a:r>
              <a:rPr lang="en-US"/>
              <a:t>Demographic Characteristics of the Study Participants (N=307)</a:t>
            </a:r>
          </a:p>
        </c:rich>
      </c:tx>
      <c:layout>
        <c:manualLayout>
          <c:xMode val="edge"/>
          <c:yMode val="edge"/>
          <c:x val="0.16965140755978422"/>
          <c:y val="2.3631838812251553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2">
                  <a:lumMod val="50000"/>
                  <a:lumOff val="50000"/>
                </a:schemeClr>
              </a:solidFill>
              <a:ln>
                <a:noFill/>
              </a:ln>
              <a:effectLst/>
            </c:spPr>
            <c:extLst>
              <c:ext xmlns:c16="http://schemas.microsoft.com/office/drawing/2014/chart" uri="{C3380CC4-5D6E-409C-BE32-E72D297353CC}">
                <c16:uniqueId val="{00000001-07B8-4510-9B11-8F36EEEAE49A}"/>
              </c:ext>
            </c:extLst>
          </c:dPt>
          <c:dPt>
            <c:idx val="3"/>
            <c:invertIfNegative val="0"/>
            <c:bubble3D val="0"/>
            <c:spPr>
              <a:solidFill>
                <a:srgbClr val="EFC9A1"/>
              </a:solidFill>
              <a:ln>
                <a:noFill/>
              </a:ln>
              <a:effectLst/>
            </c:spPr>
            <c:extLst>
              <c:ext xmlns:c16="http://schemas.microsoft.com/office/drawing/2014/chart" uri="{C3380CC4-5D6E-409C-BE32-E72D297353CC}">
                <c16:uniqueId val="{00000003-07B8-4510-9B11-8F36EEEAE49A}"/>
              </c:ext>
            </c:extLst>
          </c:dPt>
          <c:dPt>
            <c:idx val="4"/>
            <c:invertIfNegative val="0"/>
            <c:bubble3D val="0"/>
            <c:spPr>
              <a:solidFill>
                <a:srgbClr val="E272A9"/>
              </a:solidFill>
              <a:ln>
                <a:noFill/>
              </a:ln>
              <a:effectLst/>
            </c:spPr>
            <c:extLst>
              <c:ext xmlns:c16="http://schemas.microsoft.com/office/drawing/2014/chart" uri="{C3380CC4-5D6E-409C-BE32-E72D297353CC}">
                <c16:uniqueId val="{00000005-07B8-4510-9B11-8F36EEEAE49A}"/>
              </c:ext>
            </c:extLst>
          </c:dPt>
          <c:dPt>
            <c:idx val="5"/>
            <c:invertIfNegative val="0"/>
            <c:bubble3D val="0"/>
            <c:spPr>
              <a:solidFill>
                <a:srgbClr val="E272A9"/>
              </a:solidFill>
              <a:ln>
                <a:noFill/>
              </a:ln>
              <a:effectLst/>
            </c:spPr>
            <c:extLst>
              <c:ext xmlns:c16="http://schemas.microsoft.com/office/drawing/2014/chart" uri="{C3380CC4-5D6E-409C-BE32-E72D297353CC}">
                <c16:uniqueId val="{00000007-07B8-4510-9B11-8F36EEEAE49A}"/>
              </c:ext>
            </c:extLst>
          </c:dPt>
          <c:dPt>
            <c:idx val="6"/>
            <c:invertIfNegative val="0"/>
            <c:bubble3D val="0"/>
            <c:spPr>
              <a:solidFill>
                <a:srgbClr val="E272A9"/>
              </a:solidFill>
              <a:ln>
                <a:noFill/>
              </a:ln>
              <a:effectLst/>
            </c:spPr>
            <c:extLst>
              <c:ext xmlns:c16="http://schemas.microsoft.com/office/drawing/2014/chart" uri="{C3380CC4-5D6E-409C-BE32-E72D297353CC}">
                <c16:uniqueId val="{00000009-07B8-4510-9B11-8F36EEEAE49A}"/>
              </c:ext>
            </c:extLst>
          </c:dPt>
          <c:dPt>
            <c:idx val="7"/>
            <c:invertIfNegative val="0"/>
            <c:bubble3D val="0"/>
            <c:spPr>
              <a:solidFill>
                <a:srgbClr val="17A3AB"/>
              </a:solidFill>
              <a:ln>
                <a:noFill/>
              </a:ln>
              <a:effectLst/>
            </c:spPr>
            <c:extLst>
              <c:ext xmlns:c16="http://schemas.microsoft.com/office/drawing/2014/chart" uri="{C3380CC4-5D6E-409C-BE32-E72D297353CC}">
                <c16:uniqueId val="{0000000B-07B8-4510-9B11-8F36EEEAE49A}"/>
              </c:ext>
            </c:extLst>
          </c:dPt>
          <c:dPt>
            <c:idx val="8"/>
            <c:invertIfNegative val="0"/>
            <c:bubble3D val="0"/>
            <c:spPr>
              <a:solidFill>
                <a:srgbClr val="17A3AB"/>
              </a:solidFill>
              <a:ln>
                <a:noFill/>
              </a:ln>
              <a:effectLst/>
            </c:spPr>
            <c:extLst>
              <c:ext xmlns:c16="http://schemas.microsoft.com/office/drawing/2014/chart" uri="{C3380CC4-5D6E-409C-BE32-E72D297353CC}">
                <c16:uniqueId val="{0000000D-07B8-4510-9B11-8F36EEEAE49A}"/>
              </c:ext>
            </c:extLst>
          </c:dPt>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ptos" panose="020B00040202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'[DCE graphs.xlsx]Sheet1'!$A$2:$B$14</c:f>
              <c:multiLvlStrCache>
                <c:ptCount val="9"/>
                <c:lvl>
                  <c:pt idx="0">
                    <c:v>Male</c:v>
                  </c:pt>
                  <c:pt idx="1">
                    <c:v>Female</c:v>
                  </c:pt>
                  <c:pt idx="2">
                    <c:v>15-24</c:v>
                  </c:pt>
                  <c:pt idx="3">
                    <c:v>25+</c:v>
                  </c:pt>
                  <c:pt idx="4">
                    <c:v>Less than secondary</c:v>
                  </c:pt>
                  <c:pt idx="5">
                    <c:v>Completed secondary</c:v>
                  </c:pt>
                  <c:pt idx="6">
                    <c:v>Higher than secondary</c:v>
                  </c:pt>
                  <c:pt idx="7">
                    <c:v>Employed</c:v>
                  </c:pt>
                  <c:pt idx="8">
                    <c:v>Unemployed</c:v>
                  </c:pt>
                </c:lvl>
                <c:lvl>
                  <c:pt idx="0">
                    <c:v>Sex</c:v>
                  </c:pt>
                  <c:pt idx="2">
                    <c:v>Age group (years)</c:v>
                  </c:pt>
                  <c:pt idx="4">
                    <c:v>Highest level of education</c:v>
                  </c:pt>
                  <c:pt idx="7">
                    <c:v>Employment status</c:v>
                  </c:pt>
                </c:lvl>
              </c:multiLvlStrCache>
            </c:multiLvlStrRef>
          </c:cat>
          <c:val>
            <c:numRef>
              <c:f>'[DCE graphs.xlsx]Sheet1'!$C$2:$C$14</c:f>
              <c:numCache>
                <c:formatCode>General</c:formatCode>
                <c:ptCount val="9"/>
                <c:pt idx="0">
                  <c:v>113</c:v>
                </c:pt>
                <c:pt idx="1">
                  <c:v>194</c:v>
                </c:pt>
                <c:pt idx="2">
                  <c:v>173</c:v>
                </c:pt>
                <c:pt idx="3">
                  <c:v>134</c:v>
                </c:pt>
                <c:pt idx="4">
                  <c:v>61</c:v>
                </c:pt>
                <c:pt idx="5">
                  <c:v>174</c:v>
                </c:pt>
                <c:pt idx="6">
                  <c:v>72</c:v>
                </c:pt>
                <c:pt idx="7">
                  <c:v>120</c:v>
                </c:pt>
                <c:pt idx="8">
                  <c:v>187</c:v>
                </c:pt>
              </c:numCache>
            </c:numRef>
          </c:val>
          <c:extLst>
            <c:ext xmlns:c16="http://schemas.microsoft.com/office/drawing/2014/chart" uri="{C3380CC4-5D6E-409C-BE32-E72D297353CC}">
              <c16:uniqueId val="{0000000E-07B8-4510-9B11-8F36EEEAE49A}"/>
            </c:ext>
          </c:extLst>
        </c:ser>
        <c:dLbls>
          <c:showLegendKey val="0"/>
          <c:showVal val="0"/>
          <c:showCatName val="0"/>
          <c:showSerName val="0"/>
          <c:showPercent val="0"/>
          <c:showBubbleSize val="0"/>
        </c:dLbls>
        <c:gapWidth val="100"/>
        <c:axId val="1090146287"/>
        <c:axId val="1090142927"/>
      </c:barChart>
      <c:lineChart>
        <c:grouping val="standard"/>
        <c:varyColors val="0"/>
        <c:ser>
          <c:idx val="1"/>
          <c:order val="1"/>
          <c:spPr>
            <a:ln w="28575" cap="rnd">
              <a:noFill/>
              <a:round/>
            </a:ln>
            <a:effectLst/>
          </c:spPr>
          <c:marker>
            <c:symbol val="diamond"/>
            <c:size val="5"/>
            <c:spPr>
              <a:solidFill>
                <a:schemeClr val="tx2"/>
              </a:solidFill>
              <a:ln w="9525" cmpd="sng">
                <a:solidFill>
                  <a:schemeClr val="tx2"/>
                </a:solidFill>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'[DCE graphs.xlsx]Sheet1'!$A$2:$B$14</c:f>
              <c:multiLvlStrCache>
                <c:ptCount val="9"/>
                <c:lvl>
                  <c:pt idx="0">
                    <c:v>Male</c:v>
                  </c:pt>
                  <c:pt idx="1">
                    <c:v>Female</c:v>
                  </c:pt>
                  <c:pt idx="2">
                    <c:v>15-24</c:v>
                  </c:pt>
                  <c:pt idx="3">
                    <c:v>25+</c:v>
                  </c:pt>
                  <c:pt idx="4">
                    <c:v>Less than secondary</c:v>
                  </c:pt>
                  <c:pt idx="5">
                    <c:v>Completed secondary</c:v>
                  </c:pt>
                  <c:pt idx="6">
                    <c:v>Higher than secondary</c:v>
                  </c:pt>
                  <c:pt idx="7">
                    <c:v>Employed</c:v>
                  </c:pt>
                  <c:pt idx="8">
                    <c:v>Unemployed</c:v>
                  </c:pt>
                </c:lvl>
                <c:lvl>
                  <c:pt idx="0">
                    <c:v>Sex</c:v>
                  </c:pt>
                  <c:pt idx="2">
                    <c:v>Age group (years)</c:v>
                  </c:pt>
                  <c:pt idx="4">
                    <c:v>Highest level of education</c:v>
                  </c:pt>
                  <c:pt idx="7">
                    <c:v>Employment status</c:v>
                  </c:pt>
                </c:lvl>
              </c:multiLvlStrCache>
            </c:multiLvlStrRef>
          </c:cat>
          <c:val>
            <c:numRef>
              <c:f>'[DCE graphs.xlsx]Sheet1'!$D$2:$D$14</c:f>
              <c:numCache>
                <c:formatCode>0%</c:formatCode>
                <c:ptCount val="9"/>
                <c:pt idx="0">
                  <c:v>0.36807817589576547</c:v>
                </c:pt>
                <c:pt idx="1">
                  <c:v>0.63192182410423448</c:v>
                </c:pt>
                <c:pt idx="2">
                  <c:v>0.56399999999999995</c:v>
                </c:pt>
                <c:pt idx="3">
                  <c:v>0.436</c:v>
                </c:pt>
                <c:pt idx="4">
                  <c:v>0.19900000000000001</c:v>
                </c:pt>
                <c:pt idx="5">
                  <c:v>0.56699999999999995</c:v>
                </c:pt>
                <c:pt idx="6">
                  <c:v>0.23499999999999999</c:v>
                </c:pt>
                <c:pt idx="7">
                  <c:v>0.39100000000000001</c:v>
                </c:pt>
                <c:pt idx="8">
                  <c:v>0.60899999999999999</c:v>
                </c:pt>
              </c:numCache>
            </c:numRef>
          </c:val>
          <c:smooth val="0"/>
          <c:extLst>
            <c:ext xmlns:c16="http://schemas.microsoft.com/office/drawing/2014/chart" uri="{C3380CC4-5D6E-409C-BE32-E72D297353CC}">
              <c16:uniqueId val="{0000000F-07B8-4510-9B11-8F36EEEAE49A}"/>
            </c:ext>
          </c:extLst>
        </c:ser>
        <c:dLbls>
          <c:showLegendKey val="0"/>
          <c:showVal val="0"/>
          <c:showCatName val="0"/>
          <c:showSerName val="0"/>
          <c:showPercent val="0"/>
          <c:showBubbleSize val="0"/>
        </c:dLbls>
        <c:marker val="1"/>
        <c:smooth val="0"/>
        <c:axId val="1582664240"/>
        <c:axId val="775879103"/>
      </c:lineChart>
      <c:catAx>
        <c:axId val="109014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90142927"/>
        <c:crosses val="autoZero"/>
        <c:auto val="1"/>
        <c:lblAlgn val="ctr"/>
        <c:lblOffset val="100"/>
        <c:noMultiLvlLbl val="0"/>
      </c:catAx>
      <c:valAx>
        <c:axId val="10901429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r>
                  <a:rPr lang="en-US"/>
                  <a:t>Number of participants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90146287"/>
        <c:crosses val="autoZero"/>
        <c:crossBetween val="between"/>
      </c:valAx>
      <c:valAx>
        <c:axId val="775879103"/>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r>
                  <a:rPr lang="en-US"/>
                  <a:t>Percentage of participants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582664240"/>
        <c:crosses val="max"/>
        <c:crossBetween val="between"/>
      </c:valAx>
      <c:catAx>
        <c:axId val="1582664240"/>
        <c:scaling>
          <c:orientation val="minMax"/>
        </c:scaling>
        <c:delete val="1"/>
        <c:axPos val="b"/>
        <c:numFmt formatCode="General" sourceLinked="1"/>
        <c:majorTickMark val="out"/>
        <c:minorTickMark val="none"/>
        <c:tickLblPos val="nextTo"/>
        <c:crossAx val="7758791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ptos" panose="020B00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r>
              <a:rPr lang="en-GB"/>
              <a:t>Generalised multinomial logistic (G-MNL) regression for determinants of service delivery preferences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45ABB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Sheet2!$A$2:$B$5</c:f>
              <c:multiLvlStrCache>
                <c:ptCount val="4"/>
                <c:lvl>
                  <c:pt idx="0">
                    <c:v>Printed materials</c:v>
                  </c:pt>
                  <c:pt idx="1">
                    <c:v>Online 
95% CI: 5.13; 11.66</c:v>
                  </c:pt>
                  <c:pt idx="2">
                    <c:v>Mobile application 
95% CI: 0.90; 1.66</c:v>
                  </c:pt>
                  <c:pt idx="3">
                    <c:v>WhatsApp / Facebook group 
95% CI: 0.98; 5.55</c:v>
                  </c:pt>
                </c:lvl>
                <c:lvl>
                  <c:pt idx="0">
                    <c:v>Get information about PrEP </c:v>
                  </c:pt>
                </c:lvl>
              </c:multiLvlStrCache>
            </c:multiLvlStrRef>
          </c:cat>
          <c:val>
            <c:numRef>
              <c:f>Sheet2!$C$2:$C$5</c:f>
              <c:numCache>
                <c:formatCode>0.00</c:formatCode>
                <c:ptCount val="4"/>
                <c:pt idx="0">
                  <c:v>1</c:v>
                </c:pt>
                <c:pt idx="1">
                  <c:v>7.73</c:v>
                </c:pt>
                <c:pt idx="2">
                  <c:v>1.23</c:v>
                </c:pt>
                <c:pt idx="3">
                  <c:v>2.33</c:v>
                </c:pt>
              </c:numCache>
            </c:numRef>
          </c:val>
          <c:extLst>
            <c:ext xmlns:c16="http://schemas.microsoft.com/office/drawing/2014/chart" uri="{C3380CC4-5D6E-409C-BE32-E72D297353CC}">
              <c16:uniqueId val="{00000000-32BC-411C-AD17-74131AE48D2E}"/>
            </c:ext>
          </c:extLst>
        </c:ser>
        <c:dLbls>
          <c:showLegendKey val="0"/>
          <c:showVal val="0"/>
          <c:showCatName val="0"/>
          <c:showSerName val="0"/>
          <c:showPercent val="0"/>
          <c:showBubbleSize val="0"/>
        </c:dLbls>
        <c:gapWidth val="182"/>
        <c:axId val="1003214207"/>
        <c:axId val="1003215647"/>
      </c:barChart>
      <c:catAx>
        <c:axId val="1003214207"/>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03215647"/>
        <c:crossesAt val="1"/>
        <c:auto val="1"/>
        <c:lblAlgn val="ctr"/>
        <c:lblOffset val="100"/>
        <c:noMultiLvlLbl val="0"/>
      </c:catAx>
      <c:valAx>
        <c:axId val="1003215647"/>
        <c:scaling>
          <c:orientation val="minMax"/>
          <c:max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r>
                  <a:rPr lang="en-US"/>
                  <a:t>Odds Ratio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03214207"/>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ptos" panose="020B00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r>
              <a:rPr lang="en-GB"/>
              <a:t>Generalised multinomial logistic (G-MNL) regression for determinants of service delivery preferences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1"/>
            <c:invertIfNegative val="0"/>
            <c:bubble3D val="0"/>
            <c:spPr>
              <a:solidFill>
                <a:srgbClr val="45ABBF"/>
              </a:solidFill>
              <a:ln>
                <a:noFill/>
              </a:ln>
              <a:effectLst/>
            </c:spPr>
            <c:extLst>
              <c:ext xmlns:c16="http://schemas.microsoft.com/office/drawing/2014/chart" uri="{C3380CC4-5D6E-409C-BE32-E72D297353CC}">
                <c16:uniqueId val="{00000004-D323-488D-9D97-00BEA03966FA}"/>
              </c:ext>
            </c:extLst>
          </c:dPt>
          <c:dPt>
            <c:idx val="2"/>
            <c:invertIfNegative val="0"/>
            <c:bubble3D val="0"/>
            <c:spPr>
              <a:solidFill>
                <a:srgbClr val="242D4B"/>
              </a:solidFill>
              <a:ln>
                <a:noFill/>
              </a:ln>
              <a:effectLst/>
            </c:spPr>
            <c:extLst>
              <c:ext xmlns:c16="http://schemas.microsoft.com/office/drawing/2014/chart" uri="{C3380CC4-5D6E-409C-BE32-E72D297353CC}">
                <c16:uniqueId val="{00000002-7690-41A4-8B90-95693F272A95}"/>
              </c:ext>
            </c:extLst>
          </c:dPt>
          <c:dPt>
            <c:idx val="3"/>
            <c:invertIfNegative val="0"/>
            <c:bubble3D val="0"/>
            <c:spPr>
              <a:solidFill>
                <a:srgbClr val="242D4B"/>
              </a:solidFill>
              <a:ln>
                <a:noFill/>
              </a:ln>
              <a:effectLst/>
            </c:spPr>
            <c:extLst>
              <c:ext xmlns:c16="http://schemas.microsoft.com/office/drawing/2014/chart" uri="{C3380CC4-5D6E-409C-BE32-E72D297353CC}">
                <c16:uniqueId val="{00000003-7690-41A4-8B90-95693F272A9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Sheet2!$A$6:$B$9</c:f>
              <c:multiLvlStrCache>
                <c:ptCount val="4"/>
                <c:lvl>
                  <c:pt idx="0">
                    <c:v>Nurse at clinic</c:v>
                  </c:pt>
                  <c:pt idx="1">
                    <c:v>Nurse at mobile
95% CI: 1.01; 1.69</c:v>
                  </c:pt>
                  <c:pt idx="2">
                    <c:v>Nurse at community site 
95% CI: 0.33; 0.64</c:v>
                  </c:pt>
                  <c:pt idx="3">
                    <c:v>Nurse at private pharmacy 
95% CI: 0.33; 1.91</c:v>
                  </c:pt>
                </c:lvl>
                <c:lvl>
                  <c:pt idx="0">
                    <c:v>Start PrEP</c:v>
                  </c:pt>
                </c:lvl>
              </c:multiLvlStrCache>
            </c:multiLvlStrRef>
          </c:cat>
          <c:val>
            <c:numRef>
              <c:f>Sheet2!$C$6:$C$9</c:f>
              <c:numCache>
                <c:formatCode>0.00</c:formatCode>
                <c:ptCount val="4"/>
                <c:pt idx="0">
                  <c:v>1</c:v>
                </c:pt>
                <c:pt idx="1">
                  <c:v>1.3</c:v>
                </c:pt>
                <c:pt idx="2">
                  <c:v>0.46</c:v>
                </c:pt>
                <c:pt idx="3">
                  <c:v>0.79</c:v>
                </c:pt>
              </c:numCache>
            </c:numRef>
          </c:val>
          <c:extLst>
            <c:ext xmlns:c16="http://schemas.microsoft.com/office/drawing/2014/chart" uri="{C3380CC4-5D6E-409C-BE32-E72D297353CC}">
              <c16:uniqueId val="{00000000-7690-41A4-8B90-95693F272A95}"/>
            </c:ext>
          </c:extLst>
        </c:ser>
        <c:dLbls>
          <c:showLegendKey val="0"/>
          <c:showVal val="0"/>
          <c:showCatName val="0"/>
          <c:showSerName val="0"/>
          <c:showPercent val="0"/>
          <c:showBubbleSize val="0"/>
        </c:dLbls>
        <c:gapWidth val="182"/>
        <c:axId val="1111949983"/>
        <c:axId val="1111950463"/>
      </c:barChart>
      <c:catAx>
        <c:axId val="1111949983"/>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111950463"/>
        <c:crossesAt val="1"/>
        <c:auto val="1"/>
        <c:lblAlgn val="ctr"/>
        <c:lblOffset val="100"/>
        <c:noMultiLvlLbl val="0"/>
      </c:catAx>
      <c:valAx>
        <c:axId val="11119504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r>
                  <a:rPr lang="en-US"/>
                  <a:t>Odds Ratio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111949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ptos" panose="020B00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ptos" panose="020B0004020202020204" pitchFamily="34" charset="0"/>
                <a:ea typeface="+mn-ea"/>
                <a:cs typeface="+mn-cs"/>
              </a:defRPr>
            </a:pPr>
            <a:r>
              <a:rPr lang="en-GB" sz="1600"/>
              <a:t>Generalised multinomial logistic (G-MNL) regression for determinants of service delivery preferences</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solidFill>
              <a:srgbClr val="45ABBF"/>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Sheet2!$A$10:$B$13</c:f>
              <c:multiLvlStrCache>
                <c:ptCount val="4"/>
                <c:lvl>
                  <c:pt idx="0">
                    <c:v>3 monthly</c:v>
                  </c:pt>
                  <c:pt idx="1">
                    <c:v>6 monthly 
95% CI: 5.44; 25.94</c:v>
                  </c:pt>
                  <c:pt idx="2">
                    <c:v>Healthcare provider HIV test</c:v>
                  </c:pt>
                  <c:pt idx="3">
                    <c:v>HIV self-test 
95% CI: 3.72; 8.36</c:v>
                  </c:pt>
                </c:lvl>
                <c:lvl>
                  <c:pt idx="0">
                    <c:v>Frequency of follow-up appointments</c:v>
                  </c:pt>
                  <c:pt idx="2">
                    <c:v>HIV testing while on PrEP</c:v>
                  </c:pt>
                </c:lvl>
              </c:multiLvlStrCache>
            </c:multiLvlStrRef>
          </c:cat>
          <c:val>
            <c:numRef>
              <c:f>Sheet2!$C$10:$C$13</c:f>
              <c:numCache>
                <c:formatCode>0.00</c:formatCode>
                <c:ptCount val="4"/>
                <c:pt idx="0">
                  <c:v>1</c:v>
                </c:pt>
                <c:pt idx="1">
                  <c:v>11.88</c:v>
                </c:pt>
                <c:pt idx="2">
                  <c:v>1</c:v>
                </c:pt>
                <c:pt idx="3">
                  <c:v>5.57</c:v>
                </c:pt>
              </c:numCache>
            </c:numRef>
          </c:val>
          <c:extLst>
            <c:ext xmlns:c16="http://schemas.microsoft.com/office/drawing/2014/chart" uri="{C3380CC4-5D6E-409C-BE32-E72D297353CC}">
              <c16:uniqueId val="{00000000-73B8-4803-BF00-C32E26EBE33B}"/>
            </c:ext>
          </c:extLst>
        </c:ser>
        <c:dLbls>
          <c:showLegendKey val="0"/>
          <c:showVal val="0"/>
          <c:showCatName val="0"/>
          <c:showSerName val="0"/>
          <c:showPercent val="0"/>
          <c:showBubbleSize val="0"/>
        </c:dLbls>
        <c:gapWidth val="182"/>
        <c:axId val="510323503"/>
        <c:axId val="1114807167"/>
      </c:barChart>
      <c:catAx>
        <c:axId val="510323503"/>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114807167"/>
        <c:crossesAt val="1"/>
        <c:auto val="1"/>
        <c:lblAlgn val="ctr"/>
        <c:lblOffset val="100"/>
        <c:noMultiLvlLbl val="0"/>
      </c:catAx>
      <c:valAx>
        <c:axId val="11148071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r>
                  <a:rPr lang="en-US" sz="1200"/>
                  <a:t>Odds Ratio</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510323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ptos" panose="020B00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r>
              <a:rPr lang="en-GB"/>
              <a:t>Generalised multinomial logistic (G-MNL) regression for determinants of service delivery preferences</a:t>
            </a:r>
            <a:endParaRPr lang="en-US"/>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Sheet2!$A$14:$B$17</c:f>
              <c:multiLvlStrCache>
                <c:ptCount val="4"/>
                <c:lvl>
                  <c:pt idx="0">
                    <c:v>None</c:v>
                  </c:pt>
                  <c:pt idx="1">
                    <c:v>WhatsApp / Facebook group 
95% CI: 3.00; 5.67</c:v>
                  </c:pt>
                  <c:pt idx="2">
                    <c:v>Weekly SMS message 
95% CI: 1.10; 1.97</c:v>
                  </c:pt>
                  <c:pt idx="3">
                    <c:v>Monthly phone call from clinic 
95% CI: 1.73; 4.67</c:v>
                  </c:pt>
                </c:lvl>
                <c:lvl>
                  <c:pt idx="0">
                    <c:v>Contact between appointments</c:v>
                  </c:pt>
                </c:lvl>
              </c:multiLvlStrCache>
            </c:multiLvlStrRef>
          </c:cat>
          <c:val>
            <c:numRef>
              <c:f>Sheet2!$C$14:$C$17</c:f>
              <c:numCache>
                <c:formatCode>0.00</c:formatCode>
                <c:ptCount val="4"/>
                <c:pt idx="0">
                  <c:v>1</c:v>
                </c:pt>
                <c:pt idx="1">
                  <c:v>4.12</c:v>
                </c:pt>
                <c:pt idx="2">
                  <c:v>1.47</c:v>
                </c:pt>
                <c:pt idx="3">
                  <c:v>2.84</c:v>
                </c:pt>
              </c:numCache>
            </c:numRef>
          </c:val>
          <c:extLst>
            <c:ext xmlns:c16="http://schemas.microsoft.com/office/drawing/2014/chart" uri="{C3380CC4-5D6E-409C-BE32-E72D297353CC}">
              <c16:uniqueId val="{00000000-015F-4CFB-A1A0-80966412C283}"/>
            </c:ext>
          </c:extLst>
        </c:ser>
        <c:dLbls>
          <c:dLblPos val="outEnd"/>
          <c:showLegendKey val="0"/>
          <c:showVal val="1"/>
          <c:showCatName val="0"/>
          <c:showSerName val="0"/>
          <c:showPercent val="0"/>
          <c:showBubbleSize val="0"/>
        </c:dLbls>
        <c:gapWidth val="182"/>
        <c:axId val="1059323487"/>
        <c:axId val="1059321567"/>
      </c:barChart>
      <c:catAx>
        <c:axId val="1059323487"/>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59321567"/>
        <c:crossesAt val="1"/>
        <c:auto val="1"/>
        <c:lblAlgn val="ctr"/>
        <c:lblOffset val="100"/>
        <c:noMultiLvlLbl val="0"/>
      </c:catAx>
      <c:valAx>
        <c:axId val="10593215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r>
                  <a:rPr lang="en-US"/>
                  <a:t>Odds Ratio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0593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ptos" panose="020B00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ptos" panose="020B0004020202020204" pitchFamily="34" charset="0"/>
                <a:ea typeface="+mn-ea"/>
                <a:cs typeface="+mn-cs"/>
              </a:defRPr>
            </a:pPr>
            <a:r>
              <a:rPr lang="en-GB" sz="1600"/>
              <a:t>Generalised multinomial logistic (G-MNL) regression for determinants of service delivery preferences</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ptos" panose="020B000402020202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Aptos" panose="020B00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Sheet2!$A$20:$B$23</c:f>
              <c:multiLvlStrCache>
                <c:ptCount val="4"/>
                <c:lvl>
                  <c:pt idx="0">
                    <c:v>Where you initiated PrEP </c:v>
                  </c:pt>
                  <c:pt idx="1">
                    <c:v>Pharmacist at private pharmacy 
95% CI: 3.45; 7.31</c:v>
                  </c:pt>
                  <c:pt idx="2">
                    <c:v>Community vending machine 
95% CI: 1.02; 1.99</c:v>
                  </c:pt>
                  <c:pt idx="3">
                    <c:v>Home delivery 
95% CI: 1.26; 3.78</c:v>
                  </c:pt>
                </c:lvl>
                <c:lvl>
                  <c:pt idx="0">
                    <c:v>Collect PrEP between appointments</c:v>
                  </c:pt>
                </c:lvl>
              </c:multiLvlStrCache>
            </c:multiLvlStrRef>
          </c:cat>
          <c:val>
            <c:numRef>
              <c:f>Sheet2!$C$20:$C$23</c:f>
              <c:numCache>
                <c:formatCode>0.00</c:formatCode>
                <c:ptCount val="4"/>
                <c:pt idx="0">
                  <c:v>1</c:v>
                </c:pt>
                <c:pt idx="1">
                  <c:v>5.0199999999999996</c:v>
                </c:pt>
                <c:pt idx="2">
                  <c:v>1.43</c:v>
                </c:pt>
                <c:pt idx="3">
                  <c:v>2.1800000000000002</c:v>
                </c:pt>
              </c:numCache>
            </c:numRef>
          </c:val>
          <c:extLst>
            <c:ext xmlns:c16="http://schemas.microsoft.com/office/drawing/2014/chart" uri="{C3380CC4-5D6E-409C-BE32-E72D297353CC}">
              <c16:uniqueId val="{00000000-2A85-47C5-AE3E-42580DC10D42}"/>
            </c:ext>
          </c:extLst>
        </c:ser>
        <c:dLbls>
          <c:dLblPos val="outEnd"/>
          <c:showLegendKey val="0"/>
          <c:showVal val="1"/>
          <c:showCatName val="0"/>
          <c:showSerName val="0"/>
          <c:showPercent val="0"/>
          <c:showBubbleSize val="0"/>
        </c:dLbls>
        <c:gapWidth val="182"/>
        <c:axId val="1518323231"/>
        <c:axId val="1518328031"/>
      </c:barChart>
      <c:catAx>
        <c:axId val="151832323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518328031"/>
        <c:crossesAt val="1"/>
        <c:auto val="1"/>
        <c:lblAlgn val="ctr"/>
        <c:lblOffset val="100"/>
        <c:noMultiLvlLbl val="0"/>
      </c:catAx>
      <c:valAx>
        <c:axId val="151832803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r>
                  <a:rPr lang="en-US" sz="1400"/>
                  <a:t>Odds Ratio</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ptos" panose="020B0004020202020204" pitchFamily="34" charset="0"/>
                <a:ea typeface="+mn-ea"/>
                <a:cs typeface="+mn-cs"/>
              </a:defRPr>
            </a:pPr>
            <a:endParaRPr lang="en-US"/>
          </a:p>
        </c:txPr>
        <c:crossAx val="15183232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latin typeface="Aptos" panose="020B00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403986-A93A-5046-AE32-21BB90437027}" type="datetimeFigureOut">
              <a:rPr lang="en-GB" smtClean="0"/>
              <a:t>05/10/2024</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day, and thank you for the opportunity to present some findings from a study we conducted with healthcare users in South Africa, exploring their preferences for HIV prevention service delivery models using a discrete choice experiment. </a:t>
            </a:r>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a:p>
        </p:txBody>
      </p:sp>
    </p:spTree>
    <p:extLst>
      <p:ext uri="{BB962C8B-B14F-4D97-AF65-F5344CB8AC3E}">
        <p14:creationId xmlns:p14="http://schemas.microsoft.com/office/powerpoint/2010/main" val="2769915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for PrEP initiation, there was some preference for PrEP initiation at a mobile compared to fixed clinics, but participants did not prefer PrEP initiation at a pop up gazebo in the community over a nurse at a fixed facility, as presented here in the negative direction of the odds ratio. </a:t>
            </a:r>
          </a:p>
        </p:txBody>
      </p:sp>
      <p:sp>
        <p:nvSpPr>
          <p:cNvPr id="4" name="Slide Number Placeholder 3"/>
          <p:cNvSpPr>
            <a:spLocks noGrp="1"/>
          </p:cNvSpPr>
          <p:nvPr>
            <p:ph type="sldNum" sz="quarter" idx="10"/>
          </p:nvPr>
        </p:nvSpPr>
        <p:spPr/>
        <p:txBody>
          <a:bodyPr/>
          <a:lstStyle/>
          <a:p>
            <a:fld id="{193C1C83-8DD6-9846-8834-18F9F949CB4E}" type="slidenum">
              <a:rPr lang="en-US" smtClean="0"/>
              <a:t>10</a:t>
            </a:fld>
            <a:endParaRPr lang="en-US"/>
          </a:p>
        </p:txBody>
      </p:sp>
    </p:spTree>
    <p:extLst>
      <p:ext uri="{BB962C8B-B14F-4D97-AF65-F5344CB8AC3E}">
        <p14:creationId xmlns:p14="http://schemas.microsoft.com/office/powerpoint/2010/main" val="49603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found that healthcare users had a strong preference for HIV self-testing, and strongly preferred 6-monthly over 3-monthly follow up visits</a:t>
            </a:r>
          </a:p>
        </p:txBody>
      </p:sp>
      <p:sp>
        <p:nvSpPr>
          <p:cNvPr id="4" name="Slide Number Placeholder 3"/>
          <p:cNvSpPr>
            <a:spLocks noGrp="1"/>
          </p:cNvSpPr>
          <p:nvPr>
            <p:ph type="sldNum" sz="quarter" idx="10"/>
          </p:nvPr>
        </p:nvSpPr>
        <p:spPr/>
        <p:txBody>
          <a:bodyPr/>
          <a:lstStyle/>
          <a:p>
            <a:fld id="{193C1C83-8DD6-9846-8834-18F9F949CB4E}" type="slidenum">
              <a:rPr lang="en-US" smtClean="0"/>
              <a:t>11</a:t>
            </a:fld>
            <a:endParaRPr lang="en-US"/>
          </a:p>
        </p:txBody>
      </p:sp>
    </p:spTree>
    <p:extLst>
      <p:ext uri="{BB962C8B-B14F-4D97-AF65-F5344CB8AC3E}">
        <p14:creationId xmlns:p14="http://schemas.microsoft.com/office/powerpoint/2010/main" val="170748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also preferred some contact through social media, a monthly phone call or a weekly SMS compared to no contact between visits. </a:t>
            </a:r>
          </a:p>
          <a:p>
            <a:endParaRPr lang="en-US" dirty="0"/>
          </a:p>
        </p:txBody>
      </p:sp>
      <p:sp>
        <p:nvSpPr>
          <p:cNvPr id="4" name="Slide Number Placeholder 3"/>
          <p:cNvSpPr>
            <a:spLocks noGrp="1"/>
          </p:cNvSpPr>
          <p:nvPr>
            <p:ph type="sldNum" sz="quarter" idx="10"/>
          </p:nvPr>
        </p:nvSpPr>
        <p:spPr/>
        <p:txBody>
          <a:bodyPr/>
          <a:lstStyle/>
          <a:p>
            <a:fld id="{193C1C83-8DD6-9846-8834-18F9F949CB4E}" type="slidenum">
              <a:rPr lang="en-US" smtClean="0"/>
              <a:t>12</a:t>
            </a:fld>
            <a:endParaRPr lang="en-US"/>
          </a:p>
        </p:txBody>
      </p:sp>
    </p:spTree>
    <p:extLst>
      <p:ext uri="{BB962C8B-B14F-4D97-AF65-F5344CB8AC3E}">
        <p14:creationId xmlns:p14="http://schemas.microsoft.com/office/powerpoint/2010/main" val="21667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a strong preference for out of facility PrEP pick up between clinical visits, with participants preferring a pharmacy, home delivery or vending machine over their PrEP initiation site. </a:t>
            </a:r>
          </a:p>
          <a:p>
            <a:r>
              <a:rPr lang="en-US" dirty="0"/>
              <a:t>The strongest preference was for a pharmacy. </a:t>
            </a:r>
          </a:p>
          <a:p>
            <a:endParaRPr lang="en-US" dirty="0"/>
          </a:p>
          <a:p>
            <a:pPr algn="l"/>
            <a:r>
              <a:rPr lang="en-US" sz="1800" b="0" i="0" u="none" strike="noStrike" baseline="0" dirty="0">
                <a:latin typeface="STIX-Regular"/>
              </a:rPr>
              <a:t>We also explored preferences by sex and previous PrEP use; we did not find any marked differences, but there are some which are detailed in the full paper.</a:t>
            </a:r>
          </a:p>
          <a:p>
            <a:pPr algn="l"/>
            <a:r>
              <a:rPr lang="en-US" sz="1800" b="0" i="0" u="none" strike="noStrike" baseline="0" dirty="0">
                <a:latin typeface="STIX-Regular"/>
              </a:rPr>
              <a:t>Just to note that the only significant difference related to previous PrEP experience was that those who had not used PrEP before were more enthusiastic about HIV self-testing.</a:t>
            </a:r>
            <a:endParaRPr lang="en-US" dirty="0"/>
          </a:p>
        </p:txBody>
      </p:sp>
      <p:sp>
        <p:nvSpPr>
          <p:cNvPr id="4" name="Slide Number Placeholder 3"/>
          <p:cNvSpPr>
            <a:spLocks noGrp="1"/>
          </p:cNvSpPr>
          <p:nvPr>
            <p:ph type="sldNum" sz="quarter" idx="10"/>
          </p:nvPr>
        </p:nvSpPr>
        <p:spPr/>
        <p:txBody>
          <a:bodyPr/>
          <a:lstStyle/>
          <a:p>
            <a:fld id="{193C1C83-8DD6-9846-8834-18F9F949CB4E}" type="slidenum">
              <a:rPr lang="en-US" smtClean="0"/>
              <a:t>13</a:t>
            </a:fld>
            <a:endParaRPr lang="en-US"/>
          </a:p>
        </p:txBody>
      </p:sp>
    </p:spTree>
    <p:extLst>
      <p:ext uri="{BB962C8B-B14F-4D97-AF65-F5344CB8AC3E}">
        <p14:creationId xmlns:p14="http://schemas.microsoft.com/office/powerpoint/2010/main" val="3799940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dirty="0">
                <a:latin typeface="Aptos" panose="020B0004020202020204" pitchFamily="34" charset="0"/>
              </a:rPr>
              <a:t>These data are being used to inform the implementation of decentralized models within Project PrEP</a:t>
            </a:r>
          </a:p>
          <a:p>
            <a:pPr>
              <a:lnSpc>
                <a:spcPct val="110000"/>
              </a:lnSpc>
              <a:buFont typeface="Arial" panose="020B0604020202020204" pitchFamily="34" charset="0"/>
              <a:buChar char="•"/>
            </a:pPr>
            <a:r>
              <a:rPr lang="en-US" dirty="0">
                <a:latin typeface="Aptos" panose="020B0004020202020204" pitchFamily="34" charset="0"/>
              </a:rPr>
              <a:t>The </a:t>
            </a:r>
            <a:r>
              <a:rPr lang="en-US" b="1" dirty="0">
                <a:latin typeface="Aptos" panose="020B0004020202020204" pitchFamily="34" charset="0"/>
              </a:rPr>
              <a:t>myprep.co.za, </a:t>
            </a:r>
            <a:r>
              <a:rPr lang="en-US" b="1" dirty="0" err="1">
                <a:latin typeface="Aptos" panose="020B0004020202020204" pitchFamily="34" charset="0"/>
              </a:rPr>
              <a:t>MyPrEP</a:t>
            </a:r>
            <a:r>
              <a:rPr lang="en-US" b="1" dirty="0">
                <a:latin typeface="Aptos" panose="020B0004020202020204" pitchFamily="34" charset="0"/>
              </a:rPr>
              <a:t> </a:t>
            </a:r>
            <a:r>
              <a:rPr lang="en-US" b="1" dirty="0" err="1">
                <a:latin typeface="Aptos" panose="020B0004020202020204" pitchFamily="34" charset="0"/>
              </a:rPr>
              <a:t>facebook</a:t>
            </a:r>
            <a:r>
              <a:rPr lang="en-US" b="1" dirty="0">
                <a:latin typeface="Aptos" panose="020B0004020202020204" pitchFamily="34" charset="0"/>
              </a:rPr>
              <a:t> page </a:t>
            </a:r>
            <a:r>
              <a:rPr lang="en-US" dirty="0">
                <a:latin typeface="Aptos" panose="020B0004020202020204" pitchFamily="34" charset="0"/>
              </a:rPr>
              <a:t>and the </a:t>
            </a:r>
            <a:r>
              <a:rPr lang="en-US" b="1" dirty="0">
                <a:latin typeface="Aptos" panose="020B0004020202020204" pitchFamily="34" charset="0"/>
              </a:rPr>
              <a:t>Sr Unathi </a:t>
            </a:r>
            <a:r>
              <a:rPr lang="en-US" dirty="0">
                <a:latin typeface="Aptos" panose="020B0004020202020204" pitchFamily="34" charset="0"/>
              </a:rPr>
              <a:t>chatbot, which have been included in the Project PrEP delivery model could enhance and facilitate access to health information and support. </a:t>
            </a:r>
          </a:p>
          <a:p>
            <a:pPr>
              <a:lnSpc>
                <a:spcPct val="110000"/>
              </a:lnSpc>
              <a:buFont typeface="Arial" panose="020B0604020202020204" pitchFamily="34" charset="0"/>
              <a:buChar char="•"/>
            </a:pPr>
            <a:r>
              <a:rPr lang="en-US" dirty="0">
                <a:latin typeface="Aptos" panose="020B0004020202020204" pitchFamily="34" charset="0"/>
              </a:rPr>
              <a:t>These platforms could also be used to provide support between clinic visits. </a:t>
            </a:r>
          </a:p>
          <a:p>
            <a:pPr>
              <a:lnSpc>
                <a:spcPct val="110000"/>
              </a:lnSpc>
              <a:buFont typeface="Arial" panose="020B0604020202020204" pitchFamily="34" charset="0"/>
              <a:buChar char="•"/>
            </a:pPr>
            <a:r>
              <a:rPr lang="en-US" dirty="0">
                <a:latin typeface="Aptos" panose="020B0004020202020204" pitchFamily="34" charset="0"/>
              </a:rPr>
              <a:t>These platforms have had a reach of over 35 million since their inception. </a:t>
            </a:r>
          </a:p>
          <a:p>
            <a:pPr>
              <a:lnSpc>
                <a:spcPct val="110000"/>
              </a:lnSpc>
              <a:buFont typeface="Arial" panose="020B0604020202020204" pitchFamily="34" charset="0"/>
              <a:buChar char="•"/>
            </a:pPr>
            <a:r>
              <a:rPr lang="en-US" dirty="0">
                <a:latin typeface="Aptos" panose="020B0004020202020204" pitchFamily="34" charset="0"/>
              </a:rPr>
              <a:t>Although preferences around PrEP initiation points were not as clear, there was a clear preference for out of facility options for PrEP pick up.</a:t>
            </a:r>
          </a:p>
          <a:p>
            <a:pPr>
              <a:lnSpc>
                <a:spcPct val="110000"/>
              </a:lnSpc>
              <a:buFont typeface="Arial" panose="020B0604020202020204" pitchFamily="34" charset="0"/>
              <a:buChar char="•"/>
            </a:pPr>
            <a:r>
              <a:rPr lang="en-US" dirty="0">
                <a:latin typeface="Aptos" panose="020B0004020202020204" pitchFamily="34" charset="0"/>
              </a:rPr>
              <a:t>Project PrEP delivers services though both mobile and fixed facilities and is currently expanding these to include additional out of facility pick up points</a:t>
            </a:r>
          </a:p>
          <a:p>
            <a:pPr>
              <a:lnSpc>
                <a:spcPct val="110000"/>
              </a:lnSpc>
              <a:buFont typeface="Arial" panose="020B0604020202020204" pitchFamily="34" charset="0"/>
              <a:buChar char="•"/>
            </a:pPr>
            <a:r>
              <a:rPr lang="en-US" dirty="0">
                <a:latin typeface="Aptos" panose="020B0004020202020204" pitchFamily="34" charset="0"/>
              </a:rPr>
              <a:t>Longer follow up periods between PrEP visits were strongly desired by healthcare users; this may bode well for longer-acting PrEP method options</a:t>
            </a:r>
          </a:p>
          <a:p>
            <a:pPr>
              <a:lnSpc>
                <a:spcPct val="110000"/>
              </a:lnSpc>
              <a:buFont typeface="Arial" panose="020B0604020202020204" pitchFamily="34" charset="0"/>
              <a:buChar char="•"/>
            </a:pPr>
            <a:r>
              <a:rPr lang="en-US" dirty="0">
                <a:latin typeface="Aptos" panose="020B0004020202020204" pitchFamily="34" charset="0"/>
              </a:rPr>
              <a:t>Healthcare users indicated willingness and a preference to using HIV self-testing, which could enhance more self-led prevention.</a:t>
            </a:r>
          </a:p>
          <a:p>
            <a:pPr>
              <a:lnSpc>
                <a:spcPct val="110000"/>
              </a:lnSpc>
              <a:buFont typeface="Arial" panose="020B0604020202020204" pitchFamily="34" charset="0"/>
              <a:buChar char="•"/>
            </a:pPr>
            <a:r>
              <a:rPr lang="en-US" dirty="0">
                <a:latin typeface="Aptos" panose="020B0004020202020204" pitchFamily="34" charset="0"/>
              </a:rPr>
              <a:t>In addition to offering a choice of PrEP methods, we need to offer a choice of service delivery models could improve access and acceptability.</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a:p>
        </p:txBody>
      </p:sp>
    </p:spTree>
    <p:extLst>
      <p:ext uri="{BB962C8B-B14F-4D97-AF65-F5344CB8AC3E}">
        <p14:creationId xmlns:p14="http://schemas.microsoft.com/office/powerpoint/2010/main" val="1365198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acknowledge and thank the funders, the SA department of health, the participants who contributed their time and efforts in participating, the project PrEP team, and the co-authors of this paper.</a:t>
            </a:r>
          </a:p>
          <a:p>
            <a:r>
              <a:rPr lang="en-US" dirty="0"/>
              <a:t>The full paper is published in AIDS &amp; Behavior and available through the link on the slide. </a:t>
            </a:r>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a:p>
        </p:txBody>
      </p:sp>
    </p:spTree>
    <p:extLst>
      <p:ext uri="{BB962C8B-B14F-4D97-AF65-F5344CB8AC3E}">
        <p14:creationId xmlns:p14="http://schemas.microsoft.com/office/powerpoint/2010/main" val="71874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are aware, much progress has been made to scale PrEP services, with approximately 7 ½ million PrEP users globally, and South Africa having among the highest PrEP initiations of any country in the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also much excitement about new PrEP methods, which hold great potential to improve uptake and use of PrEP.</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314715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there remain a number of structural barriers to PrEP access such as </a:t>
            </a:r>
            <a:r>
              <a:rPr lang="en-GB" sz="1200" dirty="0">
                <a:effectLst/>
                <a:latin typeface="Times New Roman" panose="02020603050405020304" pitchFamily="18" charset="0"/>
                <a:ea typeface="MS Mincho" panose="02020609040205080304" pitchFamily="49" charset="-128"/>
              </a:rPr>
              <a:t>school and work scheduling conflicts, distance from service delivery sites, clinic operating hours, long waiting times and healthcare provider attitudes.</a:t>
            </a:r>
          </a:p>
          <a:p>
            <a:r>
              <a:rPr lang="en-GB" sz="1200" dirty="0">
                <a:effectLst/>
                <a:latin typeface="Times New Roman" panose="02020603050405020304" pitchFamily="18" charset="0"/>
                <a:ea typeface="MS Mincho" panose="02020609040205080304" pitchFamily="49" charset="-128"/>
              </a:rPr>
              <a:t>The promise of PrEP may not be fully realised if these are not addressed. </a:t>
            </a:r>
          </a:p>
          <a:p>
            <a:r>
              <a:rPr lang="en-GB" sz="1200" dirty="0">
                <a:effectLst/>
                <a:latin typeface="Times New Roman" panose="02020603050405020304" pitchFamily="18" charset="0"/>
                <a:ea typeface="MS Mincho" panose="02020609040205080304" pitchFamily="49" charset="-128"/>
              </a:rPr>
              <a:t>A quote from qualitative research we conducted with PrEP users highlights the challenge with work priorities, as a young male PrEP user states</a:t>
            </a:r>
          </a:p>
          <a:p>
            <a:r>
              <a:rPr lang="en-GB" sz="1200" dirty="0">
                <a:effectLst/>
                <a:latin typeface="Times New Roman" panose="02020603050405020304" pitchFamily="18" charset="0"/>
                <a:ea typeface="MS Mincho" panose="02020609040205080304" pitchFamily="49" charset="-128"/>
              </a:rPr>
              <a:t>“</a:t>
            </a:r>
            <a:r>
              <a:rPr lang="en-US" sz="1200" dirty="0">
                <a:effectLst/>
                <a:latin typeface="Times New Roman" panose="02020603050405020304" pitchFamily="18" charset="0"/>
                <a:ea typeface="MS Mincho" panose="02020609040205080304" pitchFamily="49" charset="-128"/>
              </a:rPr>
              <a:t>I have stopped [PrEP] because of my job. That time, it was December. I didn't have a chance to be off, I was always working… So, that's why I didn't find time to come here.” </a:t>
            </a:r>
          </a:p>
          <a:p>
            <a:endParaRPr lang="en-US" sz="1200" dirty="0">
              <a:effectLst/>
              <a:latin typeface="Times New Roman" panose="02020603050405020304" pitchFamily="18" charset="0"/>
              <a:ea typeface="MS Mincho" panose="02020609040205080304" pitchFamily="49" charset="-128"/>
            </a:endParaRPr>
          </a:p>
          <a:p>
            <a:r>
              <a:rPr lang="en-GB" sz="1200" dirty="0">
                <a:effectLst/>
                <a:latin typeface="Times New Roman" panose="02020603050405020304" pitchFamily="18" charset="0"/>
                <a:ea typeface="MS Mincho" panose="02020609040205080304" pitchFamily="49" charset="-128"/>
              </a:rPr>
              <a:t>Differentiated and decentralised services hold the potential to address some of these issues, with some successes reported through mobile clinics, pharmacy models, and scooter deliveries;</a:t>
            </a:r>
          </a:p>
          <a:p>
            <a:pPr marL="0" marR="0" lvl="0" indent="0" algn="l" defTabSz="13716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MS Mincho" panose="02020609040205080304" pitchFamily="49" charset="-128"/>
              </a:rPr>
              <a:t>As highlighted by a young women accessing PrEP services in South Africa, whom I quote “</a:t>
            </a:r>
            <a:r>
              <a:rPr lang="en-US" dirty="0"/>
              <a:t>I would like to get service from the mobile clinic taking into consideration the </a:t>
            </a:r>
            <a:r>
              <a:rPr lang="en-US" b="1" dirty="0"/>
              <a:t>convenience”.</a:t>
            </a:r>
            <a:r>
              <a:rPr lang="en-US" dirty="0"/>
              <a:t> </a:t>
            </a: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a:p>
        </p:txBody>
      </p:sp>
    </p:spTree>
    <p:extLst>
      <p:ext uri="{BB962C8B-B14F-4D97-AF65-F5344CB8AC3E}">
        <p14:creationId xmlns:p14="http://schemas.microsoft.com/office/powerpoint/2010/main" val="184138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WHO has provided implementation guidance on differentiated and simplified PrEP for HIV prevention, outlining several building blocks for differentiated PrEP service delivery.</a:t>
            </a:r>
          </a:p>
          <a:p>
            <a:r>
              <a:rPr lang="en-US" dirty="0"/>
              <a:t>These are categorized into:</a:t>
            </a:r>
          </a:p>
          <a:p>
            <a:r>
              <a:rPr lang="en-US" dirty="0"/>
              <a:t>WHERE services are located – such a primary care facilities, community settings or virtual</a:t>
            </a:r>
          </a:p>
          <a:p>
            <a:r>
              <a:rPr lang="en-US" dirty="0"/>
              <a:t>WHO provides these services – for example nurses, pharmacists or peers</a:t>
            </a:r>
          </a:p>
          <a:p>
            <a:r>
              <a:rPr lang="en-US" dirty="0"/>
              <a:t>WHEN or HOW OFTEN services are provided</a:t>
            </a:r>
          </a:p>
          <a:p>
            <a:r>
              <a:rPr lang="en-US" dirty="0"/>
              <a:t>And WHAT is included in the service package at initiation, follow up and pick-ups.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7238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these building blocks, Wits RHI’s Unitaid funded Project PrEP designed a Discrete Choice Experiment to explore health care user preferences for PrEP service delivery models</a:t>
            </a:r>
          </a:p>
          <a:p>
            <a:endParaRPr lang="en-US" dirty="0"/>
          </a:p>
          <a:p>
            <a:r>
              <a:rPr lang="en-US" dirty="0"/>
              <a:t>Discrete Choice Experiments have been used in health research as a quantitative method to evaluate user preferences for health products and service delivery models. </a:t>
            </a:r>
          </a:p>
          <a:p>
            <a:r>
              <a:rPr lang="en-US" dirty="0"/>
              <a:t>They evaluate the key features or attributes of a product or service which are of value to an individual. </a:t>
            </a:r>
          </a:p>
          <a:p>
            <a:r>
              <a:rPr lang="en-US" dirty="0"/>
              <a:t>Potential users are asked to choose between different combinations of products or services, from where data is analyzed to determine the value and relative importance of each attribute, and which are most likely to influence decision making. </a:t>
            </a:r>
          </a:p>
          <a:p>
            <a:endParaRPr lang="en-US" dirty="0"/>
          </a:p>
          <a:p>
            <a:r>
              <a:rPr lang="en-US" dirty="0"/>
              <a:t>Within our DCE we explored the following service attributes</a:t>
            </a:r>
          </a:p>
          <a:p>
            <a:pPr marL="457200" indent="-457200">
              <a:spcAft>
                <a:spcPts val="600"/>
              </a:spcAft>
              <a:buFont typeface="Wingdings" panose="05000000000000000000" pitchFamily="2" charset="2"/>
              <a:buChar char="§"/>
            </a:pPr>
            <a:r>
              <a:rPr lang="en-US" sz="1800" dirty="0">
                <a:latin typeface="Aptos" panose="020B0004020202020204" pitchFamily="34" charset="0"/>
              </a:rPr>
              <a:t>Source of information about HIV prevention and PrEP </a:t>
            </a:r>
          </a:p>
          <a:p>
            <a:pPr marL="457200" indent="-457200">
              <a:spcAft>
                <a:spcPts val="600"/>
              </a:spcAft>
              <a:buFont typeface="Wingdings" panose="05000000000000000000" pitchFamily="2" charset="2"/>
              <a:buChar char="§"/>
            </a:pPr>
            <a:r>
              <a:rPr lang="en-US" sz="1800" dirty="0">
                <a:latin typeface="Aptos" panose="020B0004020202020204" pitchFamily="34" charset="0"/>
              </a:rPr>
              <a:t>The site of PrEP initiation and clinical follow-up</a:t>
            </a:r>
          </a:p>
          <a:p>
            <a:pPr marL="457200" indent="-457200">
              <a:spcAft>
                <a:spcPts val="600"/>
              </a:spcAft>
              <a:buFont typeface="Wingdings" panose="05000000000000000000" pitchFamily="2" charset="2"/>
              <a:buChar char="§"/>
            </a:pPr>
            <a:r>
              <a:rPr lang="en-US" sz="1800" dirty="0">
                <a:latin typeface="Aptos" panose="020B0004020202020204" pitchFamily="34" charset="0"/>
              </a:rPr>
              <a:t>Frequency of follow-up appointments; </a:t>
            </a:r>
          </a:p>
          <a:p>
            <a:pPr marL="457200" indent="-457200">
              <a:spcAft>
                <a:spcPts val="600"/>
              </a:spcAft>
              <a:buFont typeface="Wingdings" panose="05000000000000000000" pitchFamily="2" charset="2"/>
              <a:buChar char="§"/>
            </a:pPr>
            <a:r>
              <a:rPr lang="en-US" sz="1800" dirty="0">
                <a:latin typeface="Aptos" panose="020B0004020202020204" pitchFamily="34" charset="0"/>
              </a:rPr>
              <a:t>PrEP pick up point between clinical appointments</a:t>
            </a:r>
          </a:p>
          <a:p>
            <a:pPr marL="457200" indent="-457200">
              <a:spcAft>
                <a:spcPts val="600"/>
              </a:spcAft>
              <a:buFont typeface="Wingdings" panose="05000000000000000000" pitchFamily="2" charset="2"/>
              <a:buChar char="§"/>
            </a:pPr>
            <a:r>
              <a:rPr lang="en-US" sz="1800" dirty="0">
                <a:latin typeface="Aptos" panose="020B0004020202020204" pitchFamily="34" charset="0"/>
              </a:rPr>
              <a:t>HIV testing method whilst using PrEP </a:t>
            </a:r>
          </a:p>
          <a:p>
            <a:pPr marL="457200" indent="-457200">
              <a:spcAft>
                <a:spcPts val="600"/>
              </a:spcAft>
              <a:buFont typeface="Wingdings" panose="05000000000000000000" pitchFamily="2" charset="2"/>
              <a:buChar char="§"/>
            </a:pPr>
            <a:r>
              <a:rPr lang="en-US" sz="1800" dirty="0">
                <a:latin typeface="Aptos" panose="020B0004020202020204" pitchFamily="34" charset="0"/>
              </a:rPr>
              <a:t>Methods of contact between appointments for general support for PrEP use </a:t>
            </a: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199823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MS Mincho" panose="02020609040205080304" pitchFamily="49" charset="-128"/>
                <a:cs typeface="Arial" panose="020B0604020202020204" pitchFamily="34" charset="0"/>
              </a:rPr>
              <a:t>Here is an example of one of the choice sets that participants were presented with, which presents to the participant different combinations of each of the service delivery attributes. </a:t>
            </a:r>
          </a:p>
          <a:p>
            <a:pPr marL="0" marR="0" lvl="0" indent="0" algn="l" defTabSz="13716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MS Mincho" panose="02020609040205080304" pitchFamily="49" charset="-128"/>
                <a:cs typeface="Arial" panose="020B0604020202020204" pitchFamily="34" charset="0"/>
              </a:rPr>
              <a:t>Each choice set had three alternatives, with participants choosing either “Service A” or “Service B”, or an opt-out choice for those who preferred neither service option.</a:t>
            </a:r>
          </a:p>
          <a:p>
            <a:pPr marL="0" marR="0" lvl="0" indent="0" algn="l" defTabSz="13716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MS Mincho" panose="02020609040205080304" pitchFamily="49" charset="-128"/>
                <a:cs typeface="Arial" panose="020B0604020202020204" pitchFamily="34" charset="0"/>
              </a:rPr>
              <a:t>Participants were then presented with a series of these choice sets, and for each they select their preferred service delivery model. </a:t>
            </a:r>
          </a:p>
          <a:p>
            <a:pPr algn="l"/>
            <a:r>
              <a:rPr lang="en-US" sz="1800" b="0" i="0" u="none" strike="noStrike" baseline="0" dirty="0">
                <a:latin typeface="STIX-Regular"/>
              </a:rPr>
              <a:t>We used a D-efficient DCE design with 16 choice sets in 2 blocks. </a:t>
            </a:r>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44370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t>Between November 2022 and February 2023, we recruited participants from eight clinics in four areas of South Africa</a:t>
            </a:r>
          </a:p>
          <a:p>
            <a:endParaRPr lang="en-US" sz="1200" noProof="0" dirty="0"/>
          </a:p>
          <a:p>
            <a:pPr marL="342900" indent="-342900">
              <a:buFont typeface="Arial" panose="020B0604020202020204" pitchFamily="34" charset="0"/>
              <a:buChar char="•"/>
            </a:pPr>
            <a:r>
              <a:rPr lang="en-US" noProof="0" dirty="0"/>
              <a:t>Recruiting sites were primary care clinics supported by Wits RHI’s Project PrEP to integrate PrEP within routine primary care services since 2018</a:t>
            </a:r>
          </a:p>
          <a:p>
            <a:pPr marL="342900" indent="-342900">
              <a:buFont typeface="Arial" panose="020B0604020202020204" pitchFamily="34" charset="0"/>
              <a:buChar char="•"/>
            </a:pPr>
            <a:r>
              <a:rPr lang="en-US" noProof="0" dirty="0"/>
              <a:t>Participants were HIV negative men and women accessing sexual and reproductive health and related services</a:t>
            </a:r>
          </a:p>
          <a:p>
            <a:pPr marL="342900" indent="-342900">
              <a:buFont typeface="Arial" panose="020B0604020202020204" pitchFamily="34" charset="0"/>
              <a:buChar char="•"/>
            </a:pPr>
            <a:r>
              <a:rPr lang="en-US" noProof="0" dirty="0"/>
              <a:t>Potential participants were consecutively approached by study fieldworkers </a:t>
            </a:r>
          </a:p>
          <a:p>
            <a:pPr marL="342900" indent="-342900">
              <a:buFont typeface="Arial" panose="020B0604020202020204" pitchFamily="34" charset="0"/>
              <a:buChar char="•"/>
            </a:pPr>
            <a:r>
              <a:rPr lang="en-US" noProof="0" dirty="0"/>
              <a:t>Interviews were conducted in English and ~45mins</a:t>
            </a:r>
          </a:p>
          <a:p>
            <a:pPr marL="342900" indent="-342900">
              <a:buFont typeface="Arial" panose="020B0604020202020204" pitchFamily="34" charset="0"/>
              <a:buChar char="•"/>
            </a:pPr>
            <a:r>
              <a:rPr lang="en-US" noProof="0" dirty="0"/>
              <a:t>Data were captured on tablet devices using REDCap</a:t>
            </a:r>
          </a:p>
          <a:p>
            <a:pPr marL="342900" indent="-342900">
              <a:buFont typeface="Arial" panose="020B0604020202020204" pitchFamily="34" charset="0"/>
              <a:buChar char="•"/>
            </a:pPr>
            <a:r>
              <a:rPr lang="en-US" noProof="0" dirty="0"/>
              <a:t>Descriptive statistics were used to describe participants</a:t>
            </a:r>
          </a:p>
          <a:p>
            <a:pPr marL="342900" indent="-342900">
              <a:buFont typeface="Arial" panose="020B0604020202020204" pitchFamily="34" charset="0"/>
              <a:buChar char="•"/>
            </a:pPr>
            <a:r>
              <a:rPr lang="en-US" noProof="0" dirty="0"/>
              <a:t>DCE data were </a:t>
            </a:r>
            <a:r>
              <a:rPr lang="en-US" noProof="0" dirty="0" err="1"/>
              <a:t>analysed</a:t>
            </a:r>
            <a:r>
              <a:rPr lang="en-US" noProof="0" dirty="0"/>
              <a:t> using </a:t>
            </a:r>
            <a:r>
              <a:rPr lang="en-US" noProof="0" dirty="0" err="1"/>
              <a:t>generalised</a:t>
            </a:r>
            <a:r>
              <a:rPr lang="en-US" noProof="0" dirty="0"/>
              <a:t> multinomial logistic models</a:t>
            </a:r>
          </a:p>
          <a:p>
            <a:pPr marL="342900" indent="-342900">
              <a:buFont typeface="Arial" panose="020B0604020202020204" pitchFamily="34" charset="0"/>
              <a:buChar char="•"/>
            </a:pPr>
            <a:endParaRPr lang="en-US" noProof="0" dirty="0"/>
          </a:p>
          <a:p>
            <a:endParaRPr lang="en-ZA"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391160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the study population’s demographics:</a:t>
            </a:r>
          </a:p>
          <a:p>
            <a:r>
              <a:rPr lang="en-US" dirty="0"/>
              <a:t>Of the 307 participants, almost two thirds (63%) were female, and just over half were 15 – 24years;</a:t>
            </a:r>
          </a:p>
          <a:p>
            <a:r>
              <a:rPr lang="en-US" dirty="0"/>
              <a:t>Although more than half had completed secondary school education, 61% were unemployed;</a:t>
            </a:r>
          </a:p>
          <a:p>
            <a:r>
              <a:rPr lang="en-US" dirty="0"/>
              <a:t>Approximately ½ were currently using oral PrEP. </a:t>
            </a: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3122863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regards to how people wanted to received information, there was a strong preference for information to be provided through online platforms relative to printed materials.</a:t>
            </a:r>
          </a:p>
          <a:p>
            <a:r>
              <a:rPr lang="en-US" dirty="0"/>
              <a:t>As depicted in these odds ratios, participants were almost 8 times more likely to prefer online compared to printed materials</a:t>
            </a:r>
          </a:p>
        </p:txBody>
      </p:sp>
      <p:sp>
        <p:nvSpPr>
          <p:cNvPr id="4" name="Slide Number Placeholder 3"/>
          <p:cNvSpPr>
            <a:spLocks noGrp="1"/>
          </p:cNvSpPr>
          <p:nvPr>
            <p:ph type="sldNum" sz="quarter" idx="10"/>
          </p:nvPr>
        </p:nvSpPr>
        <p:spPr/>
        <p:txBody>
          <a:bodyPr/>
          <a:lstStyle/>
          <a:p>
            <a:fld id="{193C1C83-8DD6-9846-8834-18F9F949CB4E}" type="slidenum">
              <a:rPr lang="en-US" smtClean="0"/>
              <a:t>9</a:t>
            </a:fld>
            <a:endParaRPr lang="en-US"/>
          </a:p>
        </p:txBody>
      </p:sp>
    </p:spTree>
    <p:extLst>
      <p:ext uri="{BB962C8B-B14F-4D97-AF65-F5344CB8AC3E}">
        <p14:creationId xmlns:p14="http://schemas.microsoft.com/office/powerpoint/2010/main" val="2291490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accent2"/>
                </a:solidFill>
                <a:latin typeface="+mj-lt"/>
                <a:ea typeface="IAS Ribbon Sans Regular" pitchFamily="2" charset="0"/>
              </a:defRPr>
            </a:lvl1pPr>
          </a:lstStyle>
          <a:p>
            <a:pPr lvl="0"/>
            <a:r>
              <a:rPr lang="en-GB" noProof="0"/>
              <a:t>Quote citation</a:t>
            </a:r>
          </a:p>
        </p:txBody>
      </p:sp>
      <p:pic>
        <p:nvPicPr>
          <p:cNvPr id="7" name="Picture 6">
            <a:extLst>
              <a:ext uri="{FF2B5EF4-FFF2-40B4-BE49-F238E27FC236}">
                <a16:creationId xmlns:a16="http://schemas.microsoft.com/office/drawing/2014/main" id="{879ACD37-E069-80B2-A9D6-BF8D4688509C}"/>
              </a:ext>
            </a:extLst>
          </p:cNvPr>
          <p:cNvPicPr>
            <a:picLocks noChangeAspect="1"/>
          </p:cNvPicPr>
          <p:nvPr/>
        </p:nvPicPr>
        <p:blipFill rotWithShape="1">
          <a:blip r:embed="rId2"/>
          <a:srcRect l="42012"/>
          <a:stretch/>
        </p:blipFill>
        <p:spPr>
          <a:xfrm>
            <a:off x="0" y="1862993"/>
            <a:ext cx="3671999" cy="5018391"/>
          </a:xfrm>
          <a:prstGeom prst="rect">
            <a:avLst/>
          </a:prstGeom>
        </p:spPr>
      </p:pic>
      <p:sp>
        <p:nvSpPr>
          <p:cNvPr id="2" name="TextBox 1">
            <a:extLst>
              <a:ext uri="{FF2B5EF4-FFF2-40B4-BE49-F238E27FC236}">
                <a16:creationId xmlns:a16="http://schemas.microsoft.com/office/drawing/2014/main" id="{E4266A3A-9569-1D67-2A45-AEBC77F40933}"/>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9B8977-D43E-B186-FE42-F5B941F80B9F}"/>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3" name="TextBox 2">
            <a:extLst>
              <a:ext uri="{FF2B5EF4-FFF2-40B4-BE49-F238E27FC236}">
                <a16:creationId xmlns:a16="http://schemas.microsoft.com/office/drawing/2014/main" id="{C82C0D24-9414-2B71-1E5F-A5CFA4A2480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294357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IAS Ribbon Sans Bold" pitchFamily="2"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IAS Ribbon Sans Bold" pitchFamily="2"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45653507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16055877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1066F-4F1E-40A3-BFAF-FBC2B3A6CA3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38DEAD8-301A-42E3-B622-F5BFB4EF7E6B}"/>
              </a:ext>
            </a:extLst>
          </p:cNvPr>
          <p:cNvSpPr>
            <a:spLocks noGrp="1"/>
          </p:cNvSpPr>
          <p:nvPr>
            <p:ph idx="1"/>
          </p:nvPr>
        </p:nvSpPr>
        <p:spPr/>
        <p:txBody>
          <a:bodyPr/>
          <a:lstStyle>
            <a:lvl1pPr marL="228577" indent="-228577">
              <a:buFont typeface="Wingdings" panose="05000000000000000000" pitchFamily="2" charset="2"/>
              <a:buChar char="§"/>
              <a:defRPr/>
            </a:lvl1pPr>
            <a:lvl3pPr marL="1142886" indent="-228577">
              <a:buFont typeface="Courier New" panose="02070309020205020404" pitchFamily="49" charset="0"/>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297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DEEA7C8-5B91-9446-9E3F-8AD099C6C744}"/>
              </a:ext>
            </a:extLst>
          </p:cNvPr>
          <p:cNvSpPr>
            <a:spLocks noGrp="1"/>
          </p:cNvSpPr>
          <p:nvPr>
            <p:ph type="body" sz="quarter" idx="10" hasCustomPrompt="1"/>
          </p:nvPr>
        </p:nvSpPr>
        <p:spPr>
          <a:xfrm>
            <a:off x="4116388" y="2097088"/>
            <a:ext cx="7632700" cy="4103687"/>
          </a:xfrm>
        </p:spPr>
        <p:txBody>
          <a:bodyPr>
            <a:normAutofit/>
          </a:bodyPr>
          <a:lstStyle>
            <a:lvl1pPr marL="0" indent="0">
              <a:buNone/>
              <a:defRPr sz="2800" b="1" i="0">
                <a:solidFill>
                  <a:schemeClr val="accent2"/>
                </a:solidFill>
                <a:latin typeface="+mj-lt"/>
                <a:ea typeface="IAS Ribbon Sans Bold" pitchFamily="2" charset="0"/>
              </a:defRPr>
            </a:lvl1pPr>
          </a:lstStyle>
          <a:p>
            <a:pPr lvl="0"/>
            <a:r>
              <a:rPr lang="en-GB" noProof="0"/>
              <a:t>Click to add subtitle</a:t>
            </a:r>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2" name="TextBox 1">
            <a:extLst>
              <a:ext uri="{FF2B5EF4-FFF2-40B4-BE49-F238E27FC236}">
                <a16:creationId xmlns:a16="http://schemas.microsoft.com/office/drawing/2014/main" id="{E4740C5B-795C-263B-EF8C-F6D6F515F11A}"/>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4" name="TextBox 3">
            <a:extLst>
              <a:ext uri="{FF2B5EF4-FFF2-40B4-BE49-F238E27FC236}">
                <a16:creationId xmlns:a16="http://schemas.microsoft.com/office/drawing/2014/main" id="{263D824F-8AFF-6ADF-C6B4-0F1EB9395C3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7" name="Picture 6">
            <a:extLst>
              <a:ext uri="{FF2B5EF4-FFF2-40B4-BE49-F238E27FC236}">
                <a16:creationId xmlns:a16="http://schemas.microsoft.com/office/drawing/2014/main" id="{CCA41A12-3D45-7D2B-F8D3-D598B7190BA5}"/>
              </a:ext>
            </a:extLst>
          </p:cNvPr>
          <p:cNvPicPr>
            <a:picLocks noChangeAspect="1"/>
          </p:cNvPicPr>
          <p:nvPr userDrawn="1"/>
        </p:nvPicPr>
        <p:blipFill rotWithShape="1">
          <a:blip r:embed="rId2"/>
          <a:srcRect l="33580"/>
          <a:stretch/>
        </p:blipFill>
        <p:spPr>
          <a:xfrm>
            <a:off x="0" y="1862992"/>
            <a:ext cx="3644305" cy="5020408"/>
          </a:xfrm>
          <a:prstGeom prst="rect">
            <a:avLst/>
          </a:prstGeom>
        </p:spPr>
      </p:pic>
    </p:spTree>
    <p:extLst>
      <p:ext uri="{BB962C8B-B14F-4D97-AF65-F5344CB8AC3E}">
        <p14:creationId xmlns:p14="http://schemas.microsoft.com/office/powerpoint/2010/main" val="221644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91" y="2097091"/>
            <a:ext cx="7632701" cy="4103687"/>
          </a:xfrm>
        </p:spPr>
        <p:txBody>
          <a:bodyPr lIns="0" rIns="0"/>
          <a:lstStyle>
            <a:lvl1pPr marL="0" indent="0">
              <a:buFont typeface="Courier New" panose="02070309020205020404" pitchFamily="49" charset="0"/>
              <a:buNone/>
              <a:defRPr/>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EE2431B0-0DEE-274A-8AA7-F4388EFA23F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B86A5C6F-622E-27F2-DD2C-007DF2BE16A2}"/>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E71A4EB4-DF3E-913F-C1DD-43A982C4DE8F}"/>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6" name="Picture 5">
            <a:extLst>
              <a:ext uri="{FF2B5EF4-FFF2-40B4-BE49-F238E27FC236}">
                <a16:creationId xmlns:a16="http://schemas.microsoft.com/office/drawing/2014/main" id="{CE40B922-BF12-82EF-C654-1E04DAA43DC1}"/>
              </a:ext>
            </a:extLst>
          </p:cNvPr>
          <p:cNvPicPr>
            <a:picLocks noChangeAspect="1"/>
          </p:cNvPicPr>
          <p:nvPr/>
        </p:nvPicPr>
        <p:blipFill rotWithShape="1">
          <a:blip r:embed="rId2"/>
          <a:srcRect l="33580"/>
          <a:stretch/>
        </p:blipFill>
        <p:spPr>
          <a:xfrm>
            <a:off x="0" y="1862992"/>
            <a:ext cx="3644305" cy="5020408"/>
          </a:xfrm>
          <a:prstGeom prst="rect">
            <a:avLst/>
          </a:prstGeom>
        </p:spPr>
      </p:pic>
      <p:sp>
        <p:nvSpPr>
          <p:cNvPr id="2" name="TextBox 1">
            <a:extLst>
              <a:ext uri="{FF2B5EF4-FFF2-40B4-BE49-F238E27FC236}">
                <a16:creationId xmlns:a16="http://schemas.microsoft.com/office/drawing/2014/main" id="{497EEE8C-0759-0E55-24E9-0E6E2BD085B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56806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US" noProof="0"/>
              <a:t>Click to edit Master title style</a:t>
            </a:r>
            <a:endParaRPr lang="en-GB" noProof="0"/>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3D5C7-4751-A55A-E834-6BB5D0EFA324}"/>
              </a:ext>
            </a:extLst>
          </p:cNvPr>
          <p:cNvPicPr>
            <a:picLocks noChangeAspect="1"/>
          </p:cNvPicPr>
          <p:nvPr userDrawn="1"/>
        </p:nvPicPr>
        <p:blipFill>
          <a:blip r:embed="rId2"/>
          <a:stretch>
            <a:fillRect/>
          </a:stretch>
        </p:blipFill>
        <p:spPr>
          <a:xfrm>
            <a:off x="8201891" y="0"/>
            <a:ext cx="3990109" cy="6858000"/>
          </a:xfrm>
          <a:prstGeom prst="rect">
            <a:avLst/>
          </a:prstGeom>
        </p:spPr>
      </p:pic>
      <p:pic>
        <p:nvPicPr>
          <p:cNvPr id="14" name="Picture 13">
            <a:extLst>
              <a:ext uri="{FF2B5EF4-FFF2-40B4-BE49-F238E27FC236}">
                <a16:creationId xmlns:a16="http://schemas.microsoft.com/office/drawing/2014/main" id="{355EF3FC-D308-0EA3-B86E-FB56087D1F47}"/>
              </a:ext>
            </a:extLst>
          </p:cNvPr>
          <p:cNvPicPr>
            <a:picLocks noChangeAspect="1"/>
          </p:cNvPicPr>
          <p:nvPr/>
        </p:nvPicPr>
        <p:blipFill>
          <a:blip r:embed="rId2"/>
          <a:stretch>
            <a:fillRect/>
          </a:stretch>
        </p:blipFill>
        <p:spPr>
          <a:xfrm>
            <a:off x="8201891" y="0"/>
            <a:ext cx="3990109" cy="6858000"/>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786581"/>
            <a:ext cx="5437185" cy="52995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rIns="0" anchor="b"/>
          <a:lstStyle/>
          <a:p>
            <a:r>
              <a:rPr lang="en-US" noProof="0"/>
              <a:t>Click to edit Master title style</a:t>
            </a:r>
            <a:endParaRPr lang="en-GB" noProof="0"/>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17" name="TextBox 16">
            <a:extLst>
              <a:ext uri="{FF2B5EF4-FFF2-40B4-BE49-F238E27FC236}">
                <a16:creationId xmlns:a16="http://schemas.microsoft.com/office/drawing/2014/main" id="{7756C7A6-127D-CF51-4F27-339AF6FC4035}"/>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18" name="TextBox 17">
            <a:extLst>
              <a:ext uri="{FF2B5EF4-FFF2-40B4-BE49-F238E27FC236}">
                <a16:creationId xmlns:a16="http://schemas.microsoft.com/office/drawing/2014/main" id="{602CF168-ADF8-8751-9873-5D7530474886}"/>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3" name="TextBox 2">
            <a:extLst>
              <a:ext uri="{FF2B5EF4-FFF2-40B4-BE49-F238E27FC236}">
                <a16:creationId xmlns:a16="http://schemas.microsoft.com/office/drawing/2014/main" id="{1ED1A1DD-8717-114E-6FA1-B61B541B07E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181822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3A5FCE-4D05-31BE-1CD4-6CE5C773CCAD}"/>
              </a:ext>
            </a:extLst>
          </p:cNvPr>
          <p:cNvPicPr>
            <a:picLocks noChangeAspect="1"/>
          </p:cNvPicPr>
          <p:nvPr userDrawn="1"/>
        </p:nvPicPr>
        <p:blipFill>
          <a:blip r:embed="rId2"/>
          <a:srcRect t="30778" b="30778"/>
          <a:stretch/>
        </p:blipFill>
        <p:spPr>
          <a:xfrm rot="5400000">
            <a:off x="-880787"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Tree>
    <p:extLst>
      <p:ext uri="{BB962C8B-B14F-4D97-AF65-F5344CB8AC3E}">
        <p14:creationId xmlns:p14="http://schemas.microsoft.com/office/powerpoint/2010/main" val="124648134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17"/>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18"/>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2" r:id="rId5"/>
    <p:sldLayoutId id="2147483703" r:id="rId6"/>
    <p:sldLayoutId id="2147483716" r:id="rId7"/>
    <p:sldLayoutId id="2147483705" r:id="rId8"/>
    <p:sldLayoutId id="2147483707" r:id="rId9"/>
    <p:sldLayoutId id="2147483708" r:id="rId10"/>
    <p:sldLayoutId id="2147483709" r:id="rId11"/>
    <p:sldLayoutId id="2147483710" r:id="rId12"/>
    <p:sldLayoutId id="2147483713" r:id="rId13"/>
    <p:sldLayoutId id="2147483714" r:id="rId14"/>
    <p:sldLayoutId id="2147483718"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3.xml"/><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4.xml"/><Relationship Id="rId7"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unsplash.com/photos/white-samsung-android-smartphone-on-brown-wooden-table-kLmt1mpGJVg?utm_content=creditCopyText&amp;utm_medium=referral&amp;utm_source=unsplash" TargetMode="External"/><Relationship Id="rId5" Type="http://schemas.openxmlformats.org/officeDocument/2006/relationships/hyperlink" Target="https://unsplash.com/@nate_dumlao?utm_content=creditCopyText&amp;utm_medium=referral&amp;utm_source=unsplash"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chart" Target="../charts/chart2.xml"/><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4A3-02DF-58E8-819D-4292005088F9}"/>
              </a:ext>
            </a:extLst>
          </p:cNvPr>
          <p:cNvSpPr>
            <a:spLocks noGrp="1"/>
          </p:cNvSpPr>
          <p:nvPr>
            <p:ph type="title"/>
          </p:nvPr>
        </p:nvSpPr>
        <p:spPr>
          <a:xfrm>
            <a:off x="4116391" y="1557578"/>
            <a:ext cx="7632700" cy="4319586"/>
          </a:xfrm>
        </p:spPr>
        <p:txBody>
          <a:bodyPr>
            <a:normAutofit/>
          </a:bodyPr>
          <a:lstStyle/>
          <a:p>
            <a:r>
              <a:rPr lang="en-GB" sz="4400" dirty="0"/>
              <a:t>Preferences for delivery of HIV prevention services: </a:t>
            </a:r>
            <a:br>
              <a:rPr lang="en-GB" sz="4400" dirty="0"/>
            </a:br>
            <a:r>
              <a:rPr lang="en-GB" sz="4400" dirty="0"/>
              <a:t>a discrete choice experiment</a:t>
            </a:r>
          </a:p>
        </p:txBody>
      </p:sp>
      <p:sp>
        <p:nvSpPr>
          <p:cNvPr id="3" name="Text Placeholder 2">
            <a:extLst>
              <a:ext uri="{FF2B5EF4-FFF2-40B4-BE49-F238E27FC236}">
                <a16:creationId xmlns:a16="http://schemas.microsoft.com/office/drawing/2014/main" id="{0702E107-D69D-7F17-DCA4-9810DCD48581}"/>
              </a:ext>
            </a:extLst>
          </p:cNvPr>
          <p:cNvSpPr>
            <a:spLocks noGrp="1"/>
          </p:cNvSpPr>
          <p:nvPr>
            <p:ph type="body" sz="quarter" idx="10"/>
          </p:nvPr>
        </p:nvSpPr>
        <p:spPr>
          <a:xfrm>
            <a:off x="4116391" y="1303207"/>
            <a:ext cx="7632700" cy="865600"/>
          </a:xfrm>
        </p:spPr>
        <p:txBody>
          <a:bodyPr>
            <a:normAutofit/>
          </a:bodyPr>
          <a:lstStyle/>
          <a:p>
            <a:r>
              <a:rPr lang="en-US">
                <a:latin typeface="Verdana"/>
              </a:rPr>
              <a:t>Implementing PrEP Choice: Experiences from South Africa</a:t>
            </a:r>
            <a:endParaRPr lang="en-GB">
              <a:latin typeface="Verdana"/>
            </a:endParaRPr>
          </a:p>
        </p:txBody>
      </p:sp>
      <p:sp>
        <p:nvSpPr>
          <p:cNvPr id="4" name="Text Placeholder 3">
            <a:extLst>
              <a:ext uri="{FF2B5EF4-FFF2-40B4-BE49-F238E27FC236}">
                <a16:creationId xmlns:a16="http://schemas.microsoft.com/office/drawing/2014/main" id="{30CE3675-1649-802E-6FA3-7499193C7335}"/>
              </a:ext>
            </a:extLst>
          </p:cNvPr>
          <p:cNvSpPr>
            <a:spLocks noGrp="1"/>
          </p:cNvSpPr>
          <p:nvPr>
            <p:ph type="body" sz="quarter" idx="11"/>
          </p:nvPr>
        </p:nvSpPr>
        <p:spPr/>
        <p:txBody>
          <a:bodyPr/>
          <a:lstStyle/>
          <a:p>
            <a:r>
              <a:rPr lang="en-GB"/>
              <a:t>Catherine E Martin, Wits RHI University of the Witwatersrand</a:t>
            </a:r>
          </a:p>
        </p:txBody>
      </p:sp>
      <p:pic>
        <p:nvPicPr>
          <p:cNvPr id="8" name="Picture 7" descr="A logo on a black background&#10;&#10;Description automatically generated">
            <a:extLst>
              <a:ext uri="{FF2B5EF4-FFF2-40B4-BE49-F238E27FC236}">
                <a16:creationId xmlns:a16="http://schemas.microsoft.com/office/drawing/2014/main" id="{3C9D19EC-42CF-64A6-B47E-E26616208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1" y="5707166"/>
            <a:ext cx="1595437" cy="683759"/>
          </a:xfrm>
          <a:prstGeom prst="rect">
            <a:avLst/>
          </a:prstGeom>
        </p:spPr>
      </p:pic>
      <p:pic>
        <p:nvPicPr>
          <p:cNvPr id="9" name="Graphic 8">
            <a:extLst>
              <a:ext uri="{FF2B5EF4-FFF2-40B4-BE49-F238E27FC236}">
                <a16:creationId xmlns:a16="http://schemas.microsoft.com/office/drawing/2014/main" id="{78255C9B-68E7-4A9E-4485-D33BE82062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8866" y="5745990"/>
            <a:ext cx="1740042" cy="606113"/>
          </a:xfrm>
          <a:prstGeom prst="rect">
            <a:avLst/>
          </a:prstGeom>
        </p:spPr>
      </p:pic>
      <p:sp>
        <p:nvSpPr>
          <p:cNvPr id="10" name="Freeform 11">
            <a:extLst>
              <a:ext uri="{FF2B5EF4-FFF2-40B4-BE49-F238E27FC236}">
                <a16:creationId xmlns:a16="http://schemas.microsoft.com/office/drawing/2014/main" id="{F27D848A-4B2D-E752-C358-82C7B57FE874}"/>
              </a:ext>
            </a:extLst>
          </p:cNvPr>
          <p:cNvSpPr/>
          <p:nvPr/>
        </p:nvSpPr>
        <p:spPr>
          <a:xfrm>
            <a:off x="4116388" y="5681417"/>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85271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C9BCC92-451B-4722-BF43-67FD71DFDB76}"/>
              </a:ext>
            </a:extLst>
          </p:cNvPr>
          <p:cNvSpPr/>
          <p:nvPr/>
        </p:nvSpPr>
        <p:spPr>
          <a:xfrm>
            <a:off x="4126013" y="455726"/>
            <a:ext cx="7632700" cy="1477328"/>
          </a:xfrm>
          <a:prstGeom prst="rect">
            <a:avLst/>
          </a:prstGeom>
        </p:spPr>
        <p:txBody>
          <a:bodyPr wrap="square" lIns="0" tIns="0" rIns="0" bIns="0">
            <a:spAutoFit/>
          </a:bodyPr>
          <a:lstStyle/>
          <a:p>
            <a:r>
              <a:rPr lang="en-US" sz="2400" b="1">
                <a:solidFill>
                  <a:srgbClr val="DB2415"/>
                </a:solidFill>
                <a:latin typeface="+mj-lt"/>
                <a:ea typeface="Open Sans bold" panose="020B0806030504020204" pitchFamily="34" charset="0"/>
                <a:cs typeface="Open Sans bold" panose="020B0806030504020204" pitchFamily="34" charset="0"/>
              </a:rPr>
              <a:t>Participants showed some preference for PrEP initiation at mobile clinics, but did not prefer initiation at a pop-up community site over a fixed clinic </a:t>
            </a:r>
            <a:endParaRPr lang="en-US" sz="1050" b="1">
              <a:solidFill>
                <a:srgbClr val="DB2415"/>
              </a:solidFill>
              <a:latin typeface="+mj-lt"/>
              <a:ea typeface="Open Sans bold" panose="020B0806030504020204" pitchFamily="34" charset="0"/>
              <a:cs typeface="Open Sans bold" panose="020B0806030504020204" pitchFamily="34" charset="0"/>
            </a:endParaRPr>
          </a:p>
        </p:txBody>
      </p:sp>
      <p:graphicFrame>
        <p:nvGraphicFramePr>
          <p:cNvPr id="10" name="Chart 9">
            <a:extLst>
              <a:ext uri="{FF2B5EF4-FFF2-40B4-BE49-F238E27FC236}">
                <a16:creationId xmlns:a16="http://schemas.microsoft.com/office/drawing/2014/main" id="{1E56EBD1-F2A5-A030-078A-79C7EA2248AC}"/>
              </a:ext>
            </a:extLst>
          </p:cNvPr>
          <p:cNvGraphicFramePr>
            <a:graphicFrameLocks/>
          </p:cNvGraphicFramePr>
          <p:nvPr>
            <p:extLst>
              <p:ext uri="{D42A27DB-BD31-4B8C-83A1-F6EECF244321}">
                <p14:modId xmlns:p14="http://schemas.microsoft.com/office/powerpoint/2010/main" val="2838708180"/>
              </p:ext>
            </p:extLst>
          </p:nvPr>
        </p:nvGraphicFramePr>
        <p:xfrm>
          <a:off x="5034888" y="2119947"/>
          <a:ext cx="6833432" cy="3815819"/>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truck parked on the side of a road&#10;&#10;Description automatically generated">
            <a:extLst>
              <a:ext uri="{FF2B5EF4-FFF2-40B4-BE49-F238E27FC236}">
                <a16:creationId xmlns:a16="http://schemas.microsoft.com/office/drawing/2014/main" id="{DD3E546F-82CD-56B4-DFF9-163034EA8DC5}"/>
              </a:ext>
            </a:extLst>
          </p:cNvPr>
          <p:cNvPicPr>
            <a:picLocks noChangeAspect="1"/>
          </p:cNvPicPr>
          <p:nvPr/>
        </p:nvPicPr>
        <p:blipFill>
          <a:blip r:embed="rId4"/>
          <a:srcRect l="13444" t="11195" b="19222"/>
          <a:stretch/>
        </p:blipFill>
        <p:spPr>
          <a:xfrm>
            <a:off x="-49299" y="2516989"/>
            <a:ext cx="4834154" cy="2914650"/>
          </a:xfrm>
          <a:prstGeom prst="rect">
            <a:avLst/>
          </a:prstGeom>
        </p:spPr>
      </p:pic>
      <p:sp>
        <p:nvSpPr>
          <p:cNvPr id="2" name="Rectangle 1">
            <a:extLst>
              <a:ext uri="{FF2B5EF4-FFF2-40B4-BE49-F238E27FC236}">
                <a16:creationId xmlns:a16="http://schemas.microsoft.com/office/drawing/2014/main" id="{A2B42DAA-A818-FCA6-78F7-E9D004226976}"/>
              </a:ext>
            </a:extLst>
          </p:cNvPr>
          <p:cNvSpPr/>
          <p:nvPr/>
        </p:nvSpPr>
        <p:spPr>
          <a:xfrm>
            <a:off x="3875980" y="6055516"/>
            <a:ext cx="4967288" cy="735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A logo on a black background&#10;&#10;Description automatically generated">
            <a:extLst>
              <a:ext uri="{FF2B5EF4-FFF2-40B4-BE49-F238E27FC236}">
                <a16:creationId xmlns:a16="http://schemas.microsoft.com/office/drawing/2014/main" id="{25A95FEA-2BA0-93D8-D08E-AC78DC4E8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4251" y="5961516"/>
            <a:ext cx="1595437" cy="683759"/>
          </a:xfrm>
          <a:prstGeom prst="rect">
            <a:avLst/>
          </a:prstGeom>
        </p:spPr>
      </p:pic>
      <p:pic>
        <p:nvPicPr>
          <p:cNvPr id="5" name="Graphic 4">
            <a:extLst>
              <a:ext uri="{FF2B5EF4-FFF2-40B4-BE49-F238E27FC236}">
                <a16:creationId xmlns:a16="http://schemas.microsoft.com/office/drawing/2014/main" id="{31EE00B5-F12E-0099-73EF-47B7C8DC36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3979" y="6000339"/>
            <a:ext cx="1740042" cy="606113"/>
          </a:xfrm>
          <a:prstGeom prst="rect">
            <a:avLst/>
          </a:prstGeom>
        </p:spPr>
      </p:pic>
      <p:sp>
        <p:nvSpPr>
          <p:cNvPr id="6" name="Freeform 11">
            <a:extLst>
              <a:ext uri="{FF2B5EF4-FFF2-40B4-BE49-F238E27FC236}">
                <a16:creationId xmlns:a16="http://schemas.microsoft.com/office/drawing/2014/main" id="{E13FDA77-59C8-0105-05B2-0E5373A22D85}"/>
              </a:ext>
            </a:extLst>
          </p:cNvPr>
          <p:cNvSpPr/>
          <p:nvPr/>
        </p:nvSpPr>
        <p:spPr>
          <a:xfrm>
            <a:off x="4126013" y="593576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48568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83ABB7-ACD2-0C8D-F3A7-69C00C84FA3A}"/>
              </a:ext>
            </a:extLst>
          </p:cNvPr>
          <p:cNvSpPr/>
          <p:nvPr/>
        </p:nvSpPr>
        <p:spPr>
          <a:xfrm>
            <a:off x="940" y="0"/>
            <a:ext cx="2834911" cy="1046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200"/>
          </a:p>
        </p:txBody>
      </p:sp>
      <p:sp>
        <p:nvSpPr>
          <p:cNvPr id="44" name="Rectangle 43">
            <a:extLst>
              <a:ext uri="{FF2B5EF4-FFF2-40B4-BE49-F238E27FC236}">
                <a16:creationId xmlns:a16="http://schemas.microsoft.com/office/drawing/2014/main" id="{FC9BCC92-451B-4722-BF43-67FD71DFDB76}"/>
              </a:ext>
            </a:extLst>
          </p:cNvPr>
          <p:cNvSpPr/>
          <p:nvPr/>
        </p:nvSpPr>
        <p:spPr>
          <a:xfrm>
            <a:off x="452539" y="455726"/>
            <a:ext cx="8640761" cy="1292662"/>
          </a:xfrm>
          <a:prstGeom prst="rect">
            <a:avLst/>
          </a:prstGeom>
        </p:spPr>
        <p:txBody>
          <a:bodyPr wrap="square" lIns="0" tIns="0" rIns="0" bIns="0">
            <a:spAutoFit/>
          </a:bodyPr>
          <a:lstStyle/>
          <a:p>
            <a:r>
              <a:rPr lang="en-US" sz="2800" b="1">
                <a:solidFill>
                  <a:srgbClr val="DB2415"/>
                </a:solidFill>
                <a:latin typeface="+mj-lt"/>
                <a:ea typeface="Open Sans bold" panose="020B0806030504020204" pitchFamily="34" charset="0"/>
                <a:cs typeface="Open Sans bold" panose="020B0806030504020204" pitchFamily="34" charset="0"/>
              </a:rPr>
              <a:t>There was a strong preference for HIV self-testing, and 6-monthly compared to 3-monthly PrEP follow up</a:t>
            </a:r>
          </a:p>
        </p:txBody>
      </p:sp>
      <p:graphicFrame>
        <p:nvGraphicFramePr>
          <p:cNvPr id="5" name="Chart 4">
            <a:extLst>
              <a:ext uri="{FF2B5EF4-FFF2-40B4-BE49-F238E27FC236}">
                <a16:creationId xmlns:a16="http://schemas.microsoft.com/office/drawing/2014/main" id="{A9CC7176-6C25-C7ED-E215-7422BF369C96}"/>
              </a:ext>
            </a:extLst>
          </p:cNvPr>
          <p:cNvGraphicFramePr>
            <a:graphicFrameLocks/>
          </p:cNvGraphicFramePr>
          <p:nvPr>
            <p:extLst>
              <p:ext uri="{D42A27DB-BD31-4B8C-83A1-F6EECF244321}">
                <p14:modId xmlns:p14="http://schemas.microsoft.com/office/powerpoint/2010/main" val="3870869249"/>
              </p:ext>
            </p:extLst>
          </p:nvPr>
        </p:nvGraphicFramePr>
        <p:xfrm>
          <a:off x="442914" y="2097088"/>
          <a:ext cx="5868986" cy="3762127"/>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descr="A person holding a needle with a red mark&#10;&#10;Description automatically generated with medium confidence">
            <a:extLst>
              <a:ext uri="{FF2B5EF4-FFF2-40B4-BE49-F238E27FC236}">
                <a16:creationId xmlns:a16="http://schemas.microsoft.com/office/drawing/2014/main" id="{111B505B-8C2F-7D43-E6A5-55CDF4755B86}"/>
              </a:ext>
            </a:extLst>
          </p:cNvPr>
          <p:cNvPicPr>
            <a:picLocks noChangeAspect="1"/>
          </p:cNvPicPr>
          <p:nvPr/>
        </p:nvPicPr>
        <p:blipFill>
          <a:blip r:embed="rId4"/>
          <a:srcRect t="6873" r="28234" b="10541"/>
          <a:stretch/>
        </p:blipFill>
        <p:spPr>
          <a:xfrm>
            <a:off x="7019979" y="2097088"/>
            <a:ext cx="5182699" cy="3876635"/>
          </a:xfrm>
          <a:prstGeom prst="rect">
            <a:avLst/>
          </a:prstGeom>
        </p:spPr>
      </p:pic>
      <p:sp>
        <p:nvSpPr>
          <p:cNvPr id="20" name="TextBox 19">
            <a:extLst>
              <a:ext uri="{FF2B5EF4-FFF2-40B4-BE49-F238E27FC236}">
                <a16:creationId xmlns:a16="http://schemas.microsoft.com/office/drawing/2014/main" id="{A557E8BB-9ECC-C456-9882-160B28D0F0AE}"/>
              </a:ext>
            </a:extLst>
          </p:cNvPr>
          <p:cNvSpPr txBox="1"/>
          <p:nvPr/>
        </p:nvSpPr>
        <p:spPr>
          <a:xfrm>
            <a:off x="7019979" y="5582216"/>
            <a:ext cx="6096000" cy="276999"/>
          </a:xfrm>
          <a:prstGeom prst="rect">
            <a:avLst/>
          </a:prstGeom>
          <a:noFill/>
        </p:spPr>
        <p:txBody>
          <a:bodyPr wrap="square">
            <a:spAutoFit/>
          </a:bodyPr>
          <a:lstStyle/>
          <a:p>
            <a:r>
              <a:rPr lang="en-US" sz="1200" b="0" i="0">
                <a:solidFill>
                  <a:srgbClr val="242D4B"/>
                </a:solidFill>
                <a:effectLst/>
                <a:latin typeface="-apple-system"/>
              </a:rPr>
              <a:t>Photo by </a:t>
            </a:r>
            <a:r>
              <a:rPr lang="en-ZA" sz="1200" b="0" i="0" err="1">
                <a:solidFill>
                  <a:srgbClr val="242D4B"/>
                </a:solidFill>
                <a:effectLst/>
                <a:latin typeface="Hind" panose="020B0502040204020203" pitchFamily="2" charset="0"/>
              </a:rPr>
              <a:t>Domizia</a:t>
            </a:r>
            <a:r>
              <a:rPr lang="en-ZA" sz="1200" b="0" i="0">
                <a:solidFill>
                  <a:srgbClr val="242D4B"/>
                </a:solidFill>
                <a:effectLst/>
                <a:latin typeface="Hind" panose="020B0502040204020203" pitchFamily="2" charset="0"/>
              </a:rPr>
              <a:t> </a:t>
            </a:r>
            <a:r>
              <a:rPr lang="en-ZA" sz="1200" b="0" i="0" err="1">
                <a:solidFill>
                  <a:srgbClr val="242D4B"/>
                </a:solidFill>
                <a:effectLst/>
                <a:latin typeface="Hind" panose="020B0502040204020203" pitchFamily="2" charset="0"/>
              </a:rPr>
              <a:t>Salusest</a:t>
            </a:r>
            <a:r>
              <a:rPr lang="en-ZA" sz="1200" b="0" i="0">
                <a:solidFill>
                  <a:srgbClr val="242D4B"/>
                </a:solidFill>
                <a:effectLst/>
                <a:latin typeface="Hind" panose="020B0502040204020203" pitchFamily="2" charset="0"/>
              </a:rPr>
              <a:t> </a:t>
            </a:r>
            <a:r>
              <a:rPr lang="en-US" sz="1200" b="0" i="0">
                <a:solidFill>
                  <a:srgbClr val="242D4B"/>
                </a:solidFill>
                <a:effectLst/>
                <a:latin typeface="-apple-system"/>
              </a:rPr>
              <a:t>on </a:t>
            </a:r>
            <a:r>
              <a:rPr lang="en-US" sz="1200" b="0" i="0" err="1">
                <a:solidFill>
                  <a:srgbClr val="242D4B"/>
                </a:solidFill>
                <a:effectLst/>
                <a:latin typeface="-apple-system"/>
              </a:rPr>
              <a:t>aidsmap</a:t>
            </a:r>
            <a:endParaRPr lang="en-ZA" sz="1200">
              <a:solidFill>
                <a:srgbClr val="242D4B"/>
              </a:solidFill>
            </a:endParaRPr>
          </a:p>
        </p:txBody>
      </p:sp>
      <p:sp>
        <p:nvSpPr>
          <p:cNvPr id="2" name="Rectangle 1">
            <a:extLst>
              <a:ext uri="{FF2B5EF4-FFF2-40B4-BE49-F238E27FC236}">
                <a16:creationId xmlns:a16="http://schemas.microsoft.com/office/drawing/2014/main" id="{8D01D317-8454-7A40-22CF-186D60638A7C}"/>
              </a:ext>
            </a:extLst>
          </p:cNvPr>
          <p:cNvSpPr/>
          <p:nvPr/>
        </p:nvSpPr>
        <p:spPr>
          <a:xfrm>
            <a:off x="192881" y="6042816"/>
            <a:ext cx="4967288" cy="735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descr="A logo on a black background&#10;&#10;Description automatically generated">
            <a:extLst>
              <a:ext uri="{FF2B5EF4-FFF2-40B4-BE49-F238E27FC236}">
                <a16:creationId xmlns:a16="http://schemas.microsoft.com/office/drawing/2014/main" id="{1B6774CB-05BE-05DB-B0F2-3D70A9375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151" y="5961516"/>
            <a:ext cx="1595437" cy="683759"/>
          </a:xfrm>
          <a:prstGeom prst="rect">
            <a:avLst/>
          </a:prstGeom>
        </p:spPr>
      </p:pic>
      <p:pic>
        <p:nvPicPr>
          <p:cNvPr id="13" name="Graphic 12">
            <a:extLst>
              <a:ext uri="{FF2B5EF4-FFF2-40B4-BE49-F238E27FC236}">
                <a16:creationId xmlns:a16="http://schemas.microsoft.com/office/drawing/2014/main" id="{49F99CB3-4A79-7D45-F4CE-508A53E448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60879" y="6000339"/>
            <a:ext cx="1740042" cy="606113"/>
          </a:xfrm>
          <a:prstGeom prst="rect">
            <a:avLst/>
          </a:prstGeom>
        </p:spPr>
      </p:pic>
      <p:sp>
        <p:nvSpPr>
          <p:cNvPr id="15" name="Freeform 11">
            <a:extLst>
              <a:ext uri="{FF2B5EF4-FFF2-40B4-BE49-F238E27FC236}">
                <a16:creationId xmlns:a16="http://schemas.microsoft.com/office/drawing/2014/main" id="{EB034466-3EC9-62D7-65E7-0DF66D494615}"/>
              </a:ext>
            </a:extLst>
          </p:cNvPr>
          <p:cNvSpPr/>
          <p:nvPr/>
        </p:nvSpPr>
        <p:spPr>
          <a:xfrm>
            <a:off x="442913" y="593576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80608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C9BCC92-451B-4722-BF43-67FD71DFDB76}"/>
              </a:ext>
            </a:extLst>
          </p:cNvPr>
          <p:cNvSpPr/>
          <p:nvPr/>
        </p:nvSpPr>
        <p:spPr>
          <a:xfrm>
            <a:off x="4126013" y="455726"/>
            <a:ext cx="7632703" cy="1477328"/>
          </a:xfrm>
          <a:prstGeom prst="rect">
            <a:avLst/>
          </a:prstGeom>
        </p:spPr>
        <p:txBody>
          <a:bodyPr wrap="square" lIns="0" tIns="0" rIns="0" bIns="0">
            <a:spAutoFit/>
          </a:bodyPr>
          <a:lstStyle/>
          <a:p>
            <a:r>
              <a:rPr lang="en-US" sz="2400" b="1">
                <a:solidFill>
                  <a:srgbClr val="DB2415"/>
                </a:solidFill>
                <a:latin typeface="+mj-lt"/>
                <a:ea typeface="Open Sans bold" panose="020B0806030504020204" pitchFamily="34" charset="0"/>
                <a:cs typeface="Open Sans bold" panose="020B0806030504020204" pitchFamily="34" charset="0"/>
              </a:rPr>
              <a:t>Between clinic visits participants preferred contact through social media, although also accepted a monthly phone call or weekly SMS over no contact</a:t>
            </a:r>
            <a:endParaRPr lang="en-US" sz="1050" b="1">
              <a:solidFill>
                <a:srgbClr val="DB2415"/>
              </a:solidFill>
              <a:latin typeface="+mj-lt"/>
              <a:ea typeface="Open Sans bold" panose="020B0806030504020204" pitchFamily="34" charset="0"/>
              <a:cs typeface="Open Sans bold" panose="020B0806030504020204" pitchFamily="34" charset="0"/>
            </a:endParaRPr>
          </a:p>
        </p:txBody>
      </p:sp>
      <p:graphicFrame>
        <p:nvGraphicFramePr>
          <p:cNvPr id="6" name="Chart 5">
            <a:extLst>
              <a:ext uri="{FF2B5EF4-FFF2-40B4-BE49-F238E27FC236}">
                <a16:creationId xmlns:a16="http://schemas.microsoft.com/office/drawing/2014/main" id="{E258747D-A5A0-1CB2-2834-F13259FE6366}"/>
              </a:ext>
            </a:extLst>
          </p:cNvPr>
          <p:cNvGraphicFramePr>
            <a:graphicFrameLocks/>
          </p:cNvGraphicFramePr>
          <p:nvPr>
            <p:extLst>
              <p:ext uri="{D42A27DB-BD31-4B8C-83A1-F6EECF244321}">
                <p14:modId xmlns:p14="http://schemas.microsoft.com/office/powerpoint/2010/main" val="2163012925"/>
              </p:ext>
            </p:extLst>
          </p:nvPr>
        </p:nvGraphicFramePr>
        <p:xfrm>
          <a:off x="6311899" y="2097091"/>
          <a:ext cx="5437192" cy="4103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Picture Placeholder 10">
            <a:extLst>
              <a:ext uri="{FF2B5EF4-FFF2-40B4-BE49-F238E27FC236}">
                <a16:creationId xmlns:a16="http://schemas.microsoft.com/office/drawing/2014/main" id="{550D2976-C068-8E33-5F54-65F873C118C0}"/>
              </a:ext>
            </a:extLst>
          </p:cNvPr>
          <p:cNvSpPr>
            <a:spLocks noGrp="1"/>
          </p:cNvSpPr>
          <p:nvPr>
            <p:ph type="pic" sz="quarter" idx="15"/>
          </p:nvPr>
        </p:nvSpPr>
        <p:spPr/>
        <p:txBody>
          <a:bodyPr/>
          <a:lstStyle/>
          <a:p>
            <a:endParaRPr lang="en-ZA"/>
          </a:p>
        </p:txBody>
      </p:sp>
      <p:pic>
        <p:nvPicPr>
          <p:cNvPr id="16" name="Picture 15">
            <a:extLst>
              <a:ext uri="{FF2B5EF4-FFF2-40B4-BE49-F238E27FC236}">
                <a16:creationId xmlns:a16="http://schemas.microsoft.com/office/drawing/2014/main" id="{02E3DF2F-EE01-0561-EE9E-791645669358}"/>
              </a:ext>
            </a:extLst>
          </p:cNvPr>
          <p:cNvPicPr>
            <a:picLocks noChangeAspect="1"/>
          </p:cNvPicPr>
          <p:nvPr/>
        </p:nvPicPr>
        <p:blipFill>
          <a:blip r:embed="rId4"/>
          <a:srcRect l="33674" t="32176" b="34437"/>
          <a:stretch/>
        </p:blipFill>
        <p:spPr>
          <a:xfrm>
            <a:off x="442912" y="2097092"/>
            <a:ext cx="5437187" cy="4103684"/>
          </a:xfrm>
          <a:prstGeom prst="rect">
            <a:avLst/>
          </a:prstGeom>
        </p:spPr>
      </p:pic>
      <p:sp>
        <p:nvSpPr>
          <p:cNvPr id="3" name="TextBox 2">
            <a:extLst>
              <a:ext uri="{FF2B5EF4-FFF2-40B4-BE49-F238E27FC236}">
                <a16:creationId xmlns:a16="http://schemas.microsoft.com/office/drawing/2014/main" id="{3041DE25-E978-40C9-B5F7-79E82FC008DA}"/>
              </a:ext>
            </a:extLst>
          </p:cNvPr>
          <p:cNvSpPr txBox="1"/>
          <p:nvPr/>
        </p:nvSpPr>
        <p:spPr>
          <a:xfrm>
            <a:off x="487680" y="5905859"/>
            <a:ext cx="6096000" cy="276999"/>
          </a:xfrm>
          <a:prstGeom prst="rect">
            <a:avLst/>
          </a:prstGeom>
          <a:noFill/>
        </p:spPr>
        <p:txBody>
          <a:bodyPr wrap="square">
            <a:spAutoFit/>
          </a:bodyPr>
          <a:lstStyle/>
          <a:p>
            <a:r>
              <a:rPr lang="en-US" sz="1200" b="0" i="0">
                <a:solidFill>
                  <a:schemeClr val="bg1"/>
                </a:solidFill>
                <a:effectLst/>
                <a:latin typeface="-apple-system"/>
              </a:rPr>
              <a:t>Photo by </a:t>
            </a:r>
            <a:r>
              <a:rPr lang="en-US" sz="1200" b="0" i="0">
                <a:solidFill>
                  <a:schemeClr val="bg1"/>
                </a:solidFill>
                <a:effectLst/>
                <a:latin typeface="-apple-system"/>
                <a:hlinkClick r:id="rId5">
                  <a:extLst>
                    <a:ext uri="{A12FA001-AC4F-418D-AE19-62706E023703}">
                      <ahyp:hlinkClr xmlns:ahyp="http://schemas.microsoft.com/office/drawing/2018/hyperlinkcolor" val="tx"/>
                    </a:ext>
                  </a:extLst>
                </a:hlinkClick>
              </a:rPr>
              <a:t>Nathan Dumlao</a:t>
            </a:r>
            <a:r>
              <a:rPr lang="en-US" sz="1200" b="0" i="0">
                <a:solidFill>
                  <a:schemeClr val="bg1"/>
                </a:solidFill>
                <a:effectLst/>
                <a:latin typeface="-apple-system"/>
              </a:rPr>
              <a:t> on </a:t>
            </a:r>
            <a:r>
              <a:rPr lang="en-US" sz="1200" b="0" i="0" err="1">
                <a:solidFill>
                  <a:schemeClr val="bg1"/>
                </a:solidFill>
                <a:effectLst/>
                <a:latin typeface="-apple-system"/>
                <a:hlinkClick r:id="rId6">
                  <a:extLst>
                    <a:ext uri="{A12FA001-AC4F-418D-AE19-62706E023703}">
                      <ahyp:hlinkClr xmlns:ahyp="http://schemas.microsoft.com/office/drawing/2018/hyperlinkcolor" val="tx"/>
                    </a:ext>
                  </a:extLst>
                </a:hlinkClick>
              </a:rPr>
              <a:t>Unsplash</a:t>
            </a:r>
            <a:endParaRPr lang="en-ZA" sz="1200">
              <a:solidFill>
                <a:schemeClr val="bg1"/>
              </a:solidFill>
            </a:endParaRPr>
          </a:p>
        </p:txBody>
      </p:sp>
    </p:spTree>
    <p:extLst>
      <p:ext uri="{BB962C8B-B14F-4D97-AF65-F5344CB8AC3E}">
        <p14:creationId xmlns:p14="http://schemas.microsoft.com/office/powerpoint/2010/main" val="3713051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C9BCC92-451B-4722-BF43-67FD71DFDB76}"/>
              </a:ext>
            </a:extLst>
          </p:cNvPr>
          <p:cNvSpPr/>
          <p:nvPr/>
        </p:nvSpPr>
        <p:spPr>
          <a:xfrm>
            <a:off x="4133369" y="450950"/>
            <a:ext cx="7625344" cy="1292662"/>
          </a:xfrm>
          <a:prstGeom prst="rect">
            <a:avLst/>
          </a:prstGeom>
        </p:spPr>
        <p:txBody>
          <a:bodyPr wrap="square" lIns="0" tIns="0" rIns="0" bIns="0">
            <a:spAutoFit/>
          </a:bodyPr>
          <a:lstStyle/>
          <a:p>
            <a:r>
              <a:rPr lang="en-US" sz="2800" b="1">
                <a:solidFill>
                  <a:srgbClr val="DB2415"/>
                </a:solidFill>
                <a:latin typeface="+mj-lt"/>
                <a:ea typeface="Open Sans bold" panose="020B0806030504020204" pitchFamily="34" charset="0"/>
                <a:cs typeface="Open Sans bold" panose="020B0806030504020204" pitchFamily="34" charset="0"/>
              </a:rPr>
              <a:t>There was a strong preference for decentralized and out of facility PrEP pick up points</a:t>
            </a:r>
            <a:endParaRPr lang="en-US" sz="1100" b="1">
              <a:solidFill>
                <a:srgbClr val="DB2415"/>
              </a:solidFill>
              <a:latin typeface="+mj-lt"/>
              <a:ea typeface="Open Sans bold" panose="020B0806030504020204" pitchFamily="34" charset="0"/>
              <a:cs typeface="Open Sans bold" panose="020B0806030504020204" pitchFamily="34" charset="0"/>
            </a:endParaRPr>
          </a:p>
        </p:txBody>
      </p:sp>
      <p:graphicFrame>
        <p:nvGraphicFramePr>
          <p:cNvPr id="5" name="Chart 4">
            <a:extLst>
              <a:ext uri="{FF2B5EF4-FFF2-40B4-BE49-F238E27FC236}">
                <a16:creationId xmlns:a16="http://schemas.microsoft.com/office/drawing/2014/main" id="{E7EDF582-A3E4-5B25-59AF-CE36C1A7CF97}"/>
              </a:ext>
            </a:extLst>
          </p:cNvPr>
          <p:cNvGraphicFramePr>
            <a:graphicFrameLocks/>
          </p:cNvGraphicFramePr>
          <p:nvPr>
            <p:extLst>
              <p:ext uri="{D42A27DB-BD31-4B8C-83A1-F6EECF244321}">
                <p14:modId xmlns:p14="http://schemas.microsoft.com/office/powerpoint/2010/main" val="3450203240"/>
              </p:ext>
            </p:extLst>
          </p:nvPr>
        </p:nvGraphicFramePr>
        <p:xfrm>
          <a:off x="4548188" y="2097087"/>
          <a:ext cx="7200898" cy="4103687"/>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Placeholder 1">
            <a:extLst>
              <a:ext uri="{FF2B5EF4-FFF2-40B4-BE49-F238E27FC236}">
                <a16:creationId xmlns:a16="http://schemas.microsoft.com/office/drawing/2014/main" id="{A116D191-8EE4-138A-19BE-93FFA97E232A}"/>
              </a:ext>
            </a:extLst>
          </p:cNvPr>
          <p:cNvPicPr>
            <a:picLocks noGrp="1" noChangeAspect="1"/>
          </p:cNvPicPr>
          <p:nvPr>
            <p:ph type="pic" sz="quarter" idx="15"/>
          </p:nvPr>
        </p:nvPicPr>
        <p:blipFill>
          <a:blip r:embed="rId4"/>
          <a:srcRect l="18090" r="20100" b="251"/>
          <a:stretch/>
        </p:blipFill>
        <p:spPr>
          <a:xfrm>
            <a:off x="319345" y="2097088"/>
            <a:ext cx="3804398" cy="4093404"/>
          </a:xfrm>
        </p:spPr>
      </p:pic>
    </p:spTree>
    <p:extLst>
      <p:ext uri="{BB962C8B-B14F-4D97-AF65-F5344CB8AC3E}">
        <p14:creationId xmlns:p14="http://schemas.microsoft.com/office/powerpoint/2010/main" val="213519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96399C-7E89-A275-C740-6878A476FC97}"/>
              </a:ext>
            </a:extLst>
          </p:cNvPr>
          <p:cNvSpPr/>
          <p:nvPr/>
        </p:nvSpPr>
        <p:spPr>
          <a:xfrm rot="10800000" flipV="1">
            <a:off x="4116388" y="457104"/>
            <a:ext cx="3527425" cy="677108"/>
          </a:xfrm>
          <a:prstGeom prst="rect">
            <a:avLst/>
          </a:prstGeom>
        </p:spPr>
        <p:txBody>
          <a:bodyPr wrap="square" lIns="0" tIns="0" rIns="0" bIns="0">
            <a:spAutoFit/>
          </a:bodyPr>
          <a:lstStyle/>
          <a:p>
            <a:r>
              <a:rPr lang="en-US" sz="4400" b="1">
                <a:solidFill>
                  <a:srgbClr val="DB2415"/>
                </a:solidFill>
                <a:latin typeface="+mj-lt"/>
                <a:ea typeface="Open Sans bold" panose="020B0806030504020204" pitchFamily="34" charset="0"/>
                <a:cs typeface="Open Sans bold" panose="020B0806030504020204" pitchFamily="34" charset="0"/>
              </a:rPr>
              <a:t>Conclusion</a:t>
            </a:r>
            <a:endParaRPr lang="en-US" sz="2000" b="1">
              <a:solidFill>
                <a:srgbClr val="DB2415"/>
              </a:solidFill>
              <a:latin typeface="+mj-lt"/>
              <a:ea typeface="Open Sans bold" panose="020B0806030504020204" pitchFamily="34" charset="0"/>
              <a:cs typeface="Open Sans bold" panose="020B0806030504020204" pitchFamily="34" charset="0"/>
            </a:endParaRPr>
          </a:p>
        </p:txBody>
      </p:sp>
      <p:pic>
        <p:nvPicPr>
          <p:cNvPr id="2" name="Picture 1" descr="A logo on a black background&#10;&#10;Description automatically generated">
            <a:extLst>
              <a:ext uri="{FF2B5EF4-FFF2-40B4-BE49-F238E27FC236}">
                <a16:creationId xmlns:a16="http://schemas.microsoft.com/office/drawing/2014/main" id="{423F8515-A5C8-91A1-1648-B01E39210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1" y="457103"/>
            <a:ext cx="1595437" cy="683759"/>
          </a:xfrm>
          <a:prstGeom prst="rect">
            <a:avLst/>
          </a:prstGeom>
        </p:spPr>
      </p:pic>
      <p:pic>
        <p:nvPicPr>
          <p:cNvPr id="3" name="Graphic 2">
            <a:extLst>
              <a:ext uri="{FF2B5EF4-FFF2-40B4-BE49-F238E27FC236}">
                <a16:creationId xmlns:a16="http://schemas.microsoft.com/office/drawing/2014/main" id="{A33A8B1C-F33B-15F7-DAA4-A01E3F4F73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98956" y="6000339"/>
            <a:ext cx="1740042" cy="606113"/>
          </a:xfrm>
          <a:prstGeom prst="rect">
            <a:avLst/>
          </a:prstGeom>
        </p:spPr>
      </p:pic>
      <p:sp>
        <p:nvSpPr>
          <p:cNvPr id="6" name="Freeform 11">
            <a:extLst>
              <a:ext uri="{FF2B5EF4-FFF2-40B4-BE49-F238E27FC236}">
                <a16:creationId xmlns:a16="http://schemas.microsoft.com/office/drawing/2014/main" id="{09BD7E73-B491-A8D9-8A48-0078758C0575}"/>
              </a:ext>
            </a:extLst>
          </p:cNvPr>
          <p:cNvSpPr/>
          <p:nvPr/>
        </p:nvSpPr>
        <p:spPr>
          <a:xfrm>
            <a:off x="453002" y="593576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4" name="Content Placeholder 3">
            <a:extLst>
              <a:ext uri="{FF2B5EF4-FFF2-40B4-BE49-F238E27FC236}">
                <a16:creationId xmlns:a16="http://schemas.microsoft.com/office/drawing/2014/main" id="{D9120530-D2BC-7EBE-52A2-0D3C722B7A91}"/>
              </a:ext>
            </a:extLst>
          </p:cNvPr>
          <p:cNvSpPr>
            <a:spLocks noGrp="1"/>
          </p:cNvSpPr>
          <p:nvPr>
            <p:ph idx="1"/>
          </p:nvPr>
        </p:nvSpPr>
        <p:spPr>
          <a:xfrm>
            <a:off x="453002" y="1669311"/>
            <a:ext cx="11296086" cy="3710409"/>
          </a:xfrm>
        </p:spPr>
        <p:txBody>
          <a:bodyPr vert="horz" lIns="0" tIns="0" rIns="0" bIns="0" rtlCol="0" anchor="t">
            <a:noAutofit/>
          </a:bodyPr>
          <a:lstStyle/>
          <a:p>
            <a:pPr>
              <a:lnSpc>
                <a:spcPct val="110000"/>
              </a:lnSpc>
              <a:buFont typeface="Arial" panose="020B0604020202020204" pitchFamily="34" charset="0"/>
              <a:buChar char="•"/>
            </a:pPr>
            <a:r>
              <a:rPr lang="en-US" sz="1800" dirty="0">
                <a:latin typeface="Aptos" panose="020B0004020202020204" pitchFamily="34" charset="0"/>
              </a:rPr>
              <a:t>These data are being used to inform the implementation of decentralized models within Project PrEP</a:t>
            </a:r>
          </a:p>
          <a:p>
            <a:pPr>
              <a:buFont typeface="Arial" panose="020B0604020202020204" pitchFamily="34" charset="0"/>
              <a:buChar char="•"/>
            </a:pPr>
            <a:r>
              <a:rPr lang="en-US" sz="1800" dirty="0">
                <a:latin typeface="Aptos" panose="020B0004020202020204" pitchFamily="34" charset="0"/>
              </a:rPr>
              <a:t>The</a:t>
            </a:r>
            <a:r>
              <a:rPr lang="en-US" sz="1800" dirty="0">
                <a:latin typeface="Aptos"/>
              </a:rPr>
              <a:t> </a:t>
            </a:r>
            <a:r>
              <a:rPr lang="en-US" sz="1800" b="1" dirty="0">
                <a:latin typeface="Aptos"/>
              </a:rPr>
              <a:t>myprep.co.za, </a:t>
            </a:r>
            <a:r>
              <a:rPr lang="en-US" sz="1800" b="1" dirty="0" err="1">
                <a:latin typeface="Aptos"/>
              </a:rPr>
              <a:t>MyPrEP</a:t>
            </a:r>
            <a:r>
              <a:rPr lang="en-US" sz="1800" b="1" dirty="0">
                <a:latin typeface="Aptos"/>
              </a:rPr>
              <a:t> </a:t>
            </a:r>
            <a:r>
              <a:rPr lang="en-US" sz="1800" b="1" dirty="0" err="1">
                <a:latin typeface="Aptos"/>
              </a:rPr>
              <a:t>facebook</a:t>
            </a:r>
            <a:r>
              <a:rPr lang="en-US" sz="1800" b="1" dirty="0">
                <a:latin typeface="Aptos"/>
              </a:rPr>
              <a:t> page </a:t>
            </a:r>
            <a:r>
              <a:rPr lang="en-US" sz="1800" dirty="0">
                <a:latin typeface="Aptos"/>
              </a:rPr>
              <a:t>and the </a:t>
            </a:r>
            <a:r>
              <a:rPr lang="en-US" sz="1800" b="1" dirty="0">
                <a:latin typeface="Aptos"/>
              </a:rPr>
              <a:t>Sr Unathi </a:t>
            </a:r>
            <a:r>
              <a:rPr lang="en-US" sz="1800" dirty="0">
                <a:latin typeface="Aptos"/>
              </a:rPr>
              <a:t>chatbot are a component of the Project PrEP delivery model, with more than 35 million (reached multiple times) people reached through these platforms. </a:t>
            </a:r>
            <a:endParaRPr lang="en-US" sz="1800" dirty="0">
              <a:ea typeface="Verdana"/>
            </a:endParaRPr>
          </a:p>
          <a:p>
            <a:pPr>
              <a:lnSpc>
                <a:spcPct val="110000"/>
              </a:lnSpc>
              <a:buFont typeface="Arial" panose="020B0604020202020204" pitchFamily="34" charset="0"/>
              <a:buChar char="•"/>
            </a:pPr>
            <a:r>
              <a:rPr lang="en-US" sz="1800" dirty="0">
                <a:latin typeface="Aptos"/>
              </a:rPr>
              <a:t>Our findings highlight a clear preference for </a:t>
            </a:r>
            <a:r>
              <a:rPr lang="en-US" sz="1800" b="1" dirty="0">
                <a:latin typeface="Aptos"/>
              </a:rPr>
              <a:t>out of facility options for PrEP pick up</a:t>
            </a:r>
            <a:r>
              <a:rPr lang="en-US" sz="1800" dirty="0">
                <a:latin typeface="Aptos"/>
              </a:rPr>
              <a:t>. </a:t>
            </a:r>
          </a:p>
          <a:p>
            <a:pPr>
              <a:lnSpc>
                <a:spcPct val="110000"/>
              </a:lnSpc>
              <a:buFont typeface="Arial" panose="020B0604020202020204" pitchFamily="34" charset="0"/>
              <a:buChar char="•"/>
            </a:pPr>
            <a:r>
              <a:rPr lang="en-US" sz="1800" dirty="0">
                <a:latin typeface="Aptos" panose="020B0004020202020204" pitchFamily="34" charset="0"/>
              </a:rPr>
              <a:t>Project PrEP delivers services through mobiles and fixed facilities and is expanding the options of out of facility pick up points.</a:t>
            </a:r>
          </a:p>
          <a:p>
            <a:pPr>
              <a:lnSpc>
                <a:spcPct val="110000"/>
              </a:lnSpc>
              <a:buFont typeface="Arial" panose="020B0604020202020204" pitchFamily="34" charset="0"/>
              <a:buChar char="•"/>
            </a:pPr>
            <a:r>
              <a:rPr lang="en-US" sz="1800" b="1" dirty="0">
                <a:latin typeface="Aptos" panose="020B0004020202020204" pitchFamily="34" charset="0"/>
              </a:rPr>
              <a:t>Longer follow up periods </a:t>
            </a:r>
            <a:r>
              <a:rPr lang="en-US" sz="1800" dirty="0">
                <a:latin typeface="Aptos" panose="020B0004020202020204" pitchFamily="34" charset="0"/>
              </a:rPr>
              <a:t>between PrEP visits were strongly desired by healthcare users.</a:t>
            </a:r>
          </a:p>
          <a:p>
            <a:pPr>
              <a:lnSpc>
                <a:spcPct val="110000"/>
              </a:lnSpc>
              <a:buFont typeface="Arial" panose="020B0604020202020204" pitchFamily="34" charset="0"/>
              <a:buChar char="•"/>
            </a:pPr>
            <a:r>
              <a:rPr lang="en-US" sz="1800" dirty="0">
                <a:latin typeface="Aptos" panose="020B0004020202020204" pitchFamily="34" charset="0"/>
              </a:rPr>
              <a:t>There was a willingness and a preference to use </a:t>
            </a:r>
            <a:r>
              <a:rPr lang="en-US" sz="1800" b="1" dirty="0">
                <a:latin typeface="Aptos" panose="020B0004020202020204" pitchFamily="34" charset="0"/>
              </a:rPr>
              <a:t>HIV self-testing</a:t>
            </a:r>
            <a:r>
              <a:rPr lang="en-US" sz="1800" dirty="0">
                <a:latin typeface="Aptos" panose="020B0004020202020204" pitchFamily="34" charset="0"/>
              </a:rPr>
              <a:t>, which could enhance more self-led prevention.</a:t>
            </a:r>
          </a:p>
          <a:p>
            <a:pPr>
              <a:lnSpc>
                <a:spcPct val="110000"/>
              </a:lnSpc>
              <a:buFont typeface="Arial" panose="020B0604020202020204" pitchFamily="34" charset="0"/>
              <a:buChar char="•"/>
            </a:pPr>
            <a:r>
              <a:rPr lang="en-US" sz="1800" dirty="0">
                <a:latin typeface="Aptos" panose="020B0004020202020204" pitchFamily="34" charset="0"/>
              </a:rPr>
              <a:t>In addition to choice of PrEP methods, offering </a:t>
            </a:r>
            <a:r>
              <a:rPr lang="en-US" sz="1800" b="1" dirty="0">
                <a:latin typeface="Aptos" panose="020B0004020202020204" pitchFamily="34" charset="0"/>
              </a:rPr>
              <a:t>choice</a:t>
            </a:r>
            <a:r>
              <a:rPr lang="en-US" sz="1800" dirty="0">
                <a:latin typeface="Aptos" panose="020B0004020202020204" pitchFamily="34" charset="0"/>
              </a:rPr>
              <a:t> within service delivery models could further improve access and acceptability.</a:t>
            </a:r>
            <a:r>
              <a:rPr lang="en-US" sz="1800" dirty="0"/>
              <a:t> </a:t>
            </a:r>
          </a:p>
        </p:txBody>
      </p:sp>
    </p:spTree>
    <p:extLst>
      <p:ext uri="{BB962C8B-B14F-4D97-AF65-F5344CB8AC3E}">
        <p14:creationId xmlns:p14="http://schemas.microsoft.com/office/powerpoint/2010/main" val="2062447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EB87D3-30A9-627A-64BE-667D3AB09F03}"/>
              </a:ext>
            </a:extLst>
          </p:cNvPr>
          <p:cNvSpPr>
            <a:spLocks noGrp="1"/>
          </p:cNvSpPr>
          <p:nvPr>
            <p:ph type="title"/>
          </p:nvPr>
        </p:nvSpPr>
        <p:spPr>
          <a:xfrm>
            <a:off x="4116388" y="603158"/>
            <a:ext cx="7632700" cy="1227931"/>
          </a:xfrm>
        </p:spPr>
        <p:txBody>
          <a:bodyPr/>
          <a:lstStyle/>
          <a:p>
            <a:r>
              <a:rPr lang="en-US" sz="4800" b="1">
                <a:latin typeface="Brandon Text" panose="020B0503020203060203" pitchFamily="34" charset="77"/>
                <a:ea typeface="Open Sans bold" panose="020B0806030504020204" pitchFamily="34" charset="0"/>
                <a:cs typeface="Open Sans bold" panose="020B0806030504020204" pitchFamily="34" charset="0"/>
              </a:rPr>
              <a:t>Acknowledgements</a:t>
            </a:r>
            <a:endParaRPr lang="en-ZA"/>
          </a:p>
        </p:txBody>
      </p:sp>
      <p:sp>
        <p:nvSpPr>
          <p:cNvPr id="4" name="Content Placeholder 3">
            <a:extLst>
              <a:ext uri="{FF2B5EF4-FFF2-40B4-BE49-F238E27FC236}">
                <a16:creationId xmlns:a16="http://schemas.microsoft.com/office/drawing/2014/main" id="{D9120530-D2BC-7EBE-52A2-0D3C722B7A91}"/>
              </a:ext>
            </a:extLst>
          </p:cNvPr>
          <p:cNvSpPr>
            <a:spLocks noGrp="1"/>
          </p:cNvSpPr>
          <p:nvPr>
            <p:ph type="body" sz="quarter" idx="10"/>
          </p:nvPr>
        </p:nvSpPr>
        <p:spPr>
          <a:xfrm>
            <a:off x="4121488" y="2087414"/>
            <a:ext cx="7632700" cy="2029224"/>
          </a:xfrm>
        </p:spPr>
        <p:txBody>
          <a:bodyPr>
            <a:noAutofit/>
          </a:bodyPr>
          <a:lstStyle/>
          <a:p>
            <a:pPr marL="171450" indent="-171450">
              <a:buFont typeface="Arial" panose="020B0604020202020204" pitchFamily="34" charset="0"/>
              <a:buChar char="•"/>
            </a:pPr>
            <a:r>
              <a:rPr lang="en-US" sz="1600" dirty="0">
                <a:latin typeface="+mn-lt"/>
              </a:rPr>
              <a:t>Unitaid, for funding this work</a:t>
            </a:r>
          </a:p>
          <a:p>
            <a:pPr marL="171450" indent="-171450">
              <a:buFont typeface="Arial" panose="020B0604020202020204" pitchFamily="34" charset="0"/>
              <a:buChar char="•"/>
            </a:pPr>
            <a:r>
              <a:rPr lang="en-US" sz="1600" dirty="0">
                <a:latin typeface="+mn-lt"/>
              </a:rPr>
              <a:t>The South African National Department of Health​</a:t>
            </a:r>
          </a:p>
          <a:p>
            <a:pPr marL="171450" indent="-171450">
              <a:buFont typeface="Arial" panose="020B0604020202020204" pitchFamily="34" charset="0"/>
              <a:buChar char="•"/>
            </a:pPr>
            <a:r>
              <a:rPr lang="en-US" sz="1600" dirty="0">
                <a:latin typeface="+mn-lt"/>
              </a:rPr>
              <a:t>All the participants who contributed their time and effort participating in this study</a:t>
            </a:r>
          </a:p>
          <a:p>
            <a:pPr marL="171450" indent="-171450">
              <a:buFont typeface="Arial" panose="020B0604020202020204" pitchFamily="34" charset="0"/>
              <a:buChar char="•"/>
            </a:pPr>
            <a:r>
              <a:rPr lang="en-US" sz="1600" dirty="0">
                <a:latin typeface="+mn-lt"/>
              </a:rPr>
              <a:t>The Project PrEP team!</a:t>
            </a:r>
          </a:p>
          <a:p>
            <a:pPr marL="0" indent="0">
              <a:buNone/>
            </a:pPr>
            <a:endParaRPr lang="en-US" sz="1200" dirty="0">
              <a:latin typeface="+mn-lt"/>
            </a:endParaRPr>
          </a:p>
        </p:txBody>
      </p:sp>
      <p:pic>
        <p:nvPicPr>
          <p:cNvPr id="3" name="Picture 2" descr="A logo on a black background&#10;&#10;Description automatically generated">
            <a:extLst>
              <a:ext uri="{FF2B5EF4-FFF2-40B4-BE49-F238E27FC236}">
                <a16:creationId xmlns:a16="http://schemas.microsoft.com/office/drawing/2014/main" id="{2C450A98-4671-D43A-B413-95637AAA5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1" y="457165"/>
            <a:ext cx="1595437" cy="683759"/>
          </a:xfrm>
          <a:prstGeom prst="rect">
            <a:avLst/>
          </a:prstGeom>
        </p:spPr>
      </p:pic>
      <p:pic>
        <p:nvPicPr>
          <p:cNvPr id="5" name="Graphic 4">
            <a:extLst>
              <a:ext uri="{FF2B5EF4-FFF2-40B4-BE49-F238E27FC236}">
                <a16:creationId xmlns:a16="http://schemas.microsoft.com/office/drawing/2014/main" id="{5B6C5729-ADE3-5BB4-B7A7-487FB3136E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9046" y="5507019"/>
            <a:ext cx="1740042" cy="606113"/>
          </a:xfrm>
          <a:prstGeom prst="rect">
            <a:avLst/>
          </a:prstGeom>
        </p:spPr>
      </p:pic>
      <p:sp>
        <p:nvSpPr>
          <p:cNvPr id="6" name="Freeform 11">
            <a:extLst>
              <a:ext uri="{FF2B5EF4-FFF2-40B4-BE49-F238E27FC236}">
                <a16:creationId xmlns:a16="http://schemas.microsoft.com/office/drawing/2014/main" id="{4E5B679B-2165-7C00-529B-B40FF968023D}"/>
              </a:ext>
            </a:extLst>
          </p:cNvPr>
          <p:cNvSpPr/>
          <p:nvPr/>
        </p:nvSpPr>
        <p:spPr>
          <a:xfrm>
            <a:off x="4116388" y="544244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48BC2089-3881-97D3-C4BA-40721492D9F0}"/>
              </a:ext>
            </a:extLst>
          </p:cNvPr>
          <p:cNvPicPr>
            <a:picLocks noChangeAspect="1"/>
          </p:cNvPicPr>
          <p:nvPr/>
        </p:nvPicPr>
        <p:blipFill>
          <a:blip r:embed="rId7"/>
          <a:srcRect b="7287"/>
          <a:stretch/>
        </p:blipFill>
        <p:spPr>
          <a:xfrm>
            <a:off x="4116388" y="3755096"/>
            <a:ext cx="4507246" cy="1441832"/>
          </a:xfrm>
          <a:prstGeom prst="rect">
            <a:avLst/>
          </a:prstGeom>
        </p:spPr>
      </p:pic>
      <p:sp>
        <p:nvSpPr>
          <p:cNvPr id="16" name="Rectangle 3">
            <a:extLst>
              <a:ext uri="{FF2B5EF4-FFF2-40B4-BE49-F238E27FC236}">
                <a16:creationId xmlns:a16="http://schemas.microsoft.com/office/drawing/2014/main" id="{BD5529C1-988F-F881-3F32-60C06362C0A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descr="A qr code with a few black squares&#10;&#10;Description automatically generated">
            <a:extLst>
              <a:ext uri="{FF2B5EF4-FFF2-40B4-BE49-F238E27FC236}">
                <a16:creationId xmlns:a16="http://schemas.microsoft.com/office/drawing/2014/main" id="{29EECADD-5331-E5E0-796A-ECA92C94152E}"/>
              </a:ext>
            </a:extLst>
          </p:cNvPr>
          <p:cNvPicPr>
            <a:picLocks noChangeAspect="1"/>
          </p:cNvPicPr>
          <p:nvPr/>
        </p:nvPicPr>
        <p:blipFill>
          <a:blip r:embed="rId8"/>
          <a:stretch>
            <a:fillRect/>
          </a:stretch>
        </p:blipFill>
        <p:spPr>
          <a:xfrm>
            <a:off x="8658893" y="3918502"/>
            <a:ext cx="1530017" cy="1530017"/>
          </a:xfrm>
          <a:prstGeom prst="rect">
            <a:avLst/>
          </a:prstGeom>
        </p:spPr>
      </p:pic>
      <p:sp>
        <p:nvSpPr>
          <p:cNvPr id="20" name="Speech Bubble: Rectangle 19">
            <a:extLst>
              <a:ext uri="{FF2B5EF4-FFF2-40B4-BE49-F238E27FC236}">
                <a16:creationId xmlns:a16="http://schemas.microsoft.com/office/drawing/2014/main" id="{15D47B35-7AC1-DFF5-D518-7E7DE4C03D03}"/>
              </a:ext>
            </a:extLst>
          </p:cNvPr>
          <p:cNvSpPr/>
          <p:nvPr/>
        </p:nvSpPr>
        <p:spPr>
          <a:xfrm>
            <a:off x="10505890" y="4005415"/>
            <a:ext cx="1146412" cy="888301"/>
          </a:xfrm>
          <a:prstGeom prst="wedgeRectCallout">
            <a:avLst>
              <a:gd name="adj1" fmla="val -69643"/>
              <a:gd name="adj2" fmla="val 39454"/>
            </a:avLst>
          </a:prstGeom>
          <a:solidFill>
            <a:srgbClr val="45ABBF"/>
          </a:solidFill>
          <a:ln>
            <a:solidFill>
              <a:srgbClr val="45AB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Full article available online</a:t>
            </a:r>
          </a:p>
        </p:txBody>
      </p:sp>
    </p:spTree>
    <p:extLst>
      <p:ext uri="{BB962C8B-B14F-4D97-AF65-F5344CB8AC3E}">
        <p14:creationId xmlns:p14="http://schemas.microsoft.com/office/powerpoint/2010/main" val="3515815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116391" y="441325"/>
            <a:ext cx="7632700" cy="1474615"/>
          </a:xfrm>
        </p:spPr>
        <p:txBody>
          <a:bodyPr>
            <a:normAutofit fontScale="90000"/>
          </a:bodyPr>
          <a:lstStyle/>
          <a:p>
            <a:r>
              <a:rPr lang="en-US" sz="4000" b="1">
                <a:latin typeface="Aptos Display" panose="020B0004020202020204" pitchFamily="34" charset="0"/>
              </a:rPr>
              <a:t>Progress has been made to scale PrEP services, with ~ 7,5 million PrEP initiations globally</a:t>
            </a:r>
            <a:br>
              <a:rPr lang="en-US" sz="1800" b="1" spc="150">
                <a:latin typeface="Aptos Display" panose="020B0004020202020204" pitchFamily="34" charset="0"/>
                <a:ea typeface="Open Sans bold" panose="020B0806030504020204" pitchFamily="34" charset="0"/>
                <a:cs typeface="Open Sans bold" panose="020B0806030504020204" pitchFamily="34" charset="0"/>
              </a:rPr>
            </a:br>
            <a:endParaRPr lang="en-GB" noProof="0"/>
          </a:p>
        </p:txBody>
      </p:sp>
      <p:pic>
        <p:nvPicPr>
          <p:cNvPr id="6" name="Picture 5" descr="A map of the world&#10;&#10;Description automatically generated">
            <a:extLst>
              <a:ext uri="{FF2B5EF4-FFF2-40B4-BE49-F238E27FC236}">
                <a16:creationId xmlns:a16="http://schemas.microsoft.com/office/drawing/2014/main" id="{54BE5F7D-231E-A5B9-6072-3FF30494A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391" y="1988816"/>
            <a:ext cx="7279341" cy="4145812"/>
          </a:xfrm>
          <a:prstGeom prst="rect">
            <a:avLst/>
          </a:prstGeom>
        </p:spPr>
      </p:pic>
      <p:sp>
        <p:nvSpPr>
          <p:cNvPr id="7" name="TextBox 6">
            <a:extLst>
              <a:ext uri="{FF2B5EF4-FFF2-40B4-BE49-F238E27FC236}">
                <a16:creationId xmlns:a16="http://schemas.microsoft.com/office/drawing/2014/main" id="{C07C482F-1F7D-BA95-D246-D0EBA5BA9EA9}"/>
              </a:ext>
            </a:extLst>
          </p:cNvPr>
          <p:cNvSpPr txBox="1"/>
          <p:nvPr/>
        </p:nvSpPr>
        <p:spPr>
          <a:xfrm>
            <a:off x="6929120" y="5776617"/>
            <a:ext cx="4958079" cy="430887"/>
          </a:xfrm>
          <a:prstGeom prst="rect">
            <a:avLst/>
          </a:prstGeom>
          <a:noFill/>
        </p:spPr>
        <p:txBody>
          <a:bodyPr wrap="square" rtlCol="0">
            <a:spAutoFit/>
          </a:bodyPr>
          <a:lstStyle/>
          <a:p>
            <a:r>
              <a:rPr lang="en-US" sz="1100">
                <a:latin typeface="Aptos" panose="020B0004020202020204" pitchFamily="34" charset="0"/>
              </a:rPr>
              <a:t>AVAC. PrEP Initiations by Country Worldwide. 16 August 2024. https://avac.org/resource/infographic/prep-initiations-by-country-worldwide/</a:t>
            </a:r>
          </a:p>
        </p:txBody>
      </p:sp>
    </p:spTree>
    <p:extLst>
      <p:ext uri="{BB962C8B-B14F-4D97-AF65-F5344CB8AC3E}">
        <p14:creationId xmlns:p14="http://schemas.microsoft.com/office/powerpoint/2010/main" val="415963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2E652-A477-CF4E-CD74-4F257EEFC5FD}"/>
              </a:ext>
            </a:extLst>
          </p:cNvPr>
          <p:cNvSpPr/>
          <p:nvPr/>
        </p:nvSpPr>
        <p:spPr>
          <a:xfrm>
            <a:off x="7023100" y="2617694"/>
            <a:ext cx="5168900" cy="24210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itle 3">
            <a:extLst>
              <a:ext uri="{FF2B5EF4-FFF2-40B4-BE49-F238E27FC236}">
                <a16:creationId xmlns:a16="http://schemas.microsoft.com/office/drawing/2014/main" id="{C93E86D9-734E-CD4A-98AC-D989E4E5E744}"/>
              </a:ext>
            </a:extLst>
          </p:cNvPr>
          <p:cNvSpPr>
            <a:spLocks noGrp="1"/>
          </p:cNvSpPr>
          <p:nvPr>
            <p:ph type="title"/>
          </p:nvPr>
        </p:nvSpPr>
        <p:spPr>
          <a:xfrm>
            <a:off x="4116391" y="469305"/>
            <a:ext cx="7632700" cy="1223964"/>
          </a:xfrm>
        </p:spPr>
        <p:txBody>
          <a:bodyPr>
            <a:noAutofit/>
          </a:bodyPr>
          <a:lstStyle/>
          <a:p>
            <a:r>
              <a:rPr lang="en-US" sz="3600" b="1">
                <a:latin typeface="Aptos Display" panose="020B0004020202020204" pitchFamily="34" charset="0"/>
              </a:rPr>
              <a:t>Barriers to accessing PrEP remain, but decentralized services hold the potential to address some of these issues</a:t>
            </a:r>
            <a:endParaRPr lang="en-US" sz="1400" b="1" spc="150">
              <a:latin typeface="Aptos Display" panose="020B0004020202020204" pitchFamily="34" charset="0"/>
              <a:ea typeface="Open Sans bold" panose="020B0806030504020204" pitchFamily="34" charset="0"/>
              <a:cs typeface="Open Sans bold" panose="020B0806030504020204" pitchFamily="34" charset="0"/>
            </a:endParaRPr>
          </a:p>
        </p:txBody>
      </p:sp>
      <p:sp>
        <p:nvSpPr>
          <p:cNvPr id="6" name="Content Placeholder 12">
            <a:extLst>
              <a:ext uri="{FF2B5EF4-FFF2-40B4-BE49-F238E27FC236}">
                <a16:creationId xmlns:a16="http://schemas.microsoft.com/office/drawing/2014/main" id="{6D28C90B-BE3C-F8F5-519E-8061D2986424}"/>
              </a:ext>
            </a:extLst>
          </p:cNvPr>
          <p:cNvSpPr txBox="1">
            <a:spLocks/>
          </p:cNvSpPr>
          <p:nvPr/>
        </p:nvSpPr>
        <p:spPr>
          <a:xfrm>
            <a:off x="4116389" y="5574570"/>
            <a:ext cx="7632700" cy="6262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a:t>Cholo FA, Dada S, Martin CE, Mullick S. Experiences of oral pre-exposure prophylaxis use among heterosexual men accessing sexual and reproductive health services in South Africa: a qualitative study. J Int AIDS Soc. 2024 May;27(5):e26249. </a:t>
            </a:r>
            <a:r>
              <a:rPr lang="en-GB" sz="800" err="1"/>
              <a:t>doi</a:t>
            </a:r>
            <a:r>
              <a:rPr lang="en-GB" sz="800"/>
              <a:t>: 10.1002/jia2.26249.</a:t>
            </a:r>
          </a:p>
          <a:p>
            <a:pPr marL="0" indent="0">
              <a:buNone/>
            </a:pPr>
            <a:r>
              <a:rPr lang="en-GB" sz="800"/>
              <a:t>Nongena P, Martin CE, Muhwava LS, Cholo FA, Chidumwa G, </a:t>
            </a:r>
            <a:r>
              <a:rPr lang="en-GB" sz="800" err="1"/>
              <a:t>Mojapeple</a:t>
            </a:r>
            <a:r>
              <a:rPr lang="en-GB" sz="800"/>
              <a:t> M, Butler V, Mullick S. Reaching young women through a decentralized mobile service delivery model for HIV prevention and PrEP services in South Africa. Global Health Science and Practice. </a:t>
            </a:r>
            <a:r>
              <a:rPr lang="en-GB" sz="800" i="1"/>
              <a:t>Under review. </a:t>
            </a:r>
          </a:p>
        </p:txBody>
      </p:sp>
      <p:sp>
        <p:nvSpPr>
          <p:cNvPr id="7" name="Rectangle 6">
            <a:extLst>
              <a:ext uri="{FF2B5EF4-FFF2-40B4-BE49-F238E27FC236}">
                <a16:creationId xmlns:a16="http://schemas.microsoft.com/office/drawing/2014/main" id="{8F2068B5-2BDC-BC28-0E67-3ACAA898E9BD}"/>
              </a:ext>
            </a:extLst>
          </p:cNvPr>
          <p:cNvSpPr/>
          <p:nvPr/>
        </p:nvSpPr>
        <p:spPr>
          <a:xfrm>
            <a:off x="0" y="2617694"/>
            <a:ext cx="3644900" cy="28112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t"/>
          <a:lstStyle/>
          <a:p>
            <a:pPr>
              <a:lnSpc>
                <a:spcPts val="2000"/>
              </a:lnSpc>
              <a:spcAft>
                <a:spcPts val="1200"/>
              </a:spcAft>
            </a:pPr>
            <a:r>
              <a:rPr lang="en-US" sz="1800"/>
              <a:t>“I have stopped [PrEP] because of my job. That time, it was December. I didn't have a chance to be off, I was always working… So, that's why I didn't find time to come here.” </a:t>
            </a:r>
          </a:p>
          <a:p>
            <a:pPr algn="r">
              <a:lnSpc>
                <a:spcPts val="2000"/>
              </a:lnSpc>
              <a:spcAft>
                <a:spcPts val="1200"/>
              </a:spcAft>
            </a:pPr>
            <a:r>
              <a:rPr lang="en-US" sz="1600" i="1"/>
              <a:t>21‐year‐old male PrEP user, South Africa</a:t>
            </a:r>
          </a:p>
        </p:txBody>
      </p:sp>
      <p:sp>
        <p:nvSpPr>
          <p:cNvPr id="2" name="Rectangle 1">
            <a:extLst>
              <a:ext uri="{FF2B5EF4-FFF2-40B4-BE49-F238E27FC236}">
                <a16:creationId xmlns:a16="http://schemas.microsoft.com/office/drawing/2014/main" id="{1F9F8B4E-E3B5-D15C-E725-C8CE7024491C}"/>
              </a:ext>
            </a:extLst>
          </p:cNvPr>
          <p:cNvSpPr/>
          <p:nvPr/>
        </p:nvSpPr>
        <p:spPr>
          <a:xfrm>
            <a:off x="3829050" y="2617693"/>
            <a:ext cx="3321220" cy="24210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r>
              <a:rPr lang="en-US" sz="1800"/>
              <a:t>“I would like to get service from mobile taking into consideration the </a:t>
            </a:r>
            <a:r>
              <a:rPr lang="en-US" sz="1800" b="1"/>
              <a:t>convenience.”</a:t>
            </a:r>
            <a:endParaRPr lang="en-US" sz="1800"/>
          </a:p>
          <a:p>
            <a:pPr algn="r"/>
            <a:r>
              <a:rPr lang="en-US" sz="1600" i="1"/>
              <a:t>20-year-old female PrEP user, South Africa</a:t>
            </a:r>
          </a:p>
        </p:txBody>
      </p:sp>
      <p:pic>
        <p:nvPicPr>
          <p:cNvPr id="3" name="Picture 4">
            <a:extLst>
              <a:ext uri="{FF2B5EF4-FFF2-40B4-BE49-F238E27FC236}">
                <a16:creationId xmlns:a16="http://schemas.microsoft.com/office/drawing/2014/main" id="{228EF280-1C66-44D8-A44F-C52C8BBE88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02"/>
          <a:stretch/>
        </p:blipFill>
        <p:spPr bwMode="auto">
          <a:xfrm>
            <a:off x="9595354" y="2061407"/>
            <a:ext cx="2453772" cy="33675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7645F9AF-B491-965B-101F-8909553A2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2139117"/>
            <a:ext cx="2536725" cy="328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65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125916" y="450850"/>
            <a:ext cx="7632700" cy="1345142"/>
          </a:xfrm>
          <a:solidFill>
            <a:schemeClr val="bg1"/>
          </a:solidFill>
        </p:spPr>
        <p:txBody>
          <a:bodyPr anchor="t" anchorCtr="0">
            <a:noAutofit/>
          </a:bodyPr>
          <a:lstStyle/>
          <a:p>
            <a:r>
              <a:rPr lang="en-US" sz="3200" b="1">
                <a:latin typeface="Aptos Display" panose="020B0004020202020204" pitchFamily="34" charset="0"/>
                <a:ea typeface="Open Sans bold" panose="020B0806030504020204" pitchFamily="34" charset="0"/>
                <a:cs typeface="Open Sans bold" panose="020B0806030504020204" pitchFamily="34" charset="0"/>
              </a:rPr>
              <a:t>WHO outlines Building Blocks of a differentiated PrEP service delivery package</a:t>
            </a:r>
            <a:endParaRPr lang="en-GB" sz="3200" noProof="0"/>
          </a:p>
        </p:txBody>
      </p:sp>
      <p:pic>
        <p:nvPicPr>
          <p:cNvPr id="10" name="Picture 9">
            <a:extLst>
              <a:ext uri="{FF2B5EF4-FFF2-40B4-BE49-F238E27FC236}">
                <a16:creationId xmlns:a16="http://schemas.microsoft.com/office/drawing/2014/main" id="{8E1CAB65-E7F6-9900-CD8D-F8B13769E237}"/>
              </a:ext>
            </a:extLst>
          </p:cNvPr>
          <p:cNvPicPr>
            <a:picLocks noChangeAspect="1"/>
          </p:cNvPicPr>
          <p:nvPr/>
        </p:nvPicPr>
        <p:blipFill>
          <a:blip r:embed="rId3"/>
          <a:srcRect l="41898" t="22840" r="27701" b="7871"/>
          <a:stretch/>
        </p:blipFill>
        <p:spPr>
          <a:xfrm>
            <a:off x="3309967" y="2534270"/>
            <a:ext cx="2570133" cy="366112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CB4D33B5-F513-5E34-41A7-39F7A7413407}"/>
              </a:ext>
            </a:extLst>
          </p:cNvPr>
          <p:cNvPicPr>
            <a:picLocks noChangeAspect="1"/>
          </p:cNvPicPr>
          <p:nvPr/>
        </p:nvPicPr>
        <p:blipFill>
          <a:blip r:embed="rId4"/>
          <a:srcRect l="42083" t="16444" r="27594" b="14445"/>
          <a:stretch/>
        </p:blipFill>
        <p:spPr>
          <a:xfrm>
            <a:off x="442913" y="2097087"/>
            <a:ext cx="3183944" cy="453548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5CE32C5B-4179-BFB0-6C68-DD8EA36F55CB}"/>
              </a:ext>
            </a:extLst>
          </p:cNvPr>
          <p:cNvPicPr>
            <a:picLocks noChangeAspect="1"/>
          </p:cNvPicPr>
          <p:nvPr/>
        </p:nvPicPr>
        <p:blipFill>
          <a:blip r:embed="rId5"/>
          <a:srcRect l="29464" t="16826" r="12202" b="9583"/>
          <a:stretch/>
        </p:blipFill>
        <p:spPr>
          <a:xfrm>
            <a:off x="5981055" y="1665287"/>
            <a:ext cx="5768032" cy="45479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4389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5CD540-13DF-4440-8FFD-EFD90B0F981A}"/>
              </a:ext>
            </a:extLst>
          </p:cNvPr>
          <p:cNvSpPr>
            <a:spLocks noGrp="1"/>
          </p:cNvSpPr>
          <p:nvPr>
            <p:ph sz="quarter" idx="13"/>
          </p:nvPr>
        </p:nvSpPr>
        <p:spPr>
          <a:xfrm>
            <a:off x="442913" y="2663824"/>
            <a:ext cx="5437187" cy="3203574"/>
          </a:xfrm>
        </p:spPr>
        <p:txBody>
          <a:bodyPr>
            <a:normAutofit/>
          </a:bodyPr>
          <a:lstStyle/>
          <a:p>
            <a:pPr marL="342900" indent="-342900">
              <a:buFont typeface="Arial" panose="020B0604020202020204" pitchFamily="34" charset="0"/>
              <a:buChar char="•"/>
            </a:pPr>
            <a:r>
              <a:rPr lang="en-US" noProof="0"/>
              <a:t>Source of information about HIV prevention and PrEP </a:t>
            </a:r>
          </a:p>
          <a:p>
            <a:pPr marL="342900" indent="-342900">
              <a:buFont typeface="Arial" panose="020B0604020202020204" pitchFamily="34" charset="0"/>
              <a:buChar char="•"/>
            </a:pPr>
            <a:r>
              <a:rPr lang="en-US" noProof="0"/>
              <a:t>PrEP initiation site and clinical follow-up</a:t>
            </a:r>
          </a:p>
          <a:p>
            <a:pPr marL="342900" indent="-342900">
              <a:buFont typeface="Arial" panose="020B0604020202020204" pitchFamily="34" charset="0"/>
              <a:buChar char="•"/>
            </a:pPr>
            <a:r>
              <a:rPr lang="en-US" noProof="0"/>
              <a:t>Frequency of follow-up appointments; </a:t>
            </a:r>
          </a:p>
          <a:p>
            <a:pPr marL="342900" indent="-342900">
              <a:buFont typeface="Arial" panose="020B0604020202020204" pitchFamily="34" charset="0"/>
              <a:buChar char="•"/>
            </a:pPr>
            <a:r>
              <a:rPr lang="en-US" noProof="0"/>
              <a:t>PrEP pick up point between clinical appointments</a:t>
            </a:r>
          </a:p>
          <a:p>
            <a:pPr marL="342900" indent="-342900">
              <a:buFont typeface="Arial" panose="020B0604020202020204" pitchFamily="34" charset="0"/>
              <a:buChar char="•"/>
            </a:pPr>
            <a:r>
              <a:rPr lang="en-US" noProof="0"/>
              <a:t>HIV testing method whilst using PrEP </a:t>
            </a:r>
          </a:p>
          <a:p>
            <a:pPr marL="342900" indent="-342900">
              <a:buFont typeface="Arial" panose="020B0604020202020204" pitchFamily="34" charset="0"/>
              <a:buChar char="•"/>
            </a:pPr>
            <a:r>
              <a:rPr lang="en-US" noProof="0"/>
              <a:t>Contact between appointments for general support for PrEP use </a:t>
            </a:r>
          </a:p>
          <a:p>
            <a:endParaRPr lang="en-GB" noProof="0"/>
          </a:p>
        </p:txBody>
      </p:sp>
      <p:sp>
        <p:nvSpPr>
          <p:cNvPr id="4" name="Text Placeholder 3">
            <a:extLst>
              <a:ext uri="{FF2B5EF4-FFF2-40B4-BE49-F238E27FC236}">
                <a16:creationId xmlns:a16="http://schemas.microsoft.com/office/drawing/2014/main" id="{F13725DA-F81C-C741-8279-C9F4F58D2445}"/>
              </a:ext>
            </a:extLst>
          </p:cNvPr>
          <p:cNvSpPr>
            <a:spLocks noGrp="1"/>
          </p:cNvSpPr>
          <p:nvPr>
            <p:ph type="body" sz="quarter" idx="15"/>
          </p:nvPr>
        </p:nvSpPr>
        <p:spPr>
          <a:xfrm>
            <a:off x="473449" y="1840706"/>
            <a:ext cx="5437187" cy="647700"/>
          </a:xfrm>
        </p:spPr>
        <p:txBody>
          <a:bodyPr/>
          <a:lstStyle/>
          <a:p>
            <a:r>
              <a:rPr lang="en-GB" sz="2800" noProof="0">
                <a:solidFill>
                  <a:srgbClr val="242D4B"/>
                </a:solidFill>
              </a:rPr>
              <a:t>Service Attributes:</a:t>
            </a:r>
            <a:endParaRPr lang="en-GB" noProof="0">
              <a:solidFill>
                <a:srgbClr val="242D4B"/>
              </a:solidFill>
            </a:endParaRPr>
          </a:p>
        </p:txBody>
      </p:sp>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4125913" y="450850"/>
            <a:ext cx="5653087" cy="1223964"/>
          </a:xfrm>
        </p:spPr>
        <p:txBody>
          <a:bodyPr>
            <a:noAutofit/>
          </a:bodyPr>
          <a:lstStyle/>
          <a:p>
            <a:r>
              <a:rPr lang="en-US" sz="2400" noProof="0"/>
              <a:t>Wits RHI developed a Discrete Choice Experiment to explore health care user preferences for PrEP service delivery models</a:t>
            </a:r>
            <a:br>
              <a:rPr lang="en-US" sz="2400" noProof="0"/>
            </a:br>
            <a:endParaRPr lang="en-GB" sz="2400" noProof="0"/>
          </a:p>
        </p:txBody>
      </p:sp>
      <p:pic>
        <p:nvPicPr>
          <p:cNvPr id="11" name="Picture 10" descr="A diagram of a service delivery&#10;&#10;Description automatically generated">
            <a:extLst>
              <a:ext uri="{FF2B5EF4-FFF2-40B4-BE49-F238E27FC236}">
                <a16:creationId xmlns:a16="http://schemas.microsoft.com/office/drawing/2014/main" id="{91431E23-8158-41DA-E9AC-D2D48F8B27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0100" y="2016124"/>
            <a:ext cx="5812132" cy="4112794"/>
          </a:xfrm>
          <a:prstGeom prst="rect">
            <a:avLst/>
          </a:prstGeom>
          <a:noFill/>
          <a:ln>
            <a:noFill/>
          </a:ln>
        </p:spPr>
      </p:pic>
      <p:sp>
        <p:nvSpPr>
          <p:cNvPr id="8" name="Rectangle 7">
            <a:extLst>
              <a:ext uri="{FF2B5EF4-FFF2-40B4-BE49-F238E27FC236}">
                <a16:creationId xmlns:a16="http://schemas.microsoft.com/office/drawing/2014/main" id="{65A45C6B-6D9D-2E97-4342-9BBCB8A24951}"/>
              </a:ext>
            </a:extLst>
          </p:cNvPr>
          <p:cNvSpPr/>
          <p:nvPr/>
        </p:nvSpPr>
        <p:spPr>
          <a:xfrm>
            <a:off x="442912" y="6042816"/>
            <a:ext cx="4967288" cy="735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descr="A logo on a black background&#10;&#10;Description automatically generated">
            <a:extLst>
              <a:ext uri="{FF2B5EF4-FFF2-40B4-BE49-F238E27FC236}">
                <a16:creationId xmlns:a16="http://schemas.microsoft.com/office/drawing/2014/main" id="{8A7054B9-8153-5102-962C-A4FAFAB2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651" y="81416"/>
            <a:ext cx="1595437" cy="683759"/>
          </a:xfrm>
          <a:prstGeom prst="rect">
            <a:avLst/>
          </a:prstGeom>
        </p:spPr>
      </p:pic>
      <p:pic>
        <p:nvPicPr>
          <p:cNvPr id="5" name="Graphic 4">
            <a:extLst>
              <a:ext uri="{FF2B5EF4-FFF2-40B4-BE49-F238E27FC236}">
                <a16:creationId xmlns:a16="http://schemas.microsoft.com/office/drawing/2014/main" id="{CFA49A6A-4965-E7EE-76B8-BCC808B324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5352" y="5992016"/>
            <a:ext cx="1740042" cy="606113"/>
          </a:xfrm>
          <a:prstGeom prst="rect">
            <a:avLst/>
          </a:prstGeom>
        </p:spPr>
      </p:pic>
      <p:sp>
        <p:nvSpPr>
          <p:cNvPr id="7" name="Freeform 11">
            <a:extLst>
              <a:ext uri="{FF2B5EF4-FFF2-40B4-BE49-F238E27FC236}">
                <a16:creationId xmlns:a16="http://schemas.microsoft.com/office/drawing/2014/main" id="{62061411-D134-799F-6D22-F1534131D7A5}"/>
              </a:ext>
            </a:extLst>
          </p:cNvPr>
          <p:cNvSpPr/>
          <p:nvPr/>
        </p:nvSpPr>
        <p:spPr>
          <a:xfrm>
            <a:off x="442912" y="5915644"/>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01340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2914" y="1665294"/>
            <a:ext cx="3371098" cy="2870611"/>
          </a:xfrm>
        </p:spPr>
        <p:txBody>
          <a:bodyPr>
            <a:normAutofit/>
          </a:bodyPr>
          <a:lstStyle/>
          <a:p>
            <a:r>
              <a:rPr lang="en-US" noProof="0"/>
              <a:t>Example of the DCE Choice Set</a:t>
            </a:r>
            <a:br>
              <a:rPr lang="en-US" noProof="0"/>
            </a:br>
            <a:endParaRPr lang="en-GB" noProof="0"/>
          </a:p>
        </p:txBody>
      </p:sp>
      <p:sp>
        <p:nvSpPr>
          <p:cNvPr id="6" name="Rectangle 5">
            <a:extLst>
              <a:ext uri="{FF2B5EF4-FFF2-40B4-BE49-F238E27FC236}">
                <a16:creationId xmlns:a16="http://schemas.microsoft.com/office/drawing/2014/main" id="{197C154A-99CA-BCA1-3957-706FC06B4131}"/>
              </a:ext>
            </a:extLst>
          </p:cNvPr>
          <p:cNvSpPr/>
          <p:nvPr/>
        </p:nvSpPr>
        <p:spPr>
          <a:xfrm>
            <a:off x="442912" y="6042816"/>
            <a:ext cx="4967288" cy="735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descr="A screenshot of a medical survey&#10;&#10;Description automatically generated">
            <a:extLst>
              <a:ext uri="{FF2B5EF4-FFF2-40B4-BE49-F238E27FC236}">
                <a16:creationId xmlns:a16="http://schemas.microsoft.com/office/drawing/2014/main" id="{30E1AC1B-6449-E998-7E66-7A1C58FFBCB7}"/>
              </a:ext>
            </a:extLst>
          </p:cNvPr>
          <p:cNvPicPr>
            <a:picLocks noChangeAspect="1"/>
          </p:cNvPicPr>
          <p:nvPr/>
        </p:nvPicPr>
        <p:blipFill>
          <a:blip r:embed="rId3">
            <a:extLst>
              <a:ext uri="{28A0092B-C50C-407E-A947-70E740481C1C}">
                <a14:useLocalDpi xmlns:a14="http://schemas.microsoft.com/office/drawing/2010/main" val="0"/>
              </a:ext>
            </a:extLst>
          </a:blip>
          <a:srcRect l="1351" t="534" r="1351" b="1645"/>
          <a:stretch/>
        </p:blipFill>
        <p:spPr bwMode="auto">
          <a:xfrm>
            <a:off x="4540183" y="741237"/>
            <a:ext cx="6830790" cy="4718723"/>
          </a:xfrm>
          <a:prstGeom prst="rect">
            <a:avLst/>
          </a:prstGeom>
          <a:noFill/>
          <a:effectLst>
            <a:outerShdw blurRad="50800" dist="38100" dir="8100000" algn="tr" rotWithShape="0">
              <a:prstClr val="black">
                <a:alpha val="40000"/>
              </a:prstClr>
            </a:outerShdw>
          </a:effectLst>
        </p:spPr>
      </p:pic>
      <p:pic>
        <p:nvPicPr>
          <p:cNvPr id="2" name="Picture 1" descr="A logo on a black background&#10;&#10;Description automatically generated">
            <a:extLst>
              <a:ext uri="{FF2B5EF4-FFF2-40B4-BE49-F238E27FC236}">
                <a16:creationId xmlns:a16="http://schemas.microsoft.com/office/drawing/2014/main" id="{56DB7B22-BDD2-F892-A83D-664176F82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376" y="5948816"/>
            <a:ext cx="1595437" cy="683759"/>
          </a:xfrm>
          <a:prstGeom prst="rect">
            <a:avLst/>
          </a:prstGeom>
        </p:spPr>
      </p:pic>
      <p:pic>
        <p:nvPicPr>
          <p:cNvPr id="3" name="Graphic 2">
            <a:extLst>
              <a:ext uri="{FF2B5EF4-FFF2-40B4-BE49-F238E27FC236}">
                <a16:creationId xmlns:a16="http://schemas.microsoft.com/office/drawing/2014/main" id="{A7306142-BE31-A61B-2FAF-9A2A00FD2D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9492" y="5987639"/>
            <a:ext cx="1740042" cy="606113"/>
          </a:xfrm>
          <a:prstGeom prst="rect">
            <a:avLst/>
          </a:prstGeom>
        </p:spPr>
      </p:pic>
      <p:sp>
        <p:nvSpPr>
          <p:cNvPr id="5" name="Freeform 11">
            <a:extLst>
              <a:ext uri="{FF2B5EF4-FFF2-40B4-BE49-F238E27FC236}">
                <a16:creationId xmlns:a16="http://schemas.microsoft.com/office/drawing/2014/main" id="{62AE922C-FCD4-C9A0-9324-9B9F3307C235}"/>
              </a:ext>
            </a:extLst>
          </p:cNvPr>
          <p:cNvSpPr/>
          <p:nvPr/>
        </p:nvSpPr>
        <p:spPr>
          <a:xfrm>
            <a:off x="442914" y="592306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2762374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727576" y="2097088"/>
            <a:ext cx="7021512" cy="3826701"/>
          </a:xfrm>
        </p:spPr>
        <p:txBody>
          <a:bodyPr>
            <a:normAutofit fontScale="92500" lnSpcReduction="20000"/>
          </a:bodyPr>
          <a:lstStyle/>
          <a:p>
            <a:pPr marL="342900" indent="-342900">
              <a:buFont typeface="Arial" panose="020B0604020202020204" pitchFamily="34" charset="0"/>
              <a:buChar char="•"/>
            </a:pPr>
            <a:r>
              <a:rPr lang="en-US" noProof="0" dirty="0"/>
              <a:t>Recruiting sites were primary care clinics supported by Wits RHI’s Project PrEP to integrate PrEP within routine primary care services since 2018</a:t>
            </a:r>
          </a:p>
          <a:p>
            <a:pPr marL="342900" indent="-342900">
              <a:buFont typeface="Arial" panose="020B0604020202020204" pitchFamily="34" charset="0"/>
              <a:buChar char="•"/>
            </a:pPr>
            <a:r>
              <a:rPr lang="en-US" noProof="0" dirty="0"/>
              <a:t>Participants were HIV negative men and women accessing sexual and reproductive health and related services</a:t>
            </a:r>
          </a:p>
          <a:p>
            <a:pPr marL="342900" indent="-342900">
              <a:buFont typeface="Arial" panose="020B0604020202020204" pitchFamily="34" charset="0"/>
              <a:buChar char="•"/>
            </a:pPr>
            <a:r>
              <a:rPr lang="en-US" noProof="0" dirty="0"/>
              <a:t>Potential participants were consecutively approached by study fieldworkers </a:t>
            </a:r>
          </a:p>
          <a:p>
            <a:pPr marL="342900" indent="-342900">
              <a:buFont typeface="Arial" panose="020B0604020202020204" pitchFamily="34" charset="0"/>
              <a:buChar char="•"/>
            </a:pPr>
            <a:r>
              <a:rPr lang="en-US" noProof="0" dirty="0"/>
              <a:t>Interviews were conducted in English and ~45mins</a:t>
            </a:r>
          </a:p>
          <a:p>
            <a:pPr marL="342900" indent="-342900">
              <a:buFont typeface="Arial" panose="020B0604020202020204" pitchFamily="34" charset="0"/>
              <a:buChar char="•"/>
            </a:pPr>
            <a:r>
              <a:rPr lang="en-US" noProof="0" dirty="0"/>
              <a:t>Data were captured on tablet devices using REDCap</a:t>
            </a:r>
          </a:p>
          <a:p>
            <a:pPr marL="342900" indent="-342900">
              <a:buFont typeface="Arial" panose="020B0604020202020204" pitchFamily="34" charset="0"/>
              <a:buChar char="•"/>
            </a:pPr>
            <a:r>
              <a:rPr lang="en-US" noProof="0" dirty="0"/>
              <a:t>Descriptive statistics were used to describe the  participants</a:t>
            </a:r>
          </a:p>
          <a:p>
            <a:pPr marL="342900" indent="-342900">
              <a:buFont typeface="Arial" panose="020B0604020202020204" pitchFamily="34" charset="0"/>
              <a:buChar char="•"/>
            </a:pPr>
            <a:r>
              <a:rPr lang="en-US" noProof="0" dirty="0"/>
              <a:t>DCE data were </a:t>
            </a:r>
            <a:r>
              <a:rPr lang="en-US" noProof="0" dirty="0" err="1"/>
              <a:t>analysed</a:t>
            </a:r>
            <a:r>
              <a:rPr lang="en-US" noProof="0" dirty="0"/>
              <a:t> using </a:t>
            </a:r>
            <a:r>
              <a:rPr lang="en-US" noProof="0" dirty="0" err="1"/>
              <a:t>generalised</a:t>
            </a:r>
            <a:r>
              <a:rPr lang="en-US" noProof="0" dirty="0"/>
              <a:t> multinomial logistic models</a:t>
            </a:r>
          </a:p>
        </p:txBody>
      </p:sp>
      <p:sp>
        <p:nvSpPr>
          <p:cNvPr id="5" name="Rectangle 4">
            <a:extLst>
              <a:ext uri="{FF2B5EF4-FFF2-40B4-BE49-F238E27FC236}">
                <a16:creationId xmlns:a16="http://schemas.microsoft.com/office/drawing/2014/main" id="{376CFDB2-2F09-10CF-FE84-49AEC5D67737}"/>
              </a:ext>
            </a:extLst>
          </p:cNvPr>
          <p:cNvSpPr/>
          <p:nvPr/>
        </p:nvSpPr>
        <p:spPr>
          <a:xfrm>
            <a:off x="-895" y="2097088"/>
            <a:ext cx="4549083" cy="4103687"/>
          </a:xfrm>
          <a:prstGeom prst="rect">
            <a:avLst/>
          </a:prstGeom>
          <a:solidFill>
            <a:srgbClr val="242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3327400" y="441324"/>
            <a:ext cx="8421691" cy="1223963"/>
          </a:xfrm>
        </p:spPr>
        <p:txBody>
          <a:bodyPr>
            <a:noAutofit/>
          </a:bodyPr>
          <a:lstStyle/>
          <a:p>
            <a:r>
              <a:rPr lang="en-US" sz="2800" noProof="0"/>
              <a:t>Between November 2022 and February 2023, we recruited participants from eight clinics in four areas of South Africa</a:t>
            </a:r>
            <a:endParaRPr lang="en-GB" sz="2800" noProof="0"/>
          </a:p>
        </p:txBody>
      </p:sp>
      <p:grpSp>
        <p:nvGrpSpPr>
          <p:cNvPr id="20" name="Group 19">
            <a:extLst>
              <a:ext uri="{FF2B5EF4-FFF2-40B4-BE49-F238E27FC236}">
                <a16:creationId xmlns:a16="http://schemas.microsoft.com/office/drawing/2014/main" id="{B9CEA784-5E20-2750-913B-DA4E39FEE86F}"/>
              </a:ext>
            </a:extLst>
          </p:cNvPr>
          <p:cNvGrpSpPr/>
          <p:nvPr/>
        </p:nvGrpSpPr>
        <p:grpSpPr>
          <a:xfrm>
            <a:off x="488655" y="2534530"/>
            <a:ext cx="3537574" cy="3277044"/>
            <a:chOff x="529329" y="2501900"/>
            <a:chExt cx="3537574" cy="3277044"/>
          </a:xfrm>
          <a:solidFill>
            <a:srgbClr val="242D4B"/>
          </a:solidFill>
        </p:grpSpPr>
        <p:sp>
          <p:nvSpPr>
            <p:cNvPr id="11" name="Freeform: Shape 10">
              <a:extLst>
                <a:ext uri="{FF2B5EF4-FFF2-40B4-BE49-F238E27FC236}">
                  <a16:creationId xmlns:a16="http://schemas.microsoft.com/office/drawing/2014/main" id="{3FC25CAD-8B5C-9B14-C5D8-CC48430FA2D5}"/>
                </a:ext>
              </a:extLst>
            </p:cNvPr>
            <p:cNvSpPr/>
            <p:nvPr/>
          </p:nvSpPr>
          <p:spPr>
            <a:xfrm>
              <a:off x="835461" y="4633125"/>
              <a:ext cx="1449587" cy="1145819"/>
            </a:xfrm>
            <a:custGeom>
              <a:avLst/>
              <a:gdLst>
                <a:gd name="connsiteX0" fmla="*/ 1436610 w 1449587"/>
                <a:gd name="connsiteY0" fmla="*/ 424280 h 1145819"/>
                <a:gd name="connsiteX1" fmla="*/ 1244016 w 1449587"/>
                <a:gd name="connsiteY1" fmla="*/ 504892 h 1145819"/>
                <a:gd name="connsiteX2" fmla="*/ 1259864 w 1449587"/>
                <a:gd name="connsiteY2" fmla="*/ 579479 h 1145819"/>
                <a:gd name="connsiteX3" fmla="*/ 1169752 w 1449587"/>
                <a:gd name="connsiteY3" fmla="*/ 686226 h 1145819"/>
                <a:gd name="connsiteX4" fmla="*/ 1102745 w 1449587"/>
                <a:gd name="connsiteY4" fmla="*/ 760652 h 1145819"/>
                <a:gd name="connsiteX5" fmla="*/ 1311489 w 1449587"/>
                <a:gd name="connsiteY5" fmla="*/ 773811 h 1145819"/>
                <a:gd name="connsiteX6" fmla="*/ 1288365 w 1449587"/>
                <a:gd name="connsiteY6" fmla="*/ 853937 h 1145819"/>
                <a:gd name="connsiteX7" fmla="*/ 1334290 w 1449587"/>
                <a:gd name="connsiteY7" fmla="*/ 914921 h 1145819"/>
                <a:gd name="connsiteX8" fmla="*/ 690350 w 1449587"/>
                <a:gd name="connsiteY8" fmla="*/ 1042084 h 1145819"/>
                <a:gd name="connsiteX9" fmla="*/ 428727 w 1449587"/>
                <a:gd name="connsiteY9" fmla="*/ 1145820 h 1145819"/>
                <a:gd name="connsiteX10" fmla="*/ 159807 w 1449587"/>
                <a:gd name="connsiteY10" fmla="*/ 964020 h 1145819"/>
                <a:gd name="connsiteX11" fmla="*/ 164073 w 1449587"/>
                <a:gd name="connsiteY11" fmla="*/ 895274 h 1145819"/>
                <a:gd name="connsiteX12" fmla="*/ 0 w 1449587"/>
                <a:gd name="connsiteY12" fmla="*/ 603230 h 1145819"/>
                <a:gd name="connsiteX13" fmla="*/ 123686 w 1449587"/>
                <a:gd name="connsiteY13" fmla="*/ 544793 h 1145819"/>
                <a:gd name="connsiteX14" fmla="*/ 113397 w 1449587"/>
                <a:gd name="connsiteY14" fmla="*/ 356646 h 1145819"/>
                <a:gd name="connsiteX15" fmla="*/ 0 w 1449587"/>
                <a:gd name="connsiteY15" fmla="*/ 165649 h 1145819"/>
                <a:gd name="connsiteX16" fmla="*/ 7277 w 1449587"/>
                <a:gd name="connsiteY16" fmla="*/ 159646 h 1145819"/>
                <a:gd name="connsiteX17" fmla="*/ 202397 w 1449587"/>
                <a:gd name="connsiteY17" fmla="*/ 0 h 1145819"/>
                <a:gd name="connsiteX18" fmla="*/ 292367 w 1449587"/>
                <a:gd name="connsiteY18" fmla="*/ 300433 h 1145819"/>
                <a:gd name="connsiteX19" fmla="*/ 388017 w 1449587"/>
                <a:gd name="connsiteY19" fmla="*/ 422380 h 1145819"/>
                <a:gd name="connsiteX20" fmla="*/ 390867 w 1449587"/>
                <a:gd name="connsiteY20" fmla="*/ 515807 h 1145819"/>
                <a:gd name="connsiteX21" fmla="*/ 545601 w 1449587"/>
                <a:gd name="connsiteY21" fmla="*/ 440754 h 1145819"/>
                <a:gd name="connsiteX22" fmla="*/ 554940 w 1449587"/>
                <a:gd name="connsiteY22" fmla="*/ 596418 h 1145819"/>
                <a:gd name="connsiteX23" fmla="*/ 631266 w 1449587"/>
                <a:gd name="connsiteY23" fmla="*/ 633813 h 1145819"/>
                <a:gd name="connsiteX24" fmla="*/ 761299 w 1449587"/>
                <a:gd name="connsiteY24" fmla="*/ 553990 h 1145819"/>
                <a:gd name="connsiteX25" fmla="*/ 955308 w 1449587"/>
                <a:gd name="connsiteY25" fmla="*/ 443281 h 1145819"/>
                <a:gd name="connsiteX26" fmla="*/ 1021507 w 1449587"/>
                <a:gd name="connsiteY26" fmla="*/ 285232 h 1145819"/>
                <a:gd name="connsiteX27" fmla="*/ 1197606 w 1449587"/>
                <a:gd name="connsiteY27" fmla="*/ 372797 h 1145819"/>
                <a:gd name="connsiteX28" fmla="*/ 1331763 w 1449587"/>
                <a:gd name="connsiteY28" fmla="*/ 299786 h 1145819"/>
                <a:gd name="connsiteX29" fmla="*/ 1449587 w 1449587"/>
                <a:gd name="connsiteY29" fmla="*/ 334634 h 1145819"/>
                <a:gd name="connsiteX30" fmla="*/ 1436610 w 1449587"/>
                <a:gd name="connsiteY30" fmla="*/ 424280 h 114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9587" h="1145819">
                  <a:moveTo>
                    <a:pt x="1436610" y="424280"/>
                  </a:moveTo>
                  <a:lnTo>
                    <a:pt x="1244016" y="504892"/>
                  </a:lnTo>
                  <a:lnTo>
                    <a:pt x="1259864" y="579479"/>
                  </a:lnTo>
                  <a:lnTo>
                    <a:pt x="1169752" y="686226"/>
                  </a:lnTo>
                  <a:lnTo>
                    <a:pt x="1102745" y="760652"/>
                  </a:lnTo>
                  <a:lnTo>
                    <a:pt x="1311489" y="773811"/>
                  </a:lnTo>
                  <a:lnTo>
                    <a:pt x="1288365" y="853937"/>
                  </a:lnTo>
                  <a:lnTo>
                    <a:pt x="1334290" y="914921"/>
                  </a:lnTo>
                  <a:lnTo>
                    <a:pt x="690350" y="1042084"/>
                  </a:lnTo>
                  <a:lnTo>
                    <a:pt x="428727" y="1145820"/>
                  </a:lnTo>
                  <a:lnTo>
                    <a:pt x="159807" y="964020"/>
                  </a:lnTo>
                  <a:lnTo>
                    <a:pt x="164073" y="895274"/>
                  </a:lnTo>
                  <a:lnTo>
                    <a:pt x="0" y="603230"/>
                  </a:lnTo>
                  <a:lnTo>
                    <a:pt x="123686" y="544793"/>
                  </a:lnTo>
                  <a:lnTo>
                    <a:pt x="113397" y="356646"/>
                  </a:lnTo>
                  <a:lnTo>
                    <a:pt x="0" y="165649"/>
                  </a:lnTo>
                  <a:lnTo>
                    <a:pt x="7277" y="159646"/>
                  </a:lnTo>
                  <a:lnTo>
                    <a:pt x="202397" y="0"/>
                  </a:lnTo>
                  <a:lnTo>
                    <a:pt x="292367" y="300433"/>
                  </a:lnTo>
                  <a:lnTo>
                    <a:pt x="388017" y="422380"/>
                  </a:lnTo>
                  <a:lnTo>
                    <a:pt x="390867" y="515807"/>
                  </a:lnTo>
                  <a:lnTo>
                    <a:pt x="545601" y="440754"/>
                  </a:lnTo>
                  <a:lnTo>
                    <a:pt x="554940" y="596418"/>
                  </a:lnTo>
                  <a:lnTo>
                    <a:pt x="631266" y="633813"/>
                  </a:lnTo>
                  <a:lnTo>
                    <a:pt x="761299" y="553990"/>
                  </a:lnTo>
                  <a:lnTo>
                    <a:pt x="955308" y="443281"/>
                  </a:lnTo>
                  <a:lnTo>
                    <a:pt x="1021507" y="285232"/>
                  </a:lnTo>
                  <a:lnTo>
                    <a:pt x="1197606" y="372797"/>
                  </a:lnTo>
                  <a:lnTo>
                    <a:pt x="1331763" y="299786"/>
                  </a:lnTo>
                  <a:lnTo>
                    <a:pt x="1449587" y="334634"/>
                  </a:lnTo>
                  <a:lnTo>
                    <a:pt x="1436610" y="424280"/>
                  </a:lnTo>
                  <a:close/>
                </a:path>
              </a:pathLst>
            </a:custGeom>
            <a:grpFill/>
            <a:ln w="9525" cap="flat">
              <a:solidFill>
                <a:srgbClr val="DE9443"/>
              </a:solidFill>
              <a:prstDash val="solid"/>
              <a:miter/>
            </a:ln>
          </p:spPr>
          <p:txBody>
            <a:bodyPr rtlCol="0" anchor="ctr"/>
            <a:lstStyle/>
            <a:p>
              <a:endParaRPr lang="en-ZA"/>
            </a:p>
          </p:txBody>
        </p:sp>
        <p:sp>
          <p:nvSpPr>
            <p:cNvPr id="14" name="Freeform: Shape 13">
              <a:extLst>
                <a:ext uri="{FF2B5EF4-FFF2-40B4-BE49-F238E27FC236}">
                  <a16:creationId xmlns:a16="http://schemas.microsoft.com/office/drawing/2014/main" id="{E1F44A13-6EFC-7B7B-5F20-03D691897F1A}"/>
                </a:ext>
              </a:extLst>
            </p:cNvPr>
            <p:cNvSpPr/>
            <p:nvPr/>
          </p:nvSpPr>
          <p:spPr>
            <a:xfrm>
              <a:off x="3226105" y="2955166"/>
              <a:ext cx="840798" cy="878496"/>
            </a:xfrm>
            <a:custGeom>
              <a:avLst/>
              <a:gdLst>
                <a:gd name="connsiteX0" fmla="*/ 840798 w 840798"/>
                <a:gd name="connsiteY0" fmla="*/ 124313 h 878496"/>
                <a:gd name="connsiteX1" fmla="*/ 837463 w 840798"/>
                <a:gd name="connsiteY1" fmla="*/ 423492 h 878496"/>
                <a:gd name="connsiteX2" fmla="*/ 831601 w 840798"/>
                <a:gd name="connsiteY2" fmla="*/ 498403 h 878496"/>
                <a:gd name="connsiteX3" fmla="*/ 810539 w 840798"/>
                <a:gd name="connsiteY3" fmla="*/ 505842 h 878496"/>
                <a:gd name="connsiteX4" fmla="*/ 785676 w 840798"/>
                <a:gd name="connsiteY4" fmla="*/ 491429 h 878496"/>
                <a:gd name="connsiteX5" fmla="*/ 712989 w 840798"/>
                <a:gd name="connsiteY5" fmla="*/ 444231 h 878496"/>
                <a:gd name="connsiteX6" fmla="*/ 686226 w 840798"/>
                <a:gd name="connsiteY6" fmla="*/ 447708 h 878496"/>
                <a:gd name="connsiteX7" fmla="*/ 640301 w 840798"/>
                <a:gd name="connsiteY7" fmla="*/ 491429 h 878496"/>
                <a:gd name="connsiteX8" fmla="*/ 592618 w 840798"/>
                <a:gd name="connsiteY8" fmla="*/ 582814 h 878496"/>
                <a:gd name="connsiteX9" fmla="*/ 571555 w 840798"/>
                <a:gd name="connsiteY9" fmla="*/ 609577 h 878496"/>
                <a:gd name="connsiteX10" fmla="*/ 563167 w 840798"/>
                <a:gd name="connsiteY10" fmla="*/ 642040 h 878496"/>
                <a:gd name="connsiteX11" fmla="*/ 571091 w 840798"/>
                <a:gd name="connsiteY11" fmla="*/ 714101 h 878496"/>
                <a:gd name="connsiteX12" fmla="*/ 588818 w 840798"/>
                <a:gd name="connsiteY12" fmla="*/ 704762 h 878496"/>
                <a:gd name="connsiteX13" fmla="*/ 605777 w 840798"/>
                <a:gd name="connsiteY13" fmla="*/ 735163 h 878496"/>
                <a:gd name="connsiteX14" fmla="*/ 605453 w 840798"/>
                <a:gd name="connsiteY14" fmla="*/ 762876 h 878496"/>
                <a:gd name="connsiteX15" fmla="*/ 644405 w 840798"/>
                <a:gd name="connsiteY15" fmla="*/ 814986 h 878496"/>
                <a:gd name="connsiteX16" fmla="*/ 674017 w 840798"/>
                <a:gd name="connsiteY16" fmla="*/ 823051 h 878496"/>
                <a:gd name="connsiteX17" fmla="*/ 618289 w 840798"/>
                <a:gd name="connsiteY17" fmla="*/ 851572 h 878496"/>
                <a:gd name="connsiteX18" fmla="*/ 563167 w 840798"/>
                <a:gd name="connsiteY18" fmla="*/ 832875 h 878496"/>
                <a:gd name="connsiteX19" fmla="*/ 416983 w 840798"/>
                <a:gd name="connsiteY19" fmla="*/ 851572 h 878496"/>
                <a:gd name="connsiteX20" fmla="*/ 336857 w 840798"/>
                <a:gd name="connsiteY20" fmla="*/ 878497 h 878496"/>
                <a:gd name="connsiteX21" fmla="*/ 292670 w 840798"/>
                <a:gd name="connsiteY21" fmla="*/ 878497 h 878496"/>
                <a:gd name="connsiteX22" fmla="*/ 262108 w 840798"/>
                <a:gd name="connsiteY22" fmla="*/ 827498 h 878496"/>
                <a:gd name="connsiteX23" fmla="*/ 164699 w 840798"/>
                <a:gd name="connsiteY23" fmla="*/ 765564 h 878496"/>
                <a:gd name="connsiteX24" fmla="*/ 72061 w 840798"/>
                <a:gd name="connsiteY24" fmla="*/ 765726 h 878496"/>
                <a:gd name="connsiteX25" fmla="*/ 0 w 840798"/>
                <a:gd name="connsiteY25" fmla="*/ 740863 h 878496"/>
                <a:gd name="connsiteX26" fmla="*/ 37213 w 840798"/>
                <a:gd name="connsiteY26" fmla="*/ 674038 h 878496"/>
                <a:gd name="connsiteX27" fmla="*/ 129548 w 840798"/>
                <a:gd name="connsiteY27" fmla="*/ 617177 h 878496"/>
                <a:gd name="connsiteX28" fmla="*/ 120351 w 840798"/>
                <a:gd name="connsiteY28" fmla="*/ 593891 h 878496"/>
                <a:gd name="connsiteX29" fmla="*/ 68564 w 840798"/>
                <a:gd name="connsiteY29" fmla="*/ 591830 h 878496"/>
                <a:gd name="connsiteX30" fmla="*/ 36728 w 840798"/>
                <a:gd name="connsiteY30" fmla="*/ 535293 h 878496"/>
                <a:gd name="connsiteX31" fmla="*/ 71111 w 840798"/>
                <a:gd name="connsiteY31" fmla="*/ 508853 h 878496"/>
                <a:gd name="connsiteX32" fmla="*/ 124636 w 840798"/>
                <a:gd name="connsiteY32" fmla="*/ 515018 h 878496"/>
                <a:gd name="connsiteX33" fmla="*/ 185600 w 840798"/>
                <a:gd name="connsiteY33" fmla="*/ 377567 h 878496"/>
                <a:gd name="connsiteX34" fmla="*/ 217436 w 840798"/>
                <a:gd name="connsiteY34" fmla="*/ 347631 h 878496"/>
                <a:gd name="connsiteX35" fmla="*/ 168338 w 840798"/>
                <a:gd name="connsiteY35" fmla="*/ 342396 h 878496"/>
                <a:gd name="connsiteX36" fmla="*/ 117339 w 840798"/>
                <a:gd name="connsiteY36" fmla="*/ 347934 h 878496"/>
                <a:gd name="connsiteX37" fmla="*/ 138098 w 840798"/>
                <a:gd name="connsiteY37" fmla="*/ 292347 h 878496"/>
                <a:gd name="connsiteX38" fmla="*/ 114186 w 840798"/>
                <a:gd name="connsiteY38" fmla="*/ 284909 h 878496"/>
                <a:gd name="connsiteX39" fmla="*/ 71899 w 840798"/>
                <a:gd name="connsiteY39" fmla="*/ 296794 h 878496"/>
                <a:gd name="connsiteX40" fmla="*/ 19162 w 840798"/>
                <a:gd name="connsiteY40" fmla="*/ 299159 h 878496"/>
                <a:gd name="connsiteX41" fmla="*/ 118612 w 840798"/>
                <a:gd name="connsiteY41" fmla="*/ 241207 h 878496"/>
                <a:gd name="connsiteX42" fmla="*/ 258611 w 840798"/>
                <a:gd name="connsiteY42" fmla="*/ 196535 h 878496"/>
                <a:gd name="connsiteX43" fmla="*/ 249899 w 840798"/>
                <a:gd name="connsiteY43" fmla="*/ 256569 h 878496"/>
                <a:gd name="connsiteX44" fmla="*/ 327033 w 840798"/>
                <a:gd name="connsiteY44" fmla="*/ 295986 h 878496"/>
                <a:gd name="connsiteX45" fmla="*/ 415083 w 840798"/>
                <a:gd name="connsiteY45" fmla="*/ 159787 h 878496"/>
                <a:gd name="connsiteX46" fmla="*/ 578691 w 840798"/>
                <a:gd name="connsiteY46" fmla="*/ 130013 h 878496"/>
                <a:gd name="connsiteX47" fmla="*/ 650913 w 840798"/>
                <a:gd name="connsiteY47" fmla="*/ 203509 h 878496"/>
                <a:gd name="connsiteX48" fmla="*/ 641393 w 840798"/>
                <a:gd name="connsiteY48" fmla="*/ 251496 h 878496"/>
                <a:gd name="connsiteX49" fmla="*/ 716162 w 840798"/>
                <a:gd name="connsiteY49" fmla="*/ 230272 h 878496"/>
                <a:gd name="connsiteX50" fmla="*/ 699042 w 840798"/>
                <a:gd name="connsiteY50" fmla="*/ 199709 h 878496"/>
                <a:gd name="connsiteX51" fmla="*/ 748787 w 840798"/>
                <a:gd name="connsiteY51" fmla="*/ 174523 h 878496"/>
                <a:gd name="connsiteX52" fmla="*/ 703489 w 840798"/>
                <a:gd name="connsiteY52" fmla="*/ 109274 h 878496"/>
                <a:gd name="connsiteX53" fmla="*/ 724713 w 840798"/>
                <a:gd name="connsiteY53" fmla="*/ 45602 h 878496"/>
                <a:gd name="connsiteX54" fmla="*/ 672441 w 840798"/>
                <a:gd name="connsiteY54" fmla="*/ 32625 h 878496"/>
                <a:gd name="connsiteX55" fmla="*/ 805789 w 840798"/>
                <a:gd name="connsiteY55" fmla="*/ 0 h 878496"/>
                <a:gd name="connsiteX56" fmla="*/ 826386 w 840798"/>
                <a:gd name="connsiteY56" fmla="*/ 76488 h 878496"/>
                <a:gd name="connsiteX57" fmla="*/ 840798 w 840798"/>
                <a:gd name="connsiteY57" fmla="*/ 124313 h 87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0798" h="878496">
                  <a:moveTo>
                    <a:pt x="840798" y="124313"/>
                  </a:moveTo>
                  <a:lnTo>
                    <a:pt x="837463" y="423492"/>
                  </a:lnTo>
                  <a:lnTo>
                    <a:pt x="831601" y="498403"/>
                  </a:lnTo>
                  <a:lnTo>
                    <a:pt x="810539" y="505842"/>
                  </a:lnTo>
                  <a:lnTo>
                    <a:pt x="785676" y="491429"/>
                  </a:lnTo>
                  <a:lnTo>
                    <a:pt x="712989" y="444231"/>
                  </a:lnTo>
                  <a:lnTo>
                    <a:pt x="686226" y="447708"/>
                  </a:lnTo>
                  <a:lnTo>
                    <a:pt x="640301" y="491429"/>
                  </a:lnTo>
                  <a:lnTo>
                    <a:pt x="592618" y="582814"/>
                  </a:lnTo>
                  <a:lnTo>
                    <a:pt x="571555" y="609577"/>
                  </a:lnTo>
                  <a:lnTo>
                    <a:pt x="563167" y="642040"/>
                  </a:lnTo>
                  <a:lnTo>
                    <a:pt x="571091" y="714101"/>
                  </a:lnTo>
                  <a:lnTo>
                    <a:pt x="588818" y="704762"/>
                  </a:lnTo>
                  <a:lnTo>
                    <a:pt x="605777" y="735163"/>
                  </a:lnTo>
                  <a:lnTo>
                    <a:pt x="605453" y="762876"/>
                  </a:lnTo>
                  <a:lnTo>
                    <a:pt x="644405" y="814986"/>
                  </a:lnTo>
                  <a:lnTo>
                    <a:pt x="674017" y="823051"/>
                  </a:lnTo>
                  <a:lnTo>
                    <a:pt x="618289" y="851572"/>
                  </a:lnTo>
                  <a:lnTo>
                    <a:pt x="563167" y="832875"/>
                  </a:lnTo>
                  <a:lnTo>
                    <a:pt x="416983" y="851572"/>
                  </a:lnTo>
                  <a:lnTo>
                    <a:pt x="336857" y="878497"/>
                  </a:lnTo>
                  <a:lnTo>
                    <a:pt x="292670" y="878497"/>
                  </a:lnTo>
                  <a:lnTo>
                    <a:pt x="262108" y="827498"/>
                  </a:lnTo>
                  <a:lnTo>
                    <a:pt x="164699" y="765564"/>
                  </a:lnTo>
                  <a:lnTo>
                    <a:pt x="72061" y="765726"/>
                  </a:lnTo>
                  <a:lnTo>
                    <a:pt x="0" y="740863"/>
                  </a:lnTo>
                  <a:lnTo>
                    <a:pt x="37213" y="674038"/>
                  </a:lnTo>
                  <a:lnTo>
                    <a:pt x="129548" y="617177"/>
                  </a:lnTo>
                  <a:lnTo>
                    <a:pt x="120351" y="593891"/>
                  </a:lnTo>
                  <a:lnTo>
                    <a:pt x="68564" y="591830"/>
                  </a:lnTo>
                  <a:lnTo>
                    <a:pt x="36728" y="535293"/>
                  </a:lnTo>
                  <a:lnTo>
                    <a:pt x="71111" y="508853"/>
                  </a:lnTo>
                  <a:lnTo>
                    <a:pt x="124636" y="515018"/>
                  </a:lnTo>
                  <a:lnTo>
                    <a:pt x="185600" y="377567"/>
                  </a:lnTo>
                  <a:lnTo>
                    <a:pt x="217436" y="347631"/>
                  </a:lnTo>
                  <a:lnTo>
                    <a:pt x="168338" y="342396"/>
                  </a:lnTo>
                  <a:lnTo>
                    <a:pt x="117339" y="347934"/>
                  </a:lnTo>
                  <a:lnTo>
                    <a:pt x="138098" y="292347"/>
                  </a:lnTo>
                  <a:lnTo>
                    <a:pt x="114186" y="284909"/>
                  </a:lnTo>
                  <a:lnTo>
                    <a:pt x="71899" y="296794"/>
                  </a:lnTo>
                  <a:lnTo>
                    <a:pt x="19162" y="299159"/>
                  </a:lnTo>
                  <a:lnTo>
                    <a:pt x="118612" y="241207"/>
                  </a:lnTo>
                  <a:lnTo>
                    <a:pt x="258611" y="196535"/>
                  </a:lnTo>
                  <a:lnTo>
                    <a:pt x="249899" y="256569"/>
                  </a:lnTo>
                  <a:lnTo>
                    <a:pt x="327033" y="295986"/>
                  </a:lnTo>
                  <a:lnTo>
                    <a:pt x="415083" y="159787"/>
                  </a:lnTo>
                  <a:lnTo>
                    <a:pt x="578691" y="130013"/>
                  </a:lnTo>
                  <a:lnTo>
                    <a:pt x="650913" y="203509"/>
                  </a:lnTo>
                  <a:lnTo>
                    <a:pt x="641393" y="251496"/>
                  </a:lnTo>
                  <a:lnTo>
                    <a:pt x="716162" y="230272"/>
                  </a:lnTo>
                  <a:lnTo>
                    <a:pt x="699042" y="199709"/>
                  </a:lnTo>
                  <a:lnTo>
                    <a:pt x="748787" y="174523"/>
                  </a:lnTo>
                  <a:lnTo>
                    <a:pt x="703489" y="109274"/>
                  </a:lnTo>
                  <a:lnTo>
                    <a:pt x="724713" y="45602"/>
                  </a:lnTo>
                  <a:lnTo>
                    <a:pt x="672441" y="32625"/>
                  </a:lnTo>
                  <a:lnTo>
                    <a:pt x="805789" y="0"/>
                  </a:lnTo>
                  <a:lnTo>
                    <a:pt x="826386" y="76488"/>
                  </a:lnTo>
                  <a:lnTo>
                    <a:pt x="840798" y="124313"/>
                  </a:lnTo>
                  <a:close/>
                </a:path>
              </a:pathLst>
            </a:custGeom>
            <a:grpFill/>
            <a:ln w="9525" cap="flat">
              <a:solidFill>
                <a:srgbClr val="DE9443"/>
              </a:solidFill>
              <a:prstDash val="solid"/>
              <a:miter/>
            </a:ln>
          </p:spPr>
          <p:txBody>
            <a:bodyPr rtlCol="0" anchor="ctr"/>
            <a:lstStyle/>
            <a:p>
              <a:endParaRPr lang="en-ZA"/>
            </a:p>
          </p:txBody>
        </p:sp>
        <p:sp>
          <p:nvSpPr>
            <p:cNvPr id="15" name="Freeform: Shape 14">
              <a:extLst>
                <a:ext uri="{FF2B5EF4-FFF2-40B4-BE49-F238E27FC236}">
                  <a16:creationId xmlns:a16="http://schemas.microsoft.com/office/drawing/2014/main" id="{A1FB18C9-72C7-E6C4-2C64-A9065492FEA3}"/>
                </a:ext>
              </a:extLst>
            </p:cNvPr>
            <p:cNvSpPr/>
            <p:nvPr/>
          </p:nvSpPr>
          <p:spPr>
            <a:xfrm>
              <a:off x="2330650" y="3634257"/>
              <a:ext cx="1232312" cy="1029268"/>
            </a:xfrm>
            <a:custGeom>
              <a:avLst/>
              <a:gdLst>
                <a:gd name="connsiteX0" fmla="*/ 1232313 w 1232312"/>
                <a:gd name="connsiteY0" fmla="*/ 199406 h 1029268"/>
                <a:gd name="connsiteX1" fmla="*/ 1207915 w 1232312"/>
                <a:gd name="connsiteY1" fmla="*/ 382317 h 1029268"/>
                <a:gd name="connsiteX2" fmla="*/ 1072990 w 1232312"/>
                <a:gd name="connsiteY2" fmla="*/ 487164 h 1029268"/>
                <a:gd name="connsiteX3" fmla="*/ 1025004 w 1232312"/>
                <a:gd name="connsiteY3" fmla="*/ 539578 h 1029268"/>
                <a:gd name="connsiteX4" fmla="*/ 1017868 w 1232312"/>
                <a:gd name="connsiteY4" fmla="*/ 536101 h 1029268"/>
                <a:gd name="connsiteX5" fmla="*/ 1004568 w 1232312"/>
                <a:gd name="connsiteY5" fmla="*/ 525327 h 1029268"/>
                <a:gd name="connsiteX6" fmla="*/ 998868 w 1232312"/>
                <a:gd name="connsiteY6" fmla="*/ 517889 h 1029268"/>
                <a:gd name="connsiteX7" fmla="*/ 983505 w 1232312"/>
                <a:gd name="connsiteY7" fmla="*/ 513300 h 1029268"/>
                <a:gd name="connsiteX8" fmla="*/ 977805 w 1232312"/>
                <a:gd name="connsiteY8" fmla="*/ 490014 h 1029268"/>
                <a:gd name="connsiteX9" fmla="*/ 955308 w 1232312"/>
                <a:gd name="connsiteY9" fmla="*/ 496988 h 1029268"/>
                <a:gd name="connsiteX10" fmla="*/ 917306 w 1232312"/>
                <a:gd name="connsiteY10" fmla="*/ 496988 h 1029268"/>
                <a:gd name="connsiteX11" fmla="*/ 903521 w 1232312"/>
                <a:gd name="connsiteY11" fmla="*/ 519001 h 1029268"/>
                <a:gd name="connsiteX12" fmla="*/ 883408 w 1232312"/>
                <a:gd name="connsiteY12" fmla="*/ 522012 h 1029268"/>
                <a:gd name="connsiteX13" fmla="*/ 863781 w 1232312"/>
                <a:gd name="connsiteY13" fmla="*/ 523104 h 1029268"/>
                <a:gd name="connsiteX14" fmla="*/ 828933 w 1232312"/>
                <a:gd name="connsiteY14" fmla="*/ 567452 h 1029268"/>
                <a:gd name="connsiteX15" fmla="*/ 812944 w 1232312"/>
                <a:gd name="connsiteY15" fmla="*/ 560337 h 1029268"/>
                <a:gd name="connsiteX16" fmla="*/ 801221 w 1232312"/>
                <a:gd name="connsiteY16" fmla="*/ 575052 h 1029268"/>
                <a:gd name="connsiteX17" fmla="*/ 769708 w 1232312"/>
                <a:gd name="connsiteY17" fmla="*/ 575052 h 1029268"/>
                <a:gd name="connsiteX18" fmla="*/ 748645 w 1232312"/>
                <a:gd name="connsiteY18" fmla="*/ 622089 h 1029268"/>
                <a:gd name="connsiteX19" fmla="*/ 733586 w 1232312"/>
                <a:gd name="connsiteY19" fmla="*/ 643475 h 1029268"/>
                <a:gd name="connsiteX20" fmla="*/ 722509 w 1232312"/>
                <a:gd name="connsiteY20" fmla="*/ 652349 h 1029268"/>
                <a:gd name="connsiteX21" fmla="*/ 720447 w 1232312"/>
                <a:gd name="connsiteY21" fmla="*/ 668338 h 1029268"/>
                <a:gd name="connsiteX22" fmla="*/ 704924 w 1232312"/>
                <a:gd name="connsiteY22" fmla="*/ 676423 h 1029268"/>
                <a:gd name="connsiteX23" fmla="*/ 685600 w 1232312"/>
                <a:gd name="connsiteY23" fmla="*/ 714748 h 1029268"/>
                <a:gd name="connsiteX24" fmla="*/ 672784 w 1232312"/>
                <a:gd name="connsiteY24" fmla="*/ 731060 h 1029268"/>
                <a:gd name="connsiteX25" fmla="*/ 654875 w 1232312"/>
                <a:gd name="connsiteY25" fmla="*/ 745149 h 1029268"/>
                <a:gd name="connsiteX26" fmla="*/ 616712 w 1232312"/>
                <a:gd name="connsiteY26" fmla="*/ 758449 h 1029268"/>
                <a:gd name="connsiteX27" fmla="*/ 602927 w 1232312"/>
                <a:gd name="connsiteY27" fmla="*/ 766999 h 1029268"/>
                <a:gd name="connsiteX28" fmla="*/ 619724 w 1232312"/>
                <a:gd name="connsiteY28" fmla="*/ 788385 h 1029268"/>
                <a:gd name="connsiteX29" fmla="*/ 641413 w 1232312"/>
                <a:gd name="connsiteY29" fmla="*/ 838898 h 1029268"/>
                <a:gd name="connsiteX30" fmla="*/ 652187 w 1232312"/>
                <a:gd name="connsiteY30" fmla="*/ 859011 h 1029268"/>
                <a:gd name="connsiteX31" fmla="*/ 665326 w 1232312"/>
                <a:gd name="connsiteY31" fmla="*/ 870108 h 1029268"/>
                <a:gd name="connsiteX32" fmla="*/ 673088 w 1232312"/>
                <a:gd name="connsiteY32" fmla="*/ 890220 h 1029268"/>
                <a:gd name="connsiteX33" fmla="*/ 688450 w 1232312"/>
                <a:gd name="connsiteY33" fmla="*/ 894021 h 1029268"/>
                <a:gd name="connsiteX34" fmla="*/ 680849 w 1232312"/>
                <a:gd name="connsiteY34" fmla="*/ 918721 h 1029268"/>
                <a:gd name="connsiteX35" fmla="*/ 681961 w 1232312"/>
                <a:gd name="connsiteY35" fmla="*/ 943584 h 1029268"/>
                <a:gd name="connsiteX36" fmla="*/ 674523 w 1232312"/>
                <a:gd name="connsiteY36" fmla="*/ 980959 h 1029268"/>
                <a:gd name="connsiteX37" fmla="*/ 558740 w 1232312"/>
                <a:gd name="connsiteY37" fmla="*/ 1029269 h 1029268"/>
                <a:gd name="connsiteX38" fmla="*/ 407018 w 1232312"/>
                <a:gd name="connsiteY38" fmla="*/ 989368 h 1029268"/>
                <a:gd name="connsiteX39" fmla="*/ 254366 w 1232312"/>
                <a:gd name="connsiteY39" fmla="*/ 1020880 h 1029268"/>
                <a:gd name="connsiteX40" fmla="*/ 0 w 1232312"/>
                <a:gd name="connsiteY40" fmla="*/ 770496 h 1029268"/>
                <a:gd name="connsiteX41" fmla="*/ 110547 w 1232312"/>
                <a:gd name="connsiteY41" fmla="*/ 511077 h 1029268"/>
                <a:gd name="connsiteX42" fmla="*/ 153481 w 1232312"/>
                <a:gd name="connsiteY42" fmla="*/ 354119 h 1029268"/>
                <a:gd name="connsiteX43" fmla="*/ 243895 w 1232312"/>
                <a:gd name="connsiteY43" fmla="*/ 265443 h 1029268"/>
                <a:gd name="connsiteX44" fmla="*/ 334330 w 1232312"/>
                <a:gd name="connsiteY44" fmla="*/ 238034 h 1029268"/>
                <a:gd name="connsiteX45" fmla="*/ 387391 w 1232312"/>
                <a:gd name="connsiteY45" fmla="*/ 253396 h 1029268"/>
                <a:gd name="connsiteX46" fmla="*/ 479241 w 1232312"/>
                <a:gd name="connsiteY46" fmla="*/ 177696 h 1029268"/>
                <a:gd name="connsiteX47" fmla="*/ 474490 w 1232312"/>
                <a:gd name="connsiteY47" fmla="*/ 111821 h 1029268"/>
                <a:gd name="connsiteX48" fmla="*/ 583926 w 1232312"/>
                <a:gd name="connsiteY48" fmla="*/ 51645 h 1029268"/>
                <a:gd name="connsiteX49" fmla="*/ 660414 w 1232312"/>
                <a:gd name="connsiteY49" fmla="*/ 50695 h 1029268"/>
                <a:gd name="connsiteX50" fmla="*/ 725521 w 1232312"/>
                <a:gd name="connsiteY50" fmla="*/ 24559 h 1029268"/>
                <a:gd name="connsiteX51" fmla="*/ 822910 w 1232312"/>
                <a:gd name="connsiteY51" fmla="*/ 0 h 1029268"/>
                <a:gd name="connsiteX52" fmla="*/ 895456 w 1232312"/>
                <a:gd name="connsiteY52" fmla="*/ 61772 h 1029268"/>
                <a:gd name="connsiteX53" fmla="*/ 967517 w 1232312"/>
                <a:gd name="connsiteY53" fmla="*/ 86635 h 1029268"/>
                <a:gd name="connsiteX54" fmla="*/ 1060155 w 1232312"/>
                <a:gd name="connsiteY54" fmla="*/ 86473 h 1029268"/>
                <a:gd name="connsiteX55" fmla="*/ 1157563 w 1232312"/>
                <a:gd name="connsiteY55" fmla="*/ 148407 h 1029268"/>
                <a:gd name="connsiteX56" fmla="*/ 1188126 w 1232312"/>
                <a:gd name="connsiteY56" fmla="*/ 199406 h 1029268"/>
                <a:gd name="connsiteX57" fmla="*/ 1232313 w 1232312"/>
                <a:gd name="connsiteY57" fmla="*/ 199406 h 102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32312" h="1029268">
                  <a:moveTo>
                    <a:pt x="1232313" y="199406"/>
                  </a:moveTo>
                  <a:lnTo>
                    <a:pt x="1207915" y="382317"/>
                  </a:lnTo>
                  <a:lnTo>
                    <a:pt x="1072990" y="487164"/>
                  </a:lnTo>
                  <a:lnTo>
                    <a:pt x="1025004" y="539578"/>
                  </a:lnTo>
                  <a:lnTo>
                    <a:pt x="1017868" y="536101"/>
                  </a:lnTo>
                  <a:lnTo>
                    <a:pt x="1004568" y="525327"/>
                  </a:lnTo>
                  <a:lnTo>
                    <a:pt x="998868" y="517889"/>
                  </a:lnTo>
                  <a:lnTo>
                    <a:pt x="983505" y="513300"/>
                  </a:lnTo>
                  <a:lnTo>
                    <a:pt x="977805" y="490014"/>
                  </a:lnTo>
                  <a:lnTo>
                    <a:pt x="955308" y="496988"/>
                  </a:lnTo>
                  <a:lnTo>
                    <a:pt x="917306" y="496988"/>
                  </a:lnTo>
                  <a:lnTo>
                    <a:pt x="903521" y="519001"/>
                  </a:lnTo>
                  <a:lnTo>
                    <a:pt x="883408" y="522012"/>
                  </a:lnTo>
                  <a:lnTo>
                    <a:pt x="863781" y="523104"/>
                  </a:lnTo>
                  <a:lnTo>
                    <a:pt x="828933" y="567452"/>
                  </a:lnTo>
                  <a:lnTo>
                    <a:pt x="812944" y="560337"/>
                  </a:lnTo>
                  <a:lnTo>
                    <a:pt x="801221" y="575052"/>
                  </a:lnTo>
                  <a:lnTo>
                    <a:pt x="769708" y="575052"/>
                  </a:lnTo>
                  <a:lnTo>
                    <a:pt x="748645" y="622089"/>
                  </a:lnTo>
                  <a:lnTo>
                    <a:pt x="733586" y="643475"/>
                  </a:lnTo>
                  <a:lnTo>
                    <a:pt x="722509" y="652349"/>
                  </a:lnTo>
                  <a:lnTo>
                    <a:pt x="720447" y="668338"/>
                  </a:lnTo>
                  <a:lnTo>
                    <a:pt x="704924" y="676423"/>
                  </a:lnTo>
                  <a:lnTo>
                    <a:pt x="685600" y="714748"/>
                  </a:lnTo>
                  <a:lnTo>
                    <a:pt x="672784" y="731060"/>
                  </a:lnTo>
                  <a:lnTo>
                    <a:pt x="654875" y="745149"/>
                  </a:lnTo>
                  <a:lnTo>
                    <a:pt x="616712" y="758449"/>
                  </a:lnTo>
                  <a:lnTo>
                    <a:pt x="602927" y="766999"/>
                  </a:lnTo>
                  <a:lnTo>
                    <a:pt x="619724" y="788385"/>
                  </a:lnTo>
                  <a:lnTo>
                    <a:pt x="641413" y="838898"/>
                  </a:lnTo>
                  <a:lnTo>
                    <a:pt x="652187" y="859011"/>
                  </a:lnTo>
                  <a:lnTo>
                    <a:pt x="665326" y="870108"/>
                  </a:lnTo>
                  <a:lnTo>
                    <a:pt x="673088" y="890220"/>
                  </a:lnTo>
                  <a:lnTo>
                    <a:pt x="688450" y="894021"/>
                  </a:lnTo>
                  <a:lnTo>
                    <a:pt x="680849" y="918721"/>
                  </a:lnTo>
                  <a:lnTo>
                    <a:pt x="681961" y="943584"/>
                  </a:lnTo>
                  <a:lnTo>
                    <a:pt x="674523" y="980959"/>
                  </a:lnTo>
                  <a:lnTo>
                    <a:pt x="558740" y="1029269"/>
                  </a:lnTo>
                  <a:lnTo>
                    <a:pt x="407018" y="989368"/>
                  </a:lnTo>
                  <a:lnTo>
                    <a:pt x="254366" y="1020880"/>
                  </a:lnTo>
                  <a:lnTo>
                    <a:pt x="0" y="770496"/>
                  </a:lnTo>
                  <a:lnTo>
                    <a:pt x="110547" y="511077"/>
                  </a:lnTo>
                  <a:lnTo>
                    <a:pt x="153481" y="354119"/>
                  </a:lnTo>
                  <a:lnTo>
                    <a:pt x="243895" y="265443"/>
                  </a:lnTo>
                  <a:lnTo>
                    <a:pt x="334330" y="238034"/>
                  </a:lnTo>
                  <a:lnTo>
                    <a:pt x="387391" y="253396"/>
                  </a:lnTo>
                  <a:lnTo>
                    <a:pt x="479241" y="177696"/>
                  </a:lnTo>
                  <a:lnTo>
                    <a:pt x="474490" y="111821"/>
                  </a:lnTo>
                  <a:lnTo>
                    <a:pt x="583926" y="51645"/>
                  </a:lnTo>
                  <a:lnTo>
                    <a:pt x="660414" y="50695"/>
                  </a:lnTo>
                  <a:lnTo>
                    <a:pt x="725521" y="24559"/>
                  </a:lnTo>
                  <a:lnTo>
                    <a:pt x="822910" y="0"/>
                  </a:lnTo>
                  <a:lnTo>
                    <a:pt x="895456" y="61772"/>
                  </a:lnTo>
                  <a:lnTo>
                    <a:pt x="967517" y="86635"/>
                  </a:lnTo>
                  <a:lnTo>
                    <a:pt x="1060155" y="86473"/>
                  </a:lnTo>
                  <a:lnTo>
                    <a:pt x="1157563" y="148407"/>
                  </a:lnTo>
                  <a:lnTo>
                    <a:pt x="1188126" y="199406"/>
                  </a:lnTo>
                  <a:lnTo>
                    <a:pt x="1232313" y="199406"/>
                  </a:lnTo>
                  <a:close/>
                </a:path>
              </a:pathLst>
            </a:custGeom>
            <a:grpFill/>
            <a:ln w="9525" cap="flat">
              <a:solidFill>
                <a:srgbClr val="DE9443"/>
              </a:solidFill>
              <a:prstDash val="solid"/>
              <a:miter/>
            </a:ln>
          </p:spPr>
          <p:txBody>
            <a:bodyPr rtlCol="0" anchor="ctr"/>
            <a:lstStyle/>
            <a:p>
              <a:endParaRPr lang="en-ZA"/>
            </a:p>
          </p:txBody>
        </p:sp>
        <p:sp>
          <p:nvSpPr>
            <p:cNvPr id="16" name="Freeform: Shape 15">
              <a:extLst>
                <a:ext uri="{FF2B5EF4-FFF2-40B4-BE49-F238E27FC236}">
                  <a16:creationId xmlns:a16="http://schemas.microsoft.com/office/drawing/2014/main" id="{3C49E11D-B663-4C33-654A-881D05742546}"/>
                </a:ext>
              </a:extLst>
            </p:cNvPr>
            <p:cNvSpPr/>
            <p:nvPr/>
          </p:nvSpPr>
          <p:spPr>
            <a:xfrm>
              <a:off x="529329" y="3154390"/>
              <a:ext cx="2062964" cy="2112548"/>
            </a:xfrm>
            <a:custGeom>
              <a:avLst/>
              <a:gdLst>
                <a:gd name="connsiteX0" fmla="*/ 2062964 w 2062964"/>
                <a:gd name="connsiteY0" fmla="*/ 1592132 h 2112548"/>
                <a:gd name="connsiteX1" fmla="*/ 2023366 w 2062964"/>
                <a:gd name="connsiteY1" fmla="*/ 1657058 h 2112548"/>
                <a:gd name="connsiteX2" fmla="*/ 1849166 w 2062964"/>
                <a:gd name="connsiteY2" fmla="*/ 1709795 h 2112548"/>
                <a:gd name="connsiteX3" fmla="*/ 1836169 w 2062964"/>
                <a:gd name="connsiteY3" fmla="*/ 1787718 h 2112548"/>
                <a:gd name="connsiteX4" fmla="*/ 1755720 w 2062964"/>
                <a:gd name="connsiteY4" fmla="*/ 1813369 h 2112548"/>
                <a:gd name="connsiteX5" fmla="*/ 1637895 w 2062964"/>
                <a:gd name="connsiteY5" fmla="*/ 1778521 h 2112548"/>
                <a:gd name="connsiteX6" fmla="*/ 1503739 w 2062964"/>
                <a:gd name="connsiteY6" fmla="*/ 1851532 h 2112548"/>
                <a:gd name="connsiteX7" fmla="*/ 1327639 w 2062964"/>
                <a:gd name="connsiteY7" fmla="*/ 1763967 h 2112548"/>
                <a:gd name="connsiteX8" fmla="*/ 1261440 w 2062964"/>
                <a:gd name="connsiteY8" fmla="*/ 1922016 h 2112548"/>
                <a:gd name="connsiteX9" fmla="*/ 1067432 w 2062964"/>
                <a:gd name="connsiteY9" fmla="*/ 2032725 h 2112548"/>
                <a:gd name="connsiteX10" fmla="*/ 937399 w 2062964"/>
                <a:gd name="connsiteY10" fmla="*/ 2112548 h 2112548"/>
                <a:gd name="connsiteX11" fmla="*/ 861073 w 2062964"/>
                <a:gd name="connsiteY11" fmla="*/ 2075153 h 2112548"/>
                <a:gd name="connsiteX12" fmla="*/ 851734 w 2062964"/>
                <a:gd name="connsiteY12" fmla="*/ 1919489 h 2112548"/>
                <a:gd name="connsiteX13" fmla="*/ 697000 w 2062964"/>
                <a:gd name="connsiteY13" fmla="*/ 1994542 h 2112548"/>
                <a:gd name="connsiteX14" fmla="*/ 694150 w 2062964"/>
                <a:gd name="connsiteY14" fmla="*/ 1901115 h 2112548"/>
                <a:gd name="connsiteX15" fmla="*/ 598500 w 2062964"/>
                <a:gd name="connsiteY15" fmla="*/ 1779168 h 2112548"/>
                <a:gd name="connsiteX16" fmla="*/ 508530 w 2062964"/>
                <a:gd name="connsiteY16" fmla="*/ 1478735 h 2112548"/>
                <a:gd name="connsiteX17" fmla="*/ 313409 w 2062964"/>
                <a:gd name="connsiteY17" fmla="*/ 1638381 h 2112548"/>
                <a:gd name="connsiteX18" fmla="*/ 152046 w 2062964"/>
                <a:gd name="connsiteY18" fmla="*/ 1317189 h 2112548"/>
                <a:gd name="connsiteX19" fmla="*/ 96600 w 2062964"/>
                <a:gd name="connsiteY19" fmla="*/ 1127304 h 2112548"/>
                <a:gd name="connsiteX20" fmla="*/ 0 w 2062964"/>
                <a:gd name="connsiteY20" fmla="*/ 976370 h 2112548"/>
                <a:gd name="connsiteX21" fmla="*/ 62864 w 2062964"/>
                <a:gd name="connsiteY21" fmla="*/ 941684 h 2112548"/>
                <a:gd name="connsiteX22" fmla="*/ 122574 w 2062964"/>
                <a:gd name="connsiteY22" fmla="*/ 837322 h 2112548"/>
                <a:gd name="connsiteX23" fmla="*/ 186408 w 2062964"/>
                <a:gd name="connsiteY23" fmla="*/ 845407 h 2112548"/>
                <a:gd name="connsiteX24" fmla="*/ 241995 w 2062964"/>
                <a:gd name="connsiteY24" fmla="*/ 1000606 h 2112548"/>
                <a:gd name="connsiteX25" fmla="*/ 409080 w 2062964"/>
                <a:gd name="connsiteY25" fmla="*/ 1050008 h 2112548"/>
                <a:gd name="connsiteX26" fmla="*/ 649013 w 2062964"/>
                <a:gd name="connsiteY26" fmla="*/ 1049543 h 2112548"/>
                <a:gd name="connsiteX27" fmla="*/ 809124 w 2062964"/>
                <a:gd name="connsiteY27" fmla="*/ 928545 h 2112548"/>
                <a:gd name="connsiteX28" fmla="*/ 809912 w 2062964"/>
                <a:gd name="connsiteY28" fmla="*/ 215233 h 2112548"/>
                <a:gd name="connsiteX29" fmla="*/ 810236 w 2062964"/>
                <a:gd name="connsiteY29" fmla="*/ 0 h 2112548"/>
                <a:gd name="connsiteX30" fmla="*/ 914436 w 2062964"/>
                <a:gd name="connsiteY30" fmla="*/ 125445 h 2112548"/>
                <a:gd name="connsiteX31" fmla="*/ 995856 w 2062964"/>
                <a:gd name="connsiteY31" fmla="*/ 304879 h 2112548"/>
                <a:gd name="connsiteX32" fmla="*/ 951669 w 2062964"/>
                <a:gd name="connsiteY32" fmla="*/ 483667 h 2112548"/>
                <a:gd name="connsiteX33" fmla="*/ 1001071 w 2062964"/>
                <a:gd name="connsiteY33" fmla="*/ 517404 h 2112548"/>
                <a:gd name="connsiteX34" fmla="*/ 1191603 w 2062964"/>
                <a:gd name="connsiteY34" fmla="*/ 528663 h 2112548"/>
                <a:gd name="connsiteX35" fmla="*/ 1402227 w 2062964"/>
                <a:gd name="connsiteY35" fmla="*/ 343366 h 2112548"/>
                <a:gd name="connsiteX36" fmla="*/ 1425675 w 2062964"/>
                <a:gd name="connsiteY36" fmla="*/ 338757 h 2112548"/>
                <a:gd name="connsiteX37" fmla="*/ 1426139 w 2062964"/>
                <a:gd name="connsiteY37" fmla="*/ 449305 h 2112548"/>
                <a:gd name="connsiteX38" fmla="*/ 1502162 w 2062964"/>
                <a:gd name="connsiteY38" fmla="*/ 480352 h 2112548"/>
                <a:gd name="connsiteX39" fmla="*/ 1508186 w 2062964"/>
                <a:gd name="connsiteY39" fmla="*/ 580126 h 2112548"/>
                <a:gd name="connsiteX40" fmla="*/ 1521486 w 2062964"/>
                <a:gd name="connsiteY40" fmla="*/ 633651 h 2112548"/>
                <a:gd name="connsiteX41" fmla="*/ 1631407 w 2062964"/>
                <a:gd name="connsiteY41" fmla="*/ 694635 h 2112548"/>
                <a:gd name="connsiteX42" fmla="*/ 1716607 w 2062964"/>
                <a:gd name="connsiteY42" fmla="*/ 652187 h 2112548"/>
                <a:gd name="connsiteX43" fmla="*/ 1744481 w 2062964"/>
                <a:gd name="connsiteY43" fmla="*/ 754811 h 2112548"/>
                <a:gd name="connsiteX44" fmla="*/ 1814945 w 2062964"/>
                <a:gd name="connsiteY44" fmla="*/ 738660 h 2112548"/>
                <a:gd name="connsiteX45" fmla="*/ 1836169 w 2062964"/>
                <a:gd name="connsiteY45" fmla="*/ 835887 h 2112548"/>
                <a:gd name="connsiteX46" fmla="*/ 1891130 w 2062964"/>
                <a:gd name="connsiteY46" fmla="*/ 713312 h 2112548"/>
                <a:gd name="connsiteX47" fmla="*/ 1952578 w 2062964"/>
                <a:gd name="connsiteY47" fmla="*/ 741348 h 2112548"/>
                <a:gd name="connsiteX48" fmla="*/ 1920742 w 2062964"/>
                <a:gd name="connsiteY48" fmla="*/ 798836 h 2112548"/>
                <a:gd name="connsiteX49" fmla="*/ 1954802 w 2062964"/>
                <a:gd name="connsiteY49" fmla="*/ 833987 h 2112548"/>
                <a:gd name="connsiteX50" fmla="*/ 1911869 w 2062964"/>
                <a:gd name="connsiteY50" fmla="*/ 990944 h 2112548"/>
                <a:gd name="connsiteX51" fmla="*/ 1801321 w 2062964"/>
                <a:gd name="connsiteY51" fmla="*/ 1250364 h 2112548"/>
                <a:gd name="connsiteX52" fmla="*/ 2055687 w 2062964"/>
                <a:gd name="connsiteY52" fmla="*/ 1500748 h 2112548"/>
                <a:gd name="connsiteX53" fmla="*/ 2062964 w 2062964"/>
                <a:gd name="connsiteY53" fmla="*/ 1592132 h 211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62964" h="2112548">
                  <a:moveTo>
                    <a:pt x="2062964" y="1592132"/>
                  </a:moveTo>
                  <a:lnTo>
                    <a:pt x="2023366" y="1657058"/>
                  </a:lnTo>
                  <a:lnTo>
                    <a:pt x="1849166" y="1709795"/>
                  </a:lnTo>
                  <a:lnTo>
                    <a:pt x="1836169" y="1787718"/>
                  </a:lnTo>
                  <a:lnTo>
                    <a:pt x="1755720" y="1813369"/>
                  </a:lnTo>
                  <a:lnTo>
                    <a:pt x="1637895" y="1778521"/>
                  </a:lnTo>
                  <a:lnTo>
                    <a:pt x="1503739" y="1851532"/>
                  </a:lnTo>
                  <a:lnTo>
                    <a:pt x="1327639" y="1763967"/>
                  </a:lnTo>
                  <a:lnTo>
                    <a:pt x="1261440" y="1922016"/>
                  </a:lnTo>
                  <a:lnTo>
                    <a:pt x="1067432" y="2032725"/>
                  </a:lnTo>
                  <a:lnTo>
                    <a:pt x="937399" y="2112548"/>
                  </a:lnTo>
                  <a:lnTo>
                    <a:pt x="861073" y="2075153"/>
                  </a:lnTo>
                  <a:lnTo>
                    <a:pt x="851734" y="1919489"/>
                  </a:lnTo>
                  <a:lnTo>
                    <a:pt x="697000" y="1994542"/>
                  </a:lnTo>
                  <a:lnTo>
                    <a:pt x="694150" y="1901115"/>
                  </a:lnTo>
                  <a:lnTo>
                    <a:pt x="598500" y="1779168"/>
                  </a:lnTo>
                  <a:lnTo>
                    <a:pt x="508530" y="1478735"/>
                  </a:lnTo>
                  <a:lnTo>
                    <a:pt x="313409" y="1638381"/>
                  </a:lnTo>
                  <a:lnTo>
                    <a:pt x="152046" y="1317189"/>
                  </a:lnTo>
                  <a:lnTo>
                    <a:pt x="96600" y="1127304"/>
                  </a:lnTo>
                  <a:lnTo>
                    <a:pt x="0" y="976370"/>
                  </a:lnTo>
                  <a:lnTo>
                    <a:pt x="62864" y="941684"/>
                  </a:lnTo>
                  <a:lnTo>
                    <a:pt x="122574" y="837322"/>
                  </a:lnTo>
                  <a:lnTo>
                    <a:pt x="186408" y="845407"/>
                  </a:lnTo>
                  <a:lnTo>
                    <a:pt x="241995" y="1000606"/>
                  </a:lnTo>
                  <a:lnTo>
                    <a:pt x="409080" y="1050008"/>
                  </a:lnTo>
                  <a:lnTo>
                    <a:pt x="649013" y="1049543"/>
                  </a:lnTo>
                  <a:lnTo>
                    <a:pt x="809124" y="928545"/>
                  </a:lnTo>
                  <a:lnTo>
                    <a:pt x="809912" y="215233"/>
                  </a:lnTo>
                  <a:lnTo>
                    <a:pt x="810236" y="0"/>
                  </a:lnTo>
                  <a:lnTo>
                    <a:pt x="914436" y="125445"/>
                  </a:lnTo>
                  <a:lnTo>
                    <a:pt x="995856" y="304879"/>
                  </a:lnTo>
                  <a:lnTo>
                    <a:pt x="951669" y="483667"/>
                  </a:lnTo>
                  <a:lnTo>
                    <a:pt x="1001071" y="517404"/>
                  </a:lnTo>
                  <a:lnTo>
                    <a:pt x="1191603" y="528663"/>
                  </a:lnTo>
                  <a:lnTo>
                    <a:pt x="1402227" y="343366"/>
                  </a:lnTo>
                  <a:lnTo>
                    <a:pt x="1425675" y="338757"/>
                  </a:lnTo>
                  <a:lnTo>
                    <a:pt x="1426139" y="449305"/>
                  </a:lnTo>
                  <a:lnTo>
                    <a:pt x="1502162" y="480352"/>
                  </a:lnTo>
                  <a:lnTo>
                    <a:pt x="1508186" y="580126"/>
                  </a:lnTo>
                  <a:lnTo>
                    <a:pt x="1521486" y="633651"/>
                  </a:lnTo>
                  <a:lnTo>
                    <a:pt x="1631407" y="694635"/>
                  </a:lnTo>
                  <a:lnTo>
                    <a:pt x="1716607" y="652187"/>
                  </a:lnTo>
                  <a:lnTo>
                    <a:pt x="1744481" y="754811"/>
                  </a:lnTo>
                  <a:lnTo>
                    <a:pt x="1814945" y="738660"/>
                  </a:lnTo>
                  <a:lnTo>
                    <a:pt x="1836169" y="835887"/>
                  </a:lnTo>
                  <a:lnTo>
                    <a:pt x="1891130" y="713312"/>
                  </a:lnTo>
                  <a:lnTo>
                    <a:pt x="1952578" y="741348"/>
                  </a:lnTo>
                  <a:lnTo>
                    <a:pt x="1920742" y="798836"/>
                  </a:lnTo>
                  <a:lnTo>
                    <a:pt x="1954802" y="833987"/>
                  </a:lnTo>
                  <a:lnTo>
                    <a:pt x="1911869" y="990944"/>
                  </a:lnTo>
                  <a:lnTo>
                    <a:pt x="1801321" y="1250364"/>
                  </a:lnTo>
                  <a:lnTo>
                    <a:pt x="2055687" y="1500748"/>
                  </a:lnTo>
                  <a:lnTo>
                    <a:pt x="2062964" y="1592132"/>
                  </a:lnTo>
                  <a:close/>
                </a:path>
              </a:pathLst>
            </a:custGeom>
            <a:grpFill/>
            <a:ln w="9525" cap="flat">
              <a:solidFill>
                <a:srgbClr val="DE9443"/>
              </a:solidFill>
              <a:prstDash val="solid"/>
              <a:miter/>
            </a:ln>
          </p:spPr>
          <p:txBody>
            <a:bodyPr rtlCol="0" anchor="ctr"/>
            <a:lstStyle/>
            <a:p>
              <a:endParaRPr lang="en-ZA"/>
            </a:p>
          </p:txBody>
        </p:sp>
        <p:sp>
          <p:nvSpPr>
            <p:cNvPr id="17" name="Freeform: Shape 16">
              <a:extLst>
                <a:ext uri="{FF2B5EF4-FFF2-40B4-BE49-F238E27FC236}">
                  <a16:creationId xmlns:a16="http://schemas.microsoft.com/office/drawing/2014/main" id="{21715157-EE59-BB54-2A3D-7C21097C3009}"/>
                </a:ext>
              </a:extLst>
            </p:cNvPr>
            <p:cNvSpPr/>
            <p:nvPr/>
          </p:nvSpPr>
          <p:spPr>
            <a:xfrm>
              <a:off x="2797863" y="2501900"/>
              <a:ext cx="1234030" cy="790123"/>
            </a:xfrm>
            <a:custGeom>
              <a:avLst/>
              <a:gdLst>
                <a:gd name="connsiteX0" fmla="*/ 1177029 w 1234030"/>
                <a:gd name="connsiteY0" fmla="*/ 627789 h 790123"/>
                <a:gd name="connsiteX1" fmla="*/ 1127284 w 1234030"/>
                <a:gd name="connsiteY1" fmla="*/ 652975 h 790123"/>
                <a:gd name="connsiteX2" fmla="*/ 1144404 w 1234030"/>
                <a:gd name="connsiteY2" fmla="*/ 683538 h 790123"/>
                <a:gd name="connsiteX3" fmla="*/ 1069635 w 1234030"/>
                <a:gd name="connsiteY3" fmla="*/ 704762 h 790123"/>
                <a:gd name="connsiteX4" fmla="*/ 1079155 w 1234030"/>
                <a:gd name="connsiteY4" fmla="*/ 656775 h 790123"/>
                <a:gd name="connsiteX5" fmla="*/ 1006933 w 1234030"/>
                <a:gd name="connsiteY5" fmla="*/ 583279 h 790123"/>
                <a:gd name="connsiteX6" fmla="*/ 843325 w 1234030"/>
                <a:gd name="connsiteY6" fmla="*/ 613054 h 790123"/>
                <a:gd name="connsiteX7" fmla="*/ 755275 w 1234030"/>
                <a:gd name="connsiteY7" fmla="*/ 749252 h 790123"/>
                <a:gd name="connsiteX8" fmla="*/ 678141 w 1234030"/>
                <a:gd name="connsiteY8" fmla="*/ 709836 h 790123"/>
                <a:gd name="connsiteX9" fmla="*/ 686853 w 1234030"/>
                <a:gd name="connsiteY9" fmla="*/ 649802 h 790123"/>
                <a:gd name="connsiteX10" fmla="*/ 546854 w 1234030"/>
                <a:gd name="connsiteY10" fmla="*/ 694473 h 790123"/>
                <a:gd name="connsiteX11" fmla="*/ 447404 w 1234030"/>
                <a:gd name="connsiteY11" fmla="*/ 752425 h 790123"/>
                <a:gd name="connsiteX12" fmla="*/ 500141 w 1234030"/>
                <a:gd name="connsiteY12" fmla="*/ 750060 h 790123"/>
                <a:gd name="connsiteX13" fmla="*/ 512815 w 1234030"/>
                <a:gd name="connsiteY13" fmla="*/ 773488 h 790123"/>
                <a:gd name="connsiteX14" fmla="*/ 429333 w 1234030"/>
                <a:gd name="connsiteY14" fmla="*/ 790124 h 790123"/>
                <a:gd name="connsiteX15" fmla="*/ 415083 w 1234030"/>
                <a:gd name="connsiteY15" fmla="*/ 767161 h 790123"/>
                <a:gd name="connsiteX16" fmla="*/ 399094 w 1234030"/>
                <a:gd name="connsiteY16" fmla="*/ 763988 h 790123"/>
                <a:gd name="connsiteX17" fmla="*/ 386117 w 1234030"/>
                <a:gd name="connsiteY17" fmla="*/ 749252 h 790123"/>
                <a:gd name="connsiteX18" fmla="*/ 412395 w 1234030"/>
                <a:gd name="connsiteY18" fmla="*/ 738175 h 790123"/>
                <a:gd name="connsiteX19" fmla="*/ 402894 w 1234030"/>
                <a:gd name="connsiteY19" fmla="*/ 720913 h 790123"/>
                <a:gd name="connsiteX20" fmla="*/ 325133 w 1234030"/>
                <a:gd name="connsiteY20" fmla="*/ 709189 h 790123"/>
                <a:gd name="connsiteX21" fmla="*/ 237872 w 1234030"/>
                <a:gd name="connsiteY21" fmla="*/ 724713 h 790123"/>
                <a:gd name="connsiteX22" fmla="*/ 176888 w 1234030"/>
                <a:gd name="connsiteY22" fmla="*/ 708239 h 790123"/>
                <a:gd name="connsiteX23" fmla="*/ 134763 w 1234030"/>
                <a:gd name="connsiteY23" fmla="*/ 644587 h 790123"/>
                <a:gd name="connsiteX24" fmla="*/ 69049 w 1234030"/>
                <a:gd name="connsiteY24" fmla="*/ 675938 h 790123"/>
                <a:gd name="connsiteX25" fmla="*/ 11724 w 1234030"/>
                <a:gd name="connsiteY25" fmla="*/ 663426 h 790123"/>
                <a:gd name="connsiteX26" fmla="*/ 0 w 1234030"/>
                <a:gd name="connsiteY26" fmla="*/ 618612 h 790123"/>
                <a:gd name="connsiteX27" fmla="*/ 101188 w 1234030"/>
                <a:gd name="connsiteY27" fmla="*/ 522477 h 790123"/>
                <a:gd name="connsiteX28" fmla="*/ 121624 w 1234030"/>
                <a:gd name="connsiteY28" fmla="*/ 398791 h 790123"/>
                <a:gd name="connsiteX29" fmla="*/ 294085 w 1234030"/>
                <a:gd name="connsiteY29" fmla="*/ 260834 h 790123"/>
                <a:gd name="connsiteX30" fmla="*/ 427757 w 1234030"/>
                <a:gd name="connsiteY30" fmla="*/ 118309 h 790123"/>
                <a:gd name="connsiteX31" fmla="*/ 560155 w 1234030"/>
                <a:gd name="connsiteY31" fmla="*/ 77276 h 790123"/>
                <a:gd name="connsiteX32" fmla="*/ 590414 w 1234030"/>
                <a:gd name="connsiteY32" fmla="*/ 31674 h 790123"/>
                <a:gd name="connsiteX33" fmla="*/ 665002 w 1234030"/>
                <a:gd name="connsiteY33" fmla="*/ 14250 h 790123"/>
                <a:gd name="connsiteX34" fmla="*/ 746887 w 1234030"/>
                <a:gd name="connsiteY34" fmla="*/ 0 h 790123"/>
                <a:gd name="connsiteX35" fmla="*/ 851714 w 1234030"/>
                <a:gd name="connsiteY35" fmla="*/ 39436 h 790123"/>
                <a:gd name="connsiteX36" fmla="*/ 1060135 w 1234030"/>
                <a:gd name="connsiteY36" fmla="*/ 48937 h 790123"/>
                <a:gd name="connsiteX37" fmla="*/ 1107495 w 1234030"/>
                <a:gd name="connsiteY37" fmla="*/ 69049 h 790123"/>
                <a:gd name="connsiteX38" fmla="*/ 1159767 w 1234030"/>
                <a:gd name="connsiteY38" fmla="*/ 243269 h 790123"/>
                <a:gd name="connsiteX39" fmla="*/ 1159767 w 1234030"/>
                <a:gd name="connsiteY39" fmla="*/ 303606 h 790123"/>
                <a:gd name="connsiteX40" fmla="*/ 1234031 w 1234030"/>
                <a:gd name="connsiteY40" fmla="*/ 453266 h 790123"/>
                <a:gd name="connsiteX41" fmla="*/ 1100683 w 1234030"/>
                <a:gd name="connsiteY41" fmla="*/ 485891 h 790123"/>
                <a:gd name="connsiteX42" fmla="*/ 1152955 w 1234030"/>
                <a:gd name="connsiteY42" fmla="*/ 498868 h 790123"/>
                <a:gd name="connsiteX43" fmla="*/ 1131731 w 1234030"/>
                <a:gd name="connsiteY43" fmla="*/ 562540 h 790123"/>
                <a:gd name="connsiteX44" fmla="*/ 1177029 w 1234030"/>
                <a:gd name="connsiteY44" fmla="*/ 627789 h 79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34030" h="790123">
                  <a:moveTo>
                    <a:pt x="1177029" y="627789"/>
                  </a:moveTo>
                  <a:lnTo>
                    <a:pt x="1127284" y="652975"/>
                  </a:lnTo>
                  <a:lnTo>
                    <a:pt x="1144404" y="683538"/>
                  </a:lnTo>
                  <a:lnTo>
                    <a:pt x="1069635" y="704762"/>
                  </a:lnTo>
                  <a:lnTo>
                    <a:pt x="1079155" y="656775"/>
                  </a:lnTo>
                  <a:lnTo>
                    <a:pt x="1006933" y="583279"/>
                  </a:lnTo>
                  <a:lnTo>
                    <a:pt x="843325" y="613054"/>
                  </a:lnTo>
                  <a:lnTo>
                    <a:pt x="755275" y="749252"/>
                  </a:lnTo>
                  <a:lnTo>
                    <a:pt x="678141" y="709836"/>
                  </a:lnTo>
                  <a:lnTo>
                    <a:pt x="686853" y="649802"/>
                  </a:lnTo>
                  <a:lnTo>
                    <a:pt x="546854" y="694473"/>
                  </a:lnTo>
                  <a:lnTo>
                    <a:pt x="447404" y="752425"/>
                  </a:lnTo>
                  <a:lnTo>
                    <a:pt x="500141" y="750060"/>
                  </a:lnTo>
                  <a:lnTo>
                    <a:pt x="512815" y="773488"/>
                  </a:lnTo>
                  <a:lnTo>
                    <a:pt x="429333" y="790124"/>
                  </a:lnTo>
                  <a:lnTo>
                    <a:pt x="415083" y="767161"/>
                  </a:lnTo>
                  <a:lnTo>
                    <a:pt x="399094" y="763988"/>
                  </a:lnTo>
                  <a:lnTo>
                    <a:pt x="386117" y="749252"/>
                  </a:lnTo>
                  <a:lnTo>
                    <a:pt x="412395" y="738175"/>
                  </a:lnTo>
                  <a:lnTo>
                    <a:pt x="402894" y="720913"/>
                  </a:lnTo>
                  <a:lnTo>
                    <a:pt x="325133" y="709189"/>
                  </a:lnTo>
                  <a:lnTo>
                    <a:pt x="237872" y="724713"/>
                  </a:lnTo>
                  <a:lnTo>
                    <a:pt x="176888" y="708239"/>
                  </a:lnTo>
                  <a:lnTo>
                    <a:pt x="134763" y="644587"/>
                  </a:lnTo>
                  <a:lnTo>
                    <a:pt x="69049" y="675938"/>
                  </a:lnTo>
                  <a:lnTo>
                    <a:pt x="11724" y="663426"/>
                  </a:lnTo>
                  <a:lnTo>
                    <a:pt x="0" y="618612"/>
                  </a:lnTo>
                  <a:lnTo>
                    <a:pt x="101188" y="522477"/>
                  </a:lnTo>
                  <a:lnTo>
                    <a:pt x="121624" y="398791"/>
                  </a:lnTo>
                  <a:lnTo>
                    <a:pt x="294085" y="260834"/>
                  </a:lnTo>
                  <a:lnTo>
                    <a:pt x="427757" y="118309"/>
                  </a:lnTo>
                  <a:lnTo>
                    <a:pt x="560155" y="77276"/>
                  </a:lnTo>
                  <a:lnTo>
                    <a:pt x="590414" y="31674"/>
                  </a:lnTo>
                  <a:lnTo>
                    <a:pt x="665002" y="14250"/>
                  </a:lnTo>
                  <a:lnTo>
                    <a:pt x="746887" y="0"/>
                  </a:lnTo>
                  <a:lnTo>
                    <a:pt x="851714" y="39436"/>
                  </a:lnTo>
                  <a:lnTo>
                    <a:pt x="1060135" y="48937"/>
                  </a:lnTo>
                  <a:lnTo>
                    <a:pt x="1107495" y="69049"/>
                  </a:lnTo>
                  <a:lnTo>
                    <a:pt x="1159767" y="243269"/>
                  </a:lnTo>
                  <a:lnTo>
                    <a:pt x="1159767" y="303606"/>
                  </a:lnTo>
                  <a:lnTo>
                    <a:pt x="1234031" y="453266"/>
                  </a:lnTo>
                  <a:lnTo>
                    <a:pt x="1100683" y="485891"/>
                  </a:lnTo>
                  <a:lnTo>
                    <a:pt x="1152955" y="498868"/>
                  </a:lnTo>
                  <a:lnTo>
                    <a:pt x="1131731" y="562540"/>
                  </a:lnTo>
                  <a:lnTo>
                    <a:pt x="1177029" y="627789"/>
                  </a:lnTo>
                  <a:close/>
                </a:path>
              </a:pathLst>
            </a:custGeom>
            <a:grpFill/>
            <a:ln w="9525" cap="flat">
              <a:solidFill>
                <a:srgbClr val="DE9443"/>
              </a:solidFill>
              <a:prstDash val="solid"/>
              <a:miter/>
            </a:ln>
          </p:spPr>
          <p:txBody>
            <a:bodyPr rtlCol="0" anchor="ctr"/>
            <a:lstStyle/>
            <a:p>
              <a:endParaRPr lang="en-ZA"/>
            </a:p>
          </p:txBody>
        </p:sp>
        <p:sp>
          <p:nvSpPr>
            <p:cNvPr id="19" name="Freeform: Shape 18">
              <a:extLst>
                <a:ext uri="{FF2B5EF4-FFF2-40B4-BE49-F238E27FC236}">
                  <a16:creationId xmlns:a16="http://schemas.microsoft.com/office/drawing/2014/main" id="{3B37C4BE-1C84-2FB9-DBFC-EE59EEFD458E}"/>
                </a:ext>
              </a:extLst>
            </p:cNvPr>
            <p:cNvSpPr/>
            <p:nvPr/>
          </p:nvSpPr>
          <p:spPr>
            <a:xfrm>
              <a:off x="1931555" y="3120512"/>
              <a:ext cx="1295641" cy="869764"/>
            </a:xfrm>
            <a:custGeom>
              <a:avLst/>
              <a:gdLst>
                <a:gd name="connsiteX0" fmla="*/ 1295641 w 1295641"/>
                <a:gd name="connsiteY0" fmla="*/ 171511 h 869764"/>
                <a:gd name="connsiteX1" fmla="*/ 1293276 w 1295641"/>
                <a:gd name="connsiteY1" fmla="*/ 192250 h 869764"/>
                <a:gd name="connsiteX2" fmla="*/ 1247978 w 1295641"/>
                <a:gd name="connsiteY2" fmla="*/ 200800 h 869764"/>
                <a:gd name="connsiteX3" fmla="*/ 1240216 w 1295641"/>
                <a:gd name="connsiteY3" fmla="*/ 239934 h 869764"/>
                <a:gd name="connsiteX4" fmla="*/ 1201730 w 1295641"/>
                <a:gd name="connsiteY4" fmla="*/ 255922 h 869764"/>
                <a:gd name="connsiteX5" fmla="*/ 1216304 w 1295641"/>
                <a:gd name="connsiteY5" fmla="*/ 282220 h 869764"/>
                <a:gd name="connsiteX6" fmla="*/ 1177029 w 1295641"/>
                <a:gd name="connsiteY6" fmla="*/ 311045 h 869764"/>
                <a:gd name="connsiteX7" fmla="*/ 1130942 w 1295641"/>
                <a:gd name="connsiteY7" fmla="*/ 293459 h 869764"/>
                <a:gd name="connsiteX8" fmla="*/ 1100056 w 1295641"/>
                <a:gd name="connsiteY8" fmla="*/ 329398 h 869764"/>
                <a:gd name="connsiteX9" fmla="*/ 1094679 w 1295641"/>
                <a:gd name="connsiteY9" fmla="*/ 368673 h 869764"/>
                <a:gd name="connsiteX10" fmla="*/ 1067270 w 1295641"/>
                <a:gd name="connsiteY10" fmla="*/ 385147 h 869764"/>
                <a:gd name="connsiteX11" fmla="*/ 1067128 w 1295641"/>
                <a:gd name="connsiteY11" fmla="*/ 420157 h 869764"/>
                <a:gd name="connsiteX12" fmla="*/ 1045116 w 1295641"/>
                <a:gd name="connsiteY12" fmla="*/ 447081 h 869764"/>
                <a:gd name="connsiteX13" fmla="*/ 1050331 w 1295641"/>
                <a:gd name="connsiteY13" fmla="*/ 469093 h 869764"/>
                <a:gd name="connsiteX14" fmla="*/ 1140443 w 1295641"/>
                <a:gd name="connsiteY14" fmla="*/ 459755 h 869764"/>
                <a:gd name="connsiteX15" fmla="*/ 1124615 w 1295641"/>
                <a:gd name="connsiteY15" fmla="*/ 538304 h 869764"/>
                <a:gd name="connsiteX16" fmla="*/ 1059508 w 1295641"/>
                <a:gd name="connsiteY16" fmla="*/ 564440 h 869764"/>
                <a:gd name="connsiteX17" fmla="*/ 983020 w 1295641"/>
                <a:gd name="connsiteY17" fmla="*/ 565390 h 869764"/>
                <a:gd name="connsiteX18" fmla="*/ 873585 w 1295641"/>
                <a:gd name="connsiteY18" fmla="*/ 625566 h 869764"/>
                <a:gd name="connsiteX19" fmla="*/ 878335 w 1295641"/>
                <a:gd name="connsiteY19" fmla="*/ 691441 h 869764"/>
                <a:gd name="connsiteX20" fmla="*/ 786485 w 1295641"/>
                <a:gd name="connsiteY20" fmla="*/ 767141 h 869764"/>
                <a:gd name="connsiteX21" fmla="*/ 733425 w 1295641"/>
                <a:gd name="connsiteY21" fmla="*/ 751779 h 869764"/>
                <a:gd name="connsiteX22" fmla="*/ 642990 w 1295641"/>
                <a:gd name="connsiteY22" fmla="*/ 779188 h 869764"/>
                <a:gd name="connsiteX23" fmla="*/ 552575 w 1295641"/>
                <a:gd name="connsiteY23" fmla="*/ 867864 h 869764"/>
                <a:gd name="connsiteX24" fmla="*/ 518515 w 1295641"/>
                <a:gd name="connsiteY24" fmla="*/ 832713 h 869764"/>
                <a:gd name="connsiteX25" fmla="*/ 550351 w 1295641"/>
                <a:gd name="connsiteY25" fmla="*/ 775226 h 869764"/>
                <a:gd name="connsiteX26" fmla="*/ 488903 w 1295641"/>
                <a:gd name="connsiteY26" fmla="*/ 747190 h 869764"/>
                <a:gd name="connsiteX27" fmla="*/ 433942 w 1295641"/>
                <a:gd name="connsiteY27" fmla="*/ 869765 h 869764"/>
                <a:gd name="connsiteX28" fmla="*/ 412718 w 1295641"/>
                <a:gd name="connsiteY28" fmla="*/ 772538 h 869764"/>
                <a:gd name="connsiteX29" fmla="*/ 342254 w 1295641"/>
                <a:gd name="connsiteY29" fmla="*/ 788688 h 869764"/>
                <a:gd name="connsiteX30" fmla="*/ 314380 w 1295641"/>
                <a:gd name="connsiteY30" fmla="*/ 686065 h 869764"/>
                <a:gd name="connsiteX31" fmla="*/ 229180 w 1295641"/>
                <a:gd name="connsiteY31" fmla="*/ 728513 h 869764"/>
                <a:gd name="connsiteX32" fmla="*/ 119259 w 1295641"/>
                <a:gd name="connsiteY32" fmla="*/ 667529 h 869764"/>
                <a:gd name="connsiteX33" fmla="*/ 105959 w 1295641"/>
                <a:gd name="connsiteY33" fmla="*/ 614004 h 869764"/>
                <a:gd name="connsiteX34" fmla="*/ 99935 w 1295641"/>
                <a:gd name="connsiteY34" fmla="*/ 514230 h 869764"/>
                <a:gd name="connsiteX35" fmla="*/ 23912 w 1295641"/>
                <a:gd name="connsiteY35" fmla="*/ 483182 h 869764"/>
                <a:gd name="connsiteX36" fmla="*/ 23448 w 1295641"/>
                <a:gd name="connsiteY36" fmla="*/ 372635 h 869764"/>
                <a:gd name="connsiteX37" fmla="*/ 0 w 1295641"/>
                <a:gd name="connsiteY37" fmla="*/ 377244 h 869764"/>
                <a:gd name="connsiteX38" fmla="*/ 80308 w 1295641"/>
                <a:gd name="connsiteY38" fmla="*/ 187035 h 869764"/>
                <a:gd name="connsiteX39" fmla="*/ 179596 w 1295641"/>
                <a:gd name="connsiteY39" fmla="*/ 165326 h 869764"/>
                <a:gd name="connsiteX40" fmla="*/ 314683 w 1295641"/>
                <a:gd name="connsiteY40" fmla="*/ 247049 h 869764"/>
                <a:gd name="connsiteX41" fmla="*/ 423815 w 1295641"/>
                <a:gd name="connsiteY41" fmla="*/ 278723 h 869764"/>
                <a:gd name="connsiteX42" fmla="*/ 559063 w 1295641"/>
                <a:gd name="connsiteY42" fmla="*/ 277470 h 869764"/>
                <a:gd name="connsiteX43" fmla="*/ 670561 w 1295641"/>
                <a:gd name="connsiteY43" fmla="*/ 266049 h 869764"/>
                <a:gd name="connsiteX44" fmla="*/ 695585 w 1295641"/>
                <a:gd name="connsiteY44" fmla="*/ 208259 h 869764"/>
                <a:gd name="connsiteX45" fmla="*/ 697323 w 1295641"/>
                <a:gd name="connsiteY45" fmla="*/ 202236 h 869764"/>
                <a:gd name="connsiteX46" fmla="*/ 744198 w 1295641"/>
                <a:gd name="connsiteY46" fmla="*/ 34989 h 869764"/>
                <a:gd name="connsiteX47" fmla="*/ 810074 w 1295641"/>
                <a:gd name="connsiteY47" fmla="*/ 3477 h 869764"/>
                <a:gd name="connsiteX48" fmla="*/ 866308 w 1295641"/>
                <a:gd name="connsiteY48" fmla="*/ 0 h 869764"/>
                <a:gd name="connsiteX49" fmla="*/ 878032 w 1295641"/>
                <a:gd name="connsiteY49" fmla="*/ 44813 h 869764"/>
                <a:gd name="connsiteX50" fmla="*/ 935357 w 1295641"/>
                <a:gd name="connsiteY50" fmla="*/ 57325 h 869764"/>
                <a:gd name="connsiteX51" fmla="*/ 1001071 w 1295641"/>
                <a:gd name="connsiteY51" fmla="*/ 25974 h 869764"/>
                <a:gd name="connsiteX52" fmla="*/ 1043196 w 1295641"/>
                <a:gd name="connsiteY52" fmla="*/ 89626 h 869764"/>
                <a:gd name="connsiteX53" fmla="*/ 1104180 w 1295641"/>
                <a:gd name="connsiteY53" fmla="*/ 106100 h 869764"/>
                <a:gd name="connsiteX54" fmla="*/ 1191441 w 1295641"/>
                <a:gd name="connsiteY54" fmla="*/ 90576 h 869764"/>
                <a:gd name="connsiteX55" fmla="*/ 1269202 w 1295641"/>
                <a:gd name="connsiteY55" fmla="*/ 102300 h 869764"/>
                <a:gd name="connsiteX56" fmla="*/ 1278703 w 1295641"/>
                <a:gd name="connsiteY56" fmla="*/ 119563 h 869764"/>
                <a:gd name="connsiteX57" fmla="*/ 1252425 w 1295641"/>
                <a:gd name="connsiteY57" fmla="*/ 130640 h 869764"/>
                <a:gd name="connsiteX58" fmla="*/ 1265402 w 1295641"/>
                <a:gd name="connsiteY58" fmla="*/ 145375 h 869764"/>
                <a:gd name="connsiteX59" fmla="*/ 1281391 w 1295641"/>
                <a:gd name="connsiteY59" fmla="*/ 148549 h 869764"/>
                <a:gd name="connsiteX60" fmla="*/ 1295641 w 1295641"/>
                <a:gd name="connsiteY60" fmla="*/ 171511 h 86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95641" h="869764">
                  <a:moveTo>
                    <a:pt x="1295641" y="171511"/>
                  </a:moveTo>
                  <a:lnTo>
                    <a:pt x="1293276" y="192250"/>
                  </a:lnTo>
                  <a:lnTo>
                    <a:pt x="1247978" y="200800"/>
                  </a:lnTo>
                  <a:lnTo>
                    <a:pt x="1240216" y="239934"/>
                  </a:lnTo>
                  <a:lnTo>
                    <a:pt x="1201730" y="255922"/>
                  </a:lnTo>
                  <a:lnTo>
                    <a:pt x="1216304" y="282220"/>
                  </a:lnTo>
                  <a:lnTo>
                    <a:pt x="1177029" y="311045"/>
                  </a:lnTo>
                  <a:lnTo>
                    <a:pt x="1130942" y="293459"/>
                  </a:lnTo>
                  <a:lnTo>
                    <a:pt x="1100056" y="329398"/>
                  </a:lnTo>
                  <a:lnTo>
                    <a:pt x="1094679" y="368673"/>
                  </a:lnTo>
                  <a:lnTo>
                    <a:pt x="1067270" y="385147"/>
                  </a:lnTo>
                  <a:lnTo>
                    <a:pt x="1067128" y="420157"/>
                  </a:lnTo>
                  <a:lnTo>
                    <a:pt x="1045116" y="447081"/>
                  </a:lnTo>
                  <a:lnTo>
                    <a:pt x="1050331" y="469093"/>
                  </a:lnTo>
                  <a:lnTo>
                    <a:pt x="1140443" y="459755"/>
                  </a:lnTo>
                  <a:lnTo>
                    <a:pt x="1124615" y="538304"/>
                  </a:lnTo>
                  <a:lnTo>
                    <a:pt x="1059508" y="564440"/>
                  </a:lnTo>
                  <a:lnTo>
                    <a:pt x="983020" y="565390"/>
                  </a:lnTo>
                  <a:lnTo>
                    <a:pt x="873585" y="625566"/>
                  </a:lnTo>
                  <a:lnTo>
                    <a:pt x="878335" y="691441"/>
                  </a:lnTo>
                  <a:lnTo>
                    <a:pt x="786485" y="767141"/>
                  </a:lnTo>
                  <a:lnTo>
                    <a:pt x="733425" y="751779"/>
                  </a:lnTo>
                  <a:lnTo>
                    <a:pt x="642990" y="779188"/>
                  </a:lnTo>
                  <a:lnTo>
                    <a:pt x="552575" y="867864"/>
                  </a:lnTo>
                  <a:lnTo>
                    <a:pt x="518515" y="832713"/>
                  </a:lnTo>
                  <a:lnTo>
                    <a:pt x="550351" y="775226"/>
                  </a:lnTo>
                  <a:lnTo>
                    <a:pt x="488903" y="747190"/>
                  </a:lnTo>
                  <a:lnTo>
                    <a:pt x="433942" y="869765"/>
                  </a:lnTo>
                  <a:lnTo>
                    <a:pt x="412718" y="772538"/>
                  </a:lnTo>
                  <a:lnTo>
                    <a:pt x="342254" y="788688"/>
                  </a:lnTo>
                  <a:lnTo>
                    <a:pt x="314380" y="686065"/>
                  </a:lnTo>
                  <a:lnTo>
                    <a:pt x="229180" y="728513"/>
                  </a:lnTo>
                  <a:lnTo>
                    <a:pt x="119259" y="667529"/>
                  </a:lnTo>
                  <a:lnTo>
                    <a:pt x="105959" y="614004"/>
                  </a:lnTo>
                  <a:lnTo>
                    <a:pt x="99935" y="514230"/>
                  </a:lnTo>
                  <a:lnTo>
                    <a:pt x="23912" y="483182"/>
                  </a:lnTo>
                  <a:lnTo>
                    <a:pt x="23448" y="372635"/>
                  </a:lnTo>
                  <a:lnTo>
                    <a:pt x="0" y="377244"/>
                  </a:lnTo>
                  <a:lnTo>
                    <a:pt x="80308" y="187035"/>
                  </a:lnTo>
                  <a:lnTo>
                    <a:pt x="179596" y="165326"/>
                  </a:lnTo>
                  <a:lnTo>
                    <a:pt x="314683" y="247049"/>
                  </a:lnTo>
                  <a:lnTo>
                    <a:pt x="423815" y="278723"/>
                  </a:lnTo>
                  <a:lnTo>
                    <a:pt x="559063" y="277470"/>
                  </a:lnTo>
                  <a:lnTo>
                    <a:pt x="670561" y="266049"/>
                  </a:lnTo>
                  <a:lnTo>
                    <a:pt x="695585" y="208259"/>
                  </a:lnTo>
                  <a:lnTo>
                    <a:pt x="697323" y="202236"/>
                  </a:lnTo>
                  <a:lnTo>
                    <a:pt x="744198" y="34989"/>
                  </a:lnTo>
                  <a:lnTo>
                    <a:pt x="810074" y="3477"/>
                  </a:lnTo>
                  <a:lnTo>
                    <a:pt x="866308" y="0"/>
                  </a:lnTo>
                  <a:lnTo>
                    <a:pt x="878032" y="44813"/>
                  </a:lnTo>
                  <a:lnTo>
                    <a:pt x="935357" y="57325"/>
                  </a:lnTo>
                  <a:lnTo>
                    <a:pt x="1001071" y="25974"/>
                  </a:lnTo>
                  <a:lnTo>
                    <a:pt x="1043196" y="89626"/>
                  </a:lnTo>
                  <a:lnTo>
                    <a:pt x="1104180" y="106100"/>
                  </a:lnTo>
                  <a:lnTo>
                    <a:pt x="1191441" y="90576"/>
                  </a:lnTo>
                  <a:lnTo>
                    <a:pt x="1269202" y="102300"/>
                  </a:lnTo>
                  <a:lnTo>
                    <a:pt x="1278703" y="119563"/>
                  </a:lnTo>
                  <a:lnTo>
                    <a:pt x="1252425" y="130640"/>
                  </a:lnTo>
                  <a:lnTo>
                    <a:pt x="1265402" y="145375"/>
                  </a:lnTo>
                  <a:lnTo>
                    <a:pt x="1281391" y="148549"/>
                  </a:lnTo>
                  <a:lnTo>
                    <a:pt x="1295641" y="171511"/>
                  </a:lnTo>
                  <a:close/>
                </a:path>
              </a:pathLst>
            </a:custGeom>
            <a:grpFill/>
            <a:ln w="9525" cap="flat">
              <a:solidFill>
                <a:srgbClr val="DE9443"/>
              </a:solidFill>
              <a:prstDash val="solid"/>
              <a:miter/>
            </a:ln>
          </p:spPr>
          <p:txBody>
            <a:bodyPr rtlCol="0" anchor="ctr"/>
            <a:lstStyle/>
            <a:p>
              <a:endParaRPr lang="en-ZA"/>
            </a:p>
          </p:txBody>
        </p:sp>
      </p:grpSp>
      <p:sp>
        <p:nvSpPr>
          <p:cNvPr id="12" name="Freeform: Shape 11">
            <a:extLst>
              <a:ext uri="{FF2B5EF4-FFF2-40B4-BE49-F238E27FC236}">
                <a16:creationId xmlns:a16="http://schemas.microsoft.com/office/drawing/2014/main" id="{95AEA224-A983-1EE0-4261-44B46A04B54B}"/>
              </a:ext>
            </a:extLst>
          </p:cNvPr>
          <p:cNvSpPr/>
          <p:nvPr/>
        </p:nvSpPr>
        <p:spPr>
          <a:xfrm>
            <a:off x="1893798" y="4522859"/>
            <a:ext cx="1704882" cy="1130153"/>
          </a:xfrm>
          <a:custGeom>
            <a:avLst/>
            <a:gdLst>
              <a:gd name="connsiteX0" fmla="*/ 1704883 w 1704882"/>
              <a:gd name="connsiteY0" fmla="*/ 312318 h 1130153"/>
              <a:gd name="connsiteX1" fmla="*/ 1473338 w 1704882"/>
              <a:gd name="connsiteY1" fmla="*/ 561914 h 1130153"/>
              <a:gd name="connsiteX2" fmla="*/ 1200153 w 1704882"/>
              <a:gd name="connsiteY2" fmla="*/ 813248 h 1130153"/>
              <a:gd name="connsiteX3" fmla="*/ 911606 w 1704882"/>
              <a:gd name="connsiteY3" fmla="*/ 999009 h 1130153"/>
              <a:gd name="connsiteX4" fmla="*/ 726775 w 1704882"/>
              <a:gd name="connsiteY4" fmla="*/ 1039234 h 1130153"/>
              <a:gd name="connsiteX5" fmla="*/ 700335 w 1704882"/>
              <a:gd name="connsiteY5" fmla="*/ 1085644 h 1130153"/>
              <a:gd name="connsiteX6" fmla="*/ 584411 w 1704882"/>
              <a:gd name="connsiteY6" fmla="*/ 1067432 h 1130153"/>
              <a:gd name="connsiteX7" fmla="*/ 498565 w 1704882"/>
              <a:gd name="connsiteY7" fmla="*/ 1130154 h 1130153"/>
              <a:gd name="connsiteX8" fmla="*/ 231545 w 1704882"/>
              <a:gd name="connsiteY8" fmla="*/ 1059993 h 1130153"/>
              <a:gd name="connsiteX9" fmla="*/ 185620 w 1704882"/>
              <a:gd name="connsiteY9" fmla="*/ 999009 h 1130153"/>
              <a:gd name="connsiteX10" fmla="*/ 208744 w 1704882"/>
              <a:gd name="connsiteY10" fmla="*/ 918883 h 1130153"/>
              <a:gd name="connsiteX11" fmla="*/ 0 w 1704882"/>
              <a:gd name="connsiteY11" fmla="*/ 905724 h 1130153"/>
              <a:gd name="connsiteX12" fmla="*/ 67008 w 1704882"/>
              <a:gd name="connsiteY12" fmla="*/ 831298 h 1130153"/>
              <a:gd name="connsiteX13" fmla="*/ 157119 w 1704882"/>
              <a:gd name="connsiteY13" fmla="*/ 724551 h 1130153"/>
              <a:gd name="connsiteX14" fmla="*/ 141272 w 1704882"/>
              <a:gd name="connsiteY14" fmla="*/ 649963 h 1130153"/>
              <a:gd name="connsiteX15" fmla="*/ 333865 w 1704882"/>
              <a:gd name="connsiteY15" fmla="*/ 569352 h 1130153"/>
              <a:gd name="connsiteX16" fmla="*/ 346843 w 1704882"/>
              <a:gd name="connsiteY16" fmla="*/ 479706 h 1130153"/>
              <a:gd name="connsiteX17" fmla="*/ 427292 w 1704882"/>
              <a:gd name="connsiteY17" fmla="*/ 454055 h 1130153"/>
              <a:gd name="connsiteX18" fmla="*/ 440289 w 1704882"/>
              <a:gd name="connsiteY18" fmla="*/ 376132 h 1130153"/>
              <a:gd name="connsiteX19" fmla="*/ 614489 w 1704882"/>
              <a:gd name="connsiteY19" fmla="*/ 323395 h 1130153"/>
              <a:gd name="connsiteX20" fmla="*/ 654087 w 1704882"/>
              <a:gd name="connsiteY20" fmla="*/ 258469 h 1130153"/>
              <a:gd name="connsiteX21" fmla="*/ 646810 w 1704882"/>
              <a:gd name="connsiteY21" fmla="*/ 167084 h 1130153"/>
              <a:gd name="connsiteX22" fmla="*/ 799462 w 1704882"/>
              <a:gd name="connsiteY22" fmla="*/ 135572 h 1130153"/>
              <a:gd name="connsiteX23" fmla="*/ 951184 w 1704882"/>
              <a:gd name="connsiteY23" fmla="*/ 175473 h 1130153"/>
              <a:gd name="connsiteX24" fmla="*/ 1066967 w 1704882"/>
              <a:gd name="connsiteY24" fmla="*/ 127163 h 1130153"/>
              <a:gd name="connsiteX25" fmla="*/ 1074405 w 1704882"/>
              <a:gd name="connsiteY25" fmla="*/ 89788 h 1130153"/>
              <a:gd name="connsiteX26" fmla="*/ 1116854 w 1704882"/>
              <a:gd name="connsiteY26" fmla="*/ 111659 h 1130153"/>
              <a:gd name="connsiteX27" fmla="*/ 1181314 w 1704882"/>
              <a:gd name="connsiteY27" fmla="*/ 167408 h 1130153"/>
              <a:gd name="connsiteX28" fmla="*/ 1239428 w 1704882"/>
              <a:gd name="connsiteY28" fmla="*/ 165487 h 1130153"/>
              <a:gd name="connsiteX29" fmla="*/ 1295662 w 1704882"/>
              <a:gd name="connsiteY29" fmla="*/ 62075 h 1130153"/>
              <a:gd name="connsiteX30" fmla="*/ 1453084 w 1704882"/>
              <a:gd name="connsiteY30" fmla="*/ 0 h 1130153"/>
              <a:gd name="connsiteX31" fmla="*/ 1416801 w 1704882"/>
              <a:gd name="connsiteY31" fmla="*/ 151237 h 1130153"/>
              <a:gd name="connsiteX32" fmla="*/ 1596094 w 1704882"/>
              <a:gd name="connsiteY32" fmla="*/ 167084 h 1130153"/>
              <a:gd name="connsiteX33" fmla="*/ 1704883 w 1704882"/>
              <a:gd name="connsiteY33" fmla="*/ 312318 h 113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04882" h="1130153">
                <a:moveTo>
                  <a:pt x="1704883" y="312318"/>
                </a:moveTo>
                <a:lnTo>
                  <a:pt x="1473338" y="561914"/>
                </a:lnTo>
                <a:lnTo>
                  <a:pt x="1200153" y="813248"/>
                </a:lnTo>
                <a:lnTo>
                  <a:pt x="911606" y="999009"/>
                </a:lnTo>
                <a:lnTo>
                  <a:pt x="726775" y="1039234"/>
                </a:lnTo>
                <a:lnTo>
                  <a:pt x="700335" y="1085644"/>
                </a:lnTo>
                <a:lnTo>
                  <a:pt x="584411" y="1067432"/>
                </a:lnTo>
                <a:lnTo>
                  <a:pt x="498565" y="1130154"/>
                </a:lnTo>
                <a:lnTo>
                  <a:pt x="231545" y="1059993"/>
                </a:lnTo>
                <a:lnTo>
                  <a:pt x="185620" y="999009"/>
                </a:lnTo>
                <a:lnTo>
                  <a:pt x="208744" y="918883"/>
                </a:lnTo>
                <a:lnTo>
                  <a:pt x="0" y="905724"/>
                </a:lnTo>
                <a:lnTo>
                  <a:pt x="67008" y="831298"/>
                </a:lnTo>
                <a:lnTo>
                  <a:pt x="157119" y="724551"/>
                </a:lnTo>
                <a:lnTo>
                  <a:pt x="141272" y="649963"/>
                </a:lnTo>
                <a:lnTo>
                  <a:pt x="333865" y="569352"/>
                </a:lnTo>
                <a:lnTo>
                  <a:pt x="346843" y="479706"/>
                </a:lnTo>
                <a:lnTo>
                  <a:pt x="427292" y="454055"/>
                </a:lnTo>
                <a:lnTo>
                  <a:pt x="440289" y="376132"/>
                </a:lnTo>
                <a:lnTo>
                  <a:pt x="614489" y="323395"/>
                </a:lnTo>
                <a:lnTo>
                  <a:pt x="654087" y="258469"/>
                </a:lnTo>
                <a:lnTo>
                  <a:pt x="646810" y="167084"/>
                </a:lnTo>
                <a:lnTo>
                  <a:pt x="799462" y="135572"/>
                </a:lnTo>
                <a:lnTo>
                  <a:pt x="951184" y="175473"/>
                </a:lnTo>
                <a:lnTo>
                  <a:pt x="1066967" y="127163"/>
                </a:lnTo>
                <a:lnTo>
                  <a:pt x="1074405" y="89788"/>
                </a:lnTo>
                <a:lnTo>
                  <a:pt x="1116854" y="111659"/>
                </a:lnTo>
                <a:lnTo>
                  <a:pt x="1181314" y="167408"/>
                </a:lnTo>
                <a:lnTo>
                  <a:pt x="1239428" y="165487"/>
                </a:lnTo>
                <a:lnTo>
                  <a:pt x="1295662" y="62075"/>
                </a:lnTo>
                <a:lnTo>
                  <a:pt x="1453084" y="0"/>
                </a:lnTo>
                <a:lnTo>
                  <a:pt x="1416801" y="151237"/>
                </a:lnTo>
                <a:lnTo>
                  <a:pt x="1596094" y="167084"/>
                </a:lnTo>
                <a:lnTo>
                  <a:pt x="1704883" y="312318"/>
                </a:lnTo>
                <a:close/>
              </a:path>
            </a:pathLst>
          </a:custGeom>
          <a:solidFill>
            <a:srgbClr val="DE9443"/>
          </a:solidFill>
          <a:ln w="2021" cap="flat">
            <a:noFill/>
            <a:prstDash val="solid"/>
            <a:miter/>
          </a:ln>
        </p:spPr>
        <p:txBody>
          <a:bodyPr rtlCol="0" anchor="ctr"/>
          <a:lstStyle/>
          <a:p>
            <a:endParaRPr lang="en-ZA"/>
          </a:p>
        </p:txBody>
      </p:sp>
      <p:sp>
        <p:nvSpPr>
          <p:cNvPr id="13" name="Freeform: Shape 12">
            <a:extLst>
              <a:ext uri="{FF2B5EF4-FFF2-40B4-BE49-F238E27FC236}">
                <a16:creationId xmlns:a16="http://schemas.microsoft.com/office/drawing/2014/main" id="{1513A67A-1FD4-497D-FE4C-E9A7D4B63A19}"/>
              </a:ext>
            </a:extLst>
          </p:cNvPr>
          <p:cNvSpPr/>
          <p:nvPr/>
        </p:nvSpPr>
        <p:spPr>
          <a:xfrm>
            <a:off x="3312887" y="3702881"/>
            <a:ext cx="917306" cy="1131104"/>
          </a:xfrm>
          <a:custGeom>
            <a:avLst/>
            <a:gdLst>
              <a:gd name="connsiteX0" fmla="*/ 917306 w 917306"/>
              <a:gd name="connsiteY0" fmla="*/ 9500 h 1131104"/>
              <a:gd name="connsiteX1" fmla="*/ 802474 w 917306"/>
              <a:gd name="connsiteY1" fmla="*/ 444554 h 1131104"/>
              <a:gd name="connsiteX2" fmla="*/ 665022 w 917306"/>
              <a:gd name="connsiteY2" fmla="*/ 548755 h 1131104"/>
              <a:gd name="connsiteX3" fmla="*/ 524701 w 917306"/>
              <a:gd name="connsiteY3" fmla="*/ 703812 h 1131104"/>
              <a:gd name="connsiteX4" fmla="*/ 389614 w 917306"/>
              <a:gd name="connsiteY4" fmla="*/ 990621 h 1131104"/>
              <a:gd name="connsiteX5" fmla="*/ 288082 w 917306"/>
              <a:gd name="connsiteY5" fmla="*/ 1131104 h 1131104"/>
              <a:gd name="connsiteX6" fmla="*/ 179293 w 917306"/>
              <a:gd name="connsiteY6" fmla="*/ 985871 h 1131104"/>
              <a:gd name="connsiteX7" fmla="*/ 0 w 917306"/>
              <a:gd name="connsiteY7" fmla="*/ 970023 h 1131104"/>
              <a:gd name="connsiteX8" fmla="*/ 36283 w 917306"/>
              <a:gd name="connsiteY8" fmla="*/ 818786 h 1131104"/>
              <a:gd name="connsiteX9" fmla="*/ 66361 w 917306"/>
              <a:gd name="connsiteY9" fmla="*/ 798674 h 1131104"/>
              <a:gd name="connsiteX10" fmla="*/ 54960 w 917306"/>
              <a:gd name="connsiteY10" fmla="*/ 760652 h 1131104"/>
              <a:gd name="connsiteX11" fmla="*/ 69372 w 917306"/>
              <a:gd name="connsiteY11" fmla="*/ 737225 h 1131104"/>
              <a:gd name="connsiteX12" fmla="*/ 95973 w 917306"/>
              <a:gd name="connsiteY12" fmla="*/ 719013 h 1131104"/>
              <a:gd name="connsiteX13" fmla="*/ 95023 w 917306"/>
              <a:gd name="connsiteY13" fmla="*/ 700962 h 1131104"/>
              <a:gd name="connsiteX14" fmla="*/ 97408 w 917306"/>
              <a:gd name="connsiteY14" fmla="*/ 684953 h 1131104"/>
              <a:gd name="connsiteX15" fmla="*/ 123383 w 917306"/>
              <a:gd name="connsiteY15" fmla="*/ 675453 h 1131104"/>
              <a:gd name="connsiteX16" fmla="*/ 131610 w 917306"/>
              <a:gd name="connsiteY16" fmla="*/ 652490 h 1131104"/>
              <a:gd name="connsiteX17" fmla="*/ 104685 w 917306"/>
              <a:gd name="connsiteY17" fmla="*/ 583764 h 1131104"/>
              <a:gd name="connsiteX18" fmla="*/ 75719 w 917306"/>
              <a:gd name="connsiteY18" fmla="*/ 576952 h 1131104"/>
              <a:gd name="connsiteX19" fmla="*/ 58296 w 917306"/>
              <a:gd name="connsiteY19" fmla="*/ 558902 h 1131104"/>
              <a:gd name="connsiteX20" fmla="*/ 48148 w 917306"/>
              <a:gd name="connsiteY20" fmla="*/ 556517 h 1131104"/>
              <a:gd name="connsiteX21" fmla="*/ 39922 w 917306"/>
              <a:gd name="connsiteY21" fmla="*/ 540043 h 1131104"/>
              <a:gd name="connsiteX22" fmla="*/ 24862 w 917306"/>
              <a:gd name="connsiteY22" fmla="*/ 536404 h 1131104"/>
              <a:gd name="connsiteX23" fmla="*/ 647 w 917306"/>
              <a:gd name="connsiteY23" fmla="*/ 504568 h 1131104"/>
              <a:gd name="connsiteX24" fmla="*/ 48633 w 917306"/>
              <a:gd name="connsiteY24" fmla="*/ 452155 h 1131104"/>
              <a:gd name="connsiteX25" fmla="*/ 183558 w 917306"/>
              <a:gd name="connsiteY25" fmla="*/ 347308 h 1131104"/>
              <a:gd name="connsiteX26" fmla="*/ 207956 w 917306"/>
              <a:gd name="connsiteY26" fmla="*/ 164396 h 1131104"/>
              <a:gd name="connsiteX27" fmla="*/ 288082 w 917306"/>
              <a:gd name="connsiteY27" fmla="*/ 137472 h 1131104"/>
              <a:gd name="connsiteX28" fmla="*/ 434266 w 917306"/>
              <a:gd name="connsiteY28" fmla="*/ 118774 h 1131104"/>
              <a:gd name="connsiteX29" fmla="*/ 489388 w 917306"/>
              <a:gd name="connsiteY29" fmla="*/ 137472 h 1131104"/>
              <a:gd name="connsiteX30" fmla="*/ 545116 w 917306"/>
              <a:gd name="connsiteY30" fmla="*/ 108950 h 1131104"/>
              <a:gd name="connsiteX31" fmla="*/ 604362 w 917306"/>
              <a:gd name="connsiteY31" fmla="*/ 129548 h 1131104"/>
              <a:gd name="connsiteX32" fmla="*/ 706824 w 917306"/>
              <a:gd name="connsiteY32" fmla="*/ 126071 h 1131104"/>
              <a:gd name="connsiteX33" fmla="*/ 701588 w 917306"/>
              <a:gd name="connsiteY33" fmla="*/ 90111 h 1131104"/>
              <a:gd name="connsiteX34" fmla="*/ 715374 w 917306"/>
              <a:gd name="connsiteY34" fmla="*/ 0 h 1131104"/>
              <a:gd name="connsiteX35" fmla="*/ 740075 w 917306"/>
              <a:gd name="connsiteY35" fmla="*/ 7924 h 1131104"/>
              <a:gd name="connsiteX36" fmla="*/ 917306 w 917306"/>
              <a:gd name="connsiteY36" fmla="*/ 9500 h 113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306" h="1131104">
                <a:moveTo>
                  <a:pt x="917306" y="9500"/>
                </a:moveTo>
                <a:lnTo>
                  <a:pt x="802474" y="444554"/>
                </a:lnTo>
                <a:lnTo>
                  <a:pt x="665022" y="548755"/>
                </a:lnTo>
                <a:lnTo>
                  <a:pt x="524701" y="703812"/>
                </a:lnTo>
                <a:lnTo>
                  <a:pt x="389614" y="990621"/>
                </a:lnTo>
                <a:lnTo>
                  <a:pt x="288082" y="1131104"/>
                </a:lnTo>
                <a:lnTo>
                  <a:pt x="179293" y="985871"/>
                </a:lnTo>
                <a:lnTo>
                  <a:pt x="0" y="970023"/>
                </a:lnTo>
                <a:lnTo>
                  <a:pt x="36283" y="818786"/>
                </a:lnTo>
                <a:lnTo>
                  <a:pt x="66361" y="798674"/>
                </a:lnTo>
                <a:lnTo>
                  <a:pt x="54960" y="760652"/>
                </a:lnTo>
                <a:lnTo>
                  <a:pt x="69372" y="737225"/>
                </a:lnTo>
                <a:lnTo>
                  <a:pt x="95973" y="719013"/>
                </a:lnTo>
                <a:lnTo>
                  <a:pt x="95023" y="700962"/>
                </a:lnTo>
                <a:lnTo>
                  <a:pt x="97408" y="684953"/>
                </a:lnTo>
                <a:lnTo>
                  <a:pt x="123383" y="675453"/>
                </a:lnTo>
                <a:lnTo>
                  <a:pt x="131610" y="652490"/>
                </a:lnTo>
                <a:lnTo>
                  <a:pt x="104685" y="583764"/>
                </a:lnTo>
                <a:lnTo>
                  <a:pt x="75719" y="576952"/>
                </a:lnTo>
                <a:lnTo>
                  <a:pt x="58296" y="558902"/>
                </a:lnTo>
                <a:lnTo>
                  <a:pt x="48148" y="556517"/>
                </a:lnTo>
                <a:lnTo>
                  <a:pt x="39922" y="540043"/>
                </a:lnTo>
                <a:lnTo>
                  <a:pt x="24862" y="536404"/>
                </a:lnTo>
                <a:lnTo>
                  <a:pt x="647" y="504568"/>
                </a:lnTo>
                <a:lnTo>
                  <a:pt x="48633" y="452155"/>
                </a:lnTo>
                <a:lnTo>
                  <a:pt x="183558" y="347308"/>
                </a:lnTo>
                <a:lnTo>
                  <a:pt x="207956" y="164396"/>
                </a:lnTo>
                <a:lnTo>
                  <a:pt x="288082" y="137472"/>
                </a:lnTo>
                <a:lnTo>
                  <a:pt x="434266" y="118774"/>
                </a:lnTo>
                <a:lnTo>
                  <a:pt x="489388" y="137472"/>
                </a:lnTo>
                <a:lnTo>
                  <a:pt x="545116" y="108950"/>
                </a:lnTo>
                <a:lnTo>
                  <a:pt x="604362" y="129548"/>
                </a:lnTo>
                <a:lnTo>
                  <a:pt x="706824" y="126071"/>
                </a:lnTo>
                <a:lnTo>
                  <a:pt x="701588" y="90111"/>
                </a:lnTo>
                <a:lnTo>
                  <a:pt x="715374" y="0"/>
                </a:lnTo>
                <a:lnTo>
                  <a:pt x="740075" y="7924"/>
                </a:lnTo>
                <a:lnTo>
                  <a:pt x="917306" y="9500"/>
                </a:lnTo>
                <a:close/>
              </a:path>
            </a:pathLst>
          </a:custGeom>
          <a:solidFill>
            <a:srgbClr val="DE9443"/>
          </a:solidFill>
          <a:ln w="2021" cap="flat">
            <a:noFill/>
            <a:prstDash val="solid"/>
            <a:miter/>
          </a:ln>
        </p:spPr>
        <p:txBody>
          <a:bodyPr rtlCol="0" anchor="ctr"/>
          <a:lstStyle/>
          <a:p>
            <a:endParaRPr lang="en-ZA"/>
          </a:p>
        </p:txBody>
      </p:sp>
      <p:sp>
        <p:nvSpPr>
          <p:cNvPr id="18" name="Freeform: Shape 17">
            <a:extLst>
              <a:ext uri="{FF2B5EF4-FFF2-40B4-BE49-F238E27FC236}">
                <a16:creationId xmlns:a16="http://schemas.microsoft.com/office/drawing/2014/main" id="{FBD3FCDC-F27C-57C8-EADC-A6C9B2488EF0}"/>
              </a:ext>
            </a:extLst>
          </p:cNvPr>
          <p:cNvSpPr/>
          <p:nvPr/>
        </p:nvSpPr>
        <p:spPr>
          <a:xfrm>
            <a:off x="2934964" y="3281127"/>
            <a:ext cx="466869" cy="455954"/>
          </a:xfrm>
          <a:custGeom>
            <a:avLst/>
            <a:gdLst>
              <a:gd name="connsiteX0" fmla="*/ 320545 w 466869"/>
              <a:gd name="connsiteY0" fmla="*/ 223945 h 455954"/>
              <a:gd name="connsiteX1" fmla="*/ 286162 w 466869"/>
              <a:gd name="connsiteY1" fmla="*/ 250384 h 455954"/>
              <a:gd name="connsiteX2" fmla="*/ 317998 w 466869"/>
              <a:gd name="connsiteY2" fmla="*/ 306921 h 455954"/>
              <a:gd name="connsiteX3" fmla="*/ 369785 w 466869"/>
              <a:gd name="connsiteY3" fmla="*/ 308983 h 455954"/>
              <a:gd name="connsiteX4" fmla="*/ 378982 w 466869"/>
              <a:gd name="connsiteY4" fmla="*/ 332269 h 455954"/>
              <a:gd name="connsiteX5" fmla="*/ 286647 w 466869"/>
              <a:gd name="connsiteY5" fmla="*/ 389129 h 455954"/>
              <a:gd name="connsiteX6" fmla="*/ 249434 w 466869"/>
              <a:gd name="connsiteY6" fmla="*/ 455955 h 455954"/>
              <a:gd name="connsiteX7" fmla="*/ 176888 w 466869"/>
              <a:gd name="connsiteY7" fmla="*/ 394182 h 455954"/>
              <a:gd name="connsiteX8" fmla="*/ 79499 w 466869"/>
              <a:gd name="connsiteY8" fmla="*/ 418742 h 455954"/>
              <a:gd name="connsiteX9" fmla="*/ 95327 w 466869"/>
              <a:gd name="connsiteY9" fmla="*/ 340192 h 455954"/>
              <a:gd name="connsiteX10" fmla="*/ 5215 w 466869"/>
              <a:gd name="connsiteY10" fmla="*/ 349531 h 455954"/>
              <a:gd name="connsiteX11" fmla="*/ 0 w 466869"/>
              <a:gd name="connsiteY11" fmla="*/ 327518 h 455954"/>
              <a:gd name="connsiteX12" fmla="*/ 22012 w 466869"/>
              <a:gd name="connsiteY12" fmla="*/ 300594 h 455954"/>
              <a:gd name="connsiteX13" fmla="*/ 22154 w 466869"/>
              <a:gd name="connsiteY13" fmla="*/ 265584 h 455954"/>
              <a:gd name="connsiteX14" fmla="*/ 49563 w 466869"/>
              <a:gd name="connsiteY14" fmla="*/ 249111 h 455954"/>
              <a:gd name="connsiteX15" fmla="*/ 54940 w 466869"/>
              <a:gd name="connsiteY15" fmla="*/ 209836 h 455954"/>
              <a:gd name="connsiteX16" fmla="*/ 85826 w 466869"/>
              <a:gd name="connsiteY16" fmla="*/ 173896 h 455954"/>
              <a:gd name="connsiteX17" fmla="*/ 131913 w 466869"/>
              <a:gd name="connsiteY17" fmla="*/ 191482 h 455954"/>
              <a:gd name="connsiteX18" fmla="*/ 171188 w 466869"/>
              <a:gd name="connsiteY18" fmla="*/ 162658 h 455954"/>
              <a:gd name="connsiteX19" fmla="*/ 156614 w 466869"/>
              <a:gd name="connsiteY19" fmla="*/ 136360 h 455954"/>
              <a:gd name="connsiteX20" fmla="*/ 195100 w 466869"/>
              <a:gd name="connsiteY20" fmla="*/ 120371 h 455954"/>
              <a:gd name="connsiteX21" fmla="*/ 202862 w 466869"/>
              <a:gd name="connsiteY21" fmla="*/ 81238 h 455954"/>
              <a:gd name="connsiteX22" fmla="*/ 248161 w 466869"/>
              <a:gd name="connsiteY22" fmla="*/ 72688 h 455954"/>
              <a:gd name="connsiteX23" fmla="*/ 250525 w 466869"/>
              <a:gd name="connsiteY23" fmla="*/ 51949 h 455954"/>
              <a:gd name="connsiteX24" fmla="*/ 334007 w 466869"/>
              <a:gd name="connsiteY24" fmla="*/ 35313 h 455954"/>
              <a:gd name="connsiteX25" fmla="*/ 321333 w 466869"/>
              <a:gd name="connsiteY25" fmla="*/ 11886 h 455954"/>
              <a:gd name="connsiteX26" fmla="*/ 363620 w 466869"/>
              <a:gd name="connsiteY26" fmla="*/ 0 h 455954"/>
              <a:gd name="connsiteX27" fmla="*/ 387532 w 466869"/>
              <a:gd name="connsiteY27" fmla="*/ 7439 h 455954"/>
              <a:gd name="connsiteX28" fmla="*/ 366773 w 466869"/>
              <a:gd name="connsiteY28" fmla="*/ 63026 h 455954"/>
              <a:gd name="connsiteX29" fmla="*/ 417772 w 466869"/>
              <a:gd name="connsiteY29" fmla="*/ 57487 h 455954"/>
              <a:gd name="connsiteX30" fmla="*/ 466870 w 466869"/>
              <a:gd name="connsiteY30" fmla="*/ 62722 h 455954"/>
              <a:gd name="connsiteX31" fmla="*/ 435034 w 466869"/>
              <a:gd name="connsiteY31" fmla="*/ 92658 h 455954"/>
              <a:gd name="connsiteX32" fmla="*/ 374070 w 466869"/>
              <a:gd name="connsiteY32" fmla="*/ 230110 h 455954"/>
              <a:gd name="connsiteX33" fmla="*/ 320545 w 466869"/>
              <a:gd name="connsiteY33" fmla="*/ 223945 h 45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6869" h="455954">
                <a:moveTo>
                  <a:pt x="320545" y="223945"/>
                </a:moveTo>
                <a:lnTo>
                  <a:pt x="286162" y="250384"/>
                </a:lnTo>
                <a:lnTo>
                  <a:pt x="317998" y="306921"/>
                </a:lnTo>
                <a:lnTo>
                  <a:pt x="369785" y="308983"/>
                </a:lnTo>
                <a:lnTo>
                  <a:pt x="378982" y="332269"/>
                </a:lnTo>
                <a:lnTo>
                  <a:pt x="286647" y="389129"/>
                </a:lnTo>
                <a:lnTo>
                  <a:pt x="249434" y="455955"/>
                </a:lnTo>
                <a:lnTo>
                  <a:pt x="176888" y="394182"/>
                </a:lnTo>
                <a:lnTo>
                  <a:pt x="79499" y="418742"/>
                </a:lnTo>
                <a:lnTo>
                  <a:pt x="95327" y="340192"/>
                </a:lnTo>
                <a:lnTo>
                  <a:pt x="5215" y="349531"/>
                </a:lnTo>
                <a:lnTo>
                  <a:pt x="0" y="327518"/>
                </a:lnTo>
                <a:lnTo>
                  <a:pt x="22012" y="300594"/>
                </a:lnTo>
                <a:lnTo>
                  <a:pt x="22154" y="265584"/>
                </a:lnTo>
                <a:lnTo>
                  <a:pt x="49563" y="249111"/>
                </a:lnTo>
                <a:lnTo>
                  <a:pt x="54940" y="209836"/>
                </a:lnTo>
                <a:lnTo>
                  <a:pt x="85826" y="173896"/>
                </a:lnTo>
                <a:lnTo>
                  <a:pt x="131913" y="191482"/>
                </a:lnTo>
                <a:lnTo>
                  <a:pt x="171188" y="162658"/>
                </a:lnTo>
                <a:lnTo>
                  <a:pt x="156614" y="136360"/>
                </a:lnTo>
                <a:lnTo>
                  <a:pt x="195100" y="120371"/>
                </a:lnTo>
                <a:lnTo>
                  <a:pt x="202862" y="81238"/>
                </a:lnTo>
                <a:lnTo>
                  <a:pt x="248161" y="72688"/>
                </a:lnTo>
                <a:lnTo>
                  <a:pt x="250525" y="51949"/>
                </a:lnTo>
                <a:lnTo>
                  <a:pt x="334007" y="35313"/>
                </a:lnTo>
                <a:lnTo>
                  <a:pt x="321333" y="11886"/>
                </a:lnTo>
                <a:lnTo>
                  <a:pt x="363620" y="0"/>
                </a:lnTo>
                <a:lnTo>
                  <a:pt x="387532" y="7439"/>
                </a:lnTo>
                <a:lnTo>
                  <a:pt x="366773" y="63026"/>
                </a:lnTo>
                <a:lnTo>
                  <a:pt x="417772" y="57487"/>
                </a:lnTo>
                <a:lnTo>
                  <a:pt x="466870" y="62722"/>
                </a:lnTo>
                <a:lnTo>
                  <a:pt x="435034" y="92658"/>
                </a:lnTo>
                <a:lnTo>
                  <a:pt x="374070" y="230110"/>
                </a:lnTo>
                <a:lnTo>
                  <a:pt x="320545" y="223945"/>
                </a:lnTo>
                <a:close/>
              </a:path>
            </a:pathLst>
          </a:custGeom>
          <a:solidFill>
            <a:srgbClr val="DE9443"/>
          </a:solidFill>
          <a:ln w="2021" cap="flat">
            <a:noFill/>
            <a:prstDash val="solid"/>
            <a:miter/>
          </a:ln>
        </p:spPr>
        <p:txBody>
          <a:bodyPr rtlCol="0" anchor="ctr"/>
          <a:lstStyle/>
          <a:p>
            <a:endParaRPr lang="en-ZA"/>
          </a:p>
        </p:txBody>
      </p:sp>
      <p:sp>
        <p:nvSpPr>
          <p:cNvPr id="21" name="Flowchart: Off-page Connector 20">
            <a:extLst>
              <a:ext uri="{FF2B5EF4-FFF2-40B4-BE49-F238E27FC236}">
                <a16:creationId xmlns:a16="http://schemas.microsoft.com/office/drawing/2014/main" id="{29E09BA3-82AE-605E-6896-B8082194DC98}"/>
              </a:ext>
            </a:extLst>
          </p:cNvPr>
          <p:cNvSpPr/>
          <p:nvPr/>
        </p:nvSpPr>
        <p:spPr>
          <a:xfrm>
            <a:off x="2530113" y="5219281"/>
            <a:ext cx="125464" cy="338555"/>
          </a:xfrm>
          <a:prstGeom prst="flowChartOffpageConnector">
            <a:avLst/>
          </a:prstGeom>
          <a:solidFill>
            <a:srgbClr val="DB2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Flowchart: Off-page Connector 21">
            <a:extLst>
              <a:ext uri="{FF2B5EF4-FFF2-40B4-BE49-F238E27FC236}">
                <a16:creationId xmlns:a16="http://schemas.microsoft.com/office/drawing/2014/main" id="{1F9CD290-C6C6-94F1-5EC2-15E4D996BBB5}"/>
              </a:ext>
            </a:extLst>
          </p:cNvPr>
          <p:cNvSpPr/>
          <p:nvPr/>
        </p:nvSpPr>
        <p:spPr>
          <a:xfrm>
            <a:off x="3028898" y="4714573"/>
            <a:ext cx="125464" cy="338555"/>
          </a:xfrm>
          <a:prstGeom prst="flowChartOffpageConnector">
            <a:avLst/>
          </a:prstGeom>
          <a:solidFill>
            <a:srgbClr val="DB2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Flowchart: Off-page Connector 22">
            <a:extLst>
              <a:ext uri="{FF2B5EF4-FFF2-40B4-BE49-F238E27FC236}">
                <a16:creationId xmlns:a16="http://schemas.microsoft.com/office/drawing/2014/main" id="{A82BE455-9EAF-D677-0E35-DB40A507CE69}"/>
              </a:ext>
            </a:extLst>
          </p:cNvPr>
          <p:cNvSpPr/>
          <p:nvPr/>
        </p:nvSpPr>
        <p:spPr>
          <a:xfrm>
            <a:off x="3661862" y="4209207"/>
            <a:ext cx="125464" cy="338555"/>
          </a:xfrm>
          <a:prstGeom prst="flowChartOffpageConnector">
            <a:avLst/>
          </a:prstGeom>
          <a:solidFill>
            <a:srgbClr val="DB2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Flowchart: Off-page Connector 23">
            <a:extLst>
              <a:ext uri="{FF2B5EF4-FFF2-40B4-BE49-F238E27FC236}">
                <a16:creationId xmlns:a16="http://schemas.microsoft.com/office/drawing/2014/main" id="{0FE7BCF9-9FAE-F58C-B52E-15CF6722364B}"/>
              </a:ext>
            </a:extLst>
          </p:cNvPr>
          <p:cNvSpPr/>
          <p:nvPr/>
        </p:nvSpPr>
        <p:spPr>
          <a:xfrm>
            <a:off x="3124568" y="3154743"/>
            <a:ext cx="125464" cy="338555"/>
          </a:xfrm>
          <a:prstGeom prst="flowChartOffpageConnector">
            <a:avLst/>
          </a:prstGeom>
          <a:solidFill>
            <a:srgbClr val="DB2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7F9142A6-B960-51BD-4036-140BD4EEEAF7}"/>
              </a:ext>
            </a:extLst>
          </p:cNvPr>
          <p:cNvSpPr txBox="1"/>
          <p:nvPr/>
        </p:nvSpPr>
        <p:spPr>
          <a:xfrm>
            <a:off x="2869125" y="3432071"/>
            <a:ext cx="658748" cy="215444"/>
          </a:xfrm>
          <a:prstGeom prst="rect">
            <a:avLst/>
          </a:prstGeom>
          <a:noFill/>
        </p:spPr>
        <p:txBody>
          <a:bodyPr wrap="square" rtlCol="0">
            <a:spAutoFit/>
          </a:bodyPr>
          <a:lstStyle/>
          <a:p>
            <a:r>
              <a:rPr lang="en-US" sz="800">
                <a:solidFill>
                  <a:schemeClr val="bg2">
                    <a:lumMod val="85000"/>
                  </a:schemeClr>
                </a:solidFill>
              </a:rPr>
              <a:t>Gauteng</a:t>
            </a:r>
            <a:endParaRPr lang="en-ZA" sz="800">
              <a:solidFill>
                <a:schemeClr val="bg2">
                  <a:lumMod val="85000"/>
                </a:schemeClr>
              </a:solidFill>
            </a:endParaRPr>
          </a:p>
        </p:txBody>
      </p:sp>
      <p:sp>
        <p:nvSpPr>
          <p:cNvPr id="26" name="TextBox 25">
            <a:extLst>
              <a:ext uri="{FF2B5EF4-FFF2-40B4-BE49-F238E27FC236}">
                <a16:creationId xmlns:a16="http://schemas.microsoft.com/office/drawing/2014/main" id="{8AAF0372-780A-6A1D-1F90-54EA62BE2377}"/>
              </a:ext>
            </a:extLst>
          </p:cNvPr>
          <p:cNvSpPr txBox="1"/>
          <p:nvPr/>
        </p:nvSpPr>
        <p:spPr>
          <a:xfrm>
            <a:off x="2062764" y="3454228"/>
            <a:ext cx="892174" cy="215444"/>
          </a:xfrm>
          <a:prstGeom prst="rect">
            <a:avLst/>
          </a:prstGeom>
          <a:noFill/>
        </p:spPr>
        <p:txBody>
          <a:bodyPr wrap="square" rtlCol="0">
            <a:spAutoFit/>
          </a:bodyPr>
          <a:lstStyle/>
          <a:p>
            <a:pPr algn="ctr"/>
            <a:r>
              <a:rPr lang="en-US" sz="800">
                <a:solidFill>
                  <a:schemeClr val="bg2">
                    <a:lumMod val="85000"/>
                  </a:schemeClr>
                </a:solidFill>
              </a:rPr>
              <a:t>North West</a:t>
            </a:r>
            <a:endParaRPr lang="en-ZA" sz="800">
              <a:solidFill>
                <a:schemeClr val="bg2">
                  <a:lumMod val="85000"/>
                </a:schemeClr>
              </a:solidFill>
            </a:endParaRPr>
          </a:p>
        </p:txBody>
      </p:sp>
      <p:sp>
        <p:nvSpPr>
          <p:cNvPr id="27" name="TextBox 26">
            <a:extLst>
              <a:ext uri="{FF2B5EF4-FFF2-40B4-BE49-F238E27FC236}">
                <a16:creationId xmlns:a16="http://schemas.microsoft.com/office/drawing/2014/main" id="{A9AF0393-2596-4C68-1EAB-F4BC1BB30439}"/>
              </a:ext>
            </a:extLst>
          </p:cNvPr>
          <p:cNvSpPr txBox="1"/>
          <p:nvPr/>
        </p:nvSpPr>
        <p:spPr>
          <a:xfrm>
            <a:off x="3156864" y="2763902"/>
            <a:ext cx="628416" cy="215444"/>
          </a:xfrm>
          <a:prstGeom prst="rect">
            <a:avLst/>
          </a:prstGeom>
          <a:noFill/>
        </p:spPr>
        <p:txBody>
          <a:bodyPr wrap="square" rtlCol="0">
            <a:spAutoFit/>
          </a:bodyPr>
          <a:lstStyle/>
          <a:p>
            <a:r>
              <a:rPr lang="en-US" sz="800">
                <a:solidFill>
                  <a:schemeClr val="bg2">
                    <a:lumMod val="85000"/>
                  </a:schemeClr>
                </a:solidFill>
              </a:rPr>
              <a:t>Limpopo</a:t>
            </a:r>
            <a:endParaRPr lang="en-ZA" sz="800">
              <a:solidFill>
                <a:schemeClr val="bg2">
                  <a:lumMod val="85000"/>
                </a:schemeClr>
              </a:solidFill>
            </a:endParaRPr>
          </a:p>
        </p:txBody>
      </p:sp>
      <p:sp>
        <p:nvSpPr>
          <p:cNvPr id="28" name="TextBox 27">
            <a:extLst>
              <a:ext uri="{FF2B5EF4-FFF2-40B4-BE49-F238E27FC236}">
                <a16:creationId xmlns:a16="http://schemas.microsoft.com/office/drawing/2014/main" id="{391EB3D3-041E-B01C-DDDE-A59D0C0E1BF4}"/>
              </a:ext>
            </a:extLst>
          </p:cNvPr>
          <p:cNvSpPr txBox="1"/>
          <p:nvPr/>
        </p:nvSpPr>
        <p:spPr>
          <a:xfrm>
            <a:off x="3380640" y="3212371"/>
            <a:ext cx="775483" cy="338554"/>
          </a:xfrm>
          <a:prstGeom prst="rect">
            <a:avLst/>
          </a:prstGeom>
          <a:noFill/>
        </p:spPr>
        <p:txBody>
          <a:bodyPr wrap="square" rtlCol="0">
            <a:spAutoFit/>
          </a:bodyPr>
          <a:lstStyle/>
          <a:p>
            <a:r>
              <a:rPr lang="en-US" sz="800" err="1">
                <a:solidFill>
                  <a:schemeClr val="bg2">
                    <a:lumMod val="85000"/>
                  </a:schemeClr>
                </a:solidFill>
              </a:rPr>
              <a:t>Mpuma-langa</a:t>
            </a:r>
            <a:endParaRPr lang="en-ZA" sz="800">
              <a:solidFill>
                <a:schemeClr val="bg2">
                  <a:lumMod val="85000"/>
                </a:schemeClr>
              </a:solidFill>
            </a:endParaRPr>
          </a:p>
        </p:txBody>
      </p:sp>
      <p:sp>
        <p:nvSpPr>
          <p:cNvPr id="29" name="TextBox 28">
            <a:extLst>
              <a:ext uri="{FF2B5EF4-FFF2-40B4-BE49-F238E27FC236}">
                <a16:creationId xmlns:a16="http://schemas.microsoft.com/office/drawing/2014/main" id="{C194B5BB-0EC2-347A-DAAC-A5CD1E03FB5E}"/>
              </a:ext>
            </a:extLst>
          </p:cNvPr>
          <p:cNvSpPr txBox="1"/>
          <p:nvPr/>
        </p:nvSpPr>
        <p:spPr>
          <a:xfrm>
            <a:off x="2524753" y="3834498"/>
            <a:ext cx="775483" cy="338554"/>
          </a:xfrm>
          <a:prstGeom prst="rect">
            <a:avLst/>
          </a:prstGeom>
          <a:noFill/>
        </p:spPr>
        <p:txBody>
          <a:bodyPr wrap="square" rtlCol="0">
            <a:spAutoFit/>
          </a:bodyPr>
          <a:lstStyle/>
          <a:p>
            <a:pPr algn="ctr"/>
            <a:r>
              <a:rPr lang="en-US" sz="800">
                <a:solidFill>
                  <a:schemeClr val="bg2">
                    <a:lumMod val="85000"/>
                  </a:schemeClr>
                </a:solidFill>
              </a:rPr>
              <a:t>Free</a:t>
            </a:r>
          </a:p>
          <a:p>
            <a:pPr algn="ctr"/>
            <a:r>
              <a:rPr lang="en-US" sz="800">
                <a:solidFill>
                  <a:schemeClr val="bg2">
                    <a:lumMod val="85000"/>
                  </a:schemeClr>
                </a:solidFill>
              </a:rPr>
              <a:t>State</a:t>
            </a:r>
            <a:endParaRPr lang="en-ZA" sz="800">
              <a:solidFill>
                <a:schemeClr val="bg2">
                  <a:lumMod val="85000"/>
                </a:schemeClr>
              </a:solidFill>
            </a:endParaRPr>
          </a:p>
        </p:txBody>
      </p:sp>
      <p:sp>
        <p:nvSpPr>
          <p:cNvPr id="46" name="TextBox 45">
            <a:extLst>
              <a:ext uri="{FF2B5EF4-FFF2-40B4-BE49-F238E27FC236}">
                <a16:creationId xmlns:a16="http://schemas.microsoft.com/office/drawing/2014/main" id="{21DCC135-9712-B23F-48C4-5F4450E8A492}"/>
              </a:ext>
            </a:extLst>
          </p:cNvPr>
          <p:cNvSpPr txBox="1"/>
          <p:nvPr/>
        </p:nvSpPr>
        <p:spPr>
          <a:xfrm>
            <a:off x="2302831" y="4809249"/>
            <a:ext cx="775483" cy="338554"/>
          </a:xfrm>
          <a:prstGeom prst="rect">
            <a:avLst/>
          </a:prstGeom>
          <a:noFill/>
        </p:spPr>
        <p:txBody>
          <a:bodyPr wrap="square" rtlCol="0">
            <a:spAutoFit/>
          </a:bodyPr>
          <a:lstStyle/>
          <a:p>
            <a:pPr algn="ctr"/>
            <a:r>
              <a:rPr lang="en-US" sz="800">
                <a:solidFill>
                  <a:schemeClr val="bg2">
                    <a:lumMod val="85000"/>
                  </a:schemeClr>
                </a:solidFill>
              </a:rPr>
              <a:t>Eastern Cape</a:t>
            </a:r>
            <a:endParaRPr lang="en-ZA" sz="800">
              <a:solidFill>
                <a:schemeClr val="bg2">
                  <a:lumMod val="85000"/>
                </a:schemeClr>
              </a:solidFill>
            </a:endParaRPr>
          </a:p>
        </p:txBody>
      </p:sp>
      <p:sp>
        <p:nvSpPr>
          <p:cNvPr id="47" name="TextBox 46">
            <a:extLst>
              <a:ext uri="{FF2B5EF4-FFF2-40B4-BE49-F238E27FC236}">
                <a16:creationId xmlns:a16="http://schemas.microsoft.com/office/drawing/2014/main" id="{50289890-0638-EC7E-F875-923B0CBF1981}"/>
              </a:ext>
            </a:extLst>
          </p:cNvPr>
          <p:cNvSpPr txBox="1"/>
          <p:nvPr/>
        </p:nvSpPr>
        <p:spPr>
          <a:xfrm>
            <a:off x="3409017" y="3849701"/>
            <a:ext cx="860608" cy="338554"/>
          </a:xfrm>
          <a:prstGeom prst="rect">
            <a:avLst/>
          </a:prstGeom>
          <a:noFill/>
        </p:spPr>
        <p:txBody>
          <a:bodyPr wrap="square" rtlCol="0">
            <a:spAutoFit/>
          </a:bodyPr>
          <a:lstStyle/>
          <a:p>
            <a:pPr algn="ctr"/>
            <a:r>
              <a:rPr lang="en-US" sz="800">
                <a:solidFill>
                  <a:schemeClr val="bg2">
                    <a:lumMod val="85000"/>
                  </a:schemeClr>
                </a:solidFill>
              </a:rPr>
              <a:t>KwaZulu-Natal</a:t>
            </a:r>
            <a:endParaRPr lang="en-ZA" sz="800">
              <a:solidFill>
                <a:schemeClr val="bg2">
                  <a:lumMod val="85000"/>
                </a:schemeClr>
              </a:solidFill>
            </a:endParaRPr>
          </a:p>
        </p:txBody>
      </p:sp>
      <p:sp>
        <p:nvSpPr>
          <p:cNvPr id="48" name="TextBox 47">
            <a:extLst>
              <a:ext uri="{FF2B5EF4-FFF2-40B4-BE49-F238E27FC236}">
                <a16:creationId xmlns:a16="http://schemas.microsoft.com/office/drawing/2014/main" id="{556AFB6B-7B5B-FDCD-3DAD-796D3F0A320B}"/>
              </a:ext>
            </a:extLst>
          </p:cNvPr>
          <p:cNvSpPr txBox="1"/>
          <p:nvPr/>
        </p:nvSpPr>
        <p:spPr>
          <a:xfrm>
            <a:off x="1163390" y="4260373"/>
            <a:ext cx="860608" cy="338554"/>
          </a:xfrm>
          <a:prstGeom prst="rect">
            <a:avLst/>
          </a:prstGeom>
          <a:noFill/>
        </p:spPr>
        <p:txBody>
          <a:bodyPr wrap="square" rtlCol="0">
            <a:spAutoFit/>
          </a:bodyPr>
          <a:lstStyle/>
          <a:p>
            <a:pPr algn="ctr"/>
            <a:r>
              <a:rPr lang="en-US" sz="800">
                <a:solidFill>
                  <a:schemeClr val="bg2">
                    <a:lumMod val="85000"/>
                  </a:schemeClr>
                </a:solidFill>
              </a:rPr>
              <a:t>Northern Cape</a:t>
            </a:r>
            <a:endParaRPr lang="en-ZA" sz="800">
              <a:solidFill>
                <a:schemeClr val="bg2">
                  <a:lumMod val="85000"/>
                </a:schemeClr>
              </a:solidFill>
            </a:endParaRPr>
          </a:p>
        </p:txBody>
      </p:sp>
      <p:sp>
        <p:nvSpPr>
          <p:cNvPr id="49" name="TextBox 48">
            <a:extLst>
              <a:ext uri="{FF2B5EF4-FFF2-40B4-BE49-F238E27FC236}">
                <a16:creationId xmlns:a16="http://schemas.microsoft.com/office/drawing/2014/main" id="{90A4B96B-5B34-D383-9378-13DD9E50E0BE}"/>
              </a:ext>
            </a:extLst>
          </p:cNvPr>
          <p:cNvSpPr txBox="1"/>
          <p:nvPr/>
        </p:nvSpPr>
        <p:spPr>
          <a:xfrm>
            <a:off x="917982" y="5305176"/>
            <a:ext cx="860608" cy="338554"/>
          </a:xfrm>
          <a:prstGeom prst="rect">
            <a:avLst/>
          </a:prstGeom>
          <a:noFill/>
        </p:spPr>
        <p:txBody>
          <a:bodyPr wrap="square" rtlCol="0">
            <a:spAutoFit/>
          </a:bodyPr>
          <a:lstStyle/>
          <a:p>
            <a:pPr algn="ctr"/>
            <a:r>
              <a:rPr lang="en-US" sz="800">
                <a:solidFill>
                  <a:schemeClr val="bg2">
                    <a:lumMod val="85000"/>
                  </a:schemeClr>
                </a:solidFill>
              </a:rPr>
              <a:t>Western Cape</a:t>
            </a:r>
            <a:endParaRPr lang="en-ZA" sz="800">
              <a:solidFill>
                <a:schemeClr val="bg2">
                  <a:lumMod val="85000"/>
                </a:schemeClr>
              </a:solidFill>
            </a:endParaRPr>
          </a:p>
        </p:txBody>
      </p:sp>
      <p:cxnSp>
        <p:nvCxnSpPr>
          <p:cNvPr id="53" name="Straight Connector 52">
            <a:extLst>
              <a:ext uri="{FF2B5EF4-FFF2-40B4-BE49-F238E27FC236}">
                <a16:creationId xmlns:a16="http://schemas.microsoft.com/office/drawing/2014/main" id="{BB2A0943-694E-892B-1A99-B3108D662E48}"/>
              </a:ext>
            </a:extLst>
          </p:cNvPr>
          <p:cNvCxnSpPr>
            <a:cxnSpLocks/>
            <a:stCxn id="12" idx="0"/>
          </p:cNvCxnSpPr>
          <p:nvPr/>
        </p:nvCxnSpPr>
        <p:spPr>
          <a:xfrm flipH="1" flipV="1">
            <a:off x="3488050" y="4687811"/>
            <a:ext cx="110631" cy="147366"/>
          </a:xfrm>
          <a:prstGeom prst="line">
            <a:avLst/>
          </a:prstGeom>
          <a:ln>
            <a:solidFill>
              <a:srgbClr val="242D4B"/>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B22A32C-7376-D64C-BF0A-86ED641D28C3}"/>
              </a:ext>
            </a:extLst>
          </p:cNvPr>
          <p:cNvCxnSpPr>
            <a:cxnSpLocks/>
            <a:stCxn id="12" idx="31"/>
          </p:cNvCxnSpPr>
          <p:nvPr/>
        </p:nvCxnSpPr>
        <p:spPr>
          <a:xfrm flipV="1">
            <a:off x="3310599" y="4511372"/>
            <a:ext cx="33268" cy="162724"/>
          </a:xfrm>
          <a:prstGeom prst="line">
            <a:avLst/>
          </a:prstGeom>
          <a:ln>
            <a:solidFill>
              <a:srgbClr val="242D4B"/>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27E56E-0C30-01CF-3BAB-CFD0CF69E695}"/>
              </a:ext>
            </a:extLst>
          </p:cNvPr>
          <p:cNvCxnSpPr>
            <a:cxnSpLocks/>
            <a:stCxn id="12" idx="32"/>
            <a:endCxn id="13" idx="7"/>
          </p:cNvCxnSpPr>
          <p:nvPr/>
        </p:nvCxnSpPr>
        <p:spPr>
          <a:xfrm flipH="1" flipV="1">
            <a:off x="3312887" y="4672904"/>
            <a:ext cx="177005" cy="17039"/>
          </a:xfrm>
          <a:prstGeom prst="line">
            <a:avLst/>
          </a:prstGeom>
          <a:ln>
            <a:solidFill>
              <a:srgbClr val="242D4B"/>
            </a:solidFill>
          </a:ln>
        </p:spPr>
        <p:style>
          <a:lnRef idx="1">
            <a:schemeClr val="accent1"/>
          </a:lnRef>
          <a:fillRef idx="0">
            <a:schemeClr val="accent1"/>
          </a:fillRef>
          <a:effectRef idx="0">
            <a:schemeClr val="accent1"/>
          </a:effectRef>
          <a:fontRef idx="minor">
            <a:schemeClr val="tx1"/>
          </a:fontRef>
        </p:style>
      </p:cxnSp>
      <p:pic>
        <p:nvPicPr>
          <p:cNvPr id="8" name="Picture 7" descr="A logo on a black background&#10;&#10;Description automatically generated">
            <a:extLst>
              <a:ext uri="{FF2B5EF4-FFF2-40B4-BE49-F238E27FC236}">
                <a16:creationId xmlns:a16="http://schemas.microsoft.com/office/drawing/2014/main" id="{7B5F5494-DD52-AA09-E453-0084325A3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651" y="5949539"/>
            <a:ext cx="1595437" cy="683759"/>
          </a:xfrm>
          <a:prstGeom prst="rect">
            <a:avLst/>
          </a:prstGeom>
        </p:spPr>
      </p:pic>
      <p:sp>
        <p:nvSpPr>
          <p:cNvPr id="30" name="Rectangle 29">
            <a:extLst>
              <a:ext uri="{FF2B5EF4-FFF2-40B4-BE49-F238E27FC236}">
                <a16:creationId xmlns:a16="http://schemas.microsoft.com/office/drawing/2014/main" id="{F254F9B5-158B-3A77-ED7E-DB2498C55D09}"/>
              </a:ext>
            </a:extLst>
          </p:cNvPr>
          <p:cNvSpPr/>
          <p:nvPr/>
        </p:nvSpPr>
        <p:spPr>
          <a:xfrm>
            <a:off x="3964317" y="6256140"/>
            <a:ext cx="4967288" cy="521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Graphic 8">
            <a:extLst>
              <a:ext uri="{FF2B5EF4-FFF2-40B4-BE49-F238E27FC236}">
                <a16:creationId xmlns:a16="http://schemas.microsoft.com/office/drawing/2014/main" id="{CD039A74-9DB6-024A-D830-7FD22BDF74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7042" y="5988362"/>
            <a:ext cx="1740042" cy="606113"/>
          </a:xfrm>
          <a:prstGeom prst="rect">
            <a:avLst/>
          </a:prstGeom>
        </p:spPr>
      </p:pic>
      <p:sp>
        <p:nvSpPr>
          <p:cNvPr id="10" name="Freeform 11">
            <a:extLst>
              <a:ext uri="{FF2B5EF4-FFF2-40B4-BE49-F238E27FC236}">
                <a16:creationId xmlns:a16="http://schemas.microsoft.com/office/drawing/2014/main" id="{AE7B9754-BF11-031F-1114-1BA1F943CA05}"/>
              </a:ext>
            </a:extLst>
          </p:cNvPr>
          <p:cNvSpPr/>
          <p:nvPr/>
        </p:nvSpPr>
        <p:spPr>
          <a:xfrm>
            <a:off x="4692740" y="5923789"/>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4006090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6AF1B-F244-74C0-0D34-CDE0EAF3A15B}"/>
              </a:ext>
            </a:extLst>
          </p:cNvPr>
          <p:cNvSpPr>
            <a:spLocks noGrp="1"/>
          </p:cNvSpPr>
          <p:nvPr>
            <p:ph type="title"/>
          </p:nvPr>
        </p:nvSpPr>
        <p:spPr>
          <a:xfrm>
            <a:off x="2971800" y="441325"/>
            <a:ext cx="8777291" cy="1223964"/>
          </a:xfrm>
        </p:spPr>
        <p:txBody>
          <a:bodyPr>
            <a:noAutofit/>
          </a:bodyPr>
          <a:lstStyle/>
          <a:p>
            <a:r>
              <a:rPr lang="en-US" sz="2800" noProof="0"/>
              <a:t>The majority of the 307 participants were young women, who had completed secondary education but were unemployed</a:t>
            </a:r>
          </a:p>
        </p:txBody>
      </p:sp>
      <p:graphicFrame>
        <p:nvGraphicFramePr>
          <p:cNvPr id="9" name="Chart 8">
            <a:extLst>
              <a:ext uri="{FF2B5EF4-FFF2-40B4-BE49-F238E27FC236}">
                <a16:creationId xmlns:a16="http://schemas.microsoft.com/office/drawing/2014/main" id="{0AC35DAB-C518-BFA3-77E3-DBDA42BD1AC8}"/>
              </a:ext>
            </a:extLst>
          </p:cNvPr>
          <p:cNvGraphicFramePr>
            <a:graphicFrameLocks/>
          </p:cNvGraphicFramePr>
          <p:nvPr>
            <p:extLst>
              <p:ext uri="{D42A27DB-BD31-4B8C-83A1-F6EECF244321}">
                <p14:modId xmlns:p14="http://schemas.microsoft.com/office/powerpoint/2010/main" val="2222378260"/>
              </p:ext>
            </p:extLst>
          </p:nvPr>
        </p:nvGraphicFramePr>
        <p:xfrm>
          <a:off x="601579" y="1888957"/>
          <a:ext cx="10709940" cy="42242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0317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C9BCC92-451B-4722-BF43-67FD71DFDB76}"/>
              </a:ext>
            </a:extLst>
          </p:cNvPr>
          <p:cNvSpPr/>
          <p:nvPr/>
        </p:nvSpPr>
        <p:spPr>
          <a:xfrm>
            <a:off x="442914" y="433137"/>
            <a:ext cx="7007040" cy="1312492"/>
          </a:xfrm>
          <a:prstGeom prst="rect">
            <a:avLst/>
          </a:prstGeom>
          <a:solidFill>
            <a:schemeClr val="bg1"/>
          </a:solidFill>
        </p:spPr>
        <p:txBody>
          <a:bodyPr wrap="square" lIns="0" tIns="0" rIns="0" bIns="0">
            <a:spAutoFit/>
          </a:bodyPr>
          <a:lstStyle/>
          <a:p>
            <a:r>
              <a:rPr lang="en-US" sz="2800" b="1" dirty="0">
                <a:solidFill>
                  <a:srgbClr val="DB2415"/>
                </a:solidFill>
                <a:latin typeface="Verdana" panose="020B0604030504040204" pitchFamily="34" charset="0"/>
                <a:ea typeface="Verdana" panose="020B0604030504040204" pitchFamily="34" charset="0"/>
                <a:cs typeface="Open Sans bold" panose="020B0806030504020204" pitchFamily="34" charset="0"/>
              </a:rPr>
              <a:t>There was a strong preference for information about PrEP to be provided through online platforms</a:t>
            </a:r>
            <a:endParaRPr lang="en-US" sz="1100" b="1" dirty="0">
              <a:solidFill>
                <a:srgbClr val="DB2415"/>
              </a:solidFill>
              <a:latin typeface="Verdana" panose="020B0604030504040204" pitchFamily="34" charset="0"/>
              <a:ea typeface="Verdana" panose="020B0604030504040204" pitchFamily="34" charset="0"/>
              <a:cs typeface="Open Sans bold" panose="020B0806030504020204" pitchFamily="34" charset="0"/>
            </a:endParaRPr>
          </a:p>
        </p:txBody>
      </p:sp>
      <p:graphicFrame>
        <p:nvGraphicFramePr>
          <p:cNvPr id="5" name="Chart 4">
            <a:extLst>
              <a:ext uri="{FF2B5EF4-FFF2-40B4-BE49-F238E27FC236}">
                <a16:creationId xmlns:a16="http://schemas.microsoft.com/office/drawing/2014/main" id="{EC0C76AA-2554-60D2-4F4E-51236EA1366D}"/>
              </a:ext>
            </a:extLst>
          </p:cNvPr>
          <p:cNvGraphicFramePr>
            <a:graphicFrameLocks/>
          </p:cNvGraphicFramePr>
          <p:nvPr>
            <p:extLst>
              <p:ext uri="{D42A27DB-BD31-4B8C-83A1-F6EECF244321}">
                <p14:modId xmlns:p14="http://schemas.microsoft.com/office/powerpoint/2010/main" val="2496615116"/>
              </p:ext>
            </p:extLst>
          </p:nvPr>
        </p:nvGraphicFramePr>
        <p:xfrm>
          <a:off x="312042" y="2021282"/>
          <a:ext cx="6876158" cy="384190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3BD5E7F5-746D-2A17-11E1-AB4C48286D4D}"/>
              </a:ext>
            </a:extLst>
          </p:cNvPr>
          <p:cNvGrpSpPr/>
          <p:nvPr/>
        </p:nvGrpSpPr>
        <p:grpSpPr>
          <a:xfrm>
            <a:off x="7643812" y="-4450"/>
            <a:ext cx="3674428" cy="6864805"/>
            <a:chOff x="7451015" y="-751114"/>
            <a:chExt cx="4071518" cy="7606675"/>
          </a:xfrm>
          <a:effectLst>
            <a:outerShdw blurRad="50800" dist="38100" dir="10800000" algn="r" rotWithShape="0">
              <a:prstClr val="black">
                <a:alpha val="40000"/>
              </a:prstClr>
            </a:outerShdw>
          </a:effectLst>
        </p:grpSpPr>
        <p:pic>
          <p:nvPicPr>
            <p:cNvPr id="7" name="Picture 2" descr="A person posing for a picture&#10;&#10;Description automatically generated">
              <a:extLst>
                <a:ext uri="{FF2B5EF4-FFF2-40B4-BE49-F238E27FC236}">
                  <a16:creationId xmlns:a16="http://schemas.microsoft.com/office/drawing/2014/main" id="{1DB28FFA-44CC-453F-4D39-50B39DE8481B}"/>
                </a:ext>
              </a:extLst>
            </p:cNvPr>
            <p:cNvPicPr>
              <a:picLocks noChangeAspect="1" noChangeArrowheads="1"/>
            </p:cNvPicPr>
            <p:nvPr/>
          </p:nvPicPr>
          <p:blipFill>
            <a:blip r:embed="rId4"/>
            <a:srcRect/>
            <a:stretch>
              <a:fillRect/>
            </a:stretch>
          </p:blipFill>
          <p:spPr bwMode="auto">
            <a:xfrm>
              <a:off x="7451016" y="2629234"/>
              <a:ext cx="4071517" cy="42263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Picture 2" descr="A screenshot of a social media post&#10;&#10;Description automatically generated">
              <a:extLst>
                <a:ext uri="{FF2B5EF4-FFF2-40B4-BE49-F238E27FC236}">
                  <a16:creationId xmlns:a16="http://schemas.microsoft.com/office/drawing/2014/main" id="{C07B616A-C862-126A-7EFA-45261F70D7B7}"/>
                </a:ext>
              </a:extLst>
            </p:cNvPr>
            <p:cNvPicPr>
              <a:picLocks noChangeAspect="1"/>
            </p:cNvPicPr>
            <p:nvPr/>
          </p:nvPicPr>
          <p:blipFill>
            <a:blip r:embed="rId5"/>
            <a:stretch>
              <a:fillRect/>
            </a:stretch>
          </p:blipFill>
          <p:spPr>
            <a:xfrm>
              <a:off x="7451015" y="-751114"/>
              <a:ext cx="4061659" cy="3380348"/>
            </a:xfrm>
            <a:prstGeom prst="rect">
              <a:avLst/>
            </a:prstGeom>
          </p:spPr>
        </p:pic>
      </p:grpSp>
      <p:sp>
        <p:nvSpPr>
          <p:cNvPr id="4" name="Rectangle 3">
            <a:extLst>
              <a:ext uri="{FF2B5EF4-FFF2-40B4-BE49-F238E27FC236}">
                <a16:creationId xmlns:a16="http://schemas.microsoft.com/office/drawing/2014/main" id="{8F607540-4363-37A5-E52F-970C6767A899}"/>
              </a:ext>
            </a:extLst>
          </p:cNvPr>
          <p:cNvSpPr/>
          <p:nvPr/>
        </p:nvSpPr>
        <p:spPr>
          <a:xfrm>
            <a:off x="192881" y="6042816"/>
            <a:ext cx="4967288" cy="735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9" name="Picture 8" descr="A logo on a black background&#10;&#10;Description automatically generated">
            <a:extLst>
              <a:ext uri="{FF2B5EF4-FFF2-40B4-BE49-F238E27FC236}">
                <a16:creationId xmlns:a16="http://schemas.microsoft.com/office/drawing/2014/main" id="{ED92BADC-3E74-2386-5F82-03A27809F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152" y="5948816"/>
            <a:ext cx="1595437" cy="683759"/>
          </a:xfrm>
          <a:prstGeom prst="rect">
            <a:avLst/>
          </a:prstGeom>
        </p:spPr>
      </p:pic>
      <p:pic>
        <p:nvPicPr>
          <p:cNvPr id="10" name="Graphic 9">
            <a:extLst>
              <a:ext uri="{FF2B5EF4-FFF2-40B4-BE49-F238E27FC236}">
                <a16:creationId xmlns:a16="http://schemas.microsoft.com/office/drawing/2014/main" id="{C2E019BB-68A9-621A-FE91-578CA07D08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60880" y="5987639"/>
            <a:ext cx="1740042" cy="606113"/>
          </a:xfrm>
          <a:prstGeom prst="rect">
            <a:avLst/>
          </a:prstGeom>
        </p:spPr>
      </p:pic>
      <p:sp>
        <p:nvSpPr>
          <p:cNvPr id="11" name="Freeform 11">
            <a:extLst>
              <a:ext uri="{FF2B5EF4-FFF2-40B4-BE49-F238E27FC236}">
                <a16:creationId xmlns:a16="http://schemas.microsoft.com/office/drawing/2014/main" id="{9C53E8E8-EF5D-6258-8168-B3AB893F9FB0}"/>
              </a:ext>
            </a:extLst>
          </p:cNvPr>
          <p:cNvSpPr/>
          <p:nvPr/>
        </p:nvSpPr>
        <p:spPr>
          <a:xfrm>
            <a:off x="442914" y="5923066"/>
            <a:ext cx="2327735" cy="735258"/>
          </a:xfrm>
          <a:custGeom>
            <a:avLst/>
            <a:gdLst/>
            <a:ahLst/>
            <a:cxnLst/>
            <a:rect l="l" t="t" r="r" b="b"/>
            <a:pathLst>
              <a:path w="5403990" h="1706949">
                <a:moveTo>
                  <a:pt x="0" y="0"/>
                </a:moveTo>
                <a:lnTo>
                  <a:pt x="5403989" y="0"/>
                </a:lnTo>
                <a:lnTo>
                  <a:pt x="5403989" y="1706948"/>
                </a:lnTo>
                <a:lnTo>
                  <a:pt x="0" y="1706948"/>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3552469338"/>
      </p:ext>
    </p:extLst>
  </p:cSld>
  <p:clrMapOvr>
    <a:masterClrMapping/>
  </p:clrMapOvr>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41DDD12E-B90F-8B4C-885A-1A56B1B77793}" vid="{9754A729-A148-6B43-B8D4-40BFC8CAD6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c93a0f5-a7f6-4abb-bf3d-bdb1cd6af808" xsi:nil="true"/>
    <_ip_UnifiedCompliancePolicyProperties xmlns="http://schemas.microsoft.com/sharepoint/v3" xsi:nil="true"/>
    <lcf76f155ced4ddcb4097134ff3c332f xmlns="bb234375-786f-4fd4-8128-e3f69da99b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2195314E860C46BD169722BAC7712B" ma:contentTypeVersion="20" ma:contentTypeDescription="Create a new document." ma:contentTypeScope="" ma:versionID="3718e0fe220d87880b2ad847dca24a75">
  <xsd:schema xmlns:xsd="http://www.w3.org/2001/XMLSchema" xmlns:xs="http://www.w3.org/2001/XMLSchema" xmlns:p="http://schemas.microsoft.com/office/2006/metadata/properties" xmlns:ns1="http://schemas.microsoft.com/sharepoint/v3" xmlns:ns2="bb234375-786f-4fd4-8128-e3f69da99bf8" xmlns:ns3="6c93a0f5-a7f6-4abb-bf3d-bdb1cd6af808" targetNamespace="http://schemas.microsoft.com/office/2006/metadata/properties" ma:root="true" ma:fieldsID="e8a88ccf3871e24ebf2e93474ad61442" ns1:_="" ns2:_="" ns3:_="">
    <xsd:import namespace="http://schemas.microsoft.com/sharepoint/v3"/>
    <xsd:import namespace="bb234375-786f-4fd4-8128-e3f69da99bf8"/>
    <xsd:import namespace="6c93a0f5-a7f6-4abb-bf3d-bdb1cd6af8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234375-786f-4fd4-8128-e3f69da99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f7767c-56ce-4b7a-9592-c63ff455ab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93a0f5-a7f6-4abb-bf3d-bdb1cd6af80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e653100-385f-4b20-9c5d-8693aeb71b0c}" ma:internalName="TaxCatchAll" ma:showField="CatchAllData" ma:web="6c93a0f5-a7f6-4abb-bf3d-bdb1cd6af8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AB802A-AF46-48F3-BC70-930B76DACB3D}">
  <ds:schemaRefs>
    <ds:schemaRef ds:uri="http://schemas.microsoft.com/sharepoint/v3/contenttype/forms"/>
  </ds:schemaRefs>
</ds:datastoreItem>
</file>

<file path=customXml/itemProps2.xml><?xml version="1.0" encoding="utf-8"?>
<ds:datastoreItem xmlns:ds="http://schemas.openxmlformats.org/officeDocument/2006/customXml" ds:itemID="{70AC164D-1427-4CFC-A10B-8EDA77DF60E7}">
  <ds:schemaRefs>
    <ds:schemaRef ds:uri="7f76ac93-e1d8-4446-afa9-110c73163e7d"/>
    <ds:schemaRef ds:uri="http://purl.org/dc/terms/"/>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http://schemas.microsoft.com/sharepoint/v3"/>
    <ds:schemaRef ds:uri="6c93a0f5-a7f6-4abb-bf3d-bdb1cd6af808"/>
    <ds:schemaRef ds:uri="bb234375-786f-4fd4-8128-e3f69da99bf8"/>
  </ds:schemaRefs>
</ds:datastoreItem>
</file>

<file path=customXml/itemProps3.xml><?xml version="1.0" encoding="utf-8"?>
<ds:datastoreItem xmlns:ds="http://schemas.openxmlformats.org/officeDocument/2006/customXml" ds:itemID="{096FC961-2A70-45BB-ADDA-1E4066B0F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234375-786f-4fd4-8128-e3f69da99bf8"/>
    <ds:schemaRef ds:uri="6c93a0f5-a7f6-4abb-bf3d-bdb1cd6af8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HIVR4P-2024-Satellite_DCE_CM</Template>
  <TotalTime>1433</TotalTime>
  <Words>2180</Words>
  <Application>Microsoft Office PowerPoint</Application>
  <PresentationFormat>Widescreen</PresentationFormat>
  <Paragraphs>157</Paragraphs>
  <Slides>15</Slides>
  <Notes>15</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MS Mincho</vt:lpstr>
      <vt:lpstr>-apple-system</vt:lpstr>
      <vt:lpstr>Aptos</vt:lpstr>
      <vt:lpstr>Aptos Display</vt:lpstr>
      <vt:lpstr>Arial</vt:lpstr>
      <vt:lpstr>Brandon Text</vt:lpstr>
      <vt:lpstr>Calibri</vt:lpstr>
      <vt:lpstr>Courier New</vt:lpstr>
      <vt:lpstr>Hind</vt:lpstr>
      <vt:lpstr>IAS Ribbon Sans Bold</vt:lpstr>
      <vt:lpstr>IAS Ribbon Sans Regular</vt:lpstr>
      <vt:lpstr>Open Sans bold</vt:lpstr>
      <vt:lpstr>STIX-Regular</vt:lpstr>
      <vt:lpstr>Times New Roman</vt:lpstr>
      <vt:lpstr>Verdana</vt:lpstr>
      <vt:lpstr>Verdana Bold</vt:lpstr>
      <vt:lpstr>Wingdings</vt:lpstr>
      <vt:lpstr>HIVR4P2023</vt:lpstr>
      <vt:lpstr>Preferences for delivery of HIV prevention services:  a discrete choice experiment</vt:lpstr>
      <vt:lpstr>Progress has been made to scale PrEP services, with ~ 7,5 million PrEP initiations globally </vt:lpstr>
      <vt:lpstr>Barriers to accessing PrEP remain, but decentralized services hold the potential to address some of these issues</vt:lpstr>
      <vt:lpstr>WHO outlines Building Blocks of a differentiated PrEP service delivery package</vt:lpstr>
      <vt:lpstr>Wits RHI developed a Discrete Choice Experiment to explore health care user preferences for PrEP service delivery models </vt:lpstr>
      <vt:lpstr>Example of the DCE Choice Set </vt:lpstr>
      <vt:lpstr>Between November 2022 and February 2023, we recruited participants from eight clinics in four areas of South Africa</vt:lpstr>
      <vt:lpstr>The majority of the 307 participants were young women, who had completed secondary education but were unemployed</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User preferences for PrEP service delivery models:   a discrete choice experiment</dc:title>
  <dc:creator>Catherine Martin</dc:creator>
  <cp:lastModifiedBy>Preview 4</cp:lastModifiedBy>
  <cp:revision>3</cp:revision>
  <dcterms:created xsi:type="dcterms:W3CDTF">2024-09-13T05:49:26Z</dcterms:created>
  <dcterms:modified xsi:type="dcterms:W3CDTF">2024-10-06T00:04:26Z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0x010100962195314E860C46BD169722BAC7712B</vt:lpwstr>
  </property>
</Properties>
</file>