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3.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4.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96" r:id="rId4"/>
    <p:sldMasterId id="2147483753" r:id="rId5"/>
    <p:sldMasterId id="2147483806" r:id="rId6"/>
    <p:sldMasterId id="2147483853" r:id="rId7"/>
    <p:sldMasterId id="2147483918" r:id="rId8"/>
  </p:sldMasterIdLst>
  <p:notesMasterIdLst>
    <p:notesMasterId r:id="rId23"/>
  </p:notesMasterIdLst>
  <p:handoutMasterIdLst>
    <p:handoutMasterId r:id="rId24"/>
  </p:handoutMasterIdLst>
  <p:sldIdLst>
    <p:sldId id="266" r:id="rId9"/>
    <p:sldId id="2146847702" r:id="rId10"/>
    <p:sldId id="2147476066" r:id="rId11"/>
    <p:sldId id="2146847586" r:id="rId12"/>
    <p:sldId id="2147476000" r:id="rId13"/>
    <p:sldId id="2147375553" r:id="rId14"/>
    <p:sldId id="2147375505" r:id="rId15"/>
    <p:sldId id="2147375514" r:id="rId16"/>
    <p:sldId id="2147476067" r:id="rId17"/>
    <p:sldId id="2147476071" r:id="rId18"/>
    <p:sldId id="2147476037" r:id="rId19"/>
    <p:sldId id="274" r:id="rId20"/>
    <p:sldId id="286" r:id="rId21"/>
    <p:sldId id="214747605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4F51854-766E-ADFA-F5F2-B9FF4592FFCE}" name="Rose Wilcher" initials="RW" userId="S::RWilcher@fhi360.org::8b443828-8859-4988-9afd-0474f2a8cf88" providerId="AD"/>
  <p188:author id="{BB628486-B2B9-489C-EBDC-80BAAD8AC80F}" name="Nicolette Naidoo" initials="NN" userId="S::nnaidoo_wrhi.ac.za#ext#@fhi360web.onmicrosoft.com::f4b92a5b-0043-4133-87a0-ad83b838d6b0" providerId="AD"/>
  <p188:author id="{E87DABB3-B5E7-0D1A-FACB-9B0C5C94244C}" name="Nicolette Naidoo" initials="NN" userId="S::nnaidoo@wrhi.ac.za::43f67a2c-3a18-40c9-9668-4ef43fda8e2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94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038" autoAdjust="0"/>
  </p:normalViewPr>
  <p:slideViewPr>
    <p:cSldViewPr snapToGrid="0">
      <p:cViewPr varScale="1">
        <p:scale>
          <a:sx n="110" d="100"/>
          <a:sy n="110" d="100"/>
        </p:scale>
        <p:origin x="594" y="108"/>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3.xml"/><Relationship Id="rId47"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67AEB3-5D6A-4743-A1B9-2E2B04EA5CAF}" type="doc">
      <dgm:prSet loTypeId="urn:microsoft.com/office/officeart/2005/8/layout/bProcess4" loCatId="process" qsTypeId="urn:microsoft.com/office/officeart/2005/8/quickstyle/simple1" qsCatId="simple" csTypeId="urn:microsoft.com/office/officeart/2005/8/colors/colorful1" csCatId="colorful" phldr="1"/>
      <dgm:spPr/>
      <dgm:t>
        <a:bodyPr/>
        <a:lstStyle/>
        <a:p>
          <a:endParaRPr lang="en-GB"/>
        </a:p>
      </dgm:t>
    </dgm:pt>
    <dgm:pt modelId="{FBA70D89-2578-4C18-84BB-18BD8385EF36}">
      <dgm:prSet phldrT="[Text]" phldr="0"/>
      <dgm:spPr/>
      <dgm:t>
        <a:bodyPr/>
        <a:lstStyle/>
        <a:p>
          <a:pPr rtl="0"/>
          <a:r>
            <a:rPr lang="en-GB" dirty="0">
              <a:latin typeface="Poppins"/>
              <a:cs typeface="Poppins"/>
            </a:rPr>
            <a:t>Protocol development incl. site assessment and selection </a:t>
          </a:r>
        </a:p>
        <a:p>
          <a:pPr rtl="0"/>
          <a:r>
            <a:rPr lang="en-GB" dirty="0">
              <a:latin typeface="Poppins"/>
              <a:cs typeface="Poppins"/>
            </a:rPr>
            <a:t>June-September 2022</a:t>
          </a:r>
        </a:p>
      </dgm:t>
    </dgm:pt>
    <dgm:pt modelId="{A52F3A4C-B46A-478E-8B58-83CCED1279EE}" type="parTrans" cxnId="{9BE41BD5-BE25-43B9-93CD-D163EE1028BF}">
      <dgm:prSet/>
      <dgm:spPr/>
      <dgm:t>
        <a:bodyPr/>
        <a:lstStyle/>
        <a:p>
          <a:endParaRPr lang="en-GB">
            <a:latin typeface="Poppins" pitchFamily="2" charset="77"/>
            <a:cs typeface="Poppins" pitchFamily="2" charset="77"/>
          </a:endParaRPr>
        </a:p>
      </dgm:t>
    </dgm:pt>
    <dgm:pt modelId="{70336739-A40D-4761-B308-5D7A1BD8EAE2}" type="sibTrans" cxnId="{9BE41BD5-BE25-43B9-93CD-D163EE1028BF}">
      <dgm:prSet/>
      <dgm:spPr/>
      <dgm:t>
        <a:bodyPr/>
        <a:lstStyle/>
        <a:p>
          <a:endParaRPr lang="en-GB">
            <a:latin typeface="Poppins" pitchFamily="2" charset="77"/>
            <a:cs typeface="Poppins" pitchFamily="2" charset="77"/>
          </a:endParaRPr>
        </a:p>
      </dgm:t>
    </dgm:pt>
    <dgm:pt modelId="{4C150229-BD0B-4CFE-9E05-95FE449F495A}">
      <dgm:prSet phldrT="[Text]" phldr="0"/>
      <dgm:spPr/>
      <dgm:t>
        <a:bodyPr/>
        <a:lstStyle/>
        <a:p>
          <a:pPr rtl="0"/>
          <a:r>
            <a:rPr lang="en-GB" dirty="0">
              <a:latin typeface="Poppins"/>
              <a:cs typeface="Poppins"/>
            </a:rPr>
            <a:t>IRB, SAHPRA, NHRD, UFS submissions and approvals (all versions) Nov 2022-Oct 2023</a:t>
          </a:r>
        </a:p>
      </dgm:t>
    </dgm:pt>
    <dgm:pt modelId="{964E8EF1-F9DF-44A8-88D6-ED252F3013B5}" type="parTrans" cxnId="{5E2B2873-FFF1-443F-A3C6-A9F2E3842B65}">
      <dgm:prSet/>
      <dgm:spPr/>
      <dgm:t>
        <a:bodyPr/>
        <a:lstStyle/>
        <a:p>
          <a:endParaRPr lang="en-GB">
            <a:latin typeface="Poppins" pitchFamily="2" charset="77"/>
            <a:cs typeface="Poppins" pitchFamily="2" charset="77"/>
          </a:endParaRPr>
        </a:p>
      </dgm:t>
    </dgm:pt>
    <dgm:pt modelId="{4D06D9CE-28B2-4E35-8C21-B633BCF93E26}" type="sibTrans" cxnId="{5E2B2873-FFF1-443F-A3C6-A9F2E3842B65}">
      <dgm:prSet/>
      <dgm:spPr/>
      <dgm:t>
        <a:bodyPr/>
        <a:lstStyle/>
        <a:p>
          <a:endParaRPr lang="en-GB">
            <a:latin typeface="Poppins" pitchFamily="2" charset="77"/>
            <a:cs typeface="Poppins" pitchFamily="2" charset="77"/>
          </a:endParaRPr>
        </a:p>
      </dgm:t>
    </dgm:pt>
    <dgm:pt modelId="{5B327A9F-2C71-4A9C-9547-3A24F420869F}">
      <dgm:prSet phldrT="[Text]" phldr="0"/>
      <dgm:spPr/>
      <dgm:t>
        <a:bodyPr/>
        <a:lstStyle/>
        <a:p>
          <a:pPr rtl="0"/>
          <a:r>
            <a:rPr lang="en-GB" dirty="0">
              <a:latin typeface="Poppins"/>
              <a:cs typeface="Poppins"/>
            </a:rPr>
            <a:t>CATALYST Protocol Training </a:t>
          </a:r>
        </a:p>
        <a:p>
          <a:pPr rtl="0"/>
          <a:r>
            <a:rPr lang="en-GB" dirty="0">
              <a:latin typeface="Poppins"/>
              <a:cs typeface="Poppins"/>
            </a:rPr>
            <a:t>April 2023 </a:t>
          </a:r>
        </a:p>
      </dgm:t>
    </dgm:pt>
    <dgm:pt modelId="{3DB5AFA9-CB1A-4466-B539-FB3492DD2661}" type="parTrans" cxnId="{7FDA7C51-65CE-42EB-A1A9-9203C11FA8BB}">
      <dgm:prSet/>
      <dgm:spPr/>
      <dgm:t>
        <a:bodyPr/>
        <a:lstStyle/>
        <a:p>
          <a:endParaRPr lang="en-GB">
            <a:latin typeface="Poppins" pitchFamily="2" charset="77"/>
            <a:cs typeface="Poppins" pitchFamily="2" charset="77"/>
          </a:endParaRPr>
        </a:p>
      </dgm:t>
    </dgm:pt>
    <dgm:pt modelId="{8CAFFEA7-86E9-4095-B8EF-EB1ED7955F4A}" type="sibTrans" cxnId="{7FDA7C51-65CE-42EB-A1A9-9203C11FA8BB}">
      <dgm:prSet/>
      <dgm:spPr/>
      <dgm:t>
        <a:bodyPr/>
        <a:lstStyle/>
        <a:p>
          <a:endParaRPr lang="en-GB">
            <a:latin typeface="Poppins" pitchFamily="2" charset="77"/>
            <a:cs typeface="Poppins" pitchFamily="2" charset="77"/>
          </a:endParaRPr>
        </a:p>
      </dgm:t>
    </dgm:pt>
    <dgm:pt modelId="{4E7553C4-9F8C-488F-8625-D57207AEE5F1}">
      <dgm:prSet phldrT="[Text]" phldr="0"/>
      <dgm:spPr/>
      <dgm:t>
        <a:bodyPr/>
        <a:lstStyle/>
        <a:p>
          <a:pPr rtl="0"/>
          <a:r>
            <a:rPr lang="en-GB" dirty="0">
              <a:latin typeface="Poppins"/>
              <a:cs typeface="Poppins"/>
            </a:rPr>
            <a:t>National </a:t>
          </a:r>
          <a:r>
            <a:rPr lang="en-GB" dirty="0" err="1">
              <a:latin typeface="Poppins"/>
              <a:cs typeface="Poppins"/>
            </a:rPr>
            <a:t>PrEP</a:t>
          </a:r>
          <a:r>
            <a:rPr lang="en-GB" dirty="0">
              <a:latin typeface="Poppins"/>
              <a:cs typeface="Poppins"/>
            </a:rPr>
            <a:t> Ring Provider Training </a:t>
          </a:r>
        </a:p>
        <a:p>
          <a:pPr rtl="0"/>
          <a:r>
            <a:rPr lang="en-GB" dirty="0">
              <a:latin typeface="Poppins"/>
              <a:cs typeface="Poppins"/>
            </a:rPr>
            <a:t>May 2023</a:t>
          </a:r>
        </a:p>
      </dgm:t>
    </dgm:pt>
    <dgm:pt modelId="{0D4A7364-341A-403C-BA97-00E07CF0AC9E}" type="parTrans" cxnId="{66BACAC8-A816-4993-9B95-415BC650489A}">
      <dgm:prSet/>
      <dgm:spPr/>
      <dgm:t>
        <a:bodyPr/>
        <a:lstStyle/>
        <a:p>
          <a:endParaRPr lang="en-GB">
            <a:latin typeface="Poppins" pitchFamily="2" charset="77"/>
            <a:cs typeface="Poppins" pitchFamily="2" charset="77"/>
          </a:endParaRPr>
        </a:p>
      </dgm:t>
    </dgm:pt>
    <dgm:pt modelId="{361DADC5-67E0-43A7-8B7A-CF69C8668E45}" type="sibTrans" cxnId="{66BACAC8-A816-4993-9B95-415BC650489A}">
      <dgm:prSet/>
      <dgm:spPr/>
      <dgm:t>
        <a:bodyPr/>
        <a:lstStyle/>
        <a:p>
          <a:endParaRPr lang="en-GB">
            <a:latin typeface="Poppins" pitchFamily="2" charset="77"/>
            <a:cs typeface="Poppins" pitchFamily="2" charset="77"/>
          </a:endParaRPr>
        </a:p>
      </dgm:t>
    </dgm:pt>
    <dgm:pt modelId="{AE14EE6F-0017-4CC8-A7CD-FF76CC04B603}">
      <dgm:prSet phldrT="[Text]" phldr="0"/>
      <dgm:spPr/>
      <dgm:t>
        <a:bodyPr/>
        <a:lstStyle/>
        <a:p>
          <a:pPr rtl="0"/>
          <a:r>
            <a:rPr lang="en-GB" dirty="0">
              <a:latin typeface="Poppins"/>
              <a:cs typeface="Poppins"/>
            </a:rPr>
            <a:t>Finalisation of tools, amendments, recruitment and IEC materials </a:t>
          </a:r>
        </a:p>
        <a:p>
          <a:pPr rtl="0"/>
          <a:r>
            <a:rPr lang="en-GB" dirty="0">
              <a:latin typeface="Poppins"/>
              <a:cs typeface="Poppins"/>
            </a:rPr>
            <a:t>May-June 2023</a:t>
          </a:r>
        </a:p>
      </dgm:t>
    </dgm:pt>
    <dgm:pt modelId="{457301BE-CA60-4476-8491-B1E4D5C2D96E}" type="parTrans" cxnId="{C4CBB301-4BE9-4FD1-BF0A-469A4D4C91FE}">
      <dgm:prSet/>
      <dgm:spPr/>
      <dgm:t>
        <a:bodyPr/>
        <a:lstStyle/>
        <a:p>
          <a:endParaRPr lang="en-GB">
            <a:latin typeface="Poppins" pitchFamily="2" charset="77"/>
            <a:cs typeface="Poppins" pitchFamily="2" charset="77"/>
          </a:endParaRPr>
        </a:p>
      </dgm:t>
    </dgm:pt>
    <dgm:pt modelId="{051B568B-E312-463C-81CF-A285F96DB9F6}" type="sibTrans" cxnId="{C4CBB301-4BE9-4FD1-BF0A-469A4D4C91FE}">
      <dgm:prSet/>
      <dgm:spPr/>
      <dgm:t>
        <a:bodyPr/>
        <a:lstStyle/>
        <a:p>
          <a:endParaRPr lang="en-GB">
            <a:latin typeface="Poppins" pitchFamily="2" charset="77"/>
            <a:cs typeface="Poppins" pitchFamily="2" charset="77"/>
          </a:endParaRPr>
        </a:p>
      </dgm:t>
    </dgm:pt>
    <dgm:pt modelId="{842B78BC-2606-4823-8594-AAF8106D9CEE}">
      <dgm:prSet phldrT="[Text]" phldr="0"/>
      <dgm:spPr/>
      <dgm:t>
        <a:bodyPr/>
        <a:lstStyle/>
        <a:p>
          <a:pPr rtl="0"/>
          <a:r>
            <a:rPr lang="en-GB" dirty="0">
              <a:latin typeface="Poppins"/>
              <a:cs typeface="Poppins"/>
            </a:rPr>
            <a:t>Provider trainings, finalisation of implementation plans and activation checklists June-July 2023</a:t>
          </a:r>
        </a:p>
      </dgm:t>
    </dgm:pt>
    <dgm:pt modelId="{0858B1F1-1DAB-42B1-8F41-B1DBE118754E}" type="parTrans" cxnId="{E310D47D-8011-4B42-9FCA-DB83E26DB8B1}">
      <dgm:prSet/>
      <dgm:spPr/>
      <dgm:t>
        <a:bodyPr/>
        <a:lstStyle/>
        <a:p>
          <a:endParaRPr lang="en-GB">
            <a:latin typeface="Poppins" pitchFamily="2" charset="77"/>
            <a:cs typeface="Poppins" pitchFamily="2" charset="77"/>
          </a:endParaRPr>
        </a:p>
      </dgm:t>
    </dgm:pt>
    <dgm:pt modelId="{841DF50C-7A90-4F86-87BA-83070041033C}" type="sibTrans" cxnId="{E310D47D-8011-4B42-9FCA-DB83E26DB8B1}">
      <dgm:prSet/>
      <dgm:spPr/>
      <dgm:t>
        <a:bodyPr/>
        <a:lstStyle/>
        <a:p>
          <a:endParaRPr lang="en-GB">
            <a:latin typeface="Poppins" pitchFamily="2" charset="77"/>
            <a:cs typeface="Poppins" pitchFamily="2" charset="77"/>
          </a:endParaRPr>
        </a:p>
      </dgm:t>
    </dgm:pt>
    <dgm:pt modelId="{9B8F8543-D952-4FB1-8C75-800E3533C4A0}">
      <dgm:prSet phldrT="[Text]" phldr="0"/>
      <dgm:spPr/>
      <dgm:t>
        <a:bodyPr/>
        <a:lstStyle/>
        <a:p>
          <a:pPr rtl="0"/>
          <a:r>
            <a:rPr lang="en-GB" dirty="0">
              <a:latin typeface="Poppins"/>
              <a:cs typeface="Poppins"/>
            </a:rPr>
            <a:t>CATALYST Stage I implemented </a:t>
          </a:r>
        </a:p>
        <a:p>
          <a:pPr rtl="0"/>
          <a:r>
            <a:rPr lang="en-GB" dirty="0">
              <a:latin typeface="Poppins"/>
              <a:cs typeface="Poppins"/>
            </a:rPr>
            <a:t>August-October 2023</a:t>
          </a:r>
        </a:p>
      </dgm:t>
    </dgm:pt>
    <dgm:pt modelId="{89D1466B-4895-492F-96EE-DD2D00A08288}" type="parTrans" cxnId="{11BDC5E4-D729-4868-BED0-159D524AF0E6}">
      <dgm:prSet/>
      <dgm:spPr/>
      <dgm:t>
        <a:bodyPr/>
        <a:lstStyle/>
        <a:p>
          <a:endParaRPr lang="en-GB">
            <a:latin typeface="Poppins" pitchFamily="2" charset="77"/>
            <a:cs typeface="Poppins" pitchFamily="2" charset="77"/>
          </a:endParaRPr>
        </a:p>
      </dgm:t>
    </dgm:pt>
    <dgm:pt modelId="{54844F48-C8FD-4744-8437-97AF9EC3F051}" type="sibTrans" cxnId="{11BDC5E4-D729-4868-BED0-159D524AF0E6}">
      <dgm:prSet/>
      <dgm:spPr/>
      <dgm:t>
        <a:bodyPr/>
        <a:lstStyle/>
        <a:p>
          <a:endParaRPr lang="en-GB">
            <a:latin typeface="Poppins" pitchFamily="2" charset="77"/>
            <a:cs typeface="Poppins" pitchFamily="2" charset="77"/>
          </a:endParaRPr>
        </a:p>
      </dgm:t>
    </dgm:pt>
    <dgm:pt modelId="{93B831D4-0539-409F-8794-DC8D06492621}">
      <dgm:prSet phldrT="[Text]" phldr="0"/>
      <dgm:spPr/>
      <dgm:t>
        <a:bodyPr/>
        <a:lstStyle/>
        <a:p>
          <a:pPr rtl="0"/>
          <a:r>
            <a:rPr lang="en-GB" b="0" cap="none" dirty="0">
              <a:latin typeface="Poppins"/>
              <a:ea typeface="Calibri Light" panose="020F0302020204030204"/>
              <a:cs typeface="Poppins"/>
            </a:rPr>
            <a:t>National CAB </a:t>
          </a:r>
          <a:r>
            <a:rPr lang="en-GB" b="0" cap="none" dirty="0" err="1">
              <a:latin typeface="Poppins"/>
              <a:ea typeface="Calibri Light" panose="020F0302020204030204"/>
              <a:cs typeface="Poppins"/>
            </a:rPr>
            <a:t>PrEP</a:t>
          </a:r>
          <a:r>
            <a:rPr lang="en-GB" b="0" cap="none" dirty="0">
              <a:latin typeface="Poppins"/>
              <a:ea typeface="Calibri Light" panose="020F0302020204030204"/>
              <a:cs typeface="Poppins"/>
            </a:rPr>
            <a:t> Provider Training </a:t>
          </a:r>
        </a:p>
        <a:p>
          <a:pPr rtl="0"/>
          <a:r>
            <a:rPr lang="en-GB" b="0" cap="none" dirty="0">
              <a:latin typeface="Poppins"/>
              <a:ea typeface="Calibri Light" panose="020F0302020204030204"/>
              <a:cs typeface="Poppins"/>
            </a:rPr>
            <a:t>February 2024</a:t>
          </a:r>
        </a:p>
      </dgm:t>
    </dgm:pt>
    <dgm:pt modelId="{D86547A7-A5C7-4CB6-9F44-24743ADF8BE3}" type="parTrans" cxnId="{ABBFBD50-B1B7-4C78-9844-827173F4A545}">
      <dgm:prSet/>
      <dgm:spPr/>
      <dgm:t>
        <a:bodyPr/>
        <a:lstStyle/>
        <a:p>
          <a:endParaRPr lang="en-GB">
            <a:latin typeface="Poppins" pitchFamily="2" charset="77"/>
            <a:cs typeface="Poppins" pitchFamily="2" charset="77"/>
          </a:endParaRPr>
        </a:p>
      </dgm:t>
    </dgm:pt>
    <dgm:pt modelId="{28FA81D2-E9E3-4AB7-B2AE-73C0E3D26523}" type="sibTrans" cxnId="{ABBFBD50-B1B7-4C78-9844-827173F4A545}">
      <dgm:prSet/>
      <dgm:spPr/>
      <dgm:t>
        <a:bodyPr/>
        <a:lstStyle/>
        <a:p>
          <a:endParaRPr lang="en-GB">
            <a:latin typeface="Poppins" pitchFamily="2" charset="77"/>
            <a:cs typeface="Poppins" pitchFamily="2" charset="77"/>
          </a:endParaRPr>
        </a:p>
      </dgm:t>
    </dgm:pt>
    <dgm:pt modelId="{809A5756-38AD-40B4-9963-D49A49BFCFC8}">
      <dgm:prSet phldr="0"/>
      <dgm:spPr/>
      <dgm:t>
        <a:bodyPr/>
        <a:lstStyle/>
        <a:p>
          <a:pPr rtl="0"/>
          <a:r>
            <a:rPr lang="en-GB" b="0" cap="none" dirty="0">
              <a:solidFill>
                <a:schemeClr val="bg1"/>
              </a:solidFill>
              <a:latin typeface="Poppins"/>
              <a:ea typeface="Calibri Light" panose="020F0302020204030204"/>
              <a:cs typeface="Poppins"/>
            </a:rPr>
            <a:t>CATALYST Stage II launched </a:t>
          </a:r>
        </a:p>
        <a:p>
          <a:pPr rtl="0"/>
          <a:r>
            <a:rPr lang="en-GB" b="0" cap="none" dirty="0">
              <a:solidFill>
                <a:schemeClr val="bg1"/>
              </a:solidFill>
              <a:latin typeface="Poppins"/>
              <a:ea typeface="Calibri Light" panose="020F0302020204030204"/>
              <a:cs typeface="Poppins"/>
            </a:rPr>
            <a:t>April 2024 </a:t>
          </a:r>
        </a:p>
      </dgm:t>
    </dgm:pt>
    <dgm:pt modelId="{5A3CF87D-BF0E-4944-AFD1-528E42C4B3E3}" type="parTrans" cxnId="{739BDB4D-E2F7-1B41-8377-C816385714CC}">
      <dgm:prSet/>
      <dgm:spPr/>
      <dgm:t>
        <a:bodyPr/>
        <a:lstStyle/>
        <a:p>
          <a:endParaRPr lang="en-US">
            <a:latin typeface="Poppins" pitchFamily="2" charset="77"/>
            <a:cs typeface="Poppins" pitchFamily="2" charset="77"/>
          </a:endParaRPr>
        </a:p>
      </dgm:t>
    </dgm:pt>
    <dgm:pt modelId="{79270394-7805-4343-A9D9-E8B5C99B71E8}" type="sibTrans" cxnId="{739BDB4D-E2F7-1B41-8377-C816385714CC}">
      <dgm:prSet/>
      <dgm:spPr/>
      <dgm:t>
        <a:bodyPr/>
        <a:lstStyle/>
        <a:p>
          <a:endParaRPr lang="en-US">
            <a:latin typeface="Poppins" pitchFamily="2" charset="77"/>
            <a:cs typeface="Poppins" pitchFamily="2" charset="77"/>
          </a:endParaRPr>
        </a:p>
      </dgm:t>
    </dgm:pt>
    <dgm:pt modelId="{16654FE4-74D6-459F-AD48-0C417837ED37}" type="pres">
      <dgm:prSet presAssocID="{E867AEB3-5D6A-4743-A1B9-2E2B04EA5CAF}" presName="Name0" presStyleCnt="0">
        <dgm:presLayoutVars>
          <dgm:dir/>
          <dgm:resizeHandles/>
        </dgm:presLayoutVars>
      </dgm:prSet>
      <dgm:spPr/>
    </dgm:pt>
    <dgm:pt modelId="{EB8E1D51-18AB-4CCD-999C-4349CDB4137F}" type="pres">
      <dgm:prSet presAssocID="{FBA70D89-2578-4C18-84BB-18BD8385EF36}" presName="compNode" presStyleCnt="0"/>
      <dgm:spPr/>
    </dgm:pt>
    <dgm:pt modelId="{B58A67B3-C471-4F55-88AF-6D16FCC59D5E}" type="pres">
      <dgm:prSet presAssocID="{FBA70D89-2578-4C18-84BB-18BD8385EF36}" presName="dummyConnPt" presStyleCnt="0"/>
      <dgm:spPr/>
    </dgm:pt>
    <dgm:pt modelId="{F00878EA-7293-45BC-BBE4-D7C7249AE24D}" type="pres">
      <dgm:prSet presAssocID="{FBA70D89-2578-4C18-84BB-18BD8385EF36}" presName="node" presStyleLbl="node1" presStyleIdx="0" presStyleCnt="9">
        <dgm:presLayoutVars>
          <dgm:bulletEnabled val="1"/>
        </dgm:presLayoutVars>
      </dgm:prSet>
      <dgm:spPr/>
    </dgm:pt>
    <dgm:pt modelId="{4DC29E54-14EB-494E-8864-7BECDE716EC9}" type="pres">
      <dgm:prSet presAssocID="{70336739-A40D-4761-B308-5D7A1BD8EAE2}" presName="sibTrans" presStyleLbl="bgSibTrans2D1" presStyleIdx="0" presStyleCnt="8"/>
      <dgm:spPr/>
    </dgm:pt>
    <dgm:pt modelId="{C4D7E292-136D-4B73-A7F3-ADD80035F3EC}" type="pres">
      <dgm:prSet presAssocID="{4C150229-BD0B-4CFE-9E05-95FE449F495A}" presName="compNode" presStyleCnt="0"/>
      <dgm:spPr/>
    </dgm:pt>
    <dgm:pt modelId="{9DCAD126-2A4E-4827-9BF9-F75884C856E5}" type="pres">
      <dgm:prSet presAssocID="{4C150229-BD0B-4CFE-9E05-95FE449F495A}" presName="dummyConnPt" presStyleCnt="0"/>
      <dgm:spPr/>
    </dgm:pt>
    <dgm:pt modelId="{3D868DA7-92B9-42E4-8194-771C9CC0A6BF}" type="pres">
      <dgm:prSet presAssocID="{4C150229-BD0B-4CFE-9E05-95FE449F495A}" presName="node" presStyleLbl="node1" presStyleIdx="1" presStyleCnt="9">
        <dgm:presLayoutVars>
          <dgm:bulletEnabled val="1"/>
        </dgm:presLayoutVars>
      </dgm:prSet>
      <dgm:spPr/>
    </dgm:pt>
    <dgm:pt modelId="{5C276D2A-ADFB-4090-ACA8-8F28674852A1}" type="pres">
      <dgm:prSet presAssocID="{4D06D9CE-28B2-4E35-8C21-B633BCF93E26}" presName="sibTrans" presStyleLbl="bgSibTrans2D1" presStyleIdx="1" presStyleCnt="8"/>
      <dgm:spPr/>
    </dgm:pt>
    <dgm:pt modelId="{CAB855FD-1B17-41E6-898C-7751C4BD1C9A}" type="pres">
      <dgm:prSet presAssocID="{5B327A9F-2C71-4A9C-9547-3A24F420869F}" presName="compNode" presStyleCnt="0"/>
      <dgm:spPr/>
    </dgm:pt>
    <dgm:pt modelId="{68D2FCCB-0F3B-4CD3-81DF-7734A8069301}" type="pres">
      <dgm:prSet presAssocID="{5B327A9F-2C71-4A9C-9547-3A24F420869F}" presName="dummyConnPt" presStyleCnt="0"/>
      <dgm:spPr/>
    </dgm:pt>
    <dgm:pt modelId="{2B0C3DA1-5F31-42B0-BC74-BC7CFEA70894}" type="pres">
      <dgm:prSet presAssocID="{5B327A9F-2C71-4A9C-9547-3A24F420869F}" presName="node" presStyleLbl="node1" presStyleIdx="2" presStyleCnt="9">
        <dgm:presLayoutVars>
          <dgm:bulletEnabled val="1"/>
        </dgm:presLayoutVars>
      </dgm:prSet>
      <dgm:spPr/>
    </dgm:pt>
    <dgm:pt modelId="{7596F89C-8508-4C71-9E83-0F330370B396}" type="pres">
      <dgm:prSet presAssocID="{8CAFFEA7-86E9-4095-B8EF-EB1ED7955F4A}" presName="sibTrans" presStyleLbl="bgSibTrans2D1" presStyleIdx="2" presStyleCnt="8"/>
      <dgm:spPr/>
    </dgm:pt>
    <dgm:pt modelId="{9705B62E-D631-463A-8ED8-25577F927DB0}" type="pres">
      <dgm:prSet presAssocID="{4E7553C4-9F8C-488F-8625-D57207AEE5F1}" presName="compNode" presStyleCnt="0"/>
      <dgm:spPr/>
    </dgm:pt>
    <dgm:pt modelId="{90972A83-03D8-43D2-B93F-BBC4F83168ED}" type="pres">
      <dgm:prSet presAssocID="{4E7553C4-9F8C-488F-8625-D57207AEE5F1}" presName="dummyConnPt" presStyleCnt="0"/>
      <dgm:spPr/>
    </dgm:pt>
    <dgm:pt modelId="{150F26B8-C833-429D-BDA1-FC6C49745A82}" type="pres">
      <dgm:prSet presAssocID="{4E7553C4-9F8C-488F-8625-D57207AEE5F1}" presName="node" presStyleLbl="node1" presStyleIdx="3" presStyleCnt="9">
        <dgm:presLayoutVars>
          <dgm:bulletEnabled val="1"/>
        </dgm:presLayoutVars>
      </dgm:prSet>
      <dgm:spPr/>
    </dgm:pt>
    <dgm:pt modelId="{7BE1E192-621F-4841-BE40-541193A4A611}" type="pres">
      <dgm:prSet presAssocID="{361DADC5-67E0-43A7-8B7A-CF69C8668E45}" presName="sibTrans" presStyleLbl="bgSibTrans2D1" presStyleIdx="3" presStyleCnt="8"/>
      <dgm:spPr/>
    </dgm:pt>
    <dgm:pt modelId="{EFBF79BE-7E8E-48A0-B3BA-E697D05BE967}" type="pres">
      <dgm:prSet presAssocID="{AE14EE6F-0017-4CC8-A7CD-FF76CC04B603}" presName="compNode" presStyleCnt="0"/>
      <dgm:spPr/>
    </dgm:pt>
    <dgm:pt modelId="{74093CCE-B22B-4E2A-9C96-83FD951AAA01}" type="pres">
      <dgm:prSet presAssocID="{AE14EE6F-0017-4CC8-A7CD-FF76CC04B603}" presName="dummyConnPt" presStyleCnt="0"/>
      <dgm:spPr/>
    </dgm:pt>
    <dgm:pt modelId="{69EB947F-5964-4C71-9F21-5255B77B670D}" type="pres">
      <dgm:prSet presAssocID="{AE14EE6F-0017-4CC8-A7CD-FF76CC04B603}" presName="node" presStyleLbl="node1" presStyleIdx="4" presStyleCnt="9">
        <dgm:presLayoutVars>
          <dgm:bulletEnabled val="1"/>
        </dgm:presLayoutVars>
      </dgm:prSet>
      <dgm:spPr/>
    </dgm:pt>
    <dgm:pt modelId="{C260C109-CDEE-4EA5-A927-432BD1BAD693}" type="pres">
      <dgm:prSet presAssocID="{051B568B-E312-463C-81CF-A285F96DB9F6}" presName="sibTrans" presStyleLbl="bgSibTrans2D1" presStyleIdx="4" presStyleCnt="8"/>
      <dgm:spPr/>
    </dgm:pt>
    <dgm:pt modelId="{F3967936-E7B1-4DC8-9493-EF7465AC3A0E}" type="pres">
      <dgm:prSet presAssocID="{842B78BC-2606-4823-8594-AAF8106D9CEE}" presName="compNode" presStyleCnt="0"/>
      <dgm:spPr/>
    </dgm:pt>
    <dgm:pt modelId="{58A1073B-7AE6-4358-A06E-46EA5192617E}" type="pres">
      <dgm:prSet presAssocID="{842B78BC-2606-4823-8594-AAF8106D9CEE}" presName="dummyConnPt" presStyleCnt="0"/>
      <dgm:spPr/>
    </dgm:pt>
    <dgm:pt modelId="{B934BB98-0DDA-49DC-94F7-72CFE6E491C3}" type="pres">
      <dgm:prSet presAssocID="{842B78BC-2606-4823-8594-AAF8106D9CEE}" presName="node" presStyleLbl="node1" presStyleIdx="5" presStyleCnt="9">
        <dgm:presLayoutVars>
          <dgm:bulletEnabled val="1"/>
        </dgm:presLayoutVars>
      </dgm:prSet>
      <dgm:spPr/>
    </dgm:pt>
    <dgm:pt modelId="{95DF0E1F-CA4D-4796-8C17-5AE00565E974}" type="pres">
      <dgm:prSet presAssocID="{841DF50C-7A90-4F86-87BA-83070041033C}" presName="sibTrans" presStyleLbl="bgSibTrans2D1" presStyleIdx="5" presStyleCnt="8"/>
      <dgm:spPr/>
    </dgm:pt>
    <dgm:pt modelId="{32301059-1266-48E7-B774-A7B2A1AD3A95}" type="pres">
      <dgm:prSet presAssocID="{9B8F8543-D952-4FB1-8C75-800E3533C4A0}" presName="compNode" presStyleCnt="0"/>
      <dgm:spPr/>
    </dgm:pt>
    <dgm:pt modelId="{F3BA05D8-0A77-42E7-A053-0EA483E2C956}" type="pres">
      <dgm:prSet presAssocID="{9B8F8543-D952-4FB1-8C75-800E3533C4A0}" presName="dummyConnPt" presStyleCnt="0"/>
      <dgm:spPr/>
    </dgm:pt>
    <dgm:pt modelId="{353AD9FE-5E72-4E15-B97B-6572078E7948}" type="pres">
      <dgm:prSet presAssocID="{9B8F8543-D952-4FB1-8C75-800E3533C4A0}" presName="node" presStyleLbl="node1" presStyleIdx="6" presStyleCnt="9">
        <dgm:presLayoutVars>
          <dgm:bulletEnabled val="1"/>
        </dgm:presLayoutVars>
      </dgm:prSet>
      <dgm:spPr/>
    </dgm:pt>
    <dgm:pt modelId="{C7DEDCAB-95E7-4F95-8F57-A41A58A7A0B5}" type="pres">
      <dgm:prSet presAssocID="{54844F48-C8FD-4744-8437-97AF9EC3F051}" presName="sibTrans" presStyleLbl="bgSibTrans2D1" presStyleIdx="6" presStyleCnt="8"/>
      <dgm:spPr/>
    </dgm:pt>
    <dgm:pt modelId="{F6BFB974-8D8D-4DC3-998B-D2DB823ACCFD}" type="pres">
      <dgm:prSet presAssocID="{93B831D4-0539-409F-8794-DC8D06492621}" presName="compNode" presStyleCnt="0"/>
      <dgm:spPr/>
    </dgm:pt>
    <dgm:pt modelId="{136A0846-DE36-420E-92F2-DABFCFA0580A}" type="pres">
      <dgm:prSet presAssocID="{93B831D4-0539-409F-8794-DC8D06492621}" presName="dummyConnPt" presStyleCnt="0"/>
      <dgm:spPr/>
    </dgm:pt>
    <dgm:pt modelId="{5B59391E-F1B7-47C4-86DD-D68CEDEFBDE4}" type="pres">
      <dgm:prSet presAssocID="{93B831D4-0539-409F-8794-DC8D06492621}" presName="node" presStyleLbl="node1" presStyleIdx="7" presStyleCnt="9">
        <dgm:presLayoutVars>
          <dgm:bulletEnabled val="1"/>
        </dgm:presLayoutVars>
      </dgm:prSet>
      <dgm:spPr/>
    </dgm:pt>
    <dgm:pt modelId="{1786F9C5-2291-453D-9BF3-9CDF43FF1238}" type="pres">
      <dgm:prSet presAssocID="{28FA81D2-E9E3-4AB7-B2AE-73C0E3D26523}" presName="sibTrans" presStyleLbl="bgSibTrans2D1" presStyleIdx="7" presStyleCnt="8"/>
      <dgm:spPr/>
    </dgm:pt>
    <dgm:pt modelId="{FE48FC82-BB0F-4386-9619-DEBB13F4C510}" type="pres">
      <dgm:prSet presAssocID="{809A5756-38AD-40B4-9963-D49A49BFCFC8}" presName="compNode" presStyleCnt="0"/>
      <dgm:spPr/>
    </dgm:pt>
    <dgm:pt modelId="{F9822F63-2389-41F6-A50F-A8BEB42A6019}" type="pres">
      <dgm:prSet presAssocID="{809A5756-38AD-40B4-9963-D49A49BFCFC8}" presName="dummyConnPt" presStyleCnt="0"/>
      <dgm:spPr/>
    </dgm:pt>
    <dgm:pt modelId="{D7344DAE-BFEF-4D61-BAAE-D8497480E1E9}" type="pres">
      <dgm:prSet presAssocID="{809A5756-38AD-40B4-9963-D49A49BFCFC8}" presName="node" presStyleLbl="node1" presStyleIdx="8" presStyleCnt="9">
        <dgm:presLayoutVars>
          <dgm:bulletEnabled val="1"/>
        </dgm:presLayoutVars>
      </dgm:prSet>
      <dgm:spPr/>
    </dgm:pt>
  </dgm:ptLst>
  <dgm:cxnLst>
    <dgm:cxn modelId="{B7E26C00-0833-449B-968E-F74B71699D31}" type="presOf" srcId="{361DADC5-67E0-43A7-8B7A-CF69C8668E45}" destId="{7BE1E192-621F-4841-BE40-541193A4A611}" srcOrd="0" destOrd="0" presId="urn:microsoft.com/office/officeart/2005/8/layout/bProcess4"/>
    <dgm:cxn modelId="{C4CBB301-4BE9-4FD1-BF0A-469A4D4C91FE}" srcId="{E867AEB3-5D6A-4743-A1B9-2E2B04EA5CAF}" destId="{AE14EE6F-0017-4CC8-A7CD-FF76CC04B603}" srcOrd="4" destOrd="0" parTransId="{457301BE-CA60-4476-8491-B1E4D5C2D96E}" sibTransId="{051B568B-E312-463C-81CF-A285F96DB9F6}"/>
    <dgm:cxn modelId="{60461806-87B1-5A46-9C7B-2AFAFAAE42D0}" type="presOf" srcId="{809A5756-38AD-40B4-9963-D49A49BFCFC8}" destId="{D7344DAE-BFEF-4D61-BAAE-D8497480E1E9}" srcOrd="0" destOrd="0" presId="urn:microsoft.com/office/officeart/2005/8/layout/bProcess4"/>
    <dgm:cxn modelId="{E4BD4819-CF2C-432F-8073-C42F449AB29C}" type="presOf" srcId="{70336739-A40D-4761-B308-5D7A1BD8EAE2}" destId="{4DC29E54-14EB-494E-8864-7BECDE716EC9}" srcOrd="0" destOrd="0" presId="urn:microsoft.com/office/officeart/2005/8/layout/bProcess4"/>
    <dgm:cxn modelId="{A506222B-C6F5-472C-9D80-FAB08F29E623}" type="presOf" srcId="{4E7553C4-9F8C-488F-8625-D57207AEE5F1}" destId="{150F26B8-C833-429D-BDA1-FC6C49745A82}" srcOrd="0" destOrd="0" presId="urn:microsoft.com/office/officeart/2005/8/layout/bProcess4"/>
    <dgm:cxn modelId="{134A8A31-96A4-4D5E-83EC-EE125B9908ED}" type="presOf" srcId="{5B327A9F-2C71-4A9C-9547-3A24F420869F}" destId="{2B0C3DA1-5F31-42B0-BC74-BC7CFEA70894}" srcOrd="0" destOrd="0" presId="urn:microsoft.com/office/officeart/2005/8/layout/bProcess4"/>
    <dgm:cxn modelId="{B6D26C60-3CD3-4D46-83FC-19D6900047AB}" type="presOf" srcId="{54844F48-C8FD-4744-8437-97AF9EC3F051}" destId="{C7DEDCAB-95E7-4F95-8F57-A41A58A7A0B5}" srcOrd="0" destOrd="0" presId="urn:microsoft.com/office/officeart/2005/8/layout/bProcess4"/>
    <dgm:cxn modelId="{82080542-9CF3-4E9C-AB7D-0D790DC2A19C}" type="presOf" srcId="{051B568B-E312-463C-81CF-A285F96DB9F6}" destId="{C260C109-CDEE-4EA5-A927-432BD1BAD693}" srcOrd="0" destOrd="0" presId="urn:microsoft.com/office/officeart/2005/8/layout/bProcess4"/>
    <dgm:cxn modelId="{D7CEAE62-C42F-43BA-AE09-96EAA2557440}" type="presOf" srcId="{E867AEB3-5D6A-4743-A1B9-2E2B04EA5CAF}" destId="{16654FE4-74D6-459F-AD48-0C417837ED37}" srcOrd="0" destOrd="0" presId="urn:microsoft.com/office/officeart/2005/8/layout/bProcess4"/>
    <dgm:cxn modelId="{8E2C3F67-A830-455C-BB95-C8CFBAAAEED6}" type="presOf" srcId="{9B8F8543-D952-4FB1-8C75-800E3533C4A0}" destId="{353AD9FE-5E72-4E15-B97B-6572078E7948}" srcOrd="0" destOrd="0" presId="urn:microsoft.com/office/officeart/2005/8/layout/bProcess4"/>
    <dgm:cxn modelId="{739BDB4D-E2F7-1B41-8377-C816385714CC}" srcId="{E867AEB3-5D6A-4743-A1B9-2E2B04EA5CAF}" destId="{809A5756-38AD-40B4-9963-D49A49BFCFC8}" srcOrd="8" destOrd="0" parTransId="{5A3CF87D-BF0E-4944-AFD1-528E42C4B3E3}" sibTransId="{79270394-7805-4343-A9D9-E8B5C99B71E8}"/>
    <dgm:cxn modelId="{ABBFBD50-B1B7-4C78-9844-827173F4A545}" srcId="{E867AEB3-5D6A-4743-A1B9-2E2B04EA5CAF}" destId="{93B831D4-0539-409F-8794-DC8D06492621}" srcOrd="7" destOrd="0" parTransId="{D86547A7-A5C7-4CB6-9F44-24743ADF8BE3}" sibTransId="{28FA81D2-E9E3-4AB7-B2AE-73C0E3D26523}"/>
    <dgm:cxn modelId="{7FDA7C51-65CE-42EB-A1A9-9203C11FA8BB}" srcId="{E867AEB3-5D6A-4743-A1B9-2E2B04EA5CAF}" destId="{5B327A9F-2C71-4A9C-9547-3A24F420869F}" srcOrd="2" destOrd="0" parTransId="{3DB5AFA9-CB1A-4466-B539-FB3492DD2661}" sibTransId="{8CAFFEA7-86E9-4095-B8EF-EB1ED7955F4A}"/>
    <dgm:cxn modelId="{5E2B2873-FFF1-443F-A3C6-A9F2E3842B65}" srcId="{E867AEB3-5D6A-4743-A1B9-2E2B04EA5CAF}" destId="{4C150229-BD0B-4CFE-9E05-95FE449F495A}" srcOrd="1" destOrd="0" parTransId="{964E8EF1-F9DF-44A8-88D6-ED252F3013B5}" sibTransId="{4D06D9CE-28B2-4E35-8C21-B633BCF93E26}"/>
    <dgm:cxn modelId="{D83F3173-CFA5-4383-B75C-66C7B5BF4C47}" type="presOf" srcId="{FBA70D89-2578-4C18-84BB-18BD8385EF36}" destId="{F00878EA-7293-45BC-BBE4-D7C7249AE24D}" srcOrd="0" destOrd="0" presId="urn:microsoft.com/office/officeart/2005/8/layout/bProcess4"/>
    <dgm:cxn modelId="{06196574-DD71-43E3-837E-4CF0C8D826E4}" type="presOf" srcId="{AE14EE6F-0017-4CC8-A7CD-FF76CC04B603}" destId="{69EB947F-5964-4C71-9F21-5255B77B670D}" srcOrd="0" destOrd="0" presId="urn:microsoft.com/office/officeart/2005/8/layout/bProcess4"/>
    <dgm:cxn modelId="{630BA154-7484-4F0F-AC2E-8D337134F16D}" type="presOf" srcId="{841DF50C-7A90-4F86-87BA-83070041033C}" destId="{95DF0E1F-CA4D-4796-8C17-5AE00565E974}" srcOrd="0" destOrd="0" presId="urn:microsoft.com/office/officeart/2005/8/layout/bProcess4"/>
    <dgm:cxn modelId="{F49E5A76-902B-42D4-8B5F-E153E227DD5A}" type="presOf" srcId="{4C150229-BD0B-4CFE-9E05-95FE449F495A}" destId="{3D868DA7-92B9-42E4-8194-771C9CC0A6BF}" srcOrd="0" destOrd="0" presId="urn:microsoft.com/office/officeart/2005/8/layout/bProcess4"/>
    <dgm:cxn modelId="{E310D47D-8011-4B42-9FCA-DB83E26DB8B1}" srcId="{E867AEB3-5D6A-4743-A1B9-2E2B04EA5CAF}" destId="{842B78BC-2606-4823-8594-AAF8106D9CEE}" srcOrd="5" destOrd="0" parTransId="{0858B1F1-1DAB-42B1-8F41-B1DBE118754E}" sibTransId="{841DF50C-7A90-4F86-87BA-83070041033C}"/>
    <dgm:cxn modelId="{5FCFB58B-5EE0-7649-9390-E3412FEA8911}" type="presOf" srcId="{28FA81D2-E9E3-4AB7-B2AE-73C0E3D26523}" destId="{1786F9C5-2291-453D-9BF3-9CDF43FF1238}" srcOrd="0" destOrd="0" presId="urn:microsoft.com/office/officeart/2005/8/layout/bProcess4"/>
    <dgm:cxn modelId="{A5255FA2-90E6-4E89-9768-55320F5C8F4D}" type="presOf" srcId="{93B831D4-0539-409F-8794-DC8D06492621}" destId="{5B59391E-F1B7-47C4-86DD-D68CEDEFBDE4}" srcOrd="0" destOrd="0" presId="urn:microsoft.com/office/officeart/2005/8/layout/bProcess4"/>
    <dgm:cxn modelId="{658BB9C2-1A31-42B4-A695-25F352103D40}" type="presOf" srcId="{4D06D9CE-28B2-4E35-8C21-B633BCF93E26}" destId="{5C276D2A-ADFB-4090-ACA8-8F28674852A1}" srcOrd="0" destOrd="0" presId="urn:microsoft.com/office/officeart/2005/8/layout/bProcess4"/>
    <dgm:cxn modelId="{66BACAC8-A816-4993-9B95-415BC650489A}" srcId="{E867AEB3-5D6A-4743-A1B9-2E2B04EA5CAF}" destId="{4E7553C4-9F8C-488F-8625-D57207AEE5F1}" srcOrd="3" destOrd="0" parTransId="{0D4A7364-341A-403C-BA97-00E07CF0AC9E}" sibTransId="{361DADC5-67E0-43A7-8B7A-CF69C8668E45}"/>
    <dgm:cxn modelId="{9BE41BD5-BE25-43B9-93CD-D163EE1028BF}" srcId="{E867AEB3-5D6A-4743-A1B9-2E2B04EA5CAF}" destId="{FBA70D89-2578-4C18-84BB-18BD8385EF36}" srcOrd="0" destOrd="0" parTransId="{A52F3A4C-B46A-478E-8B58-83CCED1279EE}" sibTransId="{70336739-A40D-4761-B308-5D7A1BD8EAE2}"/>
    <dgm:cxn modelId="{2CF697E1-4C83-4131-830E-38829ED3A91A}" type="presOf" srcId="{842B78BC-2606-4823-8594-AAF8106D9CEE}" destId="{B934BB98-0DDA-49DC-94F7-72CFE6E491C3}" srcOrd="0" destOrd="0" presId="urn:microsoft.com/office/officeart/2005/8/layout/bProcess4"/>
    <dgm:cxn modelId="{11BDC5E4-D729-4868-BED0-159D524AF0E6}" srcId="{E867AEB3-5D6A-4743-A1B9-2E2B04EA5CAF}" destId="{9B8F8543-D952-4FB1-8C75-800E3533C4A0}" srcOrd="6" destOrd="0" parTransId="{89D1466B-4895-492F-96EE-DD2D00A08288}" sibTransId="{54844F48-C8FD-4744-8437-97AF9EC3F051}"/>
    <dgm:cxn modelId="{5A21A4FF-87FF-4426-AA44-A000EF71B6C1}" type="presOf" srcId="{8CAFFEA7-86E9-4095-B8EF-EB1ED7955F4A}" destId="{7596F89C-8508-4C71-9E83-0F330370B396}" srcOrd="0" destOrd="0" presId="urn:microsoft.com/office/officeart/2005/8/layout/bProcess4"/>
    <dgm:cxn modelId="{2D2B8EAC-A92A-42B8-AEFE-A02784DDC41D}" type="presParOf" srcId="{16654FE4-74D6-459F-AD48-0C417837ED37}" destId="{EB8E1D51-18AB-4CCD-999C-4349CDB4137F}" srcOrd="0" destOrd="0" presId="urn:microsoft.com/office/officeart/2005/8/layout/bProcess4"/>
    <dgm:cxn modelId="{75B5723F-C7B2-44D7-859E-F208B4634AB1}" type="presParOf" srcId="{EB8E1D51-18AB-4CCD-999C-4349CDB4137F}" destId="{B58A67B3-C471-4F55-88AF-6D16FCC59D5E}" srcOrd="0" destOrd="0" presId="urn:microsoft.com/office/officeart/2005/8/layout/bProcess4"/>
    <dgm:cxn modelId="{6913CD74-6B16-4A72-BB54-051A86A453B4}" type="presParOf" srcId="{EB8E1D51-18AB-4CCD-999C-4349CDB4137F}" destId="{F00878EA-7293-45BC-BBE4-D7C7249AE24D}" srcOrd="1" destOrd="0" presId="urn:microsoft.com/office/officeart/2005/8/layout/bProcess4"/>
    <dgm:cxn modelId="{E1ADC031-6567-47C1-ADB2-1743FAA98C94}" type="presParOf" srcId="{16654FE4-74D6-459F-AD48-0C417837ED37}" destId="{4DC29E54-14EB-494E-8864-7BECDE716EC9}" srcOrd="1" destOrd="0" presId="urn:microsoft.com/office/officeart/2005/8/layout/bProcess4"/>
    <dgm:cxn modelId="{B97CEB3F-3165-4F37-9EF8-6A0F064BBC13}" type="presParOf" srcId="{16654FE4-74D6-459F-AD48-0C417837ED37}" destId="{C4D7E292-136D-4B73-A7F3-ADD80035F3EC}" srcOrd="2" destOrd="0" presId="urn:microsoft.com/office/officeart/2005/8/layout/bProcess4"/>
    <dgm:cxn modelId="{CDDE804C-ED85-4AB1-8924-ED07049F2183}" type="presParOf" srcId="{C4D7E292-136D-4B73-A7F3-ADD80035F3EC}" destId="{9DCAD126-2A4E-4827-9BF9-F75884C856E5}" srcOrd="0" destOrd="0" presId="urn:microsoft.com/office/officeart/2005/8/layout/bProcess4"/>
    <dgm:cxn modelId="{F80FBC9D-AEA5-4CBA-B62B-5F5290CA5966}" type="presParOf" srcId="{C4D7E292-136D-4B73-A7F3-ADD80035F3EC}" destId="{3D868DA7-92B9-42E4-8194-771C9CC0A6BF}" srcOrd="1" destOrd="0" presId="urn:microsoft.com/office/officeart/2005/8/layout/bProcess4"/>
    <dgm:cxn modelId="{E45BFC82-4251-480B-9734-79C9B1338809}" type="presParOf" srcId="{16654FE4-74D6-459F-AD48-0C417837ED37}" destId="{5C276D2A-ADFB-4090-ACA8-8F28674852A1}" srcOrd="3" destOrd="0" presId="urn:microsoft.com/office/officeart/2005/8/layout/bProcess4"/>
    <dgm:cxn modelId="{04AAD14D-8265-402B-9889-D83ED3F81DA9}" type="presParOf" srcId="{16654FE4-74D6-459F-AD48-0C417837ED37}" destId="{CAB855FD-1B17-41E6-898C-7751C4BD1C9A}" srcOrd="4" destOrd="0" presId="urn:microsoft.com/office/officeart/2005/8/layout/bProcess4"/>
    <dgm:cxn modelId="{C7D2FFE4-EEC9-4471-BDD2-85F05BB74050}" type="presParOf" srcId="{CAB855FD-1B17-41E6-898C-7751C4BD1C9A}" destId="{68D2FCCB-0F3B-4CD3-81DF-7734A8069301}" srcOrd="0" destOrd="0" presId="urn:microsoft.com/office/officeart/2005/8/layout/bProcess4"/>
    <dgm:cxn modelId="{E7B34735-A84E-42F8-A862-56ACBB36F292}" type="presParOf" srcId="{CAB855FD-1B17-41E6-898C-7751C4BD1C9A}" destId="{2B0C3DA1-5F31-42B0-BC74-BC7CFEA70894}" srcOrd="1" destOrd="0" presId="urn:microsoft.com/office/officeart/2005/8/layout/bProcess4"/>
    <dgm:cxn modelId="{87182E1C-63C5-46C8-BB7B-DC1C8E3A5DA7}" type="presParOf" srcId="{16654FE4-74D6-459F-AD48-0C417837ED37}" destId="{7596F89C-8508-4C71-9E83-0F330370B396}" srcOrd="5" destOrd="0" presId="urn:microsoft.com/office/officeart/2005/8/layout/bProcess4"/>
    <dgm:cxn modelId="{710F6315-5393-46D2-B671-72A0AABEB81F}" type="presParOf" srcId="{16654FE4-74D6-459F-AD48-0C417837ED37}" destId="{9705B62E-D631-463A-8ED8-25577F927DB0}" srcOrd="6" destOrd="0" presId="urn:microsoft.com/office/officeart/2005/8/layout/bProcess4"/>
    <dgm:cxn modelId="{965C63DA-FDA9-47DD-AC59-419375A30FA9}" type="presParOf" srcId="{9705B62E-D631-463A-8ED8-25577F927DB0}" destId="{90972A83-03D8-43D2-B93F-BBC4F83168ED}" srcOrd="0" destOrd="0" presId="urn:microsoft.com/office/officeart/2005/8/layout/bProcess4"/>
    <dgm:cxn modelId="{C8887C76-C66A-4E22-895D-2893FC6A35CF}" type="presParOf" srcId="{9705B62E-D631-463A-8ED8-25577F927DB0}" destId="{150F26B8-C833-429D-BDA1-FC6C49745A82}" srcOrd="1" destOrd="0" presId="urn:microsoft.com/office/officeart/2005/8/layout/bProcess4"/>
    <dgm:cxn modelId="{17563307-D447-4CE8-B350-4D29C1F58525}" type="presParOf" srcId="{16654FE4-74D6-459F-AD48-0C417837ED37}" destId="{7BE1E192-621F-4841-BE40-541193A4A611}" srcOrd="7" destOrd="0" presId="urn:microsoft.com/office/officeart/2005/8/layout/bProcess4"/>
    <dgm:cxn modelId="{4481F955-A5CD-4E83-AA13-490935D92ECA}" type="presParOf" srcId="{16654FE4-74D6-459F-AD48-0C417837ED37}" destId="{EFBF79BE-7E8E-48A0-B3BA-E697D05BE967}" srcOrd="8" destOrd="0" presId="urn:microsoft.com/office/officeart/2005/8/layout/bProcess4"/>
    <dgm:cxn modelId="{87AAE617-DFAE-4ED8-A670-65AFCE1FE8BC}" type="presParOf" srcId="{EFBF79BE-7E8E-48A0-B3BA-E697D05BE967}" destId="{74093CCE-B22B-4E2A-9C96-83FD951AAA01}" srcOrd="0" destOrd="0" presId="urn:microsoft.com/office/officeart/2005/8/layout/bProcess4"/>
    <dgm:cxn modelId="{CCE18757-4950-46E4-8E0A-9D0233B00696}" type="presParOf" srcId="{EFBF79BE-7E8E-48A0-B3BA-E697D05BE967}" destId="{69EB947F-5964-4C71-9F21-5255B77B670D}" srcOrd="1" destOrd="0" presId="urn:microsoft.com/office/officeart/2005/8/layout/bProcess4"/>
    <dgm:cxn modelId="{EB916B28-A68B-4139-93E5-CC1C0AB72200}" type="presParOf" srcId="{16654FE4-74D6-459F-AD48-0C417837ED37}" destId="{C260C109-CDEE-4EA5-A927-432BD1BAD693}" srcOrd="9" destOrd="0" presId="urn:microsoft.com/office/officeart/2005/8/layout/bProcess4"/>
    <dgm:cxn modelId="{E02EE02F-E838-4DB2-9C2E-157F6444C674}" type="presParOf" srcId="{16654FE4-74D6-459F-AD48-0C417837ED37}" destId="{F3967936-E7B1-4DC8-9493-EF7465AC3A0E}" srcOrd="10" destOrd="0" presId="urn:microsoft.com/office/officeart/2005/8/layout/bProcess4"/>
    <dgm:cxn modelId="{732E0ACA-93E0-4A9B-ADB8-A305B7A88106}" type="presParOf" srcId="{F3967936-E7B1-4DC8-9493-EF7465AC3A0E}" destId="{58A1073B-7AE6-4358-A06E-46EA5192617E}" srcOrd="0" destOrd="0" presId="urn:microsoft.com/office/officeart/2005/8/layout/bProcess4"/>
    <dgm:cxn modelId="{5D2CDCE9-2D31-4E66-91E6-0DF2CE372AFB}" type="presParOf" srcId="{F3967936-E7B1-4DC8-9493-EF7465AC3A0E}" destId="{B934BB98-0DDA-49DC-94F7-72CFE6E491C3}" srcOrd="1" destOrd="0" presId="urn:microsoft.com/office/officeart/2005/8/layout/bProcess4"/>
    <dgm:cxn modelId="{F84865CC-F9AB-4624-9C86-C5398B738DEB}" type="presParOf" srcId="{16654FE4-74D6-459F-AD48-0C417837ED37}" destId="{95DF0E1F-CA4D-4796-8C17-5AE00565E974}" srcOrd="11" destOrd="0" presId="urn:microsoft.com/office/officeart/2005/8/layout/bProcess4"/>
    <dgm:cxn modelId="{91CA22A6-6E79-49CA-848B-997E32B76EE8}" type="presParOf" srcId="{16654FE4-74D6-459F-AD48-0C417837ED37}" destId="{32301059-1266-48E7-B774-A7B2A1AD3A95}" srcOrd="12" destOrd="0" presId="urn:microsoft.com/office/officeart/2005/8/layout/bProcess4"/>
    <dgm:cxn modelId="{21833954-86BC-442E-A6AB-BE45C1627178}" type="presParOf" srcId="{32301059-1266-48E7-B774-A7B2A1AD3A95}" destId="{F3BA05D8-0A77-42E7-A053-0EA483E2C956}" srcOrd="0" destOrd="0" presId="urn:microsoft.com/office/officeart/2005/8/layout/bProcess4"/>
    <dgm:cxn modelId="{5A0A48A7-5085-41BE-A264-A4B8CA6EA163}" type="presParOf" srcId="{32301059-1266-48E7-B774-A7B2A1AD3A95}" destId="{353AD9FE-5E72-4E15-B97B-6572078E7948}" srcOrd="1" destOrd="0" presId="urn:microsoft.com/office/officeart/2005/8/layout/bProcess4"/>
    <dgm:cxn modelId="{4C0E1564-85AF-448A-A5B3-88498557C11A}" type="presParOf" srcId="{16654FE4-74D6-459F-AD48-0C417837ED37}" destId="{C7DEDCAB-95E7-4F95-8F57-A41A58A7A0B5}" srcOrd="13" destOrd="0" presId="urn:microsoft.com/office/officeart/2005/8/layout/bProcess4"/>
    <dgm:cxn modelId="{696FD419-A43F-43CD-88C8-E0A5FACC290F}" type="presParOf" srcId="{16654FE4-74D6-459F-AD48-0C417837ED37}" destId="{F6BFB974-8D8D-4DC3-998B-D2DB823ACCFD}" srcOrd="14" destOrd="0" presId="urn:microsoft.com/office/officeart/2005/8/layout/bProcess4"/>
    <dgm:cxn modelId="{5995D3BD-3456-4904-A2BC-0A7FB0EADFD0}" type="presParOf" srcId="{F6BFB974-8D8D-4DC3-998B-D2DB823ACCFD}" destId="{136A0846-DE36-420E-92F2-DABFCFA0580A}" srcOrd="0" destOrd="0" presId="urn:microsoft.com/office/officeart/2005/8/layout/bProcess4"/>
    <dgm:cxn modelId="{E809DD86-87E0-426D-A503-74359CEC4927}" type="presParOf" srcId="{F6BFB974-8D8D-4DC3-998B-D2DB823ACCFD}" destId="{5B59391E-F1B7-47C4-86DD-D68CEDEFBDE4}" srcOrd="1" destOrd="0" presId="urn:microsoft.com/office/officeart/2005/8/layout/bProcess4"/>
    <dgm:cxn modelId="{0EF5CC33-4BE1-294C-A1FB-5D743AD5EFB0}" type="presParOf" srcId="{16654FE4-74D6-459F-AD48-0C417837ED37}" destId="{1786F9C5-2291-453D-9BF3-9CDF43FF1238}" srcOrd="15" destOrd="0" presId="urn:microsoft.com/office/officeart/2005/8/layout/bProcess4"/>
    <dgm:cxn modelId="{C8473E70-F28A-054B-A3C7-5438CAF7BF75}" type="presParOf" srcId="{16654FE4-74D6-459F-AD48-0C417837ED37}" destId="{FE48FC82-BB0F-4386-9619-DEBB13F4C510}" srcOrd="16" destOrd="0" presId="urn:microsoft.com/office/officeart/2005/8/layout/bProcess4"/>
    <dgm:cxn modelId="{4B57CFCB-82A1-A944-840B-2509A346333C}" type="presParOf" srcId="{FE48FC82-BB0F-4386-9619-DEBB13F4C510}" destId="{F9822F63-2389-41F6-A50F-A8BEB42A6019}" srcOrd="0" destOrd="0" presId="urn:microsoft.com/office/officeart/2005/8/layout/bProcess4"/>
    <dgm:cxn modelId="{CFDBE53E-DD23-1345-992A-207E1D4925FF}" type="presParOf" srcId="{FE48FC82-BB0F-4386-9619-DEBB13F4C510}" destId="{D7344DAE-BFEF-4D61-BAAE-D8497480E1E9}"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C29E54-14EB-494E-8864-7BECDE716EC9}">
      <dsp:nvSpPr>
        <dsp:cNvPr id="0" name=""/>
        <dsp:cNvSpPr/>
      </dsp:nvSpPr>
      <dsp:spPr>
        <a:xfrm rot="5400000">
          <a:off x="41070" y="1206141"/>
          <a:ext cx="1884580" cy="227220"/>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0878EA-7293-45BC-BBE4-D7C7249AE24D}">
      <dsp:nvSpPr>
        <dsp:cNvPr id="0" name=""/>
        <dsp:cNvSpPr/>
      </dsp:nvSpPr>
      <dsp:spPr>
        <a:xfrm>
          <a:off x="473966" y="2463"/>
          <a:ext cx="2524669" cy="151480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dirty="0">
              <a:latin typeface="Poppins"/>
              <a:cs typeface="Poppins"/>
            </a:rPr>
            <a:t>Protocol development incl. site assessment and selection </a:t>
          </a:r>
        </a:p>
        <a:p>
          <a:pPr marL="0" lvl="0" indent="0" algn="ctr" defTabSz="622300" rtl="0">
            <a:lnSpc>
              <a:spcPct val="90000"/>
            </a:lnSpc>
            <a:spcBef>
              <a:spcPct val="0"/>
            </a:spcBef>
            <a:spcAft>
              <a:spcPct val="35000"/>
            </a:spcAft>
            <a:buNone/>
          </a:pPr>
          <a:r>
            <a:rPr lang="en-GB" sz="1400" kern="1200" dirty="0">
              <a:latin typeface="Poppins"/>
              <a:cs typeface="Poppins"/>
            </a:rPr>
            <a:t>June-September 2022</a:t>
          </a:r>
        </a:p>
      </dsp:txBody>
      <dsp:txXfrm>
        <a:off x="518333" y="46830"/>
        <a:ext cx="2435935" cy="1426067"/>
      </dsp:txXfrm>
    </dsp:sp>
    <dsp:sp modelId="{5C276D2A-ADFB-4090-ACA8-8F28674852A1}">
      <dsp:nvSpPr>
        <dsp:cNvPr id="0" name=""/>
        <dsp:cNvSpPr/>
      </dsp:nvSpPr>
      <dsp:spPr>
        <a:xfrm rot="5400000">
          <a:off x="41070" y="3099643"/>
          <a:ext cx="1884580" cy="227220"/>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D868DA7-92B9-42E4-8194-771C9CC0A6BF}">
      <dsp:nvSpPr>
        <dsp:cNvPr id="0" name=""/>
        <dsp:cNvSpPr/>
      </dsp:nvSpPr>
      <dsp:spPr>
        <a:xfrm>
          <a:off x="473966" y="1895965"/>
          <a:ext cx="2524669" cy="151480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dirty="0">
              <a:latin typeface="Poppins"/>
              <a:cs typeface="Poppins"/>
            </a:rPr>
            <a:t>IRB, SAHPRA, NHRD, UFS submissions and approvals (all versions) Nov 2022-Oct 2023</a:t>
          </a:r>
        </a:p>
      </dsp:txBody>
      <dsp:txXfrm>
        <a:off x="518333" y="1940332"/>
        <a:ext cx="2435935" cy="1426067"/>
      </dsp:txXfrm>
    </dsp:sp>
    <dsp:sp modelId="{7596F89C-8508-4C71-9E83-0F330370B396}">
      <dsp:nvSpPr>
        <dsp:cNvPr id="0" name=""/>
        <dsp:cNvSpPr/>
      </dsp:nvSpPr>
      <dsp:spPr>
        <a:xfrm>
          <a:off x="987820" y="4046394"/>
          <a:ext cx="3348888" cy="227220"/>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0C3DA1-5F31-42B0-BC74-BC7CFEA70894}">
      <dsp:nvSpPr>
        <dsp:cNvPr id="0" name=""/>
        <dsp:cNvSpPr/>
      </dsp:nvSpPr>
      <dsp:spPr>
        <a:xfrm>
          <a:off x="473966" y="3789467"/>
          <a:ext cx="2524669" cy="151480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dirty="0">
              <a:latin typeface="Poppins"/>
              <a:cs typeface="Poppins"/>
            </a:rPr>
            <a:t>CATALYST Protocol Training </a:t>
          </a:r>
        </a:p>
        <a:p>
          <a:pPr marL="0" lvl="0" indent="0" algn="ctr" defTabSz="622300" rtl="0">
            <a:lnSpc>
              <a:spcPct val="90000"/>
            </a:lnSpc>
            <a:spcBef>
              <a:spcPct val="0"/>
            </a:spcBef>
            <a:spcAft>
              <a:spcPct val="35000"/>
            </a:spcAft>
            <a:buNone/>
          </a:pPr>
          <a:r>
            <a:rPr lang="en-GB" sz="1400" kern="1200" dirty="0">
              <a:latin typeface="Poppins"/>
              <a:cs typeface="Poppins"/>
            </a:rPr>
            <a:t>April 2023 </a:t>
          </a:r>
        </a:p>
      </dsp:txBody>
      <dsp:txXfrm>
        <a:off x="518333" y="3833834"/>
        <a:ext cx="2435935" cy="1426067"/>
      </dsp:txXfrm>
    </dsp:sp>
    <dsp:sp modelId="{7BE1E192-621F-4841-BE40-541193A4A611}">
      <dsp:nvSpPr>
        <dsp:cNvPr id="0" name=""/>
        <dsp:cNvSpPr/>
      </dsp:nvSpPr>
      <dsp:spPr>
        <a:xfrm rot="16200000">
          <a:off x="3398879" y="3099643"/>
          <a:ext cx="1884580" cy="227220"/>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0F26B8-C833-429D-BDA1-FC6C49745A82}">
      <dsp:nvSpPr>
        <dsp:cNvPr id="0" name=""/>
        <dsp:cNvSpPr/>
      </dsp:nvSpPr>
      <dsp:spPr>
        <a:xfrm>
          <a:off x="3831775" y="3789467"/>
          <a:ext cx="2524669" cy="151480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dirty="0">
              <a:latin typeface="Poppins"/>
              <a:cs typeface="Poppins"/>
            </a:rPr>
            <a:t>National </a:t>
          </a:r>
          <a:r>
            <a:rPr lang="en-GB" sz="1400" kern="1200" dirty="0" err="1">
              <a:latin typeface="Poppins"/>
              <a:cs typeface="Poppins"/>
            </a:rPr>
            <a:t>PrEP</a:t>
          </a:r>
          <a:r>
            <a:rPr lang="en-GB" sz="1400" kern="1200" dirty="0">
              <a:latin typeface="Poppins"/>
              <a:cs typeface="Poppins"/>
            </a:rPr>
            <a:t> Ring Provider Training </a:t>
          </a:r>
        </a:p>
        <a:p>
          <a:pPr marL="0" lvl="0" indent="0" algn="ctr" defTabSz="622300" rtl="0">
            <a:lnSpc>
              <a:spcPct val="90000"/>
            </a:lnSpc>
            <a:spcBef>
              <a:spcPct val="0"/>
            </a:spcBef>
            <a:spcAft>
              <a:spcPct val="35000"/>
            </a:spcAft>
            <a:buNone/>
          </a:pPr>
          <a:r>
            <a:rPr lang="en-GB" sz="1400" kern="1200" dirty="0">
              <a:latin typeface="Poppins"/>
              <a:cs typeface="Poppins"/>
            </a:rPr>
            <a:t>May 2023</a:t>
          </a:r>
        </a:p>
      </dsp:txBody>
      <dsp:txXfrm>
        <a:off x="3876142" y="3833834"/>
        <a:ext cx="2435935" cy="1426067"/>
      </dsp:txXfrm>
    </dsp:sp>
    <dsp:sp modelId="{C260C109-CDEE-4EA5-A927-432BD1BAD693}">
      <dsp:nvSpPr>
        <dsp:cNvPr id="0" name=""/>
        <dsp:cNvSpPr/>
      </dsp:nvSpPr>
      <dsp:spPr>
        <a:xfrm rot="16200000">
          <a:off x="3398879" y="1206141"/>
          <a:ext cx="1884580" cy="227220"/>
        </a:xfrm>
        <a:prstGeom prst="rect">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EB947F-5964-4C71-9F21-5255B77B670D}">
      <dsp:nvSpPr>
        <dsp:cNvPr id="0" name=""/>
        <dsp:cNvSpPr/>
      </dsp:nvSpPr>
      <dsp:spPr>
        <a:xfrm>
          <a:off x="3831775" y="1895965"/>
          <a:ext cx="2524669" cy="151480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dirty="0">
              <a:latin typeface="Poppins"/>
              <a:cs typeface="Poppins"/>
            </a:rPr>
            <a:t>Finalisation of tools, amendments, recruitment and IEC materials </a:t>
          </a:r>
        </a:p>
        <a:p>
          <a:pPr marL="0" lvl="0" indent="0" algn="ctr" defTabSz="622300" rtl="0">
            <a:lnSpc>
              <a:spcPct val="90000"/>
            </a:lnSpc>
            <a:spcBef>
              <a:spcPct val="0"/>
            </a:spcBef>
            <a:spcAft>
              <a:spcPct val="35000"/>
            </a:spcAft>
            <a:buNone/>
          </a:pPr>
          <a:r>
            <a:rPr lang="en-GB" sz="1400" kern="1200" dirty="0">
              <a:latin typeface="Poppins"/>
              <a:cs typeface="Poppins"/>
            </a:rPr>
            <a:t>May-June 2023</a:t>
          </a:r>
        </a:p>
      </dsp:txBody>
      <dsp:txXfrm>
        <a:off x="3876142" y="1940332"/>
        <a:ext cx="2435935" cy="1426067"/>
      </dsp:txXfrm>
    </dsp:sp>
    <dsp:sp modelId="{95DF0E1F-CA4D-4796-8C17-5AE00565E974}">
      <dsp:nvSpPr>
        <dsp:cNvPr id="0" name=""/>
        <dsp:cNvSpPr/>
      </dsp:nvSpPr>
      <dsp:spPr>
        <a:xfrm>
          <a:off x="4345630" y="259390"/>
          <a:ext cx="3348888" cy="227220"/>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34BB98-0DDA-49DC-94F7-72CFE6E491C3}">
      <dsp:nvSpPr>
        <dsp:cNvPr id="0" name=""/>
        <dsp:cNvSpPr/>
      </dsp:nvSpPr>
      <dsp:spPr>
        <a:xfrm>
          <a:off x="3831775" y="2463"/>
          <a:ext cx="2524669" cy="151480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dirty="0">
              <a:latin typeface="Poppins"/>
              <a:cs typeface="Poppins"/>
            </a:rPr>
            <a:t>Provider trainings, finalisation of implementation plans and activation checklists June-July 2023</a:t>
          </a:r>
        </a:p>
      </dsp:txBody>
      <dsp:txXfrm>
        <a:off x="3876142" y="46830"/>
        <a:ext cx="2435935" cy="1426067"/>
      </dsp:txXfrm>
    </dsp:sp>
    <dsp:sp modelId="{C7DEDCAB-95E7-4F95-8F57-A41A58A7A0B5}">
      <dsp:nvSpPr>
        <dsp:cNvPr id="0" name=""/>
        <dsp:cNvSpPr/>
      </dsp:nvSpPr>
      <dsp:spPr>
        <a:xfrm rot="5400000">
          <a:off x="6756689" y="1206141"/>
          <a:ext cx="1884580" cy="227220"/>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3AD9FE-5E72-4E15-B97B-6572078E7948}">
      <dsp:nvSpPr>
        <dsp:cNvPr id="0" name=""/>
        <dsp:cNvSpPr/>
      </dsp:nvSpPr>
      <dsp:spPr>
        <a:xfrm>
          <a:off x="7189585" y="2463"/>
          <a:ext cx="2524669" cy="151480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dirty="0">
              <a:latin typeface="Poppins"/>
              <a:cs typeface="Poppins"/>
            </a:rPr>
            <a:t>CATALYST Stage I implemented </a:t>
          </a:r>
        </a:p>
        <a:p>
          <a:pPr marL="0" lvl="0" indent="0" algn="ctr" defTabSz="622300" rtl="0">
            <a:lnSpc>
              <a:spcPct val="90000"/>
            </a:lnSpc>
            <a:spcBef>
              <a:spcPct val="0"/>
            </a:spcBef>
            <a:spcAft>
              <a:spcPct val="35000"/>
            </a:spcAft>
            <a:buNone/>
          </a:pPr>
          <a:r>
            <a:rPr lang="en-GB" sz="1400" kern="1200" dirty="0">
              <a:latin typeface="Poppins"/>
              <a:cs typeface="Poppins"/>
            </a:rPr>
            <a:t>August-October 2023</a:t>
          </a:r>
        </a:p>
      </dsp:txBody>
      <dsp:txXfrm>
        <a:off x="7233952" y="46830"/>
        <a:ext cx="2435935" cy="1426067"/>
      </dsp:txXfrm>
    </dsp:sp>
    <dsp:sp modelId="{1786F9C5-2291-453D-9BF3-9CDF43FF1238}">
      <dsp:nvSpPr>
        <dsp:cNvPr id="0" name=""/>
        <dsp:cNvSpPr/>
      </dsp:nvSpPr>
      <dsp:spPr>
        <a:xfrm rot="5400000">
          <a:off x="6756689" y="3099643"/>
          <a:ext cx="1884580" cy="227220"/>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59391E-F1B7-47C4-86DD-D68CEDEFBDE4}">
      <dsp:nvSpPr>
        <dsp:cNvPr id="0" name=""/>
        <dsp:cNvSpPr/>
      </dsp:nvSpPr>
      <dsp:spPr>
        <a:xfrm>
          <a:off x="7189585" y="1895965"/>
          <a:ext cx="2524669" cy="151480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b="0" kern="1200" cap="none" dirty="0">
              <a:latin typeface="Poppins"/>
              <a:ea typeface="Calibri Light" panose="020F0302020204030204"/>
              <a:cs typeface="Poppins"/>
            </a:rPr>
            <a:t>National CAB </a:t>
          </a:r>
          <a:r>
            <a:rPr lang="en-GB" sz="1400" b="0" kern="1200" cap="none" dirty="0" err="1">
              <a:latin typeface="Poppins"/>
              <a:ea typeface="Calibri Light" panose="020F0302020204030204"/>
              <a:cs typeface="Poppins"/>
            </a:rPr>
            <a:t>PrEP</a:t>
          </a:r>
          <a:r>
            <a:rPr lang="en-GB" sz="1400" b="0" kern="1200" cap="none" dirty="0">
              <a:latin typeface="Poppins"/>
              <a:ea typeface="Calibri Light" panose="020F0302020204030204"/>
              <a:cs typeface="Poppins"/>
            </a:rPr>
            <a:t> Provider Training </a:t>
          </a:r>
        </a:p>
        <a:p>
          <a:pPr marL="0" lvl="0" indent="0" algn="ctr" defTabSz="622300" rtl="0">
            <a:lnSpc>
              <a:spcPct val="90000"/>
            </a:lnSpc>
            <a:spcBef>
              <a:spcPct val="0"/>
            </a:spcBef>
            <a:spcAft>
              <a:spcPct val="35000"/>
            </a:spcAft>
            <a:buNone/>
          </a:pPr>
          <a:r>
            <a:rPr lang="en-GB" sz="1400" b="0" kern="1200" cap="none" dirty="0">
              <a:latin typeface="Poppins"/>
              <a:ea typeface="Calibri Light" panose="020F0302020204030204"/>
              <a:cs typeface="Poppins"/>
            </a:rPr>
            <a:t>February 2024</a:t>
          </a:r>
        </a:p>
      </dsp:txBody>
      <dsp:txXfrm>
        <a:off x="7233952" y="1940332"/>
        <a:ext cx="2435935" cy="1426067"/>
      </dsp:txXfrm>
    </dsp:sp>
    <dsp:sp modelId="{D7344DAE-BFEF-4D61-BAAE-D8497480E1E9}">
      <dsp:nvSpPr>
        <dsp:cNvPr id="0" name=""/>
        <dsp:cNvSpPr/>
      </dsp:nvSpPr>
      <dsp:spPr>
        <a:xfrm>
          <a:off x="7189585" y="3789467"/>
          <a:ext cx="2524669" cy="151480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b="0" kern="1200" cap="none" dirty="0">
              <a:solidFill>
                <a:schemeClr val="bg1"/>
              </a:solidFill>
              <a:latin typeface="Poppins"/>
              <a:ea typeface="Calibri Light" panose="020F0302020204030204"/>
              <a:cs typeface="Poppins"/>
            </a:rPr>
            <a:t>CATALYST Stage II launched </a:t>
          </a:r>
        </a:p>
        <a:p>
          <a:pPr marL="0" lvl="0" indent="0" algn="ctr" defTabSz="622300" rtl="0">
            <a:lnSpc>
              <a:spcPct val="90000"/>
            </a:lnSpc>
            <a:spcBef>
              <a:spcPct val="0"/>
            </a:spcBef>
            <a:spcAft>
              <a:spcPct val="35000"/>
            </a:spcAft>
            <a:buNone/>
          </a:pPr>
          <a:r>
            <a:rPr lang="en-GB" sz="1400" b="0" kern="1200" cap="none" dirty="0">
              <a:solidFill>
                <a:schemeClr val="bg1"/>
              </a:solidFill>
              <a:latin typeface="Poppins"/>
              <a:ea typeface="Calibri Light" panose="020F0302020204030204"/>
              <a:cs typeface="Poppins"/>
            </a:rPr>
            <a:t>April 2024 </a:t>
          </a:r>
        </a:p>
      </dsp:txBody>
      <dsp:txXfrm>
        <a:off x="7233952" y="3833834"/>
        <a:ext cx="2435935" cy="1426067"/>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50EAEE-143D-776E-C9F0-489448BF1CF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AB0111B-CD3A-D95A-74D8-6AE66B4FAD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403986-A93A-5046-AE32-21BB90437027}" type="datetimeFigureOut">
              <a:rPr lang="en-GB" smtClean="0"/>
              <a:t>05/10/2024</a:t>
            </a:fld>
            <a:endParaRPr lang="en-GB"/>
          </a:p>
        </p:txBody>
      </p:sp>
      <p:sp>
        <p:nvSpPr>
          <p:cNvPr id="4" name="Footer Placeholder 3">
            <a:extLst>
              <a:ext uri="{FF2B5EF4-FFF2-40B4-BE49-F238E27FC236}">
                <a16:creationId xmlns:a16="http://schemas.microsoft.com/office/drawing/2014/main" id="{5627EB83-AE5E-7F5A-485F-D9B839C02B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AEA90E6-EDFB-294E-B457-1EE01481D0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C5E9475-EC2F-0342-849E-AF783A2FD564}" type="slidenum">
              <a:rPr lang="en-GB" smtClean="0"/>
              <a:t>‹#›</a:t>
            </a:fld>
            <a:endParaRPr lang="en-GB"/>
          </a:p>
        </p:txBody>
      </p:sp>
    </p:spTree>
    <p:extLst>
      <p:ext uri="{BB962C8B-B14F-4D97-AF65-F5344CB8AC3E}">
        <p14:creationId xmlns:p14="http://schemas.microsoft.com/office/powerpoint/2010/main" val="105252840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D20E5-D8F7-594B-9D91-F763D43B9AF7}" type="datetimeFigureOut">
              <a:rPr lang="en-GB" smtClean="0"/>
              <a:t>05/10/2024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8DCDC-D13C-2549-BE6A-717E9EED41AD}" type="slidenum">
              <a:rPr lang="en-GB" smtClean="0"/>
              <a:t>‹#›</a:t>
            </a:fld>
            <a:endParaRPr lang="en-GB"/>
          </a:p>
        </p:txBody>
      </p:sp>
    </p:spTree>
    <p:extLst>
      <p:ext uri="{BB962C8B-B14F-4D97-AF65-F5344CB8AC3E}">
        <p14:creationId xmlns:p14="http://schemas.microsoft.com/office/powerpoint/2010/main" val="379232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E8DCDC-D13C-2549-BE6A-717E9EED41AD}" type="slidenum">
              <a:rPr lang="en-GB" smtClean="0"/>
              <a:t>1</a:t>
            </a:fld>
            <a:endParaRPr lang="en-GB"/>
          </a:p>
        </p:txBody>
      </p:sp>
    </p:spTree>
    <p:extLst>
      <p:ext uri="{BB962C8B-B14F-4D97-AF65-F5344CB8AC3E}">
        <p14:creationId xmlns:p14="http://schemas.microsoft.com/office/powerpoint/2010/main" val="1284446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B8FD4-42DC-42DF-99FE-339C9BAAE9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487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4A20906-19FB-7D45-83DA-A181AB803432}" type="slidenum">
              <a:rPr lang="en-US" smtClean="0"/>
              <a:t>7</a:t>
            </a:fld>
            <a:endParaRPr lang="en-US"/>
          </a:p>
        </p:txBody>
      </p:sp>
    </p:spTree>
    <p:extLst>
      <p:ext uri="{BB962C8B-B14F-4D97-AF65-F5344CB8AC3E}">
        <p14:creationId xmlns:p14="http://schemas.microsoft.com/office/powerpoint/2010/main" val="3185640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20906-19FB-7D45-83DA-A181AB8034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6589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Across the South African sites, change ideas being tested to increase PrEP demand, initiations, continuation on PrEP and GBV screening and linkage to care. </a:t>
            </a:r>
          </a:p>
          <a:p>
            <a:r>
              <a:rPr lang="en-US"/>
              <a:t>QI teams comprise MOH staff (providers, facility manager, CATALYST QI advisor and coach) and activities are implemented at a facility level to effect change for all clients and overarching health systems.  </a:t>
            </a: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FFCCA4EA-9574-4D9A-970A-04272D51A83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076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300" b="1" dirty="0"/>
              <a:t>Following a root cause analysis at one of the sites, the team identified:</a:t>
            </a:r>
            <a:r>
              <a:rPr lang="en-GB" sz="1300" dirty="0"/>
              <a:t>  </a:t>
            </a:r>
          </a:p>
          <a:p>
            <a:pPr marL="742950" lvl="1" indent="-285750">
              <a:buFont typeface="Arial" panose="020B0604020202020204" pitchFamily="34" charset="0"/>
              <a:buChar char="•"/>
            </a:pPr>
            <a:r>
              <a:rPr lang="en-GB" sz="1300" dirty="0"/>
              <a:t>Client’s lack of knowledge about </a:t>
            </a:r>
            <a:r>
              <a:rPr lang="en-GB" sz="1300" dirty="0" err="1"/>
              <a:t>PrEP</a:t>
            </a:r>
            <a:r>
              <a:rPr lang="en-GB" sz="1300" dirty="0"/>
              <a:t> use </a:t>
            </a:r>
            <a:endParaRPr lang="en-GB" sz="1300" dirty="0">
              <a:ea typeface="Calibri"/>
              <a:cs typeface="Calibri"/>
            </a:endParaRPr>
          </a:p>
          <a:p>
            <a:pPr marL="742950" lvl="1" indent="-285750">
              <a:buFont typeface="Arial" panose="020B0604020202020204" pitchFamily="34" charset="0"/>
              <a:buChar char="•"/>
            </a:pPr>
            <a:r>
              <a:rPr lang="en-GB" sz="1300" dirty="0"/>
              <a:t>Clients fear reporting </a:t>
            </a:r>
            <a:r>
              <a:rPr lang="en-GB" sz="1300" dirty="0" err="1"/>
              <a:t>PrEP</a:t>
            </a:r>
            <a:r>
              <a:rPr lang="en-GB" sz="1300" dirty="0"/>
              <a:t> discontinuation at the facility</a:t>
            </a:r>
            <a:endParaRPr lang="en-GB" sz="1300" dirty="0">
              <a:ea typeface="Calibri"/>
              <a:cs typeface="Calibri"/>
            </a:endParaRPr>
          </a:p>
          <a:p>
            <a:pPr marL="742950" lvl="1" indent="-285750">
              <a:buFont typeface="Arial" panose="020B0604020202020204" pitchFamily="34" charset="0"/>
              <a:buChar char="•"/>
            </a:pPr>
            <a:r>
              <a:rPr lang="en-GB" sz="1300" dirty="0"/>
              <a:t>Providers poor adherence to </a:t>
            </a:r>
            <a:r>
              <a:rPr lang="en-GB" sz="1300" dirty="0" err="1"/>
              <a:t>PrEP</a:t>
            </a:r>
            <a:r>
              <a:rPr lang="en-GB" sz="1300" dirty="0"/>
              <a:t> guidelines; and poor record keeping by nurses. </a:t>
            </a:r>
            <a:endParaRPr lang="en-GB" sz="1300" dirty="0">
              <a:ea typeface="Calibri"/>
              <a:cs typeface="Calibri"/>
            </a:endParaRPr>
          </a:p>
          <a:p>
            <a:pPr marL="742950" lvl="1" indent="-285750">
              <a:buFont typeface="Arial" panose="020B0604020202020204" pitchFamily="34" charset="0"/>
              <a:buChar char="•"/>
            </a:pPr>
            <a:r>
              <a:rPr lang="en-GB" sz="1300" dirty="0" err="1"/>
              <a:t>PrEP</a:t>
            </a:r>
            <a:r>
              <a:rPr lang="en-GB" sz="1300" dirty="0"/>
              <a:t> services were only provided by USAID supported implementing partner</a:t>
            </a:r>
            <a:endParaRPr lang="en-GB" sz="1300" dirty="0">
              <a:ea typeface="Calibri"/>
              <a:cs typeface="Calibri"/>
            </a:endParaRPr>
          </a:p>
          <a:p>
            <a:pPr marL="742950" lvl="1" indent="-285750">
              <a:buFont typeface="Arial" panose="020B0604020202020204" pitchFamily="34" charset="0"/>
              <a:buChar char="•"/>
            </a:pPr>
            <a:endParaRPr lang="en-GB" sz="1300" dirty="0">
              <a:ea typeface="Calibri"/>
              <a:cs typeface="Calibri"/>
            </a:endParaRPr>
          </a:p>
          <a:p>
            <a:pPr>
              <a:buFont typeface="Arial" panose="020B0604020202020204" pitchFamily="34" charset="0"/>
              <a:buChar char="•"/>
            </a:pPr>
            <a:r>
              <a:rPr lang="en-GB" dirty="0"/>
              <a:t>The QI project aimed to improve M1 </a:t>
            </a:r>
            <a:r>
              <a:rPr lang="en-GB" dirty="0" err="1"/>
              <a:t>PrEP</a:t>
            </a:r>
            <a:r>
              <a:rPr lang="en-GB" dirty="0"/>
              <a:t> retention from 7% to 30% from October 2023 to March 2024</a:t>
            </a:r>
            <a:endParaRPr lang="en-GB" sz="1300" dirty="0">
              <a:ea typeface="Calibri"/>
              <a:cs typeface="Calibri"/>
            </a:endParaRPr>
          </a:p>
          <a:p>
            <a:pPr>
              <a:buFont typeface="Arial" panose="020B0604020202020204" pitchFamily="34" charset="0"/>
              <a:buChar char="•"/>
            </a:pPr>
            <a:r>
              <a:rPr lang="en-GB"/>
              <a:t>QI training was conducted in September</a:t>
            </a:r>
          </a:p>
          <a:p>
            <a:pPr>
              <a:buFont typeface="Arial" panose="020B0604020202020204" pitchFamily="34" charset="0"/>
              <a:buChar char="•"/>
            </a:pPr>
            <a:r>
              <a:rPr lang="en-GB"/>
              <a:t>The electronic </a:t>
            </a:r>
            <a:r>
              <a:rPr lang="en-GB" err="1"/>
              <a:t>PrEP</a:t>
            </a:r>
            <a:r>
              <a:rPr lang="en-GB"/>
              <a:t> register was introduced in October to capture and track M1 returns/retentions.</a:t>
            </a:r>
          </a:p>
          <a:p>
            <a:pPr>
              <a:buFont typeface="Arial" panose="020B0604020202020204" pitchFamily="34" charset="0"/>
              <a:buChar char="•"/>
            </a:pPr>
            <a:r>
              <a:rPr lang="en-GB" dirty="0"/>
              <a:t>The same month, the QI project started.</a:t>
            </a:r>
            <a:endParaRPr lang="en-GB" dirty="0">
              <a:ea typeface="Calibri"/>
              <a:cs typeface="Calibri"/>
            </a:endParaRPr>
          </a:p>
          <a:p>
            <a:pPr>
              <a:buFont typeface="Arial" panose="020B0604020202020204" pitchFamily="34" charset="0"/>
              <a:buChar char="•"/>
            </a:pPr>
            <a:r>
              <a:rPr lang="en-GB" dirty="0"/>
              <a:t>The change idea tested was to counsel clients at initiation on the importance of HIV risk assessment at M1, whether continuing or discontinuing </a:t>
            </a:r>
            <a:r>
              <a:rPr lang="en-GB" dirty="0" err="1"/>
              <a:t>PrEP</a:t>
            </a:r>
            <a:r>
              <a:rPr lang="en-GB" dirty="0"/>
              <a:t> for a risk assessment and HIV test. Prior to this change idea, clients were just given a refill date.</a:t>
            </a:r>
            <a:endParaRPr lang="en-GB" dirty="0">
              <a:ea typeface="Calibri"/>
              <a:cs typeface="Calibri"/>
            </a:endParaRPr>
          </a:p>
          <a:p>
            <a:pPr>
              <a:buFont typeface="Arial" panose="020B0604020202020204" pitchFamily="34" charset="0"/>
              <a:buChar char="•"/>
            </a:pPr>
            <a:r>
              <a:rPr lang="en-GB" dirty="0"/>
              <a:t>The change idea was tested using multiple PDSA cycles</a:t>
            </a:r>
            <a:endParaRPr lang="en-GB" dirty="0">
              <a:ea typeface="Calibri"/>
              <a:cs typeface="Calibri"/>
            </a:endParaRPr>
          </a:p>
          <a:p>
            <a:pPr>
              <a:buFont typeface="Arial" panose="020B0604020202020204" pitchFamily="34" charset="0"/>
              <a:buChar char="•"/>
            </a:pPr>
            <a:r>
              <a:rPr lang="en-GB" dirty="0"/>
              <a:t>October, change was tested on a small scale with 4 clients and 1provider per day.</a:t>
            </a:r>
            <a:endParaRPr lang="en-GB" dirty="0">
              <a:ea typeface="Calibri"/>
              <a:cs typeface="Calibri"/>
            </a:endParaRPr>
          </a:p>
          <a:p>
            <a:pPr>
              <a:buFont typeface="Arial" panose="020B0604020202020204" pitchFamily="34" charset="0"/>
              <a:buChar char="•"/>
            </a:pPr>
            <a:r>
              <a:rPr lang="en-GB" dirty="0"/>
              <a:t>November, the scale was not increased; one 1provider was not coping with the workload as most of the clients were study participants, and she was the only one trained on the study protocol.</a:t>
            </a:r>
            <a:endParaRPr lang="en-GB" dirty="0">
              <a:ea typeface="Calibri"/>
              <a:cs typeface="Calibri"/>
            </a:endParaRPr>
          </a:p>
          <a:p>
            <a:pPr>
              <a:buFont typeface="Arial" panose="020B0604020202020204" pitchFamily="34" charset="0"/>
              <a:buChar char="•"/>
            </a:pPr>
            <a:r>
              <a:rPr lang="en-GB" dirty="0"/>
              <a:t>QI coach/site coordinator </a:t>
            </a:r>
            <a:r>
              <a:rPr lang="en-US" dirty="0"/>
              <a:t>conducted onsite provider training sessions for one provider to reduce workload from one provider. One session per day for 45 minutes)</a:t>
            </a:r>
            <a:endParaRPr lang="en-GB" dirty="0"/>
          </a:p>
          <a:p>
            <a:pPr>
              <a:buFont typeface="Arial" panose="020B0604020202020204" pitchFamily="34" charset="0"/>
              <a:buChar char="•"/>
            </a:pPr>
            <a:r>
              <a:rPr lang="en-US" dirty="0"/>
              <a:t>December change adapted to include 2 providers and 6 clients per day</a:t>
            </a:r>
            <a:endParaRPr lang="en-GB" dirty="0"/>
          </a:p>
          <a:p>
            <a:pPr>
              <a:buFont typeface="Arial" panose="020B0604020202020204" pitchFamily="34" charset="0"/>
              <a:buChar char="•"/>
            </a:pPr>
            <a:r>
              <a:rPr lang="en-US" dirty="0"/>
              <a:t>In January, the scale was increased to include all </a:t>
            </a:r>
            <a:r>
              <a:rPr lang="en-US" dirty="0" err="1"/>
              <a:t>PrEP</a:t>
            </a:r>
            <a:r>
              <a:rPr lang="en-US" dirty="0"/>
              <a:t> clients, and in March, the change idea was adopted and became part of the system</a:t>
            </a:r>
            <a:endParaRPr lang="en-GB" dirty="0"/>
          </a:p>
          <a:p>
            <a:pPr>
              <a:buFont typeface="Arial" panose="020B0604020202020204" pitchFamily="34" charset="0"/>
              <a:buChar char="•"/>
            </a:pPr>
            <a:r>
              <a:rPr lang="en-GB" dirty="0" err="1"/>
              <a:t>PrEP</a:t>
            </a:r>
            <a:r>
              <a:rPr lang="en-GB" dirty="0"/>
              <a:t> M1 return post-intervention increased from a baseline median of 7% to 54% from 1 October 2023 to March 2024</a:t>
            </a:r>
            <a:endParaRPr lang="en-GB" dirty="0">
              <a:ea typeface="Calibri"/>
              <a:cs typeface="Calibri"/>
            </a:endParaRPr>
          </a:p>
          <a:p>
            <a:pPr>
              <a:buFont typeface="Arial" panose="020B0604020202020204" pitchFamily="34" charset="0"/>
              <a:buChar char="•"/>
            </a:pPr>
            <a:r>
              <a:rPr lang="en-GB" dirty="0"/>
              <a:t>There is a systematic way of assessing whether an improvement has occurred using the run chart rules.</a:t>
            </a:r>
            <a:endParaRPr lang="en-GB" dirty="0">
              <a:ea typeface="Calibri"/>
              <a:cs typeface="Calibri"/>
            </a:endParaRPr>
          </a:p>
          <a:p>
            <a:pPr>
              <a:buFont typeface="Arial" panose="020B0604020202020204" pitchFamily="34" charset="0"/>
              <a:buChar char="•"/>
            </a:pPr>
            <a:r>
              <a:rPr lang="en-GB" dirty="0"/>
              <a:t>Our Run chart shows the application of Rule 2 (shift)5 or more consecutive data points ascending.</a:t>
            </a:r>
            <a:endParaRPr lang="en-GB" dirty="0">
              <a:ea typeface="Calibri"/>
              <a:cs typeface="Calibri"/>
            </a:endParaRPr>
          </a:p>
          <a:p>
            <a:pPr>
              <a:buFont typeface="Arial" panose="020B0604020202020204" pitchFamily="34" charset="0"/>
              <a:buChar char="•"/>
            </a:pPr>
            <a:r>
              <a:rPr lang="en-GB" dirty="0"/>
              <a:t>When rule 1 or 2 is met, there is a 95% or more chance that the data pattern observed results from a change and not just a random occurrence.</a:t>
            </a:r>
            <a:endParaRPr lang="en-GB" dirty="0">
              <a:ea typeface="Calibri"/>
              <a:cs typeface="Calibri"/>
            </a:endParaRPr>
          </a:p>
          <a:p>
            <a:pPr indent="-285750">
              <a:buFont typeface="Arial" panose="020B0604020202020204" pitchFamily="34" charset="0"/>
              <a:buChar char="•"/>
            </a:pPr>
            <a:endParaRPr lang="en-GB" sz="1300" dirty="0">
              <a:ea typeface="Calibri"/>
              <a:cs typeface="Calibri"/>
            </a:endParaRPr>
          </a:p>
          <a:p>
            <a:pPr marL="742950" lvl="1" indent="-285750">
              <a:buFont typeface="Arial" panose="020B0604020202020204" pitchFamily="34" charset="0"/>
              <a:buChar char="•"/>
            </a:pPr>
            <a:endParaRPr lang="en-GB" sz="1300">
              <a:ea typeface="Calibri"/>
              <a:cs typeface="Calibri"/>
            </a:endParaRPr>
          </a:p>
        </p:txBody>
      </p:sp>
      <p:sp>
        <p:nvSpPr>
          <p:cNvPr id="4" name="Slide Number Placeholder 3"/>
          <p:cNvSpPr>
            <a:spLocks noGrp="1"/>
          </p:cNvSpPr>
          <p:nvPr>
            <p:ph type="sldNum" sz="quarter" idx="5"/>
          </p:nvPr>
        </p:nvSpPr>
        <p:spPr/>
        <p:txBody>
          <a:bodyPr/>
          <a:lstStyle/>
          <a:p>
            <a:fld id="{1BE8DCDC-D13C-2549-BE6A-717E9EED41AD}" type="slidenum">
              <a:rPr lang="en-GB" smtClean="0"/>
              <a:t>11</a:t>
            </a:fld>
            <a:endParaRPr lang="en-GB"/>
          </a:p>
        </p:txBody>
      </p:sp>
    </p:spTree>
    <p:extLst>
      <p:ext uri="{BB962C8B-B14F-4D97-AF65-F5344CB8AC3E}">
        <p14:creationId xmlns:p14="http://schemas.microsoft.com/office/powerpoint/2010/main" val="1434179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20906-19FB-7D45-83DA-A181AB8034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3945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8.emf"/><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8.emf"/><Relationship Id="rId1" Type="http://schemas.openxmlformats.org/officeDocument/2006/relationships/slideMaster" Target="../slideMasters/slideMaster3.xml"/><Relationship Id="rId4" Type="http://schemas.openxmlformats.org/officeDocument/2006/relationships/image" Target="../media/image31.emf"/></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29.emf"/></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jpeg"/><Relationship Id="rId1" Type="http://schemas.openxmlformats.org/officeDocument/2006/relationships/slideMaster" Target="../slideMasters/slideMaster3.xml"/><Relationship Id="rId5" Type="http://schemas.openxmlformats.org/officeDocument/2006/relationships/image" Target="../media/image8.emf"/><Relationship Id="rId4" Type="http://schemas.openxmlformats.org/officeDocument/2006/relationships/image" Target="../media/image29.emf"/></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jpeg"/><Relationship Id="rId1" Type="http://schemas.openxmlformats.org/officeDocument/2006/relationships/slideMaster" Target="../slideMasters/slideMaster3.xml"/><Relationship Id="rId5" Type="http://schemas.openxmlformats.org/officeDocument/2006/relationships/image" Target="../media/image28.emf"/><Relationship Id="rId4" Type="http://schemas.openxmlformats.org/officeDocument/2006/relationships/image" Target="../media/image29.emf"/></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jpeg"/><Relationship Id="rId1" Type="http://schemas.openxmlformats.org/officeDocument/2006/relationships/slideMaster" Target="../slideMasters/slideMaster3.xml"/><Relationship Id="rId6" Type="http://schemas.openxmlformats.org/officeDocument/2006/relationships/image" Target="../media/image30.emf"/><Relationship Id="rId5" Type="http://schemas.openxmlformats.org/officeDocument/2006/relationships/image" Target="../media/image28.emf"/><Relationship Id="rId4" Type="http://schemas.openxmlformats.org/officeDocument/2006/relationships/image" Target="../media/image29.emf"/></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jpeg"/><Relationship Id="rId1" Type="http://schemas.openxmlformats.org/officeDocument/2006/relationships/slideMaster" Target="../slideMasters/slideMaster3.xml"/><Relationship Id="rId6" Type="http://schemas.openxmlformats.org/officeDocument/2006/relationships/image" Target="../media/image31.emf"/><Relationship Id="rId5" Type="http://schemas.openxmlformats.org/officeDocument/2006/relationships/image" Target="../media/image28.emf"/><Relationship Id="rId4" Type="http://schemas.openxmlformats.org/officeDocument/2006/relationships/image" Target="../media/image29.emf"/></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3.xml"/><Relationship Id="rId4" Type="http://schemas.openxmlformats.org/officeDocument/2006/relationships/image" Target="../media/image51.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media/image10.emf"/><Relationship Id="rId5" Type="http://schemas.openxmlformats.org/officeDocument/2006/relationships/image" Target="../media/image54.png"/><Relationship Id="rId4" Type="http://schemas.openxmlformats.org/officeDocument/2006/relationships/image" Target="../media/image53.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2.jpeg"/><Relationship Id="rId4" Type="http://schemas.openxmlformats.org/officeDocument/2006/relationships/image" Target="../media/image11.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26.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8.emf"/><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8.emf"/><Relationship Id="rId1" Type="http://schemas.openxmlformats.org/officeDocument/2006/relationships/slideMaster" Target="../slideMasters/slideMaster4.xml"/><Relationship Id="rId4" Type="http://schemas.openxmlformats.org/officeDocument/2006/relationships/image" Target="../media/image31.emf"/></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8.emf"/><Relationship Id="rId1" Type="http://schemas.openxmlformats.org/officeDocument/2006/relationships/slideMaster" Target="../slideMasters/slideMaster4.xml"/><Relationship Id="rId4" Type="http://schemas.openxmlformats.org/officeDocument/2006/relationships/image" Target="../media/image31.emf"/></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jpeg"/><Relationship Id="rId1" Type="http://schemas.openxmlformats.org/officeDocument/2006/relationships/slideMaster" Target="../slideMasters/slideMaster4.xml"/><Relationship Id="rId5" Type="http://schemas.openxmlformats.org/officeDocument/2006/relationships/image" Target="../media/image8.emf"/><Relationship Id="rId4" Type="http://schemas.openxmlformats.org/officeDocument/2006/relationships/image" Target="../media/image29.emf"/></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jpeg"/><Relationship Id="rId1" Type="http://schemas.openxmlformats.org/officeDocument/2006/relationships/slideMaster" Target="../slideMasters/slideMaster4.xml"/><Relationship Id="rId6" Type="http://schemas.openxmlformats.org/officeDocument/2006/relationships/image" Target="../media/image28.emf"/><Relationship Id="rId5" Type="http://schemas.openxmlformats.org/officeDocument/2006/relationships/image" Target="../media/image8.emf"/><Relationship Id="rId4" Type="http://schemas.openxmlformats.org/officeDocument/2006/relationships/image" Target="../media/image29.emf"/></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jpeg"/><Relationship Id="rId1" Type="http://schemas.openxmlformats.org/officeDocument/2006/relationships/slideMaster" Target="../slideMasters/slideMaster4.xml"/><Relationship Id="rId6" Type="http://schemas.openxmlformats.org/officeDocument/2006/relationships/image" Target="../media/image30.emf"/><Relationship Id="rId5" Type="http://schemas.openxmlformats.org/officeDocument/2006/relationships/image" Target="../media/image28.emf"/><Relationship Id="rId4" Type="http://schemas.openxmlformats.org/officeDocument/2006/relationships/image" Target="../media/image29.emf"/></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jpeg"/><Relationship Id="rId1" Type="http://schemas.openxmlformats.org/officeDocument/2006/relationships/slideMaster" Target="../slideMasters/slideMaster4.xml"/><Relationship Id="rId6" Type="http://schemas.openxmlformats.org/officeDocument/2006/relationships/image" Target="../media/image31.emf"/><Relationship Id="rId5" Type="http://schemas.openxmlformats.org/officeDocument/2006/relationships/image" Target="../media/image28.emf"/><Relationship Id="rId4" Type="http://schemas.openxmlformats.org/officeDocument/2006/relationships/image" Target="../media/image29.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56.jpe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4.xml"/><Relationship Id="rId4" Type="http://schemas.openxmlformats.org/officeDocument/2006/relationships/image" Target="../media/image46.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4.jpeg"/><Relationship Id="rId1" Type="http://schemas.openxmlformats.org/officeDocument/2006/relationships/slideMaster" Target="../slideMasters/slideMaster5.xml"/><Relationship Id="rId4" Type="http://schemas.openxmlformats.org/officeDocument/2006/relationships/image" Target="../media/image59.jpe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8.emf"/><Relationship Id="rId1" Type="http://schemas.openxmlformats.org/officeDocument/2006/relationships/slideMaster" Target="../slideMasters/slideMaster5.xml"/><Relationship Id="rId4" Type="http://schemas.openxmlformats.org/officeDocument/2006/relationships/image" Target="../media/image31.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7.jpeg"/><Relationship Id="rId1" Type="http://schemas.openxmlformats.org/officeDocument/2006/relationships/slideMaster" Target="../slideMasters/slideMaster5.xml"/><Relationship Id="rId4" Type="http://schemas.openxmlformats.org/officeDocument/2006/relationships/image" Target="../media/image29.emf"/></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6.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8.emf"/><Relationship Id="rId1" Type="http://schemas.openxmlformats.org/officeDocument/2006/relationships/slideMaster" Target="../slideMasters/slideMaster2.xml"/><Relationship Id="rId4" Type="http://schemas.openxmlformats.org/officeDocument/2006/relationships/image" Target="../media/image31.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9.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29.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28.emf"/><Relationship Id="rId4" Type="http://schemas.openxmlformats.org/officeDocument/2006/relationships/image" Target="../media/image29.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30.emf"/><Relationship Id="rId5" Type="http://schemas.openxmlformats.org/officeDocument/2006/relationships/image" Target="../media/image28.emf"/><Relationship Id="rId4" Type="http://schemas.openxmlformats.org/officeDocument/2006/relationships/image" Target="../media/image29.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31.emf"/><Relationship Id="rId5" Type="http://schemas.openxmlformats.org/officeDocument/2006/relationships/image" Target="../media/image28.emf"/><Relationship Id="rId4" Type="http://schemas.openxmlformats.org/officeDocument/2006/relationships/image" Target="../media/image29.emf"/></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8" Type="http://schemas.openxmlformats.org/officeDocument/2006/relationships/hyperlink" Target="https://www.linkedin.com/in/mosaic-consortium-86682b22a/" TargetMode="External"/><Relationship Id="rId3" Type="http://schemas.openxmlformats.org/officeDocument/2006/relationships/image" Target="../media/image34.jpeg"/><Relationship Id="rId7" Type="http://schemas.openxmlformats.org/officeDocument/2006/relationships/hyperlink" Target="https://twitter.com/MOSAICproj" TargetMode="External"/><Relationship Id="rId2"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hyperlink" Target="https://www.fhi360.org/projects/maximizing-options-advance-informed-choice-hiv-prevention-mosaic" TargetMode="External"/><Relationship Id="rId4" Type="http://schemas.openxmlformats.org/officeDocument/2006/relationships/image" Target="../media/image35.jpeg"/><Relationship Id="rId9" Type="http://schemas.openxmlformats.org/officeDocument/2006/relationships/hyperlink" Target="https://www.mosaicproject.blog/" TargetMode="Externa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2.xml"/><Relationship Id="rId4" Type="http://schemas.openxmlformats.org/officeDocument/2006/relationships/image" Target="../media/image4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7.jpeg"/><Relationship Id="rId1" Type="http://schemas.openxmlformats.org/officeDocument/2006/relationships/slideMaster" Target="../slideMasters/slideMaster2.xml"/><Relationship Id="rId4" Type="http://schemas.openxmlformats.org/officeDocument/2006/relationships/image" Target="../media/image4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12.jpeg"/><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9.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0.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3.xml"/><Relationship Id="rId4" Type="http://schemas.openxmlformats.org/officeDocument/2006/relationships/image" Target="../media/image26.jpe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2097089"/>
            <a:ext cx="7632700" cy="4319586"/>
          </a:xfrm>
          <a:prstGeom prst="rect">
            <a:avLst/>
          </a:prstGeom>
        </p:spPr>
        <p:txBody>
          <a:bodyPr lIns="0" anchor="ctr">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19F2FD01-8C20-79D4-3E59-891EFF361019}"/>
              </a:ext>
            </a:extLst>
          </p:cNvPr>
          <p:cNvSpPr txBox="1"/>
          <p:nvPr/>
        </p:nvSpPr>
        <p:spPr>
          <a:xfrm>
            <a:off x="4116391" y="44132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23F4BF50-D803-E77A-CBDE-FD855FFB80BD}"/>
              </a:ext>
            </a:extLst>
          </p:cNvPr>
          <p:cNvSpPr txBox="1"/>
          <p:nvPr/>
        </p:nvSpPr>
        <p:spPr>
          <a:xfrm>
            <a:off x="7789867" y="44132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sp>
        <p:nvSpPr>
          <p:cNvPr id="8" name="Text Placeholder 2">
            <a:extLst>
              <a:ext uri="{FF2B5EF4-FFF2-40B4-BE49-F238E27FC236}">
                <a16:creationId xmlns:a16="http://schemas.microsoft.com/office/drawing/2014/main" id="{8F14BC9D-68F3-B392-A400-7E323AA585EC}"/>
              </a:ext>
            </a:extLst>
          </p:cNvPr>
          <p:cNvSpPr>
            <a:spLocks noGrp="1"/>
          </p:cNvSpPr>
          <p:nvPr>
            <p:ph type="body" sz="quarter" idx="10" hasCustomPrompt="1"/>
          </p:nvPr>
        </p:nvSpPr>
        <p:spPr>
          <a:xfrm>
            <a:off x="4116388" y="1231490"/>
            <a:ext cx="7632700" cy="433798"/>
          </a:xfrm>
          <a:prstGeom prst="rect">
            <a:avLst/>
          </a:prstGeom>
        </p:spPr>
        <p:txBody>
          <a:bodyPr lIns="0" tIns="0" rIns="0" bIns="0" anchor="t">
            <a:normAutofit/>
          </a:bodyPr>
          <a:lstStyle>
            <a:lvl1pPr marL="0" indent="0">
              <a:buNone/>
              <a:defRPr sz="2800" b="1" i="0">
                <a:solidFill>
                  <a:schemeClr val="accent6"/>
                </a:solidFill>
                <a:latin typeface="IAS Ribbon Sans Bold" pitchFamily="2" charset="0"/>
                <a:ea typeface="IAS Ribbon Sans Bold" pitchFamily="2" charset="0"/>
              </a:defRPr>
            </a:lvl1pPr>
          </a:lstStyle>
          <a:p>
            <a:pPr lvl="0"/>
            <a:r>
              <a:rPr lang="en-GB" noProof="0"/>
              <a:t>Session name</a:t>
            </a:r>
          </a:p>
        </p:txBody>
      </p:sp>
      <p:sp>
        <p:nvSpPr>
          <p:cNvPr id="9" name="Text Placeholder 4">
            <a:extLst>
              <a:ext uri="{FF2B5EF4-FFF2-40B4-BE49-F238E27FC236}">
                <a16:creationId xmlns:a16="http://schemas.microsoft.com/office/drawing/2014/main" id="{108B38E0-2EEF-2D45-6536-DB605CB20023}"/>
              </a:ext>
            </a:extLst>
          </p:cNvPr>
          <p:cNvSpPr>
            <a:spLocks noGrp="1"/>
          </p:cNvSpPr>
          <p:nvPr>
            <p:ph type="body" sz="quarter" idx="11" hasCustomPrompt="1"/>
          </p:nvPr>
        </p:nvSpPr>
        <p:spPr>
          <a:xfrm>
            <a:off x="4116388" y="765175"/>
            <a:ext cx="7632700" cy="385199"/>
          </a:xfrm>
          <a:prstGeom prst="rect">
            <a:avLst/>
          </a:prstGeom>
        </p:spPr>
        <p:txBody>
          <a:bodyPr lIns="0" tIns="0" rIns="0" bIns="0" anchor="b">
            <a:normAutofit/>
          </a:bodyPr>
          <a:lstStyle>
            <a:lvl1pPr marL="0" indent="0">
              <a:buNone/>
              <a:defRPr sz="1600"/>
            </a:lvl1pPr>
          </a:lstStyle>
          <a:p>
            <a:pPr lvl="0"/>
            <a:r>
              <a:rPr lang="en-GB" noProof="0"/>
              <a:t>Presenter name &amp; affiliation</a:t>
            </a:r>
          </a:p>
        </p:txBody>
      </p:sp>
      <p:pic>
        <p:nvPicPr>
          <p:cNvPr id="13" name="Picture 12">
            <a:extLst>
              <a:ext uri="{FF2B5EF4-FFF2-40B4-BE49-F238E27FC236}">
                <a16:creationId xmlns:a16="http://schemas.microsoft.com/office/drawing/2014/main" id="{1B4458C7-35C0-A6EF-F6EE-CA4C9C558000}"/>
              </a:ext>
            </a:extLst>
          </p:cNvPr>
          <p:cNvPicPr>
            <a:picLocks noChangeAspect="1"/>
          </p:cNvPicPr>
          <p:nvPr/>
        </p:nvPicPr>
        <p:blipFill>
          <a:blip r:embed="rId2"/>
          <a:srcRect/>
          <a:stretch/>
        </p:blipFill>
        <p:spPr>
          <a:xfrm>
            <a:off x="172727" y="4807130"/>
            <a:ext cx="3499714" cy="1873341"/>
          </a:xfrm>
          <a:prstGeom prst="rect">
            <a:avLst/>
          </a:prstGeom>
        </p:spPr>
      </p:pic>
      <p:pic>
        <p:nvPicPr>
          <p:cNvPr id="16" name="Picture 15">
            <a:extLst>
              <a:ext uri="{FF2B5EF4-FFF2-40B4-BE49-F238E27FC236}">
                <a16:creationId xmlns:a16="http://schemas.microsoft.com/office/drawing/2014/main" id="{4EA33F76-6F02-5745-5408-92BE0556545E}"/>
              </a:ext>
            </a:extLst>
          </p:cNvPr>
          <p:cNvPicPr>
            <a:picLocks noChangeAspect="1"/>
          </p:cNvPicPr>
          <p:nvPr/>
        </p:nvPicPr>
        <p:blipFill rotWithShape="1">
          <a:blip r:embed="rId3"/>
          <a:srcRect l="50155" t="40558"/>
          <a:stretch/>
        </p:blipFill>
        <p:spPr>
          <a:xfrm rot="10800000">
            <a:off x="-28801" y="-25400"/>
            <a:ext cx="3644305" cy="3737542"/>
          </a:xfrm>
          <a:prstGeom prst="rect">
            <a:avLst/>
          </a:prstGeom>
        </p:spPr>
      </p:pic>
    </p:spTree>
    <p:extLst>
      <p:ext uri="{BB962C8B-B14F-4D97-AF65-F5344CB8AC3E}">
        <p14:creationId xmlns:p14="http://schemas.microsoft.com/office/powerpoint/2010/main" val="956223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Full slide quot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hasCustomPrompt="1"/>
          </p:nvPr>
        </p:nvSpPr>
        <p:spPr>
          <a:xfrm>
            <a:off x="4116391" y="441325"/>
            <a:ext cx="7632700" cy="4609306"/>
          </a:xfrm>
          <a:prstGeom prst="rect">
            <a:avLst/>
          </a:prstGeom>
        </p:spPr>
        <p:txBody>
          <a:bodyPr lIns="0" anchor="b">
            <a:normAutofit/>
          </a:bodyPr>
          <a:lstStyle>
            <a:lvl1pPr>
              <a:defRPr sz="4800" b="0" i="0">
                <a:latin typeface="IAS Ribbon Sans Regular" pitchFamily="2" charset="0"/>
                <a:ea typeface="IAS Ribbon Sans Regular" pitchFamily="2" charset="0"/>
              </a:defRPr>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C5683131-2416-4447-B094-A11566C29689}"/>
              </a:ext>
            </a:extLst>
          </p:cNvPr>
          <p:cNvSpPr>
            <a:spLocks noGrp="1"/>
          </p:cNvSpPr>
          <p:nvPr>
            <p:ph type="body" sz="quarter" idx="10" hasCustomPrompt="1"/>
          </p:nvPr>
        </p:nvSpPr>
        <p:spPr>
          <a:xfrm>
            <a:off x="4116388" y="5364956"/>
            <a:ext cx="7632700" cy="835818"/>
          </a:xfrm>
        </p:spPr>
        <p:txBody>
          <a:bodyPr>
            <a:normAutofit/>
          </a:bodyPr>
          <a:lstStyle>
            <a:lvl1pPr marL="0" indent="0">
              <a:buNone/>
              <a:defRPr sz="2000" b="0" i="0">
                <a:solidFill>
                  <a:schemeClr val="accent2"/>
                </a:solidFill>
                <a:latin typeface="+mj-lt"/>
                <a:ea typeface="IAS Ribbon Sans Regular" pitchFamily="2" charset="0"/>
              </a:defRPr>
            </a:lvl1pPr>
          </a:lstStyle>
          <a:p>
            <a:pPr lvl="0"/>
            <a:r>
              <a:rPr lang="en-GB" noProof="0"/>
              <a:t>Quote citation</a:t>
            </a:r>
          </a:p>
        </p:txBody>
      </p:sp>
      <p:pic>
        <p:nvPicPr>
          <p:cNvPr id="7" name="Picture 6">
            <a:extLst>
              <a:ext uri="{FF2B5EF4-FFF2-40B4-BE49-F238E27FC236}">
                <a16:creationId xmlns:a16="http://schemas.microsoft.com/office/drawing/2014/main" id="{879ACD37-E069-80B2-A9D6-BF8D4688509C}"/>
              </a:ext>
            </a:extLst>
          </p:cNvPr>
          <p:cNvPicPr>
            <a:picLocks noChangeAspect="1"/>
          </p:cNvPicPr>
          <p:nvPr/>
        </p:nvPicPr>
        <p:blipFill rotWithShape="1">
          <a:blip r:embed="rId2"/>
          <a:srcRect l="42012"/>
          <a:stretch/>
        </p:blipFill>
        <p:spPr>
          <a:xfrm>
            <a:off x="-29171" y="1862993"/>
            <a:ext cx="3671999" cy="5018391"/>
          </a:xfrm>
          <a:prstGeom prst="rect">
            <a:avLst/>
          </a:prstGeom>
        </p:spPr>
      </p:pic>
      <p:sp>
        <p:nvSpPr>
          <p:cNvPr id="2" name="TextBox 1">
            <a:extLst>
              <a:ext uri="{FF2B5EF4-FFF2-40B4-BE49-F238E27FC236}">
                <a16:creationId xmlns:a16="http://schemas.microsoft.com/office/drawing/2014/main" id="{E4266A3A-9569-1D67-2A45-AEBC77F40933}"/>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B09B8977-D43E-B186-FE42-F5B941F80B9F}"/>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sp>
        <p:nvSpPr>
          <p:cNvPr id="3" name="TextBox 2">
            <a:extLst>
              <a:ext uri="{FF2B5EF4-FFF2-40B4-BE49-F238E27FC236}">
                <a16:creationId xmlns:a16="http://schemas.microsoft.com/office/drawing/2014/main" id="{C82C0D24-9414-2B71-1E5F-A5CFA4A24808}"/>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6" name="Picture 5">
            <a:extLst>
              <a:ext uri="{FF2B5EF4-FFF2-40B4-BE49-F238E27FC236}">
                <a16:creationId xmlns:a16="http://schemas.microsoft.com/office/drawing/2014/main" id="{ACC8FE87-BBE6-700C-33EE-63FFC262ACA8}"/>
              </a:ext>
            </a:extLst>
          </p:cNvPr>
          <p:cNvPicPr>
            <a:picLocks noChangeAspect="1"/>
          </p:cNvPicPr>
          <p:nvPr userDrawn="1"/>
        </p:nvPicPr>
        <p:blipFill rotWithShape="1">
          <a:blip r:embed="rId2"/>
          <a:srcRect l="42012"/>
          <a:stretch/>
        </p:blipFill>
        <p:spPr>
          <a:xfrm>
            <a:off x="-29171" y="1862993"/>
            <a:ext cx="3671999" cy="5018391"/>
          </a:xfrm>
          <a:prstGeom prst="rect">
            <a:avLst/>
          </a:prstGeom>
        </p:spPr>
      </p:pic>
    </p:spTree>
    <p:extLst>
      <p:ext uri="{BB962C8B-B14F-4D97-AF65-F5344CB8AC3E}">
        <p14:creationId xmlns:p14="http://schemas.microsoft.com/office/powerpoint/2010/main" val="32943575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2_Gold">
    <p:bg>
      <p:bgPr>
        <a:solidFill>
          <a:srgbClr val="E0A141">
            <a:alpha val="5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6964464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2_Green">
    <p:bg>
      <p:bgPr>
        <a:solidFill>
          <a:schemeClr val="accent5">
            <a:alpha val="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2" name="Picture 1">
            <a:extLst>
              <a:ext uri="{FF2B5EF4-FFF2-40B4-BE49-F238E27FC236}">
                <a16:creationId xmlns:a16="http://schemas.microsoft.com/office/drawing/2014/main" id="{576E6C6A-4EE0-B46B-061A-4B5C45EA2740}"/>
              </a:ext>
            </a:extLst>
          </p:cNvPr>
          <p:cNvPicPr>
            <a:picLocks noChangeAspect="1"/>
          </p:cNvPicPr>
          <p:nvPr userDrawn="1"/>
        </p:nvPicPr>
        <p:blipFill>
          <a:blip r:embed="rId3"/>
          <a:stretch>
            <a:fillRect/>
          </a:stretch>
        </p:blipFill>
        <p:spPr>
          <a:xfrm>
            <a:off x="-3" y="375463"/>
            <a:ext cx="496601" cy="708171"/>
          </a:xfrm>
          <a:prstGeom prst="rect">
            <a:avLst/>
          </a:prstGeom>
        </p:spPr>
      </p:pic>
    </p:spTree>
    <p:extLst>
      <p:ext uri="{BB962C8B-B14F-4D97-AF65-F5344CB8AC3E}">
        <p14:creationId xmlns:p14="http://schemas.microsoft.com/office/powerpoint/2010/main" val="11577892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2_Blue">
    <p:bg>
      <p:bgPr>
        <a:solidFill>
          <a:schemeClr val="accent6">
            <a:alpha val="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2" name="Picture 1">
            <a:extLst>
              <a:ext uri="{FF2B5EF4-FFF2-40B4-BE49-F238E27FC236}">
                <a16:creationId xmlns:a16="http://schemas.microsoft.com/office/drawing/2014/main" id="{576E6C6A-4EE0-B46B-061A-4B5C45EA2740}"/>
              </a:ext>
            </a:extLst>
          </p:cNvPr>
          <p:cNvPicPr>
            <a:picLocks noChangeAspect="1"/>
          </p:cNvPicPr>
          <p:nvPr userDrawn="1"/>
        </p:nvPicPr>
        <p:blipFill>
          <a:blip r:embed="rId3"/>
          <a:stretch>
            <a:fillRect/>
          </a:stretch>
        </p:blipFill>
        <p:spPr>
          <a:xfrm>
            <a:off x="-3" y="375463"/>
            <a:ext cx="496601" cy="708171"/>
          </a:xfrm>
          <a:prstGeom prst="rect">
            <a:avLst/>
          </a:prstGeom>
        </p:spPr>
      </p:pic>
      <p:pic>
        <p:nvPicPr>
          <p:cNvPr id="4" name="Picture 3">
            <a:extLst>
              <a:ext uri="{FF2B5EF4-FFF2-40B4-BE49-F238E27FC236}">
                <a16:creationId xmlns:a16="http://schemas.microsoft.com/office/drawing/2014/main" id="{4E162AE4-237C-F4B4-854A-134FFA1D03E8}"/>
              </a:ext>
            </a:extLst>
          </p:cNvPr>
          <p:cNvPicPr>
            <a:picLocks noChangeAspect="1"/>
          </p:cNvPicPr>
          <p:nvPr userDrawn="1"/>
        </p:nvPicPr>
        <p:blipFill>
          <a:blip r:embed="rId4"/>
          <a:stretch>
            <a:fillRect/>
          </a:stretch>
        </p:blipFill>
        <p:spPr>
          <a:xfrm>
            <a:off x="0" y="375468"/>
            <a:ext cx="496598" cy="708166"/>
          </a:xfrm>
          <a:prstGeom prst="rect">
            <a:avLst/>
          </a:prstGeom>
        </p:spPr>
      </p:pic>
    </p:spTree>
    <p:extLst>
      <p:ext uri="{BB962C8B-B14F-4D97-AF65-F5344CB8AC3E}">
        <p14:creationId xmlns:p14="http://schemas.microsoft.com/office/powerpoint/2010/main" val="14689792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in bar 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8740" y="158049"/>
            <a:ext cx="11959217"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Tree>
    <p:extLst>
      <p:ext uri="{BB962C8B-B14F-4D97-AF65-F5344CB8AC3E}">
        <p14:creationId xmlns:p14="http://schemas.microsoft.com/office/powerpoint/2010/main" val="38528247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in bar 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2526" y="158049"/>
            <a:ext cx="11959217"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0D033D58-C2D2-E5DF-AA7E-5186A0F217A3}"/>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Tree>
    <p:extLst>
      <p:ext uri="{BB962C8B-B14F-4D97-AF65-F5344CB8AC3E}">
        <p14:creationId xmlns:p14="http://schemas.microsoft.com/office/powerpoint/2010/main" val="1683363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in bar yellow">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894" y="158049"/>
            <a:ext cx="11855264"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6AA36EDC-0C6D-B798-E168-4B7E22D02D28}"/>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Tree>
    <p:extLst>
      <p:ext uri="{BB962C8B-B14F-4D97-AF65-F5344CB8AC3E}">
        <p14:creationId xmlns:p14="http://schemas.microsoft.com/office/powerpoint/2010/main" val="2143037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hin bar lim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2527"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6AA36EDC-0C6D-B798-E168-4B7E22D02D28}"/>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pic>
        <p:nvPicPr>
          <p:cNvPr id="4" name="Picture 3">
            <a:extLst>
              <a:ext uri="{FF2B5EF4-FFF2-40B4-BE49-F238E27FC236}">
                <a16:creationId xmlns:a16="http://schemas.microsoft.com/office/drawing/2014/main" id="{E9E86505-355D-74A8-297D-69115F730077}"/>
              </a:ext>
            </a:extLst>
          </p:cNvPr>
          <p:cNvPicPr>
            <a:picLocks noChangeAspect="1"/>
          </p:cNvPicPr>
          <p:nvPr userDrawn="1"/>
        </p:nvPicPr>
        <p:blipFill>
          <a:blip r:embed="rId6"/>
          <a:stretch>
            <a:fillRect/>
          </a:stretch>
        </p:blipFill>
        <p:spPr>
          <a:xfrm>
            <a:off x="-3" y="375463"/>
            <a:ext cx="496601" cy="708171"/>
          </a:xfrm>
          <a:prstGeom prst="rect">
            <a:avLst/>
          </a:prstGeom>
        </p:spPr>
      </p:pic>
    </p:spTree>
    <p:extLst>
      <p:ext uri="{BB962C8B-B14F-4D97-AF65-F5344CB8AC3E}">
        <p14:creationId xmlns:p14="http://schemas.microsoft.com/office/powerpoint/2010/main" val="24741215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in bar 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894"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6AA36EDC-0C6D-B798-E168-4B7E22D02D28}"/>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pic>
        <p:nvPicPr>
          <p:cNvPr id="4" name="Picture 3">
            <a:extLst>
              <a:ext uri="{FF2B5EF4-FFF2-40B4-BE49-F238E27FC236}">
                <a16:creationId xmlns:a16="http://schemas.microsoft.com/office/drawing/2014/main" id="{92B96A7F-C53C-9A56-7458-AE707B620B18}"/>
              </a:ext>
            </a:extLst>
          </p:cNvPr>
          <p:cNvPicPr>
            <a:picLocks noChangeAspect="1"/>
          </p:cNvPicPr>
          <p:nvPr userDrawn="1"/>
        </p:nvPicPr>
        <p:blipFill>
          <a:blip r:embed="rId6"/>
          <a:stretch>
            <a:fillRect/>
          </a:stretch>
        </p:blipFill>
        <p:spPr>
          <a:xfrm>
            <a:off x="0" y="375468"/>
            <a:ext cx="496598" cy="708166"/>
          </a:xfrm>
          <a:prstGeom prst="rect">
            <a:avLst/>
          </a:prstGeom>
        </p:spPr>
      </p:pic>
    </p:spTree>
    <p:extLst>
      <p:ext uri="{BB962C8B-B14F-4D97-AF65-F5344CB8AC3E}">
        <p14:creationId xmlns:p14="http://schemas.microsoft.com/office/powerpoint/2010/main" val="30417757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Meet the Tea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Meet the Team</a:t>
            </a:r>
          </a:p>
        </p:txBody>
      </p:sp>
      <p:sp>
        <p:nvSpPr>
          <p:cNvPr id="2" name="Title 2">
            <a:extLst>
              <a:ext uri="{FF2B5EF4-FFF2-40B4-BE49-F238E27FC236}">
                <a16:creationId xmlns:a16="http://schemas.microsoft.com/office/drawing/2014/main" id="{0764CF7B-840F-2D41-ED09-59B769EDD88F}"/>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
        <p:nvSpPr>
          <p:cNvPr id="3" name="Title 2">
            <a:extLst>
              <a:ext uri="{FF2B5EF4-FFF2-40B4-BE49-F238E27FC236}">
                <a16:creationId xmlns:a16="http://schemas.microsoft.com/office/drawing/2014/main" id="{880B267B-0073-A6AC-5D27-9E140F87291A}"/>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Tree>
    <p:extLst>
      <p:ext uri="{BB962C8B-B14F-4D97-AF65-F5344CB8AC3E}">
        <p14:creationId xmlns:p14="http://schemas.microsoft.com/office/powerpoint/2010/main" val="124342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7_Thank You">
    <p:spTree>
      <p:nvGrpSpPr>
        <p:cNvPr id="1" name=""/>
        <p:cNvGrpSpPr/>
        <p:nvPr/>
      </p:nvGrpSpPr>
      <p:grpSpPr>
        <a:xfrm>
          <a:off x="0" y="0"/>
          <a:ext cx="0" cy="0"/>
          <a:chOff x="0" y="0"/>
          <a:chExt cx="0" cy="0"/>
        </a:xfrm>
      </p:grpSpPr>
      <p:pic>
        <p:nvPicPr>
          <p:cNvPr id="4" name="Picture 3" descr="A picture containing outdoor, tree, person, standing&#10;&#10;Description automatically generated">
            <a:extLst>
              <a:ext uri="{FF2B5EF4-FFF2-40B4-BE49-F238E27FC236}">
                <a16:creationId xmlns:a16="http://schemas.microsoft.com/office/drawing/2014/main" id="{DE3DFD45-99EF-10D2-19EC-E88E4B854F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6500" y="0"/>
            <a:ext cx="4101912" cy="6858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715518" y="5374719"/>
            <a:ext cx="6020711" cy="98232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635F59"/>
                </a:solidFill>
                <a:effectLst/>
                <a:uLnTx/>
                <a:uFillTx/>
                <a:latin typeface="Calibri" panose="020F0502020204030204"/>
                <a:ea typeface="+mn-ea"/>
                <a:cs typeface="+mn-cs"/>
              </a:rPr>
              <a:t>Photo Credit: MOSAIC Consortium</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5815"/>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274662" y="0"/>
            <a:ext cx="917337" cy="6858000"/>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715518" y="830987"/>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 as well as photography credit (if applicable).</a:t>
            </a:r>
          </a:p>
        </p:txBody>
      </p:sp>
      <p:pic>
        <p:nvPicPr>
          <p:cNvPr id="5" name="Picture 4">
            <a:extLst>
              <a:ext uri="{FF2B5EF4-FFF2-40B4-BE49-F238E27FC236}">
                <a16:creationId xmlns:a16="http://schemas.microsoft.com/office/drawing/2014/main" id="{E33267C4-9EC3-CAB2-BFDC-8B51AE9C09C0}"/>
              </a:ext>
            </a:extLst>
          </p:cNvPr>
          <p:cNvPicPr>
            <a:picLocks noChangeAspect="1"/>
          </p:cNvPicPr>
          <p:nvPr userDrawn="1"/>
        </p:nvPicPr>
        <p:blipFill>
          <a:blip r:embed="rId4"/>
          <a:stretch>
            <a:fillRect/>
          </a:stretch>
        </p:blipFill>
        <p:spPr>
          <a:xfrm>
            <a:off x="715518" y="1794193"/>
            <a:ext cx="5653268" cy="3269614"/>
          </a:xfrm>
          <a:prstGeom prst="rect">
            <a:avLst/>
          </a:prstGeom>
        </p:spPr>
      </p:pic>
    </p:spTree>
    <p:extLst>
      <p:ext uri="{BB962C8B-B14F-4D97-AF65-F5344CB8AC3E}">
        <p14:creationId xmlns:p14="http://schemas.microsoft.com/office/powerpoint/2010/main" val="2741023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ull slide quot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657D6E-D7A9-5757-D780-8C4C40EAF822}"/>
              </a:ext>
            </a:extLst>
          </p:cNvPr>
          <p:cNvPicPr>
            <a:picLocks noChangeAspect="1"/>
          </p:cNvPicPr>
          <p:nvPr userDrawn="1"/>
        </p:nvPicPr>
        <p:blipFill rotWithShape="1">
          <a:blip r:embed="rId2"/>
          <a:srcRect l="33580"/>
          <a:stretch/>
        </p:blipFill>
        <p:spPr>
          <a:xfrm>
            <a:off x="-28800" y="1862992"/>
            <a:ext cx="3644305" cy="5020408"/>
          </a:xfrm>
          <a:prstGeom prst="rect">
            <a:avLst/>
          </a:prstGeom>
        </p:spPr>
      </p:pic>
      <p:sp>
        <p:nvSpPr>
          <p:cNvPr id="8" name="Rectangle 7">
            <a:extLst>
              <a:ext uri="{FF2B5EF4-FFF2-40B4-BE49-F238E27FC236}">
                <a16:creationId xmlns:a16="http://schemas.microsoft.com/office/drawing/2014/main" id="{46281A67-EECF-3906-182B-26FC6009B376}"/>
              </a:ext>
            </a:extLst>
          </p:cNvPr>
          <p:cNvSpPr/>
          <p:nvPr userDrawn="1"/>
        </p:nvSpPr>
        <p:spPr>
          <a:xfrm>
            <a:off x="3004457" y="0"/>
            <a:ext cx="9187542" cy="62007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6" name="Picture 5">
            <a:extLst>
              <a:ext uri="{FF2B5EF4-FFF2-40B4-BE49-F238E27FC236}">
                <a16:creationId xmlns:a16="http://schemas.microsoft.com/office/drawing/2014/main" id="{50996E0E-C323-7488-C5C5-A730ED0AAA73}"/>
              </a:ext>
            </a:extLst>
          </p:cNvPr>
          <p:cNvPicPr>
            <a:picLocks noChangeAspect="1"/>
          </p:cNvPicPr>
          <p:nvPr/>
        </p:nvPicPr>
        <p:blipFill rotWithShape="1">
          <a:blip r:embed="rId2"/>
          <a:srcRect l="33580"/>
          <a:stretch/>
        </p:blipFill>
        <p:spPr>
          <a:xfrm>
            <a:off x="-28800" y="1862992"/>
            <a:ext cx="3644305" cy="5020408"/>
          </a:xfrm>
          <a:prstGeom prst="rect">
            <a:avLst/>
          </a:prstGeom>
        </p:spPr>
      </p:pic>
      <p:sp>
        <p:nvSpPr>
          <p:cNvPr id="2" name="Rectangle 1">
            <a:extLst>
              <a:ext uri="{FF2B5EF4-FFF2-40B4-BE49-F238E27FC236}">
                <a16:creationId xmlns:a16="http://schemas.microsoft.com/office/drawing/2014/main" id="{D48307A7-7DAF-A3D0-EEA7-B63B600E8639}"/>
              </a:ext>
            </a:extLst>
          </p:cNvPr>
          <p:cNvSpPr/>
          <p:nvPr/>
        </p:nvSpPr>
        <p:spPr>
          <a:xfrm>
            <a:off x="3004457" y="0"/>
            <a:ext cx="9187542" cy="62007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hasCustomPrompt="1"/>
          </p:nvPr>
        </p:nvSpPr>
        <p:spPr>
          <a:xfrm>
            <a:off x="4116391" y="441325"/>
            <a:ext cx="7632700" cy="4609306"/>
          </a:xfrm>
          <a:prstGeom prst="rect">
            <a:avLst/>
          </a:prstGeom>
        </p:spPr>
        <p:txBody>
          <a:bodyPr lIns="0" anchor="b">
            <a:normAutofit/>
          </a:bodyPr>
          <a:lstStyle>
            <a:lvl1pPr>
              <a:defRPr sz="4800" b="0" i="0">
                <a:solidFill>
                  <a:schemeClr val="bg1"/>
                </a:solidFill>
                <a:latin typeface="IAS Ribbon Sans Regular" pitchFamily="2" charset="0"/>
                <a:ea typeface="IAS Ribbon Sans Regular" pitchFamily="2" charset="0"/>
              </a:defRPr>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C5683131-2416-4447-B094-A11566C29689}"/>
              </a:ext>
            </a:extLst>
          </p:cNvPr>
          <p:cNvSpPr>
            <a:spLocks noGrp="1"/>
          </p:cNvSpPr>
          <p:nvPr>
            <p:ph type="body" sz="quarter" idx="10" hasCustomPrompt="1"/>
          </p:nvPr>
        </p:nvSpPr>
        <p:spPr>
          <a:xfrm>
            <a:off x="4116388" y="5364956"/>
            <a:ext cx="7632700" cy="835818"/>
          </a:xfrm>
        </p:spPr>
        <p:txBody>
          <a:bodyPr>
            <a:normAutofit/>
          </a:bodyPr>
          <a:lstStyle>
            <a:lvl1pPr marL="0" indent="0">
              <a:buNone/>
              <a:defRPr sz="2000" b="0" i="0">
                <a:solidFill>
                  <a:schemeClr val="bg1"/>
                </a:solidFill>
                <a:latin typeface="+mj-lt"/>
                <a:ea typeface="IAS Ribbon Sans Regular" pitchFamily="2" charset="0"/>
              </a:defRPr>
            </a:lvl1pPr>
          </a:lstStyle>
          <a:p>
            <a:pPr lvl="0"/>
            <a:r>
              <a:rPr lang="en-GB" noProof="0"/>
              <a:t>Quote citation</a:t>
            </a:r>
          </a:p>
        </p:txBody>
      </p:sp>
      <p:sp>
        <p:nvSpPr>
          <p:cNvPr id="3" name="TextBox 2">
            <a:extLst>
              <a:ext uri="{FF2B5EF4-FFF2-40B4-BE49-F238E27FC236}">
                <a16:creationId xmlns:a16="http://schemas.microsoft.com/office/drawing/2014/main" id="{BABD2531-B330-3930-3318-0A3155709EE6}"/>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B02CB9AF-2DB1-B554-78D0-E26F7FBCD684}"/>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sp>
        <p:nvSpPr>
          <p:cNvPr id="9" name="TextBox 8">
            <a:extLst>
              <a:ext uri="{FF2B5EF4-FFF2-40B4-BE49-F238E27FC236}">
                <a16:creationId xmlns:a16="http://schemas.microsoft.com/office/drawing/2014/main" id="{EEA29D02-9F95-CE08-4D0B-BA8E1DA1DF95}"/>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24037108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a:t>Add Presentation Title Here</a:t>
            </a:r>
            <a:br>
              <a:rPr lang="en-US"/>
            </a:br>
            <a:r>
              <a:rPr lang="en-US"/>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97182"/>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Presentation Subtitle Here</a:t>
            </a:r>
          </a:p>
          <a:p>
            <a:r>
              <a:rPr lang="en-US"/>
              <a:t>Name, Affiliation</a:t>
            </a:r>
          </a:p>
          <a:p>
            <a:r>
              <a:rPr lang="en-US"/>
              <a:t>Date</a:t>
            </a:r>
          </a:p>
        </p:txBody>
      </p:sp>
      <p:pic>
        <p:nvPicPr>
          <p:cNvPr id="5" name="Picture 4">
            <a:extLst>
              <a:ext uri="{FF2B5EF4-FFF2-40B4-BE49-F238E27FC236}">
                <a16:creationId xmlns:a16="http://schemas.microsoft.com/office/drawing/2014/main" id="{BDE662B9-2F99-88DA-B4C7-178DC855DC6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337040" y="5734228"/>
            <a:ext cx="2016116" cy="545073"/>
          </a:xfrm>
          <a:prstGeom prst="rect">
            <a:avLst/>
          </a:prstGeom>
        </p:spPr>
      </p:pic>
      <p:pic>
        <p:nvPicPr>
          <p:cNvPr id="6" name="Picture 5">
            <a:extLst>
              <a:ext uri="{FF2B5EF4-FFF2-40B4-BE49-F238E27FC236}">
                <a16:creationId xmlns:a16="http://schemas.microsoft.com/office/drawing/2014/main" id="{1D75C410-A6AA-86C0-11DF-B1328128224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14212" y="5708551"/>
            <a:ext cx="1877087" cy="563126"/>
          </a:xfrm>
          <a:prstGeom prst="rect">
            <a:avLst/>
          </a:prstGeom>
        </p:spPr>
      </p:pic>
      <p:pic>
        <p:nvPicPr>
          <p:cNvPr id="7" name="Picture 6">
            <a:extLst>
              <a:ext uri="{FF2B5EF4-FFF2-40B4-BE49-F238E27FC236}">
                <a16:creationId xmlns:a16="http://schemas.microsoft.com/office/drawing/2014/main" id="{E35170C6-3B05-23DE-FCFF-A2C9B0FEE30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36354" y="5583056"/>
            <a:ext cx="1311049" cy="879250"/>
          </a:xfrm>
          <a:prstGeom prst="rect">
            <a:avLst/>
          </a:prstGeom>
        </p:spPr>
      </p:pic>
      <p:pic>
        <p:nvPicPr>
          <p:cNvPr id="8" name="Picture 7">
            <a:extLst>
              <a:ext uri="{FF2B5EF4-FFF2-40B4-BE49-F238E27FC236}">
                <a16:creationId xmlns:a16="http://schemas.microsoft.com/office/drawing/2014/main" id="{5E679129-F50D-6C06-85EA-F0FF9F2E07B7}"/>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382391" y="5694073"/>
            <a:ext cx="1867191" cy="529139"/>
          </a:xfrm>
          <a:prstGeom prst="rect">
            <a:avLst/>
          </a:prstGeom>
        </p:spPr>
      </p:pic>
    </p:spTree>
    <p:extLst>
      <p:ext uri="{BB962C8B-B14F-4D97-AF65-F5344CB8AC3E}">
        <p14:creationId xmlns:p14="http://schemas.microsoft.com/office/powerpoint/2010/main" val="25175830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8" name="Picture 7" descr="A couple of women posing for a picture&#10;&#10;Description automatically generated with low confidence">
            <a:extLst>
              <a:ext uri="{FF2B5EF4-FFF2-40B4-BE49-F238E27FC236}">
                <a16:creationId xmlns:a16="http://schemas.microsoft.com/office/drawing/2014/main" id="{FB7E668C-EDC6-BD6B-645B-A91850FA20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 y="0"/>
            <a:ext cx="12192006" cy="6858000"/>
          </a:xfrm>
          <a:prstGeom prst="rect">
            <a:avLst/>
          </a:prstGeom>
        </p:spPr>
      </p:pic>
      <p:pic>
        <p:nvPicPr>
          <p:cNvPr id="9" name="Picture 8">
            <a:extLst>
              <a:ext uri="{FF2B5EF4-FFF2-40B4-BE49-F238E27FC236}">
                <a16:creationId xmlns:a16="http://schemas.microsoft.com/office/drawing/2014/main" id="{FDB24FB4-FBDB-BCDD-8726-2003B5B5C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6" name="Rectangle 5">
            <a:extLst>
              <a:ext uri="{FF2B5EF4-FFF2-40B4-BE49-F238E27FC236}">
                <a16:creationId xmlns:a16="http://schemas.microsoft.com/office/drawing/2014/main" id="{0DB9E195-1A02-E6B3-24D0-FAB94BBF2588}"/>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ame Side Corner Rectangle 6">
            <a:extLst>
              <a:ext uri="{FF2B5EF4-FFF2-40B4-BE49-F238E27FC236}">
                <a16:creationId xmlns:a16="http://schemas.microsoft.com/office/drawing/2014/main" id="{D41F857F-4A06-C174-6986-639EC00395DD}"/>
              </a:ext>
            </a:extLst>
          </p:cNvPr>
          <p:cNvSpPr/>
          <p:nvPr/>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3F4F93-1E7C-F640-8BE4-319E5E0030AD}"/>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pic>
        <p:nvPicPr>
          <p:cNvPr id="3" name="Picture 2" descr="A couple of women posing for a picture&#10;&#10;Description automatically generated with low confidence">
            <a:extLst>
              <a:ext uri="{FF2B5EF4-FFF2-40B4-BE49-F238E27FC236}">
                <a16:creationId xmlns:a16="http://schemas.microsoft.com/office/drawing/2014/main" id="{BB4C0F30-0886-8EA7-934D-D11CA8DE1FE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 y="0"/>
            <a:ext cx="12192006" cy="6858000"/>
          </a:xfrm>
          <a:prstGeom prst="rect">
            <a:avLst/>
          </a:prstGeom>
        </p:spPr>
      </p:pic>
      <p:pic>
        <p:nvPicPr>
          <p:cNvPr id="4" name="Picture 3">
            <a:extLst>
              <a:ext uri="{FF2B5EF4-FFF2-40B4-BE49-F238E27FC236}">
                <a16:creationId xmlns:a16="http://schemas.microsoft.com/office/drawing/2014/main" id="{A21190E5-5DF9-3347-C977-E1730B56CB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5" name="Rectangle 4">
            <a:extLst>
              <a:ext uri="{FF2B5EF4-FFF2-40B4-BE49-F238E27FC236}">
                <a16:creationId xmlns:a16="http://schemas.microsoft.com/office/drawing/2014/main" id="{8AD72567-70CA-A340-8A54-AC52A4E86B42}"/>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68C51F9B-08C0-8BBD-3253-94E4CDE9C938}"/>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64191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ection Header-Photo-Teal">
    <p:spTree>
      <p:nvGrpSpPr>
        <p:cNvPr id="1" name=""/>
        <p:cNvGrpSpPr/>
        <p:nvPr/>
      </p:nvGrpSpPr>
      <p:grpSpPr>
        <a:xfrm>
          <a:off x="0" y="0"/>
          <a:ext cx="0" cy="0"/>
          <a:chOff x="0" y="0"/>
          <a:chExt cx="0" cy="0"/>
        </a:xfrm>
      </p:grpSpPr>
      <p:pic>
        <p:nvPicPr>
          <p:cNvPr id="4" name="Picture 3" descr="A group of women sitting on a bed&#10;&#10;Description automatically generated with low confidence">
            <a:extLst>
              <a:ext uri="{FF2B5EF4-FFF2-40B4-BE49-F238E27FC236}">
                <a16:creationId xmlns:a16="http://schemas.microsoft.com/office/drawing/2014/main" id="{61E110E7-E123-F276-8AD4-28D7AAE07C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2F28414-4EED-FB93-56C2-412A14F6E9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pic>
        <p:nvPicPr>
          <p:cNvPr id="9" name="Picture 8">
            <a:extLst>
              <a:ext uri="{FF2B5EF4-FFF2-40B4-BE49-F238E27FC236}">
                <a16:creationId xmlns:a16="http://schemas.microsoft.com/office/drawing/2014/main" id="{A5867A2A-0E3F-ED7B-908F-DA0C25325CAD}"/>
              </a:ext>
            </a:extLst>
          </p:cNvPr>
          <p:cNvPicPr>
            <a:picLocks noChangeAspect="1"/>
          </p:cNvPicPr>
          <p:nvPr/>
        </p:nvPicPr>
        <p:blipFill rotWithShape="1">
          <a:blip r:embed="rId4"/>
          <a:srcRect l="64006" t="78" r="-1" b="-78"/>
          <a:stretch/>
        </p:blipFill>
        <p:spPr>
          <a:xfrm>
            <a:off x="7803472" y="0"/>
            <a:ext cx="4388528" cy="6858000"/>
          </a:xfrm>
          <a:prstGeom prst="rect">
            <a:avLst/>
          </a:prstGeom>
        </p:spPr>
      </p:pic>
      <p:sp>
        <p:nvSpPr>
          <p:cNvPr id="10" name="Rectangle 9">
            <a:extLst>
              <a:ext uri="{FF2B5EF4-FFF2-40B4-BE49-F238E27FC236}">
                <a16:creationId xmlns:a16="http://schemas.microsoft.com/office/drawing/2014/main" id="{7BD26820-EDFB-7F15-B829-80F4642B3979}"/>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a:extLst>
              <a:ext uri="{FF2B5EF4-FFF2-40B4-BE49-F238E27FC236}">
                <a16:creationId xmlns:a16="http://schemas.microsoft.com/office/drawing/2014/main" id="{EA2946DD-A6C7-0A3D-35B9-E5B90FF64163}"/>
              </a:ext>
            </a:extLst>
          </p:cNvPr>
          <p:cNvSpPr/>
          <p:nvPr/>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B380-79DD-9AB1-25DF-283BBD8E282C}"/>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14C0A663-45FD-78F6-92BB-67D71A98BFA4}"/>
              </a:ext>
            </a:extLst>
          </p:cNvPr>
          <p:cNvSpPr/>
          <p:nvPr/>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411D53B-2C17-0513-DAAF-C9EEA0ACA832}"/>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F01515E3-006C-9ED8-FA17-B99B5E3067DD}"/>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pic>
        <p:nvPicPr>
          <p:cNvPr id="2" name="Picture 1" descr="A group of women sitting on a bed&#10;&#10;Description automatically generated with low confidence">
            <a:extLst>
              <a:ext uri="{FF2B5EF4-FFF2-40B4-BE49-F238E27FC236}">
                <a16:creationId xmlns:a16="http://schemas.microsoft.com/office/drawing/2014/main" id="{D6325B21-2307-4A93-2BD8-DB6A8CE6EC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DA1EA94-9A89-9029-E229-DAC7181EA8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pic>
        <p:nvPicPr>
          <p:cNvPr id="5" name="Picture 4">
            <a:extLst>
              <a:ext uri="{FF2B5EF4-FFF2-40B4-BE49-F238E27FC236}">
                <a16:creationId xmlns:a16="http://schemas.microsoft.com/office/drawing/2014/main" id="{DD0DA183-52C2-1292-9641-BF8A4BEF82D8}"/>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6" name="Rectangle 5">
            <a:extLst>
              <a:ext uri="{FF2B5EF4-FFF2-40B4-BE49-F238E27FC236}">
                <a16:creationId xmlns:a16="http://schemas.microsoft.com/office/drawing/2014/main" id="{4CE9091B-AC93-CBD6-A3FC-350883201E42}"/>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ame Side Corner Rectangle 7">
            <a:extLst>
              <a:ext uri="{FF2B5EF4-FFF2-40B4-BE49-F238E27FC236}">
                <a16:creationId xmlns:a16="http://schemas.microsoft.com/office/drawing/2014/main" id="{CE08E4BD-4647-5DB3-EA70-3276BF0B475E}"/>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6B00E8E-961D-46A9-F702-D8193E97FE73}"/>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BEE13E9C-90C2-DDC7-BD60-DD54900C1BC2}"/>
              </a:ext>
            </a:extLst>
          </p:cNvPr>
          <p:cNvSpPr/>
          <p:nvPr userDrawn="1"/>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06842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ection Header-Photo-Gold">
    <p:spTree>
      <p:nvGrpSpPr>
        <p:cNvPr id="1" name=""/>
        <p:cNvGrpSpPr/>
        <p:nvPr/>
      </p:nvGrpSpPr>
      <p:grpSpPr>
        <a:xfrm>
          <a:off x="0" y="0"/>
          <a:ext cx="0" cy="0"/>
          <a:chOff x="0" y="0"/>
          <a:chExt cx="0" cy="0"/>
        </a:xfrm>
      </p:grpSpPr>
      <p:pic>
        <p:nvPicPr>
          <p:cNvPr id="4" name="Picture 3" descr="A picture containing person, outdoor, tree&#10;&#10;Description automatically generated">
            <a:extLst>
              <a:ext uri="{FF2B5EF4-FFF2-40B4-BE49-F238E27FC236}">
                <a16:creationId xmlns:a16="http://schemas.microsoft.com/office/drawing/2014/main" id="{76062521-196F-236D-42EF-188B4FE165C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900"/>
            <a:ext cx="12191998" cy="6854100"/>
          </a:xfrm>
          <a:prstGeom prst="rect">
            <a:avLst/>
          </a:prstGeom>
        </p:spPr>
      </p:pic>
      <p:pic>
        <p:nvPicPr>
          <p:cNvPr id="7" name="Picture 6">
            <a:extLst>
              <a:ext uri="{FF2B5EF4-FFF2-40B4-BE49-F238E27FC236}">
                <a16:creationId xmlns:a16="http://schemas.microsoft.com/office/drawing/2014/main" id="{137306F4-AE0F-F13F-D53B-4E9D7C3FA0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p:nvPicPr>
        <p:blipFill rotWithShape="1">
          <a:blip r:embed="rId4"/>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pic>
        <p:nvPicPr>
          <p:cNvPr id="2" name="Picture 1" descr="A picture containing person, outdoor, tree&#10;&#10;Description automatically generated">
            <a:extLst>
              <a:ext uri="{FF2B5EF4-FFF2-40B4-BE49-F238E27FC236}">
                <a16:creationId xmlns:a16="http://schemas.microsoft.com/office/drawing/2014/main" id="{E9E6F419-6A89-B671-9513-05B5E6D9C0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00"/>
            <a:ext cx="12191998" cy="6854100"/>
          </a:xfrm>
          <a:prstGeom prst="rect">
            <a:avLst/>
          </a:prstGeom>
        </p:spPr>
      </p:pic>
      <p:pic>
        <p:nvPicPr>
          <p:cNvPr id="3" name="Picture 2">
            <a:extLst>
              <a:ext uri="{FF2B5EF4-FFF2-40B4-BE49-F238E27FC236}">
                <a16:creationId xmlns:a16="http://schemas.microsoft.com/office/drawing/2014/main" id="{B6F9F303-EC28-9343-B325-966504E734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5" name="Rectangle 4">
            <a:extLst>
              <a:ext uri="{FF2B5EF4-FFF2-40B4-BE49-F238E27FC236}">
                <a16:creationId xmlns:a16="http://schemas.microsoft.com/office/drawing/2014/main" id="{285BB2BB-458C-7314-D8BB-B04B54715B9B}"/>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ame Side Corner Rectangle 5">
            <a:extLst>
              <a:ext uri="{FF2B5EF4-FFF2-40B4-BE49-F238E27FC236}">
                <a16:creationId xmlns:a16="http://schemas.microsoft.com/office/drawing/2014/main" id="{3764F7E5-5CE3-607F-22E4-D7F46621C061}"/>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707DCD4-09B6-2E1E-6DF8-EEF8135B0520}"/>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15" name="Rectangle 14">
            <a:extLst>
              <a:ext uri="{FF2B5EF4-FFF2-40B4-BE49-F238E27FC236}">
                <a16:creationId xmlns:a16="http://schemas.microsoft.com/office/drawing/2014/main" id="{6373E820-1DCD-A8A4-CF80-5DD40E05CDD1}"/>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806F97A9-92B4-769D-F6F6-380522958345}"/>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16832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4_Section Header-Photo-Green">
    <p:spTree>
      <p:nvGrpSpPr>
        <p:cNvPr id="1" name=""/>
        <p:cNvGrpSpPr/>
        <p:nvPr/>
      </p:nvGrpSpPr>
      <p:grpSpPr>
        <a:xfrm>
          <a:off x="0" y="0"/>
          <a:ext cx="0" cy="0"/>
          <a:chOff x="0" y="0"/>
          <a:chExt cx="0" cy="0"/>
        </a:xfrm>
      </p:grpSpPr>
      <p:pic>
        <p:nvPicPr>
          <p:cNvPr id="19" name="Picture 18" descr="A group of people standing together&#10;&#10;Description automatically generated">
            <a:extLst>
              <a:ext uri="{FF2B5EF4-FFF2-40B4-BE49-F238E27FC236}">
                <a16:creationId xmlns:a16="http://schemas.microsoft.com/office/drawing/2014/main" id="{FD5957F0-16D1-AD61-BE20-436371125B48}"/>
              </a:ext>
            </a:extLst>
          </p:cNvPr>
          <p:cNvPicPr>
            <a:picLocks noChangeAspect="1"/>
          </p:cNvPicPr>
          <p:nvPr userDrawn="1"/>
        </p:nvPicPr>
        <p:blipFill rotWithShape="1">
          <a:blip r:embed="rId2"/>
          <a:srcRect l="11070" r="1450"/>
          <a:stretch/>
        </p:blipFill>
        <p:spPr>
          <a:xfrm>
            <a:off x="0" y="0"/>
            <a:ext cx="11413403" cy="6858000"/>
          </a:xfrm>
          <a:prstGeom prst="rect">
            <a:avLst/>
          </a:prstGeom>
        </p:spPr>
      </p:pic>
      <p:pic>
        <p:nvPicPr>
          <p:cNvPr id="9" name="Picture 8">
            <a:extLst>
              <a:ext uri="{FF2B5EF4-FFF2-40B4-BE49-F238E27FC236}">
                <a16:creationId xmlns:a16="http://schemas.microsoft.com/office/drawing/2014/main" id="{A5867A2A-0E3F-ED7B-908F-DA0C25325CAD}"/>
              </a:ext>
            </a:extLst>
          </p:cNvPr>
          <p:cNvPicPr>
            <a:picLocks noChangeAspect="1"/>
          </p:cNvPicPr>
          <p:nvPr/>
        </p:nvPicPr>
        <p:blipFill rotWithShape="1">
          <a:blip r:embed="rId3"/>
          <a:srcRect l="64006" t="78" r="-1" b="-78"/>
          <a:stretch/>
        </p:blipFill>
        <p:spPr>
          <a:xfrm>
            <a:off x="7803472" y="0"/>
            <a:ext cx="4388528" cy="6858000"/>
          </a:xfrm>
          <a:prstGeom prst="rect">
            <a:avLst/>
          </a:prstGeom>
        </p:spPr>
      </p:pic>
      <p:sp>
        <p:nvSpPr>
          <p:cNvPr id="10" name="Rectangle 9">
            <a:extLst>
              <a:ext uri="{FF2B5EF4-FFF2-40B4-BE49-F238E27FC236}">
                <a16:creationId xmlns:a16="http://schemas.microsoft.com/office/drawing/2014/main" id="{7BD26820-EDFB-7F15-B829-80F4642B3979}"/>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a:extLst>
              <a:ext uri="{FF2B5EF4-FFF2-40B4-BE49-F238E27FC236}">
                <a16:creationId xmlns:a16="http://schemas.microsoft.com/office/drawing/2014/main" id="{EA2946DD-A6C7-0A3D-35B9-E5B90FF64163}"/>
              </a:ext>
            </a:extLst>
          </p:cNvPr>
          <p:cNvSpPr/>
          <p:nvPr/>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B380-79DD-9AB1-25DF-283BBD8E282C}"/>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14C0A663-45FD-78F6-92BB-67D71A98BFA4}"/>
              </a:ext>
            </a:extLst>
          </p:cNvPr>
          <p:cNvSpPr/>
          <p:nvPr/>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411D53B-2C17-0513-DAAF-C9EEA0ACA832}"/>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F01515E3-006C-9ED8-FA17-B99B5E3067DD}"/>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pic>
        <p:nvPicPr>
          <p:cNvPr id="5" name="Picture 4">
            <a:extLst>
              <a:ext uri="{FF2B5EF4-FFF2-40B4-BE49-F238E27FC236}">
                <a16:creationId xmlns:a16="http://schemas.microsoft.com/office/drawing/2014/main" id="{77F97684-20C9-6B12-F857-387C2D77CAD4}"/>
              </a:ext>
            </a:extLst>
          </p:cNvPr>
          <p:cNvPicPr>
            <a:picLocks noChangeAspect="1"/>
          </p:cNvPicPr>
          <p:nvPr userDrawn="1"/>
        </p:nvPicPr>
        <p:blipFill rotWithShape="1">
          <a:blip r:embed="rId3"/>
          <a:srcRect l="64006" t="78" r="-1" b="-78"/>
          <a:stretch/>
        </p:blipFill>
        <p:spPr>
          <a:xfrm>
            <a:off x="7803472" y="0"/>
            <a:ext cx="4388528" cy="6858000"/>
          </a:xfrm>
          <a:prstGeom prst="rect">
            <a:avLst/>
          </a:prstGeom>
        </p:spPr>
      </p:pic>
      <p:sp>
        <p:nvSpPr>
          <p:cNvPr id="6" name="Rectangle 5">
            <a:extLst>
              <a:ext uri="{FF2B5EF4-FFF2-40B4-BE49-F238E27FC236}">
                <a16:creationId xmlns:a16="http://schemas.microsoft.com/office/drawing/2014/main" id="{EF857170-4206-654E-0041-0C29D6AE3431}"/>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ame Side Corner Rectangle 7">
            <a:extLst>
              <a:ext uri="{FF2B5EF4-FFF2-40B4-BE49-F238E27FC236}">
                <a16:creationId xmlns:a16="http://schemas.microsoft.com/office/drawing/2014/main" id="{7E794978-C751-49C3-70E2-EB579C8F1C6C}"/>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3811642-B1DD-1EDB-CFE8-8BD2D1BD916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9155FE5C-53F8-33B9-4DE9-0ED0201C1408}"/>
              </a:ext>
            </a:extLst>
          </p:cNvPr>
          <p:cNvSpPr/>
          <p:nvPr userDrawn="1"/>
        </p:nvSpPr>
        <p:spPr>
          <a:xfrm rot="5400000">
            <a:off x="508046" y="3815575"/>
            <a:ext cx="1816442" cy="2832533"/>
          </a:xfrm>
          <a:prstGeom prst="round2SameRect">
            <a:avLst>
              <a:gd name="adj1" fmla="val 5000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0475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4_Section Header-Photo-Blue">
    <p:spTree>
      <p:nvGrpSpPr>
        <p:cNvPr id="1" name=""/>
        <p:cNvGrpSpPr/>
        <p:nvPr/>
      </p:nvGrpSpPr>
      <p:grpSpPr>
        <a:xfrm>
          <a:off x="0" y="0"/>
          <a:ext cx="0" cy="0"/>
          <a:chOff x="0" y="0"/>
          <a:chExt cx="0" cy="0"/>
        </a:xfrm>
      </p:grpSpPr>
      <p:pic>
        <p:nvPicPr>
          <p:cNvPr id="19" name="Picture 18" descr="A group of people posing for a photo&#10;&#10;Description automatically generated">
            <a:extLst>
              <a:ext uri="{FF2B5EF4-FFF2-40B4-BE49-F238E27FC236}">
                <a16:creationId xmlns:a16="http://schemas.microsoft.com/office/drawing/2014/main" id="{2444B2D4-890F-704C-102B-26255E051164}"/>
              </a:ext>
            </a:extLst>
          </p:cNvPr>
          <p:cNvPicPr>
            <a:picLocks noChangeAspect="1"/>
          </p:cNvPicPr>
          <p:nvPr userDrawn="1"/>
        </p:nvPicPr>
        <p:blipFill rotWithShape="1">
          <a:blip r:embed="rId2"/>
          <a:srcRect t="6154" b="6154"/>
          <a:stretch/>
        </p:blipFill>
        <p:spPr>
          <a:xfrm>
            <a:off x="-2" y="0"/>
            <a:ext cx="11730854"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p:nvPicPr>
        <p:blipFill rotWithShape="1">
          <a:blip r:embed="rId3"/>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5" name="Rectangle 4">
            <a:extLst>
              <a:ext uri="{FF2B5EF4-FFF2-40B4-BE49-F238E27FC236}">
                <a16:creationId xmlns:a16="http://schemas.microsoft.com/office/drawing/2014/main" id="{B5D8FA84-F475-9175-891F-84C424CC8E3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ame Side Corner Rectangle 5">
            <a:extLst>
              <a:ext uri="{FF2B5EF4-FFF2-40B4-BE49-F238E27FC236}">
                <a16:creationId xmlns:a16="http://schemas.microsoft.com/office/drawing/2014/main" id="{E3A7A198-F4D1-9BE3-1A2E-657E84055626}"/>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A288E4C-6B6A-F3E9-FCF6-E652951531BB}"/>
              </a:ext>
            </a:extLst>
          </p:cNvPr>
          <p:cNvPicPr>
            <a:picLocks noChangeAspect="1"/>
          </p:cNvPicPr>
          <p:nvPr userDrawn="1"/>
        </p:nvPicPr>
        <p:blipFill rotWithShape="1">
          <a:blip r:embed="rId3"/>
          <a:srcRect l="64006" t="78" r="-1" b="-78"/>
          <a:stretch/>
        </p:blipFill>
        <p:spPr>
          <a:xfrm>
            <a:off x="7803472" y="0"/>
            <a:ext cx="4388528" cy="6858000"/>
          </a:xfrm>
          <a:prstGeom prst="rect">
            <a:avLst/>
          </a:prstGeom>
        </p:spPr>
      </p:pic>
      <p:sp>
        <p:nvSpPr>
          <p:cNvPr id="15" name="Rectangle 14">
            <a:extLst>
              <a:ext uri="{FF2B5EF4-FFF2-40B4-BE49-F238E27FC236}">
                <a16:creationId xmlns:a16="http://schemas.microsoft.com/office/drawing/2014/main" id="{489A4827-1A78-A7D9-CC05-2D8CB43096C9}"/>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A8ACBB75-C7CA-AB13-E8C9-1324FECAEF37}"/>
              </a:ext>
            </a:extLst>
          </p:cNvPr>
          <p:cNvSpPr/>
          <p:nvPr userDrawn="1"/>
        </p:nvSpPr>
        <p:spPr>
          <a:xfrm rot="5400000">
            <a:off x="508046" y="3815577"/>
            <a:ext cx="1816442" cy="2832533"/>
          </a:xfrm>
          <a:prstGeom prst="round2Same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17046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Section Header-Photo-Gray">
    <p:spTree>
      <p:nvGrpSpPr>
        <p:cNvPr id="1" name=""/>
        <p:cNvGrpSpPr/>
        <p:nvPr/>
      </p:nvGrpSpPr>
      <p:grpSpPr>
        <a:xfrm>
          <a:off x="0" y="0"/>
          <a:ext cx="0" cy="0"/>
          <a:chOff x="0" y="0"/>
          <a:chExt cx="0" cy="0"/>
        </a:xfrm>
      </p:grpSpPr>
      <p:pic>
        <p:nvPicPr>
          <p:cNvPr id="3" name="Picture 2" descr="A group of women posing for a photo&#10;&#10;Description automatically generated">
            <a:extLst>
              <a:ext uri="{FF2B5EF4-FFF2-40B4-BE49-F238E27FC236}">
                <a16:creationId xmlns:a16="http://schemas.microsoft.com/office/drawing/2014/main" id="{D61F1F13-8D19-B655-64AB-C3A72BDE5591}"/>
              </a:ext>
            </a:extLst>
          </p:cNvPr>
          <p:cNvPicPr>
            <a:picLocks noChangeAspect="1"/>
          </p:cNvPicPr>
          <p:nvPr userDrawn="1"/>
        </p:nvPicPr>
        <p:blipFill rotWithShape="1">
          <a:blip r:embed="rId2"/>
          <a:srcRect t="2048" b="8623"/>
          <a:stretch/>
        </p:blipFill>
        <p:spPr>
          <a:xfrm>
            <a:off x="-2" y="0"/>
            <a:ext cx="11515728"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userDrawn="1"/>
        </p:nvPicPr>
        <p:blipFill rotWithShape="1">
          <a:blip r:embed="rId3"/>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userDrawn="1"/>
        </p:nvSpPr>
        <p:spPr>
          <a:xfrm rot="5400000">
            <a:off x="508046" y="3815577"/>
            <a:ext cx="1816442" cy="2832533"/>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781221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02666D"/>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EAA457FB-0279-DF5F-C9A6-62C28081BE54}"/>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 Same Side Corner Rectangle 3">
            <a:extLst>
              <a:ext uri="{FF2B5EF4-FFF2-40B4-BE49-F238E27FC236}">
                <a16:creationId xmlns:a16="http://schemas.microsoft.com/office/drawing/2014/main" id="{2A11E41A-7D33-447C-4763-BE21D57595EB}"/>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39931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5D7C1A45-D173-C8B1-BC80-C4A338932B9F}"/>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4" name="Round Same Side Corner Rectangle 3">
            <a:extLst>
              <a:ext uri="{FF2B5EF4-FFF2-40B4-BE49-F238E27FC236}">
                <a16:creationId xmlns:a16="http://schemas.microsoft.com/office/drawing/2014/main" id="{CC4611CF-1DFE-0BA9-018F-491D9723BC64}"/>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1376014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86EE2C5D-5463-C964-5C5A-7128CA81CC3E}"/>
              </a:ext>
            </a:extLst>
          </p:cNvPr>
          <p:cNvSpPr/>
          <p:nvPr/>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ound Same Side Corner Rectangle 3">
            <a:extLst>
              <a:ext uri="{FF2B5EF4-FFF2-40B4-BE49-F238E27FC236}">
                <a16:creationId xmlns:a16="http://schemas.microsoft.com/office/drawing/2014/main" id="{BFD3A1F9-49A9-DD3E-5981-B3CA012EC643}"/>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2371641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mp;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2" name="TextBox 1">
            <a:extLst>
              <a:ext uri="{FF2B5EF4-FFF2-40B4-BE49-F238E27FC236}">
                <a16:creationId xmlns:a16="http://schemas.microsoft.com/office/drawing/2014/main" id="{E38E5CB5-A062-1EDF-76AB-39E3C9B5659E}"/>
              </a:ext>
            </a:extLst>
          </p:cNvPr>
          <p:cNvSpPr txBox="1"/>
          <p:nvPr userDrawn="1"/>
        </p:nvSpPr>
        <p:spPr>
          <a:xfrm>
            <a:off x="7175500" y="6457890"/>
            <a:ext cx="5016500" cy="400110"/>
          </a:xfrm>
          <a:prstGeom prst="rect">
            <a:avLst/>
          </a:prstGeom>
          <a:solidFill>
            <a:schemeClr val="accent1"/>
          </a:solidFill>
          <a:ln>
            <a:noFill/>
          </a:ln>
        </p:spPr>
        <p:txBody>
          <a:bodyPr wrap="square">
            <a:spAutoFit/>
          </a:bodyPr>
          <a:lstStyle/>
          <a:p>
            <a:r>
              <a:rPr lang="en-US" sz="2000">
                <a:solidFill>
                  <a:schemeClr val="bg1"/>
                </a:solidFill>
              </a:rPr>
              <a:t>Confidential &amp; Preliminary – as of 30 Nov 2023</a:t>
            </a:r>
          </a:p>
        </p:txBody>
      </p:sp>
    </p:spTree>
    <p:extLst>
      <p:ext uri="{BB962C8B-B14F-4D97-AF65-F5344CB8AC3E}">
        <p14:creationId xmlns:p14="http://schemas.microsoft.com/office/powerpoint/2010/main" val="17563624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Header_Green">
    <p:spTree>
      <p:nvGrpSpPr>
        <p:cNvPr id="1" name=""/>
        <p:cNvGrpSpPr/>
        <p:nvPr/>
      </p:nvGrpSpPr>
      <p:grpSpPr>
        <a:xfrm>
          <a:off x="0" y="0"/>
          <a:ext cx="0" cy="0"/>
          <a:chOff x="0" y="0"/>
          <a:chExt cx="0" cy="0"/>
        </a:xfrm>
      </p:grpSpPr>
      <p:pic>
        <p:nvPicPr>
          <p:cNvPr id="10" name="Picture 9" descr="A green and white triangle pattern&#10;&#10;Description automatically generated">
            <a:extLst>
              <a:ext uri="{FF2B5EF4-FFF2-40B4-BE49-F238E27FC236}">
                <a16:creationId xmlns:a16="http://schemas.microsoft.com/office/drawing/2014/main" id="{EA922C8D-4DCF-F7F4-1331-E4EBF11F34BE}"/>
              </a:ext>
            </a:extLst>
          </p:cNvPr>
          <p:cNvPicPr>
            <a:picLocks noChangeAspect="1"/>
          </p:cNvPicPr>
          <p:nvPr userDrawn="1"/>
        </p:nvPicPr>
        <p:blipFill>
          <a:blip r:embed="rId2"/>
          <a:stretch>
            <a:fillRect/>
          </a:stretch>
        </p:blipFill>
        <p:spPr>
          <a:xfrm>
            <a:off x="0" y="0"/>
            <a:ext cx="12184474" cy="6853767"/>
          </a:xfrm>
          <a:prstGeom prst="rect">
            <a:avLst/>
          </a:prstGeom>
        </p:spPr>
      </p:pic>
      <p:sp>
        <p:nvSpPr>
          <p:cNvPr id="6" name="Text Placeholder 19">
            <a:extLst>
              <a:ext uri="{FF2B5EF4-FFF2-40B4-BE49-F238E27FC236}">
                <a16:creationId xmlns:a16="http://schemas.microsoft.com/office/drawing/2014/main" id="{E20BD44E-1F93-0F7F-8807-9406106CE57B}"/>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7" name="Text Placeholder 21">
            <a:extLst>
              <a:ext uri="{FF2B5EF4-FFF2-40B4-BE49-F238E27FC236}">
                <a16:creationId xmlns:a16="http://schemas.microsoft.com/office/drawing/2014/main" id="{C1508498-3991-008B-C15F-9D870D95B31F}"/>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8" name="Round Same Side Corner Rectangle 7">
            <a:extLst>
              <a:ext uri="{FF2B5EF4-FFF2-40B4-BE49-F238E27FC236}">
                <a16:creationId xmlns:a16="http://schemas.microsoft.com/office/drawing/2014/main" id="{CD35D563-EF68-46CB-CF42-AAF2B43CF418}"/>
              </a:ext>
            </a:extLst>
          </p:cNvPr>
          <p:cNvSpPr/>
          <p:nvPr userDrawn="1"/>
        </p:nvSpPr>
        <p:spPr>
          <a:xfrm rot="5400000">
            <a:off x="508045"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9641128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Header_Blue">
    <p:spTree>
      <p:nvGrpSpPr>
        <p:cNvPr id="1" name=""/>
        <p:cNvGrpSpPr/>
        <p:nvPr/>
      </p:nvGrpSpPr>
      <p:grpSpPr>
        <a:xfrm>
          <a:off x="0" y="0"/>
          <a:ext cx="0" cy="0"/>
          <a:chOff x="0" y="0"/>
          <a:chExt cx="0" cy="0"/>
        </a:xfrm>
      </p:grpSpPr>
      <p:pic>
        <p:nvPicPr>
          <p:cNvPr id="3" name="Picture 2" descr="A blue and green triangle pattern&#10;&#10;Description automatically generated">
            <a:extLst>
              <a:ext uri="{FF2B5EF4-FFF2-40B4-BE49-F238E27FC236}">
                <a16:creationId xmlns:a16="http://schemas.microsoft.com/office/drawing/2014/main" id="{5D8DF6BF-8C71-DD4A-C79E-6886828512C6}"/>
              </a:ext>
            </a:extLst>
          </p:cNvPr>
          <p:cNvPicPr>
            <a:picLocks noChangeAspect="1"/>
          </p:cNvPicPr>
          <p:nvPr userDrawn="1"/>
        </p:nvPicPr>
        <p:blipFill>
          <a:blip r:embed="rId2"/>
          <a:stretch>
            <a:fillRect/>
          </a:stretch>
        </p:blipFill>
        <p:spPr>
          <a:xfrm>
            <a:off x="1184" y="0"/>
            <a:ext cx="12190815" cy="6858667"/>
          </a:xfrm>
          <a:prstGeom prst="rect">
            <a:avLst/>
          </a:prstGeom>
        </p:spPr>
      </p:pic>
      <p:sp>
        <p:nvSpPr>
          <p:cNvPr id="6" name="Text Placeholder 19">
            <a:extLst>
              <a:ext uri="{FF2B5EF4-FFF2-40B4-BE49-F238E27FC236}">
                <a16:creationId xmlns:a16="http://schemas.microsoft.com/office/drawing/2014/main" id="{E20BD44E-1F93-0F7F-8807-9406106CE57B}"/>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7" name="Text Placeholder 21">
            <a:extLst>
              <a:ext uri="{FF2B5EF4-FFF2-40B4-BE49-F238E27FC236}">
                <a16:creationId xmlns:a16="http://schemas.microsoft.com/office/drawing/2014/main" id="{C1508498-3991-008B-C15F-9D870D95B31F}"/>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8" name="Round Same Side Corner Rectangle 7">
            <a:extLst>
              <a:ext uri="{FF2B5EF4-FFF2-40B4-BE49-F238E27FC236}">
                <a16:creationId xmlns:a16="http://schemas.microsoft.com/office/drawing/2014/main" id="{CD35D563-EF68-46CB-CF42-AAF2B43CF418}"/>
              </a:ext>
            </a:extLst>
          </p:cNvPr>
          <p:cNvSpPr/>
          <p:nvPr userDrawn="1"/>
        </p:nvSpPr>
        <p:spPr>
          <a:xfrm rot="5400000">
            <a:off x="508045"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8273579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Header_Gray">
    <p:spTree>
      <p:nvGrpSpPr>
        <p:cNvPr id="1" name=""/>
        <p:cNvGrpSpPr/>
        <p:nvPr/>
      </p:nvGrpSpPr>
      <p:grpSpPr>
        <a:xfrm>
          <a:off x="0" y="0"/>
          <a:ext cx="0" cy="0"/>
          <a:chOff x="0" y="0"/>
          <a:chExt cx="0" cy="0"/>
        </a:xfrm>
      </p:grpSpPr>
      <p:pic>
        <p:nvPicPr>
          <p:cNvPr id="3" name="Picture 2" descr="A grey and brown triangle pattern&#10;&#10;Description automatically generated with medium confidence">
            <a:extLst>
              <a:ext uri="{FF2B5EF4-FFF2-40B4-BE49-F238E27FC236}">
                <a16:creationId xmlns:a16="http://schemas.microsoft.com/office/drawing/2014/main" id="{C01170CC-18DC-AB70-15A2-23E953CB07B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19">
            <a:extLst>
              <a:ext uri="{FF2B5EF4-FFF2-40B4-BE49-F238E27FC236}">
                <a16:creationId xmlns:a16="http://schemas.microsoft.com/office/drawing/2014/main" id="{E20BD44E-1F93-0F7F-8807-9406106CE57B}"/>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7" name="Text Placeholder 21">
            <a:extLst>
              <a:ext uri="{FF2B5EF4-FFF2-40B4-BE49-F238E27FC236}">
                <a16:creationId xmlns:a16="http://schemas.microsoft.com/office/drawing/2014/main" id="{C1508498-3991-008B-C15F-9D870D95B31F}"/>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8" name="Round Same Side Corner Rectangle 7">
            <a:extLst>
              <a:ext uri="{FF2B5EF4-FFF2-40B4-BE49-F238E27FC236}">
                <a16:creationId xmlns:a16="http://schemas.microsoft.com/office/drawing/2014/main" id="{CD35D563-EF68-46CB-CF42-AAF2B43CF418}"/>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287394928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2" name="TextBox 1">
            <a:extLst>
              <a:ext uri="{FF2B5EF4-FFF2-40B4-BE49-F238E27FC236}">
                <a16:creationId xmlns:a16="http://schemas.microsoft.com/office/drawing/2014/main" id="{E38E5CB5-A062-1EDF-76AB-39E3C9B5659E}"/>
              </a:ext>
            </a:extLst>
          </p:cNvPr>
          <p:cNvSpPr txBox="1"/>
          <p:nvPr userDrawn="1"/>
        </p:nvSpPr>
        <p:spPr>
          <a:xfrm>
            <a:off x="7175500" y="6457890"/>
            <a:ext cx="5016500" cy="400110"/>
          </a:xfrm>
          <a:prstGeom prst="rect">
            <a:avLst/>
          </a:prstGeom>
          <a:solidFill>
            <a:schemeClr val="accent1"/>
          </a:solidFill>
          <a:ln>
            <a:noFill/>
          </a:ln>
        </p:spPr>
        <p:txBody>
          <a:bodyPr wrap="square">
            <a:spAutoFit/>
          </a:bodyPr>
          <a:lstStyle/>
          <a:p>
            <a:r>
              <a:rPr lang="en-US" sz="2000">
                <a:solidFill>
                  <a:schemeClr val="bg1"/>
                </a:solidFill>
              </a:rPr>
              <a:t>Confidential &amp; Preliminary – as of 30 Nov 2023</a:t>
            </a:r>
          </a:p>
        </p:txBody>
      </p:sp>
    </p:spTree>
    <p:extLst>
      <p:ext uri="{BB962C8B-B14F-4D97-AF65-F5344CB8AC3E}">
        <p14:creationId xmlns:p14="http://schemas.microsoft.com/office/powerpoint/2010/main" val="29310748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1_Title &amp;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a:solidFill>
            <a:schemeClr val="bg1"/>
          </a:solidFill>
        </p:spPr>
      </p:pic>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7157120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wo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2" name="TextBox 1">
            <a:extLst>
              <a:ext uri="{FF2B5EF4-FFF2-40B4-BE49-F238E27FC236}">
                <a16:creationId xmlns:a16="http://schemas.microsoft.com/office/drawing/2014/main" id="{CD918874-8838-D814-43EB-A52D1850C7B4}"/>
              </a:ext>
            </a:extLst>
          </p:cNvPr>
          <p:cNvSpPr txBox="1"/>
          <p:nvPr userDrawn="1"/>
        </p:nvSpPr>
        <p:spPr>
          <a:xfrm>
            <a:off x="7175500" y="6457890"/>
            <a:ext cx="5016500" cy="400110"/>
          </a:xfrm>
          <a:prstGeom prst="rect">
            <a:avLst/>
          </a:prstGeom>
          <a:solidFill>
            <a:schemeClr val="accent1"/>
          </a:solidFill>
          <a:ln>
            <a:noFill/>
          </a:ln>
        </p:spPr>
        <p:txBody>
          <a:bodyPr wrap="square">
            <a:spAutoFit/>
          </a:bodyPr>
          <a:lstStyle/>
          <a:p>
            <a:r>
              <a:rPr lang="en-US" sz="2000">
                <a:solidFill>
                  <a:schemeClr val="bg1"/>
                </a:solidFill>
              </a:rPr>
              <a:t>Confidential &amp; Preliminary – as of 30 Nov 2023</a:t>
            </a:r>
          </a:p>
        </p:txBody>
      </p:sp>
    </p:spTree>
    <p:extLst>
      <p:ext uri="{BB962C8B-B14F-4D97-AF65-F5344CB8AC3E}">
        <p14:creationId xmlns:p14="http://schemas.microsoft.com/office/powerpoint/2010/main" val="37485638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1_Two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65660087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C95E415C-A1F5-97ED-38ED-1BA4CD5E1569}"/>
              </a:ext>
            </a:extLst>
          </p:cNvPr>
          <p:cNvSpPr txBox="1"/>
          <p:nvPr userDrawn="1"/>
        </p:nvSpPr>
        <p:spPr>
          <a:xfrm>
            <a:off x="7175500" y="6457890"/>
            <a:ext cx="5016500" cy="400110"/>
          </a:xfrm>
          <a:prstGeom prst="rect">
            <a:avLst/>
          </a:prstGeom>
          <a:solidFill>
            <a:schemeClr val="accent1"/>
          </a:solidFill>
          <a:ln>
            <a:noFill/>
          </a:ln>
        </p:spPr>
        <p:txBody>
          <a:bodyPr wrap="square">
            <a:spAutoFit/>
          </a:bodyPr>
          <a:lstStyle/>
          <a:p>
            <a:r>
              <a:rPr lang="en-US" sz="2000">
                <a:solidFill>
                  <a:schemeClr val="bg1"/>
                </a:solidFill>
              </a:rPr>
              <a:t>Confidential &amp; Preliminary – as of 30 Nov 2023</a:t>
            </a:r>
          </a:p>
        </p:txBody>
      </p:sp>
    </p:spTree>
    <p:extLst>
      <p:ext uri="{BB962C8B-B14F-4D97-AF65-F5344CB8AC3E}">
        <p14:creationId xmlns:p14="http://schemas.microsoft.com/office/powerpoint/2010/main" val="10467609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1_Title and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98351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wo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10" name="Content Placeholder 2">
            <a:extLst>
              <a:ext uri="{FF2B5EF4-FFF2-40B4-BE49-F238E27FC236}">
                <a16:creationId xmlns:a16="http://schemas.microsoft.com/office/drawing/2014/main" id="{C7B1B3EC-872B-4194-A0DB-1BDA946FB219}"/>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2" name="TextBox 1">
            <a:extLst>
              <a:ext uri="{FF2B5EF4-FFF2-40B4-BE49-F238E27FC236}">
                <a16:creationId xmlns:a16="http://schemas.microsoft.com/office/drawing/2014/main" id="{98DE2C9A-42F9-B0F3-6355-5BE7A9BC0225}"/>
              </a:ext>
            </a:extLst>
          </p:cNvPr>
          <p:cNvSpPr txBox="1"/>
          <p:nvPr userDrawn="1"/>
        </p:nvSpPr>
        <p:spPr>
          <a:xfrm>
            <a:off x="7175500" y="6457890"/>
            <a:ext cx="5016500" cy="400110"/>
          </a:xfrm>
          <a:prstGeom prst="rect">
            <a:avLst/>
          </a:prstGeom>
          <a:solidFill>
            <a:schemeClr val="accent1"/>
          </a:solidFill>
          <a:ln>
            <a:noFill/>
          </a:ln>
        </p:spPr>
        <p:txBody>
          <a:bodyPr wrap="square">
            <a:spAutoFit/>
          </a:bodyPr>
          <a:lstStyle/>
          <a:p>
            <a:r>
              <a:rPr lang="en-US" sz="2000">
                <a:solidFill>
                  <a:schemeClr val="bg1"/>
                </a:solidFill>
              </a:rPr>
              <a:t>Confidential &amp; Preliminary – as of 30 Nov 2023</a:t>
            </a:r>
          </a:p>
        </p:txBody>
      </p:sp>
    </p:spTree>
    <p:extLst>
      <p:ext uri="{BB962C8B-B14F-4D97-AF65-F5344CB8AC3E}">
        <p14:creationId xmlns:p14="http://schemas.microsoft.com/office/powerpoint/2010/main" val="1805050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8F54F-975F-4B47-B428-5E4CB9F2AE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02436" y="5731720"/>
            <a:ext cx="1867191" cy="529139"/>
          </a:xfrm>
          <a:prstGeom prst="rect">
            <a:avLst/>
          </a:prstGeom>
        </p:spPr>
      </p:pic>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a:t>Add Presentation Title Here</a:t>
            </a:r>
            <a:br>
              <a:rPr lang="en-US"/>
            </a:br>
            <a:r>
              <a:rPr lang="en-US"/>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97182"/>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Presentation Subtitle Here</a:t>
            </a:r>
          </a:p>
          <a:p>
            <a:r>
              <a:rPr lang="en-US"/>
              <a:t>Name, Affiliation</a:t>
            </a:r>
          </a:p>
          <a:p>
            <a:r>
              <a:rPr lang="en-US"/>
              <a:t>Date</a:t>
            </a:r>
          </a:p>
        </p:txBody>
      </p:sp>
      <p:pic>
        <p:nvPicPr>
          <p:cNvPr id="14" name="Picture 13">
            <a:extLst>
              <a:ext uri="{FF2B5EF4-FFF2-40B4-BE49-F238E27FC236}">
                <a16:creationId xmlns:a16="http://schemas.microsoft.com/office/drawing/2014/main" id="{B020C297-0AAB-3641-83C6-4EA8E63A6A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21105" y="5726320"/>
            <a:ext cx="1877087" cy="563126"/>
          </a:xfrm>
          <a:prstGeom prst="rect">
            <a:avLst/>
          </a:prstGeom>
        </p:spPr>
      </p:pic>
      <p:pic>
        <p:nvPicPr>
          <p:cNvPr id="16" name="Picture 15">
            <a:extLst>
              <a:ext uri="{FF2B5EF4-FFF2-40B4-BE49-F238E27FC236}">
                <a16:creationId xmlns:a16="http://schemas.microsoft.com/office/drawing/2014/main" id="{935DDD90-2572-2142-A32E-F632BC6370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12008" y="5497972"/>
            <a:ext cx="1491482" cy="880219"/>
          </a:xfrm>
          <a:prstGeom prst="rect">
            <a:avLst/>
          </a:prstGeom>
        </p:spPr>
      </p:pic>
    </p:spTree>
    <p:extLst>
      <p:ext uri="{BB962C8B-B14F-4D97-AF65-F5344CB8AC3E}">
        <p14:creationId xmlns:p14="http://schemas.microsoft.com/office/powerpoint/2010/main" val="22465198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1_Two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10" name="Content Placeholder 2">
            <a:extLst>
              <a:ext uri="{FF2B5EF4-FFF2-40B4-BE49-F238E27FC236}">
                <a16:creationId xmlns:a16="http://schemas.microsoft.com/office/drawing/2014/main" id="{C7B1B3EC-872B-4194-A0DB-1BDA946FB219}"/>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4294055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56C86B40-C303-E075-3768-94937F5537FA}"/>
              </a:ext>
            </a:extLst>
          </p:cNvPr>
          <p:cNvSpPr txBox="1"/>
          <p:nvPr userDrawn="1"/>
        </p:nvSpPr>
        <p:spPr>
          <a:xfrm>
            <a:off x="7175500" y="6457890"/>
            <a:ext cx="5016500" cy="400110"/>
          </a:xfrm>
          <a:prstGeom prst="rect">
            <a:avLst/>
          </a:prstGeom>
          <a:solidFill>
            <a:schemeClr val="accent1"/>
          </a:solidFill>
          <a:ln>
            <a:noFill/>
          </a:ln>
        </p:spPr>
        <p:txBody>
          <a:bodyPr wrap="square">
            <a:spAutoFit/>
          </a:bodyPr>
          <a:lstStyle/>
          <a:p>
            <a:r>
              <a:rPr lang="en-US" sz="2000">
                <a:solidFill>
                  <a:schemeClr val="bg1"/>
                </a:solidFill>
              </a:rPr>
              <a:t>Confidential &amp; Preliminary – as of 30 Nov 2023</a:t>
            </a:r>
          </a:p>
        </p:txBody>
      </p:sp>
    </p:spTree>
    <p:extLst>
      <p:ext uri="{BB962C8B-B14F-4D97-AF65-F5344CB8AC3E}">
        <p14:creationId xmlns:p14="http://schemas.microsoft.com/office/powerpoint/2010/main" val="329847484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2_Title &amp;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56C86B40-C303-E075-3768-94937F5537FA}"/>
              </a:ext>
            </a:extLst>
          </p:cNvPr>
          <p:cNvSpPr txBox="1"/>
          <p:nvPr userDrawn="1"/>
        </p:nvSpPr>
        <p:spPr>
          <a:xfrm>
            <a:off x="6096000" y="6457890"/>
            <a:ext cx="6096000" cy="400110"/>
          </a:xfrm>
          <a:prstGeom prst="rect">
            <a:avLst/>
          </a:prstGeom>
          <a:solidFill>
            <a:schemeClr val="accent1"/>
          </a:solidFill>
          <a:ln>
            <a:noFill/>
          </a:ln>
        </p:spPr>
        <p:txBody>
          <a:bodyPr wrap="square">
            <a:spAutoFit/>
          </a:bodyPr>
          <a:lstStyle/>
          <a:p>
            <a:pPr algn="r"/>
            <a:r>
              <a:rPr lang="en-US" sz="2000">
                <a:solidFill>
                  <a:schemeClr val="bg1"/>
                </a:solidFill>
              </a:rPr>
              <a:t>Confidential &amp; Preliminary – as of 30 Nov 2023</a:t>
            </a:r>
          </a:p>
        </p:txBody>
      </p:sp>
    </p:spTree>
    <p:extLst>
      <p:ext uri="{BB962C8B-B14F-4D97-AF65-F5344CB8AC3E}">
        <p14:creationId xmlns:p14="http://schemas.microsoft.com/office/powerpoint/2010/main" val="6089826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1_Title &amp;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88413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2" name="TextBox 1">
            <a:extLst>
              <a:ext uri="{FF2B5EF4-FFF2-40B4-BE49-F238E27FC236}">
                <a16:creationId xmlns:a16="http://schemas.microsoft.com/office/drawing/2014/main" id="{B4B66697-3B37-3C85-2758-5A85F222B0CA}"/>
              </a:ext>
            </a:extLst>
          </p:cNvPr>
          <p:cNvSpPr txBox="1"/>
          <p:nvPr userDrawn="1"/>
        </p:nvSpPr>
        <p:spPr>
          <a:xfrm>
            <a:off x="7175500" y="6457890"/>
            <a:ext cx="5016500" cy="400110"/>
          </a:xfrm>
          <a:prstGeom prst="rect">
            <a:avLst/>
          </a:prstGeom>
          <a:solidFill>
            <a:schemeClr val="accent1"/>
          </a:solidFill>
          <a:ln>
            <a:noFill/>
          </a:ln>
        </p:spPr>
        <p:txBody>
          <a:bodyPr wrap="square">
            <a:spAutoFit/>
          </a:bodyPr>
          <a:lstStyle/>
          <a:p>
            <a:r>
              <a:rPr lang="en-US" sz="2000">
                <a:solidFill>
                  <a:schemeClr val="bg1"/>
                </a:solidFill>
              </a:rPr>
              <a:t>Confidential &amp; Preliminary – as of 30 Nov 2023</a:t>
            </a:r>
          </a:p>
        </p:txBody>
      </p:sp>
    </p:spTree>
    <p:extLst>
      <p:ext uri="{BB962C8B-B14F-4D97-AF65-F5344CB8AC3E}">
        <p14:creationId xmlns:p14="http://schemas.microsoft.com/office/powerpoint/2010/main" val="41377611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2_Two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2" name="TextBox 1">
            <a:extLst>
              <a:ext uri="{FF2B5EF4-FFF2-40B4-BE49-F238E27FC236}">
                <a16:creationId xmlns:a16="http://schemas.microsoft.com/office/drawing/2014/main" id="{B4B66697-3B37-3C85-2758-5A85F222B0CA}"/>
              </a:ext>
            </a:extLst>
          </p:cNvPr>
          <p:cNvSpPr txBox="1"/>
          <p:nvPr userDrawn="1"/>
        </p:nvSpPr>
        <p:spPr>
          <a:xfrm>
            <a:off x="5814237" y="6457890"/>
            <a:ext cx="6377763" cy="400110"/>
          </a:xfrm>
          <a:prstGeom prst="rect">
            <a:avLst/>
          </a:prstGeom>
          <a:solidFill>
            <a:schemeClr val="accent1"/>
          </a:solidFill>
          <a:ln>
            <a:noFill/>
          </a:ln>
        </p:spPr>
        <p:txBody>
          <a:bodyPr wrap="square">
            <a:spAutoFit/>
          </a:bodyPr>
          <a:lstStyle/>
          <a:p>
            <a:pPr algn="r"/>
            <a:r>
              <a:rPr lang="en-US" sz="2000">
                <a:solidFill>
                  <a:schemeClr val="bg1"/>
                </a:solidFill>
              </a:rPr>
              <a:t>Confidential &amp; Preliminary – as of 30 Nov 2023</a:t>
            </a:r>
          </a:p>
        </p:txBody>
      </p:sp>
    </p:spTree>
    <p:extLst>
      <p:ext uri="{BB962C8B-B14F-4D97-AF65-F5344CB8AC3E}">
        <p14:creationId xmlns:p14="http://schemas.microsoft.com/office/powerpoint/2010/main" val="348728855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1_Two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4865464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1_Title &amp; Content-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3EC31208-EC3F-0EDF-A027-66499DA3904C}"/>
              </a:ext>
            </a:extLst>
          </p:cNvPr>
          <p:cNvPicPr>
            <a:picLocks noChangeAspect="1"/>
          </p:cNvPicPr>
          <p:nvPr userDrawn="1"/>
        </p:nvPicPr>
        <p:blipFill>
          <a:blip r:embed="rId3"/>
          <a:stretch>
            <a:fillRect/>
          </a:stretch>
        </p:blipFill>
        <p:spPr>
          <a:xfrm>
            <a:off x="-2" y="362802"/>
            <a:ext cx="520264" cy="741915"/>
          </a:xfrm>
          <a:prstGeom prst="rect">
            <a:avLst/>
          </a:prstGeom>
        </p:spPr>
      </p:pic>
      <p:sp>
        <p:nvSpPr>
          <p:cNvPr id="3" name="TextBox 2">
            <a:extLst>
              <a:ext uri="{FF2B5EF4-FFF2-40B4-BE49-F238E27FC236}">
                <a16:creationId xmlns:a16="http://schemas.microsoft.com/office/drawing/2014/main" id="{C010760D-8761-F86A-87F3-2ADCEACAF105}"/>
              </a:ext>
            </a:extLst>
          </p:cNvPr>
          <p:cNvSpPr txBox="1"/>
          <p:nvPr userDrawn="1"/>
        </p:nvSpPr>
        <p:spPr>
          <a:xfrm>
            <a:off x="7175500" y="6457890"/>
            <a:ext cx="5016500" cy="400110"/>
          </a:xfrm>
          <a:prstGeom prst="rect">
            <a:avLst/>
          </a:prstGeom>
          <a:solidFill>
            <a:schemeClr val="accent1"/>
          </a:solidFill>
          <a:ln>
            <a:noFill/>
          </a:ln>
        </p:spPr>
        <p:txBody>
          <a:bodyPr wrap="square">
            <a:spAutoFit/>
          </a:bodyPr>
          <a:lstStyle/>
          <a:p>
            <a:r>
              <a:rPr lang="en-US" sz="2000">
                <a:solidFill>
                  <a:schemeClr val="bg1"/>
                </a:solidFill>
              </a:rPr>
              <a:t>Confidential &amp; Preliminary – as of 30 Nov 2023</a:t>
            </a:r>
          </a:p>
        </p:txBody>
      </p:sp>
    </p:spTree>
    <p:extLst>
      <p:ext uri="{BB962C8B-B14F-4D97-AF65-F5344CB8AC3E}">
        <p14:creationId xmlns:p14="http://schemas.microsoft.com/office/powerpoint/2010/main" val="27482260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2_Title &amp; Content-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3EC31208-EC3F-0EDF-A027-66499DA3904C}"/>
              </a:ext>
            </a:extLst>
          </p:cNvPr>
          <p:cNvPicPr>
            <a:picLocks noChangeAspect="1"/>
          </p:cNvPicPr>
          <p:nvPr userDrawn="1"/>
        </p:nvPicPr>
        <p:blipFill>
          <a:blip r:embed="rId3"/>
          <a:stretch>
            <a:fillRect/>
          </a:stretch>
        </p:blipFill>
        <p:spPr>
          <a:xfrm>
            <a:off x="-2" y="362802"/>
            <a:ext cx="520264" cy="741915"/>
          </a:xfrm>
          <a:prstGeom prst="rect">
            <a:avLst/>
          </a:prstGeom>
        </p:spPr>
      </p:pic>
    </p:spTree>
    <p:extLst>
      <p:ext uri="{BB962C8B-B14F-4D97-AF65-F5344CB8AC3E}">
        <p14:creationId xmlns:p14="http://schemas.microsoft.com/office/powerpoint/2010/main" val="1552773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1_Two Content-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2" name="Picture 1">
            <a:extLst>
              <a:ext uri="{FF2B5EF4-FFF2-40B4-BE49-F238E27FC236}">
                <a16:creationId xmlns:a16="http://schemas.microsoft.com/office/drawing/2014/main" id="{9634E6C0-36E8-4388-7946-80BE2A9BAF1C}"/>
              </a:ext>
            </a:extLst>
          </p:cNvPr>
          <p:cNvPicPr>
            <a:picLocks noChangeAspect="1"/>
          </p:cNvPicPr>
          <p:nvPr userDrawn="1"/>
        </p:nvPicPr>
        <p:blipFill>
          <a:blip r:embed="rId3"/>
          <a:stretch>
            <a:fillRect/>
          </a:stretch>
        </p:blipFill>
        <p:spPr>
          <a:xfrm>
            <a:off x="-3" y="428389"/>
            <a:ext cx="496601" cy="708171"/>
          </a:xfrm>
          <a:prstGeom prst="rect">
            <a:avLst/>
          </a:prstGeom>
        </p:spPr>
      </p:pic>
      <p:sp>
        <p:nvSpPr>
          <p:cNvPr id="4" name="TextBox 3">
            <a:extLst>
              <a:ext uri="{FF2B5EF4-FFF2-40B4-BE49-F238E27FC236}">
                <a16:creationId xmlns:a16="http://schemas.microsoft.com/office/drawing/2014/main" id="{6F964704-0E8E-5F6D-8B7A-F89047E6F389}"/>
              </a:ext>
            </a:extLst>
          </p:cNvPr>
          <p:cNvSpPr txBox="1"/>
          <p:nvPr userDrawn="1"/>
        </p:nvSpPr>
        <p:spPr>
          <a:xfrm>
            <a:off x="7175500" y="6457890"/>
            <a:ext cx="5016500" cy="400110"/>
          </a:xfrm>
          <a:prstGeom prst="rect">
            <a:avLst/>
          </a:prstGeom>
          <a:solidFill>
            <a:schemeClr val="accent1"/>
          </a:solidFill>
          <a:ln>
            <a:noFill/>
          </a:ln>
        </p:spPr>
        <p:txBody>
          <a:bodyPr wrap="square">
            <a:spAutoFit/>
          </a:bodyPr>
          <a:lstStyle/>
          <a:p>
            <a:r>
              <a:rPr lang="en-US" sz="2000">
                <a:solidFill>
                  <a:schemeClr val="bg1"/>
                </a:solidFill>
              </a:rPr>
              <a:t>Confidential &amp; Preliminary – as of 30 Nov 2023</a:t>
            </a:r>
          </a:p>
        </p:txBody>
      </p:sp>
    </p:spTree>
    <p:extLst>
      <p:ext uri="{BB962C8B-B14F-4D97-AF65-F5344CB8AC3E}">
        <p14:creationId xmlns:p14="http://schemas.microsoft.com/office/powerpoint/2010/main" val="2362104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8" name="Picture 7" descr="A couple of women posing for a picture&#10;&#10;Description automatically generated with low confidence">
            <a:extLst>
              <a:ext uri="{FF2B5EF4-FFF2-40B4-BE49-F238E27FC236}">
                <a16:creationId xmlns:a16="http://schemas.microsoft.com/office/drawing/2014/main" id="{FB7E668C-EDC6-BD6B-645B-A91850FA20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 y="0"/>
            <a:ext cx="12192006" cy="6858000"/>
          </a:xfrm>
          <a:prstGeom prst="rect">
            <a:avLst/>
          </a:prstGeom>
        </p:spPr>
      </p:pic>
      <p:pic>
        <p:nvPicPr>
          <p:cNvPr id="9" name="Picture 8">
            <a:extLst>
              <a:ext uri="{FF2B5EF4-FFF2-40B4-BE49-F238E27FC236}">
                <a16:creationId xmlns:a16="http://schemas.microsoft.com/office/drawing/2014/main" id="{FDB24FB4-FBDB-BCDD-8726-2003B5B5C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6" name="Rectangle 5">
            <a:extLst>
              <a:ext uri="{FF2B5EF4-FFF2-40B4-BE49-F238E27FC236}">
                <a16:creationId xmlns:a16="http://schemas.microsoft.com/office/drawing/2014/main" id="{0DB9E195-1A02-E6B3-24D0-FAB94BBF2588}"/>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ame Side Corner Rectangle 6">
            <a:extLst>
              <a:ext uri="{FF2B5EF4-FFF2-40B4-BE49-F238E27FC236}">
                <a16:creationId xmlns:a16="http://schemas.microsoft.com/office/drawing/2014/main" id="{D41F857F-4A06-C174-6986-639EC00395DD}"/>
              </a:ext>
            </a:extLst>
          </p:cNvPr>
          <p:cNvSpPr/>
          <p:nvPr/>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3F4F93-1E7C-F640-8BE4-319E5E0030AD}"/>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pic>
        <p:nvPicPr>
          <p:cNvPr id="3" name="Picture 2" descr="A couple of women posing for a picture&#10;&#10;Description automatically generated with low confidence">
            <a:extLst>
              <a:ext uri="{FF2B5EF4-FFF2-40B4-BE49-F238E27FC236}">
                <a16:creationId xmlns:a16="http://schemas.microsoft.com/office/drawing/2014/main" id="{BAA875C4-A9E8-DC65-50FC-383A1C13DC5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 y="0"/>
            <a:ext cx="12192006" cy="6858000"/>
          </a:xfrm>
          <a:prstGeom prst="rect">
            <a:avLst/>
          </a:prstGeom>
        </p:spPr>
      </p:pic>
      <p:pic>
        <p:nvPicPr>
          <p:cNvPr id="4" name="Picture 3">
            <a:extLst>
              <a:ext uri="{FF2B5EF4-FFF2-40B4-BE49-F238E27FC236}">
                <a16:creationId xmlns:a16="http://schemas.microsoft.com/office/drawing/2014/main" id="{09A76651-1F84-6702-77D8-D99D14BE15E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5" name="Rectangle 4">
            <a:extLst>
              <a:ext uri="{FF2B5EF4-FFF2-40B4-BE49-F238E27FC236}">
                <a16:creationId xmlns:a16="http://schemas.microsoft.com/office/drawing/2014/main" id="{BF6DD1B2-492E-0FC9-7A0B-057963EA9622}"/>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7700DC10-043E-0283-110E-9BE36C86DBFB}"/>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301518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2_Two Content-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2" name="Picture 1">
            <a:extLst>
              <a:ext uri="{FF2B5EF4-FFF2-40B4-BE49-F238E27FC236}">
                <a16:creationId xmlns:a16="http://schemas.microsoft.com/office/drawing/2014/main" id="{9634E6C0-36E8-4388-7946-80BE2A9BAF1C}"/>
              </a:ext>
            </a:extLst>
          </p:cNvPr>
          <p:cNvPicPr>
            <a:picLocks noChangeAspect="1"/>
          </p:cNvPicPr>
          <p:nvPr userDrawn="1"/>
        </p:nvPicPr>
        <p:blipFill>
          <a:blip r:embed="rId3"/>
          <a:stretch>
            <a:fillRect/>
          </a:stretch>
        </p:blipFill>
        <p:spPr>
          <a:xfrm>
            <a:off x="-3" y="428389"/>
            <a:ext cx="496601" cy="708171"/>
          </a:xfrm>
          <a:prstGeom prst="rect">
            <a:avLst/>
          </a:prstGeom>
        </p:spPr>
      </p:pic>
    </p:spTree>
    <p:extLst>
      <p:ext uri="{BB962C8B-B14F-4D97-AF65-F5344CB8AC3E}">
        <p14:creationId xmlns:p14="http://schemas.microsoft.com/office/powerpoint/2010/main" val="25084663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2_Title &amp; Content-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DAA793F1-A3A3-91FD-CC16-9FCC8586F618}"/>
              </a:ext>
            </a:extLst>
          </p:cNvPr>
          <p:cNvPicPr>
            <a:picLocks noChangeAspect="1"/>
          </p:cNvPicPr>
          <p:nvPr userDrawn="1"/>
        </p:nvPicPr>
        <p:blipFill>
          <a:blip r:embed="rId3"/>
          <a:stretch>
            <a:fillRect/>
          </a:stretch>
        </p:blipFill>
        <p:spPr>
          <a:xfrm>
            <a:off x="0" y="407769"/>
            <a:ext cx="488731" cy="696948"/>
          </a:xfrm>
          <a:prstGeom prst="rect">
            <a:avLst/>
          </a:prstGeom>
        </p:spPr>
      </p:pic>
      <p:sp>
        <p:nvSpPr>
          <p:cNvPr id="2" name="TextBox 1">
            <a:extLst>
              <a:ext uri="{FF2B5EF4-FFF2-40B4-BE49-F238E27FC236}">
                <a16:creationId xmlns:a16="http://schemas.microsoft.com/office/drawing/2014/main" id="{03CBD156-4730-4EA9-8159-8D501F5E4E1B}"/>
              </a:ext>
            </a:extLst>
          </p:cNvPr>
          <p:cNvSpPr txBox="1"/>
          <p:nvPr userDrawn="1"/>
        </p:nvSpPr>
        <p:spPr>
          <a:xfrm>
            <a:off x="7175500" y="6457890"/>
            <a:ext cx="5016500" cy="400110"/>
          </a:xfrm>
          <a:prstGeom prst="rect">
            <a:avLst/>
          </a:prstGeom>
          <a:solidFill>
            <a:schemeClr val="accent1"/>
          </a:solidFill>
          <a:ln>
            <a:noFill/>
          </a:ln>
        </p:spPr>
        <p:txBody>
          <a:bodyPr wrap="square">
            <a:spAutoFit/>
          </a:bodyPr>
          <a:lstStyle/>
          <a:p>
            <a:r>
              <a:rPr lang="en-US" sz="2000">
                <a:solidFill>
                  <a:schemeClr val="bg1"/>
                </a:solidFill>
              </a:rPr>
              <a:t>Confidential &amp; Preliminary – as of 30 Nov 2023</a:t>
            </a:r>
          </a:p>
        </p:txBody>
      </p:sp>
    </p:spTree>
    <p:extLst>
      <p:ext uri="{BB962C8B-B14F-4D97-AF65-F5344CB8AC3E}">
        <p14:creationId xmlns:p14="http://schemas.microsoft.com/office/powerpoint/2010/main" val="31739873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3_Title &amp; Content-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DAA793F1-A3A3-91FD-CC16-9FCC8586F618}"/>
              </a:ext>
            </a:extLst>
          </p:cNvPr>
          <p:cNvPicPr>
            <a:picLocks noChangeAspect="1"/>
          </p:cNvPicPr>
          <p:nvPr userDrawn="1"/>
        </p:nvPicPr>
        <p:blipFill>
          <a:blip r:embed="rId3"/>
          <a:stretch>
            <a:fillRect/>
          </a:stretch>
        </p:blipFill>
        <p:spPr>
          <a:xfrm>
            <a:off x="0" y="407769"/>
            <a:ext cx="488731" cy="696948"/>
          </a:xfrm>
          <a:prstGeom prst="rect">
            <a:avLst/>
          </a:prstGeom>
        </p:spPr>
      </p:pic>
    </p:spTree>
    <p:extLst>
      <p:ext uri="{BB962C8B-B14F-4D97-AF65-F5344CB8AC3E}">
        <p14:creationId xmlns:p14="http://schemas.microsoft.com/office/powerpoint/2010/main" val="231064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2_Two Content-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3" name="Picture 2">
            <a:extLst>
              <a:ext uri="{FF2B5EF4-FFF2-40B4-BE49-F238E27FC236}">
                <a16:creationId xmlns:a16="http://schemas.microsoft.com/office/drawing/2014/main" id="{76E3A50A-AED4-A3B1-6CEF-6EC4E7B1573A}"/>
              </a:ext>
            </a:extLst>
          </p:cNvPr>
          <p:cNvPicPr>
            <a:picLocks noChangeAspect="1"/>
          </p:cNvPicPr>
          <p:nvPr userDrawn="1"/>
        </p:nvPicPr>
        <p:blipFill>
          <a:blip r:embed="rId3"/>
          <a:stretch>
            <a:fillRect/>
          </a:stretch>
        </p:blipFill>
        <p:spPr>
          <a:xfrm>
            <a:off x="0" y="408370"/>
            <a:ext cx="496602" cy="708172"/>
          </a:xfrm>
          <a:prstGeom prst="rect">
            <a:avLst/>
          </a:prstGeom>
        </p:spPr>
      </p:pic>
      <p:sp>
        <p:nvSpPr>
          <p:cNvPr id="2" name="TextBox 1">
            <a:extLst>
              <a:ext uri="{FF2B5EF4-FFF2-40B4-BE49-F238E27FC236}">
                <a16:creationId xmlns:a16="http://schemas.microsoft.com/office/drawing/2014/main" id="{B7ADF334-6A14-DD96-8516-5C12B588AAA4}"/>
              </a:ext>
            </a:extLst>
          </p:cNvPr>
          <p:cNvSpPr txBox="1"/>
          <p:nvPr userDrawn="1"/>
        </p:nvSpPr>
        <p:spPr>
          <a:xfrm>
            <a:off x="7175500" y="6457890"/>
            <a:ext cx="5016500" cy="400110"/>
          </a:xfrm>
          <a:prstGeom prst="rect">
            <a:avLst/>
          </a:prstGeom>
          <a:solidFill>
            <a:schemeClr val="accent1"/>
          </a:solidFill>
          <a:ln>
            <a:noFill/>
          </a:ln>
        </p:spPr>
        <p:txBody>
          <a:bodyPr wrap="square">
            <a:spAutoFit/>
          </a:bodyPr>
          <a:lstStyle/>
          <a:p>
            <a:r>
              <a:rPr lang="en-US" sz="2000">
                <a:solidFill>
                  <a:schemeClr val="bg1"/>
                </a:solidFill>
              </a:rPr>
              <a:t>Confidential &amp; Preliminary – as of 30 Nov 2023</a:t>
            </a:r>
          </a:p>
        </p:txBody>
      </p:sp>
    </p:spTree>
    <p:extLst>
      <p:ext uri="{BB962C8B-B14F-4D97-AF65-F5344CB8AC3E}">
        <p14:creationId xmlns:p14="http://schemas.microsoft.com/office/powerpoint/2010/main" val="1310998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3_Two Content-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3" name="Picture 2">
            <a:extLst>
              <a:ext uri="{FF2B5EF4-FFF2-40B4-BE49-F238E27FC236}">
                <a16:creationId xmlns:a16="http://schemas.microsoft.com/office/drawing/2014/main" id="{76E3A50A-AED4-A3B1-6CEF-6EC4E7B1573A}"/>
              </a:ext>
            </a:extLst>
          </p:cNvPr>
          <p:cNvPicPr>
            <a:picLocks noChangeAspect="1"/>
          </p:cNvPicPr>
          <p:nvPr userDrawn="1"/>
        </p:nvPicPr>
        <p:blipFill>
          <a:blip r:embed="rId3"/>
          <a:stretch>
            <a:fillRect/>
          </a:stretch>
        </p:blipFill>
        <p:spPr>
          <a:xfrm>
            <a:off x="0" y="408370"/>
            <a:ext cx="496602" cy="708172"/>
          </a:xfrm>
          <a:prstGeom prst="rect">
            <a:avLst/>
          </a:prstGeom>
        </p:spPr>
      </p:pic>
    </p:spTree>
    <p:extLst>
      <p:ext uri="{BB962C8B-B14F-4D97-AF65-F5344CB8AC3E}">
        <p14:creationId xmlns:p14="http://schemas.microsoft.com/office/powerpoint/2010/main" val="28446966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28465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19916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3145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een and white triangle pattern&#10;&#10;Description automatically generated">
            <a:extLst>
              <a:ext uri="{FF2B5EF4-FFF2-40B4-BE49-F238E27FC236}">
                <a16:creationId xmlns:a16="http://schemas.microsoft.com/office/drawing/2014/main" id="{DB05BE08-C89B-B2B4-AA87-C3BC074AA255}"/>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0412769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een and white triangle pattern&#10;&#10;Description automatically generated">
            <a:extLst>
              <a:ext uri="{FF2B5EF4-FFF2-40B4-BE49-F238E27FC236}">
                <a16:creationId xmlns:a16="http://schemas.microsoft.com/office/drawing/2014/main" id="{DB05BE08-C89B-B2B4-AA87-C3BC074AA255}"/>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4" name="Picture 3" descr="A blue and green triangle pattern&#10;&#10;Description automatically generated">
            <a:extLst>
              <a:ext uri="{FF2B5EF4-FFF2-40B4-BE49-F238E27FC236}">
                <a16:creationId xmlns:a16="http://schemas.microsoft.com/office/drawing/2014/main" id="{C7A2E42A-79EA-17F0-8E12-A65896560063}"/>
              </a:ext>
            </a:extLst>
          </p:cNvPr>
          <p:cNvPicPr>
            <a:picLocks noChangeAspect="1"/>
          </p:cNvPicPr>
          <p:nvPr userDrawn="1"/>
        </p:nvPicPr>
        <p:blipFill>
          <a:blip r:embed="rId4"/>
          <a:stretch>
            <a:fillRect/>
          </a:stretch>
        </p:blipFill>
        <p:spPr>
          <a:xfrm>
            <a:off x="1185" y="0"/>
            <a:ext cx="12189630" cy="6858000"/>
          </a:xfrm>
          <a:prstGeom prst="rect">
            <a:avLst/>
          </a:prstGeom>
        </p:spPr>
      </p:pic>
    </p:spTree>
    <p:extLst>
      <p:ext uri="{BB962C8B-B14F-4D97-AF65-F5344CB8AC3E}">
        <p14:creationId xmlns:p14="http://schemas.microsoft.com/office/powerpoint/2010/main" val="35210135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Header-Photo-Teal">
    <p:spTree>
      <p:nvGrpSpPr>
        <p:cNvPr id="1" name=""/>
        <p:cNvGrpSpPr/>
        <p:nvPr/>
      </p:nvGrpSpPr>
      <p:grpSpPr>
        <a:xfrm>
          <a:off x="0" y="0"/>
          <a:ext cx="0" cy="0"/>
          <a:chOff x="0" y="0"/>
          <a:chExt cx="0" cy="0"/>
        </a:xfrm>
      </p:grpSpPr>
      <p:pic>
        <p:nvPicPr>
          <p:cNvPr id="4" name="Picture 3" descr="A group of women sitting on a bed&#10;&#10;Description automatically generated with low confidence">
            <a:extLst>
              <a:ext uri="{FF2B5EF4-FFF2-40B4-BE49-F238E27FC236}">
                <a16:creationId xmlns:a16="http://schemas.microsoft.com/office/drawing/2014/main" id="{61E110E7-E123-F276-8AD4-28D7AAE07C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2F28414-4EED-FB93-56C2-412A14F6E9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pic>
        <p:nvPicPr>
          <p:cNvPr id="9" name="Picture 8">
            <a:extLst>
              <a:ext uri="{FF2B5EF4-FFF2-40B4-BE49-F238E27FC236}">
                <a16:creationId xmlns:a16="http://schemas.microsoft.com/office/drawing/2014/main" id="{A5867A2A-0E3F-ED7B-908F-DA0C25325CAD}"/>
              </a:ext>
            </a:extLst>
          </p:cNvPr>
          <p:cNvPicPr>
            <a:picLocks noChangeAspect="1"/>
          </p:cNvPicPr>
          <p:nvPr/>
        </p:nvPicPr>
        <p:blipFill rotWithShape="1">
          <a:blip r:embed="rId4"/>
          <a:srcRect l="64006" t="78" r="-1" b="-78"/>
          <a:stretch/>
        </p:blipFill>
        <p:spPr>
          <a:xfrm>
            <a:off x="7803472" y="0"/>
            <a:ext cx="4388528" cy="6858000"/>
          </a:xfrm>
          <a:prstGeom prst="rect">
            <a:avLst/>
          </a:prstGeom>
        </p:spPr>
      </p:pic>
      <p:sp>
        <p:nvSpPr>
          <p:cNvPr id="10" name="Rectangle 9">
            <a:extLst>
              <a:ext uri="{FF2B5EF4-FFF2-40B4-BE49-F238E27FC236}">
                <a16:creationId xmlns:a16="http://schemas.microsoft.com/office/drawing/2014/main" id="{7BD26820-EDFB-7F15-B829-80F4642B3979}"/>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a:extLst>
              <a:ext uri="{FF2B5EF4-FFF2-40B4-BE49-F238E27FC236}">
                <a16:creationId xmlns:a16="http://schemas.microsoft.com/office/drawing/2014/main" id="{EA2946DD-A6C7-0A3D-35B9-E5B90FF64163}"/>
              </a:ext>
            </a:extLst>
          </p:cNvPr>
          <p:cNvSpPr/>
          <p:nvPr/>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B380-79DD-9AB1-25DF-283BBD8E282C}"/>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14C0A663-45FD-78F6-92BB-67D71A98BFA4}"/>
              </a:ext>
            </a:extLst>
          </p:cNvPr>
          <p:cNvSpPr/>
          <p:nvPr/>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411D53B-2C17-0513-DAAF-C9EEA0ACA832}"/>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F01515E3-006C-9ED8-FA17-B99B5E3067DD}"/>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pic>
        <p:nvPicPr>
          <p:cNvPr id="2" name="Picture 1" descr="A group of women sitting on a bed&#10;&#10;Description automatically generated with low confidence">
            <a:extLst>
              <a:ext uri="{FF2B5EF4-FFF2-40B4-BE49-F238E27FC236}">
                <a16:creationId xmlns:a16="http://schemas.microsoft.com/office/drawing/2014/main" id="{A8DE1435-2CBE-CD8C-6625-D349992DB90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6B79BEC-8DB1-3102-A6AC-4C1D7AAB68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pic>
        <p:nvPicPr>
          <p:cNvPr id="5" name="Picture 4">
            <a:extLst>
              <a:ext uri="{FF2B5EF4-FFF2-40B4-BE49-F238E27FC236}">
                <a16:creationId xmlns:a16="http://schemas.microsoft.com/office/drawing/2014/main" id="{77F97684-20C9-6B12-F857-387C2D77CAD4}"/>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6" name="Rectangle 5">
            <a:extLst>
              <a:ext uri="{FF2B5EF4-FFF2-40B4-BE49-F238E27FC236}">
                <a16:creationId xmlns:a16="http://schemas.microsoft.com/office/drawing/2014/main" id="{EF857170-4206-654E-0041-0C29D6AE3431}"/>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ame Side Corner Rectangle 7">
            <a:extLst>
              <a:ext uri="{FF2B5EF4-FFF2-40B4-BE49-F238E27FC236}">
                <a16:creationId xmlns:a16="http://schemas.microsoft.com/office/drawing/2014/main" id="{7E794978-C751-49C3-70E2-EB579C8F1C6C}"/>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3811642-B1DD-1EDB-CFE8-8BD2D1BD916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9155FE5C-53F8-33B9-4DE9-0ED0201C1408}"/>
              </a:ext>
            </a:extLst>
          </p:cNvPr>
          <p:cNvSpPr/>
          <p:nvPr userDrawn="1"/>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16803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Gra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ey and brown triangle pattern&#10;&#10;Description automatically generated with medium confidence">
            <a:extLst>
              <a:ext uri="{FF2B5EF4-FFF2-40B4-BE49-F238E27FC236}">
                <a16:creationId xmlns:a16="http://schemas.microsoft.com/office/drawing/2014/main" id="{EE4364FF-497B-B764-CF76-DDFA43F24C7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899400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1_Teal">
    <p:bg>
      <p:bgPr>
        <a:solidFill>
          <a:srgbClr val="02666D">
            <a:alpha val="10000"/>
          </a:srgb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2" name="TextBox 1">
            <a:extLst>
              <a:ext uri="{FF2B5EF4-FFF2-40B4-BE49-F238E27FC236}">
                <a16:creationId xmlns:a16="http://schemas.microsoft.com/office/drawing/2014/main" id="{B7F52C70-3ACD-12D4-D74B-C9BBE1F889EE}"/>
              </a:ext>
            </a:extLst>
          </p:cNvPr>
          <p:cNvSpPr txBox="1"/>
          <p:nvPr userDrawn="1"/>
        </p:nvSpPr>
        <p:spPr>
          <a:xfrm>
            <a:off x="7175500" y="6457890"/>
            <a:ext cx="5016500" cy="400110"/>
          </a:xfrm>
          <a:prstGeom prst="rect">
            <a:avLst/>
          </a:prstGeom>
          <a:solidFill>
            <a:schemeClr val="accent1"/>
          </a:solidFill>
          <a:ln>
            <a:noFill/>
          </a:ln>
        </p:spPr>
        <p:txBody>
          <a:bodyPr wrap="square">
            <a:spAutoFit/>
          </a:bodyPr>
          <a:lstStyle/>
          <a:p>
            <a:r>
              <a:rPr lang="en-US" sz="2000">
                <a:solidFill>
                  <a:schemeClr val="bg1"/>
                </a:solidFill>
              </a:rPr>
              <a:t>Confidential &amp; Preliminary – as of 30 Nov 2023</a:t>
            </a:r>
          </a:p>
        </p:txBody>
      </p:sp>
    </p:spTree>
    <p:extLst>
      <p:ext uri="{BB962C8B-B14F-4D97-AF65-F5344CB8AC3E}">
        <p14:creationId xmlns:p14="http://schemas.microsoft.com/office/powerpoint/2010/main" val="22639383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1_Pink">
    <p:bg>
      <p:bgPr>
        <a:solidFill>
          <a:srgbClr val="AF315A">
            <a:alpha val="10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2" name="TextBox 1">
            <a:extLst>
              <a:ext uri="{FF2B5EF4-FFF2-40B4-BE49-F238E27FC236}">
                <a16:creationId xmlns:a16="http://schemas.microsoft.com/office/drawing/2014/main" id="{320CB64C-E340-977C-EFCE-F84889A494DA}"/>
              </a:ext>
            </a:extLst>
          </p:cNvPr>
          <p:cNvSpPr txBox="1"/>
          <p:nvPr userDrawn="1"/>
        </p:nvSpPr>
        <p:spPr>
          <a:xfrm>
            <a:off x="7175500" y="6457890"/>
            <a:ext cx="5016500" cy="400110"/>
          </a:xfrm>
          <a:prstGeom prst="rect">
            <a:avLst/>
          </a:prstGeom>
          <a:solidFill>
            <a:schemeClr val="accent1"/>
          </a:solidFill>
          <a:ln>
            <a:noFill/>
          </a:ln>
        </p:spPr>
        <p:txBody>
          <a:bodyPr wrap="square">
            <a:spAutoFit/>
          </a:bodyPr>
          <a:lstStyle/>
          <a:p>
            <a:r>
              <a:rPr lang="en-US" sz="2000">
                <a:solidFill>
                  <a:schemeClr val="bg1"/>
                </a:solidFill>
              </a:rPr>
              <a:t>Confidential &amp; Preliminary – as of 30 Nov 2023</a:t>
            </a:r>
          </a:p>
        </p:txBody>
      </p:sp>
    </p:spTree>
    <p:extLst>
      <p:ext uri="{BB962C8B-B14F-4D97-AF65-F5344CB8AC3E}">
        <p14:creationId xmlns:p14="http://schemas.microsoft.com/office/powerpoint/2010/main" val="27353749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1_Gold">
    <p:bg>
      <p:bgPr>
        <a:solidFill>
          <a:srgbClr val="E0A141">
            <a:alpha val="5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2" name="TextBox 1">
            <a:extLst>
              <a:ext uri="{FF2B5EF4-FFF2-40B4-BE49-F238E27FC236}">
                <a16:creationId xmlns:a16="http://schemas.microsoft.com/office/drawing/2014/main" id="{811B8F68-E49E-6F14-2D1C-D9EA87CE67E6}"/>
              </a:ext>
            </a:extLst>
          </p:cNvPr>
          <p:cNvSpPr txBox="1"/>
          <p:nvPr userDrawn="1"/>
        </p:nvSpPr>
        <p:spPr>
          <a:xfrm>
            <a:off x="7175500" y="6457890"/>
            <a:ext cx="5016500" cy="400110"/>
          </a:xfrm>
          <a:prstGeom prst="rect">
            <a:avLst/>
          </a:prstGeom>
          <a:solidFill>
            <a:schemeClr val="accent1"/>
          </a:solidFill>
          <a:ln>
            <a:noFill/>
          </a:ln>
        </p:spPr>
        <p:txBody>
          <a:bodyPr wrap="square">
            <a:spAutoFit/>
          </a:bodyPr>
          <a:lstStyle/>
          <a:p>
            <a:r>
              <a:rPr lang="en-US" sz="2000">
                <a:solidFill>
                  <a:schemeClr val="bg1"/>
                </a:solidFill>
              </a:rPr>
              <a:t>Confidential &amp; Preliminary – as of 30 Nov 2023</a:t>
            </a:r>
          </a:p>
        </p:txBody>
      </p:sp>
    </p:spTree>
    <p:extLst>
      <p:ext uri="{BB962C8B-B14F-4D97-AF65-F5344CB8AC3E}">
        <p14:creationId xmlns:p14="http://schemas.microsoft.com/office/powerpoint/2010/main" val="28697984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1_Green">
    <p:bg>
      <p:bgPr>
        <a:solidFill>
          <a:schemeClr val="accent5">
            <a:alpha val="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2" name="TextBox 1">
            <a:extLst>
              <a:ext uri="{FF2B5EF4-FFF2-40B4-BE49-F238E27FC236}">
                <a16:creationId xmlns:a16="http://schemas.microsoft.com/office/drawing/2014/main" id="{2C9DEF4F-9CCE-DF77-8876-0F7158CF2F5F}"/>
              </a:ext>
            </a:extLst>
          </p:cNvPr>
          <p:cNvSpPr txBox="1"/>
          <p:nvPr userDrawn="1"/>
        </p:nvSpPr>
        <p:spPr>
          <a:xfrm>
            <a:off x="7175500" y="6457890"/>
            <a:ext cx="5016500" cy="400110"/>
          </a:xfrm>
          <a:prstGeom prst="rect">
            <a:avLst/>
          </a:prstGeom>
          <a:solidFill>
            <a:schemeClr val="accent1"/>
          </a:solidFill>
          <a:ln>
            <a:noFill/>
          </a:ln>
        </p:spPr>
        <p:txBody>
          <a:bodyPr wrap="square">
            <a:spAutoFit/>
          </a:bodyPr>
          <a:lstStyle/>
          <a:p>
            <a:r>
              <a:rPr lang="en-US" sz="2000">
                <a:solidFill>
                  <a:schemeClr val="bg1"/>
                </a:solidFill>
              </a:rPr>
              <a:t>Confidential &amp; Preliminary – as of 30 Nov 2023</a:t>
            </a:r>
          </a:p>
        </p:txBody>
      </p:sp>
    </p:spTree>
    <p:extLst>
      <p:ext uri="{BB962C8B-B14F-4D97-AF65-F5344CB8AC3E}">
        <p14:creationId xmlns:p14="http://schemas.microsoft.com/office/powerpoint/2010/main" val="24941103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1_Blue">
    <p:bg>
      <p:bgPr>
        <a:solidFill>
          <a:schemeClr val="accent6">
            <a:alpha val="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2" name="TextBox 1">
            <a:extLst>
              <a:ext uri="{FF2B5EF4-FFF2-40B4-BE49-F238E27FC236}">
                <a16:creationId xmlns:a16="http://schemas.microsoft.com/office/drawing/2014/main" id="{7374661A-853F-2901-59DF-9C22C78A9EFB}"/>
              </a:ext>
            </a:extLst>
          </p:cNvPr>
          <p:cNvSpPr txBox="1"/>
          <p:nvPr userDrawn="1"/>
        </p:nvSpPr>
        <p:spPr>
          <a:xfrm>
            <a:off x="7175500" y="6457890"/>
            <a:ext cx="5016500" cy="400110"/>
          </a:xfrm>
          <a:prstGeom prst="rect">
            <a:avLst/>
          </a:prstGeom>
          <a:solidFill>
            <a:schemeClr val="accent1"/>
          </a:solidFill>
          <a:ln>
            <a:noFill/>
          </a:ln>
        </p:spPr>
        <p:txBody>
          <a:bodyPr wrap="square">
            <a:spAutoFit/>
          </a:bodyPr>
          <a:lstStyle/>
          <a:p>
            <a:r>
              <a:rPr lang="en-US" sz="2000">
                <a:solidFill>
                  <a:schemeClr val="bg1"/>
                </a:solidFill>
              </a:rPr>
              <a:t>Confidential &amp; Preliminary – as of 30 Nov 2023</a:t>
            </a:r>
          </a:p>
        </p:txBody>
      </p:sp>
    </p:spTree>
    <p:extLst>
      <p:ext uri="{BB962C8B-B14F-4D97-AF65-F5344CB8AC3E}">
        <p14:creationId xmlns:p14="http://schemas.microsoft.com/office/powerpoint/2010/main" val="87727176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2_Teal">
    <p:bg>
      <p:bgPr>
        <a:solidFill>
          <a:srgbClr val="02666D">
            <a:alpha val="10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D1475-7176-2948-9793-B78039E83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2" name="TextBox 1">
            <a:extLst>
              <a:ext uri="{FF2B5EF4-FFF2-40B4-BE49-F238E27FC236}">
                <a16:creationId xmlns:a16="http://schemas.microsoft.com/office/drawing/2014/main" id="{39F3928F-83D9-249F-8214-A19BFC8BABA0}"/>
              </a:ext>
            </a:extLst>
          </p:cNvPr>
          <p:cNvSpPr txBox="1"/>
          <p:nvPr userDrawn="1"/>
        </p:nvSpPr>
        <p:spPr>
          <a:xfrm>
            <a:off x="7175500" y="6457890"/>
            <a:ext cx="5016500" cy="400110"/>
          </a:xfrm>
          <a:prstGeom prst="rect">
            <a:avLst/>
          </a:prstGeom>
          <a:solidFill>
            <a:schemeClr val="accent1"/>
          </a:solidFill>
          <a:ln>
            <a:noFill/>
          </a:ln>
        </p:spPr>
        <p:txBody>
          <a:bodyPr wrap="square">
            <a:spAutoFit/>
          </a:bodyPr>
          <a:lstStyle/>
          <a:p>
            <a:r>
              <a:rPr lang="en-US" sz="2000">
                <a:solidFill>
                  <a:schemeClr val="bg1"/>
                </a:solidFill>
              </a:rPr>
              <a:t>Confidential &amp; Preliminary – as of 30 Nov 2023</a:t>
            </a:r>
          </a:p>
        </p:txBody>
      </p:sp>
    </p:spTree>
    <p:extLst>
      <p:ext uri="{BB962C8B-B14F-4D97-AF65-F5344CB8AC3E}">
        <p14:creationId xmlns:p14="http://schemas.microsoft.com/office/powerpoint/2010/main" val="177371813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3_Teal">
    <p:bg>
      <p:bgPr>
        <a:solidFill>
          <a:srgbClr val="02666D">
            <a:alpha val="10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D1475-7176-2948-9793-B78039E83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1422176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2_Pink">
    <p:bg>
      <p:bgPr>
        <a:solidFill>
          <a:srgbClr val="AF315A">
            <a:alpha val="10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B0BC5F-C487-A744-9239-01BA7E5D1EE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2" name="TextBox 1">
            <a:extLst>
              <a:ext uri="{FF2B5EF4-FFF2-40B4-BE49-F238E27FC236}">
                <a16:creationId xmlns:a16="http://schemas.microsoft.com/office/drawing/2014/main" id="{DEB272BF-E3C4-A492-BDA7-3A34A8D3C317}"/>
              </a:ext>
            </a:extLst>
          </p:cNvPr>
          <p:cNvSpPr txBox="1"/>
          <p:nvPr userDrawn="1"/>
        </p:nvSpPr>
        <p:spPr>
          <a:xfrm>
            <a:off x="7175500" y="6457890"/>
            <a:ext cx="5016500" cy="400110"/>
          </a:xfrm>
          <a:prstGeom prst="rect">
            <a:avLst/>
          </a:prstGeom>
          <a:solidFill>
            <a:schemeClr val="accent1"/>
          </a:solidFill>
          <a:ln>
            <a:noFill/>
          </a:ln>
        </p:spPr>
        <p:txBody>
          <a:bodyPr wrap="square">
            <a:spAutoFit/>
          </a:bodyPr>
          <a:lstStyle/>
          <a:p>
            <a:r>
              <a:rPr lang="en-US" sz="2000">
                <a:solidFill>
                  <a:schemeClr val="bg1"/>
                </a:solidFill>
              </a:rPr>
              <a:t>Confidential &amp; Preliminary – as of 30 Nov 2023</a:t>
            </a:r>
          </a:p>
        </p:txBody>
      </p:sp>
    </p:spTree>
    <p:extLst>
      <p:ext uri="{BB962C8B-B14F-4D97-AF65-F5344CB8AC3E}">
        <p14:creationId xmlns:p14="http://schemas.microsoft.com/office/powerpoint/2010/main" val="36901425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3_Pink">
    <p:bg>
      <p:bgPr>
        <a:solidFill>
          <a:srgbClr val="AF315A">
            <a:alpha val="10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B0BC5F-C487-A744-9239-01BA7E5D1EE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102979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Header-Photo-Gold">
    <p:spTree>
      <p:nvGrpSpPr>
        <p:cNvPr id="1" name=""/>
        <p:cNvGrpSpPr/>
        <p:nvPr/>
      </p:nvGrpSpPr>
      <p:grpSpPr>
        <a:xfrm>
          <a:off x="0" y="0"/>
          <a:ext cx="0" cy="0"/>
          <a:chOff x="0" y="0"/>
          <a:chExt cx="0" cy="0"/>
        </a:xfrm>
      </p:grpSpPr>
      <p:pic>
        <p:nvPicPr>
          <p:cNvPr id="4" name="Picture 3" descr="A picture containing person, outdoor, tree&#10;&#10;Description automatically generated">
            <a:extLst>
              <a:ext uri="{FF2B5EF4-FFF2-40B4-BE49-F238E27FC236}">
                <a16:creationId xmlns:a16="http://schemas.microsoft.com/office/drawing/2014/main" id="{76062521-196F-236D-42EF-188B4FE165C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900"/>
            <a:ext cx="12191998" cy="6854100"/>
          </a:xfrm>
          <a:prstGeom prst="rect">
            <a:avLst/>
          </a:prstGeom>
        </p:spPr>
      </p:pic>
      <p:pic>
        <p:nvPicPr>
          <p:cNvPr id="7" name="Picture 6">
            <a:extLst>
              <a:ext uri="{FF2B5EF4-FFF2-40B4-BE49-F238E27FC236}">
                <a16:creationId xmlns:a16="http://schemas.microsoft.com/office/drawing/2014/main" id="{137306F4-AE0F-F13F-D53B-4E9D7C3FA0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p:nvPicPr>
        <p:blipFill rotWithShape="1">
          <a:blip r:embed="rId4"/>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pic>
        <p:nvPicPr>
          <p:cNvPr id="2" name="Picture 1" descr="A picture containing person, outdoor, tree&#10;&#10;Description automatically generated">
            <a:extLst>
              <a:ext uri="{FF2B5EF4-FFF2-40B4-BE49-F238E27FC236}">
                <a16:creationId xmlns:a16="http://schemas.microsoft.com/office/drawing/2014/main" id="{65538B5C-EE54-003C-0321-64FA068F7C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00"/>
            <a:ext cx="12191998" cy="6854100"/>
          </a:xfrm>
          <a:prstGeom prst="rect">
            <a:avLst/>
          </a:prstGeom>
        </p:spPr>
      </p:pic>
      <p:pic>
        <p:nvPicPr>
          <p:cNvPr id="3" name="Picture 2">
            <a:extLst>
              <a:ext uri="{FF2B5EF4-FFF2-40B4-BE49-F238E27FC236}">
                <a16:creationId xmlns:a16="http://schemas.microsoft.com/office/drawing/2014/main" id="{35BB014A-BBFB-2AA8-42DB-A6C0A8B116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5" name="Rectangle 4">
            <a:extLst>
              <a:ext uri="{FF2B5EF4-FFF2-40B4-BE49-F238E27FC236}">
                <a16:creationId xmlns:a16="http://schemas.microsoft.com/office/drawing/2014/main" id="{B5D8FA84-F475-9175-891F-84C424CC8E3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ame Side Corner Rectangle 5">
            <a:extLst>
              <a:ext uri="{FF2B5EF4-FFF2-40B4-BE49-F238E27FC236}">
                <a16:creationId xmlns:a16="http://schemas.microsoft.com/office/drawing/2014/main" id="{E3A7A198-F4D1-9BE3-1A2E-657E84055626}"/>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A288E4C-6B6A-F3E9-FCF6-E652951531BB}"/>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15" name="Rectangle 14">
            <a:extLst>
              <a:ext uri="{FF2B5EF4-FFF2-40B4-BE49-F238E27FC236}">
                <a16:creationId xmlns:a16="http://schemas.microsoft.com/office/drawing/2014/main" id="{489A4827-1A78-A7D9-CC05-2D8CB43096C9}"/>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A8ACBB75-C7CA-AB13-E8C9-1324FECAEF37}"/>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845959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2_Gold">
    <p:bg>
      <p:bgPr>
        <a:solidFill>
          <a:srgbClr val="E0A141">
            <a:alpha val="5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2" name="TextBox 1">
            <a:extLst>
              <a:ext uri="{FF2B5EF4-FFF2-40B4-BE49-F238E27FC236}">
                <a16:creationId xmlns:a16="http://schemas.microsoft.com/office/drawing/2014/main" id="{5A3416F9-F9F1-D44D-3FA6-2D14A46F6C99}"/>
              </a:ext>
            </a:extLst>
          </p:cNvPr>
          <p:cNvSpPr txBox="1"/>
          <p:nvPr userDrawn="1"/>
        </p:nvSpPr>
        <p:spPr>
          <a:xfrm>
            <a:off x="7175500" y="6457890"/>
            <a:ext cx="5016500" cy="400110"/>
          </a:xfrm>
          <a:prstGeom prst="rect">
            <a:avLst/>
          </a:prstGeom>
          <a:solidFill>
            <a:schemeClr val="accent1"/>
          </a:solidFill>
          <a:ln>
            <a:noFill/>
          </a:ln>
        </p:spPr>
        <p:txBody>
          <a:bodyPr wrap="square">
            <a:spAutoFit/>
          </a:bodyPr>
          <a:lstStyle/>
          <a:p>
            <a:r>
              <a:rPr lang="en-US" sz="2000">
                <a:solidFill>
                  <a:schemeClr val="bg1"/>
                </a:solidFill>
              </a:rPr>
              <a:t>Confidential &amp; Preliminary – as of 30 Nov 2023</a:t>
            </a:r>
          </a:p>
        </p:txBody>
      </p:sp>
    </p:spTree>
    <p:extLst>
      <p:ext uri="{BB962C8B-B14F-4D97-AF65-F5344CB8AC3E}">
        <p14:creationId xmlns:p14="http://schemas.microsoft.com/office/powerpoint/2010/main" val="32514760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3_Gold">
    <p:bg>
      <p:bgPr>
        <a:solidFill>
          <a:srgbClr val="E0A141">
            <a:alpha val="5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31734778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2_Green">
    <p:bg>
      <p:bgPr>
        <a:solidFill>
          <a:schemeClr val="accent5">
            <a:alpha val="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2" name="Picture 1">
            <a:extLst>
              <a:ext uri="{FF2B5EF4-FFF2-40B4-BE49-F238E27FC236}">
                <a16:creationId xmlns:a16="http://schemas.microsoft.com/office/drawing/2014/main" id="{576E6C6A-4EE0-B46B-061A-4B5C45EA2740}"/>
              </a:ext>
            </a:extLst>
          </p:cNvPr>
          <p:cNvPicPr>
            <a:picLocks noChangeAspect="1"/>
          </p:cNvPicPr>
          <p:nvPr userDrawn="1"/>
        </p:nvPicPr>
        <p:blipFill>
          <a:blip r:embed="rId3"/>
          <a:stretch>
            <a:fillRect/>
          </a:stretch>
        </p:blipFill>
        <p:spPr>
          <a:xfrm>
            <a:off x="-3" y="375463"/>
            <a:ext cx="496601" cy="708171"/>
          </a:xfrm>
          <a:prstGeom prst="rect">
            <a:avLst/>
          </a:prstGeom>
        </p:spPr>
      </p:pic>
      <p:sp>
        <p:nvSpPr>
          <p:cNvPr id="4" name="TextBox 3">
            <a:extLst>
              <a:ext uri="{FF2B5EF4-FFF2-40B4-BE49-F238E27FC236}">
                <a16:creationId xmlns:a16="http://schemas.microsoft.com/office/drawing/2014/main" id="{4CC26DD2-AAA7-2633-ECA5-2F58E895F1E6}"/>
              </a:ext>
            </a:extLst>
          </p:cNvPr>
          <p:cNvSpPr txBox="1"/>
          <p:nvPr userDrawn="1"/>
        </p:nvSpPr>
        <p:spPr>
          <a:xfrm>
            <a:off x="7175500" y="6457890"/>
            <a:ext cx="5016500" cy="400110"/>
          </a:xfrm>
          <a:prstGeom prst="rect">
            <a:avLst/>
          </a:prstGeom>
          <a:solidFill>
            <a:schemeClr val="accent1"/>
          </a:solidFill>
          <a:ln>
            <a:noFill/>
          </a:ln>
        </p:spPr>
        <p:txBody>
          <a:bodyPr wrap="square">
            <a:spAutoFit/>
          </a:bodyPr>
          <a:lstStyle/>
          <a:p>
            <a:r>
              <a:rPr lang="en-US" sz="2000">
                <a:solidFill>
                  <a:schemeClr val="bg1"/>
                </a:solidFill>
              </a:rPr>
              <a:t>Confidential &amp; Preliminary – as of 30 Nov 2023</a:t>
            </a:r>
          </a:p>
        </p:txBody>
      </p:sp>
    </p:spTree>
    <p:extLst>
      <p:ext uri="{BB962C8B-B14F-4D97-AF65-F5344CB8AC3E}">
        <p14:creationId xmlns:p14="http://schemas.microsoft.com/office/powerpoint/2010/main" val="12260987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2_Blue">
    <p:bg>
      <p:bgPr>
        <a:solidFill>
          <a:schemeClr val="accent6">
            <a:alpha val="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2" name="Picture 1">
            <a:extLst>
              <a:ext uri="{FF2B5EF4-FFF2-40B4-BE49-F238E27FC236}">
                <a16:creationId xmlns:a16="http://schemas.microsoft.com/office/drawing/2014/main" id="{576E6C6A-4EE0-B46B-061A-4B5C45EA2740}"/>
              </a:ext>
            </a:extLst>
          </p:cNvPr>
          <p:cNvPicPr>
            <a:picLocks noChangeAspect="1"/>
          </p:cNvPicPr>
          <p:nvPr userDrawn="1"/>
        </p:nvPicPr>
        <p:blipFill>
          <a:blip r:embed="rId3"/>
          <a:stretch>
            <a:fillRect/>
          </a:stretch>
        </p:blipFill>
        <p:spPr>
          <a:xfrm>
            <a:off x="-3" y="375463"/>
            <a:ext cx="496601" cy="708171"/>
          </a:xfrm>
          <a:prstGeom prst="rect">
            <a:avLst/>
          </a:prstGeom>
        </p:spPr>
      </p:pic>
      <p:pic>
        <p:nvPicPr>
          <p:cNvPr id="4" name="Picture 3">
            <a:extLst>
              <a:ext uri="{FF2B5EF4-FFF2-40B4-BE49-F238E27FC236}">
                <a16:creationId xmlns:a16="http://schemas.microsoft.com/office/drawing/2014/main" id="{4E162AE4-237C-F4B4-854A-134FFA1D03E8}"/>
              </a:ext>
            </a:extLst>
          </p:cNvPr>
          <p:cNvPicPr>
            <a:picLocks noChangeAspect="1"/>
          </p:cNvPicPr>
          <p:nvPr userDrawn="1"/>
        </p:nvPicPr>
        <p:blipFill>
          <a:blip r:embed="rId4"/>
          <a:stretch>
            <a:fillRect/>
          </a:stretch>
        </p:blipFill>
        <p:spPr>
          <a:xfrm>
            <a:off x="0" y="375468"/>
            <a:ext cx="496598" cy="708166"/>
          </a:xfrm>
          <a:prstGeom prst="rect">
            <a:avLst/>
          </a:prstGeom>
        </p:spPr>
      </p:pic>
      <p:sp>
        <p:nvSpPr>
          <p:cNvPr id="6" name="TextBox 5">
            <a:extLst>
              <a:ext uri="{FF2B5EF4-FFF2-40B4-BE49-F238E27FC236}">
                <a16:creationId xmlns:a16="http://schemas.microsoft.com/office/drawing/2014/main" id="{92C12ED9-420A-7F7C-6990-75E8ABD7A932}"/>
              </a:ext>
            </a:extLst>
          </p:cNvPr>
          <p:cNvSpPr txBox="1"/>
          <p:nvPr userDrawn="1"/>
        </p:nvSpPr>
        <p:spPr>
          <a:xfrm>
            <a:off x="7175500" y="6457890"/>
            <a:ext cx="5016500" cy="400110"/>
          </a:xfrm>
          <a:prstGeom prst="rect">
            <a:avLst/>
          </a:prstGeom>
          <a:solidFill>
            <a:schemeClr val="accent1"/>
          </a:solidFill>
          <a:ln>
            <a:noFill/>
          </a:ln>
        </p:spPr>
        <p:txBody>
          <a:bodyPr wrap="square">
            <a:spAutoFit/>
          </a:bodyPr>
          <a:lstStyle/>
          <a:p>
            <a:r>
              <a:rPr lang="en-US" sz="2000">
                <a:solidFill>
                  <a:schemeClr val="bg1"/>
                </a:solidFill>
              </a:rPr>
              <a:t>Confidential &amp; Preliminary – as of 30 Nov 2023</a:t>
            </a:r>
          </a:p>
        </p:txBody>
      </p:sp>
    </p:spTree>
    <p:extLst>
      <p:ext uri="{BB962C8B-B14F-4D97-AF65-F5344CB8AC3E}">
        <p14:creationId xmlns:p14="http://schemas.microsoft.com/office/powerpoint/2010/main" val="373309048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3_Blue">
    <p:bg>
      <p:bgPr>
        <a:solidFill>
          <a:schemeClr val="accent6">
            <a:alpha val="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2" name="Picture 1">
            <a:extLst>
              <a:ext uri="{FF2B5EF4-FFF2-40B4-BE49-F238E27FC236}">
                <a16:creationId xmlns:a16="http://schemas.microsoft.com/office/drawing/2014/main" id="{576E6C6A-4EE0-B46B-061A-4B5C45EA2740}"/>
              </a:ext>
            </a:extLst>
          </p:cNvPr>
          <p:cNvPicPr>
            <a:picLocks noChangeAspect="1"/>
          </p:cNvPicPr>
          <p:nvPr userDrawn="1"/>
        </p:nvPicPr>
        <p:blipFill>
          <a:blip r:embed="rId3"/>
          <a:stretch>
            <a:fillRect/>
          </a:stretch>
        </p:blipFill>
        <p:spPr>
          <a:xfrm>
            <a:off x="-3" y="375463"/>
            <a:ext cx="496601" cy="708171"/>
          </a:xfrm>
          <a:prstGeom prst="rect">
            <a:avLst/>
          </a:prstGeom>
        </p:spPr>
      </p:pic>
      <p:pic>
        <p:nvPicPr>
          <p:cNvPr id="4" name="Picture 3">
            <a:extLst>
              <a:ext uri="{FF2B5EF4-FFF2-40B4-BE49-F238E27FC236}">
                <a16:creationId xmlns:a16="http://schemas.microsoft.com/office/drawing/2014/main" id="{4E162AE4-237C-F4B4-854A-134FFA1D03E8}"/>
              </a:ext>
            </a:extLst>
          </p:cNvPr>
          <p:cNvPicPr>
            <a:picLocks noChangeAspect="1"/>
          </p:cNvPicPr>
          <p:nvPr userDrawn="1"/>
        </p:nvPicPr>
        <p:blipFill>
          <a:blip r:embed="rId4"/>
          <a:stretch>
            <a:fillRect/>
          </a:stretch>
        </p:blipFill>
        <p:spPr>
          <a:xfrm>
            <a:off x="0" y="375468"/>
            <a:ext cx="496598" cy="708166"/>
          </a:xfrm>
          <a:prstGeom prst="rect">
            <a:avLst/>
          </a:prstGeom>
        </p:spPr>
      </p:pic>
    </p:spTree>
    <p:extLst>
      <p:ext uri="{BB962C8B-B14F-4D97-AF65-F5344CB8AC3E}">
        <p14:creationId xmlns:p14="http://schemas.microsoft.com/office/powerpoint/2010/main" val="188102271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Ma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5C8800-B6EF-A145-A1F1-96E4FF516797}"/>
              </a:ext>
            </a:extLst>
          </p:cNvPr>
          <p:cNvSpPr>
            <a:spLocks noGrp="1"/>
          </p:cNvSpPr>
          <p:nvPr>
            <p:ph type="title" hasCustomPrompt="1"/>
          </p:nvPr>
        </p:nvSpPr>
        <p:spPr>
          <a:xfrm>
            <a:off x="0" y="190956"/>
            <a:ext cx="10515600" cy="1143000"/>
          </a:xfrm>
        </p:spPr>
        <p:txBody>
          <a:bodyPr lIns="804672">
            <a:normAutofit/>
          </a:bodyPr>
          <a:lstStyle>
            <a:lvl1pPr>
              <a:defRPr sz="3000" b="1" i="0">
                <a:solidFill>
                  <a:srgbClr val="02666D"/>
                </a:solidFill>
                <a:latin typeface="Poppins SemiBold" pitchFamily="2" charset="77"/>
                <a:ea typeface="Roboto" panose="02000000000000000000" pitchFamily="2" charset="0"/>
                <a:cs typeface="Poppins SemiBold" pitchFamily="2" charset="77"/>
              </a:defRPr>
            </a:lvl1pPr>
          </a:lstStyle>
          <a:p>
            <a:r>
              <a:rPr lang="en-US"/>
              <a:t>Click to edit Chart Title</a:t>
            </a:r>
          </a:p>
        </p:txBody>
      </p:sp>
    </p:spTree>
    <p:extLst>
      <p:ext uri="{BB962C8B-B14F-4D97-AF65-F5344CB8AC3E}">
        <p14:creationId xmlns:p14="http://schemas.microsoft.com/office/powerpoint/2010/main" val="298690274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Map-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46968"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B45269C4-B82B-47BC-A8F8-B306762D7D89}"/>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4" name="TextBox 3">
            <a:extLst>
              <a:ext uri="{FF2B5EF4-FFF2-40B4-BE49-F238E27FC236}">
                <a16:creationId xmlns:a16="http://schemas.microsoft.com/office/drawing/2014/main" id="{AAA18B08-4EAF-2338-2529-5764CED0C428}"/>
              </a:ext>
            </a:extLst>
          </p:cNvPr>
          <p:cNvSpPr txBox="1"/>
          <p:nvPr userDrawn="1"/>
        </p:nvSpPr>
        <p:spPr>
          <a:xfrm>
            <a:off x="7175500" y="6457890"/>
            <a:ext cx="5016500" cy="400110"/>
          </a:xfrm>
          <a:prstGeom prst="rect">
            <a:avLst/>
          </a:prstGeom>
          <a:solidFill>
            <a:schemeClr val="accent1"/>
          </a:solidFill>
          <a:ln>
            <a:noFill/>
          </a:ln>
        </p:spPr>
        <p:txBody>
          <a:bodyPr wrap="square">
            <a:spAutoFit/>
          </a:bodyPr>
          <a:lstStyle/>
          <a:p>
            <a:r>
              <a:rPr lang="en-US" sz="2000">
                <a:solidFill>
                  <a:schemeClr val="bg1"/>
                </a:solidFill>
              </a:rPr>
              <a:t>Confidential &amp; Preliminary – as of 30 Nov 2023</a:t>
            </a:r>
          </a:p>
        </p:txBody>
      </p:sp>
    </p:spTree>
    <p:extLst>
      <p:ext uri="{BB962C8B-B14F-4D97-AF65-F5344CB8AC3E}">
        <p14:creationId xmlns:p14="http://schemas.microsoft.com/office/powerpoint/2010/main" val="39351813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Map-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46968"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B45269C4-B82B-47BC-A8F8-B306762D7D89}"/>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pic>
        <p:nvPicPr>
          <p:cNvPr id="4" name="Picture 3">
            <a:extLst>
              <a:ext uri="{FF2B5EF4-FFF2-40B4-BE49-F238E27FC236}">
                <a16:creationId xmlns:a16="http://schemas.microsoft.com/office/drawing/2014/main" id="{F33688DA-3684-6BEF-21E9-F919C634C5A8}"/>
              </a:ext>
            </a:extLst>
          </p:cNvPr>
          <p:cNvPicPr>
            <a:picLocks noChangeAspect="1"/>
          </p:cNvPicPr>
          <p:nvPr userDrawn="1"/>
        </p:nvPicPr>
        <p:blipFill>
          <a:blip r:embed="rId6"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extBox 4">
            <a:extLst>
              <a:ext uri="{FF2B5EF4-FFF2-40B4-BE49-F238E27FC236}">
                <a16:creationId xmlns:a16="http://schemas.microsoft.com/office/drawing/2014/main" id="{29303EF5-0AAD-30A4-3E1B-4E3BFF8AFD17}"/>
              </a:ext>
            </a:extLst>
          </p:cNvPr>
          <p:cNvSpPr txBox="1"/>
          <p:nvPr userDrawn="1"/>
        </p:nvSpPr>
        <p:spPr>
          <a:xfrm>
            <a:off x="7175500" y="6457890"/>
            <a:ext cx="5016500" cy="400110"/>
          </a:xfrm>
          <a:prstGeom prst="rect">
            <a:avLst/>
          </a:prstGeom>
          <a:solidFill>
            <a:schemeClr val="accent1"/>
          </a:solidFill>
          <a:ln>
            <a:noFill/>
          </a:ln>
        </p:spPr>
        <p:txBody>
          <a:bodyPr wrap="square">
            <a:spAutoFit/>
          </a:bodyPr>
          <a:lstStyle/>
          <a:p>
            <a:r>
              <a:rPr lang="en-US" sz="2000">
                <a:solidFill>
                  <a:schemeClr val="bg1"/>
                </a:solidFill>
              </a:rPr>
              <a:t>Confidential &amp; Preliminary – as of 30 Nov 2023</a:t>
            </a:r>
          </a:p>
        </p:txBody>
      </p:sp>
    </p:spTree>
    <p:extLst>
      <p:ext uri="{BB962C8B-B14F-4D97-AF65-F5344CB8AC3E}">
        <p14:creationId xmlns:p14="http://schemas.microsoft.com/office/powerpoint/2010/main" val="181497382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Map-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46968"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6AA36EDC-0C6D-B798-E168-4B7E22D02D28}"/>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pic>
        <p:nvPicPr>
          <p:cNvPr id="4" name="Picture 3">
            <a:extLst>
              <a:ext uri="{FF2B5EF4-FFF2-40B4-BE49-F238E27FC236}">
                <a16:creationId xmlns:a16="http://schemas.microsoft.com/office/drawing/2014/main" id="{E9E86505-355D-74A8-297D-69115F730077}"/>
              </a:ext>
            </a:extLst>
          </p:cNvPr>
          <p:cNvPicPr>
            <a:picLocks noChangeAspect="1"/>
          </p:cNvPicPr>
          <p:nvPr userDrawn="1"/>
        </p:nvPicPr>
        <p:blipFill>
          <a:blip r:embed="rId6"/>
          <a:stretch>
            <a:fillRect/>
          </a:stretch>
        </p:blipFill>
        <p:spPr>
          <a:xfrm>
            <a:off x="-3" y="375463"/>
            <a:ext cx="496601" cy="708171"/>
          </a:xfrm>
          <a:prstGeom prst="rect">
            <a:avLst/>
          </a:prstGeom>
        </p:spPr>
      </p:pic>
      <p:sp>
        <p:nvSpPr>
          <p:cNvPr id="5" name="TextBox 4">
            <a:extLst>
              <a:ext uri="{FF2B5EF4-FFF2-40B4-BE49-F238E27FC236}">
                <a16:creationId xmlns:a16="http://schemas.microsoft.com/office/drawing/2014/main" id="{4AD26961-549D-3A36-F6BB-218DCC0A79F9}"/>
              </a:ext>
            </a:extLst>
          </p:cNvPr>
          <p:cNvSpPr txBox="1"/>
          <p:nvPr userDrawn="1"/>
        </p:nvSpPr>
        <p:spPr>
          <a:xfrm>
            <a:off x="7175500" y="6457890"/>
            <a:ext cx="5016500" cy="400110"/>
          </a:xfrm>
          <a:prstGeom prst="rect">
            <a:avLst/>
          </a:prstGeom>
          <a:solidFill>
            <a:schemeClr val="accent1"/>
          </a:solidFill>
          <a:ln>
            <a:noFill/>
          </a:ln>
        </p:spPr>
        <p:txBody>
          <a:bodyPr wrap="square">
            <a:spAutoFit/>
          </a:bodyPr>
          <a:lstStyle/>
          <a:p>
            <a:r>
              <a:rPr lang="en-US" sz="2000">
                <a:solidFill>
                  <a:schemeClr val="bg1"/>
                </a:solidFill>
              </a:rPr>
              <a:t>Confidential &amp; Preliminary – as of 30 Nov 2023</a:t>
            </a:r>
          </a:p>
        </p:txBody>
      </p:sp>
    </p:spTree>
    <p:extLst>
      <p:ext uri="{BB962C8B-B14F-4D97-AF65-F5344CB8AC3E}">
        <p14:creationId xmlns:p14="http://schemas.microsoft.com/office/powerpoint/2010/main" val="287628032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Map-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46968"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6AA36EDC-0C6D-B798-E168-4B7E22D02D28}"/>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pic>
        <p:nvPicPr>
          <p:cNvPr id="4" name="Picture 3">
            <a:extLst>
              <a:ext uri="{FF2B5EF4-FFF2-40B4-BE49-F238E27FC236}">
                <a16:creationId xmlns:a16="http://schemas.microsoft.com/office/drawing/2014/main" id="{92B96A7F-C53C-9A56-7458-AE707B620B18}"/>
              </a:ext>
            </a:extLst>
          </p:cNvPr>
          <p:cNvPicPr>
            <a:picLocks noChangeAspect="1"/>
          </p:cNvPicPr>
          <p:nvPr userDrawn="1"/>
        </p:nvPicPr>
        <p:blipFill>
          <a:blip r:embed="rId6"/>
          <a:stretch>
            <a:fillRect/>
          </a:stretch>
        </p:blipFill>
        <p:spPr>
          <a:xfrm>
            <a:off x="0" y="375468"/>
            <a:ext cx="496598" cy="708166"/>
          </a:xfrm>
          <a:prstGeom prst="rect">
            <a:avLst/>
          </a:prstGeom>
        </p:spPr>
      </p:pic>
      <p:sp>
        <p:nvSpPr>
          <p:cNvPr id="5" name="TextBox 4">
            <a:extLst>
              <a:ext uri="{FF2B5EF4-FFF2-40B4-BE49-F238E27FC236}">
                <a16:creationId xmlns:a16="http://schemas.microsoft.com/office/drawing/2014/main" id="{A97415A6-DF9F-2860-AD04-93A1FF4C5752}"/>
              </a:ext>
            </a:extLst>
          </p:cNvPr>
          <p:cNvSpPr txBox="1"/>
          <p:nvPr userDrawn="1"/>
        </p:nvSpPr>
        <p:spPr>
          <a:xfrm>
            <a:off x="7175500" y="6457890"/>
            <a:ext cx="5016500" cy="400110"/>
          </a:xfrm>
          <a:prstGeom prst="rect">
            <a:avLst/>
          </a:prstGeom>
          <a:solidFill>
            <a:schemeClr val="accent1"/>
          </a:solidFill>
          <a:ln>
            <a:noFill/>
          </a:ln>
        </p:spPr>
        <p:txBody>
          <a:bodyPr wrap="square">
            <a:spAutoFit/>
          </a:bodyPr>
          <a:lstStyle/>
          <a:p>
            <a:r>
              <a:rPr lang="en-US" sz="2000">
                <a:solidFill>
                  <a:schemeClr val="bg1"/>
                </a:solidFill>
              </a:rPr>
              <a:t>Confidential &amp; Preliminary – as of 30 Nov 2023</a:t>
            </a:r>
          </a:p>
        </p:txBody>
      </p:sp>
    </p:spTree>
    <p:extLst>
      <p:ext uri="{BB962C8B-B14F-4D97-AF65-F5344CB8AC3E}">
        <p14:creationId xmlns:p14="http://schemas.microsoft.com/office/powerpoint/2010/main" val="1580808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_Section Header-Photo-Green">
    <p:spTree>
      <p:nvGrpSpPr>
        <p:cNvPr id="1" name=""/>
        <p:cNvGrpSpPr/>
        <p:nvPr/>
      </p:nvGrpSpPr>
      <p:grpSpPr>
        <a:xfrm>
          <a:off x="0" y="0"/>
          <a:ext cx="0" cy="0"/>
          <a:chOff x="0" y="0"/>
          <a:chExt cx="0" cy="0"/>
        </a:xfrm>
      </p:grpSpPr>
      <p:pic>
        <p:nvPicPr>
          <p:cNvPr id="19" name="Picture 18" descr="A group of people standing together&#10;&#10;Description automatically generated">
            <a:extLst>
              <a:ext uri="{FF2B5EF4-FFF2-40B4-BE49-F238E27FC236}">
                <a16:creationId xmlns:a16="http://schemas.microsoft.com/office/drawing/2014/main" id="{FD5957F0-16D1-AD61-BE20-436371125B48}"/>
              </a:ext>
            </a:extLst>
          </p:cNvPr>
          <p:cNvPicPr>
            <a:picLocks noChangeAspect="1"/>
          </p:cNvPicPr>
          <p:nvPr userDrawn="1"/>
        </p:nvPicPr>
        <p:blipFill rotWithShape="1">
          <a:blip r:embed="rId2"/>
          <a:srcRect l="11070" r="1450"/>
          <a:stretch/>
        </p:blipFill>
        <p:spPr>
          <a:xfrm>
            <a:off x="0" y="0"/>
            <a:ext cx="11413403" cy="6858000"/>
          </a:xfrm>
          <a:prstGeom prst="rect">
            <a:avLst/>
          </a:prstGeom>
        </p:spPr>
      </p:pic>
      <p:pic>
        <p:nvPicPr>
          <p:cNvPr id="9" name="Picture 8">
            <a:extLst>
              <a:ext uri="{FF2B5EF4-FFF2-40B4-BE49-F238E27FC236}">
                <a16:creationId xmlns:a16="http://schemas.microsoft.com/office/drawing/2014/main" id="{A5867A2A-0E3F-ED7B-908F-DA0C25325CAD}"/>
              </a:ext>
            </a:extLst>
          </p:cNvPr>
          <p:cNvPicPr>
            <a:picLocks noChangeAspect="1"/>
          </p:cNvPicPr>
          <p:nvPr/>
        </p:nvPicPr>
        <p:blipFill rotWithShape="1">
          <a:blip r:embed="rId3"/>
          <a:srcRect l="64006" t="78" r="-1" b="-78"/>
          <a:stretch/>
        </p:blipFill>
        <p:spPr>
          <a:xfrm>
            <a:off x="7803472" y="0"/>
            <a:ext cx="4388528" cy="6858000"/>
          </a:xfrm>
          <a:prstGeom prst="rect">
            <a:avLst/>
          </a:prstGeom>
        </p:spPr>
      </p:pic>
      <p:sp>
        <p:nvSpPr>
          <p:cNvPr id="10" name="Rectangle 9">
            <a:extLst>
              <a:ext uri="{FF2B5EF4-FFF2-40B4-BE49-F238E27FC236}">
                <a16:creationId xmlns:a16="http://schemas.microsoft.com/office/drawing/2014/main" id="{7BD26820-EDFB-7F15-B829-80F4642B3979}"/>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a:extLst>
              <a:ext uri="{FF2B5EF4-FFF2-40B4-BE49-F238E27FC236}">
                <a16:creationId xmlns:a16="http://schemas.microsoft.com/office/drawing/2014/main" id="{EA2946DD-A6C7-0A3D-35B9-E5B90FF64163}"/>
              </a:ext>
            </a:extLst>
          </p:cNvPr>
          <p:cNvSpPr/>
          <p:nvPr/>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B380-79DD-9AB1-25DF-283BBD8E282C}"/>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14C0A663-45FD-78F6-92BB-67D71A98BFA4}"/>
              </a:ext>
            </a:extLst>
          </p:cNvPr>
          <p:cNvSpPr/>
          <p:nvPr/>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411D53B-2C17-0513-DAAF-C9EEA0ACA832}"/>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F01515E3-006C-9ED8-FA17-B99B5E3067DD}"/>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pic>
        <p:nvPicPr>
          <p:cNvPr id="5" name="Picture 4">
            <a:extLst>
              <a:ext uri="{FF2B5EF4-FFF2-40B4-BE49-F238E27FC236}">
                <a16:creationId xmlns:a16="http://schemas.microsoft.com/office/drawing/2014/main" id="{77F97684-20C9-6B12-F857-387C2D77CAD4}"/>
              </a:ext>
            </a:extLst>
          </p:cNvPr>
          <p:cNvPicPr>
            <a:picLocks noChangeAspect="1"/>
          </p:cNvPicPr>
          <p:nvPr userDrawn="1"/>
        </p:nvPicPr>
        <p:blipFill rotWithShape="1">
          <a:blip r:embed="rId3"/>
          <a:srcRect l="64006" t="78" r="-1" b="-78"/>
          <a:stretch/>
        </p:blipFill>
        <p:spPr>
          <a:xfrm>
            <a:off x="7803472" y="0"/>
            <a:ext cx="4388528" cy="6858000"/>
          </a:xfrm>
          <a:prstGeom prst="rect">
            <a:avLst/>
          </a:prstGeom>
        </p:spPr>
      </p:pic>
      <p:sp>
        <p:nvSpPr>
          <p:cNvPr id="6" name="Rectangle 5">
            <a:extLst>
              <a:ext uri="{FF2B5EF4-FFF2-40B4-BE49-F238E27FC236}">
                <a16:creationId xmlns:a16="http://schemas.microsoft.com/office/drawing/2014/main" id="{EF857170-4206-654E-0041-0C29D6AE3431}"/>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ame Side Corner Rectangle 7">
            <a:extLst>
              <a:ext uri="{FF2B5EF4-FFF2-40B4-BE49-F238E27FC236}">
                <a16:creationId xmlns:a16="http://schemas.microsoft.com/office/drawing/2014/main" id="{7E794978-C751-49C3-70E2-EB579C8F1C6C}"/>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3811642-B1DD-1EDB-CFE8-8BD2D1BD916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9155FE5C-53F8-33B9-4DE9-0ED0201C1408}"/>
              </a:ext>
            </a:extLst>
          </p:cNvPr>
          <p:cNvSpPr/>
          <p:nvPr userDrawn="1"/>
        </p:nvSpPr>
        <p:spPr>
          <a:xfrm rot="5400000">
            <a:off x="508046" y="3815575"/>
            <a:ext cx="1816442" cy="2832533"/>
          </a:xfrm>
          <a:prstGeom prst="round2SameRect">
            <a:avLst>
              <a:gd name="adj1" fmla="val 5000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222274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Meet the Tea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Meet the Team</a:t>
            </a:r>
          </a:p>
        </p:txBody>
      </p:sp>
      <p:sp>
        <p:nvSpPr>
          <p:cNvPr id="2" name="Title 2">
            <a:extLst>
              <a:ext uri="{FF2B5EF4-FFF2-40B4-BE49-F238E27FC236}">
                <a16:creationId xmlns:a16="http://schemas.microsoft.com/office/drawing/2014/main" id="{0764CF7B-840F-2D41-ED09-59B769EDD88F}"/>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
        <p:nvSpPr>
          <p:cNvPr id="3" name="Title 2">
            <a:extLst>
              <a:ext uri="{FF2B5EF4-FFF2-40B4-BE49-F238E27FC236}">
                <a16:creationId xmlns:a16="http://schemas.microsoft.com/office/drawing/2014/main" id="{8CF6749E-DBB2-8F1E-E584-A907755EF703}"/>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grpSp>
        <p:nvGrpSpPr>
          <p:cNvPr id="4" name="Group 3">
            <a:extLst>
              <a:ext uri="{FF2B5EF4-FFF2-40B4-BE49-F238E27FC236}">
                <a16:creationId xmlns:a16="http://schemas.microsoft.com/office/drawing/2014/main" id="{F7765CE3-8837-3DD3-96EA-EFDC662612E8}"/>
              </a:ext>
            </a:extLst>
          </p:cNvPr>
          <p:cNvGrpSpPr/>
          <p:nvPr userDrawn="1"/>
        </p:nvGrpSpPr>
        <p:grpSpPr>
          <a:xfrm>
            <a:off x="853770" y="1935804"/>
            <a:ext cx="2219963" cy="2219964"/>
            <a:chOff x="853770" y="1935804"/>
            <a:chExt cx="2219963" cy="2219964"/>
          </a:xfrm>
        </p:grpSpPr>
        <p:grpSp>
          <p:nvGrpSpPr>
            <p:cNvPr id="6" name="Group 5">
              <a:extLst>
                <a:ext uri="{FF2B5EF4-FFF2-40B4-BE49-F238E27FC236}">
                  <a16:creationId xmlns:a16="http://schemas.microsoft.com/office/drawing/2014/main" id="{8EE5E1AC-C2E6-0059-4194-DAE45D712AB9}"/>
                </a:ext>
              </a:extLst>
            </p:cNvPr>
            <p:cNvGrpSpPr/>
            <p:nvPr/>
          </p:nvGrpSpPr>
          <p:grpSpPr>
            <a:xfrm>
              <a:off x="925105" y="2006216"/>
              <a:ext cx="2079139" cy="2079139"/>
              <a:chOff x="775251" y="1858616"/>
              <a:chExt cx="2240280" cy="2240279"/>
            </a:xfrm>
          </p:grpSpPr>
          <p:pic>
            <p:nvPicPr>
              <p:cNvPr id="8" name="Picture 7">
                <a:extLst>
                  <a:ext uri="{FF2B5EF4-FFF2-40B4-BE49-F238E27FC236}">
                    <a16:creationId xmlns:a16="http://schemas.microsoft.com/office/drawing/2014/main" id="{D7060681-5AC9-FB1A-ABCE-811631AAC49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75251" y="1858616"/>
                <a:ext cx="2240280" cy="2240279"/>
              </a:xfrm>
              <a:prstGeom prst="rect">
                <a:avLst/>
              </a:prstGeom>
            </p:spPr>
          </p:pic>
          <p:pic>
            <p:nvPicPr>
              <p:cNvPr id="9" name="Picture 8">
                <a:extLst>
                  <a:ext uri="{FF2B5EF4-FFF2-40B4-BE49-F238E27FC236}">
                    <a16:creationId xmlns:a16="http://schemas.microsoft.com/office/drawing/2014/main" id="{2CFCE610-6984-9B3F-B40A-9927A98A5D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66691" y="1950056"/>
                <a:ext cx="2057400" cy="2057400"/>
              </a:xfrm>
              <a:prstGeom prst="ellipse">
                <a:avLst/>
              </a:prstGeom>
              <a:ln w="53975">
                <a:noFill/>
              </a:ln>
            </p:spPr>
          </p:pic>
        </p:grpSp>
        <p:sp>
          <p:nvSpPr>
            <p:cNvPr id="7" name="Oval 6">
              <a:extLst>
                <a:ext uri="{FF2B5EF4-FFF2-40B4-BE49-F238E27FC236}">
                  <a16:creationId xmlns:a16="http://schemas.microsoft.com/office/drawing/2014/main" id="{3BB68842-508C-06FC-FA39-569B886DA491}"/>
                </a:ext>
              </a:extLst>
            </p:cNvPr>
            <p:cNvSpPr>
              <a:spLocks noChangeAspect="1"/>
            </p:cNvSpPr>
            <p:nvPr/>
          </p:nvSpPr>
          <p:spPr>
            <a:xfrm>
              <a:off x="853770" y="1935804"/>
              <a:ext cx="2219963" cy="2219964"/>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0" name="Group 9">
            <a:extLst>
              <a:ext uri="{FF2B5EF4-FFF2-40B4-BE49-F238E27FC236}">
                <a16:creationId xmlns:a16="http://schemas.microsoft.com/office/drawing/2014/main" id="{DBC4A648-65F7-0CAC-DEF4-6E25A7A0A1BB}"/>
              </a:ext>
            </a:extLst>
          </p:cNvPr>
          <p:cNvGrpSpPr/>
          <p:nvPr userDrawn="1"/>
        </p:nvGrpSpPr>
        <p:grpSpPr>
          <a:xfrm>
            <a:off x="4197933" y="1935804"/>
            <a:ext cx="2219963" cy="2219964"/>
            <a:chOff x="4197933" y="1935804"/>
            <a:chExt cx="2219963" cy="2219964"/>
          </a:xfrm>
        </p:grpSpPr>
        <p:grpSp>
          <p:nvGrpSpPr>
            <p:cNvPr id="11" name="Group 10">
              <a:extLst>
                <a:ext uri="{FF2B5EF4-FFF2-40B4-BE49-F238E27FC236}">
                  <a16:creationId xmlns:a16="http://schemas.microsoft.com/office/drawing/2014/main" id="{82FA386B-1BB6-3F22-62F1-5B4FF71B6EEB}"/>
                </a:ext>
              </a:extLst>
            </p:cNvPr>
            <p:cNvGrpSpPr/>
            <p:nvPr/>
          </p:nvGrpSpPr>
          <p:grpSpPr>
            <a:xfrm>
              <a:off x="4269268" y="2006216"/>
              <a:ext cx="2079139" cy="2079140"/>
              <a:chOff x="775251" y="1858616"/>
              <a:chExt cx="2240280" cy="2240280"/>
            </a:xfrm>
          </p:grpSpPr>
          <p:pic>
            <p:nvPicPr>
              <p:cNvPr id="13" name="Picture 12">
                <a:extLst>
                  <a:ext uri="{FF2B5EF4-FFF2-40B4-BE49-F238E27FC236}">
                    <a16:creationId xmlns:a16="http://schemas.microsoft.com/office/drawing/2014/main" id="{B84AEB60-E2C2-738D-8DF2-4B3D6958F4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251" y="1858616"/>
                <a:ext cx="2240280" cy="2240280"/>
              </a:xfrm>
              <a:prstGeom prst="rect">
                <a:avLst/>
              </a:prstGeom>
            </p:spPr>
          </p:pic>
          <p:pic>
            <p:nvPicPr>
              <p:cNvPr id="14" name="Picture 13">
                <a:extLst>
                  <a:ext uri="{FF2B5EF4-FFF2-40B4-BE49-F238E27FC236}">
                    <a16:creationId xmlns:a16="http://schemas.microsoft.com/office/drawing/2014/main" id="{B2F1961A-2B41-5D87-C574-789D6FBCAEC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66691" y="1950056"/>
                <a:ext cx="2057400" cy="2057400"/>
              </a:xfrm>
              <a:prstGeom prst="ellipse">
                <a:avLst/>
              </a:prstGeom>
              <a:ln w="53975">
                <a:noFill/>
              </a:ln>
            </p:spPr>
          </p:pic>
        </p:grpSp>
        <p:sp>
          <p:nvSpPr>
            <p:cNvPr id="12" name="Oval 11">
              <a:extLst>
                <a:ext uri="{FF2B5EF4-FFF2-40B4-BE49-F238E27FC236}">
                  <a16:creationId xmlns:a16="http://schemas.microsoft.com/office/drawing/2014/main" id="{91749575-190B-EB7C-1410-DCDE29CBB22A}"/>
                </a:ext>
              </a:extLst>
            </p:cNvPr>
            <p:cNvSpPr>
              <a:spLocks noChangeAspect="1"/>
            </p:cNvSpPr>
            <p:nvPr/>
          </p:nvSpPr>
          <p:spPr>
            <a:xfrm>
              <a:off x="4197933" y="1935804"/>
              <a:ext cx="2219963" cy="2219964"/>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5" name="Group 14">
            <a:extLst>
              <a:ext uri="{FF2B5EF4-FFF2-40B4-BE49-F238E27FC236}">
                <a16:creationId xmlns:a16="http://schemas.microsoft.com/office/drawing/2014/main" id="{13D3C0E3-8036-A29C-2D15-7F2542BD9AE3}"/>
              </a:ext>
            </a:extLst>
          </p:cNvPr>
          <p:cNvGrpSpPr/>
          <p:nvPr userDrawn="1"/>
        </p:nvGrpSpPr>
        <p:grpSpPr>
          <a:xfrm>
            <a:off x="7546401" y="1935804"/>
            <a:ext cx="2219963" cy="2219964"/>
            <a:chOff x="7546401" y="1935804"/>
            <a:chExt cx="2219963" cy="2219964"/>
          </a:xfrm>
        </p:grpSpPr>
        <p:grpSp>
          <p:nvGrpSpPr>
            <p:cNvPr id="16" name="Group 15">
              <a:extLst>
                <a:ext uri="{FF2B5EF4-FFF2-40B4-BE49-F238E27FC236}">
                  <a16:creationId xmlns:a16="http://schemas.microsoft.com/office/drawing/2014/main" id="{F043F3C1-8960-E656-BA1C-89F64B6B7F5C}"/>
                </a:ext>
              </a:extLst>
            </p:cNvPr>
            <p:cNvGrpSpPr/>
            <p:nvPr/>
          </p:nvGrpSpPr>
          <p:grpSpPr>
            <a:xfrm>
              <a:off x="7617736" y="2006216"/>
              <a:ext cx="2079139" cy="2079140"/>
              <a:chOff x="775251" y="1858616"/>
              <a:chExt cx="2240280" cy="2240280"/>
            </a:xfrm>
          </p:grpSpPr>
          <p:pic>
            <p:nvPicPr>
              <p:cNvPr id="18" name="Picture 17">
                <a:extLst>
                  <a:ext uri="{FF2B5EF4-FFF2-40B4-BE49-F238E27FC236}">
                    <a16:creationId xmlns:a16="http://schemas.microsoft.com/office/drawing/2014/main" id="{EC69C6CB-5330-0E95-F094-49B6E8D08E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251" y="1858616"/>
                <a:ext cx="2240280" cy="2240280"/>
              </a:xfrm>
              <a:prstGeom prst="rect">
                <a:avLst/>
              </a:prstGeom>
            </p:spPr>
          </p:pic>
          <p:pic>
            <p:nvPicPr>
              <p:cNvPr id="19" name="Picture 18">
                <a:extLst>
                  <a:ext uri="{FF2B5EF4-FFF2-40B4-BE49-F238E27FC236}">
                    <a16:creationId xmlns:a16="http://schemas.microsoft.com/office/drawing/2014/main" id="{CFFC760A-3F4A-A8EE-B374-04F34E701C7F}"/>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66691" y="1950056"/>
                <a:ext cx="2057400" cy="2057400"/>
              </a:xfrm>
              <a:prstGeom prst="ellipse">
                <a:avLst/>
              </a:prstGeom>
              <a:ln w="53975">
                <a:noFill/>
              </a:ln>
            </p:spPr>
          </p:pic>
        </p:grpSp>
        <p:sp>
          <p:nvSpPr>
            <p:cNvPr id="17" name="Oval 16">
              <a:extLst>
                <a:ext uri="{FF2B5EF4-FFF2-40B4-BE49-F238E27FC236}">
                  <a16:creationId xmlns:a16="http://schemas.microsoft.com/office/drawing/2014/main" id="{077F2123-9941-E087-E73F-95FA3FC47FFD}"/>
                </a:ext>
              </a:extLst>
            </p:cNvPr>
            <p:cNvSpPr>
              <a:spLocks noChangeAspect="1"/>
            </p:cNvSpPr>
            <p:nvPr/>
          </p:nvSpPr>
          <p:spPr>
            <a:xfrm>
              <a:off x="7546401" y="1935804"/>
              <a:ext cx="2219963" cy="2219964"/>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21" name="Picture Placeholder 20">
            <a:extLst>
              <a:ext uri="{FF2B5EF4-FFF2-40B4-BE49-F238E27FC236}">
                <a16:creationId xmlns:a16="http://schemas.microsoft.com/office/drawing/2014/main" id="{8E44A255-651E-0040-E9E0-A1EB92A18918}"/>
              </a:ext>
            </a:extLst>
          </p:cNvPr>
          <p:cNvSpPr>
            <a:spLocks noGrp="1"/>
          </p:cNvSpPr>
          <p:nvPr>
            <p:ph type="pic" sz="quarter" idx="10"/>
          </p:nvPr>
        </p:nvSpPr>
        <p:spPr>
          <a:xfrm>
            <a:off x="1023707" y="2091078"/>
            <a:ext cx="1909413" cy="1909414"/>
          </a:xfrm>
          <a:prstGeom prst="ellipse">
            <a:avLst/>
          </a:prstGeom>
        </p:spPr>
        <p:txBody>
          <a:bodyPr/>
          <a:lstStyle/>
          <a:p>
            <a:r>
              <a:rPr lang="en-US"/>
              <a:t>Click icon to add picture</a:t>
            </a:r>
          </a:p>
        </p:txBody>
      </p:sp>
      <p:sp>
        <p:nvSpPr>
          <p:cNvPr id="22" name="Picture Placeholder 20">
            <a:extLst>
              <a:ext uri="{FF2B5EF4-FFF2-40B4-BE49-F238E27FC236}">
                <a16:creationId xmlns:a16="http://schemas.microsoft.com/office/drawing/2014/main" id="{A9C12AE3-E8E0-B167-027A-D0872565CF36}"/>
              </a:ext>
            </a:extLst>
          </p:cNvPr>
          <p:cNvSpPr>
            <a:spLocks noGrp="1"/>
          </p:cNvSpPr>
          <p:nvPr>
            <p:ph type="pic" sz="quarter" idx="11"/>
          </p:nvPr>
        </p:nvSpPr>
        <p:spPr>
          <a:xfrm>
            <a:off x="4354131" y="2091078"/>
            <a:ext cx="1858836" cy="1909414"/>
          </a:xfrm>
          <a:prstGeom prst="ellipse">
            <a:avLst/>
          </a:prstGeom>
        </p:spPr>
        <p:txBody>
          <a:bodyPr/>
          <a:lstStyle/>
          <a:p>
            <a:r>
              <a:rPr lang="en-US"/>
              <a:t>Click icon to add picture</a:t>
            </a:r>
          </a:p>
        </p:txBody>
      </p:sp>
      <p:sp>
        <p:nvSpPr>
          <p:cNvPr id="23" name="Picture Placeholder 20">
            <a:extLst>
              <a:ext uri="{FF2B5EF4-FFF2-40B4-BE49-F238E27FC236}">
                <a16:creationId xmlns:a16="http://schemas.microsoft.com/office/drawing/2014/main" id="{625A6045-2C2F-7833-7882-78914FF2854F}"/>
              </a:ext>
            </a:extLst>
          </p:cNvPr>
          <p:cNvSpPr>
            <a:spLocks noGrp="1"/>
          </p:cNvSpPr>
          <p:nvPr>
            <p:ph type="pic" sz="quarter" idx="12"/>
          </p:nvPr>
        </p:nvSpPr>
        <p:spPr>
          <a:xfrm>
            <a:off x="7702599" y="2091078"/>
            <a:ext cx="1858836" cy="1909414"/>
          </a:xfrm>
          <a:prstGeom prst="ellipse">
            <a:avLst/>
          </a:prstGeom>
        </p:spPr>
        <p:txBody>
          <a:bodyPr/>
          <a:lstStyle/>
          <a:p>
            <a:r>
              <a:rPr lang="en-US"/>
              <a:t>Click icon to add picture</a:t>
            </a:r>
          </a:p>
        </p:txBody>
      </p:sp>
    </p:spTree>
    <p:extLst>
      <p:ext uri="{BB962C8B-B14F-4D97-AF65-F5344CB8AC3E}">
        <p14:creationId xmlns:p14="http://schemas.microsoft.com/office/powerpoint/2010/main" val="117999223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7_Thank You">
    <p:spTree>
      <p:nvGrpSpPr>
        <p:cNvPr id="1" name=""/>
        <p:cNvGrpSpPr/>
        <p:nvPr/>
      </p:nvGrpSpPr>
      <p:grpSpPr>
        <a:xfrm>
          <a:off x="0" y="0"/>
          <a:ext cx="0" cy="0"/>
          <a:chOff x="0" y="0"/>
          <a:chExt cx="0" cy="0"/>
        </a:xfrm>
      </p:grpSpPr>
      <p:pic>
        <p:nvPicPr>
          <p:cNvPr id="4" name="Picture 3" descr="A picture containing outdoor, tree, person, standing&#10;&#10;Description automatically generated">
            <a:extLst>
              <a:ext uri="{FF2B5EF4-FFF2-40B4-BE49-F238E27FC236}">
                <a16:creationId xmlns:a16="http://schemas.microsoft.com/office/drawing/2014/main" id="{DE3DFD45-99EF-10D2-19EC-E88E4B854F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6500" y="0"/>
            <a:ext cx="4101912" cy="6858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715518" y="5374719"/>
            <a:ext cx="6020711" cy="98232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635F59"/>
                </a:solidFill>
                <a:effectLst/>
                <a:uLnTx/>
                <a:uFillTx/>
                <a:latin typeface="Calibri" panose="020F0502020204030204"/>
                <a:ea typeface="+mn-ea"/>
                <a:cs typeface="+mn-cs"/>
              </a:rPr>
              <a:t>Photo Credit: MOSAIC Consortium</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274662" y="0"/>
            <a:ext cx="917337" cy="6858000"/>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715518" y="1333956"/>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 as well as photography credit (if applicable).</a:t>
            </a:r>
          </a:p>
        </p:txBody>
      </p:sp>
      <p:pic>
        <p:nvPicPr>
          <p:cNvPr id="13" name="Picture 12" descr="A group of logos on a black background&#10;&#10;Description automatically generated">
            <a:extLst>
              <a:ext uri="{FF2B5EF4-FFF2-40B4-BE49-F238E27FC236}">
                <a16:creationId xmlns:a16="http://schemas.microsoft.com/office/drawing/2014/main" id="{8E5941AE-C937-1910-0F6A-CC27FE61FC82}"/>
              </a:ext>
            </a:extLst>
          </p:cNvPr>
          <p:cNvPicPr>
            <a:picLocks noChangeAspect="1"/>
          </p:cNvPicPr>
          <p:nvPr userDrawn="1"/>
        </p:nvPicPr>
        <p:blipFill rotWithShape="1">
          <a:blip r:embed="rId4"/>
          <a:srcRect l="5072" t="36398" r="26721" b="11963"/>
          <a:stretch/>
        </p:blipFill>
        <p:spPr>
          <a:xfrm>
            <a:off x="715517" y="2602588"/>
            <a:ext cx="6209717" cy="2651922"/>
          </a:xfrm>
          <a:prstGeom prst="rect">
            <a:avLst/>
          </a:prstGeom>
        </p:spPr>
      </p:pic>
    </p:spTree>
    <p:extLst>
      <p:ext uri="{BB962C8B-B14F-4D97-AF65-F5344CB8AC3E}">
        <p14:creationId xmlns:p14="http://schemas.microsoft.com/office/powerpoint/2010/main" val="69063734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Section Header-Photo-Teal">
    <p:spTree>
      <p:nvGrpSpPr>
        <p:cNvPr id="1" name=""/>
        <p:cNvGrpSpPr/>
        <p:nvPr/>
      </p:nvGrpSpPr>
      <p:grpSpPr>
        <a:xfrm>
          <a:off x="0" y="0"/>
          <a:ext cx="0" cy="0"/>
          <a:chOff x="0" y="0"/>
          <a:chExt cx="0" cy="0"/>
        </a:xfrm>
      </p:grpSpPr>
      <p:pic>
        <p:nvPicPr>
          <p:cNvPr id="4" name="Picture 3" descr="A group of women sitting on a bed&#10;&#10;Description automatically generated with low confidence">
            <a:extLst>
              <a:ext uri="{FF2B5EF4-FFF2-40B4-BE49-F238E27FC236}">
                <a16:creationId xmlns:a16="http://schemas.microsoft.com/office/drawing/2014/main" id="{61E110E7-E123-F276-8AD4-28D7AAE07C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2F28414-4EED-FB93-56C2-412A14F6E9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pic>
        <p:nvPicPr>
          <p:cNvPr id="9" name="Picture 8">
            <a:extLst>
              <a:ext uri="{FF2B5EF4-FFF2-40B4-BE49-F238E27FC236}">
                <a16:creationId xmlns:a16="http://schemas.microsoft.com/office/drawing/2014/main" id="{A5867A2A-0E3F-ED7B-908F-DA0C25325CAD}"/>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10" name="Rectangle 9">
            <a:extLst>
              <a:ext uri="{FF2B5EF4-FFF2-40B4-BE49-F238E27FC236}">
                <a16:creationId xmlns:a16="http://schemas.microsoft.com/office/drawing/2014/main" id="{7BD26820-EDFB-7F15-B829-80F4642B3979}"/>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a:extLst>
              <a:ext uri="{FF2B5EF4-FFF2-40B4-BE49-F238E27FC236}">
                <a16:creationId xmlns:a16="http://schemas.microsoft.com/office/drawing/2014/main" id="{EA2946DD-A6C7-0A3D-35B9-E5B90FF64163}"/>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B380-79DD-9AB1-25DF-283BBD8E282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14C0A663-45FD-78F6-92BB-67D71A98BFA4}"/>
              </a:ext>
            </a:extLst>
          </p:cNvPr>
          <p:cNvSpPr/>
          <p:nvPr userDrawn="1"/>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411D53B-2C17-0513-DAAF-C9EEA0ACA832}"/>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F01515E3-006C-9ED8-FA17-B99B5E3067DD}"/>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28384732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Section Header-Photo-Gold">
    <p:spTree>
      <p:nvGrpSpPr>
        <p:cNvPr id="1" name=""/>
        <p:cNvGrpSpPr/>
        <p:nvPr/>
      </p:nvGrpSpPr>
      <p:grpSpPr>
        <a:xfrm>
          <a:off x="0" y="0"/>
          <a:ext cx="0" cy="0"/>
          <a:chOff x="0" y="0"/>
          <a:chExt cx="0" cy="0"/>
        </a:xfrm>
      </p:grpSpPr>
      <p:pic>
        <p:nvPicPr>
          <p:cNvPr id="4" name="Picture 3" descr="A picture containing person, outdoor, tree&#10;&#10;Description automatically generated">
            <a:extLst>
              <a:ext uri="{FF2B5EF4-FFF2-40B4-BE49-F238E27FC236}">
                <a16:creationId xmlns:a16="http://schemas.microsoft.com/office/drawing/2014/main" id="{76062521-196F-236D-42EF-188B4FE165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00"/>
            <a:ext cx="12191998" cy="6854100"/>
          </a:xfrm>
          <a:prstGeom prst="rect">
            <a:avLst/>
          </a:prstGeom>
        </p:spPr>
      </p:pic>
      <p:pic>
        <p:nvPicPr>
          <p:cNvPr id="7" name="Picture 6">
            <a:extLst>
              <a:ext uri="{FF2B5EF4-FFF2-40B4-BE49-F238E27FC236}">
                <a16:creationId xmlns:a16="http://schemas.microsoft.com/office/drawing/2014/main" id="{137306F4-AE0F-F13F-D53B-4E9D7C3FA0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71480273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7_Thank You">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C355AD93-7E4A-4B1B-A616-C5E58B8E1BE9}"/>
              </a:ext>
            </a:extLst>
          </p:cNvPr>
          <p:cNvSpPr txBox="1"/>
          <p:nvPr/>
        </p:nvSpPr>
        <p:spPr>
          <a:xfrm>
            <a:off x="715518" y="5374719"/>
            <a:ext cx="6020711" cy="98232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635F59"/>
                </a:solidFill>
                <a:effectLst/>
                <a:uLnTx/>
                <a:uFillTx/>
                <a:latin typeface="Calibri" panose="020F0502020204030204"/>
                <a:ea typeface="+mn-ea"/>
                <a:cs typeface="+mn-cs"/>
              </a:rPr>
              <a:t>Photo Credit: MOSAIC Consortium</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0"/>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274662" y="0"/>
            <a:ext cx="917337" cy="6858000"/>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715518" y="836803"/>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 as well as photography credit (if applicable).</a:t>
            </a:r>
          </a:p>
        </p:txBody>
      </p:sp>
      <p:pic>
        <p:nvPicPr>
          <p:cNvPr id="5" name="Picture 4">
            <a:extLst>
              <a:ext uri="{FF2B5EF4-FFF2-40B4-BE49-F238E27FC236}">
                <a16:creationId xmlns:a16="http://schemas.microsoft.com/office/drawing/2014/main" id="{B1AC8D00-5BBB-A484-427A-922D41ADB5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5518" y="1892592"/>
            <a:ext cx="6020711" cy="3482127"/>
          </a:xfrm>
          <a:prstGeom prst="rect">
            <a:avLst/>
          </a:prstGeom>
        </p:spPr>
      </p:pic>
    </p:spTree>
    <p:extLst>
      <p:ext uri="{BB962C8B-B14F-4D97-AF65-F5344CB8AC3E}">
        <p14:creationId xmlns:p14="http://schemas.microsoft.com/office/powerpoint/2010/main" val="40214316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een and white triangle pattern&#10;&#10;Description automatically generated">
            <a:extLst>
              <a:ext uri="{FF2B5EF4-FFF2-40B4-BE49-F238E27FC236}">
                <a16:creationId xmlns:a16="http://schemas.microsoft.com/office/drawing/2014/main" id="{DB05BE08-C89B-B2B4-AA87-C3BC074AA25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A blue and green triangle pattern&#10;&#10;Description automatically generated">
            <a:extLst>
              <a:ext uri="{FF2B5EF4-FFF2-40B4-BE49-F238E27FC236}">
                <a16:creationId xmlns:a16="http://schemas.microsoft.com/office/drawing/2014/main" id="{C7A2E42A-79EA-17F0-8E12-A6589656006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161037289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1_Gold">
    <p:bg>
      <p:bgPr>
        <a:solidFill>
          <a:srgbClr val="E0A141">
            <a:alpha val="5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99388273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2_Gold">
    <p:bg>
      <p:bgPr>
        <a:solidFill>
          <a:srgbClr val="E0A141">
            <a:alpha val="5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11568192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460481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2_Blue">
    <p:bg>
      <p:bgPr>
        <a:solidFill>
          <a:schemeClr val="accent6">
            <a:alpha val="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2" name="Picture 1">
            <a:extLst>
              <a:ext uri="{FF2B5EF4-FFF2-40B4-BE49-F238E27FC236}">
                <a16:creationId xmlns:a16="http://schemas.microsoft.com/office/drawing/2014/main" id="{576E6C6A-4EE0-B46B-061A-4B5C45EA274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 y="375463"/>
            <a:ext cx="496601" cy="708171"/>
          </a:xfrm>
          <a:prstGeom prst="rect">
            <a:avLst/>
          </a:prstGeom>
        </p:spPr>
      </p:pic>
      <p:pic>
        <p:nvPicPr>
          <p:cNvPr id="4" name="Picture 3">
            <a:extLst>
              <a:ext uri="{FF2B5EF4-FFF2-40B4-BE49-F238E27FC236}">
                <a16:creationId xmlns:a16="http://schemas.microsoft.com/office/drawing/2014/main" id="{4E162AE4-237C-F4B4-854A-134FFA1D03E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375468"/>
            <a:ext cx="496598" cy="708166"/>
          </a:xfrm>
          <a:prstGeom prst="rect">
            <a:avLst/>
          </a:prstGeom>
        </p:spPr>
      </p:pic>
    </p:spTree>
    <p:extLst>
      <p:ext uri="{BB962C8B-B14F-4D97-AF65-F5344CB8AC3E}">
        <p14:creationId xmlns:p14="http://schemas.microsoft.com/office/powerpoint/2010/main" val="3057394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_Section Header-Photo-Blue">
    <p:spTree>
      <p:nvGrpSpPr>
        <p:cNvPr id="1" name=""/>
        <p:cNvGrpSpPr/>
        <p:nvPr/>
      </p:nvGrpSpPr>
      <p:grpSpPr>
        <a:xfrm>
          <a:off x="0" y="0"/>
          <a:ext cx="0" cy="0"/>
          <a:chOff x="0" y="0"/>
          <a:chExt cx="0" cy="0"/>
        </a:xfrm>
      </p:grpSpPr>
      <p:pic>
        <p:nvPicPr>
          <p:cNvPr id="19" name="Picture 18" descr="A group of people posing for a photo&#10;&#10;Description automatically generated">
            <a:extLst>
              <a:ext uri="{FF2B5EF4-FFF2-40B4-BE49-F238E27FC236}">
                <a16:creationId xmlns:a16="http://schemas.microsoft.com/office/drawing/2014/main" id="{2444B2D4-890F-704C-102B-26255E051164}"/>
              </a:ext>
            </a:extLst>
          </p:cNvPr>
          <p:cNvPicPr>
            <a:picLocks noChangeAspect="1"/>
          </p:cNvPicPr>
          <p:nvPr userDrawn="1"/>
        </p:nvPicPr>
        <p:blipFill rotWithShape="1">
          <a:blip r:embed="rId2"/>
          <a:srcRect t="6154" b="6154"/>
          <a:stretch/>
        </p:blipFill>
        <p:spPr>
          <a:xfrm>
            <a:off x="-2" y="0"/>
            <a:ext cx="11730854"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p:nvPicPr>
        <p:blipFill rotWithShape="1">
          <a:blip r:embed="rId3"/>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5" name="Rectangle 4">
            <a:extLst>
              <a:ext uri="{FF2B5EF4-FFF2-40B4-BE49-F238E27FC236}">
                <a16:creationId xmlns:a16="http://schemas.microsoft.com/office/drawing/2014/main" id="{B5D8FA84-F475-9175-891F-84C424CC8E3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ame Side Corner Rectangle 5">
            <a:extLst>
              <a:ext uri="{FF2B5EF4-FFF2-40B4-BE49-F238E27FC236}">
                <a16:creationId xmlns:a16="http://schemas.microsoft.com/office/drawing/2014/main" id="{E3A7A198-F4D1-9BE3-1A2E-657E84055626}"/>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A288E4C-6B6A-F3E9-FCF6-E652951531BB}"/>
              </a:ext>
            </a:extLst>
          </p:cNvPr>
          <p:cNvPicPr>
            <a:picLocks noChangeAspect="1"/>
          </p:cNvPicPr>
          <p:nvPr userDrawn="1"/>
        </p:nvPicPr>
        <p:blipFill rotWithShape="1">
          <a:blip r:embed="rId3"/>
          <a:srcRect l="64006" t="78" r="-1" b="-78"/>
          <a:stretch/>
        </p:blipFill>
        <p:spPr>
          <a:xfrm>
            <a:off x="7803472" y="0"/>
            <a:ext cx="4388528" cy="6858000"/>
          </a:xfrm>
          <a:prstGeom prst="rect">
            <a:avLst/>
          </a:prstGeom>
        </p:spPr>
      </p:pic>
      <p:sp>
        <p:nvSpPr>
          <p:cNvPr id="15" name="Rectangle 14">
            <a:extLst>
              <a:ext uri="{FF2B5EF4-FFF2-40B4-BE49-F238E27FC236}">
                <a16:creationId xmlns:a16="http://schemas.microsoft.com/office/drawing/2014/main" id="{489A4827-1A78-A7D9-CC05-2D8CB43096C9}"/>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A8ACBB75-C7CA-AB13-E8C9-1324FECAEF37}"/>
              </a:ext>
            </a:extLst>
          </p:cNvPr>
          <p:cNvSpPr/>
          <p:nvPr userDrawn="1"/>
        </p:nvSpPr>
        <p:spPr>
          <a:xfrm rot="5400000">
            <a:off x="508046" y="3815577"/>
            <a:ext cx="1816442" cy="2832533"/>
          </a:xfrm>
          <a:prstGeom prst="round2Same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191312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1_Teal">
    <p:bg>
      <p:bgPr>
        <a:solidFill>
          <a:srgbClr val="02666D">
            <a:alpha val="10000"/>
          </a:srgb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450091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Map-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46968"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Tree>
    <p:extLst>
      <p:ext uri="{BB962C8B-B14F-4D97-AF65-F5344CB8AC3E}">
        <p14:creationId xmlns:p14="http://schemas.microsoft.com/office/powerpoint/2010/main" val="1037070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cSld name="1_Pink">
    <p:bg>
      <p:bgPr>
        <a:solidFill>
          <a:srgbClr val="AF315A">
            <a:alpha val="10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7173947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cSld name="1_Green">
    <p:bg>
      <p:bgPr>
        <a:solidFill>
          <a:schemeClr val="accent5">
            <a:alpha val="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5693974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ection Header-Photo-Gray">
    <p:spTree>
      <p:nvGrpSpPr>
        <p:cNvPr id="1" name=""/>
        <p:cNvGrpSpPr/>
        <p:nvPr/>
      </p:nvGrpSpPr>
      <p:grpSpPr>
        <a:xfrm>
          <a:off x="0" y="0"/>
          <a:ext cx="0" cy="0"/>
          <a:chOff x="0" y="0"/>
          <a:chExt cx="0" cy="0"/>
        </a:xfrm>
      </p:grpSpPr>
      <p:pic>
        <p:nvPicPr>
          <p:cNvPr id="3" name="Picture 2" descr="A group of women posing for a photo&#10;&#10;Description automatically generated">
            <a:extLst>
              <a:ext uri="{FF2B5EF4-FFF2-40B4-BE49-F238E27FC236}">
                <a16:creationId xmlns:a16="http://schemas.microsoft.com/office/drawing/2014/main" id="{D61F1F13-8D19-B655-64AB-C3A72BDE5591}"/>
              </a:ext>
            </a:extLst>
          </p:cNvPr>
          <p:cNvPicPr>
            <a:picLocks noChangeAspect="1"/>
          </p:cNvPicPr>
          <p:nvPr userDrawn="1"/>
        </p:nvPicPr>
        <p:blipFill rotWithShape="1">
          <a:blip r:embed="rId2"/>
          <a:srcRect t="2048" b="8623"/>
          <a:stretch/>
        </p:blipFill>
        <p:spPr>
          <a:xfrm>
            <a:off x="-2" y="0"/>
            <a:ext cx="11515728"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userDrawn="1"/>
        </p:nvPicPr>
        <p:blipFill rotWithShape="1">
          <a:blip r:embed="rId3"/>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userDrawn="1"/>
        </p:nvSpPr>
        <p:spPr>
          <a:xfrm rot="5400000">
            <a:off x="508046" y="3815577"/>
            <a:ext cx="1816442" cy="2832533"/>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863575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anchor="ctr">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6" name="TextBox 5">
            <a:extLst>
              <a:ext uri="{FF2B5EF4-FFF2-40B4-BE49-F238E27FC236}">
                <a16:creationId xmlns:a16="http://schemas.microsoft.com/office/drawing/2014/main" id="{1C309426-BA15-69DF-9DF9-E4BCD5A48083}"/>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7" name="TextBox 6">
            <a:extLst>
              <a:ext uri="{FF2B5EF4-FFF2-40B4-BE49-F238E27FC236}">
                <a16:creationId xmlns:a16="http://schemas.microsoft.com/office/drawing/2014/main" id="{30F1EC0E-8DD2-ACED-54B6-36F43A8AA4DD}"/>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pic>
        <p:nvPicPr>
          <p:cNvPr id="8" name="Picture 7">
            <a:extLst>
              <a:ext uri="{FF2B5EF4-FFF2-40B4-BE49-F238E27FC236}">
                <a16:creationId xmlns:a16="http://schemas.microsoft.com/office/drawing/2014/main" id="{8105B046-8380-43C5-27D1-E58BD5D92FBA}"/>
              </a:ext>
            </a:extLst>
          </p:cNvPr>
          <p:cNvPicPr>
            <a:picLocks noChangeAspect="1"/>
          </p:cNvPicPr>
          <p:nvPr/>
        </p:nvPicPr>
        <p:blipFill rotWithShape="1">
          <a:blip r:embed="rId2"/>
          <a:srcRect l="33580"/>
          <a:stretch/>
        </p:blipFill>
        <p:spPr>
          <a:xfrm>
            <a:off x="-28800" y="1862992"/>
            <a:ext cx="3644305" cy="5020408"/>
          </a:xfrm>
          <a:prstGeom prst="rect">
            <a:avLst/>
          </a:prstGeom>
        </p:spPr>
      </p:pic>
      <p:sp>
        <p:nvSpPr>
          <p:cNvPr id="2" name="TextBox 1">
            <a:extLst>
              <a:ext uri="{FF2B5EF4-FFF2-40B4-BE49-F238E27FC236}">
                <a16:creationId xmlns:a16="http://schemas.microsoft.com/office/drawing/2014/main" id="{FC8A86CA-ED97-4B1C-50A3-296EEB72CF4D}"/>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5" name="Picture 4">
            <a:extLst>
              <a:ext uri="{FF2B5EF4-FFF2-40B4-BE49-F238E27FC236}">
                <a16:creationId xmlns:a16="http://schemas.microsoft.com/office/drawing/2014/main" id="{7CD4BBEB-3875-3E11-09BD-C2110D71838F}"/>
              </a:ext>
            </a:extLst>
          </p:cNvPr>
          <p:cNvPicPr>
            <a:picLocks noChangeAspect="1"/>
          </p:cNvPicPr>
          <p:nvPr userDrawn="1"/>
        </p:nvPicPr>
        <p:blipFill rotWithShape="1">
          <a:blip r:embed="rId2"/>
          <a:srcRect l="33580"/>
          <a:stretch/>
        </p:blipFill>
        <p:spPr>
          <a:xfrm>
            <a:off x="-28800" y="1862992"/>
            <a:ext cx="3644305" cy="5020408"/>
          </a:xfrm>
          <a:prstGeom prst="rect">
            <a:avLst/>
          </a:prstGeom>
        </p:spPr>
      </p:pic>
    </p:spTree>
    <p:extLst>
      <p:ext uri="{BB962C8B-B14F-4D97-AF65-F5344CB8AC3E}">
        <p14:creationId xmlns:p14="http://schemas.microsoft.com/office/powerpoint/2010/main" val="3841316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02666D"/>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EAA457FB-0279-DF5F-C9A6-62C28081BE54}"/>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 Same Side Corner Rectangle 3">
            <a:extLst>
              <a:ext uri="{FF2B5EF4-FFF2-40B4-BE49-F238E27FC236}">
                <a16:creationId xmlns:a16="http://schemas.microsoft.com/office/drawing/2014/main" id="{2649B136-F463-B388-B9D1-6BAC92D6E569}"/>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9299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5D7C1A45-D173-C8B1-BC80-C4A338932B9F}"/>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4" name="Round Same Side Corner Rectangle 3">
            <a:extLst>
              <a:ext uri="{FF2B5EF4-FFF2-40B4-BE49-F238E27FC236}">
                <a16:creationId xmlns:a16="http://schemas.microsoft.com/office/drawing/2014/main" id="{33E01B59-787F-97FA-0C85-B5BF3BB2F390}"/>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1795105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86EE2C5D-5463-C964-5C5A-7128CA81CC3E}"/>
              </a:ext>
            </a:extLst>
          </p:cNvPr>
          <p:cNvSpPr/>
          <p:nvPr/>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ound Same Side Corner Rectangle 3">
            <a:extLst>
              <a:ext uri="{FF2B5EF4-FFF2-40B4-BE49-F238E27FC236}">
                <a16:creationId xmlns:a16="http://schemas.microsoft.com/office/drawing/2014/main" id="{680DD5E1-0857-5BBD-F632-93EC421386DA}"/>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40267224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_Green">
    <p:spTree>
      <p:nvGrpSpPr>
        <p:cNvPr id="1" name=""/>
        <p:cNvGrpSpPr/>
        <p:nvPr/>
      </p:nvGrpSpPr>
      <p:grpSpPr>
        <a:xfrm>
          <a:off x="0" y="0"/>
          <a:ext cx="0" cy="0"/>
          <a:chOff x="0" y="0"/>
          <a:chExt cx="0" cy="0"/>
        </a:xfrm>
      </p:grpSpPr>
      <p:pic>
        <p:nvPicPr>
          <p:cNvPr id="10" name="Picture 9" descr="A green and white triangle pattern&#10;&#10;Description automatically generated">
            <a:extLst>
              <a:ext uri="{FF2B5EF4-FFF2-40B4-BE49-F238E27FC236}">
                <a16:creationId xmlns:a16="http://schemas.microsoft.com/office/drawing/2014/main" id="{EA922C8D-4DCF-F7F4-1331-E4EBF11F34BE}"/>
              </a:ext>
            </a:extLst>
          </p:cNvPr>
          <p:cNvPicPr>
            <a:picLocks noChangeAspect="1"/>
          </p:cNvPicPr>
          <p:nvPr userDrawn="1"/>
        </p:nvPicPr>
        <p:blipFill>
          <a:blip r:embed="rId2"/>
          <a:stretch>
            <a:fillRect/>
          </a:stretch>
        </p:blipFill>
        <p:spPr>
          <a:xfrm>
            <a:off x="0" y="0"/>
            <a:ext cx="12184474" cy="6853767"/>
          </a:xfrm>
          <a:prstGeom prst="rect">
            <a:avLst/>
          </a:prstGeom>
        </p:spPr>
      </p:pic>
      <p:sp>
        <p:nvSpPr>
          <p:cNvPr id="6" name="Text Placeholder 19">
            <a:extLst>
              <a:ext uri="{FF2B5EF4-FFF2-40B4-BE49-F238E27FC236}">
                <a16:creationId xmlns:a16="http://schemas.microsoft.com/office/drawing/2014/main" id="{E20BD44E-1F93-0F7F-8807-9406106CE57B}"/>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7" name="Text Placeholder 21">
            <a:extLst>
              <a:ext uri="{FF2B5EF4-FFF2-40B4-BE49-F238E27FC236}">
                <a16:creationId xmlns:a16="http://schemas.microsoft.com/office/drawing/2014/main" id="{C1508498-3991-008B-C15F-9D870D95B31F}"/>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8" name="Round Same Side Corner Rectangle 7">
            <a:extLst>
              <a:ext uri="{FF2B5EF4-FFF2-40B4-BE49-F238E27FC236}">
                <a16:creationId xmlns:a16="http://schemas.microsoft.com/office/drawing/2014/main" id="{CD35D563-EF68-46CB-CF42-AAF2B43CF418}"/>
              </a:ext>
            </a:extLst>
          </p:cNvPr>
          <p:cNvSpPr/>
          <p:nvPr userDrawn="1"/>
        </p:nvSpPr>
        <p:spPr>
          <a:xfrm rot="5400000">
            <a:off x="508045"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8163179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_Blue">
    <p:spTree>
      <p:nvGrpSpPr>
        <p:cNvPr id="1" name=""/>
        <p:cNvGrpSpPr/>
        <p:nvPr/>
      </p:nvGrpSpPr>
      <p:grpSpPr>
        <a:xfrm>
          <a:off x="0" y="0"/>
          <a:ext cx="0" cy="0"/>
          <a:chOff x="0" y="0"/>
          <a:chExt cx="0" cy="0"/>
        </a:xfrm>
      </p:grpSpPr>
      <p:pic>
        <p:nvPicPr>
          <p:cNvPr id="3" name="Picture 2" descr="A blue and green triangle pattern&#10;&#10;Description automatically generated">
            <a:extLst>
              <a:ext uri="{FF2B5EF4-FFF2-40B4-BE49-F238E27FC236}">
                <a16:creationId xmlns:a16="http://schemas.microsoft.com/office/drawing/2014/main" id="{5D8DF6BF-8C71-DD4A-C79E-6886828512C6}"/>
              </a:ext>
            </a:extLst>
          </p:cNvPr>
          <p:cNvPicPr>
            <a:picLocks noChangeAspect="1"/>
          </p:cNvPicPr>
          <p:nvPr userDrawn="1"/>
        </p:nvPicPr>
        <p:blipFill>
          <a:blip r:embed="rId2"/>
          <a:stretch>
            <a:fillRect/>
          </a:stretch>
        </p:blipFill>
        <p:spPr>
          <a:xfrm>
            <a:off x="1184" y="0"/>
            <a:ext cx="12190815" cy="6858667"/>
          </a:xfrm>
          <a:prstGeom prst="rect">
            <a:avLst/>
          </a:prstGeom>
        </p:spPr>
      </p:pic>
      <p:sp>
        <p:nvSpPr>
          <p:cNvPr id="6" name="Text Placeholder 19">
            <a:extLst>
              <a:ext uri="{FF2B5EF4-FFF2-40B4-BE49-F238E27FC236}">
                <a16:creationId xmlns:a16="http://schemas.microsoft.com/office/drawing/2014/main" id="{E20BD44E-1F93-0F7F-8807-9406106CE57B}"/>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7" name="Text Placeholder 21">
            <a:extLst>
              <a:ext uri="{FF2B5EF4-FFF2-40B4-BE49-F238E27FC236}">
                <a16:creationId xmlns:a16="http://schemas.microsoft.com/office/drawing/2014/main" id="{C1508498-3991-008B-C15F-9D870D95B31F}"/>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8" name="Round Same Side Corner Rectangle 7">
            <a:extLst>
              <a:ext uri="{FF2B5EF4-FFF2-40B4-BE49-F238E27FC236}">
                <a16:creationId xmlns:a16="http://schemas.microsoft.com/office/drawing/2014/main" id="{CD35D563-EF68-46CB-CF42-AAF2B43CF418}"/>
              </a:ext>
            </a:extLst>
          </p:cNvPr>
          <p:cNvSpPr/>
          <p:nvPr userDrawn="1"/>
        </p:nvSpPr>
        <p:spPr>
          <a:xfrm rot="5400000">
            <a:off x="508045"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146069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_Gray">
    <p:spTree>
      <p:nvGrpSpPr>
        <p:cNvPr id="1" name=""/>
        <p:cNvGrpSpPr/>
        <p:nvPr/>
      </p:nvGrpSpPr>
      <p:grpSpPr>
        <a:xfrm>
          <a:off x="0" y="0"/>
          <a:ext cx="0" cy="0"/>
          <a:chOff x="0" y="0"/>
          <a:chExt cx="0" cy="0"/>
        </a:xfrm>
      </p:grpSpPr>
      <p:pic>
        <p:nvPicPr>
          <p:cNvPr id="3" name="Picture 2" descr="A grey and brown triangle pattern&#10;&#10;Description automatically generated with medium confidence">
            <a:extLst>
              <a:ext uri="{FF2B5EF4-FFF2-40B4-BE49-F238E27FC236}">
                <a16:creationId xmlns:a16="http://schemas.microsoft.com/office/drawing/2014/main" id="{C01170CC-18DC-AB70-15A2-23E953CB07B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19">
            <a:extLst>
              <a:ext uri="{FF2B5EF4-FFF2-40B4-BE49-F238E27FC236}">
                <a16:creationId xmlns:a16="http://schemas.microsoft.com/office/drawing/2014/main" id="{E20BD44E-1F93-0F7F-8807-9406106CE57B}"/>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7" name="Text Placeholder 21">
            <a:extLst>
              <a:ext uri="{FF2B5EF4-FFF2-40B4-BE49-F238E27FC236}">
                <a16:creationId xmlns:a16="http://schemas.microsoft.com/office/drawing/2014/main" id="{C1508498-3991-008B-C15F-9D870D95B31F}"/>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8" name="Round Same Side Corner Rectangle 7">
            <a:extLst>
              <a:ext uri="{FF2B5EF4-FFF2-40B4-BE49-F238E27FC236}">
                <a16:creationId xmlns:a16="http://schemas.microsoft.com/office/drawing/2014/main" id="{CD35D563-EF68-46CB-CF42-AAF2B43CF418}"/>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6713831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690827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741874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68534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10" name="Content Placeholder 2">
            <a:extLst>
              <a:ext uri="{FF2B5EF4-FFF2-40B4-BE49-F238E27FC236}">
                <a16:creationId xmlns:a16="http://schemas.microsoft.com/office/drawing/2014/main" id="{C7B1B3EC-872B-4194-A0DB-1BDA946FB219}"/>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653293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116391" y="2097091"/>
            <a:ext cx="7632701" cy="4103687"/>
          </a:xfrm>
        </p:spPr>
        <p:txBody>
          <a:bodyPr lIns="0" rIns="0"/>
          <a:lstStyle>
            <a:lvl1pPr marL="0" indent="0">
              <a:buFont typeface="Courier New" panose="02070309020205020404" pitchFamily="49" charset="0"/>
              <a:buNone/>
              <a:defRPr/>
            </a:lvl1pPr>
          </a:lstStyle>
          <a:p>
            <a:r>
              <a:rPr lang="en-GB" noProof="0"/>
              <a:t>Nulla quis lorem ut libero malesuada feugiat. Curabitur non nulla sit amet nisl tempus convallis quis ac lectus.</a:t>
            </a:r>
          </a:p>
          <a:p>
            <a:r>
              <a:rPr lang="en-GB" noProof="0"/>
              <a:t>Proin eget tortor risus. Lorem ipsum dolor sit amet, consectetur adipiscing elit.</a:t>
            </a:r>
          </a:p>
          <a:p>
            <a:pPr marL="457200" indent="-457200">
              <a:buFont typeface="Arial" panose="020B0604020202020204" pitchFamily="34" charset="0"/>
              <a:buChar char="•"/>
            </a:pPr>
            <a:r>
              <a:rPr lang="en-GB" noProof="0"/>
              <a:t>Donec rutrum congue leo eget malesuada.</a:t>
            </a:r>
          </a:p>
          <a:p>
            <a:pPr marL="457200" indent="-457200">
              <a:buFont typeface="Arial" panose="020B0604020202020204" pitchFamily="34" charset="0"/>
              <a:buChar char="•"/>
            </a:pPr>
            <a:r>
              <a:rPr lang="en-GB" noProof="0"/>
              <a:t>Curabitur aliquet quam id dui posuere blandit.</a:t>
            </a:r>
          </a:p>
          <a:p>
            <a:pPr marL="457200" indent="-457200">
              <a:buFont typeface="Arial" panose="020B0604020202020204" pitchFamily="34" charset="0"/>
              <a:buChar char="•"/>
            </a:pPr>
            <a:r>
              <a:rPr lang="en-GB" noProof="0"/>
              <a:t>Proin eget tortor risus.</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441325"/>
            <a:ext cx="7632700" cy="1223964"/>
          </a:xfrm>
          <a:prstGeom prst="rect">
            <a:avLst/>
          </a:prstGeom>
        </p:spPr>
        <p:txBody>
          <a:bodyPr lIns="0" rIns="0" anchor="t"/>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EE2431B0-0DEE-274A-8AA7-F4388EFA23F8}"/>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B86A5C6F-622E-27F2-DD2C-007DF2BE16A2}"/>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E71A4EB4-DF3E-913F-C1DD-43A982C4DE8F}"/>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pic>
        <p:nvPicPr>
          <p:cNvPr id="6" name="Picture 5">
            <a:extLst>
              <a:ext uri="{FF2B5EF4-FFF2-40B4-BE49-F238E27FC236}">
                <a16:creationId xmlns:a16="http://schemas.microsoft.com/office/drawing/2014/main" id="{CE40B922-BF12-82EF-C654-1E04DAA43DC1}"/>
              </a:ext>
            </a:extLst>
          </p:cNvPr>
          <p:cNvPicPr>
            <a:picLocks noChangeAspect="1"/>
          </p:cNvPicPr>
          <p:nvPr/>
        </p:nvPicPr>
        <p:blipFill rotWithShape="1">
          <a:blip r:embed="rId2"/>
          <a:srcRect l="33580"/>
          <a:stretch/>
        </p:blipFill>
        <p:spPr>
          <a:xfrm>
            <a:off x="-28800" y="1862992"/>
            <a:ext cx="3644305" cy="5020408"/>
          </a:xfrm>
          <a:prstGeom prst="rect">
            <a:avLst/>
          </a:prstGeom>
        </p:spPr>
      </p:pic>
      <p:sp>
        <p:nvSpPr>
          <p:cNvPr id="2" name="TextBox 1">
            <a:extLst>
              <a:ext uri="{FF2B5EF4-FFF2-40B4-BE49-F238E27FC236}">
                <a16:creationId xmlns:a16="http://schemas.microsoft.com/office/drawing/2014/main" id="{497EEE8C-0759-0E55-24E9-0E6E2BD085B2}"/>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8" name="Picture 7">
            <a:extLst>
              <a:ext uri="{FF2B5EF4-FFF2-40B4-BE49-F238E27FC236}">
                <a16:creationId xmlns:a16="http://schemas.microsoft.com/office/drawing/2014/main" id="{C463B149-36B2-EB1A-CE8D-71E391F0C22B}"/>
              </a:ext>
            </a:extLst>
          </p:cNvPr>
          <p:cNvPicPr>
            <a:picLocks noChangeAspect="1"/>
          </p:cNvPicPr>
          <p:nvPr userDrawn="1"/>
        </p:nvPicPr>
        <p:blipFill rotWithShape="1">
          <a:blip r:embed="rId2"/>
          <a:srcRect l="33580"/>
          <a:stretch/>
        </p:blipFill>
        <p:spPr>
          <a:xfrm>
            <a:off x="-28800" y="1862992"/>
            <a:ext cx="3644305" cy="5020408"/>
          </a:xfrm>
          <a:prstGeom prst="rect">
            <a:avLst/>
          </a:prstGeom>
        </p:spPr>
      </p:pic>
    </p:spTree>
    <p:extLst>
      <p:ext uri="{BB962C8B-B14F-4D97-AF65-F5344CB8AC3E}">
        <p14:creationId xmlns:p14="http://schemas.microsoft.com/office/powerpoint/2010/main" val="25680665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0528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6951822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Title &amp; Content-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3EC31208-EC3F-0EDF-A027-66499DA3904C}"/>
              </a:ext>
            </a:extLst>
          </p:cNvPr>
          <p:cNvPicPr>
            <a:picLocks noChangeAspect="1"/>
          </p:cNvPicPr>
          <p:nvPr userDrawn="1"/>
        </p:nvPicPr>
        <p:blipFill>
          <a:blip r:embed="rId3"/>
          <a:stretch>
            <a:fillRect/>
          </a:stretch>
        </p:blipFill>
        <p:spPr>
          <a:xfrm>
            <a:off x="-2" y="362802"/>
            <a:ext cx="520264" cy="741915"/>
          </a:xfrm>
          <a:prstGeom prst="rect">
            <a:avLst/>
          </a:prstGeom>
        </p:spPr>
      </p:pic>
    </p:spTree>
    <p:extLst>
      <p:ext uri="{BB962C8B-B14F-4D97-AF65-F5344CB8AC3E}">
        <p14:creationId xmlns:p14="http://schemas.microsoft.com/office/powerpoint/2010/main" val="3954841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Two Content-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2" name="Picture 1">
            <a:extLst>
              <a:ext uri="{FF2B5EF4-FFF2-40B4-BE49-F238E27FC236}">
                <a16:creationId xmlns:a16="http://schemas.microsoft.com/office/drawing/2014/main" id="{9634E6C0-36E8-4388-7946-80BE2A9BAF1C}"/>
              </a:ext>
            </a:extLst>
          </p:cNvPr>
          <p:cNvPicPr>
            <a:picLocks noChangeAspect="1"/>
          </p:cNvPicPr>
          <p:nvPr userDrawn="1"/>
        </p:nvPicPr>
        <p:blipFill>
          <a:blip r:embed="rId3"/>
          <a:stretch>
            <a:fillRect/>
          </a:stretch>
        </p:blipFill>
        <p:spPr>
          <a:xfrm>
            <a:off x="-3" y="428389"/>
            <a:ext cx="496601" cy="708171"/>
          </a:xfrm>
          <a:prstGeom prst="rect">
            <a:avLst/>
          </a:prstGeom>
        </p:spPr>
      </p:pic>
    </p:spTree>
    <p:extLst>
      <p:ext uri="{BB962C8B-B14F-4D97-AF65-F5344CB8AC3E}">
        <p14:creationId xmlns:p14="http://schemas.microsoft.com/office/powerpoint/2010/main" val="29896110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Title &amp; Content-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DAA793F1-A3A3-91FD-CC16-9FCC8586F618}"/>
              </a:ext>
            </a:extLst>
          </p:cNvPr>
          <p:cNvPicPr>
            <a:picLocks noChangeAspect="1"/>
          </p:cNvPicPr>
          <p:nvPr userDrawn="1"/>
        </p:nvPicPr>
        <p:blipFill>
          <a:blip r:embed="rId3"/>
          <a:stretch>
            <a:fillRect/>
          </a:stretch>
        </p:blipFill>
        <p:spPr>
          <a:xfrm>
            <a:off x="0" y="407769"/>
            <a:ext cx="488731" cy="696948"/>
          </a:xfrm>
          <a:prstGeom prst="rect">
            <a:avLst/>
          </a:prstGeom>
        </p:spPr>
      </p:pic>
    </p:spTree>
    <p:extLst>
      <p:ext uri="{BB962C8B-B14F-4D97-AF65-F5344CB8AC3E}">
        <p14:creationId xmlns:p14="http://schemas.microsoft.com/office/powerpoint/2010/main" val="4048379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Two Content-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3" name="Picture 2">
            <a:extLst>
              <a:ext uri="{FF2B5EF4-FFF2-40B4-BE49-F238E27FC236}">
                <a16:creationId xmlns:a16="http://schemas.microsoft.com/office/drawing/2014/main" id="{76E3A50A-AED4-A3B1-6CEF-6EC4E7B1573A}"/>
              </a:ext>
            </a:extLst>
          </p:cNvPr>
          <p:cNvPicPr>
            <a:picLocks noChangeAspect="1"/>
          </p:cNvPicPr>
          <p:nvPr userDrawn="1"/>
        </p:nvPicPr>
        <p:blipFill>
          <a:blip r:embed="rId3"/>
          <a:stretch>
            <a:fillRect/>
          </a:stretch>
        </p:blipFill>
        <p:spPr>
          <a:xfrm>
            <a:off x="0" y="408370"/>
            <a:ext cx="496602" cy="708172"/>
          </a:xfrm>
          <a:prstGeom prst="rect">
            <a:avLst/>
          </a:prstGeom>
        </p:spPr>
      </p:pic>
    </p:spTree>
    <p:extLst>
      <p:ext uri="{BB962C8B-B14F-4D97-AF65-F5344CB8AC3E}">
        <p14:creationId xmlns:p14="http://schemas.microsoft.com/office/powerpoint/2010/main" val="18110419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5808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4859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978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een and white triangle pattern&#10;&#10;Description automatically generated">
            <a:extLst>
              <a:ext uri="{FF2B5EF4-FFF2-40B4-BE49-F238E27FC236}">
                <a16:creationId xmlns:a16="http://schemas.microsoft.com/office/drawing/2014/main" id="{DB05BE08-C89B-B2B4-AA87-C3BC074AA255}"/>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93837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and Content (no patter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E2C00E-7579-A3DF-72A1-005F96A7FC9A}"/>
              </a:ext>
            </a:extLst>
          </p:cNvPr>
          <p:cNvSpPr/>
          <p:nvPr/>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8" name="Picture 7">
            <a:extLst>
              <a:ext uri="{FF2B5EF4-FFF2-40B4-BE49-F238E27FC236}">
                <a16:creationId xmlns:a16="http://schemas.microsoft.com/office/drawing/2014/main" id="{3D925CBD-4035-D637-E1EC-4D717F984473}"/>
              </a:ext>
            </a:extLst>
          </p:cNvPr>
          <p:cNvPicPr>
            <a:picLocks noChangeAspect="1"/>
          </p:cNvPicPr>
          <p:nvPr/>
        </p:nvPicPr>
        <p:blipFill>
          <a:blip r:embed="rId2"/>
          <a:srcRect/>
          <a:stretch/>
        </p:blipFill>
        <p:spPr>
          <a:xfrm>
            <a:off x="9458359" y="266700"/>
            <a:ext cx="2463935" cy="1318904"/>
          </a:xfrm>
          <a:prstGeom prst="rect">
            <a:avLst/>
          </a:prstGeom>
        </p:spPr>
      </p:pic>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42917" y="2097091"/>
            <a:ext cx="11306175" cy="4103687"/>
          </a:xfrm>
        </p:spPr>
        <p:txBody>
          <a:bodyPr lIns="0" rIns="0"/>
          <a:lstStyle>
            <a:lvl1pPr marL="0" indent="0">
              <a:buFont typeface="Courier New" panose="02070309020205020404" pitchFamily="49" charset="0"/>
              <a:buNone/>
              <a:defRPr/>
            </a:lvl1pPr>
          </a:lstStyle>
          <a:p>
            <a:r>
              <a:rPr lang="en-GB" noProof="0"/>
              <a:t>Nulla quis lorem ut libero malesuada feugiat. Curabitur non nulla sit amet nisl tempus convallis quis ac lectus.</a:t>
            </a:r>
          </a:p>
          <a:p>
            <a:r>
              <a:rPr lang="en-GB" noProof="0"/>
              <a:t>Proin eget tortor risus. Lorem ipsum dolor sit amet, consectetur adipiscing elit.</a:t>
            </a:r>
          </a:p>
          <a:p>
            <a:pPr marL="457200" indent="-457200">
              <a:buFont typeface="Arial" panose="020B0604020202020204" pitchFamily="34" charset="0"/>
              <a:buChar char="•"/>
            </a:pPr>
            <a:r>
              <a:rPr lang="en-GB" noProof="0"/>
              <a:t>Donec rutrum congue leo eget malesuada.</a:t>
            </a:r>
          </a:p>
          <a:p>
            <a:pPr marL="457200" indent="-457200">
              <a:buFont typeface="Arial" panose="020B0604020202020204" pitchFamily="34" charset="0"/>
              <a:buChar char="•"/>
            </a:pPr>
            <a:r>
              <a:rPr lang="en-GB" noProof="0"/>
              <a:t>Curabitur aliquet quam id dui posuere blandit.</a:t>
            </a:r>
          </a:p>
          <a:p>
            <a:pPr marL="457200" indent="-457200">
              <a:buFont typeface="Arial" panose="020B0604020202020204" pitchFamily="34" charset="0"/>
              <a:buChar char="•"/>
            </a:pPr>
            <a:r>
              <a:rPr lang="en-GB" noProof="0"/>
              <a:t>Proin eget tortor risus.</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622710" cy="1223964"/>
          </a:xfrm>
          <a:prstGeom prst="rect">
            <a:avLst/>
          </a:prstGeom>
        </p:spPr>
        <p:txBody>
          <a:bodyPr lIns="0" rIns="0" anchor="t"/>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05DE0E92-4155-274E-B8D3-6224F5791510}"/>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6312C0E3-D898-EA31-5238-741090C17099}"/>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A748C140-8AB5-29FB-CF06-4E6AEC4445BC}"/>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pic>
        <p:nvPicPr>
          <p:cNvPr id="6" name="Picture 5">
            <a:extLst>
              <a:ext uri="{FF2B5EF4-FFF2-40B4-BE49-F238E27FC236}">
                <a16:creationId xmlns:a16="http://schemas.microsoft.com/office/drawing/2014/main" id="{35E78B56-AC49-84FB-C012-0008A2EF8283}"/>
              </a:ext>
            </a:extLst>
          </p:cNvPr>
          <p:cNvPicPr>
            <a:picLocks noChangeAspect="1"/>
          </p:cNvPicPr>
          <p:nvPr userDrawn="1"/>
        </p:nvPicPr>
        <p:blipFill>
          <a:blip r:embed="rId3"/>
          <a:srcRect/>
          <a:stretch/>
        </p:blipFill>
        <p:spPr>
          <a:xfrm>
            <a:off x="9458360" y="266700"/>
            <a:ext cx="2463933" cy="1318904"/>
          </a:xfrm>
          <a:prstGeom prst="rect">
            <a:avLst/>
          </a:prstGeom>
        </p:spPr>
      </p:pic>
      <p:sp>
        <p:nvSpPr>
          <p:cNvPr id="7" name="TextBox 6">
            <a:extLst>
              <a:ext uri="{FF2B5EF4-FFF2-40B4-BE49-F238E27FC236}">
                <a16:creationId xmlns:a16="http://schemas.microsoft.com/office/drawing/2014/main" id="{8222AA12-E323-370A-2558-6124DCDACCBA}"/>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30355105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een and white triangle pattern&#10;&#10;Description automatically generated">
            <a:extLst>
              <a:ext uri="{FF2B5EF4-FFF2-40B4-BE49-F238E27FC236}">
                <a16:creationId xmlns:a16="http://schemas.microsoft.com/office/drawing/2014/main" id="{DB05BE08-C89B-B2B4-AA87-C3BC074AA255}"/>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4" name="Picture 3" descr="A blue and green triangle pattern&#10;&#10;Description automatically generated">
            <a:extLst>
              <a:ext uri="{FF2B5EF4-FFF2-40B4-BE49-F238E27FC236}">
                <a16:creationId xmlns:a16="http://schemas.microsoft.com/office/drawing/2014/main" id="{C7A2E42A-79EA-17F0-8E12-A65896560063}"/>
              </a:ext>
            </a:extLst>
          </p:cNvPr>
          <p:cNvPicPr>
            <a:picLocks noChangeAspect="1"/>
          </p:cNvPicPr>
          <p:nvPr userDrawn="1"/>
        </p:nvPicPr>
        <p:blipFill>
          <a:blip r:embed="rId4"/>
          <a:stretch>
            <a:fillRect/>
          </a:stretch>
        </p:blipFill>
        <p:spPr>
          <a:xfrm>
            <a:off x="1185" y="0"/>
            <a:ext cx="12189630" cy="6858000"/>
          </a:xfrm>
          <a:prstGeom prst="rect">
            <a:avLst/>
          </a:prstGeom>
        </p:spPr>
      </p:pic>
    </p:spTree>
    <p:extLst>
      <p:ext uri="{BB962C8B-B14F-4D97-AF65-F5344CB8AC3E}">
        <p14:creationId xmlns:p14="http://schemas.microsoft.com/office/powerpoint/2010/main" val="2555299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Gra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ey and brown triangle pattern&#10;&#10;Description automatically generated with medium confidence">
            <a:extLst>
              <a:ext uri="{FF2B5EF4-FFF2-40B4-BE49-F238E27FC236}">
                <a16:creationId xmlns:a16="http://schemas.microsoft.com/office/drawing/2014/main" id="{EE4364FF-497B-B764-CF76-DDFA43F24C7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725225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Teal">
    <p:bg>
      <p:bgPr>
        <a:solidFill>
          <a:srgbClr val="02666D">
            <a:alpha val="10000"/>
          </a:srgb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40152963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Pink">
    <p:bg>
      <p:bgPr>
        <a:solidFill>
          <a:srgbClr val="AF315A">
            <a:alpha val="10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835272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Gold">
    <p:bg>
      <p:bgPr>
        <a:solidFill>
          <a:srgbClr val="E0A141">
            <a:alpha val="5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666479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Green">
    <p:bg>
      <p:bgPr>
        <a:solidFill>
          <a:schemeClr val="accent5">
            <a:alpha val="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7040987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Blue">
    <p:bg>
      <p:bgPr>
        <a:solidFill>
          <a:schemeClr val="accent6">
            <a:alpha val="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6751547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_Teal">
    <p:bg>
      <p:bgPr>
        <a:solidFill>
          <a:srgbClr val="02666D">
            <a:alpha val="10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D1475-7176-2948-9793-B78039E83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8011404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_Pink">
    <p:bg>
      <p:bgPr>
        <a:solidFill>
          <a:srgbClr val="AF315A">
            <a:alpha val="10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B0BC5F-C487-A744-9239-01BA7E5D1EE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234101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Gold">
    <p:bg>
      <p:bgPr>
        <a:solidFill>
          <a:srgbClr val="E0A141">
            <a:alpha val="5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385748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24E970-CD7C-2893-4293-CAADEBD4D699}"/>
              </a:ext>
            </a:extLst>
          </p:cNvPr>
          <p:cNvSpPr/>
          <p:nvPr/>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Title 1">
            <a:extLst>
              <a:ext uri="{FF2B5EF4-FFF2-40B4-BE49-F238E27FC236}">
                <a16:creationId xmlns:a16="http://schemas.microsoft.com/office/drawing/2014/main" id="{C7B76CD7-5462-E949-A051-E9D81807286B}"/>
              </a:ext>
            </a:extLst>
          </p:cNvPr>
          <p:cNvSpPr>
            <a:spLocks noGrp="1"/>
          </p:cNvSpPr>
          <p:nvPr>
            <p:ph type="title"/>
          </p:nvPr>
        </p:nvSpPr>
        <p:spPr>
          <a:xfrm>
            <a:off x="442913" y="441325"/>
            <a:ext cx="8640762" cy="1223964"/>
          </a:xfrm>
          <a:prstGeom prst="rect">
            <a:avLst/>
          </a:prstGeom>
        </p:spPr>
        <p:txBody>
          <a:bodyPr lIns="0" rIns="0" anchor="t"/>
          <a:lstStyle/>
          <a:p>
            <a:r>
              <a:rPr lang="en-US" noProof="0"/>
              <a:t>Click to edit Master title style</a:t>
            </a:r>
            <a:endParaRPr lang="en-GB" noProof="0"/>
          </a:p>
        </p:txBody>
      </p:sp>
      <p:sp>
        <p:nvSpPr>
          <p:cNvPr id="3" name="TextBox 2">
            <a:extLst>
              <a:ext uri="{FF2B5EF4-FFF2-40B4-BE49-F238E27FC236}">
                <a16:creationId xmlns:a16="http://schemas.microsoft.com/office/drawing/2014/main" id="{ED336903-C42D-0B24-3543-E020D15776BE}"/>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6" name="TextBox 5">
            <a:extLst>
              <a:ext uri="{FF2B5EF4-FFF2-40B4-BE49-F238E27FC236}">
                <a16:creationId xmlns:a16="http://schemas.microsoft.com/office/drawing/2014/main" id="{8B1458B3-1D91-F3A6-83FD-350154A757C1}"/>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pic>
        <p:nvPicPr>
          <p:cNvPr id="2" name="Picture 1">
            <a:extLst>
              <a:ext uri="{FF2B5EF4-FFF2-40B4-BE49-F238E27FC236}">
                <a16:creationId xmlns:a16="http://schemas.microsoft.com/office/drawing/2014/main" id="{6806B1D8-6A8F-870D-43B3-DFB9C45F78E7}"/>
              </a:ext>
            </a:extLst>
          </p:cNvPr>
          <p:cNvPicPr>
            <a:picLocks noChangeAspect="1"/>
          </p:cNvPicPr>
          <p:nvPr userDrawn="1"/>
        </p:nvPicPr>
        <p:blipFill>
          <a:blip r:embed="rId2"/>
          <a:srcRect/>
          <a:stretch/>
        </p:blipFill>
        <p:spPr>
          <a:xfrm>
            <a:off x="9458360" y="266700"/>
            <a:ext cx="2463933" cy="1318904"/>
          </a:xfrm>
          <a:prstGeom prst="rect">
            <a:avLst/>
          </a:prstGeom>
        </p:spPr>
      </p:pic>
    </p:spTree>
    <p:extLst>
      <p:ext uri="{BB962C8B-B14F-4D97-AF65-F5344CB8AC3E}">
        <p14:creationId xmlns:p14="http://schemas.microsoft.com/office/powerpoint/2010/main" val="2949412114"/>
      </p:ext>
    </p:extLst>
  </p:cSld>
  <p:clrMapOvr>
    <a:masterClrMapping/>
  </p:clrMapOvr>
  <p:extLst>
    <p:ext uri="{DCECCB84-F9BA-43D5-87BE-67443E8EF086}">
      <p15:sldGuideLst xmlns:p15="http://schemas.microsoft.com/office/powerpoint/2012/main">
        <p15:guide id="1" pos="572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Green">
    <p:bg>
      <p:bgPr>
        <a:solidFill>
          <a:schemeClr val="accent5">
            <a:alpha val="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2" name="Picture 1">
            <a:extLst>
              <a:ext uri="{FF2B5EF4-FFF2-40B4-BE49-F238E27FC236}">
                <a16:creationId xmlns:a16="http://schemas.microsoft.com/office/drawing/2014/main" id="{576E6C6A-4EE0-B46B-061A-4B5C45EA2740}"/>
              </a:ext>
            </a:extLst>
          </p:cNvPr>
          <p:cNvPicPr>
            <a:picLocks noChangeAspect="1"/>
          </p:cNvPicPr>
          <p:nvPr userDrawn="1"/>
        </p:nvPicPr>
        <p:blipFill>
          <a:blip r:embed="rId3"/>
          <a:stretch>
            <a:fillRect/>
          </a:stretch>
        </p:blipFill>
        <p:spPr>
          <a:xfrm>
            <a:off x="-3" y="375463"/>
            <a:ext cx="496601" cy="708171"/>
          </a:xfrm>
          <a:prstGeom prst="rect">
            <a:avLst/>
          </a:prstGeom>
        </p:spPr>
      </p:pic>
    </p:spTree>
    <p:extLst>
      <p:ext uri="{BB962C8B-B14F-4D97-AF65-F5344CB8AC3E}">
        <p14:creationId xmlns:p14="http://schemas.microsoft.com/office/powerpoint/2010/main" val="18890059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_Blue">
    <p:bg>
      <p:bgPr>
        <a:solidFill>
          <a:schemeClr val="accent6">
            <a:alpha val="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2" name="Picture 1">
            <a:extLst>
              <a:ext uri="{FF2B5EF4-FFF2-40B4-BE49-F238E27FC236}">
                <a16:creationId xmlns:a16="http://schemas.microsoft.com/office/drawing/2014/main" id="{576E6C6A-4EE0-B46B-061A-4B5C45EA2740}"/>
              </a:ext>
            </a:extLst>
          </p:cNvPr>
          <p:cNvPicPr>
            <a:picLocks noChangeAspect="1"/>
          </p:cNvPicPr>
          <p:nvPr userDrawn="1"/>
        </p:nvPicPr>
        <p:blipFill>
          <a:blip r:embed="rId3"/>
          <a:stretch>
            <a:fillRect/>
          </a:stretch>
        </p:blipFill>
        <p:spPr>
          <a:xfrm>
            <a:off x="-3" y="375463"/>
            <a:ext cx="496601" cy="708171"/>
          </a:xfrm>
          <a:prstGeom prst="rect">
            <a:avLst/>
          </a:prstGeom>
        </p:spPr>
      </p:pic>
      <p:pic>
        <p:nvPicPr>
          <p:cNvPr id="4" name="Picture 3">
            <a:extLst>
              <a:ext uri="{FF2B5EF4-FFF2-40B4-BE49-F238E27FC236}">
                <a16:creationId xmlns:a16="http://schemas.microsoft.com/office/drawing/2014/main" id="{4E162AE4-237C-F4B4-854A-134FFA1D03E8}"/>
              </a:ext>
            </a:extLst>
          </p:cNvPr>
          <p:cNvPicPr>
            <a:picLocks noChangeAspect="1"/>
          </p:cNvPicPr>
          <p:nvPr userDrawn="1"/>
        </p:nvPicPr>
        <p:blipFill>
          <a:blip r:embed="rId4"/>
          <a:stretch>
            <a:fillRect/>
          </a:stretch>
        </p:blipFill>
        <p:spPr>
          <a:xfrm>
            <a:off x="0" y="375468"/>
            <a:ext cx="496598" cy="708166"/>
          </a:xfrm>
          <a:prstGeom prst="rect">
            <a:avLst/>
          </a:prstGeom>
        </p:spPr>
      </p:pic>
    </p:spTree>
    <p:extLst>
      <p:ext uri="{BB962C8B-B14F-4D97-AF65-F5344CB8AC3E}">
        <p14:creationId xmlns:p14="http://schemas.microsoft.com/office/powerpoint/2010/main" val="35949659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ditable Ma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46968"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Tree>
    <p:extLst>
      <p:ext uri="{BB962C8B-B14F-4D97-AF65-F5344CB8AC3E}">
        <p14:creationId xmlns:p14="http://schemas.microsoft.com/office/powerpoint/2010/main" val="20070997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Editable Ma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46968"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0D033D58-C2D2-E5DF-AA7E-5186A0F217A3}"/>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Tree>
    <p:extLst>
      <p:ext uri="{BB962C8B-B14F-4D97-AF65-F5344CB8AC3E}">
        <p14:creationId xmlns:p14="http://schemas.microsoft.com/office/powerpoint/2010/main" val="12057600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Editable Ma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46968"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6AA36EDC-0C6D-B798-E168-4B7E22D02D28}"/>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Tree>
    <p:extLst>
      <p:ext uri="{BB962C8B-B14F-4D97-AF65-F5344CB8AC3E}">
        <p14:creationId xmlns:p14="http://schemas.microsoft.com/office/powerpoint/2010/main" val="25948127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ap-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46968"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6AA36EDC-0C6D-B798-E168-4B7E22D02D28}"/>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pic>
        <p:nvPicPr>
          <p:cNvPr id="4" name="Picture 3">
            <a:extLst>
              <a:ext uri="{FF2B5EF4-FFF2-40B4-BE49-F238E27FC236}">
                <a16:creationId xmlns:a16="http://schemas.microsoft.com/office/drawing/2014/main" id="{E9E86505-355D-74A8-297D-69115F730077}"/>
              </a:ext>
            </a:extLst>
          </p:cNvPr>
          <p:cNvPicPr>
            <a:picLocks noChangeAspect="1"/>
          </p:cNvPicPr>
          <p:nvPr userDrawn="1"/>
        </p:nvPicPr>
        <p:blipFill>
          <a:blip r:embed="rId6"/>
          <a:stretch>
            <a:fillRect/>
          </a:stretch>
        </p:blipFill>
        <p:spPr>
          <a:xfrm>
            <a:off x="-3" y="375463"/>
            <a:ext cx="496601" cy="708171"/>
          </a:xfrm>
          <a:prstGeom prst="rect">
            <a:avLst/>
          </a:prstGeom>
        </p:spPr>
      </p:pic>
    </p:spTree>
    <p:extLst>
      <p:ext uri="{BB962C8B-B14F-4D97-AF65-F5344CB8AC3E}">
        <p14:creationId xmlns:p14="http://schemas.microsoft.com/office/powerpoint/2010/main" val="5345464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ap-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46968"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6AA36EDC-0C6D-B798-E168-4B7E22D02D28}"/>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pic>
        <p:nvPicPr>
          <p:cNvPr id="4" name="Picture 3">
            <a:extLst>
              <a:ext uri="{FF2B5EF4-FFF2-40B4-BE49-F238E27FC236}">
                <a16:creationId xmlns:a16="http://schemas.microsoft.com/office/drawing/2014/main" id="{92B96A7F-C53C-9A56-7458-AE707B620B18}"/>
              </a:ext>
            </a:extLst>
          </p:cNvPr>
          <p:cNvPicPr>
            <a:picLocks noChangeAspect="1"/>
          </p:cNvPicPr>
          <p:nvPr userDrawn="1"/>
        </p:nvPicPr>
        <p:blipFill>
          <a:blip r:embed="rId6"/>
          <a:stretch>
            <a:fillRect/>
          </a:stretch>
        </p:blipFill>
        <p:spPr>
          <a:xfrm>
            <a:off x="0" y="375468"/>
            <a:ext cx="496598" cy="708166"/>
          </a:xfrm>
          <a:prstGeom prst="rect">
            <a:avLst/>
          </a:prstGeom>
        </p:spPr>
      </p:pic>
    </p:spTree>
    <p:extLst>
      <p:ext uri="{BB962C8B-B14F-4D97-AF65-F5344CB8AC3E}">
        <p14:creationId xmlns:p14="http://schemas.microsoft.com/office/powerpoint/2010/main" val="25573448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Meet the Tea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Meet the Team</a:t>
            </a:r>
          </a:p>
        </p:txBody>
      </p:sp>
      <p:sp>
        <p:nvSpPr>
          <p:cNvPr id="2" name="Title 2">
            <a:extLst>
              <a:ext uri="{FF2B5EF4-FFF2-40B4-BE49-F238E27FC236}">
                <a16:creationId xmlns:a16="http://schemas.microsoft.com/office/drawing/2014/main" id="{0764CF7B-840F-2D41-ED09-59B769EDD88F}"/>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
        <p:nvSpPr>
          <p:cNvPr id="3" name="Title 2">
            <a:extLst>
              <a:ext uri="{FF2B5EF4-FFF2-40B4-BE49-F238E27FC236}">
                <a16:creationId xmlns:a16="http://schemas.microsoft.com/office/drawing/2014/main" id="{880B267B-0073-A6AC-5D27-9E140F87291A}"/>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Tree>
    <p:extLst>
      <p:ext uri="{BB962C8B-B14F-4D97-AF65-F5344CB8AC3E}">
        <p14:creationId xmlns:p14="http://schemas.microsoft.com/office/powerpoint/2010/main" val="27793934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Stay Connected – Comple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Stay Connected</a:t>
            </a:r>
          </a:p>
        </p:txBody>
      </p:sp>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17860" y="1863000"/>
            <a:ext cx="787625" cy="793170"/>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814014"/>
            <a:ext cx="893484" cy="893484"/>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851251"/>
            <a:ext cx="893484" cy="893484"/>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888488"/>
            <a:ext cx="893484" cy="893484"/>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4925725"/>
            <a:ext cx="893484" cy="893484"/>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13" name="Rectangle 12">
            <a:extLst>
              <a:ext uri="{FF2B5EF4-FFF2-40B4-BE49-F238E27FC236}">
                <a16:creationId xmlns:a16="http://schemas.microsoft.com/office/drawing/2014/main" id="{1D319E76-BDA6-A24B-BA88-F6CAE192FA84}"/>
              </a:ext>
            </a:extLst>
          </p:cNvPr>
          <p:cNvSpPr/>
          <p:nvPr userDrawn="1"/>
        </p:nvSpPr>
        <p:spPr>
          <a:xfrm>
            <a:off x="1828824" y="1982586"/>
            <a:ext cx="2285819" cy="523220"/>
          </a:xfrm>
          <a:prstGeom prst="rect">
            <a:avLst/>
          </a:prstGeom>
        </p:spPr>
        <p:txBody>
          <a:bodyPr wrap="none">
            <a:spAutoFit/>
          </a:bodyPr>
          <a:lstStyle/>
          <a:p>
            <a:pPr lvl="0"/>
            <a:r>
              <a:rPr lang="en-US" sz="2800" b="0" u="none">
                <a:solidFill>
                  <a:srgbClr val="635F59"/>
                </a:solidFill>
                <a:hlinkClick r:id="rId7"/>
              </a:rPr>
              <a:t>@MOSAICproj</a:t>
            </a:r>
            <a:endParaRPr lang="en-US" sz="2800" b="0" u="none">
              <a:solidFill>
                <a:srgbClr val="635F59"/>
              </a:solidFill>
            </a:endParaRPr>
          </a:p>
        </p:txBody>
      </p:sp>
      <p:sp>
        <p:nvSpPr>
          <p:cNvPr id="35" name="Rectangle 34">
            <a:extLst>
              <a:ext uri="{FF2B5EF4-FFF2-40B4-BE49-F238E27FC236}">
                <a16:creationId xmlns:a16="http://schemas.microsoft.com/office/drawing/2014/main" id="{3EA867C9-5934-F14B-8BAF-8C87043A8986}"/>
              </a:ext>
            </a:extLst>
          </p:cNvPr>
          <p:cNvSpPr/>
          <p:nvPr userDrawn="1"/>
        </p:nvSpPr>
        <p:spPr>
          <a:xfrm>
            <a:off x="1828824" y="3026594"/>
            <a:ext cx="2682401" cy="523220"/>
          </a:xfrm>
          <a:prstGeom prst="rect">
            <a:avLst/>
          </a:prstGeom>
        </p:spPr>
        <p:txBody>
          <a:bodyPr wrap="none">
            <a:spAutoFit/>
          </a:bodyPr>
          <a:lstStyle/>
          <a:p>
            <a:pPr lvl="0"/>
            <a:r>
              <a:rPr lang="en-US" sz="2800">
                <a:hlinkClick r:id="rId8"/>
              </a:rPr>
              <a:t>MOSAIC LinkedIn</a:t>
            </a:r>
            <a:endParaRPr lang="en-US" sz="2800"/>
          </a:p>
        </p:txBody>
      </p:sp>
      <p:sp>
        <p:nvSpPr>
          <p:cNvPr id="36" name="Rectangle 35">
            <a:extLst>
              <a:ext uri="{FF2B5EF4-FFF2-40B4-BE49-F238E27FC236}">
                <a16:creationId xmlns:a16="http://schemas.microsoft.com/office/drawing/2014/main" id="{F56E5A25-F1F8-CE46-A58F-2ABD673173DF}"/>
              </a:ext>
            </a:extLst>
          </p:cNvPr>
          <p:cNvSpPr/>
          <p:nvPr userDrawn="1"/>
        </p:nvSpPr>
        <p:spPr>
          <a:xfrm>
            <a:off x="1828824" y="4058231"/>
            <a:ext cx="2097626" cy="523220"/>
          </a:xfrm>
          <a:prstGeom prst="rect">
            <a:avLst/>
          </a:prstGeom>
        </p:spPr>
        <p:txBody>
          <a:bodyPr wrap="none">
            <a:spAutoFit/>
          </a:bodyPr>
          <a:lstStyle/>
          <a:p>
            <a:pPr lvl="0"/>
            <a:r>
              <a:rPr lang="en-US" sz="2800">
                <a:hlinkClick r:id="rId9"/>
              </a:rPr>
              <a:t>MOSAIC Blog</a:t>
            </a:r>
            <a:endParaRPr lang="en-US" sz="2800"/>
          </a:p>
        </p:txBody>
      </p:sp>
      <p:sp>
        <p:nvSpPr>
          <p:cNvPr id="38" name="Rectangle 37">
            <a:extLst>
              <a:ext uri="{FF2B5EF4-FFF2-40B4-BE49-F238E27FC236}">
                <a16:creationId xmlns:a16="http://schemas.microsoft.com/office/drawing/2014/main" id="{5CC04863-2DD0-FC40-98B4-50038DB6161C}"/>
              </a:ext>
            </a:extLst>
          </p:cNvPr>
          <p:cNvSpPr/>
          <p:nvPr userDrawn="1"/>
        </p:nvSpPr>
        <p:spPr>
          <a:xfrm>
            <a:off x="1828824" y="5089868"/>
            <a:ext cx="2839752" cy="523220"/>
          </a:xfrm>
          <a:prstGeom prst="rect">
            <a:avLst/>
          </a:prstGeom>
        </p:spPr>
        <p:txBody>
          <a:bodyPr wrap="none">
            <a:spAutoFit/>
          </a:bodyPr>
          <a:lstStyle/>
          <a:p>
            <a:pPr lvl="0"/>
            <a:r>
              <a:rPr lang="en-US" sz="2800">
                <a:hlinkClick r:id="rId10"/>
              </a:rPr>
              <a:t>MOSAIC Webpage</a:t>
            </a:r>
            <a:endParaRPr lang="en-US" sz="2800"/>
          </a:p>
        </p:txBody>
      </p:sp>
    </p:spTree>
    <p:extLst>
      <p:ext uri="{BB962C8B-B14F-4D97-AF65-F5344CB8AC3E}">
        <p14:creationId xmlns:p14="http://schemas.microsoft.com/office/powerpoint/2010/main" val="24103308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Stay Connected – 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093AB0EE-8DD5-2547-A667-167DE3CC7F83}"/>
              </a:ext>
            </a:extLst>
          </p:cNvPr>
          <p:cNvSpPr>
            <a:spLocks noGrp="1"/>
          </p:cNvSpPr>
          <p:nvPr>
            <p:ph type="body" sz="quarter" idx="13" hasCustomPrompt="1"/>
          </p:nvPr>
        </p:nvSpPr>
        <p:spPr>
          <a:xfrm>
            <a:off x="1583766" y="1557149"/>
            <a:ext cx="8493292" cy="490871"/>
          </a:xfrm>
        </p:spPr>
        <p:txBody>
          <a:bodyPr>
            <a:normAutofit/>
          </a:bodyPr>
          <a:lstStyle>
            <a:lvl1pPr marL="0" indent="0">
              <a:buFontTx/>
              <a:buNone/>
              <a:defRPr sz="2800">
                <a:solidFill>
                  <a:srgbClr val="635F59"/>
                </a:solidFill>
              </a:defRPr>
            </a:lvl1pPr>
          </a:lstStyle>
          <a:p>
            <a:pPr lvl="0"/>
            <a:r>
              <a:rPr lang="en-US"/>
              <a:t>Click here to add the MOSAIC Twitter handle</a:t>
            </a:r>
          </a:p>
        </p:txBody>
      </p:sp>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Stay Connected</a:t>
            </a:r>
          </a:p>
        </p:txBody>
      </p:sp>
      <p:grpSp>
        <p:nvGrpSpPr>
          <p:cNvPr id="7" name="Group 6">
            <a:extLst>
              <a:ext uri="{FF2B5EF4-FFF2-40B4-BE49-F238E27FC236}">
                <a16:creationId xmlns:a16="http://schemas.microsoft.com/office/drawing/2014/main" id="{321476AB-9EBD-8A47-BE24-20AB7C1F79BC}"/>
              </a:ext>
            </a:extLst>
          </p:cNvPr>
          <p:cNvGrpSpPr/>
          <p:nvPr userDrawn="1"/>
        </p:nvGrpSpPr>
        <p:grpSpPr>
          <a:xfrm>
            <a:off x="764930" y="1459835"/>
            <a:ext cx="685498" cy="685498"/>
            <a:chOff x="764930" y="1459835"/>
            <a:chExt cx="685498" cy="685498"/>
          </a:xfrm>
        </p:grpSpPr>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05539" y="1497418"/>
              <a:ext cx="604281" cy="608535"/>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459835"/>
              <a:ext cx="685498" cy="685498"/>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255623"/>
            <a:ext cx="685498" cy="685498"/>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051411"/>
            <a:ext cx="685498" cy="685498"/>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3847199"/>
            <a:ext cx="685498" cy="685498"/>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0" name="Group 9">
            <a:extLst>
              <a:ext uri="{FF2B5EF4-FFF2-40B4-BE49-F238E27FC236}">
                <a16:creationId xmlns:a16="http://schemas.microsoft.com/office/drawing/2014/main" id="{D664190D-24C2-584F-A421-455F91D605C0}"/>
              </a:ext>
            </a:extLst>
          </p:cNvPr>
          <p:cNvGrpSpPr/>
          <p:nvPr userDrawn="1"/>
        </p:nvGrpSpPr>
        <p:grpSpPr>
          <a:xfrm>
            <a:off x="764930" y="4642987"/>
            <a:ext cx="685498" cy="685498"/>
            <a:chOff x="764930" y="4800610"/>
            <a:chExt cx="685498" cy="685498"/>
          </a:xfrm>
        </p:grpSpPr>
        <p:pic>
          <p:nvPicPr>
            <p:cNvPr id="18" name="Picture 17">
              <a:extLst>
                <a:ext uri="{FF2B5EF4-FFF2-40B4-BE49-F238E27FC236}">
                  <a16:creationId xmlns:a16="http://schemas.microsoft.com/office/drawing/2014/main" id="{875FFC0F-363A-E440-BFBF-68765A556116}"/>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805538" y="4841220"/>
              <a:ext cx="604282" cy="604282"/>
            </a:xfrm>
            <a:prstGeom prst="rect">
              <a:avLst/>
            </a:prstGeom>
          </p:spPr>
        </p:pic>
        <p:sp>
          <p:nvSpPr>
            <p:cNvPr id="19" name="Oval 18">
              <a:extLst>
                <a:ext uri="{FF2B5EF4-FFF2-40B4-BE49-F238E27FC236}">
                  <a16:creationId xmlns:a16="http://schemas.microsoft.com/office/drawing/2014/main" id="{0C887298-22BE-1C4E-9B6B-CD4C9E4687EA}"/>
                </a:ext>
              </a:extLst>
            </p:cNvPr>
            <p:cNvSpPr>
              <a:spLocks noChangeAspect="1"/>
            </p:cNvSpPr>
            <p:nvPr userDrawn="1"/>
          </p:nvSpPr>
          <p:spPr>
            <a:xfrm>
              <a:off x="764930" y="4800610"/>
              <a:ext cx="685498" cy="685498"/>
            </a:xfrm>
            <a:prstGeom prst="ellipse">
              <a:avLst/>
            </a:prstGeom>
            <a:noFill/>
            <a:ln w="19050">
              <a:solidFill>
                <a:schemeClr val="accent4">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1" name="Group 10">
            <a:extLst>
              <a:ext uri="{FF2B5EF4-FFF2-40B4-BE49-F238E27FC236}">
                <a16:creationId xmlns:a16="http://schemas.microsoft.com/office/drawing/2014/main" id="{D5BFC2FB-7134-0946-9607-765CF9EF21A9}"/>
              </a:ext>
            </a:extLst>
          </p:cNvPr>
          <p:cNvGrpSpPr/>
          <p:nvPr userDrawn="1"/>
        </p:nvGrpSpPr>
        <p:grpSpPr>
          <a:xfrm>
            <a:off x="764930" y="5438775"/>
            <a:ext cx="685498" cy="685498"/>
            <a:chOff x="764930" y="5626923"/>
            <a:chExt cx="685498" cy="685498"/>
          </a:xfrm>
        </p:grpSpPr>
        <p:pic>
          <p:nvPicPr>
            <p:cNvPr id="17" name="Picture 16">
              <a:extLst>
                <a:ext uri="{FF2B5EF4-FFF2-40B4-BE49-F238E27FC236}">
                  <a16:creationId xmlns:a16="http://schemas.microsoft.com/office/drawing/2014/main" id="{2AE2126A-5997-D44A-90C4-E0761FCAA8E4}"/>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805538" y="5670008"/>
              <a:ext cx="604282" cy="604282"/>
            </a:xfrm>
            <a:prstGeom prst="rect">
              <a:avLst/>
            </a:prstGeom>
          </p:spPr>
        </p:pic>
        <p:sp>
          <p:nvSpPr>
            <p:cNvPr id="20" name="Oval 19">
              <a:extLst>
                <a:ext uri="{FF2B5EF4-FFF2-40B4-BE49-F238E27FC236}">
                  <a16:creationId xmlns:a16="http://schemas.microsoft.com/office/drawing/2014/main" id="{26EAB1EA-D8B6-D34C-B9FD-5EF8EFE20C04}"/>
                </a:ext>
              </a:extLst>
            </p:cNvPr>
            <p:cNvSpPr>
              <a:spLocks noChangeAspect="1"/>
            </p:cNvSpPr>
            <p:nvPr userDrawn="1"/>
          </p:nvSpPr>
          <p:spPr>
            <a:xfrm>
              <a:off x="764930" y="5626923"/>
              <a:ext cx="685498" cy="685498"/>
            </a:xfrm>
            <a:prstGeom prst="ellipse">
              <a:avLst/>
            </a:prstGeom>
            <a:noFill/>
            <a:ln w="19050">
              <a:solidFill>
                <a:schemeClr val="accent1">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21" name="Text Placeholder 2">
            <a:extLst>
              <a:ext uri="{FF2B5EF4-FFF2-40B4-BE49-F238E27FC236}">
                <a16:creationId xmlns:a16="http://schemas.microsoft.com/office/drawing/2014/main" id="{6BF37722-D3FB-6F44-B941-5903A05BE46D}"/>
              </a:ext>
            </a:extLst>
          </p:cNvPr>
          <p:cNvSpPr>
            <a:spLocks noGrp="1"/>
          </p:cNvSpPr>
          <p:nvPr userDrawn="1">
            <p:ph type="body" sz="quarter" idx="14" hasCustomPrompt="1"/>
          </p:nvPr>
        </p:nvSpPr>
        <p:spPr>
          <a:xfrm>
            <a:off x="1583766" y="2352937"/>
            <a:ext cx="8493292" cy="490871"/>
          </a:xfrm>
        </p:spPr>
        <p:txBody>
          <a:bodyPr>
            <a:normAutofit/>
          </a:bodyPr>
          <a:lstStyle>
            <a:lvl1pPr marL="0" indent="0">
              <a:buFontTx/>
              <a:buNone/>
              <a:defRPr sz="2800">
                <a:solidFill>
                  <a:srgbClr val="635F59"/>
                </a:solidFill>
              </a:defRPr>
            </a:lvl1pPr>
          </a:lstStyle>
          <a:p>
            <a:pPr lvl="0"/>
            <a:r>
              <a:rPr lang="en-US"/>
              <a:t>Click here to add the MOSAIC LinkedIn profile</a:t>
            </a:r>
          </a:p>
        </p:txBody>
      </p:sp>
      <p:sp>
        <p:nvSpPr>
          <p:cNvPr id="22" name="Text Placeholder 2">
            <a:extLst>
              <a:ext uri="{FF2B5EF4-FFF2-40B4-BE49-F238E27FC236}">
                <a16:creationId xmlns:a16="http://schemas.microsoft.com/office/drawing/2014/main" id="{785A64FC-0925-9545-B8C4-5227A20CCF9D}"/>
              </a:ext>
            </a:extLst>
          </p:cNvPr>
          <p:cNvSpPr>
            <a:spLocks noGrp="1"/>
          </p:cNvSpPr>
          <p:nvPr userDrawn="1">
            <p:ph type="body" sz="quarter" idx="15" hasCustomPrompt="1"/>
          </p:nvPr>
        </p:nvSpPr>
        <p:spPr>
          <a:xfrm>
            <a:off x="1583766" y="3148725"/>
            <a:ext cx="8493292" cy="490871"/>
          </a:xfrm>
        </p:spPr>
        <p:txBody>
          <a:bodyPr>
            <a:normAutofit/>
          </a:bodyPr>
          <a:lstStyle>
            <a:lvl1pPr marL="0" indent="0">
              <a:buFontTx/>
              <a:buNone/>
              <a:defRPr sz="2800">
                <a:solidFill>
                  <a:srgbClr val="635F59"/>
                </a:solidFill>
              </a:defRPr>
            </a:lvl1pPr>
          </a:lstStyle>
          <a:p>
            <a:pPr lvl="0"/>
            <a:r>
              <a:rPr lang="en-US"/>
              <a:t>Click here to add the MOSAIC WordPress link</a:t>
            </a:r>
          </a:p>
        </p:txBody>
      </p:sp>
      <p:sp>
        <p:nvSpPr>
          <p:cNvPr id="23" name="Text Placeholder 2">
            <a:extLst>
              <a:ext uri="{FF2B5EF4-FFF2-40B4-BE49-F238E27FC236}">
                <a16:creationId xmlns:a16="http://schemas.microsoft.com/office/drawing/2014/main" id="{073A80D5-EA50-814F-9BF8-3955E160D4AD}"/>
              </a:ext>
            </a:extLst>
          </p:cNvPr>
          <p:cNvSpPr>
            <a:spLocks noGrp="1"/>
          </p:cNvSpPr>
          <p:nvPr userDrawn="1">
            <p:ph type="body" sz="quarter" idx="16" hasCustomPrompt="1"/>
          </p:nvPr>
        </p:nvSpPr>
        <p:spPr>
          <a:xfrm>
            <a:off x="1583766" y="3944513"/>
            <a:ext cx="8493292" cy="490871"/>
          </a:xfrm>
        </p:spPr>
        <p:txBody>
          <a:bodyPr>
            <a:normAutofit/>
          </a:bodyPr>
          <a:lstStyle>
            <a:lvl1pPr marL="0" indent="0">
              <a:buFontTx/>
              <a:buNone/>
              <a:defRPr sz="2800">
                <a:solidFill>
                  <a:srgbClr val="635F59"/>
                </a:solidFill>
              </a:defRPr>
            </a:lvl1pPr>
          </a:lstStyle>
          <a:p>
            <a:pPr lvl="0"/>
            <a:r>
              <a:rPr lang="en-US"/>
              <a:t>Click here to add the MOSAIC webpage</a:t>
            </a:r>
          </a:p>
        </p:txBody>
      </p:sp>
      <p:sp>
        <p:nvSpPr>
          <p:cNvPr id="31" name="Text Placeholder 2">
            <a:extLst>
              <a:ext uri="{FF2B5EF4-FFF2-40B4-BE49-F238E27FC236}">
                <a16:creationId xmlns:a16="http://schemas.microsoft.com/office/drawing/2014/main" id="{AA78EC53-490F-E441-B578-1E0B2BD87F14}"/>
              </a:ext>
            </a:extLst>
          </p:cNvPr>
          <p:cNvSpPr>
            <a:spLocks noGrp="1"/>
          </p:cNvSpPr>
          <p:nvPr>
            <p:ph type="body" sz="quarter" idx="17" hasCustomPrompt="1"/>
          </p:nvPr>
        </p:nvSpPr>
        <p:spPr>
          <a:xfrm>
            <a:off x="1583766" y="4740301"/>
            <a:ext cx="8493292" cy="490871"/>
          </a:xfrm>
        </p:spPr>
        <p:txBody>
          <a:bodyPr>
            <a:normAutofit/>
          </a:bodyPr>
          <a:lstStyle>
            <a:lvl1pPr marL="0" indent="0">
              <a:buFontTx/>
              <a:buNone/>
              <a:defRPr sz="2800">
                <a:solidFill>
                  <a:srgbClr val="635F59"/>
                </a:solidFill>
              </a:defRPr>
            </a:lvl1pPr>
          </a:lstStyle>
          <a:p>
            <a:pPr lvl="0"/>
            <a:r>
              <a:rPr lang="en-US"/>
              <a:t>Click here to add presenter email(s)</a:t>
            </a:r>
          </a:p>
        </p:txBody>
      </p:sp>
      <p:sp>
        <p:nvSpPr>
          <p:cNvPr id="32" name="Text Placeholder 2">
            <a:extLst>
              <a:ext uri="{FF2B5EF4-FFF2-40B4-BE49-F238E27FC236}">
                <a16:creationId xmlns:a16="http://schemas.microsoft.com/office/drawing/2014/main" id="{18F7FD57-B0F2-1045-A79F-54CD5CDF2C44}"/>
              </a:ext>
            </a:extLst>
          </p:cNvPr>
          <p:cNvSpPr>
            <a:spLocks noGrp="1"/>
          </p:cNvSpPr>
          <p:nvPr>
            <p:ph type="body" sz="quarter" idx="18" hasCustomPrompt="1"/>
          </p:nvPr>
        </p:nvSpPr>
        <p:spPr>
          <a:xfrm>
            <a:off x="1583766" y="5536089"/>
            <a:ext cx="8493292" cy="490871"/>
          </a:xfrm>
        </p:spPr>
        <p:txBody>
          <a:bodyPr>
            <a:normAutofit/>
          </a:bodyPr>
          <a:lstStyle>
            <a:lvl1pPr marL="0" indent="0">
              <a:buFontTx/>
              <a:buNone/>
              <a:defRPr sz="2600">
                <a:solidFill>
                  <a:srgbClr val="635F59"/>
                </a:solidFill>
              </a:defRPr>
            </a:lvl1pPr>
          </a:lstStyle>
          <a:p>
            <a:pPr lvl="0"/>
            <a:r>
              <a:rPr lang="en-US"/>
              <a:t>Click here to add additional networks/presenter social media</a:t>
            </a:r>
          </a:p>
        </p:txBody>
      </p:sp>
    </p:spTree>
    <p:extLst>
      <p:ext uri="{BB962C8B-B14F-4D97-AF65-F5344CB8AC3E}">
        <p14:creationId xmlns:p14="http://schemas.microsoft.com/office/powerpoint/2010/main" val="929873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Image with Cap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3D5C7-4751-A55A-E834-6BB5D0EFA324}"/>
              </a:ext>
            </a:extLst>
          </p:cNvPr>
          <p:cNvPicPr>
            <a:picLocks noChangeAspect="1"/>
          </p:cNvPicPr>
          <p:nvPr userDrawn="1"/>
        </p:nvPicPr>
        <p:blipFill>
          <a:blip r:embed="rId2"/>
          <a:stretch>
            <a:fillRect/>
          </a:stretch>
        </p:blipFill>
        <p:spPr>
          <a:xfrm>
            <a:off x="8201891" y="0"/>
            <a:ext cx="3990109" cy="6858000"/>
          </a:xfrm>
          <a:prstGeom prst="rect">
            <a:avLst/>
          </a:prstGeom>
        </p:spPr>
      </p:pic>
      <p:pic>
        <p:nvPicPr>
          <p:cNvPr id="14" name="Picture 13">
            <a:extLst>
              <a:ext uri="{FF2B5EF4-FFF2-40B4-BE49-F238E27FC236}">
                <a16:creationId xmlns:a16="http://schemas.microsoft.com/office/drawing/2014/main" id="{355EF3FC-D308-0EA3-B86E-FB56087D1F47}"/>
              </a:ext>
            </a:extLst>
          </p:cNvPr>
          <p:cNvPicPr>
            <a:picLocks noChangeAspect="1"/>
          </p:cNvPicPr>
          <p:nvPr/>
        </p:nvPicPr>
        <p:blipFill>
          <a:blip r:embed="rId2"/>
          <a:stretch>
            <a:fillRect/>
          </a:stretch>
        </p:blipFill>
        <p:spPr>
          <a:xfrm>
            <a:off x="8201891" y="0"/>
            <a:ext cx="3990109" cy="6858000"/>
          </a:xfrm>
          <a:prstGeom prst="rect">
            <a:avLst/>
          </a:prstGeom>
        </p:spPr>
      </p:pic>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p:spPr>
        <p:txBody>
          <a:bodyPr anchor="t"/>
          <a:lstStyle>
            <a:lvl1pPr marL="0" indent="0">
              <a:buNone/>
              <a:defRPr/>
            </a:lvl1pPr>
          </a:lstStyle>
          <a:p>
            <a:pPr lvl="0"/>
            <a:r>
              <a:rPr lang="en-GB" noProof="0"/>
              <a:t>Nulla quis lorem ut libero malesuada feugiat. Curabitur non nulla sit amet nisl tempus convallis quis ac lectus.</a:t>
            </a:r>
          </a:p>
        </p:txBody>
      </p:sp>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311903" y="786581"/>
            <a:ext cx="5437185" cy="5299587"/>
          </a:xfrm>
          <a:solidFill>
            <a:schemeClr val="accent2"/>
          </a:solidFill>
        </p:spPr>
        <p:txBody>
          <a:bodyPr anchor="ctr"/>
          <a:lstStyle>
            <a:lvl1pPr marL="0" indent="0" algn="ctr">
              <a:buNone/>
              <a:defRPr/>
            </a:lvl1pPr>
          </a:lstStyle>
          <a:p>
            <a:r>
              <a:rPr lang="en-US" noProof="0"/>
              <a:t>Click icon to add picture</a:t>
            </a:r>
            <a:endParaRPr lang="en-GB" noProof="0"/>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rIns="0" anchor="b"/>
          <a:lstStyle/>
          <a:p>
            <a:r>
              <a:rPr lang="en-US" noProof="0"/>
              <a:t>Click to edit Master title style</a:t>
            </a:r>
            <a:endParaRPr lang="en-GB" noProof="0"/>
          </a:p>
        </p:txBody>
      </p:sp>
      <p:sp>
        <p:nvSpPr>
          <p:cNvPr id="16" name="TextBox 15">
            <a:extLst>
              <a:ext uri="{FF2B5EF4-FFF2-40B4-BE49-F238E27FC236}">
                <a16:creationId xmlns:a16="http://schemas.microsoft.com/office/drawing/2014/main" id="{6DD43CCD-AAFC-B847-BF0F-B7E2A805F6E1}"/>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17" name="TextBox 16">
            <a:extLst>
              <a:ext uri="{FF2B5EF4-FFF2-40B4-BE49-F238E27FC236}">
                <a16:creationId xmlns:a16="http://schemas.microsoft.com/office/drawing/2014/main" id="{7756C7A6-127D-CF51-4F27-339AF6FC4035}"/>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18" name="TextBox 17">
            <a:extLst>
              <a:ext uri="{FF2B5EF4-FFF2-40B4-BE49-F238E27FC236}">
                <a16:creationId xmlns:a16="http://schemas.microsoft.com/office/drawing/2014/main" id="{602CF168-ADF8-8751-9873-5D7530474886}"/>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sp>
        <p:nvSpPr>
          <p:cNvPr id="3" name="TextBox 2">
            <a:extLst>
              <a:ext uri="{FF2B5EF4-FFF2-40B4-BE49-F238E27FC236}">
                <a16:creationId xmlns:a16="http://schemas.microsoft.com/office/drawing/2014/main" id="{1ED1A1DD-8717-114E-6FA1-B61B541B07EB}"/>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21818229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Thank You">
    <p:spTree>
      <p:nvGrpSpPr>
        <p:cNvPr id="1" name=""/>
        <p:cNvGrpSpPr/>
        <p:nvPr/>
      </p:nvGrpSpPr>
      <p:grpSpPr>
        <a:xfrm>
          <a:off x="0" y="0"/>
          <a:ext cx="0" cy="0"/>
          <a:chOff x="0" y="0"/>
          <a:chExt cx="0" cy="0"/>
        </a:xfrm>
      </p:grpSpPr>
      <p:pic>
        <p:nvPicPr>
          <p:cNvPr id="4" name="Picture 3" descr="A picture containing outdoor, tree, person, standing&#10;&#10;Description automatically generated">
            <a:extLst>
              <a:ext uri="{FF2B5EF4-FFF2-40B4-BE49-F238E27FC236}">
                <a16:creationId xmlns:a16="http://schemas.microsoft.com/office/drawing/2014/main" id="{DE3DFD45-99EF-10D2-19EC-E88E4B854F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6500" y="0"/>
            <a:ext cx="4101912" cy="6858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715518" y="5374719"/>
            <a:ext cx="6020711" cy="98232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635F59"/>
                </a:solidFill>
                <a:effectLst/>
                <a:uLnTx/>
                <a:uFillTx/>
                <a:latin typeface="Calibri" panose="020F0502020204030204"/>
                <a:ea typeface="+mn-ea"/>
                <a:cs typeface="+mn-cs"/>
              </a:rPr>
              <a:t>Photo Credit: MOSAIC Consortium</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274662" y="0"/>
            <a:ext cx="917337" cy="6858000"/>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715518" y="1333956"/>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 as well as photography credit (if applicable).</a:t>
            </a:r>
          </a:p>
        </p:txBody>
      </p:sp>
      <p:pic>
        <p:nvPicPr>
          <p:cNvPr id="13" name="Picture 12" descr="A group of logos on a black background&#10;&#10;Description automatically generated">
            <a:extLst>
              <a:ext uri="{FF2B5EF4-FFF2-40B4-BE49-F238E27FC236}">
                <a16:creationId xmlns:a16="http://schemas.microsoft.com/office/drawing/2014/main" id="{8E5941AE-C937-1910-0F6A-CC27FE61FC82}"/>
              </a:ext>
            </a:extLst>
          </p:cNvPr>
          <p:cNvPicPr>
            <a:picLocks noChangeAspect="1"/>
          </p:cNvPicPr>
          <p:nvPr userDrawn="1"/>
        </p:nvPicPr>
        <p:blipFill rotWithShape="1">
          <a:blip r:embed="rId4"/>
          <a:srcRect l="5072" t="36398" r="26721" b="11963"/>
          <a:stretch/>
        </p:blipFill>
        <p:spPr>
          <a:xfrm>
            <a:off x="715517" y="2602588"/>
            <a:ext cx="6209717" cy="2651922"/>
          </a:xfrm>
          <a:prstGeom prst="rect">
            <a:avLst/>
          </a:prstGeom>
        </p:spPr>
      </p:pic>
    </p:spTree>
    <p:extLst>
      <p:ext uri="{BB962C8B-B14F-4D97-AF65-F5344CB8AC3E}">
        <p14:creationId xmlns:p14="http://schemas.microsoft.com/office/powerpoint/2010/main" val="35294766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Thank You">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3DFD45-99EF-10D2-19EC-E88E4B854F16}"/>
              </a:ext>
            </a:extLst>
          </p:cNvPr>
          <p:cNvPicPr>
            <a:picLocks noChangeAspect="1"/>
          </p:cNvPicPr>
          <p:nvPr userDrawn="1"/>
        </p:nvPicPr>
        <p:blipFill rotWithShape="1">
          <a:blip r:embed="rId2"/>
          <a:srcRect l="2479"/>
          <a:stretch/>
        </p:blipFill>
        <p:spPr>
          <a:xfrm>
            <a:off x="7199790" y="0"/>
            <a:ext cx="4458622" cy="6858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715518" y="5374719"/>
            <a:ext cx="6020711" cy="98232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635F59"/>
                </a:solidFill>
                <a:effectLst/>
                <a:uLnTx/>
                <a:uFillTx/>
                <a:latin typeface="Calibri" panose="020F0502020204030204"/>
                <a:ea typeface="+mn-ea"/>
                <a:cs typeface="+mn-cs"/>
              </a:rPr>
              <a:t>Photo Credit: MOSAIC Consortium</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274662" y="0"/>
            <a:ext cx="917337" cy="6858000"/>
          </a:xfrm>
          <a:prstGeom prst="rect">
            <a:avLst/>
          </a:prstGeom>
        </p:spPr>
      </p:pic>
      <p:pic>
        <p:nvPicPr>
          <p:cNvPr id="13" name="Picture 12" descr="A group of logos on a black background&#10;&#10;Description automatically generated">
            <a:extLst>
              <a:ext uri="{FF2B5EF4-FFF2-40B4-BE49-F238E27FC236}">
                <a16:creationId xmlns:a16="http://schemas.microsoft.com/office/drawing/2014/main" id="{8E5941AE-C937-1910-0F6A-CC27FE61FC82}"/>
              </a:ext>
            </a:extLst>
          </p:cNvPr>
          <p:cNvPicPr>
            <a:picLocks noChangeAspect="1"/>
          </p:cNvPicPr>
          <p:nvPr userDrawn="1"/>
        </p:nvPicPr>
        <p:blipFill rotWithShape="1">
          <a:blip r:embed="rId4"/>
          <a:srcRect l="5072" t="36398" r="26721" b="11963"/>
          <a:stretch/>
        </p:blipFill>
        <p:spPr>
          <a:xfrm>
            <a:off x="715517" y="2602588"/>
            <a:ext cx="6209717" cy="2651922"/>
          </a:xfrm>
          <a:prstGeom prst="rect">
            <a:avLst/>
          </a:prstGeom>
        </p:spPr>
      </p:pic>
    </p:spTree>
    <p:extLst>
      <p:ext uri="{BB962C8B-B14F-4D97-AF65-F5344CB8AC3E}">
        <p14:creationId xmlns:p14="http://schemas.microsoft.com/office/powerpoint/2010/main" val="22564270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ection Header-Photo-Teal">
    <p:spTree>
      <p:nvGrpSpPr>
        <p:cNvPr id="1" name=""/>
        <p:cNvGrpSpPr/>
        <p:nvPr/>
      </p:nvGrpSpPr>
      <p:grpSpPr>
        <a:xfrm>
          <a:off x="0" y="0"/>
          <a:ext cx="0" cy="0"/>
          <a:chOff x="0" y="0"/>
          <a:chExt cx="0" cy="0"/>
        </a:xfrm>
      </p:grpSpPr>
      <p:pic>
        <p:nvPicPr>
          <p:cNvPr id="4" name="Picture 3" descr="A group of women sitting on a bed&#10;&#10;Description automatically generated with low confidence">
            <a:extLst>
              <a:ext uri="{FF2B5EF4-FFF2-40B4-BE49-F238E27FC236}">
                <a16:creationId xmlns:a16="http://schemas.microsoft.com/office/drawing/2014/main" id="{61E110E7-E123-F276-8AD4-28D7AAE07C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2F28414-4EED-FB93-56C2-412A14F6E9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pic>
        <p:nvPicPr>
          <p:cNvPr id="9" name="Picture 8">
            <a:extLst>
              <a:ext uri="{FF2B5EF4-FFF2-40B4-BE49-F238E27FC236}">
                <a16:creationId xmlns:a16="http://schemas.microsoft.com/office/drawing/2014/main" id="{A5867A2A-0E3F-ED7B-908F-DA0C25325CAD}"/>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10" name="Rectangle 9">
            <a:extLst>
              <a:ext uri="{FF2B5EF4-FFF2-40B4-BE49-F238E27FC236}">
                <a16:creationId xmlns:a16="http://schemas.microsoft.com/office/drawing/2014/main" id="{7BD26820-EDFB-7F15-B829-80F4642B3979}"/>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a:extLst>
              <a:ext uri="{FF2B5EF4-FFF2-40B4-BE49-F238E27FC236}">
                <a16:creationId xmlns:a16="http://schemas.microsoft.com/office/drawing/2014/main" id="{EA2946DD-A6C7-0A3D-35B9-E5B90FF64163}"/>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B380-79DD-9AB1-25DF-283BBD8E282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14C0A663-45FD-78F6-92BB-67D71A98BFA4}"/>
              </a:ext>
            </a:extLst>
          </p:cNvPr>
          <p:cNvSpPr/>
          <p:nvPr userDrawn="1"/>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411D53B-2C17-0513-DAAF-C9EEA0ACA832}"/>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F01515E3-006C-9ED8-FA17-B99B5E3067DD}"/>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28331768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Section Header-Photo-Gold">
    <p:spTree>
      <p:nvGrpSpPr>
        <p:cNvPr id="1" name=""/>
        <p:cNvGrpSpPr/>
        <p:nvPr/>
      </p:nvGrpSpPr>
      <p:grpSpPr>
        <a:xfrm>
          <a:off x="0" y="0"/>
          <a:ext cx="0" cy="0"/>
          <a:chOff x="0" y="0"/>
          <a:chExt cx="0" cy="0"/>
        </a:xfrm>
      </p:grpSpPr>
      <p:pic>
        <p:nvPicPr>
          <p:cNvPr id="4" name="Picture 3" descr="A picture containing person, outdoor, tree&#10;&#10;Description automatically generated">
            <a:extLst>
              <a:ext uri="{FF2B5EF4-FFF2-40B4-BE49-F238E27FC236}">
                <a16:creationId xmlns:a16="http://schemas.microsoft.com/office/drawing/2014/main" id="{76062521-196F-236D-42EF-188B4FE165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00"/>
            <a:ext cx="12191998" cy="6854100"/>
          </a:xfrm>
          <a:prstGeom prst="rect">
            <a:avLst/>
          </a:prstGeom>
        </p:spPr>
      </p:pic>
      <p:pic>
        <p:nvPicPr>
          <p:cNvPr id="7" name="Picture 6">
            <a:extLst>
              <a:ext uri="{FF2B5EF4-FFF2-40B4-BE49-F238E27FC236}">
                <a16:creationId xmlns:a16="http://schemas.microsoft.com/office/drawing/2014/main" id="{137306F4-AE0F-F13F-D53B-4E9D7C3FA0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34831525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8F54F-975F-4B47-B428-5E4CB9F2AE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02436" y="5731720"/>
            <a:ext cx="1867191" cy="529139"/>
          </a:xfrm>
          <a:prstGeom prst="rect">
            <a:avLst/>
          </a:prstGeom>
        </p:spPr>
      </p:pic>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a:t>Add Presentation Title Here</a:t>
            </a:r>
            <a:br>
              <a:rPr lang="en-US"/>
            </a:br>
            <a:r>
              <a:rPr lang="en-US"/>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97182"/>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Presentation Subtitle Here</a:t>
            </a:r>
          </a:p>
          <a:p>
            <a:r>
              <a:rPr lang="en-US"/>
              <a:t>Name, Affiliation</a:t>
            </a:r>
          </a:p>
          <a:p>
            <a:r>
              <a:rPr lang="en-US"/>
              <a:t>Date</a:t>
            </a:r>
          </a:p>
        </p:txBody>
      </p:sp>
      <p:pic>
        <p:nvPicPr>
          <p:cNvPr id="14" name="Picture 13">
            <a:extLst>
              <a:ext uri="{FF2B5EF4-FFF2-40B4-BE49-F238E27FC236}">
                <a16:creationId xmlns:a16="http://schemas.microsoft.com/office/drawing/2014/main" id="{B020C297-0AAB-3641-83C6-4EA8E63A6A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21105" y="5726320"/>
            <a:ext cx="1877087" cy="563126"/>
          </a:xfrm>
          <a:prstGeom prst="rect">
            <a:avLst/>
          </a:prstGeom>
        </p:spPr>
      </p:pic>
      <p:pic>
        <p:nvPicPr>
          <p:cNvPr id="16" name="Picture 15">
            <a:extLst>
              <a:ext uri="{FF2B5EF4-FFF2-40B4-BE49-F238E27FC236}">
                <a16:creationId xmlns:a16="http://schemas.microsoft.com/office/drawing/2014/main" id="{935DDD90-2572-2142-A32E-F632BC6370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12008" y="5497972"/>
            <a:ext cx="1491482" cy="880219"/>
          </a:xfrm>
          <a:prstGeom prst="rect">
            <a:avLst/>
          </a:prstGeom>
        </p:spPr>
      </p:pic>
    </p:spTree>
    <p:extLst>
      <p:ext uri="{BB962C8B-B14F-4D97-AF65-F5344CB8AC3E}">
        <p14:creationId xmlns:p14="http://schemas.microsoft.com/office/powerpoint/2010/main" val="1755953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8" name="Picture 7" descr="A couple of women posing for a picture&#10;&#10;Description automatically generated with low confidence">
            <a:extLst>
              <a:ext uri="{FF2B5EF4-FFF2-40B4-BE49-F238E27FC236}">
                <a16:creationId xmlns:a16="http://schemas.microsoft.com/office/drawing/2014/main" id="{FB7E668C-EDC6-BD6B-645B-A91850FA20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 y="0"/>
            <a:ext cx="12192006" cy="6858000"/>
          </a:xfrm>
          <a:prstGeom prst="rect">
            <a:avLst/>
          </a:prstGeom>
        </p:spPr>
      </p:pic>
      <p:pic>
        <p:nvPicPr>
          <p:cNvPr id="9" name="Picture 8">
            <a:extLst>
              <a:ext uri="{FF2B5EF4-FFF2-40B4-BE49-F238E27FC236}">
                <a16:creationId xmlns:a16="http://schemas.microsoft.com/office/drawing/2014/main" id="{FDB24FB4-FBDB-BCDD-8726-2003B5B5C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6" name="Rectangle 5">
            <a:extLst>
              <a:ext uri="{FF2B5EF4-FFF2-40B4-BE49-F238E27FC236}">
                <a16:creationId xmlns:a16="http://schemas.microsoft.com/office/drawing/2014/main" id="{0DB9E195-1A02-E6B3-24D0-FAB94BBF2588}"/>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ame Side Corner Rectangle 6">
            <a:extLst>
              <a:ext uri="{FF2B5EF4-FFF2-40B4-BE49-F238E27FC236}">
                <a16:creationId xmlns:a16="http://schemas.microsoft.com/office/drawing/2014/main" id="{D41F857F-4A06-C174-6986-639EC00395DD}"/>
              </a:ext>
            </a:extLst>
          </p:cNvPr>
          <p:cNvSpPr/>
          <p:nvPr/>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3F4F93-1E7C-F640-8BE4-319E5E0030AD}"/>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pic>
        <p:nvPicPr>
          <p:cNvPr id="3" name="Picture 2" descr="A couple of women posing for a picture&#10;&#10;Description automatically generated with low confidence">
            <a:extLst>
              <a:ext uri="{FF2B5EF4-FFF2-40B4-BE49-F238E27FC236}">
                <a16:creationId xmlns:a16="http://schemas.microsoft.com/office/drawing/2014/main" id="{BAA875C4-A9E8-DC65-50FC-383A1C13DC5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 y="0"/>
            <a:ext cx="12192006" cy="6858000"/>
          </a:xfrm>
          <a:prstGeom prst="rect">
            <a:avLst/>
          </a:prstGeom>
        </p:spPr>
      </p:pic>
      <p:pic>
        <p:nvPicPr>
          <p:cNvPr id="4" name="Picture 3">
            <a:extLst>
              <a:ext uri="{FF2B5EF4-FFF2-40B4-BE49-F238E27FC236}">
                <a16:creationId xmlns:a16="http://schemas.microsoft.com/office/drawing/2014/main" id="{09A76651-1F84-6702-77D8-D99D14BE15E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5" name="Rectangle 4">
            <a:extLst>
              <a:ext uri="{FF2B5EF4-FFF2-40B4-BE49-F238E27FC236}">
                <a16:creationId xmlns:a16="http://schemas.microsoft.com/office/drawing/2014/main" id="{BF6DD1B2-492E-0FC9-7A0B-057963EA9622}"/>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7700DC10-043E-0283-110E-9BE36C86DBFB}"/>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90545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ection Header-Photo-Teal">
    <p:spTree>
      <p:nvGrpSpPr>
        <p:cNvPr id="1" name=""/>
        <p:cNvGrpSpPr/>
        <p:nvPr/>
      </p:nvGrpSpPr>
      <p:grpSpPr>
        <a:xfrm>
          <a:off x="0" y="0"/>
          <a:ext cx="0" cy="0"/>
          <a:chOff x="0" y="0"/>
          <a:chExt cx="0" cy="0"/>
        </a:xfrm>
      </p:grpSpPr>
      <p:pic>
        <p:nvPicPr>
          <p:cNvPr id="4" name="Picture 3" descr="A group of women sitting on a bed&#10;&#10;Description automatically generated with low confidence">
            <a:extLst>
              <a:ext uri="{FF2B5EF4-FFF2-40B4-BE49-F238E27FC236}">
                <a16:creationId xmlns:a16="http://schemas.microsoft.com/office/drawing/2014/main" id="{61E110E7-E123-F276-8AD4-28D7AAE07C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2F28414-4EED-FB93-56C2-412A14F6E9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pic>
        <p:nvPicPr>
          <p:cNvPr id="9" name="Picture 8">
            <a:extLst>
              <a:ext uri="{FF2B5EF4-FFF2-40B4-BE49-F238E27FC236}">
                <a16:creationId xmlns:a16="http://schemas.microsoft.com/office/drawing/2014/main" id="{A5867A2A-0E3F-ED7B-908F-DA0C25325CAD}"/>
              </a:ext>
            </a:extLst>
          </p:cNvPr>
          <p:cNvPicPr>
            <a:picLocks noChangeAspect="1"/>
          </p:cNvPicPr>
          <p:nvPr/>
        </p:nvPicPr>
        <p:blipFill rotWithShape="1">
          <a:blip r:embed="rId4"/>
          <a:srcRect l="64006" t="78" r="-1" b="-78"/>
          <a:stretch/>
        </p:blipFill>
        <p:spPr>
          <a:xfrm>
            <a:off x="7803472" y="0"/>
            <a:ext cx="4388528" cy="6858000"/>
          </a:xfrm>
          <a:prstGeom prst="rect">
            <a:avLst/>
          </a:prstGeom>
        </p:spPr>
      </p:pic>
      <p:sp>
        <p:nvSpPr>
          <p:cNvPr id="10" name="Rectangle 9">
            <a:extLst>
              <a:ext uri="{FF2B5EF4-FFF2-40B4-BE49-F238E27FC236}">
                <a16:creationId xmlns:a16="http://schemas.microsoft.com/office/drawing/2014/main" id="{7BD26820-EDFB-7F15-B829-80F4642B3979}"/>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a:extLst>
              <a:ext uri="{FF2B5EF4-FFF2-40B4-BE49-F238E27FC236}">
                <a16:creationId xmlns:a16="http://schemas.microsoft.com/office/drawing/2014/main" id="{EA2946DD-A6C7-0A3D-35B9-E5B90FF64163}"/>
              </a:ext>
            </a:extLst>
          </p:cNvPr>
          <p:cNvSpPr/>
          <p:nvPr/>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B380-79DD-9AB1-25DF-283BBD8E282C}"/>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14C0A663-45FD-78F6-92BB-67D71A98BFA4}"/>
              </a:ext>
            </a:extLst>
          </p:cNvPr>
          <p:cNvSpPr/>
          <p:nvPr/>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411D53B-2C17-0513-DAAF-C9EEA0ACA832}"/>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F01515E3-006C-9ED8-FA17-B99B5E3067DD}"/>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pic>
        <p:nvPicPr>
          <p:cNvPr id="2" name="Picture 1" descr="A group of women sitting on a bed&#10;&#10;Description automatically generated with low confidence">
            <a:extLst>
              <a:ext uri="{FF2B5EF4-FFF2-40B4-BE49-F238E27FC236}">
                <a16:creationId xmlns:a16="http://schemas.microsoft.com/office/drawing/2014/main" id="{A8DE1435-2CBE-CD8C-6625-D349992DB90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6B79BEC-8DB1-3102-A6AC-4C1D7AAB68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pic>
        <p:nvPicPr>
          <p:cNvPr id="5" name="Picture 4">
            <a:extLst>
              <a:ext uri="{FF2B5EF4-FFF2-40B4-BE49-F238E27FC236}">
                <a16:creationId xmlns:a16="http://schemas.microsoft.com/office/drawing/2014/main" id="{77F97684-20C9-6B12-F857-387C2D77CAD4}"/>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6" name="Rectangle 5">
            <a:extLst>
              <a:ext uri="{FF2B5EF4-FFF2-40B4-BE49-F238E27FC236}">
                <a16:creationId xmlns:a16="http://schemas.microsoft.com/office/drawing/2014/main" id="{EF857170-4206-654E-0041-0C29D6AE3431}"/>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ame Side Corner Rectangle 7">
            <a:extLst>
              <a:ext uri="{FF2B5EF4-FFF2-40B4-BE49-F238E27FC236}">
                <a16:creationId xmlns:a16="http://schemas.microsoft.com/office/drawing/2014/main" id="{7E794978-C751-49C3-70E2-EB579C8F1C6C}"/>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3811642-B1DD-1EDB-CFE8-8BD2D1BD916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9155FE5C-53F8-33B9-4DE9-0ED0201C1408}"/>
              </a:ext>
            </a:extLst>
          </p:cNvPr>
          <p:cNvSpPr/>
          <p:nvPr userDrawn="1"/>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31108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ection Header-Photo-Gold">
    <p:spTree>
      <p:nvGrpSpPr>
        <p:cNvPr id="1" name=""/>
        <p:cNvGrpSpPr/>
        <p:nvPr/>
      </p:nvGrpSpPr>
      <p:grpSpPr>
        <a:xfrm>
          <a:off x="0" y="0"/>
          <a:ext cx="0" cy="0"/>
          <a:chOff x="0" y="0"/>
          <a:chExt cx="0" cy="0"/>
        </a:xfrm>
      </p:grpSpPr>
      <p:pic>
        <p:nvPicPr>
          <p:cNvPr id="4" name="Picture 3" descr="A picture containing person, outdoor, tree&#10;&#10;Description automatically generated">
            <a:extLst>
              <a:ext uri="{FF2B5EF4-FFF2-40B4-BE49-F238E27FC236}">
                <a16:creationId xmlns:a16="http://schemas.microsoft.com/office/drawing/2014/main" id="{76062521-196F-236D-42EF-188B4FE165C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900"/>
            <a:ext cx="12191998" cy="6854100"/>
          </a:xfrm>
          <a:prstGeom prst="rect">
            <a:avLst/>
          </a:prstGeom>
        </p:spPr>
      </p:pic>
      <p:pic>
        <p:nvPicPr>
          <p:cNvPr id="7" name="Picture 6">
            <a:extLst>
              <a:ext uri="{FF2B5EF4-FFF2-40B4-BE49-F238E27FC236}">
                <a16:creationId xmlns:a16="http://schemas.microsoft.com/office/drawing/2014/main" id="{137306F4-AE0F-F13F-D53B-4E9D7C3FA0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p:nvPicPr>
        <p:blipFill rotWithShape="1">
          <a:blip r:embed="rId4"/>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pic>
        <p:nvPicPr>
          <p:cNvPr id="2" name="Picture 1" descr="A picture containing person, outdoor, tree&#10;&#10;Description automatically generated">
            <a:extLst>
              <a:ext uri="{FF2B5EF4-FFF2-40B4-BE49-F238E27FC236}">
                <a16:creationId xmlns:a16="http://schemas.microsoft.com/office/drawing/2014/main" id="{65538B5C-EE54-003C-0321-64FA068F7C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00"/>
            <a:ext cx="12191998" cy="6854100"/>
          </a:xfrm>
          <a:prstGeom prst="rect">
            <a:avLst/>
          </a:prstGeom>
        </p:spPr>
      </p:pic>
      <p:pic>
        <p:nvPicPr>
          <p:cNvPr id="3" name="Picture 2">
            <a:extLst>
              <a:ext uri="{FF2B5EF4-FFF2-40B4-BE49-F238E27FC236}">
                <a16:creationId xmlns:a16="http://schemas.microsoft.com/office/drawing/2014/main" id="{35BB014A-BBFB-2AA8-42DB-A6C0A8B116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5" name="Rectangle 4">
            <a:extLst>
              <a:ext uri="{FF2B5EF4-FFF2-40B4-BE49-F238E27FC236}">
                <a16:creationId xmlns:a16="http://schemas.microsoft.com/office/drawing/2014/main" id="{B5D8FA84-F475-9175-891F-84C424CC8E3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ame Side Corner Rectangle 5">
            <a:extLst>
              <a:ext uri="{FF2B5EF4-FFF2-40B4-BE49-F238E27FC236}">
                <a16:creationId xmlns:a16="http://schemas.microsoft.com/office/drawing/2014/main" id="{E3A7A198-F4D1-9BE3-1A2E-657E84055626}"/>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A288E4C-6B6A-F3E9-FCF6-E652951531BB}"/>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15" name="Rectangle 14">
            <a:extLst>
              <a:ext uri="{FF2B5EF4-FFF2-40B4-BE49-F238E27FC236}">
                <a16:creationId xmlns:a16="http://schemas.microsoft.com/office/drawing/2014/main" id="{489A4827-1A78-A7D9-CC05-2D8CB43096C9}"/>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A8ACBB75-C7CA-AB13-E8C9-1324FECAEF37}"/>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17636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4_Section Header-Photo-Green">
    <p:spTree>
      <p:nvGrpSpPr>
        <p:cNvPr id="1" name=""/>
        <p:cNvGrpSpPr/>
        <p:nvPr/>
      </p:nvGrpSpPr>
      <p:grpSpPr>
        <a:xfrm>
          <a:off x="0" y="0"/>
          <a:ext cx="0" cy="0"/>
          <a:chOff x="0" y="0"/>
          <a:chExt cx="0" cy="0"/>
        </a:xfrm>
      </p:grpSpPr>
      <p:pic>
        <p:nvPicPr>
          <p:cNvPr id="19" name="Picture 18" descr="A group of people standing together&#10;&#10;Description automatically generated">
            <a:extLst>
              <a:ext uri="{FF2B5EF4-FFF2-40B4-BE49-F238E27FC236}">
                <a16:creationId xmlns:a16="http://schemas.microsoft.com/office/drawing/2014/main" id="{FD5957F0-16D1-AD61-BE20-436371125B4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1413403" cy="6858000"/>
          </a:xfrm>
          <a:prstGeom prst="rect">
            <a:avLst/>
          </a:prstGeom>
        </p:spPr>
      </p:pic>
      <p:pic>
        <p:nvPicPr>
          <p:cNvPr id="9" name="Picture 8">
            <a:extLst>
              <a:ext uri="{FF2B5EF4-FFF2-40B4-BE49-F238E27FC236}">
                <a16:creationId xmlns:a16="http://schemas.microsoft.com/office/drawing/2014/main" id="{A5867A2A-0E3F-ED7B-908F-DA0C25325CAD}"/>
              </a:ext>
            </a:extLst>
          </p:cNvPr>
          <p:cNvPicPr>
            <a:picLocks noChangeAspect="1"/>
          </p:cNvPicPr>
          <p:nvPr/>
        </p:nvPicPr>
        <p:blipFill rotWithShape="1">
          <a:blip r:embed="rId3"/>
          <a:srcRect l="64006" t="78" r="-1" b="-78"/>
          <a:stretch/>
        </p:blipFill>
        <p:spPr>
          <a:xfrm>
            <a:off x="7803472" y="0"/>
            <a:ext cx="4388528" cy="6858000"/>
          </a:xfrm>
          <a:prstGeom prst="rect">
            <a:avLst/>
          </a:prstGeom>
        </p:spPr>
      </p:pic>
      <p:sp>
        <p:nvSpPr>
          <p:cNvPr id="10" name="Rectangle 9">
            <a:extLst>
              <a:ext uri="{FF2B5EF4-FFF2-40B4-BE49-F238E27FC236}">
                <a16:creationId xmlns:a16="http://schemas.microsoft.com/office/drawing/2014/main" id="{7BD26820-EDFB-7F15-B829-80F4642B3979}"/>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a:extLst>
              <a:ext uri="{FF2B5EF4-FFF2-40B4-BE49-F238E27FC236}">
                <a16:creationId xmlns:a16="http://schemas.microsoft.com/office/drawing/2014/main" id="{EA2946DD-A6C7-0A3D-35B9-E5B90FF64163}"/>
              </a:ext>
            </a:extLst>
          </p:cNvPr>
          <p:cNvSpPr/>
          <p:nvPr/>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B380-79DD-9AB1-25DF-283BBD8E282C}"/>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14C0A663-45FD-78F6-92BB-67D71A98BFA4}"/>
              </a:ext>
            </a:extLst>
          </p:cNvPr>
          <p:cNvSpPr/>
          <p:nvPr/>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411D53B-2C17-0513-DAAF-C9EEA0ACA832}"/>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F01515E3-006C-9ED8-FA17-B99B5E3067DD}"/>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pic>
        <p:nvPicPr>
          <p:cNvPr id="5" name="Picture 4">
            <a:extLst>
              <a:ext uri="{FF2B5EF4-FFF2-40B4-BE49-F238E27FC236}">
                <a16:creationId xmlns:a16="http://schemas.microsoft.com/office/drawing/2014/main" id="{77F97684-20C9-6B12-F857-387C2D77CAD4}"/>
              </a:ext>
            </a:extLst>
          </p:cNvPr>
          <p:cNvPicPr>
            <a:picLocks noChangeAspect="1"/>
          </p:cNvPicPr>
          <p:nvPr userDrawn="1"/>
        </p:nvPicPr>
        <p:blipFill rotWithShape="1">
          <a:blip r:embed="rId3"/>
          <a:srcRect l="64006" t="78" r="-1" b="-78"/>
          <a:stretch/>
        </p:blipFill>
        <p:spPr>
          <a:xfrm>
            <a:off x="7803472" y="0"/>
            <a:ext cx="4388528" cy="6858000"/>
          </a:xfrm>
          <a:prstGeom prst="rect">
            <a:avLst/>
          </a:prstGeom>
        </p:spPr>
      </p:pic>
      <p:sp>
        <p:nvSpPr>
          <p:cNvPr id="6" name="Rectangle 5">
            <a:extLst>
              <a:ext uri="{FF2B5EF4-FFF2-40B4-BE49-F238E27FC236}">
                <a16:creationId xmlns:a16="http://schemas.microsoft.com/office/drawing/2014/main" id="{EF857170-4206-654E-0041-0C29D6AE3431}"/>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ame Side Corner Rectangle 7">
            <a:extLst>
              <a:ext uri="{FF2B5EF4-FFF2-40B4-BE49-F238E27FC236}">
                <a16:creationId xmlns:a16="http://schemas.microsoft.com/office/drawing/2014/main" id="{7E794978-C751-49C3-70E2-EB579C8F1C6C}"/>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3811642-B1DD-1EDB-CFE8-8BD2D1BD916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9155FE5C-53F8-33B9-4DE9-0ED0201C1408}"/>
              </a:ext>
            </a:extLst>
          </p:cNvPr>
          <p:cNvSpPr/>
          <p:nvPr userDrawn="1"/>
        </p:nvSpPr>
        <p:spPr>
          <a:xfrm rot="5400000">
            <a:off x="508046" y="3815575"/>
            <a:ext cx="1816442" cy="2832533"/>
          </a:xfrm>
          <a:prstGeom prst="round2SameRect">
            <a:avLst>
              <a:gd name="adj1" fmla="val 5000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9140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4_Section Header-Photo-Blue">
    <p:spTree>
      <p:nvGrpSpPr>
        <p:cNvPr id="1" name=""/>
        <p:cNvGrpSpPr/>
        <p:nvPr/>
      </p:nvGrpSpPr>
      <p:grpSpPr>
        <a:xfrm>
          <a:off x="0" y="0"/>
          <a:ext cx="0" cy="0"/>
          <a:chOff x="0" y="0"/>
          <a:chExt cx="0" cy="0"/>
        </a:xfrm>
      </p:grpSpPr>
      <p:pic>
        <p:nvPicPr>
          <p:cNvPr id="19" name="Picture 18" descr="A group of people posing for a photo&#10;&#10;Description automatically generated">
            <a:extLst>
              <a:ext uri="{FF2B5EF4-FFF2-40B4-BE49-F238E27FC236}">
                <a16:creationId xmlns:a16="http://schemas.microsoft.com/office/drawing/2014/main" id="{2444B2D4-890F-704C-102B-26255E0511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11730854"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p:nvPicPr>
        <p:blipFill rotWithShape="1">
          <a:blip r:embed="rId3"/>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5" name="Rectangle 4">
            <a:extLst>
              <a:ext uri="{FF2B5EF4-FFF2-40B4-BE49-F238E27FC236}">
                <a16:creationId xmlns:a16="http://schemas.microsoft.com/office/drawing/2014/main" id="{B5D8FA84-F475-9175-891F-84C424CC8E3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ame Side Corner Rectangle 5">
            <a:extLst>
              <a:ext uri="{FF2B5EF4-FFF2-40B4-BE49-F238E27FC236}">
                <a16:creationId xmlns:a16="http://schemas.microsoft.com/office/drawing/2014/main" id="{E3A7A198-F4D1-9BE3-1A2E-657E84055626}"/>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A288E4C-6B6A-F3E9-FCF6-E652951531BB}"/>
              </a:ext>
            </a:extLst>
          </p:cNvPr>
          <p:cNvPicPr>
            <a:picLocks noChangeAspect="1"/>
          </p:cNvPicPr>
          <p:nvPr userDrawn="1"/>
        </p:nvPicPr>
        <p:blipFill rotWithShape="1">
          <a:blip r:embed="rId3"/>
          <a:srcRect l="64006" t="78" r="-1" b="-78"/>
          <a:stretch/>
        </p:blipFill>
        <p:spPr>
          <a:xfrm>
            <a:off x="7803472" y="0"/>
            <a:ext cx="4388528" cy="6858000"/>
          </a:xfrm>
          <a:prstGeom prst="rect">
            <a:avLst/>
          </a:prstGeom>
        </p:spPr>
      </p:pic>
      <p:sp>
        <p:nvSpPr>
          <p:cNvPr id="15" name="Rectangle 14">
            <a:extLst>
              <a:ext uri="{FF2B5EF4-FFF2-40B4-BE49-F238E27FC236}">
                <a16:creationId xmlns:a16="http://schemas.microsoft.com/office/drawing/2014/main" id="{489A4827-1A78-A7D9-CC05-2D8CB43096C9}"/>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A8ACBB75-C7CA-AB13-E8C9-1324FECAEF37}"/>
              </a:ext>
            </a:extLst>
          </p:cNvPr>
          <p:cNvSpPr/>
          <p:nvPr userDrawn="1"/>
        </p:nvSpPr>
        <p:spPr>
          <a:xfrm rot="5400000">
            <a:off x="508046" y="3815577"/>
            <a:ext cx="1816442" cy="2832533"/>
          </a:xfrm>
          <a:prstGeom prst="round2Same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6548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mage and Content 1">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p:spPr>
        <p:txBody>
          <a:bodyPr/>
          <a:lstStyle>
            <a:lvl1pPr marL="0" indent="0">
              <a:buNone/>
              <a:defRPr/>
            </a:lvl1pPr>
          </a:lstStyle>
          <a:p>
            <a:pPr lvl="0"/>
            <a:r>
              <a:rPr lang="en-US" noProof="0"/>
              <a:t>Click to 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rIns="0" anchor="t"/>
          <a:lstStyle/>
          <a:p>
            <a:r>
              <a:rPr lang="en-US" noProof="0"/>
              <a:t>Click to edit Master title style</a:t>
            </a:r>
            <a:endParaRPr lang="en-GB" noProof="0"/>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solidFill>
            <a:schemeClr val="accent2"/>
          </a:solidFill>
        </p:spPr>
        <p:txBody>
          <a:bodyPr anchor="ctr"/>
          <a:lstStyle>
            <a:lvl1pPr marL="0" indent="0" algn="ctr">
              <a:buNone/>
              <a:defRPr/>
            </a:lvl1pPr>
          </a:lstStyle>
          <a:p>
            <a:r>
              <a:rPr lang="en-US" noProof="0"/>
              <a:t>Click icon to add picture</a:t>
            </a:r>
            <a:endParaRPr lang="en-GB" noProof="0"/>
          </a:p>
        </p:txBody>
      </p:sp>
      <p:sp>
        <p:nvSpPr>
          <p:cNvPr id="11" name="TextBox 10">
            <a:extLst>
              <a:ext uri="{FF2B5EF4-FFF2-40B4-BE49-F238E27FC236}">
                <a16:creationId xmlns:a16="http://schemas.microsoft.com/office/drawing/2014/main" id="{C51A06C6-814D-4A47-8F9A-552C373FA66E}"/>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5" name="TextBox 4">
            <a:extLst>
              <a:ext uri="{FF2B5EF4-FFF2-40B4-BE49-F238E27FC236}">
                <a16:creationId xmlns:a16="http://schemas.microsoft.com/office/drawing/2014/main" id="{297A1E89-D11F-7D84-9492-E321845559FA}"/>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6" name="TextBox 5">
            <a:extLst>
              <a:ext uri="{FF2B5EF4-FFF2-40B4-BE49-F238E27FC236}">
                <a16:creationId xmlns:a16="http://schemas.microsoft.com/office/drawing/2014/main" id="{4186112A-495D-43C0-3AC7-06A4322B48AC}"/>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sp>
        <p:nvSpPr>
          <p:cNvPr id="2" name="TextBox 1">
            <a:extLst>
              <a:ext uri="{FF2B5EF4-FFF2-40B4-BE49-F238E27FC236}">
                <a16:creationId xmlns:a16="http://schemas.microsoft.com/office/drawing/2014/main" id="{B7649B11-021B-9D5D-46F1-8BB777F17BE7}"/>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179130543"/>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Section Header-Photo-Gray">
    <p:spTree>
      <p:nvGrpSpPr>
        <p:cNvPr id="1" name=""/>
        <p:cNvGrpSpPr/>
        <p:nvPr/>
      </p:nvGrpSpPr>
      <p:grpSpPr>
        <a:xfrm>
          <a:off x="0" y="0"/>
          <a:ext cx="0" cy="0"/>
          <a:chOff x="0" y="0"/>
          <a:chExt cx="0" cy="0"/>
        </a:xfrm>
      </p:grpSpPr>
      <p:pic>
        <p:nvPicPr>
          <p:cNvPr id="3" name="Picture 2" descr="A group of women posing for a photo&#10;&#10;Description automatically generated">
            <a:extLst>
              <a:ext uri="{FF2B5EF4-FFF2-40B4-BE49-F238E27FC236}">
                <a16:creationId xmlns:a16="http://schemas.microsoft.com/office/drawing/2014/main" id="{D61F1F13-8D19-B655-64AB-C3A72BDE55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11515728"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userDrawn="1"/>
        </p:nvPicPr>
        <p:blipFill rotWithShape="1">
          <a:blip r:embed="rId3"/>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userDrawn="1"/>
        </p:nvSpPr>
        <p:spPr>
          <a:xfrm rot="5400000">
            <a:off x="508046" y="3815577"/>
            <a:ext cx="1816442" cy="2832533"/>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2519044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02666D"/>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EAA457FB-0279-DF5F-C9A6-62C28081BE54}"/>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 Same Side Corner Rectangle 3">
            <a:extLst>
              <a:ext uri="{FF2B5EF4-FFF2-40B4-BE49-F238E27FC236}">
                <a16:creationId xmlns:a16="http://schemas.microsoft.com/office/drawing/2014/main" id="{2649B136-F463-B388-B9D1-6BAC92D6E569}"/>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50457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5D7C1A45-D173-C8B1-BC80-C4A338932B9F}"/>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4" name="Round Same Side Corner Rectangle 3">
            <a:extLst>
              <a:ext uri="{FF2B5EF4-FFF2-40B4-BE49-F238E27FC236}">
                <a16:creationId xmlns:a16="http://schemas.microsoft.com/office/drawing/2014/main" id="{33E01B59-787F-97FA-0C85-B5BF3BB2F390}"/>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6701381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86EE2C5D-5463-C964-5C5A-7128CA81CC3E}"/>
              </a:ext>
            </a:extLst>
          </p:cNvPr>
          <p:cNvSpPr/>
          <p:nvPr/>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ound Same Side Corner Rectangle 3">
            <a:extLst>
              <a:ext uri="{FF2B5EF4-FFF2-40B4-BE49-F238E27FC236}">
                <a16:creationId xmlns:a16="http://schemas.microsoft.com/office/drawing/2014/main" id="{680DD5E1-0857-5BBD-F632-93EC421386DA}"/>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38875999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Header_Green">
    <p:spTree>
      <p:nvGrpSpPr>
        <p:cNvPr id="1" name=""/>
        <p:cNvGrpSpPr/>
        <p:nvPr/>
      </p:nvGrpSpPr>
      <p:grpSpPr>
        <a:xfrm>
          <a:off x="0" y="0"/>
          <a:ext cx="0" cy="0"/>
          <a:chOff x="0" y="0"/>
          <a:chExt cx="0" cy="0"/>
        </a:xfrm>
      </p:grpSpPr>
      <p:pic>
        <p:nvPicPr>
          <p:cNvPr id="10" name="Picture 9" descr="A green and white triangle pattern&#10;&#10;Description automatically generated">
            <a:extLst>
              <a:ext uri="{FF2B5EF4-FFF2-40B4-BE49-F238E27FC236}">
                <a16:creationId xmlns:a16="http://schemas.microsoft.com/office/drawing/2014/main" id="{EA922C8D-4DCF-F7F4-1331-E4EBF11F34BE}"/>
              </a:ext>
            </a:extLst>
          </p:cNvPr>
          <p:cNvPicPr>
            <a:picLocks noChangeAspect="1"/>
          </p:cNvPicPr>
          <p:nvPr userDrawn="1"/>
        </p:nvPicPr>
        <p:blipFill>
          <a:blip r:embed="rId2"/>
          <a:stretch>
            <a:fillRect/>
          </a:stretch>
        </p:blipFill>
        <p:spPr>
          <a:xfrm>
            <a:off x="0" y="0"/>
            <a:ext cx="12184474" cy="6853767"/>
          </a:xfrm>
          <a:prstGeom prst="rect">
            <a:avLst/>
          </a:prstGeom>
        </p:spPr>
      </p:pic>
      <p:sp>
        <p:nvSpPr>
          <p:cNvPr id="6" name="Text Placeholder 19">
            <a:extLst>
              <a:ext uri="{FF2B5EF4-FFF2-40B4-BE49-F238E27FC236}">
                <a16:creationId xmlns:a16="http://schemas.microsoft.com/office/drawing/2014/main" id="{E20BD44E-1F93-0F7F-8807-9406106CE57B}"/>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7" name="Text Placeholder 21">
            <a:extLst>
              <a:ext uri="{FF2B5EF4-FFF2-40B4-BE49-F238E27FC236}">
                <a16:creationId xmlns:a16="http://schemas.microsoft.com/office/drawing/2014/main" id="{C1508498-3991-008B-C15F-9D870D95B31F}"/>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8" name="Round Same Side Corner Rectangle 7">
            <a:extLst>
              <a:ext uri="{FF2B5EF4-FFF2-40B4-BE49-F238E27FC236}">
                <a16:creationId xmlns:a16="http://schemas.microsoft.com/office/drawing/2014/main" id="{CD35D563-EF68-46CB-CF42-AAF2B43CF418}"/>
              </a:ext>
            </a:extLst>
          </p:cNvPr>
          <p:cNvSpPr/>
          <p:nvPr userDrawn="1"/>
        </p:nvSpPr>
        <p:spPr>
          <a:xfrm rot="5400000">
            <a:off x="508045"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3008420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Header_Blue">
    <p:spTree>
      <p:nvGrpSpPr>
        <p:cNvPr id="1" name=""/>
        <p:cNvGrpSpPr/>
        <p:nvPr/>
      </p:nvGrpSpPr>
      <p:grpSpPr>
        <a:xfrm>
          <a:off x="0" y="0"/>
          <a:ext cx="0" cy="0"/>
          <a:chOff x="0" y="0"/>
          <a:chExt cx="0" cy="0"/>
        </a:xfrm>
      </p:grpSpPr>
      <p:pic>
        <p:nvPicPr>
          <p:cNvPr id="3" name="Picture 2" descr="A blue and green triangle pattern&#10;&#10;Description automatically generated">
            <a:extLst>
              <a:ext uri="{FF2B5EF4-FFF2-40B4-BE49-F238E27FC236}">
                <a16:creationId xmlns:a16="http://schemas.microsoft.com/office/drawing/2014/main" id="{5D8DF6BF-8C71-DD4A-C79E-6886828512C6}"/>
              </a:ext>
            </a:extLst>
          </p:cNvPr>
          <p:cNvPicPr>
            <a:picLocks noChangeAspect="1"/>
          </p:cNvPicPr>
          <p:nvPr userDrawn="1"/>
        </p:nvPicPr>
        <p:blipFill>
          <a:blip r:embed="rId2"/>
          <a:stretch>
            <a:fillRect/>
          </a:stretch>
        </p:blipFill>
        <p:spPr>
          <a:xfrm>
            <a:off x="1184" y="0"/>
            <a:ext cx="12190815" cy="6858667"/>
          </a:xfrm>
          <a:prstGeom prst="rect">
            <a:avLst/>
          </a:prstGeom>
        </p:spPr>
      </p:pic>
      <p:sp>
        <p:nvSpPr>
          <p:cNvPr id="6" name="Text Placeholder 19">
            <a:extLst>
              <a:ext uri="{FF2B5EF4-FFF2-40B4-BE49-F238E27FC236}">
                <a16:creationId xmlns:a16="http://schemas.microsoft.com/office/drawing/2014/main" id="{E20BD44E-1F93-0F7F-8807-9406106CE57B}"/>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7" name="Text Placeholder 21">
            <a:extLst>
              <a:ext uri="{FF2B5EF4-FFF2-40B4-BE49-F238E27FC236}">
                <a16:creationId xmlns:a16="http://schemas.microsoft.com/office/drawing/2014/main" id="{C1508498-3991-008B-C15F-9D870D95B31F}"/>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8" name="Round Same Side Corner Rectangle 7">
            <a:extLst>
              <a:ext uri="{FF2B5EF4-FFF2-40B4-BE49-F238E27FC236}">
                <a16:creationId xmlns:a16="http://schemas.microsoft.com/office/drawing/2014/main" id="{CD35D563-EF68-46CB-CF42-AAF2B43CF418}"/>
              </a:ext>
            </a:extLst>
          </p:cNvPr>
          <p:cNvSpPr/>
          <p:nvPr userDrawn="1"/>
        </p:nvSpPr>
        <p:spPr>
          <a:xfrm rot="5400000">
            <a:off x="508045"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2359749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Header_Gray">
    <p:spTree>
      <p:nvGrpSpPr>
        <p:cNvPr id="1" name=""/>
        <p:cNvGrpSpPr/>
        <p:nvPr/>
      </p:nvGrpSpPr>
      <p:grpSpPr>
        <a:xfrm>
          <a:off x="0" y="0"/>
          <a:ext cx="0" cy="0"/>
          <a:chOff x="0" y="0"/>
          <a:chExt cx="0" cy="0"/>
        </a:xfrm>
      </p:grpSpPr>
      <p:pic>
        <p:nvPicPr>
          <p:cNvPr id="3" name="Picture 2" descr="A grey and brown triangle pattern&#10;&#10;Description automatically generated with medium confidence">
            <a:extLst>
              <a:ext uri="{FF2B5EF4-FFF2-40B4-BE49-F238E27FC236}">
                <a16:creationId xmlns:a16="http://schemas.microsoft.com/office/drawing/2014/main" id="{C01170CC-18DC-AB70-15A2-23E953CB07B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19">
            <a:extLst>
              <a:ext uri="{FF2B5EF4-FFF2-40B4-BE49-F238E27FC236}">
                <a16:creationId xmlns:a16="http://schemas.microsoft.com/office/drawing/2014/main" id="{E20BD44E-1F93-0F7F-8807-9406106CE57B}"/>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7" name="Text Placeholder 21">
            <a:extLst>
              <a:ext uri="{FF2B5EF4-FFF2-40B4-BE49-F238E27FC236}">
                <a16:creationId xmlns:a16="http://schemas.microsoft.com/office/drawing/2014/main" id="{C1508498-3991-008B-C15F-9D870D95B31F}"/>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8" name="Round Same Side Corner Rectangle 7">
            <a:extLst>
              <a:ext uri="{FF2B5EF4-FFF2-40B4-BE49-F238E27FC236}">
                <a16:creationId xmlns:a16="http://schemas.microsoft.com/office/drawing/2014/main" id="{CD35D563-EF68-46CB-CF42-AAF2B43CF418}"/>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31050458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42935559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wo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0715921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22296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p:spPr>
        <p:txBody>
          <a:bodyPr anchor="t"/>
          <a:lstStyle>
            <a:lvl1pPr marL="0" indent="0">
              <a:buNone/>
              <a:defRPr/>
            </a:lvl1pPr>
          </a:lstStyle>
          <a:p>
            <a:pPr lvl="0"/>
            <a:r>
              <a:rPr lang="en-GB" noProof="0"/>
              <a:t>Nulla quis lorem ut libero malesuada feugiat. Curabitur non nulla sit amet nisl tempus convallis quis ac lectus.</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p:spPr>
        <p:txBody>
          <a:bodyPr/>
          <a:lstStyle>
            <a:lvl1pPr marL="0" indent="0">
              <a:buNone/>
              <a:defRPr/>
            </a:lvl1pPr>
          </a:lstStyle>
          <a:p>
            <a:pPr lvl="0"/>
            <a:r>
              <a:rPr lang="en-US" noProof="0"/>
              <a:t>Click to 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anchor="b"/>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67AD4010-0096-6B46-B74C-E77670FCDEA8}"/>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CC94271B-1588-8B83-AF63-19A63442EBFE}"/>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A1DE700C-1910-562C-10A1-64B539DF6334}"/>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sp>
        <p:nvSpPr>
          <p:cNvPr id="2" name="TextBox 1">
            <a:extLst>
              <a:ext uri="{FF2B5EF4-FFF2-40B4-BE49-F238E27FC236}">
                <a16:creationId xmlns:a16="http://schemas.microsoft.com/office/drawing/2014/main" id="{3DB3AC93-D5FF-B99A-0595-51AF5CAB98EF}"/>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1449399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wo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10" name="Content Placeholder 2">
            <a:extLst>
              <a:ext uri="{FF2B5EF4-FFF2-40B4-BE49-F238E27FC236}">
                <a16:creationId xmlns:a16="http://schemas.microsoft.com/office/drawing/2014/main" id="{C7B1B3EC-872B-4194-A0DB-1BDA946FB219}"/>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9510606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17488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3589627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_Title &amp; Content-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3EC31208-EC3F-0EDF-A027-66499DA3904C}"/>
              </a:ext>
            </a:extLst>
          </p:cNvPr>
          <p:cNvPicPr>
            <a:picLocks noChangeAspect="1"/>
          </p:cNvPicPr>
          <p:nvPr userDrawn="1"/>
        </p:nvPicPr>
        <p:blipFill>
          <a:blip r:embed="rId3"/>
          <a:stretch>
            <a:fillRect/>
          </a:stretch>
        </p:blipFill>
        <p:spPr>
          <a:xfrm>
            <a:off x="-2" y="362802"/>
            <a:ext cx="520264" cy="741915"/>
          </a:xfrm>
          <a:prstGeom prst="rect">
            <a:avLst/>
          </a:prstGeom>
        </p:spPr>
      </p:pic>
    </p:spTree>
    <p:extLst>
      <p:ext uri="{BB962C8B-B14F-4D97-AF65-F5344CB8AC3E}">
        <p14:creationId xmlns:p14="http://schemas.microsoft.com/office/powerpoint/2010/main" val="14997121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_Two Content-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2" name="Picture 1">
            <a:extLst>
              <a:ext uri="{FF2B5EF4-FFF2-40B4-BE49-F238E27FC236}">
                <a16:creationId xmlns:a16="http://schemas.microsoft.com/office/drawing/2014/main" id="{9634E6C0-36E8-4388-7946-80BE2A9BAF1C}"/>
              </a:ext>
            </a:extLst>
          </p:cNvPr>
          <p:cNvPicPr>
            <a:picLocks noChangeAspect="1"/>
          </p:cNvPicPr>
          <p:nvPr userDrawn="1"/>
        </p:nvPicPr>
        <p:blipFill>
          <a:blip r:embed="rId3"/>
          <a:stretch>
            <a:fillRect/>
          </a:stretch>
        </p:blipFill>
        <p:spPr>
          <a:xfrm>
            <a:off x="-3" y="428389"/>
            <a:ext cx="496601" cy="708171"/>
          </a:xfrm>
          <a:prstGeom prst="rect">
            <a:avLst/>
          </a:prstGeom>
        </p:spPr>
      </p:pic>
    </p:spTree>
    <p:extLst>
      <p:ext uri="{BB962C8B-B14F-4D97-AF65-F5344CB8AC3E}">
        <p14:creationId xmlns:p14="http://schemas.microsoft.com/office/powerpoint/2010/main" val="38046282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2_Title &amp; Content-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DAA793F1-A3A3-91FD-CC16-9FCC8586F618}"/>
              </a:ext>
            </a:extLst>
          </p:cNvPr>
          <p:cNvPicPr>
            <a:picLocks noChangeAspect="1"/>
          </p:cNvPicPr>
          <p:nvPr userDrawn="1"/>
        </p:nvPicPr>
        <p:blipFill>
          <a:blip r:embed="rId3"/>
          <a:stretch>
            <a:fillRect/>
          </a:stretch>
        </p:blipFill>
        <p:spPr>
          <a:xfrm>
            <a:off x="0" y="407769"/>
            <a:ext cx="488731" cy="696948"/>
          </a:xfrm>
          <a:prstGeom prst="rect">
            <a:avLst/>
          </a:prstGeom>
        </p:spPr>
      </p:pic>
    </p:spTree>
    <p:extLst>
      <p:ext uri="{BB962C8B-B14F-4D97-AF65-F5344CB8AC3E}">
        <p14:creationId xmlns:p14="http://schemas.microsoft.com/office/powerpoint/2010/main" val="33995814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2_Two Content-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3" name="Picture 2">
            <a:extLst>
              <a:ext uri="{FF2B5EF4-FFF2-40B4-BE49-F238E27FC236}">
                <a16:creationId xmlns:a16="http://schemas.microsoft.com/office/drawing/2014/main" id="{76E3A50A-AED4-A3B1-6CEF-6EC4E7B1573A}"/>
              </a:ext>
            </a:extLst>
          </p:cNvPr>
          <p:cNvPicPr>
            <a:picLocks noChangeAspect="1"/>
          </p:cNvPicPr>
          <p:nvPr userDrawn="1"/>
        </p:nvPicPr>
        <p:blipFill>
          <a:blip r:embed="rId3"/>
          <a:stretch>
            <a:fillRect/>
          </a:stretch>
        </p:blipFill>
        <p:spPr>
          <a:xfrm>
            <a:off x="0" y="408370"/>
            <a:ext cx="496602" cy="708172"/>
          </a:xfrm>
          <a:prstGeom prst="rect">
            <a:avLst/>
          </a:prstGeom>
        </p:spPr>
      </p:pic>
    </p:spTree>
    <p:extLst>
      <p:ext uri="{BB962C8B-B14F-4D97-AF65-F5344CB8AC3E}">
        <p14:creationId xmlns:p14="http://schemas.microsoft.com/office/powerpoint/2010/main" val="4624412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2256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8092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563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p:spPr>
        <p:txBody>
          <a:bodyPr/>
          <a:lstStyle>
            <a:lvl1pPr marL="0" indent="0">
              <a:buNone/>
              <a:defRPr/>
            </a:lvl1pPr>
          </a:lstStyle>
          <a:p>
            <a:pPr lvl="0"/>
            <a:r>
              <a:rPr lang="en-US"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p:spPr>
        <p:txBody>
          <a:bodyPr/>
          <a:lstStyle>
            <a:lvl1pPr marL="0" indent="0">
              <a:buNone/>
              <a:defRPr/>
            </a:lvl1pPr>
          </a:lstStyle>
          <a:p>
            <a:pPr lvl="0"/>
            <a:r>
              <a:rPr lang="en-US" noProof="0"/>
              <a:t>Click to edit Master text styles</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rIns="0" anchor="t"/>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48551B1C-217B-4F4B-81FF-529B758036DF}"/>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7F9620CD-55F4-E7E8-E6EC-EB63F895E7BF}"/>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7D484B90-C316-C349-6B8A-72E2C44730B5}"/>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sp>
        <p:nvSpPr>
          <p:cNvPr id="2" name="TextBox 1">
            <a:extLst>
              <a:ext uri="{FF2B5EF4-FFF2-40B4-BE49-F238E27FC236}">
                <a16:creationId xmlns:a16="http://schemas.microsoft.com/office/drawing/2014/main" id="{FCE78E90-9218-9685-1D30-181ABB6A0E7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518013396"/>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een and white triangle pattern&#10;&#10;Description automatically generated">
            <a:extLst>
              <a:ext uri="{FF2B5EF4-FFF2-40B4-BE49-F238E27FC236}">
                <a16:creationId xmlns:a16="http://schemas.microsoft.com/office/drawing/2014/main" id="{DB05BE08-C89B-B2B4-AA87-C3BC074AA255}"/>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761820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een and white triangle pattern&#10;&#10;Description automatically generated">
            <a:extLst>
              <a:ext uri="{FF2B5EF4-FFF2-40B4-BE49-F238E27FC236}">
                <a16:creationId xmlns:a16="http://schemas.microsoft.com/office/drawing/2014/main" id="{DB05BE08-C89B-B2B4-AA87-C3BC074AA255}"/>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4" name="Picture 3" descr="A blue and green triangle pattern&#10;&#10;Description automatically generated">
            <a:extLst>
              <a:ext uri="{FF2B5EF4-FFF2-40B4-BE49-F238E27FC236}">
                <a16:creationId xmlns:a16="http://schemas.microsoft.com/office/drawing/2014/main" id="{C7A2E42A-79EA-17F0-8E12-A65896560063}"/>
              </a:ext>
            </a:extLst>
          </p:cNvPr>
          <p:cNvPicPr>
            <a:picLocks noChangeAspect="1"/>
          </p:cNvPicPr>
          <p:nvPr userDrawn="1"/>
        </p:nvPicPr>
        <p:blipFill>
          <a:blip r:embed="rId4"/>
          <a:stretch>
            <a:fillRect/>
          </a:stretch>
        </p:blipFill>
        <p:spPr>
          <a:xfrm>
            <a:off x="1185" y="0"/>
            <a:ext cx="12189630" cy="6858000"/>
          </a:xfrm>
          <a:prstGeom prst="rect">
            <a:avLst/>
          </a:prstGeom>
        </p:spPr>
      </p:pic>
    </p:spTree>
    <p:extLst>
      <p:ext uri="{BB962C8B-B14F-4D97-AF65-F5344CB8AC3E}">
        <p14:creationId xmlns:p14="http://schemas.microsoft.com/office/powerpoint/2010/main" val="9559324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Gra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ey and brown triangle pattern&#10;&#10;Description automatically generated with medium confidence">
            <a:extLst>
              <a:ext uri="{FF2B5EF4-FFF2-40B4-BE49-F238E27FC236}">
                <a16:creationId xmlns:a16="http://schemas.microsoft.com/office/drawing/2014/main" id="{EE4364FF-497B-B764-CF76-DDFA43F24C7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7515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_Teal">
    <p:bg>
      <p:bgPr>
        <a:solidFill>
          <a:srgbClr val="02666D">
            <a:alpha val="10000"/>
          </a:srgb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41166843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_Pink">
    <p:bg>
      <p:bgPr>
        <a:solidFill>
          <a:srgbClr val="AF315A">
            <a:alpha val="10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2400925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Gold">
    <p:bg>
      <p:bgPr>
        <a:solidFill>
          <a:srgbClr val="E0A141">
            <a:alpha val="5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7788811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_Green">
    <p:bg>
      <p:bgPr>
        <a:solidFill>
          <a:schemeClr val="accent5">
            <a:alpha val="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0931289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_Blue">
    <p:bg>
      <p:bgPr>
        <a:solidFill>
          <a:schemeClr val="accent6">
            <a:alpha val="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7455988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2_Teal">
    <p:bg>
      <p:bgPr>
        <a:solidFill>
          <a:srgbClr val="02666D">
            <a:alpha val="10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D1475-7176-2948-9793-B78039E83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037745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2_Pink">
    <p:bg>
      <p:bgPr>
        <a:solidFill>
          <a:srgbClr val="AF315A">
            <a:alpha val="10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B0BC5F-C487-A744-9239-01BA7E5D1EE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2665219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50" Type="http://schemas.openxmlformats.org/officeDocument/2006/relationships/slideLayout" Target="../slideLayouts/slideLayout62.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1" Type="http://schemas.openxmlformats.org/officeDocument/2006/relationships/slideLayout" Target="../slideLayouts/slideLayout13.xml"/><Relationship Id="rId6"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9" Type="http://schemas.openxmlformats.org/officeDocument/2006/relationships/slideLayout" Target="../slideLayouts/slideLayout102.xml"/><Relationship Id="rId21" Type="http://schemas.openxmlformats.org/officeDocument/2006/relationships/slideLayout" Target="../slideLayouts/slideLayout84.xml"/><Relationship Id="rId34" Type="http://schemas.openxmlformats.org/officeDocument/2006/relationships/slideLayout" Target="../slideLayouts/slideLayout97.xml"/><Relationship Id="rId42" Type="http://schemas.openxmlformats.org/officeDocument/2006/relationships/slideLayout" Target="../slideLayouts/slideLayout105.xml"/><Relationship Id="rId47" Type="http://schemas.openxmlformats.org/officeDocument/2006/relationships/theme" Target="../theme/theme3.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slideLayout" Target="../slideLayouts/slideLayout100.xml"/><Relationship Id="rId40" Type="http://schemas.openxmlformats.org/officeDocument/2006/relationships/slideLayout" Target="../slideLayouts/slideLayout103.xml"/><Relationship Id="rId45" Type="http://schemas.openxmlformats.org/officeDocument/2006/relationships/slideLayout" Target="../slideLayouts/slideLayout108.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4" Type="http://schemas.openxmlformats.org/officeDocument/2006/relationships/slideLayout" Target="../slideLayouts/slideLayout107.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 Id="rId43" Type="http://schemas.openxmlformats.org/officeDocument/2006/relationships/slideLayout" Target="../slideLayouts/slideLayout106.xml"/><Relationship Id="rId8" Type="http://schemas.openxmlformats.org/officeDocument/2006/relationships/slideLayout" Target="../slideLayouts/slideLayout71.xml"/><Relationship Id="rId3" Type="http://schemas.openxmlformats.org/officeDocument/2006/relationships/slideLayout" Target="../slideLayouts/slideLayout66.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38" Type="http://schemas.openxmlformats.org/officeDocument/2006/relationships/slideLayout" Target="../slideLayouts/slideLayout101.xml"/><Relationship Id="rId46" Type="http://schemas.openxmlformats.org/officeDocument/2006/relationships/slideLayout" Target="../slideLayouts/slideLayout109.xml"/><Relationship Id="rId20" Type="http://schemas.openxmlformats.org/officeDocument/2006/relationships/slideLayout" Target="../slideLayouts/slideLayout83.xml"/><Relationship Id="rId41" Type="http://schemas.openxmlformats.org/officeDocument/2006/relationships/slideLayout" Target="../slideLayouts/slideLayout104.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35.xml"/><Relationship Id="rId21" Type="http://schemas.openxmlformats.org/officeDocument/2006/relationships/slideLayout" Target="../slideLayouts/slideLayout130.xml"/><Relationship Id="rId34" Type="http://schemas.openxmlformats.org/officeDocument/2006/relationships/slideLayout" Target="../slideLayouts/slideLayout143.xml"/><Relationship Id="rId42" Type="http://schemas.openxmlformats.org/officeDocument/2006/relationships/slideLayout" Target="../slideLayouts/slideLayout151.xml"/><Relationship Id="rId47" Type="http://schemas.openxmlformats.org/officeDocument/2006/relationships/slideLayout" Target="../slideLayouts/slideLayout156.xml"/><Relationship Id="rId50" Type="http://schemas.openxmlformats.org/officeDocument/2006/relationships/slideLayout" Target="../slideLayouts/slideLayout159.xml"/><Relationship Id="rId55" Type="http://schemas.openxmlformats.org/officeDocument/2006/relationships/slideLayout" Target="../slideLayouts/slideLayout164.xml"/><Relationship Id="rId63" Type="http://schemas.openxmlformats.org/officeDocument/2006/relationships/slideLayout" Target="../slideLayouts/slideLayout172.xml"/><Relationship Id="rId7" Type="http://schemas.openxmlformats.org/officeDocument/2006/relationships/slideLayout" Target="../slideLayouts/slideLayout11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9" Type="http://schemas.openxmlformats.org/officeDocument/2006/relationships/slideLayout" Target="../slideLayouts/slideLayout138.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slideLayout" Target="../slideLayouts/slideLayout141.xml"/><Relationship Id="rId37" Type="http://schemas.openxmlformats.org/officeDocument/2006/relationships/slideLayout" Target="../slideLayouts/slideLayout146.xml"/><Relationship Id="rId40" Type="http://schemas.openxmlformats.org/officeDocument/2006/relationships/slideLayout" Target="../slideLayouts/slideLayout149.xml"/><Relationship Id="rId45" Type="http://schemas.openxmlformats.org/officeDocument/2006/relationships/slideLayout" Target="../slideLayouts/slideLayout154.xml"/><Relationship Id="rId53" Type="http://schemas.openxmlformats.org/officeDocument/2006/relationships/slideLayout" Target="../slideLayouts/slideLayout162.xml"/><Relationship Id="rId58" Type="http://schemas.openxmlformats.org/officeDocument/2006/relationships/slideLayout" Target="../slideLayouts/slideLayout167.xml"/><Relationship Id="rId5" Type="http://schemas.openxmlformats.org/officeDocument/2006/relationships/slideLayout" Target="../slideLayouts/slideLayout114.xml"/><Relationship Id="rId61" Type="http://schemas.openxmlformats.org/officeDocument/2006/relationships/slideLayout" Target="../slideLayouts/slideLayout170.xml"/><Relationship Id="rId19" Type="http://schemas.openxmlformats.org/officeDocument/2006/relationships/slideLayout" Target="../slideLayouts/slideLayout12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slideLayout" Target="../slideLayouts/slideLayout139.xml"/><Relationship Id="rId35" Type="http://schemas.openxmlformats.org/officeDocument/2006/relationships/slideLayout" Target="../slideLayouts/slideLayout144.xml"/><Relationship Id="rId43" Type="http://schemas.openxmlformats.org/officeDocument/2006/relationships/slideLayout" Target="../slideLayouts/slideLayout152.xml"/><Relationship Id="rId48" Type="http://schemas.openxmlformats.org/officeDocument/2006/relationships/slideLayout" Target="../slideLayouts/slideLayout157.xml"/><Relationship Id="rId56" Type="http://schemas.openxmlformats.org/officeDocument/2006/relationships/slideLayout" Target="../slideLayouts/slideLayout165.xml"/><Relationship Id="rId64" Type="http://schemas.openxmlformats.org/officeDocument/2006/relationships/slideLayout" Target="../slideLayouts/slideLayout173.xml"/><Relationship Id="rId8" Type="http://schemas.openxmlformats.org/officeDocument/2006/relationships/slideLayout" Target="../slideLayouts/slideLayout117.xml"/><Relationship Id="rId51" Type="http://schemas.openxmlformats.org/officeDocument/2006/relationships/slideLayout" Target="../slideLayouts/slideLayout160.xml"/><Relationship Id="rId3" Type="http://schemas.openxmlformats.org/officeDocument/2006/relationships/slideLayout" Target="../slideLayouts/slideLayout112.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slideLayout" Target="../slideLayouts/slideLayout142.xml"/><Relationship Id="rId38" Type="http://schemas.openxmlformats.org/officeDocument/2006/relationships/slideLayout" Target="../slideLayouts/slideLayout147.xml"/><Relationship Id="rId46" Type="http://schemas.openxmlformats.org/officeDocument/2006/relationships/slideLayout" Target="../slideLayouts/slideLayout155.xml"/><Relationship Id="rId59" Type="http://schemas.openxmlformats.org/officeDocument/2006/relationships/slideLayout" Target="../slideLayouts/slideLayout168.xml"/><Relationship Id="rId20" Type="http://schemas.openxmlformats.org/officeDocument/2006/relationships/slideLayout" Target="../slideLayouts/slideLayout129.xml"/><Relationship Id="rId41" Type="http://schemas.openxmlformats.org/officeDocument/2006/relationships/slideLayout" Target="../slideLayouts/slideLayout150.xml"/><Relationship Id="rId54" Type="http://schemas.openxmlformats.org/officeDocument/2006/relationships/slideLayout" Target="../slideLayouts/slideLayout163.xml"/><Relationship Id="rId62" Type="http://schemas.openxmlformats.org/officeDocument/2006/relationships/slideLayout" Target="../slideLayouts/slideLayout17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36" Type="http://schemas.openxmlformats.org/officeDocument/2006/relationships/slideLayout" Target="../slideLayouts/slideLayout145.xml"/><Relationship Id="rId49" Type="http://schemas.openxmlformats.org/officeDocument/2006/relationships/slideLayout" Target="../slideLayouts/slideLayout158.xml"/><Relationship Id="rId57" Type="http://schemas.openxmlformats.org/officeDocument/2006/relationships/slideLayout" Target="../slideLayouts/slideLayout166.xml"/><Relationship Id="rId10" Type="http://schemas.openxmlformats.org/officeDocument/2006/relationships/slideLayout" Target="../slideLayouts/slideLayout119.xml"/><Relationship Id="rId31" Type="http://schemas.openxmlformats.org/officeDocument/2006/relationships/slideLayout" Target="../slideLayouts/slideLayout140.xml"/><Relationship Id="rId44" Type="http://schemas.openxmlformats.org/officeDocument/2006/relationships/slideLayout" Target="../slideLayouts/slideLayout153.xml"/><Relationship Id="rId52" Type="http://schemas.openxmlformats.org/officeDocument/2006/relationships/slideLayout" Target="../slideLayouts/slideLayout161.xml"/><Relationship Id="rId60" Type="http://schemas.openxmlformats.org/officeDocument/2006/relationships/slideLayout" Target="../slideLayouts/slideLayout169.xml"/><Relationship Id="rId65" Type="http://schemas.openxmlformats.org/officeDocument/2006/relationships/theme" Target="../theme/theme4.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9" Type="http://schemas.openxmlformats.org/officeDocument/2006/relationships/slideLayout" Target="../slideLayouts/slideLayout1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theme" Target="../theme/theme5.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6390" y="441325"/>
            <a:ext cx="7632700" cy="1223963"/>
          </a:xfrm>
          <a:prstGeom prst="rect">
            <a:avLst/>
          </a:prstGeom>
        </p:spPr>
        <p:txBody>
          <a:bodyPr vert="horz" lIns="0" tIns="0" rIns="0" bIns="0" rtlCol="0" anchor="ctr">
            <a:normAutofit/>
          </a:bodyPr>
          <a:lstStyle/>
          <a:p>
            <a:r>
              <a:rPr lang="en-US" noProof="0"/>
              <a:t>Click to edit Master title style</a:t>
            </a:r>
            <a:endParaRPr lang="en-GB" noProof="0"/>
          </a:p>
        </p:txBody>
      </p:sp>
      <p:sp>
        <p:nvSpPr>
          <p:cNvPr id="3" name="Text Placeholder 2"/>
          <p:cNvSpPr>
            <a:spLocks noGrp="1"/>
          </p:cNvSpPr>
          <p:nvPr>
            <p:ph type="body" idx="1"/>
          </p:nvPr>
        </p:nvSpPr>
        <p:spPr>
          <a:xfrm>
            <a:off x="442913" y="2097089"/>
            <a:ext cx="11306169" cy="4103687"/>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9" name="Picture 8">
            <a:extLst>
              <a:ext uri="{FF2B5EF4-FFF2-40B4-BE49-F238E27FC236}">
                <a16:creationId xmlns:a16="http://schemas.microsoft.com/office/drawing/2014/main" id="{DB66124B-A661-D5A9-C532-18C996EA6AEA}"/>
              </a:ext>
            </a:extLst>
          </p:cNvPr>
          <p:cNvPicPr>
            <a:picLocks noChangeAspect="1"/>
          </p:cNvPicPr>
          <p:nvPr/>
        </p:nvPicPr>
        <p:blipFill>
          <a:blip r:embed="rId14"/>
          <a:srcRect/>
          <a:stretch/>
        </p:blipFill>
        <p:spPr>
          <a:xfrm>
            <a:off x="260899" y="266700"/>
            <a:ext cx="2463935" cy="1318904"/>
          </a:xfrm>
          <a:prstGeom prst="rect">
            <a:avLst/>
          </a:prstGeom>
        </p:spPr>
      </p:pic>
      <p:pic>
        <p:nvPicPr>
          <p:cNvPr id="4" name="Picture 3">
            <a:extLst>
              <a:ext uri="{FF2B5EF4-FFF2-40B4-BE49-F238E27FC236}">
                <a16:creationId xmlns:a16="http://schemas.microsoft.com/office/drawing/2014/main" id="{3D64E06F-EF28-50C5-9C9E-07D581412192}"/>
              </a:ext>
            </a:extLst>
          </p:cNvPr>
          <p:cNvPicPr>
            <a:picLocks noChangeAspect="1"/>
          </p:cNvPicPr>
          <p:nvPr userDrawn="1"/>
        </p:nvPicPr>
        <p:blipFill>
          <a:blip r:embed="rId15"/>
          <a:srcRect/>
          <a:stretch/>
        </p:blipFill>
        <p:spPr>
          <a:xfrm>
            <a:off x="260900" y="266700"/>
            <a:ext cx="2463933" cy="1318904"/>
          </a:xfrm>
          <a:prstGeom prst="rect">
            <a:avLst/>
          </a:prstGeom>
        </p:spPr>
      </p:pic>
    </p:spTree>
    <p:extLst>
      <p:ext uri="{BB962C8B-B14F-4D97-AF65-F5344CB8AC3E}">
        <p14:creationId xmlns:p14="http://schemas.microsoft.com/office/powerpoint/2010/main" val="698832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0" r:id="rId3"/>
    <p:sldLayoutId id="2147483701" r:id="rId4"/>
    <p:sldLayoutId id="2147483702" r:id="rId5"/>
    <p:sldLayoutId id="2147483703" r:id="rId6"/>
    <p:sldLayoutId id="2147483705" r:id="rId7"/>
    <p:sldLayoutId id="2147483707" r:id="rId8"/>
    <p:sldLayoutId id="2147483708" r:id="rId9"/>
    <p:sldLayoutId id="2147483709" r:id="rId10"/>
    <p:sldLayoutId id="2147483710" r:id="rId11"/>
    <p:sldLayoutId id="2147483750" r:id="rId12"/>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2593">
          <p15:clr>
            <a:srgbClr val="F26B43"/>
          </p15:clr>
        </p15:guide>
        <p15:guide id="3" pos="2865">
          <p15:clr>
            <a:srgbClr val="F26B43"/>
          </p15:clr>
        </p15:guide>
        <p15:guide id="4" pos="3704">
          <p15:clr>
            <a:srgbClr val="F26B43"/>
          </p15:clr>
        </p15:guide>
        <p15:guide id="5" pos="3976">
          <p15:clr>
            <a:srgbClr val="F26B43"/>
          </p15:clr>
        </p15:guide>
        <p15:guide id="6" pos="4815">
          <p15:clr>
            <a:srgbClr val="F26B43"/>
          </p15:clr>
        </p15:guide>
        <p15:guide id="7" pos="5087">
          <p15:clr>
            <a:srgbClr val="F26B43"/>
          </p15:clr>
        </p15:guide>
        <p15:guide id="8" pos="7401">
          <p15:clr>
            <a:srgbClr val="F26B43"/>
          </p15:clr>
        </p15:guide>
        <p15:guide id="9" orient="horz" pos="278">
          <p15:clr>
            <a:srgbClr val="F26B43"/>
          </p15:clr>
        </p15:guide>
        <p15:guide id="10" orient="horz" pos="1049">
          <p15:clr>
            <a:srgbClr val="F26B43"/>
          </p15:clr>
        </p15:guide>
        <p15:guide id="11" orient="horz" pos="1321">
          <p15:clr>
            <a:srgbClr val="F26B43"/>
          </p15:clr>
        </p15:guide>
        <p15:guide id="12" orient="horz" pos="3906">
          <p15:clr>
            <a:srgbClr val="F26B43"/>
          </p15:clr>
        </p15:guide>
        <p15:guide id="13" orient="horz" pos="4178">
          <p15:clr>
            <a:srgbClr val="F26B43"/>
          </p15:clr>
        </p15:guide>
        <p15:guide id="14" orient="horz" pos="404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10/5/2024</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176176557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 id="2147483783" r:id="rId30"/>
    <p:sldLayoutId id="2147483784" r:id="rId31"/>
    <p:sldLayoutId id="2147483785" r:id="rId32"/>
    <p:sldLayoutId id="2147483786" r:id="rId33"/>
    <p:sldLayoutId id="2147483787" r:id="rId34"/>
    <p:sldLayoutId id="2147483788" r:id="rId35"/>
    <p:sldLayoutId id="2147483789" r:id="rId36"/>
    <p:sldLayoutId id="2147483790" r:id="rId37"/>
    <p:sldLayoutId id="2147483791" r:id="rId38"/>
    <p:sldLayoutId id="2147483792" r:id="rId39"/>
    <p:sldLayoutId id="2147483793" r:id="rId40"/>
    <p:sldLayoutId id="2147483794" r:id="rId41"/>
    <p:sldLayoutId id="2147483795" r:id="rId42"/>
    <p:sldLayoutId id="2147483796" r:id="rId43"/>
    <p:sldLayoutId id="2147483797" r:id="rId44"/>
    <p:sldLayoutId id="2147483798" r:id="rId45"/>
    <p:sldLayoutId id="2147483799" r:id="rId46"/>
    <p:sldLayoutId id="2147483800" r:id="rId47"/>
    <p:sldLayoutId id="2147483801" r:id="rId48"/>
    <p:sldLayoutId id="2147483802" r:id="rId49"/>
    <p:sldLayoutId id="2147483803" r:id="rId50"/>
    <p:sldLayoutId id="2147483804" r:id="rId5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10/5/2024</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1516314201"/>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 id="2147483829" r:id="rId23"/>
    <p:sldLayoutId id="2147483830" r:id="rId24"/>
    <p:sldLayoutId id="2147483831" r:id="rId25"/>
    <p:sldLayoutId id="2147483832" r:id="rId26"/>
    <p:sldLayoutId id="2147483833" r:id="rId27"/>
    <p:sldLayoutId id="2147483834" r:id="rId28"/>
    <p:sldLayoutId id="2147483835" r:id="rId29"/>
    <p:sldLayoutId id="2147483836" r:id="rId30"/>
    <p:sldLayoutId id="2147483837" r:id="rId31"/>
    <p:sldLayoutId id="2147483838" r:id="rId32"/>
    <p:sldLayoutId id="2147483839" r:id="rId33"/>
    <p:sldLayoutId id="2147483840" r:id="rId34"/>
    <p:sldLayoutId id="2147483841" r:id="rId35"/>
    <p:sldLayoutId id="2147483842" r:id="rId36"/>
    <p:sldLayoutId id="2147483843" r:id="rId37"/>
    <p:sldLayoutId id="2147483844" r:id="rId38"/>
    <p:sldLayoutId id="2147483845" r:id="rId39"/>
    <p:sldLayoutId id="2147483846" r:id="rId40"/>
    <p:sldLayoutId id="2147483847" r:id="rId41"/>
    <p:sldLayoutId id="2147483848" r:id="rId42"/>
    <p:sldLayoutId id="2147483849" r:id="rId43"/>
    <p:sldLayoutId id="2147483850" r:id="rId44"/>
    <p:sldLayoutId id="2147483851" r:id="rId45"/>
    <p:sldLayoutId id="2147483852"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810086492"/>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69" r:id="rId16"/>
    <p:sldLayoutId id="2147483870" r:id="rId17"/>
    <p:sldLayoutId id="2147483871" r:id="rId18"/>
    <p:sldLayoutId id="2147483872" r:id="rId19"/>
    <p:sldLayoutId id="2147483873" r:id="rId20"/>
    <p:sldLayoutId id="2147483874" r:id="rId21"/>
    <p:sldLayoutId id="2147483875" r:id="rId22"/>
    <p:sldLayoutId id="2147483876" r:id="rId23"/>
    <p:sldLayoutId id="2147483877" r:id="rId24"/>
    <p:sldLayoutId id="2147483878" r:id="rId25"/>
    <p:sldLayoutId id="2147483879" r:id="rId26"/>
    <p:sldLayoutId id="2147483880" r:id="rId27"/>
    <p:sldLayoutId id="2147483881" r:id="rId28"/>
    <p:sldLayoutId id="2147483882" r:id="rId29"/>
    <p:sldLayoutId id="2147483883" r:id="rId30"/>
    <p:sldLayoutId id="2147483884" r:id="rId31"/>
    <p:sldLayoutId id="2147483885" r:id="rId32"/>
    <p:sldLayoutId id="2147483886" r:id="rId33"/>
    <p:sldLayoutId id="2147483887" r:id="rId34"/>
    <p:sldLayoutId id="2147483888" r:id="rId35"/>
    <p:sldLayoutId id="2147483889" r:id="rId36"/>
    <p:sldLayoutId id="2147483890" r:id="rId37"/>
    <p:sldLayoutId id="2147483891" r:id="rId38"/>
    <p:sldLayoutId id="2147483892" r:id="rId39"/>
    <p:sldLayoutId id="2147483893" r:id="rId40"/>
    <p:sldLayoutId id="2147483894" r:id="rId41"/>
    <p:sldLayoutId id="2147483895" r:id="rId42"/>
    <p:sldLayoutId id="2147483896" r:id="rId43"/>
    <p:sldLayoutId id="2147483897" r:id="rId44"/>
    <p:sldLayoutId id="2147483898" r:id="rId45"/>
    <p:sldLayoutId id="2147483899" r:id="rId46"/>
    <p:sldLayoutId id="2147483900" r:id="rId47"/>
    <p:sldLayoutId id="2147483901" r:id="rId48"/>
    <p:sldLayoutId id="2147483902" r:id="rId49"/>
    <p:sldLayoutId id="2147483903" r:id="rId50"/>
    <p:sldLayoutId id="2147483904" r:id="rId51"/>
    <p:sldLayoutId id="2147483905" r:id="rId52"/>
    <p:sldLayoutId id="2147483906" r:id="rId53"/>
    <p:sldLayoutId id="2147483907" r:id="rId54"/>
    <p:sldLayoutId id="2147483908" r:id="rId55"/>
    <p:sldLayoutId id="2147483909" r:id="rId56"/>
    <p:sldLayoutId id="2147483910" r:id="rId57"/>
    <p:sldLayoutId id="2147483911" r:id="rId58"/>
    <p:sldLayoutId id="2147483912" r:id="rId59"/>
    <p:sldLayoutId id="2147483913" r:id="rId60"/>
    <p:sldLayoutId id="2147483914" r:id="rId61"/>
    <p:sldLayoutId id="2147483915" r:id="rId62"/>
    <p:sldLayoutId id="2147483916" r:id="rId63"/>
    <p:sldLayoutId id="2147483917" r:id="rId6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10/5/2024</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679369323"/>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emf"/><Relationship Id="rId5" Type="http://schemas.openxmlformats.org/officeDocument/2006/relationships/image" Target="../media/image54.png"/><Relationship Id="rId4" Type="http://schemas.openxmlformats.org/officeDocument/2006/relationships/image" Target="../media/image53.png"/></Relationships>
</file>

<file path=ppt/slides/_rels/slide1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xml"/><Relationship Id="rId1" Type="http://schemas.openxmlformats.org/officeDocument/2006/relationships/slideLayout" Target="../slideLayouts/slideLayout180.xml"/></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124.xml"/></Relationships>
</file>

<file path=ppt/slides/_rels/slide1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hyperlink" Target="https://www.mosaicproject.blog/" TargetMode="External"/><Relationship Id="rId2" Type="http://schemas.openxmlformats.org/officeDocument/2006/relationships/image" Target="../media/image69.png"/><Relationship Id="rId1" Type="http://schemas.openxmlformats.org/officeDocument/2006/relationships/slideLayout" Target="../slideLayouts/slideLayout100.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17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7.xml"/></Relationships>
</file>

<file path=ppt/slides/_rels/slide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diagramLayout" Target="../diagrams/layout1.xml"/><Relationship Id="rId7" Type="http://schemas.openxmlformats.org/officeDocument/2006/relationships/image" Target="../media/image62.png"/><Relationship Id="rId2" Type="http://schemas.openxmlformats.org/officeDocument/2006/relationships/diagramData" Target="../diagrams/data1.xml"/><Relationship Id="rId1" Type="http://schemas.openxmlformats.org/officeDocument/2006/relationships/slideLayout" Target="../slideLayouts/slideLayout49.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65.svg"/><Relationship Id="rId4" Type="http://schemas.openxmlformats.org/officeDocument/2006/relationships/diagramQuickStyle" Target="../diagrams/quickStyle1.xml"/><Relationship Id="rId9"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034A3-02DF-58E8-819D-4292005088F9}"/>
              </a:ext>
            </a:extLst>
          </p:cNvPr>
          <p:cNvSpPr>
            <a:spLocks noGrp="1"/>
          </p:cNvSpPr>
          <p:nvPr>
            <p:ph type="title"/>
          </p:nvPr>
        </p:nvSpPr>
        <p:spPr>
          <a:xfrm>
            <a:off x="4116388" y="1895071"/>
            <a:ext cx="7632700" cy="3889041"/>
          </a:xfrm>
        </p:spPr>
        <p:txBody>
          <a:bodyPr>
            <a:normAutofit fontScale="90000"/>
          </a:bodyPr>
          <a:lstStyle/>
          <a:p>
            <a:r>
              <a:rPr lang="en-GB" sz="4800"/>
              <a:t>CATALYST, a multi-country implementation science study of informed PrEP choice: Experiences from </a:t>
            </a:r>
            <a:r>
              <a:rPr lang="en-GB" sz="4800" noProof="0"/>
              <a:t>South Africa</a:t>
            </a:r>
            <a:br>
              <a:rPr lang="en-GB" sz="4800" noProof="0"/>
            </a:br>
            <a:endParaRPr lang="en-GB" sz="4800"/>
          </a:p>
        </p:txBody>
      </p:sp>
      <p:sp>
        <p:nvSpPr>
          <p:cNvPr id="3" name="Text Placeholder 2">
            <a:extLst>
              <a:ext uri="{FF2B5EF4-FFF2-40B4-BE49-F238E27FC236}">
                <a16:creationId xmlns:a16="http://schemas.microsoft.com/office/drawing/2014/main" id="{0702E107-D69D-7F17-DCA4-9810DCD48581}"/>
              </a:ext>
            </a:extLst>
          </p:cNvPr>
          <p:cNvSpPr>
            <a:spLocks noGrp="1"/>
          </p:cNvSpPr>
          <p:nvPr>
            <p:ph type="body" sz="quarter" idx="10"/>
          </p:nvPr>
        </p:nvSpPr>
        <p:spPr/>
        <p:txBody>
          <a:bodyPr>
            <a:normAutofit fontScale="70000" lnSpcReduction="20000"/>
          </a:bodyPr>
          <a:lstStyle/>
          <a:p>
            <a:r>
              <a:rPr lang="en-GB"/>
              <a:t>Satellite: Implementing PrEP Choice: Experiences from South Africa</a:t>
            </a:r>
          </a:p>
        </p:txBody>
      </p:sp>
      <p:sp>
        <p:nvSpPr>
          <p:cNvPr id="4" name="Text Placeholder 3">
            <a:extLst>
              <a:ext uri="{FF2B5EF4-FFF2-40B4-BE49-F238E27FC236}">
                <a16:creationId xmlns:a16="http://schemas.microsoft.com/office/drawing/2014/main" id="{30CE3675-1649-802E-6FA3-7499193C7335}"/>
              </a:ext>
            </a:extLst>
          </p:cNvPr>
          <p:cNvSpPr>
            <a:spLocks noGrp="1"/>
          </p:cNvSpPr>
          <p:nvPr>
            <p:ph type="body" sz="quarter" idx="11"/>
          </p:nvPr>
        </p:nvSpPr>
        <p:spPr/>
        <p:txBody>
          <a:bodyPr/>
          <a:lstStyle/>
          <a:p>
            <a:r>
              <a:rPr lang="en-GB"/>
              <a:t>Nicolette </a:t>
            </a:r>
            <a:r>
              <a:rPr lang="en-GB" err="1"/>
              <a:t>Prea</a:t>
            </a:r>
            <a:r>
              <a:rPr lang="en-GB"/>
              <a:t> Naidoo, Wits RHI, University of Witwatersrand South Africa</a:t>
            </a:r>
          </a:p>
        </p:txBody>
      </p:sp>
      <p:pic>
        <p:nvPicPr>
          <p:cNvPr id="7" name="Picture 6">
            <a:extLst>
              <a:ext uri="{FF2B5EF4-FFF2-40B4-BE49-F238E27FC236}">
                <a16:creationId xmlns:a16="http://schemas.microsoft.com/office/drawing/2014/main" id="{BD707C61-5E64-4C1C-A8B9-B74F1FC336A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236200" y="5988651"/>
            <a:ext cx="1751956" cy="473655"/>
          </a:xfrm>
          <a:prstGeom prst="rect">
            <a:avLst/>
          </a:prstGeom>
        </p:spPr>
      </p:pic>
      <p:pic>
        <p:nvPicPr>
          <p:cNvPr id="8" name="Picture 7">
            <a:extLst>
              <a:ext uri="{FF2B5EF4-FFF2-40B4-BE49-F238E27FC236}">
                <a16:creationId xmlns:a16="http://schemas.microsoft.com/office/drawing/2014/main" id="{B254724F-E20A-4C42-AEDC-4ACC18D939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5668" y="6013895"/>
            <a:ext cx="1877087" cy="563126"/>
          </a:xfrm>
          <a:prstGeom prst="rect">
            <a:avLst/>
          </a:prstGeom>
        </p:spPr>
      </p:pic>
      <p:pic>
        <p:nvPicPr>
          <p:cNvPr id="9" name="Picture 8">
            <a:extLst>
              <a:ext uri="{FF2B5EF4-FFF2-40B4-BE49-F238E27FC236}">
                <a16:creationId xmlns:a16="http://schemas.microsoft.com/office/drawing/2014/main" id="{63B79002-AA93-46B7-9DE9-36C74303768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058866" y="5855833"/>
            <a:ext cx="1311049" cy="879250"/>
          </a:xfrm>
          <a:prstGeom prst="rect">
            <a:avLst/>
          </a:prstGeom>
        </p:spPr>
      </p:pic>
      <p:pic>
        <p:nvPicPr>
          <p:cNvPr id="10" name="Picture 9">
            <a:extLst>
              <a:ext uri="{FF2B5EF4-FFF2-40B4-BE49-F238E27FC236}">
                <a16:creationId xmlns:a16="http://schemas.microsoft.com/office/drawing/2014/main" id="{7E0C3E43-F631-4083-874A-027C1F332CF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960882" y="5942240"/>
            <a:ext cx="1867191" cy="529139"/>
          </a:xfrm>
          <a:prstGeom prst="rect">
            <a:avLst/>
          </a:prstGeom>
        </p:spPr>
      </p:pic>
    </p:spTree>
    <p:extLst>
      <p:ext uri="{BB962C8B-B14F-4D97-AF65-F5344CB8AC3E}">
        <p14:creationId xmlns:p14="http://schemas.microsoft.com/office/powerpoint/2010/main" val="1311783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6793D0-D591-A933-D013-C139783DBE9A}"/>
              </a:ext>
            </a:extLst>
          </p:cNvPr>
          <p:cNvSpPr/>
          <p:nvPr/>
        </p:nvSpPr>
        <p:spPr>
          <a:xfrm>
            <a:off x="0" y="0"/>
            <a:ext cx="12214279" cy="6858000"/>
          </a:xfrm>
          <a:prstGeom prst="rect">
            <a:avLst/>
          </a:prstGeom>
          <a:solidFill>
            <a:srgbClr val="05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Full screen preview">
            <a:extLst>
              <a:ext uri="{FF2B5EF4-FFF2-40B4-BE49-F238E27FC236}">
                <a16:creationId xmlns:a16="http://schemas.microsoft.com/office/drawing/2014/main" id="{D78EB4D5-7B84-EA40-DD68-8AE9C1FDA72A}"/>
              </a:ext>
            </a:extLst>
          </p:cNvPr>
          <p:cNvPicPr>
            <a:picLocks noChangeAspect="1" noChangeArrowheads="1"/>
          </p:cNvPicPr>
          <p:nvPr/>
        </p:nvPicPr>
        <p:blipFill rotWithShape="1">
          <a:blip r:embed="rId3" cstate="email">
            <a:alphaModFix amt="35000"/>
            <a:extLst>
              <a:ext uri="{28A0092B-C50C-407E-A947-70E740481C1C}">
                <a14:useLocalDpi xmlns:a14="http://schemas.microsoft.com/office/drawing/2010/main"/>
              </a:ext>
            </a:extLst>
          </a:blip>
          <a:srcRect t="775" b="-1"/>
          <a:stretch/>
        </p:blipFill>
        <p:spPr bwMode="auto">
          <a:xfrm flipH="1">
            <a:off x="-7433" y="18288"/>
            <a:ext cx="12221711" cy="6821424"/>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4">
            <a:extLst>
              <a:ext uri="{FF2B5EF4-FFF2-40B4-BE49-F238E27FC236}">
                <a16:creationId xmlns:a16="http://schemas.microsoft.com/office/drawing/2014/main" id="{55D9D47B-22C5-D55B-15D9-F5D1B3ABDAC7}"/>
              </a:ext>
            </a:extLst>
          </p:cNvPr>
          <p:cNvSpPr txBox="1">
            <a:spLocks/>
          </p:cNvSpPr>
          <p:nvPr/>
        </p:nvSpPr>
        <p:spPr>
          <a:xfrm>
            <a:off x="675373" y="1220112"/>
            <a:ext cx="8595627" cy="5333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100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
        <p:nvSpPr>
          <p:cNvPr id="8" name="TextBox 7">
            <a:extLst>
              <a:ext uri="{FF2B5EF4-FFF2-40B4-BE49-F238E27FC236}">
                <a16:creationId xmlns:a16="http://schemas.microsoft.com/office/drawing/2014/main" id="{F7E14CE8-D83A-C35C-DE81-656C9B5E74C8}"/>
              </a:ext>
            </a:extLst>
          </p:cNvPr>
          <p:cNvSpPr txBox="1"/>
          <p:nvPr/>
        </p:nvSpPr>
        <p:spPr>
          <a:xfrm>
            <a:off x="4207892" y="-1576"/>
            <a:ext cx="8013819" cy="6841288"/>
          </a:xfrm>
          <a:prstGeom prst="rect">
            <a:avLst/>
          </a:prstGeom>
          <a:solidFill>
            <a:srgbClr val="0E8389">
              <a:alpha val="45882"/>
            </a:srgbClr>
          </a:solidFill>
          <a:effectLst/>
        </p:spPr>
        <p:txBody>
          <a:bodyPr wrap="square" lIns="228600" tIns="228600" rIns="228600" bIns="228600" rtlCol="0" anchor="ctr">
            <a:noAutofit/>
          </a:bodyPr>
          <a:lstStyle/>
          <a:p>
            <a:pPr marL="285750" marR="0" lvl="0"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Quality Improvement (QI) is critical to helping understand how to effectively deliver PrEP choice at </a:t>
            </a: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site level</a:t>
            </a: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a:p>
            <a:pPr marL="285750" marR="0" lvl="0"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cs typeface="Calibri"/>
              </a:rPr>
              <a:t>At CATALYST’s 28 public sector </a:t>
            </a:r>
            <a:r>
              <a:rPr lang="en-US" sz="2400" dirty="0">
                <a:solidFill>
                  <a:srgbClr val="FFFFFF"/>
                </a:solidFill>
                <a:latin typeface="Calibri"/>
                <a:cs typeface="Calibri"/>
              </a:rPr>
              <a:t>PEPFAR-supported</a:t>
            </a:r>
            <a:r>
              <a:rPr kumimoji="0" lang="en-US" sz="2400" b="0" i="0" u="none" strike="noStrike" kern="1200" cap="none" spc="0" normalizeH="0" baseline="0" noProof="0" dirty="0">
                <a:ln>
                  <a:noFill/>
                </a:ln>
                <a:solidFill>
                  <a:srgbClr val="FFFFFF"/>
                </a:solidFill>
                <a:effectLst/>
                <a:uLnTx/>
                <a:uFillTx/>
                <a:latin typeface="Calibri"/>
                <a:cs typeface="Calibri"/>
              </a:rPr>
              <a:t> sites, QI helps identify</a:t>
            </a:r>
            <a:r>
              <a:rPr kumimoji="0" lang="en-US" sz="2400" b="1" i="0" u="none" strike="noStrike" kern="1200" cap="none" spc="0" normalizeH="0" baseline="0" noProof="0" dirty="0">
                <a:ln>
                  <a:noFill/>
                </a:ln>
                <a:solidFill>
                  <a:srgbClr val="FFFFFF"/>
                </a:solidFill>
                <a:effectLst/>
                <a:uLnTx/>
                <a:uFillTx/>
                <a:latin typeface="Calibri"/>
                <a:cs typeface="Calibri"/>
              </a:rPr>
              <a:t> context-specific strategies for</a:t>
            </a:r>
            <a:r>
              <a:rPr kumimoji="0" lang="en-US" sz="2400" b="0" i="0" u="none" strike="noStrike" kern="1200" cap="none" spc="0" normalizeH="0" baseline="0" noProof="0" dirty="0">
                <a:ln>
                  <a:noFill/>
                </a:ln>
                <a:solidFill>
                  <a:srgbClr val="FFFFFF"/>
                </a:solidFill>
                <a:effectLst/>
                <a:uLnTx/>
                <a:uFillTx/>
                <a:latin typeface="Calibri"/>
                <a:cs typeface="Calibri"/>
              </a:rPr>
              <a:t> delivering the enhanced service delivery package for PrEP choice, which will inform programmatic scale-up of PrEP choice across a diversity of sites and geographies</a:t>
            </a:r>
            <a:endParaRPr lang="en-US" sz="2400" b="0" i="0" u="none" strike="noStrike" kern="1200" cap="none" spc="0" normalizeH="0" baseline="0" noProof="0" dirty="0">
              <a:ln>
                <a:noFill/>
              </a:ln>
              <a:solidFill>
                <a:srgbClr val="FFFFFF"/>
              </a:solidFill>
              <a:effectLst/>
              <a:uLnTx/>
              <a:uFillTx/>
              <a:latin typeface="Calibri"/>
              <a:cs typeface="Calibri"/>
            </a:endParaRPr>
          </a:p>
          <a:p>
            <a:pPr marL="285750" marR="0" lvl="0"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QI learnings may help explain </a:t>
            </a: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patterns of PrEP use or behaviors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among CATALYST participants</a:t>
            </a: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that are observed in the study data</a:t>
            </a:r>
          </a:p>
        </p:txBody>
      </p:sp>
      <p:sp>
        <p:nvSpPr>
          <p:cNvPr id="5" name="Title 3">
            <a:extLst>
              <a:ext uri="{FF2B5EF4-FFF2-40B4-BE49-F238E27FC236}">
                <a16:creationId xmlns:a16="http://schemas.microsoft.com/office/drawing/2014/main" id="{134B0EA0-5948-788F-8451-C4BC20E58971}"/>
              </a:ext>
            </a:extLst>
          </p:cNvPr>
          <p:cNvSpPr>
            <a:spLocks noGrp="1"/>
          </p:cNvSpPr>
          <p:nvPr>
            <p:ph type="title"/>
          </p:nvPr>
        </p:nvSpPr>
        <p:spPr>
          <a:xfrm>
            <a:off x="-14865" y="2074127"/>
            <a:ext cx="4215326" cy="2069007"/>
          </a:xfrm>
        </p:spPr>
        <p:txBody>
          <a:bodyPr>
            <a:normAutofit fontScale="90000"/>
          </a:bodyPr>
          <a:lstStyle/>
          <a:p>
            <a:r>
              <a:rPr lang="en-US">
                <a:solidFill>
                  <a:schemeClr val="bg1"/>
                </a:solidFill>
              </a:rPr>
              <a:t>The importance of the QIC in understanding PrEP choice implementation</a:t>
            </a:r>
          </a:p>
        </p:txBody>
      </p:sp>
    </p:spTree>
    <p:extLst>
      <p:ext uri="{BB962C8B-B14F-4D97-AF65-F5344CB8AC3E}">
        <p14:creationId xmlns:p14="http://schemas.microsoft.com/office/powerpoint/2010/main" val="3615843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9C65C8-6DE6-44C6-927D-95601A5A4A08}"/>
              </a:ext>
            </a:extLst>
          </p:cNvPr>
          <p:cNvSpPr>
            <a:spLocks noGrp="1"/>
          </p:cNvSpPr>
          <p:nvPr>
            <p:ph type="title"/>
          </p:nvPr>
        </p:nvSpPr>
        <p:spPr>
          <a:xfrm>
            <a:off x="0" y="25856"/>
            <a:ext cx="10515600" cy="1143000"/>
          </a:xfrm>
        </p:spPr>
        <p:txBody>
          <a:bodyPr>
            <a:noAutofit/>
          </a:bodyPr>
          <a:lstStyle/>
          <a:p>
            <a:r>
              <a:rPr lang="en-GB" sz="2600"/>
              <a:t>Quality Improvement Project facilitates better PrEP continuation at Month 1 at CATALYST site in South Africa</a:t>
            </a:r>
            <a:endParaRPr lang="en-ZA" sz="2600"/>
          </a:p>
        </p:txBody>
      </p:sp>
      <p:pic>
        <p:nvPicPr>
          <p:cNvPr id="4" name="Picture 3">
            <a:extLst>
              <a:ext uri="{FF2B5EF4-FFF2-40B4-BE49-F238E27FC236}">
                <a16:creationId xmlns:a16="http://schemas.microsoft.com/office/drawing/2014/main" id="{33AA98EB-95D3-4764-A628-E3F7708E3B05}"/>
              </a:ext>
            </a:extLst>
          </p:cNvPr>
          <p:cNvPicPr>
            <a:picLocks noChangeAspect="1"/>
          </p:cNvPicPr>
          <p:nvPr/>
        </p:nvPicPr>
        <p:blipFill rotWithShape="1">
          <a:blip r:embed="rId3"/>
          <a:srcRect t="7715" b="6911"/>
          <a:stretch/>
        </p:blipFill>
        <p:spPr>
          <a:xfrm>
            <a:off x="645078" y="1739900"/>
            <a:ext cx="9807022" cy="4216400"/>
          </a:xfrm>
          <a:prstGeom prst="rect">
            <a:avLst/>
          </a:prstGeom>
          <a:ln>
            <a:solidFill>
              <a:schemeClr val="bg2">
                <a:lumMod val="85000"/>
              </a:schemeClr>
            </a:solidFill>
          </a:ln>
        </p:spPr>
      </p:pic>
      <p:sp>
        <p:nvSpPr>
          <p:cNvPr id="2" name="TextBox 1">
            <a:extLst>
              <a:ext uri="{FF2B5EF4-FFF2-40B4-BE49-F238E27FC236}">
                <a16:creationId xmlns:a16="http://schemas.microsoft.com/office/drawing/2014/main" id="{19E953EF-1149-4778-A80B-564046CDDC8E}"/>
              </a:ext>
            </a:extLst>
          </p:cNvPr>
          <p:cNvSpPr txBox="1"/>
          <p:nvPr/>
        </p:nvSpPr>
        <p:spPr>
          <a:xfrm>
            <a:off x="645078" y="5956300"/>
            <a:ext cx="6648351" cy="369332"/>
          </a:xfrm>
          <a:prstGeom prst="rect">
            <a:avLst/>
          </a:prstGeom>
          <a:noFill/>
        </p:spPr>
        <p:txBody>
          <a:bodyPr wrap="square" rtlCol="0">
            <a:spAutoFit/>
          </a:bodyPr>
          <a:lstStyle/>
          <a:p>
            <a:r>
              <a:rPr lang="en-GB" dirty="0"/>
              <a:t>*PDSA= Plan-Do-Study-Act</a:t>
            </a:r>
            <a:endParaRPr lang="en-ZA" dirty="0"/>
          </a:p>
        </p:txBody>
      </p:sp>
    </p:spTree>
    <p:extLst>
      <p:ext uri="{BB962C8B-B14F-4D97-AF65-F5344CB8AC3E}">
        <p14:creationId xmlns:p14="http://schemas.microsoft.com/office/powerpoint/2010/main" val="661591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2C8569-D4EF-EE4A-9FD3-DBFF555C0B90}"/>
              </a:ext>
            </a:extLst>
          </p:cNvPr>
          <p:cNvSpPr>
            <a:spLocks noGrp="1"/>
          </p:cNvSpPr>
          <p:nvPr>
            <p:ph type="title"/>
          </p:nvPr>
        </p:nvSpPr>
        <p:spPr/>
        <p:txBody>
          <a:bodyPr>
            <a:normAutofit/>
          </a:bodyPr>
          <a:lstStyle/>
          <a:p>
            <a:r>
              <a:rPr lang="en-GB"/>
              <a:t>In Summary </a:t>
            </a:r>
            <a:endParaRPr lang="en-GB" noProof="0"/>
          </a:p>
        </p:txBody>
      </p:sp>
      <p:sp>
        <p:nvSpPr>
          <p:cNvPr id="2" name="Content Placeholder 1">
            <a:extLst>
              <a:ext uri="{FF2B5EF4-FFF2-40B4-BE49-F238E27FC236}">
                <a16:creationId xmlns:a16="http://schemas.microsoft.com/office/drawing/2014/main" id="{2F4A9785-5714-F747-B084-91CE0A734F24}"/>
              </a:ext>
            </a:extLst>
          </p:cNvPr>
          <p:cNvSpPr>
            <a:spLocks noGrp="1"/>
          </p:cNvSpPr>
          <p:nvPr>
            <p:ph idx="1"/>
          </p:nvPr>
        </p:nvSpPr>
        <p:spPr>
          <a:xfrm>
            <a:off x="838200" y="1350336"/>
            <a:ext cx="6946900" cy="4826627"/>
          </a:xfrm>
        </p:spPr>
        <p:txBody>
          <a:bodyPr vert="horz" lIns="91440" tIns="45720" rIns="91440" bIns="45720" rtlCol="0" anchor="t">
            <a:normAutofit fontScale="92500" lnSpcReduction="10000"/>
          </a:bodyPr>
          <a:lstStyle/>
          <a:p>
            <a:pPr marL="285750" indent="-285750">
              <a:buFont typeface="Arial" panose="020B0604020202020204" pitchFamily="34" charset="0"/>
              <a:buChar char="•"/>
            </a:pPr>
            <a:r>
              <a:rPr lang="en-GB" sz="2200" dirty="0">
                <a:effectLst/>
                <a:latin typeface="Poppins"/>
                <a:ea typeface="Roboto"/>
                <a:cs typeface="Poppins"/>
              </a:rPr>
              <a:t>Women are taking advantage of </a:t>
            </a:r>
            <a:r>
              <a:rPr lang="en-GB" sz="2200" dirty="0" err="1">
                <a:effectLst/>
                <a:latin typeface="Poppins"/>
                <a:ea typeface="Roboto"/>
                <a:cs typeface="Poppins"/>
              </a:rPr>
              <a:t>PrEP</a:t>
            </a:r>
            <a:r>
              <a:rPr lang="en-GB" sz="2200" dirty="0">
                <a:effectLst/>
                <a:latin typeface="Poppins"/>
                <a:ea typeface="Roboto"/>
                <a:cs typeface="Poppins"/>
              </a:rPr>
              <a:t> choice.</a:t>
            </a:r>
          </a:p>
          <a:p>
            <a:pPr marL="285750" indent="-285750">
              <a:buFont typeface="Arial" panose="020B0604020202020204" pitchFamily="34" charset="0"/>
              <a:buChar char="•"/>
            </a:pPr>
            <a:r>
              <a:rPr lang="en-GB" sz="2200" dirty="0">
                <a:latin typeface="Poppins"/>
                <a:ea typeface="Roboto"/>
                <a:cs typeface="Poppins"/>
              </a:rPr>
              <a:t>Continuation rates vary by product. </a:t>
            </a:r>
            <a:endParaRPr lang="en-GB" dirty="0">
              <a:latin typeface="Poppins"/>
              <a:ea typeface="Roboto"/>
              <a:cs typeface="Poppins"/>
            </a:endParaRPr>
          </a:p>
          <a:p>
            <a:pPr marL="285750" indent="-285750">
              <a:buFont typeface="Arial" panose="020B0604020202020204" pitchFamily="34" charset="0"/>
              <a:buChar char="•"/>
            </a:pPr>
            <a:r>
              <a:rPr lang="en-GB" sz="2200" dirty="0">
                <a:latin typeface="Poppins"/>
                <a:ea typeface="Roboto"/>
                <a:cs typeface="Poppins"/>
              </a:rPr>
              <a:t>Choice </a:t>
            </a:r>
            <a:r>
              <a:rPr lang="en-GB" sz="2200" dirty="0" err="1">
                <a:latin typeface="Poppins"/>
                <a:ea typeface="Roboto"/>
                <a:cs typeface="Poppins"/>
              </a:rPr>
              <a:t>counseling</a:t>
            </a:r>
            <a:r>
              <a:rPr lang="en-GB" sz="2200" dirty="0">
                <a:latin typeface="Poppins"/>
                <a:ea typeface="Roboto"/>
                <a:cs typeface="Poppins"/>
              </a:rPr>
              <a:t> is critical in supporting informed choice – balance key messages (side effects, efficacy, dosing schedules); remember clients’ preferences may change over time.</a:t>
            </a:r>
          </a:p>
          <a:p>
            <a:pPr marL="285750" indent="-285750">
              <a:buFont typeface="Arial" panose="020B0604020202020204" pitchFamily="34" charset="0"/>
              <a:buChar char="•"/>
            </a:pPr>
            <a:r>
              <a:rPr lang="en-GB" sz="2200">
                <a:latin typeface="Poppins"/>
                <a:ea typeface="Roboto"/>
                <a:cs typeface="Poppins"/>
              </a:rPr>
              <a:t>It is feasible to deliver </a:t>
            </a:r>
            <a:r>
              <a:rPr lang="en-GB" sz="2200" err="1">
                <a:latin typeface="Poppins"/>
                <a:ea typeface="Roboto"/>
                <a:cs typeface="Poppins"/>
              </a:rPr>
              <a:t>PrEP</a:t>
            </a:r>
            <a:r>
              <a:rPr lang="en-GB" sz="2200">
                <a:latin typeface="Poppins"/>
                <a:ea typeface="Roboto"/>
                <a:cs typeface="Poppins"/>
              </a:rPr>
              <a:t> choice in existing public health </a:t>
            </a:r>
            <a:r>
              <a:rPr lang="en-GB" sz="2200" err="1">
                <a:latin typeface="Poppins"/>
                <a:ea typeface="Roboto"/>
                <a:cs typeface="Poppins"/>
              </a:rPr>
              <a:t>PrEP</a:t>
            </a:r>
            <a:r>
              <a:rPr lang="en-GB" sz="2200">
                <a:latin typeface="Poppins"/>
                <a:ea typeface="Roboto"/>
                <a:cs typeface="Poppins"/>
              </a:rPr>
              <a:t> delivery sites in Africa, and providers are generally positive about offering </a:t>
            </a:r>
            <a:r>
              <a:rPr lang="en-GB" sz="2200" err="1">
                <a:latin typeface="Poppins"/>
                <a:ea typeface="Roboto"/>
                <a:cs typeface="Poppins"/>
              </a:rPr>
              <a:t>PrEP</a:t>
            </a:r>
            <a:r>
              <a:rPr lang="en-GB" sz="2200">
                <a:latin typeface="Poppins"/>
                <a:ea typeface="Roboto"/>
                <a:cs typeface="Poppins"/>
              </a:rPr>
              <a:t> choice counselling.</a:t>
            </a:r>
            <a:endParaRPr lang="en-GB" sz="2200" dirty="0">
              <a:latin typeface="Poppins"/>
              <a:ea typeface="Roboto"/>
              <a:cs typeface="Poppins"/>
            </a:endParaRPr>
          </a:p>
          <a:p>
            <a:pPr marL="285750" indent="-285750">
              <a:buFont typeface="Arial" panose="020B0604020202020204" pitchFamily="34" charset="0"/>
              <a:buChar char="•"/>
            </a:pPr>
            <a:r>
              <a:rPr lang="en-GB" sz="2200">
                <a:latin typeface="Poppins"/>
                <a:ea typeface="Roboto"/>
                <a:cs typeface="Poppins"/>
              </a:rPr>
              <a:t>Need to reinforce components of the package – e.g., GBV screening and linkage to care, support systems for improving continuation for AGYW, etc. </a:t>
            </a:r>
          </a:p>
          <a:p>
            <a:pPr marL="285750" indent="-285750">
              <a:buFont typeface="Arial" panose="020B0604020202020204" pitchFamily="34" charset="0"/>
              <a:buChar char="•"/>
            </a:pPr>
            <a:r>
              <a:rPr lang="en-GB" sz="2200">
                <a:latin typeface="Poppins"/>
                <a:ea typeface="Roboto"/>
                <a:cs typeface="Poppins"/>
              </a:rPr>
              <a:t>Quality improvement methods can be used to tailor and strengthen the delivery of </a:t>
            </a:r>
            <a:r>
              <a:rPr lang="en-GB" sz="2200" err="1">
                <a:latin typeface="Poppins"/>
                <a:ea typeface="Roboto"/>
                <a:cs typeface="Poppins"/>
              </a:rPr>
              <a:t>PrEP</a:t>
            </a:r>
            <a:r>
              <a:rPr lang="en-GB" sz="2200">
                <a:latin typeface="Poppins"/>
                <a:ea typeface="Roboto"/>
                <a:cs typeface="Poppins"/>
              </a:rPr>
              <a:t> choice in each setting. </a:t>
            </a:r>
          </a:p>
          <a:p>
            <a:pPr marL="342900" indent="-342900">
              <a:buFont typeface="Arial" panose="020B0604020202020204" pitchFamily="34" charset="0"/>
              <a:buChar char="•"/>
            </a:pPr>
            <a:endParaRPr lang="en-GB" sz="2200" noProof="0">
              <a:latin typeface="Poppins" panose="00000500000000000000" pitchFamily="2" charset="0"/>
              <a:cs typeface="Poppins" panose="00000500000000000000" pitchFamily="2" charset="0"/>
            </a:endParaRPr>
          </a:p>
        </p:txBody>
      </p:sp>
      <p:pic>
        <p:nvPicPr>
          <p:cNvPr id="3074" name="Picture 2" descr="A person with bright makeup and yellow eyeshadow&#10;&#10;Description automatically generated">
            <a:extLst>
              <a:ext uri="{FF2B5EF4-FFF2-40B4-BE49-F238E27FC236}">
                <a16:creationId xmlns:a16="http://schemas.microsoft.com/office/drawing/2014/main" id="{7EA3E982-F5AA-4AA0-A389-B5AEE8438C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5600" y="1082341"/>
            <a:ext cx="3490913" cy="4919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880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42E8D-4425-F94E-A8BA-57891EE07360}"/>
              </a:ext>
            </a:extLst>
          </p:cNvPr>
          <p:cNvSpPr>
            <a:spLocks noGrp="1"/>
          </p:cNvSpPr>
          <p:nvPr>
            <p:ph type="title"/>
          </p:nvPr>
        </p:nvSpPr>
        <p:spPr/>
        <p:txBody>
          <a:bodyPr/>
          <a:lstStyle/>
          <a:p>
            <a:r>
              <a:rPr lang="en-US"/>
              <a:t>MOSAIC at HIVR4P 2024</a:t>
            </a:r>
          </a:p>
        </p:txBody>
      </p:sp>
      <p:graphicFrame>
        <p:nvGraphicFramePr>
          <p:cNvPr id="7" name="Table 8">
            <a:extLst>
              <a:ext uri="{FF2B5EF4-FFF2-40B4-BE49-F238E27FC236}">
                <a16:creationId xmlns:a16="http://schemas.microsoft.com/office/drawing/2014/main" id="{E1F5EAEA-6D7E-6A43-A65D-B0074B46B1B9}"/>
              </a:ext>
            </a:extLst>
          </p:cNvPr>
          <p:cNvGraphicFramePr>
            <a:graphicFrameLocks noGrp="1"/>
          </p:cNvGraphicFramePr>
          <p:nvPr>
            <p:ph idx="4294967295"/>
          </p:nvPr>
        </p:nvGraphicFramePr>
        <p:xfrm>
          <a:off x="710119" y="1809747"/>
          <a:ext cx="3190673" cy="3393345"/>
        </p:xfrm>
        <a:graphic>
          <a:graphicData uri="http://schemas.openxmlformats.org/drawingml/2006/table">
            <a:tbl>
              <a:tblPr firstRow="1" bandRow="1">
                <a:tableStyleId>{5C22544A-7EE6-4342-B048-85BDC9FD1C3A}</a:tableStyleId>
              </a:tblPr>
              <a:tblGrid>
                <a:gridCol w="1556426">
                  <a:extLst>
                    <a:ext uri="{9D8B030D-6E8A-4147-A177-3AD203B41FA5}">
                      <a16:colId xmlns:a16="http://schemas.microsoft.com/office/drawing/2014/main" val="283348628"/>
                    </a:ext>
                  </a:extLst>
                </a:gridCol>
                <a:gridCol w="1634247">
                  <a:extLst>
                    <a:ext uri="{9D8B030D-6E8A-4147-A177-3AD203B41FA5}">
                      <a16:colId xmlns:a16="http://schemas.microsoft.com/office/drawing/2014/main" val="2602041916"/>
                    </a:ext>
                  </a:extLst>
                </a:gridCol>
              </a:tblGrid>
              <a:tr h="467265">
                <a:tc>
                  <a:txBody>
                    <a:bodyPr/>
                    <a:lstStyle/>
                    <a:p>
                      <a:r>
                        <a:rPr lang="en-US" sz="1200" b="1">
                          <a:latin typeface="Poppins" panose="00000500000000000000" pitchFamily="2" charset="0"/>
                          <a:cs typeface="Poppins" panose="00000500000000000000" pitchFamily="2" charset="0"/>
                        </a:rPr>
                        <a:t>Date/Time</a:t>
                      </a:r>
                      <a:endParaRPr lang="en-US" sz="1200" b="1" i="0">
                        <a:latin typeface="Poppins" panose="00000500000000000000" pitchFamily="2" charset="0"/>
                        <a:cs typeface="Poppins" panose="00000500000000000000" pitchFamily="2" charset="0"/>
                      </a:endParaRPr>
                    </a:p>
                  </a:txBody>
                  <a:tcPr anchor="ctr"/>
                </a:tc>
                <a:tc>
                  <a:txBody>
                    <a:bodyPr/>
                    <a:lstStyle/>
                    <a:p>
                      <a:r>
                        <a:rPr lang="en-US" sz="1200" b="1" i="0">
                          <a:latin typeface="Poppins" panose="00000500000000000000" pitchFamily="2" charset="0"/>
                          <a:cs typeface="Poppins" panose="00000500000000000000" pitchFamily="2" charset="0"/>
                        </a:rPr>
                        <a:t>Title</a:t>
                      </a:r>
                    </a:p>
                  </a:txBody>
                  <a:tcPr anchor="ctr"/>
                </a:tc>
                <a:extLst>
                  <a:ext uri="{0D108BD9-81ED-4DB2-BD59-A6C34878D82A}">
                    <a16:rowId xmlns:a16="http://schemas.microsoft.com/office/drawing/2014/main" val="2596034577"/>
                  </a:ext>
                </a:extLst>
              </a:tr>
              <a:tr h="421417">
                <a:tc>
                  <a:txBody>
                    <a:bodyPr/>
                    <a:lstStyle/>
                    <a:p>
                      <a:r>
                        <a:rPr lang="en-US" sz="1200" b="0">
                          <a:solidFill>
                            <a:schemeClr val="bg2">
                              <a:lumMod val="10000"/>
                            </a:schemeClr>
                          </a:solidFill>
                          <a:latin typeface="Poppins" panose="00000500000000000000" pitchFamily="2" charset="0"/>
                          <a:cs typeface="Poppins" panose="00000500000000000000" pitchFamily="2" charset="0"/>
                        </a:rPr>
                        <a:t>Thursday, Oct 10</a:t>
                      </a:r>
                    </a:p>
                    <a:p>
                      <a:r>
                        <a:rPr lang="en-US" sz="1200" b="0">
                          <a:solidFill>
                            <a:schemeClr val="bg2">
                              <a:lumMod val="10000"/>
                            </a:schemeClr>
                          </a:solidFill>
                          <a:latin typeface="Poppins" panose="00000500000000000000" pitchFamily="2" charset="0"/>
                          <a:cs typeface="Poppins" panose="00000500000000000000" pitchFamily="2" charset="0"/>
                        </a:rPr>
                        <a:t>1:05 – 1:15 pm PET</a:t>
                      </a:r>
                    </a:p>
                  </a:txBody>
                  <a:tcPr marT="91440" marB="91440" anchor="ctr"/>
                </a:tc>
                <a:tc>
                  <a:txBody>
                    <a:bodyPr/>
                    <a:lstStyle/>
                    <a:p>
                      <a:r>
                        <a:rPr lang="en-US" sz="1200" b="0">
                          <a:solidFill>
                            <a:schemeClr val="bg2">
                              <a:lumMod val="10000"/>
                            </a:schemeClr>
                          </a:solidFill>
                          <a:latin typeface="Poppins" panose="00000500000000000000" pitchFamily="2" charset="0"/>
                          <a:cs typeface="Poppins" panose="00000500000000000000" pitchFamily="2" charset="0"/>
                        </a:rPr>
                        <a:t>PrEP choice for women in Africa: Uptake of oral PrEP and PrEP ring</a:t>
                      </a:r>
                    </a:p>
                  </a:txBody>
                  <a:tcPr marT="91440" marB="91440" anchor="ctr"/>
                </a:tc>
                <a:extLst>
                  <a:ext uri="{0D108BD9-81ED-4DB2-BD59-A6C34878D82A}">
                    <a16:rowId xmlns:a16="http://schemas.microsoft.com/office/drawing/2014/main" val="4109690825"/>
                  </a:ext>
                </a:extLst>
              </a:tr>
              <a:tr h="467265">
                <a:tc>
                  <a:txBody>
                    <a:bodyPr/>
                    <a:lstStyle/>
                    <a:p>
                      <a:r>
                        <a:rPr lang="en-US" sz="1200" b="0">
                          <a:solidFill>
                            <a:schemeClr val="bg2">
                              <a:lumMod val="10000"/>
                            </a:schemeClr>
                          </a:solidFill>
                          <a:latin typeface="Poppins" panose="00000500000000000000" pitchFamily="2" charset="0"/>
                          <a:cs typeface="Poppins" panose="00000500000000000000" pitchFamily="2" charset="0"/>
                        </a:rPr>
                        <a:t>Thursday, Oct 10</a:t>
                      </a:r>
                    </a:p>
                    <a:p>
                      <a:r>
                        <a:rPr lang="en-US" sz="1200" b="0">
                          <a:solidFill>
                            <a:schemeClr val="bg2">
                              <a:lumMod val="10000"/>
                            </a:schemeClr>
                          </a:solidFill>
                          <a:latin typeface="Poppins" panose="00000500000000000000" pitchFamily="2" charset="0"/>
                          <a:cs typeface="Poppins" panose="00000500000000000000" pitchFamily="2" charset="0"/>
                        </a:rPr>
                        <a:t>1:15 – 1:25 pm PET</a:t>
                      </a:r>
                    </a:p>
                  </a:txBody>
                  <a:tcPr marT="91440" marB="91440" anchor="ctr"/>
                </a:tc>
                <a:tc>
                  <a:txBody>
                    <a:bodyPr/>
                    <a:lstStyle/>
                    <a:p>
                      <a:r>
                        <a:rPr lang="en-US" sz="1200" b="0">
                          <a:solidFill>
                            <a:schemeClr val="bg2">
                              <a:lumMod val="10000"/>
                            </a:schemeClr>
                          </a:solidFill>
                          <a:latin typeface="Poppins" panose="00000500000000000000" pitchFamily="2" charset="0"/>
                          <a:cs typeface="Poppins" panose="00000500000000000000" pitchFamily="2" charset="0"/>
                        </a:rPr>
                        <a:t>Provider and client perspectives on PrEP choice: Quality of PrEP choice and factors influencing its provision in the CATALYST implementation study</a:t>
                      </a:r>
                    </a:p>
                  </a:txBody>
                  <a:tcPr marT="91440" marB="91440" anchor="ctr"/>
                </a:tc>
                <a:extLst>
                  <a:ext uri="{0D108BD9-81ED-4DB2-BD59-A6C34878D82A}">
                    <a16:rowId xmlns:a16="http://schemas.microsoft.com/office/drawing/2014/main" val="1535355951"/>
                  </a:ext>
                </a:extLst>
              </a:tr>
            </a:tbl>
          </a:graphicData>
        </a:graphic>
      </p:graphicFrame>
      <p:pic>
        <p:nvPicPr>
          <p:cNvPr id="10" name="Picture 9" descr="A colorful circle with triangles&#10;&#10;Description automatically generated">
            <a:extLst>
              <a:ext uri="{FF2B5EF4-FFF2-40B4-BE49-F238E27FC236}">
                <a16:creationId xmlns:a16="http://schemas.microsoft.com/office/drawing/2014/main" id="{72A70AE5-7359-67D2-9ACB-12BC05519D89}"/>
              </a:ext>
            </a:extLst>
          </p:cNvPr>
          <p:cNvPicPr>
            <a:picLocks noChangeAspect="1"/>
          </p:cNvPicPr>
          <p:nvPr/>
        </p:nvPicPr>
        <p:blipFill>
          <a:blip r:embed="rId2"/>
          <a:stretch>
            <a:fillRect/>
          </a:stretch>
        </p:blipFill>
        <p:spPr>
          <a:xfrm rot="10800000">
            <a:off x="9651553" y="-1169472"/>
            <a:ext cx="3660655" cy="3660655"/>
          </a:xfrm>
          <a:prstGeom prst="rect">
            <a:avLst/>
          </a:prstGeom>
        </p:spPr>
      </p:pic>
      <p:sp>
        <p:nvSpPr>
          <p:cNvPr id="3" name="TextBox 2">
            <a:extLst>
              <a:ext uri="{FF2B5EF4-FFF2-40B4-BE49-F238E27FC236}">
                <a16:creationId xmlns:a16="http://schemas.microsoft.com/office/drawing/2014/main" id="{9AFA0A4C-8EDE-0A41-3995-4AF58460F0E3}"/>
              </a:ext>
            </a:extLst>
          </p:cNvPr>
          <p:cNvSpPr txBox="1"/>
          <p:nvPr/>
        </p:nvSpPr>
        <p:spPr>
          <a:xfrm>
            <a:off x="710119" y="1337652"/>
            <a:ext cx="30253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AF3158"/>
                </a:solidFill>
                <a:effectLst/>
                <a:uLnTx/>
                <a:uFillTx/>
                <a:latin typeface="Poppins" panose="00000500000000000000" pitchFamily="2" charset="0"/>
                <a:ea typeface="+mn-ea"/>
                <a:cs typeface="Poppins" panose="00000500000000000000" pitchFamily="2" charset="0"/>
              </a:rPr>
              <a:t>Oral Abstract Sessions</a:t>
            </a:r>
          </a:p>
        </p:txBody>
      </p:sp>
      <p:graphicFrame>
        <p:nvGraphicFramePr>
          <p:cNvPr id="4" name="Table 8">
            <a:extLst>
              <a:ext uri="{FF2B5EF4-FFF2-40B4-BE49-F238E27FC236}">
                <a16:creationId xmlns:a16="http://schemas.microsoft.com/office/drawing/2014/main" id="{E3680F49-43E5-0D37-CF06-4C12AEC595CB}"/>
              </a:ext>
            </a:extLst>
          </p:cNvPr>
          <p:cNvGraphicFramePr>
            <a:graphicFrameLocks/>
          </p:cNvGraphicFramePr>
          <p:nvPr/>
        </p:nvGraphicFramePr>
        <p:xfrm>
          <a:off x="4108315" y="1809747"/>
          <a:ext cx="7059038" cy="4124865"/>
        </p:xfrm>
        <a:graphic>
          <a:graphicData uri="http://schemas.openxmlformats.org/drawingml/2006/table">
            <a:tbl>
              <a:tblPr firstRow="1" bandRow="1">
                <a:tableStyleId>{5C22544A-7EE6-4342-B048-85BDC9FD1C3A}</a:tableStyleId>
              </a:tblPr>
              <a:tblGrid>
                <a:gridCol w="1634247">
                  <a:extLst>
                    <a:ext uri="{9D8B030D-6E8A-4147-A177-3AD203B41FA5}">
                      <a16:colId xmlns:a16="http://schemas.microsoft.com/office/drawing/2014/main" val="283348628"/>
                    </a:ext>
                  </a:extLst>
                </a:gridCol>
                <a:gridCol w="5424791">
                  <a:extLst>
                    <a:ext uri="{9D8B030D-6E8A-4147-A177-3AD203B41FA5}">
                      <a16:colId xmlns:a16="http://schemas.microsoft.com/office/drawing/2014/main" val="2602041916"/>
                    </a:ext>
                  </a:extLst>
                </a:gridCol>
              </a:tblGrid>
              <a:tr h="467265">
                <a:tc>
                  <a:txBody>
                    <a:bodyPr/>
                    <a:lstStyle/>
                    <a:p>
                      <a:r>
                        <a:rPr lang="en-US" sz="1200" b="1">
                          <a:latin typeface="Poppins" panose="00000500000000000000" pitchFamily="2" charset="0"/>
                          <a:cs typeface="Poppins" panose="00000500000000000000" pitchFamily="2" charset="0"/>
                        </a:rPr>
                        <a:t>Date/Time</a:t>
                      </a:r>
                      <a:endParaRPr lang="en-US" sz="1200" b="1" i="0">
                        <a:latin typeface="Poppins" panose="00000500000000000000" pitchFamily="2" charset="0"/>
                        <a:cs typeface="Poppins" panose="00000500000000000000" pitchFamily="2" charset="0"/>
                      </a:endParaRPr>
                    </a:p>
                  </a:txBody>
                  <a:tcPr anchor="ctr"/>
                </a:tc>
                <a:tc>
                  <a:txBody>
                    <a:bodyPr/>
                    <a:lstStyle/>
                    <a:p>
                      <a:r>
                        <a:rPr lang="en-US" sz="1200" b="1" i="0">
                          <a:latin typeface="Poppins" panose="00000500000000000000" pitchFamily="2" charset="0"/>
                          <a:cs typeface="Poppins" panose="00000500000000000000" pitchFamily="2" charset="0"/>
                        </a:rPr>
                        <a:t>Title</a:t>
                      </a:r>
                    </a:p>
                  </a:txBody>
                  <a:tcPr anchor="ctr"/>
                </a:tc>
                <a:extLst>
                  <a:ext uri="{0D108BD9-81ED-4DB2-BD59-A6C34878D82A}">
                    <a16:rowId xmlns:a16="http://schemas.microsoft.com/office/drawing/2014/main" val="2596034577"/>
                  </a:ext>
                </a:extLst>
              </a:tr>
              <a:tr h="421417">
                <a:tc>
                  <a:txBody>
                    <a:bodyPr/>
                    <a:lstStyle/>
                    <a:p>
                      <a:r>
                        <a:rPr lang="en-US" sz="1200" b="0">
                          <a:solidFill>
                            <a:schemeClr val="bg2">
                              <a:lumMod val="10000"/>
                            </a:schemeClr>
                          </a:solidFill>
                          <a:latin typeface="Poppins" panose="00000500000000000000" pitchFamily="2" charset="0"/>
                          <a:cs typeface="Poppins" panose="00000500000000000000" pitchFamily="2" charset="0"/>
                        </a:rPr>
                        <a:t>Tuesday, Oct 8</a:t>
                      </a:r>
                    </a:p>
                    <a:p>
                      <a:r>
                        <a:rPr lang="en-US" sz="1200" b="0">
                          <a:solidFill>
                            <a:schemeClr val="bg2">
                              <a:lumMod val="10000"/>
                            </a:schemeClr>
                          </a:solidFill>
                          <a:latin typeface="Poppins" panose="00000500000000000000" pitchFamily="2" charset="0"/>
                          <a:cs typeface="Poppins" panose="00000500000000000000" pitchFamily="2" charset="0"/>
                        </a:rPr>
                        <a:t>5:00 – 6:30 pm PET</a:t>
                      </a:r>
                    </a:p>
                  </a:txBody>
                  <a:tcPr marT="91440" marB="91440" anchor="ctr"/>
                </a:tc>
                <a:tc>
                  <a:txBody>
                    <a:bodyPr/>
                    <a:lstStyle/>
                    <a:p>
                      <a:r>
                        <a:rPr lang="en-US" sz="1200" b="0">
                          <a:solidFill>
                            <a:schemeClr val="bg2">
                              <a:lumMod val="10000"/>
                            </a:schemeClr>
                          </a:solidFill>
                          <a:latin typeface="Poppins" panose="00000500000000000000" pitchFamily="2" charset="0"/>
                          <a:cs typeface="Poppins" panose="00000500000000000000" pitchFamily="2" charset="0"/>
                        </a:rPr>
                        <a:t>Optimizing the delivery of PrEP choice through a multi-country quality improvement collaborative approach</a:t>
                      </a:r>
                    </a:p>
                  </a:txBody>
                  <a:tcPr marT="91440" marB="91440" anchor="ctr"/>
                </a:tc>
                <a:extLst>
                  <a:ext uri="{0D108BD9-81ED-4DB2-BD59-A6C34878D82A}">
                    <a16:rowId xmlns:a16="http://schemas.microsoft.com/office/drawing/2014/main" val="4109690825"/>
                  </a:ext>
                </a:extLst>
              </a:tr>
              <a:tr h="467265">
                <a:tc rowSpan="5">
                  <a:txBody>
                    <a:bodyPr/>
                    <a:lstStyle/>
                    <a:p>
                      <a:r>
                        <a:rPr lang="en-US" sz="1200" b="0">
                          <a:solidFill>
                            <a:schemeClr val="bg2">
                              <a:lumMod val="10000"/>
                            </a:schemeClr>
                          </a:solidFill>
                          <a:latin typeface="Poppins" panose="00000500000000000000" pitchFamily="2" charset="0"/>
                          <a:cs typeface="Poppins" panose="00000500000000000000" pitchFamily="2" charset="0"/>
                        </a:rPr>
                        <a:t>Wednesday, Oct 9</a:t>
                      </a:r>
                    </a:p>
                    <a:p>
                      <a:r>
                        <a:rPr lang="en-US" sz="1200" b="0">
                          <a:solidFill>
                            <a:schemeClr val="bg2">
                              <a:lumMod val="10000"/>
                            </a:schemeClr>
                          </a:solidFill>
                          <a:latin typeface="Poppins" panose="00000500000000000000" pitchFamily="2" charset="0"/>
                          <a:cs typeface="Poppins" panose="00000500000000000000" pitchFamily="2" charset="0"/>
                        </a:rPr>
                        <a:t>7:00 – 8:30 pm PET</a:t>
                      </a:r>
                    </a:p>
                  </a:txBody>
                  <a:tcPr marT="91440" marB="91440" anchor="ctr"/>
                </a:tc>
                <a:tc>
                  <a:txBody>
                    <a:bodyPr/>
                    <a:lstStyle/>
                    <a:p>
                      <a:r>
                        <a:rPr lang="en-US" sz="1200" b="0">
                          <a:solidFill>
                            <a:schemeClr val="bg2">
                              <a:lumMod val="10000"/>
                            </a:schemeClr>
                          </a:solidFill>
                          <a:latin typeface="Poppins" panose="00000500000000000000" pitchFamily="2" charset="0"/>
                          <a:cs typeface="Poppins" panose="00000500000000000000" pitchFamily="2" charset="0"/>
                        </a:rPr>
                        <a:t>Feasibility of assessing Prevention Effective Use (PEU) utilizing a phone-based, self-reporting system: Early CATALYST study findings</a:t>
                      </a:r>
                    </a:p>
                  </a:txBody>
                  <a:tcPr marT="91440" marB="91440" anchor="ctr"/>
                </a:tc>
                <a:extLst>
                  <a:ext uri="{0D108BD9-81ED-4DB2-BD59-A6C34878D82A}">
                    <a16:rowId xmlns:a16="http://schemas.microsoft.com/office/drawing/2014/main" val="1535355951"/>
                  </a:ext>
                </a:extLst>
              </a:tr>
              <a:tr h="467265">
                <a:tc vMerge="1">
                  <a:txBody>
                    <a:bodyPr/>
                    <a:lstStyle/>
                    <a:p>
                      <a:endParaRPr/>
                    </a:p>
                  </a:txBody>
                  <a:tcPr marT="91440" marB="91440" anchor="ctr"/>
                </a:tc>
                <a:tc>
                  <a:txBody>
                    <a:bodyPr/>
                    <a:lstStyle/>
                    <a:p>
                      <a:r>
                        <a:rPr lang="en-US" sz="1200" b="0">
                          <a:solidFill>
                            <a:schemeClr val="bg2">
                              <a:lumMod val="10000"/>
                            </a:schemeClr>
                          </a:solidFill>
                          <a:latin typeface="Poppins" panose="00000500000000000000" pitchFamily="2" charset="0"/>
                          <a:cs typeface="Poppins" panose="00000500000000000000" pitchFamily="2" charset="0"/>
                        </a:rPr>
                        <a:t>Patterns of PrEP use among women in the context of choice: Early results from CATALYST, an implementation study offering oral PrEP and PrEP ring across five African countries</a:t>
                      </a:r>
                    </a:p>
                  </a:txBody>
                  <a:tcPr marT="91440" marB="91440" anchor="ctr"/>
                </a:tc>
                <a:extLst>
                  <a:ext uri="{0D108BD9-81ED-4DB2-BD59-A6C34878D82A}">
                    <a16:rowId xmlns:a16="http://schemas.microsoft.com/office/drawing/2014/main" val="2096773900"/>
                  </a:ext>
                </a:extLst>
              </a:tr>
              <a:tr h="467265">
                <a:tc vMerge="1">
                  <a:txBody>
                    <a:bodyPr/>
                    <a:lstStyle/>
                    <a:p>
                      <a:endParaRPr/>
                    </a:p>
                  </a:txBody>
                  <a:tcPr marT="91440" marB="91440" anchor="ctr"/>
                </a:tc>
                <a:tc>
                  <a:txBody>
                    <a:bodyPr/>
                    <a:lstStyle/>
                    <a:p>
                      <a:r>
                        <a:rPr lang="en-US" sz="1200" b="0">
                          <a:solidFill>
                            <a:schemeClr val="bg2">
                              <a:lumMod val="10000"/>
                            </a:schemeClr>
                          </a:solidFill>
                          <a:latin typeface="Poppins" panose="00000500000000000000" pitchFamily="2" charset="0"/>
                          <a:cs typeface="Poppins" panose="00000500000000000000" pitchFamily="2" charset="0"/>
                        </a:rPr>
                        <a:t>PrEP method choice in the context of gender-based violence: Early observations from the CATALYST study in Kenya, Lesotho, South Africa, Uganda, and Zimbabwe</a:t>
                      </a:r>
                    </a:p>
                  </a:txBody>
                  <a:tcPr marT="91440" marB="91440" anchor="ctr"/>
                </a:tc>
                <a:extLst>
                  <a:ext uri="{0D108BD9-81ED-4DB2-BD59-A6C34878D82A}">
                    <a16:rowId xmlns:a16="http://schemas.microsoft.com/office/drawing/2014/main" val="3342075235"/>
                  </a:ext>
                </a:extLst>
              </a:tr>
              <a:tr h="467265">
                <a:tc vMerge="1">
                  <a:txBody>
                    <a:bodyPr/>
                    <a:lstStyle/>
                    <a:p>
                      <a:endParaRPr/>
                    </a:p>
                  </a:txBody>
                  <a:tcPr marT="91440" marB="91440" anchor="ctr"/>
                </a:tc>
                <a:tc>
                  <a:txBody>
                    <a:bodyPr/>
                    <a:lstStyle/>
                    <a:p>
                      <a:r>
                        <a:rPr lang="en-US" sz="1200" b="0">
                          <a:solidFill>
                            <a:schemeClr val="bg2">
                              <a:lumMod val="10000"/>
                            </a:schemeClr>
                          </a:solidFill>
                          <a:latin typeface="Poppins" panose="00000500000000000000" pitchFamily="2" charset="0"/>
                          <a:cs typeface="Poppins" panose="00000500000000000000" pitchFamily="2" charset="0"/>
                        </a:rPr>
                        <a:t>PrEP product acceptability and service satisfaction among CATALYST clients offered choice between oral PrEP and PrEP ring</a:t>
                      </a:r>
                    </a:p>
                  </a:txBody>
                  <a:tcPr marT="91440" marB="91440" anchor="ctr"/>
                </a:tc>
                <a:extLst>
                  <a:ext uri="{0D108BD9-81ED-4DB2-BD59-A6C34878D82A}">
                    <a16:rowId xmlns:a16="http://schemas.microsoft.com/office/drawing/2014/main" val="2461882879"/>
                  </a:ext>
                </a:extLst>
              </a:tr>
              <a:tr h="467265">
                <a:tc vMerge="1">
                  <a:txBody>
                    <a:bodyPr/>
                    <a:lstStyle/>
                    <a:p>
                      <a:endParaRPr/>
                    </a:p>
                  </a:txBody>
                  <a:tcPr marT="91440" marB="91440" anchor="ctr"/>
                </a:tc>
                <a:tc>
                  <a:txBody>
                    <a:bodyPr/>
                    <a:lstStyle/>
                    <a:p>
                      <a:r>
                        <a:rPr lang="en-US" sz="1200" b="0">
                          <a:solidFill>
                            <a:schemeClr val="bg2">
                              <a:lumMod val="10000"/>
                            </a:schemeClr>
                          </a:solidFill>
                          <a:latin typeface="Poppins" panose="00000500000000000000" pitchFamily="2" charset="0"/>
                          <a:cs typeface="Poppins" panose="00000500000000000000" pitchFamily="2" charset="0"/>
                        </a:rPr>
                        <a:t>Provider perceptions of offering PrEP choice: A quantitative assessment of early experiences in Eswatini</a:t>
                      </a:r>
                    </a:p>
                  </a:txBody>
                  <a:tcPr marT="91440" marB="91440" anchor="ctr"/>
                </a:tc>
                <a:extLst>
                  <a:ext uri="{0D108BD9-81ED-4DB2-BD59-A6C34878D82A}">
                    <a16:rowId xmlns:a16="http://schemas.microsoft.com/office/drawing/2014/main" val="3378043900"/>
                  </a:ext>
                </a:extLst>
              </a:tr>
            </a:tbl>
          </a:graphicData>
        </a:graphic>
      </p:graphicFrame>
      <p:sp>
        <p:nvSpPr>
          <p:cNvPr id="5" name="TextBox 4">
            <a:extLst>
              <a:ext uri="{FF2B5EF4-FFF2-40B4-BE49-F238E27FC236}">
                <a16:creationId xmlns:a16="http://schemas.microsoft.com/office/drawing/2014/main" id="{5F1BF53A-0ADE-CA3A-A6E0-2D1B43FEF49E}"/>
              </a:ext>
            </a:extLst>
          </p:cNvPr>
          <p:cNvSpPr txBox="1"/>
          <p:nvPr/>
        </p:nvSpPr>
        <p:spPr>
          <a:xfrm>
            <a:off x="4108315" y="1337652"/>
            <a:ext cx="30253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AF3158"/>
                </a:solidFill>
                <a:effectLst/>
                <a:uLnTx/>
                <a:uFillTx/>
                <a:latin typeface="Poppins" panose="00000500000000000000" pitchFamily="2" charset="0"/>
                <a:ea typeface="+mn-ea"/>
                <a:cs typeface="Poppins" panose="00000500000000000000" pitchFamily="2" charset="0"/>
              </a:rPr>
              <a:t>Poster Presentations</a:t>
            </a:r>
          </a:p>
        </p:txBody>
      </p:sp>
      <p:sp>
        <p:nvSpPr>
          <p:cNvPr id="8" name="TextBox 7">
            <a:extLst>
              <a:ext uri="{FF2B5EF4-FFF2-40B4-BE49-F238E27FC236}">
                <a16:creationId xmlns:a16="http://schemas.microsoft.com/office/drawing/2014/main" id="{2754369B-B4FD-D494-51AB-1092DAEDB22C}"/>
              </a:ext>
            </a:extLst>
          </p:cNvPr>
          <p:cNvSpPr txBox="1"/>
          <p:nvPr/>
        </p:nvSpPr>
        <p:spPr>
          <a:xfrm>
            <a:off x="606357" y="5334448"/>
            <a:ext cx="3398196"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7E6E6">
                    <a:lumMod val="10000"/>
                  </a:srgbClr>
                </a:solidFill>
                <a:effectLst/>
                <a:uLnTx/>
                <a:uFillTx/>
                <a:latin typeface="Poppins" panose="00000500000000000000" pitchFamily="2" charset="0"/>
                <a:ea typeface="+mn-ea"/>
                <a:cs typeface="Poppins" panose="00000500000000000000" pitchFamily="2" charset="0"/>
              </a:rPr>
              <a:t>Visit the </a:t>
            </a:r>
            <a:r>
              <a:rPr kumimoji="0" lang="en-US" sz="1100" b="0" i="0" u="none" strike="noStrike" kern="1200" cap="none" spc="0" normalizeH="0" baseline="0" noProof="0">
                <a:ln>
                  <a:noFill/>
                </a:ln>
                <a:solidFill>
                  <a:srgbClr val="E7E6E6">
                    <a:lumMod val="10000"/>
                  </a:srgbClr>
                </a:solidFill>
                <a:effectLst/>
                <a:uLnTx/>
                <a:uFillTx/>
                <a:latin typeface="Poppins" panose="00000500000000000000" pitchFamily="2" charset="0"/>
                <a:ea typeface="+mn-ea"/>
                <a:cs typeface="Poppins" panose="00000500000000000000" pitchFamily="2" charset="0"/>
                <a:hlinkClick r:id="rId3"/>
              </a:rPr>
              <a:t>MOSAIC blog</a:t>
            </a:r>
            <a:r>
              <a:rPr kumimoji="0" lang="en-US" sz="1100" b="0" i="0" u="none" strike="noStrike" kern="1200" cap="none" spc="0" normalizeH="0" baseline="0" noProof="0">
                <a:ln>
                  <a:noFill/>
                </a:ln>
                <a:solidFill>
                  <a:srgbClr val="E7E6E6">
                    <a:lumMod val="10000"/>
                  </a:srgbClr>
                </a:solidFill>
                <a:effectLst/>
                <a:uLnTx/>
                <a:uFillTx/>
                <a:latin typeface="Poppins" panose="00000500000000000000" pitchFamily="2" charset="0"/>
                <a:ea typeface="+mn-ea"/>
                <a:cs typeface="Poppins" panose="00000500000000000000" pitchFamily="2" charset="0"/>
              </a:rPr>
              <a:t> (</a:t>
            </a:r>
            <a:r>
              <a:rPr kumimoji="0" lang="en-US" sz="1100" b="1" i="0" u="none" strike="noStrike" kern="1200" cap="none" spc="0" normalizeH="0" baseline="0" noProof="0">
                <a:ln>
                  <a:noFill/>
                </a:ln>
                <a:solidFill>
                  <a:srgbClr val="AF3158"/>
                </a:solidFill>
                <a:effectLst/>
                <a:uLnTx/>
                <a:uFillTx/>
                <a:latin typeface="Poppins" panose="00000500000000000000" pitchFamily="2" charset="0"/>
                <a:ea typeface="+mn-ea"/>
                <a:cs typeface="Poppins" panose="00000500000000000000" pitchFamily="2" charset="0"/>
              </a:rPr>
              <a:t>mosaicproject.blog</a:t>
            </a:r>
            <a:r>
              <a:rPr kumimoji="0" lang="en-US" sz="1100" b="0" i="0" u="none" strike="noStrike" kern="1200" cap="none" spc="0" normalizeH="0" baseline="0" noProof="0">
                <a:ln>
                  <a:noFill/>
                </a:ln>
                <a:solidFill>
                  <a:srgbClr val="E7E6E6">
                    <a:lumMod val="10000"/>
                  </a:srgbClr>
                </a:solidFill>
                <a:effectLst/>
                <a:uLnTx/>
                <a:uFillTx/>
                <a:latin typeface="Poppins" panose="00000500000000000000" pitchFamily="2" charset="0"/>
                <a:ea typeface="+mn-ea"/>
                <a:cs typeface="Poppins" panose="00000500000000000000" pitchFamily="2" charset="0"/>
              </a:rPr>
              <a:t>) for a complete list of our presence at HIVR4P 2024, including e-posters.</a:t>
            </a:r>
          </a:p>
        </p:txBody>
      </p:sp>
    </p:spTree>
    <p:extLst>
      <p:ext uri="{BB962C8B-B14F-4D97-AF65-F5344CB8AC3E}">
        <p14:creationId xmlns:p14="http://schemas.microsoft.com/office/powerpoint/2010/main" val="3564779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04E0DE-E18F-7C20-A9EB-45628E09FD89}"/>
              </a:ext>
            </a:extLst>
          </p:cNvPr>
          <p:cNvSpPr>
            <a:spLocks noGrp="1"/>
          </p:cNvSpPr>
          <p:nvPr>
            <p:ph type="body" sz="quarter" idx="10"/>
          </p:nvPr>
        </p:nvSpPr>
        <p:spPr>
          <a:xfrm>
            <a:off x="715518" y="836803"/>
            <a:ext cx="5886450" cy="1067741"/>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a typeface="Calibri"/>
              <a:cs typeface="Calibri"/>
            </a:endParaRPr>
          </a:p>
          <a:p>
            <a:endParaRPr lang="en-US"/>
          </a:p>
        </p:txBody>
      </p:sp>
      <p:pic>
        <p:nvPicPr>
          <p:cNvPr id="3" name="Picture 2">
            <a:extLst>
              <a:ext uri="{FF2B5EF4-FFF2-40B4-BE49-F238E27FC236}">
                <a16:creationId xmlns:a16="http://schemas.microsoft.com/office/drawing/2014/main" id="{A811E3E4-11B1-4D41-832A-2CC593C23C0C}"/>
              </a:ext>
            </a:extLst>
          </p:cNvPr>
          <p:cNvPicPr>
            <a:picLocks noChangeAspect="1"/>
          </p:cNvPicPr>
          <p:nvPr/>
        </p:nvPicPr>
        <p:blipFill rotWithShape="1">
          <a:blip r:embed="rId3"/>
          <a:srcRect l="2479"/>
          <a:stretch/>
        </p:blipFill>
        <p:spPr>
          <a:xfrm>
            <a:off x="7199790" y="0"/>
            <a:ext cx="4458622" cy="6858000"/>
          </a:xfrm>
          <a:prstGeom prst="rect">
            <a:avLst/>
          </a:prstGeom>
        </p:spPr>
      </p:pic>
      <p:sp>
        <p:nvSpPr>
          <p:cNvPr id="4" name="TextBox 3">
            <a:extLst>
              <a:ext uri="{FF2B5EF4-FFF2-40B4-BE49-F238E27FC236}">
                <a16:creationId xmlns:a16="http://schemas.microsoft.com/office/drawing/2014/main" id="{71A513BE-74AF-4770-BA37-A21DDC62C0F7}"/>
              </a:ext>
            </a:extLst>
          </p:cNvPr>
          <p:cNvSpPr txBox="1"/>
          <p:nvPr/>
        </p:nvSpPr>
        <p:spPr>
          <a:xfrm>
            <a:off x="825500" y="836803"/>
            <a:ext cx="6223000" cy="923330"/>
          </a:xfrm>
          <a:prstGeom prst="rect">
            <a:avLst/>
          </a:prstGeom>
          <a:noFill/>
        </p:spPr>
        <p:txBody>
          <a:bodyPr wrap="square" lIns="91440" tIns="45720" rIns="91440" bIns="45720" rtlCol="0" anchor="t">
            <a:spAutoFit/>
          </a:bodyPr>
          <a:lstStyle/>
          <a:p>
            <a:r>
              <a:rPr lang="en-GB" dirty="0"/>
              <a:t>We would like to thank USAID, Department of Health (National, Provincial, District and Facilities), communities and participants who together, create the story of PrEP choice!</a:t>
            </a:r>
            <a:endParaRPr lang="en-ZA" dirty="0"/>
          </a:p>
        </p:txBody>
      </p:sp>
    </p:spTree>
    <p:extLst>
      <p:ext uri="{BB962C8B-B14F-4D97-AF65-F5344CB8AC3E}">
        <p14:creationId xmlns:p14="http://schemas.microsoft.com/office/powerpoint/2010/main" val="615067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20E507C-7206-3938-26AA-54945D3E7024}"/>
              </a:ext>
            </a:extLst>
          </p:cNvPr>
          <p:cNvSpPr txBox="1">
            <a:spLocks/>
          </p:cNvSpPr>
          <p:nvPr/>
        </p:nvSpPr>
        <p:spPr>
          <a:xfrm>
            <a:off x="-384544" y="418791"/>
            <a:ext cx="12130720" cy="618941"/>
          </a:xfrm>
          <a:prstGeom prst="rect">
            <a:avLst/>
          </a:prstGeom>
        </p:spPr>
        <p:txBody>
          <a:bodyPr vert="horz" lIns="804672" tIns="45720" rIns="91440" bIns="45720" rtlCol="0" anchor="ctr">
            <a:noAutofit/>
          </a:bodyPr>
          <a:lstStyle>
            <a:lvl1pPr algn="l" defTabSz="914400" rtl="0" eaLnBrk="1" latinLnBrk="0" hangingPunct="1">
              <a:lnSpc>
                <a:spcPct val="90000"/>
              </a:lnSpc>
              <a:spcBef>
                <a:spcPct val="0"/>
              </a:spcBef>
              <a:buNone/>
              <a:defRPr sz="3000" b="1" i="0" kern="1200">
                <a:solidFill>
                  <a:schemeClr val="accent1"/>
                </a:solidFill>
                <a:latin typeface="Poppins SemiBold" pitchFamily="2" charset="77"/>
                <a:ea typeface="Roboto" panose="02000000000000000000" pitchFamily="2" charset="0"/>
                <a:cs typeface="Poppins SemiBold" pitchFamily="2" charset="77"/>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a:ln>
                <a:noFill/>
              </a:ln>
              <a:solidFill>
                <a:srgbClr val="05676D"/>
              </a:solidFill>
              <a:effectLst/>
              <a:uLnTx/>
              <a:uFillTx/>
              <a:latin typeface="Poppins SemiBold" pitchFamily="2" charset="77"/>
              <a:ea typeface="Roboto" panose="02000000000000000000" pitchFamily="2" charset="0"/>
              <a:cs typeface="Poppins SemiBold" pitchFamily="2" charset="77"/>
            </a:endParaRPr>
          </a:p>
        </p:txBody>
      </p:sp>
      <p:sp>
        <p:nvSpPr>
          <p:cNvPr id="4" name="Content Placeholder 2">
            <a:extLst>
              <a:ext uri="{FF2B5EF4-FFF2-40B4-BE49-F238E27FC236}">
                <a16:creationId xmlns:a16="http://schemas.microsoft.com/office/drawing/2014/main" id="{521CF08A-D0B6-8AE5-EEC0-F52CB0C8C821}"/>
              </a:ext>
            </a:extLst>
          </p:cNvPr>
          <p:cNvSpPr txBox="1">
            <a:spLocks/>
          </p:cNvSpPr>
          <p:nvPr/>
        </p:nvSpPr>
        <p:spPr>
          <a:xfrm>
            <a:off x="373528" y="3427785"/>
            <a:ext cx="4385580" cy="26777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18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625E58"/>
                </a:solidFill>
                <a:effectLst/>
                <a:uLnTx/>
                <a:uFillTx/>
                <a:latin typeface="Poppins" pitchFamily="2" charset="77"/>
                <a:ea typeface="+mn-ea"/>
                <a:cs typeface="Poppins" pitchFamily="2" charset="77"/>
              </a:rPr>
              <a:t>The</a:t>
            </a:r>
            <a:r>
              <a:rPr kumimoji="0" lang="en-US" sz="1400" b="1" i="0" u="none" strike="noStrike" kern="1200" cap="none" spc="0" normalizeH="0" baseline="0" noProof="0">
                <a:ln>
                  <a:noFill/>
                </a:ln>
                <a:solidFill>
                  <a:srgbClr val="625E58"/>
                </a:solidFill>
                <a:effectLst/>
                <a:uLnTx/>
                <a:uFillTx/>
                <a:latin typeface="Poppins" pitchFamily="2" charset="77"/>
                <a:ea typeface="+mn-ea"/>
                <a:cs typeface="Poppins" pitchFamily="2" charset="77"/>
              </a:rPr>
              <a:t> enhanced service package </a:t>
            </a:r>
            <a:r>
              <a:rPr kumimoji="0" lang="en-US" sz="1400" b="0" i="0" u="none" strike="noStrike" kern="1200" cap="none" spc="0" normalizeH="0" baseline="0" noProof="0">
                <a:ln>
                  <a:noFill/>
                </a:ln>
                <a:solidFill>
                  <a:srgbClr val="625E58"/>
                </a:solidFill>
                <a:effectLst/>
                <a:uLnTx/>
                <a:uFillTx/>
                <a:latin typeface="Poppins" pitchFamily="2" charset="77"/>
                <a:ea typeface="+mn-ea"/>
                <a:cs typeface="Poppins" pitchFamily="2" charset="77"/>
              </a:rPr>
              <a:t>offers PrEP products that have regulatory approval in each country</a:t>
            </a:r>
          </a:p>
          <a:p>
            <a:pPr marL="228600" marR="0" lvl="0" indent="-228600" algn="l" defTabSz="914400" rtl="0" eaLnBrk="1" fontAlgn="auto" latinLnBrk="0" hangingPunct="1">
              <a:lnSpc>
                <a:spcPct val="110000"/>
              </a:lnSpc>
              <a:spcBef>
                <a:spcPts val="18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625E58"/>
                </a:solidFill>
                <a:effectLst/>
                <a:uLnTx/>
                <a:uFillTx/>
                <a:latin typeface="Poppins" pitchFamily="2" charset="77"/>
                <a:ea typeface="+mn-ea"/>
                <a:cs typeface="Poppins" pitchFamily="2" charset="77"/>
              </a:rPr>
              <a:t>CATALYST includes a cohort study </a:t>
            </a:r>
            <a:r>
              <a:rPr kumimoji="0" lang="en-US" sz="1400" b="0" i="0" u="none" strike="noStrike" kern="1200" cap="none" spc="0" normalizeH="0" baseline="0" noProof="0">
                <a:ln>
                  <a:noFill/>
                </a:ln>
                <a:solidFill>
                  <a:srgbClr val="625E58"/>
                </a:solidFill>
                <a:effectLst/>
                <a:uLnTx/>
                <a:uFillTx/>
                <a:latin typeface="Poppins" pitchFamily="2" charset="77"/>
                <a:ea typeface="+mn-ea"/>
                <a:cs typeface="Poppins" pitchFamily="2" charset="77"/>
              </a:rPr>
              <a:t>of HIV-negative women and a </a:t>
            </a:r>
            <a:r>
              <a:rPr kumimoji="0" lang="en-US" sz="1400" b="1" i="0" u="none" strike="noStrike" kern="1200" cap="none" spc="0" normalizeH="0" baseline="0" noProof="0">
                <a:ln>
                  <a:noFill/>
                </a:ln>
                <a:solidFill>
                  <a:srgbClr val="625E58"/>
                </a:solidFill>
                <a:effectLst/>
                <a:uLnTx/>
                <a:uFillTx/>
                <a:latin typeface="Poppins" pitchFamily="2" charset="77"/>
                <a:ea typeface="+mn-ea"/>
                <a:cs typeface="Poppins" pitchFamily="2" charset="77"/>
              </a:rPr>
              <a:t>mixed-methods process evaluation </a:t>
            </a:r>
          </a:p>
          <a:p>
            <a:pPr marL="228600" marR="0" lvl="0" indent="-228600" algn="l" defTabSz="914400" rtl="0" eaLnBrk="1" fontAlgn="auto" latinLnBrk="0" hangingPunct="1">
              <a:lnSpc>
                <a:spcPct val="110000"/>
              </a:lnSpc>
              <a:spcBef>
                <a:spcPts val="18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625E58"/>
                </a:solidFill>
                <a:effectLst/>
                <a:uLnTx/>
                <a:uFillTx/>
                <a:latin typeface="Poppins" pitchFamily="2" charset="77"/>
                <a:ea typeface="+mn-ea"/>
                <a:cs typeface="Poppins" pitchFamily="2" charset="77"/>
              </a:rPr>
              <a:t>It uses </a:t>
            </a:r>
            <a:r>
              <a:rPr kumimoji="0" lang="en-US" sz="1400" b="1" i="0" u="none" strike="noStrike" kern="1200" cap="none" spc="0" normalizeH="0" baseline="0" noProof="0">
                <a:ln>
                  <a:noFill/>
                </a:ln>
                <a:solidFill>
                  <a:srgbClr val="625E58"/>
                </a:solidFill>
                <a:effectLst/>
                <a:uLnTx/>
                <a:uFillTx/>
                <a:latin typeface="Poppins" pitchFamily="2" charset="77"/>
                <a:ea typeface="+mn-ea"/>
                <a:cs typeface="Poppins" pitchFamily="2" charset="77"/>
              </a:rPr>
              <a:t>quality improvement (QI) methods </a:t>
            </a:r>
            <a:r>
              <a:rPr kumimoji="0" lang="en-US" sz="1400" b="0" i="0" u="none" strike="noStrike" kern="1200" cap="none" spc="0" normalizeH="0" baseline="0" noProof="0">
                <a:ln>
                  <a:noFill/>
                </a:ln>
                <a:solidFill>
                  <a:srgbClr val="625E58"/>
                </a:solidFill>
                <a:effectLst/>
                <a:uLnTx/>
                <a:uFillTx/>
                <a:latin typeface="Poppins" pitchFamily="2" charset="77"/>
                <a:ea typeface="+mn-ea"/>
                <a:cs typeface="Poppins" pitchFamily="2" charset="77"/>
              </a:rPr>
              <a:t>to refine implementation and identify a core service delivery package for PrEP choice </a:t>
            </a:r>
          </a:p>
        </p:txBody>
      </p:sp>
      <p:grpSp>
        <p:nvGrpSpPr>
          <p:cNvPr id="6" name="Group 5">
            <a:extLst>
              <a:ext uri="{FF2B5EF4-FFF2-40B4-BE49-F238E27FC236}">
                <a16:creationId xmlns:a16="http://schemas.microsoft.com/office/drawing/2014/main" id="{31A17E0D-1750-80F1-9581-DA14494A240F}"/>
              </a:ext>
            </a:extLst>
          </p:cNvPr>
          <p:cNvGrpSpPr/>
          <p:nvPr/>
        </p:nvGrpSpPr>
        <p:grpSpPr>
          <a:xfrm>
            <a:off x="5105400" y="3591295"/>
            <a:ext cx="6797139" cy="2549091"/>
            <a:chOff x="5752023" y="3416808"/>
            <a:chExt cx="6797139" cy="2892552"/>
          </a:xfrm>
        </p:grpSpPr>
        <p:sp>
          <p:nvSpPr>
            <p:cNvPr id="7" name="Rectangle: Folded Corner 13">
              <a:extLst>
                <a:ext uri="{FF2B5EF4-FFF2-40B4-BE49-F238E27FC236}">
                  <a16:creationId xmlns:a16="http://schemas.microsoft.com/office/drawing/2014/main" id="{0E5BF5C6-64A9-7710-62BB-990EDBED5640}"/>
                </a:ext>
              </a:extLst>
            </p:cNvPr>
            <p:cNvSpPr/>
            <p:nvPr/>
          </p:nvSpPr>
          <p:spPr>
            <a:xfrm>
              <a:off x="5752023" y="3429000"/>
              <a:ext cx="2327490" cy="2849880"/>
            </a:xfrm>
            <a:prstGeom prst="rect">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100" b="1" i="0" u="none" strike="noStrike" kern="1200" cap="none" spc="0" normalizeH="0" baseline="0" noProof="0">
                <a:ln>
                  <a:noFill/>
                </a:ln>
                <a:solidFill>
                  <a:srgbClr val="625E58">
                    <a:lumMod val="50000"/>
                  </a:srgbClr>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625E58">
                      <a:lumMod val="50000"/>
                    </a:srgbClr>
                  </a:solidFill>
                  <a:effectLst/>
                  <a:uLnTx/>
                  <a:uFillTx/>
                  <a:latin typeface="Poppins" pitchFamily="2" charset="77"/>
                  <a:ea typeface="+mn-ea"/>
                  <a:cs typeface="Poppins" pitchFamily="2" charset="77"/>
                </a:rPr>
                <a:t>OBJECTIVE 1</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625E58">
                      <a:lumMod val="50000"/>
                    </a:srgbClr>
                  </a:solidFill>
                  <a:effectLst/>
                  <a:uLnTx/>
                  <a:uFillTx/>
                  <a:latin typeface="Poppins" pitchFamily="2" charset="77"/>
                  <a:ea typeface="Calibri" panose="020F0502020204030204" pitchFamily="34" charset="0"/>
                  <a:cs typeface="Poppins" pitchFamily="2" charset="77"/>
                </a:rPr>
                <a:t>Characterize the implementation of an enhanced service delivery package for PrEP choice and assess individual-, provider-, facility-, community- and health system-level facilitators and barriers of the implementation process</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050" b="0" i="0" u="none" strike="noStrike" kern="1200" cap="none" spc="0" normalizeH="0" baseline="0" noProof="0">
                <a:ln>
                  <a:noFill/>
                </a:ln>
                <a:solidFill>
                  <a:srgbClr val="625E58">
                    <a:lumMod val="50000"/>
                  </a:srgbClr>
                </a:solidFill>
                <a:effectLst/>
                <a:uLnTx/>
                <a:uFillTx/>
                <a:latin typeface="Poppins" pitchFamily="2" charset="77"/>
                <a:ea typeface="Calibri" panose="020F0502020204030204" pitchFamily="34" charset="0"/>
                <a:cs typeface="Poppins" pitchFamily="2" charset="77"/>
              </a:endParaRPr>
            </a:p>
          </p:txBody>
        </p:sp>
        <p:sp>
          <p:nvSpPr>
            <p:cNvPr id="8" name="Rectangle: Folded Corner 14">
              <a:extLst>
                <a:ext uri="{FF2B5EF4-FFF2-40B4-BE49-F238E27FC236}">
                  <a16:creationId xmlns:a16="http://schemas.microsoft.com/office/drawing/2014/main" id="{FFD7ADB2-104E-86C2-4FEF-D6F1DC3478B8}"/>
                </a:ext>
              </a:extLst>
            </p:cNvPr>
            <p:cNvSpPr/>
            <p:nvPr/>
          </p:nvSpPr>
          <p:spPr>
            <a:xfrm>
              <a:off x="8079513" y="3429000"/>
              <a:ext cx="2221743" cy="2849880"/>
            </a:xfrm>
            <a:prstGeom prst="rect">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100" b="1" i="0" u="none" strike="noStrike" kern="1200" cap="none" spc="0" normalizeH="0" baseline="0" noProof="0">
                <a:ln>
                  <a:noFill/>
                </a:ln>
                <a:solidFill>
                  <a:srgbClr val="625E58">
                    <a:lumMod val="50000"/>
                  </a:srgbClr>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625E58">
                      <a:lumMod val="50000"/>
                    </a:srgbClr>
                  </a:solidFill>
                  <a:effectLst/>
                  <a:uLnTx/>
                  <a:uFillTx/>
                  <a:latin typeface="Poppins" pitchFamily="2" charset="77"/>
                  <a:ea typeface="+mn-ea"/>
                  <a:cs typeface="Poppins" pitchFamily="2" charset="77"/>
                </a:rPr>
                <a:t>OBJECTIVE 2</a:t>
              </a:r>
              <a:endParaRPr kumimoji="0" lang="en-US" sz="1200" b="0" i="0" u="none" strike="noStrike" kern="1200" cap="none" spc="0" normalizeH="0" baseline="0" noProof="0">
                <a:ln>
                  <a:noFill/>
                </a:ln>
                <a:solidFill>
                  <a:srgbClr val="625E58">
                    <a:lumMod val="50000"/>
                  </a:srgbClr>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625E58">
                      <a:lumMod val="50000"/>
                    </a:srgbClr>
                  </a:solidFill>
                  <a:effectLst/>
                  <a:uLnTx/>
                  <a:uFillTx/>
                  <a:latin typeface="Poppins" pitchFamily="2" charset="77"/>
                  <a:ea typeface="+mn-ea"/>
                  <a:cs typeface="Poppins" pitchFamily="2" charset="77"/>
                </a:rPr>
                <a:t>Describe patterns of PrEP use and use effectiveness in the context of PrEP choice and assess sociodemographic and contraceptive use correlates of PrEP use patterns</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050" b="0" i="0" u="none" strike="noStrike" kern="1200" cap="none" spc="0" normalizeH="0" baseline="0" noProof="0">
                <a:ln>
                  <a:noFill/>
                </a:ln>
                <a:solidFill>
                  <a:srgbClr val="625E58">
                    <a:lumMod val="50000"/>
                  </a:srgbClr>
                </a:solidFill>
                <a:effectLst/>
                <a:uLnTx/>
                <a:uFillTx/>
                <a:latin typeface="Poppins" pitchFamily="2" charset="77"/>
                <a:ea typeface="+mn-ea"/>
                <a:cs typeface="Poppins" pitchFamily="2" charset="77"/>
              </a:endParaRPr>
            </a:p>
          </p:txBody>
        </p:sp>
        <p:sp>
          <p:nvSpPr>
            <p:cNvPr id="9" name="Rectangle: Folded Corner 15">
              <a:extLst>
                <a:ext uri="{FF2B5EF4-FFF2-40B4-BE49-F238E27FC236}">
                  <a16:creationId xmlns:a16="http://schemas.microsoft.com/office/drawing/2014/main" id="{F94E9234-5B72-CB49-5EF2-E4FD4EDF5399}"/>
                </a:ext>
              </a:extLst>
            </p:cNvPr>
            <p:cNvSpPr/>
            <p:nvPr/>
          </p:nvSpPr>
          <p:spPr>
            <a:xfrm>
              <a:off x="10301262" y="3429000"/>
              <a:ext cx="2247900" cy="2849880"/>
            </a:xfrm>
            <a:prstGeom prst="rect">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100" b="1" i="0" u="none" strike="noStrike" kern="1200" cap="none" spc="0" normalizeH="0" baseline="0" noProof="0">
                <a:ln>
                  <a:noFill/>
                </a:ln>
                <a:solidFill>
                  <a:srgbClr val="625E58">
                    <a:lumMod val="50000"/>
                  </a:srgbClr>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625E58">
                      <a:lumMod val="50000"/>
                    </a:srgbClr>
                  </a:solidFill>
                  <a:effectLst/>
                  <a:uLnTx/>
                  <a:uFillTx/>
                  <a:latin typeface="Poppins" pitchFamily="2" charset="77"/>
                  <a:ea typeface="+mn-ea"/>
                  <a:cs typeface="Poppins" pitchFamily="2" charset="77"/>
                </a:rPr>
                <a:t>OBJECTIVE 3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625E58">
                      <a:lumMod val="50000"/>
                    </a:srgbClr>
                  </a:solidFill>
                  <a:effectLst/>
                  <a:uLnTx/>
                  <a:uFillTx/>
                  <a:latin typeface="Poppins" pitchFamily="2" charset="77"/>
                  <a:ea typeface="+mn-ea"/>
                  <a:cs typeface="Poppins" pitchFamily="2" charset="77"/>
                </a:rPr>
                <a:t>Describe clinically relevant indicators among PrEP users, including rates of HIV infection and drug resistance among PrEP users who acquire HIV following PrEP exposure</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050" b="0" i="0" u="none" strike="noStrike" kern="1200" cap="none" spc="0" normalizeH="0" baseline="0" noProof="0">
                <a:ln>
                  <a:noFill/>
                </a:ln>
                <a:solidFill>
                  <a:srgbClr val="625E58">
                    <a:lumMod val="50000"/>
                  </a:srgbClr>
                </a:solidFill>
                <a:effectLst/>
                <a:uLnTx/>
                <a:uFillTx/>
                <a:latin typeface="Poppins" pitchFamily="2" charset="77"/>
                <a:ea typeface="+mn-ea"/>
                <a:cs typeface="Poppins" pitchFamily="2" charset="77"/>
              </a:endParaRPr>
            </a:p>
          </p:txBody>
        </p:sp>
        <p:cxnSp>
          <p:nvCxnSpPr>
            <p:cNvPr id="10" name="Straight Connector 9">
              <a:extLst>
                <a:ext uri="{FF2B5EF4-FFF2-40B4-BE49-F238E27FC236}">
                  <a16:creationId xmlns:a16="http://schemas.microsoft.com/office/drawing/2014/main" id="{6767A2C0-0C88-1BB4-F64B-248DCE16D3AB}"/>
                </a:ext>
              </a:extLst>
            </p:cNvPr>
            <p:cNvCxnSpPr/>
            <p:nvPr/>
          </p:nvCxnSpPr>
          <p:spPr>
            <a:xfrm>
              <a:off x="5752024" y="3421924"/>
              <a:ext cx="0" cy="286207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48BA628-9F85-A0E3-F291-3D23BAB0E0E0}"/>
                </a:ext>
              </a:extLst>
            </p:cNvPr>
            <p:cNvCxnSpPr/>
            <p:nvPr/>
          </p:nvCxnSpPr>
          <p:spPr>
            <a:xfrm>
              <a:off x="8079517" y="3416808"/>
              <a:ext cx="0" cy="286207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362A40D-EA7E-BDBB-5F78-0F39A7F87133}"/>
                </a:ext>
              </a:extLst>
            </p:cNvPr>
            <p:cNvCxnSpPr/>
            <p:nvPr/>
          </p:nvCxnSpPr>
          <p:spPr>
            <a:xfrm>
              <a:off x="10301262" y="3447288"/>
              <a:ext cx="0" cy="2862072"/>
            </a:xfrm>
            <a:prstGeom prst="line">
              <a:avLst/>
            </a:prstGeom>
            <a:ln w="76200"/>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6DEE9A7F-73BF-FC19-CD74-1999348FDAE6}"/>
              </a:ext>
            </a:extLst>
          </p:cNvPr>
          <p:cNvSpPr/>
          <p:nvPr/>
        </p:nvSpPr>
        <p:spPr>
          <a:xfrm rot="5400000">
            <a:off x="5295654" y="-3781488"/>
            <a:ext cx="1600694" cy="121920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400050" marR="0" lvl="0" indent="0" algn="l" defTabSz="914400" rtl="0" eaLnBrk="1" fontAlgn="auto" latinLnBrk="0" hangingPunct="1">
              <a:lnSpc>
                <a:spcPct val="110000"/>
              </a:lnSpc>
              <a:spcBef>
                <a:spcPts val="600"/>
              </a:spcBef>
              <a:spcAft>
                <a:spcPts val="0"/>
              </a:spcAft>
              <a:buClrTx/>
              <a:buSzTx/>
              <a:buFontTx/>
              <a:buNone/>
              <a:tabLst>
                <a:tab pos="9944100" algn="l"/>
              </a:tabLst>
              <a:defRPr/>
            </a:pPr>
            <a:r>
              <a:rPr kumimoji="0" lang="en-US" sz="1800" b="1" i="0" u="none" strike="noStrike" kern="1200" cap="none" spc="0" normalizeH="0" baseline="0" noProof="0">
                <a:ln>
                  <a:noFill/>
                </a:ln>
                <a:solidFill>
                  <a:srgbClr val="FFFFFF"/>
                </a:solidFill>
                <a:effectLst/>
                <a:uLnTx/>
                <a:uFillTx/>
                <a:latin typeface="Poppins" pitchFamily="2" charset="77"/>
                <a:ea typeface="+mn-ea"/>
                <a:cs typeface="Poppins" pitchFamily="2" charset="77"/>
              </a:rPr>
              <a:t>The CATALYST study, under the MOSAIC project, uses mixed methods to characterize and assess the implementation of an enhanced service delivery package providing choice of PrEP products among women at PEPFAR delivery sites in Kenya, Lesotho, South Africa, Uganda, and Zimbabwe. </a:t>
            </a:r>
          </a:p>
        </p:txBody>
      </p:sp>
      <p:sp>
        <p:nvSpPr>
          <p:cNvPr id="21" name="Title 20">
            <a:extLst>
              <a:ext uri="{FF2B5EF4-FFF2-40B4-BE49-F238E27FC236}">
                <a16:creationId xmlns:a16="http://schemas.microsoft.com/office/drawing/2014/main" id="{273DC902-E90F-EA09-DFD1-647571C8434D}"/>
              </a:ext>
            </a:extLst>
          </p:cNvPr>
          <p:cNvSpPr>
            <a:spLocks noGrp="1"/>
          </p:cNvSpPr>
          <p:nvPr>
            <p:ph type="title"/>
          </p:nvPr>
        </p:nvSpPr>
        <p:spPr>
          <a:xfrm>
            <a:off x="0" y="291452"/>
            <a:ext cx="11746176" cy="909789"/>
          </a:xfrm>
        </p:spPr>
        <p:txBody>
          <a:bodyPr>
            <a:normAutofit fontScale="90000"/>
          </a:bodyPr>
          <a:lstStyle/>
          <a:p>
            <a:r>
              <a:rPr kumimoji="0" lang="en-US" sz="3200" b="1" i="0" u="none" strike="noStrike" kern="1200" cap="none" spc="0" normalizeH="0" baseline="0" noProof="0">
                <a:ln>
                  <a:noFill/>
                </a:ln>
                <a:solidFill>
                  <a:srgbClr val="DE9F3B"/>
                </a:solidFill>
                <a:effectLst/>
                <a:uLnTx/>
                <a:uFillTx/>
                <a:latin typeface="Poppins SemiBold" pitchFamily="2" charset="77"/>
                <a:ea typeface="Roboto" panose="02000000000000000000" pitchFamily="2" charset="0"/>
                <a:cs typeface="Poppins SemiBold" pitchFamily="2" charset="77"/>
              </a:rPr>
              <a:t>Cataly</a:t>
            </a:r>
            <a:r>
              <a:rPr kumimoji="0" lang="en-US" sz="3200" b="1" i="0" u="none" strike="noStrike" kern="1200" cap="none" spc="0" normalizeH="0" baseline="0" noProof="0">
                <a:ln>
                  <a:noFill/>
                </a:ln>
                <a:solidFill>
                  <a:srgbClr val="05676D"/>
                </a:solidFill>
                <a:effectLst/>
                <a:uLnTx/>
                <a:uFillTx/>
                <a:latin typeface="Poppins SemiBold" pitchFamily="2" charset="77"/>
                <a:ea typeface="Roboto" panose="02000000000000000000" pitchFamily="2" charset="0"/>
                <a:cs typeface="Poppins SemiBold" pitchFamily="2" charset="77"/>
              </a:rPr>
              <a:t>zing access to new prevention products to </a:t>
            </a:r>
            <a:r>
              <a:rPr kumimoji="0" lang="en-US" sz="3200" b="1" i="0" u="none" strike="noStrike" kern="1200" cap="none" spc="0" normalizeH="0" baseline="0" noProof="0">
                <a:ln>
                  <a:noFill/>
                </a:ln>
                <a:solidFill>
                  <a:srgbClr val="DE9F3B"/>
                </a:solidFill>
                <a:effectLst/>
                <a:uLnTx/>
                <a:uFillTx/>
                <a:latin typeface="Poppins SemiBold" pitchFamily="2" charset="77"/>
                <a:ea typeface="Roboto" panose="02000000000000000000" pitchFamily="2" charset="0"/>
                <a:cs typeface="Poppins SemiBold" pitchFamily="2" charset="77"/>
              </a:rPr>
              <a:t>st</a:t>
            </a:r>
            <a:r>
              <a:rPr kumimoji="0" lang="en-US" sz="3200" b="1" i="0" u="none" strike="noStrike" kern="1200" cap="none" spc="0" normalizeH="0" baseline="0" noProof="0">
                <a:ln>
                  <a:noFill/>
                </a:ln>
                <a:solidFill>
                  <a:srgbClr val="05676D"/>
                </a:solidFill>
                <a:effectLst/>
                <a:uLnTx/>
                <a:uFillTx/>
                <a:latin typeface="Poppins SemiBold" pitchFamily="2" charset="77"/>
                <a:ea typeface="Roboto" panose="02000000000000000000" pitchFamily="2" charset="0"/>
                <a:cs typeface="Poppins SemiBold" pitchFamily="2" charset="77"/>
              </a:rPr>
              <a:t>op HIV</a:t>
            </a:r>
            <a:endParaRPr lang="en-US"/>
          </a:p>
        </p:txBody>
      </p:sp>
    </p:spTree>
    <p:extLst>
      <p:ext uri="{BB962C8B-B14F-4D97-AF65-F5344CB8AC3E}">
        <p14:creationId xmlns:p14="http://schemas.microsoft.com/office/powerpoint/2010/main" val="3716977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3E4058-14E2-4D77-0184-1335D14AC447}"/>
              </a:ext>
            </a:extLst>
          </p:cNvPr>
          <p:cNvSpPr/>
          <p:nvPr/>
        </p:nvSpPr>
        <p:spPr>
          <a:xfrm>
            <a:off x="0" y="172278"/>
            <a:ext cx="675520" cy="11855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308F0C9-665A-C17C-164C-0509A5063D7D}"/>
              </a:ext>
            </a:extLst>
          </p:cNvPr>
          <p:cNvSpPr>
            <a:spLocks noGrp="1"/>
          </p:cNvSpPr>
          <p:nvPr>
            <p:ph type="title"/>
          </p:nvPr>
        </p:nvSpPr>
        <p:spPr>
          <a:xfrm>
            <a:off x="93519" y="596926"/>
            <a:ext cx="3737116" cy="1286438"/>
          </a:xfrm>
        </p:spPr>
        <p:txBody>
          <a:bodyPr>
            <a:normAutofit/>
          </a:bodyPr>
          <a:lstStyle/>
          <a:p>
            <a:r>
              <a:rPr lang="en-US" sz="3600">
                <a:solidFill>
                  <a:schemeClr val="accent2"/>
                </a:solidFill>
              </a:rPr>
              <a:t>CATALYST Study Sites</a:t>
            </a:r>
          </a:p>
        </p:txBody>
      </p:sp>
      <p:sp>
        <p:nvSpPr>
          <p:cNvPr id="7" name="TextBox 6">
            <a:extLst>
              <a:ext uri="{FF2B5EF4-FFF2-40B4-BE49-F238E27FC236}">
                <a16:creationId xmlns:a16="http://schemas.microsoft.com/office/drawing/2014/main" id="{4B6D6566-22FE-CF56-5C1F-6D01352A7624}"/>
              </a:ext>
            </a:extLst>
          </p:cNvPr>
          <p:cNvSpPr txBox="1"/>
          <p:nvPr/>
        </p:nvSpPr>
        <p:spPr>
          <a:xfrm>
            <a:off x="818737" y="1883364"/>
            <a:ext cx="4324258" cy="510909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1200"/>
              </a:spcBef>
              <a:spcAft>
                <a:spcPts val="600"/>
              </a:spcAft>
              <a:buClr>
                <a:srgbClr val="DE9F3B"/>
              </a:buClr>
              <a:buSzTx/>
              <a:buFont typeface="Wingdings" pitchFamily="2" charset="2"/>
              <a:buChar char="§"/>
              <a:tabLst/>
              <a:defRPr/>
            </a:pPr>
            <a:r>
              <a:rPr kumimoji="0" lang="en-US" sz="2400" b="0" i="0" u="none" strike="noStrike" kern="1200" cap="none" spc="0" normalizeH="0" baseline="0" noProof="0">
                <a:ln>
                  <a:noFill/>
                </a:ln>
                <a:solidFill>
                  <a:srgbClr val="625E58">
                    <a:lumMod val="75000"/>
                  </a:srgbClr>
                </a:solidFill>
                <a:effectLst/>
                <a:uLnTx/>
                <a:uFillTx/>
                <a:latin typeface="Poppins" pitchFamily="2" charset="77"/>
                <a:ea typeface="+mn-ea"/>
                <a:cs typeface="Poppins" pitchFamily="2" charset="77"/>
              </a:rPr>
              <a:t>Diverse mix of 28 public health delivery sites with PEPFAR PrEP targets</a:t>
            </a:r>
          </a:p>
          <a:p>
            <a:pPr marL="742950" marR="0" lvl="1" indent="-285750" algn="l" defTabSz="914400" rtl="0" eaLnBrk="1" fontAlgn="auto" latinLnBrk="0" hangingPunct="1">
              <a:lnSpc>
                <a:spcPct val="100000"/>
              </a:lnSpc>
              <a:spcBef>
                <a:spcPts val="0"/>
              </a:spcBef>
              <a:spcAft>
                <a:spcPts val="0"/>
              </a:spcAft>
              <a:buClr>
                <a:srgbClr val="DE9F3B"/>
              </a:buClr>
              <a:buSzTx/>
              <a:buFont typeface="Wingdings" pitchFamily="2" charset="2"/>
              <a:buChar char="§"/>
              <a:tabLst/>
              <a:defRPr/>
            </a:pPr>
            <a:r>
              <a:rPr kumimoji="0" lang="en-US" sz="2000" b="0" i="0" u="none" strike="noStrike" kern="1200" cap="none" spc="0" normalizeH="0" baseline="0" noProof="0">
                <a:ln>
                  <a:noFill/>
                </a:ln>
                <a:solidFill>
                  <a:srgbClr val="625E58">
                    <a:lumMod val="75000"/>
                  </a:srgbClr>
                </a:solidFill>
                <a:effectLst/>
                <a:uLnTx/>
                <a:uFillTx/>
                <a:latin typeface="Poppins" pitchFamily="2" charset="77"/>
                <a:ea typeface="+mn-ea"/>
                <a:cs typeface="Poppins" pitchFamily="2" charset="77"/>
              </a:rPr>
              <a:t>6 in Kenya</a:t>
            </a:r>
          </a:p>
          <a:p>
            <a:pPr marL="742950" marR="0" lvl="1" indent="-285750" algn="l" defTabSz="914400" rtl="0" eaLnBrk="1" fontAlgn="auto" latinLnBrk="0" hangingPunct="1">
              <a:lnSpc>
                <a:spcPct val="100000"/>
              </a:lnSpc>
              <a:spcBef>
                <a:spcPts val="0"/>
              </a:spcBef>
              <a:spcAft>
                <a:spcPts val="0"/>
              </a:spcAft>
              <a:buClr>
                <a:srgbClr val="DE9F3B"/>
              </a:buClr>
              <a:buSzTx/>
              <a:buFont typeface="Wingdings" pitchFamily="2" charset="2"/>
              <a:buChar char="§"/>
              <a:tabLst/>
              <a:defRPr/>
            </a:pPr>
            <a:r>
              <a:rPr kumimoji="0" lang="en-US" sz="2000" b="0" i="0" u="none" strike="noStrike" kern="1200" cap="none" spc="0" normalizeH="0" baseline="0" noProof="0">
                <a:ln>
                  <a:noFill/>
                </a:ln>
                <a:solidFill>
                  <a:srgbClr val="625E58">
                    <a:lumMod val="75000"/>
                  </a:srgbClr>
                </a:solidFill>
                <a:effectLst/>
                <a:uLnTx/>
                <a:uFillTx/>
                <a:latin typeface="Poppins" pitchFamily="2" charset="77"/>
                <a:ea typeface="+mn-ea"/>
                <a:cs typeface="Poppins" pitchFamily="2" charset="77"/>
              </a:rPr>
              <a:t>3 in Lesotho</a:t>
            </a:r>
          </a:p>
          <a:p>
            <a:pPr marL="742950" marR="0" lvl="1" indent="-285750" algn="l" defTabSz="914400" rtl="0" eaLnBrk="1" fontAlgn="auto" latinLnBrk="0" hangingPunct="1">
              <a:lnSpc>
                <a:spcPct val="100000"/>
              </a:lnSpc>
              <a:spcBef>
                <a:spcPts val="0"/>
              </a:spcBef>
              <a:spcAft>
                <a:spcPts val="0"/>
              </a:spcAft>
              <a:buClr>
                <a:srgbClr val="DE9F3B"/>
              </a:buClr>
              <a:buSzTx/>
              <a:buFont typeface="Wingdings" pitchFamily="2" charset="2"/>
              <a:buChar char="§"/>
              <a:tabLst/>
              <a:defRPr/>
            </a:pPr>
            <a:r>
              <a:rPr kumimoji="0" lang="en-US" sz="2000" b="0" i="0" u="none" strike="noStrike" kern="1200" cap="none" spc="0" normalizeH="0" baseline="0" noProof="0">
                <a:ln>
                  <a:noFill/>
                </a:ln>
                <a:solidFill>
                  <a:srgbClr val="625E58">
                    <a:lumMod val="75000"/>
                  </a:srgbClr>
                </a:solidFill>
                <a:effectLst/>
                <a:uLnTx/>
                <a:uFillTx/>
                <a:latin typeface="Poppins" pitchFamily="2" charset="77"/>
                <a:ea typeface="+mn-ea"/>
                <a:cs typeface="Poppins" pitchFamily="2" charset="77"/>
              </a:rPr>
              <a:t>6 in South Africa</a:t>
            </a:r>
          </a:p>
          <a:p>
            <a:pPr marL="742950" marR="0" lvl="1" indent="-285750" algn="l" defTabSz="914400" rtl="0" eaLnBrk="1" fontAlgn="auto" latinLnBrk="0" hangingPunct="1">
              <a:lnSpc>
                <a:spcPct val="100000"/>
              </a:lnSpc>
              <a:spcBef>
                <a:spcPts val="0"/>
              </a:spcBef>
              <a:spcAft>
                <a:spcPts val="0"/>
              </a:spcAft>
              <a:buClr>
                <a:srgbClr val="DE9F3B"/>
              </a:buClr>
              <a:buSzTx/>
              <a:buFont typeface="Wingdings" pitchFamily="2" charset="2"/>
              <a:buChar char="§"/>
              <a:tabLst/>
              <a:defRPr/>
            </a:pPr>
            <a:r>
              <a:rPr kumimoji="0" lang="en-US" sz="2000" b="0" i="0" u="none" strike="noStrike" kern="1200" cap="none" spc="0" normalizeH="0" baseline="0" noProof="0">
                <a:ln>
                  <a:noFill/>
                </a:ln>
                <a:solidFill>
                  <a:srgbClr val="625E58">
                    <a:lumMod val="75000"/>
                  </a:srgbClr>
                </a:solidFill>
                <a:effectLst/>
                <a:uLnTx/>
                <a:uFillTx/>
                <a:latin typeface="Poppins" pitchFamily="2" charset="77"/>
                <a:ea typeface="+mn-ea"/>
                <a:cs typeface="Poppins" pitchFamily="2" charset="77"/>
              </a:rPr>
              <a:t>7 in Uganda</a:t>
            </a:r>
          </a:p>
          <a:p>
            <a:pPr marL="742950" marR="0" lvl="1" indent="-285750" algn="l" defTabSz="914400" rtl="0" eaLnBrk="1" fontAlgn="auto" latinLnBrk="0" hangingPunct="1">
              <a:lnSpc>
                <a:spcPct val="100000"/>
              </a:lnSpc>
              <a:spcBef>
                <a:spcPts val="0"/>
              </a:spcBef>
              <a:spcAft>
                <a:spcPts val="0"/>
              </a:spcAft>
              <a:buClr>
                <a:srgbClr val="DE9F3B"/>
              </a:buClr>
              <a:buSzTx/>
              <a:buFont typeface="Wingdings" pitchFamily="2" charset="2"/>
              <a:buChar char="§"/>
              <a:tabLst/>
              <a:defRPr/>
            </a:pPr>
            <a:r>
              <a:rPr kumimoji="0" lang="en-US" sz="2000" b="0" i="0" u="none" strike="noStrike" kern="1200" cap="none" spc="0" normalizeH="0" baseline="0" noProof="0">
                <a:ln>
                  <a:noFill/>
                </a:ln>
                <a:solidFill>
                  <a:srgbClr val="625E58">
                    <a:lumMod val="75000"/>
                  </a:srgbClr>
                </a:solidFill>
                <a:effectLst/>
                <a:uLnTx/>
                <a:uFillTx/>
                <a:latin typeface="Poppins" pitchFamily="2" charset="77"/>
                <a:ea typeface="+mn-ea"/>
                <a:cs typeface="Poppins" pitchFamily="2" charset="77"/>
              </a:rPr>
              <a:t>6 in Zimbabwe</a:t>
            </a:r>
            <a:r>
              <a:rPr kumimoji="0" lang="en-US" sz="2400" b="0" i="0" u="none" strike="noStrike" kern="1200" cap="none" spc="0" normalizeH="0" baseline="0" noProof="0">
                <a:ln>
                  <a:noFill/>
                </a:ln>
                <a:solidFill>
                  <a:srgbClr val="625E58">
                    <a:lumMod val="75000"/>
                  </a:srgbClr>
                </a:solidFill>
                <a:effectLst/>
                <a:uLnTx/>
                <a:uFillTx/>
                <a:latin typeface="Poppins" pitchFamily="2" charset="77"/>
                <a:ea typeface="+mn-ea"/>
                <a:cs typeface="Poppins" pitchFamily="2" charset="77"/>
              </a:rPr>
              <a:t> </a:t>
            </a:r>
          </a:p>
          <a:p>
            <a:pPr marL="285750" marR="0" lvl="0" indent="-285750" algn="l" defTabSz="914400" rtl="0" eaLnBrk="1" fontAlgn="auto" latinLnBrk="0" hangingPunct="1">
              <a:lnSpc>
                <a:spcPct val="100000"/>
              </a:lnSpc>
              <a:spcBef>
                <a:spcPts val="1200"/>
              </a:spcBef>
              <a:spcAft>
                <a:spcPts val="600"/>
              </a:spcAft>
              <a:buClr>
                <a:srgbClr val="DE9F3B"/>
              </a:buClr>
              <a:buSzTx/>
              <a:buFont typeface="Wingdings" pitchFamily="2" charset="2"/>
              <a:buChar char="§"/>
              <a:tabLst/>
              <a:defRPr/>
            </a:pPr>
            <a:r>
              <a:rPr kumimoji="0" lang="en-US" sz="2400" b="0" i="0" u="none" strike="noStrike" kern="1200" cap="none" spc="0" normalizeH="0" baseline="0" noProof="0">
                <a:ln>
                  <a:noFill/>
                </a:ln>
                <a:solidFill>
                  <a:srgbClr val="625E58">
                    <a:lumMod val="75000"/>
                  </a:srgbClr>
                </a:solidFill>
                <a:effectLst/>
                <a:uLnTx/>
                <a:uFillTx/>
                <a:latin typeface="Poppins" pitchFamily="2" charset="77"/>
                <a:ea typeface="+mn-ea"/>
                <a:cs typeface="Poppins" pitchFamily="2" charset="77"/>
              </a:rPr>
              <a:t>Mix of populations with some sites focused on adolescents, sex workers or pregnant women</a:t>
            </a:r>
          </a:p>
          <a:p>
            <a:pPr marL="285750" marR="0" lvl="0" indent="-285750" algn="l" defTabSz="914400" rtl="0" eaLnBrk="1" fontAlgn="auto" latinLnBrk="0" hangingPunct="1">
              <a:lnSpc>
                <a:spcPct val="100000"/>
              </a:lnSpc>
              <a:spcBef>
                <a:spcPts val="1200"/>
              </a:spcBef>
              <a:spcAft>
                <a:spcPts val="600"/>
              </a:spcAft>
              <a:buClr>
                <a:srgbClr val="DE9F3B"/>
              </a:buClr>
              <a:buSzTx/>
              <a:buFont typeface="Wingdings" pitchFamily="2" charset="2"/>
              <a:buChar char="§"/>
              <a:tabLst/>
              <a:defRPr/>
            </a:pPr>
            <a:endParaRPr kumimoji="0" lang="en-US" sz="2400" b="0" i="0" u="none" strike="noStrike" kern="1200" cap="none" spc="0" normalizeH="0" baseline="0" noProof="0">
              <a:ln>
                <a:noFill/>
              </a:ln>
              <a:solidFill>
                <a:srgbClr val="625E58">
                  <a:lumMod val="75000"/>
                </a:srgbClr>
              </a:solidFill>
              <a:effectLst/>
              <a:uLnTx/>
              <a:uFillTx/>
              <a:latin typeface="Poppins" pitchFamily="2" charset="77"/>
              <a:ea typeface="+mn-ea"/>
              <a:cs typeface="Poppins" pitchFamily="2" charset="77"/>
            </a:endParaRPr>
          </a:p>
        </p:txBody>
      </p:sp>
      <p:pic>
        <p:nvPicPr>
          <p:cNvPr id="3" name="Picture 2" descr="A map of africa with pink and yellow points&#10;&#10;Description automatically generated">
            <a:extLst>
              <a:ext uri="{FF2B5EF4-FFF2-40B4-BE49-F238E27FC236}">
                <a16:creationId xmlns:a16="http://schemas.microsoft.com/office/drawing/2014/main" id="{9F4572F9-09DC-11E7-8CB2-E3B6D314FD7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05879" y="0"/>
            <a:ext cx="10890082" cy="6936828"/>
          </a:xfrm>
          <a:prstGeom prst="rect">
            <a:avLst/>
          </a:prstGeom>
        </p:spPr>
      </p:pic>
    </p:spTree>
    <p:extLst>
      <p:ext uri="{BB962C8B-B14F-4D97-AF65-F5344CB8AC3E}">
        <p14:creationId xmlns:p14="http://schemas.microsoft.com/office/powerpoint/2010/main" val="2232218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E6552F-CFC8-41F6-8D8E-63FA3B48A821}"/>
              </a:ext>
            </a:extLst>
          </p:cNvPr>
          <p:cNvSpPr>
            <a:spLocks noGrp="1"/>
          </p:cNvSpPr>
          <p:nvPr>
            <p:ph type="title"/>
          </p:nvPr>
        </p:nvSpPr>
        <p:spPr/>
        <p:txBody>
          <a:bodyPr/>
          <a:lstStyle/>
          <a:p>
            <a:r>
              <a:rPr lang="en-GB"/>
              <a:t>CATALYST South Africa</a:t>
            </a:r>
            <a:endParaRPr lang="en-ZA"/>
          </a:p>
        </p:txBody>
      </p:sp>
      <p:sp>
        <p:nvSpPr>
          <p:cNvPr id="2" name="Content Placeholder 1">
            <a:extLst>
              <a:ext uri="{FF2B5EF4-FFF2-40B4-BE49-F238E27FC236}">
                <a16:creationId xmlns:a16="http://schemas.microsoft.com/office/drawing/2014/main" id="{F48B154D-BA70-4EB6-8CB4-360F567CD5AD}"/>
              </a:ext>
            </a:extLst>
          </p:cNvPr>
          <p:cNvSpPr>
            <a:spLocks noGrp="1"/>
          </p:cNvSpPr>
          <p:nvPr>
            <p:ph idx="1"/>
          </p:nvPr>
        </p:nvSpPr>
        <p:spPr/>
        <p:txBody>
          <a:bodyPr vert="horz" lIns="91440" tIns="45720" rIns="91440" bIns="45720" rtlCol="0" anchor="t">
            <a:normAutofit/>
          </a:bodyPr>
          <a:lstStyle/>
          <a:p>
            <a:pPr marL="342900" indent="-342900">
              <a:buFont typeface="Arial" panose="020B0604020202020204" pitchFamily="34" charset="0"/>
              <a:buChar char="•"/>
            </a:pPr>
            <a:r>
              <a:rPr lang="en-GB" sz="2200" dirty="0">
                <a:latin typeface="Poppins"/>
                <a:ea typeface="Roboto"/>
                <a:cs typeface="Poppins"/>
              </a:rPr>
              <a:t>Implemented in 6 PEPFAR-supported sites</a:t>
            </a:r>
          </a:p>
          <a:p>
            <a:pPr marL="1028700" lvl="1" indent="-342900"/>
            <a:r>
              <a:rPr lang="en-GB" sz="2200" dirty="0">
                <a:latin typeface="Poppins"/>
                <a:ea typeface="Roboto"/>
                <a:cs typeface="Poppins"/>
              </a:rPr>
              <a:t>4 primary health care (PHC) facilities </a:t>
            </a:r>
          </a:p>
          <a:p>
            <a:pPr marL="1028700" lvl="1" indent="-342900"/>
            <a:r>
              <a:rPr lang="en-GB" sz="2200" dirty="0">
                <a:latin typeface="Poppins"/>
                <a:ea typeface="Roboto"/>
                <a:cs typeface="Poppins"/>
              </a:rPr>
              <a:t>2 partner-led key populations focused sites</a:t>
            </a:r>
          </a:p>
          <a:p>
            <a:pPr marL="342900" indent="-342900">
              <a:buFont typeface="Arial" panose="020B0604020202020204" pitchFamily="34" charset="0"/>
              <a:buChar char="•"/>
            </a:pPr>
            <a:r>
              <a:rPr lang="en-GB" sz="2200" dirty="0">
                <a:latin typeface="Poppins"/>
                <a:ea typeface="Roboto"/>
                <a:cs typeface="Poppins"/>
              </a:rPr>
              <a:t> Populations</a:t>
            </a:r>
          </a:p>
          <a:p>
            <a:pPr marL="1028700" lvl="1" indent="-342900"/>
            <a:r>
              <a:rPr lang="en-GB" sz="2200" dirty="0">
                <a:latin typeface="Poppins"/>
                <a:ea typeface="Roboto"/>
                <a:cs typeface="Poppins"/>
              </a:rPr>
              <a:t>Women &gt;18 years – note no upper age limit</a:t>
            </a:r>
          </a:p>
          <a:p>
            <a:pPr marL="1028700" lvl="1" indent="-342900"/>
            <a:r>
              <a:rPr lang="en-GB" sz="2200" dirty="0">
                <a:latin typeface="Poppins"/>
                <a:ea typeface="Roboto"/>
                <a:cs typeface="Poppins"/>
              </a:rPr>
              <a:t>Transgender females</a:t>
            </a:r>
          </a:p>
          <a:p>
            <a:pPr marL="1028700" lvl="1" indent="-342900"/>
            <a:r>
              <a:rPr lang="en-GB" sz="2200" dirty="0">
                <a:latin typeface="Poppins"/>
                <a:ea typeface="Roboto"/>
                <a:cs typeface="Poppins"/>
              </a:rPr>
              <a:t>Pregnant and breastfeeding populations</a:t>
            </a:r>
          </a:p>
          <a:p>
            <a:pPr marL="342900" indent="-342900">
              <a:buFont typeface="Arial" panose="020B0604020202020204" pitchFamily="34" charset="0"/>
              <a:buChar char="•"/>
            </a:pPr>
            <a:r>
              <a:rPr lang="en-GB" sz="2200" dirty="0">
                <a:latin typeface="Poppins"/>
                <a:ea typeface="Roboto"/>
                <a:cs typeface="Poppins"/>
              </a:rPr>
              <a:t>Stage I (oral </a:t>
            </a:r>
            <a:r>
              <a:rPr lang="en-GB" sz="2200" dirty="0" err="1">
                <a:latin typeface="Poppins"/>
                <a:ea typeface="Roboto"/>
                <a:cs typeface="Poppins"/>
              </a:rPr>
              <a:t>PrEP</a:t>
            </a:r>
            <a:r>
              <a:rPr lang="en-GB" sz="2200" dirty="0">
                <a:latin typeface="Poppins"/>
                <a:ea typeface="Roboto"/>
                <a:cs typeface="Poppins"/>
              </a:rPr>
              <a:t> and </a:t>
            </a:r>
            <a:r>
              <a:rPr lang="en-GB" sz="2200" dirty="0" err="1">
                <a:latin typeface="Poppins"/>
                <a:ea typeface="Roboto"/>
                <a:cs typeface="Poppins"/>
              </a:rPr>
              <a:t>PrEP</a:t>
            </a:r>
            <a:r>
              <a:rPr lang="en-GB" sz="2200" dirty="0">
                <a:latin typeface="Poppins"/>
                <a:ea typeface="Roboto"/>
                <a:cs typeface="Poppins"/>
              </a:rPr>
              <a:t> ring) – August 2023 to March 2024</a:t>
            </a:r>
          </a:p>
          <a:p>
            <a:pPr marL="342900" indent="-342900">
              <a:buFont typeface="Arial" panose="020B0604020202020204" pitchFamily="34" charset="0"/>
              <a:buChar char="•"/>
            </a:pPr>
            <a:r>
              <a:rPr lang="en-GB" sz="2200" dirty="0">
                <a:latin typeface="Poppins"/>
                <a:ea typeface="Roboto"/>
                <a:cs typeface="Poppins"/>
              </a:rPr>
              <a:t>Stage II (oral </a:t>
            </a:r>
            <a:r>
              <a:rPr lang="en-GB" sz="2200" dirty="0" err="1">
                <a:latin typeface="Poppins"/>
                <a:ea typeface="Roboto"/>
                <a:cs typeface="Poppins"/>
              </a:rPr>
              <a:t>PrEP</a:t>
            </a:r>
            <a:r>
              <a:rPr lang="en-GB" sz="2200" dirty="0">
                <a:latin typeface="Poppins"/>
                <a:ea typeface="Roboto"/>
                <a:cs typeface="Poppins"/>
              </a:rPr>
              <a:t>, </a:t>
            </a:r>
            <a:r>
              <a:rPr lang="en-GB" sz="2200" dirty="0" err="1">
                <a:latin typeface="Poppins"/>
                <a:ea typeface="Roboto"/>
                <a:cs typeface="Poppins"/>
              </a:rPr>
              <a:t>PrEP</a:t>
            </a:r>
            <a:r>
              <a:rPr lang="en-GB" sz="2200" dirty="0">
                <a:latin typeface="Poppins"/>
                <a:ea typeface="Roboto"/>
                <a:cs typeface="Poppins"/>
              </a:rPr>
              <a:t> ring and CAB </a:t>
            </a:r>
            <a:r>
              <a:rPr lang="en-GB" sz="2200" dirty="0" err="1">
                <a:latin typeface="Poppins"/>
                <a:ea typeface="Roboto"/>
                <a:cs typeface="Poppins"/>
              </a:rPr>
              <a:t>PrEP</a:t>
            </a:r>
            <a:r>
              <a:rPr lang="en-GB" sz="2200" dirty="0">
                <a:latin typeface="Poppins"/>
                <a:ea typeface="Roboto"/>
                <a:cs typeface="Poppins"/>
              </a:rPr>
              <a:t>)- April 2024 to present</a:t>
            </a:r>
          </a:p>
          <a:p>
            <a:pPr marL="800100" lvl="1" indent="-342900"/>
            <a:r>
              <a:rPr lang="en-GB" sz="1800" dirty="0">
                <a:latin typeface="Poppins"/>
                <a:ea typeface="Roboto"/>
                <a:cs typeface="Poppins"/>
              </a:rPr>
              <a:t>April - July 2024: Stage I participants reconsented to receive choice of all 3 methods</a:t>
            </a:r>
          </a:p>
          <a:p>
            <a:pPr marL="800100" lvl="1" indent="-342900"/>
            <a:r>
              <a:rPr lang="en-GB" sz="1800" dirty="0">
                <a:latin typeface="Poppins"/>
                <a:ea typeface="Roboto"/>
                <a:cs typeface="Poppins"/>
              </a:rPr>
              <a:t>August to date - open to new enrolments</a:t>
            </a:r>
          </a:p>
          <a:p>
            <a:pPr marL="342900" indent="-342900">
              <a:buFont typeface="Arial" panose="020B0604020202020204" pitchFamily="34" charset="0"/>
              <a:buChar char="•"/>
            </a:pPr>
            <a:r>
              <a:rPr lang="en-GB" sz="2200" dirty="0">
                <a:latin typeface="Poppins"/>
                <a:ea typeface="Roboto"/>
                <a:cs typeface="Poppins"/>
              </a:rPr>
              <a:t>All products are delivered in accordance with NDOH guidelines</a:t>
            </a:r>
            <a:endParaRPr lang="en-GB" dirty="0">
              <a:latin typeface="Poppins"/>
              <a:ea typeface="Roboto"/>
              <a:cs typeface="Poppins"/>
            </a:endParaRPr>
          </a:p>
          <a:p>
            <a:pPr marL="342900" indent="-342900"/>
            <a:endParaRPr lang="en-GB">
              <a:latin typeface="Poppins" panose="00000500000000000000" pitchFamily="2" charset="0"/>
              <a:cs typeface="Poppins" panose="00000500000000000000" pitchFamily="2" charset="0"/>
            </a:endParaRPr>
          </a:p>
          <a:p>
            <a:pPr marL="342900" indent="-342900"/>
            <a:endParaRPr lang="en-ZA">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801142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81B36-F3F9-C72B-4C86-B0CBAE69D10D}"/>
              </a:ext>
            </a:extLst>
          </p:cNvPr>
          <p:cNvSpPr>
            <a:spLocks noGrp="1"/>
          </p:cNvSpPr>
          <p:nvPr>
            <p:ph type="title"/>
          </p:nvPr>
        </p:nvSpPr>
        <p:spPr/>
        <p:txBody>
          <a:bodyPr/>
          <a:lstStyle/>
          <a:p>
            <a:r>
              <a:rPr lang="en-US"/>
              <a:t>CATALYST South Africa timeline</a:t>
            </a:r>
          </a:p>
        </p:txBody>
      </p:sp>
      <p:graphicFrame>
        <p:nvGraphicFramePr>
          <p:cNvPr id="3" name="Diagram 2">
            <a:extLst>
              <a:ext uri="{FF2B5EF4-FFF2-40B4-BE49-F238E27FC236}">
                <a16:creationId xmlns:a16="http://schemas.microsoft.com/office/drawing/2014/main" id="{78EDFE30-501E-E76B-93C8-125C1B584F67}"/>
              </a:ext>
            </a:extLst>
          </p:cNvPr>
          <p:cNvGraphicFramePr/>
          <p:nvPr>
            <p:extLst>
              <p:ext uri="{D42A27DB-BD31-4B8C-83A1-F6EECF244321}">
                <p14:modId xmlns:p14="http://schemas.microsoft.com/office/powerpoint/2010/main" val="1440472665"/>
              </p:ext>
            </p:extLst>
          </p:nvPr>
        </p:nvGraphicFramePr>
        <p:xfrm>
          <a:off x="327599" y="1209391"/>
          <a:ext cx="10188221" cy="53067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raphic 1" descr="Fireworks with solid fill">
            <a:extLst>
              <a:ext uri="{FF2B5EF4-FFF2-40B4-BE49-F238E27FC236}">
                <a16:creationId xmlns:a16="http://schemas.microsoft.com/office/drawing/2014/main" id="{B60BFB40-524D-F3D5-B8E6-DA7DBC6FE0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65106" y="1436550"/>
            <a:ext cx="1102518" cy="1102518"/>
          </a:xfrm>
          <a:prstGeom prst="rect">
            <a:avLst/>
          </a:prstGeom>
        </p:spPr>
      </p:pic>
      <p:pic>
        <p:nvPicPr>
          <p:cNvPr id="5" name="Graphic 1" descr="Fireworks with solid fill">
            <a:extLst>
              <a:ext uri="{FF2B5EF4-FFF2-40B4-BE49-F238E27FC236}">
                <a16:creationId xmlns:a16="http://schemas.microsoft.com/office/drawing/2014/main" id="{609ED7C6-6FCA-9016-661D-C550206E74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65106" y="5109446"/>
            <a:ext cx="1102518" cy="1102518"/>
          </a:xfrm>
          <a:prstGeom prst="rect">
            <a:avLst/>
          </a:prstGeom>
        </p:spPr>
      </p:pic>
    </p:spTree>
    <p:extLst>
      <p:ext uri="{BB962C8B-B14F-4D97-AF65-F5344CB8AC3E}">
        <p14:creationId xmlns:p14="http://schemas.microsoft.com/office/powerpoint/2010/main" val="2896826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12830-6E1E-C2D9-4885-FC6AF64B948C}"/>
              </a:ext>
            </a:extLst>
          </p:cNvPr>
          <p:cNvSpPr>
            <a:spLocks noGrp="1"/>
          </p:cNvSpPr>
          <p:nvPr>
            <p:ph type="title"/>
          </p:nvPr>
        </p:nvSpPr>
        <p:spPr/>
        <p:txBody>
          <a:bodyPr/>
          <a:lstStyle/>
          <a:p>
            <a:r>
              <a:rPr lang="en-US"/>
              <a:t>Current enrollment as of June 30, 2024</a:t>
            </a:r>
          </a:p>
        </p:txBody>
      </p:sp>
      <p:sp>
        <p:nvSpPr>
          <p:cNvPr id="3" name="Content Placeholder 2">
            <a:extLst>
              <a:ext uri="{FF2B5EF4-FFF2-40B4-BE49-F238E27FC236}">
                <a16:creationId xmlns:a16="http://schemas.microsoft.com/office/drawing/2014/main" id="{2C8D52A3-180E-F833-3B3C-B01C80C0B2A3}"/>
              </a:ext>
            </a:extLst>
          </p:cNvPr>
          <p:cNvSpPr>
            <a:spLocks noGrp="1"/>
          </p:cNvSpPr>
          <p:nvPr>
            <p:ph idx="1"/>
          </p:nvPr>
        </p:nvSpPr>
        <p:spPr>
          <a:xfrm>
            <a:off x="744914" y="1333956"/>
            <a:ext cx="9677400" cy="4962936"/>
          </a:xfrm>
        </p:spPr>
        <p:txBody>
          <a:bodyPr vert="horz" lIns="91440" tIns="45720" rIns="91440" bIns="45720" rtlCol="0" anchor="t">
            <a:noAutofit/>
          </a:bodyPr>
          <a:lstStyle/>
          <a:p>
            <a:r>
              <a:rPr lang="en-US" sz="2000" dirty="0">
                <a:latin typeface="Poppins"/>
                <a:ea typeface="Roboto"/>
                <a:cs typeface="Poppins"/>
              </a:rPr>
              <a:t>Total enrollment in </a:t>
            </a:r>
            <a:r>
              <a:rPr lang="en-US" sz="2000" b="1" dirty="0">
                <a:latin typeface="Poppins"/>
                <a:ea typeface="Roboto"/>
                <a:cs typeface="Poppins"/>
              </a:rPr>
              <a:t>Stage I</a:t>
            </a:r>
            <a:r>
              <a:rPr lang="en-US" sz="2000" dirty="0">
                <a:latin typeface="Poppins"/>
                <a:ea typeface="Roboto"/>
                <a:cs typeface="Poppins"/>
              </a:rPr>
              <a:t> (choice between oral PrEP and PrEP ring): 3967</a:t>
            </a:r>
          </a:p>
          <a:p>
            <a:pPr lvl="1"/>
            <a:r>
              <a:rPr lang="en-US" sz="2000" b="1" dirty="0">
                <a:solidFill>
                  <a:schemeClr val="accent1"/>
                </a:solidFill>
                <a:latin typeface="Poppins" panose="00000500000000000000" pitchFamily="2" charset="0"/>
                <a:ea typeface="Roboto"/>
                <a:cs typeface="Poppins" panose="00000500000000000000" pitchFamily="2" charset="0"/>
              </a:rPr>
              <a:t>South Africa – enrolled 557 participants</a:t>
            </a:r>
            <a:r>
              <a:rPr lang="en-US" sz="2000" dirty="0">
                <a:latin typeface="Poppins" panose="00000500000000000000" pitchFamily="2" charset="0"/>
                <a:ea typeface="Roboto"/>
                <a:cs typeface="Poppins" panose="00000500000000000000" pitchFamily="2" charset="0"/>
              </a:rPr>
              <a:t> </a:t>
            </a:r>
            <a:endParaRPr lang="en-US" sz="2000" dirty="0">
              <a:latin typeface="Poppins" panose="00000500000000000000" pitchFamily="2" charset="0"/>
              <a:cs typeface="Poppins" panose="00000500000000000000" pitchFamily="2" charset="0"/>
            </a:endParaRPr>
          </a:p>
          <a:p>
            <a:r>
              <a:rPr lang="en-US" sz="2000" dirty="0">
                <a:latin typeface="Poppins"/>
                <a:ea typeface="Roboto"/>
                <a:cs typeface="Poppins"/>
              </a:rPr>
              <a:t>Total enrollment in </a:t>
            </a:r>
            <a:r>
              <a:rPr lang="en-US" sz="2000" b="1" dirty="0">
                <a:latin typeface="Poppins"/>
                <a:ea typeface="Roboto"/>
                <a:cs typeface="Poppins"/>
              </a:rPr>
              <a:t>Stage II</a:t>
            </a:r>
            <a:r>
              <a:rPr lang="en-US" sz="2000" dirty="0">
                <a:latin typeface="Poppins"/>
                <a:ea typeface="Roboto"/>
                <a:cs typeface="Poppins"/>
              </a:rPr>
              <a:t> (choice between oral PrEP, PrEP ring and CAB PrEP): 614</a:t>
            </a:r>
          </a:p>
          <a:p>
            <a:pPr lvl="1"/>
            <a:r>
              <a:rPr lang="en-US" sz="2000" b="1" dirty="0">
                <a:solidFill>
                  <a:schemeClr val="accent1"/>
                </a:solidFill>
                <a:latin typeface="Poppins" panose="00000500000000000000" pitchFamily="2" charset="0"/>
                <a:cs typeface="Poppins" panose="00000500000000000000" pitchFamily="2" charset="0"/>
              </a:rPr>
              <a:t>South Africa – enrolled 268 participants</a:t>
            </a:r>
          </a:p>
          <a:p>
            <a:pPr lvl="2"/>
            <a:r>
              <a:rPr lang="en-US" sz="1600" b="1" dirty="0">
                <a:solidFill>
                  <a:schemeClr val="accent1"/>
                </a:solidFill>
                <a:latin typeface="Poppins"/>
                <a:ea typeface="Roboto"/>
                <a:cs typeface="Poppins"/>
              </a:rPr>
              <a:t>242 (43%) are Stage I participants who reconsented to Stage II and 26 are new Stage II enrolments at a site serving transgender individuals</a:t>
            </a:r>
            <a:endParaRPr lang="en-US" sz="1600" dirty="0">
              <a:solidFill>
                <a:schemeClr val="accent1"/>
              </a:solidFill>
              <a:latin typeface="Poppins"/>
              <a:ea typeface="Roboto"/>
              <a:cs typeface="Poppins"/>
            </a:endParaRPr>
          </a:p>
          <a:p>
            <a:pPr lvl="1"/>
            <a:r>
              <a:rPr lang="en-US" sz="2000" dirty="0">
                <a:latin typeface="Poppins" panose="00000500000000000000" pitchFamily="2" charset="0"/>
                <a:cs typeface="Poppins" panose="00000500000000000000" pitchFamily="2" charset="0"/>
              </a:rPr>
              <a:t>Currently enrolling for Stage II in Lesotho, South Africa, Zimbabwe and Uganda</a:t>
            </a:r>
          </a:p>
          <a:p>
            <a:pPr lvl="1"/>
            <a:r>
              <a:rPr lang="en-US" sz="2000" dirty="0">
                <a:latin typeface="Poppins" panose="00000500000000000000" pitchFamily="2" charset="0"/>
                <a:cs typeface="Poppins" panose="00000500000000000000" pitchFamily="2" charset="0"/>
              </a:rPr>
              <a:t>Anticipate starting Stage II in Kenya in Q4 2024</a:t>
            </a:r>
          </a:p>
          <a:p>
            <a:r>
              <a:rPr lang="en-US" sz="2000" dirty="0">
                <a:latin typeface="Poppins" panose="00000500000000000000" pitchFamily="2" charset="0"/>
                <a:cs typeface="Poppins" panose="00000500000000000000" pitchFamily="2" charset="0"/>
              </a:rPr>
              <a:t>Country-specific product use guidance varies</a:t>
            </a:r>
          </a:p>
          <a:p>
            <a:pPr lvl="1"/>
            <a:r>
              <a:rPr lang="en-US" sz="2000" b="1" dirty="0">
                <a:solidFill>
                  <a:schemeClr val="accent1"/>
                </a:solidFill>
                <a:latin typeface="Poppins" panose="00000500000000000000" pitchFamily="2" charset="0"/>
                <a:cs typeface="Poppins" panose="00000500000000000000" pitchFamily="2" charset="0"/>
              </a:rPr>
              <a:t>PrEP Ring not approved for use in PBFW in South Africa</a:t>
            </a:r>
            <a:r>
              <a:rPr lang="en-US" sz="2000" dirty="0">
                <a:latin typeface="Poppins" panose="00000500000000000000" pitchFamily="2" charset="0"/>
                <a:cs typeface="Poppins" panose="00000500000000000000" pitchFamily="2" charset="0"/>
              </a:rPr>
              <a:t>; PrEP ring use allowed during pregnancy in Kenya and Lesotho; ring use allowed during breastfeeding in Kenya, Lesotho, and Zimbabwe</a:t>
            </a:r>
          </a:p>
          <a:p>
            <a:pPr lvl="1"/>
            <a:r>
              <a:rPr lang="en-US" sz="2000" b="1" dirty="0">
                <a:solidFill>
                  <a:schemeClr val="accent1"/>
                </a:solidFill>
                <a:latin typeface="Poppins" panose="00000500000000000000" pitchFamily="2" charset="0"/>
                <a:cs typeface="Poppins" panose="00000500000000000000" pitchFamily="2" charset="0"/>
              </a:rPr>
              <a:t>CAB PrEP initiation and continuation allowed during pregnancy in South Africa</a:t>
            </a:r>
            <a:r>
              <a:rPr lang="en-US" sz="2000" dirty="0">
                <a:latin typeface="Poppins" panose="00000500000000000000" pitchFamily="2" charset="0"/>
                <a:cs typeface="Poppins" panose="00000500000000000000" pitchFamily="2" charset="0"/>
              </a:rPr>
              <a:t>; CAB PrEP continuation allowed during pregnancy in Zimbabwe</a:t>
            </a:r>
          </a:p>
        </p:txBody>
      </p:sp>
    </p:spTree>
    <p:extLst>
      <p:ext uri="{BB962C8B-B14F-4D97-AF65-F5344CB8AC3E}">
        <p14:creationId xmlns:p14="http://schemas.microsoft.com/office/powerpoint/2010/main" val="529802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708AB2-B945-6618-204C-85FCCB202B2E}"/>
              </a:ext>
            </a:extLst>
          </p:cNvPr>
          <p:cNvSpPr/>
          <p:nvPr/>
        </p:nvSpPr>
        <p:spPr>
          <a:xfrm>
            <a:off x="6661560" y="6268715"/>
            <a:ext cx="4488332" cy="3970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a:solidFill>
                  <a:schemeClr val="bg1"/>
                </a:solidFill>
              </a:rPr>
              <a:t>Columns may not sum to 100% due to non-response</a:t>
            </a:r>
          </a:p>
        </p:txBody>
      </p:sp>
      <p:sp>
        <p:nvSpPr>
          <p:cNvPr id="3" name="Title 2">
            <a:extLst>
              <a:ext uri="{FF2B5EF4-FFF2-40B4-BE49-F238E27FC236}">
                <a16:creationId xmlns:a16="http://schemas.microsoft.com/office/drawing/2014/main" id="{A27B5C7F-B60E-A99C-CEB8-DC1F7F9E97F1}"/>
              </a:ext>
            </a:extLst>
          </p:cNvPr>
          <p:cNvSpPr>
            <a:spLocks noGrp="1"/>
          </p:cNvSpPr>
          <p:nvPr>
            <p:ph type="title"/>
          </p:nvPr>
        </p:nvSpPr>
        <p:spPr>
          <a:xfrm>
            <a:off x="-88900" y="300664"/>
            <a:ext cx="6184900" cy="1143000"/>
          </a:xfrm>
        </p:spPr>
        <p:txBody>
          <a:bodyPr>
            <a:normAutofit fontScale="90000"/>
          </a:bodyPr>
          <a:lstStyle/>
          <a:p>
            <a:r>
              <a:rPr lang="en-US" sz="3000">
                <a:latin typeface="Poppins" panose="00000500000000000000" pitchFamily="2" charset="0"/>
                <a:cs typeface="Poppins" panose="00000500000000000000" pitchFamily="2" charset="0"/>
              </a:rPr>
              <a:t>Participant characteristics at enrolment in South Africa</a:t>
            </a:r>
          </a:p>
        </p:txBody>
      </p:sp>
      <p:sp>
        <p:nvSpPr>
          <p:cNvPr id="7" name="TextBox 6">
            <a:extLst>
              <a:ext uri="{FF2B5EF4-FFF2-40B4-BE49-F238E27FC236}">
                <a16:creationId xmlns:a16="http://schemas.microsoft.com/office/drawing/2014/main" id="{9BF34CCE-E89F-4470-B338-EDAF4E263491}"/>
              </a:ext>
            </a:extLst>
          </p:cNvPr>
          <p:cNvSpPr txBox="1"/>
          <p:nvPr/>
        </p:nvSpPr>
        <p:spPr>
          <a:xfrm>
            <a:off x="646829" y="1678976"/>
            <a:ext cx="5114413" cy="406265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400" b="1">
                <a:solidFill>
                  <a:schemeClr val="accent3"/>
                </a:solidFill>
                <a:latin typeface="Poppins"/>
                <a:cs typeface="Poppins"/>
              </a:rPr>
              <a:t>Population</a:t>
            </a:r>
            <a:r>
              <a:rPr lang="en-GB" sz="2400" b="1">
                <a:latin typeface="Poppins"/>
                <a:cs typeface="Poppins"/>
              </a:rPr>
              <a:t>:</a:t>
            </a:r>
            <a:r>
              <a:rPr lang="en-GB" sz="2400">
                <a:latin typeface="Poppins"/>
                <a:cs typeface="Poppins"/>
              </a:rPr>
              <a:t> 42% of participants sex workers and about a third AGYW*</a:t>
            </a:r>
          </a:p>
          <a:p>
            <a:pPr marL="285750" indent="-285750">
              <a:buFont typeface="Arial" panose="020B0604020202020204" pitchFamily="34" charset="0"/>
              <a:buChar char="•"/>
            </a:pPr>
            <a:r>
              <a:rPr lang="en-GB" sz="2400" b="1">
                <a:solidFill>
                  <a:schemeClr val="accent3"/>
                </a:solidFill>
                <a:latin typeface="Poppins" panose="00000500000000000000" pitchFamily="2" charset="0"/>
                <a:cs typeface="Poppins" panose="00000500000000000000" pitchFamily="2" charset="0"/>
              </a:rPr>
              <a:t>Age</a:t>
            </a:r>
            <a:r>
              <a:rPr lang="en-GB" sz="2400">
                <a:latin typeface="Poppins" panose="00000500000000000000" pitchFamily="2" charset="0"/>
                <a:cs typeface="Poppins" panose="00000500000000000000" pitchFamily="2" charset="0"/>
              </a:rPr>
              <a:t>: Majority of participants &gt;25 years</a:t>
            </a:r>
          </a:p>
          <a:p>
            <a:pPr marL="285750" indent="-285750">
              <a:buFont typeface="Arial" panose="020B0604020202020204" pitchFamily="34" charset="0"/>
              <a:buChar char="•"/>
            </a:pPr>
            <a:r>
              <a:rPr lang="en-GB" sz="2400" b="1">
                <a:solidFill>
                  <a:schemeClr val="accent3"/>
                </a:solidFill>
                <a:latin typeface="Poppins" panose="00000500000000000000" pitchFamily="2" charset="0"/>
                <a:cs typeface="Poppins" panose="00000500000000000000" pitchFamily="2" charset="0"/>
              </a:rPr>
              <a:t>Education</a:t>
            </a:r>
            <a:r>
              <a:rPr lang="en-GB" sz="2400">
                <a:latin typeface="Poppins" panose="00000500000000000000" pitchFamily="2" charset="0"/>
                <a:cs typeface="Poppins" panose="00000500000000000000" pitchFamily="2" charset="0"/>
              </a:rPr>
              <a:t>: Majority with some or completed secondary school</a:t>
            </a:r>
          </a:p>
          <a:p>
            <a:pPr marL="285750" indent="-285750">
              <a:buFont typeface="Arial" panose="020B0604020202020204" pitchFamily="34" charset="0"/>
              <a:buChar char="•"/>
            </a:pPr>
            <a:r>
              <a:rPr lang="en-GB" sz="2400" b="1">
                <a:solidFill>
                  <a:schemeClr val="accent3"/>
                </a:solidFill>
                <a:latin typeface="Poppins" panose="00000500000000000000" pitchFamily="2" charset="0"/>
                <a:cs typeface="Poppins" panose="00000500000000000000" pitchFamily="2" charset="0"/>
              </a:rPr>
              <a:t>Marital status</a:t>
            </a:r>
            <a:r>
              <a:rPr lang="en-GB" sz="2400">
                <a:latin typeface="Poppins" panose="00000500000000000000" pitchFamily="2" charset="0"/>
                <a:cs typeface="Poppins" panose="00000500000000000000" pitchFamily="2" charset="0"/>
              </a:rPr>
              <a:t>: Majority never married </a:t>
            </a:r>
          </a:p>
          <a:p>
            <a:pPr marL="285750" indent="-285750">
              <a:buFont typeface="Arial" panose="020B0604020202020204" pitchFamily="34" charset="0"/>
              <a:buChar char="•"/>
            </a:pPr>
            <a:endParaRPr lang="en-ZA"/>
          </a:p>
        </p:txBody>
      </p:sp>
      <p:sp>
        <p:nvSpPr>
          <p:cNvPr id="8" name="TextBox 7">
            <a:extLst>
              <a:ext uri="{FF2B5EF4-FFF2-40B4-BE49-F238E27FC236}">
                <a16:creationId xmlns:a16="http://schemas.microsoft.com/office/drawing/2014/main" id="{B9D72528-8E26-4B43-9108-BCE24810B28E}"/>
              </a:ext>
            </a:extLst>
          </p:cNvPr>
          <p:cNvSpPr txBox="1"/>
          <p:nvPr/>
        </p:nvSpPr>
        <p:spPr>
          <a:xfrm>
            <a:off x="89639" y="6390045"/>
            <a:ext cx="3589297" cy="307777"/>
          </a:xfrm>
          <a:prstGeom prst="rect">
            <a:avLst/>
          </a:prstGeom>
          <a:noFill/>
        </p:spPr>
        <p:txBody>
          <a:bodyPr wrap="square" rtlCol="0">
            <a:spAutoFit/>
          </a:bodyPr>
          <a:lstStyle/>
          <a:p>
            <a:r>
              <a:rPr lang="en-GB" sz="1400">
                <a:latin typeface="Poppins" panose="00000500000000000000" pitchFamily="2" charset="0"/>
                <a:cs typeface="Poppins" panose="00000500000000000000" pitchFamily="2" charset="0"/>
              </a:rPr>
              <a:t>*SA eligibility age &gt;18 years</a:t>
            </a:r>
            <a:endParaRPr lang="en-ZA" sz="1400">
              <a:latin typeface="Poppins" panose="00000500000000000000" pitchFamily="2" charset="0"/>
              <a:cs typeface="Poppins" panose="00000500000000000000" pitchFamily="2" charset="0"/>
            </a:endParaRPr>
          </a:p>
        </p:txBody>
      </p:sp>
      <p:graphicFrame>
        <p:nvGraphicFramePr>
          <p:cNvPr id="2" name="Table 1">
            <a:extLst>
              <a:ext uri="{FF2B5EF4-FFF2-40B4-BE49-F238E27FC236}">
                <a16:creationId xmlns:a16="http://schemas.microsoft.com/office/drawing/2014/main" id="{25B7EF96-5779-4A86-8B3C-63879D60B87A}"/>
              </a:ext>
            </a:extLst>
          </p:cNvPr>
          <p:cNvGraphicFramePr>
            <a:graphicFrameLocks noGrp="1"/>
          </p:cNvGraphicFramePr>
          <p:nvPr>
            <p:extLst>
              <p:ext uri="{D42A27DB-BD31-4B8C-83A1-F6EECF244321}">
                <p14:modId xmlns:p14="http://schemas.microsoft.com/office/powerpoint/2010/main" val="1011283293"/>
              </p:ext>
            </p:extLst>
          </p:nvPr>
        </p:nvGraphicFramePr>
        <p:xfrm>
          <a:off x="6661560" y="173147"/>
          <a:ext cx="4488332" cy="6034884"/>
        </p:xfrm>
        <a:graphic>
          <a:graphicData uri="http://schemas.openxmlformats.org/drawingml/2006/table">
            <a:tbl>
              <a:tblPr/>
              <a:tblGrid>
                <a:gridCol w="3625779">
                  <a:extLst>
                    <a:ext uri="{9D8B030D-6E8A-4147-A177-3AD203B41FA5}">
                      <a16:colId xmlns:a16="http://schemas.microsoft.com/office/drawing/2014/main" val="1787046818"/>
                    </a:ext>
                  </a:extLst>
                </a:gridCol>
                <a:gridCol w="862553">
                  <a:extLst>
                    <a:ext uri="{9D8B030D-6E8A-4147-A177-3AD203B41FA5}">
                      <a16:colId xmlns:a16="http://schemas.microsoft.com/office/drawing/2014/main" val="2323662732"/>
                    </a:ext>
                  </a:extLst>
                </a:gridCol>
              </a:tblGrid>
              <a:tr h="469888">
                <a:tc>
                  <a:txBody>
                    <a:bodyPr/>
                    <a:lstStyle/>
                    <a:p>
                      <a:pPr rtl="0" fontAlgn="base">
                        <a:spcBef>
                          <a:spcPts val="0"/>
                        </a:spcBef>
                        <a:spcAft>
                          <a:spcPts val="600"/>
                        </a:spcAft>
                      </a:pPr>
                      <a:r>
                        <a:rPr lang="en-ZA" sz="1400" b="1">
                          <a:solidFill>
                            <a:srgbClr val="000000"/>
                          </a:solidFill>
                          <a:effectLst/>
                          <a:latin typeface="Poppins" panose="00000500000000000000" pitchFamily="2" charset="0"/>
                          <a:cs typeface="Poppins" panose="00000500000000000000" pitchFamily="2" charset="0"/>
                        </a:rPr>
                        <a:t> Participant characteristics</a:t>
                      </a:r>
                      <a:endParaRPr lang="en-ZA" sz="1400">
                        <a:solidFill>
                          <a:srgbClr val="000000"/>
                        </a:solidFill>
                        <a:effectLst/>
                        <a:latin typeface="Poppins" panose="00000500000000000000" pitchFamily="2" charset="0"/>
                        <a:cs typeface="Poppins" panose="00000500000000000000" pitchFamily="2" charset="0"/>
                      </a:endParaRP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DE9443"/>
                    </a:solidFill>
                  </a:tcPr>
                </a:tc>
                <a:tc>
                  <a:txBody>
                    <a:bodyPr/>
                    <a:lstStyle/>
                    <a:p>
                      <a:pPr rtl="0" fontAlgn="base">
                        <a:spcBef>
                          <a:spcPts val="0"/>
                        </a:spcBef>
                        <a:spcAft>
                          <a:spcPts val="600"/>
                        </a:spcAft>
                      </a:pPr>
                      <a:r>
                        <a:rPr lang="en-ZA" sz="1400" b="1">
                          <a:solidFill>
                            <a:srgbClr val="000000"/>
                          </a:solidFill>
                          <a:effectLst/>
                          <a:latin typeface="Poppins" panose="00000500000000000000" pitchFamily="2" charset="0"/>
                          <a:cs typeface="Poppins" panose="00000500000000000000" pitchFamily="2" charset="0"/>
                        </a:rPr>
                        <a:t>S. Africa</a:t>
                      </a:r>
                      <a:endParaRPr lang="en-ZA" sz="1400">
                        <a:solidFill>
                          <a:srgbClr val="000000"/>
                        </a:solidFill>
                        <a:effectLst/>
                        <a:latin typeface="Poppins" panose="00000500000000000000" pitchFamily="2" charset="0"/>
                        <a:cs typeface="Poppins" panose="00000500000000000000" pitchFamily="2" charset="0"/>
                      </a:endParaRPr>
                    </a:p>
                    <a:p>
                      <a:pPr rtl="0" fontAlgn="base">
                        <a:spcBef>
                          <a:spcPts val="0"/>
                        </a:spcBef>
                        <a:spcAft>
                          <a:spcPts val="600"/>
                        </a:spcAft>
                      </a:pPr>
                      <a:r>
                        <a:rPr lang="en-ZA" sz="1400" b="1">
                          <a:solidFill>
                            <a:srgbClr val="000000"/>
                          </a:solidFill>
                          <a:effectLst/>
                          <a:latin typeface="Poppins" panose="00000500000000000000" pitchFamily="2" charset="0"/>
                          <a:cs typeface="Poppins" panose="00000500000000000000" pitchFamily="2" charset="0"/>
                        </a:rPr>
                        <a:t>(n=557)</a:t>
                      </a:r>
                      <a:endParaRPr lang="en-ZA" sz="1400">
                        <a:solidFill>
                          <a:srgbClr val="000000"/>
                        </a:solidFill>
                        <a:effectLst/>
                        <a:latin typeface="Poppins" panose="00000500000000000000" pitchFamily="2" charset="0"/>
                        <a:cs typeface="Poppins" panose="00000500000000000000" pitchFamily="2" charset="0"/>
                      </a:endParaRP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DE9443"/>
                    </a:solidFill>
                  </a:tcPr>
                </a:tc>
                <a:extLst>
                  <a:ext uri="{0D108BD9-81ED-4DB2-BD59-A6C34878D82A}">
                    <a16:rowId xmlns:a16="http://schemas.microsoft.com/office/drawing/2014/main" val="3743300976"/>
                  </a:ext>
                </a:extLst>
              </a:tr>
              <a:tr h="243494">
                <a:tc>
                  <a:txBody>
                    <a:bodyPr/>
                    <a:lstStyle/>
                    <a:p>
                      <a:pPr rtl="0" fontAlgn="base">
                        <a:spcBef>
                          <a:spcPts val="0"/>
                        </a:spcBef>
                        <a:spcAft>
                          <a:spcPts val="600"/>
                        </a:spcAft>
                      </a:pPr>
                      <a:r>
                        <a:rPr lang="en-ZA" sz="1400" b="1">
                          <a:solidFill>
                            <a:srgbClr val="000000"/>
                          </a:solidFill>
                          <a:effectLst/>
                          <a:latin typeface="Poppins"/>
                          <a:cs typeface="Poppins"/>
                        </a:rPr>
                        <a:t>Pregnant </a:t>
                      </a:r>
                      <a:endParaRPr lang="en-ZA" sz="1400">
                        <a:solidFill>
                          <a:srgbClr val="000000"/>
                        </a:solidFill>
                        <a:effectLst/>
                        <a:latin typeface="Poppins"/>
                        <a:cs typeface="Poppins"/>
                      </a:endParaRP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rtl="0" fontAlgn="base">
                        <a:spcBef>
                          <a:spcPts val="0"/>
                        </a:spcBef>
                        <a:spcAft>
                          <a:spcPts val="600"/>
                        </a:spcAft>
                      </a:pPr>
                      <a:r>
                        <a:rPr lang="en-ZA" sz="1400">
                          <a:solidFill>
                            <a:srgbClr val="000000"/>
                          </a:solidFill>
                          <a:effectLst/>
                          <a:latin typeface="Poppins"/>
                          <a:cs typeface="Poppins"/>
                        </a:rPr>
                        <a:t>2.5%</a:t>
                      </a: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4277529597"/>
                  </a:ext>
                </a:extLst>
              </a:tr>
              <a:tr h="243494">
                <a:tc>
                  <a:txBody>
                    <a:bodyPr/>
                    <a:lstStyle/>
                    <a:p>
                      <a:pPr rtl="0" fontAlgn="base">
                        <a:spcBef>
                          <a:spcPts val="0"/>
                        </a:spcBef>
                        <a:spcAft>
                          <a:spcPts val="600"/>
                        </a:spcAft>
                      </a:pPr>
                      <a:r>
                        <a:rPr lang="en-ZA" sz="1400" b="1">
                          <a:solidFill>
                            <a:srgbClr val="000000"/>
                          </a:solidFill>
                          <a:effectLst/>
                          <a:latin typeface="Poppins"/>
                          <a:cs typeface="Poppins"/>
                        </a:rPr>
                        <a:t>Breastfeeding </a:t>
                      </a:r>
                      <a:endParaRPr lang="en-ZA" sz="1400">
                        <a:solidFill>
                          <a:srgbClr val="000000"/>
                        </a:solidFill>
                        <a:effectLst/>
                        <a:latin typeface="Poppins"/>
                        <a:cs typeface="Poppins"/>
                      </a:endParaRP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rtl="0" fontAlgn="base">
                        <a:spcBef>
                          <a:spcPts val="0"/>
                        </a:spcBef>
                        <a:spcAft>
                          <a:spcPts val="600"/>
                        </a:spcAft>
                      </a:pPr>
                      <a:r>
                        <a:rPr lang="en-ZA" sz="1400">
                          <a:solidFill>
                            <a:srgbClr val="000000"/>
                          </a:solidFill>
                          <a:effectLst/>
                          <a:latin typeface="Poppins"/>
                          <a:cs typeface="Poppins"/>
                        </a:rPr>
                        <a:t>5.0%</a:t>
                      </a: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372133870"/>
                  </a:ext>
                </a:extLst>
              </a:tr>
              <a:tr h="243494">
                <a:tc>
                  <a:txBody>
                    <a:bodyPr/>
                    <a:lstStyle/>
                    <a:p>
                      <a:pPr rtl="0" fontAlgn="base">
                        <a:spcBef>
                          <a:spcPts val="0"/>
                        </a:spcBef>
                        <a:spcAft>
                          <a:spcPts val="600"/>
                        </a:spcAft>
                      </a:pPr>
                      <a:r>
                        <a:rPr lang="en-ZA" sz="1400" b="1">
                          <a:solidFill>
                            <a:srgbClr val="000000"/>
                          </a:solidFill>
                          <a:effectLst/>
                          <a:latin typeface="Poppins"/>
                          <a:cs typeface="Poppins"/>
                        </a:rPr>
                        <a:t>Sex worker</a:t>
                      </a:r>
                      <a:endParaRPr lang="en-ZA" sz="1400">
                        <a:solidFill>
                          <a:srgbClr val="000000"/>
                        </a:solidFill>
                        <a:effectLst/>
                        <a:latin typeface="Poppins"/>
                        <a:cs typeface="Poppins"/>
                      </a:endParaRP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rtl="0" fontAlgn="base">
                        <a:spcBef>
                          <a:spcPts val="0"/>
                        </a:spcBef>
                        <a:spcAft>
                          <a:spcPts val="600"/>
                        </a:spcAft>
                      </a:pPr>
                      <a:r>
                        <a:rPr lang="en-ZA" sz="1400">
                          <a:solidFill>
                            <a:srgbClr val="000000"/>
                          </a:solidFill>
                          <a:effectLst/>
                          <a:latin typeface="Poppins"/>
                          <a:cs typeface="Poppins"/>
                        </a:rPr>
                        <a:t>41.9%</a:t>
                      </a: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258324431"/>
                  </a:ext>
                </a:extLst>
              </a:tr>
              <a:tr h="243494">
                <a:tc>
                  <a:txBody>
                    <a:bodyPr/>
                    <a:lstStyle/>
                    <a:p>
                      <a:pPr rtl="0" fontAlgn="base">
                        <a:spcBef>
                          <a:spcPts val="0"/>
                        </a:spcBef>
                        <a:spcAft>
                          <a:spcPts val="600"/>
                        </a:spcAft>
                      </a:pPr>
                      <a:r>
                        <a:rPr lang="en-GB" sz="1400" b="1">
                          <a:solidFill>
                            <a:srgbClr val="000000"/>
                          </a:solidFill>
                          <a:effectLst/>
                          <a:latin typeface="Poppins"/>
                          <a:cs typeface="Poppins"/>
                        </a:rPr>
                        <a:t>Adolescent Girls &amp; Young Women (15-24)</a:t>
                      </a:r>
                      <a:endParaRPr lang="en-GB" sz="1400">
                        <a:solidFill>
                          <a:srgbClr val="000000"/>
                        </a:solidFill>
                        <a:effectLst/>
                        <a:latin typeface="Poppins"/>
                        <a:cs typeface="Poppins"/>
                      </a:endParaRP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rtl="0" fontAlgn="base">
                        <a:spcBef>
                          <a:spcPts val="0"/>
                        </a:spcBef>
                        <a:spcAft>
                          <a:spcPts val="600"/>
                        </a:spcAft>
                      </a:pPr>
                      <a:r>
                        <a:rPr lang="en-ZA" sz="1400">
                          <a:solidFill>
                            <a:srgbClr val="000000"/>
                          </a:solidFill>
                          <a:effectLst/>
                          <a:latin typeface="Poppins"/>
                          <a:cs typeface="Poppins"/>
                        </a:rPr>
                        <a:t>30.3%</a:t>
                      </a: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102926043"/>
                  </a:ext>
                </a:extLst>
              </a:tr>
              <a:tr h="243494">
                <a:tc>
                  <a:txBody>
                    <a:bodyPr/>
                    <a:lstStyle/>
                    <a:p>
                      <a:pPr rtl="0" fontAlgn="base">
                        <a:spcBef>
                          <a:spcPts val="0"/>
                        </a:spcBef>
                        <a:spcAft>
                          <a:spcPts val="600"/>
                        </a:spcAft>
                      </a:pPr>
                      <a:r>
                        <a:rPr lang="en-ZA" sz="1400" b="1">
                          <a:solidFill>
                            <a:srgbClr val="000000"/>
                          </a:solidFill>
                          <a:effectLst/>
                          <a:latin typeface="Poppins"/>
                          <a:cs typeface="Poppins"/>
                        </a:rPr>
                        <a:t>Age group</a:t>
                      </a:r>
                      <a:endParaRPr lang="en-ZA" sz="1400">
                        <a:solidFill>
                          <a:srgbClr val="000000"/>
                        </a:solidFill>
                        <a:effectLst/>
                        <a:latin typeface="Poppins"/>
                        <a:cs typeface="Poppins"/>
                      </a:endParaRP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rtl="0" fontAlgn="base">
                        <a:spcBef>
                          <a:spcPts val="0"/>
                        </a:spcBef>
                        <a:spcAft>
                          <a:spcPts val="600"/>
                        </a:spcAft>
                      </a:pPr>
                      <a:endParaRPr lang="en-ZA" sz="1400">
                        <a:solidFill>
                          <a:srgbClr val="000000"/>
                        </a:solidFill>
                        <a:effectLst/>
                        <a:latin typeface="Poppins"/>
                        <a:cs typeface="Poppins"/>
                      </a:endParaRP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313840696"/>
                  </a:ext>
                </a:extLst>
              </a:tr>
              <a:tr h="243494">
                <a:tc>
                  <a:txBody>
                    <a:bodyPr/>
                    <a:lstStyle/>
                    <a:p>
                      <a:pPr rtl="0" fontAlgn="base">
                        <a:spcBef>
                          <a:spcPts val="0"/>
                        </a:spcBef>
                        <a:spcAft>
                          <a:spcPts val="600"/>
                        </a:spcAft>
                      </a:pPr>
                      <a:r>
                        <a:rPr lang="en-ZA" sz="1400">
                          <a:solidFill>
                            <a:srgbClr val="000000"/>
                          </a:solidFill>
                          <a:effectLst/>
                          <a:latin typeface="Poppins"/>
                          <a:cs typeface="Poppins"/>
                        </a:rPr>
                        <a:t>    15-17 Years</a:t>
                      </a: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rtl="0" fontAlgn="base">
                        <a:spcBef>
                          <a:spcPts val="0"/>
                        </a:spcBef>
                        <a:spcAft>
                          <a:spcPts val="600"/>
                        </a:spcAft>
                      </a:pPr>
                      <a:r>
                        <a:rPr lang="en-ZA" sz="1400">
                          <a:solidFill>
                            <a:srgbClr val="000000"/>
                          </a:solidFill>
                          <a:effectLst/>
                          <a:latin typeface="Poppins"/>
                          <a:cs typeface="Poppins"/>
                        </a:rPr>
                        <a:t>0%</a:t>
                      </a: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96261820"/>
                  </a:ext>
                </a:extLst>
              </a:tr>
              <a:tr h="243494">
                <a:tc>
                  <a:txBody>
                    <a:bodyPr/>
                    <a:lstStyle/>
                    <a:p>
                      <a:pPr rtl="0" fontAlgn="base">
                        <a:spcBef>
                          <a:spcPts val="0"/>
                        </a:spcBef>
                        <a:spcAft>
                          <a:spcPts val="600"/>
                        </a:spcAft>
                      </a:pPr>
                      <a:r>
                        <a:rPr lang="en-ZA" sz="1400">
                          <a:solidFill>
                            <a:srgbClr val="000000"/>
                          </a:solidFill>
                          <a:effectLst/>
                          <a:latin typeface="Poppins"/>
                          <a:cs typeface="Poppins"/>
                        </a:rPr>
                        <a:t>    18-24 Years</a:t>
                      </a: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rtl="0" fontAlgn="base">
                        <a:spcBef>
                          <a:spcPts val="0"/>
                        </a:spcBef>
                        <a:spcAft>
                          <a:spcPts val="600"/>
                        </a:spcAft>
                      </a:pPr>
                      <a:r>
                        <a:rPr lang="en-ZA" sz="1400">
                          <a:solidFill>
                            <a:srgbClr val="000000"/>
                          </a:solidFill>
                          <a:effectLst/>
                          <a:latin typeface="Poppins"/>
                          <a:cs typeface="Poppins"/>
                        </a:rPr>
                        <a:t>30.3%</a:t>
                      </a: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373208354"/>
                  </a:ext>
                </a:extLst>
              </a:tr>
              <a:tr h="243494">
                <a:tc>
                  <a:txBody>
                    <a:bodyPr/>
                    <a:lstStyle/>
                    <a:p>
                      <a:pPr rtl="0" fontAlgn="base">
                        <a:spcBef>
                          <a:spcPts val="0"/>
                        </a:spcBef>
                        <a:spcAft>
                          <a:spcPts val="600"/>
                        </a:spcAft>
                      </a:pPr>
                      <a:r>
                        <a:rPr lang="en-ZA" sz="1400">
                          <a:solidFill>
                            <a:srgbClr val="000000"/>
                          </a:solidFill>
                          <a:effectLst/>
                          <a:latin typeface="Poppins"/>
                          <a:cs typeface="Poppins"/>
                        </a:rPr>
                        <a:t>    25+ years</a:t>
                      </a: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rtl="0" fontAlgn="base">
                        <a:spcBef>
                          <a:spcPts val="0"/>
                        </a:spcBef>
                        <a:spcAft>
                          <a:spcPts val="600"/>
                        </a:spcAft>
                      </a:pPr>
                      <a:r>
                        <a:rPr lang="en-ZA" sz="1400">
                          <a:solidFill>
                            <a:srgbClr val="000000"/>
                          </a:solidFill>
                          <a:effectLst/>
                          <a:latin typeface="Poppins"/>
                          <a:cs typeface="Poppins"/>
                        </a:rPr>
                        <a:t>69.7%</a:t>
                      </a:r>
                      <a:endParaRPr lang="en-ZA" sz="1400">
                        <a:solidFill>
                          <a:srgbClr val="000000"/>
                        </a:solidFill>
                        <a:effectLst/>
                        <a:latin typeface="Poppins" panose="00000500000000000000" pitchFamily="2" charset="0"/>
                        <a:cs typeface="Poppins" panose="00000500000000000000" pitchFamily="2" charset="0"/>
                      </a:endParaRP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92222971"/>
                  </a:ext>
                </a:extLst>
              </a:tr>
              <a:tr h="243494">
                <a:tc>
                  <a:txBody>
                    <a:bodyPr/>
                    <a:lstStyle/>
                    <a:p>
                      <a:pPr rtl="0" fontAlgn="base">
                        <a:spcBef>
                          <a:spcPts val="0"/>
                        </a:spcBef>
                        <a:spcAft>
                          <a:spcPts val="600"/>
                        </a:spcAft>
                      </a:pPr>
                      <a:r>
                        <a:rPr lang="en-ZA" sz="1400" b="1">
                          <a:solidFill>
                            <a:srgbClr val="000000"/>
                          </a:solidFill>
                          <a:effectLst/>
                          <a:latin typeface="Poppins"/>
                          <a:cs typeface="Poppins"/>
                        </a:rPr>
                        <a:t>Education </a:t>
                      </a:r>
                      <a:endParaRPr lang="en-ZA" sz="1400">
                        <a:solidFill>
                          <a:srgbClr val="000000"/>
                        </a:solidFill>
                        <a:effectLst/>
                        <a:latin typeface="Poppins"/>
                        <a:cs typeface="Poppins"/>
                      </a:endParaRP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rtl="0" fontAlgn="base">
                        <a:spcBef>
                          <a:spcPts val="0"/>
                        </a:spcBef>
                        <a:spcAft>
                          <a:spcPts val="600"/>
                        </a:spcAft>
                      </a:pPr>
                      <a:endParaRPr lang="en-ZA" sz="1400">
                        <a:solidFill>
                          <a:srgbClr val="000000"/>
                        </a:solidFill>
                        <a:effectLst/>
                        <a:latin typeface="Poppins"/>
                        <a:cs typeface="Poppins"/>
                      </a:endParaRP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484542209"/>
                  </a:ext>
                </a:extLst>
              </a:tr>
              <a:tr h="243494">
                <a:tc>
                  <a:txBody>
                    <a:bodyPr/>
                    <a:lstStyle/>
                    <a:p>
                      <a:pPr rtl="0" fontAlgn="base">
                        <a:spcBef>
                          <a:spcPts val="0"/>
                        </a:spcBef>
                        <a:spcAft>
                          <a:spcPts val="600"/>
                        </a:spcAft>
                      </a:pPr>
                      <a:r>
                        <a:rPr lang="en-ZA" sz="1400">
                          <a:solidFill>
                            <a:srgbClr val="000000"/>
                          </a:solidFill>
                          <a:effectLst/>
                          <a:latin typeface="Poppins" panose="00000500000000000000" pitchFamily="2" charset="0"/>
                          <a:cs typeface="Poppins" panose="00000500000000000000" pitchFamily="2" charset="0"/>
                        </a:rPr>
                        <a:t>     Less than primary</a:t>
                      </a: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rtl="0" fontAlgn="base">
                        <a:spcBef>
                          <a:spcPts val="0"/>
                        </a:spcBef>
                        <a:spcAft>
                          <a:spcPts val="600"/>
                        </a:spcAft>
                      </a:pPr>
                      <a:r>
                        <a:rPr lang="en-ZA" sz="1400">
                          <a:solidFill>
                            <a:srgbClr val="000000"/>
                          </a:solidFill>
                          <a:effectLst/>
                          <a:latin typeface="Poppins"/>
                          <a:cs typeface="Poppins"/>
                        </a:rPr>
                        <a:t>1.3%</a:t>
                      </a:r>
                      <a:endParaRPr lang="en-ZA" sz="1400">
                        <a:solidFill>
                          <a:srgbClr val="000000"/>
                        </a:solidFill>
                        <a:effectLst/>
                        <a:latin typeface="Poppins" panose="00000500000000000000" pitchFamily="2" charset="0"/>
                        <a:cs typeface="Poppins" panose="00000500000000000000" pitchFamily="2" charset="0"/>
                      </a:endParaRP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851659073"/>
                  </a:ext>
                </a:extLst>
              </a:tr>
              <a:tr h="243494">
                <a:tc>
                  <a:txBody>
                    <a:bodyPr/>
                    <a:lstStyle/>
                    <a:p>
                      <a:pPr rtl="0" fontAlgn="base">
                        <a:spcBef>
                          <a:spcPts val="0"/>
                        </a:spcBef>
                        <a:spcAft>
                          <a:spcPts val="600"/>
                        </a:spcAft>
                      </a:pPr>
                      <a:r>
                        <a:rPr lang="en-ZA" sz="1400">
                          <a:solidFill>
                            <a:srgbClr val="000000"/>
                          </a:solidFill>
                          <a:effectLst/>
                          <a:latin typeface="Poppins"/>
                          <a:cs typeface="Poppins"/>
                        </a:rPr>
                        <a:t>     Completed primary</a:t>
                      </a: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rtl="0" fontAlgn="base">
                        <a:spcBef>
                          <a:spcPts val="0"/>
                        </a:spcBef>
                        <a:spcAft>
                          <a:spcPts val="0"/>
                        </a:spcAft>
                      </a:pPr>
                      <a:r>
                        <a:rPr lang="en-ZA" sz="1400">
                          <a:solidFill>
                            <a:srgbClr val="000000"/>
                          </a:solidFill>
                          <a:effectLst/>
                          <a:latin typeface="Poppins"/>
                          <a:cs typeface="Poppins"/>
                        </a:rPr>
                        <a:t>2.5%</a:t>
                      </a: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360518459"/>
                  </a:ext>
                </a:extLst>
              </a:tr>
              <a:tr h="243494">
                <a:tc>
                  <a:txBody>
                    <a:bodyPr/>
                    <a:lstStyle/>
                    <a:p>
                      <a:pPr rtl="0" fontAlgn="base">
                        <a:spcBef>
                          <a:spcPts val="0"/>
                        </a:spcBef>
                        <a:spcAft>
                          <a:spcPts val="600"/>
                        </a:spcAft>
                      </a:pPr>
                      <a:r>
                        <a:rPr lang="en-ZA" sz="1400">
                          <a:solidFill>
                            <a:srgbClr val="000000"/>
                          </a:solidFill>
                          <a:effectLst/>
                          <a:latin typeface="Poppins" panose="00000500000000000000" pitchFamily="2" charset="0"/>
                          <a:cs typeface="Poppins" panose="00000500000000000000" pitchFamily="2" charset="0"/>
                        </a:rPr>
                        <a:t>     Some secondary</a:t>
                      </a: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rtl="0" fontAlgn="base">
                        <a:spcBef>
                          <a:spcPts val="0"/>
                        </a:spcBef>
                        <a:spcAft>
                          <a:spcPts val="600"/>
                        </a:spcAft>
                      </a:pPr>
                      <a:r>
                        <a:rPr lang="en-ZA" sz="1400">
                          <a:solidFill>
                            <a:srgbClr val="000000"/>
                          </a:solidFill>
                          <a:effectLst/>
                          <a:latin typeface="Poppins"/>
                          <a:cs typeface="Poppins"/>
                        </a:rPr>
                        <a:t>37.5%</a:t>
                      </a: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121821031"/>
                  </a:ext>
                </a:extLst>
              </a:tr>
              <a:tr h="243494">
                <a:tc>
                  <a:txBody>
                    <a:bodyPr/>
                    <a:lstStyle/>
                    <a:p>
                      <a:pPr rtl="0" fontAlgn="base">
                        <a:spcBef>
                          <a:spcPts val="0"/>
                        </a:spcBef>
                        <a:spcAft>
                          <a:spcPts val="600"/>
                        </a:spcAft>
                      </a:pPr>
                      <a:r>
                        <a:rPr lang="en-ZA" sz="1400">
                          <a:solidFill>
                            <a:srgbClr val="000000"/>
                          </a:solidFill>
                          <a:effectLst/>
                          <a:latin typeface="Poppins"/>
                          <a:cs typeface="Poppins"/>
                        </a:rPr>
                        <a:t>     Completed secondary</a:t>
                      </a: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rtl="0" fontAlgn="base">
                        <a:spcBef>
                          <a:spcPts val="0"/>
                        </a:spcBef>
                        <a:spcAft>
                          <a:spcPts val="600"/>
                        </a:spcAft>
                      </a:pPr>
                      <a:r>
                        <a:rPr lang="en-ZA" sz="1400">
                          <a:solidFill>
                            <a:srgbClr val="000000"/>
                          </a:solidFill>
                          <a:effectLst/>
                          <a:latin typeface="Poppins"/>
                          <a:cs typeface="Poppins"/>
                        </a:rPr>
                        <a:t>48.1%</a:t>
                      </a: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607071578"/>
                  </a:ext>
                </a:extLst>
              </a:tr>
              <a:tr h="243494">
                <a:tc>
                  <a:txBody>
                    <a:bodyPr/>
                    <a:lstStyle/>
                    <a:p>
                      <a:pPr rtl="0" fontAlgn="base">
                        <a:spcBef>
                          <a:spcPts val="0"/>
                        </a:spcBef>
                        <a:spcAft>
                          <a:spcPts val="600"/>
                        </a:spcAft>
                      </a:pPr>
                      <a:r>
                        <a:rPr lang="en-ZA" sz="1400">
                          <a:solidFill>
                            <a:srgbClr val="000000"/>
                          </a:solidFill>
                          <a:effectLst/>
                          <a:latin typeface="Poppins"/>
                          <a:cs typeface="Poppins"/>
                        </a:rPr>
                        <a:t>     More than secondary</a:t>
                      </a: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rtl="0" fontAlgn="base">
                        <a:spcBef>
                          <a:spcPts val="0"/>
                        </a:spcBef>
                        <a:spcAft>
                          <a:spcPts val="600"/>
                        </a:spcAft>
                      </a:pPr>
                      <a:r>
                        <a:rPr lang="en-ZA" sz="1400">
                          <a:solidFill>
                            <a:srgbClr val="000000"/>
                          </a:solidFill>
                          <a:effectLst/>
                          <a:latin typeface="Poppins"/>
                          <a:cs typeface="Poppins"/>
                        </a:rPr>
                        <a:t>10.1%</a:t>
                      </a:r>
                      <a:endParaRPr lang="en-ZA" sz="1400">
                        <a:solidFill>
                          <a:srgbClr val="000000"/>
                        </a:solidFill>
                        <a:effectLst/>
                        <a:latin typeface="Poppins" panose="00000500000000000000" pitchFamily="2" charset="0"/>
                        <a:cs typeface="Poppins" panose="00000500000000000000" pitchFamily="2" charset="0"/>
                      </a:endParaRP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296019940"/>
                  </a:ext>
                </a:extLst>
              </a:tr>
              <a:tr h="243494">
                <a:tc>
                  <a:txBody>
                    <a:bodyPr/>
                    <a:lstStyle/>
                    <a:p>
                      <a:pPr rtl="0" fontAlgn="base">
                        <a:spcBef>
                          <a:spcPts val="0"/>
                        </a:spcBef>
                        <a:spcAft>
                          <a:spcPts val="600"/>
                        </a:spcAft>
                      </a:pPr>
                      <a:r>
                        <a:rPr lang="en-ZA" sz="1400" b="1">
                          <a:solidFill>
                            <a:srgbClr val="000000"/>
                          </a:solidFill>
                          <a:effectLst/>
                          <a:latin typeface="Poppins"/>
                          <a:cs typeface="Poppins"/>
                        </a:rPr>
                        <a:t>Marital status</a:t>
                      </a:r>
                      <a:endParaRPr lang="en-ZA" sz="1400">
                        <a:solidFill>
                          <a:srgbClr val="000000"/>
                        </a:solidFill>
                        <a:effectLst/>
                        <a:latin typeface="Poppins"/>
                        <a:cs typeface="Poppins"/>
                      </a:endParaRP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rtl="0" fontAlgn="base">
                        <a:spcBef>
                          <a:spcPts val="0"/>
                        </a:spcBef>
                        <a:spcAft>
                          <a:spcPts val="600"/>
                        </a:spcAft>
                      </a:pPr>
                      <a:endParaRPr lang="en-ZA" sz="1400">
                        <a:solidFill>
                          <a:srgbClr val="000000"/>
                        </a:solidFill>
                        <a:effectLst/>
                        <a:latin typeface="Poppins"/>
                        <a:cs typeface="Poppins"/>
                      </a:endParaRP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006070632"/>
                  </a:ext>
                </a:extLst>
              </a:tr>
              <a:tr h="243494">
                <a:tc>
                  <a:txBody>
                    <a:bodyPr/>
                    <a:lstStyle/>
                    <a:p>
                      <a:pPr rtl="0" fontAlgn="base">
                        <a:spcBef>
                          <a:spcPts val="0"/>
                        </a:spcBef>
                        <a:spcAft>
                          <a:spcPts val="600"/>
                        </a:spcAft>
                      </a:pPr>
                      <a:r>
                        <a:rPr lang="en-ZA" sz="1400">
                          <a:solidFill>
                            <a:srgbClr val="000000"/>
                          </a:solidFill>
                          <a:effectLst/>
                          <a:latin typeface="Poppins"/>
                          <a:cs typeface="Poppins"/>
                        </a:rPr>
                        <a:t>    Never married</a:t>
                      </a: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rtl="0" fontAlgn="base">
                        <a:spcBef>
                          <a:spcPts val="0"/>
                        </a:spcBef>
                        <a:spcAft>
                          <a:spcPts val="600"/>
                        </a:spcAft>
                      </a:pPr>
                      <a:r>
                        <a:rPr lang="en-ZA" sz="1400">
                          <a:solidFill>
                            <a:srgbClr val="000000"/>
                          </a:solidFill>
                          <a:effectLst/>
                          <a:latin typeface="Poppins"/>
                          <a:cs typeface="Poppins"/>
                        </a:rPr>
                        <a:t>84.0%</a:t>
                      </a: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269724255"/>
                  </a:ext>
                </a:extLst>
              </a:tr>
              <a:tr h="243494">
                <a:tc>
                  <a:txBody>
                    <a:bodyPr/>
                    <a:lstStyle/>
                    <a:p>
                      <a:pPr rtl="0" fontAlgn="base">
                        <a:spcBef>
                          <a:spcPts val="0"/>
                        </a:spcBef>
                        <a:spcAft>
                          <a:spcPts val="600"/>
                        </a:spcAft>
                      </a:pPr>
                      <a:r>
                        <a:rPr lang="en-ZA" sz="1400">
                          <a:solidFill>
                            <a:srgbClr val="000000"/>
                          </a:solidFill>
                          <a:effectLst/>
                          <a:latin typeface="Poppins"/>
                          <a:cs typeface="Poppins"/>
                        </a:rPr>
                        <a:t>    Married/living as married</a:t>
                      </a: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rtl="0" fontAlgn="base">
                        <a:spcBef>
                          <a:spcPts val="0"/>
                        </a:spcBef>
                        <a:spcAft>
                          <a:spcPts val="600"/>
                        </a:spcAft>
                      </a:pPr>
                      <a:r>
                        <a:rPr lang="en-ZA" sz="1400">
                          <a:solidFill>
                            <a:srgbClr val="000000"/>
                          </a:solidFill>
                          <a:effectLst/>
                          <a:latin typeface="Poppins"/>
                          <a:cs typeface="Poppins"/>
                        </a:rPr>
                        <a:t>9.3%</a:t>
                      </a: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073170713"/>
                  </a:ext>
                </a:extLst>
              </a:tr>
              <a:tr h="243494">
                <a:tc>
                  <a:txBody>
                    <a:bodyPr/>
                    <a:lstStyle/>
                    <a:p>
                      <a:pPr rtl="0" fontAlgn="base">
                        <a:spcBef>
                          <a:spcPts val="0"/>
                        </a:spcBef>
                        <a:spcAft>
                          <a:spcPts val="600"/>
                        </a:spcAft>
                      </a:pPr>
                      <a:r>
                        <a:rPr lang="en-ZA" sz="1400">
                          <a:solidFill>
                            <a:srgbClr val="000000"/>
                          </a:solidFill>
                          <a:effectLst/>
                          <a:latin typeface="Poppins" panose="00000500000000000000" pitchFamily="2" charset="0"/>
                          <a:cs typeface="Poppins" panose="00000500000000000000" pitchFamily="2" charset="0"/>
                        </a:rPr>
                        <a:t>    Divorced/separated/widowed</a:t>
                      </a: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rtl="0" fontAlgn="base">
                        <a:spcBef>
                          <a:spcPts val="0"/>
                        </a:spcBef>
                        <a:spcAft>
                          <a:spcPts val="600"/>
                        </a:spcAft>
                      </a:pPr>
                      <a:r>
                        <a:rPr lang="en-ZA" sz="1400">
                          <a:solidFill>
                            <a:srgbClr val="000000"/>
                          </a:solidFill>
                          <a:effectLst/>
                          <a:latin typeface="Poppins"/>
                          <a:cs typeface="Poppins"/>
                        </a:rPr>
                        <a:t>6.1%</a:t>
                      </a:r>
                    </a:p>
                  </a:txBody>
                  <a:tcPr marL="38898" marR="38898" marT="38898" marB="3889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833909139"/>
                  </a:ext>
                </a:extLst>
              </a:tr>
            </a:tbl>
          </a:graphicData>
        </a:graphic>
      </p:graphicFrame>
      <p:sp>
        <p:nvSpPr>
          <p:cNvPr id="6" name="Rectangle 1">
            <a:extLst>
              <a:ext uri="{FF2B5EF4-FFF2-40B4-BE49-F238E27FC236}">
                <a16:creationId xmlns:a16="http://schemas.microsoft.com/office/drawing/2014/main" id="{F92C7DD0-899E-4041-B25B-1463B8349155}"/>
              </a:ext>
            </a:extLst>
          </p:cNvPr>
          <p:cNvSpPr>
            <a:spLocks noChangeArrowheads="1"/>
          </p:cNvSpPr>
          <p:nvPr/>
        </p:nvSpPr>
        <p:spPr bwMode="auto">
          <a:xfrm>
            <a:off x="4860925" y="20939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a:ln>
                  <a:noFill/>
                </a:ln>
                <a:solidFill>
                  <a:srgbClr val="000000"/>
                </a:solidFill>
                <a:effectLst/>
                <a:latin typeface="Calibri" panose="020F0502020204030204" pitchFamily="34" charset="0"/>
                <a:cs typeface="Calibri" panose="020F050202020403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82378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B5D16-8814-AEB2-94B2-C7A22975F012}"/>
              </a:ext>
            </a:extLst>
          </p:cNvPr>
          <p:cNvSpPr>
            <a:spLocks noGrp="1"/>
          </p:cNvSpPr>
          <p:nvPr>
            <p:ph type="title"/>
          </p:nvPr>
        </p:nvSpPr>
        <p:spPr/>
        <p:txBody>
          <a:bodyPr>
            <a:normAutofit/>
          </a:bodyPr>
          <a:lstStyle/>
          <a:p>
            <a:r>
              <a:rPr lang="en-US" dirty="0">
                <a:latin typeface="Poppins SemiBold"/>
                <a:ea typeface="Roboto"/>
                <a:cs typeface="Poppins SemiBold"/>
              </a:rPr>
              <a:t>Key takeaways from first interim analysis – </a:t>
            </a:r>
            <a:br>
              <a:rPr lang="en-US" dirty="0">
                <a:latin typeface="Poppins SemiBold"/>
                <a:ea typeface="Roboto"/>
                <a:cs typeface="Poppins SemiBold"/>
              </a:rPr>
            </a:br>
            <a:r>
              <a:rPr lang="en-US" dirty="0">
                <a:latin typeface="Poppins SemiBold"/>
                <a:ea typeface="Roboto"/>
                <a:cs typeface="Poppins SemiBold"/>
              </a:rPr>
              <a:t>Stage I oral </a:t>
            </a:r>
            <a:r>
              <a:rPr lang="en-US" dirty="0" err="1">
                <a:latin typeface="Poppins SemiBold"/>
                <a:ea typeface="Roboto"/>
                <a:cs typeface="Poppins SemiBold"/>
              </a:rPr>
              <a:t>PrEP</a:t>
            </a:r>
            <a:r>
              <a:rPr lang="en-US" dirty="0">
                <a:latin typeface="Poppins SemiBold"/>
                <a:ea typeface="Roboto"/>
                <a:cs typeface="Poppins SemiBold"/>
              </a:rPr>
              <a:t> and </a:t>
            </a:r>
            <a:r>
              <a:rPr lang="en-US" dirty="0" err="1">
                <a:latin typeface="Poppins SemiBold"/>
                <a:ea typeface="Roboto"/>
                <a:cs typeface="Poppins SemiBold"/>
              </a:rPr>
              <a:t>PrEP</a:t>
            </a:r>
            <a:r>
              <a:rPr lang="en-US" dirty="0">
                <a:latin typeface="Poppins SemiBold"/>
                <a:ea typeface="Roboto"/>
                <a:cs typeface="Poppins SemiBold"/>
              </a:rPr>
              <a:t> ring </a:t>
            </a:r>
            <a:r>
              <a:rPr lang="en-US" sz="2000" dirty="0">
                <a:latin typeface="Poppins SemiBold"/>
                <a:ea typeface="Roboto"/>
                <a:cs typeface="Poppins SemiBold"/>
              </a:rPr>
              <a:t>(May-November 2023)</a:t>
            </a:r>
          </a:p>
        </p:txBody>
      </p:sp>
      <p:sp>
        <p:nvSpPr>
          <p:cNvPr id="3" name="Content Placeholder 2">
            <a:extLst>
              <a:ext uri="{FF2B5EF4-FFF2-40B4-BE49-F238E27FC236}">
                <a16:creationId xmlns:a16="http://schemas.microsoft.com/office/drawing/2014/main" id="{A9F574EB-011E-8516-CC38-4F63C77E7D96}"/>
              </a:ext>
            </a:extLst>
          </p:cNvPr>
          <p:cNvSpPr>
            <a:spLocks noGrp="1"/>
          </p:cNvSpPr>
          <p:nvPr>
            <p:ph idx="1"/>
          </p:nvPr>
        </p:nvSpPr>
        <p:spPr>
          <a:xfrm>
            <a:off x="672862" y="1471360"/>
            <a:ext cx="10120083" cy="4929694"/>
          </a:xfrm>
        </p:spPr>
        <p:txBody>
          <a:bodyPr vert="horz" lIns="91440" tIns="45720" rIns="91440" bIns="45720" rtlCol="0" anchor="t">
            <a:noAutofit/>
          </a:bodyPr>
          <a:lstStyle/>
          <a:p>
            <a:r>
              <a:rPr lang="en-US" sz="1800" dirty="0">
                <a:latin typeface="Poppins"/>
                <a:ea typeface="Roboto"/>
                <a:cs typeface="Poppins"/>
              </a:rPr>
              <a:t>Participants take advantage of having choice; in Stage I, substantial numbers chose ring, particularly FSW and former oral </a:t>
            </a:r>
            <a:r>
              <a:rPr lang="en-US" sz="1800" dirty="0" err="1">
                <a:latin typeface="Poppins"/>
                <a:ea typeface="Roboto"/>
                <a:cs typeface="Poppins"/>
              </a:rPr>
              <a:t>PrEP</a:t>
            </a:r>
            <a:r>
              <a:rPr lang="en-US" sz="1800" dirty="0">
                <a:latin typeface="Poppins"/>
                <a:ea typeface="Roboto"/>
                <a:cs typeface="Poppins"/>
              </a:rPr>
              <a:t> users (not using at the time of enrollment).*</a:t>
            </a:r>
          </a:p>
          <a:p>
            <a:r>
              <a:rPr lang="en-US" sz="1800" dirty="0">
                <a:latin typeface="Poppins"/>
                <a:ea typeface="Roboto"/>
                <a:cs typeface="Poppins"/>
              </a:rPr>
              <a:t>Continuation on </a:t>
            </a:r>
            <a:r>
              <a:rPr lang="en-US" sz="1800" dirty="0" err="1">
                <a:latin typeface="Poppins"/>
                <a:ea typeface="Roboto"/>
                <a:cs typeface="Poppins"/>
              </a:rPr>
              <a:t>PrEP</a:t>
            </a:r>
            <a:r>
              <a:rPr lang="en-US" sz="1800" dirty="0">
                <a:latin typeface="Poppins"/>
                <a:ea typeface="Roboto"/>
                <a:cs typeface="Poppins"/>
              </a:rPr>
              <a:t> varies by method, population, and site.</a:t>
            </a:r>
          </a:p>
          <a:p>
            <a:r>
              <a:rPr lang="en-US" sz="1800" dirty="0">
                <a:latin typeface="Poppins"/>
                <a:ea typeface="Roboto"/>
                <a:cs typeface="Poppins"/>
              </a:rPr>
              <a:t>While </a:t>
            </a:r>
            <a:r>
              <a:rPr lang="en-US" sz="1800" dirty="0" err="1">
                <a:latin typeface="Poppins"/>
                <a:ea typeface="Roboto"/>
                <a:cs typeface="Poppins"/>
              </a:rPr>
              <a:t>PrEP</a:t>
            </a:r>
            <a:r>
              <a:rPr lang="en-US" sz="1800" dirty="0">
                <a:latin typeface="Poppins"/>
                <a:ea typeface="Roboto"/>
                <a:cs typeface="Poppins"/>
              </a:rPr>
              <a:t> choice counseling sessions can be lengthy, providers find delivery of </a:t>
            </a:r>
            <a:r>
              <a:rPr lang="en-US" sz="1800" dirty="0" err="1">
                <a:latin typeface="Poppins"/>
                <a:ea typeface="Roboto"/>
                <a:cs typeface="Poppins"/>
              </a:rPr>
              <a:t>PrEP</a:t>
            </a:r>
            <a:r>
              <a:rPr lang="en-US" sz="1800" dirty="0">
                <a:latin typeface="Poppins"/>
                <a:ea typeface="Roboto"/>
                <a:cs typeface="Poppins"/>
              </a:rPr>
              <a:t> choice counseling </a:t>
            </a:r>
            <a:r>
              <a:rPr lang="en-US" sz="1800" dirty="0">
                <a:solidFill>
                  <a:srgbClr val="635F59"/>
                </a:solidFill>
                <a:latin typeface="Poppins"/>
                <a:ea typeface="Roboto"/>
                <a:cs typeface="Poppins"/>
              </a:rPr>
              <a:t>appropriate, feasible, and acceptable.</a:t>
            </a:r>
          </a:p>
          <a:p>
            <a:pPr lvl="1"/>
            <a:r>
              <a:rPr lang="en-US" sz="1600" dirty="0">
                <a:latin typeface="Poppins"/>
                <a:ea typeface="Roboto"/>
                <a:cs typeface="Poppins"/>
              </a:rPr>
              <a:t>Time and practice with onsite mentoring are necessary to master </a:t>
            </a:r>
            <a:r>
              <a:rPr lang="en-US" sz="1600" dirty="0" err="1">
                <a:latin typeface="Poppins"/>
                <a:ea typeface="Roboto"/>
                <a:cs typeface="Poppins"/>
              </a:rPr>
              <a:t>PrEP</a:t>
            </a:r>
            <a:r>
              <a:rPr lang="en-US" sz="1600" dirty="0">
                <a:latin typeface="Poppins"/>
                <a:ea typeface="Roboto"/>
                <a:cs typeface="Poppins"/>
              </a:rPr>
              <a:t> choice counseling.</a:t>
            </a:r>
            <a:r>
              <a:rPr lang="en-US" sz="1600" dirty="0">
                <a:solidFill>
                  <a:srgbClr val="635F59"/>
                </a:solidFill>
                <a:latin typeface="Poppins"/>
                <a:ea typeface="Roboto"/>
                <a:cs typeface="Poppins"/>
              </a:rPr>
              <a:t> </a:t>
            </a:r>
          </a:p>
          <a:p>
            <a:pPr lvl="1"/>
            <a:r>
              <a:rPr lang="en-US" sz="1600" dirty="0">
                <a:latin typeface="Poppins"/>
                <a:ea typeface="Roboto"/>
                <a:cs typeface="Poppins"/>
              </a:rPr>
              <a:t>Staff turnover is a challenge; invest time in routinely training providers on choice counseling and new </a:t>
            </a:r>
            <a:r>
              <a:rPr lang="en-US" sz="1600" dirty="0" err="1">
                <a:latin typeface="Poppins"/>
                <a:ea typeface="Roboto"/>
                <a:cs typeface="Poppins"/>
              </a:rPr>
              <a:t>PrEP</a:t>
            </a:r>
            <a:r>
              <a:rPr lang="en-US" sz="1600" dirty="0">
                <a:latin typeface="Poppins"/>
                <a:ea typeface="Roboto"/>
                <a:cs typeface="Poppins"/>
              </a:rPr>
              <a:t> methods and refreshing on oral </a:t>
            </a:r>
            <a:r>
              <a:rPr lang="en-US" sz="1600" dirty="0" err="1">
                <a:latin typeface="Poppins"/>
                <a:ea typeface="Roboto"/>
                <a:cs typeface="Poppins"/>
              </a:rPr>
              <a:t>PrEP.</a:t>
            </a:r>
            <a:r>
              <a:rPr lang="en-US" sz="1600" dirty="0">
                <a:latin typeface="Poppins"/>
                <a:ea typeface="Roboto"/>
                <a:cs typeface="Poppins"/>
              </a:rPr>
              <a:t> </a:t>
            </a:r>
          </a:p>
          <a:p>
            <a:pPr lvl="1"/>
            <a:r>
              <a:rPr lang="en-US" sz="1600" dirty="0">
                <a:latin typeface="Poppins"/>
                <a:ea typeface="Roboto"/>
                <a:cs typeface="Poppins"/>
              </a:rPr>
              <a:t>Finding a balance between </a:t>
            </a:r>
            <a:r>
              <a:rPr lang="en-US" sz="1600" dirty="0" err="1">
                <a:latin typeface="Poppins"/>
                <a:ea typeface="Roboto"/>
                <a:cs typeface="Poppins"/>
              </a:rPr>
              <a:t>PrEP</a:t>
            </a:r>
            <a:r>
              <a:rPr lang="en-US" sz="1600" dirty="0">
                <a:latin typeface="Poppins"/>
                <a:ea typeface="Roboto"/>
                <a:cs typeface="Poppins"/>
              </a:rPr>
              <a:t> delivery and other services is a challenge, particularly were there are staff shortages and growing demand for </a:t>
            </a:r>
            <a:r>
              <a:rPr lang="en-US" sz="1600" dirty="0" err="1">
                <a:latin typeface="Poppins"/>
                <a:ea typeface="Roboto"/>
                <a:cs typeface="Poppins"/>
              </a:rPr>
              <a:t>PrEP.</a:t>
            </a:r>
          </a:p>
          <a:p>
            <a:pPr lvl="1"/>
            <a:r>
              <a:rPr lang="en-US" sz="1600" dirty="0">
                <a:latin typeface="Poppins"/>
                <a:ea typeface="Roboto"/>
                <a:cs typeface="Poppins"/>
              </a:rPr>
              <a:t>Address bottlenecks to client flow and waiting time (e.g., in-room dispensing of ring and oral </a:t>
            </a:r>
            <a:r>
              <a:rPr lang="en-US" sz="1600" dirty="0" err="1">
                <a:latin typeface="Poppins"/>
                <a:ea typeface="Roboto"/>
                <a:cs typeface="Poppins"/>
              </a:rPr>
              <a:t>PrEP</a:t>
            </a:r>
            <a:r>
              <a:rPr lang="en-US" sz="1600" dirty="0">
                <a:latin typeface="Poppins"/>
                <a:ea typeface="Roboto"/>
                <a:cs typeface="Poppins"/>
              </a:rPr>
              <a:t> instead of waiting in a pharmacy queue)</a:t>
            </a:r>
          </a:p>
          <a:p>
            <a:pPr>
              <a:spcAft>
                <a:spcPts val="1200"/>
              </a:spcAft>
            </a:pPr>
            <a:r>
              <a:rPr lang="en-US" sz="1800" dirty="0">
                <a:latin typeface="Poppins"/>
                <a:ea typeface="Roboto"/>
                <a:cs typeface="Poppins"/>
              </a:rPr>
              <a:t>Gaps in integrated service delivery, especially GBV, have been observed.</a:t>
            </a:r>
          </a:p>
          <a:p>
            <a:pPr>
              <a:spcAft>
                <a:spcPts val="1200"/>
              </a:spcAft>
            </a:pPr>
            <a:r>
              <a:rPr lang="en-US" sz="1800" dirty="0">
                <a:solidFill>
                  <a:srgbClr val="635F59"/>
                </a:solidFill>
                <a:latin typeface="Poppins"/>
                <a:ea typeface="Roboto"/>
                <a:cs typeface="Poppins"/>
              </a:rPr>
              <a:t>Participants are comfortabl</a:t>
            </a:r>
            <a:r>
              <a:rPr lang="en-US" sz="1800" dirty="0">
                <a:latin typeface="Poppins"/>
                <a:ea typeface="Roboto"/>
                <a:cs typeface="Poppins"/>
              </a:rPr>
              <a:t>e with providers inserting the ring at initiation, and with instructional materials and videos provided to assist with follow-up self-insertion</a:t>
            </a:r>
            <a:endParaRPr lang="en-US" sz="1800" dirty="0">
              <a:solidFill>
                <a:srgbClr val="635F59"/>
              </a:solidFill>
              <a:latin typeface="Poppins"/>
              <a:ea typeface="Roboto"/>
              <a:cs typeface="Poppins"/>
            </a:endParaRPr>
          </a:p>
          <a:p>
            <a:endParaRPr lang="en-US" sz="2600">
              <a:latin typeface="Poppins" panose="00000500000000000000" pitchFamily="2" charset="0"/>
              <a:cs typeface="Poppins" panose="00000500000000000000" pitchFamily="2" charset="0"/>
            </a:endParaRPr>
          </a:p>
          <a:p>
            <a:endParaRPr lang="en-US">
              <a:latin typeface="Poppins" panose="00000500000000000000" pitchFamily="2" charset="0"/>
              <a:cs typeface="Poppins" panose="00000500000000000000" pitchFamily="2" charset="0"/>
            </a:endParaRPr>
          </a:p>
          <a:p>
            <a:endParaRPr lang="en-US">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42C8DB75-F9D8-488D-A602-5C6A9FDE8664}"/>
              </a:ext>
            </a:extLst>
          </p:cNvPr>
          <p:cNvSpPr txBox="1"/>
          <p:nvPr/>
        </p:nvSpPr>
        <p:spPr>
          <a:xfrm>
            <a:off x="3860800" y="6276096"/>
            <a:ext cx="8331200" cy="584775"/>
          </a:xfrm>
          <a:prstGeom prst="rect">
            <a:avLst/>
          </a:prstGeom>
          <a:solidFill>
            <a:schemeClr val="accent3"/>
          </a:solidFill>
        </p:spPr>
        <p:txBody>
          <a:bodyPr wrap="square" lIns="91440" tIns="45720" rIns="91440" bIns="45720" rtlCol="0" anchor="t">
            <a:spAutoFit/>
          </a:bodyPr>
          <a:lstStyle/>
          <a:p>
            <a:r>
              <a:rPr lang="en-GB" sz="1600" b="1" dirty="0">
                <a:latin typeface="Poppins"/>
                <a:cs typeface="Poppins"/>
              </a:rPr>
              <a:t>Please join session on Delivering </a:t>
            </a:r>
            <a:r>
              <a:rPr lang="en-GB" sz="1600" b="1" dirty="0" err="1">
                <a:latin typeface="Poppins"/>
                <a:cs typeface="Poppins"/>
              </a:rPr>
              <a:t>PrEP</a:t>
            </a:r>
            <a:r>
              <a:rPr lang="en-GB" sz="1600" b="1" dirty="0">
                <a:latin typeface="Poppins"/>
                <a:cs typeface="Poppins"/>
              </a:rPr>
              <a:t> Choice, Thursday 10 October 1-2:30pm for CATALYST Stage I Results, by Dr Elizabeth Irungu </a:t>
            </a:r>
            <a:endParaRPr lang="en-ZA" sz="1600" b="1" dirty="0">
              <a:latin typeface="Poppins"/>
              <a:cs typeface="Poppins"/>
            </a:endParaRPr>
          </a:p>
        </p:txBody>
      </p:sp>
    </p:spTree>
    <p:extLst>
      <p:ext uri="{BB962C8B-B14F-4D97-AF65-F5344CB8AC3E}">
        <p14:creationId xmlns:p14="http://schemas.microsoft.com/office/powerpoint/2010/main" val="1128559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6D709-9060-435C-B641-A7A62F45673F}"/>
              </a:ext>
            </a:extLst>
          </p:cNvPr>
          <p:cNvSpPr>
            <a:spLocks noGrp="1"/>
          </p:cNvSpPr>
          <p:nvPr>
            <p:ph type="title"/>
          </p:nvPr>
        </p:nvSpPr>
        <p:spPr/>
        <p:txBody>
          <a:bodyPr>
            <a:noAutofit/>
          </a:bodyPr>
          <a:lstStyle/>
          <a:p>
            <a:r>
              <a:rPr lang="en-GB" sz="2600" dirty="0">
                <a:latin typeface="Poppins SemiBold"/>
                <a:ea typeface="Roboto"/>
                <a:cs typeface="Poppins SemiBold"/>
              </a:rPr>
              <a:t>Early anecdotal insights from Stage II (oral </a:t>
            </a:r>
            <a:r>
              <a:rPr lang="en-GB" sz="2600" dirty="0" err="1">
                <a:latin typeface="Poppins SemiBold"/>
                <a:ea typeface="Roboto"/>
                <a:cs typeface="Poppins SemiBold"/>
              </a:rPr>
              <a:t>PrEP</a:t>
            </a:r>
            <a:r>
              <a:rPr lang="en-GB" sz="2600" dirty="0">
                <a:latin typeface="Poppins SemiBold"/>
                <a:ea typeface="Roboto"/>
                <a:cs typeface="Poppins SemiBold"/>
              </a:rPr>
              <a:t>, </a:t>
            </a:r>
            <a:r>
              <a:rPr lang="en-GB" sz="2600" dirty="0" err="1">
                <a:latin typeface="Poppins SemiBold"/>
                <a:ea typeface="Roboto"/>
                <a:cs typeface="Poppins SemiBold"/>
              </a:rPr>
              <a:t>PrEP</a:t>
            </a:r>
            <a:r>
              <a:rPr lang="en-GB" sz="2600" dirty="0">
                <a:latin typeface="Poppins SemiBold"/>
                <a:ea typeface="Roboto"/>
                <a:cs typeface="Poppins SemiBold"/>
              </a:rPr>
              <a:t> ring and CAB </a:t>
            </a:r>
            <a:r>
              <a:rPr lang="en-GB" sz="2600" dirty="0" err="1">
                <a:latin typeface="Poppins SemiBold"/>
                <a:ea typeface="Roboto"/>
                <a:cs typeface="Poppins SemiBold"/>
              </a:rPr>
              <a:t>PrEP</a:t>
            </a:r>
            <a:r>
              <a:rPr lang="en-GB" sz="2600" dirty="0">
                <a:latin typeface="Poppins SemiBold"/>
                <a:ea typeface="Roboto"/>
                <a:cs typeface="Poppins SemiBold"/>
              </a:rPr>
              <a:t>) in South Africa</a:t>
            </a:r>
            <a:br>
              <a:rPr lang="en-GB" sz="2200" dirty="0"/>
            </a:br>
            <a:r>
              <a:rPr lang="en-GB" sz="1600" i="1" dirty="0">
                <a:solidFill>
                  <a:schemeClr val="accent2"/>
                </a:solidFill>
                <a:latin typeface="Poppins SemiBold"/>
                <a:ea typeface="Roboto"/>
                <a:cs typeface="Poppins SemiBold"/>
              </a:rPr>
              <a:t>*</a:t>
            </a:r>
            <a:r>
              <a:rPr lang="en-GB" sz="1600" i="1" noProof="0" dirty="0">
                <a:solidFill>
                  <a:schemeClr val="accent2"/>
                </a:solidFill>
                <a:latin typeface="Poppins SemiBold"/>
                <a:ea typeface="Roboto"/>
                <a:cs typeface="Poppins SemiBold"/>
              </a:rPr>
              <a:t>This is an active </a:t>
            </a:r>
            <a:r>
              <a:rPr lang="en-GB" sz="1600" i="1" dirty="0">
                <a:solidFill>
                  <a:schemeClr val="accent2"/>
                </a:solidFill>
                <a:latin typeface="Poppins SemiBold"/>
                <a:ea typeface="Roboto"/>
                <a:cs typeface="Poppins SemiBold"/>
              </a:rPr>
              <a:t>enrolment phase and therefore data not available to share at this time</a:t>
            </a:r>
            <a:endParaRPr lang="en-ZA" sz="1600" dirty="0">
              <a:solidFill>
                <a:schemeClr val="accent2"/>
              </a:solidFill>
              <a:latin typeface="Poppins SemiBold"/>
              <a:ea typeface="Roboto"/>
              <a:cs typeface="Poppins SemiBold"/>
            </a:endParaRPr>
          </a:p>
        </p:txBody>
      </p:sp>
      <p:sp>
        <p:nvSpPr>
          <p:cNvPr id="8" name="Flowchart: Connector 7">
            <a:extLst>
              <a:ext uri="{FF2B5EF4-FFF2-40B4-BE49-F238E27FC236}">
                <a16:creationId xmlns:a16="http://schemas.microsoft.com/office/drawing/2014/main" id="{6721C98B-1A4A-412D-AAA6-3ECC38732960}"/>
              </a:ext>
            </a:extLst>
          </p:cNvPr>
          <p:cNvSpPr/>
          <p:nvPr/>
        </p:nvSpPr>
        <p:spPr>
          <a:xfrm>
            <a:off x="609600" y="1463302"/>
            <a:ext cx="482600" cy="469900"/>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Flowchart: Connector 8">
            <a:extLst>
              <a:ext uri="{FF2B5EF4-FFF2-40B4-BE49-F238E27FC236}">
                <a16:creationId xmlns:a16="http://schemas.microsoft.com/office/drawing/2014/main" id="{653E56F1-A713-4CBC-B3A6-4F0A8200E7B4}"/>
              </a:ext>
            </a:extLst>
          </p:cNvPr>
          <p:cNvSpPr/>
          <p:nvPr/>
        </p:nvSpPr>
        <p:spPr>
          <a:xfrm>
            <a:off x="609600" y="2202021"/>
            <a:ext cx="482600" cy="469900"/>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Flowchart: Connector 9">
            <a:extLst>
              <a:ext uri="{FF2B5EF4-FFF2-40B4-BE49-F238E27FC236}">
                <a16:creationId xmlns:a16="http://schemas.microsoft.com/office/drawing/2014/main" id="{AAC3DCC9-8AF7-4B41-A045-072972723A90}"/>
              </a:ext>
            </a:extLst>
          </p:cNvPr>
          <p:cNvSpPr/>
          <p:nvPr/>
        </p:nvSpPr>
        <p:spPr>
          <a:xfrm>
            <a:off x="609600" y="2895053"/>
            <a:ext cx="482600" cy="469900"/>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Flowchart: Connector 10">
            <a:extLst>
              <a:ext uri="{FF2B5EF4-FFF2-40B4-BE49-F238E27FC236}">
                <a16:creationId xmlns:a16="http://schemas.microsoft.com/office/drawing/2014/main" id="{9A4AE448-8D62-4D7B-AC1E-03DEDB0DEEDB}"/>
              </a:ext>
            </a:extLst>
          </p:cNvPr>
          <p:cNvSpPr/>
          <p:nvPr/>
        </p:nvSpPr>
        <p:spPr>
          <a:xfrm>
            <a:off x="609600" y="3730952"/>
            <a:ext cx="482600" cy="469900"/>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Flowchart: Connector 11">
            <a:extLst>
              <a:ext uri="{FF2B5EF4-FFF2-40B4-BE49-F238E27FC236}">
                <a16:creationId xmlns:a16="http://schemas.microsoft.com/office/drawing/2014/main" id="{84FDB3BE-D87F-4343-BBCC-B1C7C828E7B4}"/>
              </a:ext>
            </a:extLst>
          </p:cNvPr>
          <p:cNvSpPr/>
          <p:nvPr/>
        </p:nvSpPr>
        <p:spPr>
          <a:xfrm>
            <a:off x="609600" y="4709717"/>
            <a:ext cx="482600" cy="469900"/>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TextBox 14">
            <a:extLst>
              <a:ext uri="{FF2B5EF4-FFF2-40B4-BE49-F238E27FC236}">
                <a16:creationId xmlns:a16="http://schemas.microsoft.com/office/drawing/2014/main" id="{891D58DA-2994-4BC2-93ED-2BFB2266C736}"/>
              </a:ext>
            </a:extLst>
          </p:cNvPr>
          <p:cNvSpPr txBox="1"/>
          <p:nvPr/>
        </p:nvSpPr>
        <p:spPr>
          <a:xfrm>
            <a:off x="1177924" y="2065545"/>
            <a:ext cx="9794876" cy="584775"/>
          </a:xfrm>
          <a:prstGeom prst="rect">
            <a:avLst/>
          </a:prstGeom>
          <a:solidFill>
            <a:schemeClr val="accent1"/>
          </a:solidFill>
        </p:spPr>
        <p:txBody>
          <a:bodyPr wrap="square" lIns="91440" tIns="45720" rIns="91440" bIns="45720" anchor="t">
            <a:spAutoFit/>
          </a:bodyPr>
          <a:lstStyle/>
          <a:p>
            <a:pPr lvl="0"/>
            <a:r>
              <a:rPr lang="en-GB" sz="1600" dirty="0">
                <a:solidFill>
                  <a:schemeClr val="bg1"/>
                </a:solidFill>
                <a:latin typeface="Poppins"/>
                <a:cs typeface="Poppins"/>
              </a:rPr>
              <a:t>Dedicated users of products – affirms that the best </a:t>
            </a:r>
            <a:r>
              <a:rPr lang="en-GB" sz="1600" dirty="0" err="1">
                <a:solidFill>
                  <a:schemeClr val="bg1"/>
                </a:solidFill>
                <a:latin typeface="Poppins"/>
                <a:cs typeface="Poppins"/>
              </a:rPr>
              <a:t>PrEP</a:t>
            </a:r>
            <a:r>
              <a:rPr lang="en-GB" sz="1600" dirty="0">
                <a:solidFill>
                  <a:schemeClr val="bg1"/>
                </a:solidFill>
                <a:latin typeface="Poppins"/>
                <a:cs typeface="Poppins"/>
              </a:rPr>
              <a:t> method is a method that meets the client’s needs and fits into their lifestyle/circumstances.</a:t>
            </a:r>
            <a:endParaRPr lang="en-US" sz="1600" dirty="0">
              <a:solidFill>
                <a:schemeClr val="bg1"/>
              </a:solidFill>
              <a:latin typeface="Poppins" panose="00000500000000000000" pitchFamily="2" charset="0"/>
              <a:cs typeface="Poppins" panose="00000500000000000000" pitchFamily="2" charset="0"/>
            </a:endParaRPr>
          </a:p>
        </p:txBody>
      </p:sp>
      <p:sp>
        <p:nvSpPr>
          <p:cNvPr id="16" name="TextBox 15">
            <a:extLst>
              <a:ext uri="{FF2B5EF4-FFF2-40B4-BE49-F238E27FC236}">
                <a16:creationId xmlns:a16="http://schemas.microsoft.com/office/drawing/2014/main" id="{2D737FF3-9613-4903-92B6-240FB3EDE103}"/>
              </a:ext>
            </a:extLst>
          </p:cNvPr>
          <p:cNvSpPr txBox="1"/>
          <p:nvPr/>
        </p:nvSpPr>
        <p:spPr>
          <a:xfrm>
            <a:off x="1177924" y="1547911"/>
            <a:ext cx="9794876" cy="338554"/>
          </a:xfrm>
          <a:prstGeom prst="rect">
            <a:avLst/>
          </a:prstGeom>
          <a:solidFill>
            <a:schemeClr val="accent1"/>
          </a:solidFill>
        </p:spPr>
        <p:txBody>
          <a:bodyPr wrap="square" lIns="91440" tIns="45720" rIns="91440" bIns="45720" anchor="t">
            <a:spAutoFit/>
          </a:bodyPr>
          <a:lstStyle/>
          <a:p>
            <a:pPr lvl="0"/>
            <a:r>
              <a:rPr lang="en-GB" sz="1600">
                <a:solidFill>
                  <a:schemeClr val="bg1"/>
                </a:solidFill>
                <a:latin typeface="Poppins"/>
                <a:cs typeface="Poppins"/>
              </a:rPr>
              <a:t>High demand for CAB. </a:t>
            </a:r>
            <a:endParaRPr lang="en-US" sz="1600">
              <a:solidFill>
                <a:schemeClr val="bg1"/>
              </a:solidFill>
              <a:latin typeface="Poppins"/>
              <a:cs typeface="Poppins"/>
            </a:endParaRPr>
          </a:p>
        </p:txBody>
      </p:sp>
      <p:sp>
        <p:nvSpPr>
          <p:cNvPr id="18" name="TextBox 17">
            <a:extLst>
              <a:ext uri="{FF2B5EF4-FFF2-40B4-BE49-F238E27FC236}">
                <a16:creationId xmlns:a16="http://schemas.microsoft.com/office/drawing/2014/main" id="{482991E2-E710-4226-91B2-BFEA34F897C1}"/>
              </a:ext>
            </a:extLst>
          </p:cNvPr>
          <p:cNvSpPr txBox="1"/>
          <p:nvPr/>
        </p:nvSpPr>
        <p:spPr>
          <a:xfrm>
            <a:off x="1177924" y="2886046"/>
            <a:ext cx="9794876" cy="584775"/>
          </a:xfrm>
          <a:prstGeom prst="rect">
            <a:avLst/>
          </a:prstGeom>
          <a:solidFill>
            <a:schemeClr val="accent1"/>
          </a:solidFill>
        </p:spPr>
        <p:txBody>
          <a:bodyPr wrap="square" lIns="91440" tIns="45720" rIns="91440" bIns="45720" anchor="t">
            <a:spAutoFit/>
          </a:bodyPr>
          <a:lstStyle/>
          <a:p>
            <a:pPr lvl="0"/>
            <a:r>
              <a:rPr lang="en-GB" sz="1600" dirty="0">
                <a:solidFill>
                  <a:schemeClr val="bg1"/>
                </a:solidFill>
                <a:latin typeface="Poppins"/>
                <a:cs typeface="Poppins"/>
              </a:rPr>
              <a:t>Targeted demand creation activities to balance supply and staff availability - CAB uptake mainly driven by facility health talks, word of mouth, and community engagement efforts.</a:t>
            </a:r>
            <a:endParaRPr lang="en-GB" sz="1600" dirty="0">
              <a:solidFill>
                <a:schemeClr val="bg1"/>
              </a:solidFill>
              <a:latin typeface="Poppins" panose="00000500000000000000" pitchFamily="2" charset="0"/>
              <a:cs typeface="Poppins" panose="00000500000000000000" pitchFamily="2" charset="0"/>
            </a:endParaRPr>
          </a:p>
        </p:txBody>
      </p:sp>
      <p:sp>
        <p:nvSpPr>
          <p:cNvPr id="20" name="TextBox 19">
            <a:extLst>
              <a:ext uri="{FF2B5EF4-FFF2-40B4-BE49-F238E27FC236}">
                <a16:creationId xmlns:a16="http://schemas.microsoft.com/office/drawing/2014/main" id="{837E1530-A246-44AF-A7C5-7B831340609E}"/>
              </a:ext>
            </a:extLst>
          </p:cNvPr>
          <p:cNvSpPr txBox="1"/>
          <p:nvPr/>
        </p:nvSpPr>
        <p:spPr>
          <a:xfrm>
            <a:off x="1155700" y="3703587"/>
            <a:ext cx="9794876" cy="584775"/>
          </a:xfrm>
          <a:prstGeom prst="rect">
            <a:avLst/>
          </a:prstGeom>
          <a:solidFill>
            <a:schemeClr val="accent1"/>
          </a:solidFill>
        </p:spPr>
        <p:txBody>
          <a:bodyPr wrap="square" lIns="91440" tIns="45720" rIns="91440" bIns="45720" anchor="t">
            <a:spAutoFit/>
          </a:bodyPr>
          <a:lstStyle/>
          <a:p>
            <a:pPr lvl="0"/>
            <a:r>
              <a:rPr lang="en-GB" sz="1600" dirty="0">
                <a:solidFill>
                  <a:schemeClr val="bg1"/>
                </a:solidFill>
                <a:latin typeface="Poppins"/>
                <a:cs typeface="Poppins"/>
              </a:rPr>
              <a:t>Participants have specific questions around CAB - side effects, blood tests, and post study access (opportunity to work with NDOH to identify sites for programmatic CAB rollout).</a:t>
            </a:r>
            <a:endParaRPr lang="en-US" sz="1600" dirty="0">
              <a:solidFill>
                <a:schemeClr val="bg1"/>
              </a:solidFill>
              <a:latin typeface="Poppins" panose="00000500000000000000" pitchFamily="2" charset="0"/>
              <a:cs typeface="Poppins" panose="00000500000000000000" pitchFamily="2" charset="0"/>
            </a:endParaRPr>
          </a:p>
        </p:txBody>
      </p:sp>
      <p:sp>
        <p:nvSpPr>
          <p:cNvPr id="22" name="TextBox 21">
            <a:extLst>
              <a:ext uri="{FF2B5EF4-FFF2-40B4-BE49-F238E27FC236}">
                <a16:creationId xmlns:a16="http://schemas.microsoft.com/office/drawing/2014/main" id="{A77A83DC-C801-4615-B09D-183F0036FE43}"/>
              </a:ext>
            </a:extLst>
          </p:cNvPr>
          <p:cNvSpPr txBox="1"/>
          <p:nvPr/>
        </p:nvSpPr>
        <p:spPr>
          <a:xfrm>
            <a:off x="1177924" y="4521128"/>
            <a:ext cx="9772652" cy="830997"/>
          </a:xfrm>
          <a:prstGeom prst="rect">
            <a:avLst/>
          </a:prstGeom>
          <a:solidFill>
            <a:schemeClr val="accent1"/>
          </a:solidFill>
        </p:spPr>
        <p:txBody>
          <a:bodyPr wrap="square" lIns="91440" tIns="45720" rIns="91440" bIns="45720" anchor="t">
            <a:spAutoFit/>
          </a:bodyPr>
          <a:lstStyle/>
          <a:p>
            <a:pPr lvl="0"/>
            <a:r>
              <a:rPr lang="en-ZA" sz="1600" dirty="0">
                <a:solidFill>
                  <a:schemeClr val="bg1"/>
                </a:solidFill>
                <a:latin typeface="Poppins"/>
                <a:cs typeface="Poppins"/>
              </a:rPr>
              <a:t>Reasons for choosing CAB include </a:t>
            </a:r>
            <a:r>
              <a:rPr lang="en-US" sz="1600" dirty="0">
                <a:solidFill>
                  <a:schemeClr val="bg1"/>
                </a:solidFill>
                <a:latin typeface="Poppins"/>
                <a:cs typeface="Poppins"/>
              </a:rPr>
              <a:t>f</a:t>
            </a:r>
            <a:r>
              <a:rPr lang="en-ZA" sz="1600" dirty="0">
                <a:solidFill>
                  <a:schemeClr val="bg1"/>
                </a:solidFill>
                <a:latin typeface="Poppins"/>
                <a:cs typeface="Poppins"/>
              </a:rPr>
              <a:t>its in with daily schedule (work or school); they forget to take tablets; especially for FSWs, it suits their line of work and provides the most protection; still unsure of ring – unfamiliar formulation.  </a:t>
            </a:r>
            <a:endParaRPr lang="en-US" sz="1600" dirty="0">
              <a:solidFill>
                <a:schemeClr val="bg1"/>
              </a:solidFill>
              <a:latin typeface="Poppins"/>
              <a:cs typeface="Poppins"/>
            </a:endParaRPr>
          </a:p>
        </p:txBody>
      </p:sp>
      <p:sp>
        <p:nvSpPr>
          <p:cNvPr id="23" name="Flowchart: Connector 22">
            <a:extLst>
              <a:ext uri="{FF2B5EF4-FFF2-40B4-BE49-F238E27FC236}">
                <a16:creationId xmlns:a16="http://schemas.microsoft.com/office/drawing/2014/main" id="{946CF922-76AE-4C68-A315-5BBEA835C61A}"/>
              </a:ext>
            </a:extLst>
          </p:cNvPr>
          <p:cNvSpPr/>
          <p:nvPr/>
        </p:nvSpPr>
        <p:spPr>
          <a:xfrm>
            <a:off x="609600" y="5780566"/>
            <a:ext cx="482600" cy="469900"/>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5" name="TextBox 24">
            <a:extLst>
              <a:ext uri="{FF2B5EF4-FFF2-40B4-BE49-F238E27FC236}">
                <a16:creationId xmlns:a16="http://schemas.microsoft.com/office/drawing/2014/main" id="{0155B373-1B0B-49AD-AF12-5B1A7844D55C}"/>
              </a:ext>
            </a:extLst>
          </p:cNvPr>
          <p:cNvSpPr txBox="1"/>
          <p:nvPr/>
        </p:nvSpPr>
        <p:spPr>
          <a:xfrm>
            <a:off x="1155700" y="5457166"/>
            <a:ext cx="9772652" cy="1323439"/>
          </a:xfrm>
          <a:prstGeom prst="rect">
            <a:avLst/>
          </a:prstGeom>
          <a:solidFill>
            <a:schemeClr val="accent1"/>
          </a:solidFill>
        </p:spPr>
        <p:txBody>
          <a:bodyPr wrap="square" lIns="91440" tIns="45720" rIns="91440" bIns="45720" anchor="t">
            <a:spAutoFit/>
          </a:bodyPr>
          <a:lstStyle/>
          <a:p>
            <a:pPr lvl="0"/>
            <a:r>
              <a:rPr lang="en-US" sz="1600" dirty="0">
                <a:solidFill>
                  <a:schemeClr val="bg1"/>
                </a:solidFill>
                <a:latin typeface="Poppins"/>
                <a:cs typeface="Poppins"/>
              </a:rPr>
              <a:t>PHC nurses trained on NDOH guidelines, job aids and study procedures successfully deliver </a:t>
            </a:r>
            <a:r>
              <a:rPr lang="en-US" sz="1600" dirty="0" err="1">
                <a:solidFill>
                  <a:schemeClr val="bg1"/>
                </a:solidFill>
                <a:latin typeface="Poppins"/>
                <a:cs typeface="Poppins"/>
              </a:rPr>
              <a:t>PrEP</a:t>
            </a:r>
            <a:r>
              <a:rPr lang="en-US" sz="1600" dirty="0">
                <a:solidFill>
                  <a:schemeClr val="bg1"/>
                </a:solidFill>
                <a:latin typeface="Poppins"/>
                <a:cs typeface="Poppins"/>
              </a:rPr>
              <a:t> choice; are comfortable with administering injections and conducting choice counseling. </a:t>
            </a:r>
          </a:p>
          <a:p>
            <a:pPr lvl="0"/>
            <a:r>
              <a:rPr lang="en-US" sz="1600" dirty="0">
                <a:solidFill>
                  <a:schemeClr val="bg1"/>
                </a:solidFill>
                <a:latin typeface="Poppins" panose="00000500000000000000" pitchFamily="2" charset="0"/>
                <a:cs typeface="Poppins" panose="00000500000000000000" pitchFamily="2" charset="0"/>
              </a:rPr>
              <a:t>However, shortage of Nurse Initiation and Management of ART (NIMART) trained nurses is a barrier to scaling PrEP; CATALYST supporting a bridging course for NIMART nurses at one site to allow them to initiate PrEP.</a:t>
            </a:r>
          </a:p>
        </p:txBody>
      </p:sp>
    </p:spTree>
    <p:extLst>
      <p:ext uri="{BB962C8B-B14F-4D97-AF65-F5344CB8AC3E}">
        <p14:creationId xmlns:p14="http://schemas.microsoft.com/office/powerpoint/2010/main" val="3188853781"/>
      </p:ext>
    </p:extLst>
  </p:cSld>
  <p:clrMapOvr>
    <a:masterClrMapping/>
  </p:clrMapOvr>
</p:sld>
</file>

<file path=ppt/theme/theme1.xml><?xml version="1.0" encoding="utf-8"?>
<a:theme xmlns:a="http://schemas.openxmlformats.org/drawingml/2006/main" name="HIVR4P2023">
  <a:themeElements>
    <a:clrScheme name="HIVR4P 2023">
      <a:dk1>
        <a:srgbClr val="000000"/>
      </a:dk1>
      <a:lt1>
        <a:srgbClr val="FFFFFF"/>
      </a:lt1>
      <a:dk2>
        <a:srgbClr val="DB2415"/>
      </a:dk2>
      <a:lt2>
        <a:srgbClr val="FFFFFF"/>
      </a:lt2>
      <a:accent1>
        <a:srgbClr val="DB2415"/>
      </a:accent1>
      <a:accent2>
        <a:srgbClr val="DE9343"/>
      </a:accent2>
      <a:accent3>
        <a:srgbClr val="45ABBF"/>
      </a:accent3>
      <a:accent4>
        <a:srgbClr val="E271A9"/>
      </a:accent4>
      <a:accent5>
        <a:srgbClr val="D80561"/>
      </a:accent5>
      <a:accent6>
        <a:srgbClr val="242C4B"/>
      </a:accent6>
      <a:hlink>
        <a:srgbClr val="E0001B"/>
      </a:hlink>
      <a:folHlink>
        <a:srgbClr val="E0001B"/>
      </a:folHlink>
    </a:clrScheme>
    <a:fontScheme name="IAS Verdana">
      <a:majorFont>
        <a:latin typeface="Verdana Bold"/>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3" id="{41DDD12E-B90F-8B4C-885A-1A56B1B77793}" vid="{9754A729-A148-6B43-B8D4-40BFC8CAD646}"/>
    </a:ext>
  </a:extLst>
</a:theme>
</file>

<file path=ppt/theme/theme2.xml><?xml version="1.0" encoding="utf-8"?>
<a:theme xmlns:a="http://schemas.openxmlformats.org/drawingml/2006/main" name="1_MOSAIC Theme 2">
  <a:themeElements>
    <a:clrScheme name="MOSAIC">
      <a:dk1>
        <a:srgbClr val="625E58"/>
      </a:dk1>
      <a:lt1>
        <a:srgbClr val="FFFFFF"/>
      </a:lt1>
      <a:dk2>
        <a:srgbClr val="625E58"/>
      </a:dk2>
      <a:lt2>
        <a:srgbClr val="E7E6E6"/>
      </a:lt2>
      <a:accent1>
        <a:srgbClr val="29676B"/>
      </a:accent1>
      <a:accent2>
        <a:srgbClr val="AF3158"/>
      </a:accent2>
      <a:accent3>
        <a:srgbClr val="DE9F3B"/>
      </a:accent3>
      <a:accent4>
        <a:srgbClr val="645F59"/>
      </a:accent4>
      <a:accent5>
        <a:srgbClr val="50A849"/>
      </a:accent5>
      <a:accent6>
        <a:srgbClr val="16B0B6"/>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SAIC Template" id="{EDE88C39-BB2F-EC47-820C-C106C626B9A9}" vid="{2DBB073A-E9F2-9A41-A7EA-389AE1A32566}"/>
    </a:ext>
  </a:extLst>
</a:theme>
</file>

<file path=ppt/theme/theme3.xml><?xml version="1.0" encoding="utf-8"?>
<a:theme xmlns:a="http://schemas.openxmlformats.org/drawingml/2006/main" name="MOSAIC Theme 2">
  <a:themeElements>
    <a:clrScheme name="MOSAIC">
      <a:dk1>
        <a:srgbClr val="625E58"/>
      </a:dk1>
      <a:lt1>
        <a:srgbClr val="FFFFFF"/>
      </a:lt1>
      <a:dk2>
        <a:srgbClr val="625E58"/>
      </a:dk2>
      <a:lt2>
        <a:srgbClr val="E7E6E6"/>
      </a:lt2>
      <a:accent1>
        <a:srgbClr val="29676B"/>
      </a:accent1>
      <a:accent2>
        <a:srgbClr val="AF3158"/>
      </a:accent2>
      <a:accent3>
        <a:srgbClr val="DE9F3B"/>
      </a:accent3>
      <a:accent4>
        <a:srgbClr val="645F59"/>
      </a:accent4>
      <a:accent5>
        <a:srgbClr val="50A849"/>
      </a:accent5>
      <a:accent6>
        <a:srgbClr val="16B0B6"/>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5" id="{F882A536-67BD-9A4E-8C03-D50D2E04A445}" vid="{C7A71C3F-220E-F943-B96D-FF9ED4B85352}"/>
    </a:ext>
  </a:extLst>
</a:theme>
</file>

<file path=ppt/theme/theme4.xml><?xml version="1.0" encoding="utf-8"?>
<a:theme xmlns:a="http://schemas.openxmlformats.org/drawingml/2006/main" name="2_MOSAIC Theme 2">
  <a:themeElements>
    <a:clrScheme name="MOSAIC">
      <a:dk1>
        <a:srgbClr val="625E58"/>
      </a:dk1>
      <a:lt1>
        <a:srgbClr val="FFFFFF"/>
      </a:lt1>
      <a:dk2>
        <a:srgbClr val="625E58"/>
      </a:dk2>
      <a:lt2>
        <a:srgbClr val="E7E6E6"/>
      </a:lt2>
      <a:accent1>
        <a:srgbClr val="29676B"/>
      </a:accent1>
      <a:accent2>
        <a:srgbClr val="AF3158"/>
      </a:accent2>
      <a:accent3>
        <a:srgbClr val="DE9F3B"/>
      </a:accent3>
      <a:accent4>
        <a:srgbClr val="645F59"/>
      </a:accent4>
      <a:accent5>
        <a:srgbClr val="50A849"/>
      </a:accent5>
      <a:accent6>
        <a:srgbClr val="16B0B6"/>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TALYST_Presentation Template.potx" id="{019DB2B9-6975-4C12-BEBB-5E500B0D7F7B}" vid="{806F5039-1F60-40EE-B1FB-E4CD05A7E28D}"/>
    </a:ext>
  </a:extLst>
</a:theme>
</file>

<file path=ppt/theme/theme5.xml><?xml version="1.0" encoding="utf-8"?>
<a:theme xmlns:a="http://schemas.openxmlformats.org/drawingml/2006/main" name="3_MOSAIC Theme 2">
  <a:themeElements>
    <a:clrScheme name="MOSAIC">
      <a:dk1>
        <a:srgbClr val="625E58"/>
      </a:dk1>
      <a:lt1>
        <a:srgbClr val="FFFFFF"/>
      </a:lt1>
      <a:dk2>
        <a:srgbClr val="625E58"/>
      </a:dk2>
      <a:lt2>
        <a:srgbClr val="E7E6E6"/>
      </a:lt2>
      <a:accent1>
        <a:srgbClr val="29676B"/>
      </a:accent1>
      <a:accent2>
        <a:srgbClr val="AF3158"/>
      </a:accent2>
      <a:accent3>
        <a:srgbClr val="DE9F3B"/>
      </a:accent3>
      <a:accent4>
        <a:srgbClr val="645F59"/>
      </a:accent4>
      <a:accent5>
        <a:srgbClr val="50A849"/>
      </a:accent5>
      <a:accent6>
        <a:srgbClr val="16B0B6"/>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TALYST_Presentation Template" id="{E5B976BC-A0CB-49DE-83F5-AB72B816E72F}" vid="{1B30735A-4417-4955-A72A-ED9488DBDA0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A8F0ACE12F80A4794329C3456661B9E" ma:contentTypeVersion="22" ma:contentTypeDescription="Create a new document." ma:contentTypeScope="" ma:versionID="94afe1f3169ec5f8dfcc67b179ec9c78">
  <xsd:schema xmlns:xsd="http://www.w3.org/2001/XMLSchema" xmlns:xs="http://www.w3.org/2001/XMLSchema" xmlns:p="http://schemas.microsoft.com/office/2006/metadata/properties" xmlns:ns2="1865d82a-bf83-4eaa-817a-e97c662b7d46" xmlns:ns3="d35616bd-f3ab-4ee4-8f55-73cb5167d911" targetNamespace="http://schemas.microsoft.com/office/2006/metadata/properties" ma:root="true" ma:fieldsID="74b77f497480b4256a0773170f83c1b9" ns2:_="" ns3:_="">
    <xsd:import namespace="1865d82a-bf83-4eaa-817a-e97c662b7d46"/>
    <xsd:import namespace="d35616bd-f3ab-4ee4-8f55-73cb5167d9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NotesonUse" minOccurs="0"/>
                <xsd:element ref="ns2:Open_x0020_with_x0020_Seclor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65d82a-bf83-4eaa-817a-e97c662b7d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NotesonUse" ma:index="26" nillable="true" ma:displayName="Notes on Use" ma:format="Dropdown" ma:internalName="NotesonUse">
      <xsd:simpleType>
        <xsd:restriction base="dms:Note">
          <xsd:maxLength value="255"/>
        </xsd:restriction>
      </xsd:simpleType>
    </xsd:element>
    <xsd:element name="Open_x0020_with_x0020_Seclore" ma:index="27" nillable="true" ma:displayName="Open with Seclore" ma:hidden="true" ma:internalName="Open_x0020_with_x0020_Seclor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5616bd-f3ab-4ee4-8f55-73cb5167d91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44e5cab-ca8b-48ba-a99c-e62ef9b13973}" ma:internalName="TaxCatchAll" ma:showField="CatchAllData" ma:web="d35616bd-f3ab-4ee4-8f55-73cb5167d9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35616bd-f3ab-4ee4-8f55-73cb5167d911" xsi:nil="true"/>
    <lcf76f155ced4ddcb4097134ff3c332f xmlns="1865d82a-bf83-4eaa-817a-e97c662b7d46">
      <Terms xmlns="http://schemas.microsoft.com/office/infopath/2007/PartnerControls"/>
    </lcf76f155ced4ddcb4097134ff3c332f>
    <Open_x0020_with_x0020_Seclore xmlns="1865d82a-bf83-4eaa-817a-e97c662b7d46" xsi:nil="true"/>
    <NotesonUse xmlns="1865d82a-bf83-4eaa-817a-e97c662b7d46" xsi:nil="true"/>
  </documentManagement>
</p:properties>
</file>

<file path=customXml/itemProps1.xml><?xml version="1.0" encoding="utf-8"?>
<ds:datastoreItem xmlns:ds="http://schemas.openxmlformats.org/officeDocument/2006/customXml" ds:itemID="{D1AB802A-AF46-48F3-BC70-930B76DACB3D}">
  <ds:schemaRefs>
    <ds:schemaRef ds:uri="http://schemas.microsoft.com/sharepoint/v3/contenttype/forms"/>
  </ds:schemaRefs>
</ds:datastoreItem>
</file>

<file path=customXml/itemProps2.xml><?xml version="1.0" encoding="utf-8"?>
<ds:datastoreItem xmlns:ds="http://schemas.openxmlformats.org/officeDocument/2006/customXml" ds:itemID="{B22D9167-0655-4CCC-80C5-9DA649517FDD}">
  <ds:schemaRefs>
    <ds:schemaRef ds:uri="1865d82a-bf83-4eaa-817a-e97c662b7d46"/>
    <ds:schemaRef ds:uri="d35616bd-f3ab-4ee4-8f55-73cb5167d9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0AC164D-1427-4CFC-A10B-8EDA77DF60E7}">
  <ds:schemaRefs>
    <ds:schemaRef ds:uri="d35616bd-f3ab-4ee4-8f55-73cb5167d911"/>
    <ds:schemaRef ds:uri="http://schemas.microsoft.com/office/2006/documentManagement/types"/>
    <ds:schemaRef ds:uri="http://purl.org/dc/terms/"/>
    <ds:schemaRef ds:uri="1865d82a-bf83-4eaa-817a-e97c662b7d46"/>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HIVR4P-2024-Speaker-template_Verdana</Template>
  <TotalTime>2</TotalTime>
  <Words>2278</Words>
  <Application>Microsoft Office PowerPoint</Application>
  <PresentationFormat>Widescreen</PresentationFormat>
  <Paragraphs>198</Paragraphs>
  <Slides>14</Slides>
  <Notes>7</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14</vt:i4>
      </vt:variant>
    </vt:vector>
  </HeadingPairs>
  <TitlesOfParts>
    <vt:vector size="31" baseType="lpstr">
      <vt:lpstr>Arial</vt:lpstr>
      <vt:lpstr>Calibri</vt:lpstr>
      <vt:lpstr>Calibri Light</vt:lpstr>
      <vt:lpstr>Courier New</vt:lpstr>
      <vt:lpstr>IAS Ribbon Sans Bold</vt:lpstr>
      <vt:lpstr>IAS Ribbon Sans Regular</vt:lpstr>
      <vt:lpstr>Poppins</vt:lpstr>
      <vt:lpstr>Poppins SemiBold</vt:lpstr>
      <vt:lpstr>Roboto</vt:lpstr>
      <vt:lpstr>Verdana</vt:lpstr>
      <vt:lpstr>Verdana Bold</vt:lpstr>
      <vt:lpstr>Wingdings</vt:lpstr>
      <vt:lpstr>HIVR4P2023</vt:lpstr>
      <vt:lpstr>1_MOSAIC Theme 2</vt:lpstr>
      <vt:lpstr>MOSAIC Theme 2</vt:lpstr>
      <vt:lpstr>2_MOSAIC Theme 2</vt:lpstr>
      <vt:lpstr>3_MOSAIC Theme 2</vt:lpstr>
      <vt:lpstr>CATALYST, a multi-country implementation science study of informed PrEP choice: Experiences from South Africa </vt:lpstr>
      <vt:lpstr>Catalyzing access to new prevention products to stop HIV</vt:lpstr>
      <vt:lpstr>CATALYST Study Sites</vt:lpstr>
      <vt:lpstr>CATALYST South Africa</vt:lpstr>
      <vt:lpstr>CATALYST South Africa timeline</vt:lpstr>
      <vt:lpstr>Current enrollment as of June 30, 2024</vt:lpstr>
      <vt:lpstr>Participant characteristics at enrolment in South Africa</vt:lpstr>
      <vt:lpstr>Key takeaways from first interim analysis –  Stage I oral PrEP and PrEP ring (May-November 2023)</vt:lpstr>
      <vt:lpstr>Early anecdotal insights from Stage II (oral PrEP, PrEP ring and CAB PrEP) in South Africa *This is an active enrolment phase and therefore data not available to share at this time</vt:lpstr>
      <vt:lpstr>The importance of the QIC in understanding PrEP choice implementation</vt:lpstr>
      <vt:lpstr>Quality Improvement Project facilitates better PrEP continuation at Month 1 at CATALYST site in South Africa</vt:lpstr>
      <vt:lpstr>In Summary </vt:lpstr>
      <vt:lpstr>MOSAIC at HIVR4P 2024</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words we use matter in the response to HIV</dc:title>
  <dc:creator>Nicolette Naidoo</dc:creator>
  <cp:lastModifiedBy>Preview 2</cp:lastModifiedBy>
  <cp:revision>60</cp:revision>
  <dcterms:created xsi:type="dcterms:W3CDTF">2024-09-17T10:04:22Z</dcterms:created>
  <dcterms:modified xsi:type="dcterms:W3CDTF">2024-10-05T16:01:39Z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0x010100EA8F0ACE12F80A4794329C3456661B9E</vt:lpwstr>
  </property>
  <property fmtid="{D5CDD505-2E9C-101B-9397-08002B2CF9AE}" pid="3" name="MediaServiceImageTags">
    <vt:lpwstr/>
  </property>
</Properties>
</file>