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96" r:id="rId4"/>
  </p:sldMasterIdLst>
  <p:notesMasterIdLst>
    <p:notesMasterId r:id="rId15"/>
  </p:notesMasterIdLst>
  <p:handoutMasterIdLst>
    <p:handoutMasterId r:id="rId16"/>
  </p:handoutMasterIdLst>
  <p:sldIdLst>
    <p:sldId id="266" r:id="rId5"/>
    <p:sldId id="2147470612" r:id="rId6"/>
    <p:sldId id="2147470798" r:id="rId7"/>
    <p:sldId id="2147470791" r:id="rId8"/>
    <p:sldId id="2147470783" r:id="rId9"/>
    <p:sldId id="2147470793" r:id="rId10"/>
    <p:sldId id="2147470796" r:id="rId11"/>
    <p:sldId id="2147470619" r:id="rId12"/>
    <p:sldId id="2147470679" r:id="rId13"/>
    <p:sldId id="214747079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9"/>
    <p:restoredTop sz="96327"/>
  </p:normalViewPr>
  <p:slideViewPr>
    <p:cSldViewPr snapToGrid="0" snapToObjects="1">
      <p:cViewPr varScale="1">
        <p:scale>
          <a:sx n="120" d="100"/>
          <a:sy n="120" d="100"/>
        </p:scale>
        <p:origin x="246"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51" d="100"/>
          <a:sy n="151" d="100"/>
        </p:scale>
        <p:origin x="36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000" dirty="0">
                <a:latin typeface="Calibri" panose="020F0502020204030204" pitchFamily="34" charset="0"/>
                <a:cs typeface="Calibri" panose="020F0502020204030204" pitchFamily="34" charset="0"/>
              </a:rPr>
              <a:t>PrEP</a:t>
            </a:r>
            <a:r>
              <a:rPr lang="en-GB" sz="2000" baseline="0" dirty="0">
                <a:latin typeface="Calibri" panose="020F0502020204030204" pitchFamily="34" charset="0"/>
                <a:cs typeface="Calibri" panose="020F0502020204030204" pitchFamily="34" charset="0"/>
              </a:rPr>
              <a:t> Cascade amongst 1550 AYA eligible for PrEP in mobile sexual health clinics</a:t>
            </a:r>
            <a:endParaRPr lang="en-GB" sz="2000" dirty="0">
              <a:latin typeface="Calibri" panose="020F0502020204030204" pitchFamily="34" charset="0"/>
              <a:cs typeface="Calibri" panose="020F0502020204030204" pitchFamily="34" charset="0"/>
            </a:endParaRPr>
          </a:p>
        </c:rich>
      </c:tx>
      <c:layout>
        <c:manualLayout>
          <c:xMode val="edge"/>
          <c:yMode val="edge"/>
          <c:x val="0.1276423391451936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197739116725252E-2"/>
          <c:y val="6.1977050026594878E-2"/>
          <c:w val="0.84351146749317152"/>
          <c:h val="0.75202544330900956"/>
        </c:manualLayout>
      </c:layout>
      <c:barChart>
        <c:barDir val="col"/>
        <c:grouping val="clustered"/>
        <c:varyColors val="0"/>
        <c:ser>
          <c:idx val="0"/>
          <c:order val="0"/>
          <c:tx>
            <c:strRef>
              <c:f>Sheet1!$B$1</c:f>
              <c:strCache>
                <c:ptCount val="1"/>
                <c:pt idx="0">
                  <c:v>total </c:v>
                </c:pt>
              </c:strCache>
            </c:strRef>
          </c:tx>
          <c:spPr>
            <a:solidFill>
              <a:schemeClr val="accent1"/>
            </a:solidFill>
            <a:ln>
              <a:noFill/>
            </a:ln>
            <a:effectLst/>
          </c:spPr>
          <c:invertIfNegative val="0"/>
          <c:cat>
            <c:strRef>
              <c:f>Sheet1!$A$2:$A$6</c:f>
              <c:strCache>
                <c:ptCount val="5"/>
                <c:pt idx="0">
                  <c:v>eligible for PrEP</c:v>
                </c:pt>
                <c:pt idx="1">
                  <c:v>start PrEP</c:v>
                </c:pt>
                <c:pt idx="2">
                  <c:v>discontinue</c:v>
                </c:pt>
                <c:pt idx="3">
                  <c:v>at least one refil</c:v>
                </c:pt>
                <c:pt idx="4">
                  <c:v>at least two refils</c:v>
                </c:pt>
              </c:strCache>
            </c:strRef>
          </c:cat>
          <c:val>
            <c:numRef>
              <c:f>Sheet1!$B$2:$B$6</c:f>
              <c:numCache>
                <c:formatCode>General</c:formatCode>
                <c:ptCount val="5"/>
                <c:pt idx="0">
                  <c:v>1550</c:v>
                </c:pt>
                <c:pt idx="1">
                  <c:v>996</c:v>
                </c:pt>
                <c:pt idx="2">
                  <c:v>189</c:v>
                </c:pt>
                <c:pt idx="3">
                  <c:v>392</c:v>
                </c:pt>
                <c:pt idx="4">
                  <c:v>177</c:v>
                </c:pt>
              </c:numCache>
            </c:numRef>
          </c:val>
          <c:extLst>
            <c:ext xmlns:c16="http://schemas.microsoft.com/office/drawing/2014/chart" uri="{C3380CC4-5D6E-409C-BE32-E72D297353CC}">
              <c16:uniqueId val="{00000000-9BD9-B549-9C82-E5795543EAE7}"/>
            </c:ext>
          </c:extLst>
        </c:ser>
        <c:ser>
          <c:idx val="1"/>
          <c:order val="1"/>
          <c:tx>
            <c:strRef>
              <c:f>Sheet1!$C$1</c:f>
              <c:strCache>
                <c:ptCount val="1"/>
                <c:pt idx="0">
                  <c:v>men </c:v>
                </c:pt>
              </c:strCache>
            </c:strRef>
          </c:tx>
          <c:spPr>
            <a:solidFill>
              <a:schemeClr val="accent2"/>
            </a:solidFill>
            <a:ln>
              <a:noFill/>
            </a:ln>
            <a:effectLst/>
          </c:spPr>
          <c:invertIfNegative val="0"/>
          <c:cat>
            <c:strRef>
              <c:f>Sheet1!$A$2:$A$6</c:f>
              <c:strCache>
                <c:ptCount val="5"/>
                <c:pt idx="0">
                  <c:v>eligible for PrEP</c:v>
                </c:pt>
                <c:pt idx="1">
                  <c:v>start PrEP</c:v>
                </c:pt>
                <c:pt idx="2">
                  <c:v>discontinue</c:v>
                </c:pt>
                <c:pt idx="3">
                  <c:v>at least one refil</c:v>
                </c:pt>
                <c:pt idx="4">
                  <c:v>at least two refils</c:v>
                </c:pt>
              </c:strCache>
            </c:strRef>
          </c:cat>
          <c:val>
            <c:numRef>
              <c:f>Sheet1!$C$2:$C$6</c:f>
              <c:numCache>
                <c:formatCode>General</c:formatCode>
                <c:ptCount val="5"/>
                <c:pt idx="0">
                  <c:v>728</c:v>
                </c:pt>
                <c:pt idx="1">
                  <c:v>502</c:v>
                </c:pt>
                <c:pt idx="2">
                  <c:v>89</c:v>
                </c:pt>
                <c:pt idx="3">
                  <c:v>171</c:v>
                </c:pt>
                <c:pt idx="4">
                  <c:v>69</c:v>
                </c:pt>
              </c:numCache>
            </c:numRef>
          </c:val>
          <c:extLst>
            <c:ext xmlns:c16="http://schemas.microsoft.com/office/drawing/2014/chart" uri="{C3380CC4-5D6E-409C-BE32-E72D297353CC}">
              <c16:uniqueId val="{00000001-9BD9-B549-9C82-E5795543EAE7}"/>
            </c:ext>
          </c:extLst>
        </c:ser>
        <c:ser>
          <c:idx val="2"/>
          <c:order val="2"/>
          <c:tx>
            <c:strRef>
              <c:f>Sheet1!$D$1</c:f>
              <c:strCache>
                <c:ptCount val="1"/>
                <c:pt idx="0">
                  <c:v>women </c:v>
                </c:pt>
              </c:strCache>
            </c:strRef>
          </c:tx>
          <c:spPr>
            <a:solidFill>
              <a:srgbClr val="C00000"/>
            </a:solidFill>
            <a:ln>
              <a:noFill/>
            </a:ln>
            <a:effectLst/>
          </c:spPr>
          <c:invertIfNegative val="0"/>
          <c:cat>
            <c:strRef>
              <c:f>Sheet1!$A$2:$A$6</c:f>
              <c:strCache>
                <c:ptCount val="5"/>
                <c:pt idx="0">
                  <c:v>eligible for PrEP</c:v>
                </c:pt>
                <c:pt idx="1">
                  <c:v>start PrEP</c:v>
                </c:pt>
                <c:pt idx="2">
                  <c:v>discontinue</c:v>
                </c:pt>
                <c:pt idx="3">
                  <c:v>at least one refil</c:v>
                </c:pt>
                <c:pt idx="4">
                  <c:v>at least two refils</c:v>
                </c:pt>
              </c:strCache>
            </c:strRef>
          </c:cat>
          <c:val>
            <c:numRef>
              <c:f>Sheet1!$D$2:$D$6</c:f>
              <c:numCache>
                <c:formatCode>General</c:formatCode>
                <c:ptCount val="5"/>
                <c:pt idx="0">
                  <c:v>822</c:v>
                </c:pt>
                <c:pt idx="1">
                  <c:v>494</c:v>
                </c:pt>
                <c:pt idx="2">
                  <c:v>100</c:v>
                </c:pt>
                <c:pt idx="3">
                  <c:v>221</c:v>
                </c:pt>
                <c:pt idx="4">
                  <c:v>108</c:v>
                </c:pt>
              </c:numCache>
            </c:numRef>
          </c:val>
          <c:extLst>
            <c:ext xmlns:c16="http://schemas.microsoft.com/office/drawing/2014/chart" uri="{C3380CC4-5D6E-409C-BE32-E72D297353CC}">
              <c16:uniqueId val="{00000002-9BD9-B549-9C82-E5795543EAE7}"/>
            </c:ext>
          </c:extLst>
        </c:ser>
        <c:dLbls>
          <c:showLegendKey val="0"/>
          <c:showVal val="0"/>
          <c:showCatName val="0"/>
          <c:showSerName val="0"/>
          <c:showPercent val="0"/>
          <c:showBubbleSize val="0"/>
        </c:dLbls>
        <c:gapWidth val="150"/>
        <c:axId val="41839919"/>
        <c:axId val="41845551"/>
      </c:barChart>
      <c:catAx>
        <c:axId val="4183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45551"/>
        <c:crosses val="autoZero"/>
        <c:auto val="1"/>
        <c:lblAlgn val="ctr"/>
        <c:lblOffset val="100"/>
        <c:noMultiLvlLbl val="0"/>
      </c:catAx>
      <c:valAx>
        <c:axId val="41845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399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dirty="0"/>
              <a:t>PREP</a:t>
            </a:r>
            <a:r>
              <a:rPr lang="en-US" baseline="0" dirty="0"/>
              <a:t> ELIGIBILITY IN N=1743 16-29 YEAR OLDS RANDOMLY SELECTED FROM HDSS </a:t>
            </a:r>
            <a:r>
              <a:rPr lang="en-US" dirty="0"/>
              <a:t> </a:t>
            </a: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PrEP eligibility in n=1743 16-29 year old randomly selected from a HDSS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50EAEE-143D-776E-C9F0-489448BF1C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B0111B-CD3A-D95A-74D8-6AE66B4FAD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403986-A93A-5046-AE32-21BB90437027}" type="datetimeFigureOut">
              <a:rPr lang="en-GB" smtClean="0"/>
              <a:t>05/10/2024</a:t>
            </a:fld>
            <a:endParaRPr lang="en-GB"/>
          </a:p>
        </p:txBody>
      </p:sp>
      <p:sp>
        <p:nvSpPr>
          <p:cNvPr id="4" name="Footer Placeholder 3">
            <a:extLst>
              <a:ext uri="{FF2B5EF4-FFF2-40B4-BE49-F238E27FC236}">
                <a16:creationId xmlns:a16="http://schemas.microsoft.com/office/drawing/2014/main" id="{5627EB83-AE5E-7F5A-485F-D9B839C02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EA90E6-EDFB-294E-B457-1EE01481D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5E9475-EC2F-0342-849E-AF783A2FD564}" type="slidenum">
              <a:rPr lang="en-GB" smtClean="0"/>
              <a:t>‹#›</a:t>
            </a:fld>
            <a:endParaRPr lang="en-GB"/>
          </a:p>
        </p:txBody>
      </p:sp>
    </p:spTree>
    <p:extLst>
      <p:ext uri="{BB962C8B-B14F-4D97-AF65-F5344CB8AC3E}">
        <p14:creationId xmlns:p14="http://schemas.microsoft.com/office/powerpoint/2010/main" val="105252840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95520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effectLst/>
                <a:latin typeface="Calibri" panose="020F0502020204030204" pitchFamily="34" charset="0"/>
                <a:ea typeface="Calibri" panose="020F0502020204030204" pitchFamily="34" charset="0"/>
                <a:cs typeface="Calibri" panose="020F0502020204030204" pitchFamily="34" charset="0"/>
              </a:rPr>
              <a:t>Building on this work we co-created Thetha Nami </a:t>
            </a:r>
            <a:r>
              <a:rPr lang="en-GB" sz="1600" dirty="0" err="1">
                <a:effectLst/>
                <a:latin typeface="Calibri" panose="020F0502020204030204" pitchFamily="34" charset="0"/>
                <a:ea typeface="Calibri" panose="020F0502020204030204" pitchFamily="34" charset="0"/>
                <a:cs typeface="Calibri" panose="020F0502020204030204" pitchFamily="34" charset="0"/>
              </a:rPr>
              <a:t>ngththe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nawe</a:t>
            </a:r>
            <a:r>
              <a:rPr lang="en-GB" sz="1600" dirty="0">
                <a:effectLst/>
                <a:latin typeface="Calibri" panose="020F0502020204030204" pitchFamily="34" charset="0"/>
                <a:ea typeface="Calibri" panose="020F0502020204030204" pitchFamily="34" charset="0"/>
                <a:cs typeface="Calibri" panose="020F0502020204030204" pitchFamily="34" charset="0"/>
              </a:rPr>
              <a:t> (or let’s talk) to improve adolescents and youth resilience to HIV, which we are testing in a </a:t>
            </a:r>
            <a:r>
              <a:rPr lang="en-GB" sz="1600" dirty="0" err="1">
                <a:effectLst/>
                <a:latin typeface="Calibri" panose="020F0502020204030204" pitchFamily="34" charset="0"/>
                <a:ea typeface="Calibri" panose="020F0502020204030204" pitchFamily="34" charset="0"/>
                <a:cs typeface="Calibri" panose="020F0502020204030204" pitchFamily="34" charset="0"/>
              </a:rPr>
              <a:t>cRCT</a:t>
            </a:r>
            <a:r>
              <a:rPr lang="en-GB" sz="1600" dirty="0">
                <a:effectLst/>
                <a:latin typeface="Calibri" panose="020F0502020204030204" pitchFamily="34" charset="0"/>
                <a:ea typeface="Calibri" panose="020F0502020204030204" pitchFamily="34" charset="0"/>
                <a:cs typeface="Calibri" panose="020F0502020204030204" pitchFamily="34" charset="0"/>
              </a:rPr>
              <a:t> in the AHRI </a:t>
            </a:r>
            <a:r>
              <a:rPr lang="en-ZA" sz="1600" dirty="0">
                <a:latin typeface="Calibri" panose="020F0502020204030204" pitchFamily="34" charset="0"/>
                <a:cs typeface="Calibri" panose="020F0502020204030204" pitchFamily="34" charset="0"/>
              </a:rPr>
              <a:t>health and demographic site located in KwaZulu-Natal South Africa, and it is about 200 km north from Durban.  </a:t>
            </a:r>
            <a:r>
              <a:rPr lang="en-ZA" sz="1600" b="0" i="0" u="none" strike="noStrike" kern="1200" baseline="0" dirty="0">
                <a:solidFill>
                  <a:schemeClr val="tx1"/>
                </a:solidFill>
                <a:latin typeface="Calibri" panose="020F0502020204030204" pitchFamily="34" charset="0"/>
                <a:cs typeface="Calibri" panose="020F0502020204030204" pitchFamily="34" charset="0"/>
              </a:rPr>
              <a:t>The </a:t>
            </a:r>
            <a:r>
              <a:rPr lang="en-ZA" sz="1600" dirty="0">
                <a:latin typeface="Calibri" panose="020F0502020204030204" pitchFamily="34" charset="0"/>
                <a:cs typeface="Calibri" panose="020F0502020204030204" pitchFamily="34" charset="0"/>
              </a:rPr>
              <a:t>area is rural and poor with high unemployment – In a representative sample of 15-30 year olds prior to delivering Let’s talk we found that one in five women are living with HIV  Half of 15-30 year olds weren’t on effective ART and only 7 had ever taken PrEP.  This is in a context where 90:90:90 is reached amongst older men and women - </a:t>
            </a:r>
            <a:r>
              <a:rPr lang="en-GB" sz="1600" kern="100" dirty="0">
                <a:effectLst/>
                <a:ea typeface="Aptos" panose="020B0004020202020204" pitchFamily="34" charset="0"/>
                <a:cs typeface="Times New Roman" panose="02020603050405020304" pitchFamily="18" charset="0"/>
              </a:rPr>
              <a:t>We are testing the effectiveness of the intervention on reducing new HIV infections and increasing effective treatment in those adolescents and youth living with HIV in a cluster randomised controlled trial.</a:t>
            </a:r>
            <a:endParaRPr lang="en-ZA"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229DB39-1341-4F7B-B8A3-32090037426E}" type="slidenum">
              <a:rPr lang="en-GB" smtClean="0"/>
              <a:t>3</a:t>
            </a:fld>
            <a:endParaRPr lang="en-GB"/>
          </a:p>
        </p:txBody>
      </p:sp>
    </p:spTree>
    <p:extLst>
      <p:ext uri="{BB962C8B-B14F-4D97-AF65-F5344CB8AC3E}">
        <p14:creationId xmlns:p14="http://schemas.microsoft.com/office/powerpoint/2010/main" val="361360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5ACCC-B1B5-2705-973A-B057BE966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647CD-505E-19C4-05A0-5BCBF2D75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F1F68-80CE-FDBE-EB8F-DB902DCFDA37}"/>
              </a:ext>
            </a:extLst>
          </p:cNvPr>
          <p:cNvSpPr>
            <a:spLocks noGrp="1"/>
          </p:cNvSpPr>
          <p:nvPr>
            <p:ph type="body" idx="1"/>
          </p:nvPr>
        </p:nvSpPr>
        <p:spPr/>
        <p:txBody>
          <a:bodyPr/>
          <a:lstStyle/>
          <a:p>
            <a:pPr algn="just"/>
            <a:r>
              <a:rPr lang="en-GB" sz="1800" kern="100" dirty="0">
                <a:effectLst/>
                <a:latin typeface="Aptos" panose="020B0004020202020204" pitchFamily="34" charset="0"/>
                <a:ea typeface="Aptos" panose="020B0004020202020204" pitchFamily="34" charset="0"/>
                <a:cs typeface="Times New Roman" panose="02020603050405020304" pitchFamily="18" charset="0"/>
              </a:rPr>
              <a:t>To overcome the challenge of </a:t>
            </a:r>
            <a:r>
              <a:rPr lang="en-GB" sz="1800" kern="100" dirty="0">
                <a:latin typeface="Aptos" panose="020B0004020202020204" pitchFamily="34" charset="0"/>
                <a:ea typeface="Aptos" panose="020B0004020202020204" pitchFamily="34" charset="0"/>
                <a:cs typeface="Times New Roman" panose="02020603050405020304" pitchFamily="18" charset="0"/>
              </a:rPr>
              <a:t>oral PrEP we have re-randomised the clusters in the second stage of the SWT to receive choice – and see how this works in a real-world delivery.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 the LAPIS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cRCT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we are comparing choice of HIV PrEP products across 20 clusters with oral PrEP alone.  We are delivering choice through nurse-led mobile SRH clinics, supported by peers – we are phoning for appointment reminders and text x1 and phoning x3 for missed appt. Here you can see the choices - of oral PrEP or injectable CAB LA or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vaginal Ring and post exposure packs to take away and use immediately after sex. The outcome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will improve uptake and retention on PrEP at a population level </a:t>
            </a:r>
          </a:p>
          <a:p>
            <a:pPr algn="just"/>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1" dirty="0"/>
          </a:p>
        </p:txBody>
      </p:sp>
      <p:sp>
        <p:nvSpPr>
          <p:cNvPr id="4" name="Slide Number Placeholder 3">
            <a:extLst>
              <a:ext uri="{FF2B5EF4-FFF2-40B4-BE49-F238E27FC236}">
                <a16:creationId xmlns:a16="http://schemas.microsoft.com/office/drawing/2014/main" id="{3C3944FA-8A4F-3E70-27B3-17383E8F6722}"/>
              </a:ext>
            </a:extLst>
          </p:cNvPr>
          <p:cNvSpPr>
            <a:spLocks noGrp="1"/>
          </p:cNvSpPr>
          <p:nvPr>
            <p:ph type="sldNum" sz="quarter" idx="5"/>
          </p:nvPr>
        </p:nvSpPr>
        <p:spPr/>
        <p:txBody>
          <a:bodyPr/>
          <a:lstStyle/>
          <a:p>
            <a:fld id="{8CDE575B-DF01-4FDB-BDFC-849F88869EC8}" type="slidenum">
              <a:rPr lang="en-US" smtClean="0"/>
              <a:t>4</a:t>
            </a:fld>
            <a:endParaRPr lang="en-US" dirty="0"/>
          </a:p>
        </p:txBody>
      </p:sp>
    </p:spTree>
    <p:extLst>
      <p:ext uri="{BB962C8B-B14F-4D97-AF65-F5344CB8AC3E}">
        <p14:creationId xmlns:p14="http://schemas.microsoft.com/office/powerpoint/2010/main" val="384629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kern="100" dirty="0">
                <a:effectLst/>
                <a:latin typeface="Aptos" panose="020B0004020202020204" pitchFamily="34" charset="0"/>
                <a:ea typeface="Aptos" panose="020B0004020202020204" pitchFamily="34" charset="0"/>
                <a:cs typeface="Times New Roman" panose="02020603050405020304" pitchFamily="18" charset="0"/>
              </a:rPr>
              <a:t>So what happens once we start them on PrEP? The blue bars, show that 60% of those offered start oral PrEP and only one in five remain on oral PrEP (similar in men and women – blue and red bars) - The main reasons for not taking up PrEP and/ or dropping out of PrEP is taking tablets – the challenge of taking tablets and a day, the HIV stigma attached to rattling antiretrovirals and the social censure of being outed as sexually active if found with tablets. </a:t>
            </a:r>
          </a:p>
          <a:p>
            <a:pPr algn="just"/>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B74C0CC-B101-1147-80D1-5A3C2739112F}" type="slidenum">
              <a:rPr lang="en-US" smtClean="0"/>
              <a:t>5</a:t>
            </a:fld>
            <a:endParaRPr lang="en-US" dirty="0"/>
          </a:p>
        </p:txBody>
      </p:sp>
    </p:spTree>
    <p:extLst>
      <p:ext uri="{BB962C8B-B14F-4D97-AF65-F5344CB8AC3E}">
        <p14:creationId xmlns:p14="http://schemas.microsoft.com/office/powerpoint/2010/main" val="152380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74C0CC-B101-1147-80D1-5A3C2739112F}" type="slidenum">
              <a:rPr lang="en-US" smtClean="0"/>
              <a:t>6</a:t>
            </a:fld>
            <a:endParaRPr lang="en-US"/>
          </a:p>
        </p:txBody>
      </p:sp>
    </p:spTree>
    <p:extLst>
      <p:ext uri="{BB962C8B-B14F-4D97-AF65-F5344CB8AC3E}">
        <p14:creationId xmlns:p14="http://schemas.microsoft.com/office/powerpoint/2010/main" val="26580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4B14E-A2E1-DCFC-814D-B4D94EF9B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37025-AA61-B67D-75FC-BE205610B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FA962-3F37-3E2C-0F1A-A95B8D6EF2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AD6E18-00B7-68DF-7244-5B6F4B14E103}"/>
              </a:ext>
            </a:extLst>
          </p:cNvPr>
          <p:cNvSpPr>
            <a:spLocks noGrp="1"/>
          </p:cNvSpPr>
          <p:nvPr>
            <p:ph type="sldNum" sz="quarter" idx="5"/>
          </p:nvPr>
        </p:nvSpPr>
        <p:spPr/>
        <p:txBody>
          <a:bodyPr/>
          <a:lstStyle/>
          <a:p>
            <a:fld id="{1B74C0CC-B101-1147-80D1-5A3C2739112F}" type="slidenum">
              <a:rPr lang="en-US" smtClean="0"/>
              <a:t>7</a:t>
            </a:fld>
            <a:endParaRPr lang="en-US"/>
          </a:p>
        </p:txBody>
      </p:sp>
    </p:spTree>
    <p:extLst>
      <p:ext uri="{BB962C8B-B14F-4D97-AF65-F5344CB8AC3E}">
        <p14:creationId xmlns:p14="http://schemas.microsoft.com/office/powerpoint/2010/main" val="399230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74C0CC-B101-1147-80D1-5A3C2739112F}" type="slidenum">
              <a:rPr lang="en-US" smtClean="0"/>
              <a:t>8</a:t>
            </a:fld>
            <a:endParaRPr lang="en-US"/>
          </a:p>
        </p:txBody>
      </p:sp>
    </p:spTree>
    <p:extLst>
      <p:ext uri="{BB962C8B-B14F-4D97-AF65-F5344CB8AC3E}">
        <p14:creationId xmlns:p14="http://schemas.microsoft.com/office/powerpoint/2010/main" val="26580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00" dirty="0">
                <a:effectLst/>
                <a:latin typeface="Aptos" panose="020B0004020202020204" pitchFamily="34" charset="0"/>
                <a:ea typeface="Aptos" panose="020B0004020202020204" pitchFamily="34" charset="0"/>
                <a:cs typeface="Times New Roman" panose="02020603050405020304" pitchFamily="18" charset="0"/>
              </a:rPr>
              <a:t>I have shown you that community based tailored HIV prevention that meets social and sexual health needs reaches those young men and women at greatest need. I’s feasible to add choice to this model and choice that includes long-acting PrEP but also PEP may improve uptake and retention.   This model of biosocial care is simple and sustainable; it’s popular with department of health as it tackles teenage pregnancy; it’s popular with department of social welfare and development as it tackles wider youth development , it’s popular with the community leaders as it provides employment and training for </a:t>
            </a:r>
            <a:r>
              <a:rPr lang="en-GB" kern="100" dirty="0">
                <a:latin typeface="Aptos" panose="020B0004020202020204" pitchFamily="34" charset="0"/>
                <a:ea typeface="Aptos" panose="020B0004020202020204" pitchFamily="34" charset="0"/>
                <a:cs typeface="Times New Roman" panose="02020603050405020304" pitchFamily="18" charset="0"/>
              </a:rPr>
              <a:t>youth</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r>
              <a:rPr lang="en-GB" kern="100" dirty="0">
                <a:latin typeface="Aptos" panose="020B0004020202020204" pitchFamily="34" charset="0"/>
                <a:ea typeface="Aptos" panose="020B0004020202020204" pitchFamily="34" charset="0"/>
                <a:cs typeface="Times New Roman" panose="02020603050405020304" pitchFamily="18" charset="0"/>
              </a:rPr>
              <a:t> </a:t>
            </a:r>
            <a:r>
              <a:rPr lang="en-GB" sz="1200" dirty="0">
                <a:latin typeface="+mn-lt"/>
              </a:rPr>
              <a:t>This contextually developed package of psychosocial support is a scalable way to provide effective person-centred differentiated HIV prevention</a:t>
            </a:r>
          </a:p>
          <a:p>
            <a:endParaRPr lang="en-GB" dirty="0"/>
          </a:p>
          <a:p>
            <a:pPr marL="0" lvl="0" indent="0">
              <a:buFontTx/>
              <a:buNone/>
              <a:defRPr/>
            </a:pPr>
            <a:endParaRPr lang="en-GB" dirty="0"/>
          </a:p>
        </p:txBody>
      </p:sp>
      <p:sp>
        <p:nvSpPr>
          <p:cNvPr id="4" name="Slide Number Placeholder 3"/>
          <p:cNvSpPr>
            <a:spLocks noGrp="1"/>
          </p:cNvSpPr>
          <p:nvPr>
            <p:ph type="sldNum" sz="quarter" idx="5"/>
          </p:nvPr>
        </p:nvSpPr>
        <p:spPr/>
        <p:txBody>
          <a:bodyPr/>
          <a:lstStyle/>
          <a:p>
            <a:fld id="{1B74C0CC-B101-1147-80D1-5A3C2739112F}" type="slidenum">
              <a:rPr lang="en-US" smtClean="0"/>
              <a:t>9</a:t>
            </a:fld>
            <a:endParaRPr lang="en-US"/>
          </a:p>
        </p:txBody>
      </p:sp>
    </p:spTree>
    <p:extLst>
      <p:ext uri="{BB962C8B-B14F-4D97-AF65-F5344CB8AC3E}">
        <p14:creationId xmlns:p14="http://schemas.microsoft.com/office/powerpoint/2010/main" val="194587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C03F89-1949-E64B-AC42-D3BE5974B6DB}" type="slidenum">
              <a:rPr lang="en-US" smtClean="0"/>
              <a:t>10</a:t>
            </a:fld>
            <a:endParaRPr lang="en-US" dirty="0"/>
          </a:p>
        </p:txBody>
      </p:sp>
    </p:spTree>
    <p:extLst>
      <p:ext uri="{BB962C8B-B14F-4D97-AF65-F5344CB8AC3E}">
        <p14:creationId xmlns:p14="http://schemas.microsoft.com/office/powerpoint/2010/main" val="3982904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19F2FD01-8C20-79D4-3E59-891EFF361019}"/>
              </a:ext>
            </a:extLst>
          </p:cNvPr>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23F4BF50-D803-E77A-CBDE-FD855FFB80BD}"/>
              </a:ext>
            </a:extLst>
          </p:cNvPr>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8" name="Text Placeholder 2">
            <a:extLst>
              <a:ext uri="{FF2B5EF4-FFF2-40B4-BE49-F238E27FC236}">
                <a16:creationId xmlns:a16="http://schemas.microsoft.com/office/drawing/2014/main" id="{8F14BC9D-68F3-B392-A400-7E323AA585EC}"/>
              </a:ext>
            </a:extLst>
          </p:cNvPr>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a:extLst>
              <a:ext uri="{FF2B5EF4-FFF2-40B4-BE49-F238E27FC236}">
                <a16:creationId xmlns:a16="http://schemas.microsoft.com/office/drawing/2014/main" id="{108B38E0-2EEF-2D45-6536-DB605CB20023}"/>
              </a:ext>
            </a:extLst>
          </p:cNvPr>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a:extLst>
              <a:ext uri="{FF2B5EF4-FFF2-40B4-BE49-F238E27FC236}">
                <a16:creationId xmlns:a16="http://schemas.microsoft.com/office/drawing/2014/main" id="{1B4458C7-35C0-A6EF-F6EE-CA4C9C55800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2727" y="4807130"/>
            <a:ext cx="3499714" cy="1873341"/>
          </a:xfrm>
          <a:prstGeom prst="rect">
            <a:avLst/>
          </a:prstGeom>
        </p:spPr>
      </p:pic>
      <p:pic>
        <p:nvPicPr>
          <p:cNvPr id="16" name="Picture 15">
            <a:extLst>
              <a:ext uri="{FF2B5EF4-FFF2-40B4-BE49-F238E27FC236}">
                <a16:creationId xmlns:a16="http://schemas.microsoft.com/office/drawing/2014/main" id="{4EA33F76-6F02-5745-5408-92BE055654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28801" y="-25400"/>
            <a:ext cx="3644305" cy="3737542"/>
          </a:xfrm>
          <a:prstGeom prst="rect">
            <a:avLst/>
          </a:prstGeom>
        </p:spPr>
      </p:pic>
    </p:spTree>
    <p:extLst>
      <p:ext uri="{BB962C8B-B14F-4D97-AF65-F5344CB8AC3E}">
        <p14:creationId xmlns:p14="http://schemas.microsoft.com/office/powerpoint/2010/main" val="95622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9BCC0AE-6DC0-4D8D-B1FB-2A075A8BF08F}" type="datetimeFigureOut">
              <a:rPr lang="en-GB" smtClean="0"/>
              <a:pPr/>
              <a:t>05/10/2024</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21258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9BCC0AE-6DC0-4D8D-B1FB-2A075A8BF08F}" type="datetimeFigureOut">
              <a:rPr lang="en-GB" smtClean="0"/>
              <a:pPr/>
              <a:t>05/10/2024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67333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C309426-BA15-69DF-9DF9-E4BCD5A48083}"/>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7" name="TextBox 6">
            <a:extLst>
              <a:ext uri="{FF2B5EF4-FFF2-40B4-BE49-F238E27FC236}">
                <a16:creationId xmlns:a16="http://schemas.microsoft.com/office/drawing/2014/main" id="{30F1EC0E-8DD2-ACED-54B6-36F43A8AA4D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8" name="Picture 7">
            <a:extLst>
              <a:ext uri="{FF2B5EF4-FFF2-40B4-BE49-F238E27FC236}">
                <a16:creationId xmlns:a16="http://schemas.microsoft.com/office/drawing/2014/main" id="{8105B046-8380-43C5-27D1-E58BD5D92F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FC8A86CA-ED97-4B1C-50A3-296EEB72CF4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7CD4BBEB-3875-3E11-09BD-C2110D718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800" y="1862992"/>
            <a:ext cx="3644305" cy="5020408"/>
          </a:xfrm>
          <a:prstGeom prst="rect">
            <a:avLst/>
          </a:prstGeom>
        </p:spPr>
      </p:pic>
    </p:spTree>
    <p:extLst>
      <p:ext uri="{BB962C8B-B14F-4D97-AF65-F5344CB8AC3E}">
        <p14:creationId xmlns:p14="http://schemas.microsoft.com/office/powerpoint/2010/main" val="384131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4E970-CD7C-2893-4293-CAADEBD4D69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42913" y="441325"/>
            <a:ext cx="8640762" cy="1223964"/>
          </a:xfrm>
          <a:prstGeom prst="rect">
            <a:avLst/>
          </a:prstGeom>
        </p:spPr>
        <p:txBody>
          <a:bodyPr lIns="0" rIns="0" anchor="t"/>
          <a:lstStyle/>
          <a:p>
            <a:r>
              <a:rPr lang="en-GB" noProof="0"/>
              <a:t>Click to edit Master title style</a:t>
            </a:r>
          </a:p>
        </p:txBody>
      </p:sp>
      <p:sp>
        <p:nvSpPr>
          <p:cNvPr id="3" name="TextBox 2">
            <a:extLst>
              <a:ext uri="{FF2B5EF4-FFF2-40B4-BE49-F238E27FC236}">
                <a16:creationId xmlns:a16="http://schemas.microsoft.com/office/drawing/2014/main" id="{ED336903-C42D-0B24-3543-E020D15776B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8B1458B3-1D91-F3A6-83FD-350154A757C1}"/>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2" name="Picture 1">
            <a:extLst>
              <a:ext uri="{FF2B5EF4-FFF2-40B4-BE49-F238E27FC236}">
                <a16:creationId xmlns:a16="http://schemas.microsoft.com/office/drawing/2014/main" id="{6806B1D8-6A8F-870D-43B3-DFB9C45F78E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458360" y="266700"/>
            <a:ext cx="2463933" cy="1318904"/>
          </a:xfrm>
          <a:prstGeom prst="rect">
            <a:avLst/>
          </a:prstGeom>
        </p:spPr>
      </p:pic>
    </p:spTree>
    <p:extLst>
      <p:ext uri="{BB962C8B-B14F-4D97-AF65-F5344CB8AC3E}">
        <p14:creationId xmlns:p14="http://schemas.microsoft.com/office/powerpoint/2010/main" val="2949412114"/>
      </p:ext>
    </p:extLst>
  </p:cSld>
  <p:clrMapOvr>
    <a:masterClrMapping/>
  </p:clrMapOvr>
  <p:extLst>
    <p:ext uri="{DCECCB84-F9BA-43D5-87BE-67443E8EF086}">
      <p15:sldGuideLst xmlns:p15="http://schemas.microsoft.com/office/powerpoint/2012/main">
        <p15:guide id="1" pos="57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GB"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GB" noProof="0"/>
              <a:t>Click to edit Master title style</a:t>
            </a:r>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GB" noProof="0"/>
              <a:t>Click icon to add picture</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297A1E89-D11F-7D84-9492-E321845559F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4186112A-495D-43C0-3AC7-06A4322B48A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B7649B11-021B-9D5D-46F1-8BB777F17BE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791305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GB"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GB" noProof="0"/>
              <a:t>Click to edit Master title style</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CC94271B-1588-8B83-AF63-19A63442EBFE}"/>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1DE700C-1910-562C-10A1-64B539DF633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3DB3AC93-D5FF-B99A-0595-51AF5CAB98E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4493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GB"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GB" noProof="0"/>
              <a:t>Click to edit Master text styles</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GB" noProof="0"/>
              <a:t>Click to edit Master title style</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7F9620CD-55F4-E7E8-E6EC-EB63F895E7B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7D484B90-C316-C349-6B8A-72E2C44730B5}"/>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FCE78E90-9218-9685-1D30-181ABB6A0E7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51801339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57D6E-D7A9-5757-D780-8C4C40EAF8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800" y="1862992"/>
            <a:ext cx="3644305" cy="5020408"/>
          </a:xfrm>
          <a:prstGeom prst="rect">
            <a:avLst/>
          </a:prstGeom>
        </p:spPr>
      </p:pic>
      <p:sp>
        <p:nvSpPr>
          <p:cNvPr id="8" name="Rectangle 7">
            <a:extLst>
              <a:ext uri="{FF2B5EF4-FFF2-40B4-BE49-F238E27FC236}">
                <a16:creationId xmlns:a16="http://schemas.microsoft.com/office/drawing/2014/main" id="{46281A67-EECF-3906-182B-26FC6009B376}"/>
              </a:ext>
            </a:extLst>
          </p:cNvPr>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Picture 5">
            <a:extLst>
              <a:ext uri="{FF2B5EF4-FFF2-40B4-BE49-F238E27FC236}">
                <a16:creationId xmlns:a16="http://schemas.microsoft.com/office/drawing/2014/main" id="{50996E0E-C323-7488-C5C5-A730ED0AAA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800" y="1862992"/>
            <a:ext cx="3644305" cy="5020408"/>
          </a:xfrm>
          <a:prstGeom prst="rect">
            <a:avLst/>
          </a:prstGeom>
        </p:spPr>
      </p:pic>
      <p:sp>
        <p:nvSpPr>
          <p:cNvPr id="2" name="Rectangle 1">
            <a:extLst>
              <a:ext uri="{FF2B5EF4-FFF2-40B4-BE49-F238E27FC236}">
                <a16:creationId xmlns:a16="http://schemas.microsoft.com/office/drawing/2014/main" id="{D48307A7-7DAF-A3D0-EEA7-B63B600E8639}"/>
              </a:ext>
            </a:extLst>
          </p:cNvPr>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ABD2531-B330-3930-3318-0A3155709EE6}"/>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2CB9AF-2DB1-B554-78D0-E26F7FBCD68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9" name="TextBox 8">
            <a:extLst>
              <a:ext uri="{FF2B5EF4-FFF2-40B4-BE49-F238E27FC236}">
                <a16:creationId xmlns:a16="http://schemas.microsoft.com/office/drawing/2014/main" id="{EEA29D02-9F95-CE08-4D0B-BA8E1DA1DF9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40371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213036"/>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9BCC0AE-6DC0-4D8D-B1FB-2A075A8BF08F}" type="datetimeFigureOut">
              <a:rPr lang="en-GB" smtClean="0"/>
              <a:pPr/>
              <a:t>05/10/2024</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426757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 name="Picture 8">
            <a:extLst>
              <a:ext uri="{FF2B5EF4-FFF2-40B4-BE49-F238E27FC236}">
                <a16:creationId xmlns:a16="http://schemas.microsoft.com/office/drawing/2014/main" id="{DB66124B-A661-D5A9-C532-18C996EA6AE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260899" y="266700"/>
            <a:ext cx="2463935" cy="1318904"/>
          </a:xfrm>
          <a:prstGeom prst="rect">
            <a:avLst/>
          </a:prstGeom>
        </p:spPr>
      </p:pic>
      <p:pic>
        <p:nvPicPr>
          <p:cNvPr id="4" name="Picture 3">
            <a:extLst>
              <a:ext uri="{FF2B5EF4-FFF2-40B4-BE49-F238E27FC236}">
                <a16:creationId xmlns:a16="http://schemas.microsoft.com/office/drawing/2014/main" id="{3D64E06F-EF28-50C5-9C9E-07D581412192}"/>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260900" y="266700"/>
            <a:ext cx="2463933" cy="1318904"/>
          </a:xfrm>
          <a:prstGeom prst="rect">
            <a:avLst/>
          </a:prstGeom>
        </p:spPr>
      </p:pic>
    </p:spTree>
    <p:extLst>
      <p:ext uri="{BB962C8B-B14F-4D97-AF65-F5344CB8AC3E}">
        <p14:creationId xmlns:p14="http://schemas.microsoft.com/office/powerpoint/2010/main" val="69883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2" r:id="rId3"/>
    <p:sldLayoutId id="2147483705" r:id="rId4"/>
    <p:sldLayoutId id="2147483707" r:id="rId5"/>
    <p:sldLayoutId id="2147483708" r:id="rId6"/>
    <p:sldLayoutId id="2147483710" r:id="rId7"/>
    <p:sldLayoutId id="2147483712"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tiff"/><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6.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9.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Autofit/>
          </a:bodyPr>
          <a:lstStyle/>
          <a:p>
            <a:r>
              <a:rPr lang="en-GB" sz="4800" b="1" dirty="0">
                <a:solidFill>
                  <a:srgbClr val="FF0000"/>
                </a:solidFill>
                <a:latin typeface="+mn-lt"/>
              </a:rPr>
              <a:t>LAPIS:  Long-acting PrEP integrated with community based sexual reproductive health a </a:t>
            </a:r>
            <a:r>
              <a:rPr lang="en-GB" sz="4800" b="1" dirty="0" err="1">
                <a:solidFill>
                  <a:srgbClr val="FF0000"/>
                </a:solidFill>
                <a:latin typeface="+mn-lt"/>
              </a:rPr>
              <a:t>cRCT</a:t>
            </a:r>
            <a:endParaRPr lang="en-GB" sz="4800"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207828" y="1663291"/>
            <a:ext cx="7632700" cy="433798"/>
          </a:xfrm>
        </p:spPr>
        <p:txBody>
          <a:bodyPr>
            <a:noAutofit/>
          </a:bodyPr>
          <a:lstStyle/>
          <a:p>
            <a:r>
              <a:rPr lang="en-GB" sz="3200" dirty="0">
                <a:latin typeface="Calibri" panose="020F0502020204030204" pitchFamily="34" charset="0"/>
                <a:cs typeface="Calibri" panose="020F0502020204030204" pitchFamily="34" charset="0"/>
              </a:rPr>
              <a:t>South Africa symposium update </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a:xfrm>
            <a:off x="4209419" y="879500"/>
            <a:ext cx="7357344" cy="566892"/>
          </a:xfrm>
        </p:spPr>
        <p:txBody>
          <a:bodyPr>
            <a:normAutofit lnSpcReduction="10000"/>
          </a:bodyPr>
          <a:lstStyle/>
          <a:p>
            <a:r>
              <a:rPr lang="en-GB" dirty="0"/>
              <a:t>P</a:t>
            </a:r>
            <a:r>
              <a:rPr lang="en-GB" sz="2200" dirty="0">
                <a:latin typeface="Calibri" panose="020F0502020204030204" pitchFamily="34" charset="0"/>
                <a:cs typeface="Calibri" panose="020F0502020204030204" pitchFamily="34" charset="0"/>
              </a:rPr>
              <a:t>rofessor Maryam Shahmanesh, Africa Health Research Institute and University College London  </a:t>
            </a:r>
          </a:p>
        </p:txBody>
      </p:sp>
      <p:pic>
        <p:nvPicPr>
          <p:cNvPr id="5" name="Picture 4">
            <a:extLst>
              <a:ext uri="{FF2B5EF4-FFF2-40B4-BE49-F238E27FC236}">
                <a16:creationId xmlns:a16="http://schemas.microsoft.com/office/drawing/2014/main" id="{7D7BEF5D-7FE5-70C0-089C-9780D70A2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9190628" y="5839357"/>
            <a:ext cx="2649900" cy="735347"/>
          </a:xfrm>
          <a:prstGeom prst="rect">
            <a:avLst/>
          </a:prstGeom>
          <a:noFill/>
        </p:spPr>
      </p:pic>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A976E6-5585-A44F-A09B-1F7307DCAB2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3"/>
          <a:stretch/>
        </p:blipFill>
        <p:spPr>
          <a:xfrm>
            <a:off x="105792" y="683289"/>
            <a:ext cx="7751785" cy="4481139"/>
          </a:xfrm>
          <a:prstGeom prst="rect">
            <a:avLst/>
          </a:prstGeom>
        </p:spPr>
      </p:pic>
      <p:sp>
        <p:nvSpPr>
          <p:cNvPr id="4" name="Text Placeholder 3">
            <a:extLst>
              <a:ext uri="{FF2B5EF4-FFF2-40B4-BE49-F238E27FC236}">
                <a16:creationId xmlns:a16="http://schemas.microsoft.com/office/drawing/2014/main" id="{736B4D81-4F9E-E049-B20C-77F141CF7F0A}"/>
              </a:ext>
            </a:extLst>
          </p:cNvPr>
          <p:cNvSpPr>
            <a:spLocks noGrp="1"/>
          </p:cNvSpPr>
          <p:nvPr>
            <p:ph type="body" sz="half" idx="2"/>
          </p:nvPr>
        </p:nvSpPr>
        <p:spPr>
          <a:xfrm>
            <a:off x="7997780" y="296213"/>
            <a:ext cx="4056607" cy="5946575"/>
          </a:xfrm>
        </p:spPr>
        <p:txBody>
          <a:bodyPr vert="horz" lIns="91440" tIns="45720" rIns="91440" bIns="45720" rtlCol="0" anchor="ctr">
            <a:noAutofit/>
          </a:bodyPr>
          <a:lstStyle/>
          <a:p>
            <a:endParaRPr lang="en-US" sz="2000" i="1" dirty="0">
              <a:latin typeface="+mn-lt"/>
            </a:endParaRPr>
          </a:p>
          <a:p>
            <a:r>
              <a:rPr lang="en-US" sz="2000" b="1" i="1" dirty="0">
                <a:latin typeface="+mn-lt"/>
              </a:rPr>
              <a:t>Implementation Scientists and clinical trialists: </a:t>
            </a:r>
            <a:r>
              <a:rPr lang="en-US" sz="2000" i="1" dirty="0">
                <a:latin typeface="+mn-lt"/>
              </a:rPr>
              <a:t>Lucky </a:t>
            </a:r>
            <a:r>
              <a:rPr lang="en-US" sz="2000" i="1" dirty="0" err="1">
                <a:latin typeface="+mn-lt"/>
              </a:rPr>
              <a:t>Mtoli</a:t>
            </a:r>
            <a:r>
              <a:rPr lang="en-US" sz="2000" i="1" dirty="0">
                <a:latin typeface="+mn-lt"/>
              </a:rPr>
              <a:t> </a:t>
            </a:r>
            <a:r>
              <a:rPr lang="en-US" sz="2000" i="1" dirty="0" err="1">
                <a:latin typeface="+mn-lt"/>
              </a:rPr>
              <a:t>Limakatso</a:t>
            </a:r>
            <a:r>
              <a:rPr lang="en-US" sz="2000" i="1" dirty="0">
                <a:latin typeface="+mn-lt"/>
              </a:rPr>
              <a:t> </a:t>
            </a:r>
            <a:r>
              <a:rPr lang="en-US" sz="2000" i="1" dirty="0" err="1">
                <a:latin typeface="+mn-lt"/>
              </a:rPr>
              <a:t>Lebina</a:t>
            </a:r>
            <a:r>
              <a:rPr lang="en-US" sz="2000" i="1" dirty="0">
                <a:latin typeface="+mn-lt"/>
              </a:rPr>
              <a:t>, Nkosinathi Ngcobo, Willem Hanekom, Maryam Shahmanesh</a:t>
            </a:r>
          </a:p>
          <a:p>
            <a:r>
              <a:rPr lang="en-US" sz="2000" b="1" i="1" dirty="0">
                <a:latin typeface="+mn-lt"/>
              </a:rPr>
              <a:t>Social Scientists</a:t>
            </a:r>
            <a:r>
              <a:rPr lang="en-US" sz="2000" i="1" dirty="0">
                <a:latin typeface="+mn-lt"/>
              </a:rPr>
              <a:t>: Thembelihle Zuma, Janet Seeley. </a:t>
            </a:r>
          </a:p>
          <a:p>
            <a:r>
              <a:rPr lang="en-US" sz="2000" b="1" i="1" dirty="0">
                <a:latin typeface="+mn-lt"/>
              </a:rPr>
              <a:t>Statistics and data management: </a:t>
            </a:r>
            <a:r>
              <a:rPr lang="en-US" sz="2000" i="1" dirty="0">
                <a:latin typeface="+mn-lt"/>
              </a:rPr>
              <a:t>Jacob </a:t>
            </a:r>
            <a:r>
              <a:rPr lang="en-US" sz="2000" i="1" dirty="0" err="1">
                <a:latin typeface="+mn-lt"/>
              </a:rPr>
              <a:t>Busang</a:t>
            </a:r>
            <a:r>
              <a:rPr lang="en-US" sz="2000" i="1" dirty="0">
                <a:latin typeface="+mn-lt"/>
              </a:rPr>
              <a:t>, Kathy Baisley, Andrew </a:t>
            </a:r>
            <a:r>
              <a:rPr lang="en-US" sz="2000" i="1" dirty="0" err="1">
                <a:latin typeface="+mn-lt"/>
              </a:rPr>
              <a:t>Copas</a:t>
            </a:r>
            <a:r>
              <a:rPr lang="en-US" sz="2000" i="1" dirty="0">
                <a:latin typeface="+mn-lt"/>
              </a:rPr>
              <a:t>, Kobus Herbst, Jaco Dreyer  </a:t>
            </a:r>
          </a:p>
          <a:p>
            <a:r>
              <a:rPr lang="en-US" sz="2000" b="1" i="1" dirty="0">
                <a:latin typeface="+mn-lt"/>
              </a:rPr>
              <a:t>Project Management, clinical and social work</a:t>
            </a:r>
            <a:r>
              <a:rPr lang="en-US" sz="2000" i="1" dirty="0">
                <a:latin typeface="+mn-lt"/>
              </a:rPr>
              <a:t>: Nonhlanhla Okesola, Carina Herbst, </a:t>
            </a:r>
            <a:r>
              <a:rPr lang="en-US" sz="2000" i="1" dirty="0" err="1">
                <a:latin typeface="+mn-lt"/>
              </a:rPr>
              <a:t>Sithembile</a:t>
            </a:r>
            <a:r>
              <a:rPr lang="en-US" sz="2000" i="1" dirty="0">
                <a:latin typeface="+mn-lt"/>
              </a:rPr>
              <a:t> </a:t>
            </a:r>
            <a:r>
              <a:rPr lang="en-US" sz="2000" i="1" dirty="0" err="1">
                <a:latin typeface="+mn-lt"/>
              </a:rPr>
              <a:t>Msane</a:t>
            </a:r>
            <a:r>
              <a:rPr lang="en-US" sz="2000" i="1" dirty="0">
                <a:latin typeface="+mn-lt"/>
              </a:rPr>
              <a:t>, Samke Ngubane, Thandeka </a:t>
            </a:r>
            <a:r>
              <a:rPr lang="en-US" sz="2000" i="1" dirty="0" err="1">
                <a:latin typeface="+mn-lt"/>
              </a:rPr>
              <a:t>Danisa</a:t>
            </a:r>
            <a:r>
              <a:rPr lang="en-US" sz="2000" i="1" dirty="0">
                <a:latin typeface="+mn-lt"/>
              </a:rPr>
              <a:t>, Theresa Smit.  </a:t>
            </a:r>
          </a:p>
          <a:p>
            <a:endParaRPr lang="en-US" sz="1800" i="1" dirty="0">
              <a:latin typeface="+mn-lt"/>
            </a:endParaRPr>
          </a:p>
          <a:p>
            <a:pPr indent="-228600">
              <a:buFont typeface="Arial" panose="020B0604020202020204" pitchFamily="34" charset="0"/>
              <a:buChar char="•"/>
            </a:pPr>
            <a:r>
              <a:rPr lang="en-US" sz="1800" b="1" i="1" dirty="0">
                <a:solidFill>
                  <a:srgbClr val="FFFFFF"/>
                </a:solidFill>
                <a:latin typeface="+mn-lt"/>
                <a:cs typeface="+mn-cs"/>
              </a:rPr>
              <a:t>di</a:t>
            </a:r>
            <a:r>
              <a:rPr lang="en-US" sz="1800" i="1" dirty="0">
                <a:solidFill>
                  <a:srgbClr val="FFFFFF"/>
                </a:solidFill>
                <a:latin typeface="+mn-lt"/>
                <a:cs typeface="+mn-cs"/>
              </a:rPr>
              <a:t>, </a:t>
            </a:r>
            <a:r>
              <a:rPr lang="en-US" sz="1800" b="1" i="1" dirty="0">
                <a:solidFill>
                  <a:srgbClr val="FFFFFF"/>
                </a:solidFill>
                <a:latin typeface="+mn-lt"/>
                <a:cs typeface="+mn-cs"/>
              </a:rPr>
              <a:t>Jaco Dreyer, </a:t>
            </a:r>
            <a:endParaRPr lang="en-US" sz="1800" dirty="0">
              <a:solidFill>
                <a:srgbClr val="FFFFFF"/>
              </a:solidFill>
              <a:latin typeface="+mn-lt"/>
              <a:cs typeface="+mn-cs"/>
            </a:endParaRPr>
          </a:p>
        </p:txBody>
      </p:sp>
      <p:pic>
        <p:nvPicPr>
          <p:cNvPr id="9" name="Picture 8">
            <a:extLst>
              <a:ext uri="{FF2B5EF4-FFF2-40B4-BE49-F238E27FC236}">
                <a16:creationId xmlns:a16="http://schemas.microsoft.com/office/drawing/2014/main" id="{EC3975A5-221F-5347-A5FD-D3AAE6AA0C59}"/>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7513515" y="6247754"/>
            <a:ext cx="2658067" cy="470218"/>
          </a:xfrm>
          <a:prstGeom prst="rect">
            <a:avLst/>
          </a:prstGeom>
        </p:spPr>
      </p:pic>
      <p:pic>
        <p:nvPicPr>
          <p:cNvPr id="11" name="Picture 10">
            <a:extLst>
              <a:ext uri="{FF2B5EF4-FFF2-40B4-BE49-F238E27FC236}">
                <a16:creationId xmlns:a16="http://schemas.microsoft.com/office/drawing/2014/main" id="{33D1DB38-D701-624A-BF43-25C27D54DF8E}"/>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6379716" y="6242788"/>
            <a:ext cx="937028" cy="566217"/>
          </a:xfrm>
          <a:prstGeom prst="rect">
            <a:avLst/>
          </a:prstGeom>
        </p:spPr>
      </p:pic>
      <p:pic>
        <p:nvPicPr>
          <p:cNvPr id="12" name="Picture 11">
            <a:extLst>
              <a:ext uri="{FF2B5EF4-FFF2-40B4-BE49-F238E27FC236}">
                <a16:creationId xmlns:a16="http://schemas.microsoft.com/office/drawing/2014/main" id="{160E61C5-522A-8047-8F2F-7A9271EE50F3}"/>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5326236" y="6111994"/>
            <a:ext cx="1053480" cy="798821"/>
          </a:xfrm>
          <a:prstGeom prst="rect">
            <a:avLst/>
          </a:prstGeom>
        </p:spPr>
      </p:pic>
      <p:sp>
        <p:nvSpPr>
          <p:cNvPr id="3" name="TextBox 2">
            <a:extLst>
              <a:ext uri="{FF2B5EF4-FFF2-40B4-BE49-F238E27FC236}">
                <a16:creationId xmlns:a16="http://schemas.microsoft.com/office/drawing/2014/main" id="{DD28A413-C425-367C-90E9-28E0C1C13009}"/>
              </a:ext>
            </a:extLst>
          </p:cNvPr>
          <p:cNvSpPr txBox="1"/>
          <p:nvPr/>
        </p:nvSpPr>
        <p:spPr>
          <a:xfrm>
            <a:off x="9432758" y="2478505"/>
            <a:ext cx="184731" cy="369332"/>
          </a:xfrm>
          <a:prstGeom prst="rect">
            <a:avLst/>
          </a:prstGeom>
          <a:noFill/>
        </p:spPr>
        <p:txBody>
          <a:bodyPr wrap="square" rtlCol="0">
            <a:spAutoFit/>
          </a:bodyPr>
          <a:lstStyle/>
          <a:p>
            <a:endParaRPr lang="en-GB" dirty="0"/>
          </a:p>
        </p:txBody>
      </p:sp>
      <p:pic>
        <p:nvPicPr>
          <p:cNvPr id="7" name="Picture 2">
            <a:extLst>
              <a:ext uri="{FF2B5EF4-FFF2-40B4-BE49-F238E27FC236}">
                <a16:creationId xmlns:a16="http://schemas.microsoft.com/office/drawing/2014/main" id="{260DEB2D-128A-AB93-50B1-AEC5BB11985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70223" y="6323524"/>
            <a:ext cx="2759242" cy="3186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mage result for ucl logo">
            <a:extLst>
              <a:ext uri="{FF2B5EF4-FFF2-40B4-BE49-F238E27FC236}">
                <a16:creationId xmlns:a16="http://schemas.microsoft.com/office/drawing/2014/main" id="{C01A5C0F-5C06-CACC-BFB8-45346B4D47E2}"/>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44424" y="6111994"/>
            <a:ext cx="2155022" cy="716857"/>
          </a:xfrm>
          <a:prstGeom prst="rect">
            <a:avLst/>
          </a:prstGeom>
          <a:noFill/>
          <a:ln>
            <a:noFill/>
          </a:ln>
        </p:spPr>
      </p:pic>
      <p:pic>
        <p:nvPicPr>
          <p:cNvPr id="6" name="Picture 5">
            <a:extLst>
              <a:ext uri="{FF2B5EF4-FFF2-40B4-BE49-F238E27FC236}">
                <a16:creationId xmlns:a16="http://schemas.microsoft.com/office/drawing/2014/main" id="{E90B7B61-30F7-4B23-3249-8DB843BA0A7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10305442" y="6131010"/>
            <a:ext cx="1842134" cy="511192"/>
          </a:xfrm>
          <a:prstGeom prst="rect">
            <a:avLst/>
          </a:prstGeom>
          <a:noFill/>
        </p:spPr>
      </p:pic>
    </p:spTree>
    <p:extLst>
      <p:ext uri="{BB962C8B-B14F-4D97-AF65-F5344CB8AC3E}">
        <p14:creationId xmlns:p14="http://schemas.microsoft.com/office/powerpoint/2010/main" val="706292542"/>
      </p:ext>
    </p:extLst>
  </p:cSld>
  <p:clrMapOvr>
    <a:masterClrMapping/>
  </p:clrMapOvr>
  <mc:AlternateContent xmlns:mc="http://schemas.openxmlformats.org/markup-compatibility/2006" xmlns:p14="http://schemas.microsoft.com/office/powerpoint/2010/main">
    <mc:Choice Requires="p14">
      <p:transition spd="slow" p14:dur="2000" advTm="8731"/>
    </mc:Choice>
    <mc:Fallback xmlns="">
      <p:transition spd="slow" advTm="87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497F60-6B05-624B-F34E-20BE74243B40}"/>
              </a:ext>
            </a:extLst>
          </p:cNvPr>
          <p:cNvSpPr>
            <a:spLocks noGrp="1"/>
          </p:cNvSpPr>
          <p:nvPr>
            <p:ph type="title"/>
          </p:nvPr>
        </p:nvSpPr>
        <p:spPr>
          <a:xfrm>
            <a:off x="1383030" y="662940"/>
            <a:ext cx="10595610" cy="794123"/>
          </a:xfrm>
        </p:spPr>
        <p:txBody>
          <a:bodyPr>
            <a:normAutofit/>
          </a:bodyPr>
          <a:lstStyle/>
          <a:p>
            <a:r>
              <a:rPr lang="en-GB" sz="2800" dirty="0">
                <a:solidFill>
                  <a:schemeClr val="accent3"/>
                </a:solidFill>
                <a:latin typeface="+mj-lt"/>
              </a:rPr>
              <a:t>P</a:t>
            </a:r>
            <a:r>
              <a:rPr lang="en-GB" sz="2800" b="1" dirty="0">
                <a:solidFill>
                  <a:schemeClr val="accent3"/>
                </a:solidFill>
                <a:latin typeface="+mj-lt"/>
              </a:rPr>
              <a:t>revention hasn’t translated into population effect</a:t>
            </a:r>
            <a:r>
              <a:rPr lang="en-GB" sz="2800" b="1" baseline="30000" dirty="0">
                <a:solidFill>
                  <a:schemeClr val="accent3"/>
                </a:solidFill>
                <a:latin typeface="+mj-lt"/>
              </a:rPr>
              <a:t>1</a:t>
            </a:r>
            <a:r>
              <a:rPr lang="en-GB" sz="2800" b="1" dirty="0">
                <a:solidFill>
                  <a:schemeClr val="accent3"/>
                </a:solidFill>
                <a:latin typeface="+mj-lt"/>
              </a:rPr>
              <a:t> </a:t>
            </a:r>
            <a:br>
              <a:rPr lang="en-US" sz="2800" b="1" dirty="0">
                <a:solidFill>
                  <a:srgbClr val="FF0000"/>
                </a:solidFill>
                <a:latin typeface="+mj-lt"/>
              </a:rPr>
            </a:br>
            <a:endParaRPr lang="en-GB" sz="2800" b="1" dirty="0">
              <a:solidFill>
                <a:srgbClr val="FF0000"/>
              </a:solidFill>
            </a:endParaRPr>
          </a:p>
        </p:txBody>
      </p:sp>
      <p:sp>
        <p:nvSpPr>
          <p:cNvPr id="7" name="Content Placeholder 6">
            <a:extLst>
              <a:ext uri="{FF2B5EF4-FFF2-40B4-BE49-F238E27FC236}">
                <a16:creationId xmlns:a16="http://schemas.microsoft.com/office/drawing/2014/main" id="{7B9356E3-853A-09E6-A18D-3B3021F671EB}"/>
              </a:ext>
            </a:extLst>
          </p:cNvPr>
          <p:cNvSpPr>
            <a:spLocks noGrp="1"/>
          </p:cNvSpPr>
          <p:nvPr>
            <p:ph sz="half" idx="1"/>
          </p:nvPr>
        </p:nvSpPr>
        <p:spPr>
          <a:xfrm>
            <a:off x="487680" y="1825625"/>
            <a:ext cx="5532120" cy="3866515"/>
          </a:xfrm>
        </p:spPr>
        <p:txBody>
          <a:bodyPr>
            <a:normAutofit fontScale="92500" lnSpcReduction="10000"/>
          </a:bodyPr>
          <a:lstStyle/>
          <a:p>
            <a:pPr algn="just"/>
            <a:r>
              <a:rPr lang="en-US" sz="2600" dirty="0">
                <a:latin typeface="+mn-lt"/>
              </a:rPr>
              <a:t>Young women who sell sex have 3x incidence of HIV in AHRI HDSS</a:t>
            </a:r>
            <a:r>
              <a:rPr lang="en-US" sz="2600" baseline="30000" dirty="0">
                <a:latin typeface="+mn-lt"/>
              </a:rPr>
              <a:t>2</a:t>
            </a:r>
          </a:p>
          <a:p>
            <a:pPr algn="just"/>
            <a:r>
              <a:rPr lang="en-US" sz="2600" dirty="0">
                <a:latin typeface="+mn-lt"/>
              </a:rPr>
              <a:t>Identifying adolescent and young adults (AYA) for PrEP is a challenge</a:t>
            </a:r>
            <a:r>
              <a:rPr lang="en-US" sz="2600" baseline="30000" dirty="0">
                <a:latin typeface="+mn-lt"/>
              </a:rPr>
              <a:t>3</a:t>
            </a:r>
            <a:endParaRPr lang="en-US" sz="2600" dirty="0">
              <a:latin typeface="+mn-lt"/>
              <a:cs typeface="Arial"/>
            </a:endParaRPr>
          </a:p>
          <a:p>
            <a:pPr algn="just"/>
            <a:r>
              <a:rPr lang="en-US" sz="2600" dirty="0">
                <a:latin typeface="+mn-lt"/>
                <a:cs typeface="Arial"/>
              </a:rPr>
              <a:t>Community-based care effective and safe</a:t>
            </a:r>
            <a:r>
              <a:rPr lang="en-US" sz="2600" baseline="30000" dirty="0">
                <a:latin typeface="+mn-lt"/>
                <a:cs typeface="Arial"/>
              </a:rPr>
              <a:t>4-6</a:t>
            </a:r>
            <a:endParaRPr lang="en-US" sz="2600" dirty="0">
              <a:latin typeface="+mn-lt"/>
            </a:endParaRPr>
          </a:p>
          <a:p>
            <a:pPr algn="just"/>
            <a:r>
              <a:rPr lang="en-GB" sz="2600" dirty="0">
                <a:latin typeface="+mn-lt"/>
                <a:ea typeface="Calibri" panose="020F0502020204030204" pitchFamily="34" charset="0"/>
                <a:cs typeface="Times New Roman" panose="02020603050405020304" pitchFamily="18" charset="0"/>
              </a:rPr>
              <a:t>H</a:t>
            </a:r>
            <a:r>
              <a:rPr lang="en-GB" sz="2600" dirty="0">
                <a:effectLst/>
                <a:latin typeface="+mn-lt"/>
                <a:ea typeface="Calibri" panose="020F0502020204030204" pitchFamily="34" charset="0"/>
                <a:cs typeface="Times New Roman" panose="02020603050405020304" pitchFamily="18" charset="0"/>
              </a:rPr>
              <a:t>ome-based STI self-sampling and SRH had 60%  higher odds of linking to HIV preventio</a:t>
            </a:r>
            <a:r>
              <a:rPr lang="en-GB" sz="2600" dirty="0">
                <a:latin typeface="+mn-lt"/>
                <a:ea typeface="Calibri" panose="020F0502020204030204" pitchFamily="34" charset="0"/>
                <a:cs typeface="Times New Roman" panose="02020603050405020304" pitchFamily="18" charset="0"/>
              </a:rPr>
              <a:t>n</a:t>
            </a:r>
            <a:r>
              <a:rPr lang="en-GB" sz="2600" baseline="30000" dirty="0">
                <a:latin typeface="+mn-lt"/>
                <a:ea typeface="Calibri" panose="020F0502020204030204" pitchFamily="34" charset="0"/>
                <a:cs typeface="Times New Roman" panose="02020603050405020304" pitchFamily="18" charset="0"/>
              </a:rPr>
              <a:t>7</a:t>
            </a:r>
            <a:endParaRPr lang="en-US" sz="2600" baseline="30000" dirty="0">
              <a:latin typeface="+mn-lt"/>
            </a:endParaRPr>
          </a:p>
          <a:p>
            <a:endParaRPr lang="en-GB" dirty="0"/>
          </a:p>
        </p:txBody>
      </p:sp>
      <p:pic>
        <p:nvPicPr>
          <p:cNvPr id="9" name="Picture" descr="A graph of different colored bars&#10;&#10;Description automatically generated with medium confidence">
            <a:extLst>
              <a:ext uri="{FF2B5EF4-FFF2-40B4-BE49-F238E27FC236}">
                <a16:creationId xmlns:a16="http://schemas.microsoft.com/office/drawing/2014/main" id="{A5DEC31C-B492-70DC-C12C-3E3726E07CFD}"/>
              </a:ext>
            </a:extLst>
          </p:cNvPr>
          <p:cNvPicPr>
            <a:picLocks noGrp="1"/>
          </p:cNvPicPr>
          <p:nvPr>
            <p:ph sz="half" idx="2"/>
          </p:nvPr>
        </p:nvPicPr>
        <p:blipFill>
          <a:blip r:embed="rId2"/>
          <a:stretch>
            <a:fillRect/>
          </a:stretch>
        </p:blipFill>
        <p:spPr bwMode="auto">
          <a:xfrm>
            <a:off x="6446520" y="1690688"/>
            <a:ext cx="5257800" cy="4351338"/>
          </a:xfrm>
          <a:prstGeom prst="rect">
            <a:avLst/>
          </a:prstGeom>
          <a:noFill/>
        </p:spPr>
      </p:pic>
      <p:sp>
        <p:nvSpPr>
          <p:cNvPr id="11" name="TextBox 10">
            <a:extLst>
              <a:ext uri="{FF2B5EF4-FFF2-40B4-BE49-F238E27FC236}">
                <a16:creationId xmlns:a16="http://schemas.microsoft.com/office/drawing/2014/main" id="{99408757-3AC9-6F3A-CDF8-795D9B607668}"/>
              </a:ext>
            </a:extLst>
          </p:cNvPr>
          <p:cNvSpPr txBox="1"/>
          <p:nvPr/>
        </p:nvSpPr>
        <p:spPr>
          <a:xfrm>
            <a:off x="487680" y="5780985"/>
            <a:ext cx="6096000" cy="1061829"/>
          </a:xfrm>
          <a:prstGeom prst="rect">
            <a:avLst/>
          </a:prstGeom>
          <a:noFill/>
        </p:spPr>
        <p:txBody>
          <a:bodyPr wrap="square">
            <a:spAutoFit/>
          </a:bodyPr>
          <a:lstStyle/>
          <a:p>
            <a:pPr marL="228600" indent="-228600">
              <a:buFont typeface="+mj-lt"/>
              <a:buAutoNum type="arabicPeriod"/>
            </a:pPr>
            <a:r>
              <a:rPr lang="en-GB" sz="900" i="1" dirty="0">
                <a:solidFill>
                  <a:srgbClr val="002060"/>
                </a:solidFill>
                <a:effectLst/>
                <a:latin typeface="+mj-lt"/>
                <a:ea typeface="Calibri" panose="020F0502020204030204" pitchFamily="34" charset="0"/>
              </a:rPr>
              <a:t>Mthiyane, et al AIDS 2022  </a:t>
            </a:r>
          </a:p>
          <a:p>
            <a:pPr marL="228600" indent="-228600">
              <a:buFont typeface="+mj-lt"/>
              <a:buAutoNum type="arabicPeriod"/>
            </a:pPr>
            <a:r>
              <a:rPr lang="en-GB" sz="900" i="1" dirty="0">
                <a:solidFill>
                  <a:srgbClr val="002060"/>
                </a:solidFill>
                <a:effectLst/>
                <a:latin typeface="+mj-lt"/>
                <a:ea typeface="Calibri" panose="020F0502020204030204" pitchFamily="34" charset="0"/>
              </a:rPr>
              <a:t>Magu et al ICASA 2023 </a:t>
            </a:r>
          </a:p>
          <a:p>
            <a:pPr marL="228600" indent="-228600">
              <a:buFont typeface="+mj-lt"/>
              <a:buAutoNum type="arabicPeriod"/>
            </a:pPr>
            <a:r>
              <a:rPr lang="en-US" sz="900" i="1" dirty="0">
                <a:solidFill>
                  <a:srgbClr val="002060"/>
                </a:solidFill>
                <a:latin typeface="+mj-lt"/>
              </a:rPr>
              <a:t>Chimbindi, et al AIDS Care 2021</a:t>
            </a:r>
          </a:p>
          <a:p>
            <a:pPr marL="228600" indent="-228600">
              <a:buFont typeface="+mj-lt"/>
              <a:buAutoNum type="arabicPeriod"/>
            </a:pPr>
            <a:r>
              <a:rPr lang="en-US" sz="900" i="1" dirty="0">
                <a:solidFill>
                  <a:srgbClr val="002060"/>
                </a:solidFill>
                <a:latin typeface="+mj-lt"/>
              </a:rPr>
              <a:t>Shahmanesh, et al BMC Public Health 2021</a:t>
            </a:r>
          </a:p>
          <a:p>
            <a:pPr marL="228600" indent="-228600">
              <a:buFont typeface="+mj-lt"/>
              <a:buAutoNum type="arabicPeriod"/>
            </a:pPr>
            <a:r>
              <a:rPr lang="en-GB" sz="900" i="1" dirty="0">
                <a:solidFill>
                  <a:srgbClr val="002060"/>
                </a:solidFill>
                <a:latin typeface="+mj-lt"/>
                <a:ea typeface="Times New Roman" panose="02020603050405020304" pitchFamily="18" charset="0"/>
              </a:rPr>
              <a:t>Barnabas, </a:t>
            </a:r>
            <a:r>
              <a:rPr lang="en-US" sz="900" i="1" dirty="0">
                <a:solidFill>
                  <a:srgbClr val="002060"/>
                </a:solidFill>
                <a:latin typeface="+mj-lt"/>
                <a:ea typeface="Times New Roman" panose="02020603050405020304" pitchFamily="18" charset="0"/>
              </a:rPr>
              <a:t>et al Lancet Global Health 2020</a:t>
            </a:r>
            <a:endParaRPr lang="en-US" sz="900" i="1" dirty="0">
              <a:solidFill>
                <a:srgbClr val="002060"/>
              </a:solidFill>
              <a:latin typeface="+mj-lt"/>
            </a:endParaRPr>
          </a:p>
          <a:p>
            <a:pPr marL="228600" indent="-228600">
              <a:buFont typeface="+mj-lt"/>
              <a:buAutoNum type="arabicPeriod"/>
            </a:pPr>
            <a:r>
              <a:rPr lang="en-GB" sz="900" i="1" dirty="0">
                <a:solidFill>
                  <a:srgbClr val="002060"/>
                </a:solidFill>
                <a:latin typeface="+mj-lt"/>
                <a:ea typeface="Calibri" panose="020F0502020204030204" pitchFamily="34" charset="0"/>
              </a:rPr>
              <a:t>Schaefer, </a:t>
            </a:r>
            <a:r>
              <a:rPr lang="en-US" sz="900" i="1" dirty="0">
                <a:solidFill>
                  <a:srgbClr val="002060"/>
                </a:solidFill>
                <a:latin typeface="+mj-lt"/>
                <a:ea typeface="Calibri" panose="020F0502020204030204" pitchFamily="34" charset="0"/>
              </a:rPr>
              <a:t>et al Lancet HIV 2022</a:t>
            </a:r>
          </a:p>
          <a:p>
            <a:pPr marL="228600" indent="-228600">
              <a:buFont typeface="+mj-lt"/>
              <a:buAutoNum type="arabicPeriod"/>
            </a:pPr>
            <a:r>
              <a:rPr lang="en-US" sz="900" i="1" dirty="0">
                <a:solidFill>
                  <a:srgbClr val="002060"/>
                </a:solidFill>
                <a:latin typeface="+mj-lt"/>
                <a:ea typeface="Calibri" panose="020F0502020204030204" pitchFamily="34" charset="0"/>
              </a:rPr>
              <a:t>Shahmanesh et al Lancet HIV in press </a:t>
            </a:r>
          </a:p>
        </p:txBody>
      </p:sp>
    </p:spTree>
    <p:extLst>
      <p:ext uri="{BB962C8B-B14F-4D97-AF65-F5344CB8AC3E}">
        <p14:creationId xmlns:p14="http://schemas.microsoft.com/office/powerpoint/2010/main" val="324023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44BC-42AC-456A-9B80-2F34460289CA}"/>
              </a:ext>
            </a:extLst>
          </p:cNvPr>
          <p:cNvSpPr>
            <a:spLocks noGrp="1"/>
          </p:cNvSpPr>
          <p:nvPr>
            <p:ph type="title"/>
          </p:nvPr>
        </p:nvSpPr>
        <p:spPr>
          <a:xfrm>
            <a:off x="8205506" y="1668780"/>
            <a:ext cx="3812138" cy="1316256"/>
          </a:xfrm>
        </p:spPr>
        <p:txBody>
          <a:bodyPr>
            <a:noAutofit/>
          </a:bodyPr>
          <a:lstStyle/>
          <a:p>
            <a:r>
              <a:rPr lang="en-GB" sz="2000" b="1" dirty="0">
                <a:solidFill>
                  <a:srgbClr val="002060"/>
                </a:solidFill>
                <a:latin typeface="Calibri" panose="020F0502020204030204" pitchFamily="34" charset="0"/>
                <a:cs typeface="Calibri" panose="020F0502020204030204" pitchFamily="34" charset="0"/>
              </a:rPr>
              <a:t>Base-line data in n=2092 15-30-year-olds randomly selected HDSS 2021-2022</a:t>
            </a:r>
            <a:br>
              <a:rPr lang="en-GB" sz="2000" b="1" dirty="0">
                <a:solidFill>
                  <a:schemeClr val="accent6">
                    <a:lumMod val="50000"/>
                  </a:schemeClr>
                </a:solidFill>
                <a:latin typeface="+mn-lt"/>
              </a:rPr>
            </a:br>
            <a:endParaRPr lang="en-ZA" sz="2000" b="1" dirty="0">
              <a:solidFill>
                <a:schemeClr val="accent6">
                  <a:lumMod val="50000"/>
                </a:schemeClr>
              </a:solidFill>
              <a:latin typeface="+mn-lt"/>
            </a:endParaRPr>
          </a:p>
        </p:txBody>
      </p:sp>
      <p:pic>
        <p:nvPicPr>
          <p:cNvPr id="28" name="Picture 27">
            <a:extLst>
              <a:ext uri="{FF2B5EF4-FFF2-40B4-BE49-F238E27FC236}">
                <a16:creationId xmlns:a16="http://schemas.microsoft.com/office/drawing/2014/main" id="{5776B81D-54B0-4BCF-B732-3E717DA82E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75" y="2985037"/>
            <a:ext cx="3962925" cy="35378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BA62D66F-53D5-443F-A3F6-5DB4A1701EE1}"/>
              </a:ext>
            </a:extLst>
          </p:cNvPr>
          <p:cNvSpPr txBox="1">
            <a:spLocks/>
          </p:cNvSpPr>
          <p:nvPr/>
        </p:nvSpPr>
        <p:spPr>
          <a:xfrm>
            <a:off x="1383030" y="0"/>
            <a:ext cx="10808971" cy="99441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spcAft>
                <a:spcPct val="0"/>
              </a:spcAft>
            </a:pPr>
            <a:endParaRPr lang="en-GB" sz="4000" i="1" dirty="0">
              <a:solidFill>
                <a:schemeClr val="accent5">
                  <a:lumMod val="50000"/>
                </a:schemeClr>
              </a:solidFill>
              <a:latin typeface="+mn-lt"/>
            </a:endParaRPr>
          </a:p>
          <a:p>
            <a:pPr eaLnBrk="0" fontAlgn="base" hangingPunct="0">
              <a:spcAft>
                <a:spcPct val="0"/>
              </a:spcAft>
            </a:pPr>
            <a:r>
              <a:rPr lang="en-ZA" b="1" dirty="0">
                <a:solidFill>
                  <a:schemeClr val="accent3"/>
                </a:solidFill>
                <a:cs typeface="Arial" charset="0"/>
              </a:rPr>
              <a:t>Setting </a:t>
            </a:r>
          </a:p>
        </p:txBody>
      </p:sp>
      <p:sp>
        <p:nvSpPr>
          <p:cNvPr id="5" name="TextBox 4">
            <a:extLst>
              <a:ext uri="{FF2B5EF4-FFF2-40B4-BE49-F238E27FC236}">
                <a16:creationId xmlns:a16="http://schemas.microsoft.com/office/drawing/2014/main" id="{E8856D61-9C2E-1E86-7A1F-54B660F7CA6A}"/>
              </a:ext>
            </a:extLst>
          </p:cNvPr>
          <p:cNvSpPr txBox="1"/>
          <p:nvPr/>
        </p:nvSpPr>
        <p:spPr>
          <a:xfrm>
            <a:off x="8145780" y="2985037"/>
            <a:ext cx="3735316" cy="3477875"/>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a:solidFill>
                  <a:srgbClr val="002060"/>
                </a:solidFill>
                <a:latin typeface="Calibri" panose="020F0502020204030204" pitchFamily="34" charset="0"/>
                <a:cs typeface="Calibri" panose="020F0502020204030204" pitchFamily="34" charset="0"/>
              </a:rPr>
              <a:t>&gt;85% youth unemployment</a:t>
            </a:r>
          </a:p>
          <a:p>
            <a:pPr marL="285750" indent="-285750" algn="just">
              <a:buFont typeface="Arial" panose="020B0604020202020204" pitchFamily="34" charset="0"/>
              <a:buChar char="•"/>
            </a:pPr>
            <a:endParaRPr lang="en-GB" sz="2000" i="0" u="none" strike="noStrike" dirty="0">
              <a:solidFill>
                <a:srgbClr val="002060"/>
              </a:solidFill>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i="0" u="none" strike="noStrike" dirty="0">
                <a:solidFill>
                  <a:srgbClr val="002060"/>
                </a:solidFill>
                <a:effectLst/>
                <a:latin typeface="Calibri" panose="020F0502020204030204" pitchFamily="34" charset="0"/>
                <a:cs typeface="Calibri" panose="020F0502020204030204" pitchFamily="34" charset="0"/>
              </a:rPr>
              <a:t>Prevalence of HIV amongst young women 21% compared to 7% in young men</a:t>
            </a:r>
            <a:endParaRPr lang="en-US" sz="2000" dirty="0">
              <a:solidFill>
                <a:srgbClr val="00206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US" sz="2000" i="0" u="none" strike="noStrike" dirty="0">
              <a:solidFill>
                <a:srgbClr val="002060"/>
              </a:solidFill>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i="0" u="none" strike="noStrike" dirty="0">
                <a:solidFill>
                  <a:srgbClr val="002060"/>
                </a:solidFill>
                <a:effectLst/>
                <a:latin typeface="Calibri" panose="020F0502020204030204" pitchFamily="34" charset="0"/>
                <a:cs typeface="Calibri" panose="020F0502020204030204" pitchFamily="34" charset="0"/>
              </a:rPr>
              <a:t>127 (</a:t>
            </a:r>
            <a:r>
              <a:rPr lang="en-US" sz="2000" dirty="0">
                <a:solidFill>
                  <a:srgbClr val="002060"/>
                </a:solidFill>
                <a:latin typeface="Calibri" panose="020F0502020204030204" pitchFamily="34" charset="0"/>
                <a:cs typeface="Calibri" panose="020F0502020204030204" pitchFamily="34" charset="0"/>
              </a:rPr>
              <a:t>47%) of adolescents and youth living with HIV aren’t on effective treatment</a:t>
            </a:r>
          </a:p>
          <a:p>
            <a:pPr marL="285750" indent="-285750" algn="just">
              <a:buFont typeface="Arial" panose="020B0604020202020204" pitchFamily="34" charset="0"/>
              <a:buChar char="•"/>
            </a:pPr>
            <a:endParaRPr lang="en-US" sz="2000" dirty="0">
              <a:solidFill>
                <a:srgbClr val="00206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Seven  (0.4%) ever taken PrEP</a:t>
            </a:r>
            <a:endParaRPr lang="en-GB" sz="2000" dirty="0">
              <a:solidFill>
                <a:srgbClr val="00206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6D2B6B3-8D7F-78F9-D14B-259FE923DF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4137282" y="1772477"/>
            <a:ext cx="3812138" cy="4750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526AA0-B983-623C-B577-64ABB6E3ED59}"/>
              </a:ext>
            </a:extLst>
          </p:cNvPr>
          <p:cNvSpPr txBox="1"/>
          <p:nvPr/>
        </p:nvSpPr>
        <p:spPr>
          <a:xfrm>
            <a:off x="174356" y="1789598"/>
            <a:ext cx="3962925" cy="1015663"/>
          </a:xfrm>
          <a:prstGeom prst="rect">
            <a:avLst/>
          </a:prstGeom>
          <a:noFill/>
        </p:spPr>
        <p:txBody>
          <a:bodyPr wrap="square" rtlCol="0">
            <a:spAutoFit/>
          </a:bodyPr>
          <a:lstStyle/>
          <a:p>
            <a:r>
              <a:rPr lang="en-GB" sz="2000" b="1" dirty="0">
                <a:solidFill>
                  <a:srgbClr val="002060"/>
                </a:solidFill>
                <a:latin typeface="Calibri" panose="020F0502020204030204" pitchFamily="34" charset="0"/>
                <a:cs typeface="Calibri" panose="020F0502020204030204" pitchFamily="34" charset="0"/>
              </a:rPr>
              <a:t>Health and demographic </a:t>
            </a:r>
          </a:p>
          <a:p>
            <a:r>
              <a:rPr lang="en-GB" sz="2000" b="1" dirty="0">
                <a:solidFill>
                  <a:srgbClr val="002060"/>
                </a:solidFill>
                <a:latin typeface="Calibri" panose="020F0502020204030204" pitchFamily="34" charset="0"/>
                <a:cs typeface="Calibri" panose="020F0502020204030204" pitchFamily="34" charset="0"/>
              </a:rPr>
              <a:t>surveillance (HDSS) </a:t>
            </a:r>
          </a:p>
          <a:p>
            <a:r>
              <a:rPr lang="en-GB" sz="2000" b="1" dirty="0">
                <a:solidFill>
                  <a:srgbClr val="002060"/>
                </a:solidFill>
                <a:latin typeface="Calibri" panose="020F0502020204030204" pitchFamily="34" charset="0"/>
                <a:cs typeface="Calibri" panose="020F0502020204030204" pitchFamily="34" charset="0"/>
              </a:rPr>
              <a:t>in KwaZulu-Natal, South Africa </a:t>
            </a:r>
          </a:p>
        </p:txBody>
      </p:sp>
    </p:spTree>
    <p:extLst>
      <p:ext uri="{BB962C8B-B14F-4D97-AF65-F5344CB8AC3E}">
        <p14:creationId xmlns:p14="http://schemas.microsoft.com/office/powerpoint/2010/main" val="3080914756"/>
      </p:ext>
    </p:extLst>
  </p:cSld>
  <p:clrMapOvr>
    <a:masterClrMapping/>
  </p:clrMapOvr>
  <mc:AlternateContent xmlns:mc="http://schemas.openxmlformats.org/markup-compatibility/2006" xmlns:p14="http://schemas.microsoft.com/office/powerpoint/2010/main">
    <mc:Choice Requires="p14">
      <p:transition spd="slow" p14:dur="2000" advTm="45946"/>
    </mc:Choice>
    <mc:Fallback xmlns="">
      <p:transition spd="slow" advTm="4594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EA835-87F0-8DF8-EA88-BCC79C3B3EA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BC834F-86A1-F819-2C22-7B69215197B5}"/>
              </a:ext>
            </a:extLst>
          </p:cNvPr>
          <p:cNvSpPr>
            <a:spLocks noGrp="1"/>
          </p:cNvSpPr>
          <p:nvPr>
            <p:ph type="sldNum" sz="quarter" idx="4294967295"/>
          </p:nvPr>
        </p:nvSpPr>
        <p:spPr>
          <a:xfrm>
            <a:off x="9448800" y="638333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3EB7E-015E-4888-AA4C-B2B1B1017D7B}" type="slidenum">
              <a:rPr lang="en-US" smtClean="0"/>
              <a:pPr/>
              <a:t>4</a:t>
            </a:fld>
            <a:endParaRPr lang="en-US"/>
          </a:p>
        </p:txBody>
      </p:sp>
      <p:sp>
        <p:nvSpPr>
          <p:cNvPr id="17" name="Rectangle 16">
            <a:extLst>
              <a:ext uri="{FF2B5EF4-FFF2-40B4-BE49-F238E27FC236}">
                <a16:creationId xmlns:a16="http://schemas.microsoft.com/office/drawing/2014/main" id="{F2C47F88-5D81-A41F-49C7-804A95311B6A}"/>
              </a:ext>
            </a:extLst>
          </p:cNvPr>
          <p:cNvSpPr/>
          <p:nvPr/>
        </p:nvSpPr>
        <p:spPr>
          <a:xfrm>
            <a:off x="478465" y="5672470"/>
            <a:ext cx="1823484" cy="11855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4B60D071-AC71-9D98-81BC-C6429CFC947F}"/>
              </a:ext>
            </a:extLst>
          </p:cNvPr>
          <p:cNvSpPr/>
          <p:nvPr/>
        </p:nvSpPr>
        <p:spPr>
          <a:xfrm>
            <a:off x="3477718" y="1034129"/>
            <a:ext cx="4028988" cy="347791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b="1" dirty="0"/>
          </a:p>
          <a:p>
            <a:pPr algn="ctr"/>
            <a:r>
              <a:rPr lang="en-GB" sz="2000" b="1" dirty="0">
                <a:solidFill>
                  <a:srgbClr val="00B050"/>
                </a:solidFill>
                <a:latin typeface="Calibri" panose="020F0502020204030204" pitchFamily="34" charset="0"/>
                <a:cs typeface="Calibri" panose="020F0502020204030204" pitchFamily="34" charset="0"/>
              </a:rPr>
              <a:t>Intervention </a:t>
            </a:r>
            <a:r>
              <a:rPr lang="en-GB" sz="2000" b="1" i="1" dirty="0">
                <a:solidFill>
                  <a:srgbClr val="00B050"/>
                </a:solidFill>
                <a:latin typeface="Calibri" panose="020F0502020204030204" pitchFamily="34" charset="0"/>
                <a:cs typeface="Calibri" panose="020F0502020204030204" pitchFamily="34" charset="0"/>
              </a:rPr>
              <a:t>LAPIS:</a:t>
            </a:r>
          </a:p>
          <a:p>
            <a:pPr algn="ctr"/>
            <a:r>
              <a:rPr lang="en-GB" sz="2000" b="1" i="1" dirty="0">
                <a:solidFill>
                  <a:srgbClr val="00B050"/>
                </a:solidFill>
                <a:latin typeface="Calibri" panose="020F0502020204030204" pitchFamily="34" charset="0"/>
                <a:cs typeface="Calibri" panose="020F0502020204030204" pitchFamily="34" charset="0"/>
              </a:rPr>
              <a:t>1050 cable and 1400 overall</a:t>
            </a:r>
            <a:r>
              <a:rPr lang="en-GB" sz="2000" b="1" dirty="0">
                <a:solidFill>
                  <a:srgbClr val="00B050"/>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Peer navigators promote long-acting and oral PrEP</a:t>
            </a:r>
          </a:p>
          <a:p>
            <a:pPr marL="342900" indent="-342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Sexual health clinics youth offer choice of oral PrEP or injectable CAB LA or </a:t>
            </a:r>
            <a:r>
              <a:rPr lang="en-US" sz="2000" dirty="0">
                <a:solidFill>
                  <a:schemeClr val="tx1"/>
                </a:solidFill>
                <a:latin typeface="Calibri" panose="020F0502020204030204" pitchFamily="34" charset="0"/>
                <a:cs typeface="Calibri" panose="020F0502020204030204" pitchFamily="34" charset="0"/>
              </a:rPr>
              <a:t>vaginal Ring or PEP packs</a:t>
            </a:r>
            <a:endParaRPr lang="en-GB" sz="20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Peer navigators support refills and follow-up injection appointments </a:t>
            </a:r>
          </a:p>
          <a:p>
            <a:pPr marL="342900" indent="-342900">
              <a:buFont typeface="Arial" panose="020B0604020202020204" pitchFamily="34" charset="0"/>
              <a:buChar char="•"/>
            </a:pPr>
            <a:endParaRPr lang="en-GB" dirty="0"/>
          </a:p>
        </p:txBody>
      </p:sp>
      <p:sp>
        <p:nvSpPr>
          <p:cNvPr id="18" name="Rectangle 17">
            <a:extLst>
              <a:ext uri="{FF2B5EF4-FFF2-40B4-BE49-F238E27FC236}">
                <a16:creationId xmlns:a16="http://schemas.microsoft.com/office/drawing/2014/main" id="{4F46BA97-364C-EA36-2593-B9ADC7050208}"/>
              </a:ext>
            </a:extLst>
          </p:cNvPr>
          <p:cNvSpPr/>
          <p:nvPr/>
        </p:nvSpPr>
        <p:spPr>
          <a:xfrm>
            <a:off x="3501023" y="4598476"/>
            <a:ext cx="4028988" cy="205645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solidFill>
                  <a:schemeClr val="accent4">
                    <a:lumMod val="50000"/>
                  </a:schemeClr>
                </a:solidFill>
                <a:latin typeface="Calibri" panose="020F0502020204030204" pitchFamily="34" charset="0"/>
                <a:cs typeface="Calibri" panose="020F0502020204030204" pitchFamily="34" charset="0"/>
              </a:rPr>
              <a:t>Standard of care:  </a:t>
            </a:r>
            <a:r>
              <a:rPr lang="en-GB" sz="2000" b="1" i="1" dirty="0">
                <a:solidFill>
                  <a:schemeClr val="accent4">
                    <a:lumMod val="50000"/>
                  </a:schemeClr>
                </a:solidFill>
                <a:latin typeface="Calibri" panose="020F0502020204030204" pitchFamily="34" charset="0"/>
                <a:cs typeface="Calibri" panose="020F0502020204030204" pitchFamily="34" charset="0"/>
              </a:rPr>
              <a:t>Let’s Talk </a:t>
            </a:r>
          </a:p>
          <a:p>
            <a:pPr algn="ctr"/>
            <a:r>
              <a:rPr lang="en-GB" sz="2000" b="1" i="1" dirty="0">
                <a:solidFill>
                  <a:schemeClr val="accent4">
                    <a:lumMod val="50000"/>
                  </a:schemeClr>
                </a:solidFill>
                <a:latin typeface="Calibri" panose="020F0502020204030204" pitchFamily="34" charset="0"/>
                <a:cs typeface="Calibri" panose="020F0502020204030204" pitchFamily="34" charset="0"/>
              </a:rPr>
              <a:t>~900  </a:t>
            </a:r>
          </a:p>
          <a:p>
            <a:pPr marL="342900" indent="-342900">
              <a:buFont typeface="Arial" panose="020B0604020202020204" pitchFamily="34" charset="0"/>
              <a:buChar char="•"/>
            </a:pPr>
            <a:r>
              <a:rPr lang="en-GB" sz="2000" dirty="0">
                <a:solidFill>
                  <a:schemeClr val="accent4">
                    <a:lumMod val="50000"/>
                  </a:schemeClr>
                </a:solidFill>
                <a:latin typeface="Calibri" panose="020F0502020204030204" pitchFamily="34" charset="0"/>
                <a:cs typeface="Calibri" panose="020F0502020204030204" pitchFamily="34" charset="0"/>
              </a:rPr>
              <a:t>P</a:t>
            </a:r>
            <a:r>
              <a:rPr lang="en-GB" sz="2000" dirty="0">
                <a:solidFill>
                  <a:schemeClr val="tx1"/>
                </a:solidFill>
                <a:latin typeface="Calibri" panose="020F0502020204030204" pitchFamily="34" charset="0"/>
                <a:cs typeface="Calibri" panose="020F0502020204030204" pitchFamily="34" charset="0"/>
              </a:rPr>
              <a:t>eer navigators promote PrEP</a:t>
            </a:r>
          </a:p>
          <a:p>
            <a:pPr marL="342900" indent="-342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Sexual health clinics youth will be offered oral PrEP only</a:t>
            </a:r>
          </a:p>
          <a:p>
            <a:pPr marL="342900" indent="-342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Peer navigators support refills </a:t>
            </a:r>
          </a:p>
        </p:txBody>
      </p:sp>
      <p:sp>
        <p:nvSpPr>
          <p:cNvPr id="21" name="TextBox 20">
            <a:extLst>
              <a:ext uri="{FF2B5EF4-FFF2-40B4-BE49-F238E27FC236}">
                <a16:creationId xmlns:a16="http://schemas.microsoft.com/office/drawing/2014/main" id="{911C02DC-1E91-467B-F0D4-72A89F4C0D70}"/>
              </a:ext>
            </a:extLst>
          </p:cNvPr>
          <p:cNvSpPr txBox="1"/>
          <p:nvPr/>
        </p:nvSpPr>
        <p:spPr>
          <a:xfrm>
            <a:off x="264398" y="5812973"/>
            <a:ext cx="3102078" cy="800219"/>
          </a:xfrm>
          <a:prstGeom prst="rect">
            <a:avLst/>
          </a:prstGeom>
          <a:noFill/>
        </p:spPr>
        <p:txBody>
          <a:bodyPr wrap="square" rtlCol="0">
            <a:spAutoFit/>
          </a:bodyPr>
          <a:lstStyle/>
          <a:p>
            <a:pPr algn="ctr"/>
            <a:r>
              <a:rPr lang="en-GB" sz="2800" b="1" dirty="0">
                <a:solidFill>
                  <a:srgbClr val="7030A0"/>
                </a:solidFill>
              </a:rPr>
              <a:t>40 clusters</a:t>
            </a:r>
          </a:p>
          <a:p>
            <a:pPr algn="ctr"/>
            <a:r>
              <a:rPr lang="en-GB" dirty="0"/>
              <a:t>26000 AYA aged 15-30  </a:t>
            </a:r>
          </a:p>
        </p:txBody>
      </p:sp>
      <p:pic>
        <p:nvPicPr>
          <p:cNvPr id="2" name="Picture 1">
            <a:extLst>
              <a:ext uri="{FF2B5EF4-FFF2-40B4-BE49-F238E27FC236}">
                <a16:creationId xmlns:a16="http://schemas.microsoft.com/office/drawing/2014/main" id="{EC01774D-B411-F318-BAF7-474CC2B3A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09" y="2194560"/>
            <a:ext cx="3176256" cy="3477910"/>
          </a:xfrm>
          <a:prstGeom prst="rect">
            <a:avLst/>
          </a:prstGeom>
        </p:spPr>
      </p:pic>
      <p:sp>
        <p:nvSpPr>
          <p:cNvPr id="5" name="Left-up Arrow 4">
            <a:extLst>
              <a:ext uri="{FF2B5EF4-FFF2-40B4-BE49-F238E27FC236}">
                <a16:creationId xmlns:a16="http://schemas.microsoft.com/office/drawing/2014/main" id="{1D7768F8-ED6C-2154-88F6-CD5536687861}"/>
              </a:ext>
            </a:extLst>
          </p:cNvPr>
          <p:cNvSpPr/>
          <p:nvPr/>
        </p:nvSpPr>
        <p:spPr>
          <a:xfrm rot="8237105">
            <a:off x="2684039" y="3412991"/>
            <a:ext cx="1405739" cy="1501037"/>
          </a:xfrm>
          <a:prstGeom prst="leftUpArrow">
            <a:avLst>
              <a:gd name="adj1" fmla="val 9348"/>
              <a:gd name="adj2" fmla="val 25000"/>
              <a:gd name="adj3" fmla="val 25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pic>
        <p:nvPicPr>
          <p:cNvPr id="9" name="Picture 8">
            <a:extLst>
              <a:ext uri="{FF2B5EF4-FFF2-40B4-BE49-F238E27FC236}">
                <a16:creationId xmlns:a16="http://schemas.microsoft.com/office/drawing/2014/main" id="{13374E2E-CCCD-008C-8A74-A78BD81623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4293" y="2896118"/>
            <a:ext cx="2762404" cy="1863478"/>
          </a:xfrm>
          <a:prstGeom prst="rect">
            <a:avLst/>
          </a:prstGeom>
        </p:spPr>
      </p:pic>
      <p:pic>
        <p:nvPicPr>
          <p:cNvPr id="10" name="Picture 9">
            <a:extLst>
              <a:ext uri="{FF2B5EF4-FFF2-40B4-BE49-F238E27FC236}">
                <a16:creationId xmlns:a16="http://schemas.microsoft.com/office/drawing/2014/main" id="{8EDD6D89-96DA-DBD6-B272-CCB255C9DB9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80859" y="1170640"/>
            <a:ext cx="1543050" cy="2114550"/>
          </a:xfrm>
          <a:prstGeom prst="rect">
            <a:avLst/>
          </a:prstGeom>
        </p:spPr>
      </p:pic>
      <p:pic>
        <p:nvPicPr>
          <p:cNvPr id="7" name="Picture 6">
            <a:extLst>
              <a:ext uri="{FF2B5EF4-FFF2-40B4-BE49-F238E27FC236}">
                <a16:creationId xmlns:a16="http://schemas.microsoft.com/office/drawing/2014/main" id="{7F852139-3C76-2F63-21B7-DC29914DB97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66923" y="1262821"/>
            <a:ext cx="3259062" cy="1863478"/>
          </a:xfrm>
          <a:prstGeom prst="rect">
            <a:avLst/>
          </a:prstGeom>
        </p:spPr>
      </p:pic>
      <p:pic>
        <p:nvPicPr>
          <p:cNvPr id="11" name="Picture 10">
            <a:extLst>
              <a:ext uri="{FF2B5EF4-FFF2-40B4-BE49-F238E27FC236}">
                <a16:creationId xmlns:a16="http://schemas.microsoft.com/office/drawing/2014/main" id="{8F1F2F75-45EE-E85B-0646-D5A2B452F00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59917" y="3192980"/>
            <a:ext cx="1647331" cy="1405496"/>
          </a:xfrm>
          <a:prstGeom prst="rect">
            <a:avLst/>
          </a:prstGeom>
        </p:spPr>
      </p:pic>
      <p:pic>
        <p:nvPicPr>
          <p:cNvPr id="12" name="Picture 11" descr="Close-up of blue pills spilling out of a white bottle&#10;&#10;Description automatically generated">
            <a:extLst>
              <a:ext uri="{FF2B5EF4-FFF2-40B4-BE49-F238E27FC236}">
                <a16:creationId xmlns:a16="http://schemas.microsoft.com/office/drawing/2014/main" id="{01AE3AFD-881C-8259-5864-5F19181D935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780327" y="4838274"/>
            <a:ext cx="1633731" cy="1698171"/>
          </a:xfrm>
          <a:prstGeom prst="rect">
            <a:avLst/>
          </a:prstGeom>
        </p:spPr>
      </p:pic>
      <p:sp>
        <p:nvSpPr>
          <p:cNvPr id="3" name="TextBox 2">
            <a:extLst>
              <a:ext uri="{FF2B5EF4-FFF2-40B4-BE49-F238E27FC236}">
                <a16:creationId xmlns:a16="http://schemas.microsoft.com/office/drawing/2014/main" id="{36DB9D68-F5EB-5DE0-AE3B-3F824AA653A9}"/>
              </a:ext>
            </a:extLst>
          </p:cNvPr>
          <p:cNvSpPr txBox="1"/>
          <p:nvPr/>
        </p:nvSpPr>
        <p:spPr>
          <a:xfrm>
            <a:off x="9578340" y="4838273"/>
            <a:ext cx="2528908" cy="1323439"/>
          </a:xfrm>
          <a:prstGeom prst="rect">
            <a:avLst/>
          </a:prstGeom>
          <a:noFill/>
          <a:ln w="12700">
            <a:solidFill>
              <a:schemeClr val="tx1"/>
            </a:solidFill>
          </a:ln>
        </p:spPr>
        <p:txBody>
          <a:bodyPr wrap="square" rtlCol="0">
            <a:spAutoFit/>
          </a:bodyPr>
          <a:lstStyle/>
          <a:p>
            <a:r>
              <a:rPr lang="en-GB" sz="2000" dirty="0">
                <a:solidFill>
                  <a:srgbClr val="7030A0"/>
                </a:solidFill>
                <a:latin typeface="Calibri" panose="020F0502020204030204" pitchFamily="34" charset="0"/>
                <a:cs typeface="Calibri" panose="020F0502020204030204" pitchFamily="34" charset="0"/>
              </a:rPr>
              <a:t>Outcome </a:t>
            </a:r>
          </a:p>
          <a:p>
            <a:r>
              <a:rPr lang="en-GB" sz="2000" dirty="0">
                <a:solidFill>
                  <a:srgbClr val="7030A0"/>
                </a:solidFill>
                <a:latin typeface="Calibri" panose="020F0502020204030204" pitchFamily="34" charset="0"/>
                <a:cs typeface="Calibri" panose="020F0502020204030204" pitchFamily="34" charset="0"/>
              </a:rPr>
              <a:t>Uptake and retention </a:t>
            </a:r>
          </a:p>
          <a:p>
            <a:r>
              <a:rPr lang="en-GB" sz="2000" dirty="0">
                <a:solidFill>
                  <a:srgbClr val="7030A0"/>
                </a:solidFill>
                <a:latin typeface="Calibri" panose="020F0502020204030204" pitchFamily="34" charset="0"/>
                <a:cs typeface="Calibri" panose="020F0502020204030204" pitchFamily="34" charset="0"/>
              </a:rPr>
              <a:t>Prevalence of transmissible HIV</a:t>
            </a:r>
          </a:p>
        </p:txBody>
      </p:sp>
      <p:sp>
        <p:nvSpPr>
          <p:cNvPr id="8" name="Title 3">
            <a:extLst>
              <a:ext uri="{FF2B5EF4-FFF2-40B4-BE49-F238E27FC236}">
                <a16:creationId xmlns:a16="http://schemas.microsoft.com/office/drawing/2014/main" id="{9B201032-4608-254C-B7E4-41868CC09A8F}"/>
              </a:ext>
            </a:extLst>
          </p:cNvPr>
          <p:cNvSpPr txBox="1">
            <a:spLocks/>
          </p:cNvSpPr>
          <p:nvPr/>
        </p:nvSpPr>
        <p:spPr>
          <a:xfrm>
            <a:off x="1291590" y="354431"/>
            <a:ext cx="10900411" cy="729772"/>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spcAft>
                <a:spcPct val="0"/>
              </a:spcAft>
            </a:pPr>
            <a:endParaRPr lang="en-GB" sz="4000" i="1" dirty="0">
              <a:solidFill>
                <a:schemeClr val="accent5">
                  <a:lumMod val="50000"/>
                </a:schemeClr>
              </a:solidFill>
              <a:latin typeface="+mn-lt"/>
            </a:endParaRPr>
          </a:p>
          <a:p>
            <a:pPr eaLnBrk="0" fontAlgn="base" hangingPunct="0">
              <a:spcAft>
                <a:spcPct val="0"/>
              </a:spcAft>
            </a:pPr>
            <a:r>
              <a:rPr lang="en-GB" dirty="0">
                <a:solidFill>
                  <a:schemeClr val="accent3"/>
                </a:solidFill>
                <a:cs typeface="Calibri" panose="020F0502020204030204" pitchFamily="34" charset="0"/>
              </a:rPr>
              <a:t>LAPIS: </a:t>
            </a:r>
            <a:r>
              <a:rPr lang="en-US" dirty="0" err="1">
                <a:solidFill>
                  <a:schemeClr val="accent3"/>
                </a:solidFill>
                <a:cs typeface="Calibri" panose="020F0502020204030204" pitchFamily="34" charset="0"/>
              </a:rPr>
              <a:t>cRCT</a:t>
            </a:r>
            <a:r>
              <a:rPr lang="en-US" dirty="0">
                <a:solidFill>
                  <a:schemeClr val="accent3"/>
                </a:solidFill>
                <a:cs typeface="Calibri" panose="020F0502020204030204" pitchFamily="34" charset="0"/>
              </a:rPr>
              <a:t> </a:t>
            </a:r>
            <a:r>
              <a:rPr lang="en-US" kern="1200" dirty="0">
                <a:solidFill>
                  <a:schemeClr val="accent3"/>
                </a:solidFill>
                <a:cs typeface="Calibri" panose="020F0502020204030204" pitchFamily="34" charset="0"/>
              </a:rPr>
              <a:t>of choice </a:t>
            </a:r>
            <a:endParaRPr lang="en-GB" dirty="0">
              <a:solidFill>
                <a:schemeClr val="accent3"/>
              </a:solidFill>
              <a:cs typeface="Calibri" panose="020F0502020204030204" pitchFamily="34" charset="0"/>
            </a:endParaRPr>
          </a:p>
          <a:p>
            <a:pPr eaLnBrk="0" fontAlgn="base" hangingPunct="0">
              <a:spcAft>
                <a:spcPct val="0"/>
              </a:spcAft>
            </a:pPr>
            <a:endParaRPr lang="en-ZA" sz="4000" dirty="0">
              <a:solidFill>
                <a:srgbClr val="002060"/>
              </a:solidFill>
              <a:latin typeface="+mn-lt"/>
              <a:cs typeface="Arial" charset="0"/>
            </a:endParaRPr>
          </a:p>
        </p:txBody>
      </p:sp>
    </p:spTree>
    <p:extLst>
      <p:ext uri="{BB962C8B-B14F-4D97-AF65-F5344CB8AC3E}">
        <p14:creationId xmlns:p14="http://schemas.microsoft.com/office/powerpoint/2010/main" val="59105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2E0F26D-F8B2-814B-F725-160BBC1F6492}"/>
              </a:ext>
            </a:extLst>
          </p:cNvPr>
          <p:cNvGraphicFramePr>
            <a:graphicFrameLocks noGrp="1"/>
          </p:cNvGraphicFramePr>
          <p:nvPr>
            <p:ph idx="4294967295"/>
            <p:extLst>
              <p:ext uri="{D42A27DB-BD31-4B8C-83A1-F6EECF244321}">
                <p14:modId xmlns:p14="http://schemas.microsoft.com/office/powerpoint/2010/main" val="156361426"/>
              </p:ext>
            </p:extLst>
          </p:nvPr>
        </p:nvGraphicFramePr>
        <p:xfrm>
          <a:off x="337625" y="1433513"/>
          <a:ext cx="10706612" cy="38278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72D9F12-AD09-AE86-2B0A-D8438C39CC10}"/>
              </a:ext>
            </a:extLst>
          </p:cNvPr>
          <p:cNvSpPr txBox="1"/>
          <p:nvPr/>
        </p:nvSpPr>
        <p:spPr>
          <a:xfrm>
            <a:off x="1245870" y="377190"/>
            <a:ext cx="10946130" cy="769441"/>
          </a:xfrm>
          <a:prstGeom prst="rect">
            <a:avLst/>
          </a:prstGeom>
          <a:noFill/>
        </p:spPr>
        <p:txBody>
          <a:bodyPr wrap="square" rtlCol="0">
            <a:spAutoFit/>
          </a:bodyPr>
          <a:lstStyle/>
          <a:p>
            <a:r>
              <a:rPr lang="en-GB" sz="4400" dirty="0">
                <a:solidFill>
                  <a:schemeClr val="accent3"/>
                </a:solidFill>
                <a:latin typeface="+mj-lt"/>
                <a:cs typeface="Calibri" panose="020F0502020204030204" pitchFamily="34" charset="0"/>
              </a:rPr>
              <a:t>Before choice</a:t>
            </a:r>
          </a:p>
        </p:txBody>
      </p:sp>
      <p:sp>
        <p:nvSpPr>
          <p:cNvPr id="2" name="TextBox 1">
            <a:extLst>
              <a:ext uri="{FF2B5EF4-FFF2-40B4-BE49-F238E27FC236}">
                <a16:creationId xmlns:a16="http://schemas.microsoft.com/office/drawing/2014/main" id="{95F62CFA-870B-44AF-F391-92DD0A82E945}"/>
              </a:ext>
            </a:extLst>
          </p:cNvPr>
          <p:cNvSpPr txBox="1"/>
          <p:nvPr/>
        </p:nvSpPr>
        <p:spPr>
          <a:xfrm>
            <a:off x="1496291" y="5617029"/>
            <a:ext cx="184731" cy="369332"/>
          </a:xfrm>
          <a:prstGeom prst="rect">
            <a:avLst/>
          </a:prstGeom>
          <a:noFill/>
        </p:spPr>
        <p:txBody>
          <a:bodyPr wrap="none" rtlCol="0">
            <a:spAutoFit/>
          </a:bodyPr>
          <a:lstStyle/>
          <a:p>
            <a:endParaRPr lang="en-GB"/>
          </a:p>
        </p:txBody>
      </p:sp>
      <p:graphicFrame>
        <p:nvGraphicFramePr>
          <p:cNvPr id="3" name="Table 2">
            <a:extLst>
              <a:ext uri="{FF2B5EF4-FFF2-40B4-BE49-F238E27FC236}">
                <a16:creationId xmlns:a16="http://schemas.microsoft.com/office/drawing/2014/main" id="{17F2AFB6-9DE7-BDA1-F821-241278914881}"/>
              </a:ext>
            </a:extLst>
          </p:cNvPr>
          <p:cNvGraphicFramePr>
            <a:graphicFrameLocks noGrp="1"/>
          </p:cNvGraphicFramePr>
          <p:nvPr/>
        </p:nvGraphicFramePr>
        <p:xfrm>
          <a:off x="337625" y="5323539"/>
          <a:ext cx="9934532" cy="1368754"/>
        </p:xfrm>
        <a:graphic>
          <a:graphicData uri="http://schemas.openxmlformats.org/drawingml/2006/table">
            <a:tbl>
              <a:tblPr firstRow="1" bandRow="1">
                <a:tableStyleId>{2D5ABB26-0587-4C30-8999-92F81FD0307C}</a:tableStyleId>
              </a:tblPr>
              <a:tblGrid>
                <a:gridCol w="841317">
                  <a:extLst>
                    <a:ext uri="{9D8B030D-6E8A-4147-A177-3AD203B41FA5}">
                      <a16:colId xmlns:a16="http://schemas.microsoft.com/office/drawing/2014/main" val="913746816"/>
                    </a:ext>
                  </a:extLst>
                </a:gridCol>
                <a:gridCol w="1503878">
                  <a:extLst>
                    <a:ext uri="{9D8B030D-6E8A-4147-A177-3AD203B41FA5}">
                      <a16:colId xmlns:a16="http://schemas.microsoft.com/office/drawing/2014/main" val="1980832825"/>
                    </a:ext>
                  </a:extLst>
                </a:gridCol>
                <a:gridCol w="2191699">
                  <a:extLst>
                    <a:ext uri="{9D8B030D-6E8A-4147-A177-3AD203B41FA5}">
                      <a16:colId xmlns:a16="http://schemas.microsoft.com/office/drawing/2014/main" val="595613183"/>
                    </a:ext>
                  </a:extLst>
                </a:gridCol>
                <a:gridCol w="1841959">
                  <a:extLst>
                    <a:ext uri="{9D8B030D-6E8A-4147-A177-3AD203B41FA5}">
                      <a16:colId xmlns:a16="http://schemas.microsoft.com/office/drawing/2014/main" val="2709269581"/>
                    </a:ext>
                  </a:extLst>
                </a:gridCol>
                <a:gridCol w="1852806">
                  <a:extLst>
                    <a:ext uri="{9D8B030D-6E8A-4147-A177-3AD203B41FA5}">
                      <a16:colId xmlns:a16="http://schemas.microsoft.com/office/drawing/2014/main" val="970668380"/>
                    </a:ext>
                  </a:extLst>
                </a:gridCol>
                <a:gridCol w="1702873">
                  <a:extLst>
                    <a:ext uri="{9D8B030D-6E8A-4147-A177-3AD203B41FA5}">
                      <a16:colId xmlns:a16="http://schemas.microsoft.com/office/drawing/2014/main" val="1190481675"/>
                    </a:ext>
                  </a:extLst>
                </a:gridCol>
              </a:tblGrid>
              <a:tr h="379577">
                <a:tc>
                  <a:txBody>
                    <a:bodyPr/>
                    <a:lstStyle/>
                    <a:p>
                      <a:endParaRPr lang="en-GB" sz="1400" dirty="0"/>
                    </a:p>
                  </a:txBody>
                  <a:tcPr/>
                </a:tc>
                <a:tc>
                  <a:txBody>
                    <a:bodyPr/>
                    <a:lstStyle/>
                    <a:p>
                      <a:pPr algn="ctr"/>
                      <a:r>
                        <a:rPr lang="en-GB" sz="1400" dirty="0">
                          <a:latin typeface="Calibri" panose="020F0502020204030204" pitchFamily="34" charset="0"/>
                          <a:cs typeface="Calibri" panose="020F0502020204030204" pitchFamily="34" charset="0"/>
                        </a:rPr>
                        <a:t>Eligible for PrEP </a:t>
                      </a:r>
                    </a:p>
                  </a:txBody>
                  <a:tcPr/>
                </a:tc>
                <a:tc>
                  <a:txBody>
                    <a:bodyPr/>
                    <a:lstStyle/>
                    <a:p>
                      <a:pPr algn="ctr"/>
                      <a:r>
                        <a:rPr lang="en-GB" sz="1400" dirty="0">
                          <a:latin typeface="Calibri" panose="020F0502020204030204" pitchFamily="34" charset="0"/>
                          <a:cs typeface="Calibri" panose="020F0502020204030204" pitchFamily="34" charset="0"/>
                        </a:rPr>
                        <a:t>Start PrEP</a:t>
                      </a:r>
                    </a:p>
                  </a:txBody>
                  <a:tcPr/>
                </a:tc>
                <a:tc>
                  <a:txBody>
                    <a:bodyPr/>
                    <a:lstStyle/>
                    <a:p>
                      <a:pPr algn="ctr"/>
                      <a:r>
                        <a:rPr lang="en-GB" sz="1400" dirty="0">
                          <a:latin typeface="Calibri" panose="020F0502020204030204" pitchFamily="34" charset="0"/>
                          <a:cs typeface="Calibri" panose="020F0502020204030204" pitchFamily="34" charset="0"/>
                        </a:rPr>
                        <a:t>Discontinue</a:t>
                      </a:r>
                    </a:p>
                  </a:txBody>
                  <a:tcPr/>
                </a:tc>
                <a:tc>
                  <a:txBody>
                    <a:bodyPr/>
                    <a:lstStyle/>
                    <a:p>
                      <a:pPr algn="ctr"/>
                      <a:r>
                        <a:rPr lang="en-GB" sz="1400">
                          <a:latin typeface="Calibri" panose="020F0502020204030204" pitchFamily="34" charset="0"/>
                          <a:cs typeface="Calibri" panose="020F0502020204030204" pitchFamily="34" charset="0"/>
                        </a:rPr>
                        <a:t>&gt; = 1 refill </a:t>
                      </a:r>
                    </a:p>
                  </a:txBody>
                  <a:tcPr/>
                </a:tc>
                <a:tc>
                  <a:txBody>
                    <a:bodyPr/>
                    <a:lstStyle/>
                    <a:p>
                      <a:pPr algn="ctr"/>
                      <a:r>
                        <a:rPr lang="en-GB" sz="1400" dirty="0">
                          <a:latin typeface="Calibri" panose="020F0502020204030204" pitchFamily="34" charset="0"/>
                          <a:cs typeface="Calibri" panose="020F0502020204030204" pitchFamily="34" charset="0"/>
                        </a:rPr>
                        <a:t>&gt; =2 refills </a:t>
                      </a:r>
                    </a:p>
                  </a:txBody>
                  <a:tcPr/>
                </a:tc>
                <a:extLst>
                  <a:ext uri="{0D108BD9-81ED-4DB2-BD59-A6C34878D82A}">
                    <a16:rowId xmlns:a16="http://schemas.microsoft.com/office/drawing/2014/main" val="904469979"/>
                  </a:ext>
                </a:extLst>
              </a:tr>
              <a:tr h="223281">
                <a:tc>
                  <a:txBody>
                    <a:bodyPr/>
                    <a:lstStyle/>
                    <a:p>
                      <a:r>
                        <a:rPr lang="en-GB" sz="1400" dirty="0">
                          <a:latin typeface="Calibri" panose="020F0502020204030204" pitchFamily="34" charset="0"/>
                          <a:cs typeface="Calibri" panose="020F0502020204030204" pitchFamily="34" charset="0"/>
                        </a:rPr>
                        <a:t>Total </a:t>
                      </a:r>
                    </a:p>
                  </a:txBody>
                  <a:tcPr>
                    <a:solidFill>
                      <a:schemeClr val="accent6">
                        <a:lumMod val="40000"/>
                        <a:lumOff val="60000"/>
                      </a:schemeClr>
                    </a:solidFill>
                  </a:tcPr>
                </a:tc>
                <a:tc>
                  <a:txBody>
                    <a:bodyPr/>
                    <a:lstStyle/>
                    <a:p>
                      <a:pPr algn="ctr"/>
                      <a:r>
                        <a:rPr lang="en-GB" sz="1400">
                          <a:latin typeface="Calibri" panose="020F0502020204030204" pitchFamily="34" charset="0"/>
                          <a:cs typeface="Calibri" panose="020F0502020204030204" pitchFamily="34" charset="0"/>
                        </a:rPr>
                        <a:t>1550 </a:t>
                      </a:r>
                    </a:p>
                  </a:txBody>
                  <a:tcPr>
                    <a:solidFill>
                      <a:schemeClr val="accent6">
                        <a:lumMod val="40000"/>
                        <a:lumOff val="60000"/>
                      </a:schemeClr>
                    </a:solidFill>
                  </a:tcPr>
                </a:tc>
                <a:tc>
                  <a:txBody>
                    <a:bodyPr/>
                    <a:lstStyle/>
                    <a:p>
                      <a:pPr algn="ctr"/>
                      <a:r>
                        <a:rPr lang="en-GB" sz="1400" dirty="0">
                          <a:latin typeface="Calibri" panose="020F0502020204030204" pitchFamily="34" charset="0"/>
                          <a:cs typeface="Calibri" panose="020F0502020204030204" pitchFamily="34" charset="0"/>
                        </a:rPr>
                        <a:t>996 (64%)</a:t>
                      </a:r>
                    </a:p>
                  </a:txBody>
                  <a:tcPr>
                    <a:solidFill>
                      <a:schemeClr val="accent6">
                        <a:lumMod val="40000"/>
                        <a:lumOff val="60000"/>
                      </a:schemeClr>
                    </a:solidFill>
                  </a:tcPr>
                </a:tc>
                <a:tc>
                  <a:txBody>
                    <a:bodyPr/>
                    <a:lstStyle/>
                    <a:p>
                      <a:pPr algn="ctr"/>
                      <a:r>
                        <a:rPr lang="en-GB" sz="1400" dirty="0">
                          <a:latin typeface="Calibri" panose="020F0502020204030204" pitchFamily="34" charset="0"/>
                          <a:cs typeface="Calibri" panose="020F0502020204030204" pitchFamily="34" charset="0"/>
                        </a:rPr>
                        <a:t>189 (19%)</a:t>
                      </a:r>
                    </a:p>
                  </a:txBody>
                  <a:tcPr>
                    <a:solidFill>
                      <a:schemeClr val="accent6">
                        <a:lumMod val="40000"/>
                        <a:lumOff val="60000"/>
                      </a:schemeClr>
                    </a:solidFill>
                  </a:tcPr>
                </a:tc>
                <a:tc>
                  <a:txBody>
                    <a:bodyPr/>
                    <a:lstStyle/>
                    <a:p>
                      <a:pPr algn="ctr"/>
                      <a:r>
                        <a:rPr lang="en-GB" sz="1400">
                          <a:latin typeface="Calibri" panose="020F0502020204030204" pitchFamily="34" charset="0"/>
                          <a:cs typeface="Calibri" panose="020F0502020204030204" pitchFamily="34" charset="0"/>
                        </a:rPr>
                        <a:t>392 (39%)</a:t>
                      </a:r>
                    </a:p>
                  </a:txBody>
                  <a:tcPr>
                    <a:solidFill>
                      <a:schemeClr val="accent6">
                        <a:lumMod val="40000"/>
                        <a:lumOff val="60000"/>
                      </a:schemeClr>
                    </a:solidFill>
                  </a:tcPr>
                </a:tc>
                <a:tc>
                  <a:txBody>
                    <a:bodyPr/>
                    <a:lstStyle/>
                    <a:p>
                      <a:pPr algn="ctr"/>
                      <a:r>
                        <a:rPr lang="en-GB" sz="1400" dirty="0">
                          <a:latin typeface="Calibri" panose="020F0502020204030204" pitchFamily="34" charset="0"/>
                          <a:cs typeface="Calibri" panose="020F0502020204030204" pitchFamily="34" charset="0"/>
                        </a:rPr>
                        <a:t>177 (18%)</a:t>
                      </a:r>
                    </a:p>
                  </a:txBody>
                  <a:tcPr>
                    <a:solidFill>
                      <a:schemeClr val="accent6">
                        <a:lumMod val="40000"/>
                        <a:lumOff val="60000"/>
                      </a:schemeClr>
                    </a:solidFill>
                  </a:tcPr>
                </a:tc>
                <a:extLst>
                  <a:ext uri="{0D108BD9-81ED-4DB2-BD59-A6C34878D82A}">
                    <a16:rowId xmlns:a16="http://schemas.microsoft.com/office/drawing/2014/main" val="465119027"/>
                  </a:ext>
                </a:extLst>
              </a:tr>
              <a:tr h="223281">
                <a:tc>
                  <a:txBody>
                    <a:bodyPr/>
                    <a:lstStyle/>
                    <a:p>
                      <a:r>
                        <a:rPr lang="en-GB" sz="1400">
                          <a:latin typeface="Calibri" panose="020F0502020204030204" pitchFamily="34" charset="0"/>
                          <a:cs typeface="Calibri" panose="020F0502020204030204" pitchFamily="34" charset="0"/>
                        </a:rPr>
                        <a:t>Men </a:t>
                      </a:r>
                    </a:p>
                  </a:txBody>
                  <a:tcPr>
                    <a:solidFill>
                      <a:schemeClr val="accent5">
                        <a:lumMod val="40000"/>
                        <a:lumOff val="60000"/>
                      </a:schemeClr>
                    </a:solidFill>
                  </a:tcPr>
                </a:tc>
                <a:tc>
                  <a:txBody>
                    <a:bodyPr/>
                    <a:lstStyle/>
                    <a:p>
                      <a:pPr algn="ctr"/>
                      <a:r>
                        <a:rPr lang="en-GB" sz="1400">
                          <a:latin typeface="Calibri" panose="020F0502020204030204" pitchFamily="34" charset="0"/>
                          <a:cs typeface="Calibri" panose="020F0502020204030204" pitchFamily="34" charset="0"/>
                        </a:rPr>
                        <a:t>728 </a:t>
                      </a:r>
                    </a:p>
                  </a:txBody>
                  <a:tcPr>
                    <a:solidFill>
                      <a:schemeClr val="accent5">
                        <a:lumMod val="40000"/>
                        <a:lumOff val="60000"/>
                      </a:schemeClr>
                    </a:solidFill>
                  </a:tcPr>
                </a:tc>
                <a:tc>
                  <a:txBody>
                    <a:bodyPr/>
                    <a:lstStyle/>
                    <a:p>
                      <a:pPr algn="ctr"/>
                      <a:r>
                        <a:rPr lang="en-GB" sz="1400">
                          <a:latin typeface="Calibri" panose="020F0502020204030204" pitchFamily="34" charset="0"/>
                          <a:cs typeface="Calibri" panose="020F0502020204030204" pitchFamily="34" charset="0"/>
                        </a:rPr>
                        <a:t>502 (70%)</a:t>
                      </a:r>
                    </a:p>
                  </a:txBody>
                  <a:tcPr>
                    <a:solidFill>
                      <a:schemeClr val="accent5">
                        <a:lumMod val="40000"/>
                        <a:lumOff val="60000"/>
                      </a:schemeClr>
                    </a:solidFill>
                  </a:tcPr>
                </a:tc>
                <a:tc>
                  <a:txBody>
                    <a:bodyPr/>
                    <a:lstStyle/>
                    <a:p>
                      <a:pPr algn="ctr"/>
                      <a:r>
                        <a:rPr lang="en-GB" sz="1400" dirty="0">
                          <a:latin typeface="Calibri" panose="020F0502020204030204" pitchFamily="34" charset="0"/>
                          <a:cs typeface="Calibri" panose="020F0502020204030204" pitchFamily="34" charset="0"/>
                        </a:rPr>
                        <a:t>89 (18%)</a:t>
                      </a:r>
                    </a:p>
                  </a:txBody>
                  <a:tcPr>
                    <a:solidFill>
                      <a:schemeClr val="accent5">
                        <a:lumMod val="40000"/>
                        <a:lumOff val="60000"/>
                      </a:schemeClr>
                    </a:solidFill>
                  </a:tcPr>
                </a:tc>
                <a:tc>
                  <a:txBody>
                    <a:bodyPr/>
                    <a:lstStyle/>
                    <a:p>
                      <a:pPr algn="ctr"/>
                      <a:r>
                        <a:rPr lang="en-GB" sz="1400">
                          <a:latin typeface="Calibri" panose="020F0502020204030204" pitchFamily="34" charset="0"/>
                          <a:cs typeface="Calibri" panose="020F0502020204030204" pitchFamily="34" charset="0"/>
                        </a:rPr>
                        <a:t>171 (34%)</a:t>
                      </a:r>
                    </a:p>
                  </a:txBody>
                  <a:tcPr>
                    <a:solidFill>
                      <a:schemeClr val="accent5">
                        <a:lumMod val="40000"/>
                        <a:lumOff val="60000"/>
                      </a:schemeClr>
                    </a:solidFill>
                  </a:tcPr>
                </a:tc>
                <a:tc>
                  <a:txBody>
                    <a:bodyPr/>
                    <a:lstStyle/>
                    <a:p>
                      <a:pPr algn="ctr"/>
                      <a:r>
                        <a:rPr lang="en-GB" sz="1400" dirty="0">
                          <a:latin typeface="Calibri" panose="020F0502020204030204" pitchFamily="34" charset="0"/>
                          <a:cs typeface="Calibri" panose="020F0502020204030204" pitchFamily="34" charset="0"/>
                        </a:rPr>
                        <a:t>69 (14%)</a:t>
                      </a:r>
                    </a:p>
                  </a:txBody>
                  <a:tcPr>
                    <a:solidFill>
                      <a:schemeClr val="accent5">
                        <a:lumMod val="40000"/>
                        <a:lumOff val="60000"/>
                      </a:schemeClr>
                    </a:solidFill>
                  </a:tcPr>
                </a:tc>
                <a:extLst>
                  <a:ext uri="{0D108BD9-81ED-4DB2-BD59-A6C34878D82A}">
                    <a16:rowId xmlns:a16="http://schemas.microsoft.com/office/drawing/2014/main" val="3258694563"/>
                  </a:ext>
                </a:extLst>
              </a:tr>
              <a:tr h="379577">
                <a:tc>
                  <a:txBody>
                    <a:bodyPr/>
                    <a:lstStyle/>
                    <a:p>
                      <a:r>
                        <a:rPr lang="en-GB" sz="1400" dirty="0">
                          <a:latin typeface="Calibri" panose="020F0502020204030204" pitchFamily="34" charset="0"/>
                          <a:cs typeface="Calibri" panose="020F0502020204030204" pitchFamily="34" charset="0"/>
                        </a:rPr>
                        <a:t>Women </a:t>
                      </a:r>
                    </a:p>
                  </a:txBody>
                  <a:tcPr>
                    <a:solidFill>
                      <a:schemeClr val="accent4">
                        <a:lumMod val="40000"/>
                        <a:lumOff val="60000"/>
                      </a:schemeClr>
                    </a:solidFill>
                  </a:tcPr>
                </a:tc>
                <a:tc>
                  <a:txBody>
                    <a:bodyPr/>
                    <a:lstStyle/>
                    <a:p>
                      <a:pPr algn="ctr"/>
                      <a:r>
                        <a:rPr lang="en-GB" sz="1400">
                          <a:latin typeface="Calibri" panose="020F0502020204030204" pitchFamily="34" charset="0"/>
                          <a:cs typeface="Calibri" panose="020F0502020204030204" pitchFamily="34" charset="0"/>
                        </a:rPr>
                        <a:t>822</a:t>
                      </a:r>
                    </a:p>
                  </a:txBody>
                  <a:tcPr>
                    <a:solidFill>
                      <a:schemeClr val="accent4">
                        <a:lumMod val="40000"/>
                        <a:lumOff val="60000"/>
                      </a:schemeClr>
                    </a:solidFill>
                  </a:tcPr>
                </a:tc>
                <a:tc>
                  <a:txBody>
                    <a:bodyPr/>
                    <a:lstStyle/>
                    <a:p>
                      <a:pPr algn="ctr"/>
                      <a:r>
                        <a:rPr lang="en-GB" sz="1400">
                          <a:latin typeface="Calibri" panose="020F0502020204030204" pitchFamily="34" charset="0"/>
                          <a:cs typeface="Calibri" panose="020F0502020204030204" pitchFamily="34" charset="0"/>
                        </a:rPr>
                        <a:t>494 (60%)</a:t>
                      </a:r>
                    </a:p>
                  </a:txBody>
                  <a:tcPr>
                    <a:solidFill>
                      <a:schemeClr val="accent4">
                        <a:lumMod val="40000"/>
                        <a:lumOff val="60000"/>
                      </a:schemeClr>
                    </a:solidFill>
                  </a:tcPr>
                </a:tc>
                <a:tc>
                  <a:txBody>
                    <a:bodyPr/>
                    <a:lstStyle/>
                    <a:p>
                      <a:pPr algn="ctr"/>
                      <a:r>
                        <a:rPr lang="en-GB" sz="1400" dirty="0">
                          <a:latin typeface="Calibri" panose="020F0502020204030204" pitchFamily="34" charset="0"/>
                          <a:cs typeface="Calibri" panose="020F0502020204030204" pitchFamily="34" charset="0"/>
                        </a:rPr>
                        <a:t>100 (20%)</a:t>
                      </a:r>
                    </a:p>
                  </a:txBody>
                  <a:tcPr>
                    <a:solidFill>
                      <a:schemeClr val="accent4">
                        <a:lumMod val="40000"/>
                        <a:lumOff val="60000"/>
                      </a:schemeClr>
                    </a:solidFill>
                  </a:tcPr>
                </a:tc>
                <a:tc>
                  <a:txBody>
                    <a:bodyPr/>
                    <a:lstStyle/>
                    <a:p>
                      <a:pPr algn="ctr"/>
                      <a:r>
                        <a:rPr lang="en-GB" sz="1400" dirty="0">
                          <a:latin typeface="Calibri" panose="020F0502020204030204" pitchFamily="34" charset="0"/>
                          <a:cs typeface="Calibri" panose="020F0502020204030204" pitchFamily="34" charset="0"/>
                        </a:rPr>
                        <a:t>221  (45%)</a:t>
                      </a:r>
                    </a:p>
                  </a:txBody>
                  <a:tcPr>
                    <a:solidFill>
                      <a:schemeClr val="accent4">
                        <a:lumMod val="40000"/>
                        <a:lumOff val="60000"/>
                      </a:schemeClr>
                    </a:solidFill>
                  </a:tcPr>
                </a:tc>
                <a:tc>
                  <a:txBody>
                    <a:bodyPr/>
                    <a:lstStyle/>
                    <a:p>
                      <a:pPr algn="ctr"/>
                      <a:r>
                        <a:rPr lang="en-GB" sz="1400" dirty="0">
                          <a:latin typeface="Calibri" panose="020F0502020204030204" pitchFamily="34" charset="0"/>
                          <a:cs typeface="Calibri" panose="020F0502020204030204" pitchFamily="34" charset="0"/>
                        </a:rPr>
                        <a:t>108 (22%)</a:t>
                      </a:r>
                    </a:p>
                  </a:txBody>
                  <a:tcPr>
                    <a:solidFill>
                      <a:schemeClr val="accent4">
                        <a:lumMod val="40000"/>
                        <a:lumOff val="60000"/>
                      </a:schemeClr>
                    </a:solidFill>
                  </a:tcPr>
                </a:tc>
                <a:extLst>
                  <a:ext uri="{0D108BD9-81ED-4DB2-BD59-A6C34878D82A}">
                    <a16:rowId xmlns:a16="http://schemas.microsoft.com/office/drawing/2014/main" val="200954104"/>
                  </a:ext>
                </a:extLst>
              </a:tr>
            </a:tbl>
          </a:graphicData>
        </a:graphic>
      </p:graphicFrame>
    </p:spTree>
    <p:extLst>
      <p:ext uri="{BB962C8B-B14F-4D97-AF65-F5344CB8AC3E}">
        <p14:creationId xmlns:p14="http://schemas.microsoft.com/office/powerpoint/2010/main" val="424367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846FD-634A-79C6-4E2C-1739F30EC207}"/>
              </a:ext>
            </a:extLst>
          </p:cNvPr>
          <p:cNvSpPr>
            <a:spLocks noGrp="1"/>
          </p:cNvSpPr>
          <p:nvPr>
            <p:ph idx="1"/>
          </p:nvPr>
        </p:nvSpPr>
        <p:spPr>
          <a:xfrm>
            <a:off x="388620" y="1554480"/>
            <a:ext cx="7886700" cy="5151120"/>
          </a:xfrm>
        </p:spPr>
        <p:txBody>
          <a:bodyPr>
            <a:noAutofit/>
          </a:bodyPr>
          <a:lstStyle/>
          <a:p>
            <a:pPr marL="0" indent="0">
              <a:buNone/>
            </a:pPr>
            <a:endParaRPr lang="en-GB" sz="2400" dirty="0">
              <a:latin typeface="+mn-lt"/>
              <a:ea typeface="Times New Roman" panose="02020603050405020304" pitchFamily="18" charset="0"/>
              <a:cs typeface="Times New Roman" panose="02020603050405020304" pitchFamily="18" charset="0"/>
            </a:endParaRPr>
          </a:p>
          <a:p>
            <a:r>
              <a:rPr lang="en-GB" sz="2400" dirty="0">
                <a:latin typeface="+mn-lt"/>
                <a:ea typeface="Times New Roman" panose="02020603050405020304" pitchFamily="18" charset="0"/>
                <a:cs typeface="Times New Roman" panose="02020603050405020304" pitchFamily="18" charset="0"/>
              </a:rPr>
              <a:t>Uptake higher when offered choice </a:t>
            </a:r>
            <a:endParaRPr lang="en-GB" sz="2400" dirty="0">
              <a:effectLst/>
              <a:latin typeface="+mn-lt"/>
              <a:ea typeface="Times New Roman" panose="02020603050405020304" pitchFamily="18" charset="0"/>
              <a:cs typeface="Times New Roman" panose="02020603050405020304" pitchFamily="18" charset="0"/>
            </a:endParaRPr>
          </a:p>
          <a:p>
            <a:pPr lvl="1"/>
            <a:r>
              <a:rPr lang="en-GB" sz="2400" dirty="0">
                <a:effectLst/>
                <a:latin typeface="+mn-lt"/>
                <a:ea typeface="Times New Roman" panose="02020603050405020304" pitchFamily="18" charset="0"/>
                <a:cs typeface="Times New Roman" panose="02020603050405020304" pitchFamily="18" charset="0"/>
              </a:rPr>
              <a:t>375 eligible/offered PrEP, 359 (96%) initiated PrEP or PEP, 259 women.  </a:t>
            </a:r>
            <a:endParaRPr lang="en-GB" sz="2400" dirty="0">
              <a:latin typeface="+mn-lt"/>
            </a:endParaRPr>
          </a:p>
          <a:p>
            <a:endParaRPr lang="en-GB" sz="2400" dirty="0">
              <a:latin typeface="+mn-lt"/>
            </a:endParaRPr>
          </a:p>
          <a:p>
            <a:r>
              <a:rPr lang="en-GB" sz="2400" dirty="0">
                <a:latin typeface="+mn-lt"/>
              </a:rPr>
              <a:t>Majority choose injectable PrEP</a:t>
            </a:r>
          </a:p>
          <a:p>
            <a:pPr lvl="1"/>
            <a:r>
              <a:rPr lang="en-GB" sz="2400" dirty="0">
                <a:effectLst/>
                <a:latin typeface="+mn-lt"/>
                <a:ea typeface="Times New Roman" panose="02020603050405020304" pitchFamily="18" charset="0"/>
                <a:cs typeface="Times New Roman" panose="02020603050405020304" pitchFamily="18" charset="0"/>
              </a:rPr>
              <a:t>n=276 (76.9%) chose  injectable cab, 186 women</a:t>
            </a:r>
          </a:p>
          <a:p>
            <a:pPr lvl="1"/>
            <a:r>
              <a:rPr lang="en-GB" sz="2400" dirty="0">
                <a:effectLst/>
                <a:latin typeface="+mn-lt"/>
                <a:ea typeface="Times New Roman" panose="02020603050405020304" pitchFamily="18" charset="0"/>
                <a:cs typeface="Times New Roman" panose="02020603050405020304" pitchFamily="18" charset="0"/>
              </a:rPr>
              <a:t>N=55 oral PrEP (15%)  and 28 (8%) PEP in pocket  </a:t>
            </a:r>
          </a:p>
          <a:p>
            <a:pPr lvl="1"/>
            <a:r>
              <a:rPr lang="en-GB" sz="2400" dirty="0">
                <a:effectLst/>
                <a:latin typeface="+mn-lt"/>
                <a:ea typeface="Times New Roman" panose="02020603050405020304" pitchFamily="18" charset="0"/>
                <a:cs typeface="Times New Roman" panose="02020603050405020304" pitchFamily="18" charset="0"/>
              </a:rPr>
              <a:t>None chose the ring.</a:t>
            </a:r>
            <a:endParaRPr lang="en-GB" sz="2400" dirty="0">
              <a:latin typeface="+mn-lt"/>
            </a:endParaRPr>
          </a:p>
        </p:txBody>
      </p:sp>
      <p:pic>
        <p:nvPicPr>
          <p:cNvPr id="6" name="Picture 5">
            <a:extLst>
              <a:ext uri="{FF2B5EF4-FFF2-40B4-BE49-F238E27FC236}">
                <a16:creationId xmlns:a16="http://schemas.microsoft.com/office/drawing/2014/main" id="{7EDD89B4-C401-6DF4-6BA5-E406EEC04E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87888" y="2378854"/>
            <a:ext cx="1636563" cy="1104002"/>
          </a:xfrm>
          <a:prstGeom prst="rect">
            <a:avLst/>
          </a:prstGeom>
        </p:spPr>
      </p:pic>
      <p:pic>
        <p:nvPicPr>
          <p:cNvPr id="7" name="Picture 6">
            <a:extLst>
              <a:ext uri="{FF2B5EF4-FFF2-40B4-BE49-F238E27FC236}">
                <a16:creationId xmlns:a16="http://schemas.microsoft.com/office/drawing/2014/main" id="{B308C29D-6298-EB03-98A7-5E1879FA28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49434" y="1210106"/>
            <a:ext cx="914167" cy="1252747"/>
          </a:xfrm>
          <a:prstGeom prst="rect">
            <a:avLst/>
          </a:prstGeom>
        </p:spPr>
      </p:pic>
      <p:pic>
        <p:nvPicPr>
          <p:cNvPr id="8" name="Picture 7">
            <a:extLst>
              <a:ext uri="{FF2B5EF4-FFF2-40B4-BE49-F238E27FC236}">
                <a16:creationId xmlns:a16="http://schemas.microsoft.com/office/drawing/2014/main" id="{1EA13E0B-E9D3-3EDC-3899-47FBD9CA2A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202350" y="1309597"/>
            <a:ext cx="1842943" cy="1053764"/>
          </a:xfrm>
          <a:prstGeom prst="rect">
            <a:avLst/>
          </a:prstGeom>
        </p:spPr>
      </p:pic>
      <p:pic>
        <p:nvPicPr>
          <p:cNvPr id="9" name="Picture 8">
            <a:extLst>
              <a:ext uri="{FF2B5EF4-FFF2-40B4-BE49-F238E27FC236}">
                <a16:creationId xmlns:a16="http://schemas.microsoft.com/office/drawing/2014/main" id="{07D67C37-E690-8041-A509-4F41FCB223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69346" y="2514518"/>
            <a:ext cx="975947" cy="832674"/>
          </a:xfrm>
          <a:prstGeom prst="rect">
            <a:avLst/>
          </a:prstGeom>
        </p:spPr>
      </p:pic>
      <p:pic>
        <p:nvPicPr>
          <p:cNvPr id="11" name="Picture 10" descr="Close-up of blue pills spilling out of a white bottle&#10;&#10;Description automatically generated">
            <a:extLst>
              <a:ext uri="{FF2B5EF4-FFF2-40B4-BE49-F238E27FC236}">
                <a16:creationId xmlns:a16="http://schemas.microsoft.com/office/drawing/2014/main" id="{E9883A22-CD58-A203-1BD0-6CFB13E2B5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65489" y="2469821"/>
            <a:ext cx="967890" cy="1006067"/>
          </a:xfrm>
          <a:prstGeom prst="rect">
            <a:avLst/>
          </a:prstGeom>
        </p:spPr>
      </p:pic>
      <p:pic>
        <p:nvPicPr>
          <p:cNvPr id="12" name="Content Placeholder 15">
            <a:extLst>
              <a:ext uri="{FF2B5EF4-FFF2-40B4-BE49-F238E27FC236}">
                <a16:creationId xmlns:a16="http://schemas.microsoft.com/office/drawing/2014/main" id="{B1FE035B-DC1C-46A9-4FFC-934F060B27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62619" y="3546879"/>
            <a:ext cx="3582674" cy="2726511"/>
          </a:xfrm>
          <a:prstGeom prst="rect">
            <a:avLst/>
          </a:prstGeom>
        </p:spPr>
      </p:pic>
      <p:sp>
        <p:nvSpPr>
          <p:cNvPr id="4" name="Title 1">
            <a:extLst>
              <a:ext uri="{FF2B5EF4-FFF2-40B4-BE49-F238E27FC236}">
                <a16:creationId xmlns:a16="http://schemas.microsoft.com/office/drawing/2014/main" id="{DA0BCDB8-35FB-953F-073F-18C13D424CD0}"/>
              </a:ext>
            </a:extLst>
          </p:cNvPr>
          <p:cNvSpPr>
            <a:spLocks noGrp="1"/>
          </p:cNvSpPr>
          <p:nvPr>
            <p:ph type="title"/>
          </p:nvPr>
        </p:nvSpPr>
        <p:spPr>
          <a:xfrm>
            <a:off x="1360170" y="365760"/>
            <a:ext cx="9993631" cy="791528"/>
          </a:xfrm>
        </p:spPr>
        <p:txBody>
          <a:bodyPr>
            <a:normAutofit/>
          </a:bodyPr>
          <a:lstStyle/>
          <a:p>
            <a:r>
              <a:rPr lang="en-GB" b="0" dirty="0">
                <a:solidFill>
                  <a:schemeClr val="accent3"/>
                </a:solidFill>
                <a:latin typeface="+mj-lt"/>
                <a:cs typeface="Calibri" panose="020F0502020204030204" pitchFamily="34" charset="0"/>
              </a:rPr>
              <a:t>Early Learnings from LAPIS</a:t>
            </a:r>
          </a:p>
        </p:txBody>
      </p:sp>
    </p:spTree>
    <p:extLst>
      <p:ext uri="{BB962C8B-B14F-4D97-AF65-F5344CB8AC3E}">
        <p14:creationId xmlns:p14="http://schemas.microsoft.com/office/powerpoint/2010/main" val="305206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3074-D037-C560-B49A-DA61B30A9B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D47BF-DDAB-2073-DA11-CA4B0309804A}"/>
              </a:ext>
            </a:extLst>
          </p:cNvPr>
          <p:cNvSpPr>
            <a:spLocks noGrp="1"/>
          </p:cNvSpPr>
          <p:nvPr>
            <p:ph idx="1"/>
          </p:nvPr>
        </p:nvSpPr>
        <p:spPr>
          <a:xfrm>
            <a:off x="354331" y="1874520"/>
            <a:ext cx="8161373" cy="4831080"/>
          </a:xfrm>
        </p:spPr>
        <p:txBody>
          <a:bodyPr>
            <a:normAutofit/>
          </a:bodyPr>
          <a:lstStyle/>
          <a:p>
            <a:r>
              <a:rPr lang="en-GB" sz="2400" dirty="0">
                <a:latin typeface="+mn-lt"/>
              </a:rPr>
              <a:t>One third had gonorrhoea or chlamydia at baseline</a:t>
            </a:r>
          </a:p>
          <a:p>
            <a:pPr lvl="1"/>
            <a:r>
              <a:rPr lang="en-GB" dirty="0">
                <a:latin typeface="+mn-lt"/>
              </a:rPr>
              <a:t>Higher in those who chose </a:t>
            </a:r>
            <a:r>
              <a:rPr lang="en-GB" dirty="0" err="1">
                <a:latin typeface="+mn-lt"/>
              </a:rPr>
              <a:t>cabla</a:t>
            </a:r>
            <a:r>
              <a:rPr lang="en-GB" dirty="0">
                <a:latin typeface="+mn-lt"/>
              </a:rPr>
              <a:t> (33%) vs. oral PrEP (13%) </a:t>
            </a:r>
            <a:endParaRPr lang="en-GB" sz="2400" dirty="0">
              <a:latin typeface="+mn-lt"/>
            </a:endParaRPr>
          </a:p>
          <a:p>
            <a:endParaRPr lang="en-GB" sz="2400" dirty="0">
              <a:latin typeface="+mn-lt"/>
              <a:cs typeface="Calibri" panose="020F0502020204030204" pitchFamily="34" charset="0"/>
            </a:endParaRPr>
          </a:p>
          <a:p>
            <a:r>
              <a:rPr lang="en-GB" sz="2400" dirty="0">
                <a:latin typeface="+mn-lt"/>
                <a:cs typeface="Calibri" panose="020F0502020204030204" pitchFamily="34" charset="0"/>
              </a:rPr>
              <a:t>Retentions with just phone and text reminders high </a:t>
            </a:r>
            <a:r>
              <a:rPr lang="en-GB" sz="2400" dirty="0">
                <a:latin typeface="+mn-lt"/>
              </a:rPr>
              <a:t> </a:t>
            </a:r>
          </a:p>
          <a:p>
            <a:pPr lvl="1"/>
            <a:r>
              <a:rPr lang="en-GB" dirty="0">
                <a:latin typeface="+mn-lt"/>
              </a:rPr>
              <a:t>CABLA - 71% retained for one refill </a:t>
            </a:r>
          </a:p>
          <a:p>
            <a:endParaRPr lang="en-GB" sz="2400" dirty="0">
              <a:latin typeface="+mn-lt"/>
            </a:endParaRPr>
          </a:p>
          <a:p>
            <a:r>
              <a:rPr lang="en-GB" sz="2400" dirty="0">
                <a:latin typeface="+mn-lt"/>
              </a:rPr>
              <a:t>2x pregnancies on </a:t>
            </a:r>
            <a:r>
              <a:rPr lang="en-GB" sz="2400" dirty="0" err="1">
                <a:latin typeface="+mn-lt"/>
              </a:rPr>
              <a:t>cabla</a:t>
            </a:r>
            <a:r>
              <a:rPr lang="en-GB" sz="2400" dirty="0">
                <a:latin typeface="+mn-lt"/>
              </a:rPr>
              <a:t> – both switched to oral</a:t>
            </a:r>
          </a:p>
          <a:p>
            <a:endParaRPr lang="en-GB" sz="2400" dirty="0">
              <a:latin typeface="+mn-lt"/>
            </a:endParaRPr>
          </a:p>
        </p:txBody>
      </p:sp>
      <p:pic>
        <p:nvPicPr>
          <p:cNvPr id="6" name="Picture 5">
            <a:extLst>
              <a:ext uri="{FF2B5EF4-FFF2-40B4-BE49-F238E27FC236}">
                <a16:creationId xmlns:a16="http://schemas.microsoft.com/office/drawing/2014/main" id="{132413F1-58C1-769E-F1E0-42126031CB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87888" y="2378854"/>
            <a:ext cx="1636563" cy="1104002"/>
          </a:xfrm>
          <a:prstGeom prst="rect">
            <a:avLst/>
          </a:prstGeom>
        </p:spPr>
      </p:pic>
      <p:pic>
        <p:nvPicPr>
          <p:cNvPr id="7" name="Picture 6">
            <a:extLst>
              <a:ext uri="{FF2B5EF4-FFF2-40B4-BE49-F238E27FC236}">
                <a16:creationId xmlns:a16="http://schemas.microsoft.com/office/drawing/2014/main" id="{F4AF547E-009E-F1DA-BDE7-146EF5F2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1405" y="1210830"/>
            <a:ext cx="914167" cy="1252747"/>
          </a:xfrm>
          <a:prstGeom prst="rect">
            <a:avLst/>
          </a:prstGeom>
        </p:spPr>
      </p:pic>
      <p:pic>
        <p:nvPicPr>
          <p:cNvPr id="8" name="Picture 7">
            <a:extLst>
              <a:ext uri="{FF2B5EF4-FFF2-40B4-BE49-F238E27FC236}">
                <a16:creationId xmlns:a16="http://schemas.microsoft.com/office/drawing/2014/main" id="{2B4597DA-D1DE-B7A7-B8E0-7549525F00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03944" y="1262821"/>
            <a:ext cx="1930803" cy="1104001"/>
          </a:xfrm>
          <a:prstGeom prst="rect">
            <a:avLst/>
          </a:prstGeom>
        </p:spPr>
      </p:pic>
      <p:pic>
        <p:nvPicPr>
          <p:cNvPr id="9" name="Picture 8">
            <a:extLst>
              <a:ext uri="{FF2B5EF4-FFF2-40B4-BE49-F238E27FC236}">
                <a16:creationId xmlns:a16="http://schemas.microsoft.com/office/drawing/2014/main" id="{73E33617-F9C6-D12E-7359-146B23A5D4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462" y="2514518"/>
            <a:ext cx="1071831" cy="914482"/>
          </a:xfrm>
          <a:prstGeom prst="rect">
            <a:avLst/>
          </a:prstGeom>
        </p:spPr>
      </p:pic>
      <p:pic>
        <p:nvPicPr>
          <p:cNvPr id="11" name="Picture 10" descr="Close-up of blue pills spilling out of a white bottle&#10;&#10;Description automatically generated">
            <a:extLst>
              <a:ext uri="{FF2B5EF4-FFF2-40B4-BE49-F238E27FC236}">
                <a16:creationId xmlns:a16="http://schemas.microsoft.com/office/drawing/2014/main" id="{6CC2BABF-5E10-D46B-8B93-61282F31AE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60599" y="2505822"/>
            <a:ext cx="967890" cy="1006067"/>
          </a:xfrm>
          <a:prstGeom prst="rect">
            <a:avLst/>
          </a:prstGeom>
        </p:spPr>
      </p:pic>
      <p:pic>
        <p:nvPicPr>
          <p:cNvPr id="12" name="Content Placeholder 15">
            <a:extLst>
              <a:ext uri="{FF2B5EF4-FFF2-40B4-BE49-F238E27FC236}">
                <a16:creationId xmlns:a16="http://schemas.microsoft.com/office/drawing/2014/main" id="{0EBDFB84-53D5-8C14-967C-B3A4A31BCD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62618" y="3546879"/>
            <a:ext cx="3584881" cy="2728191"/>
          </a:xfrm>
          <a:prstGeom prst="rect">
            <a:avLst/>
          </a:prstGeom>
        </p:spPr>
      </p:pic>
      <p:sp>
        <p:nvSpPr>
          <p:cNvPr id="4" name="Title 1">
            <a:extLst>
              <a:ext uri="{FF2B5EF4-FFF2-40B4-BE49-F238E27FC236}">
                <a16:creationId xmlns:a16="http://schemas.microsoft.com/office/drawing/2014/main" id="{BD01A881-EC6C-23BD-72B4-CBAA1813881E}"/>
              </a:ext>
            </a:extLst>
          </p:cNvPr>
          <p:cNvSpPr>
            <a:spLocks noGrp="1"/>
          </p:cNvSpPr>
          <p:nvPr>
            <p:ph type="title"/>
          </p:nvPr>
        </p:nvSpPr>
        <p:spPr>
          <a:xfrm>
            <a:off x="1337310" y="225660"/>
            <a:ext cx="9464040" cy="973138"/>
          </a:xfrm>
        </p:spPr>
        <p:txBody>
          <a:bodyPr>
            <a:normAutofit/>
          </a:bodyPr>
          <a:lstStyle/>
          <a:p>
            <a:r>
              <a:rPr lang="en-GB" b="0" dirty="0">
                <a:solidFill>
                  <a:schemeClr val="accent3"/>
                </a:solidFill>
                <a:latin typeface="+mj-lt"/>
                <a:cs typeface="Calibri" panose="020F0502020204030204" pitchFamily="34" charset="0"/>
              </a:rPr>
              <a:t>Early Learnings from LAPIS</a:t>
            </a:r>
          </a:p>
        </p:txBody>
      </p:sp>
    </p:spTree>
    <p:extLst>
      <p:ext uri="{BB962C8B-B14F-4D97-AF65-F5344CB8AC3E}">
        <p14:creationId xmlns:p14="http://schemas.microsoft.com/office/powerpoint/2010/main" val="229779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987A-CD3F-F554-0C8C-B30ADC6F258F}"/>
              </a:ext>
            </a:extLst>
          </p:cNvPr>
          <p:cNvSpPr>
            <a:spLocks noGrp="1"/>
          </p:cNvSpPr>
          <p:nvPr>
            <p:ph type="title"/>
          </p:nvPr>
        </p:nvSpPr>
        <p:spPr>
          <a:xfrm>
            <a:off x="1337310" y="225083"/>
            <a:ext cx="10454694" cy="1089368"/>
          </a:xfrm>
        </p:spPr>
        <p:txBody>
          <a:bodyPr>
            <a:normAutofit/>
          </a:bodyPr>
          <a:lstStyle/>
          <a:p>
            <a:r>
              <a:rPr lang="en-GB" b="0" dirty="0">
                <a:solidFill>
                  <a:schemeClr val="accent3"/>
                </a:solidFill>
                <a:latin typeface="+mj-lt"/>
                <a:cs typeface="Calibri" panose="020F0502020204030204" pitchFamily="34" charset="0"/>
              </a:rPr>
              <a:t>Early Learnings from LAPIS</a:t>
            </a:r>
          </a:p>
        </p:txBody>
      </p:sp>
      <p:sp>
        <p:nvSpPr>
          <p:cNvPr id="3" name="Content Placeholder 2">
            <a:extLst>
              <a:ext uri="{FF2B5EF4-FFF2-40B4-BE49-F238E27FC236}">
                <a16:creationId xmlns:a16="http://schemas.microsoft.com/office/drawing/2014/main" id="{E0D846FD-634A-79C6-4E2C-1739F30EC207}"/>
              </a:ext>
            </a:extLst>
          </p:cNvPr>
          <p:cNvSpPr>
            <a:spLocks noGrp="1"/>
          </p:cNvSpPr>
          <p:nvPr>
            <p:ph idx="1"/>
          </p:nvPr>
        </p:nvSpPr>
        <p:spPr>
          <a:xfrm>
            <a:off x="399996" y="1668781"/>
            <a:ext cx="5696004" cy="5036818"/>
          </a:xfrm>
        </p:spPr>
        <p:txBody>
          <a:bodyPr>
            <a:normAutofit fontScale="92500" lnSpcReduction="10000"/>
          </a:bodyPr>
          <a:lstStyle/>
          <a:p>
            <a:endParaRPr lang="en-GB" sz="2400" dirty="0">
              <a:latin typeface="Calibri" panose="020F0502020204030204" pitchFamily="34" charset="0"/>
              <a:cs typeface="Calibri" panose="020F0502020204030204" pitchFamily="34" charset="0"/>
            </a:endParaRPr>
          </a:p>
          <a:p>
            <a:r>
              <a:rPr lang="en-GB" sz="2600" dirty="0">
                <a:latin typeface="+mn-lt"/>
                <a:cs typeface="Calibri" panose="020F0502020204030204" pitchFamily="34" charset="0"/>
              </a:rPr>
              <a:t>Cabotegravir easy to transport over distances &amp; no temp excursion even &gt; 48’</a:t>
            </a:r>
            <a:r>
              <a:rPr lang="en-GB" sz="2600" baseline="30000" dirty="0">
                <a:latin typeface="+mn-lt"/>
                <a:cs typeface="Calibri" panose="020F0502020204030204" pitchFamily="34" charset="0"/>
              </a:rPr>
              <a:t>c</a:t>
            </a:r>
          </a:p>
          <a:p>
            <a:endParaRPr lang="en-GB" sz="2600" dirty="0">
              <a:latin typeface="+mn-lt"/>
              <a:cs typeface="Calibri" panose="020F0502020204030204" pitchFamily="34" charset="0"/>
            </a:endParaRPr>
          </a:p>
          <a:p>
            <a:r>
              <a:rPr lang="en-GB" sz="2600" dirty="0">
                <a:latin typeface="+mn-lt"/>
                <a:cs typeface="Calibri" panose="020F0502020204030204" pitchFamily="34" charset="0"/>
              </a:rPr>
              <a:t>Cabotegravir injections feasible in mobile clinic &amp; familiar to providers &amp; users </a:t>
            </a:r>
          </a:p>
          <a:p>
            <a:endParaRPr lang="en-GB" sz="2600" dirty="0">
              <a:latin typeface="+mn-lt"/>
              <a:cs typeface="Calibri" panose="020F0502020204030204" pitchFamily="34" charset="0"/>
            </a:endParaRPr>
          </a:p>
          <a:p>
            <a:r>
              <a:rPr lang="en-GB" sz="2600" dirty="0">
                <a:latin typeface="+mn-lt"/>
              </a:rPr>
              <a:t>No HIV testing issues to date </a:t>
            </a:r>
          </a:p>
          <a:p>
            <a:pPr lvl="1"/>
            <a:r>
              <a:rPr lang="en-GB" sz="2200" dirty="0">
                <a:latin typeface="+mn-lt"/>
              </a:rPr>
              <a:t>2x point of care test to start + blood and DBS ELISA sent</a:t>
            </a:r>
          </a:p>
          <a:p>
            <a:pPr lvl="1"/>
            <a:r>
              <a:rPr lang="en-GB" sz="2200" dirty="0">
                <a:latin typeface="+mn-lt"/>
              </a:rPr>
              <a:t>1x patient was in window period and had POCT neg – </a:t>
            </a:r>
            <a:r>
              <a:rPr lang="en-GB" sz="2200" dirty="0" err="1">
                <a:latin typeface="+mn-lt"/>
              </a:rPr>
              <a:t>elisa</a:t>
            </a:r>
            <a:r>
              <a:rPr lang="en-GB" sz="2200" dirty="0">
                <a:latin typeface="+mn-lt"/>
              </a:rPr>
              <a:t> positive  </a:t>
            </a:r>
          </a:p>
          <a:p>
            <a:endParaRPr lang="en-GB" sz="2200" dirty="0">
              <a:latin typeface="+mn-lt"/>
            </a:endParaRPr>
          </a:p>
          <a:p>
            <a:endParaRPr lang="en-GB" dirty="0"/>
          </a:p>
        </p:txBody>
      </p:sp>
      <p:pic>
        <p:nvPicPr>
          <p:cNvPr id="5" name="Picture 4">
            <a:extLst>
              <a:ext uri="{FF2B5EF4-FFF2-40B4-BE49-F238E27FC236}">
                <a16:creationId xmlns:a16="http://schemas.microsoft.com/office/drawing/2014/main" id="{344ED624-288C-B289-8AA0-087FE3E7F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9091" y="1550643"/>
            <a:ext cx="5466117" cy="3756713"/>
          </a:xfrm>
          <a:prstGeom prst="rect">
            <a:avLst/>
          </a:prstGeom>
        </p:spPr>
      </p:pic>
      <p:pic>
        <p:nvPicPr>
          <p:cNvPr id="6" name="Picture 5">
            <a:extLst>
              <a:ext uri="{FF2B5EF4-FFF2-40B4-BE49-F238E27FC236}">
                <a16:creationId xmlns:a16="http://schemas.microsoft.com/office/drawing/2014/main" id="{8A0723CA-1644-C72D-B37E-7B9B79C72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1423" y="5323231"/>
            <a:ext cx="5170581" cy="677492"/>
          </a:xfrm>
          <a:prstGeom prst="rect">
            <a:avLst/>
          </a:prstGeom>
        </p:spPr>
      </p:pic>
    </p:spTree>
    <p:extLst>
      <p:ext uri="{BB962C8B-B14F-4D97-AF65-F5344CB8AC3E}">
        <p14:creationId xmlns:p14="http://schemas.microsoft.com/office/powerpoint/2010/main" val="90490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35F301D-3B64-174B-BA1F-3AF7A646D807}"/>
              </a:ext>
            </a:extLst>
          </p:cNvPr>
          <p:cNvGraphicFramePr>
            <a:graphicFrameLocks noGrp="1"/>
          </p:cNvGraphicFramePr>
          <p:nvPr>
            <p:ph sz="half" idx="1"/>
          </p:nvPr>
        </p:nvGraphicFramePr>
        <p:xfrm>
          <a:off x="646113" y="569780"/>
          <a:ext cx="4551363" cy="5570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a:extLst>
              <a:ext uri="{FF2B5EF4-FFF2-40B4-BE49-F238E27FC236}">
                <a16:creationId xmlns:a16="http://schemas.microsoft.com/office/drawing/2014/main" id="{4CFCC070-58B0-9144-8E57-54FBAE6FD429}"/>
              </a:ext>
            </a:extLst>
          </p:cNvPr>
          <p:cNvGraphicFramePr>
            <a:graphicFrameLocks/>
          </p:cNvGraphicFramePr>
          <p:nvPr/>
        </p:nvGraphicFramePr>
        <p:xfrm>
          <a:off x="588724" y="651352"/>
          <a:ext cx="5449888" cy="5636867"/>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3">
            <a:extLst>
              <a:ext uri="{FF2B5EF4-FFF2-40B4-BE49-F238E27FC236}">
                <a16:creationId xmlns:a16="http://schemas.microsoft.com/office/drawing/2014/main" id="{E8575FD5-4386-ECDF-786A-090EFCAD912A}"/>
              </a:ext>
            </a:extLst>
          </p:cNvPr>
          <p:cNvSpPr>
            <a:spLocks noGrp="1"/>
          </p:cNvSpPr>
          <p:nvPr>
            <p:ph sz="half" idx="2"/>
          </p:nvPr>
        </p:nvSpPr>
        <p:spPr>
          <a:xfrm>
            <a:off x="194309" y="1634490"/>
            <a:ext cx="6469381" cy="5055870"/>
          </a:xfrm>
        </p:spPr>
        <p:txBody>
          <a:bodyPr>
            <a:noAutofit/>
          </a:bodyPr>
          <a:lstStyle/>
          <a:p>
            <a:pPr marL="457200" indent="-457200">
              <a:lnSpc>
                <a:spcPct val="90000"/>
              </a:lnSpc>
              <a:spcBef>
                <a:spcPct val="20000"/>
              </a:spcBef>
              <a:buClr>
                <a:schemeClr val="accent1"/>
              </a:buClr>
            </a:pPr>
            <a:r>
              <a:rPr lang="en-GB" sz="2400" dirty="0">
                <a:latin typeface="+mn-lt"/>
                <a:cs typeface="Calibri" panose="020F0502020204030204" pitchFamily="34" charset="0"/>
              </a:rPr>
              <a:t>Integrating PrEP choice with community based peer support and sexual health services is feasible </a:t>
            </a:r>
          </a:p>
          <a:p>
            <a:pPr marL="0" indent="0">
              <a:lnSpc>
                <a:spcPct val="90000"/>
              </a:lnSpc>
              <a:spcBef>
                <a:spcPct val="20000"/>
              </a:spcBef>
              <a:buClr>
                <a:schemeClr val="accent1"/>
              </a:buClr>
              <a:buNone/>
            </a:pPr>
            <a:endParaRPr lang="en-GB" sz="2400" dirty="0">
              <a:latin typeface="+mn-lt"/>
              <a:cs typeface="Calibri" panose="020F0502020204030204" pitchFamily="34" charset="0"/>
            </a:endParaRPr>
          </a:p>
          <a:p>
            <a:pPr marL="457200" indent="-457200">
              <a:lnSpc>
                <a:spcPct val="90000"/>
              </a:lnSpc>
              <a:spcBef>
                <a:spcPct val="20000"/>
              </a:spcBef>
              <a:buClr>
                <a:schemeClr val="accent1"/>
              </a:buClr>
            </a:pPr>
            <a:r>
              <a:rPr lang="en-GB" sz="2400" dirty="0">
                <a:latin typeface="+mn-lt"/>
                <a:cs typeface="Calibri" panose="020F0502020204030204" pitchFamily="34" charset="0"/>
              </a:rPr>
              <a:t>Community based product choice that includes long-acting PrEP and PEP may improve uptake and retention</a:t>
            </a:r>
          </a:p>
          <a:p>
            <a:pPr marL="457200" indent="-457200">
              <a:lnSpc>
                <a:spcPct val="90000"/>
              </a:lnSpc>
              <a:spcBef>
                <a:spcPct val="20000"/>
              </a:spcBef>
              <a:buClr>
                <a:schemeClr val="accent1"/>
              </a:buClr>
            </a:pPr>
            <a:endParaRPr lang="en-GB" sz="2400" dirty="0">
              <a:latin typeface="+mn-lt"/>
              <a:cs typeface="Calibri" panose="020F0502020204030204" pitchFamily="34" charset="0"/>
            </a:endParaRPr>
          </a:p>
          <a:p>
            <a:pPr marL="457200" indent="-457200">
              <a:spcBef>
                <a:spcPct val="20000"/>
              </a:spcBef>
              <a:buClr>
                <a:schemeClr val="accent1"/>
              </a:buClr>
            </a:pPr>
            <a:r>
              <a:rPr lang="en-GB" sz="2400" dirty="0">
                <a:latin typeface="+mn-lt"/>
                <a:cs typeface="Calibri" panose="020F0502020204030204" pitchFamily="34" charset="0"/>
              </a:rPr>
              <a:t>The majority of women and those with STIs choose the injectable option </a:t>
            </a:r>
          </a:p>
          <a:p>
            <a:pPr marL="457200" indent="-457200">
              <a:spcBef>
                <a:spcPct val="20000"/>
              </a:spcBef>
              <a:buClr>
                <a:schemeClr val="accent1"/>
              </a:buClr>
            </a:pPr>
            <a:endParaRPr lang="en-GB" sz="2400" dirty="0">
              <a:latin typeface="+mn-lt"/>
              <a:cs typeface="Calibri" panose="020F0502020204030204" pitchFamily="34" charset="0"/>
            </a:endParaRPr>
          </a:p>
          <a:p>
            <a:pPr marL="457200" indent="-457200">
              <a:spcBef>
                <a:spcPct val="20000"/>
              </a:spcBef>
              <a:buClr>
                <a:schemeClr val="accent1"/>
              </a:buClr>
            </a:pPr>
            <a:r>
              <a:rPr lang="en-GB" sz="2400" dirty="0">
                <a:latin typeface="+mn-lt"/>
                <a:cs typeface="Calibri" panose="020F0502020204030204" pitchFamily="34" charset="0"/>
              </a:rPr>
              <a:t>One in four chose an oral option </a:t>
            </a:r>
          </a:p>
        </p:txBody>
      </p:sp>
      <p:pic>
        <p:nvPicPr>
          <p:cNvPr id="6" name="Picture 5">
            <a:extLst>
              <a:ext uri="{FF2B5EF4-FFF2-40B4-BE49-F238E27FC236}">
                <a16:creationId xmlns:a16="http://schemas.microsoft.com/office/drawing/2014/main" id="{1FAB5E56-B13A-17E0-C1B7-9BAC0B4D40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65329" y="2316481"/>
            <a:ext cx="4798733" cy="3291840"/>
          </a:xfrm>
          <a:prstGeom prst="rect">
            <a:avLst/>
          </a:prstGeom>
        </p:spPr>
      </p:pic>
      <p:sp>
        <p:nvSpPr>
          <p:cNvPr id="11" name="TextBox 10">
            <a:extLst>
              <a:ext uri="{FF2B5EF4-FFF2-40B4-BE49-F238E27FC236}">
                <a16:creationId xmlns:a16="http://schemas.microsoft.com/office/drawing/2014/main" id="{C38BFD74-59BD-2E2F-4E56-0D09E9465CEA}"/>
              </a:ext>
            </a:extLst>
          </p:cNvPr>
          <p:cNvSpPr txBox="1"/>
          <p:nvPr/>
        </p:nvSpPr>
        <p:spPr>
          <a:xfrm>
            <a:off x="533400" y="502920"/>
            <a:ext cx="184731" cy="369332"/>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6FCD0223-C970-5DAE-53DA-29B938EEA6C8}"/>
              </a:ext>
            </a:extLst>
          </p:cNvPr>
          <p:cNvSpPr txBox="1"/>
          <p:nvPr/>
        </p:nvSpPr>
        <p:spPr>
          <a:xfrm>
            <a:off x="2708910" y="34211"/>
            <a:ext cx="9483090" cy="2062103"/>
          </a:xfrm>
          <a:prstGeom prst="rect">
            <a:avLst/>
          </a:prstGeom>
          <a:noFill/>
        </p:spPr>
        <p:txBody>
          <a:bodyPr wrap="square">
            <a:spAutoFit/>
          </a:bodyPr>
          <a:lstStyle/>
          <a:p>
            <a:r>
              <a:rPr lang="en-GB" sz="4400" dirty="0">
                <a:solidFill>
                  <a:schemeClr val="accent3"/>
                </a:solidFill>
                <a:latin typeface="+mj-lt"/>
                <a:cs typeface="Calibri" panose="020F0502020204030204" pitchFamily="34" charset="0"/>
              </a:rPr>
              <a:t>Biosocial care with SRH supports PrEP choice</a:t>
            </a:r>
          </a:p>
          <a:p>
            <a:endParaRPr lang="en-GB" sz="400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570621"/>
      </p:ext>
    </p:extLst>
  </p:cSld>
  <p:clrMapOvr>
    <a:masterClrMapping/>
  </p:clrMapOvr>
</p:sld>
</file>

<file path=ppt/theme/theme1.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41DDD12E-B90F-8B4C-885A-1A56B1B77793}" vid="{9754A729-A148-6B43-B8D4-40BFC8CAD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96baf7c1-7d9f-48d3-95bc-3d60efb8f7f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DD43244790174B892FA283EAEEDD66" ma:contentTypeVersion="20" ma:contentTypeDescription="Create a new document." ma:contentTypeScope="" ma:versionID="cc7e4c7400d6bda65e021864cbb8f636">
  <xsd:schema xmlns:xsd="http://www.w3.org/2001/XMLSchema" xmlns:xs="http://www.w3.org/2001/XMLSchema" xmlns:p="http://schemas.microsoft.com/office/2006/metadata/properties" xmlns:ns1="http://schemas.microsoft.com/sharepoint/v3" xmlns:ns2="96baf7c1-7d9f-48d3-95bc-3d60efb8f7f9" xmlns:ns3="250929fa-9806-4449-af20-7947085fa170" targetNamespace="http://schemas.microsoft.com/office/2006/metadata/properties" ma:root="true" ma:fieldsID="7814d1efc6e590fcce5386706d2f38c9" ns1:_="" ns2:_="" ns3:_="">
    <xsd:import namespace="http://schemas.microsoft.com/sharepoint/v3"/>
    <xsd:import namespace="96baf7c1-7d9f-48d3-95bc-3d60efb8f7f9"/>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af7c1-7d9f-48d3-95bc-3d60efb8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AC164D-1427-4CFC-A10B-8EDA77DF60E7}">
  <ds:schemaRefs>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96baf7c1-7d9f-48d3-95bc-3d60efb8f7f9"/>
    <ds:schemaRef ds:uri="http://schemas.microsoft.com/sharepoint/v3"/>
    <ds:schemaRef ds:uri="http://schemas.openxmlformats.org/package/2006/metadata/core-properties"/>
    <ds:schemaRef ds:uri="250929fa-9806-4449-af20-7947085fa170"/>
    <ds:schemaRef ds:uri="http://www.w3.org/XML/1998/namespace"/>
    <ds:schemaRef ds:uri="http://purl.org/dc/dcmitype/"/>
  </ds:schemaRefs>
</ds:datastoreItem>
</file>

<file path=customXml/itemProps2.xml><?xml version="1.0" encoding="utf-8"?>
<ds:datastoreItem xmlns:ds="http://schemas.openxmlformats.org/officeDocument/2006/customXml" ds:itemID="{D1AB802A-AF46-48F3-BC70-930B76DACB3D}">
  <ds:schemaRefs>
    <ds:schemaRef ds:uri="http://schemas.microsoft.com/sharepoint/v3/contenttype/forms"/>
  </ds:schemaRefs>
</ds:datastoreItem>
</file>

<file path=customXml/itemProps3.xml><?xml version="1.0" encoding="utf-8"?>
<ds:datastoreItem xmlns:ds="http://schemas.openxmlformats.org/officeDocument/2006/customXml" ds:itemID="{80EBC214-D975-466C-9395-AEF8B2DE4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baf7c1-7d9f-48d3-95bc-3d60efb8f7f9"/>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HIVR4P2023</Template>
  <TotalTime>72</TotalTime>
  <Words>1213</Words>
  <Application>Microsoft Office PowerPoint</Application>
  <PresentationFormat>Widescreen</PresentationFormat>
  <Paragraphs>131</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Calibri</vt:lpstr>
      <vt:lpstr>IAS Ribbon Sans Bold</vt:lpstr>
      <vt:lpstr>IAS Ribbon Sans Regular</vt:lpstr>
      <vt:lpstr>Times New Roman</vt:lpstr>
      <vt:lpstr>Verdana</vt:lpstr>
      <vt:lpstr>Verdana Bold</vt:lpstr>
      <vt:lpstr>HIVR4P2023</vt:lpstr>
      <vt:lpstr>LAPIS:  Long-acting PrEP integrated with community based sexual reproductive health a cRCT</vt:lpstr>
      <vt:lpstr>Prevention hasn’t translated into population effect1  </vt:lpstr>
      <vt:lpstr>Base-line data in n=2092 15-30-year-olds randomly selected HDSS 2021-2022 </vt:lpstr>
      <vt:lpstr>PowerPoint Presentation</vt:lpstr>
      <vt:lpstr>PowerPoint Presentation</vt:lpstr>
      <vt:lpstr>Early Learnings from LAPIS</vt:lpstr>
      <vt:lpstr>Early Learnings from LAPIS</vt:lpstr>
      <vt:lpstr>Early Learnings from LAPIS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LAPIS:  Long-acting PrEP integrated with community based sexual reproductive health a cRCT</dc:title>
  <dc:creator>Shahmanesh, Maryam</dc:creator>
  <cp:lastModifiedBy>Preview 4</cp:lastModifiedBy>
  <cp:revision>12</cp:revision>
  <dcterms:created xsi:type="dcterms:W3CDTF">2024-09-30T16:00:52Z</dcterms:created>
  <dcterms:modified xsi:type="dcterms:W3CDTF">2024-10-05T16:11:30Z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0x010100ACDD43244790174B892FA283EAEEDD66</vt:lpwstr>
  </property>
  <property fmtid="{D5CDD505-2E9C-101B-9397-08002B2CF9AE}" pid="3" name="MediaServiceImageTags">
    <vt:lpwstr/>
  </property>
</Properties>
</file>