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embeddedFontLst>
    <p:embeddedFont>
      <p:font typeface="Merriweather Sans" pitchFamily="2" charset="0"/>
      <p:regular r:id="rId35"/>
      <p:bold r:id="rId36"/>
      <p:italic r:id="rId37"/>
      <p:boldItalic r:id="rId38"/>
    </p:embeddedFont>
    <p:embeddedFont>
      <p:font typeface="Roboto" panose="02000000000000000000" pitchFamily="2"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64">
          <p15:clr>
            <a:srgbClr val="A4A3A4"/>
          </p15:clr>
        </p15:guide>
        <p15:guide id="2" orient="horz" pos="1320">
          <p15:clr>
            <a:srgbClr val="A4A3A4"/>
          </p15:clr>
        </p15:guide>
        <p15:guide id="3" orient="horz" pos="4104">
          <p15:clr>
            <a:srgbClr val="747775"/>
          </p15:clr>
        </p15:guide>
        <p15:guide id="4" pos="5473">
          <p15:clr>
            <a:srgbClr val="A4A3A4"/>
          </p15:clr>
        </p15:guide>
        <p15:guide id="5" pos="5329">
          <p15:clr>
            <a:srgbClr val="747775"/>
          </p15:clr>
        </p15:guide>
        <p15:guide id="6" pos="5087">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x6tec4KEAs6w/EdSuW5qs1IdN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DB0E1-2B37-45E2-B2DC-5B4D566998E0}" v="1" dt="2025-02-10T12:18:25.625"/>
    <p1510:client id="{AFF6ECF1-B2D5-7CA9-0DAB-81042E27DD44}" v="39" dt="2025-02-10T11:23:43.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6" autoAdjust="0"/>
  </p:normalViewPr>
  <p:slideViewPr>
    <p:cSldViewPr snapToGrid="0">
      <p:cViewPr varScale="1">
        <p:scale>
          <a:sx n="100" d="100"/>
          <a:sy n="100" d="100"/>
        </p:scale>
        <p:origin x="954" y="102"/>
      </p:cViewPr>
      <p:guideLst>
        <p:guide pos="1464"/>
        <p:guide orient="horz" pos="1320"/>
        <p:guide orient="horz" pos="4104"/>
        <p:guide pos="5473"/>
        <p:guide pos="5329"/>
        <p:guide pos="50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rogramme2024.hivr4p.org/Abstract/Abstract/?abstractid=234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programme2024.hivr4p.org/Abstract/Abstract/?abstractid=1902" TargetMode="External"/><Relationship Id="rId4" Type="http://schemas.openxmlformats.org/officeDocument/2006/relationships/hyperlink" Target="https://programme2024.hivr4p.org/Programme/Session/34"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ogramme2024.hivr4p.org/Abstract/Abstract/?abstractid=25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rogramme2024.hivr4p.org/Programme/Session/2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rogramme2024.hivr4p.org/Abstract/Abstract/?abstractid=25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rogramme2024.hivr4p.org/Programme/Session/2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rogramme2024.hivr4p.org/Abstract/Abstract/?abstractid=257"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programme2024.hivr4p.org/Programme/Session/20" TargetMode="External"/><Relationship Id="rId5" Type="http://schemas.openxmlformats.org/officeDocument/2006/relationships/hyperlink" Target="https://programme2024.hivr4p.org/Abstract/Abstract/?abstractid=1788" TargetMode="External"/><Relationship Id="rId4" Type="http://schemas.openxmlformats.org/officeDocument/2006/relationships/hyperlink" Target="https://programme2024.hivr4p.org/Abstract/Abstract/?abstractid=154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rogramme2024.hivr4p.org/Abstract/Abstract/?abstractid=1057"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rogramme2024.hivr4p.org/Programme/Session/2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rogramme2024.hivr4p.org/Abstract/Abstract/?abstractid=1767"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rogramme2024.hivr4p.org/Programme/Session/23"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vac.org/translation-index/"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programme2024.hivr4p.org/Programme/Session/23" TargetMode="External"/><Relationship Id="rId4" Type="http://schemas.openxmlformats.org/officeDocument/2006/relationships/hyperlink" Target="https://programme2024.hivr4p.org/Abstract/Abstract/?abstractid=1767"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rogramme2024.hivr4p.org/Programme/Session/4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rogramme2024.hivr4p.org/Programme/Session/4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cience.org/doi/10.1126/science.add6502"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programme2024.hivr4p.org/Programme/Session/49" TargetMode="External"/><Relationship Id="rId4" Type="http://schemas.openxmlformats.org/officeDocument/2006/relationships/hyperlink" Target="https://avac.org/trial/iavi-g00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rogramme2024.hivr4p.org/Abstract/Abstract/?abstractid=1363"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programme2024.hivr4p.org/Programme/Session/27"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ell.com/cell-host-microbe/abstract/S1931-3128(24)00126-4"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programme2024.hivr4p.org/Programme/Session/27" TargetMode="External"/><Relationship Id="rId4" Type="http://schemas.openxmlformats.org/officeDocument/2006/relationships/hyperlink" Target="https://programme2024.hivr4p.org/Abstract/Abstract/?abstractid=1363"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rogramme2024.hivr4p.org/Abstract/Abstract/?abstractid=136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programme2024.hivr4p.org/Programme/Session/27"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rogramme2024.hivr4p.org/Programme/Session/6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ature.com/articles/s41591-022-02060-2"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programme2024.hivr4p.org/Programme/Session/67"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helancet.com/journals/lanmic/article/PIIS2666-5247(24)00209-X/fulltext"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programme2024.hivr4p.org/Programme/Session/67"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rogramme2024.hivr4p.org/Programme/Session/6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rogramme2024.hivr4p.org/Programme/Session/6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rogramme2024.hivr4p.org/Programme/Session/6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ejm.org/doi/10.1056/NEJMoa2407001"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programme2024.hivr4p.org/Programme/Session/13" TargetMode="External"/><Relationship Id="rId4" Type="http://schemas.openxmlformats.org/officeDocument/2006/relationships/hyperlink" Target="https://www.nejm.org/doi/full/10.1056/NEJMoa241185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ogramme2024.hivr4p.org/Programme/Session/1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ogramme2024.hivr4p.org/Programme/Session/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jm.org/doi/full/10.1056/NEJMoa241185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rogramme2024.hivr4p.org/Programme/Session/1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jm.org/doi/full/10.1056/NEJMoa241185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rogramme2024.hivr4p.org/Programme/Session/1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ogramme2024.hivr4p.org/Abstract/Abstract/?abstractid=234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rogramme2024.hivr4p.org/Programme/Session/3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rogramme2024.hivr4p.org/Abstract/Abstract/?abstractid=234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rogramme2024.hivr4p.org/Programme/Session/3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 name="Google Shape;1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 name="Google Shape;20;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Poster WEPE118 (Friedland) explored study participants’ perceptions and the acceptability of the rings. Seventeen preferred the three-month ring, while 13 preferred the one-month ring and two had no preference. </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Abstract (Nuttall):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https://programme2024.hivr4p.org/Abstract/Abstract/?abstractid=2343</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https://programme2024.hivr4p.org/Programme/Session/34</a:t>
            </a: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Abstract (Friedland): </a:t>
            </a:r>
            <a:r>
              <a:rPr lang="en-GB" sz="1100" u="sng" dirty="0">
                <a:solidFill>
                  <a:srgbClr val="0563C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https://programme2024.hivr4p.org/Abstract/Abstract/?abstractid=1902</a:t>
            </a:r>
            <a:r>
              <a:rPr lang="en-GB" sz="1100" dirty="0">
                <a:latin typeface="Verdana"/>
                <a:ea typeface="Verdana"/>
                <a:cs typeface="Verdana"/>
                <a:sym typeface="Verdana"/>
              </a:rPr>
              <a:t> </a:t>
            </a:r>
            <a:endParaRPr sz="1100" dirty="0">
              <a:latin typeface="Verdana"/>
              <a:ea typeface="Verdana"/>
              <a:cs typeface="Verdana"/>
              <a:sym typeface="Verdana"/>
            </a:endParaRPr>
          </a:p>
          <a:p>
            <a:pPr marL="288290" marR="0" lvl="0" indent="-216535" algn="l" rtl="0">
              <a:lnSpc>
                <a:spcPct val="100000"/>
              </a:lnSpc>
              <a:spcBef>
                <a:spcPts val="1200"/>
              </a:spcBef>
              <a:spcAft>
                <a:spcPts val="1200"/>
              </a:spcAft>
              <a:buSzPts val="1400"/>
              <a:buNone/>
            </a:pPr>
            <a:r>
              <a:rPr lang="en-GB" sz="1100" dirty="0">
                <a:latin typeface="Verdana"/>
                <a:ea typeface="Verdana"/>
                <a:cs typeface="Verdana"/>
                <a:sym typeface="Verdana"/>
              </a:rPr>
              <a:t> </a:t>
            </a:r>
            <a:endParaRPr sz="1100" dirty="0">
              <a:latin typeface="Verdana"/>
              <a:ea typeface="Verdana"/>
              <a:cs typeface="Verdana"/>
              <a:sym typeface="Verdana"/>
            </a:endParaRPr>
          </a:p>
        </p:txBody>
      </p:sp>
      <p:sp>
        <p:nvSpPr>
          <p:cNvPr id="128" name="Google Shape;128;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In addition to the CATALYST study highlighted here, choice was offered in the DREAMS PrEP Choice study in South Africa (Naidoo OA2406) and to young women aged 15-24 purchasing contraception at pharmacies in Kenya (Rono OA2404).</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Abstract: </a:t>
            </a:r>
            <a:r>
              <a:rPr lang="en-GB" sz="1100" u="sng">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https://programme2024.hivr4p.org/Abstract/Abstract/?abstractid=257</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1200"/>
              </a:spcAft>
              <a:buSzPts val="1400"/>
              <a:buNone/>
            </a:pPr>
            <a:r>
              <a:rPr lang="en-GB" sz="1100">
                <a:latin typeface="Verdana"/>
                <a:ea typeface="Verdana"/>
                <a:cs typeface="Verdana"/>
                <a:sym typeface="Verdana"/>
              </a:rPr>
              <a:t>Session: </a:t>
            </a:r>
            <a:r>
              <a:rPr lang="en-GB" sz="1100" u="sng">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https://programme2024.hivr4p.org/Programme/Session/20</a:t>
            </a:r>
            <a:r>
              <a:rPr lang="en-GB" sz="1100">
                <a:latin typeface="Verdana"/>
                <a:ea typeface="Verdana"/>
                <a:cs typeface="Verdana"/>
                <a:sym typeface="Verdana"/>
              </a:rPr>
              <a:t> </a:t>
            </a:r>
            <a:endParaRPr sz="1100">
              <a:latin typeface="Verdana"/>
              <a:ea typeface="Verdana"/>
              <a:cs typeface="Verdana"/>
              <a:sym typeface="Verdana"/>
            </a:endParaRPr>
          </a:p>
        </p:txBody>
      </p:sp>
      <p:sp>
        <p:nvSpPr>
          <p:cNvPr id="138" name="Google Shape;138;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Abstract: </a:t>
            </a:r>
            <a:r>
              <a:rPr lang="en-GB" sz="1100" u="sng">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https://programme2024.hivr4p.org/Abstract/Abstract/?abstractid=257</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Session: </a:t>
            </a:r>
            <a:r>
              <a:rPr lang="en-GB" sz="1100" u="sng">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https://programme2024.hivr4p.org/Programme/Session/20</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1200"/>
              </a:spcAft>
              <a:buSzPts val="1400"/>
              <a:buNone/>
            </a:pPr>
            <a:r>
              <a:rPr lang="en-GB" sz="1100">
                <a:latin typeface="Verdana"/>
                <a:ea typeface="Verdana"/>
                <a:cs typeface="Verdana"/>
                <a:sym typeface="Verdana"/>
              </a:rPr>
              <a:t> </a:t>
            </a:r>
            <a:endParaRPr sz="1100">
              <a:latin typeface="Verdana"/>
              <a:ea typeface="Verdana"/>
              <a:cs typeface="Verdana"/>
              <a:sym typeface="Verdana"/>
            </a:endParaRPr>
          </a:p>
        </p:txBody>
      </p:sp>
      <p:sp>
        <p:nvSpPr>
          <p:cNvPr id="148" name="Google Shape;148;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In the Kenyan study, the 1139 participants were predominantly purchasing emergency contraception (51%), contraceptive injections (20%), oral contraceptives (14%) and condoms (12%). Use of long-acting contraceptives was not associated with choice of the ring.</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There were 657 participants in the South African study.</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Abstract (Irungu): </a:t>
            </a:r>
            <a:r>
              <a:rPr lang="en-GB" sz="1100" u="sng">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https://programme2024.hivr4p.org/Abstract/Abstract/?abstractid=257</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Abstract (Rono): </a:t>
            </a:r>
            <a:r>
              <a:rPr lang="en-GB" sz="1100" u="sng">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https://programme2024.hivr4p.org/Abstract/Abstract/?abstractid=1549</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Abstract (Naidoo): </a:t>
            </a:r>
            <a:r>
              <a:rPr lang="en-GB" sz="1100" u="sng">
                <a:solidFill>
                  <a:srgbClr val="0563C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https://programme2024.hivr4p.org/Abstract/Abstract/?abstractid=1788</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Session: </a:t>
            </a:r>
            <a:r>
              <a:rPr lang="en-GB" sz="1100" u="sng">
                <a:solidFill>
                  <a:srgbClr val="0563C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https://programme2024.hivr4p.org/Programme/Session/20</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1200"/>
              </a:spcAft>
              <a:buSzPts val="1400"/>
              <a:buNone/>
            </a:pPr>
            <a:r>
              <a:rPr lang="en-GB" sz="1800">
                <a:latin typeface="Calibri"/>
                <a:ea typeface="Calibri"/>
                <a:cs typeface="Calibri"/>
                <a:sym typeface="Calibri"/>
              </a:rPr>
              <a:t> </a:t>
            </a:r>
            <a:endParaRPr sz="1800">
              <a:latin typeface="Arial"/>
              <a:ea typeface="Arial"/>
              <a:cs typeface="Arial"/>
              <a:sym typeface="Arial"/>
            </a:endParaRPr>
          </a:p>
        </p:txBody>
      </p:sp>
      <p:sp>
        <p:nvSpPr>
          <p:cNvPr id="159" name="Google Shape;15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A </a:t>
            </a:r>
            <a:r>
              <a:rPr lang="en-GB" sz="1100" dirty="0" err="1">
                <a:latin typeface="Verdana"/>
                <a:ea typeface="Verdana"/>
                <a:cs typeface="Verdana"/>
                <a:sym typeface="Verdana"/>
              </a:rPr>
              <a:t>PrEP</a:t>
            </a:r>
            <a:r>
              <a:rPr lang="en-GB" sz="1100" dirty="0">
                <a:latin typeface="Verdana"/>
                <a:ea typeface="Verdana"/>
                <a:cs typeface="Verdana"/>
                <a:sym typeface="Verdana"/>
              </a:rPr>
              <a:t> method information index (</a:t>
            </a:r>
            <a:r>
              <a:rPr lang="en-GB" sz="1100" dirty="0" err="1">
                <a:latin typeface="Verdana"/>
                <a:ea typeface="Verdana"/>
                <a:cs typeface="Verdana"/>
                <a:sym typeface="Verdana"/>
              </a:rPr>
              <a:t>PrEP</a:t>
            </a:r>
            <a:r>
              <a:rPr lang="en-GB" sz="1100" dirty="0">
                <a:latin typeface="Verdana"/>
                <a:ea typeface="Verdana"/>
                <a:cs typeface="Verdana"/>
                <a:sym typeface="Verdana"/>
              </a:rPr>
              <a:t> MII) was adapted from family planning studies to assess the quality of </a:t>
            </a:r>
            <a:r>
              <a:rPr lang="en-GB" sz="1100" dirty="0" err="1">
                <a:latin typeface="Verdana"/>
                <a:ea typeface="Verdana"/>
                <a:cs typeface="Verdana"/>
                <a:sym typeface="Verdana"/>
              </a:rPr>
              <a:t>PrEP</a:t>
            </a:r>
            <a:r>
              <a:rPr lang="en-GB" sz="1100" dirty="0">
                <a:latin typeface="Verdana"/>
                <a:ea typeface="Verdana"/>
                <a:cs typeface="Verdana"/>
                <a:sym typeface="Verdana"/>
              </a:rPr>
              <a:t> choice </a:t>
            </a:r>
            <a:r>
              <a:rPr lang="en-GB" sz="1100" dirty="0" err="1">
                <a:latin typeface="Verdana"/>
                <a:ea typeface="Verdana"/>
                <a:cs typeface="Verdana"/>
                <a:sym typeface="Verdana"/>
              </a:rPr>
              <a:t>counseling</a:t>
            </a:r>
            <a:r>
              <a:rPr lang="en-GB" sz="1100" dirty="0">
                <a:latin typeface="Verdana"/>
                <a:ea typeface="Verdana"/>
                <a:cs typeface="Verdana"/>
                <a:sym typeface="Verdana"/>
              </a:rPr>
              <a:t>, using the three indicators shown in the visual.</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Possible explanations for the poorer results for pregnant and breastfeeding women are that both </a:t>
            </a:r>
            <a:r>
              <a:rPr lang="en-GB" sz="1100" dirty="0" err="1">
                <a:latin typeface="Verdana"/>
                <a:ea typeface="Verdana"/>
                <a:cs typeface="Verdana"/>
                <a:sym typeface="Verdana"/>
              </a:rPr>
              <a:t>PrEP</a:t>
            </a:r>
            <a:r>
              <a:rPr lang="en-GB" sz="1100" dirty="0">
                <a:latin typeface="Verdana"/>
                <a:ea typeface="Verdana"/>
                <a:cs typeface="Verdana"/>
                <a:sym typeface="Verdana"/>
              </a:rPr>
              <a:t> options are not available for this group in two of the countries, and healthcare provider concerns about specific methods for this population.</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Abstract: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https://programme2024.hivr4p.org/Abstract/Abstract/?abstractid=1057</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https://programme2024.hivr4p.org/Programme/Session/20</a:t>
            </a:r>
            <a:r>
              <a:rPr lang="en-GB" sz="1100" dirty="0">
                <a:latin typeface="Verdana"/>
                <a:ea typeface="Verdana"/>
                <a:cs typeface="Verdana"/>
                <a:sym typeface="Verdana"/>
              </a:rPr>
              <a:t> </a:t>
            </a:r>
            <a:endParaRPr sz="1100" dirty="0">
              <a:latin typeface="Verdana"/>
              <a:ea typeface="Verdana"/>
              <a:cs typeface="Verdana"/>
              <a:sym typeface="Verdana"/>
            </a:endParaRPr>
          </a:p>
          <a:p>
            <a:pPr marL="71755" marR="0" lvl="0" indent="0" algn="l" rtl="0">
              <a:lnSpc>
                <a:spcPct val="100000"/>
              </a:lnSpc>
              <a:spcBef>
                <a:spcPts val="0"/>
              </a:spcBef>
              <a:spcAft>
                <a:spcPts val="0"/>
              </a:spcAft>
              <a:buSzPts val="1400"/>
              <a:buNone/>
            </a:pPr>
            <a:r>
              <a:rPr lang="en-GB" sz="1800" dirty="0">
                <a:latin typeface="Calibri"/>
                <a:ea typeface="Calibri"/>
                <a:cs typeface="Calibri"/>
                <a:sym typeface="Calibri"/>
              </a:rPr>
              <a:t> </a:t>
            </a:r>
            <a:endParaRPr sz="1800" dirty="0">
              <a:latin typeface="Arial"/>
              <a:ea typeface="Arial"/>
              <a:cs typeface="Arial"/>
              <a:sym typeface="Arial"/>
            </a:endParaRPr>
          </a:p>
          <a:p>
            <a:pPr marL="0" marR="0" lvl="0" indent="0" algn="l" rtl="0">
              <a:lnSpc>
                <a:spcPct val="100000"/>
              </a:lnSpc>
              <a:spcBef>
                <a:spcPts val="1200"/>
              </a:spcBef>
              <a:spcAft>
                <a:spcPts val="0"/>
              </a:spcAft>
              <a:buSzPts val="1400"/>
              <a:buNone/>
            </a:pPr>
            <a:endParaRPr sz="1800" dirty="0">
              <a:latin typeface="Arial"/>
              <a:ea typeface="Arial"/>
              <a:cs typeface="Arial"/>
              <a:sym typeface="Arial"/>
            </a:endParaRPr>
          </a:p>
        </p:txBody>
      </p:sp>
      <p:sp>
        <p:nvSpPr>
          <p:cNvPr id="168" name="Google Shape;168;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Abstract: </a:t>
            </a:r>
            <a:r>
              <a:rPr lang="en-GB" sz="1100" u="sng">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https://programme2024.hivr4p.org/Abstract/Abstract/?abstractid=1767</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Session: </a:t>
            </a:r>
            <a:r>
              <a:rPr lang="en-GB" sz="1100" u="sng">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https://programme2024.hivr4p.org/Programme/Session/23</a:t>
            </a: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a:latin typeface="Verdana"/>
                <a:ea typeface="Verdana"/>
                <a:cs typeface="Verdana"/>
                <a:sym typeface="Verdana"/>
              </a:rPr>
              <a:t> </a:t>
            </a:r>
            <a:endParaRPr sz="1100">
              <a:latin typeface="Verdana"/>
              <a:ea typeface="Verdana"/>
              <a:cs typeface="Verdana"/>
              <a:sym typeface="Verdana"/>
            </a:endParaRPr>
          </a:p>
          <a:p>
            <a:pPr marL="0" marR="0" lvl="0" indent="0" algn="l" rtl="0">
              <a:lnSpc>
                <a:spcPct val="100000"/>
              </a:lnSpc>
              <a:spcBef>
                <a:spcPts val="1200"/>
              </a:spcBef>
              <a:spcAft>
                <a:spcPts val="1200"/>
              </a:spcAft>
              <a:buSzPts val="1400"/>
              <a:buNone/>
            </a:pPr>
            <a:br>
              <a:rPr lang="en-GB" sz="1800">
                <a:latin typeface="Calibri"/>
                <a:ea typeface="Calibri"/>
                <a:cs typeface="Calibri"/>
                <a:sym typeface="Calibri"/>
              </a:rPr>
            </a:br>
            <a:r>
              <a:rPr lang="en-GB" sz="1800">
                <a:latin typeface="Calibri"/>
                <a:ea typeface="Calibri"/>
                <a:cs typeface="Calibri"/>
                <a:sym typeface="Calibri"/>
              </a:rPr>
              <a:t> </a:t>
            </a:r>
            <a:endParaRPr sz="1800">
              <a:latin typeface="Arial"/>
              <a:ea typeface="Arial"/>
              <a:cs typeface="Arial"/>
              <a:sym typeface="Arial"/>
            </a:endParaRPr>
          </a:p>
        </p:txBody>
      </p:sp>
      <p:sp>
        <p:nvSpPr>
          <p:cNvPr id="177" name="Google Shape;177;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The translation index can be found at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https://avac.org/translation-index/</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It currently includes translations into Bemba, </a:t>
            </a:r>
            <a:r>
              <a:rPr lang="en-GB" sz="1100" dirty="0" err="1">
                <a:latin typeface="Verdana"/>
                <a:ea typeface="Verdana"/>
                <a:cs typeface="Verdana"/>
                <a:sym typeface="Verdana"/>
              </a:rPr>
              <a:t>Cichewa</a:t>
            </a:r>
            <a:r>
              <a:rPr lang="en-GB" sz="1100" dirty="0">
                <a:latin typeface="Verdana"/>
                <a:ea typeface="Verdana"/>
                <a:cs typeface="Verdana"/>
                <a:sym typeface="Verdana"/>
              </a:rPr>
              <a:t>, </a:t>
            </a:r>
            <a:r>
              <a:rPr lang="en-GB" sz="1100" dirty="0" err="1">
                <a:latin typeface="Verdana"/>
                <a:ea typeface="Verdana"/>
                <a:cs typeface="Verdana"/>
                <a:sym typeface="Verdana"/>
              </a:rPr>
              <a:t>Dholuo</a:t>
            </a:r>
            <a:r>
              <a:rPr lang="en-GB" sz="1100" dirty="0">
                <a:latin typeface="Verdana"/>
                <a:ea typeface="Verdana"/>
                <a:cs typeface="Verdana"/>
                <a:sym typeface="Verdana"/>
              </a:rPr>
              <a:t>, Kiswahili, Luganda, Ndebele, </a:t>
            </a:r>
            <a:r>
              <a:rPr lang="en-GB" sz="1100" dirty="0" err="1">
                <a:latin typeface="Verdana"/>
                <a:ea typeface="Verdana"/>
                <a:cs typeface="Verdana"/>
                <a:sym typeface="Verdana"/>
              </a:rPr>
              <a:t>Runyankore</a:t>
            </a:r>
            <a:r>
              <a:rPr lang="en-GB" sz="1100" dirty="0">
                <a:latin typeface="Verdana"/>
                <a:ea typeface="Verdana"/>
                <a:cs typeface="Verdana"/>
                <a:sym typeface="Verdana"/>
              </a:rPr>
              <a:t>, Shona, Tonga and </a:t>
            </a:r>
            <a:r>
              <a:rPr lang="en-GB" sz="1100" dirty="0" err="1">
                <a:latin typeface="Verdana"/>
                <a:ea typeface="Verdana"/>
                <a:cs typeface="Verdana"/>
                <a:sym typeface="Verdana"/>
              </a:rPr>
              <a:t>Tumbuka</a:t>
            </a:r>
            <a:r>
              <a:rPr lang="en-GB" sz="1100" dirty="0">
                <a:latin typeface="Verdana"/>
                <a:ea typeface="Verdana"/>
                <a:cs typeface="Verdana"/>
                <a:sym typeface="Verdana"/>
              </a:rPr>
              <a:t>. The authors welcome additional translations and suggestions for other languages to include.</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Abstract: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https://programme2024.hivr4p.org/Abstract/Abstract/?abstractid=1767</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https://programme2024.hivr4p.org/Programme/Session/23</a:t>
            </a:r>
            <a:r>
              <a:rPr lang="en-GB" dirty="0"/>
              <a:t> </a:t>
            </a:r>
            <a:endParaRPr dirty="0">
              <a:latin typeface="Arial"/>
              <a:ea typeface="Arial"/>
              <a:cs typeface="Arial"/>
              <a:sym typeface="Arial"/>
            </a:endParaRPr>
          </a:p>
        </p:txBody>
      </p:sp>
      <p:sp>
        <p:nvSpPr>
          <p:cNvPr id="187" name="Google Shape;187;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GB" sz="1100" dirty="0">
                <a:latin typeface="Verdana"/>
                <a:ea typeface="Verdana"/>
                <a:cs typeface="Verdana"/>
                <a:sym typeface="Verdana"/>
              </a:rPr>
              <a:t>Session:</a:t>
            </a:r>
            <a:r>
              <a:rPr lang="en-GB" sz="1100" dirty="0">
                <a:solidFill>
                  <a:schemeClr val="hlink"/>
                </a:solidFill>
                <a:uFill>
                  <a:noFill/>
                </a:uFill>
                <a:latin typeface="Verdana"/>
                <a:ea typeface="Verdana"/>
                <a:cs typeface="Verdana"/>
                <a:sym typeface="Verdana"/>
                <a:hlinkClick r:id="rId3"/>
              </a:rPr>
              <a:t> </a:t>
            </a:r>
            <a:r>
              <a:rPr lang="en-GB" sz="1100" u="sng" dirty="0">
                <a:solidFill>
                  <a:schemeClr val="tx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https://programme2024.hivr4p.org/Programme/Session/49</a:t>
            </a:r>
            <a:endParaRPr dirty="0">
              <a:solidFill>
                <a:schemeClr val="tx1"/>
              </a:solidFill>
              <a:latin typeface="Verdana"/>
              <a:ea typeface="Verdana"/>
              <a:cs typeface="Verdana"/>
              <a:sym typeface="Verdana"/>
            </a:endParaRPr>
          </a:p>
        </p:txBody>
      </p:sp>
      <p:sp>
        <p:nvSpPr>
          <p:cNvPr id="199" name="Google Shape;199;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The soluble form of the gp160 envelope protein, which was used in some of the earliest HIV vaccines, is not the developed form that appears on the surface of the matured viral particle. There, three gp160 proteins cluster together to form a complete unit – a trimer. In addition, the trimer protein is coated and partly shielded from the immune system by sugar molecules, as a so-called “glycoprotein”. Recently, scientists have found a way to create trimer glycoproteins which don't have to be attached to viral particles to maintain their shape, and use them as candidate vaccines. </a:t>
            </a:r>
            <a:endParaRPr sz="1100" dirty="0">
              <a:latin typeface="Verdana"/>
              <a:ea typeface="Verdana"/>
              <a:cs typeface="Verdana"/>
              <a:sym typeface="Verdana"/>
            </a:endParaRPr>
          </a:p>
          <a:p>
            <a:pPr marL="0" marR="0" lvl="0" indent="0" algn="l" rtl="0">
              <a:lnSpc>
                <a:spcPct val="100000"/>
              </a:lnSpc>
              <a:spcBef>
                <a:spcPts val="6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https://programme2024.hivr4p.org/Programme/Session/49</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b="1" dirty="0">
                <a:latin typeface="Calibri"/>
                <a:ea typeface="Calibri"/>
                <a:cs typeface="Calibri"/>
                <a:sym typeface="Calibri"/>
              </a:rPr>
              <a:t> </a:t>
            </a:r>
            <a:endParaRPr dirty="0">
              <a:latin typeface="Calibri"/>
              <a:ea typeface="Calibri"/>
              <a:cs typeface="Calibri"/>
              <a:sym typeface="Calibri"/>
            </a:endParaRPr>
          </a:p>
          <a:p>
            <a:pPr marL="0" marR="0" lvl="0" indent="0" algn="l" rtl="0">
              <a:lnSpc>
                <a:spcPct val="100000"/>
              </a:lnSpc>
              <a:spcBef>
                <a:spcPts val="1200"/>
              </a:spcBef>
              <a:spcAft>
                <a:spcPts val="0"/>
              </a:spcAft>
              <a:buSzPts val="1400"/>
              <a:buNone/>
            </a:pPr>
            <a:br>
              <a:rPr lang="en-GB" sz="1800" dirty="0">
                <a:latin typeface="Calibri"/>
                <a:ea typeface="Calibri"/>
                <a:cs typeface="Calibri"/>
                <a:sym typeface="Calibri"/>
              </a:rPr>
            </a:b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1200"/>
              </a:spcBef>
              <a:spcAft>
                <a:spcPts val="600"/>
              </a:spcAft>
              <a:buSzPts val="1400"/>
              <a:buNone/>
            </a:pPr>
            <a:endParaRPr sz="1800" dirty="0">
              <a:latin typeface="Calibri"/>
              <a:ea typeface="Calibri"/>
              <a:cs typeface="Calibri"/>
              <a:sym typeface="Calibri"/>
            </a:endParaRPr>
          </a:p>
        </p:txBody>
      </p:sp>
      <p:sp>
        <p:nvSpPr>
          <p:cNvPr id="211" name="Google Shape;211;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G001 results were published in </a:t>
            </a:r>
            <a:r>
              <a:rPr lang="en-GB" sz="1100" i="1" dirty="0">
                <a:latin typeface="Verdana"/>
                <a:ea typeface="Verdana"/>
                <a:cs typeface="Verdana"/>
                <a:sym typeface="Verdana"/>
              </a:rPr>
              <a:t>Science</a:t>
            </a:r>
            <a:r>
              <a:rPr lang="en-GB" sz="1100" dirty="0">
                <a:latin typeface="Verdana"/>
                <a:ea typeface="Verdana"/>
                <a:cs typeface="Verdana"/>
                <a:sym typeface="Verdana"/>
              </a:rPr>
              <a:t> in 2022: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https://www.science.org/doi/10.1126/science.add6502</a:t>
            </a:r>
            <a:r>
              <a:rPr lang="en-GB" sz="1100" dirty="0">
                <a:latin typeface="Verdana"/>
                <a:ea typeface="Verdana"/>
                <a:cs typeface="Verdana"/>
                <a:sym typeface="Verdana"/>
              </a:rPr>
              <a:t>. G003 results are not yet published but some information is available here: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https://avac.org/trial/iavi-g003/</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https://programme2024.hivr4p.org/Programme/Session/49</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1200"/>
              </a:spcBef>
              <a:spcAft>
                <a:spcPts val="600"/>
              </a:spcAft>
              <a:buSzPts val="1400"/>
              <a:buNone/>
            </a:pPr>
            <a:br>
              <a:rPr lang="en-GB" sz="1800" b="1" dirty="0">
                <a:latin typeface="Calibri"/>
                <a:ea typeface="Calibri"/>
                <a:cs typeface="Calibri"/>
                <a:sym typeface="Calibri"/>
              </a:rPr>
            </a:br>
            <a:r>
              <a:rPr lang="en-GB" sz="1800" b="1" dirty="0">
                <a:latin typeface="Calibri"/>
                <a:ea typeface="Calibri"/>
                <a:cs typeface="Calibri"/>
                <a:sym typeface="Calibri"/>
              </a:rPr>
              <a:t> </a:t>
            </a:r>
            <a:endParaRPr sz="1800" dirty="0">
              <a:latin typeface="Calibri"/>
              <a:ea typeface="Calibri"/>
              <a:cs typeface="Calibri"/>
              <a:sym typeface="Calibri"/>
            </a:endParaRPr>
          </a:p>
        </p:txBody>
      </p:sp>
      <p:sp>
        <p:nvSpPr>
          <p:cNvPr id="220" name="Google Shape;220;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 name="Google Shape;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GB" sz="1100" dirty="0">
                <a:latin typeface="Verdana"/>
                <a:ea typeface="Verdana"/>
                <a:cs typeface="Verdana"/>
                <a:sym typeface="Verdana"/>
              </a:rPr>
              <a:t>The mutations B-cells have to go through in order to be capable of producing </a:t>
            </a:r>
            <a:r>
              <a:rPr lang="en-GB" sz="1100" dirty="0" err="1">
                <a:latin typeface="Verdana"/>
                <a:ea typeface="Verdana"/>
                <a:cs typeface="Verdana"/>
                <a:sym typeface="Verdana"/>
              </a:rPr>
              <a:t>bNAbs</a:t>
            </a:r>
            <a:r>
              <a:rPr lang="en-GB" sz="1100" dirty="0">
                <a:latin typeface="Verdana"/>
                <a:ea typeface="Verdana"/>
                <a:cs typeface="Verdana"/>
                <a:sym typeface="Verdana"/>
              </a:rPr>
              <a:t> are called “hypermutations” because they are not favoured by the immune system and have to be “forced” by a careful selection of immunogens.</a:t>
            </a:r>
            <a:endParaRPr sz="1100" dirty="0">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lang="en-GB" sz="1100" dirty="0">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r>
              <a:rPr lang="en-GB" sz="1100" dirty="0">
                <a:latin typeface="Verdana"/>
                <a:ea typeface="Verdana"/>
                <a:cs typeface="Verdana"/>
                <a:sym typeface="Verdana"/>
              </a:rPr>
              <a:t>In the diagram, ARMADILLO is a tool which identifies improbable mutations. The horizontal axis is the sequence of amino acids in the “heavy chain” protein of a typical antibody, and the vertical axis lists the 20 essential amino acids. Green boxes show the most likely amino acids to occur at a position, red and brown tones the least likely. Hypermutation involves engineering the more unlikely amino acid substitutions.</a:t>
            </a:r>
            <a:endParaRPr sz="1100" dirty="0">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lang="en-GB" sz="1100" dirty="0">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r>
              <a:rPr lang="en-GB" sz="1100" dirty="0">
                <a:latin typeface="Verdana"/>
                <a:ea typeface="Verdana"/>
                <a:cs typeface="Verdana"/>
                <a:sym typeface="Verdana"/>
              </a:rPr>
              <a:t>Abstract:</a:t>
            </a:r>
            <a:r>
              <a:rPr lang="en-GB" sz="1100" dirty="0">
                <a:solidFill>
                  <a:schemeClr val="hlink"/>
                </a:solidFill>
                <a:uFill>
                  <a:noFill/>
                </a:uFill>
                <a:latin typeface="Verdana"/>
                <a:ea typeface="Verdana"/>
                <a:cs typeface="Verdana"/>
                <a:sym typeface="Verdana"/>
                <a:hlinkClick r:id="rId3"/>
              </a:rPr>
              <a:t>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https://programme2024.hivr4p.org/Abstract/Abstract/?abstractid=1363</a:t>
            </a:r>
            <a:endParaRPr sz="1100" u="sng" dirty="0">
              <a:solidFill>
                <a:srgbClr val="0563C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100" dirty="0">
                <a:latin typeface="Verdana"/>
                <a:ea typeface="Verdana"/>
                <a:cs typeface="Verdana"/>
                <a:sym typeface="Verdana"/>
              </a:rPr>
              <a:t>Session:</a:t>
            </a:r>
            <a:r>
              <a:rPr lang="en-GB" sz="1100" dirty="0">
                <a:solidFill>
                  <a:schemeClr val="hlink"/>
                </a:solidFill>
                <a:uFill>
                  <a:noFill/>
                </a:uFill>
                <a:latin typeface="Verdana"/>
                <a:ea typeface="Verdana"/>
                <a:cs typeface="Verdana"/>
                <a:sym typeface="Verdana"/>
                <a:hlinkClick r:id="rId4"/>
              </a:rPr>
              <a:t>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https://programme2024.hivr4p.org/Programme/Session/27</a:t>
            </a:r>
            <a:endParaRPr dirty="0">
              <a:latin typeface="Verdana"/>
              <a:ea typeface="Verdana"/>
              <a:cs typeface="Verdana"/>
              <a:sym typeface="Verdana"/>
            </a:endParaRPr>
          </a:p>
        </p:txBody>
      </p:sp>
      <p:sp>
        <p:nvSpPr>
          <p:cNvPr id="231" name="Google Shape;231;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For more on this study: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https://www.cell.com/cell-host-microbe/abstract/S1931-3128(24)00126-4</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6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Abstract: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https://programme2024.hivr4p.org/Abstract/Abstract/?abstractid=1363</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https://programme2024.hivr4p.org/Programme/Session/27</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600"/>
              </a:spcBef>
              <a:spcAft>
                <a:spcPts val="0"/>
              </a:spcAft>
              <a:buSzPts val="1400"/>
              <a:buNone/>
            </a:pP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1200"/>
              </a:spcBef>
              <a:spcAft>
                <a:spcPts val="600"/>
              </a:spcAft>
              <a:buSzPts val="1400"/>
              <a:buNone/>
            </a:pPr>
            <a:br>
              <a:rPr lang="en-GB" sz="1800" dirty="0">
                <a:latin typeface="Calibri"/>
                <a:ea typeface="Calibri"/>
                <a:cs typeface="Calibri"/>
                <a:sym typeface="Calibri"/>
              </a:rPr>
            </a:br>
            <a:r>
              <a:rPr lang="en-GB" sz="1800" dirty="0">
                <a:latin typeface="Calibri"/>
                <a:ea typeface="Calibri"/>
                <a:cs typeface="Calibri"/>
                <a:sym typeface="Calibri"/>
              </a:rPr>
              <a:t> </a:t>
            </a:r>
            <a:endParaRPr sz="1800" dirty="0">
              <a:latin typeface="Calibri"/>
              <a:ea typeface="Calibri"/>
              <a:cs typeface="Calibri"/>
              <a:sym typeface="Calibri"/>
            </a:endParaRPr>
          </a:p>
        </p:txBody>
      </p:sp>
      <p:sp>
        <p:nvSpPr>
          <p:cNvPr id="243" name="Google Shape;243;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HVTN 307 will produce results soon. HVTN 312 is recruiting now.</a:t>
            </a:r>
            <a:endParaRPr sz="1100" dirty="0">
              <a:latin typeface="Verdana"/>
              <a:ea typeface="Verdana"/>
              <a:cs typeface="Verdana"/>
              <a:sym typeface="Verdana"/>
            </a:endParaRPr>
          </a:p>
          <a:p>
            <a:pPr marL="0" marR="0" lvl="0" indent="0" algn="l" rtl="0">
              <a:lnSpc>
                <a:spcPct val="100000"/>
              </a:lnSpc>
              <a:spcBef>
                <a:spcPts val="6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Abstract: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https://programme2024.hivr4p.org/Abstract/Abstract/?abstractid=1363</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https://programme2024.hivr4p.org/Programme/Session/27</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600"/>
              </a:spcBef>
              <a:spcAft>
                <a:spcPts val="600"/>
              </a:spcAft>
              <a:buSzPts val="1400"/>
              <a:buNone/>
            </a:pPr>
            <a:br>
              <a:rPr lang="en-GB" sz="1800" b="1" dirty="0">
                <a:latin typeface="Calibri"/>
                <a:ea typeface="Calibri"/>
                <a:cs typeface="Calibri"/>
                <a:sym typeface="Calibri"/>
              </a:rPr>
            </a:br>
            <a:r>
              <a:rPr lang="en-GB" sz="1800" b="1" dirty="0">
                <a:latin typeface="Calibri"/>
                <a:ea typeface="Calibri"/>
                <a:cs typeface="Calibri"/>
                <a:sym typeface="Calibri"/>
              </a:rPr>
              <a:t> </a:t>
            </a:r>
            <a:endParaRPr sz="1800" dirty="0">
              <a:latin typeface="Calibri"/>
              <a:ea typeface="Calibri"/>
              <a:cs typeface="Calibri"/>
              <a:sym typeface="Calibri"/>
            </a:endParaRPr>
          </a:p>
        </p:txBody>
      </p:sp>
      <p:sp>
        <p:nvSpPr>
          <p:cNvPr id="254" name="Google Shape;254;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GB" sz="1100" dirty="0">
                <a:latin typeface="Verdana"/>
                <a:ea typeface="Verdana"/>
                <a:cs typeface="Verdana"/>
                <a:sym typeface="Verdana"/>
              </a:rPr>
              <a:t>Session</a:t>
            </a:r>
            <a:r>
              <a:rPr lang="en-GB" sz="1100" dirty="0">
                <a:solidFill>
                  <a:schemeClr val="tx1"/>
                </a:solidFill>
                <a:latin typeface="Verdana"/>
                <a:ea typeface="Verdana"/>
                <a:cs typeface="Verdana"/>
                <a:sym typeface="Verdana"/>
              </a:rPr>
              <a:t>:</a:t>
            </a:r>
            <a:r>
              <a:rPr lang="en-GB" sz="1100" dirty="0">
                <a:solidFill>
                  <a:schemeClr val="tx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GB" sz="1100" u="sng" dirty="0">
                <a:solidFill>
                  <a:schemeClr val="tx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https://programme2024.hivr4p.org/Programme/Session/67</a:t>
            </a:r>
            <a:endParaRPr dirty="0">
              <a:solidFill>
                <a:schemeClr val="tx1"/>
              </a:solidFill>
              <a:latin typeface="Verdana"/>
              <a:ea typeface="Verdana"/>
              <a:cs typeface="Verdana"/>
              <a:sym typeface="Verdana"/>
            </a:endParaRPr>
          </a:p>
        </p:txBody>
      </p:sp>
      <p:sp>
        <p:nvSpPr>
          <p:cNvPr id="270" name="Google Shape;270;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The viral set point is the viral load in the absence of ART.</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For more on this study: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https://www.nature.com/articles/s41591-022-02060-2</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https://programme2024.hivr4p.org/Programme/Session/67</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700" dirty="0">
                <a:latin typeface="Calibri"/>
                <a:ea typeface="Calibri"/>
                <a:cs typeface="Calibri"/>
                <a:sym typeface="Calibri"/>
              </a:rPr>
              <a:t> </a:t>
            </a:r>
            <a:endParaRPr sz="1700" dirty="0">
              <a:latin typeface="Calibri"/>
              <a:ea typeface="Calibri"/>
              <a:cs typeface="Calibri"/>
              <a:sym typeface="Calibri"/>
            </a:endParaRPr>
          </a:p>
          <a:p>
            <a:pPr marL="0" marR="0" lvl="0" indent="0" algn="l" rtl="0">
              <a:lnSpc>
                <a:spcPct val="100000"/>
              </a:lnSpc>
              <a:spcBef>
                <a:spcPts val="1200"/>
              </a:spcBef>
              <a:spcAft>
                <a:spcPts val="600"/>
              </a:spcAft>
              <a:buSzPts val="1400"/>
              <a:buNone/>
            </a:pPr>
            <a:br>
              <a:rPr lang="en-GB" sz="1800" b="1" dirty="0">
                <a:latin typeface="Calibri"/>
                <a:ea typeface="Calibri"/>
                <a:cs typeface="Calibri"/>
                <a:sym typeface="Calibri"/>
              </a:rPr>
            </a:br>
            <a:r>
              <a:rPr lang="en-GB" sz="1800" b="1" dirty="0">
                <a:latin typeface="Calibri"/>
                <a:ea typeface="Calibri"/>
                <a:cs typeface="Calibri"/>
                <a:sym typeface="Calibri"/>
              </a:rPr>
              <a:t> </a:t>
            </a:r>
            <a:endParaRPr sz="1800" dirty="0">
              <a:latin typeface="Calibri"/>
              <a:ea typeface="Calibri"/>
              <a:cs typeface="Calibri"/>
              <a:sym typeface="Calibri"/>
            </a:endParaRPr>
          </a:p>
        </p:txBody>
      </p:sp>
      <p:sp>
        <p:nvSpPr>
          <p:cNvPr id="280" name="Google Shape;280;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SzPts val="1400"/>
              <a:buNone/>
            </a:pPr>
            <a:r>
              <a:rPr lang="en-GB" sz="1100" dirty="0">
                <a:latin typeface="Verdana"/>
                <a:ea typeface="Verdana"/>
                <a:cs typeface="Verdana"/>
                <a:sym typeface="Verdana"/>
              </a:rPr>
              <a:t>For HIV-CORE 005.2, the first in this table, see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https://www.thelancet.com/journals/lanmic/article/PIIS2666-5247(24)00209-X/fulltext</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The </a:t>
            </a:r>
            <a:r>
              <a:rPr lang="en-GB" sz="1100" dirty="0" err="1">
                <a:latin typeface="Verdana"/>
                <a:ea typeface="Verdana"/>
                <a:cs typeface="Verdana"/>
                <a:sym typeface="Verdana"/>
              </a:rPr>
              <a:t>HIVconsvX</a:t>
            </a:r>
            <a:r>
              <a:rPr lang="en-GB" sz="1100" dirty="0">
                <a:latin typeface="Verdana"/>
                <a:ea typeface="Verdana"/>
                <a:cs typeface="Verdana"/>
                <a:sym typeface="Verdana"/>
              </a:rPr>
              <a:t> vaccine is a vaccine concept rather than a single one. It uses ChadOx1-MVA. This was a viral vector originally used in the first COVID vaccine, but in </a:t>
            </a:r>
            <a:r>
              <a:rPr lang="en-GB" sz="1100" dirty="0" err="1">
                <a:latin typeface="Verdana"/>
                <a:ea typeface="Verdana"/>
                <a:cs typeface="Verdana"/>
                <a:sym typeface="Verdana"/>
              </a:rPr>
              <a:t>HIVconsvX</a:t>
            </a:r>
            <a:r>
              <a:rPr lang="en-GB" sz="1100" dirty="0">
                <a:latin typeface="Verdana"/>
                <a:ea typeface="Verdana"/>
                <a:cs typeface="Verdana"/>
                <a:sym typeface="Verdana"/>
              </a:rPr>
              <a:t> it contains various “mosaic” immunogens. (Mosaic immunogens are artificial viral proteins or genetic sequences that consist of the most immunogenic, and most conserved (least variable) sequences from different strains of HIV.) These are “consensus” mosaics of different epitopes (short sequences that are parts of HIV proteins), which have elicited the strongest and broadest T-cell reactions to HIV. Because HIV is so variable, these mosaics need to be different for different populations. As with the HIVACAT vaccine concept, which is being developed by the </a:t>
            </a:r>
            <a:r>
              <a:rPr lang="en-GB" sz="1100" dirty="0" err="1">
                <a:latin typeface="Verdana"/>
                <a:ea typeface="Verdana"/>
                <a:cs typeface="Verdana"/>
                <a:sym typeface="Verdana"/>
              </a:rPr>
              <a:t>IRSICaixa</a:t>
            </a:r>
            <a:r>
              <a:rPr lang="en-GB" sz="1100" dirty="0">
                <a:latin typeface="Verdana"/>
                <a:ea typeface="Verdana"/>
                <a:cs typeface="Verdana"/>
                <a:sym typeface="Verdana"/>
              </a:rPr>
              <a:t> research team in Barcelona, the Oxford studies may involve </a:t>
            </a:r>
            <a:r>
              <a:rPr lang="en-GB" sz="1100" dirty="0" err="1">
                <a:latin typeface="Verdana"/>
                <a:ea typeface="Verdana"/>
                <a:cs typeface="Verdana"/>
                <a:sym typeface="Verdana"/>
              </a:rPr>
              <a:t>HIVconsvX</a:t>
            </a:r>
            <a:r>
              <a:rPr lang="en-GB" sz="1100" dirty="0">
                <a:latin typeface="Verdana"/>
                <a:ea typeface="Verdana"/>
                <a:cs typeface="Verdana"/>
                <a:sym typeface="Verdana"/>
              </a:rPr>
              <a:t> in combination with other “prime” or “boost” vaccine, passively administered </a:t>
            </a:r>
            <a:r>
              <a:rPr lang="en-GB" sz="1100" dirty="0" err="1">
                <a:latin typeface="Verdana"/>
                <a:ea typeface="Verdana"/>
                <a:cs typeface="Verdana"/>
                <a:sym typeface="Verdana"/>
              </a:rPr>
              <a:t>bNAbs</a:t>
            </a:r>
            <a:r>
              <a:rPr lang="en-GB" sz="1100" dirty="0">
                <a:latin typeface="Verdana"/>
                <a:ea typeface="Verdana"/>
                <a:cs typeface="Verdana"/>
                <a:sym typeface="Verdana"/>
              </a:rPr>
              <a:t>, of other immunogenic compounds.</a:t>
            </a:r>
            <a:endParaRPr sz="1100" dirty="0">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400"/>
              <a:buFont typeface="Arial"/>
              <a:buNone/>
            </a:pPr>
            <a:endParaRPr lang="en-GB" sz="1100" dirty="0">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400"/>
              <a:buFont typeface="Arial"/>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https://programme2024.hivr4p.org/Programme/Session/67</a:t>
            </a:r>
            <a:r>
              <a:rPr lang="en-GB" sz="1100" dirty="0">
                <a:latin typeface="Verdana"/>
                <a:ea typeface="Verdana"/>
                <a:cs typeface="Verdana"/>
                <a:sym typeface="Verdana"/>
              </a:rPr>
              <a:t> </a:t>
            </a:r>
            <a:endParaRPr sz="1100" dirty="0">
              <a:latin typeface="Verdana"/>
              <a:ea typeface="Verdana"/>
              <a:cs typeface="Verdana"/>
              <a:sym typeface="Verdana"/>
            </a:endParaRPr>
          </a:p>
        </p:txBody>
      </p:sp>
      <p:sp>
        <p:nvSpPr>
          <p:cNvPr id="292" name="Google Shape;292;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SzPts val="1400"/>
              <a:buNone/>
            </a:pPr>
            <a:r>
              <a:rPr lang="en-GB" sz="1100">
                <a:latin typeface="Verdana"/>
                <a:ea typeface="Verdana"/>
                <a:cs typeface="Verdana"/>
                <a:sym typeface="Verdana"/>
              </a:rPr>
              <a:t>Session: </a:t>
            </a:r>
            <a:r>
              <a:rPr lang="en-GB" sz="1100" u="sng">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https://programme2024.hivr4p.org/Programme/Session/67</a:t>
            </a:r>
            <a:r>
              <a:rPr lang="en-GB" sz="1100">
                <a:latin typeface="Verdana"/>
                <a:ea typeface="Verdana"/>
                <a:cs typeface="Verdana"/>
                <a:sym typeface="Verdana"/>
              </a:rPr>
              <a:t> </a:t>
            </a:r>
            <a:endParaRPr sz="50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800">
                <a:latin typeface="Calibri"/>
                <a:ea typeface="Calibri"/>
                <a:cs typeface="Calibri"/>
                <a:sym typeface="Calibri"/>
              </a:rPr>
              <a:t> </a:t>
            </a:r>
            <a:endParaRPr/>
          </a:p>
          <a:p>
            <a:pPr marL="0" marR="0" lvl="0" indent="0" algn="l" rtl="0">
              <a:lnSpc>
                <a:spcPct val="100000"/>
              </a:lnSpc>
              <a:spcBef>
                <a:spcPts val="1200"/>
              </a:spcBef>
              <a:spcAft>
                <a:spcPts val="0"/>
              </a:spcAft>
              <a:buSzPts val="1400"/>
              <a:buNone/>
            </a:pPr>
            <a:br>
              <a:rPr lang="en-GB" sz="1800">
                <a:latin typeface="Calibri"/>
                <a:ea typeface="Calibri"/>
                <a:cs typeface="Calibri"/>
                <a:sym typeface="Calibri"/>
              </a:rPr>
            </a:br>
            <a:r>
              <a:rPr lang="en-GB" sz="1800">
                <a:latin typeface="Calibri"/>
                <a:ea typeface="Calibri"/>
                <a:cs typeface="Calibri"/>
                <a:sym typeface="Calibri"/>
              </a:rPr>
              <a:t> </a:t>
            </a:r>
            <a:endParaRPr sz="1800">
              <a:latin typeface="Calibri"/>
              <a:ea typeface="Calibri"/>
              <a:cs typeface="Calibri"/>
              <a:sym typeface="Calibri"/>
            </a:endParaRPr>
          </a:p>
          <a:p>
            <a:pPr marL="457200" marR="0" lvl="0" indent="-228600" algn="l" rtl="0">
              <a:lnSpc>
                <a:spcPct val="100000"/>
              </a:lnSpc>
              <a:spcBef>
                <a:spcPts val="60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3" name="Google Shape;303;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100" dirty="0">
                <a:latin typeface="Verdana"/>
                <a:ea typeface="Verdana"/>
                <a:cs typeface="Verdana"/>
                <a:sym typeface="Verdana"/>
              </a:rPr>
              <a:t>This heatmap shows how the levels of specific immuno-regulatory proteins are raised or suppressed in the blood of monkeys receiving different combinations of vaccine, </a:t>
            </a:r>
            <a:r>
              <a:rPr lang="en-GB" sz="1100" dirty="0" err="1">
                <a:latin typeface="Verdana"/>
                <a:ea typeface="Verdana"/>
                <a:cs typeface="Verdana"/>
                <a:sym typeface="Verdana"/>
              </a:rPr>
              <a:t>bNAb</a:t>
            </a:r>
            <a:r>
              <a:rPr lang="en-GB" sz="1100" dirty="0">
                <a:latin typeface="Verdana"/>
                <a:ea typeface="Verdana"/>
                <a:cs typeface="Verdana"/>
                <a:sym typeface="Verdana"/>
              </a:rPr>
              <a:t> and TLR7 agonist (</a:t>
            </a:r>
            <a:r>
              <a:rPr lang="en-GB" sz="1100" dirty="0" err="1">
                <a:latin typeface="Verdana"/>
                <a:ea typeface="Verdana"/>
                <a:cs typeface="Verdana"/>
                <a:sym typeface="Verdana"/>
              </a:rPr>
              <a:t>vesatolimod</a:t>
            </a:r>
            <a:r>
              <a:rPr lang="en-GB" sz="1100" dirty="0">
                <a:latin typeface="Verdana"/>
                <a:ea typeface="Verdana"/>
                <a:cs typeface="Verdana"/>
                <a:sym typeface="Verdana"/>
              </a:rPr>
              <a:t>). The “families” of proteins are listed below the X axis (“Measuring IgG1-4, IgM, IgA, </a:t>
            </a:r>
            <a:r>
              <a:rPr lang="en-GB" sz="1100" dirty="0" err="1">
                <a:latin typeface="Verdana"/>
                <a:ea typeface="Verdana"/>
                <a:cs typeface="Verdana"/>
                <a:sym typeface="Verdana"/>
              </a:rPr>
              <a:t>Fcy</a:t>
            </a:r>
            <a:r>
              <a:rPr lang="en-GB" sz="1100" dirty="0">
                <a:latin typeface="Verdana"/>
                <a:ea typeface="Verdana"/>
                <a:cs typeface="Verdana"/>
                <a:sym typeface="Verdana"/>
              </a:rPr>
              <a:t>-Receptor 2A1-4 and 3 binding, ADCD, ADCP, ADNP and ANKA”). Different combinations of these proteins are shown on the X axis.</a:t>
            </a:r>
            <a:endParaRPr sz="11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1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GB" sz="1100" dirty="0">
                <a:latin typeface="Verdana"/>
                <a:ea typeface="Verdana"/>
                <a:cs typeface="Verdana"/>
                <a:sym typeface="Verdana"/>
              </a:rPr>
              <a:t>The Y axis shows which proteins are raised or suppressed in individual monkeys given placebo (“sham” – red bar on the Y axis), PGT121 plus the </a:t>
            </a:r>
            <a:r>
              <a:rPr lang="en-GB" sz="1100" dirty="0" err="1">
                <a:latin typeface="Verdana"/>
                <a:ea typeface="Verdana"/>
                <a:cs typeface="Verdana"/>
                <a:sym typeface="Verdana"/>
              </a:rPr>
              <a:t>vesatolimod</a:t>
            </a:r>
            <a:r>
              <a:rPr lang="en-GB" sz="1100" dirty="0">
                <a:latin typeface="Verdana"/>
                <a:ea typeface="Verdana"/>
                <a:cs typeface="Verdana"/>
                <a:sym typeface="Verdana"/>
              </a:rPr>
              <a:t> (“</a:t>
            </a:r>
            <a:r>
              <a:rPr lang="en-GB" sz="1100" dirty="0" err="1">
                <a:latin typeface="Verdana"/>
                <a:ea typeface="Verdana"/>
                <a:cs typeface="Verdana"/>
                <a:sym typeface="Verdana"/>
              </a:rPr>
              <a:t>bNAb</a:t>
            </a:r>
            <a:r>
              <a:rPr lang="en-GB" sz="1100" dirty="0">
                <a:latin typeface="Verdana"/>
                <a:ea typeface="Verdana"/>
                <a:cs typeface="Verdana"/>
                <a:sym typeface="Verdana"/>
              </a:rPr>
              <a:t> + TLR7” – green bar), the Ad26/MVA vaccine plus </a:t>
            </a:r>
            <a:r>
              <a:rPr lang="en-GB" sz="1100" dirty="0" err="1">
                <a:latin typeface="Verdana"/>
                <a:ea typeface="Verdana"/>
                <a:cs typeface="Verdana"/>
                <a:sym typeface="Verdana"/>
              </a:rPr>
              <a:t>vesatolimod</a:t>
            </a:r>
            <a:r>
              <a:rPr lang="en-GB" sz="1100" dirty="0">
                <a:latin typeface="Verdana"/>
                <a:ea typeface="Verdana"/>
                <a:cs typeface="Verdana"/>
                <a:sym typeface="Verdana"/>
              </a:rPr>
              <a:t> (yellow bar) and all three (blue bar).</a:t>
            </a:r>
            <a:endParaRPr sz="11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1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GB" sz="1100" dirty="0">
                <a:latin typeface="Verdana"/>
                <a:ea typeface="Verdana"/>
                <a:cs typeface="Verdana"/>
                <a:sym typeface="Verdana"/>
              </a:rPr>
              <a:t>Relating this to the vaccine schedule at the top of the slide, the pre-intervention levels are shown at week 24 when the first shot of the vaccine or its placebo was administered. An immediate immune boost can be seen in the monkeys given the Ad26 vaccine but not others. This peaks at week 50, six months after the first vaccine shot, and is still robust nearly nine months after the first shot. By the tenth month this immune response has started to fade, despite a last booster.</a:t>
            </a:r>
            <a:endParaRPr sz="11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1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GB" sz="1100" dirty="0">
                <a:latin typeface="Verdana"/>
                <a:ea typeface="Verdana"/>
                <a:cs typeface="Verdana"/>
                <a:sym typeface="Verdana"/>
              </a:rPr>
              <a:t>The </a:t>
            </a:r>
            <a:r>
              <a:rPr lang="en-GB" sz="1100" dirty="0" err="1">
                <a:latin typeface="Verdana"/>
                <a:ea typeface="Verdana"/>
                <a:cs typeface="Verdana"/>
                <a:sym typeface="Verdana"/>
              </a:rPr>
              <a:t>vesatolimod</a:t>
            </a:r>
            <a:r>
              <a:rPr lang="en-GB" sz="1100" dirty="0">
                <a:latin typeface="Verdana"/>
                <a:ea typeface="Verdana"/>
                <a:cs typeface="Verdana"/>
                <a:sym typeface="Verdana"/>
              </a:rPr>
              <a:t> (started at week 48) and the PGT121 (started at week 62) do not appear to contribute a lot to the immune response, though there may be some activation of previous non-responses in monkeys given PGT121 at week 68.</a:t>
            </a:r>
            <a:endParaRPr sz="11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1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GB" sz="1100" dirty="0">
                <a:latin typeface="Verdana"/>
                <a:ea typeface="Verdana"/>
                <a:cs typeface="Verdana"/>
                <a:sym typeface="Verdana"/>
              </a:rPr>
              <a:t>Session: </a:t>
            </a:r>
            <a:r>
              <a:rPr lang="en-GB" sz="1100" u="sng" dirty="0">
                <a:solidFill>
                  <a:schemeClr val="tx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https://programme2024.hivr4p.org/Programme/Session/67</a:t>
            </a:r>
            <a:r>
              <a:rPr lang="en-GB" sz="1100" dirty="0">
                <a:solidFill>
                  <a:schemeClr val="tx1"/>
                </a:solidFill>
                <a:latin typeface="Verdana"/>
                <a:ea typeface="Verdana"/>
                <a:cs typeface="Verdana"/>
                <a:sym typeface="Verdana"/>
              </a:rPr>
              <a:t> </a:t>
            </a:r>
            <a:endParaRPr sz="1100" dirty="0">
              <a:solidFill>
                <a:schemeClr val="tx1"/>
              </a:solidFill>
              <a:latin typeface="Verdana"/>
              <a:ea typeface="Verdana"/>
              <a:cs typeface="Verdana"/>
              <a:sym typeface="Verdana"/>
            </a:endParaRPr>
          </a:p>
          <a:p>
            <a:pPr marL="0" marR="0" lvl="0" indent="0" algn="l" rtl="0">
              <a:lnSpc>
                <a:spcPct val="100000"/>
              </a:lnSpc>
              <a:spcBef>
                <a:spcPts val="600"/>
              </a:spcBef>
              <a:spcAft>
                <a:spcPts val="0"/>
              </a:spcAft>
              <a:buSzPts val="1400"/>
              <a:buNone/>
            </a:pPr>
            <a:endParaRPr dirty="0"/>
          </a:p>
          <a:p>
            <a:pPr marL="0" marR="0" lvl="0" indent="0" algn="l" rtl="0">
              <a:lnSpc>
                <a:spcPct val="100000"/>
              </a:lnSpc>
              <a:spcBef>
                <a:spcPts val="1200"/>
              </a:spcBef>
              <a:spcAft>
                <a:spcPts val="0"/>
              </a:spcAft>
              <a:buSzPts val="1400"/>
              <a:buNone/>
            </a:pPr>
            <a:r>
              <a:rPr lang="en-GB" dirty="0">
                <a:latin typeface="Calibri"/>
                <a:ea typeface="Calibri"/>
                <a:cs typeface="Calibri"/>
                <a:sym typeface="Calibri"/>
              </a:rPr>
              <a:t> </a:t>
            </a:r>
            <a:endParaRPr dirty="0"/>
          </a:p>
          <a:p>
            <a:pPr marL="0" marR="0" lvl="0" indent="0" algn="l" rtl="0">
              <a:lnSpc>
                <a:spcPct val="100000"/>
              </a:lnSpc>
              <a:spcBef>
                <a:spcPts val="1200"/>
              </a:spcBef>
              <a:spcAft>
                <a:spcPts val="0"/>
              </a:spcAft>
              <a:buSzPts val="1400"/>
              <a:buNone/>
            </a:pPr>
            <a:br>
              <a:rPr lang="en-GB" sz="1800" b="1" dirty="0">
                <a:latin typeface="Calibri"/>
                <a:ea typeface="Calibri"/>
                <a:cs typeface="Calibri"/>
                <a:sym typeface="Calibri"/>
              </a:rPr>
            </a:br>
            <a:r>
              <a:rPr lang="en-GB" sz="1800" b="1"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1200"/>
              </a:spcBef>
              <a:spcAft>
                <a:spcPts val="600"/>
              </a:spcAft>
              <a:buSzPts val="1400"/>
              <a:buNone/>
            </a:pPr>
            <a:endParaRPr sz="1800" dirty="0">
              <a:latin typeface="Calibri"/>
              <a:ea typeface="Calibri"/>
              <a:cs typeface="Calibri"/>
              <a:sym typeface="Calibri"/>
            </a:endParaRPr>
          </a:p>
        </p:txBody>
      </p:sp>
      <p:sp>
        <p:nvSpPr>
          <p:cNvPr id="316" name="Google Shape;316;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chemeClr val="dk1"/>
              </a:buClr>
              <a:buSzPts val="1400"/>
              <a:buFont typeface="Arial"/>
              <a:buNone/>
            </a:pPr>
            <a:r>
              <a:rPr lang="en-GB" sz="1100" dirty="0">
                <a:latin typeface="Verdana"/>
                <a:ea typeface="Verdana"/>
                <a:cs typeface="Verdana"/>
                <a:sym typeface="Verdana"/>
              </a:rPr>
              <a:t>The four asterisks indicate that this was a highly statistically significant finding, with only a 1/20,000 probability of it being due to chance.</a:t>
            </a:r>
            <a:endParaRPr sz="1100">
              <a:latin typeface="Verdana"/>
              <a:ea typeface="Verdana"/>
              <a:cs typeface="Verdana"/>
              <a:sym typeface="Verdana"/>
            </a:endParaRPr>
          </a:p>
          <a:p>
            <a:pPr marL="0" lvl="0" indent="0" algn="l" rtl="0">
              <a:lnSpc>
                <a:spcPct val="100000"/>
              </a:lnSpc>
              <a:spcBef>
                <a:spcPts val="600"/>
              </a:spcBef>
              <a:spcAft>
                <a:spcPts val="0"/>
              </a:spcAft>
              <a:buClr>
                <a:schemeClr val="dk1"/>
              </a:buClr>
              <a:buSzPts val="1400"/>
              <a:buFont typeface="Arial"/>
              <a:buNone/>
            </a:pPr>
            <a:endParaRPr lang="en-GB" sz="1100">
              <a:latin typeface="Verdana"/>
              <a:ea typeface="Verdana"/>
              <a:cs typeface="Verdana"/>
              <a:sym typeface="Verdana"/>
            </a:endParaRPr>
          </a:p>
          <a:p>
            <a:pPr marL="0" lvl="0" indent="0" algn="l" rtl="0">
              <a:lnSpc>
                <a:spcPct val="100000"/>
              </a:lnSpc>
              <a:spcBef>
                <a:spcPts val="600"/>
              </a:spcBef>
              <a:spcAft>
                <a:spcPts val="0"/>
              </a:spcAft>
              <a:buClr>
                <a:schemeClr val="dk1"/>
              </a:buClr>
              <a:buSzPts val="1400"/>
              <a:buFont typeface="Arial"/>
              <a:buNone/>
            </a:pPr>
            <a:r>
              <a:rPr lang="en-GB" sz="1100">
                <a:latin typeface="Verdana"/>
                <a:ea typeface="Verdana"/>
                <a:cs typeface="Verdana"/>
                <a:sym typeface="Verdana"/>
              </a:rPr>
              <a:t>Session: </a:t>
            </a:r>
            <a:r>
              <a:rPr lang="en-GB" sz="1100" u="sng">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https://programme2024.hivr4p.org/Programme/Session/67</a:t>
            </a:r>
            <a:r>
              <a:rPr lang="en-GB" sz="110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400"/>
              <a:buFont typeface="Arial"/>
              <a:buNone/>
            </a:pPr>
            <a:endParaRPr dirty="0"/>
          </a:p>
          <a:p>
            <a:pPr marL="0" marR="0" lvl="0" indent="0" algn="l" rtl="0">
              <a:lnSpc>
                <a:spcPct val="100000"/>
              </a:lnSpc>
              <a:spcBef>
                <a:spcPts val="1200"/>
              </a:spcBef>
              <a:spcAft>
                <a:spcPts val="600"/>
              </a:spcAft>
              <a:buSzPts val="1400"/>
              <a:buNone/>
            </a:pPr>
            <a:endParaRPr sz="1800" dirty="0">
              <a:latin typeface="Calibri"/>
              <a:ea typeface="Calibri"/>
              <a:cs typeface="Calibri"/>
              <a:sym typeface="Calibri"/>
            </a:endParaRPr>
          </a:p>
        </p:txBody>
      </p:sp>
      <p:sp>
        <p:nvSpPr>
          <p:cNvPr id="328" name="Google Shape;328;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In PURPOSE 1, </a:t>
            </a:r>
            <a:r>
              <a:rPr lang="en-GB" sz="1100" dirty="0" err="1">
                <a:latin typeface="Verdana"/>
                <a:ea typeface="Verdana"/>
                <a:cs typeface="Verdana"/>
                <a:sym typeface="Verdana"/>
              </a:rPr>
              <a:t>lenacapavir</a:t>
            </a:r>
            <a:r>
              <a:rPr lang="en-GB" sz="1100" dirty="0">
                <a:latin typeface="Verdana"/>
                <a:ea typeface="Verdana"/>
                <a:cs typeface="Verdana"/>
                <a:sym typeface="Verdana"/>
              </a:rPr>
              <a:t> reduced HIV incidence by 100% as compared with background HIV incidence and also by 100% as compared with F/TDF (there were zero HIV acquisitions in the </a:t>
            </a:r>
            <a:r>
              <a:rPr lang="en-GB" sz="1100" dirty="0" err="1">
                <a:latin typeface="Verdana"/>
                <a:ea typeface="Verdana"/>
                <a:cs typeface="Verdana"/>
                <a:sym typeface="Verdana"/>
              </a:rPr>
              <a:t>lenacapavir</a:t>
            </a:r>
            <a:r>
              <a:rPr lang="en-GB" sz="1100" dirty="0">
                <a:latin typeface="Verdana"/>
                <a:ea typeface="Verdana"/>
                <a:cs typeface="Verdana"/>
                <a:sym typeface="Verdana"/>
              </a:rPr>
              <a:t> arm). For more details, see the findings as published in </a:t>
            </a:r>
            <a:r>
              <a:rPr lang="en-GB" sz="1100" i="1" dirty="0">
                <a:latin typeface="Verdana"/>
                <a:ea typeface="Verdana"/>
                <a:cs typeface="Verdana"/>
                <a:sym typeface="Verdana"/>
              </a:rPr>
              <a:t>The</a:t>
            </a:r>
            <a:r>
              <a:rPr lang="en-GB" sz="1100" dirty="0">
                <a:latin typeface="Verdana"/>
                <a:ea typeface="Verdana"/>
                <a:cs typeface="Verdana"/>
                <a:sym typeface="Verdana"/>
              </a:rPr>
              <a:t> </a:t>
            </a:r>
            <a:r>
              <a:rPr lang="en-GB" sz="1100" i="1" dirty="0">
                <a:latin typeface="Verdana"/>
                <a:ea typeface="Verdana"/>
                <a:cs typeface="Verdana"/>
                <a:sym typeface="Verdana"/>
              </a:rPr>
              <a:t>New England Journal of Medicine:</a:t>
            </a:r>
            <a:r>
              <a:rPr lang="en-GB" sz="1100" dirty="0">
                <a:latin typeface="Verdana"/>
                <a:ea typeface="Verdana"/>
                <a:cs typeface="Verdana"/>
                <a:sym typeface="Verdana"/>
              </a:rPr>
              <a:t>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https://www.nejm.org/doi/10.1056/NEJMoa2407001</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In PURPOSE 2, eligible participants were cisgender gay, bisexual, and other men, transgender women, transgender men, and gender nonbinary persons who have condomless receptive anal sex with partners assigned male at birth; were at least 16 years of age; had unknown HIV status; and reported no HIV testing or </a:t>
            </a:r>
            <a:r>
              <a:rPr lang="en-GB" sz="1100" dirty="0" err="1">
                <a:latin typeface="Verdana"/>
                <a:ea typeface="Verdana"/>
                <a:cs typeface="Verdana"/>
                <a:sym typeface="Verdana"/>
              </a:rPr>
              <a:t>PrEP</a:t>
            </a:r>
            <a:r>
              <a:rPr lang="en-GB" sz="1100" dirty="0">
                <a:latin typeface="Verdana"/>
                <a:ea typeface="Verdana"/>
                <a:cs typeface="Verdana"/>
                <a:sym typeface="Verdana"/>
              </a:rPr>
              <a:t> use in the 3 months before screening. PURPOSE 2 findings have subsequently been published in </a:t>
            </a:r>
            <a:r>
              <a:rPr lang="en-GB" sz="1100" i="1" dirty="0">
                <a:latin typeface="Verdana"/>
                <a:ea typeface="Verdana"/>
                <a:cs typeface="Verdana"/>
                <a:sym typeface="Verdana"/>
              </a:rPr>
              <a:t>The</a:t>
            </a:r>
            <a:r>
              <a:rPr lang="en-GB" sz="1100" dirty="0">
                <a:latin typeface="Verdana"/>
                <a:ea typeface="Verdana"/>
                <a:cs typeface="Verdana"/>
                <a:sym typeface="Verdana"/>
              </a:rPr>
              <a:t> </a:t>
            </a:r>
            <a:r>
              <a:rPr lang="en-GB" sz="1100" i="1" dirty="0">
                <a:latin typeface="Verdana"/>
                <a:ea typeface="Verdana"/>
                <a:cs typeface="Verdana"/>
                <a:sym typeface="Verdana"/>
              </a:rPr>
              <a:t>New England Journal of Medicine: </a:t>
            </a:r>
            <a:r>
              <a:rPr lang="en-GB" sz="1100" u="sng" dirty="0">
                <a:solidFill>
                  <a:schemeClr val="tx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https://www.nejm.org/doi/full/10.1056/NEJMoa2411858</a:t>
            </a:r>
            <a:r>
              <a:rPr lang="en-GB" sz="1100" i="1"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https://programme2024.hivr4p.org/Programme/Session/13</a:t>
            </a:r>
            <a:r>
              <a:rPr lang="en-GB" sz="1100" dirty="0">
                <a:latin typeface="Verdana"/>
                <a:ea typeface="Verdana"/>
                <a:cs typeface="Verdana"/>
                <a:sym typeface="Verdana"/>
              </a:rPr>
              <a:t> </a:t>
            </a:r>
            <a:endParaRPr sz="1800" dirty="0">
              <a:latin typeface="Arial"/>
              <a:ea typeface="Arial"/>
              <a:cs typeface="Arial"/>
              <a:sym typeface="Arial"/>
            </a:endParaRPr>
          </a:p>
          <a:p>
            <a:pPr marL="0" marR="0" lvl="0" indent="0" algn="l" rtl="0">
              <a:lnSpc>
                <a:spcPct val="100000"/>
              </a:lnSpc>
              <a:spcBef>
                <a:spcPts val="1200"/>
              </a:spcBef>
              <a:spcAft>
                <a:spcPts val="1200"/>
              </a:spcAft>
              <a:buSzPts val="1400"/>
              <a:buNone/>
            </a:pPr>
            <a:r>
              <a:rPr lang="en-GB" sz="1800" dirty="0">
                <a:latin typeface="Calibri"/>
                <a:ea typeface="Calibri"/>
                <a:cs typeface="Calibri"/>
                <a:sym typeface="Calibri"/>
              </a:rPr>
              <a:t> </a:t>
            </a:r>
            <a:endParaRPr sz="1800" dirty="0">
              <a:latin typeface="Arial"/>
              <a:ea typeface="Arial"/>
              <a:cs typeface="Arial"/>
              <a:sym typeface="Arial"/>
            </a:endParaRPr>
          </a:p>
        </p:txBody>
      </p:sp>
      <p:sp>
        <p:nvSpPr>
          <p:cNvPr id="52" name="Google Shape;5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Inclusion of diverse participant populations is important for understanding the efficacy of </a:t>
            </a:r>
            <a:r>
              <a:rPr lang="en-GB" sz="1100" dirty="0" err="1">
                <a:latin typeface="Verdana"/>
                <a:ea typeface="Verdana"/>
                <a:cs typeface="Verdana"/>
                <a:sym typeface="Verdana"/>
              </a:rPr>
              <a:t>lenacapavir</a:t>
            </a:r>
            <a:r>
              <a:rPr lang="en-GB" sz="1100" dirty="0">
                <a:latin typeface="Verdana"/>
                <a:ea typeface="Verdana"/>
                <a:cs typeface="Verdana"/>
                <a:sym typeface="Verdana"/>
              </a:rPr>
              <a:t> in communities disproportionately affected by HIV.</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https://programme2024.hivr4p.org/Programme/Session/13</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1200"/>
              </a:spcBef>
              <a:spcAft>
                <a:spcPts val="1200"/>
              </a:spcAft>
              <a:buSzPts val="1400"/>
              <a:buNone/>
            </a:pPr>
            <a:endParaRPr sz="1800" dirty="0">
              <a:latin typeface="Calibri"/>
              <a:ea typeface="Calibri"/>
              <a:cs typeface="Calibri"/>
              <a:sym typeface="Calibri"/>
            </a:endParaRPr>
          </a:p>
        </p:txBody>
      </p:sp>
      <p:sp>
        <p:nvSpPr>
          <p:cNvPr id="61" name="Google Shape;6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The seven countries were Brazil, Peru, Argentina, Mexico, United States, South Africa and Thailand.</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https://programme2024.hivr4p.org/Programme/Session/13</a:t>
            </a:r>
            <a:r>
              <a:rPr lang="en-GB" sz="1100" dirty="0">
                <a:latin typeface="Verdana"/>
                <a:ea typeface="Verdana"/>
                <a:cs typeface="Verdana"/>
                <a:sym typeface="Verdana"/>
              </a:rPr>
              <a:t> </a:t>
            </a:r>
            <a:endParaRPr sz="1100" dirty="0">
              <a:latin typeface="Verdana"/>
              <a:ea typeface="Verdana"/>
              <a:cs typeface="Verdana"/>
              <a:sym typeface="Verdana"/>
            </a:endParaRPr>
          </a:p>
          <a:p>
            <a:pPr marL="288290" marR="0" lvl="0" indent="-216535" algn="l" rtl="0">
              <a:lnSpc>
                <a:spcPct val="100000"/>
              </a:lnSpc>
              <a:spcBef>
                <a:spcPts val="0"/>
              </a:spcBef>
              <a:spcAft>
                <a:spcPts val="0"/>
              </a:spcAft>
              <a:buSzPts val="1400"/>
              <a:buNone/>
            </a:pPr>
            <a:r>
              <a:rPr lang="en-GB" sz="1800" dirty="0">
                <a:latin typeface="Calibri"/>
                <a:ea typeface="Calibri"/>
                <a:cs typeface="Calibri"/>
                <a:sym typeface="Calibri"/>
              </a:rPr>
              <a:t> </a:t>
            </a:r>
            <a:endParaRPr sz="1800" dirty="0">
              <a:latin typeface="Arial"/>
              <a:ea typeface="Arial"/>
              <a:cs typeface="Arial"/>
              <a:sym typeface="Arial"/>
            </a:endParaRPr>
          </a:p>
          <a:p>
            <a:pPr marL="0" marR="0" lvl="0" indent="0" algn="l" rtl="0">
              <a:lnSpc>
                <a:spcPct val="100000"/>
              </a:lnSpc>
              <a:spcBef>
                <a:spcPts val="1200"/>
              </a:spcBef>
              <a:spcAft>
                <a:spcPts val="1200"/>
              </a:spcAft>
              <a:buSzPts val="1400"/>
              <a:buNone/>
            </a:pPr>
            <a:br>
              <a:rPr lang="en-GB" sz="1800" dirty="0">
                <a:latin typeface="Calibri"/>
                <a:ea typeface="Calibri"/>
                <a:cs typeface="Calibri"/>
                <a:sym typeface="Calibri"/>
              </a:rPr>
            </a:br>
            <a:r>
              <a:rPr lang="en-GB" sz="1800" dirty="0">
                <a:latin typeface="Calibri"/>
                <a:ea typeface="Calibri"/>
                <a:cs typeface="Calibri"/>
                <a:sym typeface="Calibri"/>
              </a:rPr>
              <a:t> </a:t>
            </a:r>
            <a:endParaRPr sz="1800" dirty="0">
              <a:latin typeface="Arial"/>
              <a:ea typeface="Arial"/>
              <a:cs typeface="Arial"/>
              <a:sym typeface="Arial"/>
            </a:endParaRPr>
          </a:p>
        </p:txBody>
      </p:sp>
      <p:sp>
        <p:nvSpPr>
          <p:cNvPr id="70" name="Google Shape;70;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dirty="0">
                <a:latin typeface="Verdana"/>
                <a:ea typeface="Verdana"/>
                <a:cs typeface="Verdana"/>
                <a:sym typeface="Verdana"/>
              </a:rPr>
              <a:t>Potential participants who tested HIV positive at screening were assessed for recency of infection; these data were used to estimate the background HIV incidence.</a:t>
            </a:r>
            <a:endParaRPr sz="1100" dirty="0">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endParaRPr lang="en-GB" sz="1100" dirty="0">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r>
              <a:rPr lang="en-GB" sz="1100" dirty="0">
                <a:latin typeface="Verdana"/>
                <a:ea typeface="Verdana"/>
                <a:cs typeface="Verdana"/>
                <a:sym typeface="Verdana"/>
              </a:rPr>
              <a:t>After the conference, findings were published in </a:t>
            </a:r>
            <a:r>
              <a:rPr lang="en-GB" sz="1100" i="1" dirty="0">
                <a:latin typeface="Verdana"/>
                <a:ea typeface="Verdana"/>
                <a:cs typeface="Verdana"/>
                <a:sym typeface="Verdana"/>
              </a:rPr>
              <a:t>The</a:t>
            </a:r>
            <a:r>
              <a:rPr lang="en-GB" sz="1100" dirty="0">
                <a:latin typeface="Verdana"/>
                <a:ea typeface="Verdana"/>
                <a:cs typeface="Verdana"/>
                <a:sym typeface="Verdana"/>
              </a:rPr>
              <a:t> </a:t>
            </a:r>
            <a:r>
              <a:rPr lang="en-GB" sz="1100" i="1" dirty="0">
                <a:latin typeface="Verdana"/>
                <a:ea typeface="Verdana"/>
                <a:cs typeface="Verdana"/>
                <a:sym typeface="Verdana"/>
              </a:rPr>
              <a:t>New England Journal of Medicine: </a:t>
            </a:r>
            <a:r>
              <a:rPr lang="en-GB" sz="1100" u="sng" dirty="0">
                <a:solidFill>
                  <a:schemeClr val="tx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https://www.nejm.org/doi/full/10.1056/NEJMoa2411858</a:t>
            </a:r>
            <a:r>
              <a:rPr lang="en-GB" sz="1100" i="1" dirty="0">
                <a:solidFill>
                  <a:schemeClr val="tx1"/>
                </a:solidFill>
                <a:latin typeface="Verdana"/>
                <a:ea typeface="Verdana"/>
                <a:cs typeface="Verdana"/>
                <a:sym typeface="Verdana"/>
              </a:rPr>
              <a:t> </a:t>
            </a:r>
            <a:endParaRPr sz="1100" dirty="0">
              <a:solidFill>
                <a:schemeClr val="tx1"/>
              </a:solidFill>
              <a:highlight>
                <a:srgbClr val="FFFF00"/>
              </a:highlight>
              <a:latin typeface="Verdana"/>
              <a:ea typeface="Verdana"/>
              <a:cs typeface="Verdana"/>
              <a:sym typeface="Verdana"/>
            </a:endParaRPr>
          </a:p>
          <a:p>
            <a:pPr marL="0" lvl="0" indent="0" algn="l" rtl="0">
              <a:lnSpc>
                <a:spcPct val="115000"/>
              </a:lnSpc>
              <a:spcBef>
                <a:spcPts val="1200"/>
              </a:spcBef>
              <a:spcAft>
                <a:spcPts val="0"/>
              </a:spcAft>
              <a:buSzPts val="1100"/>
              <a:buNone/>
            </a:pPr>
            <a:endParaRPr lang="en-GB" sz="1100" dirty="0">
              <a:latin typeface="Verdana"/>
              <a:ea typeface="Verdana"/>
              <a:cs typeface="Verdana"/>
              <a:sym typeface="Verdana"/>
            </a:endParaRPr>
          </a:p>
          <a:p>
            <a:pPr marL="0" lvl="0" indent="0" algn="l" rtl="0">
              <a:lnSpc>
                <a:spcPct val="115000"/>
              </a:lnSpc>
              <a:spcBef>
                <a:spcPts val="1200"/>
              </a:spcBef>
              <a:spcAft>
                <a:spcPts val="0"/>
              </a:spcAft>
              <a:buSzPts val="1100"/>
              <a:buNone/>
            </a:pPr>
            <a:r>
              <a:rPr lang="en-GB" sz="1100" dirty="0">
                <a:latin typeface="Verdana"/>
                <a:ea typeface="Verdana"/>
                <a:cs typeface="Verdana"/>
                <a:sym typeface="Verdana"/>
              </a:rPr>
              <a:t>Session:</a:t>
            </a:r>
            <a:r>
              <a:rPr lang="en-GB" sz="1100" dirty="0">
                <a:solidFill>
                  <a:schemeClr val="hlink"/>
                </a:solidFill>
                <a:uFill>
                  <a:noFill/>
                </a:uFill>
                <a:latin typeface="Verdana"/>
                <a:ea typeface="Verdana"/>
                <a:cs typeface="Verdana"/>
                <a:sym typeface="Verdana"/>
                <a:hlinkClick r:id="rId4"/>
              </a:rPr>
              <a:t> </a:t>
            </a:r>
            <a:r>
              <a:rPr lang="en-GB" sz="1100" u="sng" dirty="0">
                <a:solidFill>
                  <a:schemeClr val="tx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https://programme2024.hivr4p.org/Programme/Session/13</a:t>
            </a:r>
            <a:endParaRPr dirty="0">
              <a:solidFill>
                <a:schemeClr val="tx1"/>
              </a:solidFill>
              <a:latin typeface="Verdana"/>
              <a:ea typeface="Verdana"/>
              <a:cs typeface="Verdana"/>
              <a:sym typeface="Verdana"/>
            </a:endParaRPr>
          </a:p>
          <a:p>
            <a:pPr marL="0" marR="0" lvl="0" indent="0" algn="l" rtl="0">
              <a:lnSpc>
                <a:spcPct val="100000"/>
              </a:lnSpc>
              <a:spcBef>
                <a:spcPts val="1200"/>
              </a:spcBef>
              <a:spcAft>
                <a:spcPts val="1200"/>
              </a:spcAft>
              <a:buSzPts val="1400"/>
              <a:buNone/>
            </a:pPr>
            <a:br>
              <a:rPr lang="en-GB" sz="1300" dirty="0">
                <a:solidFill>
                  <a:schemeClr val="tx1"/>
                </a:solidFill>
                <a:latin typeface="Calibri"/>
                <a:ea typeface="Calibri"/>
                <a:cs typeface="Calibri"/>
                <a:sym typeface="Calibri"/>
              </a:rPr>
            </a:br>
            <a:r>
              <a:rPr lang="en-GB" sz="1800" dirty="0">
                <a:latin typeface="Calibri"/>
                <a:ea typeface="Calibri"/>
                <a:cs typeface="Calibri"/>
                <a:sym typeface="Calibri"/>
              </a:rPr>
              <a:t> </a:t>
            </a:r>
            <a:endParaRPr sz="1800" dirty="0">
              <a:latin typeface="Arial"/>
              <a:ea typeface="Arial"/>
              <a:cs typeface="Arial"/>
              <a:sym typeface="Arial"/>
            </a:endParaRPr>
          </a:p>
        </p:txBody>
      </p:sp>
      <p:sp>
        <p:nvSpPr>
          <p:cNvPr id="81" name="Google Shape;81;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100">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Both f</a:t>
            </a:r>
            <a:r>
              <a:rPr lang="en-US" sz="1100">
                <a:latin typeface="Verdana"/>
                <a:ea typeface="Verdana"/>
                <a:cs typeface="Verdana"/>
                <a:sym typeface="Verdana"/>
              </a:rPr>
              <a:t>orms of </a:t>
            </a:r>
            <a:r>
              <a:rPr lang="en-US" sz="1100" err="1">
                <a:latin typeface="Verdana"/>
                <a:ea typeface="Verdana"/>
                <a:cs typeface="Verdana"/>
                <a:sym typeface="Verdana"/>
              </a:rPr>
              <a:t>PrEP</a:t>
            </a:r>
            <a:r>
              <a:rPr lang="en-US" sz="1100">
                <a:latin typeface="Verdana"/>
                <a:ea typeface="Verdana"/>
                <a:cs typeface="Verdana"/>
                <a:sym typeface="Verdana"/>
              </a:rPr>
              <a:t> were safe and generally well tolerated with no new safety concerns. Side effects were uncommon and usually mild. Some study participants who received </a:t>
            </a:r>
            <a:r>
              <a:rPr lang="en-US" sz="1100" err="1">
                <a:latin typeface="Verdana"/>
                <a:ea typeface="Verdana"/>
                <a:cs typeface="Verdana"/>
                <a:sym typeface="Verdana"/>
              </a:rPr>
              <a:t>lenacapavir</a:t>
            </a:r>
            <a:r>
              <a:rPr lang="en-US" sz="1100">
                <a:latin typeface="Verdana"/>
                <a:ea typeface="Verdana"/>
                <a:cs typeface="Verdana"/>
                <a:sym typeface="Verdana"/>
              </a:rPr>
              <a:t> had injection site reactions, such as soreness. </a:t>
            </a:r>
            <a:r>
              <a:rPr lang="en-US" sz="1100" err="1">
                <a:latin typeface="Verdana"/>
                <a:ea typeface="Verdana"/>
                <a:cs typeface="Verdana"/>
                <a:sym typeface="Verdana"/>
              </a:rPr>
              <a:t>Lenacapavir</a:t>
            </a:r>
            <a:r>
              <a:rPr lang="en-US" sz="1100">
                <a:latin typeface="Verdana"/>
                <a:ea typeface="Verdana"/>
                <a:cs typeface="Verdana"/>
                <a:sym typeface="Verdana"/>
              </a:rPr>
              <a:t> injections form a long-lasting “depot” in the fat layer of the abdomen that slowly releases the drug over time, which can sometimes be felt as a nodule under the skin. The frequency of injection site reactions decreased over time.</a:t>
            </a:r>
          </a:p>
          <a:p>
            <a:pPr marL="0" marR="0" lvl="0" indent="0" algn="l" rtl="0">
              <a:lnSpc>
                <a:spcPct val="100000"/>
              </a:lnSpc>
              <a:spcBef>
                <a:spcPts val="0"/>
              </a:spcBef>
              <a:spcAft>
                <a:spcPts val="0"/>
              </a:spcAft>
              <a:buSzPts val="1400"/>
              <a:buNone/>
            </a:pPr>
            <a:endParaRPr lang="en-US" sz="110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US" sz="1100">
                <a:latin typeface="Verdana"/>
                <a:ea typeface="Verdana"/>
                <a:cs typeface="Verdana"/>
                <a:sym typeface="Verdana"/>
              </a:rPr>
              <a:t>Data on adherence were not presented at HIVR4P, but at HIV Glasgow some weeks later. This showed that over 90% of injections were received on time, but that adherence to oral </a:t>
            </a:r>
            <a:r>
              <a:rPr lang="en-US" sz="1100" err="1">
                <a:latin typeface="Verdana"/>
                <a:ea typeface="Verdana"/>
                <a:cs typeface="Verdana"/>
                <a:sym typeface="Verdana"/>
              </a:rPr>
              <a:t>PrEP</a:t>
            </a:r>
            <a:r>
              <a:rPr lang="en-US" sz="1100">
                <a:latin typeface="Verdana"/>
                <a:ea typeface="Verdana"/>
                <a:cs typeface="Verdana"/>
                <a:sym typeface="Verdana"/>
              </a:rPr>
              <a:t> was lower and declined over time. </a:t>
            </a:r>
          </a:p>
          <a:p>
            <a:pPr marL="0" marR="0" lvl="0" indent="0" algn="l" rtl="0">
              <a:lnSpc>
                <a:spcPct val="100000"/>
              </a:lnSpc>
              <a:spcBef>
                <a:spcPts val="1200"/>
              </a:spcBef>
              <a:spcAft>
                <a:spcPts val="0"/>
              </a:spcAft>
              <a:buSzPts val="1400"/>
              <a:buNone/>
            </a:pPr>
            <a:endParaRPr lang="en-US" sz="110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US" sz="1100">
                <a:latin typeface="Verdana"/>
                <a:ea typeface="Verdana"/>
                <a:cs typeface="Verdana"/>
                <a:sym typeface="Verdana"/>
              </a:rPr>
              <a:t>After the conference, findings were published in </a:t>
            </a:r>
            <a:r>
              <a:rPr lang="en-US" sz="1100" i="1">
                <a:latin typeface="Verdana"/>
                <a:ea typeface="Verdana"/>
                <a:cs typeface="Verdana"/>
                <a:sym typeface="Verdana"/>
              </a:rPr>
              <a:t>The</a:t>
            </a:r>
            <a:r>
              <a:rPr lang="en-US" sz="1100">
                <a:latin typeface="Verdana"/>
                <a:ea typeface="Verdana"/>
                <a:cs typeface="Verdana"/>
                <a:sym typeface="Verdana"/>
              </a:rPr>
              <a:t> </a:t>
            </a:r>
            <a:r>
              <a:rPr lang="en-US" sz="1100" i="1">
                <a:latin typeface="Verdana"/>
                <a:ea typeface="Verdana"/>
                <a:cs typeface="Verdana"/>
                <a:sym typeface="Verdana"/>
              </a:rPr>
              <a:t>New England Journal of Medicine</a:t>
            </a:r>
            <a:r>
              <a:rPr lang="en-US" sz="1100" i="1">
                <a:solidFill>
                  <a:schemeClr val="tx1"/>
                </a:solidFill>
                <a:latin typeface="Verdana"/>
                <a:ea typeface="Verdana"/>
                <a:cs typeface="Verdana"/>
                <a:sym typeface="Verdana"/>
              </a:rPr>
              <a:t>: </a:t>
            </a:r>
            <a:r>
              <a:rPr lang="en-US" sz="1100" u="sng">
                <a:solidFill>
                  <a:schemeClr val="tx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https://www.nejm.org/doi/full/10.1056/NEJMoa2411858</a:t>
            </a:r>
            <a:r>
              <a:rPr lang="en-US" sz="1100" i="1">
                <a:solidFill>
                  <a:schemeClr val="tx1"/>
                </a:solidFill>
                <a:latin typeface="Verdana"/>
                <a:ea typeface="Verdana"/>
                <a:cs typeface="Verdana"/>
                <a:sym typeface="Verdana"/>
              </a:rPr>
              <a:t> </a:t>
            </a:r>
            <a:endParaRPr lang="en-US" sz="1100">
              <a:solidFill>
                <a:schemeClr val="tx1"/>
              </a:solidFill>
              <a:latin typeface="Verdana"/>
              <a:ea typeface="Verdana"/>
              <a:cs typeface="Verdana"/>
              <a:sym typeface="Verdana"/>
            </a:endParaRPr>
          </a:p>
          <a:p>
            <a:pPr marL="0" marR="0" lvl="0" indent="0" algn="l" rtl="0">
              <a:lnSpc>
                <a:spcPct val="100000"/>
              </a:lnSpc>
              <a:spcBef>
                <a:spcPts val="1200"/>
              </a:spcBef>
              <a:spcAft>
                <a:spcPts val="1200"/>
              </a:spcAft>
              <a:buSzPts val="1400"/>
              <a:buNone/>
            </a:pPr>
            <a:endParaRPr lang="en-US" sz="1100">
              <a:latin typeface="Verdana"/>
              <a:ea typeface="Verdana"/>
              <a:cs typeface="Verdana"/>
              <a:sym typeface="Verdana"/>
            </a:endParaRPr>
          </a:p>
          <a:p>
            <a:pPr marL="0" marR="0" lvl="0" indent="0" algn="l" rtl="0">
              <a:lnSpc>
                <a:spcPct val="100000"/>
              </a:lnSpc>
              <a:spcBef>
                <a:spcPts val="1200"/>
              </a:spcBef>
              <a:spcAft>
                <a:spcPts val="1200"/>
              </a:spcAft>
              <a:buSzPts val="1400"/>
              <a:buNone/>
            </a:pPr>
            <a:r>
              <a:rPr lang="en-US" sz="1100">
                <a:latin typeface="Verdana"/>
                <a:ea typeface="Verdana"/>
                <a:cs typeface="Verdana"/>
                <a:sym typeface="Verdana"/>
              </a:rPr>
              <a:t>Session: </a:t>
            </a:r>
            <a:r>
              <a:rPr lang="en-US" sz="1100" u="sng">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https://programme2024.hivr4p.org/Programme/Session/13</a:t>
            </a:r>
            <a:r>
              <a:rPr lang="en-US" sz="1100">
                <a:latin typeface="Verdana"/>
                <a:ea typeface="Verdana"/>
                <a:cs typeface="Verdana"/>
                <a:sym typeface="Verdana"/>
              </a:rPr>
              <a:t> </a:t>
            </a:r>
          </a:p>
        </p:txBody>
      </p:sp>
      <p:sp>
        <p:nvSpPr>
          <p:cNvPr id="92" name="Google Shape;92;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00633e8d27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300633e8d27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Participants had a mean age of 28, 92% were Black and 80% single.</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Abstract: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https://programme2024.hivr4p.org/Abstract/Abstract/?abstractid=2343</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https://programme2024.hivr4p.org/Programme/Session/34</a:t>
            </a:r>
            <a:endParaRPr sz="1100" dirty="0">
              <a:latin typeface="Verdana"/>
              <a:ea typeface="Verdana"/>
              <a:cs typeface="Verdana"/>
              <a:sym typeface="Verdana"/>
            </a:endParaRPr>
          </a:p>
          <a:p>
            <a:pPr marL="0" marR="0" lvl="0" indent="0" algn="l" rtl="0">
              <a:lnSpc>
                <a:spcPct val="100000"/>
              </a:lnSpc>
              <a:spcBef>
                <a:spcPts val="0"/>
              </a:spcBef>
              <a:spcAft>
                <a:spcPts val="1200"/>
              </a:spcAft>
              <a:buSzPts val="1400"/>
              <a:buNone/>
            </a:pPr>
            <a:br>
              <a:rPr lang="en-GB" sz="1800" dirty="0">
                <a:latin typeface="Calibri"/>
                <a:ea typeface="Calibri"/>
                <a:cs typeface="Calibri"/>
                <a:sym typeface="Calibri"/>
              </a:rPr>
            </a:br>
            <a:r>
              <a:rPr lang="en-GB" sz="1800" dirty="0">
                <a:latin typeface="Calibri"/>
                <a:ea typeface="Calibri"/>
                <a:cs typeface="Calibri"/>
                <a:sym typeface="Calibri"/>
              </a:rPr>
              <a:t> </a:t>
            </a:r>
            <a:endParaRPr sz="1800" dirty="0">
              <a:latin typeface="Arial"/>
              <a:ea typeface="Arial"/>
              <a:cs typeface="Arial"/>
              <a:sym typeface="Arial"/>
            </a:endParaRPr>
          </a:p>
        </p:txBody>
      </p:sp>
      <p:sp>
        <p:nvSpPr>
          <p:cNvPr id="103" name="Google Shape;103;g300633e8d27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In the graph, the blue line shows the one-month 25mg ring, and the red line shows the three-month 100mg ring.</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Criteria for both non-inferiority and superiority were met for C</a:t>
            </a:r>
            <a:r>
              <a:rPr lang="en-GB" sz="1100" baseline="-25000" dirty="0">
                <a:latin typeface="Verdana"/>
                <a:ea typeface="Verdana"/>
                <a:cs typeface="Verdana"/>
                <a:sym typeface="Verdana"/>
              </a:rPr>
              <a:t>90</a:t>
            </a:r>
            <a:r>
              <a:rPr lang="en-GB" sz="1100" dirty="0">
                <a:latin typeface="Verdana"/>
                <a:ea typeface="Verdana"/>
                <a:cs typeface="Verdana"/>
                <a:sym typeface="Verdana"/>
              </a:rPr>
              <a:t> (90% CI of ratio: 1.06; 1.22) and AUC</a:t>
            </a:r>
            <a:r>
              <a:rPr lang="en-GB" sz="1100" baseline="-25000" dirty="0">
                <a:latin typeface="Verdana"/>
                <a:ea typeface="Verdana"/>
                <a:cs typeface="Verdana"/>
                <a:sym typeface="Verdana"/>
              </a:rPr>
              <a:t>60-90</a:t>
            </a:r>
            <a:r>
              <a:rPr lang="en-GB" sz="1100" dirty="0">
                <a:latin typeface="Verdana"/>
                <a:ea typeface="Verdana"/>
                <a:cs typeface="Verdana"/>
                <a:sym typeface="Verdana"/>
              </a:rPr>
              <a:t> (90% CI of ratio 1.02; 1.15).</a:t>
            </a:r>
            <a:endParaRPr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endParaRPr lang="en-GB" sz="1100" dirty="0">
              <a:latin typeface="Verdana"/>
              <a:ea typeface="Verdana"/>
              <a:cs typeface="Verdana"/>
              <a:sym typeface="Verdana"/>
            </a:endParaRPr>
          </a:p>
          <a:p>
            <a:pPr marL="0" marR="0" lvl="0" indent="0" algn="l" rtl="0">
              <a:lnSpc>
                <a:spcPct val="100000"/>
              </a:lnSpc>
              <a:spcBef>
                <a:spcPts val="1200"/>
              </a:spcBef>
              <a:spcAft>
                <a:spcPts val="0"/>
              </a:spcAft>
              <a:buSzPts val="1400"/>
              <a:buNone/>
            </a:pPr>
            <a:r>
              <a:rPr lang="en-GB" sz="1100" dirty="0">
                <a:latin typeface="Verdana"/>
                <a:ea typeface="Verdana"/>
                <a:cs typeface="Verdana"/>
                <a:sym typeface="Verdana"/>
              </a:rPr>
              <a:t>Abstract: </a:t>
            </a:r>
            <a:r>
              <a:rPr lang="en-GB" sz="1100" u="sng" dirty="0">
                <a:solidFill>
                  <a:srgbClr val="0563C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https://programme2024.hivr4p.org/Abstract/Abstract/?abstractid=2343</a:t>
            </a:r>
            <a:r>
              <a:rPr lang="en-GB" sz="1100" dirty="0">
                <a:latin typeface="Verdana"/>
                <a:ea typeface="Verdana"/>
                <a:cs typeface="Verdana"/>
                <a:sym typeface="Verdana"/>
              </a:rPr>
              <a:t> </a:t>
            </a:r>
            <a:endParaRPr sz="1100" dirty="0">
              <a:latin typeface="Verdana"/>
              <a:ea typeface="Verdana"/>
              <a:cs typeface="Verdana"/>
              <a:sym typeface="Verdana"/>
            </a:endParaRPr>
          </a:p>
          <a:p>
            <a:pPr marL="0" marR="0" lvl="0" indent="0" algn="l" rtl="0">
              <a:lnSpc>
                <a:spcPct val="100000"/>
              </a:lnSpc>
              <a:spcBef>
                <a:spcPts val="0"/>
              </a:spcBef>
              <a:spcAft>
                <a:spcPts val="0"/>
              </a:spcAft>
              <a:buSzPts val="1400"/>
              <a:buNone/>
            </a:pPr>
            <a:r>
              <a:rPr lang="en-GB" sz="1100" dirty="0">
                <a:latin typeface="Verdana"/>
                <a:ea typeface="Verdana"/>
                <a:cs typeface="Verdana"/>
                <a:sym typeface="Verdana"/>
              </a:rPr>
              <a:t>Session: </a:t>
            </a:r>
            <a:r>
              <a:rPr lang="en-GB" sz="1100" u="sng" dirty="0">
                <a:solidFill>
                  <a:srgbClr val="0563C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https://programme2024.hivr4p.org/Programme/Session/34</a:t>
            </a:r>
            <a:endParaRPr sz="1100" dirty="0">
              <a:latin typeface="Verdana"/>
              <a:ea typeface="Verdana"/>
              <a:cs typeface="Verdana"/>
              <a:sym typeface="Verdana"/>
            </a:endParaRPr>
          </a:p>
        </p:txBody>
      </p:sp>
      <p:sp>
        <p:nvSpPr>
          <p:cNvPr id="113" name="Google Shape;11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NTENTS PAGE ">
  <p:cSld name="1_CONTENTS PAGE ">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no image">
  <p:cSld name="1 column no image">
    <p:spTree>
      <p:nvGrpSpPr>
        <p:cNvPr id="1" name="Shape 1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6">
          <p15:clr>
            <a:srgbClr val="FBAE40"/>
          </p15:clr>
        </p15:guide>
        <p15:guide id="2" orient="horz" pos="4065">
          <p15:clr>
            <a:srgbClr val="FBAE40"/>
          </p15:clr>
        </p15:guide>
        <p15:guide id="3" pos="74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no image">
  <p:cSld name="2 columns no image">
    <p:spTree>
      <p:nvGrpSpPr>
        <p:cNvPr id="1" name="Shape 13"/>
        <p:cNvGrpSpPr/>
        <p:nvPr/>
      </p:nvGrpSpPr>
      <p:grpSpPr>
        <a:xfrm>
          <a:off x="0" y="0"/>
          <a:ext cx="0" cy="0"/>
          <a:chOff x="0" y="0"/>
          <a:chExt cx="0" cy="0"/>
        </a:xfrm>
      </p:grpSpPr>
      <p:sp>
        <p:nvSpPr>
          <p:cNvPr id="14" name="Google Shape;14;p103"/>
          <p:cNvSpPr/>
          <p:nvPr/>
        </p:nvSpPr>
        <p:spPr>
          <a:xfrm>
            <a:off x="10010437" y="5213577"/>
            <a:ext cx="1917768" cy="80781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with image">
  <p:cSld name="1 column with image">
    <p:spTree>
      <p:nvGrpSpPr>
        <p:cNvPr id="1" name="Shape 1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column with image">
  <p:cSld name="2 column with image">
    <p:spTree>
      <p:nvGrpSpPr>
        <p:cNvPr id="1"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9" descr="Picture 3"/>
          <p:cNvPicPr preferRelativeResize="0"/>
          <p:nvPr/>
        </p:nvPicPr>
        <p:blipFill rotWithShape="1">
          <a:blip r:embed="rId7">
            <a:alphaModFix/>
          </a:blip>
          <a:srcRect/>
          <a:stretch/>
        </p:blipFill>
        <p:spPr>
          <a:xfrm>
            <a:off x="413237" y="6042252"/>
            <a:ext cx="1361588" cy="7286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593">
          <p15:clr>
            <a:srgbClr val="F26B43"/>
          </p15:clr>
        </p15:guide>
        <p15:guide id="2" pos="2706">
          <p15:clr>
            <a:srgbClr val="F26B43"/>
          </p15:clr>
        </p15:guide>
        <p15:guide id="3" pos="1005">
          <p15:clr>
            <a:srgbClr val="F26B43"/>
          </p15:clr>
        </p15:guide>
        <p15:guide id="4" orient="horz" pos="3657">
          <p15:clr>
            <a:srgbClr val="F26B43"/>
          </p15:clr>
        </p15:guide>
        <p15:guide id="5" pos="302">
          <p15:clr>
            <a:srgbClr val="F26B43"/>
          </p15:clr>
        </p15:guide>
        <p15:guide id="6" pos="1118">
          <p15:clr>
            <a:srgbClr val="F26B43"/>
          </p15:clr>
        </p15:guide>
        <p15:guide id="7" pos="3522">
          <p15:clr>
            <a:srgbClr val="F26B43"/>
          </p15:clr>
        </p15:guide>
        <p15:guide id="8" pos="4316">
          <p15:clr>
            <a:srgbClr val="F26B43"/>
          </p15:clr>
        </p15:guide>
        <p15:guide id="9" pos="5019">
          <p15:clr>
            <a:srgbClr val="F26B43"/>
          </p15:clr>
        </p15:guide>
        <p15:guide id="10" pos="5110">
          <p15:clr>
            <a:srgbClr val="F26B43"/>
          </p15:clr>
        </p15:guide>
        <p15:guide id="11" pos="7423">
          <p15:clr>
            <a:srgbClr val="F26B43"/>
          </p15:clr>
        </p15:guide>
        <p15:guide id="12" orient="horz" pos="845">
          <p15:clr>
            <a:srgbClr val="F26B43"/>
          </p15:clr>
        </p15:guide>
        <p15:guide id="13" orient="horz" pos="4196">
          <p15:clr>
            <a:srgbClr val="F26B43"/>
          </p15:clr>
        </p15:guide>
        <p15:guide id="14" orient="horz" pos="73">
          <p15:clr>
            <a:srgbClr val="F26B43"/>
          </p15:clr>
        </p15:guide>
        <p15:guide id="15" pos="3409">
          <p15:clr>
            <a:srgbClr val="F26B43"/>
          </p15:clr>
        </p15:guide>
        <p15:guide id="16" pos="4203">
          <p15:clr>
            <a:srgbClr val="F26B43"/>
          </p15:clr>
        </p15:guide>
        <p15:guide id="17" pos="5813">
          <p15:clr>
            <a:srgbClr val="F26B43"/>
          </p15:clr>
        </p15:guide>
        <p15:guide id="18" orient="horz" pos="3861">
          <p15:clr>
            <a:srgbClr val="F26B43"/>
          </p15:clr>
        </p15:guide>
        <p15:guide id="19" pos="5927">
          <p15:clr>
            <a:srgbClr val="F26B43"/>
          </p15:clr>
        </p15:guide>
        <p15:guide id="20" orient="horz" pos="890">
          <p15:clr>
            <a:srgbClr val="F26B43"/>
          </p15:clr>
        </p15:guide>
        <p15:guide id="21" pos="1799">
          <p15:clr>
            <a:srgbClr val="F26B43"/>
          </p15:clr>
        </p15:guide>
        <p15:guide id="22" pos="1912">
          <p15:clr>
            <a:srgbClr val="F26B43"/>
          </p15:clr>
        </p15:guide>
        <p15:guide id="23" pos="6630">
          <p15:clr>
            <a:srgbClr val="F26B43"/>
          </p15:clr>
        </p15:guide>
        <p15:guide id="24" pos="6730">
          <p15:clr>
            <a:srgbClr val="F26B43"/>
          </p15:clr>
        </p15:guide>
        <p15:guide id="25" orient="horz" pos="22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rogramme2024.hivr4p.org/Programme/Session/3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plus.iasociety.org/webcasts/delivering-promise-prep-choi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lus.iasociety.org/webcasts/delivering-promise-prep-choi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plus.iasociety.org/webcasts/delivering-promise-prep-choi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lus.iasociety.org/webcasts/delivering-promise-prep-choi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programme2024.hivr4p.org/Abstract/Abstract/?abstractid=176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s://programme2024.hivr4p.org/Abstract/Abstract/?abstractid=176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plus.iasociety.org/webcasts/back-futu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plus.iasociety.org/webcasts/back-futu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lus.iasociety.org/webcasts/back-future"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png"/><Relationship Id="rId7" Type="http://schemas.openxmlformats.org/officeDocument/2006/relationships/slide" Target="slide15.xml"/><Relationship Id="rId12"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28.xml"/><Relationship Id="rId5" Type="http://schemas.openxmlformats.org/officeDocument/2006/relationships/slide" Target="slide8.xml"/><Relationship Id="rId10" Type="http://schemas.openxmlformats.org/officeDocument/2006/relationships/slide" Target="slide26.xml"/><Relationship Id="rId4" Type="http://schemas.openxmlformats.org/officeDocument/2006/relationships/slide" Target="slide3.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hyperlink" Target="https://plus.iasociety.org/webcasts/emerging-data-recent-human-clinical-vaccine-tria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plus.iasociety.org/webcasts/emerging-data-recent-human-clinical-vaccine-tria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plus.iasociety.org/webcasts/emerging-data-recent-human-clinical-vaccine-tria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plus.iasociety.org/webcasts/beyond-prevention-harnessing-hiv-vaccines-hiv-cur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lus.iasociety.org/webcasts/beyond-prevention-harnessing-hiv-vaccines-hiv-cur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https://plus.iasociety.org/webcasts/beyond-prevention-harnessing-hiv-vaccines-hiv-cur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plus.iasociety.org/webcasts/beyond-prevention-harnessing-hiv-vaccines-hiv-cur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lus.iasociety.org/webcasts/beyond-prevention-harnessing-hiv-vaccines-hiv-cur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hyperlink" Target="https://plus.iasociety.org/webcasts/beyond-prevention-harnessing-hiv-vaccines-hiv-cur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us.iasociety.org/webcasts/novel-antiretrovirals-and-formulations-preven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lus.iasociety.org/webcasts/novel-antiretrovirals-and-formulations-preven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lus.iasociety.org/webcasts/novel-antiretrovirals-and-formulations-preven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lus.iasociety.org/webcasts/novel-antiretrovirals-and-formulations-preven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lus.iasociety.org/webcasts/novel-antiretrovirals-and-formulations-preven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rogramme2024.hivr4p.org/Abstract/Abstract/?abstractid=234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rogramme2024.hivr4p.org/Abstract/Abstract/?abstractid=234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grpSp>
        <p:nvGrpSpPr>
          <p:cNvPr id="3" name="Group 2">
            <a:extLst>
              <a:ext uri="{FF2B5EF4-FFF2-40B4-BE49-F238E27FC236}">
                <a16:creationId xmlns:a16="http://schemas.microsoft.com/office/drawing/2014/main" id="{4AC9E66A-2C2C-7CE2-D18F-28850D0A7829}"/>
              </a:ext>
            </a:extLst>
          </p:cNvPr>
          <p:cNvGrpSpPr/>
          <p:nvPr/>
        </p:nvGrpSpPr>
        <p:grpSpPr>
          <a:xfrm>
            <a:off x="-142315" y="-422546"/>
            <a:ext cx="12720900" cy="7280546"/>
            <a:chOff x="-142315" y="-422546"/>
            <a:chExt cx="12720900" cy="7280546"/>
          </a:xfrm>
        </p:grpSpPr>
        <p:sp>
          <p:nvSpPr>
            <p:cNvPr id="22" name="Google Shape;22;p1"/>
            <p:cNvSpPr/>
            <p:nvPr/>
          </p:nvSpPr>
          <p:spPr>
            <a:xfrm>
              <a:off x="-142315" y="0"/>
              <a:ext cx="12720900" cy="5750351"/>
            </a:xfrm>
            <a:prstGeom prst="rect">
              <a:avLst/>
            </a:prstGeom>
            <a:solidFill>
              <a:srgbClr val="E0001B"/>
            </a:solidFill>
            <a:ln w="9525" cap="flat" cmpd="sng">
              <a:solidFill>
                <a:srgbClr val="E000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400" b="0" i="0" u="none" strike="noStrike" cap="none" dirty="0">
                  <a:solidFill>
                    <a:srgbClr val="E0001B"/>
                  </a:solidFill>
                  <a:highlight>
                    <a:srgbClr val="FFFF00"/>
                  </a:highlight>
                  <a:latin typeface="Arial"/>
                  <a:ea typeface="Arial"/>
                  <a:cs typeface="Arial"/>
                  <a:sym typeface="Arial"/>
                </a:rPr>
                <a:t>  </a:t>
              </a:r>
              <a:r>
                <a:rPr lang="en-GB" dirty="0">
                  <a:solidFill>
                    <a:srgbClr val="E0001B"/>
                  </a:solidFill>
                  <a:highlight>
                    <a:srgbClr val="FFFF00"/>
                  </a:highlight>
                </a:rPr>
                <a:t>c</a:t>
              </a:r>
              <a:endParaRPr sz="1400" b="0" i="0" u="none" strike="noStrike" cap="none" dirty="0">
                <a:solidFill>
                  <a:srgbClr val="E0001B"/>
                </a:solidFill>
                <a:highlight>
                  <a:srgbClr val="FFFF00"/>
                </a:highlight>
                <a:latin typeface="Arial"/>
                <a:ea typeface="Arial"/>
                <a:cs typeface="Arial"/>
                <a:sym typeface="Arial"/>
              </a:endParaRPr>
            </a:p>
          </p:txBody>
        </p:sp>
        <p:sp>
          <p:nvSpPr>
            <p:cNvPr id="23" name="Google Shape;23;p1"/>
            <p:cNvSpPr/>
            <p:nvPr/>
          </p:nvSpPr>
          <p:spPr>
            <a:xfrm>
              <a:off x="0" y="6129338"/>
              <a:ext cx="12192000" cy="7286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p1"/>
            <p:cNvSpPr txBox="1"/>
            <p:nvPr/>
          </p:nvSpPr>
          <p:spPr>
            <a:xfrm>
              <a:off x="1694076" y="470925"/>
              <a:ext cx="7629600" cy="3549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7200"/>
                <a:buFont typeface="Arial"/>
                <a:buNone/>
              </a:pPr>
              <a:r>
                <a:rPr lang="en-GB" sz="5800" b="0" i="0" u="none" strike="noStrike" cap="none" dirty="0">
                  <a:solidFill>
                    <a:schemeClr val="lt1"/>
                  </a:solidFill>
                  <a:latin typeface="Verdana"/>
                  <a:ea typeface="Verdana"/>
                  <a:cs typeface="Verdana"/>
                  <a:sym typeface="Verdana"/>
                </a:rPr>
                <a:t>HIVR4P 2024 </a:t>
              </a:r>
              <a:r>
                <a:rPr lang="en-GB" sz="5800" dirty="0">
                  <a:solidFill>
                    <a:schemeClr val="lt1"/>
                  </a:solidFill>
                  <a:latin typeface="Verdana"/>
                  <a:ea typeface="Verdana"/>
                  <a:cs typeface="Verdana"/>
                  <a:sym typeface="Verdana"/>
                </a:rPr>
                <a:t>Knowledge</a:t>
              </a:r>
              <a:r>
                <a:rPr lang="en-GB" sz="5800" b="0" i="0" u="none" strike="noStrike" cap="none" dirty="0">
                  <a:solidFill>
                    <a:schemeClr val="lt1"/>
                  </a:solidFill>
                  <a:latin typeface="Verdana"/>
                  <a:ea typeface="Verdana"/>
                  <a:cs typeface="Verdana"/>
                  <a:sym typeface="Verdana"/>
                </a:rPr>
                <a:t> </a:t>
              </a:r>
            </a:p>
            <a:p>
              <a:pPr marL="0" marR="0" lvl="0" indent="0" algn="l" rtl="0">
                <a:lnSpc>
                  <a:spcPct val="90000"/>
                </a:lnSpc>
                <a:spcBef>
                  <a:spcPts val="0"/>
                </a:spcBef>
                <a:spcAft>
                  <a:spcPts val="0"/>
                </a:spcAft>
                <a:buClr>
                  <a:srgbClr val="000000"/>
                </a:buClr>
                <a:buSzPts val="7200"/>
                <a:buFont typeface="Arial"/>
                <a:buNone/>
              </a:pPr>
              <a:r>
                <a:rPr lang="en-GB" sz="5800" dirty="0">
                  <a:solidFill>
                    <a:schemeClr val="lt1"/>
                  </a:solidFill>
                  <a:latin typeface="Verdana"/>
                  <a:ea typeface="Verdana"/>
                  <a:cs typeface="Verdana"/>
                  <a:sym typeface="Verdana"/>
                </a:rPr>
                <a:t>Toolkit</a:t>
              </a:r>
              <a:r>
                <a:rPr lang="en-GB" sz="5800" b="0" i="0" u="none" strike="noStrike" cap="none" dirty="0">
                  <a:solidFill>
                    <a:schemeClr val="lt1"/>
                  </a:solidFill>
                  <a:latin typeface="Verdana"/>
                  <a:ea typeface="Verdana"/>
                  <a:cs typeface="Verdana"/>
                  <a:sym typeface="Verdana"/>
                </a:rPr>
                <a:t> </a:t>
              </a:r>
              <a:br>
                <a:rPr lang="en-GB" sz="7800" b="0" i="0" u="none" strike="noStrike" cap="none" dirty="0">
                  <a:solidFill>
                    <a:srgbClr val="000000"/>
                  </a:solidFill>
                  <a:latin typeface="Verdana"/>
                  <a:ea typeface="Verdana"/>
                  <a:cs typeface="Verdana"/>
                  <a:sym typeface="Verdana"/>
                </a:rPr>
              </a:br>
              <a:endParaRPr sz="5800" b="0" i="0" u="none" strike="noStrike" cap="none" dirty="0">
                <a:solidFill>
                  <a:schemeClr val="lt1"/>
                </a:solidFill>
                <a:latin typeface="Verdana"/>
                <a:ea typeface="Verdana"/>
                <a:cs typeface="Verdana"/>
                <a:sym typeface="Verdana"/>
              </a:endParaRPr>
            </a:p>
          </p:txBody>
        </p:sp>
        <p:cxnSp>
          <p:nvCxnSpPr>
            <p:cNvPr id="26" name="Google Shape;26;p1"/>
            <p:cNvCxnSpPr/>
            <p:nvPr/>
          </p:nvCxnSpPr>
          <p:spPr>
            <a:xfrm flipH="1">
              <a:off x="8595791" y="-422546"/>
              <a:ext cx="2557500" cy="6765600"/>
            </a:xfrm>
            <a:prstGeom prst="straightConnector1">
              <a:avLst/>
            </a:prstGeom>
            <a:noFill/>
            <a:ln w="76200" cap="flat" cmpd="sng">
              <a:solidFill>
                <a:schemeClr val="lt1"/>
              </a:solidFill>
              <a:prstDash val="solid"/>
              <a:miter lim="800000"/>
              <a:headEnd type="none" w="sm" len="sm"/>
              <a:tailEnd type="none" w="sm" len="sm"/>
            </a:ln>
          </p:spPr>
        </p:cxnSp>
        <p:sp>
          <p:nvSpPr>
            <p:cNvPr id="27" name="Google Shape;27;p1"/>
            <p:cNvSpPr txBox="1"/>
            <p:nvPr/>
          </p:nvSpPr>
          <p:spPr>
            <a:xfrm>
              <a:off x="1743374" y="3198788"/>
              <a:ext cx="7635874" cy="12926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2800" b="0" i="0" u="none" strike="noStrike" cap="none" dirty="0">
                  <a:solidFill>
                    <a:schemeClr val="lt1"/>
                  </a:solidFill>
                  <a:latin typeface="Verdana"/>
                  <a:ea typeface="Verdana"/>
                  <a:cs typeface="Verdana"/>
                  <a:sym typeface="Verdana"/>
                </a:rPr>
                <a:t>Highlights of the 5th HIV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400"/>
                <a:buFont typeface="Arial"/>
                <a:buNone/>
              </a:pPr>
              <a:r>
                <a:rPr lang="en-GB" sz="2800" b="0" i="0" u="none" strike="noStrike" cap="none" dirty="0">
                  <a:solidFill>
                    <a:schemeClr val="lt1"/>
                  </a:solidFill>
                  <a:latin typeface="Verdana"/>
                  <a:ea typeface="Verdana"/>
                  <a:cs typeface="Verdana"/>
                  <a:sym typeface="Verdana"/>
                </a:rPr>
                <a:t>Research for Prevention Conference</a:t>
              </a:r>
              <a:br>
                <a:rPr lang="en-GB" sz="2800" b="0" i="0" u="none" strike="noStrike" cap="none" dirty="0">
                  <a:solidFill>
                    <a:schemeClr val="lt1"/>
                  </a:solidFill>
                  <a:latin typeface="Verdana"/>
                  <a:ea typeface="Verdana"/>
                  <a:cs typeface="Verdana"/>
                  <a:sym typeface="Verdana"/>
                </a:rPr>
              </a:br>
              <a:endParaRPr sz="2800" b="0" i="0" u="none" strike="noStrike" cap="none" dirty="0">
                <a:solidFill>
                  <a:schemeClr val="lt1"/>
                </a:solidFill>
                <a:latin typeface="Verdana"/>
                <a:ea typeface="Verdana"/>
                <a:cs typeface="Verdana"/>
                <a:sym typeface="Verdana"/>
              </a:endParaRPr>
            </a:p>
          </p:txBody>
        </p:sp>
        <p:pic>
          <p:nvPicPr>
            <p:cNvPr id="28" name="Google Shape;28;p1" descr="Picture 3"/>
            <p:cNvPicPr preferRelativeResize="0"/>
            <p:nvPr/>
          </p:nvPicPr>
          <p:blipFill rotWithShape="1">
            <a:blip r:embed="rId3">
              <a:alphaModFix/>
            </a:blip>
            <a:srcRect t="5592"/>
            <a:stretch/>
          </p:blipFill>
          <p:spPr>
            <a:xfrm>
              <a:off x="413236" y="5805488"/>
              <a:ext cx="1910863" cy="965426"/>
            </a:xfrm>
            <a:prstGeom prst="rect">
              <a:avLst/>
            </a:prstGeom>
            <a:noFill/>
            <a:ln>
              <a:noFill/>
            </a:ln>
          </p:spPr>
        </p:pic>
        <p:pic>
          <p:nvPicPr>
            <p:cNvPr id="2" name="Picture 1">
              <a:extLst>
                <a:ext uri="{FF2B5EF4-FFF2-40B4-BE49-F238E27FC236}">
                  <a16:creationId xmlns:a16="http://schemas.microsoft.com/office/drawing/2014/main" id="{43FEC247-57A7-6F55-0F62-44379D3B3D0E}"/>
                </a:ext>
              </a:extLst>
            </p:cNvPr>
            <p:cNvPicPr>
              <a:picLocks noChangeAspect="1"/>
            </p:cNvPicPr>
            <p:nvPr/>
          </p:nvPicPr>
          <p:blipFill>
            <a:blip r:embed="rId4"/>
            <a:stretch>
              <a:fillRect/>
            </a:stretch>
          </p:blipFill>
          <p:spPr>
            <a:xfrm>
              <a:off x="6048724" y="2666420"/>
              <a:ext cx="447675" cy="42862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Three-month dapivirine vaginal ring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31" name="Google Shape;131;p10"/>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Nuttall OA0802LB / Friedland WEPE118</a:t>
            </a:r>
            <a:endParaRPr sz="1400" b="0" i="0" u="none" strike="noStrike" cap="none">
              <a:solidFill>
                <a:schemeClr val="dk1"/>
              </a:solidFill>
              <a:latin typeface="Arial"/>
              <a:ea typeface="Arial"/>
              <a:cs typeface="Arial"/>
              <a:sym typeface="Arial"/>
            </a:endParaRPr>
          </a:p>
          <a:p>
            <a:pPr marL="0" marR="0" lvl="0" indent="0" algn="r" rtl="0">
              <a:lnSpc>
                <a:spcPct val="90000"/>
              </a:lnSpc>
              <a:spcBef>
                <a:spcPts val="10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r" rtl="0">
              <a:lnSpc>
                <a:spcPct val="107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32" name="Google Shape;132;p10"/>
          <p:cNvSpPr/>
          <p:nvPr/>
        </p:nvSpPr>
        <p:spPr>
          <a:xfrm>
            <a:off x="1774825" y="1341450"/>
            <a:ext cx="4897438" cy="4312004"/>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Results were satisfactory for the secondary endpoints: concentrations in vaginal fluid, safety and the vaginal microenvironment.</a:t>
            </a:r>
            <a:endParaRPr sz="1800" b="0" i="0" u="none" strike="noStrike" cap="none" dirty="0">
              <a:solidFill>
                <a:schemeClr val="dk1"/>
              </a:solidFill>
              <a:latin typeface="Verdana"/>
              <a:ea typeface="Verdana"/>
              <a:cs typeface="Verdana"/>
              <a:sym typeface="Verdana"/>
            </a:endParaRPr>
          </a:p>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The Population Council </a:t>
            </a:r>
            <a:r>
              <a:rPr lang="en-GB" sz="1800" dirty="0">
                <a:solidFill>
                  <a:schemeClr val="dk1"/>
                </a:solidFill>
                <a:latin typeface="Verdana"/>
                <a:ea typeface="Verdana"/>
                <a:cs typeface="Verdana"/>
                <a:sym typeface="Verdana"/>
              </a:rPr>
              <a:t>is now</a:t>
            </a:r>
            <a:r>
              <a:rPr lang="en-GB" sz="1800" b="0" i="0" u="none" strike="noStrike" cap="none" dirty="0">
                <a:solidFill>
                  <a:schemeClr val="dk1"/>
                </a:solidFill>
                <a:latin typeface="Verdana"/>
                <a:ea typeface="Verdana"/>
                <a:cs typeface="Verdana"/>
                <a:sym typeface="Verdana"/>
              </a:rPr>
              <a:t> seeking regulatory approval for the three-month ring as a line extension to the </a:t>
            </a:r>
            <a:br>
              <a:rPr lang="en-GB" sz="1800" dirty="0">
                <a:solidFill>
                  <a:schemeClr val="dk1"/>
                </a:solidFill>
                <a:latin typeface="Verdana"/>
                <a:ea typeface="Verdana"/>
                <a:cs typeface="Verdana"/>
                <a:sym typeface="Verdana"/>
              </a:rPr>
            </a:br>
            <a:r>
              <a:rPr lang="en-GB" sz="1800" b="0" i="0" u="none" strike="noStrike" cap="none" dirty="0">
                <a:solidFill>
                  <a:schemeClr val="dk1"/>
                </a:solidFill>
                <a:latin typeface="Verdana"/>
                <a:ea typeface="Verdana"/>
                <a:cs typeface="Verdana"/>
                <a:sym typeface="Verdana"/>
              </a:rPr>
              <a:t>one-month ring. This should not require a new application. </a:t>
            </a:r>
            <a:endParaRPr sz="1800" b="0" i="0" u="none" strike="noStrike" cap="none" dirty="0">
              <a:solidFill>
                <a:schemeClr val="dk1"/>
              </a:solidFill>
              <a:latin typeface="Verdana"/>
              <a:ea typeface="Verdana"/>
              <a:cs typeface="Verdana"/>
              <a:sym typeface="Verdana"/>
            </a:endParaRPr>
          </a:p>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Feedback from study participants suggests mixed preferences for </a:t>
            </a:r>
            <a:br>
              <a:rPr lang="en-GB" sz="1800" dirty="0">
                <a:solidFill>
                  <a:schemeClr val="dk1"/>
                </a:solidFill>
                <a:latin typeface="Verdana"/>
                <a:ea typeface="Verdana"/>
                <a:cs typeface="Verdana"/>
                <a:sym typeface="Verdana"/>
              </a:rPr>
            </a:br>
            <a:r>
              <a:rPr lang="en-GB" sz="1800" b="0" i="0" u="none" strike="noStrike" cap="none" dirty="0">
                <a:solidFill>
                  <a:schemeClr val="dk1"/>
                </a:solidFill>
                <a:latin typeface="Verdana"/>
                <a:ea typeface="Verdana"/>
                <a:cs typeface="Verdana"/>
                <a:sym typeface="Verdana"/>
              </a:rPr>
              <a:t>one-month and three-month rings. However, if only the three-month ring were available, most women would be willing to switch. </a:t>
            </a:r>
            <a:endParaRPr sz="1800" b="0" i="0" u="none" strike="noStrike" cap="none" dirty="0">
              <a:solidFill>
                <a:schemeClr val="dk1"/>
              </a:solidFill>
              <a:latin typeface="Verdana"/>
              <a:ea typeface="Verdana"/>
              <a:cs typeface="Verdana"/>
              <a:sym typeface="Verdana"/>
            </a:endParaRPr>
          </a:p>
        </p:txBody>
      </p:sp>
      <p:pic>
        <p:nvPicPr>
          <p:cNvPr id="133" name="Google Shape;133;p10" descr="A hand in a blue glove holding a white round object&#10;&#10;Description automatically generated"/>
          <p:cNvPicPr preferRelativeResize="0"/>
          <p:nvPr/>
        </p:nvPicPr>
        <p:blipFill rotWithShape="1">
          <a:blip r:embed="rId4">
            <a:alphaModFix/>
          </a:blip>
          <a:srcRect l="-9800" t="-816" r="9800" b="817"/>
          <a:stretch/>
        </p:blipFill>
        <p:spPr>
          <a:xfrm>
            <a:off x="6244097" y="1270738"/>
            <a:ext cx="5911634" cy="4464052"/>
          </a:xfrm>
          <a:prstGeom prst="rect">
            <a:avLst/>
          </a:prstGeom>
          <a:noFill/>
          <a:ln>
            <a:noFill/>
          </a:ln>
        </p:spPr>
      </p:pic>
      <p:sp>
        <p:nvSpPr>
          <p:cNvPr id="134" name="Google Shape;134;p10"/>
          <p:cNvSpPr txBox="1"/>
          <p:nvPr/>
        </p:nvSpPr>
        <p:spPr>
          <a:xfrm>
            <a:off x="6752875" y="5805500"/>
            <a:ext cx="3000000" cy="3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50"/>
              <a:buFont typeface="Arial"/>
              <a:buNone/>
            </a:pPr>
            <a:r>
              <a:rPr lang="en-GB" sz="800" b="0" i="0" u="none" strike="noStrike" cap="none">
                <a:solidFill>
                  <a:srgbClr val="444746"/>
                </a:solidFill>
                <a:latin typeface="Verdana"/>
                <a:ea typeface="Verdana"/>
                <a:cs typeface="Verdana"/>
                <a:sym typeface="Verdana"/>
              </a:rPr>
              <a:t>NIAID. CC BY 2.0.</a:t>
            </a:r>
            <a:endParaRPr sz="800" b="0" i="0" u="none" strike="noStrike" cap="none">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Offering a choice of PrEP methods</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41" name="Google Shape;141;p13"/>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Irungu OA2402</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r" rtl="0">
              <a:lnSpc>
                <a:spcPct val="107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2" name="Google Shape;142;p13"/>
          <p:cNvSpPr/>
          <p:nvPr/>
        </p:nvSpPr>
        <p:spPr>
          <a:xfrm>
            <a:off x="1774825" y="705450"/>
            <a:ext cx="10064100" cy="33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rgbClr val="000000"/>
                </a:solidFill>
                <a:latin typeface="Verdana"/>
                <a:ea typeface="Verdana"/>
                <a:cs typeface="Verdana"/>
                <a:sym typeface="Verdana"/>
              </a:rPr>
              <a:t>Offering a choice of PrEP methods</a:t>
            </a:r>
            <a:endParaRPr sz="1800" b="0" i="0" u="none" strike="noStrike" cap="none">
              <a:solidFill>
                <a:srgbClr val="000000"/>
              </a:solidFill>
              <a:latin typeface="Verdana"/>
              <a:ea typeface="Verdana"/>
              <a:cs typeface="Verdana"/>
              <a:sym typeface="Verdana"/>
            </a:endParaRPr>
          </a:p>
        </p:txBody>
      </p:sp>
      <p:sp>
        <p:nvSpPr>
          <p:cNvPr id="143" name="Google Shape;143;p13"/>
          <p:cNvSpPr/>
          <p:nvPr/>
        </p:nvSpPr>
        <p:spPr>
          <a:xfrm>
            <a:off x="1774825" y="1341450"/>
            <a:ext cx="4897500"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In several studies, women in African countries were provided with counselling on oral </a:t>
            </a:r>
            <a:r>
              <a:rPr lang="en-GB" sz="1800" b="0" i="0" u="none" strike="noStrike" cap="none"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and the </a:t>
            </a:r>
            <a:r>
              <a:rPr lang="en-GB" sz="1800" b="0" i="0" u="none" strike="noStrike" cap="none" err="1">
                <a:solidFill>
                  <a:schemeClr val="dk1"/>
                </a:solidFill>
                <a:latin typeface="Verdana"/>
                <a:ea typeface="Verdana"/>
                <a:cs typeface="Verdana"/>
                <a:sym typeface="Verdana"/>
              </a:rPr>
              <a:t>dapivirine</a:t>
            </a:r>
            <a:r>
              <a:rPr lang="en-GB" sz="1800" b="0" i="0" u="none" strike="noStrike" cap="none" dirty="0">
                <a:solidFill>
                  <a:schemeClr val="dk1"/>
                </a:solidFill>
                <a:latin typeface="Verdana"/>
                <a:ea typeface="Verdana"/>
                <a:cs typeface="Verdana"/>
                <a:sym typeface="Verdana"/>
              </a:rPr>
              <a:t> ring</a:t>
            </a:r>
            <a:r>
              <a:rPr lang="en-GB" sz="1800" dirty="0">
                <a:solidFill>
                  <a:schemeClr val="dk1"/>
                </a:solidFill>
                <a:latin typeface="Verdana"/>
                <a:ea typeface="Verdana"/>
                <a:cs typeface="Verdana"/>
                <a:sym typeface="Verdana"/>
              </a:rPr>
              <a:t>,</a:t>
            </a:r>
            <a:r>
              <a:rPr lang="en-GB" sz="1800" b="0" i="0" u="none" strike="noStrike" cap="none" dirty="0">
                <a:solidFill>
                  <a:schemeClr val="dk1"/>
                </a:solidFill>
                <a:latin typeface="Verdana"/>
                <a:ea typeface="Verdana"/>
                <a:cs typeface="Verdana"/>
                <a:sym typeface="Verdana"/>
              </a:rPr>
              <a:t> and could choose the method they preferred.</a:t>
            </a:r>
            <a:endParaRPr lang="en-US" sz="1800" b="0" i="0" u="none" strike="noStrike" cap="none">
              <a:solidFill>
                <a:schemeClr val="dk1"/>
              </a:solidFill>
              <a:latin typeface="Verdana"/>
              <a:ea typeface="Verdana"/>
              <a:cs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For example, the CATALYST study is assessing an enhanced service delivery package for informed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choice for women over the age of 18 in Kenya, Uganda, South Africa, Lesotho and Zimbabwe.</a:t>
            </a:r>
            <a:endParaRPr sz="1800" b="0" i="0" u="none" strike="noStrike" cap="none" dirty="0">
              <a:solidFill>
                <a:srgbClr val="000000"/>
              </a:solidFill>
              <a:latin typeface="Verdana"/>
              <a:ea typeface="Verdana"/>
              <a:cs typeface="Verdana"/>
              <a:sym typeface="Verdana"/>
            </a:endParaRPr>
          </a:p>
        </p:txBody>
      </p:sp>
      <p:sp>
        <p:nvSpPr>
          <p:cNvPr id="144" name="Google Shape;144;p13"/>
          <p:cNvSpPr/>
          <p:nvPr/>
        </p:nvSpPr>
        <p:spPr>
          <a:xfrm>
            <a:off x="6886513" y="1341438"/>
            <a:ext cx="4897500"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An interim analysis reported on women’s initial choices between oral PrEP and the PrEP ring.</a:t>
            </a:r>
            <a:endParaRPr sz="1800" b="0" i="0" u="none" strike="noStrike" cap="none">
              <a:solidFill>
                <a:srgbClr val="000000"/>
              </a:solidFill>
              <a:latin typeface="Verdana"/>
              <a:ea typeface="Verdana"/>
              <a:cs typeface="Verdana"/>
              <a:sym typeface="Verdana"/>
            </a:endParaRPr>
          </a:p>
          <a:p>
            <a:pPr marL="411163" marR="0" lvl="1" indent="-234950" algn="l" rtl="0">
              <a:lnSpc>
                <a:spcPct val="100000"/>
              </a:lnSpc>
              <a:spcBef>
                <a:spcPts val="0"/>
              </a:spcBef>
              <a:spcAft>
                <a:spcPts val="0"/>
              </a:spcAft>
              <a:buClr>
                <a:srgbClr val="E0001B"/>
              </a:buClr>
              <a:buSzPts val="2000"/>
              <a:buFont typeface="Arial"/>
              <a:buChar char="•"/>
            </a:pPr>
            <a:r>
              <a:rPr lang="en-GB" sz="1800" b="0" i="0" u="none" strike="noStrike" cap="none">
                <a:solidFill>
                  <a:schemeClr val="dk1"/>
                </a:solidFill>
                <a:latin typeface="Verdana"/>
                <a:ea typeface="Verdana"/>
                <a:cs typeface="Verdana"/>
                <a:sym typeface="Verdana"/>
              </a:rPr>
              <a:t>Future analyses will report on choices to switch between methods.</a:t>
            </a:r>
            <a:endParaRPr sz="1800" b="0" i="0" u="none" strike="noStrike" cap="none">
              <a:solidFill>
                <a:srgbClr val="000000"/>
              </a:solidFill>
              <a:latin typeface="Verdana"/>
              <a:ea typeface="Verdana"/>
              <a:cs typeface="Verdana"/>
              <a:sym typeface="Verdana"/>
            </a:endParaRPr>
          </a:p>
          <a:p>
            <a:pPr marL="411163" marR="0" lvl="1" indent="-234950" algn="l" rtl="0">
              <a:lnSpc>
                <a:spcPct val="100000"/>
              </a:lnSpc>
              <a:spcBef>
                <a:spcPts val="0"/>
              </a:spcBef>
              <a:spcAft>
                <a:spcPts val="0"/>
              </a:spcAft>
              <a:buClr>
                <a:srgbClr val="E0001B"/>
              </a:buClr>
              <a:buSzPts val="2000"/>
              <a:buFont typeface="Arial"/>
              <a:buChar char="•"/>
            </a:pPr>
            <a:r>
              <a:rPr lang="en-GB" sz="1800" b="0" i="0" u="none" strike="noStrike" cap="none">
                <a:solidFill>
                  <a:schemeClr val="dk1"/>
                </a:solidFill>
                <a:latin typeface="Verdana"/>
                <a:ea typeface="Verdana"/>
                <a:cs typeface="Verdana"/>
                <a:sym typeface="Verdana"/>
              </a:rPr>
              <a:t>In the second phase of the study, injectable cabotegravir will also be available.</a:t>
            </a:r>
            <a:endParaRPr sz="1800" b="0" i="0" u="none" strike="noStrike" cap="none">
              <a:solidFill>
                <a:srgbClr val="00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Offering a choice of PrEP methods</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51" name="Google Shape;151;p14"/>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Irungu OA2402</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r" rtl="0">
              <a:lnSpc>
                <a:spcPct val="107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52" name="Google Shape;152;p14"/>
          <p:cNvSpPr/>
          <p:nvPr/>
        </p:nvSpPr>
        <p:spPr>
          <a:xfrm>
            <a:off x="1774825" y="1341450"/>
            <a:ext cx="3636963" cy="4787888"/>
          </a:xfrm>
          <a:prstGeom prst="rect">
            <a:avLst/>
          </a:prstGeom>
          <a:noFill/>
          <a:ln>
            <a:noFill/>
          </a:ln>
        </p:spPr>
        <p:txBody>
          <a:bodyPr spcFirstLastPara="1" wrap="square" lIns="0" tIns="0" rIns="0" bIns="0" anchor="t" anchorCtr="0">
            <a:noAutofit/>
          </a:bodyPr>
          <a:lstStyle/>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The CATALYST study had 3,967 participants: 45% </a:t>
            </a:r>
            <a:r>
              <a:rPr lang="en-GB" sz="1800" dirty="0">
                <a:solidFill>
                  <a:schemeClr val="dk1"/>
                </a:solidFill>
                <a:latin typeface="Verdana"/>
                <a:ea typeface="Verdana"/>
                <a:cs typeface="Verdana"/>
                <a:sym typeface="Verdana"/>
              </a:rPr>
              <a:t>were aged</a:t>
            </a:r>
            <a:r>
              <a:rPr lang="en-GB" sz="1800" b="0" i="0" u="none" strike="noStrike" cap="none" dirty="0">
                <a:solidFill>
                  <a:schemeClr val="dk1"/>
                </a:solidFill>
                <a:latin typeface="Verdana"/>
                <a:ea typeface="Verdana"/>
                <a:cs typeface="Verdana"/>
                <a:sym typeface="Verdana"/>
              </a:rPr>
              <a:t> under 24, 68% had not previously used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26% reported sex work, </a:t>
            </a:r>
            <a:r>
              <a:rPr lang="en-GB" sz="1800" dirty="0">
                <a:solidFill>
                  <a:schemeClr val="dk1"/>
                </a:solidFill>
                <a:latin typeface="Verdana"/>
                <a:ea typeface="Verdana"/>
                <a:cs typeface="Verdana"/>
                <a:sym typeface="Verdana"/>
              </a:rPr>
              <a:t>and 33</a:t>
            </a:r>
            <a:r>
              <a:rPr lang="en-GB" sz="1800" b="0" i="0" u="none" strike="noStrike" cap="none" dirty="0">
                <a:solidFill>
                  <a:schemeClr val="dk1"/>
                </a:solidFill>
                <a:latin typeface="Verdana"/>
                <a:ea typeface="Verdana"/>
                <a:cs typeface="Verdana"/>
                <a:sym typeface="Verdana"/>
              </a:rPr>
              <a:t>% reported condomless sex in </a:t>
            </a:r>
            <a:r>
              <a:rPr lang="en-GB" sz="1800" dirty="0">
                <a:solidFill>
                  <a:schemeClr val="dk1"/>
                </a:solidFill>
                <a:latin typeface="Verdana"/>
                <a:ea typeface="Verdana"/>
                <a:cs typeface="Verdana"/>
                <a:sym typeface="Verdana"/>
              </a:rPr>
              <a:t>the </a:t>
            </a:r>
            <a:r>
              <a:rPr lang="en-GB" sz="1800" b="0" i="0" u="none" strike="noStrike" cap="none" dirty="0">
                <a:solidFill>
                  <a:schemeClr val="dk1"/>
                </a:solidFill>
                <a:latin typeface="Verdana"/>
                <a:ea typeface="Verdana"/>
                <a:cs typeface="Verdana"/>
                <a:sym typeface="Verdana"/>
              </a:rPr>
              <a:t>past month.</a:t>
            </a:r>
            <a:endParaRPr sz="1800" b="0" i="0" u="none" strike="noStrike" cap="none" dirty="0">
              <a:solidFill>
                <a:schemeClr val="dk1"/>
              </a:solidFill>
              <a:latin typeface="Verdana"/>
              <a:ea typeface="Verdana"/>
              <a:cs typeface="Verdana"/>
              <a:sym typeface="Verdana"/>
            </a:endParaRPr>
          </a:p>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66% chose oral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30% chose the ring, </a:t>
            </a:r>
            <a:r>
              <a:rPr lang="en-GB" sz="1800" dirty="0">
                <a:solidFill>
                  <a:schemeClr val="dk1"/>
                </a:solidFill>
                <a:latin typeface="Verdana"/>
                <a:ea typeface="Verdana"/>
                <a:cs typeface="Verdana"/>
                <a:sym typeface="Verdana"/>
              </a:rPr>
              <a:t>and 4</a:t>
            </a:r>
            <a:r>
              <a:rPr lang="en-GB" sz="1800" b="0" i="0" u="none" strike="noStrike" cap="none" dirty="0">
                <a:solidFill>
                  <a:schemeClr val="dk1"/>
                </a:solidFill>
                <a:latin typeface="Verdana"/>
                <a:ea typeface="Verdana"/>
                <a:cs typeface="Verdana"/>
                <a:sym typeface="Verdana"/>
              </a:rPr>
              <a:t>% chose no method.</a:t>
            </a:r>
            <a:endParaRPr sz="1800" b="0" i="0" u="none" strike="noStrike" cap="none" dirty="0">
              <a:solidFill>
                <a:schemeClr val="dk1"/>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p:txBody>
      </p:sp>
      <p:pic>
        <p:nvPicPr>
          <p:cNvPr id="153" name="Google Shape;153;p14" descr="A comparison of a graph&#10;&#10;Description automatically generated"/>
          <p:cNvPicPr preferRelativeResize="0"/>
          <p:nvPr/>
        </p:nvPicPr>
        <p:blipFill rotWithShape="1">
          <a:blip r:embed="rId4">
            <a:alphaModFix/>
          </a:blip>
          <a:srcRect/>
          <a:stretch/>
        </p:blipFill>
        <p:spPr>
          <a:xfrm>
            <a:off x="5591174" y="1764730"/>
            <a:ext cx="6322087" cy="2948813"/>
          </a:xfrm>
          <a:prstGeom prst="rect">
            <a:avLst/>
          </a:prstGeom>
          <a:noFill/>
          <a:ln>
            <a:noFill/>
          </a:ln>
        </p:spPr>
      </p:pic>
      <p:sp>
        <p:nvSpPr>
          <p:cNvPr id="154" name="Google Shape;154;p14"/>
          <p:cNvSpPr/>
          <p:nvPr/>
        </p:nvSpPr>
        <p:spPr>
          <a:xfrm>
            <a:off x="5600700" y="1431316"/>
            <a:ext cx="6180991" cy="17767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Top five reasons for choosing each method </a:t>
            </a:r>
            <a:endParaRPr sz="1100" b="0" i="0" u="none" strike="noStrike" cap="none">
              <a:solidFill>
                <a:srgbClr val="000000"/>
              </a:solidFill>
              <a:latin typeface="Verdana"/>
              <a:ea typeface="Verdana"/>
              <a:cs typeface="Verdana"/>
              <a:sym typeface="Verdana"/>
            </a:endParaRPr>
          </a:p>
          <a:p>
            <a:pPr marL="0" marR="0" lvl="0" indent="0" algn="ctr" rtl="0">
              <a:lnSpc>
                <a:spcPct val="100000"/>
              </a:lnSpc>
              <a:spcBef>
                <a:spcPts val="1200"/>
              </a:spcBef>
              <a:spcAft>
                <a:spcPts val="0"/>
              </a:spcAft>
              <a:buClr>
                <a:srgbClr val="000000"/>
              </a:buClr>
              <a:buSzPts val="1200"/>
              <a:buFont typeface="Arial"/>
              <a:buNone/>
            </a:pPr>
            <a:endParaRPr sz="1200" b="0" i="0" u="none" strike="noStrike" cap="none">
              <a:solidFill>
                <a:srgbClr val="7F7F7F"/>
              </a:solidFill>
              <a:latin typeface="Calibri"/>
              <a:ea typeface="Calibri"/>
              <a:cs typeface="Calibri"/>
              <a:sym typeface="Calibri"/>
            </a:endParaRPr>
          </a:p>
          <a:p>
            <a:pPr marL="0" marR="0" lvl="0" indent="0" algn="ctr" rtl="0">
              <a:lnSpc>
                <a:spcPct val="100000"/>
              </a:lnSpc>
              <a:spcBef>
                <a:spcPts val="1200"/>
              </a:spcBef>
              <a:spcAft>
                <a:spcPts val="1200"/>
              </a:spcAft>
              <a:buClr>
                <a:srgbClr val="000000"/>
              </a:buClr>
              <a:buSzPts val="1200"/>
              <a:buFont typeface="Arial"/>
              <a:buNone/>
            </a:pPr>
            <a:endParaRPr sz="1200" b="0" i="0" u="none" strike="noStrike" cap="none">
              <a:solidFill>
                <a:srgbClr val="7F7F7F"/>
              </a:solidFill>
              <a:latin typeface="Arial"/>
              <a:ea typeface="Arial"/>
              <a:cs typeface="Arial"/>
              <a:sym typeface="Arial"/>
            </a:endParaRPr>
          </a:p>
        </p:txBody>
      </p:sp>
      <p:sp>
        <p:nvSpPr>
          <p:cNvPr id="155" name="Google Shape;155;p14"/>
          <p:cNvSpPr/>
          <p:nvPr/>
        </p:nvSpPr>
        <p:spPr>
          <a:xfrm>
            <a:off x="5591175" y="1341447"/>
            <a:ext cx="6203700" cy="3518651"/>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5"/>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Offering a choice of PrEP methods</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62" name="Google Shape;162;p15"/>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Irungu OA2402 / Rono OA2404 / Naidoo OA2406</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r" rtl="0">
              <a:lnSpc>
                <a:spcPct val="107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63" name="Google Shape;163;p15"/>
          <p:cNvSpPr/>
          <p:nvPr/>
        </p:nvSpPr>
        <p:spPr>
          <a:xfrm>
            <a:off x="1774825" y="1341450"/>
            <a:ext cx="4897438" cy="4669206"/>
          </a:xfrm>
          <a:prstGeom prst="rect">
            <a:avLst/>
          </a:prstGeom>
          <a:noFill/>
          <a:ln>
            <a:noFill/>
          </a:ln>
        </p:spPr>
        <p:txBody>
          <a:bodyPr spcFirstLastPara="1" wrap="square" lIns="0" tIns="0" rIns="0" bIns="0" anchor="t" anchorCtr="0">
            <a:noAutofit/>
          </a:bodyPr>
          <a:lstStyle/>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Younger women, new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users</a:t>
            </a:r>
            <a:r>
              <a:rPr lang="en-GB" sz="1800" dirty="0">
                <a:solidFill>
                  <a:schemeClr val="dk1"/>
                </a:solidFill>
                <a:latin typeface="Verdana"/>
                <a:ea typeface="Verdana"/>
                <a:cs typeface="Verdana"/>
                <a:sym typeface="Verdana"/>
              </a:rPr>
              <a:t> and</a:t>
            </a:r>
            <a:r>
              <a:rPr lang="en-GB" sz="1800" b="0" i="0" u="none" strike="noStrike" cap="none" dirty="0">
                <a:solidFill>
                  <a:schemeClr val="dk1"/>
                </a:solidFill>
                <a:latin typeface="Verdana"/>
                <a:ea typeface="Verdana"/>
                <a:cs typeface="Verdana"/>
                <a:sym typeface="Verdana"/>
              </a:rPr>
              <a:t> pregnant and breastfeeding women were less likely to use the ring.</a:t>
            </a:r>
            <a:endParaRPr sz="1800" b="0" i="0" u="none" strike="noStrike" cap="none" dirty="0">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Women with more than one partner and women using contraceptives were more likely to use the ring. </a:t>
            </a:r>
            <a:endParaRPr sz="1800" b="0" i="0" u="none" strike="noStrike" cap="none" dirty="0">
              <a:solidFill>
                <a:schemeClr val="dk1"/>
              </a:solidFill>
              <a:latin typeface="Verdana"/>
              <a:ea typeface="Verdana"/>
              <a:cs typeface="Verdana"/>
              <a:sym typeface="Verdana"/>
            </a:endParaRPr>
          </a:p>
        </p:txBody>
      </p:sp>
      <p:sp>
        <p:nvSpPr>
          <p:cNvPr id="164" name="Google Shape;164;p15"/>
          <p:cNvSpPr/>
          <p:nvPr/>
        </p:nvSpPr>
        <p:spPr>
          <a:xfrm>
            <a:off x="6886575" y="1341438"/>
            <a:ext cx="4897438" cy="4669206"/>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Comparable results were seen in two separate studies.</a:t>
            </a:r>
          </a:p>
          <a:p>
            <a:pPr marL="228600" lvl="1" indent="-228600">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Among women aged 15-24 years old buying contraceptives at retail pharmacies in Kenya, 79% chose oral </a:t>
            </a:r>
            <a:r>
              <a:rPr lang="en-US" sz="1800" b="0" i="0" u="none" strike="noStrike" cap="none" err="1">
                <a:solidFill>
                  <a:schemeClr val="dk1"/>
                </a:solidFill>
                <a:latin typeface="Verdana"/>
                <a:ea typeface="Verdana"/>
                <a:cs typeface="Verdana"/>
                <a:sym typeface="Verdana"/>
              </a:rPr>
              <a:t>PrEP</a:t>
            </a:r>
            <a:r>
              <a:rPr lang="en-US" sz="1800" b="0" i="0" u="none" strike="noStrike" cap="none">
                <a:solidFill>
                  <a:schemeClr val="dk1"/>
                </a:solidFill>
                <a:latin typeface="Verdana"/>
                <a:ea typeface="Verdana"/>
                <a:cs typeface="Verdana"/>
                <a:sym typeface="Verdana"/>
              </a:rPr>
              <a:t> and 21% </a:t>
            </a:r>
            <a:r>
              <a:rPr lang="en-US" sz="1800">
                <a:solidFill>
                  <a:schemeClr val="dk1"/>
                </a:solidFill>
                <a:latin typeface="Verdana"/>
                <a:ea typeface="Verdana"/>
                <a:cs typeface="Verdana"/>
                <a:sym typeface="Verdana"/>
              </a:rPr>
              <a:t>chose the</a:t>
            </a:r>
            <a:r>
              <a:rPr lang="en-US" sz="1800" b="0" i="0" u="none" strike="noStrike" cap="none">
                <a:solidFill>
                  <a:schemeClr val="dk1"/>
                </a:solidFill>
                <a:latin typeface="Verdana"/>
                <a:ea typeface="Verdana"/>
                <a:cs typeface="Verdana"/>
                <a:sym typeface="Verdana"/>
              </a:rPr>
              <a:t> </a:t>
            </a:r>
            <a:r>
              <a:rPr lang="en-US" sz="1800" b="0" i="0" u="none" strike="noStrike" cap="none" err="1">
                <a:solidFill>
                  <a:schemeClr val="dk1"/>
                </a:solidFill>
                <a:latin typeface="Verdana"/>
                <a:ea typeface="Verdana"/>
                <a:cs typeface="Verdana"/>
                <a:sym typeface="Verdana"/>
              </a:rPr>
              <a:t>PrEP</a:t>
            </a:r>
            <a:r>
              <a:rPr lang="en-US" sz="1800" b="0" i="0" u="none" strike="noStrike" cap="none">
                <a:solidFill>
                  <a:schemeClr val="dk1"/>
                </a:solidFill>
                <a:latin typeface="Verdana"/>
                <a:ea typeface="Verdana"/>
                <a:cs typeface="Verdana"/>
                <a:sym typeface="Verdana"/>
              </a:rPr>
              <a:t> ring.</a:t>
            </a:r>
          </a:p>
          <a:p>
            <a:pPr marL="228600" lvl="1" indent="-228600">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In South Africa, among women over the age of 18, 69% chose oral </a:t>
            </a:r>
            <a:r>
              <a:rPr lang="en-US" sz="1800" b="0" i="0" u="none" strike="noStrike" cap="none" err="1">
                <a:solidFill>
                  <a:schemeClr val="dk1"/>
                </a:solidFill>
                <a:latin typeface="Verdana"/>
                <a:ea typeface="Verdana"/>
                <a:cs typeface="Verdana"/>
                <a:sym typeface="Verdana"/>
              </a:rPr>
              <a:t>PrEP</a:t>
            </a:r>
            <a:r>
              <a:rPr lang="en-US" sz="1800" b="0" i="0" u="none" strike="noStrike" cap="none">
                <a:solidFill>
                  <a:schemeClr val="dk1"/>
                </a:solidFill>
                <a:latin typeface="Verdana"/>
                <a:ea typeface="Verdana"/>
                <a:cs typeface="Verdana"/>
                <a:sym typeface="Verdana"/>
              </a:rPr>
              <a:t>, 27% </a:t>
            </a:r>
            <a:r>
              <a:rPr lang="en-US" sz="1800">
                <a:solidFill>
                  <a:schemeClr val="dk1"/>
                </a:solidFill>
                <a:latin typeface="Verdana"/>
                <a:ea typeface="Verdana"/>
                <a:cs typeface="Verdana"/>
                <a:sym typeface="Verdana"/>
              </a:rPr>
              <a:t>chose the</a:t>
            </a:r>
            <a:r>
              <a:rPr lang="en-US" sz="1800" b="0" i="0" u="none" strike="noStrike" cap="none">
                <a:solidFill>
                  <a:schemeClr val="dk1"/>
                </a:solidFill>
                <a:latin typeface="Verdana"/>
                <a:ea typeface="Verdana"/>
                <a:cs typeface="Verdana"/>
                <a:sym typeface="Verdana"/>
              </a:rPr>
              <a:t> </a:t>
            </a:r>
            <a:r>
              <a:rPr lang="en-US" sz="1800" b="0" i="0" u="none" strike="noStrike" cap="none" err="1">
                <a:solidFill>
                  <a:schemeClr val="dk1"/>
                </a:solidFill>
                <a:latin typeface="Verdana"/>
                <a:ea typeface="Verdana"/>
                <a:cs typeface="Verdana"/>
                <a:sym typeface="Verdana"/>
              </a:rPr>
              <a:t>PrEP</a:t>
            </a:r>
            <a:r>
              <a:rPr lang="en-US" sz="1800" b="0" i="0" u="none" strike="noStrike" cap="none">
                <a:solidFill>
                  <a:schemeClr val="dk1"/>
                </a:solidFill>
                <a:latin typeface="Verdana"/>
                <a:ea typeface="Verdana"/>
                <a:cs typeface="Verdana"/>
                <a:sym typeface="Verdana"/>
              </a:rPr>
              <a:t> ring, and 3% </a:t>
            </a:r>
            <a:r>
              <a:rPr lang="en-US" sz="1800">
                <a:solidFill>
                  <a:schemeClr val="dk1"/>
                </a:solidFill>
                <a:latin typeface="Verdana"/>
                <a:ea typeface="Verdana"/>
                <a:cs typeface="Verdana"/>
                <a:sym typeface="Verdana"/>
              </a:rPr>
              <a:t>chose no</a:t>
            </a:r>
            <a:r>
              <a:rPr lang="en-US" sz="1800" b="0" i="0" u="none" strike="noStrike" cap="none">
                <a:solidFill>
                  <a:schemeClr val="dk1"/>
                </a:solidFill>
                <a:latin typeface="Verdana"/>
                <a:ea typeface="Verdana"/>
                <a:cs typeface="Verdana"/>
                <a:sym typeface="Verdana"/>
              </a:rPr>
              <a:t> method.</a:t>
            </a:r>
          </a:p>
          <a:p>
            <a:pPr marL="426720" marR="0" lvl="1" indent="-193040" algn="l" rtl="0">
              <a:lnSpc>
                <a:spcPct val="100000"/>
              </a:lnSpc>
              <a:spcBef>
                <a:spcPts val="0"/>
              </a:spcBef>
              <a:spcAft>
                <a:spcPts val="0"/>
              </a:spcAft>
              <a:buClr>
                <a:srgbClr val="E0001B"/>
              </a:buClr>
              <a:buSzPts val="2000"/>
              <a:buFont typeface="Arial"/>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Younger women</a:t>
            </a:r>
            <a:r>
              <a:rPr lang="en-US" sz="1800" b="0" i="0" u="none" strike="noStrike" cap="none">
                <a:solidFill>
                  <a:schemeClr val="dk1"/>
                </a:solidFill>
                <a:latin typeface="Verdana"/>
                <a:ea typeface="Verdana"/>
                <a:cs typeface="Verdana"/>
                <a:sym typeface="Verdana"/>
              </a:rPr>
              <a:t> and new </a:t>
            </a:r>
            <a:r>
              <a:rPr lang="en-US" sz="1800" b="0" i="0" u="none" strike="noStrike" cap="none" err="1">
                <a:solidFill>
                  <a:schemeClr val="dk1"/>
                </a:solidFill>
                <a:latin typeface="Verdana"/>
                <a:ea typeface="Verdana"/>
                <a:cs typeface="Verdana"/>
                <a:sym typeface="Verdana"/>
              </a:rPr>
              <a:t>PrEP</a:t>
            </a:r>
            <a:r>
              <a:rPr lang="en-US" sz="1800" b="0" i="0" u="none" strike="noStrike" cap="none">
                <a:solidFill>
                  <a:schemeClr val="dk1"/>
                </a:solidFill>
                <a:latin typeface="Verdana"/>
                <a:ea typeface="Verdana"/>
                <a:cs typeface="Verdana"/>
                <a:sym typeface="Verdana"/>
              </a:rPr>
              <a:t> users were less likely to use the ring while those reporting transactional sex were more likely to use it.</a:t>
            </a:r>
            <a:endParaRPr lang="en-US" sz="1800" b="0" i="0" u="none" strike="noStrike" cap="none">
              <a:solidFill>
                <a:schemeClr val="dk1"/>
              </a:solidFill>
              <a:latin typeface="Verdana"/>
              <a:ea typeface="Verdana"/>
              <a:cs typeface="Verdana"/>
            </a:endParaRPr>
          </a:p>
          <a:p>
            <a:pPr marL="426720" marR="0" lvl="1" indent="-66040" algn="l" rtl="0">
              <a:lnSpc>
                <a:spcPct val="100000"/>
              </a:lnSpc>
              <a:spcBef>
                <a:spcPts val="0"/>
              </a:spcBef>
              <a:spcAft>
                <a:spcPts val="0"/>
              </a:spcAft>
              <a:buClr>
                <a:srgbClr val="E0001B"/>
              </a:buClr>
              <a:buSzPts val="2000"/>
              <a:buFont typeface="Arial"/>
              <a:buNone/>
            </a:pPr>
            <a:endParaRPr lang="en-US" sz="1800" b="0" i="0" u="none" strike="noStrike" cap="none">
              <a:solidFill>
                <a:schemeClr val="dk1"/>
              </a:solidFill>
              <a:latin typeface="Verdana"/>
              <a:ea typeface="Verdana"/>
              <a:cs typeface="Verdana"/>
            </a:endParaRPr>
          </a:p>
          <a:p>
            <a:pPr marL="426720" marR="0" lvl="1" indent="-66040" algn="l" rtl="0">
              <a:lnSpc>
                <a:spcPct val="100000"/>
              </a:lnSpc>
              <a:spcBef>
                <a:spcPts val="0"/>
              </a:spcBef>
              <a:spcAft>
                <a:spcPts val="0"/>
              </a:spcAft>
              <a:buClr>
                <a:srgbClr val="E0001B"/>
              </a:buClr>
              <a:buSzPts val="2000"/>
              <a:buFont typeface="Arial"/>
              <a:buNone/>
            </a:pPr>
            <a:endParaRPr lang="en-US" sz="1800" b="0" i="0" u="none" strike="noStrike" cap="none">
              <a:solidFill>
                <a:schemeClr val="dk1"/>
              </a:solidFill>
              <a:latin typeface="Verdana"/>
              <a:ea typeface="Verdana"/>
              <a:cs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lang="en-US"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Offering a choice of PrEP methods</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71" name="Google Shape;171;p16"/>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Kiruki OA2403</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172" name="Google Shape;172;p16"/>
          <p:cNvSpPr/>
          <p:nvPr/>
        </p:nvSpPr>
        <p:spPr>
          <a:xfrm>
            <a:off x="1774825" y="1341450"/>
            <a:ext cx="4897438" cy="4669206"/>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The CATALYST study is also investigating whether healthcare providers can effectively deliver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choice counselling.</a:t>
            </a:r>
            <a:endParaRPr sz="1800" b="0" i="0" u="none" strike="noStrike" cap="none" dirty="0">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dirty="0">
                <a:solidFill>
                  <a:schemeClr val="dk1"/>
                </a:solidFill>
                <a:latin typeface="Verdana"/>
                <a:ea typeface="Verdana"/>
                <a:cs typeface="Verdana"/>
                <a:sym typeface="Verdana"/>
              </a:rPr>
              <a:t>2,548</a:t>
            </a:r>
            <a:r>
              <a:rPr lang="en-GB" sz="1800" b="0" i="0" u="none" strike="noStrike" cap="none" dirty="0">
                <a:solidFill>
                  <a:schemeClr val="dk1"/>
                </a:solidFill>
                <a:latin typeface="Verdana"/>
                <a:ea typeface="Verdana"/>
                <a:cs typeface="Verdana"/>
                <a:sym typeface="Verdana"/>
              </a:rPr>
              <a:t> clients completed surveys after counselling.</a:t>
            </a:r>
            <a:endParaRPr sz="1800" b="0" i="0" u="none" strike="noStrike" cap="none" dirty="0">
              <a:solidFill>
                <a:schemeClr val="dk1"/>
              </a:solidFill>
              <a:latin typeface="Verdana"/>
              <a:ea typeface="Verdana"/>
              <a:cs typeface="Verdana"/>
              <a:sym typeface="Verdana"/>
            </a:endParaRPr>
          </a:p>
          <a:p>
            <a:pPr marL="410845" marR="0" lvl="1" indent="-182245" algn="l" rtl="0">
              <a:lnSpc>
                <a:spcPct val="100000"/>
              </a:lnSpc>
              <a:spcBef>
                <a:spcPts val="0"/>
              </a:spcBef>
              <a:spcAft>
                <a:spcPts val="0"/>
              </a:spcAft>
              <a:buClr>
                <a:srgbClr val="E0001B"/>
              </a:buClr>
              <a:buSzPts val="2000"/>
              <a:buFont typeface="Arial"/>
              <a:buChar char="•"/>
            </a:pPr>
            <a:r>
              <a:rPr lang="en-GB" sz="1800" b="0" i="0" u="none" strike="noStrike" cap="none" dirty="0">
                <a:solidFill>
                  <a:schemeClr val="dk1"/>
                </a:solidFill>
                <a:latin typeface="Verdana"/>
                <a:ea typeface="Verdana"/>
                <a:cs typeface="Verdana"/>
                <a:sym typeface="Verdana"/>
              </a:rPr>
              <a:t>97% said they were told about both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options.</a:t>
            </a:r>
            <a:endParaRPr sz="1800" b="0" i="0" u="none" strike="noStrike" cap="none" dirty="0">
              <a:solidFill>
                <a:schemeClr val="dk1"/>
              </a:solidFill>
              <a:latin typeface="Verdana"/>
              <a:ea typeface="Verdana"/>
              <a:cs typeface="Verdana"/>
            </a:endParaRPr>
          </a:p>
          <a:p>
            <a:pPr marL="410845" marR="0" lvl="1" indent="-182245" algn="l" rtl="0">
              <a:lnSpc>
                <a:spcPct val="100000"/>
              </a:lnSpc>
              <a:spcBef>
                <a:spcPts val="0"/>
              </a:spcBef>
              <a:spcAft>
                <a:spcPts val="0"/>
              </a:spcAft>
              <a:buClr>
                <a:srgbClr val="E0001B"/>
              </a:buClr>
              <a:buSzPts val="2000"/>
              <a:buFont typeface="Arial"/>
              <a:buChar char="•"/>
            </a:pPr>
            <a:r>
              <a:rPr lang="en-GB" sz="1800" b="0" i="0" u="none" strike="noStrike" cap="none" dirty="0">
                <a:solidFill>
                  <a:schemeClr val="dk1"/>
                </a:solidFill>
                <a:latin typeface="Verdana"/>
                <a:ea typeface="Verdana"/>
                <a:cs typeface="Verdana"/>
                <a:sym typeface="Verdana"/>
              </a:rPr>
              <a:t>91% said they were told about side effects.</a:t>
            </a:r>
            <a:endParaRPr sz="1800" b="0" i="0" u="none" strike="noStrike" cap="none" dirty="0">
              <a:solidFill>
                <a:schemeClr val="dk1"/>
              </a:solidFill>
              <a:latin typeface="Verdana"/>
              <a:ea typeface="Verdana"/>
              <a:cs typeface="Verdana"/>
            </a:endParaRPr>
          </a:p>
          <a:p>
            <a:pPr marL="410845" marR="0" lvl="1" indent="-182245" algn="l" rtl="0">
              <a:lnSpc>
                <a:spcPct val="100000"/>
              </a:lnSpc>
              <a:spcBef>
                <a:spcPts val="0"/>
              </a:spcBef>
              <a:spcAft>
                <a:spcPts val="0"/>
              </a:spcAft>
              <a:buClr>
                <a:srgbClr val="E0001B"/>
              </a:buClr>
              <a:buSzPts val="2000"/>
              <a:buFont typeface="Arial"/>
              <a:buChar char="•"/>
            </a:pPr>
            <a:r>
              <a:rPr lang="en-GB" sz="1800" b="0" i="0" u="none" strike="noStrike" cap="none" dirty="0">
                <a:solidFill>
                  <a:schemeClr val="dk1"/>
                </a:solidFill>
                <a:latin typeface="Verdana"/>
                <a:ea typeface="Verdana"/>
                <a:cs typeface="Verdana"/>
                <a:sym typeface="Verdana"/>
              </a:rPr>
              <a:t>95% knew they could switch methods.</a:t>
            </a:r>
            <a:endParaRPr sz="1800" b="0" i="0" u="none" strike="noStrike" cap="none" dirty="0">
              <a:solidFill>
                <a:schemeClr val="dk1"/>
              </a:solidFill>
              <a:latin typeface="Verdana"/>
              <a:ea typeface="Verdana"/>
              <a:cs typeface="Verdana"/>
            </a:endParaRPr>
          </a:p>
          <a:p>
            <a:pPr marL="410845" marR="0" lvl="1" indent="-182245" algn="l" rtl="0">
              <a:lnSpc>
                <a:spcPct val="100000"/>
              </a:lnSpc>
              <a:spcBef>
                <a:spcPts val="0"/>
              </a:spcBef>
              <a:spcAft>
                <a:spcPts val="0"/>
              </a:spcAft>
              <a:buClr>
                <a:srgbClr val="E0001B"/>
              </a:buClr>
              <a:buSzPts val="2000"/>
              <a:buFont typeface="Arial"/>
              <a:buChar char="•"/>
            </a:pPr>
            <a:r>
              <a:rPr lang="en-GB" sz="1800" b="0" i="0" u="none" strike="noStrike" cap="none" dirty="0">
                <a:solidFill>
                  <a:schemeClr val="dk1"/>
                </a:solidFill>
                <a:latin typeface="Verdana"/>
                <a:ea typeface="Verdana"/>
                <a:cs typeface="Verdana"/>
                <a:sym typeface="Verdana"/>
              </a:rPr>
              <a:t>87% had satisfactory answers for all three questions. </a:t>
            </a:r>
            <a:endParaRPr sz="1800" b="0" i="0" u="none" strike="noStrike" cap="none" dirty="0">
              <a:solidFill>
                <a:schemeClr val="dk1"/>
              </a:solidFill>
              <a:latin typeface="Verdana"/>
              <a:ea typeface="Verdana"/>
              <a:cs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However, pregnant and breastfeeding women were less likely to report quality counselling.</a:t>
            </a:r>
            <a:endParaRPr sz="1800" b="0" i="0" u="none" strike="noStrike" cap="none" dirty="0">
              <a:solidFill>
                <a:schemeClr val="dk1"/>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p:txBody>
      </p:sp>
      <p:pic>
        <p:nvPicPr>
          <p:cNvPr id="173" name="Google Shape;173;p16" descr="A close-up of a question&#10;&#10;Description automatically generated"/>
          <p:cNvPicPr preferRelativeResize="0"/>
          <p:nvPr/>
        </p:nvPicPr>
        <p:blipFill rotWithShape="1">
          <a:blip r:embed="rId4">
            <a:alphaModFix/>
          </a:blip>
          <a:srcRect/>
          <a:stretch/>
        </p:blipFill>
        <p:spPr>
          <a:xfrm>
            <a:off x="6943536" y="1298681"/>
            <a:ext cx="3663504" cy="46495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7"/>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Using local languages in HIV science reporting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80" name="Google Shape;180;p17"/>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Nakkazi OA2504</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181" name="Google Shape;181;p17"/>
          <p:cNvSpPr/>
          <p:nvPr/>
        </p:nvSpPr>
        <p:spPr>
          <a:xfrm>
            <a:off x="1407180" y="692150"/>
            <a:ext cx="10064100" cy="33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rgbClr val="000000"/>
                </a:solidFill>
                <a:latin typeface="Verdana"/>
                <a:ea typeface="Verdana"/>
                <a:cs typeface="Verdana"/>
                <a:sym typeface="Verdana"/>
              </a:rPr>
              <a:t>Using local languages in HIV science reporting </a:t>
            </a:r>
            <a:endParaRPr sz="1800" b="0" i="0" u="none" strike="noStrike" cap="none">
              <a:solidFill>
                <a:srgbClr val="000000"/>
              </a:solidFill>
              <a:latin typeface="Verdana"/>
              <a:ea typeface="Verdana"/>
              <a:cs typeface="Verdana"/>
              <a:sym typeface="Verdana"/>
            </a:endParaRPr>
          </a:p>
        </p:txBody>
      </p:sp>
      <p:sp>
        <p:nvSpPr>
          <p:cNvPr id="182" name="Google Shape;182;p17"/>
          <p:cNvSpPr/>
          <p:nvPr/>
        </p:nvSpPr>
        <p:spPr>
          <a:xfrm>
            <a:off x="1774825" y="1341450"/>
            <a:ext cx="4897500"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When sharing news about HIV prevention, journalists must simplify and explain complex scientific concepts for their audience.</a:t>
            </a:r>
            <a:endParaRPr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This can be challenging, especially when translating into other languages.</a:t>
            </a:r>
            <a:endParaRPr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In Kenya, Malawi, Tanzania, Uganda, Zambia and Zimbabwe, “media science cafés” are informal discussions between journalists, scientists, civil society and other experts.</a:t>
            </a:r>
            <a:endParaRPr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They aim to help journalists gain a clearer understanding of timely issues in science, helping them provide more accurate reporting.</a:t>
            </a:r>
            <a:endParaRPr sz="1800" b="0" i="0" u="none" strike="noStrike" cap="none">
              <a:solidFill>
                <a:srgbClr val="000000"/>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p:txBody>
      </p:sp>
      <p:pic>
        <p:nvPicPr>
          <p:cNvPr id="183" name="Google Shape;183;p17"/>
          <p:cNvPicPr preferRelativeResize="0"/>
          <p:nvPr/>
        </p:nvPicPr>
        <p:blipFill rotWithShape="1">
          <a:blip r:embed="rId4">
            <a:alphaModFix/>
          </a:blip>
          <a:srcRect l="3087" r="4927"/>
          <a:stretch/>
        </p:blipFill>
        <p:spPr>
          <a:xfrm>
            <a:off x="6851649" y="1412874"/>
            <a:ext cx="5340351" cy="43926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Nakkazi OA2504</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190" name="Google Shape;190;p18"/>
          <p:cNvSpPr/>
          <p:nvPr/>
        </p:nvSpPr>
        <p:spPr>
          <a:xfrm>
            <a:off x="1774826" y="1341450"/>
            <a:ext cx="4897438" cy="4464038"/>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Holding media science café discussions in local languages has enhanced journalists’ understanding of scientific concepts.</a:t>
            </a:r>
            <a:endParaRPr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Café participants have created a translation index, covering 101 vaccine, science and health terms in eight African languages. </a:t>
            </a:r>
            <a:endParaRPr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This approach helps journalists share accurate scientific information with broader audiences, especially in regions where radio broadcasts are exclusively in local languages.</a:t>
            </a:r>
            <a:endParaRPr sz="1800" b="0" i="0" u="none" strike="noStrike" cap="none">
              <a:solidFill>
                <a:srgbClr val="000000"/>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p:txBody>
      </p:sp>
      <p:pic>
        <p:nvPicPr>
          <p:cNvPr id="191" name="Google Shape;191;p18" descr="A screenshot of a computer&#10;&#10;Description automatically generated"/>
          <p:cNvPicPr preferRelativeResize="0"/>
          <p:nvPr/>
        </p:nvPicPr>
        <p:blipFill rotWithShape="1">
          <a:blip r:embed="rId4">
            <a:alphaModFix/>
          </a:blip>
          <a:srcRect l="30770"/>
          <a:stretch/>
        </p:blipFill>
        <p:spPr>
          <a:xfrm>
            <a:off x="8050498" y="1814205"/>
            <a:ext cx="4141502" cy="3991283"/>
          </a:xfrm>
          <a:prstGeom prst="rect">
            <a:avLst/>
          </a:prstGeom>
          <a:noFill/>
          <a:ln>
            <a:noFill/>
          </a:ln>
        </p:spPr>
      </p:pic>
      <p:pic>
        <p:nvPicPr>
          <p:cNvPr id="192" name="Google Shape;192;p18" descr="A screenshot of a computer&#10;&#10;Description automatically generated"/>
          <p:cNvPicPr preferRelativeResize="0"/>
          <p:nvPr/>
        </p:nvPicPr>
        <p:blipFill rotWithShape="1">
          <a:blip r:embed="rId4">
            <a:alphaModFix/>
          </a:blip>
          <a:srcRect r="83748"/>
          <a:stretch/>
        </p:blipFill>
        <p:spPr>
          <a:xfrm>
            <a:off x="7139926" y="1814205"/>
            <a:ext cx="972199" cy="3991283"/>
          </a:xfrm>
          <a:prstGeom prst="rect">
            <a:avLst/>
          </a:prstGeom>
          <a:noFill/>
          <a:ln>
            <a:noFill/>
          </a:ln>
        </p:spPr>
      </p:pic>
      <p:sp>
        <p:nvSpPr>
          <p:cNvPr id="193" name="Google Shape;193;p18"/>
          <p:cNvSpPr/>
          <p:nvPr/>
        </p:nvSpPr>
        <p:spPr>
          <a:xfrm>
            <a:off x="6851650" y="1431316"/>
            <a:ext cx="4930041" cy="23122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Translation index for Luganda </a:t>
            </a:r>
            <a:endParaRPr sz="1100" b="0" i="0" u="none" strike="noStrike" cap="none">
              <a:solidFill>
                <a:srgbClr val="000000"/>
              </a:solidFill>
              <a:latin typeface="Verdana"/>
              <a:ea typeface="Verdana"/>
              <a:cs typeface="Verdana"/>
              <a:sym typeface="Verdana"/>
            </a:endParaRPr>
          </a:p>
        </p:txBody>
      </p:sp>
      <p:sp>
        <p:nvSpPr>
          <p:cNvPr id="194" name="Google Shape;194;p18"/>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Using local languages in HIV science reporting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95" name="Google Shape;195;p18"/>
          <p:cNvSpPr/>
          <p:nvPr/>
        </p:nvSpPr>
        <p:spPr>
          <a:xfrm>
            <a:off x="6851650" y="1341448"/>
            <a:ext cx="4943400" cy="47880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HIVR4P 2024</a:t>
            </a:r>
            <a:r>
              <a:rPr lang="en-GB" sz="1200" b="1" i="0" u="none" strike="noStrike" cap="none">
                <a:solidFill>
                  <a:srgbClr val="E0001B"/>
                </a:solidFill>
                <a:latin typeface="Verdana"/>
                <a:ea typeface="Verdana"/>
                <a:cs typeface="Verdana"/>
                <a:sym typeface="Verdana"/>
              </a:rPr>
              <a:t> </a:t>
            </a:r>
            <a:r>
              <a:rPr lang="en-GB" sz="1200" b="0" i="0" u="none" strike="noStrike" cap="none">
                <a:solidFill>
                  <a:srgbClr val="7F7F7F"/>
                </a:solidFill>
                <a:latin typeface="Verdana"/>
                <a:ea typeface="Verdana"/>
                <a:cs typeface="Verdana"/>
                <a:sym typeface="Verdana"/>
              </a:rPr>
              <a:t>| bNAb vaccine strategies </a:t>
            </a:r>
            <a:endParaRPr lang="en-GB"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p:txBody>
      </p:sp>
      <p:sp>
        <p:nvSpPr>
          <p:cNvPr id="202" name="Google Shape;202;p33"/>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Nduati PL03</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203" name="Google Shape;203;p33"/>
          <p:cNvSpPr/>
          <p:nvPr/>
        </p:nvSpPr>
        <p:spPr>
          <a:xfrm>
            <a:off x="1774825" y="705450"/>
            <a:ext cx="10064100" cy="33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rgbClr val="000000"/>
                </a:solidFill>
                <a:latin typeface="Verdana"/>
                <a:ea typeface="Verdana"/>
                <a:cs typeface="Verdana"/>
                <a:sym typeface="Verdana"/>
              </a:rPr>
              <a:t>bNAb vaccine strategies </a:t>
            </a:r>
            <a:endParaRPr sz="1800" b="0" i="0" u="none" strike="noStrike" cap="none">
              <a:solidFill>
                <a:srgbClr val="000000"/>
              </a:solidFill>
              <a:latin typeface="Verdana"/>
              <a:ea typeface="Verdana"/>
              <a:cs typeface="Verdana"/>
              <a:sym typeface="Verdana"/>
            </a:endParaRPr>
          </a:p>
        </p:txBody>
      </p:sp>
      <p:sp>
        <p:nvSpPr>
          <p:cNvPr id="204" name="Google Shape;204;p33"/>
          <p:cNvSpPr/>
          <p:nvPr/>
        </p:nvSpPr>
        <p:spPr>
          <a:xfrm>
            <a:off x="1774825" y="1341450"/>
            <a:ext cx="3636963" cy="4787888"/>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In order to develop a vaccine that stimulates</a:t>
            </a:r>
            <a:r>
              <a:rPr lang="en-US" sz="1800" b="0" i="0" u="none" strike="noStrike" cap="none">
                <a:solidFill>
                  <a:schemeClr val="dk1"/>
                </a:solidFill>
                <a:latin typeface="Verdana"/>
                <a:ea typeface="Verdana"/>
                <a:cs typeface="Verdana"/>
                <a:sym typeface="Verdana"/>
              </a:rPr>
              <a:t> the production of effective broadly neutralizing antibodies (bNAbs), several different strategies are being worked on.</a:t>
            </a:r>
          </a:p>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HIV is not very immunogenic and adapts rapidly to evade the usual immune responses to viruses.</a:t>
            </a:r>
            <a:endParaRPr lang="en-US"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Most approaches therefore involve “shepherding” the immune system with sequential vaccinations to produce an effective immune response.</a:t>
            </a:r>
            <a:endParaRPr lang="en-US" sz="1800" b="0" i="0" u="none" strike="noStrike" cap="none">
              <a:solidFill>
                <a:srgbClr val="000000"/>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lang="en-US" sz="1800" b="0" i="0" u="none" strike="noStrike" cap="none">
              <a:solidFill>
                <a:schemeClr val="dk1"/>
              </a:solidFill>
              <a:latin typeface="Verdana"/>
              <a:ea typeface="Verdana"/>
              <a:cs typeface="Verdana"/>
              <a:sym typeface="Verdana"/>
            </a:endParaRPr>
          </a:p>
        </p:txBody>
      </p:sp>
      <p:pic>
        <p:nvPicPr>
          <p:cNvPr id="205" name="Google Shape;205;p33" descr="A diagram of a diagram&#10;&#10;Description automatically generated"/>
          <p:cNvPicPr preferRelativeResize="0"/>
          <p:nvPr/>
        </p:nvPicPr>
        <p:blipFill rotWithShape="1">
          <a:blip r:embed="rId4">
            <a:alphaModFix/>
          </a:blip>
          <a:srcRect l="1963" t="12053" r="12838" b="15686"/>
          <a:stretch/>
        </p:blipFill>
        <p:spPr>
          <a:xfrm>
            <a:off x="5591176" y="1793174"/>
            <a:ext cx="6192838" cy="2828929"/>
          </a:xfrm>
          <a:prstGeom prst="rect">
            <a:avLst/>
          </a:prstGeom>
          <a:noFill/>
          <a:ln>
            <a:noFill/>
          </a:ln>
        </p:spPr>
      </p:pic>
      <p:sp>
        <p:nvSpPr>
          <p:cNvPr id="206" name="Google Shape;206;p33"/>
          <p:cNvSpPr/>
          <p:nvPr/>
        </p:nvSpPr>
        <p:spPr>
          <a:xfrm>
            <a:off x="5591176" y="1412875"/>
            <a:ext cx="6192838" cy="303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Guiding B-cell maturation through the breadth pathway</a:t>
            </a:r>
            <a:endParaRPr sz="1100" b="0" i="0" u="none" strike="noStrike" cap="none">
              <a:solidFill>
                <a:srgbClr val="000000"/>
              </a:solidFill>
              <a:latin typeface="Verdana"/>
              <a:ea typeface="Verdana"/>
              <a:cs typeface="Verdana"/>
              <a:sym typeface="Verdana"/>
            </a:endParaRPr>
          </a:p>
        </p:txBody>
      </p:sp>
      <p:sp>
        <p:nvSpPr>
          <p:cNvPr id="207" name="Google Shape;207;p33"/>
          <p:cNvSpPr/>
          <p:nvPr/>
        </p:nvSpPr>
        <p:spPr>
          <a:xfrm>
            <a:off x="5591175" y="1341450"/>
            <a:ext cx="6203875" cy="3456018"/>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Nduati PL03</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214" name="Google Shape;214;p34"/>
          <p:cNvSpPr/>
          <p:nvPr/>
        </p:nvSpPr>
        <p:spPr>
          <a:xfrm>
            <a:off x="1774826" y="1341450"/>
            <a:ext cx="4897437" cy="4547286"/>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Approaches to induce </a:t>
            </a:r>
            <a:r>
              <a:rPr lang="en-US" sz="1800" b="0" i="0" u="none" strike="noStrike" cap="none" err="1">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bNAb</a:t>
            </a: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responses include:</a:t>
            </a:r>
            <a:endParaRPr lang="en-US" sz="1800" b="0" i="0" u="none" strike="noStrike" cap="none">
              <a:solidFill>
                <a:schemeClr val="dk1"/>
              </a:solidFill>
              <a:latin typeface="Verdana"/>
              <a:ea typeface="Verdana"/>
              <a:cs typeface="Verdana"/>
              <a:sym typeface="Verdana"/>
            </a:endParaRPr>
          </a:p>
          <a:p>
            <a:pPr marL="410845" marR="0" lvl="1" indent="-182245" algn="l" rtl="0">
              <a:lnSpc>
                <a:spcPct val="100000"/>
              </a:lnSpc>
              <a:spcBef>
                <a:spcPts val="0"/>
              </a:spcBef>
              <a:spcAft>
                <a:spcPts val="0"/>
              </a:spcAft>
              <a:buClr>
                <a:srgbClr val="E0001B"/>
              </a:buClr>
              <a:buSzPts val="2000"/>
              <a:buFont typeface="Arial"/>
              <a:buChar char="•"/>
            </a:pPr>
            <a:r>
              <a:rPr lang="en-US" sz="1800" b="0" i="0" u="none" strike="noStrike" cap="none">
                <a:solidFill>
                  <a:schemeClr val="dk1"/>
                </a:solidFill>
                <a:latin typeface="Verdana"/>
                <a:ea typeface="Verdana"/>
                <a:cs typeface="Verdana"/>
                <a:sym typeface="Verdana"/>
              </a:rPr>
              <a:t>Sequential trimers: stimulates </a:t>
            </a:r>
            <a:r>
              <a:rPr lang="en-US" sz="1800" b="0" i="0" u="none" strike="noStrike" cap="none" err="1">
                <a:solidFill>
                  <a:schemeClr val="dk1"/>
                </a:solidFill>
                <a:latin typeface="Verdana"/>
                <a:ea typeface="Verdana"/>
                <a:cs typeface="Verdana"/>
                <a:sym typeface="Verdana"/>
              </a:rPr>
              <a:t>bNAbs</a:t>
            </a:r>
            <a:r>
              <a:rPr lang="en-US" sz="1800" b="0" i="0" u="none" strike="noStrike" cap="none">
                <a:solidFill>
                  <a:schemeClr val="dk1"/>
                </a:solidFill>
                <a:latin typeface="Verdana"/>
                <a:ea typeface="Verdana"/>
                <a:cs typeface="Verdana"/>
                <a:sym typeface="Verdana"/>
              </a:rPr>
              <a:t> to the whole HIV envelope protein (its “spikes”) with repeated vaccinations of a mix of proteins from different subtypes of HIV.</a:t>
            </a:r>
            <a:endParaRPr lang="en-US" sz="1800" b="0" i="0" u="none" strike="noStrike" cap="none">
              <a:solidFill>
                <a:schemeClr val="dk1"/>
              </a:solidFill>
              <a:latin typeface="Verdana"/>
              <a:ea typeface="Verdana"/>
              <a:cs typeface="Verdana"/>
            </a:endParaRPr>
          </a:p>
          <a:p>
            <a:pPr marL="410845" marR="0" lvl="1" indent="-182245" algn="l" rtl="0">
              <a:lnSpc>
                <a:spcPct val="100000"/>
              </a:lnSpc>
              <a:spcBef>
                <a:spcPts val="0"/>
              </a:spcBef>
              <a:spcAft>
                <a:spcPts val="0"/>
              </a:spcAft>
              <a:buClr>
                <a:srgbClr val="E0001B"/>
              </a:buClr>
              <a:buSzPts val="2000"/>
              <a:buFont typeface="Arial"/>
              <a:buChar char="•"/>
            </a:pPr>
            <a:r>
              <a:rPr lang="en-US" sz="1800" b="0" i="0" u="none" strike="noStrike" cap="none">
                <a:solidFill>
                  <a:schemeClr val="dk1"/>
                </a:solidFill>
                <a:latin typeface="Verdana"/>
                <a:ea typeface="Verdana"/>
                <a:cs typeface="Verdana"/>
                <a:sym typeface="Verdana"/>
              </a:rPr>
              <a:t>Cell lineage: “reverse engineers” effective </a:t>
            </a:r>
            <a:r>
              <a:rPr lang="en-US" sz="1800" b="0" i="0" u="none" strike="noStrike" cap="none" err="1">
                <a:solidFill>
                  <a:schemeClr val="dk1"/>
                </a:solidFill>
                <a:latin typeface="Verdana"/>
                <a:ea typeface="Verdana"/>
                <a:cs typeface="Verdana"/>
                <a:sym typeface="Verdana"/>
              </a:rPr>
              <a:t>bNAbs</a:t>
            </a:r>
            <a:r>
              <a:rPr lang="en-US" sz="1800" b="0" i="0" u="none" strike="noStrike" cap="none">
                <a:solidFill>
                  <a:schemeClr val="dk1"/>
                </a:solidFill>
                <a:latin typeface="Verdana"/>
                <a:ea typeface="Verdana"/>
                <a:cs typeface="Verdana"/>
                <a:sym typeface="Verdana"/>
              </a:rPr>
              <a:t> by observing how HIV evolves in people who have produced </a:t>
            </a:r>
            <a:r>
              <a:rPr lang="en-US" sz="1800" b="0" i="0" u="none" strike="noStrike" cap="none" err="1">
                <a:solidFill>
                  <a:schemeClr val="dk1"/>
                </a:solidFill>
                <a:latin typeface="Verdana"/>
                <a:ea typeface="Verdana"/>
                <a:cs typeface="Verdana"/>
                <a:sym typeface="Verdana"/>
              </a:rPr>
              <a:t>bNAbs</a:t>
            </a:r>
            <a:r>
              <a:rPr lang="en-US" sz="1800" b="0" i="0" u="none" strike="noStrike" cap="none">
                <a:solidFill>
                  <a:schemeClr val="dk1"/>
                </a:solidFill>
                <a:latin typeface="Verdana"/>
                <a:ea typeface="Verdana"/>
                <a:cs typeface="Verdana"/>
                <a:sym typeface="Verdana"/>
              </a:rPr>
              <a:t> and developing immunogens to anticipate such evolution. </a:t>
            </a:r>
            <a:endParaRPr lang="en-US" sz="1800" b="0" i="0" u="none" strike="noStrike" cap="none">
              <a:solidFill>
                <a:schemeClr val="dk1"/>
              </a:solidFill>
              <a:latin typeface="Verdana"/>
              <a:ea typeface="Verdana"/>
              <a:cs typeface="Verdana"/>
            </a:endParaRPr>
          </a:p>
        </p:txBody>
      </p:sp>
      <p:sp>
        <p:nvSpPr>
          <p:cNvPr id="215" name="Google Shape;215;p34"/>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HIVR4P 2024</a:t>
            </a:r>
            <a:r>
              <a:rPr lang="en-GB" sz="1200" b="1" i="0" u="none" strike="noStrike" cap="none">
                <a:solidFill>
                  <a:srgbClr val="E0001B"/>
                </a:solidFill>
                <a:latin typeface="Verdana"/>
                <a:ea typeface="Verdana"/>
                <a:cs typeface="Verdana"/>
                <a:sym typeface="Verdana"/>
              </a:rPr>
              <a:t> </a:t>
            </a:r>
            <a:r>
              <a:rPr lang="en-GB" sz="1200" b="0" i="0" u="none" strike="noStrike" cap="none">
                <a:solidFill>
                  <a:srgbClr val="7F7F7F"/>
                </a:solidFill>
                <a:latin typeface="Verdana"/>
                <a:ea typeface="Verdana"/>
                <a:cs typeface="Verdana"/>
                <a:sym typeface="Verdana"/>
              </a:rPr>
              <a:t>| bNAb vaccine strategies </a:t>
            </a:r>
            <a:endParaRPr lang="en-GB"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p:txBody>
      </p:sp>
      <p:sp>
        <p:nvSpPr>
          <p:cNvPr id="216" name="Google Shape;216;p34"/>
          <p:cNvSpPr/>
          <p:nvPr/>
        </p:nvSpPr>
        <p:spPr>
          <a:xfrm>
            <a:off x="6851659" y="1897618"/>
            <a:ext cx="4897500" cy="4464000"/>
          </a:xfrm>
          <a:prstGeom prst="rect">
            <a:avLst/>
          </a:prstGeom>
          <a:noFill/>
          <a:ln>
            <a:noFill/>
          </a:ln>
        </p:spPr>
        <p:txBody>
          <a:bodyPr spcFirstLastPara="1" wrap="square" lIns="0" tIns="0" rIns="0" bIns="0" anchor="t" anchorCtr="0">
            <a:noAutofit/>
          </a:bodyPr>
          <a:lstStyle/>
          <a:p>
            <a:pPr marL="410845" lvl="1" indent="-182245">
              <a:buClr>
                <a:srgbClr val="E0001B"/>
              </a:buClr>
              <a:buSzPts val="2000"/>
              <a:buFont typeface="Arial"/>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Germline</a:t>
            </a:r>
            <a:r>
              <a:rPr lang="en-US" sz="1800" b="0" i="0" u="none" strike="noStrike" cap="none">
                <a:solidFill>
                  <a:schemeClr val="dk1"/>
                </a:solidFill>
                <a:latin typeface="Verdana"/>
                <a:ea typeface="Verdana"/>
                <a:cs typeface="Verdana"/>
                <a:sym typeface="Verdana"/>
              </a:rPr>
              <a:t> targeting: “forward engineers” the tiny minority of B-cells that have the genes to produce </a:t>
            </a:r>
            <a:r>
              <a:rPr lang="en-US" sz="1800" b="0" i="0" u="none" strike="noStrike" cap="none" err="1">
                <a:solidFill>
                  <a:schemeClr val="dk1"/>
                </a:solidFill>
                <a:latin typeface="Verdana"/>
                <a:ea typeface="Verdana"/>
                <a:cs typeface="Verdana"/>
                <a:sym typeface="Verdana"/>
              </a:rPr>
              <a:t>bNAbs</a:t>
            </a:r>
            <a:r>
              <a:rPr lang="en-US" sz="1800" b="0" i="0" u="none" strike="noStrike" cap="none">
                <a:solidFill>
                  <a:schemeClr val="dk1"/>
                </a:solidFill>
                <a:latin typeface="Verdana"/>
                <a:ea typeface="Verdana"/>
                <a:cs typeface="Verdana"/>
                <a:sym typeface="Verdana"/>
              </a:rPr>
              <a:t> by inducing “hypermutation” so </a:t>
            </a:r>
            <a:r>
              <a:rPr lang="en-US" sz="1800">
                <a:solidFill>
                  <a:schemeClr val="dk1"/>
                </a:solidFill>
                <a:latin typeface="Verdana"/>
                <a:ea typeface="Verdana"/>
                <a:cs typeface="Verdana"/>
                <a:sym typeface="Verdana"/>
              </a:rPr>
              <a:t>that </a:t>
            </a:r>
            <a:r>
              <a:rPr lang="en-US" sz="1800" b="0" i="0" u="none" strike="noStrike" cap="none">
                <a:solidFill>
                  <a:schemeClr val="dk1"/>
                </a:solidFill>
                <a:latin typeface="Verdana"/>
                <a:ea typeface="Verdana"/>
                <a:cs typeface="Verdana"/>
                <a:sym typeface="Verdana"/>
              </a:rPr>
              <a:t>they produce </a:t>
            </a:r>
            <a:r>
              <a:rPr lang="en-US" sz="1800" b="0" i="0" u="none" strike="noStrike" cap="none" err="1">
                <a:solidFill>
                  <a:schemeClr val="dk1"/>
                </a:solidFill>
                <a:latin typeface="Verdana"/>
                <a:ea typeface="Verdana"/>
                <a:cs typeface="Verdana"/>
                <a:sym typeface="Verdana"/>
              </a:rPr>
              <a:t>bNAbs</a:t>
            </a:r>
            <a:r>
              <a:rPr lang="en-US" sz="1800" b="0" i="0" u="none" strike="noStrike" cap="none">
                <a:solidFill>
                  <a:schemeClr val="dk1"/>
                </a:solidFill>
                <a:latin typeface="Verdana"/>
                <a:ea typeface="Verdana"/>
                <a:cs typeface="Verdana"/>
                <a:sym typeface="Verdana"/>
              </a:rPr>
              <a:t> with more potency and efficacy against varied strains.</a:t>
            </a:r>
            <a:endParaRPr lang="en-US" sz="1800" b="0" i="0" u="none" strike="noStrike" cap="none">
              <a:solidFill>
                <a:schemeClr val="dk1"/>
              </a:solidFill>
              <a:latin typeface="Verdana"/>
              <a:ea typeface="Verdana"/>
              <a:cs typeface="Verdana"/>
            </a:endParaRPr>
          </a:p>
          <a:p>
            <a:pPr marL="410845" marR="0" lvl="1" indent="-182245" algn="l" rtl="0">
              <a:lnSpc>
                <a:spcPct val="100000"/>
              </a:lnSpc>
              <a:spcBef>
                <a:spcPts val="0"/>
              </a:spcBef>
              <a:spcAft>
                <a:spcPts val="0"/>
              </a:spcAft>
              <a:buClr>
                <a:srgbClr val="E0001B"/>
              </a:buClr>
              <a:buSzPts val="2000"/>
              <a:buFont typeface="Arial"/>
              <a:buChar char="•"/>
            </a:pPr>
            <a:r>
              <a:rPr lang="en-US" sz="1800" b="0" i="0" u="none" strike="noStrike" cap="none">
                <a:solidFill>
                  <a:schemeClr val="dk1"/>
                </a:solidFill>
                <a:latin typeface="Verdana"/>
                <a:ea typeface="Verdana"/>
                <a:cs typeface="Verdana"/>
                <a:sym typeface="Verdana"/>
              </a:rPr>
              <a:t>Epitope-focused vaccines: involves seeking out </a:t>
            </a: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small sequences</a:t>
            </a:r>
            <a:r>
              <a:rPr lang="en-US" sz="1800" b="0" i="0" u="none" strike="noStrike" cap="none">
                <a:solidFill>
                  <a:schemeClr val="dk1"/>
                </a:solidFill>
                <a:latin typeface="Verdana"/>
                <a:ea typeface="Verdana"/>
                <a:cs typeface="Verdana"/>
                <a:sym typeface="Verdana"/>
              </a:rPr>
              <a:t> in the envelope protein that are highly conserved because HIV cannot replicate without them.</a:t>
            </a:r>
            <a:endParaRPr lang="en-US" sz="1800" b="0" i="0" u="none" strike="noStrike" cap="none">
              <a:solidFill>
                <a:schemeClr val="dk1"/>
              </a:solidFill>
              <a:latin typeface="Verdana"/>
              <a:ea typeface="Verdana"/>
              <a:cs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lang="en-US"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p:nvPr/>
        </p:nvSpPr>
        <p:spPr>
          <a:xfrm>
            <a:off x="1595450" y="1341450"/>
            <a:ext cx="3816300" cy="45474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The germline targeting approach is probably furthest along in human trials. </a:t>
            </a:r>
            <a:endParaRPr sz="1800" b="0" i="0" u="none" strike="noStrike" cap="none" dirty="0">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Proof of concept was provided by the IAVI G001 trial in the United States, which used a virus-like nanoparticle to elicit B-cells that can produce the VRC01 </a:t>
            </a:r>
            <a:r>
              <a:rPr lang="en-GB" sz="1800" b="0" i="0" u="none" strike="noStrike" cap="none" dirty="0" err="1">
                <a:solidFill>
                  <a:schemeClr val="dk1"/>
                </a:solidFill>
                <a:latin typeface="Verdana"/>
                <a:ea typeface="Verdana"/>
                <a:cs typeface="Verdana"/>
                <a:sym typeface="Verdana"/>
              </a:rPr>
              <a:t>bNAb</a:t>
            </a:r>
            <a:r>
              <a:rPr lang="en-GB" sz="1800" b="0" i="0" u="none" strike="noStrike" cap="none" dirty="0">
                <a:solidFill>
                  <a:schemeClr val="dk1"/>
                </a:solidFill>
                <a:latin typeface="Verdana"/>
                <a:ea typeface="Verdana"/>
                <a:cs typeface="Verdana"/>
                <a:sym typeface="Verdana"/>
              </a:rPr>
              <a:t>.</a:t>
            </a:r>
            <a:endParaRPr sz="1800" b="0" i="0" u="none" strike="noStrike" cap="none" dirty="0">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The G003 trial, in collaboration with Moderna, showed that similar results could be achieved using an RNA vaccine, in an African population with different HIV strains.</a:t>
            </a:r>
            <a:endParaRPr sz="1800" b="0" i="0" u="none" strike="noStrike" cap="none" dirty="0">
              <a:solidFill>
                <a:srgbClr val="000000"/>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dirty="0">
              <a:solidFill>
                <a:schemeClr val="dk1"/>
              </a:solidFill>
              <a:latin typeface="Verdana"/>
              <a:ea typeface="Verdana"/>
              <a:cs typeface="Verdana"/>
              <a:sym typeface="Verdana"/>
            </a:endParaRPr>
          </a:p>
        </p:txBody>
      </p:sp>
      <p:sp>
        <p:nvSpPr>
          <p:cNvPr id="223" name="Google Shape;223;p35"/>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HIVR4P 2024</a:t>
            </a:r>
            <a:r>
              <a:rPr lang="en-GB" sz="1200" b="1" i="0" u="none" strike="noStrike" cap="none">
                <a:solidFill>
                  <a:srgbClr val="E0001B"/>
                </a:solidFill>
                <a:latin typeface="Verdana"/>
                <a:ea typeface="Verdana"/>
                <a:cs typeface="Verdana"/>
                <a:sym typeface="Verdana"/>
              </a:rPr>
              <a:t> </a:t>
            </a:r>
            <a:r>
              <a:rPr lang="en-GB" sz="1200" b="0" i="0" u="none" strike="noStrike" cap="none">
                <a:solidFill>
                  <a:srgbClr val="7F7F7F"/>
                </a:solidFill>
                <a:latin typeface="Verdana"/>
                <a:ea typeface="Verdana"/>
                <a:cs typeface="Verdana"/>
                <a:sym typeface="Verdana"/>
              </a:rPr>
              <a:t>| bNAb vaccine strategies </a:t>
            </a:r>
            <a:endParaRPr lang="en-GB"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p:txBody>
      </p:sp>
      <p:pic>
        <p:nvPicPr>
          <p:cNvPr id="224" name="Google Shape;224;p35" descr="A graph of vaccinations&#10;&#10;Description automatically generated"/>
          <p:cNvPicPr preferRelativeResize="0"/>
          <p:nvPr/>
        </p:nvPicPr>
        <p:blipFill rotWithShape="1">
          <a:blip r:embed="rId3">
            <a:alphaModFix/>
          </a:blip>
          <a:srcRect l="1495" t="29609" r="879" b="2877"/>
          <a:stretch/>
        </p:blipFill>
        <p:spPr>
          <a:xfrm>
            <a:off x="5732805" y="1744171"/>
            <a:ext cx="5916768" cy="2299927"/>
          </a:xfrm>
          <a:prstGeom prst="rect">
            <a:avLst/>
          </a:prstGeom>
          <a:noFill/>
          <a:ln>
            <a:noFill/>
          </a:ln>
        </p:spPr>
      </p:pic>
      <p:sp>
        <p:nvSpPr>
          <p:cNvPr id="225" name="Google Shape;225;p35"/>
          <p:cNvSpPr/>
          <p:nvPr/>
        </p:nvSpPr>
        <p:spPr>
          <a:xfrm>
            <a:off x="5591176" y="1431316"/>
            <a:ext cx="6190516" cy="23419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Responses in African and North American populations </a:t>
            </a:r>
            <a:endParaRPr sz="1100" b="0" i="0" u="none" strike="noStrike" cap="none">
              <a:solidFill>
                <a:srgbClr val="000000"/>
              </a:solidFill>
              <a:latin typeface="Verdana"/>
              <a:ea typeface="Verdana"/>
              <a:cs typeface="Verdana"/>
              <a:sym typeface="Verdana"/>
            </a:endParaRPr>
          </a:p>
        </p:txBody>
      </p:sp>
      <p:sp>
        <p:nvSpPr>
          <p:cNvPr id="226" name="Google Shape;226;p35"/>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Nduati PL03</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227" name="Google Shape;227;p35"/>
          <p:cNvSpPr/>
          <p:nvPr/>
        </p:nvSpPr>
        <p:spPr>
          <a:xfrm>
            <a:off x="5591175" y="1341449"/>
            <a:ext cx="6203700" cy="28506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2"/>
          <p:cNvSpPr txBox="1"/>
          <p:nvPr/>
        </p:nvSpPr>
        <p:spPr>
          <a:xfrm>
            <a:off x="1774825" y="1690987"/>
            <a:ext cx="9623212" cy="432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0" i="0" u="none" strike="noStrike" cap="none" dirty="0">
                <a:solidFill>
                  <a:srgbClr val="E00000"/>
                </a:solidFill>
                <a:latin typeface="Verdana"/>
                <a:ea typeface="Verdana"/>
                <a:cs typeface="Verdana"/>
                <a:sym typeface="Verdana"/>
              </a:rPr>
              <a:t>3</a:t>
            </a:r>
            <a:r>
              <a:rPr lang="en-GB" sz="1800" b="0" i="0" u="none" strike="noStrike" cap="none" dirty="0">
                <a:solidFill>
                  <a:schemeClr val="dk1"/>
                </a:solidFill>
                <a:latin typeface="Verdana"/>
                <a:ea typeface="Verdana"/>
                <a:cs typeface="Verdana"/>
                <a:sym typeface="Verdana"/>
              </a:rPr>
              <a:t>	PURPOSE 2 trial of long-acting </a:t>
            </a:r>
            <a:r>
              <a:rPr lang="en-GB" sz="1800" b="0" i="0" u="none" strike="noStrike" cap="none" dirty="0" err="1">
                <a:solidFill>
                  <a:schemeClr val="dk1"/>
                </a:solidFill>
                <a:latin typeface="Verdana"/>
                <a:ea typeface="Verdana"/>
                <a:cs typeface="Verdana"/>
                <a:sym typeface="Verdana"/>
              </a:rPr>
              <a:t>lenacapavir</a:t>
            </a:r>
            <a:r>
              <a:rPr lang="en-GB" sz="1800" b="0" i="0" u="none" strike="noStrike" cap="none" dirty="0">
                <a:solidFill>
                  <a:schemeClr val="dk1"/>
                </a:solidFill>
                <a:latin typeface="Verdana"/>
                <a:ea typeface="Verdana"/>
                <a:cs typeface="Verdana"/>
                <a:sym typeface="Verdana"/>
              </a:rPr>
              <a:t> for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FF890E"/>
              </a:buClr>
              <a:buSzPts val="2200"/>
              <a:buFont typeface="Arial"/>
              <a:buNone/>
            </a:pPr>
            <a:r>
              <a:rPr lang="en-GB" sz="1800" b="0" i="0" u="none" strike="noStrike" cap="none" dirty="0">
                <a:solidFill>
                  <a:srgbClr val="E00000"/>
                </a:solidFill>
                <a:latin typeface="Verdana"/>
                <a:ea typeface="Verdana"/>
                <a:cs typeface="Verdana"/>
                <a:sym typeface="Verdana"/>
              </a:rPr>
              <a:t>8</a:t>
            </a:r>
            <a:r>
              <a:rPr lang="en-GB" sz="1800" b="0" i="0" u="none" strike="noStrike" cap="none" dirty="0">
                <a:solidFill>
                  <a:schemeClr val="dk1"/>
                </a:solidFill>
                <a:latin typeface="Verdana"/>
                <a:ea typeface="Verdana"/>
                <a:cs typeface="Verdana"/>
                <a:sym typeface="Verdana"/>
              </a:rPr>
              <a:t>	Three-month </a:t>
            </a:r>
            <a:r>
              <a:rPr lang="en-GB" sz="1800" b="0" i="0" u="none" strike="noStrike" cap="none" dirty="0" err="1">
                <a:solidFill>
                  <a:schemeClr val="dk1"/>
                </a:solidFill>
                <a:latin typeface="Verdana"/>
                <a:ea typeface="Verdana"/>
                <a:cs typeface="Verdana"/>
                <a:sym typeface="Verdana"/>
              </a:rPr>
              <a:t>dapivirine</a:t>
            </a:r>
            <a:r>
              <a:rPr lang="en-GB" sz="1800" b="0" i="0" u="none" strike="noStrike" cap="none" dirty="0">
                <a:solidFill>
                  <a:schemeClr val="dk1"/>
                </a:solidFill>
                <a:latin typeface="Verdana"/>
                <a:ea typeface="Verdana"/>
                <a:cs typeface="Verdana"/>
                <a:sym typeface="Verdana"/>
              </a:rPr>
              <a:t> vaginal ring </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FF890E"/>
              </a:buClr>
              <a:buSzPts val="2200"/>
              <a:buFont typeface="Arial"/>
              <a:buNone/>
            </a:pPr>
            <a:r>
              <a:rPr lang="en-GB" sz="1800" b="0" i="0" u="none" strike="noStrike" cap="none" dirty="0">
                <a:solidFill>
                  <a:srgbClr val="E00000"/>
                </a:solidFill>
                <a:latin typeface="Verdana"/>
                <a:ea typeface="Verdana"/>
                <a:cs typeface="Verdana"/>
                <a:sym typeface="Verdana"/>
              </a:rPr>
              <a:t>1</a:t>
            </a:r>
            <a:r>
              <a:rPr lang="en-GB" sz="1800" dirty="0">
                <a:solidFill>
                  <a:srgbClr val="E00000"/>
                </a:solidFill>
                <a:latin typeface="Verdana"/>
                <a:ea typeface="Verdana"/>
                <a:cs typeface="Verdana"/>
                <a:sym typeface="Verdana"/>
              </a:rPr>
              <a:t>1</a:t>
            </a:r>
            <a:r>
              <a:rPr lang="en-GB" sz="1800" b="0" i="0" u="none" strike="noStrike" cap="none" dirty="0">
                <a:solidFill>
                  <a:schemeClr val="dk1"/>
                </a:solidFill>
                <a:latin typeface="Verdana"/>
                <a:ea typeface="Verdana"/>
                <a:cs typeface="Verdana"/>
                <a:sym typeface="Verdana"/>
              </a:rPr>
              <a:t>	Offering a choice of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methods</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FF890E"/>
              </a:buClr>
              <a:buSzPts val="2200"/>
              <a:buFont typeface="Arial"/>
              <a:buNone/>
            </a:pPr>
            <a:r>
              <a:rPr lang="en-GB" sz="1800" b="0" i="0" u="none" strike="noStrike" cap="none" dirty="0">
                <a:solidFill>
                  <a:srgbClr val="E00000"/>
                </a:solidFill>
                <a:latin typeface="Verdana"/>
                <a:ea typeface="Verdana"/>
                <a:cs typeface="Verdana"/>
                <a:sym typeface="Verdana"/>
              </a:rPr>
              <a:t>1</a:t>
            </a:r>
            <a:r>
              <a:rPr lang="en-GB" sz="1800" dirty="0">
                <a:solidFill>
                  <a:srgbClr val="E00000"/>
                </a:solidFill>
                <a:latin typeface="Verdana"/>
                <a:ea typeface="Verdana"/>
                <a:cs typeface="Verdana"/>
                <a:sym typeface="Verdana"/>
              </a:rPr>
              <a:t>5</a:t>
            </a:r>
            <a:r>
              <a:rPr lang="en-GB" sz="1800" b="0" i="0" u="none" strike="noStrike" cap="none" dirty="0">
                <a:solidFill>
                  <a:schemeClr val="dk1"/>
                </a:solidFill>
                <a:latin typeface="Verdana"/>
                <a:ea typeface="Verdana"/>
                <a:cs typeface="Verdana"/>
                <a:sym typeface="Verdana"/>
              </a:rPr>
              <a:t>	Using local languages in HIV science reporting</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FF890E"/>
              </a:buClr>
              <a:buSzPts val="2200"/>
              <a:buFont typeface="Arial"/>
              <a:buNone/>
            </a:pPr>
            <a:r>
              <a:rPr lang="en-GB" sz="1800" b="0" i="0" u="none" strike="noStrike" cap="none" dirty="0">
                <a:solidFill>
                  <a:srgbClr val="E00000"/>
                </a:solidFill>
                <a:latin typeface="Verdana"/>
                <a:ea typeface="Verdana"/>
                <a:cs typeface="Verdana"/>
                <a:sym typeface="Verdana"/>
              </a:rPr>
              <a:t>1</a:t>
            </a:r>
            <a:r>
              <a:rPr lang="en-GB" sz="1800" dirty="0">
                <a:solidFill>
                  <a:srgbClr val="E00000"/>
                </a:solidFill>
                <a:latin typeface="Verdana"/>
                <a:ea typeface="Verdana"/>
                <a:cs typeface="Verdana"/>
                <a:sym typeface="Verdana"/>
              </a:rPr>
              <a:t>7</a:t>
            </a:r>
            <a:r>
              <a:rPr lang="en-GB" sz="1800" b="0" i="0" u="none" strike="noStrike" cap="none" dirty="0">
                <a:solidFill>
                  <a:schemeClr val="dk1"/>
                </a:solidFill>
                <a:latin typeface="Verdana"/>
                <a:ea typeface="Verdana"/>
                <a:cs typeface="Verdana"/>
                <a:sym typeface="Verdana"/>
              </a:rPr>
              <a:t>	</a:t>
            </a:r>
            <a:r>
              <a:rPr lang="en-GB" sz="1800" b="0" i="0" u="none" strike="noStrike" cap="none" dirty="0" err="1">
                <a:solidFill>
                  <a:schemeClr val="dk1"/>
                </a:solidFill>
                <a:latin typeface="Verdana"/>
                <a:ea typeface="Verdana"/>
                <a:cs typeface="Verdana"/>
                <a:sym typeface="Verdana"/>
              </a:rPr>
              <a:t>bNAb</a:t>
            </a:r>
            <a:r>
              <a:rPr lang="en-GB" sz="1800" b="0" i="0" u="none" strike="noStrike" cap="none" dirty="0">
                <a:solidFill>
                  <a:schemeClr val="dk1"/>
                </a:solidFill>
                <a:latin typeface="Verdana"/>
                <a:ea typeface="Verdana"/>
                <a:cs typeface="Verdana"/>
                <a:sym typeface="Verdana"/>
              </a:rPr>
              <a:t> vaccine strategies</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FF890E"/>
              </a:buClr>
              <a:buSzPts val="2200"/>
              <a:buFont typeface="Arial"/>
              <a:buNone/>
            </a:pPr>
            <a:r>
              <a:rPr lang="en-GB" sz="1800" b="0" i="0" u="none" strike="noStrike" cap="none" dirty="0">
                <a:solidFill>
                  <a:srgbClr val="E00000"/>
                </a:solidFill>
                <a:latin typeface="Verdana"/>
                <a:ea typeface="Verdana"/>
                <a:cs typeface="Verdana"/>
                <a:sym typeface="Verdana"/>
              </a:rPr>
              <a:t>2</a:t>
            </a:r>
            <a:r>
              <a:rPr lang="en-GB" sz="1800" dirty="0">
                <a:solidFill>
                  <a:srgbClr val="E00000"/>
                </a:solidFill>
                <a:latin typeface="Verdana"/>
                <a:ea typeface="Verdana"/>
                <a:cs typeface="Verdana"/>
                <a:sym typeface="Verdana"/>
              </a:rPr>
              <a:t>0</a:t>
            </a:r>
            <a:r>
              <a:rPr lang="en-GB" sz="1800" b="0" i="0" u="none" strike="noStrike" cap="none" dirty="0">
                <a:solidFill>
                  <a:schemeClr val="dk1"/>
                </a:solidFill>
                <a:latin typeface="Verdana"/>
                <a:ea typeface="Verdana"/>
                <a:cs typeface="Verdana"/>
                <a:sym typeface="Verdana"/>
              </a:rPr>
              <a:t>	Forcing the development of improbable </a:t>
            </a:r>
            <a:r>
              <a:rPr lang="en-GB" sz="1800" b="0" i="0" u="none" strike="noStrike" cap="none" dirty="0" err="1">
                <a:solidFill>
                  <a:schemeClr val="dk1"/>
                </a:solidFill>
                <a:latin typeface="Verdana"/>
                <a:ea typeface="Verdana"/>
                <a:cs typeface="Verdana"/>
                <a:sym typeface="Verdana"/>
              </a:rPr>
              <a:t>bNAb</a:t>
            </a:r>
            <a:r>
              <a:rPr lang="en-GB" sz="1800" b="0" i="0" u="none" strike="noStrike" cap="none" dirty="0">
                <a:solidFill>
                  <a:schemeClr val="dk1"/>
                </a:solidFill>
                <a:latin typeface="Verdana"/>
                <a:ea typeface="Verdana"/>
                <a:cs typeface="Verdana"/>
                <a:sym typeface="Verdana"/>
              </a:rPr>
              <a:t> mutations</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2200"/>
              <a:buFont typeface="Arial"/>
              <a:buNone/>
            </a:pPr>
            <a:r>
              <a:rPr lang="en-GB" sz="1800" b="0" i="0" u="none" strike="noStrike" cap="none" dirty="0">
                <a:solidFill>
                  <a:srgbClr val="E00000"/>
                </a:solidFill>
                <a:latin typeface="Verdana"/>
                <a:ea typeface="Verdana"/>
                <a:cs typeface="Verdana"/>
                <a:sym typeface="Verdana"/>
              </a:rPr>
              <a:t>2</a:t>
            </a:r>
            <a:r>
              <a:rPr lang="en-GB" sz="1800" dirty="0">
                <a:solidFill>
                  <a:srgbClr val="E00000"/>
                </a:solidFill>
                <a:latin typeface="Verdana"/>
                <a:ea typeface="Verdana"/>
                <a:cs typeface="Verdana"/>
                <a:sym typeface="Verdana"/>
              </a:rPr>
              <a:t>3</a:t>
            </a:r>
            <a:r>
              <a:rPr lang="en-GB" sz="1800" b="0" i="0" u="none" strike="noStrike" cap="none" dirty="0">
                <a:solidFill>
                  <a:schemeClr val="dk1"/>
                </a:solidFill>
                <a:latin typeface="Verdana"/>
                <a:ea typeface="Verdana"/>
                <a:cs typeface="Verdana"/>
                <a:sym typeface="Verdana"/>
              </a:rPr>
              <a:t>	T-cell vaccines</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2200"/>
              <a:buFont typeface="Arial"/>
              <a:buNone/>
            </a:pPr>
            <a:r>
              <a:rPr lang="en-GB" sz="1800" b="0" i="0" u="none" strike="noStrike" cap="none" dirty="0">
                <a:solidFill>
                  <a:srgbClr val="E00000"/>
                </a:solidFill>
                <a:latin typeface="Verdana"/>
                <a:ea typeface="Verdana"/>
                <a:cs typeface="Verdana"/>
                <a:sym typeface="Verdana"/>
              </a:rPr>
              <a:t>2</a:t>
            </a:r>
            <a:r>
              <a:rPr lang="en-GB" sz="1800" dirty="0">
                <a:solidFill>
                  <a:srgbClr val="E00000"/>
                </a:solidFill>
                <a:latin typeface="Verdana"/>
                <a:ea typeface="Verdana"/>
                <a:cs typeface="Verdana"/>
                <a:sym typeface="Verdana"/>
              </a:rPr>
              <a:t>6</a:t>
            </a:r>
            <a:r>
              <a:rPr lang="en-GB" sz="1800" b="0" i="0" u="none" strike="noStrike" cap="none" dirty="0">
                <a:solidFill>
                  <a:schemeClr val="dk1"/>
                </a:solidFill>
                <a:latin typeface="Verdana"/>
                <a:ea typeface="Verdana"/>
                <a:cs typeface="Verdana"/>
                <a:sym typeface="Verdana"/>
              </a:rPr>
              <a:t>	Viral vectors in therapeutic </a:t>
            </a:r>
            <a:r>
              <a:rPr lang="en-GB" sz="1800" b="0" i="0" u="none" strike="noStrike" cap="none" dirty="0" err="1">
                <a:solidFill>
                  <a:schemeClr val="dk1"/>
                </a:solidFill>
                <a:latin typeface="Verdana"/>
                <a:ea typeface="Verdana"/>
                <a:cs typeface="Verdana"/>
                <a:sym typeface="Verdana"/>
              </a:rPr>
              <a:t>bNAb</a:t>
            </a:r>
            <a:r>
              <a:rPr lang="en-GB" sz="1800" b="0" i="0" u="none" strike="noStrike" cap="none" dirty="0">
                <a:solidFill>
                  <a:schemeClr val="dk1"/>
                </a:solidFill>
                <a:latin typeface="Verdana"/>
                <a:ea typeface="Verdana"/>
                <a:cs typeface="Verdana"/>
                <a:sym typeface="Verdana"/>
              </a:rPr>
              <a:t> vaccines</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2200"/>
              <a:buFont typeface="Arial"/>
              <a:buNone/>
            </a:pPr>
            <a:r>
              <a:rPr lang="en-GB" sz="1800" b="0" i="0" u="none" strike="noStrike" cap="none" dirty="0">
                <a:solidFill>
                  <a:schemeClr val="dk1"/>
                </a:solidFill>
                <a:latin typeface="Verdana"/>
                <a:ea typeface="Verdana"/>
                <a:cs typeface="Verdana"/>
                <a:sym typeface="Verdana"/>
              </a:rPr>
              <a:t>	</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chemeClr val="dk1"/>
              </a:buClr>
              <a:buSzPts val="2200"/>
              <a:buFont typeface="Arial"/>
              <a:buNone/>
            </a:pPr>
            <a:endParaRPr sz="1800" b="0" i="0" u="none" strike="noStrike" cap="none" dirty="0">
              <a:solidFill>
                <a:schemeClr val="dk1"/>
              </a:solidFill>
              <a:latin typeface="Verdana"/>
              <a:ea typeface="Verdana"/>
              <a:cs typeface="Verdana"/>
              <a:sym typeface="Verdana"/>
            </a:endParaRPr>
          </a:p>
        </p:txBody>
      </p:sp>
      <p:cxnSp>
        <p:nvCxnSpPr>
          <p:cNvPr id="34" name="Google Shape;34;p2"/>
          <p:cNvCxnSpPr/>
          <p:nvPr/>
        </p:nvCxnSpPr>
        <p:spPr>
          <a:xfrm flipH="1">
            <a:off x="8595791" y="-422546"/>
            <a:ext cx="2557500" cy="6765600"/>
          </a:xfrm>
          <a:prstGeom prst="straightConnector1">
            <a:avLst/>
          </a:prstGeom>
          <a:noFill/>
          <a:ln w="76200" cap="flat" cmpd="sng">
            <a:solidFill>
              <a:srgbClr val="E0001B"/>
            </a:solidFill>
            <a:prstDash val="solid"/>
            <a:miter lim="800000"/>
            <a:headEnd type="none" w="sm" len="sm"/>
            <a:tailEnd type="none" w="sm" len="sm"/>
          </a:ln>
        </p:spPr>
      </p:cxnSp>
      <p:sp>
        <p:nvSpPr>
          <p:cNvPr id="35" name="Google Shape;35;p2"/>
          <p:cNvSpPr txBox="1"/>
          <p:nvPr/>
        </p:nvSpPr>
        <p:spPr>
          <a:xfrm>
            <a:off x="1774825" y="648438"/>
            <a:ext cx="7216500" cy="693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76382"/>
              </a:buClr>
              <a:buSzPts val="5400"/>
              <a:buFont typeface="Calibri"/>
              <a:buNone/>
            </a:pPr>
            <a:r>
              <a:rPr lang="en-GB" sz="5400" b="0" i="0" u="none" strike="noStrike" cap="none">
                <a:solidFill>
                  <a:srgbClr val="E00000"/>
                </a:solidFill>
                <a:latin typeface="Verdana"/>
                <a:ea typeface="Verdana"/>
                <a:cs typeface="Verdana"/>
                <a:sym typeface="Verdana"/>
              </a:rPr>
              <a:t>Co</a:t>
            </a:r>
            <a:r>
              <a:rPr lang="en-GB" sz="5400" b="0" i="0" u="none" strike="noStrike" cap="none">
                <a:solidFill>
                  <a:srgbClr val="E0001B"/>
                </a:solidFill>
                <a:latin typeface="Verdana"/>
                <a:ea typeface="Verdana"/>
                <a:cs typeface="Verdana"/>
                <a:sym typeface="Verdana"/>
              </a:rPr>
              <a:t>ntents</a:t>
            </a:r>
            <a:endParaRPr sz="5400" b="1" i="0" u="none" strike="noStrike" cap="none">
              <a:solidFill>
                <a:srgbClr val="E0001B"/>
              </a:solidFill>
              <a:latin typeface="Verdana"/>
              <a:ea typeface="Verdana"/>
              <a:cs typeface="Verdana"/>
              <a:sym typeface="Verdana"/>
            </a:endParaRPr>
          </a:p>
        </p:txBody>
      </p:sp>
      <p:sp>
        <p:nvSpPr>
          <p:cNvPr id="36" name="Google Shape;36;p2"/>
          <p:cNvSpPr/>
          <p:nvPr/>
        </p:nvSpPr>
        <p:spPr>
          <a:xfrm>
            <a:off x="-55413" y="6217237"/>
            <a:ext cx="11694964" cy="423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
          <p:cNvSpPr/>
          <p:nvPr/>
        </p:nvSpPr>
        <p:spPr>
          <a:xfrm>
            <a:off x="0" y="6129338"/>
            <a:ext cx="12192000" cy="7286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8" name="Google Shape;38;p2" descr="Picture 3"/>
          <p:cNvPicPr preferRelativeResize="0"/>
          <p:nvPr/>
        </p:nvPicPr>
        <p:blipFill rotWithShape="1">
          <a:blip r:embed="rId3">
            <a:alphaModFix/>
          </a:blip>
          <a:srcRect/>
          <a:stretch/>
        </p:blipFill>
        <p:spPr>
          <a:xfrm>
            <a:off x="413237" y="6042252"/>
            <a:ext cx="1361588" cy="728662"/>
          </a:xfrm>
          <a:prstGeom prst="rect">
            <a:avLst/>
          </a:prstGeom>
          <a:noFill/>
          <a:ln>
            <a:noFill/>
          </a:ln>
        </p:spPr>
      </p:pic>
      <p:sp>
        <p:nvSpPr>
          <p:cNvPr id="39" name="Google Shape;39;p2">
            <a:hlinkClick r:id="rId4" action="ppaction://hlinksldjump"/>
          </p:cNvPr>
          <p:cNvSpPr/>
          <p:nvPr/>
        </p:nvSpPr>
        <p:spPr>
          <a:xfrm>
            <a:off x="1595438" y="1700213"/>
            <a:ext cx="7092950" cy="2483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 name="Google Shape;40;p2">
            <a:hlinkClick r:id="rId5" action="ppaction://hlinksldjump"/>
          </p:cNvPr>
          <p:cNvSpPr/>
          <p:nvPr/>
        </p:nvSpPr>
        <p:spPr>
          <a:xfrm>
            <a:off x="1595438" y="2133600"/>
            <a:ext cx="7092900" cy="24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solidFill>
                  <a:schemeClr val="dk1"/>
                </a:solidFill>
              </a:rPr>
              <a:t> </a:t>
            </a:r>
            <a:endParaRPr sz="1400" b="0" i="0" u="none" strike="noStrike" cap="none">
              <a:solidFill>
                <a:schemeClr val="dk1"/>
              </a:solidFill>
              <a:latin typeface="Arial"/>
              <a:ea typeface="Arial"/>
              <a:cs typeface="Arial"/>
              <a:sym typeface="Arial"/>
            </a:endParaRPr>
          </a:p>
        </p:txBody>
      </p:sp>
      <p:sp>
        <p:nvSpPr>
          <p:cNvPr id="41" name="Google Shape;41;p2">
            <a:hlinkClick r:id="rId6" action="ppaction://hlinksldjump"/>
          </p:cNvPr>
          <p:cNvSpPr/>
          <p:nvPr/>
        </p:nvSpPr>
        <p:spPr>
          <a:xfrm>
            <a:off x="1720088" y="2526016"/>
            <a:ext cx="7092900" cy="24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 name="Google Shape;42;p2">
            <a:hlinkClick r:id="rId7" action="ppaction://hlinksldjump"/>
          </p:cNvPr>
          <p:cNvSpPr/>
          <p:nvPr/>
        </p:nvSpPr>
        <p:spPr>
          <a:xfrm>
            <a:off x="1774824" y="2913225"/>
            <a:ext cx="6442500" cy="24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 name="Google Shape;43;p2">
            <a:hlinkClick r:id="rId8" action="ppaction://hlinksldjump"/>
          </p:cNvPr>
          <p:cNvSpPr/>
          <p:nvPr/>
        </p:nvSpPr>
        <p:spPr>
          <a:xfrm>
            <a:off x="1774813" y="3323784"/>
            <a:ext cx="7092900" cy="24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4" name="Google Shape;44;p2">
            <a:hlinkClick r:id="rId9" action="ppaction://hlinksldjump"/>
          </p:cNvPr>
          <p:cNvSpPr/>
          <p:nvPr/>
        </p:nvSpPr>
        <p:spPr>
          <a:xfrm>
            <a:off x="1774813" y="3733027"/>
            <a:ext cx="7092900" cy="24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5" name="Google Shape;45;p2">
            <a:hlinkClick r:id="rId10" action="ppaction://hlinksldjump"/>
          </p:cNvPr>
          <p:cNvSpPr/>
          <p:nvPr/>
        </p:nvSpPr>
        <p:spPr>
          <a:xfrm>
            <a:off x="1774813" y="4531989"/>
            <a:ext cx="7092900" cy="24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 name="Google Shape;46;p2">
            <a:hlinkClick r:id="rId11" action="ppaction://hlinksldjump"/>
          </p:cNvPr>
          <p:cNvSpPr/>
          <p:nvPr/>
        </p:nvSpPr>
        <p:spPr>
          <a:xfrm>
            <a:off x="1595438" y="4922382"/>
            <a:ext cx="7092900" cy="24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 name="Google Shape;47;p2"/>
          <p:cNvSpPr/>
          <p:nvPr/>
        </p:nvSpPr>
        <p:spPr>
          <a:xfrm>
            <a:off x="1774825" y="58054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rgbClr val="000000"/>
              </a:buClr>
              <a:buSzPts val="1600"/>
              <a:buFont typeface="Arial"/>
              <a:buNone/>
            </a:pPr>
            <a:r>
              <a:rPr lang="en-GB" sz="1200" b="0" i="0" u="none" strike="noStrike" cap="none">
                <a:solidFill>
                  <a:srgbClr val="7F7F7F"/>
                </a:solidFill>
                <a:latin typeface="Calibri"/>
                <a:ea typeface="Calibri"/>
                <a:cs typeface="Calibri"/>
                <a:sym typeface="Calibri"/>
              </a:rPr>
              <a:t>These contents sections are hyperlinked</a:t>
            </a:r>
            <a:endParaRPr sz="1200" b="0" i="0" u="none" strike="noStrike" cap="none">
              <a:solidFill>
                <a:srgbClr val="000000"/>
              </a:solidFill>
              <a:latin typeface="Arial"/>
              <a:ea typeface="Arial"/>
              <a:cs typeface="Arial"/>
              <a:sym typeface="Arial"/>
            </a:endParaRPr>
          </a:p>
        </p:txBody>
      </p:sp>
      <p:sp>
        <p:nvSpPr>
          <p:cNvPr id="48" name="Google Shape;48;p2">
            <a:hlinkClick r:id="rId12" action="ppaction://hlinksldjump"/>
          </p:cNvPr>
          <p:cNvSpPr/>
          <p:nvPr/>
        </p:nvSpPr>
        <p:spPr>
          <a:xfrm>
            <a:off x="1774813" y="4141614"/>
            <a:ext cx="7092900" cy="24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0"/>
                                        <p:tgtEl>
                                          <p:spTgt spid="34"/>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par>
                          <p:cTn id="11" fill="hold">
                            <p:stCondLst>
                              <p:cond delay="2001"/>
                            </p:stCondLst>
                            <p:childTnLst>
                              <p:par>
                                <p:cTn id="12" presetID="1" presetClass="entr" presetSubtype="0" fill="hold" nodeType="afterEffect">
                                  <p:stCondLst>
                                    <p:cond delay="100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par>
                          <p:cTn id="14" fill="hold">
                            <p:stCondLst>
                              <p:cond delay="2002"/>
                            </p:stCondLst>
                            <p:childTnLst>
                              <p:par>
                                <p:cTn id="15" presetID="1" presetClass="entr" presetSubtype="0" fill="hold" nodeType="afterEffect">
                                  <p:stCondLst>
                                    <p:cond delay="1000"/>
                                  </p:stCondLst>
                                  <p:childTnLst>
                                    <p:set>
                                      <p:cBhvr>
                                        <p:cTn id="16" dur="1" fill="hold">
                                          <p:stCondLst>
                                            <p:cond delay="0"/>
                                          </p:stCondLst>
                                        </p:cTn>
                                        <p:tgtEl>
                                          <p:spTgt spid="33">
                                            <p:txEl>
                                              <p:pRg st="1" end="1"/>
                                            </p:txEl>
                                          </p:spTgt>
                                        </p:tgtEl>
                                        <p:attrNameLst>
                                          <p:attrName>style.visibility</p:attrName>
                                        </p:attrNameLst>
                                      </p:cBhvr>
                                      <p:to>
                                        <p:strVal val="visible"/>
                                      </p:to>
                                    </p:set>
                                  </p:childTnLst>
                                </p:cTn>
                              </p:par>
                            </p:childTnLst>
                          </p:cTn>
                        </p:par>
                        <p:par>
                          <p:cTn id="17" fill="hold">
                            <p:stCondLst>
                              <p:cond delay="2003"/>
                            </p:stCondLst>
                            <p:childTnLst>
                              <p:par>
                                <p:cTn id="18" presetID="1" presetClass="entr" presetSubtype="0" fill="hold" nodeType="afterEffect">
                                  <p:stCondLst>
                                    <p:cond delay="1000"/>
                                  </p:stCondLst>
                                  <p:childTnLst>
                                    <p:set>
                                      <p:cBhvr>
                                        <p:cTn id="19" dur="1" fill="hold">
                                          <p:stCondLst>
                                            <p:cond delay="0"/>
                                          </p:stCondLst>
                                        </p:cTn>
                                        <p:tgtEl>
                                          <p:spTgt spid="33">
                                            <p:txEl>
                                              <p:pRg st="2" end="2"/>
                                            </p:txEl>
                                          </p:spTgt>
                                        </p:tgtEl>
                                        <p:attrNameLst>
                                          <p:attrName>style.visibility</p:attrName>
                                        </p:attrNameLst>
                                      </p:cBhvr>
                                      <p:to>
                                        <p:strVal val="visible"/>
                                      </p:to>
                                    </p:set>
                                  </p:childTnLst>
                                </p:cTn>
                              </p:par>
                            </p:childTnLst>
                          </p:cTn>
                        </p:par>
                        <p:par>
                          <p:cTn id="20" fill="hold">
                            <p:stCondLst>
                              <p:cond delay="2004"/>
                            </p:stCondLst>
                            <p:childTnLst>
                              <p:par>
                                <p:cTn id="21" presetID="1" presetClass="entr" presetSubtype="0" fill="hold" nodeType="afterEffect">
                                  <p:stCondLst>
                                    <p:cond delay="1000"/>
                                  </p:stCondLst>
                                  <p:childTnLst>
                                    <p:set>
                                      <p:cBhvr>
                                        <p:cTn id="22" dur="1" fill="hold">
                                          <p:stCondLst>
                                            <p:cond delay="0"/>
                                          </p:stCondLst>
                                        </p:cTn>
                                        <p:tgtEl>
                                          <p:spTgt spid="33">
                                            <p:txEl>
                                              <p:pRg st="3" end="3"/>
                                            </p:txEl>
                                          </p:spTgt>
                                        </p:tgtEl>
                                        <p:attrNameLst>
                                          <p:attrName>style.visibility</p:attrName>
                                        </p:attrNameLst>
                                      </p:cBhvr>
                                      <p:to>
                                        <p:strVal val="visible"/>
                                      </p:to>
                                    </p:set>
                                  </p:childTnLst>
                                </p:cTn>
                              </p:par>
                            </p:childTnLst>
                          </p:cTn>
                        </p:par>
                        <p:par>
                          <p:cTn id="23" fill="hold">
                            <p:stCondLst>
                              <p:cond delay="2005"/>
                            </p:stCondLst>
                            <p:childTnLst>
                              <p:par>
                                <p:cTn id="24" presetID="1" presetClass="entr" presetSubtype="0" fill="hold" nodeType="afterEffect">
                                  <p:stCondLst>
                                    <p:cond delay="1000"/>
                                  </p:stCondLst>
                                  <p:childTnLst>
                                    <p:set>
                                      <p:cBhvr>
                                        <p:cTn id="25" dur="1" fill="hold">
                                          <p:stCondLst>
                                            <p:cond delay="0"/>
                                          </p:stCondLst>
                                        </p:cTn>
                                        <p:tgtEl>
                                          <p:spTgt spid="33">
                                            <p:txEl>
                                              <p:pRg st="4" end="4"/>
                                            </p:txEl>
                                          </p:spTgt>
                                        </p:tgtEl>
                                        <p:attrNameLst>
                                          <p:attrName>style.visibility</p:attrName>
                                        </p:attrNameLst>
                                      </p:cBhvr>
                                      <p:to>
                                        <p:strVal val="visible"/>
                                      </p:to>
                                    </p:set>
                                  </p:childTnLst>
                                </p:cTn>
                              </p:par>
                            </p:childTnLst>
                          </p:cTn>
                        </p:par>
                        <p:par>
                          <p:cTn id="26" fill="hold">
                            <p:stCondLst>
                              <p:cond delay="2006"/>
                            </p:stCondLst>
                            <p:childTnLst>
                              <p:par>
                                <p:cTn id="27" presetID="1" presetClass="entr" presetSubtype="0" fill="hold" nodeType="afterEffect">
                                  <p:stCondLst>
                                    <p:cond delay="1000"/>
                                  </p:stCondLst>
                                  <p:childTnLst>
                                    <p:set>
                                      <p:cBhvr>
                                        <p:cTn id="28" dur="1" fill="hold">
                                          <p:stCondLst>
                                            <p:cond delay="0"/>
                                          </p:stCondLst>
                                        </p:cTn>
                                        <p:tgtEl>
                                          <p:spTgt spid="33">
                                            <p:txEl>
                                              <p:pRg st="5" end="5"/>
                                            </p:txEl>
                                          </p:spTgt>
                                        </p:tgtEl>
                                        <p:attrNameLst>
                                          <p:attrName>style.visibility</p:attrName>
                                        </p:attrNameLst>
                                      </p:cBhvr>
                                      <p:to>
                                        <p:strVal val="visible"/>
                                      </p:to>
                                    </p:set>
                                  </p:childTnLst>
                                </p:cTn>
                              </p:par>
                            </p:childTnLst>
                          </p:cTn>
                        </p:par>
                        <p:par>
                          <p:cTn id="29" fill="hold">
                            <p:stCondLst>
                              <p:cond delay="2007"/>
                            </p:stCondLst>
                            <p:childTnLst>
                              <p:par>
                                <p:cTn id="30" presetID="1" presetClass="entr" presetSubtype="0" fill="hold" nodeType="afterEffect">
                                  <p:stCondLst>
                                    <p:cond delay="1000"/>
                                  </p:stCondLst>
                                  <p:childTnLst>
                                    <p:set>
                                      <p:cBhvr>
                                        <p:cTn id="31" dur="1" fill="hold">
                                          <p:stCondLst>
                                            <p:cond delay="0"/>
                                          </p:stCondLst>
                                        </p:cTn>
                                        <p:tgtEl>
                                          <p:spTgt spid="33">
                                            <p:txEl>
                                              <p:pRg st="6" end="6"/>
                                            </p:txEl>
                                          </p:spTgt>
                                        </p:tgtEl>
                                        <p:attrNameLst>
                                          <p:attrName>style.visibility</p:attrName>
                                        </p:attrNameLst>
                                      </p:cBhvr>
                                      <p:to>
                                        <p:strVal val="visible"/>
                                      </p:to>
                                    </p:set>
                                  </p:childTnLst>
                                </p:cTn>
                              </p:par>
                            </p:childTnLst>
                          </p:cTn>
                        </p:par>
                        <p:par>
                          <p:cTn id="32" fill="hold">
                            <p:stCondLst>
                              <p:cond delay="2008"/>
                            </p:stCondLst>
                            <p:childTnLst>
                              <p:par>
                                <p:cTn id="33" presetID="1" presetClass="entr" presetSubtype="0" fill="hold" nodeType="afterEffect">
                                  <p:stCondLst>
                                    <p:cond delay="100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par>
                          <p:cTn id="35" fill="hold">
                            <p:stCondLst>
                              <p:cond delay="2009"/>
                            </p:stCondLst>
                            <p:childTnLst>
                              <p:par>
                                <p:cTn id="36" presetID="1" presetClass="entr" presetSubtype="0" fill="hold" nodeType="afterEffect">
                                  <p:stCondLst>
                                    <p:cond delay="1000"/>
                                  </p:stCondLst>
                                  <p:childTnLst>
                                    <p:set>
                                      <p:cBhvr>
                                        <p:cTn id="37" dur="1" fill="hold">
                                          <p:stCondLst>
                                            <p:cond delay="0"/>
                                          </p:stCondLst>
                                        </p:cTn>
                                        <p:tgtEl>
                                          <p:spTgt spid="33">
                                            <p:txEl>
                                              <p:pRg st="8" end="8"/>
                                            </p:txEl>
                                          </p:spTgt>
                                        </p:tgtEl>
                                        <p:attrNameLst>
                                          <p:attrName>style.visibility</p:attrName>
                                        </p:attrNameLst>
                                      </p:cBhvr>
                                      <p:to>
                                        <p:strVal val="visible"/>
                                      </p:to>
                                    </p:set>
                                  </p:childTnLst>
                                </p:cTn>
                              </p:par>
                            </p:childTnLst>
                          </p:cTn>
                        </p:par>
                        <p:par>
                          <p:cTn id="38" fill="hold">
                            <p:stCondLst>
                              <p:cond delay="2010"/>
                            </p:stCondLst>
                            <p:childTnLst>
                              <p:par>
                                <p:cTn id="39" presetID="1" presetClass="entr" presetSubtype="0" fill="hold" nodeType="afterEffect">
                                  <p:stCondLst>
                                    <p:cond delay="1000"/>
                                  </p:stCondLst>
                                  <p:childTnLst>
                                    <p:set>
                                      <p:cBhvr>
                                        <p:cTn id="40" dur="1" fill="hold">
                                          <p:stCondLst>
                                            <p:cond delay="0"/>
                                          </p:stCondLst>
                                        </p:cTn>
                                        <p:tgtEl>
                                          <p:spTgt spid="33">
                                            <p:txEl>
                                              <p:pRg st="9" end="9"/>
                                            </p:txEl>
                                          </p:spTgt>
                                        </p:tgtEl>
                                        <p:attrNameLst>
                                          <p:attrName>style.visibility</p:attrName>
                                        </p:attrNameLst>
                                      </p:cBhvr>
                                      <p:to>
                                        <p:strVal val="visible"/>
                                      </p:to>
                                    </p:set>
                                  </p:childTnLst>
                                </p:cTn>
                              </p:par>
                            </p:childTnLst>
                          </p:cTn>
                        </p:par>
                        <p:par>
                          <p:cTn id="41" fill="hold">
                            <p:stCondLst>
                              <p:cond delay="2011"/>
                            </p:stCondLst>
                            <p:childTnLst>
                              <p:par>
                                <p:cTn id="42" presetID="1" presetClass="entr" presetSubtype="0" fill="hold" nodeType="afterEffect">
                                  <p:stCondLst>
                                    <p:cond delay="50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Forcing the development of improbable </a:t>
            </a:r>
            <a:r>
              <a:rPr lang="en-US" sz="1200" b="0" i="0" u="none" strike="noStrike" cap="none" err="1">
                <a:solidFill>
                  <a:srgbClr val="7F7F7F"/>
                </a:solidFill>
                <a:latin typeface="Verdana"/>
                <a:ea typeface="Verdana"/>
                <a:cs typeface="Verdana"/>
                <a:sym typeface="Verdana"/>
              </a:rPr>
              <a:t>bNAb</a:t>
            </a:r>
            <a:r>
              <a:rPr lang="en-US" sz="1200" b="0" i="0" u="none" strike="noStrike" cap="none">
                <a:solidFill>
                  <a:srgbClr val="7F7F7F"/>
                </a:solidFill>
                <a:latin typeface="Verdana"/>
                <a:ea typeface="Verdana"/>
                <a:cs typeface="Verdana"/>
                <a:sym typeface="Verdana"/>
              </a:rPr>
              <a:t> mutations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234" name="Google Shape;234;p36"/>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Wiehe OA12</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235" name="Google Shape;235;p36"/>
          <p:cNvSpPr/>
          <p:nvPr/>
        </p:nvSpPr>
        <p:spPr>
          <a:xfrm>
            <a:off x="1774825" y="705450"/>
            <a:ext cx="10064100" cy="33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rgbClr val="000000"/>
                </a:solidFill>
                <a:latin typeface="Verdana"/>
                <a:ea typeface="Verdana"/>
                <a:cs typeface="Verdana"/>
                <a:sym typeface="Verdana"/>
              </a:rPr>
              <a:t>Forcing the development of improbable </a:t>
            </a:r>
            <a:r>
              <a:rPr lang="en-GB" sz="1800" b="1" i="0" u="none" strike="noStrike" cap="none" dirty="0" err="1">
                <a:solidFill>
                  <a:srgbClr val="000000"/>
                </a:solidFill>
                <a:latin typeface="Verdana"/>
                <a:ea typeface="Verdana"/>
                <a:cs typeface="Verdana"/>
                <a:sym typeface="Verdana"/>
              </a:rPr>
              <a:t>bNAb</a:t>
            </a:r>
            <a:r>
              <a:rPr lang="en-GB" sz="1800" b="1" i="0" u="none" strike="noStrike" cap="none">
                <a:solidFill>
                  <a:srgbClr val="000000"/>
                </a:solidFill>
                <a:latin typeface="Verdana"/>
                <a:ea typeface="Verdana"/>
                <a:cs typeface="Verdana"/>
                <a:sym typeface="Verdana"/>
              </a:rPr>
              <a:t> mutations </a:t>
            </a:r>
            <a:endParaRPr sz="1800" b="0" i="0" u="none" strike="noStrike" cap="none">
              <a:solidFill>
                <a:srgbClr val="000000"/>
              </a:solidFill>
              <a:latin typeface="Verdana"/>
              <a:ea typeface="Verdana"/>
              <a:cs typeface="Verdana"/>
              <a:sym typeface="Verdana"/>
            </a:endParaRPr>
          </a:p>
        </p:txBody>
      </p:sp>
      <p:sp>
        <p:nvSpPr>
          <p:cNvPr id="236" name="Google Shape;236;p36"/>
          <p:cNvSpPr/>
          <p:nvPr/>
        </p:nvSpPr>
        <p:spPr>
          <a:xfrm>
            <a:off x="1774825" y="1341450"/>
            <a:ext cx="4897500"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Kevin Wiehe of Duke University in the US illustrated the difficulty of inducing hypermutation in B-cells to produce </a:t>
            </a:r>
            <a:r>
              <a:rPr lang="en-GB" sz="1800" b="0" i="0" u="none" strike="noStrike" cap="none" dirty="0" err="1">
                <a:solidFill>
                  <a:schemeClr val="dk1"/>
                </a:solidFill>
                <a:latin typeface="Verdana"/>
                <a:ea typeface="Verdana"/>
                <a:cs typeface="Verdana"/>
                <a:sym typeface="Verdana"/>
              </a:rPr>
              <a:t>bNAbs</a:t>
            </a:r>
            <a:r>
              <a:rPr lang="en-GB" sz="1800" b="0" i="0" u="none" strike="noStrike" cap="none">
                <a:solidFill>
                  <a:schemeClr val="dk1"/>
                </a:solidFill>
                <a:latin typeface="Verdana"/>
                <a:ea typeface="Verdana"/>
                <a:cs typeface="Verdana"/>
                <a:sym typeface="Verdana"/>
              </a:rPr>
              <a:t> and different strategies to overcome this barrier.</a:t>
            </a:r>
            <a:endParaRPr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He notes: “</a:t>
            </a:r>
            <a:r>
              <a:rPr lang="en-GB" sz="1800" b="0" i="0" u="none" strike="noStrike" cap="none" dirty="0" err="1">
                <a:solidFill>
                  <a:schemeClr val="dk1"/>
                </a:solidFill>
                <a:latin typeface="Verdana"/>
                <a:ea typeface="Verdana"/>
                <a:cs typeface="Verdana"/>
                <a:sym typeface="Verdana"/>
              </a:rPr>
              <a:t>bNAbs</a:t>
            </a:r>
            <a:r>
              <a:rPr lang="en-GB" sz="1800" b="0" i="0" u="none" strike="noStrike" cap="none">
                <a:solidFill>
                  <a:schemeClr val="dk1"/>
                </a:solidFill>
                <a:latin typeface="Verdana"/>
                <a:ea typeface="Verdana"/>
                <a:cs typeface="Verdana"/>
                <a:sym typeface="Verdana"/>
              </a:rPr>
              <a:t> have extraordinary numbers of mutations relative to conventional antibodies, and in particular many that are not typically made by the somatic hypermutation machinery… We apply ‘Mutation-guided Vaccine Design’, which aims to accelerate HIV </a:t>
            </a:r>
            <a:r>
              <a:rPr lang="en-GB" sz="1800" b="0" i="0" u="none" strike="noStrike" cap="none" dirty="0" err="1">
                <a:solidFill>
                  <a:schemeClr val="dk1"/>
                </a:solidFill>
                <a:latin typeface="Verdana"/>
                <a:ea typeface="Verdana"/>
                <a:cs typeface="Verdana"/>
                <a:sym typeface="Verdana"/>
              </a:rPr>
              <a:t>bNAb</a:t>
            </a:r>
            <a:r>
              <a:rPr lang="en-GB" sz="1800" b="0" i="0" u="none" strike="noStrike" cap="none">
                <a:solidFill>
                  <a:schemeClr val="dk1"/>
                </a:solidFill>
                <a:latin typeface="Verdana"/>
                <a:ea typeface="Verdana"/>
                <a:cs typeface="Verdana"/>
                <a:sym typeface="Verdana"/>
              </a:rPr>
              <a:t> induction by speeding up the slowest steps in </a:t>
            </a:r>
            <a:r>
              <a:rPr lang="en-GB" sz="1800" b="0" i="0" u="none" strike="noStrike" cap="none" dirty="0" err="1">
                <a:solidFill>
                  <a:schemeClr val="dk1"/>
                </a:solidFill>
                <a:latin typeface="Verdana"/>
                <a:ea typeface="Verdana"/>
                <a:cs typeface="Verdana"/>
                <a:sym typeface="Verdana"/>
              </a:rPr>
              <a:t>bNAb</a:t>
            </a:r>
            <a:r>
              <a:rPr lang="en-GB" sz="1800" b="0" i="0" u="none" strike="noStrike" cap="none">
                <a:solidFill>
                  <a:schemeClr val="dk1"/>
                </a:solidFill>
                <a:latin typeface="Verdana"/>
                <a:ea typeface="Verdana"/>
                <a:cs typeface="Verdana"/>
                <a:sym typeface="Verdana"/>
              </a:rPr>
              <a:t> maturation.”</a:t>
            </a:r>
            <a:endParaRPr sz="1800" b="0" i="0" u="none" strike="noStrike" cap="none">
              <a:solidFill>
                <a:srgbClr val="000000"/>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p:txBody>
      </p:sp>
      <p:sp>
        <p:nvSpPr>
          <p:cNvPr id="237" name="Google Shape;237;p36"/>
          <p:cNvSpPr/>
          <p:nvPr/>
        </p:nvSpPr>
        <p:spPr>
          <a:xfrm>
            <a:off x="6851650" y="1431316"/>
            <a:ext cx="4930041" cy="23122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Improbable antibody mutations</a:t>
            </a:r>
            <a:endParaRPr sz="1100" b="0" i="0" u="none" strike="noStrike" cap="none">
              <a:solidFill>
                <a:srgbClr val="000000"/>
              </a:solidFill>
              <a:latin typeface="Verdana"/>
              <a:ea typeface="Verdana"/>
              <a:cs typeface="Verdana"/>
              <a:sym typeface="Verdana"/>
            </a:endParaRPr>
          </a:p>
        </p:txBody>
      </p:sp>
      <p:pic>
        <p:nvPicPr>
          <p:cNvPr id="238" name="Google Shape;238;p36" descr="A screenshot of a computer screen&#10;&#10;Description automatically generated"/>
          <p:cNvPicPr preferRelativeResize="0"/>
          <p:nvPr/>
        </p:nvPicPr>
        <p:blipFill rotWithShape="1">
          <a:blip r:embed="rId4">
            <a:alphaModFix/>
          </a:blip>
          <a:srcRect l="1532" t="13776" r="1996" b="2668"/>
          <a:stretch/>
        </p:blipFill>
        <p:spPr>
          <a:xfrm>
            <a:off x="6932711" y="1743959"/>
            <a:ext cx="4590854" cy="2234152"/>
          </a:xfrm>
          <a:prstGeom prst="rect">
            <a:avLst/>
          </a:prstGeom>
          <a:noFill/>
          <a:ln>
            <a:noFill/>
          </a:ln>
        </p:spPr>
      </p:pic>
      <p:sp>
        <p:nvSpPr>
          <p:cNvPr id="239" name="Google Shape;239;p36"/>
          <p:cNvSpPr/>
          <p:nvPr/>
        </p:nvSpPr>
        <p:spPr>
          <a:xfrm>
            <a:off x="6851650" y="1341449"/>
            <a:ext cx="4943400" cy="28506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5"/>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Wiehe OA12</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246" name="Google Shape;246;p45"/>
          <p:cNvSpPr/>
          <p:nvPr/>
        </p:nvSpPr>
        <p:spPr>
          <a:xfrm>
            <a:off x="1774827" y="1341450"/>
            <a:ext cx="3636962" cy="4547286"/>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In mouse models, a prime-plus-boost strategy forced the acquisition by B-cells of three out of four mutations necessary for the production of bNAbs. But the “stubborn” S27Y mutation refused to develop.</a:t>
            </a:r>
            <a:endParaRPr sz="1800" b="0" i="0" u="none" strike="noStrike" cap="none">
              <a:solidFill>
                <a:srgbClr val="000000"/>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p:txBody>
      </p:sp>
      <p:pic>
        <p:nvPicPr>
          <p:cNvPr id="247" name="Google Shape;247;p45" descr="A diagram of a vaccine&#10;&#10;Description automatically generated"/>
          <p:cNvPicPr preferRelativeResize="0"/>
          <p:nvPr/>
        </p:nvPicPr>
        <p:blipFill rotWithShape="1">
          <a:blip r:embed="rId4">
            <a:alphaModFix/>
          </a:blip>
          <a:srcRect l="2020" t="24557" r="1014" b="1920"/>
          <a:stretch/>
        </p:blipFill>
        <p:spPr>
          <a:xfrm>
            <a:off x="5722070" y="1941922"/>
            <a:ext cx="5929460" cy="2526384"/>
          </a:xfrm>
          <a:prstGeom prst="rect">
            <a:avLst/>
          </a:prstGeom>
          <a:noFill/>
          <a:ln>
            <a:noFill/>
          </a:ln>
        </p:spPr>
      </p:pic>
      <p:sp>
        <p:nvSpPr>
          <p:cNvPr id="248" name="Google Shape;248;p45"/>
          <p:cNvSpPr/>
          <p:nvPr/>
        </p:nvSpPr>
        <p:spPr>
          <a:xfrm>
            <a:off x="5591176" y="1431316"/>
            <a:ext cx="6190516" cy="23122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Mutation-guided vaccine design for the V3 glycan DH270 lineage</a:t>
            </a:r>
            <a:endParaRPr sz="1100" b="0" i="0" u="none" strike="noStrike" cap="none">
              <a:solidFill>
                <a:srgbClr val="000000"/>
              </a:solidFill>
              <a:latin typeface="Verdana"/>
              <a:ea typeface="Verdana"/>
              <a:cs typeface="Verdana"/>
              <a:sym typeface="Verdana"/>
            </a:endParaRPr>
          </a:p>
        </p:txBody>
      </p:sp>
      <p:sp>
        <p:nvSpPr>
          <p:cNvPr id="249" name="Google Shape;249;p45"/>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Forcing the development of improbable bNAb mutations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250" name="Google Shape;250;p45"/>
          <p:cNvSpPr/>
          <p:nvPr/>
        </p:nvSpPr>
        <p:spPr>
          <a:xfrm>
            <a:off x="5591175" y="1341449"/>
            <a:ext cx="6203700" cy="32589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Wiehe OA12</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257" name="Google Shape;257;p46"/>
          <p:cNvSpPr/>
          <p:nvPr/>
        </p:nvSpPr>
        <p:spPr>
          <a:xfrm>
            <a:off x="1774827" y="1341450"/>
            <a:ext cx="4897436" cy="4547286"/>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Adding S27Y to the three-mutation </a:t>
            </a:r>
            <a:r>
              <a:rPr lang="en-GB" sz="1800" b="0" i="0" u="none" strike="noStrike" cap="none" dirty="0" err="1">
                <a:solidFill>
                  <a:schemeClr val="dk1"/>
                </a:solidFill>
                <a:latin typeface="Verdana"/>
                <a:ea typeface="Verdana"/>
                <a:cs typeface="Verdana"/>
                <a:sym typeface="Verdana"/>
              </a:rPr>
              <a:t>bNAb</a:t>
            </a:r>
            <a:r>
              <a:rPr lang="en-GB" sz="1800" b="0" i="0" u="none" strike="noStrike" cap="none">
                <a:solidFill>
                  <a:schemeClr val="dk1"/>
                </a:solidFill>
                <a:latin typeface="Verdana"/>
                <a:ea typeface="Verdana"/>
                <a:cs typeface="Verdana"/>
                <a:sym typeface="Verdana"/>
              </a:rPr>
              <a:t> called MU89 resulted in a new mutation that could neutralize 24 out of 26 viral strains. A novel immunogen called MCD5 was developed to force its mutation. </a:t>
            </a:r>
            <a:endParaRPr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This strategy is now being tested in human trials. The first, HVTN 307, combines three nanoparticle primes (as in germline targeting) with the novel MCD5 protein boost. </a:t>
            </a:r>
            <a:endParaRPr sz="1800" b="0" i="0" u="none" strike="noStrike" cap="none">
              <a:solidFill>
                <a:srgbClr val="000000"/>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The second, HVTN 312, will combine three RNA primes with two RNA boosts.</a:t>
            </a:r>
            <a:endParaRPr sz="1800" b="0" i="0" u="none" strike="noStrike" cap="none">
              <a:solidFill>
                <a:srgbClr val="000000"/>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p:txBody>
      </p:sp>
      <p:sp>
        <p:nvSpPr>
          <p:cNvPr id="258" name="Google Shape;258;p46"/>
          <p:cNvSpPr/>
          <p:nvPr/>
        </p:nvSpPr>
        <p:spPr>
          <a:xfrm>
            <a:off x="6851650" y="1431316"/>
            <a:ext cx="4930042" cy="23122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Adding S27Y to vaccine-induced </a:t>
            </a:r>
            <a:r>
              <a:rPr lang="en-GB" sz="1100" b="0" i="0" u="none" strike="noStrike" cap="none" dirty="0" err="1">
                <a:solidFill>
                  <a:srgbClr val="7F7F7F"/>
                </a:solidFill>
                <a:latin typeface="Verdana"/>
                <a:ea typeface="Verdana"/>
                <a:cs typeface="Verdana"/>
                <a:sym typeface="Verdana"/>
              </a:rPr>
              <a:t>mAbs</a:t>
            </a:r>
            <a:r>
              <a:rPr lang="en-GB" sz="1100" b="0" i="0" u="none" strike="noStrike" cap="none">
                <a:solidFill>
                  <a:srgbClr val="7F7F7F"/>
                </a:solidFill>
                <a:latin typeface="Verdana"/>
                <a:ea typeface="Verdana"/>
                <a:cs typeface="Verdana"/>
                <a:sym typeface="Verdana"/>
              </a:rPr>
              <a:t> increases </a:t>
            </a:r>
            <a:br>
              <a:rPr lang="en-GB" sz="1100" b="0" i="0" u="none" strike="noStrike" cap="none">
                <a:solidFill>
                  <a:srgbClr val="7F7F7F"/>
                </a:solidFill>
                <a:latin typeface="Verdana"/>
                <a:ea typeface="Verdana"/>
                <a:cs typeface="Verdana"/>
                <a:sym typeface="Verdana"/>
              </a:rPr>
            </a:br>
            <a:r>
              <a:rPr lang="en-GB" sz="1100" b="0" i="0" u="none" strike="noStrike" cap="none">
                <a:solidFill>
                  <a:srgbClr val="7F7F7F"/>
                </a:solidFill>
                <a:latin typeface="Verdana"/>
                <a:ea typeface="Verdana"/>
                <a:cs typeface="Verdana"/>
                <a:sym typeface="Verdana"/>
              </a:rPr>
              <a:t>neutralization breadth</a:t>
            </a:r>
            <a:endParaRPr sz="1100" b="0" i="0" u="none" strike="noStrike" cap="none">
              <a:solidFill>
                <a:srgbClr val="000000"/>
              </a:solidFill>
              <a:latin typeface="Verdana"/>
              <a:ea typeface="Verdana"/>
              <a:cs typeface="Verdana"/>
              <a:sym typeface="Verdana"/>
            </a:endParaRPr>
          </a:p>
        </p:txBody>
      </p:sp>
      <p:sp>
        <p:nvSpPr>
          <p:cNvPr id="259" name="Google Shape;259;p46"/>
          <p:cNvSpPr/>
          <p:nvPr/>
        </p:nvSpPr>
        <p:spPr>
          <a:xfrm>
            <a:off x="6851650" y="1913641"/>
            <a:ext cx="4658478" cy="322705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6"/>
          <p:cNvSpPr/>
          <p:nvPr/>
        </p:nvSpPr>
        <p:spPr>
          <a:xfrm>
            <a:off x="11048214" y="4920792"/>
            <a:ext cx="593889" cy="2545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1" name="Google Shape;261;p46"/>
          <p:cNvSpPr/>
          <p:nvPr/>
        </p:nvSpPr>
        <p:spPr>
          <a:xfrm>
            <a:off x="10525125" y="4977352"/>
            <a:ext cx="1220516" cy="22576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6"/>
          <p:cNvSpPr/>
          <p:nvPr/>
        </p:nvSpPr>
        <p:spPr>
          <a:xfrm>
            <a:off x="6851650" y="1417650"/>
            <a:ext cx="4943400" cy="4285566"/>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
        <p:nvSpPr>
          <p:cNvPr id="263" name="Google Shape;263;p46"/>
          <p:cNvSpPr/>
          <p:nvPr/>
        </p:nvSpPr>
        <p:spPr>
          <a:xfrm>
            <a:off x="11161336" y="5005633"/>
            <a:ext cx="593889" cy="1979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4" name="Google Shape;264;p46"/>
          <p:cNvPicPr preferRelativeResize="0"/>
          <p:nvPr/>
        </p:nvPicPr>
        <p:blipFill rotWithShape="1">
          <a:blip r:embed="rId4">
            <a:alphaModFix/>
          </a:blip>
          <a:srcRect l="17247" t="18120" r="18150"/>
          <a:stretch/>
        </p:blipFill>
        <p:spPr>
          <a:xfrm>
            <a:off x="6968537" y="2098194"/>
            <a:ext cx="4709626" cy="3357531"/>
          </a:xfrm>
          <a:prstGeom prst="rect">
            <a:avLst/>
          </a:prstGeom>
          <a:noFill/>
          <a:ln>
            <a:noFill/>
          </a:ln>
        </p:spPr>
      </p:pic>
      <p:pic>
        <p:nvPicPr>
          <p:cNvPr id="265" name="Google Shape;265;p46"/>
          <p:cNvPicPr preferRelativeResize="0"/>
          <p:nvPr/>
        </p:nvPicPr>
        <p:blipFill rotWithShape="1">
          <a:blip r:embed="rId4">
            <a:alphaModFix/>
          </a:blip>
          <a:srcRect l="74951" t="93886"/>
          <a:stretch/>
        </p:blipFill>
        <p:spPr>
          <a:xfrm>
            <a:off x="10313254" y="5257750"/>
            <a:ext cx="1441971" cy="197975"/>
          </a:xfrm>
          <a:prstGeom prst="rect">
            <a:avLst/>
          </a:prstGeom>
          <a:noFill/>
          <a:ln>
            <a:noFill/>
          </a:ln>
        </p:spPr>
      </p:pic>
      <p:sp>
        <p:nvSpPr>
          <p:cNvPr id="266" name="Google Shape;266;p46"/>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E0001B"/>
                </a:solidFill>
                <a:latin typeface="Verdana"/>
                <a:ea typeface="Verdana"/>
                <a:cs typeface="Verdana"/>
                <a:sym typeface="Verdana"/>
              </a:rPr>
              <a:t>HIVR4P 2024 </a:t>
            </a:r>
            <a:r>
              <a:rPr lang="en-GB" sz="1200" b="0" i="0" u="none" strike="noStrike" cap="none">
                <a:solidFill>
                  <a:srgbClr val="7F7F7F"/>
                </a:solidFill>
                <a:latin typeface="Verdana"/>
                <a:ea typeface="Verdana"/>
                <a:cs typeface="Verdana"/>
                <a:sym typeface="Verdana"/>
              </a:rPr>
              <a:t>| Forcing the development of improbable </a:t>
            </a:r>
            <a:r>
              <a:rPr lang="en-GB" sz="1200" b="0" i="0" u="none" strike="noStrike" cap="none" dirty="0" err="1">
                <a:solidFill>
                  <a:srgbClr val="7F7F7F"/>
                </a:solidFill>
                <a:latin typeface="Verdana"/>
                <a:ea typeface="Verdana"/>
                <a:cs typeface="Verdana"/>
                <a:sym typeface="Verdana"/>
              </a:rPr>
              <a:t>bNAb</a:t>
            </a:r>
            <a:r>
              <a:rPr lang="en-GB" sz="1200" b="0" i="0" u="none" strike="noStrike" cap="none">
                <a:solidFill>
                  <a:srgbClr val="7F7F7F"/>
                </a:solidFill>
                <a:latin typeface="Verdana"/>
                <a:ea typeface="Verdana"/>
                <a:cs typeface="Verdana"/>
                <a:sym typeface="Verdana"/>
              </a:rPr>
              <a:t> mutations </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HIVR4P 2024</a:t>
            </a:r>
            <a:r>
              <a:rPr lang="en-GB" sz="1200" b="1" i="0" u="none" strike="noStrike" cap="none">
                <a:solidFill>
                  <a:srgbClr val="E0001B"/>
                </a:solidFill>
                <a:latin typeface="Verdana"/>
                <a:ea typeface="Verdana"/>
                <a:cs typeface="Verdana"/>
                <a:sym typeface="Verdana"/>
              </a:rPr>
              <a:t> </a:t>
            </a:r>
            <a:r>
              <a:rPr lang="en-GB" sz="1200" b="0" i="0" u="none" strike="noStrike" cap="none">
                <a:solidFill>
                  <a:srgbClr val="7F7F7F"/>
                </a:solidFill>
                <a:latin typeface="Verdana"/>
                <a:ea typeface="Verdana"/>
                <a:cs typeface="Verdana"/>
                <a:sym typeface="Verdana"/>
              </a:rPr>
              <a:t>| T-cell vaccines </a:t>
            </a:r>
            <a:endParaRPr lang="en-GB"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lang="en-GB" sz="1600" b="0" i="0" u="none" strike="noStrike" cap="none">
              <a:solidFill>
                <a:srgbClr val="7F7F7F"/>
              </a:solidFill>
              <a:latin typeface="Calibri"/>
              <a:ea typeface="Calibri"/>
              <a:cs typeface="Calibri"/>
              <a:sym typeface="Calibri"/>
            </a:endParaRPr>
          </a:p>
        </p:txBody>
      </p:sp>
      <p:sp>
        <p:nvSpPr>
          <p:cNvPr id="273" name="Google Shape;273;p47"/>
          <p:cNvSpPr/>
          <p:nvPr/>
        </p:nvSpPr>
        <p:spPr>
          <a:xfrm>
            <a:off x="1774825" y="705450"/>
            <a:ext cx="10064100" cy="33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rgbClr val="000000"/>
                </a:solidFill>
                <a:latin typeface="Verdana"/>
                <a:ea typeface="Verdana"/>
                <a:cs typeface="Verdana"/>
                <a:sym typeface="Verdana"/>
              </a:rPr>
              <a:t>T-cell vaccines </a:t>
            </a:r>
            <a:endParaRPr sz="1800" b="0" i="0" u="none" strike="noStrike" cap="none">
              <a:solidFill>
                <a:srgbClr val="000000"/>
              </a:solidFill>
              <a:latin typeface="Verdana"/>
              <a:ea typeface="Verdana"/>
              <a:cs typeface="Verdana"/>
              <a:sym typeface="Verdana"/>
            </a:endParaRPr>
          </a:p>
        </p:txBody>
      </p:sp>
      <p:sp>
        <p:nvSpPr>
          <p:cNvPr id="274" name="Google Shape;274;p47"/>
          <p:cNvSpPr/>
          <p:nvPr/>
        </p:nvSpPr>
        <p:spPr>
          <a:xfrm>
            <a:off x="1774825" y="1341450"/>
            <a:ext cx="4897500"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A complete vaccine response to HIV will involve stimulating cellular</a:t>
            </a:r>
            <a:r>
              <a:rPr lang="en-GB" sz="1800" dirty="0">
                <a:solidFill>
                  <a:schemeClr val="dk1"/>
                </a:solidFill>
                <a:latin typeface="Verdana"/>
                <a:ea typeface="Verdana"/>
                <a:cs typeface="Verdana"/>
                <a:sym typeface="Verdana"/>
              </a:rPr>
              <a:t>,</a:t>
            </a:r>
            <a:r>
              <a:rPr lang="en-GB" sz="1800" b="0" i="0" u="none" strike="noStrike" cap="none" dirty="0">
                <a:solidFill>
                  <a:schemeClr val="dk1"/>
                </a:solidFill>
                <a:latin typeface="Verdana"/>
                <a:ea typeface="Verdana"/>
                <a:cs typeface="Verdana"/>
                <a:sym typeface="Verdana"/>
              </a:rPr>
              <a:t> as well as humoral</a:t>
            </a:r>
            <a:r>
              <a:rPr lang="en-GB" sz="1800" dirty="0">
                <a:solidFill>
                  <a:schemeClr val="dk1"/>
                </a:solidFill>
                <a:latin typeface="Verdana"/>
                <a:ea typeface="Verdana"/>
                <a:cs typeface="Verdana"/>
                <a:sym typeface="Verdana"/>
              </a:rPr>
              <a:t>,</a:t>
            </a:r>
            <a:r>
              <a:rPr lang="en-GB" sz="1800" b="0" i="0" u="none" strike="noStrike" cap="none" dirty="0">
                <a:solidFill>
                  <a:schemeClr val="dk1"/>
                </a:solidFill>
                <a:latin typeface="Verdana"/>
                <a:ea typeface="Verdana"/>
                <a:cs typeface="Verdana"/>
                <a:sym typeface="Verdana"/>
              </a:rPr>
              <a:t> immunity.</a:t>
            </a:r>
            <a:endParaRPr sz="1800" b="0" i="0" u="none" strike="noStrike" cap="none" dirty="0">
              <a:solidFill>
                <a:schemeClr val="dk1"/>
              </a:solidFill>
              <a:latin typeface="Verdana"/>
              <a:ea typeface="Verdana"/>
              <a:cs typeface="Verdana"/>
              <a:sym typeface="Verdana"/>
            </a:endParaRPr>
          </a:p>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This is because while </a:t>
            </a:r>
            <a:r>
              <a:rPr lang="en-GB" sz="1800" b="0" i="0" u="none" strike="noStrike" cap="none" dirty="0" err="1">
                <a:solidFill>
                  <a:schemeClr val="dk1"/>
                </a:solidFill>
                <a:latin typeface="Verdana"/>
                <a:ea typeface="Verdana"/>
                <a:cs typeface="Verdana"/>
                <a:sym typeface="Verdana"/>
              </a:rPr>
              <a:t>bNAbs</a:t>
            </a:r>
            <a:r>
              <a:rPr lang="en-GB" sz="1800" b="0" i="0" u="none" strike="noStrike" cap="none" dirty="0">
                <a:solidFill>
                  <a:schemeClr val="dk1"/>
                </a:solidFill>
                <a:latin typeface="Verdana"/>
                <a:ea typeface="Verdana"/>
                <a:cs typeface="Verdana"/>
                <a:sym typeface="Verdana"/>
              </a:rPr>
              <a:t> should prevent the vast majority of susceptible cells </a:t>
            </a:r>
            <a:r>
              <a:rPr lang="en-GB" sz="1800" dirty="0">
                <a:solidFill>
                  <a:schemeClr val="dk1"/>
                </a:solidFill>
                <a:latin typeface="Verdana"/>
                <a:ea typeface="Verdana"/>
                <a:cs typeface="Verdana"/>
                <a:sym typeface="Verdana"/>
              </a:rPr>
              <a:t>from becoming</a:t>
            </a:r>
            <a:r>
              <a:rPr lang="en-GB" sz="1800" b="0" i="0" u="none" strike="noStrike" cap="none" dirty="0">
                <a:solidFill>
                  <a:schemeClr val="dk1"/>
                </a:solidFill>
                <a:latin typeface="Verdana"/>
                <a:ea typeface="Verdana"/>
                <a:cs typeface="Verdana"/>
                <a:sym typeface="Verdana"/>
              </a:rPr>
              <a:t> infected with HIV, CD8 and CD4 T-cells will also be needed to destroy the minority of cells that are infected despite </a:t>
            </a:r>
            <a:r>
              <a:rPr lang="en-GB" sz="1800" b="0" i="0" u="none" strike="noStrike" cap="none" dirty="0" err="1">
                <a:solidFill>
                  <a:schemeClr val="dk1"/>
                </a:solidFill>
                <a:latin typeface="Verdana"/>
                <a:ea typeface="Verdana"/>
                <a:cs typeface="Verdana"/>
                <a:sym typeface="Verdana"/>
              </a:rPr>
              <a:t>bNAbs</a:t>
            </a:r>
            <a:r>
              <a:rPr lang="en-GB" sz="1800" b="0" i="0" u="none" strike="noStrike" cap="none" dirty="0">
                <a:solidFill>
                  <a:schemeClr val="dk1"/>
                </a:solidFill>
                <a:latin typeface="Verdana"/>
                <a:ea typeface="Verdana"/>
                <a:cs typeface="Verdana"/>
                <a:sym typeface="Verdana"/>
              </a:rPr>
              <a:t>.</a:t>
            </a:r>
            <a:endParaRPr sz="1800" b="0" i="0" u="none" strike="noStrike" cap="none" dirty="0">
              <a:solidFill>
                <a:schemeClr val="dk1"/>
              </a:solidFill>
              <a:latin typeface="Verdana"/>
              <a:ea typeface="Verdana"/>
              <a:cs typeface="Verdana"/>
              <a:sym typeface="Verdana"/>
            </a:endParaRPr>
          </a:p>
        </p:txBody>
      </p:sp>
      <p:sp>
        <p:nvSpPr>
          <p:cNvPr id="275" name="Google Shape;275;p47"/>
          <p:cNvSpPr/>
          <p:nvPr/>
        </p:nvSpPr>
        <p:spPr>
          <a:xfrm>
            <a:off x="6851650" y="1341438"/>
            <a:ext cx="4932363"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Because T-cells act on </a:t>
            </a: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cells that are already infected</a:t>
            </a:r>
            <a:r>
              <a:rPr lang="en-US" sz="1800" b="0" i="0" u="none" strike="noStrike" cap="none">
                <a:solidFill>
                  <a:schemeClr val="dk1"/>
                </a:solidFill>
                <a:latin typeface="Verdana"/>
                <a:ea typeface="Verdana"/>
                <a:cs typeface="Verdana"/>
                <a:sym typeface="Verdana"/>
              </a:rPr>
              <a:t>, T-cell stimulating vaccines have the potential to cure, as well as prevent, </a:t>
            </a:r>
            <a:r>
              <a:rPr lang="en-US" sz="1800">
                <a:solidFill>
                  <a:schemeClr val="dk1"/>
                </a:solidFill>
                <a:latin typeface="Verdana"/>
                <a:ea typeface="Verdana"/>
                <a:cs typeface="Verdana"/>
                <a:sym typeface="Verdana"/>
              </a:rPr>
              <a:t>HIV</a:t>
            </a:r>
            <a:r>
              <a:rPr lang="en-US" sz="1800" b="0" i="0" u="none" strike="noStrike" cap="none">
                <a:solidFill>
                  <a:schemeClr val="dk1"/>
                </a:solidFill>
                <a:latin typeface="Verdana"/>
                <a:ea typeface="Verdana"/>
                <a:cs typeface="Verdana"/>
                <a:sym typeface="Verdana"/>
              </a:rPr>
              <a:t>.</a:t>
            </a:r>
            <a:r>
              <a:rPr lang="en-US" sz="1800">
                <a:solidFill>
                  <a:schemeClr val="dk1"/>
                </a:solidFill>
                <a:latin typeface="Verdana"/>
                <a:ea typeface="Verdana"/>
                <a:cs typeface="Verdana"/>
                <a:sym typeface="Verdana"/>
              </a:rPr>
              <a:t> </a:t>
            </a:r>
            <a:r>
              <a:rPr lang="en-US" sz="1800" b="0" i="0" u="none" strike="noStrike" cap="none">
                <a:solidFill>
                  <a:schemeClr val="dk1"/>
                </a:solidFill>
                <a:latin typeface="Verdana"/>
                <a:ea typeface="Verdana"/>
                <a:cs typeface="Verdana"/>
                <a:sym typeface="Verdana"/>
              </a:rPr>
              <a:t>This has been demonstrated in monkey models and has been a goal of human vaccine studies for over a decade.</a:t>
            </a:r>
          </a:p>
        </p:txBody>
      </p:sp>
      <p:sp>
        <p:nvSpPr>
          <p:cNvPr id="276" name="Google Shape;276;p47"/>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Hanke SAT05</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8"/>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Hanke SAT0</a:t>
            </a:r>
            <a:r>
              <a:rPr lang="en-GB" sz="1050" b="0" i="0" u="sng" strike="noStrike" cap="none">
                <a:solidFill>
                  <a:schemeClr val="dk1"/>
                </a:solidFill>
                <a:latin typeface="Calibri"/>
                <a:ea typeface="Calibri"/>
                <a:cs typeface="Calibri"/>
                <a:sym typeface="Calibri"/>
              </a:rPr>
              <a:t>5</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283" name="Google Shape;283;p48"/>
          <p:cNvSpPr/>
          <p:nvPr/>
        </p:nvSpPr>
        <p:spPr>
          <a:xfrm>
            <a:off x="1774825" y="1341450"/>
            <a:ext cx="4897438"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T-cell vaccine studies in humans have used different prime and boost vaccines in sequence. They have often added other immunogens</a:t>
            </a:r>
            <a:r>
              <a:rPr lang="en-GB" sz="1800" dirty="0">
                <a:solidFill>
                  <a:schemeClr val="dk1"/>
                </a:solidFill>
                <a:latin typeface="Verdana"/>
                <a:ea typeface="Verdana"/>
                <a:cs typeface="Verdana"/>
                <a:sym typeface="Verdana"/>
              </a:rPr>
              <a:t>,</a:t>
            </a:r>
            <a:r>
              <a:rPr lang="en-GB" sz="1800" b="0" i="0" u="none" strike="noStrike" cap="none" dirty="0">
                <a:solidFill>
                  <a:schemeClr val="dk1"/>
                </a:solidFill>
                <a:latin typeface="Verdana"/>
                <a:ea typeface="Verdana"/>
                <a:cs typeface="Verdana"/>
                <a:sym typeface="Verdana"/>
              </a:rPr>
              <a:t> such as passively administered </a:t>
            </a:r>
            <a:r>
              <a:rPr lang="en-GB" sz="1800" b="0" i="0" u="none" strike="noStrike" cap="none" dirty="0" err="1">
                <a:solidFill>
                  <a:schemeClr val="dk1"/>
                </a:solidFill>
                <a:latin typeface="Verdana"/>
                <a:ea typeface="Verdana"/>
                <a:cs typeface="Verdana"/>
                <a:sym typeface="Verdana"/>
              </a:rPr>
              <a:t>bNAbs</a:t>
            </a:r>
            <a:r>
              <a:rPr lang="en-GB" sz="1800" b="0" i="0" u="none" strike="noStrike" cap="none" dirty="0">
                <a:solidFill>
                  <a:schemeClr val="dk1"/>
                </a:solidFill>
                <a:latin typeface="Verdana"/>
                <a:ea typeface="Verdana"/>
                <a:cs typeface="Verdana"/>
                <a:sym typeface="Verdana"/>
              </a:rPr>
              <a:t> and immune modulators (such as </a:t>
            </a:r>
            <a:r>
              <a:rPr lang="en-GB" sz="1800" b="0" i="0" u="none" strike="noStrike" cap="none" dirty="0" err="1">
                <a:solidFill>
                  <a:schemeClr val="dk1"/>
                </a:solidFill>
                <a:latin typeface="Verdana"/>
                <a:ea typeface="Verdana"/>
                <a:cs typeface="Verdana"/>
                <a:sym typeface="Verdana"/>
              </a:rPr>
              <a:t>vesatolimod</a:t>
            </a:r>
            <a:r>
              <a:rPr lang="en-GB" sz="1800" b="0" i="0" u="none" strike="noStrike" cap="none" dirty="0">
                <a:solidFill>
                  <a:schemeClr val="dk1"/>
                </a:solidFill>
                <a:latin typeface="Verdana"/>
                <a:ea typeface="Verdana"/>
                <a:cs typeface="Verdana"/>
                <a:sym typeface="Verdana"/>
              </a:rPr>
              <a:t>, a TLR-7 agonist).</a:t>
            </a:r>
            <a:endParaRPr sz="1800" b="0" i="0" u="none" strike="noStrike" cap="none" dirty="0">
              <a:solidFill>
                <a:schemeClr val="dk1"/>
              </a:solidFill>
              <a:latin typeface="Verdana"/>
              <a:ea typeface="Verdana"/>
              <a:cs typeface="Verdana"/>
              <a:sym typeface="Verdana"/>
            </a:endParaRPr>
          </a:p>
        </p:txBody>
      </p:sp>
      <p:pic>
        <p:nvPicPr>
          <p:cNvPr id="284" name="Google Shape;284;p48" descr="A diagram of a vaccine&#10;&#10;Description automatically generated"/>
          <p:cNvPicPr preferRelativeResize="0"/>
          <p:nvPr/>
        </p:nvPicPr>
        <p:blipFill rotWithShape="1">
          <a:blip r:embed="rId4">
            <a:alphaModFix/>
          </a:blip>
          <a:srcRect/>
          <a:stretch/>
        </p:blipFill>
        <p:spPr>
          <a:xfrm>
            <a:off x="1595438" y="3884689"/>
            <a:ext cx="10601885" cy="2244649"/>
          </a:xfrm>
          <a:prstGeom prst="rect">
            <a:avLst/>
          </a:prstGeom>
          <a:noFill/>
          <a:ln>
            <a:noFill/>
          </a:ln>
        </p:spPr>
      </p:pic>
      <p:sp>
        <p:nvSpPr>
          <p:cNvPr id="285" name="Google Shape;285;p48"/>
          <p:cNvSpPr/>
          <p:nvPr/>
        </p:nvSpPr>
        <p:spPr>
          <a:xfrm>
            <a:off x="6851650" y="1341438"/>
            <a:ext cx="4932363"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a:solidFill>
                  <a:schemeClr val="dk1"/>
                </a:solidFill>
                <a:latin typeface="Verdana"/>
                <a:ea typeface="Verdana"/>
                <a:cs typeface="Verdana"/>
                <a:sym typeface="Verdana"/>
              </a:rPr>
              <a:t>In AELIX002, a combination of two viral vector vaccines plus a DNA plasmid vaccine produced a lower viral “set point” in people with HIV.</a:t>
            </a:r>
            <a:endParaRPr sz="1800" b="0" i="0" u="none" strike="noStrike" cap="none">
              <a:solidFill>
                <a:srgbClr val="000000"/>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2000" b="0" i="0" u="none" strike="noStrike" cap="none">
              <a:solidFill>
                <a:schemeClr val="dk1"/>
              </a:solidFill>
              <a:latin typeface="Calibri"/>
              <a:ea typeface="Calibri"/>
              <a:cs typeface="Calibri"/>
              <a:sym typeface="Calibri"/>
            </a:endParaRPr>
          </a:p>
        </p:txBody>
      </p:sp>
      <p:sp>
        <p:nvSpPr>
          <p:cNvPr id="286" name="Google Shape;286;p48"/>
          <p:cNvSpPr/>
          <p:nvPr/>
        </p:nvSpPr>
        <p:spPr>
          <a:xfrm>
            <a:off x="1774825" y="3518866"/>
            <a:ext cx="10009188" cy="23122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T-cell vaccines without antibodies post-hoc AELIX 002</a:t>
            </a:r>
            <a:endParaRPr sz="1100" b="0" i="0" u="none" strike="noStrike" cap="none">
              <a:solidFill>
                <a:srgbClr val="000000"/>
              </a:solidFill>
              <a:latin typeface="Verdana"/>
              <a:ea typeface="Verdana"/>
              <a:cs typeface="Verdana"/>
              <a:sym typeface="Verdana"/>
            </a:endParaRPr>
          </a:p>
          <a:p>
            <a:pPr marL="0" marR="0" lvl="0" indent="0" algn="ctr" rtl="0">
              <a:lnSpc>
                <a:spcPct val="100000"/>
              </a:lnSpc>
              <a:spcBef>
                <a:spcPts val="1200"/>
              </a:spcBef>
              <a:spcAft>
                <a:spcPts val="1200"/>
              </a:spcAft>
              <a:buClr>
                <a:srgbClr val="000000"/>
              </a:buClr>
              <a:buSzPts val="1400"/>
              <a:buFont typeface="Arial"/>
              <a:buNone/>
            </a:pPr>
            <a:endParaRPr sz="1400" b="0" i="0" u="none" strike="noStrike" cap="none">
              <a:solidFill>
                <a:srgbClr val="7F7F7F"/>
              </a:solidFill>
              <a:latin typeface="Calibri"/>
              <a:ea typeface="Calibri"/>
              <a:cs typeface="Calibri"/>
              <a:sym typeface="Calibri"/>
            </a:endParaRPr>
          </a:p>
        </p:txBody>
      </p:sp>
      <p:sp>
        <p:nvSpPr>
          <p:cNvPr id="287" name="Google Shape;287;p48"/>
          <p:cNvSpPr/>
          <p:nvPr/>
        </p:nvSpPr>
        <p:spPr>
          <a:xfrm>
            <a:off x="1774825" y="3429000"/>
            <a:ext cx="10009200" cy="27003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
        <p:nvSpPr>
          <p:cNvPr id="288" name="Google Shape;288;p48"/>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E0001B"/>
                </a:solidFill>
                <a:latin typeface="Verdana"/>
                <a:ea typeface="Verdana"/>
                <a:cs typeface="Verdana"/>
                <a:sym typeface="Verdana"/>
              </a:rPr>
              <a:t>HIVR4P 2024 </a:t>
            </a:r>
            <a:r>
              <a:rPr lang="en-GB" sz="1200" b="0" i="0" u="none" strike="noStrike" cap="none">
                <a:solidFill>
                  <a:srgbClr val="7F7F7F"/>
                </a:solidFill>
                <a:latin typeface="Verdana"/>
                <a:ea typeface="Verdana"/>
                <a:cs typeface="Verdana"/>
                <a:sym typeface="Verdana"/>
              </a:rPr>
              <a:t>| T-cell vaccines </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9"/>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Hanke SAT05</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295" name="Google Shape;295;p49"/>
          <p:cNvSpPr/>
          <p:nvPr/>
        </p:nvSpPr>
        <p:spPr>
          <a:xfrm>
            <a:off x="1774825" y="1341450"/>
            <a:ext cx="3636900" cy="47880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Oxford University’s </a:t>
            </a:r>
            <a:r>
              <a:rPr lang="en-US" sz="1800" b="0" i="0" u="none" strike="noStrike" cap="none" err="1">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HIVconsvX</a:t>
            </a: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vaccine concept is being tested in several trials.</a:t>
            </a:r>
            <a:endParaRPr lang="en-US" sz="1800" b="0" i="0" u="none" strike="noStrike" cap="none">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Trials are using various mosaic immunogens, plus or minus other interventions</a:t>
            </a:r>
            <a:r>
              <a:rPr lang="en-US" sz="1800">
                <a:solidFill>
                  <a:schemeClr val="dk1"/>
                </a:solidFill>
                <a:latin typeface="Verdana"/>
                <a:ea typeface="Verdana"/>
                <a:cs typeface="Verdana"/>
                <a:sym typeface="Verdana"/>
              </a:rPr>
              <a:t>,</a:t>
            </a:r>
            <a:r>
              <a:rPr lang="en-US" sz="1800" b="0" i="0" u="none" strike="noStrike" cap="none">
                <a:solidFill>
                  <a:schemeClr val="dk1"/>
                </a:solidFill>
                <a:latin typeface="Verdana"/>
                <a:ea typeface="Verdana"/>
                <a:cs typeface="Verdana"/>
                <a:sym typeface="Verdana"/>
              </a:rPr>
              <a:t> such as other vaccines and passively administered </a:t>
            </a:r>
            <a:r>
              <a:rPr lang="en-US" sz="1800" b="0" i="0" u="none" strike="noStrike" cap="none" err="1">
                <a:solidFill>
                  <a:schemeClr val="dk1"/>
                </a:solidFill>
                <a:latin typeface="Verdana"/>
                <a:ea typeface="Verdana"/>
                <a:cs typeface="Verdana"/>
                <a:sym typeface="Verdana"/>
              </a:rPr>
              <a:t>bNAbs</a:t>
            </a:r>
            <a:r>
              <a:rPr lang="en-US" sz="1800" b="0" i="0" u="none" strike="noStrike" cap="none">
                <a:solidFill>
                  <a:schemeClr val="dk1"/>
                </a:solidFill>
                <a:latin typeface="Verdana"/>
                <a:ea typeface="Verdana"/>
                <a:cs typeface="Verdana"/>
                <a:sym typeface="Verdana"/>
              </a:rPr>
              <a:t>. </a:t>
            </a:r>
          </a:p>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This includes the IMPAACT 2039 trial in children with HIV aged 5-11, which follows on from IMPAACT P1115, in which 4/6 children were able to come off ART for a year or more without viral rebound.</a:t>
            </a:r>
          </a:p>
          <a:p>
            <a:pPr marL="228600" marR="0" lvl="1" indent="-143510" algn="l" rtl="0">
              <a:lnSpc>
                <a:spcPct val="100000"/>
              </a:lnSpc>
              <a:spcBef>
                <a:spcPts val="0"/>
              </a:spcBef>
              <a:spcAft>
                <a:spcPts val="0"/>
              </a:spcAft>
              <a:buClr>
                <a:srgbClr val="E0001B"/>
              </a:buClr>
              <a:buSzPts val="1340"/>
              <a:buFont typeface="Merriweather Sans"/>
              <a:buNone/>
            </a:pPr>
            <a:endParaRPr lang="en-US" sz="1800" b="0" i="0" u="none" strike="noStrike" cap="none">
              <a:solidFill>
                <a:schemeClr val="dk1"/>
              </a:solidFill>
              <a:latin typeface="Verdana"/>
              <a:ea typeface="Verdana"/>
              <a:cs typeface="Verdana"/>
              <a:sym typeface="Verdana"/>
            </a:endParaRPr>
          </a:p>
        </p:txBody>
      </p:sp>
      <p:sp>
        <p:nvSpPr>
          <p:cNvPr id="296" name="Google Shape;296;p49"/>
          <p:cNvSpPr/>
          <p:nvPr/>
        </p:nvSpPr>
        <p:spPr>
          <a:xfrm>
            <a:off x="5641878" y="1412875"/>
            <a:ext cx="6142200" cy="312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HIVconsvX vaccine efficacy</a:t>
            </a:r>
            <a:br>
              <a:rPr lang="en-GB" sz="1100" b="0" i="0" u="none" strike="noStrike" cap="none">
                <a:solidFill>
                  <a:srgbClr val="7F7F7F"/>
                </a:solidFill>
                <a:latin typeface="Verdana"/>
                <a:ea typeface="Verdana"/>
                <a:cs typeface="Verdana"/>
                <a:sym typeface="Verdana"/>
              </a:rPr>
            </a:br>
            <a:r>
              <a:rPr lang="en-GB" sz="1100" b="0" i="0" u="none" strike="noStrike" cap="none">
                <a:solidFill>
                  <a:srgbClr val="7F7F7F"/>
                </a:solidFill>
                <a:latin typeface="Verdana"/>
                <a:ea typeface="Verdana"/>
                <a:cs typeface="Verdana"/>
                <a:sym typeface="Verdana"/>
              </a:rPr>
              <a:t>alone and in combination with other tools</a:t>
            </a:r>
            <a:endParaRPr sz="1100" b="0" i="0" u="none" strike="noStrike" cap="none">
              <a:solidFill>
                <a:srgbClr val="7F7F7F"/>
              </a:solidFill>
              <a:latin typeface="Verdana"/>
              <a:ea typeface="Verdana"/>
              <a:cs typeface="Verdana"/>
              <a:sym typeface="Verdana"/>
            </a:endParaRPr>
          </a:p>
        </p:txBody>
      </p:sp>
      <p:pic>
        <p:nvPicPr>
          <p:cNvPr id="297" name="Google Shape;297;p49" descr="A screen shot of a vaccine&#10;&#10;Description automatically generated"/>
          <p:cNvPicPr preferRelativeResize="0"/>
          <p:nvPr/>
        </p:nvPicPr>
        <p:blipFill rotWithShape="1">
          <a:blip r:embed="rId4">
            <a:alphaModFix/>
          </a:blip>
          <a:srcRect l="5441" t="20622"/>
          <a:stretch/>
        </p:blipFill>
        <p:spPr>
          <a:xfrm>
            <a:off x="5641875" y="1904225"/>
            <a:ext cx="6173900" cy="3485926"/>
          </a:xfrm>
          <a:prstGeom prst="rect">
            <a:avLst/>
          </a:prstGeom>
          <a:noFill/>
          <a:ln>
            <a:noFill/>
          </a:ln>
        </p:spPr>
      </p:pic>
      <p:sp>
        <p:nvSpPr>
          <p:cNvPr id="298" name="Google Shape;298;p49"/>
          <p:cNvSpPr/>
          <p:nvPr/>
        </p:nvSpPr>
        <p:spPr>
          <a:xfrm>
            <a:off x="5590353" y="1341453"/>
            <a:ext cx="6192900" cy="44640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
        <p:nvSpPr>
          <p:cNvPr id="299" name="Google Shape;299;p49"/>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a:solidFill>
                  <a:srgbClr val="E0001B"/>
                </a:solidFill>
                <a:latin typeface="Verdana"/>
                <a:ea typeface="Verdana"/>
                <a:cs typeface="Verdana"/>
                <a:sym typeface="Verdana"/>
              </a:rPr>
              <a:t>HIVR4P 2024 </a:t>
            </a:r>
            <a:r>
              <a:rPr lang="en-GB" sz="1200" b="0" i="0" u="none" strike="noStrike" cap="none">
                <a:solidFill>
                  <a:srgbClr val="7F7F7F"/>
                </a:solidFill>
                <a:latin typeface="Verdana"/>
                <a:ea typeface="Verdana"/>
                <a:cs typeface="Verdana"/>
                <a:sym typeface="Verdana"/>
              </a:rPr>
              <a:t>| T-cell vaccines </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p:nvPr/>
        </p:nvSpPr>
        <p:spPr>
          <a:xfrm>
            <a:off x="1774825" y="705450"/>
            <a:ext cx="10064100" cy="33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rgbClr val="000000"/>
                </a:solidFill>
                <a:latin typeface="Verdana"/>
                <a:ea typeface="Verdana"/>
                <a:cs typeface="Verdana"/>
                <a:sym typeface="Verdana"/>
              </a:rPr>
              <a:t>Viral vectors in therapeutic bNAb vaccines</a:t>
            </a:r>
            <a:endParaRPr sz="1800" b="0" i="0" u="none" strike="noStrike" cap="none">
              <a:solidFill>
                <a:srgbClr val="000000"/>
              </a:solidFill>
              <a:latin typeface="Verdana"/>
              <a:ea typeface="Verdana"/>
              <a:cs typeface="Verdana"/>
              <a:sym typeface="Verdana"/>
            </a:endParaRPr>
          </a:p>
        </p:txBody>
      </p:sp>
      <p:sp>
        <p:nvSpPr>
          <p:cNvPr id="306" name="Google Shape;306;p50"/>
          <p:cNvSpPr/>
          <p:nvPr/>
        </p:nvSpPr>
        <p:spPr>
          <a:xfrm>
            <a:off x="1774825" y="1341450"/>
            <a:ext cx="6192900"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Similar viral vectors can be used to induce </a:t>
            </a:r>
            <a:r>
              <a:rPr lang="en-GB" sz="1800" b="0" i="0" u="none" strike="noStrike" cap="none" dirty="0" err="1">
                <a:solidFill>
                  <a:schemeClr val="dk1"/>
                </a:solidFill>
                <a:latin typeface="Verdana"/>
                <a:ea typeface="Verdana"/>
                <a:cs typeface="Verdana"/>
                <a:sym typeface="Verdana"/>
              </a:rPr>
              <a:t>bNAbs</a:t>
            </a:r>
            <a:r>
              <a:rPr lang="en-GB" sz="1800" b="0" i="0" u="none" strike="noStrike" cap="none" dirty="0">
                <a:solidFill>
                  <a:schemeClr val="dk1"/>
                </a:solidFill>
                <a:latin typeface="Verdana"/>
                <a:ea typeface="Verdana"/>
                <a:cs typeface="Verdana"/>
                <a:sym typeface="Verdana"/>
              </a:rPr>
              <a:t> to reduce and sometimes completely control viral load in people with HIV. </a:t>
            </a:r>
            <a:endParaRPr sz="1800" b="0" i="0" u="none" strike="noStrike" cap="none" dirty="0">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Viral rebound is not often delayed, but instead</a:t>
            </a:r>
            <a:r>
              <a:rPr lang="en-GB" sz="1800" dirty="0">
                <a:solidFill>
                  <a:schemeClr val="dk1"/>
                </a:solidFill>
                <a:latin typeface="Verdana"/>
                <a:ea typeface="Verdana"/>
                <a:cs typeface="Verdana"/>
                <a:sym typeface="Verdana"/>
              </a:rPr>
              <a:t>,</a:t>
            </a:r>
            <a:r>
              <a:rPr lang="en-GB" sz="1800" b="0" i="0" u="none" strike="noStrike" cap="none" dirty="0">
                <a:solidFill>
                  <a:schemeClr val="dk1"/>
                </a:solidFill>
                <a:latin typeface="Verdana"/>
                <a:ea typeface="Verdana"/>
                <a:cs typeface="Verdana"/>
                <a:sym typeface="Verdana"/>
              </a:rPr>
              <a:t> viral load settles down to a much lower and sometimes undetectable “set point” (similar to elite controllers).</a:t>
            </a:r>
            <a:endParaRPr sz="1800" b="0" i="0" u="none" strike="noStrike" cap="none" dirty="0">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In the US, the Ragon Institute’s programme has induced useful therapeutic </a:t>
            </a:r>
            <a:r>
              <a:rPr lang="en-GB" sz="1800" b="0" i="0" u="none" strike="noStrike" cap="none" dirty="0" err="1">
                <a:solidFill>
                  <a:schemeClr val="dk1"/>
                </a:solidFill>
                <a:latin typeface="Verdana"/>
                <a:ea typeface="Verdana"/>
                <a:cs typeface="Verdana"/>
                <a:sym typeface="Verdana"/>
              </a:rPr>
              <a:t>bNAb</a:t>
            </a:r>
            <a:r>
              <a:rPr lang="en-GB" sz="1800" b="0" i="0" u="none" strike="noStrike" cap="none" dirty="0">
                <a:solidFill>
                  <a:schemeClr val="dk1"/>
                </a:solidFill>
                <a:latin typeface="Verdana"/>
                <a:ea typeface="Verdana"/>
                <a:cs typeface="Verdana"/>
                <a:sym typeface="Verdana"/>
              </a:rPr>
              <a:t> responses in rhesus macaques. </a:t>
            </a:r>
            <a:endParaRPr sz="1800" b="0" i="0" u="none" strike="noStrike" cap="none" dirty="0">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Animals who received a vaccine based on the MVA vector plus </a:t>
            </a:r>
            <a:r>
              <a:rPr lang="en-GB" sz="1800" b="0" i="0" u="none" strike="noStrike" cap="none" dirty="0" err="1">
                <a:solidFill>
                  <a:schemeClr val="dk1"/>
                </a:solidFill>
                <a:latin typeface="Verdana"/>
                <a:ea typeface="Verdana"/>
                <a:cs typeface="Verdana"/>
                <a:sym typeface="Verdana"/>
              </a:rPr>
              <a:t>vesatolimod</a:t>
            </a:r>
            <a:r>
              <a:rPr lang="en-GB" sz="1800" b="0" i="0" u="none" strike="noStrike" cap="none" dirty="0">
                <a:solidFill>
                  <a:schemeClr val="dk1"/>
                </a:solidFill>
                <a:latin typeface="Verdana"/>
                <a:ea typeface="Verdana"/>
                <a:cs typeface="Verdana"/>
                <a:sym typeface="Verdana"/>
              </a:rPr>
              <a:t> and the passively infused </a:t>
            </a:r>
            <a:r>
              <a:rPr lang="en-GB" sz="1800" b="0" i="0" u="none" strike="noStrike" cap="none" dirty="0" err="1">
                <a:solidFill>
                  <a:schemeClr val="dk1"/>
                </a:solidFill>
                <a:latin typeface="Verdana"/>
                <a:ea typeface="Verdana"/>
                <a:cs typeface="Verdana"/>
                <a:sym typeface="Verdana"/>
              </a:rPr>
              <a:t>bNAb</a:t>
            </a:r>
            <a:r>
              <a:rPr lang="en-GB" sz="1800" b="0" i="0" u="none" strike="noStrike" cap="none" dirty="0">
                <a:solidFill>
                  <a:schemeClr val="dk1"/>
                </a:solidFill>
                <a:latin typeface="Verdana"/>
                <a:ea typeface="Verdana"/>
                <a:cs typeface="Verdana"/>
                <a:sym typeface="Verdana"/>
              </a:rPr>
              <a:t> PGT121 had a far lower viral set point (7/10 had an undetectable viral load for over three years).</a:t>
            </a:r>
            <a:endParaRPr sz="1800" b="0" i="0" u="none" strike="noStrike" cap="none" dirty="0">
              <a:solidFill>
                <a:schemeClr val="dk1"/>
              </a:solidFill>
              <a:latin typeface="Verdana"/>
              <a:ea typeface="Verdana"/>
              <a:cs typeface="Verdana"/>
              <a:sym typeface="Verdana"/>
            </a:endParaRPr>
          </a:p>
          <a:p>
            <a:pPr marL="228600" marR="0" lvl="1" indent="-143510"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p:txBody>
      </p:sp>
      <p:sp>
        <p:nvSpPr>
          <p:cNvPr id="307" name="Google Shape;307;p50"/>
          <p:cNvSpPr/>
          <p:nvPr/>
        </p:nvSpPr>
        <p:spPr>
          <a:xfrm>
            <a:off x="8254922" y="1431325"/>
            <a:ext cx="3526800" cy="231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Therapeutic efficacy of combined active and passive immunization in ART-suppressed, SHIV-infected rhesus macaques</a:t>
            </a:r>
            <a:endParaRPr sz="1100" b="0" i="0" u="none" strike="noStrike" cap="none">
              <a:solidFill>
                <a:srgbClr val="000000"/>
              </a:solidFill>
              <a:latin typeface="Verdana"/>
              <a:ea typeface="Verdana"/>
              <a:cs typeface="Verdana"/>
              <a:sym typeface="Verdana"/>
            </a:endParaRPr>
          </a:p>
        </p:txBody>
      </p:sp>
      <p:sp>
        <p:nvSpPr>
          <p:cNvPr id="308" name="Google Shape;308;p50"/>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Viral vectors in therapeutic bNAb vaccines </a:t>
            </a:r>
            <a:endParaRPr lang="en-US" sz="1200" b="0" i="0" u="none" strike="noStrike" cap="none">
              <a:solidFill>
                <a:srgbClr val="000000"/>
              </a:solidFill>
              <a:latin typeface="Verdana"/>
              <a:ea typeface="Verdana"/>
              <a:cs typeface="Verdana"/>
              <a:sym typeface="Verdana"/>
            </a:endParaRPr>
          </a:p>
        </p:txBody>
      </p:sp>
      <p:pic>
        <p:nvPicPr>
          <p:cNvPr id="309" name="Google Shape;309;p50" descr="A diagram of a person with a graph&#10;&#10;Description automatically generated with medium confidence"/>
          <p:cNvPicPr preferRelativeResize="0"/>
          <p:nvPr/>
        </p:nvPicPr>
        <p:blipFill rotWithShape="1">
          <a:blip r:embed="rId3">
            <a:alphaModFix/>
          </a:blip>
          <a:srcRect l="46621" t="22450" r="1566" b="8798"/>
          <a:stretch/>
        </p:blipFill>
        <p:spPr>
          <a:xfrm>
            <a:off x="8387693" y="3429000"/>
            <a:ext cx="3355944" cy="2528219"/>
          </a:xfrm>
          <a:prstGeom prst="rect">
            <a:avLst/>
          </a:prstGeom>
          <a:noFill/>
          <a:ln>
            <a:noFill/>
          </a:ln>
        </p:spPr>
      </p:pic>
      <p:pic>
        <p:nvPicPr>
          <p:cNvPr id="310" name="Google Shape;310;p50" descr="A diagram of a person with a graph&#10;&#10;Description automatically generated with medium confidence"/>
          <p:cNvPicPr preferRelativeResize="0"/>
          <p:nvPr/>
        </p:nvPicPr>
        <p:blipFill rotWithShape="1">
          <a:blip r:embed="rId3">
            <a:alphaModFix/>
          </a:blip>
          <a:srcRect l="3178" t="35555" r="54442" b="36238"/>
          <a:stretch/>
        </p:blipFill>
        <p:spPr>
          <a:xfrm>
            <a:off x="8254931" y="1979628"/>
            <a:ext cx="3267968" cy="1234912"/>
          </a:xfrm>
          <a:prstGeom prst="rect">
            <a:avLst/>
          </a:prstGeom>
          <a:noFill/>
          <a:ln>
            <a:noFill/>
          </a:ln>
        </p:spPr>
      </p:pic>
      <p:sp>
        <p:nvSpPr>
          <p:cNvPr id="311" name="Google Shape;311;p50"/>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Juelg SAT05</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312" name="Google Shape;312;p50"/>
          <p:cNvSpPr/>
          <p:nvPr/>
        </p:nvSpPr>
        <p:spPr>
          <a:xfrm>
            <a:off x="8112125" y="1341450"/>
            <a:ext cx="3682800" cy="47880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1"/>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Juelg SAT05</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319" name="Google Shape;319;p51"/>
          <p:cNvSpPr/>
          <p:nvPr/>
        </p:nvSpPr>
        <p:spPr>
          <a:xfrm>
            <a:off x="1774827" y="1341450"/>
            <a:ext cx="3466476" cy="4547286"/>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In</a:t>
            </a:r>
            <a:r>
              <a:rPr lang="en-US" sz="1800" b="0" i="0" u="none" strike="noStrike" cap="none">
                <a:solidFill>
                  <a:schemeClr val="dk1"/>
                </a:solidFill>
                <a:latin typeface="Verdana"/>
                <a:ea typeface="Verdana"/>
                <a:cs typeface="Verdana"/>
                <a:sym typeface="Verdana"/>
              </a:rPr>
              <a:t> this “heat map”, the colours indicate different types of immune response (yellow and orange = more activation). </a:t>
            </a:r>
          </a:p>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This shows that the response to the vaccine peaked at six months after first administration and was still robust at nine months, though it started to tail off after that.</a:t>
            </a:r>
          </a:p>
        </p:txBody>
      </p:sp>
      <p:sp>
        <p:nvSpPr>
          <p:cNvPr id="320" name="Google Shape;320;p51"/>
          <p:cNvSpPr/>
          <p:nvPr/>
        </p:nvSpPr>
        <p:spPr>
          <a:xfrm>
            <a:off x="5591176" y="1431316"/>
            <a:ext cx="6190516" cy="23122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Robust expansion of functional antibody titers in vaccinated animals </a:t>
            </a:r>
            <a:endParaRPr sz="1100" b="0" i="0" u="none" strike="noStrike" cap="none">
              <a:solidFill>
                <a:srgbClr val="000000"/>
              </a:solidFill>
              <a:latin typeface="Verdana"/>
              <a:ea typeface="Verdana"/>
              <a:cs typeface="Verdana"/>
              <a:sym typeface="Verdana"/>
            </a:endParaRPr>
          </a:p>
        </p:txBody>
      </p:sp>
      <p:pic>
        <p:nvPicPr>
          <p:cNvPr id="321" name="Google Shape;321;p51" descr="A close-up of a graph&#10;&#10;Description automatically generated"/>
          <p:cNvPicPr preferRelativeResize="0"/>
          <p:nvPr/>
        </p:nvPicPr>
        <p:blipFill rotWithShape="1">
          <a:blip r:embed="rId4">
            <a:alphaModFix/>
          </a:blip>
          <a:srcRect l="680" t="25686" r="1650" b="2093"/>
          <a:stretch/>
        </p:blipFill>
        <p:spPr>
          <a:xfrm>
            <a:off x="5989038" y="3068109"/>
            <a:ext cx="5395524" cy="2347841"/>
          </a:xfrm>
          <a:prstGeom prst="rect">
            <a:avLst/>
          </a:prstGeom>
          <a:noFill/>
          <a:ln>
            <a:noFill/>
          </a:ln>
        </p:spPr>
      </p:pic>
      <p:pic>
        <p:nvPicPr>
          <p:cNvPr id="322" name="Google Shape;322;p51" descr="A close-up of a graph&#10;&#10;Description automatically generated"/>
          <p:cNvPicPr preferRelativeResize="0"/>
          <p:nvPr/>
        </p:nvPicPr>
        <p:blipFill rotWithShape="1">
          <a:blip r:embed="rId4">
            <a:alphaModFix/>
          </a:blip>
          <a:srcRect l="2006" t="3215" r="64614" b="73651"/>
          <a:stretch/>
        </p:blipFill>
        <p:spPr>
          <a:xfrm>
            <a:off x="7306463" y="1921851"/>
            <a:ext cx="2609680" cy="1064354"/>
          </a:xfrm>
          <a:prstGeom prst="rect">
            <a:avLst/>
          </a:prstGeom>
          <a:noFill/>
          <a:ln>
            <a:noFill/>
          </a:ln>
        </p:spPr>
      </p:pic>
      <p:sp>
        <p:nvSpPr>
          <p:cNvPr id="323" name="Google Shape;323;p51"/>
          <p:cNvSpPr/>
          <p:nvPr/>
        </p:nvSpPr>
        <p:spPr>
          <a:xfrm>
            <a:off x="5584600" y="1341450"/>
            <a:ext cx="6203700" cy="42384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
        <p:nvSpPr>
          <p:cNvPr id="324" name="Google Shape;324;p51"/>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rgbClr val="000000"/>
              </a:buClr>
              <a:buSzPts val="1600"/>
              <a:buFont typeface="Arial"/>
              <a:buNone/>
            </a:pPr>
            <a:r>
              <a:rPr lang="en-GB" sz="1200" b="1" i="0" u="none" strike="noStrike" cap="none">
                <a:solidFill>
                  <a:srgbClr val="E0001B"/>
                </a:solidFill>
                <a:latin typeface="Verdana"/>
                <a:ea typeface="Verdana"/>
                <a:cs typeface="Verdana"/>
                <a:sym typeface="Verdana"/>
              </a:rPr>
              <a:t>HIVR4P 2024 </a:t>
            </a:r>
            <a:r>
              <a:rPr lang="en-GB" sz="1200" b="0" i="0" u="none" strike="noStrike" cap="none">
                <a:solidFill>
                  <a:srgbClr val="7F7F7F"/>
                </a:solidFill>
                <a:latin typeface="Verdana"/>
                <a:ea typeface="Verdana"/>
                <a:cs typeface="Verdana"/>
                <a:sym typeface="Verdana"/>
              </a:rPr>
              <a:t>| Viral vectors in therapeutic bNAb vaccines </a:t>
            </a:r>
            <a:endParaRPr sz="1200" b="0" i="0" u="none" strike="noStrike" cap="none">
              <a:solidFill>
                <a:srgbClr val="000000"/>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2"/>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Juelg SAT05</a:t>
            </a:r>
            <a:endParaRPr sz="1400" b="0" i="0" u="none" strike="noStrike" cap="none">
              <a:solidFill>
                <a:schemeClr val="dk1"/>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1100"/>
              <a:buFont typeface="Arial"/>
              <a:buNone/>
            </a:pPr>
            <a:endParaRPr sz="1050" b="0" i="0" u="sng" strike="noStrike" cap="none">
              <a:solidFill>
                <a:schemeClr val="dk1"/>
              </a:solidFill>
              <a:latin typeface="Calibri"/>
              <a:ea typeface="Calibri"/>
              <a:cs typeface="Calibri"/>
              <a:sym typeface="Calibri"/>
            </a:endParaRPr>
          </a:p>
        </p:txBody>
      </p:sp>
      <p:sp>
        <p:nvSpPr>
          <p:cNvPr id="331" name="Google Shape;331;p52"/>
          <p:cNvSpPr/>
          <p:nvPr/>
        </p:nvSpPr>
        <p:spPr>
          <a:xfrm>
            <a:off x="2324100" y="1433825"/>
            <a:ext cx="4291500" cy="43128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The</a:t>
            </a:r>
            <a:r>
              <a:rPr lang="en-US" sz="1800" b="0" i="0" u="none" strike="noStrike" cap="none">
                <a:solidFill>
                  <a:schemeClr val="dk1"/>
                </a:solidFill>
                <a:latin typeface="Verdana"/>
                <a:ea typeface="Verdana"/>
                <a:cs typeface="Verdana"/>
                <a:sym typeface="Verdana"/>
              </a:rPr>
              <a:t> </a:t>
            </a:r>
            <a:r>
              <a:rPr lang="en-US" sz="1800" b="0" i="0" u="none" strike="noStrike" cap="none" err="1">
                <a:solidFill>
                  <a:schemeClr val="dk1"/>
                </a:solidFill>
                <a:latin typeface="Verdana"/>
                <a:ea typeface="Verdana"/>
                <a:cs typeface="Verdana"/>
                <a:sym typeface="Verdana"/>
              </a:rPr>
              <a:t>bNAb</a:t>
            </a:r>
            <a:r>
              <a:rPr lang="en-US" sz="1800" b="0" i="0" u="none" strike="noStrike" cap="none">
                <a:solidFill>
                  <a:schemeClr val="dk1"/>
                </a:solidFill>
                <a:latin typeface="Verdana"/>
                <a:ea typeface="Verdana"/>
                <a:cs typeface="Verdana"/>
                <a:sym typeface="Verdana"/>
              </a:rPr>
              <a:t> response to these vaccines did not correlate with a delay in viral rebound, but correlated very strongly with a lower post-rebound set point.</a:t>
            </a:r>
          </a:p>
          <a:p>
            <a:pPr marL="228600" lvl="1" indent="-228600">
              <a:buClr>
                <a:srgbClr val="E0001B"/>
              </a:buClr>
              <a:buSzPts val="1340"/>
              <a:buFont typeface="Merriweather Sans"/>
              <a:buChar char="►"/>
            </a:pPr>
            <a:r>
              <a:rPr lang="en-US" sz="1800" b="0" i="0" u="none" strike="noStrike" cap="none">
                <a:solidFill>
                  <a:srgbClr val="444746"/>
                </a:solidFill>
                <a:highlight>
                  <a:schemeClr val="lt1"/>
                </a:highlight>
                <a:latin typeface="Verdana"/>
                <a:ea typeface="Verdana"/>
                <a:cs typeface="Verdana"/>
                <a:sym typeface="Verdana"/>
              </a:rPr>
              <a:t>T</a:t>
            </a:r>
            <a:r>
              <a:rPr lang="en-US" sz="1800" b="0" i="0" u="none" strike="noStrike" cap="none">
                <a:solidFill>
                  <a:schemeClr val="dk1"/>
                </a:solidFill>
                <a:highlight>
                  <a:schemeClr val="lt1"/>
                </a:highlight>
                <a:latin typeface="Verdana"/>
                <a:ea typeface="Verdana"/>
                <a:cs typeface="Verdana"/>
                <a:sym typeface="Verdana"/>
              </a:rPr>
              <a:t>he graphic shows that while either the </a:t>
            </a:r>
            <a:r>
              <a:rPr lang="en-US" sz="1800" b="0" i="0" u="none" strike="noStrike" cap="none" err="1">
                <a:solidFill>
                  <a:schemeClr val="dk1"/>
                </a:solidFill>
                <a:highlight>
                  <a:schemeClr val="lt1"/>
                </a:highlight>
                <a:latin typeface="Verdana"/>
                <a:ea typeface="Verdana"/>
                <a:cs typeface="Verdana"/>
                <a:sym typeface="Verdana"/>
              </a:rPr>
              <a:t>bNAb</a:t>
            </a:r>
            <a:r>
              <a:rPr lang="en-US" sz="1800" b="0" i="0" u="none" strike="noStrike" cap="none">
                <a:solidFill>
                  <a:schemeClr val="dk1"/>
                </a:solidFill>
                <a:highlight>
                  <a:schemeClr val="lt1"/>
                </a:highlight>
                <a:latin typeface="Verdana"/>
                <a:ea typeface="Verdana"/>
                <a:cs typeface="Verdana"/>
                <a:sym typeface="Verdana"/>
              </a:rPr>
              <a:t> (PGT121) or the therapeutic vaccine (ad26/MVA) led to a viral load set point about 20 times lower than that seen in animals receiving placebos, combining both led to a </a:t>
            </a:r>
            <a:r>
              <a:rPr lang="en-US" sz="1800">
                <a:solidFill>
                  <a:schemeClr val="dk1"/>
                </a:solidFill>
                <a:highlight>
                  <a:schemeClr val="lt1"/>
                </a:highlight>
                <a:latin typeface="Verdana"/>
                <a:ea typeface="Verdana"/>
                <a:cs typeface="Verdana"/>
                <a:sym typeface="Verdana"/>
              </a:rPr>
              <a:t>set point</a:t>
            </a:r>
            <a:r>
              <a:rPr lang="en-US" sz="1800" b="0" i="0" u="none" strike="noStrike" cap="none">
                <a:solidFill>
                  <a:schemeClr val="dk1"/>
                </a:solidFill>
                <a:highlight>
                  <a:schemeClr val="lt1"/>
                </a:highlight>
                <a:latin typeface="Verdana"/>
                <a:ea typeface="Verdana"/>
                <a:cs typeface="Verdana"/>
                <a:sym typeface="Verdana"/>
              </a:rPr>
              <a:t> about 200 times lower.</a:t>
            </a:r>
          </a:p>
          <a:p>
            <a:pPr marL="91440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chemeClr val="dk1"/>
              </a:solidFill>
              <a:latin typeface="Verdana"/>
              <a:ea typeface="Verdana"/>
              <a:cs typeface="Verdana"/>
              <a:sym typeface="Verdana"/>
            </a:endParaRPr>
          </a:p>
        </p:txBody>
      </p:sp>
      <p:sp>
        <p:nvSpPr>
          <p:cNvPr id="332" name="Google Shape;332;p52"/>
          <p:cNvSpPr/>
          <p:nvPr/>
        </p:nvSpPr>
        <p:spPr>
          <a:xfrm>
            <a:off x="6924575" y="1412875"/>
            <a:ext cx="4859400" cy="41028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x</a:t>
            </a:r>
            <a:endParaRPr sz="1800" b="0" i="0" u="none" strike="noStrike" cap="none">
              <a:solidFill>
                <a:srgbClr val="FFFFFF"/>
              </a:solidFill>
              <a:latin typeface="Calibri"/>
              <a:ea typeface="Calibri"/>
              <a:cs typeface="Calibri"/>
              <a:sym typeface="Calibri"/>
            </a:endParaRPr>
          </a:p>
        </p:txBody>
      </p:sp>
      <p:pic>
        <p:nvPicPr>
          <p:cNvPr id="333" name="Google Shape;333;p52"/>
          <p:cNvPicPr preferRelativeResize="0"/>
          <p:nvPr/>
        </p:nvPicPr>
        <p:blipFill rotWithShape="1">
          <a:blip r:embed="rId4">
            <a:alphaModFix/>
          </a:blip>
          <a:srcRect l="2216" t="32704" r="55880" b="11655"/>
          <a:stretch/>
        </p:blipFill>
        <p:spPr>
          <a:xfrm>
            <a:off x="7159800" y="1951025"/>
            <a:ext cx="4388944" cy="3278412"/>
          </a:xfrm>
          <a:prstGeom prst="rect">
            <a:avLst/>
          </a:prstGeom>
          <a:noFill/>
          <a:ln>
            <a:noFill/>
          </a:ln>
        </p:spPr>
      </p:pic>
      <p:sp>
        <p:nvSpPr>
          <p:cNvPr id="334" name="Google Shape;334;p52"/>
          <p:cNvSpPr/>
          <p:nvPr/>
        </p:nvSpPr>
        <p:spPr>
          <a:xfrm>
            <a:off x="4979813" y="1502200"/>
            <a:ext cx="8748900" cy="281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rgbClr val="000000"/>
              </a:buClr>
              <a:buSzPts val="1100"/>
              <a:buFont typeface="Arial"/>
              <a:buNone/>
            </a:pPr>
            <a:r>
              <a:rPr lang="en-GB" sz="1100" b="0" i="0" u="none" strike="noStrike" cap="none">
                <a:solidFill>
                  <a:srgbClr val="7F7F7F"/>
                </a:solidFill>
                <a:latin typeface="Verdana"/>
                <a:ea typeface="Verdana"/>
                <a:cs typeface="Verdana"/>
                <a:sym typeface="Verdana"/>
              </a:rPr>
              <a:t>Viral load set points post rebound</a:t>
            </a:r>
            <a:endParaRPr sz="1100" b="0" i="0" u="none" strike="noStrike" cap="none">
              <a:solidFill>
                <a:schemeClr val="dk1"/>
              </a:solidFill>
              <a:latin typeface="Verdana"/>
              <a:ea typeface="Verdana"/>
              <a:cs typeface="Verdana"/>
              <a:sym typeface="Verdana"/>
            </a:endParaRPr>
          </a:p>
        </p:txBody>
      </p:sp>
      <p:sp>
        <p:nvSpPr>
          <p:cNvPr id="335" name="Google Shape;335;p52"/>
          <p:cNvSpPr/>
          <p:nvPr/>
        </p:nvSpPr>
        <p:spPr>
          <a:xfrm>
            <a:off x="784225" y="420688"/>
            <a:ext cx="8748900" cy="57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36" name="Google Shape;336;p52"/>
          <p:cNvSpPr txBox="1"/>
          <p:nvPr/>
        </p:nvSpPr>
        <p:spPr>
          <a:xfrm>
            <a:off x="366350" y="51400"/>
            <a:ext cx="5337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200"/>
              </a:spcAft>
              <a:buClr>
                <a:srgbClr val="000000"/>
              </a:buClr>
              <a:buSzPts val="1200"/>
              <a:buFont typeface="Arial"/>
              <a:buNone/>
            </a:pPr>
            <a:r>
              <a:rPr lang="en-GB" sz="1200" b="1" i="0" u="none" strike="noStrike" cap="none">
                <a:solidFill>
                  <a:srgbClr val="E0001B"/>
                </a:solidFill>
                <a:latin typeface="Verdana"/>
                <a:ea typeface="Verdana"/>
                <a:cs typeface="Verdana"/>
                <a:sym typeface="Verdana"/>
              </a:rPr>
              <a:t>HIVR4P 2024 </a:t>
            </a:r>
            <a:r>
              <a:rPr lang="en-GB" sz="1200" b="0" i="0" u="none" strike="noStrike" cap="none">
                <a:solidFill>
                  <a:srgbClr val="7F7F7F"/>
                </a:solidFill>
                <a:latin typeface="Verdana"/>
                <a:ea typeface="Verdana"/>
                <a:cs typeface="Verdana"/>
                <a:sym typeface="Verdana"/>
              </a:rPr>
              <a:t>| Viral vectors in therapeutic bNAb vaccines </a:t>
            </a:r>
            <a:endParaRPr sz="1200" b="0" i="0" u="none" strike="noStrike" cap="none">
              <a:solidFill>
                <a:schemeClr val="dk1"/>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98"/>
          <p:cNvSpPr/>
          <p:nvPr/>
        </p:nvSpPr>
        <p:spPr>
          <a:xfrm>
            <a:off x="-142315" y="0"/>
            <a:ext cx="12720900" cy="5750351"/>
          </a:xfrm>
          <a:prstGeom prst="rect">
            <a:avLst/>
          </a:prstGeom>
          <a:solidFill>
            <a:srgbClr val="E0001B"/>
          </a:solidFill>
          <a:ln w="9525" cap="flat" cmpd="sng">
            <a:solidFill>
              <a:srgbClr val="E000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400" b="0" i="0" u="none" strike="noStrike" cap="none">
                <a:solidFill>
                  <a:srgbClr val="E0001B"/>
                </a:solidFill>
                <a:highlight>
                  <a:srgbClr val="FFFF00"/>
                </a:highlight>
                <a:latin typeface="Arial"/>
                <a:ea typeface="Arial"/>
                <a:cs typeface="Arial"/>
                <a:sym typeface="Arial"/>
              </a:rPr>
              <a:t>  </a:t>
            </a:r>
            <a:endParaRPr sz="1400" b="0" i="0" u="none" strike="noStrike" cap="none">
              <a:solidFill>
                <a:srgbClr val="E0001B"/>
              </a:solidFill>
              <a:highlight>
                <a:srgbClr val="FFFF00"/>
              </a:highlight>
              <a:latin typeface="Arial"/>
              <a:ea typeface="Arial"/>
              <a:cs typeface="Arial"/>
              <a:sym typeface="Arial"/>
            </a:endParaRPr>
          </a:p>
        </p:txBody>
      </p:sp>
      <p:sp>
        <p:nvSpPr>
          <p:cNvPr id="343" name="Google Shape;343;p98"/>
          <p:cNvSpPr txBox="1"/>
          <p:nvPr/>
        </p:nvSpPr>
        <p:spPr>
          <a:xfrm>
            <a:off x="1694070" y="470922"/>
            <a:ext cx="6908100" cy="3549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9200"/>
              <a:buFont typeface="Calibri"/>
              <a:buNone/>
            </a:pPr>
            <a:r>
              <a:rPr lang="en-GB" sz="5800" b="0" i="0" u="none" strike="noStrike" cap="none">
                <a:solidFill>
                  <a:schemeClr val="lt1"/>
                </a:solidFill>
                <a:latin typeface="Verdana"/>
                <a:ea typeface="Verdana"/>
                <a:cs typeface="Verdana"/>
                <a:sym typeface="Verdana"/>
              </a:rPr>
              <a:t>Thank</a:t>
            </a:r>
            <a:r>
              <a:rPr lang="en-GB" sz="9200" b="0" i="0" u="none" strike="noStrike" cap="none">
                <a:solidFill>
                  <a:schemeClr val="lt1"/>
                </a:solidFill>
                <a:latin typeface="Verdana"/>
                <a:ea typeface="Verdana"/>
                <a:cs typeface="Verdana"/>
                <a:sym typeface="Verdana"/>
              </a:rPr>
              <a:t> </a:t>
            </a:r>
            <a:r>
              <a:rPr lang="en-GB" sz="5800" b="0" i="0" u="none" strike="noStrike" cap="none">
                <a:solidFill>
                  <a:schemeClr val="lt1"/>
                </a:solidFill>
                <a:latin typeface="Verdana"/>
                <a:ea typeface="Verdana"/>
                <a:cs typeface="Verdana"/>
                <a:sym typeface="Verdana"/>
              </a:rPr>
              <a:t>you</a:t>
            </a:r>
            <a:endParaRPr sz="5800" b="0" i="0" u="none" strike="noStrike" cap="none">
              <a:solidFill>
                <a:schemeClr val="lt1"/>
              </a:solidFill>
              <a:latin typeface="Verdana"/>
              <a:ea typeface="Verdana"/>
              <a:cs typeface="Verdana"/>
              <a:sym typeface="Verdana"/>
            </a:endParaRPr>
          </a:p>
        </p:txBody>
      </p:sp>
      <p:sp>
        <p:nvSpPr>
          <p:cNvPr id="344" name="Google Shape;344;p98"/>
          <p:cNvSpPr txBox="1"/>
          <p:nvPr/>
        </p:nvSpPr>
        <p:spPr>
          <a:xfrm>
            <a:off x="5953539" y="4522304"/>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98"/>
          <p:cNvSpPr txBox="1"/>
          <p:nvPr/>
        </p:nvSpPr>
        <p:spPr>
          <a:xfrm>
            <a:off x="1774824" y="1895566"/>
            <a:ext cx="6684963" cy="955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1800" b="0" i="0" u="none" strike="noStrike" cap="none" dirty="0">
                <a:solidFill>
                  <a:schemeClr val="lt1"/>
                </a:solidFill>
                <a:latin typeface="Verdana"/>
                <a:ea typeface="Verdana"/>
                <a:cs typeface="Verdana"/>
                <a:sym typeface="Verdana"/>
              </a:rPr>
              <a:t>Produced by </a:t>
            </a:r>
            <a:r>
              <a:rPr lang="en-GB" sz="1800" b="1" i="0" u="none" strike="noStrike" cap="none" dirty="0">
                <a:solidFill>
                  <a:schemeClr val="lt1"/>
                </a:solidFill>
                <a:latin typeface="Verdana"/>
                <a:ea typeface="Verdana"/>
                <a:cs typeface="Verdana"/>
                <a:sym typeface="Verdana"/>
              </a:rPr>
              <a:t>IAS – the International AIDS Society</a:t>
            </a:r>
            <a:br>
              <a:rPr lang="en-GB" sz="1800" b="0" i="0" u="none" strike="noStrike" cap="none" dirty="0">
                <a:latin typeface="Verdana"/>
                <a:ea typeface="Verdana"/>
                <a:cs typeface="Verdana"/>
              </a:rPr>
            </a:br>
            <a:r>
              <a:rPr lang="en-GB" sz="1800" b="0" i="0" u="none" strike="noStrike" cap="none" dirty="0">
                <a:solidFill>
                  <a:schemeClr val="lt1"/>
                </a:solidFill>
                <a:latin typeface="Verdana"/>
                <a:ea typeface="Verdana"/>
                <a:cs typeface="Verdana"/>
                <a:sym typeface="Verdana"/>
              </a:rPr>
              <a:t>Leading collective action on every front of the global </a:t>
            </a:r>
            <a:br>
              <a:rPr lang="en-GB" sz="1800" b="0" i="0" u="none" strike="noStrike" cap="none" dirty="0">
                <a:latin typeface="Verdana"/>
                <a:ea typeface="Verdana"/>
                <a:cs typeface="Verdana"/>
              </a:rPr>
            </a:br>
            <a:r>
              <a:rPr lang="en-GB" sz="1800" b="0" i="0" u="none" strike="noStrike" cap="none" dirty="0">
                <a:solidFill>
                  <a:schemeClr val="lt1"/>
                </a:solidFill>
                <a:latin typeface="Verdana"/>
                <a:ea typeface="Verdana"/>
                <a:cs typeface="Verdana"/>
                <a:sym typeface="Verdana"/>
              </a:rPr>
              <a:t>HIV response through its membership base, scientific authority and convening power. </a:t>
            </a:r>
            <a:r>
              <a:rPr lang="en-GB" sz="1800" b="1" dirty="0">
                <a:solidFill>
                  <a:schemeClr val="lt1"/>
                </a:solidFill>
                <a:latin typeface="Verdana"/>
                <a:ea typeface="Verdana"/>
                <a:cs typeface="Verdana"/>
                <a:sym typeface="Verdana"/>
              </a:rPr>
              <a:t>www.iasociety</a:t>
            </a:r>
            <a:r>
              <a:rPr lang="en-GB" sz="1800" b="1" i="0" u="none" strike="noStrike" cap="none" dirty="0">
                <a:solidFill>
                  <a:schemeClr val="lt1"/>
                </a:solidFill>
                <a:latin typeface="Verdana"/>
                <a:ea typeface="Verdana"/>
                <a:cs typeface="Verdana"/>
                <a:sym typeface="Verdana"/>
              </a:rPr>
              <a:t>.org</a:t>
            </a:r>
            <a:endParaRPr sz="1800" b="1" i="0" u="none" strike="noStrike" cap="none" dirty="0">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chemeClr val="lt1"/>
              </a:buClr>
              <a:buSzPts val="2400"/>
              <a:buFont typeface="Arial"/>
              <a:buNone/>
            </a:pPr>
            <a:endParaRPr sz="1800" b="1" i="0" u="none" strike="noStrike" cap="none">
              <a:solidFill>
                <a:schemeClr val="lt1"/>
              </a:solidFill>
              <a:latin typeface="Verdana"/>
              <a:ea typeface="Verdana"/>
              <a:cs typeface="Verdana"/>
              <a:sym typeface="Verdana"/>
            </a:endParaRPr>
          </a:p>
          <a:p>
            <a:pPr marL="0" marR="0" lvl="0" indent="0" algn="l" rtl="0">
              <a:lnSpc>
                <a:spcPct val="90000"/>
              </a:lnSpc>
              <a:spcBef>
                <a:spcPts val="1075"/>
              </a:spcBef>
              <a:spcAft>
                <a:spcPts val="0"/>
              </a:spcAft>
              <a:buClr>
                <a:schemeClr val="dk1"/>
              </a:buClr>
              <a:buSzPts val="2400"/>
              <a:buFont typeface="Arial"/>
              <a:buNone/>
            </a:pPr>
            <a:endParaRPr sz="1800" b="0" i="0" u="none" strike="noStrike" cap="none">
              <a:solidFill>
                <a:schemeClr val="lt1"/>
              </a:solidFill>
              <a:latin typeface="Verdana"/>
              <a:ea typeface="Verdana"/>
              <a:cs typeface="Verdana"/>
              <a:sym typeface="Verdana"/>
            </a:endParaRPr>
          </a:p>
        </p:txBody>
      </p:sp>
      <p:sp>
        <p:nvSpPr>
          <p:cNvPr id="346" name="Google Shape;346;p98"/>
          <p:cNvSpPr txBox="1"/>
          <p:nvPr/>
        </p:nvSpPr>
        <p:spPr>
          <a:xfrm>
            <a:off x="1754882" y="4143962"/>
            <a:ext cx="6933505" cy="9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800" b="0" i="0" u="none" strike="noStrike" cap="none">
                <a:solidFill>
                  <a:schemeClr val="lt1"/>
                </a:solidFill>
                <a:latin typeface="Verdana"/>
                <a:ea typeface="Verdana"/>
                <a:cs typeface="Verdana"/>
                <a:sym typeface="Verdana"/>
              </a:rPr>
              <a:t>In collaboration with: </a:t>
            </a:r>
            <a:endParaRPr sz="1800" b="0" i="0"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GB" sz="1800" b="0" i="0" u="none" strike="noStrike" cap="none">
                <a:solidFill>
                  <a:schemeClr val="lt1"/>
                </a:solidFill>
                <a:latin typeface="Verdana"/>
                <a:ea typeface="Verdana"/>
                <a:cs typeface="Verdana"/>
                <a:sym typeface="Verdana"/>
              </a:rPr>
              <a:t>Gus Cairns, Amelia Jones, Roger Pebody, Beth Tunnicliffe </a:t>
            </a:r>
            <a:endParaRPr sz="1800" b="0" i="0" u="none" strike="noStrike" cap="none">
              <a:solidFill>
                <a:schemeClr val="lt1"/>
              </a:solidFill>
              <a:latin typeface="Verdana"/>
              <a:ea typeface="Verdana"/>
              <a:cs typeface="Verdana"/>
              <a:sym typeface="Verdana"/>
            </a:endParaRPr>
          </a:p>
        </p:txBody>
      </p:sp>
      <p:cxnSp>
        <p:nvCxnSpPr>
          <p:cNvPr id="347" name="Google Shape;347;p98"/>
          <p:cNvCxnSpPr/>
          <p:nvPr/>
        </p:nvCxnSpPr>
        <p:spPr>
          <a:xfrm flipH="1">
            <a:off x="8595791" y="-422546"/>
            <a:ext cx="2557500" cy="6765600"/>
          </a:xfrm>
          <a:prstGeom prst="straightConnector1">
            <a:avLst/>
          </a:prstGeom>
          <a:noFill/>
          <a:ln w="76200" cap="flat" cmpd="sng">
            <a:solidFill>
              <a:schemeClr val="lt1"/>
            </a:solidFill>
            <a:prstDash val="solid"/>
            <a:miter lim="800000"/>
            <a:headEnd type="none" w="sm" len="sm"/>
            <a:tailEnd type="none" w="sm" len="sm"/>
          </a:ln>
        </p:spPr>
      </p:cxnSp>
      <p:pic>
        <p:nvPicPr>
          <p:cNvPr id="348" name="Google Shape;348;p98" descr="Picture 3"/>
          <p:cNvPicPr preferRelativeResize="0"/>
          <p:nvPr/>
        </p:nvPicPr>
        <p:blipFill rotWithShape="1">
          <a:blip r:embed="rId3">
            <a:alphaModFix/>
          </a:blip>
          <a:srcRect t="5592"/>
          <a:stretch/>
        </p:blipFill>
        <p:spPr>
          <a:xfrm>
            <a:off x="413236" y="5805488"/>
            <a:ext cx="1910863" cy="965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additive="base">
                                        <p:cTn id="7" dur="2000"/>
                                        <p:tgtEl>
                                          <p:spTgt spid="347"/>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1" presetClass="entr" presetSubtype="0" fill="hold" nodeType="afterEffect">
                                  <p:stCondLst>
                                    <p:cond delay="500"/>
                                  </p:stCondLst>
                                  <p:childTnLst>
                                    <p:set>
                                      <p:cBhvr>
                                        <p:cTn id="10" dur="1" fill="hold">
                                          <p:stCondLst>
                                            <p:cond delay="0"/>
                                          </p:stCondLst>
                                        </p:cTn>
                                        <p:tgtEl>
                                          <p:spTgt spid="343"/>
                                        </p:tgtEl>
                                        <p:attrNameLst>
                                          <p:attrName>style.visibility</p:attrName>
                                        </p:attrNameLst>
                                      </p:cBhvr>
                                      <p:to>
                                        <p:strVal val="visible"/>
                                      </p:to>
                                    </p:set>
                                  </p:childTnLst>
                                </p:cTn>
                              </p:par>
                            </p:childTnLst>
                          </p:cTn>
                        </p:par>
                        <p:par>
                          <p:cTn id="11" fill="hold">
                            <p:stCondLst>
                              <p:cond delay="2001"/>
                            </p:stCondLst>
                            <p:childTnLst>
                              <p:par>
                                <p:cTn id="12" presetID="1" presetClass="entr" presetSubtype="0" fill="hold" nodeType="afterEffect">
                                  <p:stCondLst>
                                    <p:cond delay="500"/>
                                  </p:stCondLst>
                                  <p:childTnLst>
                                    <p:set>
                                      <p:cBhvr>
                                        <p:cTn id="13" dur="1" fill="hold">
                                          <p:stCondLst>
                                            <p:cond delay="0"/>
                                          </p:stCondLst>
                                        </p:cTn>
                                        <p:tgtEl>
                                          <p:spTgt spid="345">
                                            <p:txEl>
                                              <p:pRg st="0" end="0"/>
                                            </p:txEl>
                                          </p:spTgt>
                                        </p:tgtEl>
                                        <p:attrNameLst>
                                          <p:attrName>style.visibility</p:attrName>
                                        </p:attrNameLst>
                                      </p:cBhvr>
                                      <p:to>
                                        <p:strVal val="visible"/>
                                      </p:to>
                                    </p:set>
                                  </p:childTnLst>
                                </p:cTn>
                              </p:par>
                            </p:childTnLst>
                          </p:cTn>
                        </p:par>
                        <p:par>
                          <p:cTn id="14" fill="hold">
                            <p:stCondLst>
                              <p:cond delay="2501"/>
                            </p:stCondLst>
                            <p:childTnLst>
                              <p:par>
                                <p:cTn id="15" presetID="1" presetClass="entr" presetSubtype="0" fill="hold" nodeType="afterEffect">
                                  <p:stCondLst>
                                    <p:cond delay="500"/>
                                  </p:stCondLst>
                                  <p:childTnLst>
                                    <p:set>
                                      <p:cBhvr>
                                        <p:cTn id="16"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p:nvPr/>
        </p:nvSpPr>
        <p:spPr>
          <a:xfrm>
            <a:off x="461925" y="115888"/>
            <a:ext cx="7667700" cy="50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PURPOSE 2 trial of long-acting lenacapavir for PrEP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n-US" sz="1200" b="0" i="0" u="none" strike="noStrike" cap="none">
              <a:solidFill>
                <a:srgbClr val="7F7F7F"/>
              </a:solidFill>
              <a:latin typeface="Calibri"/>
              <a:ea typeface="Calibri"/>
              <a:cs typeface="Calibri"/>
              <a:sym typeface="Calibri"/>
            </a:endParaRPr>
          </a:p>
        </p:txBody>
      </p:sp>
      <p:sp>
        <p:nvSpPr>
          <p:cNvPr id="55" name="Google Shape;55;p4"/>
          <p:cNvSpPr/>
          <p:nvPr/>
        </p:nvSpPr>
        <p:spPr>
          <a:xfrm>
            <a:off x="5799991" y="6344361"/>
            <a:ext cx="6096000" cy="365957"/>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100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Kelley OA02</a:t>
            </a:r>
            <a:r>
              <a:rPr lang="en-GB" sz="1050" b="0" i="0" u="none" strike="noStrike" cap="none">
                <a:solidFill>
                  <a:schemeClr val="dk1"/>
                </a:solidFill>
                <a:latin typeface="Arial"/>
                <a:ea typeface="Arial"/>
                <a:cs typeface="Arial"/>
                <a:sym typeface="Arial"/>
              </a:rPr>
              <a:t> </a:t>
            </a:r>
            <a:endParaRPr sz="1050" b="0" i="0" u="none" strike="noStrike" cap="none">
              <a:solidFill>
                <a:schemeClr val="dk1"/>
              </a:solidFill>
              <a:latin typeface="Calibri"/>
              <a:ea typeface="Calibri"/>
              <a:cs typeface="Calibri"/>
              <a:sym typeface="Calibri"/>
            </a:endParaRPr>
          </a:p>
        </p:txBody>
      </p:sp>
      <p:sp>
        <p:nvSpPr>
          <p:cNvPr id="56" name="Google Shape;56;p4"/>
          <p:cNvSpPr/>
          <p:nvPr/>
        </p:nvSpPr>
        <p:spPr>
          <a:xfrm>
            <a:off x="1774825" y="705450"/>
            <a:ext cx="10064100" cy="33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rgbClr val="000000"/>
              </a:buClr>
              <a:buSzPts val="1800"/>
              <a:buFont typeface="Arial"/>
              <a:buNone/>
            </a:pPr>
            <a:r>
              <a:rPr lang="en-GB" sz="1800" b="1" i="0" u="none" strike="noStrike" cap="none">
                <a:solidFill>
                  <a:srgbClr val="000000"/>
                </a:solidFill>
                <a:latin typeface="Verdana"/>
                <a:ea typeface="Verdana"/>
                <a:cs typeface="Verdana"/>
                <a:sym typeface="Verdana"/>
              </a:rPr>
              <a:t>PURPOSE 2 trial of long-acting lenacapavir for PrEP </a:t>
            </a:r>
            <a:endParaRPr sz="1800" b="0" i="0" u="none" strike="noStrike" cap="none">
              <a:solidFill>
                <a:srgbClr val="000000"/>
              </a:solidFill>
              <a:latin typeface="Verdana"/>
              <a:ea typeface="Verdana"/>
              <a:cs typeface="Verdana"/>
              <a:sym typeface="Verdana"/>
            </a:endParaRPr>
          </a:p>
        </p:txBody>
      </p:sp>
      <p:sp>
        <p:nvSpPr>
          <p:cNvPr id="57" name="Google Shape;57;p4"/>
          <p:cNvSpPr/>
          <p:nvPr/>
        </p:nvSpPr>
        <p:spPr>
          <a:xfrm>
            <a:off x="1774824" y="1341450"/>
            <a:ext cx="6008461" cy="4254900"/>
          </a:xfrm>
          <a:prstGeom prst="rect">
            <a:avLst/>
          </a:prstGeom>
          <a:noFill/>
          <a:ln>
            <a:noFill/>
          </a:ln>
        </p:spPr>
        <p:txBody>
          <a:bodyPr spcFirstLastPara="1" wrap="square" lIns="0" tIns="0" rIns="0" bIns="0" anchor="t" anchorCtr="0">
            <a:noAutofit/>
          </a:bodyPr>
          <a:lstStyle/>
          <a:p>
            <a:pPr marL="234950" marR="0" lvl="1" indent="-226695" algn="l" rtl="0">
              <a:lnSpc>
                <a:spcPct val="100000"/>
              </a:lnSpc>
              <a:spcBef>
                <a:spcPts val="0"/>
              </a:spcBef>
              <a:spcAft>
                <a:spcPts val="0"/>
              </a:spcAft>
              <a:buClr>
                <a:srgbClr val="E0001B"/>
              </a:buClr>
              <a:buSzPts val="1340"/>
              <a:buFont typeface="Merriweather Sans"/>
              <a:buChar char="►"/>
            </a:pPr>
            <a:r>
              <a:rPr lang="en-US" sz="1800" b="0" i="0" u="none" strike="noStrike" cap="none" err="1">
                <a:solidFill>
                  <a:schemeClr val="dk1"/>
                </a:solidFill>
                <a:latin typeface="Verdana"/>
                <a:ea typeface="Verdana"/>
                <a:cs typeface="Verdana"/>
                <a:sym typeface="Verdana"/>
              </a:rPr>
              <a:t>Lenacapavir</a:t>
            </a:r>
            <a:r>
              <a:rPr lang="en-US" sz="1800" b="0" i="0" u="none" strike="noStrike" cap="none">
                <a:solidFill>
                  <a:schemeClr val="dk1"/>
                </a:solidFill>
                <a:latin typeface="Verdana"/>
                <a:ea typeface="Verdana"/>
                <a:cs typeface="Verdana"/>
                <a:sym typeface="Verdana"/>
              </a:rPr>
              <a:t> is a novel capsid inhibitor with a </a:t>
            </a:r>
            <a:r>
              <a:rPr lang="en-US" sz="1800">
                <a:solidFill>
                  <a:schemeClr val="dk1"/>
                </a:solidFill>
                <a:latin typeface="Verdana"/>
                <a:ea typeface="Verdana"/>
                <a:cs typeface="Verdana"/>
                <a:sym typeface="Verdana"/>
              </a:rPr>
              <a:t>half-life</a:t>
            </a:r>
            <a:r>
              <a:rPr lang="en-US" sz="1800" b="0" i="0" u="none" strike="noStrike" cap="none">
                <a:solidFill>
                  <a:schemeClr val="dk1"/>
                </a:solidFill>
                <a:latin typeface="Verdana"/>
                <a:ea typeface="Verdana"/>
                <a:cs typeface="Verdana"/>
                <a:sym typeface="Verdana"/>
              </a:rPr>
              <a:t> of 8-12 weeks when administered by subcutaneous injection every six months.</a:t>
            </a:r>
          </a:p>
          <a:p>
            <a:pPr marL="234950" marR="0" lvl="1" indent="-226695"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Two large, double-blinded randomized controlled trials have evaluated long-acting </a:t>
            </a:r>
            <a:r>
              <a:rPr lang="en-US" sz="1800" b="0" i="0" u="none" strike="noStrike" cap="none" err="1">
                <a:solidFill>
                  <a:schemeClr val="dk1"/>
                </a:solidFill>
                <a:latin typeface="Verdana"/>
                <a:ea typeface="Verdana"/>
                <a:cs typeface="Verdana"/>
                <a:sym typeface="Verdana"/>
              </a:rPr>
              <a:t>lenacapavir</a:t>
            </a:r>
            <a:r>
              <a:rPr lang="en-US" sz="1800" b="0" i="0" u="none" strike="noStrike" cap="none">
                <a:solidFill>
                  <a:schemeClr val="dk1"/>
                </a:solidFill>
                <a:latin typeface="Verdana"/>
                <a:ea typeface="Verdana"/>
                <a:cs typeface="Verdana"/>
                <a:sym typeface="Verdana"/>
              </a:rPr>
              <a:t> against oral </a:t>
            </a:r>
            <a:r>
              <a:rPr lang="en-US" sz="1800" b="0" i="0" u="none" strike="noStrike" cap="none" err="1">
                <a:solidFill>
                  <a:schemeClr val="dk1"/>
                </a:solidFill>
                <a:latin typeface="Verdana"/>
                <a:ea typeface="Verdana"/>
                <a:cs typeface="Verdana"/>
                <a:sym typeface="Verdana"/>
              </a:rPr>
              <a:t>PrEP</a:t>
            </a:r>
            <a:r>
              <a:rPr lang="en-US" sz="1800" b="0" i="0" u="none" strike="noStrike" cap="none">
                <a:solidFill>
                  <a:schemeClr val="dk1"/>
                </a:solidFill>
                <a:latin typeface="Verdana"/>
                <a:ea typeface="Verdana"/>
                <a:cs typeface="Verdana"/>
                <a:sym typeface="Verdana"/>
              </a:rPr>
              <a:t> and against background HIV incidence.</a:t>
            </a:r>
            <a:endParaRPr lang="en-US" sz="1800" b="0" i="0" u="none" strike="noStrike" cap="none">
              <a:solidFill>
                <a:srgbClr val="000000"/>
              </a:solidFill>
              <a:latin typeface="Verdana"/>
              <a:ea typeface="Verdana"/>
              <a:cs typeface="Verdana"/>
              <a:sym typeface="Verdana"/>
            </a:endParaRPr>
          </a:p>
          <a:p>
            <a:pPr marL="463550" marR="0" lvl="1" indent="-228600" algn="l" rtl="0">
              <a:lnSpc>
                <a:spcPct val="100000"/>
              </a:lnSpc>
              <a:spcBef>
                <a:spcPts val="0"/>
              </a:spcBef>
              <a:spcAft>
                <a:spcPts val="0"/>
              </a:spcAft>
              <a:buClr>
                <a:srgbClr val="E0001B"/>
              </a:buClr>
              <a:buSzPts val="2000"/>
              <a:buFont typeface="Arial"/>
              <a:buChar char="•"/>
            </a:pPr>
            <a:r>
              <a:rPr lang="en-US" sz="1800" b="0" i="0" u="none" strike="noStrike" cap="none">
                <a:solidFill>
                  <a:schemeClr val="dk1"/>
                </a:solidFill>
                <a:latin typeface="Verdana"/>
                <a:ea typeface="Verdana"/>
                <a:cs typeface="Verdana"/>
                <a:sym typeface="Verdana"/>
              </a:rPr>
              <a:t>The PURPOSE 1 study was conducted with cisgender women in South Africa and Uganda. Results were presented at AIDS 2024.</a:t>
            </a:r>
            <a:endParaRPr lang="en-US" sz="1800" b="0" i="0" u="none" strike="noStrike" cap="none">
              <a:solidFill>
                <a:srgbClr val="000000"/>
              </a:solidFill>
              <a:latin typeface="Verdana"/>
              <a:ea typeface="Verdana"/>
              <a:cs typeface="Verdana"/>
              <a:sym typeface="Verdana"/>
            </a:endParaRPr>
          </a:p>
          <a:p>
            <a:pPr marL="463550" marR="0" lvl="1" indent="-228600" algn="l" rtl="0">
              <a:lnSpc>
                <a:spcPct val="100000"/>
              </a:lnSpc>
              <a:spcBef>
                <a:spcPts val="0"/>
              </a:spcBef>
              <a:spcAft>
                <a:spcPts val="0"/>
              </a:spcAft>
              <a:buClr>
                <a:srgbClr val="E0001B"/>
              </a:buClr>
              <a:buSzPts val="2000"/>
              <a:buFont typeface="Arial"/>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The PURPOSE 2 </a:t>
            </a:r>
            <a:r>
              <a:rPr lang="en-US" sz="1800" b="0" i="0" u="none" strike="noStrike" cap="none">
                <a:solidFill>
                  <a:schemeClr val="dk1"/>
                </a:solidFill>
                <a:latin typeface="Verdana"/>
                <a:ea typeface="Verdana"/>
                <a:cs typeface="Verdana"/>
                <a:sym typeface="Verdana"/>
              </a:rPr>
              <a:t>study was conducted with men and gender-diverse individuals who have sex with partners assigned male at birth.</a:t>
            </a:r>
            <a:r>
              <a:rPr lang="en-US" sz="1800">
                <a:solidFill>
                  <a:schemeClr val="dk1"/>
                </a:solidFill>
                <a:latin typeface="Verdana"/>
                <a:ea typeface="Verdana"/>
                <a:cs typeface="Verdana"/>
                <a:sym typeface="Verdana"/>
              </a:rPr>
              <a:t> </a:t>
            </a:r>
            <a:r>
              <a:rPr lang="en-US" sz="1800" b="0" i="0" u="none" strike="noStrike" cap="none">
                <a:solidFill>
                  <a:schemeClr val="dk1"/>
                </a:solidFill>
                <a:latin typeface="Verdana"/>
                <a:ea typeface="Verdana"/>
                <a:cs typeface="Verdana"/>
                <a:sym typeface="Verdana"/>
              </a:rPr>
              <a:t>Results from the seven-country study were presented at HIVR4P 2024.</a:t>
            </a:r>
          </a:p>
          <a:p>
            <a:pPr marL="234950" marR="0" lvl="0" indent="-226695" algn="l" rtl="0">
              <a:lnSpc>
                <a:spcPct val="100000"/>
              </a:lnSpc>
              <a:spcBef>
                <a:spcPts val="500"/>
              </a:spcBef>
              <a:spcAft>
                <a:spcPts val="0"/>
              </a:spcAft>
              <a:buClr>
                <a:srgbClr val="E0001B"/>
              </a:buClr>
              <a:buSzPts val="2000"/>
              <a:buFont typeface="Arial"/>
              <a:buNone/>
            </a:pPr>
            <a:r>
              <a:rPr lang="en-US" sz="1800" b="0" i="0" u="none" strike="noStrike" cap="none">
                <a:solidFill>
                  <a:schemeClr val="dk1"/>
                </a:solidFill>
                <a:latin typeface="Verdana"/>
                <a:ea typeface="Verdana"/>
                <a:cs typeface="Verdana"/>
                <a:sym typeface="Verdana"/>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p:nvPr/>
        </p:nvSpPr>
        <p:spPr>
          <a:xfrm>
            <a:off x="461925" y="115888"/>
            <a:ext cx="7667700" cy="50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PURPOSE 2 trial of long-acting lenacapavir for PrEP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64" name="Google Shape;64;p5"/>
          <p:cNvSpPr/>
          <p:nvPr/>
        </p:nvSpPr>
        <p:spPr>
          <a:xfrm>
            <a:off x="1595450" y="1341450"/>
            <a:ext cx="3816300" cy="4788000"/>
          </a:xfrm>
          <a:prstGeom prst="rect">
            <a:avLst/>
          </a:prstGeom>
          <a:noFill/>
          <a:ln>
            <a:noFill/>
          </a:ln>
        </p:spPr>
        <p:txBody>
          <a:bodyPr spcFirstLastPara="1" wrap="square" lIns="0" tIns="0" rIns="0" bIns="0" anchor="t" anchorCtr="0">
            <a:noAutofit/>
          </a:bodyPr>
          <a:lstStyle/>
          <a:p>
            <a:pPr marL="234950" marR="0" lvl="1" indent="-226695"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The PURPOSE 2 researchers </a:t>
            </a:r>
            <a:r>
              <a:rPr lang="en-US" sz="1800" b="0" i="0" u="none" strike="noStrike" cap="none">
                <a:solidFill>
                  <a:schemeClr val="dk1"/>
                </a:solidFill>
                <a:latin typeface="Verdana"/>
                <a:ea typeface="Verdana"/>
                <a:cs typeface="Verdana"/>
                <a:sym typeface="Verdana"/>
              </a:rPr>
              <a:t>adopted an intentional approach to enrol historically underrepresented populations.</a:t>
            </a:r>
            <a:endParaRPr lang="en-US" sz="1800" b="0" i="0" u="none" strike="noStrike" cap="none">
              <a:solidFill>
                <a:srgbClr val="000000"/>
              </a:solidFill>
              <a:latin typeface="Verdana"/>
              <a:ea typeface="Verdana"/>
              <a:cs typeface="Verdana"/>
              <a:sym typeface="Verdana"/>
            </a:endParaRPr>
          </a:p>
          <a:p>
            <a:pPr marL="234950" marR="0" lvl="1" indent="-226695" algn="l" rtl="0">
              <a:lnSpc>
                <a:spcPct val="100000"/>
              </a:lnSpc>
              <a:spcBef>
                <a:spcPts val="0"/>
              </a:spcBef>
              <a:spcAft>
                <a:spcPts val="0"/>
              </a:spcAft>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A Global Community Advisory Group advised on trial design, site selection, trial implementation</a:t>
            </a:r>
            <a:r>
              <a:rPr lang="en-US" sz="1800">
                <a:solidFill>
                  <a:schemeClr val="dk1"/>
                </a:solidFill>
                <a:latin typeface="Verdana"/>
                <a:ea typeface="Verdana"/>
                <a:cs typeface="Verdana"/>
                <a:sym typeface="Verdana"/>
              </a:rPr>
              <a:t>,</a:t>
            </a:r>
            <a:r>
              <a:rPr lang="en-US" sz="1800" b="0" i="0" u="none" strike="noStrike" cap="none">
                <a:solidFill>
                  <a:schemeClr val="dk1"/>
                </a:solidFill>
                <a:latin typeface="Verdana"/>
                <a:ea typeface="Verdana"/>
                <a:cs typeface="Verdana"/>
                <a:sym typeface="Verdana"/>
              </a:rPr>
              <a:t> etc.</a:t>
            </a:r>
          </a:p>
          <a:p>
            <a:pPr marL="234950" lvl="1" indent="-226695">
              <a:buClr>
                <a:srgbClr val="E0001B"/>
              </a:buClr>
              <a:buSzPts val="1340"/>
              <a:buFont typeface="Merriweather Sans"/>
              <a:buChar char="►"/>
            </a:pPr>
            <a:r>
              <a:rPr lang="en-US" sz="1800" b="0" i="0" u="none" strike="noStrike" cap="none">
                <a:solidFill>
                  <a:schemeClr val="dk1"/>
                </a:solidFill>
                <a:latin typeface="Verdana"/>
                <a:ea typeface="Verdana"/>
                <a:cs typeface="Verdana"/>
                <a:sym typeface="Verdana"/>
              </a:rPr>
              <a:t>Site-specific recruitment plans and targets facilitated trial population diversity; site investigators and staff were representative of participant populations; </a:t>
            </a:r>
            <a:r>
              <a:rPr lang="en-US" sz="1800">
                <a:solidFill>
                  <a:schemeClr val="dk1"/>
                </a:solidFill>
                <a:latin typeface="Verdana"/>
                <a:ea typeface="Verdana"/>
                <a:cs typeface="Verdana"/>
                <a:sym typeface="Verdana"/>
              </a:rPr>
              <a:t>and </a:t>
            </a:r>
            <a:r>
              <a:rPr lang="en-US" sz="1800" b="0" i="0" u="none" strike="noStrike" cap="none">
                <a:solidFill>
                  <a:schemeClr val="dk1"/>
                </a:solidFill>
                <a:latin typeface="Verdana"/>
                <a:ea typeface="Verdana"/>
                <a:cs typeface="Verdana"/>
                <a:sym typeface="Verdana"/>
              </a:rPr>
              <a:t>sites with experience in gender-affirming care were chosen.</a:t>
            </a:r>
          </a:p>
        </p:txBody>
      </p:sp>
      <p:pic>
        <p:nvPicPr>
          <p:cNvPr id="65" name="Google Shape;65;p5" descr="A screenshot of a website&#10;&#10;Description automatically generated"/>
          <p:cNvPicPr preferRelativeResize="0"/>
          <p:nvPr/>
        </p:nvPicPr>
        <p:blipFill rotWithShape="1">
          <a:blip r:embed="rId3">
            <a:alphaModFix/>
          </a:blip>
          <a:srcRect t="7042"/>
          <a:stretch/>
        </p:blipFill>
        <p:spPr>
          <a:xfrm>
            <a:off x="5591175" y="1341438"/>
            <a:ext cx="6192838" cy="3359200"/>
          </a:xfrm>
          <a:prstGeom prst="rect">
            <a:avLst/>
          </a:prstGeom>
          <a:noFill/>
          <a:ln>
            <a:noFill/>
          </a:ln>
        </p:spPr>
      </p:pic>
      <p:sp>
        <p:nvSpPr>
          <p:cNvPr id="66" name="Google Shape;66;p5"/>
          <p:cNvSpPr/>
          <p:nvPr/>
        </p:nvSpPr>
        <p:spPr>
          <a:xfrm>
            <a:off x="5795963" y="6226249"/>
            <a:ext cx="6096000" cy="365957"/>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100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Gallardo</a:t>
            </a:r>
            <a:r>
              <a:rPr lang="en-GB"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-Cartagena OA02</a:t>
            </a:r>
            <a:endParaRPr lang="en-GB" sz="14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6"/>
          <p:cNvSpPr/>
          <p:nvPr/>
        </p:nvSpPr>
        <p:spPr>
          <a:xfrm>
            <a:off x="461925" y="115888"/>
            <a:ext cx="7667700" cy="50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HIVR4P 2024 </a:t>
            </a:r>
            <a:r>
              <a:rPr lang="en-US" sz="1200" b="0" i="0" u="none" strike="noStrike" cap="none">
                <a:solidFill>
                  <a:srgbClr val="7F7F7F"/>
                </a:solidFill>
                <a:latin typeface="Verdana"/>
                <a:ea typeface="Verdana"/>
                <a:cs typeface="Verdana"/>
                <a:sym typeface="Verdana"/>
              </a:rPr>
              <a:t>| PURPOSE 2 trial of long-acting lenacapavir for PrEP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73" name="Google Shape;73;p6"/>
          <p:cNvSpPr/>
          <p:nvPr/>
        </p:nvSpPr>
        <p:spPr>
          <a:xfrm>
            <a:off x="1774825" y="1341450"/>
            <a:ext cx="9441000" cy="1604100"/>
          </a:xfrm>
          <a:prstGeom prst="rect">
            <a:avLst/>
          </a:prstGeom>
          <a:noFill/>
          <a:ln>
            <a:noFill/>
          </a:ln>
        </p:spPr>
        <p:txBody>
          <a:bodyPr spcFirstLastPara="1" wrap="square" lIns="0" tIns="0" rIns="0" bIns="0" anchor="t" anchorCtr="0">
            <a:noAutofit/>
          </a:bodyPr>
          <a:lstStyle/>
          <a:p>
            <a:pPr marL="234950" marR="0" lvl="1" indent="-226695" algn="l" rtl="0">
              <a:lnSpc>
                <a:spcPct val="100000"/>
              </a:lnSpc>
              <a:spcBef>
                <a:spcPts val="0"/>
              </a:spcBef>
              <a:spcAft>
                <a:spcPts val="0"/>
              </a:spcAft>
              <a:buClr>
                <a:srgbClr val="E0001B"/>
              </a:buClr>
              <a:buSzPts val="1340"/>
              <a:buFont typeface="Merriweather Sans"/>
              <a:buChar char="►"/>
            </a:pPr>
            <a:r>
              <a:rPr lang="en-GB" sz="1800" dirty="0">
                <a:solidFill>
                  <a:schemeClr val="dk1"/>
                </a:solidFill>
                <a:latin typeface="Verdana"/>
                <a:ea typeface="Verdana"/>
                <a:cs typeface="Verdana"/>
                <a:sym typeface="Verdana"/>
              </a:rPr>
              <a:t>3,273</a:t>
            </a:r>
            <a:r>
              <a:rPr lang="en-GB" sz="1800" b="0" i="0" u="none" strike="noStrike" cap="none" dirty="0">
                <a:solidFill>
                  <a:schemeClr val="dk1"/>
                </a:solidFill>
                <a:latin typeface="Verdana"/>
                <a:ea typeface="Verdana"/>
                <a:cs typeface="Verdana"/>
                <a:sym typeface="Verdana"/>
              </a:rPr>
              <a:t> participants from seven countries in Latin America, North America, Africa and Asia were randomized.</a:t>
            </a:r>
            <a:endParaRPr sz="1800" b="0" i="0" u="none" strike="noStrike" cap="none" dirty="0">
              <a:solidFill>
                <a:schemeClr val="dk1"/>
              </a:solidFill>
              <a:latin typeface="Verdana"/>
              <a:ea typeface="Verdana"/>
              <a:cs typeface="Verdana"/>
              <a:sym typeface="Verdana"/>
            </a:endParaRPr>
          </a:p>
          <a:p>
            <a:pPr marL="463550" marR="0" lvl="1" indent="-228600" algn="l" rtl="0">
              <a:lnSpc>
                <a:spcPct val="100000"/>
              </a:lnSpc>
              <a:spcBef>
                <a:spcPts val="0"/>
              </a:spcBef>
              <a:spcAft>
                <a:spcPts val="0"/>
              </a:spcAft>
              <a:buClr>
                <a:srgbClr val="E0001B"/>
              </a:buClr>
              <a:buSzPts val="2000"/>
              <a:buFont typeface="Arial"/>
              <a:buChar char="•"/>
            </a:pPr>
            <a:r>
              <a:rPr lang="en-GB" sz="1800" b="0" i="0" u="none" strike="noStrike" cap="none" dirty="0">
                <a:solidFill>
                  <a:schemeClr val="dk1"/>
                </a:solidFill>
                <a:latin typeface="Verdana"/>
                <a:ea typeface="Verdana"/>
                <a:cs typeface="Verdana"/>
                <a:sym typeface="Verdana"/>
              </a:rPr>
              <a:t>57% of all participants were in Latin America.</a:t>
            </a:r>
            <a:endParaRPr sz="1800" b="0" i="0" u="none" strike="noStrike" cap="none" dirty="0">
              <a:solidFill>
                <a:schemeClr val="dk1"/>
              </a:solidFill>
              <a:latin typeface="Verdana"/>
              <a:ea typeface="Verdana"/>
              <a:cs typeface="Verdana"/>
              <a:sym typeface="Verdana"/>
            </a:endParaRPr>
          </a:p>
          <a:p>
            <a:pPr marL="234950" marR="0" lvl="1" indent="-226695"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This was the first </a:t>
            </a:r>
            <a:r>
              <a:rPr lang="en-GB" sz="1800" b="0" i="0" u="none" strike="noStrike" cap="none" dirty="0" err="1">
                <a:solidFill>
                  <a:schemeClr val="dk1"/>
                </a:solidFill>
                <a:latin typeface="Verdana"/>
                <a:ea typeface="Verdana"/>
                <a:cs typeface="Verdana"/>
                <a:sym typeface="Verdana"/>
              </a:rPr>
              <a:t>PrEP</a:t>
            </a:r>
            <a:r>
              <a:rPr lang="en-GB" sz="1800" b="0" i="0" u="none" strike="noStrike" cap="none" dirty="0">
                <a:solidFill>
                  <a:schemeClr val="dk1"/>
                </a:solidFill>
                <a:latin typeface="Verdana"/>
                <a:ea typeface="Verdana"/>
                <a:cs typeface="Verdana"/>
                <a:sym typeface="Verdana"/>
              </a:rPr>
              <a:t> trial to include </a:t>
            </a:r>
            <a:r>
              <a:rPr lang="en-GB" sz="1800" dirty="0">
                <a:solidFill>
                  <a:schemeClr val="dk1"/>
                </a:solidFill>
                <a:latin typeface="Verdana"/>
                <a:ea typeface="Verdana"/>
                <a:cs typeface="Verdana"/>
                <a:sym typeface="Verdana"/>
              </a:rPr>
              <a:t>trans</a:t>
            </a:r>
            <a:r>
              <a:rPr lang="en-GB" sz="1800" b="0" i="0" u="none" strike="noStrike" cap="none" dirty="0">
                <a:solidFill>
                  <a:schemeClr val="dk1"/>
                </a:solidFill>
                <a:latin typeface="Verdana"/>
                <a:ea typeface="Verdana"/>
                <a:cs typeface="Verdana"/>
                <a:sym typeface="Verdana"/>
              </a:rPr>
              <a:t> men and </a:t>
            </a:r>
            <a:r>
              <a:rPr lang="en-GB" sz="1800" dirty="0">
                <a:solidFill>
                  <a:schemeClr val="dk1"/>
                </a:solidFill>
                <a:latin typeface="Verdana"/>
                <a:ea typeface="Verdana"/>
                <a:cs typeface="Verdana"/>
                <a:sym typeface="Verdana"/>
              </a:rPr>
              <a:t>gender-nonbinary</a:t>
            </a:r>
            <a:r>
              <a:rPr lang="en-GB" sz="1800" b="0" i="0" u="none" strike="noStrike" cap="none" dirty="0">
                <a:solidFill>
                  <a:schemeClr val="dk1"/>
                </a:solidFill>
                <a:latin typeface="Verdana"/>
                <a:ea typeface="Verdana"/>
                <a:cs typeface="Verdana"/>
                <a:sym typeface="Verdana"/>
              </a:rPr>
              <a:t> individuals.</a:t>
            </a:r>
            <a:endParaRPr sz="1800" b="0" i="0" u="none" strike="noStrike" cap="none" dirty="0">
              <a:solidFill>
                <a:schemeClr val="dk1"/>
              </a:solidFill>
              <a:latin typeface="Verdana"/>
              <a:ea typeface="Verdana"/>
              <a:cs typeface="Verdana"/>
              <a:sym typeface="Verdana"/>
            </a:endParaRPr>
          </a:p>
          <a:p>
            <a:pPr marL="234950" marR="0" lvl="1" indent="-141605"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a:p>
            <a:pPr marL="234950" marR="0" lvl="1" indent="-141605" algn="l" rtl="0">
              <a:lnSpc>
                <a:spcPct val="100000"/>
              </a:lnSpc>
              <a:spcBef>
                <a:spcPts val="0"/>
              </a:spcBef>
              <a:spcAft>
                <a:spcPts val="0"/>
              </a:spcAft>
              <a:buClr>
                <a:srgbClr val="E0001B"/>
              </a:buClr>
              <a:buSzPts val="1340"/>
              <a:buFont typeface="Merriweather Sans"/>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Verdana"/>
              <a:ea typeface="Verdana"/>
              <a:cs typeface="Verdana"/>
              <a:sym typeface="Verdana"/>
            </a:endParaRPr>
          </a:p>
        </p:txBody>
      </p:sp>
      <p:sp>
        <p:nvSpPr>
          <p:cNvPr id="74" name="Google Shape;74;p6"/>
          <p:cNvSpPr/>
          <p:nvPr/>
        </p:nvSpPr>
        <p:spPr>
          <a:xfrm>
            <a:off x="5795963" y="6226249"/>
            <a:ext cx="6096000" cy="365957"/>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1000"/>
              </a:spcBef>
              <a:spcAft>
                <a:spcPts val="0"/>
              </a:spcAft>
              <a:buClr>
                <a:schemeClr val="dk1"/>
              </a:buClr>
              <a:buSzPts val="1100"/>
              <a:buFont typeface="Arial"/>
              <a:buNone/>
            </a:pPr>
            <a:r>
              <a:rPr lang="en-GB" sz="1050" b="0" i="0" u="sng" strike="noStrike" cap="none">
                <a:solidFill>
                  <a:schemeClr val="dk1"/>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Gallardo-Cartagena </a:t>
            </a:r>
            <a:r>
              <a:rPr lang="en-GB" sz="1050" b="0" i="0" u="sng" strike="noStrike" cap="none">
                <a:solidFill>
                  <a:schemeClr val="dk1"/>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OA02</a:t>
            </a:r>
            <a:endParaRPr lang="en-GB" sz="1400" b="0" i="0" u="none" strike="noStrike" cap="none">
              <a:solidFill>
                <a:schemeClr val="dk1"/>
              </a:solidFill>
              <a:highlight>
                <a:schemeClr val="lt1"/>
              </a:highlight>
              <a:latin typeface="Arial"/>
              <a:ea typeface="Arial"/>
              <a:cs typeface="Arial"/>
              <a:sym typeface="Arial"/>
            </a:endParaRPr>
          </a:p>
        </p:txBody>
      </p:sp>
      <p:pic>
        <p:nvPicPr>
          <p:cNvPr id="75" name="Google Shape;75;p6" descr="A table with numbers and text&#10;&#10;Description automatically generated"/>
          <p:cNvPicPr preferRelativeResize="0"/>
          <p:nvPr/>
        </p:nvPicPr>
        <p:blipFill rotWithShape="1">
          <a:blip r:embed="rId4">
            <a:alphaModFix/>
          </a:blip>
          <a:srcRect/>
          <a:stretch/>
        </p:blipFill>
        <p:spPr>
          <a:xfrm>
            <a:off x="1595450" y="2976258"/>
            <a:ext cx="8465277" cy="2937730"/>
          </a:xfrm>
          <a:prstGeom prst="rect">
            <a:avLst/>
          </a:prstGeom>
          <a:noFill/>
          <a:ln>
            <a:noFill/>
          </a:ln>
        </p:spPr>
      </p:pic>
      <p:sp>
        <p:nvSpPr>
          <p:cNvPr id="76" name="Google Shape;76;p6"/>
          <p:cNvSpPr/>
          <p:nvPr/>
        </p:nvSpPr>
        <p:spPr>
          <a:xfrm>
            <a:off x="1692287" y="2945437"/>
            <a:ext cx="9960000" cy="29994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6"/>
          <p:cNvSpPr/>
          <p:nvPr/>
        </p:nvSpPr>
        <p:spPr>
          <a:xfrm>
            <a:off x="9941100" y="3145752"/>
            <a:ext cx="1661700" cy="78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PURPOSE 2 in comparison with previous PrEP trials </a:t>
            </a:r>
            <a:endParaRPr sz="1100" b="0" i="0" u="none" strike="noStrike" cap="none">
              <a:solidFill>
                <a:srgbClr val="7F7F7F"/>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p:nvPr/>
        </p:nvSpPr>
        <p:spPr>
          <a:xfrm>
            <a:off x="461925" y="115888"/>
            <a:ext cx="7667700" cy="50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PURPOSE 2 trial of long-acting lenacapavir for PrEP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84" name="Google Shape;84;p7"/>
          <p:cNvSpPr/>
          <p:nvPr/>
        </p:nvSpPr>
        <p:spPr>
          <a:xfrm>
            <a:off x="1533550" y="1341450"/>
            <a:ext cx="3878400" cy="4464000"/>
          </a:xfrm>
          <a:prstGeom prst="rect">
            <a:avLst/>
          </a:prstGeom>
          <a:noFill/>
          <a:ln>
            <a:noFill/>
          </a:ln>
        </p:spPr>
        <p:txBody>
          <a:bodyPr spcFirstLastPara="1" wrap="square" lIns="0" tIns="0" rIns="0" bIns="0" anchor="t" anchorCtr="0">
            <a:noAutofit/>
          </a:bodyPr>
          <a:lstStyle/>
          <a:p>
            <a:pPr marL="234950" marR="0" lvl="1" indent="-226695" algn="l" rtl="0">
              <a:lnSpc>
                <a:spcPct val="100000"/>
              </a:lnSpc>
              <a:spcBef>
                <a:spcPts val="0"/>
              </a:spcBef>
              <a:spcAft>
                <a:spcPts val="0"/>
              </a:spcAft>
              <a:buClr>
                <a:srgbClr val="E0001B"/>
              </a:buClr>
              <a:buSzPts val="1340"/>
              <a:buFont typeface="Merriweather Sans"/>
              <a:buChar char="►"/>
            </a:pPr>
            <a:r>
              <a:rPr lang="en-GB" sz="1800" dirty="0">
                <a:solidFill>
                  <a:schemeClr val="dk1"/>
                </a:solidFill>
                <a:latin typeface="Verdana"/>
                <a:ea typeface="Verdana"/>
                <a:cs typeface="Verdana"/>
                <a:sym typeface="Verdana"/>
              </a:rPr>
              <a:t>Because oral </a:t>
            </a:r>
            <a:r>
              <a:rPr lang="en-GB" sz="1800" dirty="0" err="1">
                <a:solidFill>
                  <a:schemeClr val="dk1"/>
                </a:solidFill>
                <a:latin typeface="Verdana"/>
                <a:ea typeface="Verdana"/>
                <a:cs typeface="Verdana"/>
                <a:sym typeface="Verdana"/>
              </a:rPr>
              <a:t>PrEP</a:t>
            </a:r>
            <a:r>
              <a:rPr lang="en-GB" sz="1800" dirty="0">
                <a:solidFill>
                  <a:schemeClr val="dk1"/>
                </a:solidFill>
                <a:latin typeface="Verdana"/>
                <a:ea typeface="Verdana"/>
                <a:cs typeface="Verdana"/>
                <a:sym typeface="Verdana"/>
              </a:rPr>
              <a:t> is known to have high efficacy, it would have been highly unethical</a:t>
            </a:r>
            <a:r>
              <a:rPr lang="en-GB" sz="1050" dirty="0">
                <a:solidFill>
                  <a:srgbClr val="444746"/>
                </a:solidFill>
                <a:latin typeface="Roboto"/>
                <a:ea typeface="Roboto"/>
                <a:cs typeface="Roboto"/>
                <a:sym typeface="Roboto"/>
              </a:rPr>
              <a:t> </a:t>
            </a:r>
            <a:r>
              <a:rPr lang="en-GB" sz="1800" b="0" i="0" u="none" strike="noStrike" cap="none" dirty="0">
                <a:solidFill>
                  <a:schemeClr val="dk1"/>
                </a:solidFill>
                <a:latin typeface="Verdana"/>
                <a:ea typeface="Verdana"/>
                <a:cs typeface="Verdana"/>
                <a:sym typeface="Verdana"/>
              </a:rPr>
              <a:t>for some participants to only receive a placebo.</a:t>
            </a:r>
            <a:endParaRPr sz="1800" b="0" i="0" u="none" strike="noStrike" cap="none" dirty="0">
              <a:solidFill>
                <a:schemeClr val="dk1"/>
              </a:solidFill>
              <a:latin typeface="Verdana"/>
              <a:ea typeface="Verdana"/>
              <a:cs typeface="Verdana"/>
              <a:sym typeface="Verdana"/>
            </a:endParaRPr>
          </a:p>
          <a:p>
            <a:pPr marL="234950" lvl="1" indent="-226695">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Primary analysis: this compared HIV incidence on subcutaneous </a:t>
            </a:r>
            <a:r>
              <a:rPr lang="en-GB" sz="1800" b="0" i="0" u="none" strike="noStrike" cap="none" dirty="0" err="1">
                <a:solidFill>
                  <a:schemeClr val="dk1"/>
                </a:solidFill>
                <a:latin typeface="Verdana"/>
                <a:ea typeface="Verdana"/>
                <a:cs typeface="Verdana"/>
                <a:sym typeface="Verdana"/>
              </a:rPr>
              <a:t>lenacapavir</a:t>
            </a:r>
            <a:r>
              <a:rPr lang="en-GB" sz="1800" b="0" i="0" u="none" strike="noStrike" cap="none" dirty="0">
                <a:solidFill>
                  <a:schemeClr val="dk1"/>
                </a:solidFill>
                <a:latin typeface="Verdana"/>
                <a:ea typeface="Verdana"/>
                <a:cs typeface="Verdana"/>
                <a:sym typeface="Verdana"/>
              </a:rPr>
              <a:t> </a:t>
            </a:r>
            <a:br>
              <a:rPr lang="en-GB" sz="1800" dirty="0">
                <a:solidFill>
                  <a:schemeClr val="dk1"/>
                </a:solidFill>
                <a:latin typeface="Verdana"/>
                <a:ea typeface="Verdana"/>
                <a:cs typeface="Verdana"/>
                <a:sym typeface="Verdana"/>
              </a:rPr>
            </a:br>
            <a:r>
              <a:rPr lang="en-GB" sz="1800" b="0" i="0" u="none" strike="noStrike" cap="none" dirty="0">
                <a:solidFill>
                  <a:schemeClr val="dk1"/>
                </a:solidFill>
                <a:latin typeface="Verdana"/>
                <a:ea typeface="Verdana"/>
                <a:cs typeface="Verdana"/>
                <a:sym typeface="Verdana"/>
              </a:rPr>
              <a:t>(LEN SC) with the estimated background incidence in the screened population.</a:t>
            </a:r>
            <a:endParaRPr sz="1800" b="0" i="0" u="none" strike="noStrike" cap="none" dirty="0">
              <a:solidFill>
                <a:schemeClr val="dk1"/>
              </a:solidFill>
              <a:latin typeface="Verdana"/>
              <a:ea typeface="Verdana"/>
              <a:cs typeface="Verdana"/>
              <a:sym typeface="Verdana"/>
            </a:endParaRPr>
          </a:p>
          <a:p>
            <a:pPr marL="234950" marR="0" lvl="1" indent="-226695"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Secondary analysis: this compared HIV incidence with incidence in participants receiving emtricitabine/ tenofovir </a:t>
            </a:r>
            <a:r>
              <a:rPr lang="en-GB" sz="1800" b="0" i="0" u="none" strike="noStrike" cap="none" dirty="0" err="1">
                <a:solidFill>
                  <a:schemeClr val="dk1"/>
                </a:solidFill>
                <a:latin typeface="Verdana"/>
                <a:ea typeface="Verdana"/>
                <a:cs typeface="Verdana"/>
                <a:sym typeface="Verdana"/>
              </a:rPr>
              <a:t>disporoxil</a:t>
            </a:r>
            <a:r>
              <a:rPr lang="en-GB" sz="1800" b="0" i="0" u="none" strike="noStrike" cap="none" dirty="0">
                <a:solidFill>
                  <a:schemeClr val="dk1"/>
                </a:solidFill>
                <a:latin typeface="Verdana"/>
                <a:ea typeface="Verdana"/>
                <a:cs typeface="Verdana"/>
                <a:sym typeface="Verdana"/>
              </a:rPr>
              <a:t> fumarate (F/TDF).</a:t>
            </a:r>
            <a:endParaRPr sz="1800" b="0" i="0" u="none" strike="noStrike" cap="none" dirty="0">
              <a:solidFill>
                <a:schemeClr val="dk1"/>
              </a:solidFill>
              <a:latin typeface="Verdana"/>
              <a:ea typeface="Verdana"/>
              <a:cs typeface="Verdana"/>
              <a:sym typeface="Verdana"/>
            </a:endParaRPr>
          </a:p>
        </p:txBody>
      </p:sp>
      <p:sp>
        <p:nvSpPr>
          <p:cNvPr id="85" name="Google Shape;85;p7"/>
          <p:cNvSpPr/>
          <p:nvPr/>
        </p:nvSpPr>
        <p:spPr>
          <a:xfrm>
            <a:off x="5591175" y="1412876"/>
            <a:ext cx="6192838" cy="594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PURPOSE 2 study design </a:t>
            </a:r>
            <a:endParaRPr sz="1100" b="0" i="0" u="none" strike="noStrike" cap="none">
              <a:solidFill>
                <a:srgbClr val="7F7F7F"/>
              </a:solidFill>
              <a:latin typeface="Verdana"/>
              <a:ea typeface="Verdana"/>
              <a:cs typeface="Verdana"/>
              <a:sym typeface="Verdana"/>
            </a:endParaRPr>
          </a:p>
        </p:txBody>
      </p:sp>
      <p:pic>
        <p:nvPicPr>
          <p:cNvPr id="86" name="Google Shape;86;p7" descr="A screenshot of a medical test&#10;&#10;Description automatically generated"/>
          <p:cNvPicPr preferRelativeResize="0"/>
          <p:nvPr/>
        </p:nvPicPr>
        <p:blipFill rotWithShape="1">
          <a:blip r:embed="rId3">
            <a:alphaModFix/>
          </a:blip>
          <a:srcRect/>
          <a:stretch/>
        </p:blipFill>
        <p:spPr>
          <a:xfrm>
            <a:off x="5489869" y="1786759"/>
            <a:ext cx="6426884" cy="2517778"/>
          </a:xfrm>
          <a:prstGeom prst="rect">
            <a:avLst/>
          </a:prstGeom>
          <a:noFill/>
          <a:ln>
            <a:noFill/>
          </a:ln>
        </p:spPr>
      </p:pic>
      <p:sp>
        <p:nvSpPr>
          <p:cNvPr id="87" name="Google Shape;87;p7"/>
          <p:cNvSpPr/>
          <p:nvPr/>
        </p:nvSpPr>
        <p:spPr>
          <a:xfrm>
            <a:off x="5584950" y="1341450"/>
            <a:ext cx="6203700" cy="31044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7"/>
          <p:cNvSpPr/>
          <p:nvPr/>
        </p:nvSpPr>
        <p:spPr>
          <a:xfrm>
            <a:off x="5799991" y="6344361"/>
            <a:ext cx="6096000" cy="3660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100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Kelley OA02</a:t>
            </a:r>
            <a:r>
              <a:rPr lang="en-GB" sz="1050" b="0" i="0" u="none" strike="noStrike" cap="none">
                <a:solidFill>
                  <a:schemeClr val="dk1"/>
                </a:solidFill>
                <a:latin typeface="Arial"/>
                <a:ea typeface="Arial"/>
                <a:cs typeface="Arial"/>
                <a:sym typeface="Arial"/>
              </a:rPr>
              <a:t> </a:t>
            </a:r>
            <a:endParaRPr sz="105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8"/>
          <p:cNvSpPr/>
          <p:nvPr/>
        </p:nvSpPr>
        <p:spPr>
          <a:xfrm>
            <a:off x="461925" y="115888"/>
            <a:ext cx="7667700" cy="50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PURPOSE 2 trial of long-acting lenacapavir for PrEP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95" name="Google Shape;95;p8"/>
          <p:cNvSpPr/>
          <p:nvPr/>
        </p:nvSpPr>
        <p:spPr>
          <a:xfrm>
            <a:off x="1595450" y="1341450"/>
            <a:ext cx="3816300" cy="4464000"/>
          </a:xfrm>
          <a:prstGeom prst="rect">
            <a:avLst/>
          </a:prstGeom>
          <a:noFill/>
          <a:ln>
            <a:noFill/>
          </a:ln>
        </p:spPr>
        <p:txBody>
          <a:bodyPr spcFirstLastPara="1" wrap="square" lIns="0" tIns="0" rIns="0" bIns="0" anchor="t" anchorCtr="0">
            <a:noAutofit/>
          </a:bodyPr>
          <a:lstStyle/>
          <a:p>
            <a:pPr marL="234950" lvl="1" indent="-226695">
              <a:buClr>
                <a:srgbClr val="E0001B"/>
              </a:buClr>
              <a:buSzPts val="1340"/>
              <a:buFont typeface="Merriweather Sans"/>
              <a:buChar char="►"/>
            </a:pPr>
            <a:r>
              <a:rPr lang="en-US" sz="1800" b="0" i="0" u="none" strike="noStrike" cap="none" err="1">
                <a:solidFill>
                  <a:srgbClr val="000000"/>
                </a:solidFill>
                <a:latin typeface="Verdana"/>
                <a:ea typeface="Verdana"/>
                <a:cs typeface="Verdana"/>
                <a:sym typeface="Verdana"/>
              </a:rPr>
              <a:t>Lenacapavir</a:t>
            </a:r>
            <a:r>
              <a:rPr lang="en-US" sz="1800" b="0" i="0" u="none" strike="noStrike" cap="none">
                <a:solidFill>
                  <a:srgbClr val="000000"/>
                </a:solidFill>
                <a:latin typeface="Verdana"/>
                <a:ea typeface="Verdana"/>
                <a:cs typeface="Verdana"/>
                <a:sym typeface="Verdana"/>
              </a:rPr>
              <a:t> reduced HIV </a:t>
            </a:r>
            <a:r>
              <a:rPr lang="en-US" sz="1800">
                <a:latin typeface="Verdana"/>
                <a:ea typeface="Verdana"/>
                <a:cs typeface="Verdana"/>
                <a:sym typeface="Verdana"/>
              </a:rPr>
              <a:t>acquisitions by</a:t>
            </a:r>
            <a:r>
              <a:rPr lang="en-US" sz="1800" b="0" i="0" u="none" strike="noStrike" cap="none">
                <a:solidFill>
                  <a:srgbClr val="000000"/>
                </a:solidFill>
                <a:latin typeface="Verdana"/>
                <a:ea typeface="Verdana"/>
                <a:cs typeface="Verdana"/>
                <a:sym typeface="Verdana"/>
              </a:rPr>
              <a:t> 96% compared with background HIV incidence, </a:t>
            </a:r>
            <a:r>
              <a:rPr lang="en-US" sz="1800" b="0" i="0" u="none" strike="noStrike" cap="none">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and by 89%</a:t>
            </a:r>
            <a:r>
              <a:rPr lang="en-US" sz="1800" b="0" i="0" u="none" strike="noStrike" cap="none">
                <a:solidFill>
                  <a:srgbClr val="000000"/>
                </a:solidFill>
                <a:latin typeface="Verdana"/>
                <a:ea typeface="Verdana"/>
                <a:cs typeface="Verdana"/>
                <a:sym typeface="Verdana"/>
              </a:rPr>
              <a:t> </a:t>
            </a:r>
            <a:r>
              <a:rPr lang="en-US" sz="1800" b="0" i="0" u="none" strike="noStrike" cap="none">
                <a:solidFill>
                  <a:schemeClr val="dk1"/>
                </a:solidFill>
                <a:latin typeface="Verdana"/>
                <a:ea typeface="Verdana"/>
                <a:cs typeface="Verdana"/>
                <a:sym typeface="Verdana"/>
              </a:rPr>
              <a:t>compared with oral </a:t>
            </a:r>
            <a:r>
              <a:rPr lang="en-US" sz="1800" b="0" i="0" u="none" strike="noStrike" cap="none" err="1">
                <a:solidFill>
                  <a:schemeClr val="dk1"/>
                </a:solidFill>
                <a:latin typeface="Verdana"/>
                <a:ea typeface="Verdana"/>
                <a:cs typeface="Verdana"/>
                <a:sym typeface="Verdana"/>
              </a:rPr>
              <a:t>PrEP</a:t>
            </a:r>
            <a:r>
              <a:rPr lang="en-US" sz="1800" b="0" i="0" u="none" strike="noStrike" cap="none">
                <a:solidFill>
                  <a:schemeClr val="dk1"/>
                </a:solidFill>
                <a:latin typeface="Verdana"/>
                <a:ea typeface="Verdana"/>
                <a:cs typeface="Verdana"/>
                <a:sym typeface="Verdana"/>
              </a:rPr>
              <a:t> (F/TDF).</a:t>
            </a:r>
          </a:p>
          <a:p>
            <a:pPr marL="234950" marR="0" lvl="1" indent="-226695" algn="l" rtl="0">
              <a:lnSpc>
                <a:spcPct val="100000"/>
              </a:lnSpc>
              <a:spcBef>
                <a:spcPts val="0"/>
              </a:spcBef>
              <a:spcAft>
                <a:spcPts val="0"/>
              </a:spcAft>
              <a:buClr>
                <a:srgbClr val="E0001B"/>
              </a:buClr>
              <a:buSzPts val="1340"/>
              <a:buFont typeface="Merriweather Sans"/>
              <a:buChar char="►"/>
            </a:pPr>
            <a:r>
              <a:rPr lang="en-US" sz="1800" b="0" i="0" u="none" strike="noStrike" cap="none" err="1">
                <a:solidFill>
                  <a:srgbClr val="000000"/>
                </a:solidFill>
                <a:latin typeface="Verdana"/>
                <a:ea typeface="Verdana"/>
                <a:cs typeface="Verdana"/>
                <a:sym typeface="Verdana"/>
              </a:rPr>
              <a:t>Lenacapavir</a:t>
            </a:r>
            <a:r>
              <a:rPr lang="en-US" sz="1800" b="0" i="0" u="none" strike="noStrike" cap="none">
                <a:solidFill>
                  <a:srgbClr val="000000"/>
                </a:solidFill>
                <a:latin typeface="Verdana"/>
                <a:ea typeface="Verdana"/>
                <a:cs typeface="Verdana"/>
                <a:sym typeface="Verdana"/>
              </a:rPr>
              <a:t> was safe and </a:t>
            </a:r>
            <a:r>
              <a:rPr lang="en-US" sz="1800">
                <a:latin typeface="Verdana"/>
                <a:ea typeface="Verdana"/>
                <a:cs typeface="Verdana"/>
                <a:sym typeface="Verdana"/>
              </a:rPr>
              <a:t>well-tolerated</a:t>
            </a:r>
            <a:r>
              <a:rPr lang="en-US" sz="1800" b="0" i="0" u="none" strike="noStrike" cap="none">
                <a:solidFill>
                  <a:srgbClr val="000000"/>
                </a:solidFill>
                <a:latin typeface="Verdana"/>
                <a:ea typeface="Verdana"/>
                <a:cs typeface="Verdana"/>
                <a:sym typeface="Verdana"/>
              </a:rPr>
              <a:t>, consistent with previous </a:t>
            </a:r>
            <a:r>
              <a:rPr lang="en-US" sz="1800" b="0" i="0" u="none" strike="noStrike" cap="none">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studies. </a:t>
            </a:r>
            <a:endParaRPr lang="en-US" sz="1800" b="0" i="0" u="none" strike="noStrike" cap="none">
              <a:solidFill>
                <a:srgbClr val="000000"/>
              </a:solidFill>
              <a:latin typeface="Verdana"/>
              <a:ea typeface="Verdana"/>
              <a:cs typeface="Verdana"/>
              <a:sym typeface="Verdana"/>
            </a:endParaRPr>
          </a:p>
          <a:p>
            <a:pPr marL="234950" marR="0" lvl="1" indent="-226695" algn="l" rtl="0">
              <a:lnSpc>
                <a:spcPct val="100000"/>
              </a:lnSpc>
              <a:spcBef>
                <a:spcPts val="0"/>
              </a:spcBef>
              <a:spcAft>
                <a:spcPts val="0"/>
              </a:spcAft>
              <a:buClr>
                <a:srgbClr val="E0001B"/>
              </a:buClr>
              <a:buSzPts val="1340"/>
              <a:buFont typeface="Merriweather Sans"/>
              <a:buChar char="►"/>
            </a:pPr>
            <a:r>
              <a:rPr lang="en-US" sz="1800" b="0" i="0" u="none" strike="noStrike" cap="none">
                <a:solidFill>
                  <a:srgbClr val="000000"/>
                </a:solidFill>
                <a:latin typeface="Verdana"/>
                <a:ea typeface="Verdana"/>
                <a:cs typeface="Verdana"/>
                <a:sym typeface="Verdana"/>
              </a:rPr>
              <a:t>The findings suggest that long-acting </a:t>
            </a:r>
            <a:r>
              <a:rPr lang="en-US" sz="1800" b="0" i="0" u="none" strike="noStrike" cap="none" err="1">
                <a:solidFill>
                  <a:srgbClr val="000000"/>
                </a:solidFill>
                <a:latin typeface="Verdana"/>
                <a:ea typeface="Verdana"/>
                <a:cs typeface="Verdana"/>
                <a:sym typeface="Verdana"/>
              </a:rPr>
              <a:t>lenacapavir</a:t>
            </a:r>
            <a:r>
              <a:rPr lang="en-US" sz="1800" b="0" i="0" u="none" strike="noStrike" cap="none">
                <a:solidFill>
                  <a:srgbClr val="000000"/>
                </a:solidFill>
                <a:latin typeface="Verdana"/>
                <a:ea typeface="Verdana"/>
                <a:cs typeface="Verdana"/>
                <a:sym typeface="Verdana"/>
              </a:rPr>
              <a:t> could increase </a:t>
            </a:r>
            <a:r>
              <a:rPr lang="en-US" sz="1800" b="0" i="0" u="none" strike="noStrike" cap="none" err="1">
                <a:solidFill>
                  <a:srgbClr val="000000"/>
                </a:solidFill>
                <a:latin typeface="Verdana"/>
                <a:ea typeface="Verdana"/>
                <a:cs typeface="Verdana"/>
                <a:sym typeface="Verdana"/>
              </a:rPr>
              <a:t>PrEP</a:t>
            </a:r>
            <a:r>
              <a:rPr lang="en-US" sz="1800" b="0" i="0" u="none" strike="noStrike" cap="none">
                <a:solidFill>
                  <a:srgbClr val="000000"/>
                </a:solidFill>
                <a:latin typeface="Verdana"/>
                <a:ea typeface="Verdana"/>
                <a:cs typeface="Verdana"/>
                <a:sym typeface="Verdana"/>
              </a:rPr>
              <a:t> uptake, adherence and persistence in populations disproportionately affected by HIV. </a:t>
            </a:r>
          </a:p>
          <a:p>
            <a:pPr marL="234950" marR="0" lvl="1" indent="-141605" algn="l" rtl="0">
              <a:lnSpc>
                <a:spcPct val="100000"/>
              </a:lnSpc>
              <a:spcBef>
                <a:spcPts val="0"/>
              </a:spcBef>
              <a:spcAft>
                <a:spcPts val="0"/>
              </a:spcAft>
              <a:buClr>
                <a:srgbClr val="E0001B"/>
              </a:buClr>
              <a:buSzPts val="1340"/>
              <a:buFont typeface="Merriweather Sans"/>
              <a:buNone/>
            </a:pPr>
            <a:endParaRPr lang="en-US" sz="1800" b="0" i="0" u="none" strike="noStrike" cap="none">
              <a:solidFill>
                <a:schemeClr val="dk1"/>
              </a:solidFill>
              <a:latin typeface="Verdana"/>
              <a:ea typeface="Verdana"/>
              <a:cs typeface="Verdana"/>
              <a:sym typeface="Verdana"/>
            </a:endParaRPr>
          </a:p>
        </p:txBody>
      </p:sp>
      <p:sp>
        <p:nvSpPr>
          <p:cNvPr id="96" name="Google Shape;96;p8"/>
          <p:cNvSpPr/>
          <p:nvPr/>
        </p:nvSpPr>
        <p:spPr>
          <a:xfrm>
            <a:off x="5600700" y="1431316"/>
            <a:ext cx="6180991" cy="17767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Efficacy results</a:t>
            </a:r>
            <a:endParaRPr sz="1100" b="0" i="0" u="none" strike="noStrike" cap="none">
              <a:solidFill>
                <a:srgbClr val="7F7F7F"/>
              </a:solidFill>
              <a:latin typeface="Verdana"/>
              <a:ea typeface="Verdana"/>
              <a:cs typeface="Verdana"/>
              <a:sym typeface="Verdana"/>
            </a:endParaRPr>
          </a:p>
        </p:txBody>
      </p:sp>
      <p:pic>
        <p:nvPicPr>
          <p:cNvPr id="97" name="Google Shape;97;p8" descr="A graph of a number of people&#10;&#10;Description automatically generated with medium confidence"/>
          <p:cNvPicPr preferRelativeResize="0"/>
          <p:nvPr/>
        </p:nvPicPr>
        <p:blipFill rotWithShape="1">
          <a:blip r:embed="rId3">
            <a:alphaModFix/>
          </a:blip>
          <a:srcRect b="6303"/>
          <a:stretch/>
        </p:blipFill>
        <p:spPr>
          <a:xfrm>
            <a:off x="5621141" y="1708638"/>
            <a:ext cx="6186928" cy="2640298"/>
          </a:xfrm>
          <a:prstGeom prst="rect">
            <a:avLst/>
          </a:prstGeom>
          <a:noFill/>
          <a:ln>
            <a:noFill/>
          </a:ln>
        </p:spPr>
      </p:pic>
      <p:sp>
        <p:nvSpPr>
          <p:cNvPr id="98" name="Google Shape;98;p8"/>
          <p:cNvSpPr/>
          <p:nvPr/>
        </p:nvSpPr>
        <p:spPr>
          <a:xfrm>
            <a:off x="5799991" y="6344361"/>
            <a:ext cx="6096000" cy="3660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100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Kelley OA02</a:t>
            </a:r>
            <a:r>
              <a:rPr lang="en-GB" sz="105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endParaRPr sz="1050" b="0" i="0" u="none" strike="noStrike" cap="none">
              <a:solidFill>
                <a:schemeClr val="dk1"/>
              </a:solidFill>
              <a:latin typeface="Calibri"/>
              <a:ea typeface="Calibri"/>
              <a:cs typeface="Calibri"/>
              <a:sym typeface="Calibri"/>
            </a:endParaRPr>
          </a:p>
        </p:txBody>
      </p:sp>
      <p:sp>
        <p:nvSpPr>
          <p:cNvPr id="99" name="Google Shape;99;p8"/>
          <p:cNvSpPr/>
          <p:nvPr/>
        </p:nvSpPr>
        <p:spPr>
          <a:xfrm>
            <a:off x="5591175" y="1341449"/>
            <a:ext cx="6203700" cy="31953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00633e8d27_0_2"/>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Three-month dapivirine vaginal ring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06" name="Google Shape;106;g300633e8d27_0_2"/>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Nuttall OA0802LB</a:t>
            </a:r>
            <a:endParaRPr sz="1400" b="0" i="0" u="none" strike="noStrike" cap="none">
              <a:solidFill>
                <a:schemeClr val="dk1"/>
              </a:solidFill>
              <a:latin typeface="Arial"/>
              <a:ea typeface="Arial"/>
              <a:cs typeface="Arial"/>
              <a:sym typeface="Arial"/>
            </a:endParaRPr>
          </a:p>
          <a:p>
            <a:pPr marL="0" marR="0" lvl="0" indent="0" algn="r" rtl="0">
              <a:lnSpc>
                <a:spcPct val="90000"/>
              </a:lnSpc>
              <a:spcBef>
                <a:spcPts val="10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r" rtl="0">
              <a:lnSpc>
                <a:spcPct val="107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07" name="Google Shape;107;g300633e8d27_0_2"/>
          <p:cNvSpPr/>
          <p:nvPr/>
        </p:nvSpPr>
        <p:spPr>
          <a:xfrm>
            <a:off x="1774825" y="705450"/>
            <a:ext cx="10064100" cy="33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1800" b="1" i="0" u="none" strike="noStrike" cap="none">
                <a:solidFill>
                  <a:srgbClr val="000000"/>
                </a:solidFill>
                <a:latin typeface="Verdana"/>
                <a:ea typeface="Verdana"/>
                <a:cs typeface="Verdana"/>
                <a:sym typeface="Verdana"/>
              </a:rPr>
              <a:t>Three-month dapivirine vaginal ring</a:t>
            </a:r>
            <a:r>
              <a:rPr lang="en-GB" sz="1800" b="0" i="0" u="none" strike="noStrike" cap="none">
                <a:solidFill>
                  <a:srgbClr val="000000"/>
                </a:solidFill>
                <a:latin typeface="Verdana"/>
                <a:ea typeface="Verdana"/>
                <a:cs typeface="Verdana"/>
                <a:sym typeface="Verdana"/>
              </a:rPr>
              <a:t> </a:t>
            </a:r>
            <a:endParaRPr sz="1800" b="1" i="0" u="none" strike="noStrike" cap="none">
              <a:solidFill>
                <a:schemeClr val="dk1"/>
              </a:solidFill>
              <a:latin typeface="Verdana"/>
              <a:ea typeface="Verdana"/>
              <a:cs typeface="Verdana"/>
              <a:sym typeface="Verdana"/>
            </a:endParaRPr>
          </a:p>
        </p:txBody>
      </p:sp>
      <p:sp>
        <p:nvSpPr>
          <p:cNvPr id="108" name="Google Shape;108;g300633e8d27_0_2"/>
          <p:cNvSpPr/>
          <p:nvPr/>
        </p:nvSpPr>
        <p:spPr>
          <a:xfrm>
            <a:off x="6851650" y="1341450"/>
            <a:ext cx="4932300" cy="1182000"/>
          </a:xfrm>
          <a:prstGeom prst="rect">
            <a:avLst/>
          </a:prstGeom>
          <a:noFill/>
          <a:ln>
            <a:noFill/>
          </a:ln>
        </p:spPr>
        <p:txBody>
          <a:bodyPr spcFirstLastPara="1" wrap="square" lIns="0" tIns="0" rIns="0" bIns="0" anchor="t" anchorCtr="0">
            <a:noAutofit/>
          </a:bodyPr>
          <a:lstStyle/>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Potential advantages over the </a:t>
            </a:r>
            <a:br>
              <a:rPr lang="en-GB" sz="1800" dirty="0">
                <a:solidFill>
                  <a:schemeClr val="dk1"/>
                </a:solidFill>
                <a:latin typeface="Verdana"/>
                <a:ea typeface="Verdana"/>
                <a:cs typeface="Verdana"/>
                <a:sym typeface="Verdana"/>
              </a:rPr>
            </a:br>
            <a:r>
              <a:rPr lang="en-GB" sz="1800" b="0" i="0" u="none" strike="noStrike" cap="none" dirty="0">
                <a:solidFill>
                  <a:schemeClr val="dk1"/>
                </a:solidFill>
                <a:latin typeface="Verdana"/>
                <a:ea typeface="Verdana"/>
                <a:cs typeface="Verdana"/>
                <a:sym typeface="Verdana"/>
              </a:rPr>
              <a:t>one-month ring include greater convenience, better adherence, 60% lower annual cost, and less environmental waste.</a:t>
            </a:r>
            <a:endParaRPr sz="1800" b="0" i="0" u="none" strike="noStrike" cap="none" dirty="0">
              <a:solidFill>
                <a:schemeClr val="dk1"/>
              </a:solidFill>
              <a:latin typeface="Verdana"/>
              <a:ea typeface="Verdana"/>
              <a:cs typeface="Verdana"/>
              <a:sym typeface="Verdana"/>
            </a:endParaRPr>
          </a:p>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124 HIV-negative women in South Africa were randomly assigned to either use three one-month rings over three months</a:t>
            </a:r>
            <a:r>
              <a:rPr lang="en-GB" sz="1800" dirty="0">
                <a:solidFill>
                  <a:schemeClr val="dk1"/>
                </a:solidFill>
                <a:latin typeface="Verdana"/>
                <a:ea typeface="Verdana"/>
                <a:cs typeface="Verdana"/>
                <a:sym typeface="Verdana"/>
              </a:rPr>
              <a:t> and</a:t>
            </a:r>
            <a:r>
              <a:rPr lang="en-GB" sz="1800" b="0" i="0" u="none" strike="noStrike" cap="none" dirty="0">
                <a:solidFill>
                  <a:schemeClr val="dk1"/>
                </a:solidFill>
                <a:latin typeface="Verdana"/>
                <a:ea typeface="Verdana"/>
                <a:cs typeface="Verdana"/>
                <a:sym typeface="Verdana"/>
              </a:rPr>
              <a:t> then switch to the three-month ring, or vice versa.</a:t>
            </a:r>
            <a:endParaRPr sz="1800" b="0" i="0" u="none" strike="noStrike" cap="none" dirty="0">
              <a:solidFill>
                <a:schemeClr val="dk1"/>
              </a:solidFill>
              <a:latin typeface="Verdana"/>
              <a:ea typeface="Verdana"/>
              <a:cs typeface="Verdana"/>
              <a:sym typeface="Verdana"/>
            </a:endParaRPr>
          </a:p>
        </p:txBody>
      </p:sp>
      <p:sp>
        <p:nvSpPr>
          <p:cNvPr id="109" name="Google Shape;109;g300633e8d27_0_2"/>
          <p:cNvSpPr/>
          <p:nvPr/>
        </p:nvSpPr>
        <p:spPr>
          <a:xfrm>
            <a:off x="1774825" y="1341450"/>
            <a:ext cx="4897500" cy="2693700"/>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The </a:t>
            </a:r>
            <a:r>
              <a:rPr lang="en-GB" sz="1800" b="0" i="0" u="none" strike="noStrike" cap="none" dirty="0" err="1">
                <a:solidFill>
                  <a:schemeClr val="dk1"/>
                </a:solidFill>
                <a:latin typeface="Verdana"/>
                <a:ea typeface="Verdana"/>
                <a:cs typeface="Verdana"/>
                <a:sym typeface="Verdana"/>
              </a:rPr>
              <a:t>dapivirine</a:t>
            </a:r>
            <a:r>
              <a:rPr lang="en-GB" sz="1800" b="0" i="0" u="none" strike="noStrike" cap="none" dirty="0">
                <a:solidFill>
                  <a:schemeClr val="dk1"/>
                </a:solidFill>
                <a:latin typeface="Verdana"/>
                <a:ea typeface="Verdana"/>
                <a:cs typeface="Verdana"/>
                <a:sym typeface="Verdana"/>
              </a:rPr>
              <a:t> vaginal ring is approved for use in 11 African countries. </a:t>
            </a:r>
            <a:endParaRPr sz="1800" b="0" i="0" u="none" strike="noStrike" cap="none" dirty="0">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Users remove and replace the ring once a month.</a:t>
            </a:r>
            <a:endParaRPr sz="1800" b="0" i="0" u="none" strike="noStrike" cap="none" dirty="0">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A new ring, designed to be used for three months at a time, has been developed. </a:t>
            </a:r>
            <a:endParaRPr sz="1800" b="0" i="0" u="none" strike="noStrike" cap="none" dirty="0">
              <a:solidFill>
                <a:schemeClr val="dk1"/>
              </a:solidFill>
              <a:latin typeface="Verdana"/>
              <a:ea typeface="Verdana"/>
              <a:cs typeface="Verdana"/>
              <a:sym typeface="Verdana"/>
            </a:endParaRPr>
          </a:p>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It looks and feels the same as the </a:t>
            </a:r>
            <a:br>
              <a:rPr lang="en-GB" sz="1800" dirty="0">
                <a:solidFill>
                  <a:schemeClr val="dk1"/>
                </a:solidFill>
                <a:latin typeface="Verdana"/>
                <a:ea typeface="Verdana"/>
                <a:cs typeface="Verdana"/>
                <a:sym typeface="Verdana"/>
              </a:rPr>
            </a:br>
            <a:r>
              <a:rPr lang="en-GB" sz="1800" b="0" i="0" u="none" strike="noStrike" cap="none" dirty="0">
                <a:solidFill>
                  <a:schemeClr val="dk1"/>
                </a:solidFill>
                <a:latin typeface="Verdana"/>
                <a:ea typeface="Verdana"/>
                <a:cs typeface="Verdana"/>
                <a:sym typeface="Verdana"/>
              </a:rPr>
              <a:t>one-month ring, but contains 100mg of </a:t>
            </a:r>
            <a:r>
              <a:rPr lang="en-GB" sz="1800" b="0" i="0" u="none" strike="noStrike" cap="none" dirty="0" err="1">
                <a:solidFill>
                  <a:schemeClr val="dk1"/>
                </a:solidFill>
                <a:latin typeface="Verdana"/>
                <a:ea typeface="Verdana"/>
                <a:cs typeface="Verdana"/>
                <a:sym typeface="Verdana"/>
              </a:rPr>
              <a:t>dapivirine</a:t>
            </a:r>
            <a:r>
              <a:rPr lang="en-GB" sz="1800" b="0" i="0" u="none" strike="noStrike" cap="none" dirty="0">
                <a:solidFill>
                  <a:schemeClr val="dk1"/>
                </a:solidFill>
                <a:latin typeface="Verdana"/>
                <a:ea typeface="Verdana"/>
                <a:cs typeface="Verdana"/>
                <a:sym typeface="Verdana"/>
              </a:rPr>
              <a:t> (rather than 25mg).</a:t>
            </a:r>
            <a:endParaRPr sz="18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p:nvPr/>
        </p:nvSpPr>
        <p:spPr>
          <a:xfrm>
            <a:off x="479425" y="115888"/>
            <a:ext cx="8748800" cy="5763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b="1" i="0" u="none" strike="noStrike" cap="none">
                <a:solidFill>
                  <a:srgbClr val="E0001B"/>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HIVR4P 2024</a:t>
            </a:r>
            <a:r>
              <a:rPr lang="en-US" sz="1200" b="1" i="0" u="none" strike="noStrike" cap="none">
                <a:solidFill>
                  <a:srgbClr val="E0001B"/>
                </a:solidFill>
                <a:latin typeface="Verdana"/>
                <a:ea typeface="Verdana"/>
                <a:cs typeface="Verdana"/>
                <a:sym typeface="Verdana"/>
              </a:rPr>
              <a:t> </a:t>
            </a:r>
            <a:r>
              <a:rPr lang="en-US" sz="1200" b="0" i="0" u="none" strike="noStrike" cap="none">
                <a:solidFill>
                  <a:srgbClr val="7F7F7F"/>
                </a:solidFill>
                <a:latin typeface="Verdana"/>
                <a:ea typeface="Verdana"/>
                <a:cs typeface="Verdana"/>
                <a:sym typeface="Verdana"/>
              </a:rPr>
              <a:t>| Three-month dapivirine vaginal ring </a:t>
            </a:r>
            <a:endParaRPr lang="en-US"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a:solidFill>
                <a:srgbClr val="7F7F7F"/>
              </a:solidFill>
              <a:latin typeface="Calibri"/>
              <a:ea typeface="Calibri"/>
              <a:cs typeface="Calibri"/>
              <a:sym typeface="Calibri"/>
            </a:endParaRPr>
          </a:p>
        </p:txBody>
      </p:sp>
      <p:sp>
        <p:nvSpPr>
          <p:cNvPr id="116" name="Google Shape;116;p9"/>
          <p:cNvSpPr/>
          <p:nvPr/>
        </p:nvSpPr>
        <p:spPr>
          <a:xfrm>
            <a:off x="5799991" y="6313321"/>
            <a:ext cx="6096000" cy="2811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chemeClr val="dk1"/>
              </a:buClr>
              <a:buSzPts val="1100"/>
              <a:buFont typeface="Arial"/>
              <a:buNone/>
            </a:pPr>
            <a:r>
              <a:rPr lang="en-GB"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Nuttall OA0802LB</a:t>
            </a:r>
            <a:endParaRPr sz="1400" b="0" i="0" u="none" strike="noStrike" cap="none">
              <a:solidFill>
                <a:schemeClr val="dk1"/>
              </a:solidFill>
              <a:latin typeface="Arial"/>
              <a:ea typeface="Arial"/>
              <a:cs typeface="Arial"/>
              <a:sym typeface="Arial"/>
            </a:endParaRPr>
          </a:p>
          <a:p>
            <a:pPr marL="0" marR="0" lvl="0" indent="0" algn="r" rtl="0">
              <a:lnSpc>
                <a:spcPct val="90000"/>
              </a:lnSpc>
              <a:spcBef>
                <a:spcPts val="10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r" rtl="0">
              <a:lnSpc>
                <a:spcPct val="107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7" name="Google Shape;117;p9"/>
          <p:cNvSpPr/>
          <p:nvPr/>
        </p:nvSpPr>
        <p:spPr>
          <a:xfrm>
            <a:off x="1774825" y="1341450"/>
            <a:ext cx="3636963" cy="4312004"/>
          </a:xfrm>
          <a:prstGeom prst="rect">
            <a:avLst/>
          </a:prstGeom>
          <a:noFill/>
          <a:ln>
            <a:noFill/>
          </a:ln>
        </p:spPr>
        <p:txBody>
          <a:bodyPr spcFirstLastPara="1" wrap="square" lIns="0" tIns="0" rIns="0" bIns="0" anchor="t" anchorCtr="0">
            <a:noAutofit/>
          </a:bodyPr>
          <a:lstStyle/>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The study’s primary endpoint was </a:t>
            </a:r>
            <a:r>
              <a:rPr lang="en-GB" sz="1800" b="0" i="0" u="none" strike="noStrike" cap="none" dirty="0" err="1">
                <a:solidFill>
                  <a:schemeClr val="dk1"/>
                </a:solidFill>
                <a:latin typeface="Verdana"/>
                <a:ea typeface="Verdana"/>
                <a:cs typeface="Verdana"/>
                <a:sym typeface="Verdana"/>
              </a:rPr>
              <a:t>dapivirine</a:t>
            </a:r>
            <a:r>
              <a:rPr lang="en-GB" sz="1800" b="0" i="0" u="none" strike="noStrike" cap="none" dirty="0">
                <a:solidFill>
                  <a:schemeClr val="dk1"/>
                </a:solidFill>
                <a:latin typeface="Verdana"/>
                <a:ea typeface="Verdana"/>
                <a:cs typeface="Verdana"/>
                <a:sym typeface="Verdana"/>
              </a:rPr>
              <a:t> concentrations in blood plasma. </a:t>
            </a:r>
            <a:endParaRPr sz="1800" b="0" i="0" u="none" strike="noStrike" cap="none" dirty="0">
              <a:solidFill>
                <a:schemeClr val="dk1"/>
              </a:solidFill>
              <a:latin typeface="Verdana"/>
              <a:ea typeface="Verdana"/>
              <a:cs typeface="Verdana"/>
              <a:sym typeface="Verdana"/>
            </a:endParaRPr>
          </a:p>
          <a:p>
            <a:pPr marL="228600" lvl="1" indent="-228600">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The three-month ring met the criteria for superiority in comparison with the </a:t>
            </a:r>
            <a:br>
              <a:rPr lang="en-GB" sz="1800" dirty="0">
                <a:solidFill>
                  <a:schemeClr val="dk1"/>
                </a:solidFill>
                <a:latin typeface="Verdana"/>
                <a:ea typeface="Verdana"/>
                <a:cs typeface="Verdana"/>
                <a:sym typeface="Verdana"/>
              </a:rPr>
            </a:br>
            <a:r>
              <a:rPr lang="en-GB" sz="1800" b="0" i="0" u="none" strike="noStrike" cap="none" dirty="0">
                <a:solidFill>
                  <a:schemeClr val="dk1"/>
                </a:solidFill>
                <a:latin typeface="Verdana"/>
                <a:ea typeface="Verdana"/>
                <a:cs typeface="Verdana"/>
                <a:sym typeface="Verdana"/>
              </a:rPr>
              <a:t>one-month ring. </a:t>
            </a:r>
            <a:endParaRPr sz="1800" b="0" i="0" u="none" strike="noStrike" cap="none" dirty="0">
              <a:solidFill>
                <a:schemeClr val="dk1"/>
              </a:solidFill>
              <a:latin typeface="Verdana"/>
              <a:ea typeface="Verdana"/>
              <a:cs typeface="Verdana"/>
              <a:sym typeface="Verdana"/>
            </a:endParaRPr>
          </a:p>
          <a:p>
            <a:pPr marL="228600" marR="0" lvl="1" indent="-228600" algn="l" rtl="0">
              <a:lnSpc>
                <a:spcPct val="100000"/>
              </a:lnSpc>
              <a:spcBef>
                <a:spcPts val="0"/>
              </a:spcBef>
              <a:spcAft>
                <a:spcPts val="0"/>
              </a:spcAft>
              <a:buClr>
                <a:srgbClr val="E0001B"/>
              </a:buClr>
              <a:buSzPts val="1340"/>
              <a:buFont typeface="Merriweather Sans"/>
              <a:buChar char="►"/>
            </a:pPr>
            <a:r>
              <a:rPr lang="en-GB" sz="1800" b="0" i="0" u="none" strike="noStrike" cap="none" dirty="0">
                <a:solidFill>
                  <a:schemeClr val="dk1"/>
                </a:solidFill>
                <a:latin typeface="Verdana"/>
                <a:ea typeface="Verdana"/>
                <a:cs typeface="Verdana"/>
                <a:sym typeface="Verdana"/>
              </a:rPr>
              <a:t>During the first month of use, plasma levels were higher for the three-month ring than the one-month ring. During the second and third months, they were similar.</a:t>
            </a:r>
            <a:endParaRPr sz="1800" b="0" i="0" u="none" strike="noStrike" cap="none" dirty="0">
              <a:solidFill>
                <a:schemeClr val="dk1"/>
              </a:solidFill>
              <a:latin typeface="Verdana"/>
              <a:ea typeface="Verdana"/>
              <a:cs typeface="Verdana"/>
              <a:sym typeface="Verdana"/>
            </a:endParaRPr>
          </a:p>
        </p:txBody>
      </p:sp>
      <p:pic>
        <p:nvPicPr>
          <p:cNvPr id="118" name="Google Shape;118;p9" descr="A graph of a number of points&#10;&#10;Description automatically generated with medium confidence"/>
          <p:cNvPicPr preferRelativeResize="0"/>
          <p:nvPr/>
        </p:nvPicPr>
        <p:blipFill rotWithShape="1">
          <a:blip r:embed="rId4">
            <a:alphaModFix/>
          </a:blip>
          <a:srcRect b="8371"/>
          <a:stretch/>
        </p:blipFill>
        <p:spPr>
          <a:xfrm>
            <a:off x="5569903" y="1652464"/>
            <a:ext cx="6387686" cy="3456565"/>
          </a:xfrm>
          <a:prstGeom prst="rect">
            <a:avLst/>
          </a:prstGeom>
          <a:noFill/>
          <a:ln>
            <a:noFill/>
          </a:ln>
        </p:spPr>
      </p:pic>
      <p:sp>
        <p:nvSpPr>
          <p:cNvPr id="119" name="Google Shape;119;p9"/>
          <p:cNvSpPr/>
          <p:nvPr/>
        </p:nvSpPr>
        <p:spPr>
          <a:xfrm>
            <a:off x="5600700" y="1431316"/>
            <a:ext cx="6180991" cy="17767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100" b="0" i="0" u="none" strike="noStrike" cap="none">
                <a:solidFill>
                  <a:srgbClr val="7F7F7F"/>
                </a:solidFill>
                <a:latin typeface="Verdana"/>
                <a:ea typeface="Verdana"/>
                <a:cs typeface="Verdana"/>
                <a:sym typeface="Verdana"/>
              </a:rPr>
              <a:t>Mean (± SD) dapivirine concentrations in plasma  </a:t>
            </a:r>
            <a:endParaRPr sz="1100" b="0" i="0" u="none" strike="noStrike" cap="none">
              <a:solidFill>
                <a:srgbClr val="000000"/>
              </a:solidFill>
              <a:latin typeface="Verdana"/>
              <a:ea typeface="Verdana"/>
              <a:cs typeface="Verdana"/>
              <a:sym typeface="Verdana"/>
            </a:endParaRPr>
          </a:p>
        </p:txBody>
      </p:sp>
      <p:sp>
        <p:nvSpPr>
          <p:cNvPr id="120" name="Google Shape;120;p9"/>
          <p:cNvSpPr txBox="1"/>
          <p:nvPr/>
        </p:nvSpPr>
        <p:spPr>
          <a:xfrm>
            <a:off x="8081736" y="5115445"/>
            <a:ext cx="81484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7F7F7F"/>
                </a:solidFill>
                <a:latin typeface="Calibri"/>
                <a:ea typeface="Calibri"/>
                <a:cs typeface="Calibri"/>
                <a:sym typeface="Calibri"/>
              </a:rPr>
              <a:t>25mg ring</a:t>
            </a:r>
            <a:endParaRPr sz="900" b="0" i="0" u="none" strike="noStrike" cap="none">
              <a:solidFill>
                <a:srgbClr val="7F7F7F"/>
              </a:solidFill>
              <a:latin typeface="Arial"/>
              <a:ea typeface="Arial"/>
              <a:cs typeface="Arial"/>
              <a:sym typeface="Arial"/>
            </a:endParaRPr>
          </a:p>
        </p:txBody>
      </p:sp>
      <p:pic>
        <p:nvPicPr>
          <p:cNvPr id="121" name="Google Shape;121;p9" descr="A graph of a number of points&#10;&#10;Description automatically generated with medium confidence"/>
          <p:cNvPicPr preferRelativeResize="0"/>
          <p:nvPr/>
        </p:nvPicPr>
        <p:blipFill rotWithShape="1">
          <a:blip r:embed="rId4">
            <a:alphaModFix/>
          </a:blip>
          <a:srcRect l="44138" t="93935" r="50409" b="3368"/>
          <a:stretch/>
        </p:blipFill>
        <p:spPr>
          <a:xfrm>
            <a:off x="7763782" y="5196115"/>
            <a:ext cx="348343" cy="101600"/>
          </a:xfrm>
          <a:prstGeom prst="rect">
            <a:avLst/>
          </a:prstGeom>
          <a:noFill/>
          <a:ln>
            <a:noFill/>
          </a:ln>
        </p:spPr>
      </p:pic>
      <p:sp>
        <p:nvSpPr>
          <p:cNvPr id="122" name="Google Shape;122;p9"/>
          <p:cNvSpPr txBox="1"/>
          <p:nvPr/>
        </p:nvSpPr>
        <p:spPr>
          <a:xfrm>
            <a:off x="9228138" y="5108188"/>
            <a:ext cx="81484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7F7F7F"/>
                </a:solidFill>
                <a:latin typeface="Calibri"/>
                <a:ea typeface="Calibri"/>
                <a:cs typeface="Calibri"/>
                <a:sym typeface="Calibri"/>
              </a:rPr>
              <a:t>100mg ring</a:t>
            </a:r>
            <a:endParaRPr sz="900" b="0" i="0" u="none" strike="noStrike" cap="none">
              <a:solidFill>
                <a:srgbClr val="7F7F7F"/>
              </a:solidFill>
              <a:latin typeface="Arial"/>
              <a:ea typeface="Arial"/>
              <a:cs typeface="Arial"/>
              <a:sym typeface="Arial"/>
            </a:endParaRPr>
          </a:p>
        </p:txBody>
      </p:sp>
      <p:pic>
        <p:nvPicPr>
          <p:cNvPr id="123" name="Google Shape;123;p9" descr="A graph of a number of points&#10;&#10;Description automatically generated with medium confidence"/>
          <p:cNvPicPr preferRelativeResize="0"/>
          <p:nvPr/>
        </p:nvPicPr>
        <p:blipFill rotWithShape="1">
          <a:blip r:embed="rId4">
            <a:alphaModFix/>
          </a:blip>
          <a:srcRect l="51860" t="93801" r="42684" b="3504"/>
          <a:stretch/>
        </p:blipFill>
        <p:spPr>
          <a:xfrm>
            <a:off x="8910184" y="5188858"/>
            <a:ext cx="348343" cy="101600"/>
          </a:xfrm>
          <a:prstGeom prst="rect">
            <a:avLst/>
          </a:prstGeom>
          <a:noFill/>
          <a:ln>
            <a:noFill/>
          </a:ln>
        </p:spPr>
      </p:pic>
      <p:sp>
        <p:nvSpPr>
          <p:cNvPr id="124" name="Google Shape;124;p9"/>
          <p:cNvSpPr/>
          <p:nvPr/>
        </p:nvSpPr>
        <p:spPr>
          <a:xfrm>
            <a:off x="5591175" y="1341449"/>
            <a:ext cx="6203700" cy="4180200"/>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x</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84B02C4C13D747A46C305FE466BBB2" ma:contentTypeVersion="15" ma:contentTypeDescription="Create a new document." ma:contentTypeScope="" ma:versionID="73b7c3a91892121b6037471fccad7487">
  <xsd:schema xmlns:xsd="http://www.w3.org/2001/XMLSchema" xmlns:xs="http://www.w3.org/2001/XMLSchema" xmlns:p="http://schemas.microsoft.com/office/2006/metadata/properties" xmlns:ns2="cca1fb59-c4b7-4cf4-b2e3-d11e70ba2877" xmlns:ns3="3e346f99-f4e2-45e2-8a11-ecfa7a59914d" targetNamespace="http://schemas.microsoft.com/office/2006/metadata/properties" ma:root="true" ma:fieldsID="74548513f04985624527548210b0efcd" ns2:_="" ns3:_="">
    <xsd:import namespace="cca1fb59-c4b7-4cf4-b2e3-d11e70ba2877"/>
    <xsd:import namespace="3e346f99-f4e2-45e2-8a11-ecfa7a5991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1fb59-c4b7-4cf4-b2e3-d11e70ba2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346f99-f4e2-45e2-8a11-ecfa7a59914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53a205e-01c7-4baf-b672-4c945a72271e}" ma:internalName="TaxCatchAll" ma:showField="CatchAllData" ma:web="3e346f99-f4e2-45e2-8a11-ecfa7a59914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e346f99-f4e2-45e2-8a11-ecfa7a59914d" xsi:nil="true"/>
    <lcf76f155ced4ddcb4097134ff3c332f xmlns="cca1fb59-c4b7-4cf4-b2e3-d11e70ba28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82029F-B6FF-46BA-A93E-CC87340EA85E}">
  <ds:schemaRefs>
    <ds:schemaRef ds:uri="http://schemas.microsoft.com/sharepoint/v3/contenttype/forms"/>
  </ds:schemaRefs>
</ds:datastoreItem>
</file>

<file path=customXml/itemProps2.xml><?xml version="1.0" encoding="utf-8"?>
<ds:datastoreItem xmlns:ds="http://schemas.openxmlformats.org/officeDocument/2006/customXml" ds:itemID="{DE315854-1A78-4BB7-AFFA-2337FA8A92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1fb59-c4b7-4cf4-b2e3-d11e70ba2877"/>
    <ds:schemaRef ds:uri="3e346f99-f4e2-45e2-8a11-ecfa7a5991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32305E-4D06-433B-825F-3092DB2A8E3B}">
  <ds:schemaRefs>
    <ds:schemaRef ds:uri="http://schemas.openxmlformats.org/package/2006/metadata/core-properties"/>
    <ds:schemaRef ds:uri="http://schemas.microsoft.com/office/2006/documentManagement/types"/>
    <ds:schemaRef ds:uri="http://schemas.microsoft.com/office/2006/metadata/properties"/>
    <ds:schemaRef ds:uri="cca1fb59-c4b7-4cf4-b2e3-d11e70ba2877"/>
    <ds:schemaRef ds:uri="http://purl.org/dc/terms/"/>
    <ds:schemaRef ds:uri="http://purl.org/dc/elements/1.1/"/>
    <ds:schemaRef ds:uri="http://schemas.microsoft.com/office/infopath/2007/PartnerControls"/>
    <ds:schemaRef ds:uri="3e346f99-f4e2-45e2-8a11-ecfa7a5991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4956</Words>
  <Application>Microsoft Office PowerPoint</Application>
  <PresentationFormat>Widescreen</PresentationFormat>
  <Paragraphs>379</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Verdana</vt:lpstr>
      <vt:lpstr>Roboto</vt:lpstr>
      <vt:lpstr>Arial</vt:lpstr>
      <vt:lpstr>Calibri</vt:lpstr>
      <vt:lpstr>Merriweather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Beth Tunnicliffe</dc:creator>
  <cp:lastModifiedBy>Radka Serak</cp:lastModifiedBy>
  <cp:revision>70</cp:revision>
  <dcterms:created xsi:type="dcterms:W3CDTF">2021-07-06T14:49:29Z</dcterms:created>
  <dcterms:modified xsi:type="dcterms:W3CDTF">2025-02-10T12:18:25Z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0x010100F884B02C4C13D747A46C305FE466BBB2</vt:lpwstr>
  </property>
  <property fmtid="{D5CDD505-2E9C-101B-9397-08002B2CF9AE}" pid="3" name="MediaServiceImageTags">
    <vt:lpwstr/>
  </property>
</Properties>
</file>