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7" r:id="rId5"/>
    <p:sldId id="288" r:id="rId6"/>
    <p:sldId id="298" r:id="rId7"/>
    <p:sldId id="284" r:id="rId8"/>
    <p:sldId id="295" r:id="rId9"/>
    <p:sldId id="292" r:id="rId10"/>
    <p:sldId id="296" r:id="rId11"/>
    <p:sldId id="293" r:id="rId12"/>
    <p:sldId id="297" r:id="rId13"/>
    <p:sldId id="291" r:id="rId14"/>
  </p:sldIdLst>
  <p:sldSz cx="12192000" cy="6858000"/>
  <p:notesSz cx="6858000" cy="9144000"/>
  <p:embeddedFontLst>
    <p:embeddedFont>
      <p:font typeface="IAS Ribbon Sans Bold" pitchFamily="50" charset="0"/>
      <p:bold r:id="rId17"/>
      <p:boldItalic r:id="rId18"/>
    </p:embeddedFont>
    <p:embeddedFont>
      <p:font typeface="IAS Ribbon Sans Light" pitchFamily="50" charset="0"/>
      <p:regular r:id="rId19"/>
      <p:italic r:id="rId2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25FD1C-4383-7EF9-EE2F-DCD13E1A6148}" name="Laura Davies" initials="LD" userId="e6cc6a6aaee670b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Chloé Zufferey" initials="CZ" lastIdx="2" clrIdx="1">
    <p:extLst>
      <p:ext uri="{19B8F6BF-5375-455C-9EA6-DF929625EA0E}">
        <p15:presenceInfo xmlns:p15="http://schemas.microsoft.com/office/powerpoint/2012/main" userId="S::chloe.zufferey@iasociety.org::8dab3e22-dc66-47ad-ab1e-d48597e05757" providerId="AD"/>
      </p:ext>
    </p:extLst>
  </p:cmAuthor>
  <p:cmAuthor id="3" name="Laura Davies" initials="LD" lastIdx="4" clrIdx="2">
    <p:extLst>
      <p:ext uri="{19B8F6BF-5375-455C-9EA6-DF929625EA0E}">
        <p15:presenceInfo xmlns:p15="http://schemas.microsoft.com/office/powerpoint/2012/main" userId="S::laura.davies@external.iasociety.org::5cbd4733-fc34-4f93-b7f3-05facb5cf1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97284"/>
  </p:normalViewPr>
  <p:slideViewPr>
    <p:cSldViewPr snapToGrid="0" showGuides="1">
      <p:cViewPr varScale="1">
        <p:scale>
          <a:sx n="57" d="100"/>
          <a:sy n="57" d="100"/>
        </p:scale>
        <p:origin x="94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33" d="100"/>
          <a:sy n="133" d="100"/>
        </p:scale>
        <p:origin x="4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é Zufferey" userId="8dab3e22-dc66-47ad-ab1e-d48597e05757" providerId="ADAL" clId="{27B07ABE-DCE1-4318-A96A-DB1402FC09C2}"/>
    <pc:docChg chg="modSld">
      <pc:chgData name="Chloé Zufferey" userId="8dab3e22-dc66-47ad-ab1e-d48597e05757" providerId="ADAL" clId="{27B07ABE-DCE1-4318-A96A-DB1402FC09C2}" dt="2025-03-05T09:25:03.802" v="25" actId="20577"/>
      <pc:docMkLst>
        <pc:docMk/>
      </pc:docMkLst>
      <pc:sldChg chg="modSp mod">
        <pc:chgData name="Chloé Zufferey" userId="8dab3e22-dc66-47ad-ab1e-d48597e05757" providerId="ADAL" clId="{27B07ABE-DCE1-4318-A96A-DB1402FC09C2}" dt="2025-03-05T08:52:21.733" v="23" actId="20577"/>
        <pc:sldMkLst>
          <pc:docMk/>
          <pc:sldMk cId="2485320861" sldId="291"/>
        </pc:sldMkLst>
        <pc:spChg chg="mod">
          <ac:chgData name="Chloé Zufferey" userId="8dab3e22-dc66-47ad-ab1e-d48597e05757" providerId="ADAL" clId="{27B07ABE-DCE1-4318-A96A-DB1402FC09C2}" dt="2025-03-05T08:52:21.733" v="23" actId="20577"/>
          <ac:spMkLst>
            <pc:docMk/>
            <pc:sldMk cId="2485320861" sldId="291"/>
            <ac:spMk id="4" creationId="{2DEEFD89-39A9-4E90-8EF8-DE6C1AB52180}"/>
          </ac:spMkLst>
        </pc:spChg>
      </pc:sldChg>
      <pc:sldChg chg="modSp mod">
        <pc:chgData name="Chloé Zufferey" userId="8dab3e22-dc66-47ad-ab1e-d48597e05757" providerId="ADAL" clId="{27B07ABE-DCE1-4318-A96A-DB1402FC09C2}" dt="2025-03-05T09:25:03.802" v="25" actId="20577"/>
        <pc:sldMkLst>
          <pc:docMk/>
          <pc:sldMk cId="4182832690" sldId="293"/>
        </pc:sldMkLst>
        <pc:spChg chg="mod">
          <ac:chgData name="Chloé Zufferey" userId="8dab3e22-dc66-47ad-ab1e-d48597e05757" providerId="ADAL" clId="{27B07ABE-DCE1-4318-A96A-DB1402FC09C2}" dt="2025-03-05T09:25:03.802" v="25" actId="20577"/>
          <ac:spMkLst>
            <pc:docMk/>
            <pc:sldMk cId="4182832690" sldId="293"/>
            <ac:spMk id="10" creationId="{EA4AFCEC-A21B-7A78-3C7C-A49AD574621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6AAA520-F2F5-4EDD-89FF-112F506DBD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D02F3C-8EFD-4B07-80ED-B2429D54C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2BD4C-6D77-4375-88B2-8F24E3740D1D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1B987F-84C1-40E0-A9D7-A8F4901E4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432F72-438D-4B28-B0F3-2E4B8F6078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5FE3-128E-4546-A5A8-7038C4C316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46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F585C-AB1D-41F5-8A22-EE236ED1EB54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ADB82-A706-4784-AE8E-3965AD040C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53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0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09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81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41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53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140E9AE-AB8C-45D2-8169-8A8F93E9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12" y="1294944"/>
            <a:ext cx="8137526" cy="4762956"/>
          </a:xfrm>
        </p:spPr>
        <p:txBody>
          <a:bodyPr/>
          <a:lstStyle>
            <a:lvl1pPr>
              <a:lnSpc>
                <a:spcPct val="85000"/>
              </a:lnSpc>
              <a:defRPr sz="7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03A5B761-8BC0-42AF-81B9-7B9A73AAE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9512" y="6248400"/>
            <a:ext cx="8137526" cy="39624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 userDrawn="1"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750" noProof="0" dirty="0"/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 userDrawn="1"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750" noProof="0" dirty="0" err="1"/>
              <a:t>iasociety.org</a:t>
            </a:r>
            <a:endParaRPr lang="en-GB" sz="750" noProof="0" dirty="0"/>
          </a:p>
        </p:txBody>
      </p:sp>
    </p:spTree>
    <p:extLst>
      <p:ext uri="{BB962C8B-B14F-4D97-AF65-F5344CB8AC3E}">
        <p14:creationId xmlns:p14="http://schemas.microsoft.com/office/powerpoint/2010/main" val="15670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 userDrawn="1"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750" noProof="0" dirty="0"/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 userDrawn="1"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sz="750" noProof="0" dirty="0" err="1"/>
              <a:t>iasociety.org</a:t>
            </a:r>
            <a:endParaRPr lang="en-GB" sz="750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3EC23C-51C9-47E8-9EC0-51E75A99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01624"/>
            <a:ext cx="6192838" cy="11510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9E4F12-16AF-4CA2-9394-804A19491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552700"/>
            <a:ext cx="6192837" cy="3505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0222BDBD-0C76-472C-A496-F0F76AC3E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43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/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335850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E4203-C6EB-4A6B-B123-7F7ECE10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/>
              <a:t>Name of the Speaker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CFDB4-E040-4C21-85D2-79A74809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5E3B62B-CF09-471B-9761-31105E803B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96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194863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C0582F-CD7C-43A1-A31F-61C84AF5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/>
              <a:t>Name of the Speaker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BDC8B-AC16-40EC-9659-81A213A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3000E4-2BD5-435D-AE69-C20EC0E3F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3725862" y="1346515"/>
            <a:ext cx="8131175" cy="4711385"/>
          </a:xfrm>
        </p:spPr>
        <p:txBody>
          <a:bodyPr/>
          <a:lstStyle>
            <a:lvl1pPr marL="266700" indent="-266700">
              <a:lnSpc>
                <a:spcPct val="90000"/>
              </a:lnSpc>
              <a:buFont typeface="Ping LCG Light" pitchFamily="50" charset="0"/>
              <a:buChar char="»"/>
              <a:defRPr sz="4200">
                <a:solidFill>
                  <a:schemeClr val="accent1"/>
                </a:solidFill>
              </a:defRPr>
            </a:lvl1pPr>
            <a:lvl2pPr marL="182563" indent="0" algn="r">
              <a:lnSpc>
                <a:spcPct val="90000"/>
              </a:lnSpc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ct val="90000"/>
              </a:lnSpc>
              <a:defRPr sz="4200"/>
            </a:lvl3pPr>
            <a:lvl4pPr>
              <a:lnSpc>
                <a:spcPct val="90000"/>
              </a:lnSpc>
              <a:defRPr sz="4200"/>
            </a:lvl4pPr>
            <a:lvl5pPr>
              <a:lnSpc>
                <a:spcPct val="90000"/>
              </a:lnSpc>
              <a:defRPr sz="4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819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CC7437-6059-43F9-AED7-852A0521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/>
              <a:t>Name of the Speaker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C35EB0-B8D6-413D-890C-D0905B12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 dirty="0"/>
              <a:t>Topic Lore Ipsum</a:t>
            </a:r>
          </a:p>
        </p:txBody>
      </p:sp>
    </p:spTree>
    <p:extLst>
      <p:ext uri="{BB962C8B-B14F-4D97-AF65-F5344CB8AC3E}">
        <p14:creationId xmlns:p14="http://schemas.microsoft.com/office/powerpoint/2010/main" val="231144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97AD9D-CB55-4687-8CA2-BD97C7BC954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3" y="1401624"/>
            <a:ext cx="6192838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4E4A2-260E-40E9-AC47-DF4CBDE6A31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766059"/>
            <a:ext cx="6192837" cy="3291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4889AC-79BD-4225-8067-CB3E052B3B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42913" y="6276101"/>
            <a:ext cx="3130867" cy="2443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Name of the Speaker</a:t>
            </a:r>
            <a:endParaRPr lang="en-GB" sz="1000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4A541A-BF46-4134-A473-7ECADFE55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725863" y="6276101"/>
            <a:ext cx="2909887" cy="24431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sz="1000" noProof="0" dirty="0"/>
              <a:t>Topic Lore Ipsum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33CDCE-25B5-4F69-9C0F-55D421676E2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9740"/>
            <a:ext cx="728662" cy="2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50" r:id="rId4"/>
    <p:sldLayoutId id="2147483654" r:id="rId5"/>
    <p:sldLayoutId id="2147483662" r:id="rId6"/>
    <p:sldLayoutId id="2147483655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663" indent="-2206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55638" indent="-2127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indent="-2349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7125" indent="-2349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07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418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ane&#10;&#10;AI-generated content may be incorrect.">
            <a:extLst>
              <a:ext uri="{FF2B5EF4-FFF2-40B4-BE49-F238E27FC236}">
                <a16:creationId xmlns:a16="http://schemas.microsoft.com/office/drawing/2014/main" id="{2CF852AB-C0FF-6216-2966-97CDD8DEE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75" y="1357772"/>
            <a:ext cx="9735050" cy="4864350"/>
          </a:xfrm>
          <a:prstGeom prst="rect">
            <a:avLst/>
          </a:prstGeom>
        </p:spPr>
      </p:pic>
      <p:pic>
        <p:nvPicPr>
          <p:cNvPr id="9" name="Picture 8" descr="A black and white symbol with a eye and a sign&#10;&#10;AI-generated content may be incorrect.">
            <a:extLst>
              <a:ext uri="{FF2B5EF4-FFF2-40B4-BE49-F238E27FC236}">
                <a16:creationId xmlns:a16="http://schemas.microsoft.com/office/drawing/2014/main" id="{5BD9F823-0B1A-8932-973F-B834B3A93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525" y="137682"/>
            <a:ext cx="1108660" cy="99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2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EFD89-39A9-4E90-8EF8-DE6C1AB52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693" y="1485900"/>
            <a:ext cx="6762307" cy="471138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Thank you for </a:t>
            </a:r>
            <a:r>
              <a:rPr lang="en-US" sz="3600">
                <a:solidFill>
                  <a:schemeClr val="tx1"/>
                </a:solidFill>
              </a:rPr>
              <a:t>joining!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The webinar will be available on 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IAS+</a:t>
            </a:r>
            <a:br>
              <a:rPr lang="en-US" sz="3600" dirty="0"/>
            </a:br>
            <a:br>
              <a:rPr lang="en-US" sz="2400" dirty="0"/>
            </a:br>
            <a:br>
              <a:rPr lang="en-US" sz="2800" dirty="0"/>
            </a:br>
            <a:r>
              <a:rPr lang="en-US" sz="2600" dirty="0"/>
              <a:t>About the IAS Heart of Stigma: </a:t>
            </a:r>
            <a:r>
              <a:rPr lang="en-US" sz="2600" dirty="0">
                <a:latin typeface="+mj-lt"/>
              </a:rPr>
              <a:t>www.iasociety.org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About the HIV Justice Network: </a:t>
            </a:r>
          </a:p>
          <a:p>
            <a:pPr marL="0" indent="0">
              <a:buNone/>
            </a:pPr>
            <a:r>
              <a:rPr lang="en-US" sz="2600" dirty="0">
                <a:latin typeface="+mj-lt"/>
              </a:rPr>
              <a:t>www.hivjustice.net</a:t>
            </a:r>
          </a:p>
        </p:txBody>
      </p:sp>
      <p:pic>
        <p:nvPicPr>
          <p:cNvPr id="1026" name="Picture 2" descr="A woman sitting in a pink-walled room looking over her shoulder to her side">
            <a:extLst>
              <a:ext uri="{FF2B5EF4-FFF2-40B4-BE49-F238E27FC236}">
                <a16:creationId xmlns:a16="http://schemas.microsoft.com/office/drawing/2014/main" id="{E8397965-D134-6EAD-3422-AB1BDD8E7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2318" y="1485900"/>
            <a:ext cx="1049847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A43470-72D2-7FF1-2FEF-7CD8471A16AD}"/>
              </a:ext>
            </a:extLst>
          </p:cNvPr>
          <p:cNvSpPr txBox="1"/>
          <p:nvPr/>
        </p:nvSpPr>
        <p:spPr>
          <a:xfrm>
            <a:off x="0" y="6057900"/>
            <a:ext cx="8452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Image: </a:t>
            </a:r>
            <a:r>
              <a:rPr lang="en-US" sz="1400" dirty="0" err="1"/>
              <a:t>Sydelle</a:t>
            </a:r>
            <a:r>
              <a:rPr lang="en-US" sz="1400" dirty="0"/>
              <a:t> Willow Smith</a:t>
            </a:r>
          </a:p>
        </p:txBody>
      </p:sp>
      <p:pic>
        <p:nvPicPr>
          <p:cNvPr id="6" name="Picture 5" descr="A black and white symbol with a eye and a sign&#10;&#10;AI-generated content may be incorrect.">
            <a:extLst>
              <a:ext uri="{FF2B5EF4-FFF2-40B4-BE49-F238E27FC236}">
                <a16:creationId xmlns:a16="http://schemas.microsoft.com/office/drawing/2014/main" id="{AC8985D6-AC9B-DBE2-1965-C8D2DF4C1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968" y="202015"/>
            <a:ext cx="919832" cy="8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2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7FD02D-527B-40BB-320A-BF3ED933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57" y="1485900"/>
            <a:ext cx="6192837" cy="3667125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chemeClr val="accent1"/>
                </a:solidFill>
              </a:rPr>
              <a:t>Ending HIV Criminalization - lessons from Zimbabwe</a:t>
            </a:r>
          </a:p>
        </p:txBody>
      </p:sp>
      <p:pic>
        <p:nvPicPr>
          <p:cNvPr id="5" name="Picture 4" descr="A person holding a sign&#10;&#10;AI-generated content may be incorrect.">
            <a:extLst>
              <a:ext uri="{FF2B5EF4-FFF2-40B4-BE49-F238E27FC236}">
                <a16:creationId xmlns:a16="http://schemas.microsoft.com/office/drawing/2014/main" id="{F68172E5-727E-4603-34AA-D1F460DC9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6" r="29645" b="-1"/>
          <a:stretch/>
        </p:blipFill>
        <p:spPr>
          <a:xfrm>
            <a:off x="6996113" y="10"/>
            <a:ext cx="5195887" cy="6857990"/>
          </a:xfrm>
          <a:prstGeom prst="rect">
            <a:avLst/>
          </a:prstGeom>
          <a:noFill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3575E48-174D-8D0E-BD9C-34C46B4A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56" y="5791200"/>
            <a:ext cx="6192838" cy="1260000"/>
          </a:xfrm>
        </p:spPr>
        <p:txBody>
          <a:bodyPr/>
          <a:lstStyle/>
          <a:p>
            <a:r>
              <a:rPr lang="en-US" dirty="0"/>
              <a:t>5 March 2025</a:t>
            </a:r>
          </a:p>
        </p:txBody>
      </p:sp>
      <p:pic>
        <p:nvPicPr>
          <p:cNvPr id="9" name="Picture 8" descr="A black and white symbol with a eye and a sign&#10;&#10;AI-generated content may be incorrect.">
            <a:extLst>
              <a:ext uri="{FF2B5EF4-FFF2-40B4-BE49-F238E27FC236}">
                <a16:creationId xmlns:a16="http://schemas.microsoft.com/office/drawing/2014/main" id="{1894871C-4DEA-0640-DC1C-6595A01B7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421"/>
            <a:ext cx="774304" cy="69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A3119-7D3B-2DE9-68D7-98E0286D332E}"/>
              </a:ext>
            </a:extLst>
          </p:cNvPr>
          <p:cNvSpPr txBox="1"/>
          <p:nvPr/>
        </p:nvSpPr>
        <p:spPr>
          <a:xfrm>
            <a:off x="1148576" y="1661532"/>
            <a:ext cx="93447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Une </a:t>
            </a:r>
            <a:r>
              <a:rPr lang="en-US" sz="3200" dirty="0" err="1"/>
              <a:t>interprétation</a:t>
            </a:r>
            <a:r>
              <a:rPr lang="en-US" sz="3200" dirty="0"/>
              <a:t> </a:t>
            </a:r>
            <a:r>
              <a:rPr lang="en-US" sz="3200" dirty="0" err="1"/>
              <a:t>simultanée</a:t>
            </a:r>
            <a:r>
              <a:rPr lang="en-US" sz="3200" dirty="0"/>
              <a:t> </a:t>
            </a:r>
            <a:r>
              <a:rPr lang="en-US" sz="3200" dirty="0" err="1"/>
              <a:t>est</a:t>
            </a:r>
            <a:r>
              <a:rPr lang="en-US" sz="3200" dirty="0"/>
              <a:t> disponible </a:t>
            </a:r>
            <a:r>
              <a:rPr lang="en-US" sz="3200" dirty="0" err="1">
                <a:latin typeface="+mj-lt"/>
              </a:rPr>
              <a:t>en</a:t>
            </a:r>
            <a:r>
              <a:rPr lang="en-US" sz="3200" dirty="0">
                <a:latin typeface="+mj-lt"/>
              </a:rPr>
              <a:t> français. 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/>
              <a:t>Pour y </a:t>
            </a:r>
            <a:r>
              <a:rPr lang="en-US" sz="3200" dirty="0" err="1"/>
              <a:t>accéder</a:t>
            </a:r>
            <a:r>
              <a:rPr lang="en-US" sz="3200" dirty="0"/>
              <a:t>, </a:t>
            </a:r>
            <a:r>
              <a:rPr lang="en-US" sz="3200" dirty="0" err="1"/>
              <a:t>clickez</a:t>
            </a:r>
            <a:r>
              <a:rPr lang="en-US" sz="3200" dirty="0"/>
              <a:t> </a:t>
            </a:r>
            <a:r>
              <a:rPr lang="en-US" sz="3200" dirty="0" err="1"/>
              <a:t>l’icône</a:t>
            </a:r>
            <a:r>
              <a:rPr lang="en-US" sz="3200" dirty="0"/>
              <a:t>                au bas de </a:t>
            </a:r>
            <a:r>
              <a:rPr lang="en-US" sz="3200" dirty="0" err="1"/>
              <a:t>votre</a:t>
            </a:r>
            <a:r>
              <a:rPr lang="en-US" sz="3200" dirty="0"/>
              <a:t> </a:t>
            </a:r>
            <a:r>
              <a:rPr lang="en-US" sz="3200" dirty="0" err="1"/>
              <a:t>écran</a:t>
            </a:r>
            <a:r>
              <a:rPr lang="en-US" sz="3200" dirty="0"/>
              <a:t>, et </a:t>
            </a:r>
            <a:r>
              <a:rPr lang="en-US" sz="3200" dirty="0" err="1"/>
              <a:t>sélectionnez</a:t>
            </a:r>
            <a:r>
              <a:rPr lang="en-US" sz="3200" dirty="0"/>
              <a:t> la langue.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Interpretation Feature">
            <a:extLst>
              <a:ext uri="{FF2B5EF4-FFF2-40B4-BE49-F238E27FC236}">
                <a16:creationId xmlns:a16="http://schemas.microsoft.com/office/drawing/2014/main" id="{49028B4E-8A63-0E78-E944-31A15E56F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t="74724" r="54546" b="1081"/>
          <a:stretch/>
        </p:blipFill>
        <p:spPr bwMode="auto">
          <a:xfrm>
            <a:off x="7012169" y="2903788"/>
            <a:ext cx="1351245" cy="70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and white symbol with a eye and a sign&#10;&#10;AI-generated content may be incorrect.">
            <a:extLst>
              <a:ext uri="{FF2B5EF4-FFF2-40B4-BE49-F238E27FC236}">
                <a16:creationId xmlns:a16="http://schemas.microsoft.com/office/drawing/2014/main" id="{2F87BFD3-7EFA-F788-735D-BC0CC193C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968" y="202015"/>
            <a:ext cx="919832" cy="8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3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EB762-B210-4CC4-9F39-572EC03B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61" y="1198406"/>
            <a:ext cx="6192838" cy="1260000"/>
          </a:xfrm>
        </p:spPr>
        <p:txBody>
          <a:bodyPr/>
          <a:lstStyle/>
          <a:p>
            <a:r>
              <a:rPr lang="en-GB" noProof="0" dirty="0"/>
              <a:t>Housekeeping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DD0E3C-3675-44C6-AE22-972FDE27B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75" y="2101040"/>
            <a:ext cx="6889516" cy="3558554"/>
          </a:xfrm>
        </p:spPr>
        <p:txBody>
          <a:bodyPr/>
          <a:lstStyle/>
          <a:p>
            <a:r>
              <a:rPr lang="en-GB" dirty="0"/>
              <a:t>Participants are muted. If you have questions, please use the </a:t>
            </a:r>
            <a:r>
              <a:rPr lang="en-GB" dirty="0">
                <a:latin typeface="+mj-lt"/>
              </a:rPr>
              <a:t>Q&amp;A box </a:t>
            </a:r>
            <a:r>
              <a:rPr lang="en-GB" dirty="0"/>
              <a:t>at the bottom of your screen (</a:t>
            </a:r>
            <a:r>
              <a:rPr lang="en-GB" u="sng" dirty="0"/>
              <a:t>not</a:t>
            </a:r>
            <a:r>
              <a:rPr lang="en-GB" dirty="0"/>
              <a:t> the </a:t>
            </a:r>
            <a:r>
              <a:rPr lang="en-GB" dirty="0" err="1"/>
              <a:t>chatbox</a:t>
            </a:r>
            <a:r>
              <a:rPr lang="en-GB" dirty="0"/>
              <a:t>). There will be a 12-minute Q&amp;A at the end.</a:t>
            </a:r>
          </a:p>
          <a:p>
            <a:endParaRPr lang="en-GB" noProof="0" dirty="0"/>
          </a:p>
          <a:p>
            <a:r>
              <a:rPr lang="en-GB" dirty="0"/>
              <a:t>Live </a:t>
            </a:r>
            <a:r>
              <a:rPr lang="en-GB" dirty="0" err="1"/>
              <a:t>interpretati</a:t>
            </a:r>
            <a:r>
              <a:rPr lang="en-GB" noProof="0" dirty="0"/>
              <a:t>on is available in</a:t>
            </a:r>
            <a:r>
              <a:rPr lang="en-GB" noProof="0" dirty="0">
                <a:latin typeface="+mj-lt"/>
              </a:rPr>
              <a:t> French</a:t>
            </a:r>
            <a:r>
              <a:rPr lang="en-GB" noProof="0" dirty="0"/>
              <a:t>. To access </a:t>
            </a:r>
            <a:r>
              <a:rPr lang="en-GB" dirty="0"/>
              <a:t>interpretation</a:t>
            </a:r>
            <a:r>
              <a:rPr lang="en-GB" noProof="0" dirty="0"/>
              <a:t>, click the earth icon at the bottom of your screen and select your preferred channel. </a:t>
            </a:r>
            <a:br>
              <a:rPr lang="en-GB" noProof="0" dirty="0"/>
            </a:br>
            <a:endParaRPr lang="en-GB" noProof="0" dirty="0"/>
          </a:p>
          <a:p>
            <a:r>
              <a:rPr lang="en-GB" dirty="0"/>
              <a:t>The recording will be available on the platform </a:t>
            </a:r>
            <a:r>
              <a:rPr lang="en-GB" dirty="0">
                <a:latin typeface="+mj-lt"/>
              </a:rPr>
              <a:t>IAS+ </a:t>
            </a:r>
            <a:r>
              <a:rPr lang="en-GB" dirty="0"/>
              <a:t>after the webinar.</a:t>
            </a:r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B060B-3A40-14CA-367E-C78403024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46" y="2101040"/>
            <a:ext cx="4105274" cy="3345798"/>
          </a:xfrm>
          <a:prstGeom prst="rect">
            <a:avLst/>
          </a:prstGeom>
        </p:spPr>
      </p:pic>
      <p:pic>
        <p:nvPicPr>
          <p:cNvPr id="3076" name="Picture 4" descr="Interpretation Feature">
            <a:extLst>
              <a:ext uri="{FF2B5EF4-FFF2-40B4-BE49-F238E27FC236}">
                <a16:creationId xmlns:a16="http://schemas.microsoft.com/office/drawing/2014/main" id="{9150A15A-0800-11AC-1A06-1405CD4CB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t="74724" r="54546" b="1081"/>
          <a:stretch/>
        </p:blipFill>
        <p:spPr bwMode="auto">
          <a:xfrm>
            <a:off x="3335286" y="3597389"/>
            <a:ext cx="679894" cy="3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and white symbol with a eye and a sign&#10;&#10;AI-generated content may be incorrect.">
            <a:extLst>
              <a:ext uri="{FF2B5EF4-FFF2-40B4-BE49-F238E27FC236}">
                <a16:creationId xmlns:a16="http://schemas.microsoft.com/office/drawing/2014/main" id="{85FC6BDA-3635-7A90-8F64-3815CD070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968" y="202015"/>
            <a:ext cx="919832" cy="8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8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7B3DE-2D53-563C-8417-E27BCF3E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1401624"/>
            <a:ext cx="6192838" cy="1260000"/>
          </a:xfrm>
        </p:spPr>
        <p:txBody>
          <a:bodyPr anchor="ctr">
            <a:normAutofit/>
          </a:bodyPr>
          <a:lstStyle/>
          <a:p>
            <a:r>
              <a:rPr lang="en-US" dirty="0"/>
              <a:t>Opening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5B73-BAE5-0FC7-5B50-A5809DEBD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581" y="2766059"/>
            <a:ext cx="3001168" cy="3291841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+mj-lt"/>
              </a:rPr>
              <a:t>Marlène Bras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Director, </a:t>
            </a:r>
            <a:br>
              <a:rPr lang="en-US" dirty="0"/>
            </a:br>
            <a:r>
              <a:rPr lang="en-US" dirty="0"/>
              <a:t>HIV </a:t>
            </a:r>
            <a:r>
              <a:rPr lang="en-US" dirty="0" err="1"/>
              <a:t>Programmes</a:t>
            </a:r>
            <a:r>
              <a:rPr lang="en-US" dirty="0"/>
              <a:t> and Advocacy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International AIDS Society</a:t>
            </a:r>
          </a:p>
        </p:txBody>
      </p:sp>
      <p:pic>
        <p:nvPicPr>
          <p:cNvPr id="1026" name="Picture 2" descr="Marlène Bras">
            <a:extLst>
              <a:ext uri="{FF2B5EF4-FFF2-40B4-BE49-F238E27FC236}">
                <a16:creationId xmlns:a16="http://schemas.microsoft.com/office/drawing/2014/main" id="{5A75CB08-7D42-DFDB-6FD2-BA0EA2167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r="2795" b="5"/>
          <a:stretch/>
        </p:blipFill>
        <p:spPr bwMode="auto">
          <a:xfrm>
            <a:off x="442913" y="2766059"/>
            <a:ext cx="3001168" cy="329184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0BB328-9DCA-BC3E-D42D-55257F2D0248}"/>
              </a:ext>
            </a:extLst>
          </p:cNvPr>
          <p:cNvSpPr txBox="1"/>
          <p:nvPr/>
        </p:nvSpPr>
        <p:spPr>
          <a:xfrm>
            <a:off x="6826249" y="2571750"/>
            <a:ext cx="49625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Bringing science to Justice</a:t>
            </a:r>
          </a:p>
        </p:txBody>
      </p:sp>
      <p:pic>
        <p:nvPicPr>
          <p:cNvPr id="8" name="Picture 7" descr="A black and white symbol with a eye and a sign&#10;&#10;AI-generated content may be incorrect.">
            <a:extLst>
              <a:ext uri="{FF2B5EF4-FFF2-40B4-BE49-F238E27FC236}">
                <a16:creationId xmlns:a16="http://schemas.microsoft.com/office/drawing/2014/main" id="{994EB5C9-EF95-EE5B-16FB-65C017D32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968" y="202015"/>
            <a:ext cx="919832" cy="8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2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29B4-A70D-8CFC-ABB4-0F3F9760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231025"/>
            <a:ext cx="6192838" cy="1151076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8B609-8DD1-9C1C-93C3-0B28A9FB4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495025"/>
            <a:ext cx="11749088" cy="296366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3000" dirty="0">
                <a:latin typeface="+mj-lt"/>
              </a:rPr>
              <a:t>Introduction</a:t>
            </a:r>
            <a:r>
              <a:rPr lang="en-US" sz="3000" dirty="0"/>
              <a:t> – Edwin Bernard (HJN)</a:t>
            </a:r>
            <a:br>
              <a:rPr lang="en-US" sz="3000" dirty="0"/>
            </a:br>
            <a:endParaRPr lang="en-US" sz="3000" dirty="0">
              <a:latin typeface="+mj-lt"/>
            </a:endParaRPr>
          </a:p>
          <a:p>
            <a:pPr marL="742950" indent="-742950">
              <a:buAutoNum type="arabicPeriod"/>
            </a:pPr>
            <a:r>
              <a:rPr lang="en-US" sz="3000" dirty="0">
                <a:latin typeface="+mj-lt"/>
              </a:rPr>
              <a:t>Video: “It is Time!”</a:t>
            </a:r>
            <a:r>
              <a:rPr lang="en-US" sz="3000" dirty="0"/>
              <a:t> – How Zimbabwe </a:t>
            </a:r>
            <a:r>
              <a:rPr lang="en-US" sz="3000" dirty="0" err="1"/>
              <a:t>Decriminalised</a:t>
            </a:r>
            <a:r>
              <a:rPr lang="en-US" sz="3000" dirty="0"/>
              <a:t> HIV</a:t>
            </a:r>
            <a:br>
              <a:rPr lang="en-US" sz="3000" dirty="0"/>
            </a:br>
            <a:endParaRPr lang="en-US" sz="3000" dirty="0">
              <a:latin typeface="+mj-lt"/>
            </a:endParaRPr>
          </a:p>
          <a:p>
            <a:pPr marL="742950" indent="-742950">
              <a:buAutoNum type="arabicPeriod"/>
            </a:pPr>
            <a:r>
              <a:rPr lang="en-US" sz="3000" dirty="0">
                <a:latin typeface="+mj-lt"/>
              </a:rPr>
              <a:t>Panel Discussion and Q&amp;A </a:t>
            </a:r>
          </a:p>
          <a:p>
            <a:pPr marL="742950" indent="-742950">
              <a:buAutoNum type="arabicPeriod"/>
            </a:pPr>
            <a:endParaRPr lang="en-US" sz="3000" dirty="0">
              <a:latin typeface="+mj-lt"/>
            </a:endParaRPr>
          </a:p>
          <a:p>
            <a:pPr marL="742950" indent="-742950">
              <a:buAutoNum type="arabicPeriod"/>
            </a:pPr>
            <a:r>
              <a:rPr lang="en-US" sz="3000" dirty="0">
                <a:latin typeface="+mj-lt"/>
              </a:rPr>
              <a:t>Closing remarks </a:t>
            </a:r>
            <a:r>
              <a:rPr lang="en-US" sz="3000" dirty="0"/>
              <a:t>– Edwin Bernard (HJN)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5D9AA-DC17-9859-70F1-90F0452B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675" y="200024"/>
            <a:ext cx="752801" cy="48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36C408-CA8B-D349-86C1-A35AD6A1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075" y="352424"/>
            <a:ext cx="752801" cy="485775"/>
          </a:xfrm>
          <a:prstGeom prst="rect">
            <a:avLst/>
          </a:prstGeom>
        </p:spPr>
      </p:pic>
      <p:pic>
        <p:nvPicPr>
          <p:cNvPr id="6" name="Picture 5" descr="A black and white symbol with a eye and a sign&#10;&#10;AI-generated content may be incorrect.">
            <a:extLst>
              <a:ext uri="{FF2B5EF4-FFF2-40B4-BE49-F238E27FC236}">
                <a16:creationId xmlns:a16="http://schemas.microsoft.com/office/drawing/2014/main" id="{566B341D-2385-0559-492D-E295D1817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525" y="137682"/>
            <a:ext cx="1108660" cy="99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2A755-CACD-07EF-07C0-C3BB3C6B9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387" y="2066925"/>
            <a:ext cx="10530138" cy="3505200"/>
          </a:xfrm>
        </p:spPr>
        <p:txBody>
          <a:bodyPr/>
          <a:lstStyle/>
          <a:p>
            <a:r>
              <a:rPr lang="en-US" dirty="0">
                <a:latin typeface="+mj-lt"/>
              </a:rPr>
              <a:t>“It is Time!”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r>
              <a:rPr lang="en-US" sz="4400" dirty="0">
                <a:latin typeface="+mj-lt"/>
              </a:rPr>
              <a:t>How Zimbabwe </a:t>
            </a:r>
            <a:r>
              <a:rPr lang="en-US" sz="4400" dirty="0" err="1">
                <a:latin typeface="+mj-lt"/>
              </a:rPr>
              <a:t>Decriminalised</a:t>
            </a:r>
            <a:r>
              <a:rPr lang="en-US" sz="4400" dirty="0">
                <a:latin typeface="+mj-lt"/>
              </a:rPr>
              <a:t> HIV</a:t>
            </a:r>
          </a:p>
          <a:p>
            <a:br>
              <a:rPr lang="en-US" sz="4400" dirty="0"/>
            </a:br>
            <a:endParaRPr lang="en-US" sz="4400" dirty="0"/>
          </a:p>
          <a:p>
            <a:r>
              <a:rPr lang="en-US" sz="2800" dirty="0"/>
              <a:t>A video from the HIV Justice Network</a:t>
            </a:r>
          </a:p>
        </p:txBody>
      </p:sp>
      <p:pic>
        <p:nvPicPr>
          <p:cNvPr id="5" name="Picture 4" descr="A black and white symbol with a eye and a sign&#10;&#10;AI-generated content may be incorrect.">
            <a:extLst>
              <a:ext uri="{FF2B5EF4-FFF2-40B4-BE49-F238E27FC236}">
                <a16:creationId xmlns:a16="http://schemas.microsoft.com/office/drawing/2014/main" id="{E6CD230D-9738-D862-BEFF-35F6B0F49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525" y="137682"/>
            <a:ext cx="1108660" cy="99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6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21D7-B989-A25C-FDB3-9005B646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04" y="1178234"/>
            <a:ext cx="7732366" cy="1260000"/>
          </a:xfrm>
        </p:spPr>
        <p:txBody>
          <a:bodyPr/>
          <a:lstStyle/>
          <a:p>
            <a:r>
              <a:rPr lang="en-US" sz="4800" dirty="0"/>
              <a:t>Panel Discussion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B29F9-A340-16DE-F136-831BADBA8B78}"/>
              </a:ext>
            </a:extLst>
          </p:cNvPr>
          <p:cNvSpPr txBox="1"/>
          <p:nvPr/>
        </p:nvSpPr>
        <p:spPr>
          <a:xfrm>
            <a:off x="836303" y="5356599"/>
            <a:ext cx="3773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 Ruth </a:t>
            </a:r>
            <a:r>
              <a:rPr lang="en-US" dirty="0" err="1"/>
              <a:t>Labode</a:t>
            </a:r>
            <a:br>
              <a:rPr lang="en-US" dirty="0"/>
            </a:br>
            <a:r>
              <a:rPr lang="en-US" dirty="0"/>
              <a:t>Former chairperson of the Parliamentary Portfolio on Health, Zimbabwe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4AFCEC-A21B-7A78-3C7C-A49AD574621A}"/>
              </a:ext>
            </a:extLst>
          </p:cNvPr>
          <p:cNvSpPr txBox="1"/>
          <p:nvPr/>
        </p:nvSpPr>
        <p:spPr>
          <a:xfrm>
            <a:off x="9104987" y="5350623"/>
            <a:ext cx="3087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Alison Symington</a:t>
            </a:r>
          </a:p>
          <a:p>
            <a:r>
              <a:rPr lang="en-US" dirty="0"/>
              <a:t>Senior Policy Analyst, </a:t>
            </a:r>
            <a:br>
              <a:rPr lang="en-US" dirty="0"/>
            </a:br>
            <a:r>
              <a:rPr lang="en-US" dirty="0"/>
              <a:t>HIV Justice Network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B9FAA3-74A2-927A-A705-0B46996A7AF9}"/>
              </a:ext>
            </a:extLst>
          </p:cNvPr>
          <p:cNvSpPr txBox="1"/>
          <p:nvPr/>
        </p:nvSpPr>
        <p:spPr>
          <a:xfrm>
            <a:off x="5044420" y="5357721"/>
            <a:ext cx="3404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Immaculate </a:t>
            </a:r>
            <a:r>
              <a:rPr lang="en-US" dirty="0" err="1"/>
              <a:t>Owomugisha</a:t>
            </a:r>
            <a:br>
              <a:rPr lang="en-US" dirty="0"/>
            </a:br>
            <a:r>
              <a:rPr lang="en-US" dirty="0"/>
              <a:t>Lawyer and Human Rights activist, Uganda</a:t>
            </a:r>
          </a:p>
        </p:txBody>
      </p:sp>
      <p:pic>
        <p:nvPicPr>
          <p:cNvPr id="6" name="Picture 5" descr="A black and white symbol with a eye and a sign&#10;&#10;AI-generated content may be incorrect.">
            <a:extLst>
              <a:ext uri="{FF2B5EF4-FFF2-40B4-BE49-F238E27FC236}">
                <a16:creationId xmlns:a16="http://schemas.microsoft.com/office/drawing/2014/main" id="{0FCF57BE-C964-DC06-D5FC-921DCA41E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968" y="202015"/>
            <a:ext cx="919832" cy="826685"/>
          </a:xfrm>
          <a:prstGeom prst="rect">
            <a:avLst/>
          </a:prstGeom>
        </p:spPr>
      </p:pic>
      <p:pic>
        <p:nvPicPr>
          <p:cNvPr id="13" name="Picture 12" descr="A person in purple head wrap and glasses standing in front of microphones&#10;&#10;AI-generated content may be incorrect.">
            <a:extLst>
              <a:ext uri="{FF2B5EF4-FFF2-40B4-BE49-F238E27FC236}">
                <a16:creationId xmlns:a16="http://schemas.microsoft.com/office/drawing/2014/main" id="{53EC75C7-CBB7-9932-3F1A-A761020BC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7" r="25754"/>
          <a:stretch/>
        </p:blipFill>
        <p:spPr>
          <a:xfrm>
            <a:off x="916807" y="2587241"/>
            <a:ext cx="2019301" cy="2435352"/>
          </a:xfrm>
          <a:prstGeom prst="rect">
            <a:avLst/>
          </a:prstGeom>
        </p:spPr>
      </p:pic>
      <p:pic>
        <p:nvPicPr>
          <p:cNvPr id="15" name="Picture 14" descr="A person wearing glasses and a scarf&#10;&#10;AI-generated content may be incorrect.">
            <a:extLst>
              <a:ext uri="{FF2B5EF4-FFF2-40B4-BE49-F238E27FC236}">
                <a16:creationId xmlns:a16="http://schemas.microsoft.com/office/drawing/2014/main" id="{CADD30F2-D997-0C3B-B50F-56BAF29EE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3"/>
          <a:stretch/>
        </p:blipFill>
        <p:spPr>
          <a:xfrm>
            <a:off x="9212754" y="2581109"/>
            <a:ext cx="2062439" cy="243535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F784C9E-F9CC-233F-AB70-83973BC6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67" y="2534231"/>
            <a:ext cx="1927865" cy="248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3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8866D-EBB4-1B09-314A-9C736B8B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292" y="5400976"/>
            <a:ext cx="6418731" cy="658085"/>
          </a:xfrm>
        </p:spPr>
        <p:txBody>
          <a:bodyPr/>
          <a:lstStyle/>
          <a:p>
            <a:pPr algn="ctr"/>
            <a:r>
              <a:rPr lang="en-US" dirty="0"/>
              <a:t>academy.hivjustice.net</a:t>
            </a:r>
          </a:p>
        </p:txBody>
      </p:sp>
      <p:pic>
        <p:nvPicPr>
          <p:cNvPr id="6" name="Picture 5" descr="A black and white symbol with a eye and a sign&#10;&#10;AI-generated content may be incorrect.">
            <a:extLst>
              <a:ext uri="{FF2B5EF4-FFF2-40B4-BE49-F238E27FC236}">
                <a16:creationId xmlns:a16="http://schemas.microsoft.com/office/drawing/2014/main" id="{8E4F0821-7595-773A-F430-3E3949682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968" y="202015"/>
            <a:ext cx="919832" cy="826685"/>
          </a:xfrm>
          <a:prstGeom prst="rect">
            <a:avLst/>
          </a:prstGeom>
        </p:spPr>
      </p:pic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A2BFB0E4-540F-3935-3983-82BE683BF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58" y="1471957"/>
            <a:ext cx="7223547" cy="313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12196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AIDS Society">
  <a:themeElements>
    <a:clrScheme name="IAS - International AIDS Society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E0001B"/>
      </a:accent1>
      <a:accent2>
        <a:srgbClr val="08BDBA"/>
      </a:accent2>
      <a:accent3>
        <a:srgbClr val="8A3FFC"/>
      </a:accent3>
      <a:accent4>
        <a:srgbClr val="FF8D00"/>
      </a:accent4>
      <a:accent5>
        <a:srgbClr val="346CFF"/>
      </a:accent5>
      <a:accent6>
        <a:srgbClr val="013B4F"/>
      </a:accent6>
      <a:hlink>
        <a:srgbClr val="E0001B"/>
      </a:hlink>
      <a:folHlink>
        <a:srgbClr val="E0001B"/>
      </a:folHlink>
    </a:clrScheme>
    <a:fontScheme name="Benutzerdefiniert 237">
      <a:majorFont>
        <a:latin typeface="IAS Ribbon Sans Bold"/>
        <a:ea typeface=""/>
        <a:cs typeface=""/>
      </a:majorFont>
      <a:minorFont>
        <a:latin typeface="IAS Ribbo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1E1531F8-DC63-8C4F-96C4-B47C7B868876}" vid="{8A6B9FEE-8D33-F448-8B0A-E9DBCCFD8675}"/>
    </a:ext>
  </a:extLst>
</a:theme>
</file>

<file path=ppt/theme/theme2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ce610f-b889-47d4-8ab5-c38f623799c9" xsi:nil="true"/>
    <lcf76f155ced4ddcb4097134ff3c332f xmlns="e236f8d0-c4c0-4f47-ae05-f87aea30adc7">
      <Terms xmlns="http://schemas.microsoft.com/office/infopath/2007/PartnerControls"/>
    </lcf76f155ced4ddcb4097134ff3c332f>
    <SharedWithUsers xmlns="73ce610f-b889-47d4-8ab5-c38f623799c9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4EDCEEC58F924B8688429696C030D2" ma:contentTypeVersion="18" ma:contentTypeDescription="Create a new document." ma:contentTypeScope="" ma:versionID="c313b5a2d9d0a5fb5c195b7077a8f658">
  <xsd:schema xmlns:xsd="http://www.w3.org/2001/XMLSchema" xmlns:xs="http://www.w3.org/2001/XMLSchema" xmlns:p="http://schemas.microsoft.com/office/2006/metadata/properties" xmlns:ns2="e236f8d0-c4c0-4f47-ae05-f87aea30adc7" xmlns:ns3="73ce610f-b889-47d4-8ab5-c38f623799c9" targetNamespace="http://schemas.microsoft.com/office/2006/metadata/properties" ma:root="true" ma:fieldsID="1798fda60419dc9fe449ed5f00b07b3d" ns2:_="" ns3:_="">
    <xsd:import namespace="e236f8d0-c4c0-4f47-ae05-f87aea30adc7"/>
    <xsd:import namespace="73ce610f-b889-47d4-8ab5-c38f62379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6f8d0-c4c0-4f47-ae05-f87aea30ad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e610f-b889-47d4-8ab5-c38f623799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c0bfebf-baa6-4c8c-8536-352a9d7474a2}" ma:internalName="TaxCatchAll" ma:showField="CatchAllData" ma:web="73ce610f-b889-47d4-8ab5-c38f623799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C6D06-5F0B-4061-B78D-0E9FC63C2216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250929fa-9806-4449-af20-7947085fa170"/>
    <ds:schemaRef ds:uri="565dfa95-ee68-42c5-8537-c572e3fc4b66"/>
    <ds:schemaRef ds:uri="http://schemas.microsoft.com/office/2006/metadata/properties"/>
    <ds:schemaRef ds:uri="73ce610f-b889-47d4-8ab5-c38f623799c9"/>
    <ds:schemaRef ds:uri="e236f8d0-c4c0-4f47-ae05-f87aea30adc7"/>
  </ds:schemaRefs>
</ds:datastoreItem>
</file>

<file path=customXml/itemProps2.xml><?xml version="1.0" encoding="utf-8"?>
<ds:datastoreItem xmlns:ds="http://schemas.openxmlformats.org/officeDocument/2006/customXml" ds:itemID="{929E3375-7CCC-4271-B731-6F50BD89A9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6f8d0-c4c0-4f47-ae05-f87aea30adc7"/>
    <ds:schemaRef ds:uri="73ce610f-b889-47d4-8ab5-c38f623799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431233-F335-49B4-98E1-B851FAB009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Webinar1_PPT_Slides_11.06.24</Template>
  <TotalTime>60</TotalTime>
  <Words>280</Words>
  <Application>Microsoft Office PowerPoint</Application>
  <PresentationFormat>Widescreen</PresentationFormat>
  <Paragraphs>43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Ping LCG Light</vt:lpstr>
      <vt:lpstr>IAS Ribbon Sans Light</vt:lpstr>
      <vt:lpstr>IAS Ribbon Sans Bold</vt:lpstr>
      <vt:lpstr>International AIDS Society</vt:lpstr>
      <vt:lpstr>PowerPoint Presentation</vt:lpstr>
      <vt:lpstr>5 March 2025</vt:lpstr>
      <vt:lpstr>PowerPoint Presentation</vt:lpstr>
      <vt:lpstr>Housekeeping</vt:lpstr>
      <vt:lpstr>Opening remarks</vt:lpstr>
      <vt:lpstr>Programme:</vt:lpstr>
      <vt:lpstr>PowerPoint Presentation</vt:lpstr>
      <vt:lpstr>Panel Discussion</vt:lpstr>
      <vt:lpstr>academy.hivjustice.net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short headline Lorem ipsum  sit dolor</dc:title>
  <dc:creator>Chloé Zufferey</dc:creator>
  <cp:lastModifiedBy>Chloé Zufferey</cp:lastModifiedBy>
  <cp:revision>21</cp:revision>
  <dcterms:created xsi:type="dcterms:W3CDTF">2024-06-11T09:17:00Z</dcterms:created>
  <dcterms:modified xsi:type="dcterms:W3CDTF">2025-03-05T09:25:09Z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0x010100814EDCEEC58F924B8688429696C030D2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