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2" r:id="rId4"/>
  </p:sldMasterIdLst>
  <p:notesMasterIdLst>
    <p:notesMasterId r:id="rId21"/>
  </p:notesMasterIdLst>
  <p:sldIdLst>
    <p:sldId id="266" r:id="rId5"/>
    <p:sldId id="273" r:id="rId6"/>
    <p:sldId id="268" r:id="rId7"/>
    <p:sldId id="289" r:id="rId8"/>
    <p:sldId id="274" r:id="rId9"/>
    <p:sldId id="275" r:id="rId10"/>
    <p:sldId id="276" r:id="rId11"/>
    <p:sldId id="277" r:id="rId12"/>
    <p:sldId id="278" r:id="rId13"/>
    <p:sldId id="286" r:id="rId14"/>
    <p:sldId id="284" r:id="rId15"/>
    <p:sldId id="288" r:id="rId16"/>
    <p:sldId id="280" r:id="rId17"/>
    <p:sldId id="281" r:id="rId18"/>
    <p:sldId id="282" r:id="rId19"/>
    <p:sldId id="287" r:id="rId20"/>
  </p:sldIdLst>
  <p:sldSz cx="12192000" cy="6858000"/>
  <p:notesSz cx="6858000" cy="9144000"/>
  <p:embeddedFontLst>
    <p:embeddedFont>
      <p:font typeface="Verdana" panose="020B0604030504040204" pitchFamily="34" charset="0"/>
      <p:regular r:id="rId22"/>
      <p:bold r:id="rId23"/>
      <p:italic r:id="rId24"/>
      <p:boldItalic r:id="rId25"/>
    </p:embeddedFont>
    <p:embeddedFont>
      <p:font typeface="Verdana Bold" panose="020B0804030504040204" pitchFamily="34" charset="0"/>
      <p:bold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0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5086" autoAdjust="0"/>
  </p:normalViewPr>
  <p:slideViewPr>
    <p:cSldViewPr snapToGrid="0" snapToObjects="1">
      <p:cViewPr>
        <p:scale>
          <a:sx n="75" d="100"/>
          <a:sy n="75" d="100"/>
        </p:scale>
        <p:origin x="679" y="20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983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 Colby" userId="a5269ece-8030-4547-a0bf-89a1df9f83de" providerId="ADAL" clId="{A5E4CCB4-992C-411E-A6B7-A856648C9BC2}"/>
    <pc:docChg chg="custSel modSld">
      <pc:chgData name="Donn Colby" userId="a5269ece-8030-4547-a0bf-89a1df9f83de" providerId="ADAL" clId="{A5E4CCB4-992C-411E-A6B7-A856648C9BC2}" dt="2025-06-03T02:30:04.043" v="65" actId="1076"/>
      <pc:docMkLst>
        <pc:docMk/>
      </pc:docMkLst>
      <pc:sldChg chg="modSp mod">
        <pc:chgData name="Donn Colby" userId="a5269ece-8030-4547-a0bf-89a1df9f83de" providerId="ADAL" clId="{A5E4CCB4-992C-411E-A6B7-A856648C9BC2}" dt="2025-06-03T01:52:07.834" v="44" actId="13926"/>
        <pc:sldMkLst>
          <pc:docMk/>
          <pc:sldMk cId="0" sldId="268"/>
        </pc:sldMkLst>
        <pc:spChg chg="mod">
          <ac:chgData name="Donn Colby" userId="a5269ece-8030-4547-a0bf-89a1df9f83de" providerId="ADAL" clId="{A5E4CCB4-992C-411E-A6B7-A856648C9BC2}" dt="2025-06-03T01:52:07.834" v="44" actId="13926"/>
          <ac:spMkLst>
            <pc:docMk/>
            <pc:sldMk cId="0" sldId="268"/>
            <ac:spMk id="3" creationId="{00000000-0000-0000-0000-000000000000}"/>
          </ac:spMkLst>
        </pc:spChg>
      </pc:sldChg>
      <pc:sldChg chg="modSp mod">
        <pc:chgData name="Donn Colby" userId="a5269ece-8030-4547-a0bf-89a1df9f83de" providerId="ADAL" clId="{A5E4CCB4-992C-411E-A6B7-A856648C9BC2}" dt="2025-06-03T01:50:35.529" v="0" actId="2711"/>
        <pc:sldMkLst>
          <pc:docMk/>
          <pc:sldMk cId="717229294" sldId="273"/>
        </pc:sldMkLst>
        <pc:spChg chg="mod">
          <ac:chgData name="Donn Colby" userId="a5269ece-8030-4547-a0bf-89a1df9f83de" providerId="ADAL" clId="{A5E4CCB4-992C-411E-A6B7-A856648C9BC2}" dt="2025-06-03T01:50:35.529" v="0" actId="2711"/>
          <ac:spMkLst>
            <pc:docMk/>
            <pc:sldMk cId="717229294" sldId="273"/>
            <ac:spMk id="15" creationId="{4E5FFE6B-D131-D786-03AC-701185BB5B74}"/>
          </ac:spMkLst>
        </pc:spChg>
      </pc:sldChg>
      <pc:sldChg chg="modSp mod">
        <pc:chgData name="Donn Colby" userId="a5269ece-8030-4547-a0bf-89a1df9f83de" providerId="ADAL" clId="{A5E4CCB4-992C-411E-A6B7-A856648C9BC2}" dt="2025-06-03T01:52:44.197" v="45" actId="20577"/>
        <pc:sldMkLst>
          <pc:docMk/>
          <pc:sldMk cId="1427704100" sldId="274"/>
        </pc:sldMkLst>
        <pc:spChg chg="mod">
          <ac:chgData name="Donn Colby" userId="a5269ece-8030-4547-a0bf-89a1df9f83de" providerId="ADAL" clId="{A5E4CCB4-992C-411E-A6B7-A856648C9BC2}" dt="2025-06-03T01:52:44.197" v="45" actId="20577"/>
          <ac:spMkLst>
            <pc:docMk/>
            <pc:sldMk cId="1427704100" sldId="274"/>
            <ac:spMk id="3" creationId="{326B877E-F958-074A-4964-15FAC670A06B}"/>
          </ac:spMkLst>
        </pc:spChg>
      </pc:sldChg>
      <pc:sldChg chg="modSp mod">
        <pc:chgData name="Donn Colby" userId="a5269ece-8030-4547-a0bf-89a1df9f83de" providerId="ADAL" clId="{A5E4CCB4-992C-411E-A6B7-A856648C9BC2}" dt="2025-06-03T01:59:36.837" v="56" actId="13926"/>
        <pc:sldMkLst>
          <pc:docMk/>
          <pc:sldMk cId="0" sldId="276"/>
        </pc:sldMkLst>
        <pc:spChg chg="mod">
          <ac:chgData name="Donn Colby" userId="a5269ece-8030-4547-a0bf-89a1df9f83de" providerId="ADAL" clId="{A5E4CCB4-992C-411E-A6B7-A856648C9BC2}" dt="2025-06-03T01:59:36.837" v="56" actId="13926"/>
          <ac:spMkLst>
            <pc:docMk/>
            <pc:sldMk cId="0" sldId="276"/>
            <ac:spMk id="3" creationId="{00000000-0000-0000-0000-000000000000}"/>
          </ac:spMkLst>
        </pc:spChg>
      </pc:sldChg>
      <pc:sldChg chg="modSp mod">
        <pc:chgData name="Donn Colby" userId="a5269ece-8030-4547-a0bf-89a1df9f83de" providerId="ADAL" clId="{A5E4CCB4-992C-411E-A6B7-A856648C9BC2}" dt="2025-06-03T02:09:27.907" v="58" actId="1036"/>
        <pc:sldMkLst>
          <pc:docMk/>
          <pc:sldMk cId="1634894607" sldId="284"/>
        </pc:sldMkLst>
        <pc:picChg chg="mod">
          <ac:chgData name="Donn Colby" userId="a5269ece-8030-4547-a0bf-89a1df9f83de" providerId="ADAL" clId="{A5E4CCB4-992C-411E-A6B7-A856648C9BC2}" dt="2025-06-03T02:09:27.907" v="58" actId="1036"/>
          <ac:picMkLst>
            <pc:docMk/>
            <pc:sldMk cId="1634894607" sldId="284"/>
            <ac:picMk id="5" creationId="{DE94654F-3C70-5B8A-331D-99E93A20F9C2}"/>
          </ac:picMkLst>
        </pc:picChg>
      </pc:sldChg>
      <pc:sldChg chg="modSp mod">
        <pc:chgData name="Donn Colby" userId="a5269ece-8030-4547-a0bf-89a1df9f83de" providerId="ADAL" clId="{A5E4CCB4-992C-411E-A6B7-A856648C9BC2}" dt="2025-06-03T02:30:04.043" v="65" actId="1076"/>
        <pc:sldMkLst>
          <pc:docMk/>
          <pc:sldMk cId="849576705" sldId="287"/>
        </pc:sldMkLst>
        <pc:spChg chg="mod">
          <ac:chgData name="Donn Colby" userId="a5269ece-8030-4547-a0bf-89a1df9f83de" providerId="ADAL" clId="{A5E4CCB4-992C-411E-A6B7-A856648C9BC2}" dt="2025-06-03T02:30:04.043" v="65" actId="1076"/>
          <ac:spMkLst>
            <pc:docMk/>
            <pc:sldMk cId="849576705" sldId="287"/>
            <ac:spMk id="4" creationId="{FB9B39EC-B619-611F-886B-0CCE8B94CE80}"/>
          </ac:spMkLst>
        </pc:spChg>
        <pc:spChg chg="mod">
          <ac:chgData name="Donn Colby" userId="a5269ece-8030-4547-a0bf-89a1df9f83de" providerId="ADAL" clId="{A5E4CCB4-992C-411E-A6B7-A856648C9BC2}" dt="2025-06-03T02:29:32.669" v="63" actId="1076"/>
          <ac:spMkLst>
            <pc:docMk/>
            <pc:sldMk cId="849576705" sldId="287"/>
            <ac:spMk id="5" creationId="{069B2FFA-2930-E37A-84B2-F8C7D7BDB0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09/07/2025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Stigma remains a critical social determinant linking minority stress to mental health burdens. For MSM and transgender women, intersecting HIV‑related and identity‑based stigma increase vulnerability. In Vietnam, recreational stimulants are rising alongside the HIV epidemic, making it urgent to understand whether stigma precipitates first‑time drug use.</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FD202-ACEF-A22A-1EB1-0DCBA6CAC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E7AC0-7D3E-CAFE-692F-C241E0BBA7FA}"/>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C5983C8F-50C5-8469-2C21-D3E01111EA96}"/>
              </a:ext>
            </a:extLst>
          </p:cNvPr>
          <p:cNvSpPr>
            <a:spLocks noGrp="1"/>
          </p:cNvSpPr>
          <p:nvPr>
            <p:ph type="body" sz="quarter" idx="3"/>
          </p:nvPr>
        </p:nvSpPr>
        <p:spPr/>
        <p:txBody>
          <a:bodyPr/>
          <a:lstStyle/>
          <a:p>
            <a:r>
              <a:t>These AR percentages translate to one in three new drug users whose initiation could be averted by eradicating severe stigma—highlighting immense public‑health payoff.</a:t>
            </a:r>
          </a:p>
        </p:txBody>
      </p:sp>
      <p:sp>
        <p:nvSpPr>
          <p:cNvPr id="4" name="Slide Number Placeholder 3">
            <a:extLst>
              <a:ext uri="{FF2B5EF4-FFF2-40B4-BE49-F238E27FC236}">
                <a16:creationId xmlns:a16="http://schemas.microsoft.com/office/drawing/2014/main" id="{177B8667-E2C6-E686-175D-240A22507D7D}"/>
              </a:ext>
            </a:extLst>
          </p:cNvPr>
          <p:cNvSpPr>
            <a:spLocks noGrp="1"/>
          </p:cNvSpPr>
          <p:nvPr>
            <p:ph type="sldNum" sz="quarter" idx="5"/>
          </p:nvPr>
        </p:nvSpPr>
        <p:spPr/>
      </p:sp>
    </p:spTree>
    <p:extLst>
      <p:ext uri="{BB962C8B-B14F-4D97-AF65-F5344CB8AC3E}">
        <p14:creationId xmlns:p14="http://schemas.microsoft.com/office/powerpoint/2010/main" val="3691782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These AR percentages translate to one in three new drug users whose initiation could be averted by eradicating severe stigma—highlighting immense public‑health payoff.</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Clinical teams should routinely assess stigma exposure just as we do for viral load or depression. Programmatically, linking clients to legal aid, safe‑spaces, and cognitive‑behavioral coping programs may curb the progression from stress to substance use.</a:t>
            </a:r>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In closing, our prospective evidence strengthens the call for stigma‑free HIV services. Reducing violence and exclusion is not just a human‑rights imperative—it is a concrete pathway to avert substance use epidemics and improve continuum outcomes.</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A31B2-92FC-2A6F-04C5-4E83BE71C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B0DCE-8BF5-C3D8-E16B-FBC38562DDA8}"/>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FCD664F0-DDAA-6851-4671-CC26E8C3E18F}"/>
              </a:ext>
            </a:extLst>
          </p:cNvPr>
          <p:cNvSpPr>
            <a:spLocks noGrp="1"/>
          </p:cNvSpPr>
          <p:nvPr>
            <p:ph type="body" sz="quarter" idx="3"/>
          </p:nvPr>
        </p:nvSpPr>
        <p:spPr/>
        <p:txBody>
          <a:bodyPr/>
          <a:lstStyle/>
          <a:p>
            <a:r>
              <a:t>Stigma remains a critical social determinant linking minority stress to mental health burdens. For MSM and transgender women, intersecting HIV‑related and identity‑based stigma increase vulnerability. In Vietnam, recreational stimulants are rising alongside the HIV epidemic, making it urgent to understand whether stigma precipitates first‑time drug use.</a:t>
            </a:r>
          </a:p>
        </p:txBody>
      </p:sp>
      <p:sp>
        <p:nvSpPr>
          <p:cNvPr id="4" name="Slide Number Placeholder 3">
            <a:extLst>
              <a:ext uri="{FF2B5EF4-FFF2-40B4-BE49-F238E27FC236}">
                <a16:creationId xmlns:a16="http://schemas.microsoft.com/office/drawing/2014/main" id="{ADA0B70C-F432-7C48-11D4-1918DE47DBD5}"/>
              </a:ext>
            </a:extLst>
          </p:cNvPr>
          <p:cNvSpPr>
            <a:spLocks noGrp="1"/>
          </p:cNvSpPr>
          <p:nvPr>
            <p:ph type="sldNum" sz="quarter" idx="5"/>
          </p:nvPr>
        </p:nvSpPr>
        <p:spPr/>
      </p:sp>
    </p:spTree>
    <p:extLst>
      <p:ext uri="{BB962C8B-B14F-4D97-AF65-F5344CB8AC3E}">
        <p14:creationId xmlns:p14="http://schemas.microsoft.com/office/powerpoint/2010/main" val="456902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main objectives of this study were to evaluate the association between stigma and the initiation of substances like methamphetamine, heroin, and ecstasy among MSM and TW living with HIV. We aimed to identify which forms of stigma are most predictive of substance use initiation and use these insights to inform stigma reduction strategies in HIV care.</a:t>
            </a:r>
            <a:endParaRPr lang="vi-VN"/>
          </a:p>
        </p:txBody>
      </p:sp>
      <p:sp>
        <p:nvSpPr>
          <p:cNvPr id="4" name="Slide Number Placeholder 3"/>
          <p:cNvSpPr>
            <a:spLocks noGrp="1"/>
          </p:cNvSpPr>
          <p:nvPr>
            <p:ph type="sldNum" sz="quarter" idx="5"/>
          </p:nvPr>
        </p:nvSpPr>
        <p:spPr/>
        <p:txBody>
          <a:bodyPr/>
          <a:lstStyle/>
          <a:p>
            <a:fld id="{09922456-2656-408C-B2A7-09547E900D47}" type="slidenum">
              <a:rPr lang="vi-VN" smtClean="0"/>
              <a:t>5</a:t>
            </a:fld>
            <a:endParaRPr lang="vi-VN"/>
          </a:p>
        </p:txBody>
      </p:sp>
    </p:spTree>
    <p:extLst>
      <p:ext uri="{BB962C8B-B14F-4D97-AF65-F5344CB8AC3E}">
        <p14:creationId xmlns:p14="http://schemas.microsoft.com/office/powerpoint/2010/main" val="1001944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We recruited during routine ART visits at two large public clinics. Eligibility required no prior lifetime use of the study drugs so we could observe true initiations.</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We derived five items from formative work. Responses of 'many times' were classified as high‑frequency exposures, capturing the upper tail of chronic stigma experiences.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Substance initiation was strictly incident—only participants with no lifetime use at baseline were eligible. We controlled for key socio‑demographics and behavioral confounders in nested models.</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Even before follow‑up, stigma was pervasive: two‑thirds reported at least one form. Patterns differed by identity—physical violence was common for MSM, whereas TW reported greater emotional hurt.</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Almost one‑third began using stimulants within a single year despite no prior history—underscoring how quickly risk profiles can change, especially for transgender women.</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4D6B5-0BA0-B5A5-8922-B203E2033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915BF-4CE7-D9C6-6E99-9708FD62A22C}"/>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49DB9425-0786-450F-FEE9-0278AA4548F0}"/>
              </a:ext>
            </a:extLst>
          </p:cNvPr>
          <p:cNvSpPr>
            <a:spLocks noGrp="1"/>
          </p:cNvSpPr>
          <p:nvPr>
            <p:ph type="body" sz="quarter" idx="3"/>
          </p:nvPr>
        </p:nvSpPr>
        <p:spPr/>
        <p:txBody>
          <a:bodyPr/>
          <a:lstStyle/>
          <a:p>
            <a:r>
              <a:t>After adjusting for age, education and partner number, three stigma dimensions remained significant. Physical violence was the strongest determinant, increasing initiation risk by nearly 50 percent.</a:t>
            </a:r>
            <a:endParaRPr lang="en-US"/>
          </a:p>
          <a:p>
            <a:pPr>
              <a:defRPr sz="1800"/>
            </a:pPr>
            <a:r>
              <a:rPr lang="vi-VN" sz="1200"/>
              <a:t>High‑freq Physical Attack → aRR = 1.46 (95% CI 1.25–1.71)</a:t>
            </a:r>
          </a:p>
          <a:p>
            <a:pPr>
              <a:defRPr sz="1800"/>
            </a:pPr>
            <a:r>
              <a:rPr lang="vi-VN" sz="1200"/>
              <a:t>Sense of Exclusion → aRR = 1.28 (1.11–1.46)</a:t>
            </a:r>
          </a:p>
          <a:p>
            <a:pPr>
              <a:defRPr sz="1800"/>
            </a:pPr>
            <a:r>
              <a:rPr lang="vi-VN" sz="1200"/>
              <a:t>Emotional Trauma → aRR = 1.19 (1.03–1.37)</a:t>
            </a:r>
          </a:p>
          <a:p>
            <a:pPr>
              <a:defRPr sz="1800"/>
            </a:pPr>
            <a:r>
              <a:rPr lang="vi-VN" sz="1200"/>
              <a:t>Mockery &amp; Negative Judgment NS after adjustment</a:t>
            </a:r>
          </a:p>
          <a:p>
            <a:endParaRPr/>
          </a:p>
        </p:txBody>
      </p:sp>
      <p:sp>
        <p:nvSpPr>
          <p:cNvPr id="4" name="Slide Number Placeholder 3">
            <a:extLst>
              <a:ext uri="{FF2B5EF4-FFF2-40B4-BE49-F238E27FC236}">
                <a16:creationId xmlns:a16="http://schemas.microsoft.com/office/drawing/2014/main" id="{FBDD41D9-D588-F2CF-B7B2-22DAE8B2C6CC}"/>
              </a:ext>
            </a:extLst>
          </p:cNvPr>
          <p:cNvSpPr>
            <a:spLocks noGrp="1"/>
          </p:cNvSpPr>
          <p:nvPr>
            <p:ph type="sldNum" sz="quarter" idx="5"/>
          </p:nvPr>
        </p:nvSpPr>
        <p:spPr/>
      </p:sp>
    </p:spTree>
    <p:extLst>
      <p:ext uri="{BB962C8B-B14F-4D97-AF65-F5344CB8AC3E}">
        <p14:creationId xmlns:p14="http://schemas.microsoft.com/office/powerpoint/2010/main" val="1261083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E46C8-922D-564B-F801-E0BA2B0BF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2960F-E0CB-7E09-2110-3A036A88021D}"/>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C2BC47ED-E196-9B45-7C1A-6D0AC9CA7B60}"/>
              </a:ext>
            </a:extLst>
          </p:cNvPr>
          <p:cNvSpPr>
            <a:spLocks noGrp="1"/>
          </p:cNvSpPr>
          <p:nvPr>
            <p:ph type="body" sz="quarter" idx="3"/>
          </p:nvPr>
        </p:nvSpPr>
        <p:spPr/>
        <p:txBody>
          <a:bodyPr/>
          <a:lstStyle/>
          <a:p>
            <a:r>
              <a:t>After adjusting for age, education and partner number, three stigma dimensions remained significant. Physical violence was the strongest determinant, increasing initiation risk by nearly 50 percent.</a:t>
            </a:r>
            <a:endParaRPr lang="en-US"/>
          </a:p>
          <a:p>
            <a:pPr>
              <a:defRPr sz="1800"/>
            </a:pPr>
            <a:r>
              <a:rPr lang="vi-VN" sz="1200"/>
              <a:t>High‑freq Physical Attack → aRR = 1.46 (95% CI 1.25–1.71)</a:t>
            </a:r>
          </a:p>
          <a:p>
            <a:pPr>
              <a:defRPr sz="1800"/>
            </a:pPr>
            <a:r>
              <a:rPr lang="vi-VN" sz="1200"/>
              <a:t>Sense of Exclusion → aRR = 1.28 (1.11–1.46)</a:t>
            </a:r>
          </a:p>
          <a:p>
            <a:pPr>
              <a:defRPr sz="1800"/>
            </a:pPr>
            <a:r>
              <a:rPr lang="vi-VN" sz="1200"/>
              <a:t>Emotional Trauma → aRR = 1.19 (1.03–1.37)</a:t>
            </a:r>
          </a:p>
          <a:p>
            <a:pPr>
              <a:defRPr sz="1800"/>
            </a:pPr>
            <a:r>
              <a:rPr lang="vi-VN" sz="1200"/>
              <a:t>Mockery &amp; Negative Judgment NS after adjustment</a:t>
            </a:r>
          </a:p>
          <a:p>
            <a:endParaRPr/>
          </a:p>
        </p:txBody>
      </p:sp>
      <p:sp>
        <p:nvSpPr>
          <p:cNvPr id="4" name="Slide Number Placeholder 3">
            <a:extLst>
              <a:ext uri="{FF2B5EF4-FFF2-40B4-BE49-F238E27FC236}">
                <a16:creationId xmlns:a16="http://schemas.microsoft.com/office/drawing/2014/main" id="{A46B232C-BB9C-AA2E-68E7-CFB6AAE389D0}"/>
              </a:ext>
            </a:extLst>
          </p:cNvPr>
          <p:cNvSpPr>
            <a:spLocks noGrp="1"/>
          </p:cNvSpPr>
          <p:nvPr>
            <p:ph type="sldNum" sz="quarter" idx="5"/>
          </p:nvPr>
        </p:nvSpPr>
        <p:spPr/>
      </p:sp>
    </p:spTree>
    <p:extLst>
      <p:ext uri="{BB962C8B-B14F-4D97-AF65-F5344CB8AC3E}">
        <p14:creationId xmlns:p14="http://schemas.microsoft.com/office/powerpoint/2010/main" val="4230598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dirty="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dirty="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extBox 17">
            <a:extLst>
              <a:ext uri="{FF2B5EF4-FFF2-40B4-BE49-F238E27FC236}">
                <a16:creationId xmlns:a16="http://schemas.microsoft.com/office/drawing/2014/main" id="{58538053-F5FF-0EEB-86C2-6343D0DDDCD0}"/>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p:nvPicPr>
        <p:blipFill>
          <a:blip r:embed="rId2"/>
          <a:srcRect/>
          <a:stretch/>
        </p:blipFill>
        <p:spPr>
          <a:xfrm>
            <a:off x="489214" y="4060719"/>
            <a:ext cx="3069934"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p:nvPicPr>
        <p:blipFill>
          <a:blip r:embed="rId3"/>
          <a:srcRect/>
          <a:stretch/>
        </p:blipFill>
        <p:spPr>
          <a:xfrm rot="10800000">
            <a:off x="0" y="0"/>
            <a:ext cx="3600000" cy="3600000"/>
          </a:xfrm>
          <a:prstGeom prst="rect">
            <a:avLst/>
          </a:prstGeom>
        </p:spPr>
      </p:pic>
      <p:sp>
        <p:nvSpPr>
          <p:cNvPr id="2" name="Rectangle 1">
            <a:extLst>
              <a:ext uri="{FF2B5EF4-FFF2-40B4-BE49-F238E27FC236}">
                <a16:creationId xmlns:a16="http://schemas.microsoft.com/office/drawing/2014/main" id="{AA59130A-C07C-74F5-F7D0-98CA8D6D1EA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TextBox 5">
            <a:extLst>
              <a:ext uri="{FF2B5EF4-FFF2-40B4-BE49-F238E27FC236}">
                <a16:creationId xmlns:a16="http://schemas.microsoft.com/office/drawing/2014/main" id="{9AE29D7D-D7E4-DEA4-06F6-B53D5751B174}"/>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7" name="TextBox 6">
            <a:extLst>
              <a:ext uri="{FF2B5EF4-FFF2-40B4-BE49-F238E27FC236}">
                <a16:creationId xmlns:a16="http://schemas.microsoft.com/office/drawing/2014/main" id="{AAB72D1C-513C-D427-D1D5-BEB9477C21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pic>
        <p:nvPicPr>
          <p:cNvPr id="9" name="Picture 8">
            <a:extLst>
              <a:ext uri="{FF2B5EF4-FFF2-40B4-BE49-F238E27FC236}">
                <a16:creationId xmlns:a16="http://schemas.microsoft.com/office/drawing/2014/main" id="{15A07090-E888-1E28-15C2-E3D2334B31FE}"/>
              </a:ext>
            </a:extLst>
          </p:cNvPr>
          <p:cNvPicPr>
            <a:picLocks noChangeAspect="1"/>
          </p:cNvPicPr>
          <p:nvPr userDrawn="1"/>
        </p:nvPicPr>
        <p:blipFill>
          <a:blip r:embed="rId2"/>
          <a:srcRect/>
          <a:stretch/>
        </p:blipFill>
        <p:spPr>
          <a:xfrm>
            <a:off x="489214" y="4060719"/>
            <a:ext cx="3069934" cy="2287762"/>
          </a:xfrm>
          <a:prstGeom prst="rect">
            <a:avLst/>
          </a:prstGeom>
        </p:spPr>
      </p:pic>
      <p:pic>
        <p:nvPicPr>
          <p:cNvPr id="10" name="Picture 9">
            <a:extLst>
              <a:ext uri="{FF2B5EF4-FFF2-40B4-BE49-F238E27FC236}">
                <a16:creationId xmlns:a16="http://schemas.microsoft.com/office/drawing/2014/main" id="{17A287E0-F360-9745-7D9A-2B2D692B3C4D}"/>
              </a:ext>
            </a:extLst>
          </p:cNvPr>
          <p:cNvPicPr>
            <a:picLocks noChangeAspect="1"/>
          </p:cNvPicPr>
          <p:nvPr userDrawn="1"/>
        </p:nvPicPr>
        <p:blipFill>
          <a:blip r:embed="rId3"/>
          <a:srcRect/>
          <a:stretch/>
        </p:blipFill>
        <p:spPr>
          <a:xfrm rot="10800000">
            <a:off x="0" y="0"/>
            <a:ext cx="3600000" cy="3600000"/>
          </a:xfrm>
          <a:prstGeom prst="rect">
            <a:avLst/>
          </a:prstGeom>
        </p:spPr>
      </p:pic>
    </p:spTree>
    <p:extLst>
      <p:ext uri="{BB962C8B-B14F-4D97-AF65-F5344CB8AC3E}">
        <p14:creationId xmlns:p14="http://schemas.microsoft.com/office/powerpoint/2010/main" val="3496230262"/>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p:nvPicPr>
        <p:blipFill>
          <a:blip r:embed="rId2"/>
          <a:srcRect/>
          <a:stretch/>
        </p:blipFill>
        <p:spPr>
          <a:xfrm rot="10800000">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74702" y="979714"/>
            <a:ext cx="4734000" cy="4898572"/>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3" name="TextBox 2">
            <a:extLst>
              <a:ext uri="{FF2B5EF4-FFF2-40B4-BE49-F238E27FC236}">
                <a16:creationId xmlns:a16="http://schemas.microsoft.com/office/drawing/2014/main" id="{77456312-F331-66B7-D29B-0236777158D1}"/>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DBF8773D-E656-BD7A-BE14-0725A078805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6" name="Picture 5">
            <a:extLst>
              <a:ext uri="{FF2B5EF4-FFF2-40B4-BE49-F238E27FC236}">
                <a16:creationId xmlns:a16="http://schemas.microsoft.com/office/drawing/2014/main" id="{09D36A2C-4863-1EEA-047B-F2720FB9C9ED}"/>
              </a:ext>
            </a:extLst>
          </p:cNvPr>
          <p:cNvPicPr>
            <a:picLocks noChangeAspect="1"/>
          </p:cNvPicPr>
          <p:nvPr userDrawn="1"/>
        </p:nvPicPr>
        <p:blipFill>
          <a:blip r:embed="rId2"/>
          <a:srcRect/>
          <a:stretch/>
        </p:blipFill>
        <p:spPr>
          <a:xfrm rot="10800000">
            <a:off x="8272945" y="0"/>
            <a:ext cx="3919055" cy="6858000"/>
          </a:xfrm>
          <a:prstGeom prst="rect">
            <a:avLst/>
          </a:prstGeom>
        </p:spPr>
      </p:pic>
    </p:spTree>
    <p:extLst>
      <p:ext uri="{BB962C8B-B14F-4D97-AF65-F5344CB8AC3E}">
        <p14:creationId xmlns:p14="http://schemas.microsoft.com/office/powerpoint/2010/main" val="3592379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p:nvPicPr>
        <p:blipFill>
          <a:blip r:embed="rId2"/>
          <a:srcRect/>
          <a:stretch/>
        </p:blipFill>
        <p:spPr>
          <a:xfrm rot="10800000">
            <a:off x="0" y="2097090"/>
            <a:ext cx="2381293"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3" name="TextBox 2">
            <a:extLst>
              <a:ext uri="{FF2B5EF4-FFF2-40B4-BE49-F238E27FC236}">
                <a16:creationId xmlns:a16="http://schemas.microsoft.com/office/drawing/2014/main" id="{06D19EFF-A2B0-0D83-DF97-92E89593D4CA}"/>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pic>
        <p:nvPicPr>
          <p:cNvPr id="5" name="Picture 4">
            <a:extLst>
              <a:ext uri="{FF2B5EF4-FFF2-40B4-BE49-F238E27FC236}">
                <a16:creationId xmlns:a16="http://schemas.microsoft.com/office/drawing/2014/main" id="{5A0024D6-6A30-B67A-32FF-6B94A865A452}"/>
              </a:ext>
            </a:extLst>
          </p:cNvPr>
          <p:cNvPicPr>
            <a:picLocks noChangeAspect="1"/>
          </p:cNvPicPr>
          <p:nvPr userDrawn="1"/>
        </p:nvPicPr>
        <p:blipFill>
          <a:blip r:embed="rId2"/>
          <a:srcRect/>
          <a:stretch/>
        </p:blipFill>
        <p:spPr>
          <a:xfrm rot="10800000">
            <a:off x="0" y="2097090"/>
            <a:ext cx="2381293" cy="4760909"/>
          </a:xfrm>
          <a:prstGeom prst="rect">
            <a:avLst/>
          </a:prstGeom>
        </p:spPr>
      </p:pic>
    </p:spTree>
    <p:extLst>
      <p:ext uri="{BB962C8B-B14F-4D97-AF65-F5344CB8AC3E}">
        <p14:creationId xmlns:p14="http://schemas.microsoft.com/office/powerpoint/2010/main" val="141876956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extBox 9">
            <a:extLst>
              <a:ext uri="{FF2B5EF4-FFF2-40B4-BE49-F238E27FC236}">
                <a16:creationId xmlns:a16="http://schemas.microsoft.com/office/drawing/2014/main" id="{74D34DC7-EE56-704B-BED2-428093484F64}"/>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1" name="TextBox 10">
            <a:extLst>
              <a:ext uri="{FF2B5EF4-FFF2-40B4-BE49-F238E27FC236}">
                <a16:creationId xmlns:a16="http://schemas.microsoft.com/office/drawing/2014/main" id="{C51A06C6-814D-4A47-8F9A-552C373FA66E}"/>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2" name="TextBox 1">
            <a:extLst>
              <a:ext uri="{FF2B5EF4-FFF2-40B4-BE49-F238E27FC236}">
                <a16:creationId xmlns:a16="http://schemas.microsoft.com/office/drawing/2014/main" id="{90A9B6A9-E5A1-2F8F-47B7-AC567AE5FC92}"/>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185EA44B-9987-7510-17D4-631C27543142}"/>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70654845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dirty="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dirty="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a:srcRect/>
          <a:stretch/>
        </p:blipFill>
        <p:spPr>
          <a:xfrm>
            <a:off x="489214" y="4060719"/>
            <a:ext cx="3069934"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a:srcRect/>
          <a:stretch/>
        </p:blipFill>
        <p:spPr>
          <a:xfrm rot="10800000">
            <a:off x="0" y="0"/>
            <a:ext cx="3600000" cy="3600000"/>
          </a:xfrm>
          <a:prstGeom prst="rect">
            <a:avLst/>
          </a:prstGeom>
        </p:spPr>
      </p:pic>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a:srcRect/>
          <a:stretch/>
        </p:blipFill>
        <p:spPr>
          <a:xfrm>
            <a:off x="0" y="2098800"/>
            <a:ext cx="3569400" cy="4759200"/>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pic>
        <p:nvPicPr>
          <p:cNvPr id="3" name="Picture 2">
            <a:extLst>
              <a:ext uri="{FF2B5EF4-FFF2-40B4-BE49-F238E27FC236}">
                <a16:creationId xmlns:a16="http://schemas.microsoft.com/office/drawing/2014/main" id="{304A4F27-4DA0-09FA-F328-C702D6A3E7C0}"/>
              </a:ext>
            </a:extLst>
          </p:cNvPr>
          <p:cNvPicPr>
            <a:picLocks noChangeAspect="1"/>
          </p:cNvPicPr>
          <p:nvPr userDrawn="1"/>
        </p:nvPicPr>
        <p:blipFill>
          <a:blip r:embed="rId2"/>
          <a:srcRect/>
          <a:stretch/>
        </p:blipFill>
        <p:spPr>
          <a:xfrm>
            <a:off x="0" y="2097091"/>
            <a:ext cx="3569400" cy="4759200"/>
          </a:xfrm>
          <a:prstGeom prst="rect">
            <a:avLst/>
          </a:prstGeom>
        </p:spPr>
      </p:pic>
    </p:spTree>
    <p:extLst>
      <p:ext uri="{BB962C8B-B14F-4D97-AF65-F5344CB8AC3E}">
        <p14:creationId xmlns:p14="http://schemas.microsoft.com/office/powerpoint/2010/main" val="3610919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US" noProof="0"/>
              <a:t>Click to edit Master title style</a:t>
            </a:r>
            <a:endParaRPr lang="en-GB" noProof="0" dirty="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2807284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IAS Ribbon Sans Bold" pitchFamily="2" charset="0"/>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IAS Ribbon Sans Bold" pitchFamily="2" charset="0"/>
                <a:ea typeface="IAS Ribbon Sans Bold" pitchFamily="2" charset="0"/>
              </a:defRPr>
            </a:lvl1pPr>
          </a:lstStyle>
          <a:p>
            <a:pPr lvl="0"/>
            <a:r>
              <a:rPr lang="en-GB" noProof="0"/>
              <a:t>Caption</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34683899"/>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dirty="0"/>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7370DA7D-2DD8-A57A-3FF5-CAA8CD78ED41}"/>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p:nvPicPr>
        <p:blipFill>
          <a:blip r:embed="rId2"/>
          <a:srcRect/>
          <a:stretch/>
        </p:blipFill>
        <p:spPr>
          <a:xfrm>
            <a:off x="0" y="2098800"/>
            <a:ext cx="3569400" cy="4759200"/>
          </a:xfrm>
          <a:prstGeom prst="rect">
            <a:avLst/>
          </a:prstGeom>
        </p:spPr>
      </p:pic>
      <p:sp>
        <p:nvSpPr>
          <p:cNvPr id="2" name="TextBox 1">
            <a:extLst>
              <a:ext uri="{FF2B5EF4-FFF2-40B4-BE49-F238E27FC236}">
                <a16:creationId xmlns:a16="http://schemas.microsoft.com/office/drawing/2014/main" id="{BE172C7C-A38E-5817-CEC8-6B6E4755A16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6" name="TextBox 5">
            <a:extLst>
              <a:ext uri="{FF2B5EF4-FFF2-40B4-BE49-F238E27FC236}">
                <a16:creationId xmlns:a16="http://schemas.microsoft.com/office/drawing/2014/main" id="{1AC3F383-1C20-B073-C459-1E9BD858D53D}"/>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pic>
        <p:nvPicPr>
          <p:cNvPr id="8" name="Picture 7">
            <a:extLst>
              <a:ext uri="{FF2B5EF4-FFF2-40B4-BE49-F238E27FC236}">
                <a16:creationId xmlns:a16="http://schemas.microsoft.com/office/drawing/2014/main" id="{B1D1A4B5-C84D-1847-5E82-223FAD82B2D0}"/>
              </a:ext>
            </a:extLst>
          </p:cNvPr>
          <p:cNvPicPr>
            <a:picLocks noChangeAspect="1"/>
          </p:cNvPicPr>
          <p:nvPr userDrawn="1"/>
        </p:nvPicPr>
        <p:blipFill>
          <a:blip r:embed="rId2"/>
          <a:srcRect/>
          <a:stretch/>
        </p:blipFill>
        <p:spPr>
          <a:xfrm>
            <a:off x="0" y="2098800"/>
            <a:ext cx="3569400" cy="4759200"/>
          </a:xfrm>
          <a:prstGeom prst="rect">
            <a:avLst/>
          </a:prstGeom>
        </p:spPr>
      </p:pic>
    </p:spTree>
    <p:extLst>
      <p:ext uri="{BB962C8B-B14F-4D97-AF65-F5344CB8AC3E}">
        <p14:creationId xmlns:p14="http://schemas.microsoft.com/office/powerpoint/2010/main" val="1000572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dirty="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userDrawn="1"/>
        </p:nvPicPr>
        <p:blipFill>
          <a:blip r:embed="rId2"/>
          <a:srcRect/>
          <a:stretch/>
        </p:blipFill>
        <p:spPr>
          <a:xfrm>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83328" y="979714"/>
            <a:ext cx="4734000" cy="4898572"/>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2783722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a:srcRect/>
          <a:stretch/>
        </p:blipFill>
        <p:spPr>
          <a:xfrm rot="10800000">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74702" y="979714"/>
            <a:ext cx="4734000" cy="4898572"/>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4047838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Image and Content - Pattern 1">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2" name="Picture 1">
            <a:extLst>
              <a:ext uri="{FF2B5EF4-FFF2-40B4-BE49-F238E27FC236}">
                <a16:creationId xmlns:a16="http://schemas.microsoft.com/office/drawing/2014/main" id="{48BEA962-3AAC-3B82-0C01-F2793670FFB4}"/>
              </a:ext>
            </a:extLst>
          </p:cNvPr>
          <p:cNvPicPr>
            <a:picLocks noChangeAspect="1"/>
          </p:cNvPicPr>
          <p:nvPr userDrawn="1"/>
        </p:nvPicPr>
        <p:blipFill>
          <a:blip r:embed="rId2"/>
          <a:srcRect/>
          <a:stretch/>
        </p:blipFill>
        <p:spPr>
          <a:xfrm>
            <a:off x="0" y="2097090"/>
            <a:ext cx="2380438" cy="4759200"/>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000" y="2098800"/>
            <a:ext cx="4690800" cy="3571200"/>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187438645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a:srcRect/>
          <a:stretch/>
        </p:blipFill>
        <p:spPr>
          <a:xfrm rot="10800000">
            <a:off x="0" y="2097090"/>
            <a:ext cx="2381293"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latin typeface="IAS Ribbon Sans Regular" pitchFamily="2"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0" i="0">
                <a:solidFill>
                  <a:schemeClr val="accent1"/>
                </a:solidFill>
                <a:latin typeface="+mj-lt"/>
                <a:ea typeface="IAS Ribbon Sans Regular" pitchFamily="2" charset="0"/>
              </a:defRPr>
            </a:lvl1pPr>
          </a:lstStyle>
          <a:p>
            <a:pPr lvl="0"/>
            <a:r>
              <a:rPr lang="en-GB" noProof="0" dirty="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endParaRPr lang="en-GB" sz="1000" b="0" i="0" kern="1200" noProof="0" dirty="0">
              <a:solidFill>
                <a:schemeClr val="tx1"/>
              </a:solidFill>
              <a:effectLst/>
              <a:latin typeface="+mn-lt"/>
              <a:ea typeface="IAS Ribbon Sans Regular" pitchFamily="2" charset="0"/>
              <a:cs typeface="+mn-cs"/>
            </a:endParaRPr>
          </a:p>
        </p:txBody>
      </p:sp>
      <p:pic>
        <p:nvPicPr>
          <p:cNvPr id="5" name="Picture 4">
            <a:extLst>
              <a:ext uri="{FF2B5EF4-FFF2-40B4-BE49-F238E27FC236}">
                <a16:creationId xmlns:a16="http://schemas.microsoft.com/office/drawing/2014/main" id="{A65E9DFF-8818-3B55-540A-51B035EB08DA}"/>
              </a:ext>
            </a:extLst>
          </p:cNvPr>
          <p:cNvPicPr>
            <a:picLocks noChangeAspect="1"/>
          </p:cNvPicPr>
          <p:nvPr userDrawn="1"/>
        </p:nvPicPr>
        <p:blipFill>
          <a:blip r:embed="rId2"/>
          <a:srcRect/>
          <a:stretch/>
        </p:blipFill>
        <p:spPr>
          <a:xfrm>
            <a:off x="0" y="2098800"/>
            <a:ext cx="3569400" cy="4759200"/>
          </a:xfrm>
          <a:prstGeom prst="rect">
            <a:avLst/>
          </a:prstGeom>
        </p:spPr>
      </p:pic>
    </p:spTree>
    <p:extLst>
      <p:ext uri="{BB962C8B-B14F-4D97-AF65-F5344CB8AC3E}">
        <p14:creationId xmlns:p14="http://schemas.microsoft.com/office/powerpoint/2010/main" val="269610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15" name="TextBox 14">
            <a:extLst>
              <a:ext uri="{FF2B5EF4-FFF2-40B4-BE49-F238E27FC236}">
                <a16:creationId xmlns:a16="http://schemas.microsoft.com/office/drawing/2014/main" id="{091C2EAF-4008-1240-8C52-9E641194B157}"/>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6" name="TextBox 15">
            <a:extLst>
              <a:ext uri="{FF2B5EF4-FFF2-40B4-BE49-F238E27FC236}">
                <a16:creationId xmlns:a16="http://schemas.microsoft.com/office/drawing/2014/main" id="{CEED8009-8440-8D46-8AD7-A2541109AEA4}"/>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pic>
        <p:nvPicPr>
          <p:cNvPr id="3" name="Picture 2">
            <a:extLst>
              <a:ext uri="{FF2B5EF4-FFF2-40B4-BE49-F238E27FC236}">
                <a16:creationId xmlns:a16="http://schemas.microsoft.com/office/drawing/2014/main" id="{304A4F27-4DA0-09FA-F328-C702D6A3E7C0}"/>
              </a:ext>
            </a:extLst>
          </p:cNvPr>
          <p:cNvPicPr>
            <a:picLocks noChangeAspect="1"/>
          </p:cNvPicPr>
          <p:nvPr/>
        </p:nvPicPr>
        <p:blipFill>
          <a:blip r:embed="rId2"/>
          <a:srcRect/>
          <a:stretch/>
        </p:blipFill>
        <p:spPr>
          <a:xfrm>
            <a:off x="0" y="2097091"/>
            <a:ext cx="3569400" cy="4759200"/>
          </a:xfrm>
          <a:prstGeom prst="rect">
            <a:avLst/>
          </a:prstGeom>
        </p:spPr>
      </p:pic>
      <p:sp>
        <p:nvSpPr>
          <p:cNvPr id="2" name="TextBox 1">
            <a:extLst>
              <a:ext uri="{FF2B5EF4-FFF2-40B4-BE49-F238E27FC236}">
                <a16:creationId xmlns:a16="http://schemas.microsoft.com/office/drawing/2014/main" id="{C0056190-0E4F-4387-6959-8D3CD34E91ED}"/>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pic>
        <p:nvPicPr>
          <p:cNvPr id="5" name="Picture 4">
            <a:extLst>
              <a:ext uri="{FF2B5EF4-FFF2-40B4-BE49-F238E27FC236}">
                <a16:creationId xmlns:a16="http://schemas.microsoft.com/office/drawing/2014/main" id="{481F9E75-901E-3650-0FBC-12ABDFE02D3A}"/>
              </a:ext>
            </a:extLst>
          </p:cNvPr>
          <p:cNvPicPr>
            <a:picLocks noChangeAspect="1"/>
          </p:cNvPicPr>
          <p:nvPr userDrawn="1"/>
        </p:nvPicPr>
        <p:blipFill>
          <a:blip r:embed="rId2"/>
          <a:srcRect/>
          <a:stretch/>
        </p:blipFill>
        <p:spPr>
          <a:xfrm>
            <a:off x="0" y="2097091"/>
            <a:ext cx="3569400" cy="4759200"/>
          </a:xfrm>
          <a:prstGeom prst="rect">
            <a:avLst/>
          </a:prstGeom>
        </p:spPr>
      </p:pic>
    </p:spTree>
    <p:extLst>
      <p:ext uri="{BB962C8B-B14F-4D97-AF65-F5344CB8AC3E}">
        <p14:creationId xmlns:p14="http://schemas.microsoft.com/office/powerpoint/2010/main" val="3410693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47135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ummary questions">
    <p:spTree>
      <p:nvGrpSpPr>
        <p:cNvPr id="1" name=""/>
        <p:cNvGrpSpPr/>
        <p:nvPr/>
      </p:nvGrpSpPr>
      <p:grpSpPr>
        <a:xfrm>
          <a:off x="0" y="0"/>
          <a:ext cx="0" cy="0"/>
          <a:chOff x="0" y="0"/>
          <a:chExt cx="0" cy="0"/>
        </a:xfrm>
      </p:grpSpPr>
      <p:sp>
        <p:nvSpPr>
          <p:cNvPr id="8" name="Content Placeholder 12">
            <a:extLst>
              <a:ext uri="{FF2B5EF4-FFF2-40B4-BE49-F238E27FC236}">
                <a16:creationId xmlns:a16="http://schemas.microsoft.com/office/drawing/2014/main" id="{48707A8E-D00D-9D93-5598-AC9E010B0863}"/>
              </a:ext>
            </a:extLst>
          </p:cNvPr>
          <p:cNvSpPr>
            <a:spLocks noGrp="1"/>
          </p:cNvSpPr>
          <p:nvPr>
            <p:ph sz="quarter" idx="13" hasCustomPrompt="1"/>
          </p:nvPr>
        </p:nvSpPr>
        <p:spPr>
          <a:xfrm>
            <a:off x="4116388" y="2056474"/>
            <a:ext cx="7632704" cy="4057050"/>
          </a:xfrm>
          <a:prstGeom prst="rect">
            <a:avLst/>
          </a:prstGeom>
        </p:spPr>
        <p:txBody>
          <a:bodyPr lIns="0" tIns="0" rIns="0" bIns="0"/>
          <a:lstStyle>
            <a:lvl1pPr marL="0" indent="0">
              <a:buFont typeface="Courier New" panose="02070309020205020404" pitchFamily="49" charset="0"/>
              <a:buNone/>
              <a:defRPr sz="1800"/>
            </a:lvl1pPr>
          </a:lstStyle>
          <a:p>
            <a:r>
              <a:rPr lang="en-GB" noProof="0" dirty="0">
                <a:solidFill>
                  <a:srgbClr val="2C90CF"/>
                </a:solidFill>
              </a:rPr>
              <a:t>Question1?</a:t>
            </a:r>
            <a:endParaRPr lang="en-GB" dirty="0"/>
          </a:p>
          <a:p>
            <a:pPr marL="0" marR="0" lvl="0" indent="0" algn="l" defTabSz="914400" rtl="0" eaLnBrk="1" fontAlgn="auto" latinLnBrk="0" hangingPunct="1">
              <a:lnSpc>
                <a:spcPct val="100000"/>
              </a:lnSpc>
              <a:spcBef>
                <a:spcPts val="1000"/>
              </a:spcBef>
              <a:spcAft>
                <a:spcPts val="0"/>
              </a:spcAft>
              <a:buClrTx/>
              <a:buSzTx/>
              <a:buFont typeface="Courier New" panose="02070309020205020404" pitchFamily="49" charset="0"/>
              <a:buNone/>
              <a:tabLst/>
              <a:defRPr/>
            </a:pPr>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br>
              <a:rPr lang="en-GB" dirty="0"/>
            </a:br>
            <a:endParaRPr lang="en-GB" dirty="0"/>
          </a:p>
          <a:p>
            <a:r>
              <a:rPr lang="en-GB" noProof="0" dirty="0">
                <a:solidFill>
                  <a:srgbClr val="2C90CF"/>
                </a:solidFill>
              </a:rPr>
              <a:t>Question2?</a:t>
            </a:r>
            <a:endParaRPr lang="en-GB" dirty="0"/>
          </a:p>
          <a:p>
            <a:pPr marL="0" marR="0" lvl="0" indent="0" algn="l" defTabSz="914400" rtl="0" eaLnBrk="1" fontAlgn="auto" latinLnBrk="0" hangingPunct="1">
              <a:lnSpc>
                <a:spcPct val="100000"/>
              </a:lnSpc>
              <a:spcBef>
                <a:spcPts val="1000"/>
              </a:spcBef>
              <a:spcAft>
                <a:spcPts val="0"/>
              </a:spcAft>
              <a:buClrTx/>
              <a:buSzTx/>
              <a:buFont typeface="Courier New" panose="02070309020205020404" pitchFamily="49" charset="0"/>
              <a:buNone/>
              <a:tabLst/>
              <a:defRPr/>
            </a:pPr>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br>
              <a:rPr lang="en-GB" dirty="0"/>
            </a:br>
            <a:endParaRPr lang="en-GB" dirty="0"/>
          </a:p>
          <a:p>
            <a:r>
              <a:rPr lang="en-GB" noProof="0" dirty="0">
                <a:solidFill>
                  <a:srgbClr val="2C90CF"/>
                </a:solidFill>
              </a:rPr>
              <a:t>Question3?</a:t>
            </a:r>
            <a:endParaRPr lang="en-GB" dirty="0"/>
          </a:p>
          <a:p>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p>
          <a:p>
            <a:endParaRPr lang="en-GB" dirty="0"/>
          </a:p>
        </p:txBody>
      </p:sp>
      <p:sp>
        <p:nvSpPr>
          <p:cNvPr id="9" name="Title 1">
            <a:extLst>
              <a:ext uri="{FF2B5EF4-FFF2-40B4-BE49-F238E27FC236}">
                <a16:creationId xmlns:a16="http://schemas.microsoft.com/office/drawing/2014/main" id="{6E9BA908-5AAA-05A5-8BB9-1BA3BFF6C095}"/>
              </a:ext>
            </a:extLst>
          </p:cNvPr>
          <p:cNvSpPr>
            <a:spLocks noGrp="1"/>
          </p:cNvSpPr>
          <p:nvPr>
            <p:ph type="title"/>
          </p:nvPr>
        </p:nvSpPr>
        <p:spPr>
          <a:xfrm>
            <a:off x="4116391" y="560449"/>
            <a:ext cx="7632700" cy="1103314"/>
          </a:xfrm>
          <a:prstGeom prst="rect">
            <a:avLst/>
          </a:prstGeom>
        </p:spPr>
        <p:txBody>
          <a:bodyPr lIns="0" tIns="0" rIns="0" bIns="0" anchor="t"/>
          <a:lstStyle>
            <a:lvl1pPr>
              <a:defRPr/>
            </a:lvl1pPr>
          </a:lstStyle>
          <a:p>
            <a:r>
              <a:rPr lang="en-US" noProof="0"/>
              <a:t>Click to edit Master title style</a:t>
            </a:r>
            <a:endParaRPr lang="en-GB" noProof="0" dirty="0"/>
          </a:p>
        </p:txBody>
      </p:sp>
      <p:pic>
        <p:nvPicPr>
          <p:cNvPr id="10" name="Picture 9">
            <a:extLst>
              <a:ext uri="{FF2B5EF4-FFF2-40B4-BE49-F238E27FC236}">
                <a16:creationId xmlns:a16="http://schemas.microsoft.com/office/drawing/2014/main" id="{58322AA7-AC76-49E9-7210-A8666C89CD57}"/>
              </a:ext>
            </a:extLst>
          </p:cNvPr>
          <p:cNvPicPr>
            <a:picLocks noChangeAspect="1"/>
          </p:cNvPicPr>
          <p:nvPr userDrawn="1"/>
        </p:nvPicPr>
        <p:blipFill>
          <a:blip r:embed="rId2"/>
          <a:srcRect/>
          <a:stretch/>
        </p:blipFill>
        <p:spPr>
          <a:xfrm>
            <a:off x="0" y="2056474"/>
            <a:ext cx="3600000" cy="4800000"/>
          </a:xfrm>
          <a:prstGeom prst="rect">
            <a:avLst/>
          </a:prstGeom>
        </p:spPr>
      </p:pic>
      <p:sp>
        <p:nvSpPr>
          <p:cNvPr id="11" name="TextBox 10">
            <a:extLst>
              <a:ext uri="{FF2B5EF4-FFF2-40B4-BE49-F238E27FC236}">
                <a16:creationId xmlns:a16="http://schemas.microsoft.com/office/drawing/2014/main" id="{C5244E77-E367-782C-5E8B-FB46648C9B63}"/>
              </a:ext>
            </a:extLst>
          </p:cNvPr>
          <p:cNvSpPr txBox="1"/>
          <p:nvPr userDrawn="1"/>
        </p:nvSpPr>
        <p:spPr>
          <a:xfrm>
            <a:off x="4116388" y="6415149"/>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F2A252F4-93A1-68B9-32CD-D55C8AE4FFED}"/>
              </a:ext>
            </a:extLst>
          </p:cNvPr>
          <p:cNvSpPr txBox="1"/>
          <p:nvPr userDrawn="1"/>
        </p:nvSpPr>
        <p:spPr>
          <a:xfrm>
            <a:off x="7789864" y="6415149"/>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Tree>
    <p:extLst>
      <p:ext uri="{BB962C8B-B14F-4D97-AF65-F5344CB8AC3E}">
        <p14:creationId xmlns:p14="http://schemas.microsoft.com/office/powerpoint/2010/main" val="3192075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4633-FEDF-DACA-4CC8-A4FA28F4E5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9850A93-0486-576C-496C-30F537F22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A7F90C4-2573-F52F-35A7-AD66898EB3DD}"/>
              </a:ext>
            </a:extLst>
          </p:cNvPr>
          <p:cNvSpPr>
            <a:spLocks noGrp="1"/>
          </p:cNvSpPr>
          <p:nvPr>
            <p:ph type="dt" sz="half" idx="10"/>
          </p:nvPr>
        </p:nvSpPr>
        <p:spPr/>
        <p:txBody>
          <a:bodyPr/>
          <a:lstStyle/>
          <a:p>
            <a:fld id="{0F7901F0-1200-4032-8B88-827C7677CA8B}" type="datetimeFigureOut">
              <a:rPr lang="vi-VN" smtClean="0"/>
              <a:t>09/07/2025</a:t>
            </a:fld>
            <a:endParaRPr lang="vi-VN"/>
          </a:p>
        </p:txBody>
      </p:sp>
      <p:sp>
        <p:nvSpPr>
          <p:cNvPr id="5" name="Footer Placeholder 4">
            <a:extLst>
              <a:ext uri="{FF2B5EF4-FFF2-40B4-BE49-F238E27FC236}">
                <a16:creationId xmlns:a16="http://schemas.microsoft.com/office/drawing/2014/main" id="{72E4B33B-84DC-5149-16B0-66E4956910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76E833-A4AB-D9EC-87C2-1035DA56685A}"/>
              </a:ext>
            </a:extLst>
          </p:cNvPr>
          <p:cNvSpPr>
            <a:spLocks noGrp="1"/>
          </p:cNvSpPr>
          <p:nvPr>
            <p:ph type="sldNum" sz="quarter" idx="12"/>
          </p:nvPr>
        </p:nvSpPr>
        <p:spPr/>
        <p:txBody>
          <a:bodyPr/>
          <a:lstStyle/>
          <a:p>
            <a:fld id="{A58E302E-A549-4137-8E75-309B73D26FC0}" type="slidenum">
              <a:rPr lang="vi-VN" smtClean="0"/>
              <a:t>‹#›</a:t>
            </a:fld>
            <a:endParaRPr lang="vi-VN"/>
          </a:p>
        </p:txBody>
      </p:sp>
    </p:spTree>
    <p:extLst>
      <p:ext uri="{BB962C8B-B14F-4D97-AF65-F5344CB8AC3E}">
        <p14:creationId xmlns:p14="http://schemas.microsoft.com/office/powerpoint/2010/main" val="1502415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9169-A700-2E93-1731-CDF87E4F157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F0A5552-D904-104A-8EC0-7BDA44DC2B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925C12E-0EB8-CD20-3E13-0BCE12AA3E0E}"/>
              </a:ext>
            </a:extLst>
          </p:cNvPr>
          <p:cNvSpPr>
            <a:spLocks noGrp="1"/>
          </p:cNvSpPr>
          <p:nvPr>
            <p:ph type="dt" sz="half" idx="10"/>
          </p:nvPr>
        </p:nvSpPr>
        <p:spPr/>
        <p:txBody>
          <a:bodyPr/>
          <a:lstStyle/>
          <a:p>
            <a:fld id="{0F7901F0-1200-4032-8B88-827C7677CA8B}" type="datetimeFigureOut">
              <a:rPr lang="vi-VN" smtClean="0"/>
              <a:t>09/07/2025</a:t>
            </a:fld>
            <a:endParaRPr lang="vi-VN"/>
          </a:p>
        </p:txBody>
      </p:sp>
      <p:sp>
        <p:nvSpPr>
          <p:cNvPr id="5" name="Footer Placeholder 4">
            <a:extLst>
              <a:ext uri="{FF2B5EF4-FFF2-40B4-BE49-F238E27FC236}">
                <a16:creationId xmlns:a16="http://schemas.microsoft.com/office/drawing/2014/main" id="{89E03166-EC19-1028-ED38-C0CEC51F5C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91B86AA-E2D0-5ACD-1BC0-3EF35F2658F1}"/>
              </a:ext>
            </a:extLst>
          </p:cNvPr>
          <p:cNvSpPr>
            <a:spLocks noGrp="1"/>
          </p:cNvSpPr>
          <p:nvPr>
            <p:ph type="sldNum" sz="quarter" idx="12"/>
          </p:nvPr>
        </p:nvSpPr>
        <p:spPr/>
        <p:txBody>
          <a:bodyPr/>
          <a:lstStyle/>
          <a:p>
            <a:fld id="{A58E302E-A549-4137-8E75-309B73D26FC0}" type="slidenum">
              <a:rPr lang="vi-VN" smtClean="0"/>
              <a:t>‹#›</a:t>
            </a:fld>
            <a:endParaRPr lang="vi-VN"/>
          </a:p>
        </p:txBody>
      </p:sp>
    </p:spTree>
    <p:extLst>
      <p:ext uri="{BB962C8B-B14F-4D97-AF65-F5344CB8AC3E}">
        <p14:creationId xmlns:p14="http://schemas.microsoft.com/office/powerpoint/2010/main" val="2782324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p:nvPicPr>
        <p:blipFill>
          <a:blip r:embed="rId2"/>
          <a:srcRect/>
          <a:stretch/>
        </p:blipFill>
        <p:spPr>
          <a:xfrm>
            <a:off x="10025891" y="207065"/>
            <a:ext cx="1769829" cy="1318904"/>
          </a:xfrm>
          <a:prstGeom prst="rect">
            <a:avLst/>
          </a:prstGeom>
        </p:spPr>
      </p:pic>
      <p:sp>
        <p:nvSpPr>
          <p:cNvPr id="4" name="Rectangle 3">
            <a:extLst>
              <a:ext uri="{FF2B5EF4-FFF2-40B4-BE49-F238E27FC236}">
                <a16:creationId xmlns:a16="http://schemas.microsoft.com/office/drawing/2014/main" id="{B8D48287-018F-E759-88F6-8D0431D9724E}"/>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TextBox 4">
            <a:extLst>
              <a:ext uri="{FF2B5EF4-FFF2-40B4-BE49-F238E27FC236}">
                <a16:creationId xmlns:a16="http://schemas.microsoft.com/office/drawing/2014/main" id="{BF9C4CAF-412C-2C67-6D0B-2D1C9CF096A3}"/>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8" name="TextBox 7">
            <a:extLst>
              <a:ext uri="{FF2B5EF4-FFF2-40B4-BE49-F238E27FC236}">
                <a16:creationId xmlns:a16="http://schemas.microsoft.com/office/drawing/2014/main" id="{1055DC59-D327-85C6-A111-70C68B6D41D2}"/>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10" name="Picture 9">
            <a:extLst>
              <a:ext uri="{FF2B5EF4-FFF2-40B4-BE49-F238E27FC236}">
                <a16:creationId xmlns:a16="http://schemas.microsoft.com/office/drawing/2014/main" id="{97B34D25-7B70-DD47-8219-EC14A2D2BC5B}"/>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312006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dirty="0"/>
          </a:p>
        </p:txBody>
      </p:sp>
      <p:sp>
        <p:nvSpPr>
          <p:cNvPr id="11" name="TextBox 10">
            <a:extLst>
              <a:ext uri="{FF2B5EF4-FFF2-40B4-BE49-F238E27FC236}">
                <a16:creationId xmlns:a16="http://schemas.microsoft.com/office/drawing/2014/main" id="{917245EE-BB3A-034C-BE06-055376C80D0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2" name="TextBox 11">
            <a:extLst>
              <a:ext uri="{FF2B5EF4-FFF2-40B4-BE49-F238E27FC236}">
                <a16:creationId xmlns:a16="http://schemas.microsoft.com/office/drawing/2014/main" id="{48551B1C-217B-4F4B-81FF-529B758036DF}"/>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2" name="TextBox 1">
            <a:extLst>
              <a:ext uri="{FF2B5EF4-FFF2-40B4-BE49-F238E27FC236}">
                <a16:creationId xmlns:a16="http://schemas.microsoft.com/office/drawing/2014/main" id="{F616AA4A-E594-DCA2-375B-C100D8600E40}"/>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4" name="TextBox 3">
            <a:extLst>
              <a:ext uri="{FF2B5EF4-FFF2-40B4-BE49-F238E27FC236}">
                <a16:creationId xmlns:a16="http://schemas.microsoft.com/office/drawing/2014/main" id="{28D5A2AB-F9E2-F306-7694-B7D9BDB27B2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00502657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1" name="TextBox 10">
            <a:extLst>
              <a:ext uri="{FF2B5EF4-FFF2-40B4-BE49-F238E27FC236}">
                <a16:creationId xmlns:a16="http://schemas.microsoft.com/office/drawing/2014/main" id="{5D76478F-F1E2-AD47-BAC6-395C98E2FF59}"/>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3" name="TextBox 12">
            <a:extLst>
              <a:ext uri="{FF2B5EF4-FFF2-40B4-BE49-F238E27FC236}">
                <a16:creationId xmlns:a16="http://schemas.microsoft.com/office/drawing/2014/main" id="{67AD4010-0096-6B46-B74C-E77670FCDEA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2" name="TextBox 1">
            <a:extLst>
              <a:ext uri="{FF2B5EF4-FFF2-40B4-BE49-F238E27FC236}">
                <a16:creationId xmlns:a16="http://schemas.microsoft.com/office/drawing/2014/main" id="{A88EB3DE-D13C-983C-109F-B8DECBB38D1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4" name="TextBox 3">
            <a:extLst>
              <a:ext uri="{FF2B5EF4-FFF2-40B4-BE49-F238E27FC236}">
                <a16:creationId xmlns:a16="http://schemas.microsoft.com/office/drawing/2014/main" id="{34CDDE31-B47E-39E8-CFAC-7E55D348599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96518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2" name="TextBox 1">
            <a:extLst>
              <a:ext uri="{FF2B5EF4-FFF2-40B4-BE49-F238E27FC236}">
                <a16:creationId xmlns:a16="http://schemas.microsoft.com/office/drawing/2014/main" id="{DCF433DA-045F-B463-003C-88737FE99F8D}"/>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FB70D54A-CC44-1BF0-4CF8-636188BBAC5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14344426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
        <p:nvSpPr>
          <p:cNvPr id="2" name="TextBox 1">
            <a:extLst>
              <a:ext uri="{FF2B5EF4-FFF2-40B4-BE49-F238E27FC236}">
                <a16:creationId xmlns:a16="http://schemas.microsoft.com/office/drawing/2014/main" id="{406D5C53-65F7-FAEC-4120-3EC2EF5B68F5}"/>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20512F13-5D47-FD64-1DE9-3A05ECCB5E4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07073345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2" name="TextBox 1">
            <a:extLst>
              <a:ext uri="{FF2B5EF4-FFF2-40B4-BE49-F238E27FC236}">
                <a16:creationId xmlns:a16="http://schemas.microsoft.com/office/drawing/2014/main" id="{A4212B8C-F5E4-136B-0C7A-BA07347A39A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E8B0D675-CDCD-957C-2EAF-0477619803DB}"/>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77380013"/>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DB2911C2-CB14-73B1-B98D-60E41E95A97B}"/>
              </a:ext>
            </a:extLst>
          </p:cNvPr>
          <p:cNvPicPr>
            <a:picLocks noChangeAspect="1"/>
          </p:cNvPicPr>
          <p:nvPr/>
        </p:nvPicPr>
        <p:blipFill>
          <a:blip r:embed="rId35"/>
          <a:srcRect/>
          <a:stretch/>
        </p:blipFill>
        <p:spPr>
          <a:xfrm>
            <a:off x="218042" y="311337"/>
            <a:ext cx="1956783" cy="1458225"/>
          </a:xfrm>
          <a:prstGeom prst="rect">
            <a:avLst/>
          </a:prstGeom>
        </p:spPr>
      </p:pic>
      <p:pic>
        <p:nvPicPr>
          <p:cNvPr id="5" name="Picture 4">
            <a:extLst>
              <a:ext uri="{FF2B5EF4-FFF2-40B4-BE49-F238E27FC236}">
                <a16:creationId xmlns:a16="http://schemas.microsoft.com/office/drawing/2014/main" id="{BF212F70-90EB-3BAF-E681-A249F7946CBA}"/>
              </a:ext>
            </a:extLst>
          </p:cNvPr>
          <p:cNvPicPr>
            <a:picLocks noChangeAspect="1"/>
          </p:cNvPicPr>
          <p:nvPr userDrawn="1"/>
        </p:nvPicPr>
        <p:blipFill>
          <a:blip r:embed="rId35"/>
          <a:srcRect/>
          <a:stretch/>
        </p:blipFill>
        <p:spPr>
          <a:xfrm>
            <a:off x="250126" y="311337"/>
            <a:ext cx="1956783" cy="1458225"/>
          </a:xfrm>
          <a:prstGeom prst="rect">
            <a:avLst/>
          </a:prstGeom>
        </p:spPr>
      </p:pic>
    </p:spTree>
    <p:extLst>
      <p:ext uri="{BB962C8B-B14F-4D97-AF65-F5344CB8AC3E}">
        <p14:creationId xmlns:p14="http://schemas.microsoft.com/office/powerpoint/2010/main" val="19677616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7" r:id="rId4"/>
    <p:sldLayoutId id="2147483709" r:id="rId5"/>
    <p:sldLayoutId id="2147483710" r:id="rId6"/>
    <p:sldLayoutId id="2147483711" r:id="rId7"/>
    <p:sldLayoutId id="2147483712" r:id="rId8"/>
    <p:sldLayoutId id="2147483713" r:id="rId9"/>
    <p:sldLayoutId id="2147483715" r:id="rId10"/>
    <p:sldLayoutId id="2147483717" r:id="rId11"/>
    <p:sldLayoutId id="2147483718" r:id="rId12"/>
    <p:sldLayoutId id="2147483693" r:id="rId13"/>
    <p:sldLayoutId id="2147483673" r:id="rId14"/>
    <p:sldLayoutId id="2147483684" r:id="rId15"/>
    <p:sldLayoutId id="2147483690" r:id="rId16"/>
    <p:sldLayoutId id="2147483694" r:id="rId17"/>
    <p:sldLayoutId id="2147483691" r:id="rId18"/>
    <p:sldLayoutId id="2147483665" r:id="rId19"/>
    <p:sldLayoutId id="2147483667" r:id="rId20"/>
    <p:sldLayoutId id="2147483698" r:id="rId21"/>
    <p:sldLayoutId id="2147483699" r:id="rId22"/>
    <p:sldLayoutId id="2147483700" r:id="rId23"/>
    <p:sldLayoutId id="2147483686" r:id="rId24"/>
    <p:sldLayoutId id="2147483696" r:id="rId25"/>
    <p:sldLayoutId id="2147483687" r:id="rId26"/>
    <p:sldLayoutId id="2147483697" r:id="rId27"/>
    <p:sldLayoutId id="2147483674" r:id="rId28"/>
    <p:sldLayoutId id="2147483688" r:id="rId29"/>
    <p:sldLayoutId id="2147483692" r:id="rId30"/>
    <p:sldLayoutId id="2147483701" r:id="rId31"/>
    <p:sldLayoutId id="2147483721" r:id="rId32"/>
    <p:sldLayoutId id="2147483722" r:id="rId33"/>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4116391" y="2054268"/>
            <a:ext cx="7357341" cy="3859297"/>
          </a:xfrm>
        </p:spPr>
        <p:txBody>
          <a:bodyPr anchor="ctr" anchorCtr="0">
            <a:noAutofit/>
          </a:bodyPr>
          <a:lstStyle/>
          <a:p>
            <a:pPr>
              <a:lnSpc>
                <a:spcPct val="100000"/>
              </a:lnSpc>
            </a:pPr>
            <a:r>
              <a:rPr lang="en-US" sz="3900"/>
              <a:t>Stigma leads to Substance Use </a:t>
            </a:r>
            <a:br>
              <a:rPr lang="en-US" sz="3900"/>
            </a:br>
            <a:r>
              <a:rPr lang="en-US" sz="3900"/>
              <a:t>Among MSM and Transgender Women Living with HIV: </a:t>
            </a:r>
            <a:br>
              <a:rPr lang="en-US" sz="3900"/>
            </a:br>
            <a:r>
              <a:rPr lang="en-US" sz="3900"/>
              <a:t>Insights from Vietnam</a:t>
            </a:r>
            <a:endParaRPr lang="en-GB" sz="3900" dirty="0"/>
          </a:p>
        </p:txBody>
      </p:sp>
      <p:sp>
        <p:nvSpPr>
          <p:cNvPr id="3" name="Text Placeholder 2">
            <a:extLst>
              <a:ext uri="{FF2B5EF4-FFF2-40B4-BE49-F238E27FC236}">
                <a16:creationId xmlns:a16="http://schemas.microsoft.com/office/drawing/2014/main" id="{6EA84B2F-E52F-9015-D192-CF183D256194}"/>
              </a:ext>
            </a:extLst>
          </p:cNvPr>
          <p:cNvSpPr>
            <a:spLocks noGrp="1"/>
          </p:cNvSpPr>
          <p:nvPr>
            <p:ph type="body" sz="quarter" idx="10"/>
          </p:nvPr>
        </p:nvSpPr>
        <p:spPr>
          <a:xfrm>
            <a:off x="4116388" y="1317492"/>
            <a:ext cx="6702900" cy="736776"/>
          </a:xfrm>
        </p:spPr>
        <p:txBody>
          <a:bodyPr>
            <a:normAutofit/>
          </a:bodyPr>
          <a:lstStyle/>
          <a:p>
            <a:r>
              <a:rPr lang="en-US" sz="2000"/>
              <a:t>“I will not lower my voice": Experiences from trans and gender-diverse communities</a:t>
            </a:r>
            <a:endParaRPr lang="en-GB" sz="2000" dirty="0"/>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a:xfrm>
            <a:off x="4116388" y="344467"/>
            <a:ext cx="5735333" cy="736776"/>
          </a:xfrm>
        </p:spPr>
        <p:txBody>
          <a:bodyPr>
            <a:normAutofit/>
          </a:bodyPr>
          <a:lstStyle/>
          <a:p>
            <a:r>
              <a:rPr lang="vi-VN" sz="2000">
                <a:effectLst/>
                <a:latin typeface="Verdana" panose="020B0604030504040204" pitchFamily="34" charset="0"/>
                <a:ea typeface="Verdana" panose="020B0604030504040204" pitchFamily="34" charset="0"/>
                <a:cs typeface="Times New Roman" panose="02020603050405020304" pitchFamily="18" charset="0"/>
              </a:rPr>
              <a:t>Minh T. Nguyen</a:t>
            </a:r>
            <a:r>
              <a:rPr lang="en-US" sz="2000">
                <a:latin typeface="Verdana" panose="020B0604030504040204" pitchFamily="34" charset="0"/>
                <a:ea typeface="Verdana" panose="020B0604030504040204" pitchFamily="34" charset="0"/>
                <a:cs typeface="Times New Roman" panose="02020603050405020304" pitchFamily="18" charset="0"/>
              </a:rPr>
              <a:t> and</a:t>
            </a:r>
            <a:r>
              <a:rPr lang="en-US" sz="2000">
                <a:effectLst/>
                <a:latin typeface="Verdana" panose="020B0604030504040204" pitchFamily="34" charset="0"/>
                <a:ea typeface="Verdana" panose="020B0604030504040204" pitchFamily="34" charset="0"/>
                <a:cs typeface="Times New Roman" panose="02020603050405020304" pitchFamily="18" charset="0"/>
              </a:rPr>
              <a:t> Donn J. Colby</a:t>
            </a:r>
            <a:endParaRPr lang="vi-VN" sz="2000">
              <a:latin typeface="Verdana" panose="020B0604030504040204" pitchFamily="34" charset="0"/>
              <a:ea typeface="Verdana" panose="020B0604030504040204" pitchFamily="34" charset="0"/>
            </a:endParaRPr>
          </a:p>
        </p:txBody>
      </p:sp>
      <p:grpSp>
        <p:nvGrpSpPr>
          <p:cNvPr id="6" name="Group 5">
            <a:extLst>
              <a:ext uri="{FF2B5EF4-FFF2-40B4-BE49-F238E27FC236}">
                <a16:creationId xmlns:a16="http://schemas.microsoft.com/office/drawing/2014/main" id="{5A884177-8B63-74B7-1356-52A87246FCDC}"/>
              </a:ext>
            </a:extLst>
          </p:cNvPr>
          <p:cNvGrpSpPr/>
          <p:nvPr/>
        </p:nvGrpSpPr>
        <p:grpSpPr>
          <a:xfrm>
            <a:off x="8850900" y="237844"/>
            <a:ext cx="3149480" cy="950021"/>
            <a:chOff x="8901700" y="79285"/>
            <a:chExt cx="3149480" cy="950021"/>
          </a:xfrm>
        </p:grpSpPr>
        <p:pic>
          <p:nvPicPr>
            <p:cNvPr id="1026" name="Picture 2">
              <a:extLst>
                <a:ext uri="{FF2B5EF4-FFF2-40B4-BE49-F238E27FC236}">
                  <a16:creationId xmlns:a16="http://schemas.microsoft.com/office/drawing/2014/main" id="{7B13B414-7005-B1DC-9CFC-A6D6BC7B2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1314" y="362355"/>
              <a:ext cx="2079866" cy="3838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84909D4-A804-204D-9AE7-31B0997D6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700" y="79285"/>
              <a:ext cx="950021" cy="9500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414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52297-C027-8FB8-F4B3-A520F1AB5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C71BE-8F04-EB4B-9271-F1552FD8E4A2}"/>
              </a:ext>
            </a:extLst>
          </p:cNvPr>
          <p:cNvSpPr>
            <a:spLocks noGrp="1"/>
          </p:cNvSpPr>
          <p:nvPr>
            <p:ph type="title"/>
          </p:nvPr>
        </p:nvSpPr>
        <p:spPr>
          <a:xfrm>
            <a:off x="2495549" y="441326"/>
            <a:ext cx="9253533" cy="1223964"/>
          </a:xfrm>
        </p:spPr>
        <p:txBody>
          <a:bodyPr/>
          <a:lstStyle/>
          <a:p>
            <a:r>
              <a:t>Stigma Elevates Risk</a:t>
            </a:r>
          </a:p>
        </p:txBody>
      </p:sp>
      <p:pic>
        <p:nvPicPr>
          <p:cNvPr id="20" name="Picture 19" descr="A graph with numbers and symbols&#10;&#10;AI-generated content may be incorrect.">
            <a:extLst>
              <a:ext uri="{FF2B5EF4-FFF2-40B4-BE49-F238E27FC236}">
                <a16:creationId xmlns:a16="http://schemas.microsoft.com/office/drawing/2014/main" id="{2A0EEEFC-2D76-1650-B832-957580881E7E}"/>
              </a:ext>
            </a:extLst>
          </p:cNvPr>
          <p:cNvPicPr>
            <a:picLocks noChangeAspect="1"/>
          </p:cNvPicPr>
          <p:nvPr/>
        </p:nvPicPr>
        <p:blipFill>
          <a:blip r:embed="rId3"/>
          <a:stretch>
            <a:fillRect/>
          </a:stretch>
        </p:blipFill>
        <p:spPr>
          <a:xfrm>
            <a:off x="2184400" y="1665290"/>
            <a:ext cx="9052560" cy="5029200"/>
          </a:xfrm>
          <a:prstGeom prst="rect">
            <a:avLst/>
          </a:prstGeom>
        </p:spPr>
      </p:pic>
      <p:sp>
        <p:nvSpPr>
          <p:cNvPr id="3" name="TextBox 2">
            <a:extLst>
              <a:ext uri="{FF2B5EF4-FFF2-40B4-BE49-F238E27FC236}">
                <a16:creationId xmlns:a16="http://schemas.microsoft.com/office/drawing/2014/main" id="{1C6BFFDA-687D-727F-C497-45F7D2AA7B06}"/>
              </a:ext>
            </a:extLst>
          </p:cNvPr>
          <p:cNvSpPr txBox="1"/>
          <p:nvPr/>
        </p:nvSpPr>
        <p:spPr>
          <a:xfrm>
            <a:off x="2495549" y="1529613"/>
            <a:ext cx="3440264" cy="461665"/>
          </a:xfrm>
          <a:prstGeom prst="rect">
            <a:avLst/>
          </a:prstGeom>
          <a:solidFill>
            <a:schemeClr val="bg1"/>
          </a:solidFill>
          <a:ln w="57150">
            <a:solidFill>
              <a:srgbClr val="CD001D"/>
            </a:solidFill>
          </a:ln>
        </p:spPr>
        <p:txBody>
          <a:bodyPr wrap="square">
            <a:spAutoFit/>
          </a:bodyPr>
          <a:lstStyle/>
          <a:p>
            <a:pPr algn="ctr"/>
            <a:r>
              <a:rPr lang="en-US" sz="2400" b="1">
                <a:latin typeface="+mj-lt"/>
                <a:cs typeface="Arial" panose="020B0604020202020204" pitchFamily="34" charset="0"/>
              </a:rPr>
              <a:t>1A. MSM (n=383)</a:t>
            </a:r>
            <a:endParaRPr lang="vi-VN" sz="2400" b="1">
              <a:latin typeface="+mj-lt"/>
            </a:endParaRPr>
          </a:p>
        </p:txBody>
      </p:sp>
    </p:spTree>
    <p:extLst>
      <p:ext uri="{BB962C8B-B14F-4D97-AF65-F5344CB8AC3E}">
        <p14:creationId xmlns:p14="http://schemas.microsoft.com/office/powerpoint/2010/main" val="41447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79EC5-E80C-ADD8-5FA6-26DB45B0F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6EC298-5CEE-9164-94C0-5F70CFE59E91}"/>
              </a:ext>
            </a:extLst>
          </p:cNvPr>
          <p:cNvSpPr>
            <a:spLocks noGrp="1"/>
          </p:cNvSpPr>
          <p:nvPr>
            <p:ph type="title"/>
          </p:nvPr>
        </p:nvSpPr>
        <p:spPr>
          <a:xfrm>
            <a:off x="2535595" y="441326"/>
            <a:ext cx="9213487" cy="1223964"/>
          </a:xfrm>
        </p:spPr>
        <p:txBody>
          <a:bodyPr anchor="ctr">
            <a:normAutofit/>
          </a:bodyPr>
          <a:lstStyle/>
          <a:p>
            <a:r>
              <a:t>Stigma Elevates Risk</a:t>
            </a:r>
          </a:p>
        </p:txBody>
      </p:sp>
      <p:pic>
        <p:nvPicPr>
          <p:cNvPr id="10" name="Picture 9" descr="A graph of a person&#10;&#10;AI-generated content may be incorrect.">
            <a:extLst>
              <a:ext uri="{FF2B5EF4-FFF2-40B4-BE49-F238E27FC236}">
                <a16:creationId xmlns:a16="http://schemas.microsoft.com/office/drawing/2014/main" id="{EBE0FBF7-48CD-D976-3CE8-158C3B8C8569}"/>
              </a:ext>
            </a:extLst>
          </p:cNvPr>
          <p:cNvPicPr>
            <a:picLocks noChangeAspect="1"/>
          </p:cNvPicPr>
          <p:nvPr/>
        </p:nvPicPr>
        <p:blipFill>
          <a:blip r:embed="rId3"/>
          <a:stretch>
            <a:fillRect/>
          </a:stretch>
        </p:blipFill>
        <p:spPr>
          <a:xfrm>
            <a:off x="2469549" y="1628863"/>
            <a:ext cx="8772276" cy="4873486"/>
          </a:xfrm>
          <a:prstGeom prst="rect">
            <a:avLst/>
          </a:prstGeom>
        </p:spPr>
      </p:pic>
      <p:sp>
        <p:nvSpPr>
          <p:cNvPr id="3" name="TextBox 2">
            <a:extLst>
              <a:ext uri="{FF2B5EF4-FFF2-40B4-BE49-F238E27FC236}">
                <a16:creationId xmlns:a16="http://schemas.microsoft.com/office/drawing/2014/main" id="{99B89A7F-0EBF-D6A8-913E-6A19B4A51C7D}"/>
              </a:ext>
            </a:extLst>
          </p:cNvPr>
          <p:cNvSpPr txBox="1"/>
          <p:nvPr/>
        </p:nvSpPr>
        <p:spPr>
          <a:xfrm>
            <a:off x="2535595" y="1504244"/>
            <a:ext cx="6227960" cy="461665"/>
          </a:xfrm>
          <a:prstGeom prst="rect">
            <a:avLst/>
          </a:prstGeom>
          <a:solidFill>
            <a:schemeClr val="bg1"/>
          </a:solidFill>
          <a:ln w="57150">
            <a:solidFill>
              <a:srgbClr val="CD001D"/>
            </a:solidFill>
          </a:ln>
        </p:spPr>
        <p:txBody>
          <a:bodyPr wrap="square">
            <a:spAutoFit/>
          </a:bodyPr>
          <a:lstStyle/>
          <a:p>
            <a:pPr algn="ctr"/>
            <a:r>
              <a:rPr lang="en-US" sz="2400" b="1">
                <a:latin typeface="+mj-lt"/>
                <a:cs typeface="Arial" panose="020B0604020202020204" pitchFamily="34" charset="0"/>
              </a:rPr>
              <a:t>1B. Transgender Women (n=121)</a:t>
            </a:r>
            <a:endParaRPr lang="vi-VN" sz="2400" b="1">
              <a:latin typeface="+mj-lt"/>
            </a:endParaRPr>
          </a:p>
        </p:txBody>
      </p:sp>
    </p:spTree>
    <p:extLst>
      <p:ext uri="{BB962C8B-B14F-4D97-AF65-F5344CB8AC3E}">
        <p14:creationId xmlns:p14="http://schemas.microsoft.com/office/powerpoint/2010/main" val="163489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1AE87-4577-48C1-6890-CB17F6C6A5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7C4D5F-BD14-189F-750E-5A62977BDF53}"/>
              </a:ext>
            </a:extLst>
          </p:cNvPr>
          <p:cNvSpPr>
            <a:spLocks noGrp="1"/>
          </p:cNvSpPr>
          <p:nvPr>
            <p:ph type="title"/>
          </p:nvPr>
        </p:nvSpPr>
        <p:spPr>
          <a:xfrm>
            <a:off x="2655736" y="441326"/>
            <a:ext cx="9093346" cy="1223964"/>
          </a:xfrm>
        </p:spPr>
        <p:txBody>
          <a:bodyPr/>
          <a:lstStyle/>
          <a:p>
            <a:r>
              <a:t>Population Attributable Risk</a:t>
            </a:r>
          </a:p>
        </p:txBody>
      </p:sp>
      <p:grpSp>
        <p:nvGrpSpPr>
          <p:cNvPr id="14" name="Group 13">
            <a:extLst>
              <a:ext uri="{FF2B5EF4-FFF2-40B4-BE49-F238E27FC236}">
                <a16:creationId xmlns:a16="http://schemas.microsoft.com/office/drawing/2014/main" id="{E4031AF6-1F55-0327-5785-05E2B8CB62BE}"/>
              </a:ext>
            </a:extLst>
          </p:cNvPr>
          <p:cNvGrpSpPr/>
          <p:nvPr/>
        </p:nvGrpSpPr>
        <p:grpSpPr>
          <a:xfrm>
            <a:off x="3141084" y="2014518"/>
            <a:ext cx="8811451" cy="4148527"/>
            <a:chOff x="3222151" y="1665290"/>
            <a:chExt cx="8811451" cy="4148527"/>
          </a:xfrm>
        </p:grpSpPr>
        <p:pic>
          <p:nvPicPr>
            <p:cNvPr id="10" name="Picture 9" descr="A graph of a forest plot&#10;&#10;AI-generated content may be incorrect.">
              <a:extLst>
                <a:ext uri="{FF2B5EF4-FFF2-40B4-BE49-F238E27FC236}">
                  <a16:creationId xmlns:a16="http://schemas.microsoft.com/office/drawing/2014/main" id="{E524B24D-AD85-52F0-A7AC-441D321F63A2}"/>
                </a:ext>
              </a:extLst>
            </p:cNvPr>
            <p:cNvPicPr>
              <a:picLocks noChangeAspect="1"/>
            </p:cNvPicPr>
            <p:nvPr/>
          </p:nvPicPr>
          <p:blipFill>
            <a:blip r:embed="rId3"/>
            <a:srcRect t="4676" b="46829"/>
            <a:stretch/>
          </p:blipFill>
          <p:spPr>
            <a:xfrm>
              <a:off x="3222151" y="1665290"/>
              <a:ext cx="8811451" cy="3828484"/>
            </a:xfrm>
            <a:prstGeom prst="rect">
              <a:avLst/>
            </a:prstGeom>
          </p:spPr>
        </p:pic>
        <p:pic>
          <p:nvPicPr>
            <p:cNvPr id="13" name="Picture 12" descr="A graph of a forest plot&#10;&#10;AI-generated content may be incorrect.">
              <a:extLst>
                <a:ext uri="{FF2B5EF4-FFF2-40B4-BE49-F238E27FC236}">
                  <a16:creationId xmlns:a16="http://schemas.microsoft.com/office/drawing/2014/main" id="{8EE9C016-1319-FE5F-67FE-EDDF1519B67B}"/>
                </a:ext>
              </a:extLst>
            </p:cNvPr>
            <p:cNvPicPr>
              <a:picLocks noChangeAspect="1"/>
            </p:cNvPicPr>
            <p:nvPr/>
          </p:nvPicPr>
          <p:blipFill>
            <a:blip r:embed="rId3"/>
            <a:srcRect t="92799" b="550"/>
            <a:stretch/>
          </p:blipFill>
          <p:spPr>
            <a:xfrm>
              <a:off x="3222151" y="5288775"/>
              <a:ext cx="8811451" cy="525042"/>
            </a:xfrm>
            <a:prstGeom prst="rect">
              <a:avLst/>
            </a:prstGeom>
          </p:spPr>
        </p:pic>
      </p:grpSp>
      <p:sp>
        <p:nvSpPr>
          <p:cNvPr id="5" name="TextBox 4">
            <a:extLst>
              <a:ext uri="{FF2B5EF4-FFF2-40B4-BE49-F238E27FC236}">
                <a16:creationId xmlns:a16="http://schemas.microsoft.com/office/drawing/2014/main" id="{20AE25BF-99C7-5ED5-7985-219B3BB700A4}"/>
              </a:ext>
            </a:extLst>
          </p:cNvPr>
          <p:cNvSpPr txBox="1"/>
          <p:nvPr/>
        </p:nvSpPr>
        <p:spPr>
          <a:xfrm>
            <a:off x="2655736" y="1482304"/>
            <a:ext cx="3440264" cy="461665"/>
          </a:xfrm>
          <a:prstGeom prst="rect">
            <a:avLst/>
          </a:prstGeom>
          <a:solidFill>
            <a:schemeClr val="bg1"/>
          </a:solidFill>
          <a:ln w="57150">
            <a:solidFill>
              <a:srgbClr val="CD001D"/>
            </a:solidFill>
          </a:ln>
        </p:spPr>
        <p:txBody>
          <a:bodyPr wrap="square">
            <a:spAutoFit/>
          </a:bodyPr>
          <a:lstStyle/>
          <a:p>
            <a:pPr algn="ctr"/>
            <a:r>
              <a:rPr lang="en-US" sz="2400" b="1">
                <a:latin typeface="+mj-lt"/>
                <a:cs typeface="Arial" panose="020B0604020202020204" pitchFamily="34" charset="0"/>
              </a:rPr>
              <a:t>2A. MSM (n=383)</a:t>
            </a:r>
            <a:endParaRPr lang="vi-VN" sz="2400" b="1">
              <a:latin typeface="+mj-lt"/>
            </a:endParaRPr>
          </a:p>
        </p:txBody>
      </p:sp>
      <p:sp>
        <p:nvSpPr>
          <p:cNvPr id="8" name="Content Placeholder 2">
            <a:extLst>
              <a:ext uri="{FF2B5EF4-FFF2-40B4-BE49-F238E27FC236}">
                <a16:creationId xmlns:a16="http://schemas.microsoft.com/office/drawing/2014/main" id="{3513B231-57B9-A6CB-0194-FD88B1580469}"/>
              </a:ext>
            </a:extLst>
          </p:cNvPr>
          <p:cNvSpPr txBox="1">
            <a:spLocks/>
          </p:cNvSpPr>
          <p:nvPr/>
        </p:nvSpPr>
        <p:spPr>
          <a:xfrm>
            <a:off x="138375" y="2653859"/>
            <a:ext cx="2909267" cy="2549801"/>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200000"/>
              </a:lnSpc>
              <a:buClr>
                <a:srgbClr val="C00000"/>
              </a:buClr>
              <a:buFont typeface="Wingdings" panose="05000000000000000000" pitchFamily="2" charset="2"/>
              <a:buChar char="ü"/>
              <a:defRPr sz="1800"/>
            </a:pPr>
            <a:r>
              <a:rPr lang="en-US" b="1">
                <a:cs typeface="Arial" panose="020B0604020202020204" pitchFamily="34" charset="0"/>
              </a:rPr>
              <a:t>If high‑freq is stigma eliminated: </a:t>
            </a:r>
            <a:r>
              <a:rPr lang="en-US" b="1">
                <a:solidFill>
                  <a:srgbClr val="CD001D"/>
                </a:solidFill>
                <a:cs typeface="Arial" panose="020B0604020202020204" pitchFamily="34" charset="0"/>
              </a:rPr>
              <a:t>42.1%</a:t>
            </a:r>
            <a:r>
              <a:rPr lang="en-US" b="1">
                <a:cs typeface="Arial" panose="020B0604020202020204" pitchFamily="34" charset="0"/>
              </a:rPr>
              <a:t> </a:t>
            </a:r>
            <a:r>
              <a:rPr lang="en-US">
                <a:cs typeface="Arial" panose="020B0604020202020204" pitchFamily="34" charset="0"/>
              </a:rPr>
              <a:t>of initiations prevented among MSM.</a:t>
            </a:r>
          </a:p>
        </p:txBody>
      </p:sp>
      <p:sp>
        <p:nvSpPr>
          <p:cNvPr id="3" name="Rectangle: Rounded Corners 2">
            <a:extLst>
              <a:ext uri="{FF2B5EF4-FFF2-40B4-BE49-F238E27FC236}">
                <a16:creationId xmlns:a16="http://schemas.microsoft.com/office/drawing/2014/main" id="{BD6BF7A0-80A0-761C-ABF9-016C59BD1AB3}"/>
              </a:ext>
            </a:extLst>
          </p:cNvPr>
          <p:cNvSpPr/>
          <p:nvPr/>
        </p:nvSpPr>
        <p:spPr>
          <a:xfrm>
            <a:off x="3230435" y="4678618"/>
            <a:ext cx="5681217" cy="525042"/>
          </a:xfrm>
          <a:prstGeom prst="roundRect">
            <a:avLst/>
          </a:prstGeom>
          <a:solidFill>
            <a:schemeClr val="accent5">
              <a:alpha val="27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vi-VN" dirty="0"/>
          </a:p>
        </p:txBody>
      </p:sp>
      <p:sp>
        <p:nvSpPr>
          <p:cNvPr id="4" name="Rectangle: Rounded Corners 3">
            <a:extLst>
              <a:ext uri="{FF2B5EF4-FFF2-40B4-BE49-F238E27FC236}">
                <a16:creationId xmlns:a16="http://schemas.microsoft.com/office/drawing/2014/main" id="{F9D76A61-902A-810F-3527-5C222EF6BCAA}"/>
              </a:ext>
            </a:extLst>
          </p:cNvPr>
          <p:cNvSpPr/>
          <p:nvPr/>
        </p:nvSpPr>
        <p:spPr>
          <a:xfrm>
            <a:off x="3230434" y="3742817"/>
            <a:ext cx="5681217" cy="517278"/>
          </a:xfrm>
          <a:prstGeom prst="roundRect">
            <a:avLst/>
          </a:prstGeom>
          <a:solidFill>
            <a:schemeClr val="accent4">
              <a:alpha val="27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vi-VN" dirty="0"/>
          </a:p>
        </p:txBody>
      </p:sp>
      <p:sp>
        <p:nvSpPr>
          <p:cNvPr id="7" name="TextBox 6">
            <a:extLst>
              <a:ext uri="{FF2B5EF4-FFF2-40B4-BE49-F238E27FC236}">
                <a16:creationId xmlns:a16="http://schemas.microsoft.com/office/drawing/2014/main" id="{C826CF9C-CFF4-9BA2-5CE4-4E6B07697C76}"/>
              </a:ext>
            </a:extLst>
          </p:cNvPr>
          <p:cNvSpPr txBox="1"/>
          <p:nvPr/>
        </p:nvSpPr>
        <p:spPr>
          <a:xfrm>
            <a:off x="4169308" y="6475334"/>
            <a:ext cx="7783227" cy="276999"/>
          </a:xfrm>
          <a:prstGeom prst="rect">
            <a:avLst/>
          </a:prstGeom>
          <a:noFill/>
        </p:spPr>
        <p:txBody>
          <a:bodyPr wrap="square">
            <a:spAutoFit/>
          </a:bodyPr>
          <a:lstStyle/>
          <a:p>
            <a:pPr algn="r"/>
            <a:r>
              <a:rPr lang="en-US" sz="1200" i="1">
                <a:solidFill>
                  <a:schemeClr val="tx1">
                    <a:lumMod val="65000"/>
                    <a:lumOff val="35000"/>
                  </a:schemeClr>
                </a:solidFill>
              </a:rPr>
              <a:t>Multivariable model adjusted for Age, Education, and Number of Sexual Partners.</a:t>
            </a:r>
            <a:endParaRPr lang="vi-VN" sz="1200" i="1">
              <a:solidFill>
                <a:schemeClr val="tx1">
                  <a:lumMod val="65000"/>
                  <a:lumOff val="35000"/>
                </a:schemeClr>
              </a:solidFill>
            </a:endParaRPr>
          </a:p>
        </p:txBody>
      </p:sp>
    </p:spTree>
    <p:extLst>
      <p:ext uri="{BB962C8B-B14F-4D97-AF65-F5344CB8AC3E}">
        <p14:creationId xmlns:p14="http://schemas.microsoft.com/office/powerpoint/2010/main" val="366010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5736" y="441326"/>
            <a:ext cx="9093346" cy="1223964"/>
          </a:xfrm>
        </p:spPr>
        <p:txBody>
          <a:bodyPr/>
          <a:lstStyle/>
          <a:p>
            <a:r>
              <a:t>Population Attributable Risk</a:t>
            </a:r>
          </a:p>
        </p:txBody>
      </p:sp>
      <p:sp>
        <p:nvSpPr>
          <p:cNvPr id="3" name="Content Placeholder 2"/>
          <p:cNvSpPr>
            <a:spLocks noGrp="1"/>
          </p:cNvSpPr>
          <p:nvPr>
            <p:ph idx="1"/>
          </p:nvPr>
        </p:nvSpPr>
        <p:spPr>
          <a:xfrm>
            <a:off x="60070" y="2507282"/>
            <a:ext cx="2754408" cy="2165678"/>
          </a:xfrm>
        </p:spPr>
        <p:txBody>
          <a:bodyPr>
            <a:normAutofit fontScale="85000" lnSpcReduction="10000"/>
          </a:bodyPr>
          <a:lstStyle/>
          <a:p>
            <a:pPr algn="just">
              <a:lnSpc>
                <a:spcPct val="200000"/>
              </a:lnSpc>
              <a:buClr>
                <a:srgbClr val="C00000"/>
              </a:buClr>
              <a:buFont typeface="Wingdings" panose="05000000000000000000" pitchFamily="2" charset="2"/>
              <a:buChar char="ü"/>
              <a:defRPr sz="1800"/>
            </a:pPr>
            <a:r>
              <a:rPr sz="2000" b="1">
                <a:cs typeface="Arial" panose="020B0604020202020204" pitchFamily="34" charset="0"/>
              </a:rPr>
              <a:t>If high‑freq </a:t>
            </a:r>
            <a:r>
              <a:rPr lang="en-US" sz="2000" b="1">
                <a:cs typeface="Arial" panose="020B0604020202020204" pitchFamily="34" charset="0"/>
              </a:rPr>
              <a:t>is </a:t>
            </a:r>
            <a:r>
              <a:rPr sz="2000" b="1">
                <a:cs typeface="Arial" panose="020B0604020202020204" pitchFamily="34" charset="0"/>
              </a:rPr>
              <a:t>stigma eliminated:</a:t>
            </a:r>
            <a:r>
              <a:rPr lang="en-US" sz="2000" b="1">
                <a:cs typeface="Arial" panose="020B0604020202020204" pitchFamily="34" charset="0"/>
              </a:rPr>
              <a:t> </a:t>
            </a:r>
            <a:r>
              <a:rPr lang="en-US" sz="2000" b="1">
                <a:solidFill>
                  <a:srgbClr val="CD001D"/>
                </a:solidFill>
                <a:cs typeface="Arial" panose="020B0604020202020204" pitchFamily="34" charset="0"/>
              </a:rPr>
              <a:t>36.3%</a:t>
            </a:r>
            <a:r>
              <a:rPr lang="en-US" sz="2000" b="1">
                <a:cs typeface="Arial" panose="020B0604020202020204" pitchFamily="34" charset="0"/>
              </a:rPr>
              <a:t> </a:t>
            </a:r>
            <a:r>
              <a:rPr sz="2000">
                <a:cs typeface="Arial" panose="020B0604020202020204" pitchFamily="34" charset="0"/>
              </a:rPr>
              <a:t>of initiations prevented among </a:t>
            </a:r>
            <a:r>
              <a:rPr lang="en-US" sz="2000">
                <a:cs typeface="Arial" panose="020B0604020202020204" pitchFamily="34" charset="0"/>
              </a:rPr>
              <a:t>TW</a:t>
            </a:r>
            <a:endParaRPr sz="2000">
              <a:cs typeface="Arial" panose="020B0604020202020204" pitchFamily="34" charset="0"/>
            </a:endParaRPr>
          </a:p>
        </p:txBody>
      </p:sp>
      <p:grpSp>
        <p:nvGrpSpPr>
          <p:cNvPr id="18" name="Group 17">
            <a:extLst>
              <a:ext uri="{FF2B5EF4-FFF2-40B4-BE49-F238E27FC236}">
                <a16:creationId xmlns:a16="http://schemas.microsoft.com/office/drawing/2014/main" id="{7E5D6F12-081C-28B1-86A3-0F1ED09944F0}"/>
              </a:ext>
            </a:extLst>
          </p:cNvPr>
          <p:cNvGrpSpPr/>
          <p:nvPr/>
        </p:nvGrpSpPr>
        <p:grpSpPr>
          <a:xfrm>
            <a:off x="3038584" y="2132502"/>
            <a:ext cx="9093346" cy="4081414"/>
            <a:chOff x="3295393" y="1476381"/>
            <a:chExt cx="8811451" cy="3935000"/>
          </a:xfrm>
        </p:grpSpPr>
        <p:pic>
          <p:nvPicPr>
            <p:cNvPr id="16" name="Picture 15" descr="A graph of a forest plot&#10;&#10;AI-generated content may be incorrect.">
              <a:extLst>
                <a:ext uri="{FF2B5EF4-FFF2-40B4-BE49-F238E27FC236}">
                  <a16:creationId xmlns:a16="http://schemas.microsoft.com/office/drawing/2014/main" id="{141A9378-8F75-3A52-6866-3BEB28D023FF}"/>
                </a:ext>
              </a:extLst>
            </p:cNvPr>
            <p:cNvPicPr>
              <a:picLocks noChangeAspect="1"/>
            </p:cNvPicPr>
            <p:nvPr/>
          </p:nvPicPr>
          <p:blipFill>
            <a:blip r:embed="rId3"/>
            <a:srcRect t="51303" b="684"/>
            <a:stretch/>
          </p:blipFill>
          <p:spPr>
            <a:xfrm>
              <a:off x="3295393" y="1621045"/>
              <a:ext cx="8811451" cy="3790336"/>
            </a:xfrm>
            <a:prstGeom prst="rect">
              <a:avLst/>
            </a:prstGeom>
          </p:spPr>
        </p:pic>
        <p:pic>
          <p:nvPicPr>
            <p:cNvPr id="17" name="Picture 16" descr="A graph of a forest plot&#10;&#10;AI-generated content may be incorrect.">
              <a:extLst>
                <a:ext uri="{FF2B5EF4-FFF2-40B4-BE49-F238E27FC236}">
                  <a16:creationId xmlns:a16="http://schemas.microsoft.com/office/drawing/2014/main" id="{94A83399-0C97-9B7A-F795-F1DDF7AD662E}"/>
                </a:ext>
              </a:extLst>
            </p:cNvPr>
            <p:cNvPicPr>
              <a:picLocks noChangeAspect="1"/>
            </p:cNvPicPr>
            <p:nvPr/>
          </p:nvPicPr>
          <p:blipFill>
            <a:blip r:embed="rId3"/>
            <a:srcRect t="4552" b="90871"/>
            <a:stretch/>
          </p:blipFill>
          <p:spPr>
            <a:xfrm>
              <a:off x="3295393" y="1476381"/>
              <a:ext cx="8811451" cy="361335"/>
            </a:xfrm>
            <a:prstGeom prst="rect">
              <a:avLst/>
            </a:prstGeom>
          </p:spPr>
        </p:pic>
      </p:grpSp>
      <p:sp>
        <p:nvSpPr>
          <p:cNvPr id="5" name="TextBox 4">
            <a:extLst>
              <a:ext uri="{FF2B5EF4-FFF2-40B4-BE49-F238E27FC236}">
                <a16:creationId xmlns:a16="http://schemas.microsoft.com/office/drawing/2014/main" id="{DAFC99A4-D8E1-9620-8B69-5A6F0B7D52AA}"/>
              </a:ext>
            </a:extLst>
          </p:cNvPr>
          <p:cNvSpPr txBox="1"/>
          <p:nvPr/>
        </p:nvSpPr>
        <p:spPr>
          <a:xfrm>
            <a:off x="2655736" y="1525559"/>
            <a:ext cx="6227960" cy="461665"/>
          </a:xfrm>
          <a:prstGeom prst="rect">
            <a:avLst/>
          </a:prstGeom>
          <a:solidFill>
            <a:schemeClr val="bg1"/>
          </a:solidFill>
          <a:ln w="57150">
            <a:solidFill>
              <a:srgbClr val="CD001D"/>
            </a:solidFill>
          </a:ln>
        </p:spPr>
        <p:txBody>
          <a:bodyPr wrap="square">
            <a:spAutoFit/>
          </a:bodyPr>
          <a:lstStyle/>
          <a:p>
            <a:pPr algn="ctr"/>
            <a:r>
              <a:rPr lang="en-US" sz="2400" b="1">
                <a:latin typeface="+mj-lt"/>
                <a:cs typeface="Arial" panose="020B0604020202020204" pitchFamily="34" charset="0"/>
              </a:rPr>
              <a:t>2B. Transgender Women (n=121)</a:t>
            </a:r>
            <a:endParaRPr lang="vi-VN" sz="2400" b="1">
              <a:latin typeface="+mj-lt"/>
            </a:endParaRPr>
          </a:p>
        </p:txBody>
      </p:sp>
      <p:sp>
        <p:nvSpPr>
          <p:cNvPr id="4" name="Rectangle: Rounded Corners 3">
            <a:extLst>
              <a:ext uri="{FF2B5EF4-FFF2-40B4-BE49-F238E27FC236}">
                <a16:creationId xmlns:a16="http://schemas.microsoft.com/office/drawing/2014/main" id="{F02DB42A-D125-07BD-4B4D-CDA23457FDE2}"/>
              </a:ext>
            </a:extLst>
          </p:cNvPr>
          <p:cNvSpPr/>
          <p:nvPr/>
        </p:nvSpPr>
        <p:spPr>
          <a:xfrm>
            <a:off x="3147989" y="4776054"/>
            <a:ext cx="5681217" cy="525042"/>
          </a:xfrm>
          <a:prstGeom prst="roundRect">
            <a:avLst/>
          </a:prstGeom>
          <a:solidFill>
            <a:schemeClr val="accent5">
              <a:alpha val="27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vi-VN" dirty="0"/>
          </a:p>
        </p:txBody>
      </p:sp>
      <p:sp>
        <p:nvSpPr>
          <p:cNvPr id="6" name="Rectangle: Rounded Corners 5">
            <a:extLst>
              <a:ext uri="{FF2B5EF4-FFF2-40B4-BE49-F238E27FC236}">
                <a16:creationId xmlns:a16="http://schemas.microsoft.com/office/drawing/2014/main" id="{1D8A4F7E-1910-1B1C-2558-D46E8A305DC4}"/>
              </a:ext>
            </a:extLst>
          </p:cNvPr>
          <p:cNvSpPr/>
          <p:nvPr/>
        </p:nvSpPr>
        <p:spPr>
          <a:xfrm>
            <a:off x="3147989" y="4255996"/>
            <a:ext cx="5681217" cy="517278"/>
          </a:xfrm>
          <a:prstGeom prst="roundRect">
            <a:avLst/>
          </a:prstGeom>
          <a:solidFill>
            <a:schemeClr val="accent4">
              <a:alpha val="27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vi-VN" dirty="0"/>
          </a:p>
        </p:txBody>
      </p:sp>
      <p:sp>
        <p:nvSpPr>
          <p:cNvPr id="7" name="Rectangle: Rounded Corners 6">
            <a:extLst>
              <a:ext uri="{FF2B5EF4-FFF2-40B4-BE49-F238E27FC236}">
                <a16:creationId xmlns:a16="http://schemas.microsoft.com/office/drawing/2014/main" id="{49EE62CF-8215-FC06-EEE8-FF2A8F82FD34}"/>
              </a:ext>
            </a:extLst>
          </p:cNvPr>
          <p:cNvSpPr/>
          <p:nvPr/>
        </p:nvSpPr>
        <p:spPr>
          <a:xfrm>
            <a:off x="3147988" y="5287748"/>
            <a:ext cx="5681217" cy="517278"/>
          </a:xfrm>
          <a:prstGeom prst="roundRect">
            <a:avLst/>
          </a:prstGeom>
          <a:solidFill>
            <a:schemeClr val="accent4">
              <a:alpha val="27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vi-VN" dirty="0"/>
          </a:p>
        </p:txBody>
      </p:sp>
      <p:sp>
        <p:nvSpPr>
          <p:cNvPr id="8" name="TextBox 7">
            <a:extLst>
              <a:ext uri="{FF2B5EF4-FFF2-40B4-BE49-F238E27FC236}">
                <a16:creationId xmlns:a16="http://schemas.microsoft.com/office/drawing/2014/main" id="{AE09F69E-643C-9E0C-10DB-32733786C9DF}"/>
              </a:ext>
            </a:extLst>
          </p:cNvPr>
          <p:cNvSpPr txBox="1"/>
          <p:nvPr/>
        </p:nvSpPr>
        <p:spPr>
          <a:xfrm>
            <a:off x="4169308" y="6475334"/>
            <a:ext cx="7783227" cy="276999"/>
          </a:xfrm>
          <a:prstGeom prst="rect">
            <a:avLst/>
          </a:prstGeom>
          <a:noFill/>
        </p:spPr>
        <p:txBody>
          <a:bodyPr wrap="square">
            <a:spAutoFit/>
          </a:bodyPr>
          <a:lstStyle/>
          <a:p>
            <a:pPr algn="r"/>
            <a:r>
              <a:rPr lang="en-US" sz="1200" i="1">
                <a:solidFill>
                  <a:schemeClr val="tx1">
                    <a:lumMod val="65000"/>
                    <a:lumOff val="35000"/>
                  </a:schemeClr>
                </a:solidFill>
              </a:rPr>
              <a:t>Multivariable model adjusted for Age, Education, and Number of Sexual Partners.</a:t>
            </a:r>
            <a:endParaRPr lang="vi-VN" sz="1200" i="1">
              <a:solidFill>
                <a:schemeClr val="tx1">
                  <a:lumMod val="65000"/>
                  <a:lumOff val="3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marL="342900" indent="-342900" algn="just">
              <a:lnSpc>
                <a:spcPct val="150000"/>
              </a:lnSpc>
              <a:buClr>
                <a:srgbClr val="C00000"/>
              </a:buClr>
              <a:buFont typeface="Wingdings" panose="05000000000000000000" pitchFamily="2" charset="2"/>
              <a:buChar char="ü"/>
              <a:defRPr sz="1800"/>
            </a:pPr>
            <a:r>
              <a:rPr sz="2600"/>
              <a:t>Integrate stigma screening into HIV care visits</a:t>
            </a:r>
          </a:p>
          <a:p>
            <a:pPr marL="342900" indent="-342900" algn="just">
              <a:lnSpc>
                <a:spcPct val="150000"/>
              </a:lnSpc>
              <a:buClr>
                <a:srgbClr val="C00000"/>
              </a:buClr>
              <a:buFont typeface="Wingdings" panose="05000000000000000000" pitchFamily="2" charset="2"/>
              <a:buChar char="ü"/>
              <a:defRPr sz="1800"/>
            </a:pPr>
            <a:r>
              <a:rPr sz="2600"/>
              <a:t>Multi‑level interventions: legal protection, staff training, peer support</a:t>
            </a:r>
          </a:p>
          <a:p>
            <a:pPr marL="342900" indent="-342900" algn="just">
              <a:lnSpc>
                <a:spcPct val="150000"/>
              </a:lnSpc>
              <a:buClr>
                <a:srgbClr val="C00000"/>
              </a:buClr>
              <a:buFont typeface="Wingdings" panose="05000000000000000000" pitchFamily="2" charset="2"/>
              <a:buChar char="ü"/>
              <a:defRPr sz="1800"/>
            </a:pPr>
            <a:r>
              <a:rPr sz="2600"/>
              <a:t>Address physical safety &amp; social inclusion</a:t>
            </a:r>
            <a:r>
              <a:rPr lang="en-US" sz="2600"/>
              <a:t>.</a:t>
            </a:r>
            <a:endParaRPr sz="2600"/>
          </a:p>
        </p:txBody>
      </p:sp>
      <p:sp>
        <p:nvSpPr>
          <p:cNvPr id="2" name="Title 1"/>
          <p:cNvSpPr>
            <a:spLocks noGrp="1"/>
          </p:cNvSpPr>
          <p:nvPr>
            <p:ph type="title"/>
          </p:nvPr>
        </p:nvSpPr>
        <p:spPr/>
        <p:txBody>
          <a:bodyPr/>
          <a:lstStyle/>
          <a:p>
            <a:r>
              <a:t>Implications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fontScale="92500" lnSpcReduction="10000"/>
          </a:bodyPr>
          <a:lstStyle/>
          <a:p>
            <a:pPr marL="342900" indent="-342900">
              <a:lnSpc>
                <a:spcPct val="150000"/>
              </a:lnSpc>
              <a:buClr>
                <a:srgbClr val="C00000"/>
              </a:buClr>
              <a:buFont typeface="Wingdings" panose="05000000000000000000" pitchFamily="2" charset="2"/>
              <a:buChar char="ü"/>
              <a:defRPr sz="1800"/>
            </a:pPr>
            <a:r>
              <a:rPr sz="2400"/>
              <a:t>Stigma is a causal driver of first‑time drug use among MSM &amp; TW </a:t>
            </a:r>
            <a:r>
              <a:rPr lang="en-US" sz="2400"/>
              <a:t>living </a:t>
            </a:r>
            <a:r>
              <a:rPr sz="2400"/>
              <a:t>with HIV</a:t>
            </a:r>
            <a:r>
              <a:rPr lang="en-US" sz="2400"/>
              <a:t>.</a:t>
            </a:r>
            <a:endParaRPr sz="2400"/>
          </a:p>
          <a:p>
            <a:pPr marL="1028700" lvl="1" indent="-342900">
              <a:lnSpc>
                <a:spcPct val="150000"/>
              </a:lnSpc>
              <a:buClr>
                <a:srgbClr val="C00000"/>
              </a:buClr>
              <a:buFont typeface="Wingdings" panose="05000000000000000000" pitchFamily="2" charset="2"/>
              <a:buChar char="ü"/>
              <a:defRPr sz="1800"/>
            </a:pPr>
            <a:r>
              <a:rPr sz="2200"/>
              <a:t>Physical violence, exclusion, </a:t>
            </a:r>
            <a:r>
              <a:rPr lang="en-US" sz="2200"/>
              <a:t>Emotional </a:t>
            </a:r>
            <a:r>
              <a:rPr sz="2200"/>
              <a:t>trauma </a:t>
            </a:r>
            <a:r>
              <a:rPr lang="en-US" sz="2200"/>
              <a:t>are the </a:t>
            </a:r>
            <a:r>
              <a:rPr sz="2200"/>
              <a:t>most harmful</a:t>
            </a:r>
            <a:r>
              <a:rPr lang="en-US" sz="2200"/>
              <a:t>.</a:t>
            </a:r>
            <a:endParaRPr sz="2200"/>
          </a:p>
          <a:p>
            <a:pPr marL="342900" indent="-342900">
              <a:lnSpc>
                <a:spcPct val="150000"/>
              </a:lnSpc>
              <a:buClr>
                <a:srgbClr val="C00000"/>
              </a:buClr>
              <a:buFont typeface="Wingdings" panose="05000000000000000000" pitchFamily="2" charset="2"/>
              <a:buChar char="ü"/>
              <a:defRPr sz="1800"/>
            </a:pPr>
            <a:r>
              <a:rPr sz="2400"/>
              <a:t>Eradicating severe stigma could </a:t>
            </a:r>
            <a:r>
              <a:rPr lang="vi-VN" sz="2400">
                <a:latin typeface="Verdana" panose="020B0604030504040204" pitchFamily="34" charset="0"/>
                <a:ea typeface="Verdana" panose="020B0604030504040204" pitchFamily="34" charset="0"/>
              </a:rPr>
              <a:t>potentially</a:t>
            </a:r>
            <a:r>
              <a:rPr lang="en-US" sz="2400"/>
              <a:t> </a:t>
            </a:r>
            <a:r>
              <a:rPr sz="2400"/>
              <a:t>prevent &gt;1⁄</a:t>
            </a:r>
            <a:r>
              <a:rPr lang="en-US" sz="2400"/>
              <a:t>3</a:t>
            </a:r>
            <a:r>
              <a:rPr sz="2400"/>
              <a:t> of new</a:t>
            </a:r>
            <a:r>
              <a:rPr sz="2400">
                <a:latin typeface="Verdana" panose="020B0604030504040204" pitchFamily="34" charset="0"/>
                <a:ea typeface="Verdana" panose="020B0604030504040204" pitchFamily="34" charset="0"/>
              </a:rPr>
              <a:t> </a:t>
            </a:r>
            <a:r>
              <a:rPr lang="vi-VN" sz="2400">
                <a:latin typeface="Verdana" panose="020B0604030504040204" pitchFamily="34" charset="0"/>
                <a:ea typeface="Verdana" panose="020B0604030504040204" pitchFamily="34" charset="0"/>
              </a:rPr>
              <a:t>sub</a:t>
            </a:r>
            <a:r>
              <a:rPr lang="en-US" sz="2400">
                <a:latin typeface="Verdana" panose="020B0604030504040204" pitchFamily="34" charset="0"/>
                <a:ea typeface="Verdana" panose="020B0604030504040204" pitchFamily="34" charset="0"/>
              </a:rPr>
              <a:t>s</a:t>
            </a:r>
            <a:r>
              <a:rPr lang="vi-VN" sz="2400">
                <a:latin typeface="Verdana" panose="020B0604030504040204" pitchFamily="34" charset="0"/>
                <a:ea typeface="Verdana" panose="020B0604030504040204" pitchFamily="34" charset="0"/>
              </a:rPr>
              <a:t>tance use </a:t>
            </a:r>
            <a:r>
              <a:rPr sz="2400"/>
              <a:t>initiations</a:t>
            </a:r>
            <a:r>
              <a:rPr lang="en-US" sz="2400"/>
              <a:t>.</a:t>
            </a:r>
            <a:endParaRPr sz="2400"/>
          </a:p>
          <a:p>
            <a:pPr marL="342900" indent="-342900">
              <a:lnSpc>
                <a:spcPct val="150000"/>
              </a:lnSpc>
              <a:buClr>
                <a:srgbClr val="C00000"/>
              </a:buClr>
              <a:buFont typeface="Wingdings" panose="05000000000000000000" pitchFamily="2" charset="2"/>
              <a:buChar char="ü"/>
              <a:defRPr sz="1800"/>
            </a:pPr>
            <a:r>
              <a:rPr sz="2400"/>
              <a:t>Stigma reduction must be integral to HIV &amp; substance‑use strategies</a:t>
            </a:r>
            <a:r>
              <a:rPr lang="en-US" sz="2400"/>
              <a:t>.</a:t>
            </a:r>
            <a:endParaRPr sz="2400"/>
          </a:p>
        </p:txBody>
      </p:sp>
      <p:sp>
        <p:nvSpPr>
          <p:cNvPr id="2" name="Title 1"/>
          <p:cNvSpPr>
            <a:spLocks noGrp="1"/>
          </p:cNvSpPr>
          <p:nvPr>
            <p:ph type="title"/>
          </p:nvPr>
        </p:nvSpPr>
        <p:spPr/>
        <p:txBody>
          <a:bodyPr/>
          <a:lstStyle/>
          <a:p>
            <a:r>
              <a:t>Take‑Home Messages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9B39EC-B619-611F-886B-0CCE8B94CE80}"/>
              </a:ext>
            </a:extLst>
          </p:cNvPr>
          <p:cNvSpPr>
            <a:spLocks noGrp="1"/>
          </p:cNvSpPr>
          <p:nvPr>
            <p:ph type="ctrTitle"/>
          </p:nvPr>
        </p:nvSpPr>
        <p:spPr>
          <a:xfrm>
            <a:off x="1349829" y="1762116"/>
            <a:ext cx="9760857" cy="1075342"/>
          </a:xfrm>
        </p:spPr>
        <p:txBody>
          <a:bodyPr>
            <a:normAutofit/>
          </a:bodyPr>
          <a:lstStyle/>
          <a:p>
            <a:r>
              <a:rPr lang="en-US" sz="7200" dirty="0"/>
              <a:t>Thank you</a:t>
            </a:r>
            <a:endParaRPr lang="vi-VN" sz="7200" dirty="0"/>
          </a:p>
        </p:txBody>
      </p:sp>
      <p:sp>
        <p:nvSpPr>
          <p:cNvPr id="5" name="Subtitle 4">
            <a:extLst>
              <a:ext uri="{FF2B5EF4-FFF2-40B4-BE49-F238E27FC236}">
                <a16:creationId xmlns:a16="http://schemas.microsoft.com/office/drawing/2014/main" id="{069B2FFA-2930-E37A-84B2-F8C7D7BDB00E}"/>
              </a:ext>
            </a:extLst>
          </p:cNvPr>
          <p:cNvSpPr>
            <a:spLocks noGrp="1"/>
          </p:cNvSpPr>
          <p:nvPr>
            <p:ph type="subTitle" idx="1"/>
          </p:nvPr>
        </p:nvSpPr>
        <p:spPr>
          <a:xfrm>
            <a:off x="0" y="5291002"/>
            <a:ext cx="12192000" cy="1041215"/>
          </a:xfrm>
        </p:spPr>
        <p:txBody>
          <a:bodyPr>
            <a:noAutofit/>
          </a:bodyPr>
          <a:lstStyle/>
          <a:p>
            <a:r>
              <a:rPr lang="en-US" sz="2800" b="1" kern="100" dirty="0">
                <a:effectLst/>
                <a:latin typeface="Arial" panose="020B0604020202020204" pitchFamily="34" charset="0"/>
                <a:ea typeface="Malgun Gothic" panose="020B0503020000020004" pitchFamily="34" charset="-127"/>
                <a:cs typeface="Times New Roman" panose="02020603050405020304" pitchFamily="18" charset="0"/>
              </a:rPr>
              <a:t>Acknowledgement</a:t>
            </a:r>
          </a:p>
          <a:p>
            <a:r>
              <a:rPr lang="en-US" sz="2800" kern="100" dirty="0">
                <a:effectLst/>
                <a:latin typeface="Arial" panose="020B0604020202020204" pitchFamily="34" charset="0"/>
                <a:ea typeface="Malgun Gothic" panose="020B0503020000020004" pitchFamily="34" charset="-127"/>
                <a:cs typeface="Times New Roman" panose="02020603050405020304" pitchFamily="18" charset="0"/>
              </a:rPr>
              <a:t>This study was supported by a </a:t>
            </a:r>
            <a:r>
              <a:rPr lang="en-US" sz="2800" kern="100">
                <a:effectLst/>
                <a:latin typeface="Arial" panose="020B0604020202020204" pitchFamily="34" charset="0"/>
                <a:ea typeface="Malgun Gothic" panose="020B0503020000020004" pitchFamily="34" charset="-127"/>
                <a:cs typeface="Times New Roman" panose="02020603050405020304" pitchFamily="18" charset="0"/>
              </a:rPr>
              <a:t>grant from Gilead </a:t>
            </a:r>
            <a:r>
              <a:rPr lang="en-US" sz="2800" kern="100" dirty="0">
                <a:effectLst/>
                <a:latin typeface="Arial" panose="020B0604020202020204" pitchFamily="34" charset="0"/>
                <a:ea typeface="Malgun Gothic" panose="020B0503020000020004" pitchFamily="34" charset="-127"/>
                <a:cs typeface="Times New Roman" panose="02020603050405020304" pitchFamily="18" charset="0"/>
              </a:rPr>
              <a:t>Sciences, Inc.</a:t>
            </a:r>
            <a:endParaRPr lang="vi-VN" sz="2800" kern="100" dirty="0">
              <a:effectLst/>
              <a:latin typeface="Arial" panose="020B0604020202020204" pitchFamily="34" charset="0"/>
              <a:ea typeface="Malgun Gothic" panose="020B0503020000020004" pitchFamily="34" charset="-127"/>
              <a:cs typeface="Times New Roman" panose="02020603050405020304" pitchFamily="18" charset="0"/>
            </a:endParaRPr>
          </a:p>
        </p:txBody>
      </p:sp>
      <p:sp>
        <p:nvSpPr>
          <p:cNvPr id="3" name="TextBox 2">
            <a:extLst>
              <a:ext uri="{FF2B5EF4-FFF2-40B4-BE49-F238E27FC236}">
                <a16:creationId xmlns:a16="http://schemas.microsoft.com/office/drawing/2014/main" id="{FEE132DD-5548-3AF6-B951-35499D9DC2BD}"/>
              </a:ext>
            </a:extLst>
          </p:cNvPr>
          <p:cNvSpPr txBox="1"/>
          <p:nvPr/>
        </p:nvSpPr>
        <p:spPr>
          <a:xfrm>
            <a:off x="1536819" y="3033178"/>
            <a:ext cx="9386875" cy="2062103"/>
          </a:xfrm>
          <a:prstGeom prst="rect">
            <a:avLst/>
          </a:prstGeom>
          <a:noFill/>
        </p:spPr>
        <p:txBody>
          <a:bodyPr wrap="square">
            <a:spAutoFit/>
          </a:bodyPr>
          <a:lstStyle/>
          <a:p>
            <a:pPr algn="just"/>
            <a:r>
              <a:rPr lang="en-US" sz="1600" b="1">
                <a:solidFill>
                  <a:schemeClr val="tx1">
                    <a:lumMod val="65000"/>
                    <a:lumOff val="35000"/>
                  </a:schemeClr>
                </a:solidFill>
              </a:rPr>
              <a:t>Authors</a:t>
            </a:r>
            <a:r>
              <a:rPr lang="en-US" sz="1600">
                <a:solidFill>
                  <a:schemeClr val="tx1">
                    <a:lumMod val="65000"/>
                    <a:lumOff val="35000"/>
                  </a:schemeClr>
                </a:solidFill>
              </a:rPr>
              <a:t>: </a:t>
            </a:r>
            <a:r>
              <a:rPr lang="vi-VN" sz="1600">
                <a:solidFill>
                  <a:schemeClr val="tx1">
                    <a:lumMod val="65000"/>
                    <a:lumOff val="35000"/>
                  </a:schemeClr>
                </a:solidFill>
                <a:latin typeface="Verdana" panose="020B0604030504040204" pitchFamily="34" charset="0"/>
                <a:ea typeface="Verdana" panose="020B0604030504040204" pitchFamily="34" charset="0"/>
              </a:rPr>
              <a:t>Minh T. Nguyen</a:t>
            </a:r>
            <a:r>
              <a:rPr lang="vi-VN" sz="1600" baseline="30000">
                <a:solidFill>
                  <a:schemeClr val="tx1">
                    <a:lumMod val="65000"/>
                    <a:lumOff val="35000"/>
                  </a:schemeClr>
                </a:solidFill>
                <a:latin typeface="Verdana" panose="020B0604030504040204" pitchFamily="34" charset="0"/>
                <a:ea typeface="Verdana" panose="020B0604030504040204" pitchFamily="34" charset="0"/>
              </a:rPr>
              <a:t>1,2</a:t>
            </a:r>
            <a:r>
              <a:rPr lang="vi-VN" sz="1600">
                <a:solidFill>
                  <a:schemeClr val="tx1">
                    <a:lumMod val="65000"/>
                    <a:lumOff val="35000"/>
                  </a:schemeClr>
                </a:solidFill>
                <a:latin typeface="Verdana" panose="020B0604030504040204" pitchFamily="34" charset="0"/>
                <a:ea typeface="Verdana" panose="020B0604030504040204" pitchFamily="34" charset="0"/>
              </a:rPr>
              <a:t>, Donn J. Colby</a:t>
            </a:r>
            <a:r>
              <a:rPr lang="vi-VN" sz="1600" baseline="30000">
                <a:solidFill>
                  <a:schemeClr val="tx1">
                    <a:lumMod val="65000"/>
                    <a:lumOff val="35000"/>
                  </a:schemeClr>
                </a:solidFill>
                <a:latin typeface="Verdana" panose="020B0604030504040204" pitchFamily="34" charset="0"/>
                <a:ea typeface="Verdana" panose="020B0604030504040204" pitchFamily="34" charset="0"/>
              </a:rPr>
              <a:t>1</a:t>
            </a:r>
            <a:r>
              <a:rPr lang="en-US" sz="1600">
                <a:solidFill>
                  <a:schemeClr val="tx1">
                    <a:lumMod val="65000"/>
                    <a:lumOff val="35000"/>
                  </a:schemeClr>
                </a:solidFill>
                <a:latin typeface="Verdana" panose="020B0604030504040204" pitchFamily="34" charset="0"/>
                <a:ea typeface="Verdana" panose="020B0604030504040204" pitchFamily="34" charset="0"/>
              </a:rPr>
              <a:t>, </a:t>
            </a:r>
            <a:r>
              <a:rPr lang="vi-VN" sz="1600">
                <a:solidFill>
                  <a:schemeClr val="tx1">
                    <a:lumMod val="65000"/>
                    <a:lumOff val="35000"/>
                  </a:schemeClr>
                </a:solidFill>
                <a:latin typeface="Verdana" panose="020B0604030504040204" pitchFamily="34" charset="0"/>
                <a:ea typeface="Verdana" panose="020B0604030504040204" pitchFamily="34" charset="0"/>
              </a:rPr>
              <a:t>Lan Anh Do</a:t>
            </a:r>
            <a:r>
              <a:rPr lang="vi-VN" sz="1600" baseline="30000">
                <a:solidFill>
                  <a:schemeClr val="tx1">
                    <a:lumMod val="65000"/>
                    <a:lumOff val="35000"/>
                  </a:schemeClr>
                </a:solidFill>
                <a:latin typeface="Verdana" panose="020B0604030504040204" pitchFamily="34" charset="0"/>
                <a:ea typeface="Verdana" panose="020B0604030504040204" pitchFamily="34" charset="0"/>
              </a:rPr>
              <a:t>1,3</a:t>
            </a:r>
            <a:r>
              <a:rPr lang="vi-VN" sz="1600">
                <a:solidFill>
                  <a:schemeClr val="tx1">
                    <a:lumMod val="65000"/>
                    <a:lumOff val="35000"/>
                  </a:schemeClr>
                </a:solidFill>
                <a:latin typeface="Verdana" panose="020B0604030504040204" pitchFamily="34" charset="0"/>
                <a:ea typeface="Verdana" panose="020B0604030504040204" pitchFamily="34" charset="0"/>
              </a:rPr>
              <a:t>, Tam Cong Le</a:t>
            </a:r>
            <a:r>
              <a:rPr lang="vi-VN" sz="1600" baseline="30000">
                <a:solidFill>
                  <a:schemeClr val="tx1">
                    <a:lumMod val="65000"/>
                    <a:lumOff val="35000"/>
                  </a:schemeClr>
                </a:solidFill>
                <a:latin typeface="Verdana" panose="020B0604030504040204" pitchFamily="34" charset="0"/>
                <a:ea typeface="Verdana" panose="020B0604030504040204" pitchFamily="34" charset="0"/>
              </a:rPr>
              <a:t>1</a:t>
            </a:r>
            <a:r>
              <a:rPr lang="vi-VN" sz="1600">
                <a:solidFill>
                  <a:schemeClr val="tx1">
                    <a:lumMod val="65000"/>
                    <a:lumOff val="35000"/>
                  </a:schemeClr>
                </a:solidFill>
                <a:latin typeface="Verdana" panose="020B0604030504040204" pitchFamily="34" charset="0"/>
                <a:ea typeface="Verdana" panose="020B0604030504040204" pitchFamily="34" charset="0"/>
              </a:rPr>
              <a:t>, Huu Thanh Tran</a:t>
            </a:r>
            <a:r>
              <a:rPr lang="vi-VN" sz="1600" baseline="30000">
                <a:solidFill>
                  <a:schemeClr val="tx1">
                    <a:lumMod val="65000"/>
                    <a:lumOff val="35000"/>
                  </a:schemeClr>
                </a:solidFill>
                <a:latin typeface="Verdana" panose="020B0604030504040204" pitchFamily="34" charset="0"/>
                <a:ea typeface="Verdana" panose="020B0604030504040204" pitchFamily="34" charset="0"/>
              </a:rPr>
              <a:t>1</a:t>
            </a:r>
            <a:r>
              <a:rPr lang="vi-VN" sz="1600">
                <a:solidFill>
                  <a:schemeClr val="tx1">
                    <a:lumMod val="65000"/>
                    <a:lumOff val="35000"/>
                  </a:schemeClr>
                </a:solidFill>
                <a:latin typeface="Verdana" panose="020B0604030504040204" pitchFamily="34" charset="0"/>
                <a:ea typeface="Verdana" panose="020B0604030504040204" pitchFamily="34" charset="0"/>
              </a:rPr>
              <a:t>, Binh Quoc Luong</a:t>
            </a:r>
            <a:r>
              <a:rPr lang="vi-VN" sz="1600" baseline="30000">
                <a:solidFill>
                  <a:schemeClr val="tx1">
                    <a:lumMod val="65000"/>
                    <a:lumOff val="35000"/>
                  </a:schemeClr>
                </a:solidFill>
                <a:latin typeface="Verdana" panose="020B0604030504040204" pitchFamily="34" charset="0"/>
                <a:ea typeface="Verdana" panose="020B0604030504040204" pitchFamily="34" charset="0"/>
              </a:rPr>
              <a:t>4</a:t>
            </a:r>
            <a:r>
              <a:rPr lang="vi-VN" sz="1600">
                <a:solidFill>
                  <a:schemeClr val="tx1">
                    <a:lumMod val="65000"/>
                    <a:lumOff val="35000"/>
                  </a:schemeClr>
                </a:solidFill>
                <a:latin typeface="Verdana" panose="020B0604030504040204" pitchFamily="34" charset="0"/>
                <a:ea typeface="Verdana" panose="020B0604030504040204" pitchFamily="34" charset="0"/>
              </a:rPr>
              <a:t>, Phuong Kim Thi Doan</a:t>
            </a:r>
            <a:r>
              <a:rPr lang="vi-VN" sz="1600" baseline="30000">
                <a:solidFill>
                  <a:schemeClr val="tx1">
                    <a:lumMod val="65000"/>
                    <a:lumOff val="35000"/>
                  </a:schemeClr>
                </a:solidFill>
                <a:latin typeface="Verdana" panose="020B0604030504040204" pitchFamily="34" charset="0"/>
                <a:ea typeface="Verdana" panose="020B0604030504040204" pitchFamily="34" charset="0"/>
              </a:rPr>
              <a:t>5</a:t>
            </a:r>
            <a:r>
              <a:rPr lang="vi-VN" sz="1600">
                <a:solidFill>
                  <a:schemeClr val="tx1">
                    <a:lumMod val="65000"/>
                    <a:lumOff val="35000"/>
                  </a:schemeClr>
                </a:solidFill>
                <a:latin typeface="Verdana" panose="020B0604030504040204" pitchFamily="34" charset="0"/>
                <a:ea typeface="Verdana" panose="020B0604030504040204" pitchFamily="34" charset="0"/>
              </a:rPr>
              <a:t>, Khang Quang Do</a:t>
            </a:r>
            <a:r>
              <a:rPr lang="vi-VN" sz="1600" baseline="30000">
                <a:solidFill>
                  <a:schemeClr val="tx1">
                    <a:lumMod val="65000"/>
                    <a:lumOff val="35000"/>
                  </a:schemeClr>
                </a:solidFill>
                <a:latin typeface="Verdana" panose="020B0604030504040204" pitchFamily="34" charset="0"/>
                <a:ea typeface="Verdana" panose="020B0604030504040204" pitchFamily="34" charset="0"/>
              </a:rPr>
              <a:t>6</a:t>
            </a:r>
            <a:r>
              <a:rPr lang="vi-VN" sz="1600">
                <a:solidFill>
                  <a:schemeClr val="tx1">
                    <a:lumMod val="65000"/>
                    <a:lumOff val="35000"/>
                  </a:schemeClr>
                </a:solidFill>
                <a:latin typeface="Verdana" panose="020B0604030504040204" pitchFamily="34" charset="0"/>
                <a:ea typeface="Verdana" panose="020B0604030504040204" pitchFamily="34" charset="0"/>
              </a:rPr>
              <a:t>, Hung Van</a:t>
            </a:r>
            <a:r>
              <a:rPr lang="vi-VN" sz="1600" baseline="30000">
                <a:solidFill>
                  <a:schemeClr val="tx1">
                    <a:lumMod val="65000"/>
                    <a:lumOff val="35000"/>
                  </a:schemeClr>
                </a:solidFill>
                <a:latin typeface="Verdana" panose="020B0604030504040204" pitchFamily="34" charset="0"/>
                <a:ea typeface="Verdana" panose="020B0604030504040204" pitchFamily="34" charset="0"/>
              </a:rPr>
              <a:t>4</a:t>
            </a:r>
            <a:r>
              <a:rPr lang="vi-VN" sz="1600">
                <a:solidFill>
                  <a:schemeClr val="tx1">
                    <a:lumMod val="65000"/>
                    <a:lumOff val="35000"/>
                  </a:schemeClr>
                </a:solidFill>
                <a:latin typeface="Verdana" panose="020B0604030504040204" pitchFamily="34" charset="0"/>
                <a:ea typeface="Verdana" panose="020B0604030504040204" pitchFamily="34" charset="0"/>
              </a:rPr>
              <a:t>, An Bao</a:t>
            </a:r>
            <a:r>
              <a:rPr lang="vi-VN" sz="1600" baseline="30000">
                <a:solidFill>
                  <a:schemeClr val="tx1">
                    <a:lumMod val="65000"/>
                    <a:lumOff val="35000"/>
                  </a:schemeClr>
                </a:solidFill>
                <a:latin typeface="Verdana" panose="020B0604030504040204" pitchFamily="34" charset="0"/>
                <a:ea typeface="Verdana" panose="020B0604030504040204" pitchFamily="34" charset="0"/>
              </a:rPr>
              <a:t>1</a:t>
            </a:r>
            <a:r>
              <a:rPr lang="en-US" sz="1600">
                <a:solidFill>
                  <a:schemeClr val="tx1">
                    <a:lumMod val="65000"/>
                    <a:lumOff val="35000"/>
                  </a:schemeClr>
                </a:solidFill>
                <a:latin typeface="Verdana" panose="020B0604030504040204" pitchFamily="34" charset="0"/>
                <a:ea typeface="Verdana" panose="020B0604030504040204" pitchFamily="34" charset="0"/>
              </a:rPr>
              <a:t>.</a:t>
            </a:r>
            <a:endParaRPr lang="vi-VN" sz="1600">
              <a:solidFill>
                <a:schemeClr val="tx1">
                  <a:lumMod val="65000"/>
                  <a:lumOff val="35000"/>
                </a:schemeClr>
              </a:solidFill>
              <a:latin typeface="Verdana" panose="020B0604030504040204" pitchFamily="34" charset="0"/>
              <a:ea typeface="Verdana" panose="020B0604030504040204" pitchFamily="34" charset="0"/>
            </a:endParaRPr>
          </a:p>
          <a:p>
            <a:pPr algn="just"/>
            <a:endParaRPr lang="vi-VN" sz="1600">
              <a:solidFill>
                <a:schemeClr val="tx1">
                  <a:lumMod val="65000"/>
                  <a:lumOff val="35000"/>
                </a:schemeClr>
              </a:solidFill>
            </a:endParaRPr>
          </a:p>
          <a:p>
            <a:pPr algn="just"/>
            <a:r>
              <a:rPr lang="en-US" sz="1600" b="1">
                <a:solidFill>
                  <a:schemeClr val="tx1">
                    <a:lumMod val="65000"/>
                    <a:lumOff val="35000"/>
                  </a:schemeClr>
                </a:solidFill>
                <a:latin typeface="+mj-lt"/>
              </a:rPr>
              <a:t>A</a:t>
            </a:r>
            <a:r>
              <a:rPr lang="vi-VN" sz="1600" b="1">
                <a:solidFill>
                  <a:schemeClr val="tx1">
                    <a:lumMod val="65000"/>
                    <a:lumOff val="35000"/>
                  </a:schemeClr>
                </a:solidFill>
                <a:latin typeface="Verdana" panose="020B0604030504040204" pitchFamily="34" charset="0"/>
                <a:ea typeface="Verdana" panose="020B0604030504040204" pitchFamily="34" charset="0"/>
              </a:rPr>
              <a:t>ffiliation</a:t>
            </a:r>
            <a:r>
              <a:rPr lang="en-US" sz="1600">
                <a:solidFill>
                  <a:schemeClr val="tx1">
                    <a:lumMod val="65000"/>
                    <a:lumOff val="35000"/>
                  </a:schemeClr>
                </a:solidFill>
                <a:latin typeface="+mj-lt"/>
              </a:rPr>
              <a:t>:</a:t>
            </a:r>
            <a:r>
              <a:rPr lang="en-US" sz="1600" baseline="30000">
                <a:solidFill>
                  <a:schemeClr val="tx1">
                    <a:lumMod val="65000"/>
                    <a:lumOff val="35000"/>
                  </a:schemeClr>
                </a:solidFill>
                <a:latin typeface="+mj-lt"/>
              </a:rPr>
              <a:t> </a:t>
            </a:r>
            <a:r>
              <a:rPr lang="vi-VN" sz="1600" baseline="30000">
                <a:solidFill>
                  <a:schemeClr val="tx1">
                    <a:lumMod val="65000"/>
                    <a:lumOff val="35000"/>
                  </a:schemeClr>
                </a:solidFill>
                <a:latin typeface="Verdana" panose="020B0604030504040204" pitchFamily="34" charset="0"/>
                <a:ea typeface="Verdana" panose="020B0604030504040204" pitchFamily="34" charset="0"/>
              </a:rPr>
              <a:t>1</a:t>
            </a:r>
            <a:r>
              <a:rPr lang="vi-VN" sz="1600">
                <a:solidFill>
                  <a:schemeClr val="tx1">
                    <a:lumMod val="65000"/>
                    <a:lumOff val="35000"/>
                  </a:schemeClr>
                </a:solidFill>
                <a:latin typeface="Verdana" panose="020B0604030504040204" pitchFamily="34" charset="0"/>
                <a:ea typeface="Verdana" panose="020B0604030504040204" pitchFamily="34" charset="0"/>
              </a:rPr>
              <a:t>Center for Applied Research on Men and Community Health (CARMAH), Ho Chi Minh City, Vietnam; </a:t>
            </a:r>
            <a:r>
              <a:rPr lang="vi-VN" sz="1600" baseline="30000">
                <a:solidFill>
                  <a:schemeClr val="tx1">
                    <a:lumMod val="65000"/>
                    <a:lumOff val="35000"/>
                  </a:schemeClr>
                </a:solidFill>
              </a:rPr>
              <a:t>2</a:t>
            </a:r>
            <a:r>
              <a:rPr lang="en-US" sz="1600">
                <a:solidFill>
                  <a:schemeClr val="tx1">
                    <a:lumMod val="65000"/>
                    <a:lumOff val="35000"/>
                  </a:schemeClr>
                </a:solidFill>
              </a:rPr>
              <a:t>University of Medicine and Pharmacy at Ho Chi Minh City</a:t>
            </a:r>
            <a:r>
              <a:rPr lang="vi-VN" sz="1600">
                <a:solidFill>
                  <a:schemeClr val="tx1">
                    <a:lumMod val="65000"/>
                    <a:lumOff val="35000"/>
                  </a:schemeClr>
                </a:solidFill>
                <a:latin typeface="Verdana" panose="020B0604030504040204" pitchFamily="34" charset="0"/>
                <a:ea typeface="Verdana" panose="020B0604030504040204" pitchFamily="34" charset="0"/>
              </a:rPr>
              <a:t>, Ho Chi Minh City, Vietnam; </a:t>
            </a:r>
            <a:r>
              <a:rPr lang="vi-VN" sz="1600" baseline="30000">
                <a:solidFill>
                  <a:schemeClr val="tx1">
                    <a:lumMod val="65000"/>
                    <a:lumOff val="35000"/>
                  </a:schemeClr>
                </a:solidFill>
                <a:latin typeface="Verdana" panose="020B0604030504040204" pitchFamily="34" charset="0"/>
                <a:ea typeface="Verdana" panose="020B0604030504040204" pitchFamily="34" charset="0"/>
              </a:rPr>
              <a:t>3</a:t>
            </a:r>
            <a:r>
              <a:rPr lang="vi-VN" sz="1600">
                <a:solidFill>
                  <a:schemeClr val="tx1">
                    <a:lumMod val="65000"/>
                    <a:lumOff val="35000"/>
                  </a:schemeClr>
                </a:solidFill>
                <a:latin typeface="Verdana" panose="020B0604030504040204" pitchFamily="34" charset="0"/>
                <a:ea typeface="Verdana" panose="020B0604030504040204" pitchFamily="34" charset="0"/>
              </a:rPr>
              <a:t>Pham Ngoc Thach University of Medicine, Ho Chi Minh City, Vietnam; </a:t>
            </a:r>
            <a:r>
              <a:rPr lang="vi-VN" sz="1600" baseline="30000">
                <a:solidFill>
                  <a:schemeClr val="tx1">
                    <a:lumMod val="65000"/>
                    <a:lumOff val="35000"/>
                  </a:schemeClr>
                </a:solidFill>
                <a:latin typeface="Verdana" panose="020B0604030504040204" pitchFamily="34" charset="0"/>
                <a:ea typeface="Verdana" panose="020B0604030504040204" pitchFamily="34" charset="0"/>
              </a:rPr>
              <a:t>4 </a:t>
            </a:r>
            <a:r>
              <a:rPr lang="vi-VN" sz="1600">
                <a:solidFill>
                  <a:schemeClr val="tx1">
                    <a:lumMod val="65000"/>
                    <a:lumOff val="35000"/>
                  </a:schemeClr>
                </a:solidFill>
                <a:latin typeface="Verdana" panose="020B0604030504040204" pitchFamily="34" charset="0"/>
                <a:ea typeface="Verdana" panose="020B0604030504040204" pitchFamily="34" charset="0"/>
              </a:rPr>
              <a:t>HCMC Center for Disease Control, Ho Chi Minh City, Vietnam; </a:t>
            </a:r>
            <a:r>
              <a:rPr lang="vi-VN" sz="1600" baseline="30000">
                <a:solidFill>
                  <a:schemeClr val="tx1">
                    <a:lumMod val="65000"/>
                    <a:lumOff val="35000"/>
                  </a:schemeClr>
                </a:solidFill>
                <a:latin typeface="Verdana" panose="020B0604030504040204" pitchFamily="34" charset="0"/>
                <a:ea typeface="Verdana" panose="020B0604030504040204" pitchFamily="34" charset="0"/>
              </a:rPr>
              <a:t>5 </a:t>
            </a:r>
            <a:r>
              <a:rPr lang="vi-VN" sz="1600">
                <a:solidFill>
                  <a:schemeClr val="tx1">
                    <a:lumMod val="65000"/>
                    <a:lumOff val="35000"/>
                  </a:schemeClr>
                </a:solidFill>
                <a:latin typeface="Verdana" panose="020B0604030504040204" pitchFamily="34" charset="0"/>
                <a:ea typeface="Verdana" panose="020B0604030504040204" pitchFamily="34" charset="0"/>
              </a:rPr>
              <a:t>Can Tho Center for Disease Control, Can Tho Vietnam; </a:t>
            </a:r>
            <a:r>
              <a:rPr lang="vi-VN" sz="1600" baseline="30000">
                <a:solidFill>
                  <a:schemeClr val="tx1">
                    <a:lumMod val="65000"/>
                    <a:lumOff val="35000"/>
                  </a:schemeClr>
                </a:solidFill>
                <a:latin typeface="Verdana" panose="020B0604030504040204" pitchFamily="34" charset="0"/>
                <a:ea typeface="Verdana" panose="020B0604030504040204" pitchFamily="34" charset="0"/>
              </a:rPr>
              <a:t>6 </a:t>
            </a:r>
            <a:r>
              <a:rPr lang="vi-VN" sz="1600">
                <a:solidFill>
                  <a:schemeClr val="tx1">
                    <a:lumMod val="65000"/>
                    <a:lumOff val="35000"/>
                  </a:schemeClr>
                </a:solidFill>
                <a:latin typeface="Verdana" panose="020B0604030504040204" pitchFamily="34" charset="0"/>
                <a:ea typeface="Verdana" panose="020B0604030504040204" pitchFamily="34" charset="0"/>
              </a:rPr>
              <a:t>Galant Clinic, Ho Chi Minh City, Vietnam</a:t>
            </a:r>
            <a:r>
              <a:rPr lang="en-US" sz="1600">
                <a:solidFill>
                  <a:schemeClr val="tx1">
                    <a:lumMod val="65000"/>
                    <a:lumOff val="35000"/>
                  </a:schemeClr>
                </a:solidFill>
                <a:latin typeface="Verdana" panose="020B0604030504040204" pitchFamily="34" charset="0"/>
                <a:ea typeface="Verdana" panose="020B0604030504040204" pitchFamily="34" charset="0"/>
              </a:rPr>
              <a:t>.</a:t>
            </a:r>
            <a:endParaRPr lang="vi-VN" sz="1600">
              <a:solidFill>
                <a:schemeClr val="tx1">
                  <a:lumMod val="65000"/>
                  <a:lumOff val="35000"/>
                </a:schemeClr>
              </a:solidFill>
              <a:latin typeface="Verdana" panose="020B0604030504040204" pitchFamily="34" charset="0"/>
              <a:ea typeface="Verdana" panose="020B0604030504040204" pitchFamily="34" charset="0"/>
            </a:endParaRPr>
          </a:p>
        </p:txBody>
      </p:sp>
      <p:pic>
        <p:nvPicPr>
          <p:cNvPr id="6" name="Picture 2">
            <a:extLst>
              <a:ext uri="{FF2B5EF4-FFF2-40B4-BE49-F238E27FC236}">
                <a16:creationId xmlns:a16="http://schemas.microsoft.com/office/drawing/2014/main" id="{C6FC1E3A-3563-99E6-5453-2B025629C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4177" y="717954"/>
            <a:ext cx="2253086" cy="4158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92EEF78-C9D3-32A8-0A90-017015344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070" y="437924"/>
            <a:ext cx="975915" cy="97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57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2">
            <a:extLst>
              <a:ext uri="{FF2B5EF4-FFF2-40B4-BE49-F238E27FC236}">
                <a16:creationId xmlns:a16="http://schemas.microsoft.com/office/drawing/2014/main" id="{4E5FFE6B-D131-D786-03AC-701185BB5B74}"/>
              </a:ext>
            </a:extLst>
          </p:cNvPr>
          <p:cNvSpPr>
            <a:spLocks noGrp="1"/>
          </p:cNvSpPr>
          <p:nvPr>
            <p:ph sz="quarter" idx="13"/>
          </p:nvPr>
        </p:nvSpPr>
        <p:spPr>
          <a:xfrm>
            <a:off x="914400" y="1424280"/>
            <a:ext cx="9991655" cy="4790943"/>
          </a:xfrm>
        </p:spPr>
        <p:txBody>
          <a:bodyPr>
            <a:noAutofit/>
          </a:bodyPr>
          <a:lstStyle/>
          <a:p>
            <a:pPr>
              <a:lnSpc>
                <a:spcPct val="140000"/>
              </a:lnSpc>
              <a:spcBef>
                <a:spcPts val="0"/>
              </a:spcBef>
            </a:pPr>
            <a:r>
              <a:rPr lang="en-GB" sz="1800" b="1" noProof="0" dirty="0">
                <a:solidFill>
                  <a:schemeClr val="tx2"/>
                </a:solidFill>
              </a:rPr>
              <a:t>What is your main question?</a:t>
            </a:r>
            <a:endParaRPr lang="en-GB" sz="1800" b="1" dirty="0">
              <a:solidFill>
                <a:schemeClr val="tx2"/>
              </a:solidFill>
            </a:endParaRPr>
          </a:p>
          <a:p>
            <a:pPr>
              <a:lnSpc>
                <a:spcPct val="140000"/>
              </a:lnSpc>
              <a:spcBef>
                <a:spcPts val="0"/>
              </a:spcBef>
            </a:pPr>
            <a:r>
              <a:rPr lang="en-US" sz="1800"/>
              <a:t>Does stigma exposure among men who have sex with men (MSM) and transgender women living with HIV predict the initiation of substance use (methamphetamine, ecstasy, and heroin)?</a:t>
            </a:r>
            <a:br>
              <a:rPr lang="en-GB" sz="1800"/>
            </a:br>
            <a:r>
              <a:rPr lang="en-GB" sz="1800" b="1" noProof="0">
                <a:solidFill>
                  <a:schemeClr val="tx2"/>
                </a:solidFill>
              </a:rPr>
              <a:t>What </a:t>
            </a:r>
            <a:r>
              <a:rPr lang="en-GB" sz="1800" b="1" noProof="0" dirty="0">
                <a:solidFill>
                  <a:schemeClr val="tx2"/>
                </a:solidFill>
              </a:rPr>
              <a:t>did you find?</a:t>
            </a:r>
            <a:endParaRPr lang="en-GB" sz="1800" b="1" dirty="0">
              <a:solidFill>
                <a:schemeClr val="tx2"/>
              </a:solidFill>
            </a:endParaRPr>
          </a:p>
          <a:p>
            <a:pPr>
              <a:lnSpc>
                <a:spcPct val="140000"/>
              </a:lnSpc>
              <a:spcBef>
                <a:spcPts val="0"/>
              </a:spcBef>
            </a:pPr>
            <a:r>
              <a:rPr lang="en-US" sz="1800" dirty="0"/>
              <a:t>High-frequency stigma exposure, particularly physical violence, exclusion, and emotional trauma, significantly increases the risk of first-time substance use initiation among MSM and transgender women with HIV. Eliminating severe stigma could potentially prevent approximately </a:t>
            </a:r>
            <a:r>
              <a:rPr lang="en-US" sz="1800" b="1" dirty="0"/>
              <a:t>one-third</a:t>
            </a:r>
            <a:r>
              <a:rPr lang="en-US" sz="1800" dirty="0"/>
              <a:t> of </a:t>
            </a:r>
            <a:r>
              <a:rPr lang="en-US" sz="1800"/>
              <a:t>new substance use persons.</a:t>
            </a:r>
            <a:endParaRPr lang="en-GB" sz="1800" dirty="0"/>
          </a:p>
          <a:p>
            <a:pPr>
              <a:lnSpc>
                <a:spcPct val="140000"/>
              </a:lnSpc>
              <a:spcBef>
                <a:spcPts val="0"/>
              </a:spcBef>
            </a:pPr>
            <a:r>
              <a:rPr lang="en-GB" sz="1800" b="1" noProof="0" dirty="0">
                <a:solidFill>
                  <a:schemeClr val="tx2"/>
                </a:solidFill>
              </a:rPr>
              <a:t>Why is it important?</a:t>
            </a:r>
          </a:p>
          <a:p>
            <a:pPr>
              <a:lnSpc>
                <a:spcPct val="140000"/>
              </a:lnSpc>
              <a:spcBef>
                <a:spcPts val="0"/>
              </a:spcBef>
            </a:pPr>
            <a:r>
              <a:rPr lang="en-US" sz="1800" dirty="0"/>
              <a:t>Reducing </a:t>
            </a:r>
            <a:r>
              <a:rPr lang="en-US" sz="1800"/>
              <a:t>stigma may </a:t>
            </a:r>
            <a:r>
              <a:rPr lang="en-US" sz="1800" dirty="0"/>
              <a:t>prevent the onset of substance use and improve health outcomes for vulnerable groups, particularly within HIV care settings.</a:t>
            </a:r>
            <a:endParaRPr lang="en-GB" sz="1800" dirty="0"/>
          </a:p>
        </p:txBody>
      </p:sp>
      <p:sp>
        <p:nvSpPr>
          <p:cNvPr id="16" name="Title 11">
            <a:extLst>
              <a:ext uri="{FF2B5EF4-FFF2-40B4-BE49-F238E27FC236}">
                <a16:creationId xmlns:a16="http://schemas.microsoft.com/office/drawing/2014/main" id="{D8B8B53B-6312-1D9A-37B0-FF76CC23E61D}"/>
              </a:ext>
            </a:extLst>
          </p:cNvPr>
          <p:cNvSpPr>
            <a:spLocks noGrp="1"/>
          </p:cNvSpPr>
          <p:nvPr>
            <p:ph type="title"/>
          </p:nvPr>
        </p:nvSpPr>
        <p:spPr>
          <a:xfrm>
            <a:off x="442913" y="441325"/>
            <a:ext cx="8891918" cy="842797"/>
          </a:xfrm>
        </p:spPr>
        <p:txBody>
          <a:bodyPr>
            <a:normAutofit/>
          </a:bodyPr>
          <a:lstStyle/>
          <a:p>
            <a:r>
              <a:rPr lang="en-GB" dirty="0"/>
              <a:t>Summary</a:t>
            </a:r>
          </a:p>
        </p:txBody>
      </p:sp>
    </p:spTree>
    <p:extLst>
      <p:ext uri="{BB962C8B-B14F-4D97-AF65-F5344CB8AC3E}">
        <p14:creationId xmlns:p14="http://schemas.microsoft.com/office/powerpoint/2010/main" val="71722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116387" y="1734797"/>
            <a:ext cx="7632704" cy="4103687"/>
          </a:xfrm>
        </p:spPr>
        <p:txBody>
          <a:bodyPr>
            <a:normAutofit fontScale="85000" lnSpcReduction="20000"/>
          </a:bodyPr>
          <a:lstStyle/>
          <a:p>
            <a:pPr marL="342900" indent="-342900">
              <a:lnSpc>
                <a:spcPct val="150000"/>
              </a:lnSpc>
              <a:buClr>
                <a:srgbClr val="C00000"/>
              </a:buClr>
              <a:buFont typeface="Wingdings" panose="05000000000000000000" pitchFamily="2" charset="2"/>
              <a:buChar char="ü"/>
              <a:defRPr sz="1800"/>
            </a:pPr>
            <a:r>
              <a:rPr lang="en-US" sz="2400"/>
              <a:t>HIV-related stigma could be a barrier to addressing the global HIV epidemic.</a:t>
            </a:r>
          </a:p>
          <a:p>
            <a:pPr marL="342900" indent="-342900">
              <a:lnSpc>
                <a:spcPct val="150000"/>
              </a:lnSpc>
              <a:buClr>
                <a:srgbClr val="C00000"/>
              </a:buClr>
              <a:buFont typeface="Wingdings" panose="05000000000000000000" pitchFamily="2" charset="2"/>
              <a:buChar char="ü"/>
              <a:defRPr sz="1800"/>
            </a:pPr>
            <a:r>
              <a:rPr sz="2400"/>
              <a:t>Stigma </a:t>
            </a:r>
            <a:r>
              <a:rPr sz="2400" dirty="0"/>
              <a:t>undermines HIV care and mental health</a:t>
            </a:r>
            <a:endParaRPr lang="en-US" sz="2400" dirty="0"/>
          </a:p>
          <a:p>
            <a:pPr marL="342900" indent="-342900">
              <a:lnSpc>
                <a:spcPct val="150000"/>
              </a:lnSpc>
              <a:buClr>
                <a:srgbClr val="C00000"/>
              </a:buClr>
              <a:buFont typeface="Wingdings" panose="05000000000000000000" pitchFamily="2" charset="2"/>
              <a:buChar char="ü"/>
              <a:defRPr sz="1800"/>
            </a:pPr>
            <a:r>
              <a:rPr sz="2400"/>
              <a:t>Minority </a:t>
            </a:r>
            <a:r>
              <a:rPr sz="2400" dirty="0"/>
              <a:t>Stress Theory: chronic stress → maladaptive coping</a:t>
            </a:r>
          </a:p>
          <a:p>
            <a:pPr marL="342900" indent="-342900">
              <a:lnSpc>
                <a:spcPct val="150000"/>
              </a:lnSpc>
              <a:buClr>
                <a:srgbClr val="C00000"/>
              </a:buClr>
              <a:buFont typeface="Wingdings" panose="05000000000000000000" pitchFamily="2" charset="2"/>
              <a:buChar char="ü"/>
              <a:defRPr sz="1800"/>
            </a:pPr>
            <a:r>
              <a:rPr lang="en-US" sz="2400"/>
              <a:t>Escalating methamphetamine &amp; ecstasy use in Vietnam with associated harms, including negative medical outcomes, poor ART adherence, and detriments to mental health, quality of life, and social well-being.</a:t>
            </a:r>
            <a:endParaRPr sz="2400" dirty="0"/>
          </a:p>
        </p:txBody>
      </p:sp>
      <p:sp>
        <p:nvSpPr>
          <p:cNvPr id="2" name="Title 1"/>
          <p:cNvSpPr>
            <a:spLocks noGrp="1"/>
          </p:cNvSpPr>
          <p:nvPr>
            <p:ph type="title"/>
          </p:nvPr>
        </p:nvSpPr>
        <p:spPr>
          <a:xfrm>
            <a:off x="3550809" y="441325"/>
            <a:ext cx="8198282" cy="1223964"/>
          </a:xfrm>
        </p:spPr>
        <p:txBody>
          <a:bodyPr/>
          <a:lstStyle/>
          <a:p>
            <a:r>
              <a:rPr lang="vi-VN" b="1">
                <a:latin typeface="Verdana" panose="020B0604030504040204" pitchFamily="34" charset="0"/>
                <a:ea typeface="Verdana" panose="020B0604030504040204" pitchFamily="34" charset="0"/>
              </a:rPr>
              <a:t>Why Does This Matter?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AF678-D062-E552-17A3-5C47917DB35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BEBD05-428D-B054-F782-40EC5EF21A03}"/>
              </a:ext>
            </a:extLst>
          </p:cNvPr>
          <p:cNvSpPr>
            <a:spLocks noGrp="1"/>
          </p:cNvSpPr>
          <p:nvPr>
            <p:ph sz="quarter" idx="13"/>
          </p:nvPr>
        </p:nvSpPr>
        <p:spPr>
          <a:xfrm>
            <a:off x="4116387" y="1734797"/>
            <a:ext cx="7632704" cy="4472444"/>
          </a:xfrm>
        </p:spPr>
        <p:txBody>
          <a:bodyPr>
            <a:normAutofit/>
          </a:bodyPr>
          <a:lstStyle/>
          <a:p>
            <a:pPr marL="342900" indent="-342900">
              <a:lnSpc>
                <a:spcPct val="150000"/>
              </a:lnSpc>
              <a:buClr>
                <a:srgbClr val="C00000"/>
              </a:buClr>
              <a:buFont typeface="Wingdings" panose="05000000000000000000" pitchFamily="2" charset="2"/>
              <a:buChar char="ü"/>
              <a:defRPr sz="1800"/>
            </a:pPr>
            <a:r>
              <a:rPr lang="en-US" sz="2400"/>
              <a:t>Population: 101.5 million (2025); </a:t>
            </a:r>
          </a:p>
          <a:p>
            <a:pPr marL="342900" indent="-342900">
              <a:lnSpc>
                <a:spcPct val="150000"/>
              </a:lnSpc>
              <a:buClr>
                <a:srgbClr val="C00000"/>
              </a:buClr>
              <a:buFont typeface="Wingdings" panose="05000000000000000000" pitchFamily="2" charset="2"/>
              <a:buChar char="ü"/>
              <a:defRPr sz="1800"/>
            </a:pPr>
            <a:r>
              <a:rPr lang="en-US" sz="2400"/>
              <a:t>250,000 (0.25%) people are living with HIV; </a:t>
            </a:r>
          </a:p>
          <a:p>
            <a:pPr marL="342900" indent="-342900">
              <a:lnSpc>
                <a:spcPct val="150000"/>
              </a:lnSpc>
              <a:buClr>
                <a:srgbClr val="C00000"/>
              </a:buClr>
              <a:buFont typeface="Wingdings" panose="05000000000000000000" pitchFamily="2" charset="2"/>
              <a:buChar char="ü"/>
              <a:defRPr sz="1800"/>
            </a:pPr>
            <a:r>
              <a:rPr lang="en-US" sz="2400"/>
              <a:t>6,100 new HIV transmissions in 2023.</a:t>
            </a:r>
          </a:p>
          <a:p>
            <a:pPr marL="342900" indent="-342900">
              <a:lnSpc>
                <a:spcPct val="150000"/>
              </a:lnSpc>
              <a:buClr>
                <a:srgbClr val="C00000"/>
              </a:buClr>
              <a:buFont typeface="Wingdings" panose="05000000000000000000" pitchFamily="2" charset="2"/>
              <a:buChar char="ü"/>
              <a:defRPr sz="1800"/>
            </a:pPr>
            <a:r>
              <a:rPr lang="en-US" sz="2400"/>
              <a:t>Sexual transmission is now the main driver, accounting for </a:t>
            </a:r>
            <a:r>
              <a:rPr lang="en-US" sz="2400" b="1"/>
              <a:t>70.8% </a:t>
            </a:r>
            <a:r>
              <a:rPr lang="en-US" sz="2400"/>
              <a:t>of newly identified transmissions (2024), increase from </a:t>
            </a:r>
            <a:r>
              <a:rPr lang="en-US" sz="2400" b="1"/>
              <a:t>47.5%</a:t>
            </a:r>
            <a:r>
              <a:rPr lang="en-US" sz="2400"/>
              <a:t> (2010). </a:t>
            </a:r>
          </a:p>
        </p:txBody>
      </p:sp>
      <p:sp>
        <p:nvSpPr>
          <p:cNvPr id="2" name="Title 1">
            <a:extLst>
              <a:ext uri="{FF2B5EF4-FFF2-40B4-BE49-F238E27FC236}">
                <a16:creationId xmlns:a16="http://schemas.microsoft.com/office/drawing/2014/main" id="{6524B7C3-F68A-0E2A-FA67-8ADE00493628}"/>
              </a:ext>
            </a:extLst>
          </p:cNvPr>
          <p:cNvSpPr>
            <a:spLocks noGrp="1"/>
          </p:cNvSpPr>
          <p:nvPr>
            <p:ph type="title"/>
          </p:nvPr>
        </p:nvSpPr>
        <p:spPr>
          <a:xfrm>
            <a:off x="3557483" y="441325"/>
            <a:ext cx="8191608" cy="1223964"/>
          </a:xfrm>
        </p:spPr>
        <p:txBody>
          <a:bodyPr/>
          <a:lstStyle/>
          <a:p>
            <a:r>
              <a:rPr lang="vi-VN" b="1">
                <a:latin typeface="Verdana" panose="020B0604030504040204" pitchFamily="34" charset="0"/>
                <a:ea typeface="Verdana" panose="020B0604030504040204" pitchFamily="34" charset="0"/>
              </a:rPr>
              <a:t>HIV epidemic in Vietnam</a:t>
            </a:r>
          </a:p>
        </p:txBody>
      </p:sp>
    </p:spTree>
    <p:extLst>
      <p:ext uri="{BB962C8B-B14F-4D97-AF65-F5344CB8AC3E}">
        <p14:creationId xmlns:p14="http://schemas.microsoft.com/office/powerpoint/2010/main" val="334065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B877E-F958-074A-4964-15FAC670A06B}"/>
              </a:ext>
            </a:extLst>
          </p:cNvPr>
          <p:cNvSpPr>
            <a:spLocks noGrp="1"/>
          </p:cNvSpPr>
          <p:nvPr>
            <p:ph sz="quarter" idx="13"/>
          </p:nvPr>
        </p:nvSpPr>
        <p:spPr/>
        <p:txBody>
          <a:bodyPr>
            <a:normAutofit/>
          </a:bodyPr>
          <a:lstStyle/>
          <a:p>
            <a:pPr marL="342900" indent="-342900" algn="just">
              <a:lnSpc>
                <a:spcPct val="150000"/>
              </a:lnSpc>
              <a:buClr>
                <a:srgbClr val="C00000"/>
              </a:buClr>
              <a:buFont typeface="Wingdings" panose="05000000000000000000" pitchFamily="2" charset="2"/>
              <a:buChar char="ü"/>
            </a:pPr>
            <a:r>
              <a:rPr lang="en-US" sz="2400">
                <a:latin typeface="Verdana" panose="020B0604030504040204" pitchFamily="34" charset="0"/>
                <a:ea typeface="Verdana" panose="020B0604030504040204" pitchFamily="34" charset="0"/>
              </a:rPr>
              <a:t>To e</a:t>
            </a:r>
            <a:r>
              <a:rPr lang="vi-VN" sz="2400">
                <a:latin typeface="Verdana" panose="020B0604030504040204" pitchFamily="34" charset="0"/>
                <a:ea typeface="Verdana" panose="020B0604030504040204" pitchFamily="34" charset="0"/>
              </a:rPr>
              <a:t>valuate </a:t>
            </a:r>
            <a:r>
              <a:rPr lang="vi-VN" sz="2400" dirty="0">
                <a:latin typeface="Verdana" panose="020B0604030504040204" pitchFamily="34" charset="0"/>
                <a:ea typeface="Verdana" panose="020B0604030504040204" pitchFamily="34" charset="0"/>
              </a:rPr>
              <a:t>the association between stigma and initiation of substance use (methamphetamine, heroin, ecstasy).</a:t>
            </a:r>
            <a:endParaRPr lang="en-US" sz="2400" dirty="0">
              <a:latin typeface="Verdana" panose="020B0604030504040204" pitchFamily="34" charset="0"/>
              <a:ea typeface="Verdana" panose="020B0604030504040204" pitchFamily="34" charset="0"/>
            </a:endParaRPr>
          </a:p>
          <a:p>
            <a:pPr marL="342900" indent="-342900" algn="just">
              <a:lnSpc>
                <a:spcPct val="150000"/>
              </a:lnSpc>
              <a:buClr>
                <a:srgbClr val="C00000"/>
              </a:buClr>
              <a:buFont typeface="Wingdings" panose="05000000000000000000" pitchFamily="2" charset="2"/>
              <a:buChar char="ü"/>
            </a:pPr>
            <a:r>
              <a:rPr lang="en-US" sz="2400">
                <a:latin typeface="Verdana" panose="020B0604030504040204" pitchFamily="34" charset="0"/>
                <a:ea typeface="Verdana" panose="020B0604030504040204" pitchFamily="34" charset="0"/>
              </a:rPr>
              <a:t>To i</a:t>
            </a:r>
            <a:r>
              <a:rPr lang="vi-VN" sz="2400">
                <a:latin typeface="Verdana" panose="020B0604030504040204" pitchFamily="34" charset="0"/>
                <a:ea typeface="Verdana" panose="020B0604030504040204" pitchFamily="34" charset="0"/>
              </a:rPr>
              <a:t>dentify </a:t>
            </a:r>
            <a:r>
              <a:rPr lang="vi-VN" sz="2400" dirty="0">
                <a:latin typeface="Verdana" panose="020B0604030504040204" pitchFamily="34" charset="0"/>
                <a:ea typeface="Verdana" panose="020B0604030504040204" pitchFamily="34" charset="0"/>
              </a:rPr>
              <a:t>specific stigma dimensions contributing to substance use among MSM and </a:t>
            </a:r>
            <a:r>
              <a:rPr lang="vi-VN" sz="2400">
                <a:latin typeface="Verdana" panose="020B0604030504040204" pitchFamily="34" charset="0"/>
                <a:ea typeface="Verdana" panose="020B0604030504040204" pitchFamily="34" charset="0"/>
              </a:rPr>
              <a:t>TW.</a:t>
            </a:r>
            <a:endParaRPr lang="en-US" sz="2400" dirty="0">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id="{0E562726-F271-1BFF-335E-C181FF463B2F}"/>
              </a:ext>
            </a:extLst>
          </p:cNvPr>
          <p:cNvSpPr>
            <a:spLocks noGrp="1"/>
          </p:cNvSpPr>
          <p:nvPr>
            <p:ph type="title"/>
          </p:nvPr>
        </p:nvSpPr>
        <p:spPr/>
        <p:txBody>
          <a:bodyPr/>
          <a:lstStyle/>
          <a:p>
            <a:r>
              <a:rPr lang="vi-VN" b="1">
                <a:latin typeface="Verdana" panose="020B0604030504040204" pitchFamily="34" charset="0"/>
                <a:ea typeface="Verdana" panose="020B0604030504040204" pitchFamily="34" charset="0"/>
                <a:cs typeface="Calibri" panose="020F0502020204030204" pitchFamily="34" charset="0"/>
              </a:rPr>
              <a:t>Objectives</a:t>
            </a:r>
          </a:p>
        </p:txBody>
      </p:sp>
    </p:spTree>
    <p:extLst>
      <p:ext uri="{BB962C8B-B14F-4D97-AF65-F5344CB8AC3E}">
        <p14:creationId xmlns:p14="http://schemas.microsoft.com/office/powerpoint/2010/main" val="142770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Design &amp; Setting</a:t>
            </a:r>
          </a:p>
        </p:txBody>
      </p:sp>
      <p:sp>
        <p:nvSpPr>
          <p:cNvPr id="3" name="Content Placeholder 2"/>
          <p:cNvSpPr>
            <a:spLocks noGrp="1"/>
          </p:cNvSpPr>
          <p:nvPr>
            <p:ph idx="1"/>
          </p:nvPr>
        </p:nvSpPr>
        <p:spPr/>
        <p:txBody>
          <a:bodyPr>
            <a:normAutofit/>
          </a:bodyPr>
          <a:lstStyle/>
          <a:p>
            <a:pPr>
              <a:lnSpc>
                <a:spcPct val="150000"/>
              </a:lnSpc>
              <a:buClr>
                <a:srgbClr val="C00000"/>
              </a:buClr>
              <a:buFont typeface="Wingdings" panose="05000000000000000000" pitchFamily="2" charset="2"/>
              <a:buChar char="ü"/>
              <a:defRPr sz="1800"/>
            </a:pPr>
            <a:r>
              <a:rPr sz="2900"/>
              <a:t>Prospective cohort | 2019–2022</a:t>
            </a:r>
          </a:p>
          <a:p>
            <a:pPr>
              <a:lnSpc>
                <a:spcPct val="150000"/>
              </a:lnSpc>
              <a:buClr>
                <a:srgbClr val="C00000"/>
              </a:buClr>
              <a:buFont typeface="Wingdings" panose="05000000000000000000" pitchFamily="2" charset="2"/>
              <a:buChar char="ü"/>
              <a:defRPr sz="1800"/>
            </a:pPr>
            <a:r>
              <a:rPr sz="2900"/>
              <a:t>2 outpatient HIV clinics: Ho Chi Minh City &amp; Can Tho</a:t>
            </a:r>
          </a:p>
          <a:p>
            <a:pPr>
              <a:lnSpc>
                <a:spcPct val="150000"/>
              </a:lnSpc>
              <a:buClr>
                <a:srgbClr val="C00000"/>
              </a:buClr>
              <a:buFont typeface="Wingdings" panose="05000000000000000000" pitchFamily="2" charset="2"/>
              <a:buChar char="ü"/>
              <a:defRPr sz="1800"/>
            </a:pPr>
            <a:r>
              <a:rPr sz="2900"/>
              <a:t>N = 504 HIV‑positive MSM (</a:t>
            </a:r>
            <a:r>
              <a:rPr lang="en-US" sz="2900"/>
              <a:t>383 | </a:t>
            </a:r>
            <a:r>
              <a:rPr sz="2900"/>
              <a:t>76%)</a:t>
            </a:r>
            <a:r>
              <a:rPr lang="en-US" sz="2900"/>
              <a:t>;</a:t>
            </a:r>
            <a:r>
              <a:rPr sz="2900"/>
              <a:t> TW (</a:t>
            </a:r>
            <a:r>
              <a:rPr lang="en-US" sz="2900"/>
              <a:t>121 | </a:t>
            </a:r>
            <a:r>
              <a:rPr sz="2900"/>
              <a:t>24%)</a:t>
            </a:r>
          </a:p>
          <a:p>
            <a:pPr>
              <a:lnSpc>
                <a:spcPct val="150000"/>
              </a:lnSpc>
              <a:buClr>
                <a:srgbClr val="C00000"/>
              </a:buClr>
              <a:buFont typeface="Wingdings" panose="05000000000000000000" pitchFamily="2" charset="2"/>
              <a:buChar char="ü"/>
              <a:defRPr sz="1800"/>
            </a:pPr>
            <a:r>
              <a:rPr sz="2900"/>
              <a:t>Median follow‑up: 394 days (IQR</a:t>
            </a:r>
            <a:r>
              <a:rPr lang="en-US" sz="2900"/>
              <a:t>: </a:t>
            </a:r>
            <a:r>
              <a:rPr sz="2900"/>
              <a:t>366‑421)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Exposure </a:t>
            </a:r>
            <a:r>
              <a:rPr lang="en-US"/>
              <a:t>and outcome</a:t>
            </a:r>
            <a:endParaRPr/>
          </a:p>
        </p:txBody>
      </p:sp>
      <p:sp>
        <p:nvSpPr>
          <p:cNvPr id="3" name="Content Placeholder 2"/>
          <p:cNvSpPr>
            <a:spLocks noGrp="1"/>
          </p:cNvSpPr>
          <p:nvPr>
            <p:ph idx="1"/>
          </p:nvPr>
        </p:nvSpPr>
        <p:spPr>
          <a:xfrm>
            <a:off x="442907" y="1921235"/>
            <a:ext cx="5250401" cy="4495439"/>
          </a:xfrm>
        </p:spPr>
        <p:txBody>
          <a:bodyPr>
            <a:normAutofit/>
          </a:bodyPr>
          <a:lstStyle/>
          <a:p>
            <a:pPr algn="just">
              <a:lnSpc>
                <a:spcPct val="150000"/>
              </a:lnSpc>
              <a:buClr>
                <a:srgbClr val="CD001D"/>
              </a:buClr>
              <a:buFont typeface="Wingdings" panose="05000000000000000000" pitchFamily="2" charset="2"/>
              <a:buChar char="ü"/>
              <a:defRPr sz="1800"/>
            </a:pPr>
            <a:r>
              <a:rPr lang="vi-VN" sz="2400" b="1" dirty="0">
                <a:latin typeface="Verdana" panose="020B0604030504040204" pitchFamily="34" charset="0"/>
                <a:ea typeface="Verdana" panose="020B0604030504040204" pitchFamily="34" charset="0"/>
              </a:rPr>
              <a:t>Exposure</a:t>
            </a:r>
            <a:r>
              <a:rPr lang="en-US" sz="2400" b="1" dirty="0"/>
              <a:t> (baseline</a:t>
            </a:r>
            <a:r>
              <a:rPr lang="en-US" sz="2400" b="1"/>
              <a:t>):</a:t>
            </a:r>
            <a:r>
              <a:rPr lang="en-US" sz="2400"/>
              <a:t> fiv</a:t>
            </a:r>
            <a:r>
              <a:rPr lang="en-US" sz="2400" dirty="0"/>
              <a:t>e</a:t>
            </a:r>
            <a:r>
              <a:rPr sz="2400"/>
              <a:t> </a:t>
            </a:r>
            <a:r>
              <a:rPr sz="2400" dirty="0"/>
              <a:t>dimensions since HIV </a:t>
            </a:r>
            <a:r>
              <a:rPr sz="2400"/>
              <a:t>diagnosis</a:t>
            </a:r>
            <a:r>
              <a:rPr lang="en-US" sz="2400"/>
              <a:t> </a:t>
            </a:r>
            <a:r>
              <a:rPr lang="en-US" sz="2000">
                <a:solidFill>
                  <a:schemeClr val="tx1">
                    <a:lumMod val="65000"/>
                    <a:lumOff val="35000"/>
                  </a:schemeClr>
                </a:solidFill>
              </a:rPr>
              <a:t>[</a:t>
            </a:r>
            <a:r>
              <a:rPr lang="en-US" sz="2000" i="1">
                <a:solidFill>
                  <a:schemeClr val="tx1">
                    <a:lumMod val="65000"/>
                    <a:lumOff val="35000"/>
                  </a:schemeClr>
                </a:solidFill>
              </a:rPr>
              <a:t>Frequency</a:t>
            </a:r>
            <a:r>
              <a:rPr lang="en-US" sz="2000" i="1" dirty="0">
                <a:solidFill>
                  <a:schemeClr val="tx1">
                    <a:lumMod val="65000"/>
                    <a:lumOff val="35000"/>
                  </a:schemeClr>
                </a:solidFill>
              </a:rPr>
              <a:t>: Never | 1–2 | Few | Many (</a:t>
            </a:r>
            <a:r>
              <a:rPr lang="en-US" sz="2000" i="1">
                <a:solidFill>
                  <a:schemeClr val="tx1">
                    <a:lumMod val="65000"/>
                    <a:lumOff val="35000"/>
                  </a:schemeClr>
                </a:solidFill>
              </a:rPr>
              <a:t>High frequency)</a:t>
            </a:r>
            <a:r>
              <a:rPr lang="en-US" sz="2000">
                <a:solidFill>
                  <a:schemeClr val="tx1">
                    <a:lumMod val="65000"/>
                    <a:lumOff val="35000"/>
                  </a:schemeClr>
                </a:solidFill>
              </a:rPr>
              <a:t>]</a:t>
            </a:r>
            <a:endParaRPr sz="2000" dirty="0">
              <a:solidFill>
                <a:schemeClr val="tx1">
                  <a:lumMod val="65000"/>
                  <a:lumOff val="35000"/>
                </a:schemeClr>
              </a:solidFill>
            </a:endParaRPr>
          </a:p>
          <a:p>
            <a:pPr lvl="1">
              <a:lnSpc>
                <a:spcPct val="150000"/>
              </a:lnSpc>
              <a:defRPr sz="1800"/>
            </a:pPr>
            <a:r>
              <a:rPr dirty="0"/>
              <a:t>Mockery</a:t>
            </a:r>
            <a:endParaRPr lang="en-US" dirty="0"/>
          </a:p>
          <a:p>
            <a:pPr lvl="1">
              <a:lnSpc>
                <a:spcPct val="150000"/>
              </a:lnSpc>
              <a:defRPr sz="1800"/>
            </a:pPr>
            <a:r>
              <a:rPr dirty="0"/>
              <a:t>Negative Judgment</a:t>
            </a:r>
          </a:p>
          <a:p>
            <a:pPr lvl="1">
              <a:lnSpc>
                <a:spcPct val="150000"/>
              </a:lnSpc>
              <a:defRPr sz="1800"/>
            </a:pPr>
            <a:r>
              <a:rPr dirty="0"/>
              <a:t>Physical Attack</a:t>
            </a:r>
          </a:p>
          <a:p>
            <a:pPr lvl="1">
              <a:lnSpc>
                <a:spcPct val="150000"/>
              </a:lnSpc>
              <a:defRPr sz="1800"/>
            </a:pPr>
            <a:r>
              <a:rPr dirty="0"/>
              <a:t>Sense of Exclusion</a:t>
            </a:r>
            <a:endParaRPr lang="en-US" dirty="0"/>
          </a:p>
          <a:p>
            <a:pPr lvl="1">
              <a:lnSpc>
                <a:spcPct val="150000"/>
              </a:lnSpc>
              <a:defRPr sz="1800"/>
            </a:pPr>
            <a:r>
              <a:rPr dirty="0"/>
              <a:t>Emotional/</a:t>
            </a:r>
            <a:r>
              <a:t>Mental Trauma</a:t>
            </a:r>
            <a:endParaRPr dirty="0"/>
          </a:p>
        </p:txBody>
      </p:sp>
      <p:sp>
        <p:nvSpPr>
          <p:cNvPr id="5" name="TextBox 4">
            <a:extLst>
              <a:ext uri="{FF2B5EF4-FFF2-40B4-BE49-F238E27FC236}">
                <a16:creationId xmlns:a16="http://schemas.microsoft.com/office/drawing/2014/main" id="{E47C65F1-DEE0-311C-191F-BA921EB673A1}"/>
              </a:ext>
            </a:extLst>
          </p:cNvPr>
          <p:cNvSpPr txBox="1"/>
          <p:nvPr/>
        </p:nvSpPr>
        <p:spPr>
          <a:xfrm>
            <a:off x="6096000" y="1921235"/>
            <a:ext cx="5784526" cy="4264950"/>
          </a:xfrm>
          <a:prstGeom prst="rect">
            <a:avLst/>
          </a:prstGeom>
          <a:noFill/>
        </p:spPr>
        <p:txBody>
          <a:bodyPr wrap="square">
            <a:spAutoFit/>
          </a:bodyPr>
          <a:lstStyle/>
          <a:p>
            <a:pPr marL="342900" indent="-342900">
              <a:lnSpc>
                <a:spcPct val="150000"/>
              </a:lnSpc>
              <a:buClr>
                <a:srgbClr val="CD001D"/>
              </a:buClr>
              <a:buFont typeface="Wingdings" panose="05000000000000000000" pitchFamily="2" charset="2"/>
              <a:buChar char="ü"/>
              <a:defRPr sz="1800"/>
            </a:pPr>
            <a:r>
              <a:rPr lang="en-US" sz="2400" b="1"/>
              <a:t>Outcome: </a:t>
            </a:r>
            <a:r>
              <a:rPr lang="en-US" sz="2400"/>
              <a:t>Self‑reported first use of heroin, meth, or ecstasy at follow‑up</a:t>
            </a:r>
          </a:p>
          <a:p>
            <a:pPr lvl="1">
              <a:lnSpc>
                <a:spcPct val="150000"/>
              </a:lnSpc>
              <a:defRPr sz="1800"/>
            </a:pPr>
            <a:r>
              <a:rPr lang="en-US" sz="2000"/>
              <a:t>Covariates: age, education, sexual partner number, income</a:t>
            </a:r>
          </a:p>
          <a:p>
            <a:pPr marL="342900" indent="-342900">
              <a:lnSpc>
                <a:spcPct val="150000"/>
              </a:lnSpc>
              <a:buClr>
                <a:srgbClr val="CD001D"/>
              </a:buClr>
              <a:buFont typeface="Wingdings" panose="05000000000000000000" pitchFamily="2" charset="2"/>
              <a:buChar char="ü"/>
              <a:defRPr sz="1800"/>
            </a:pPr>
            <a:r>
              <a:rPr lang="en-US" sz="2400" b="1"/>
              <a:t>Analysis: </a:t>
            </a:r>
            <a:r>
              <a:rPr lang="en-US" sz="2400"/>
              <a:t>Poisson regression, Risk Ratio, Population Attributable Risk (PAR).</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Baseline Snapshot</a:t>
            </a:r>
          </a:p>
        </p:txBody>
      </p:sp>
      <p:sp>
        <p:nvSpPr>
          <p:cNvPr id="3" name="Content Placeholder 2"/>
          <p:cNvSpPr>
            <a:spLocks noGrp="1"/>
          </p:cNvSpPr>
          <p:nvPr>
            <p:ph idx="1"/>
          </p:nvPr>
        </p:nvSpPr>
        <p:spPr/>
        <p:txBody>
          <a:bodyPr>
            <a:normAutofit/>
          </a:bodyPr>
          <a:lstStyle/>
          <a:p>
            <a:pPr>
              <a:lnSpc>
                <a:spcPct val="150000"/>
              </a:lnSpc>
              <a:defRPr sz="1800"/>
            </a:pPr>
            <a:r>
              <a:rPr sz="2800">
                <a:latin typeface="Verdana" panose="020B0604030504040204" pitchFamily="34" charset="0"/>
                <a:ea typeface="Verdana" panose="020B0604030504040204" pitchFamily="34" charset="0"/>
              </a:rPr>
              <a:t>Median age: </a:t>
            </a:r>
            <a:r>
              <a:rPr sz="2800">
                <a:latin typeface="+mj-lt"/>
              </a:rPr>
              <a:t>27 y | 6.5 M VND </a:t>
            </a:r>
            <a:r>
              <a:rPr sz="2800">
                <a:latin typeface="Verdana" panose="020B0604030504040204" pitchFamily="34" charset="0"/>
                <a:ea typeface="Verdana" panose="020B0604030504040204" pitchFamily="34" charset="0"/>
              </a:rPr>
              <a:t>income</a:t>
            </a:r>
          </a:p>
          <a:p>
            <a:pPr>
              <a:lnSpc>
                <a:spcPct val="150000"/>
              </a:lnSpc>
              <a:defRPr sz="1800"/>
            </a:pPr>
            <a:r>
              <a:rPr sz="2800">
                <a:latin typeface="Verdana" panose="020B0604030504040204" pitchFamily="34" charset="0"/>
                <a:ea typeface="Verdana" panose="020B0604030504040204" pitchFamily="34" charset="0"/>
              </a:rPr>
              <a:t>≥1 stigma dimension reported by </a:t>
            </a:r>
            <a:r>
              <a:rPr sz="2800" b="1">
                <a:latin typeface="+mj-lt"/>
              </a:rPr>
              <a:t>67%</a:t>
            </a:r>
          </a:p>
          <a:p>
            <a:pPr>
              <a:lnSpc>
                <a:spcPct val="150000"/>
              </a:lnSpc>
              <a:defRPr sz="1800"/>
            </a:pPr>
            <a:r>
              <a:rPr sz="2800"/>
              <a:t>High‑freq </a:t>
            </a:r>
            <a:r>
              <a:rPr lang="en-US" sz="2800"/>
              <a:t>"</a:t>
            </a:r>
            <a:r>
              <a:rPr sz="2800"/>
              <a:t>physical attack</a:t>
            </a:r>
            <a:r>
              <a:rPr lang="en-US" sz="2800"/>
              <a:t>"</a:t>
            </a:r>
            <a:r>
              <a:rPr sz="2800"/>
              <a:t>: </a:t>
            </a:r>
            <a:r>
              <a:rPr sz="2800" b="1">
                <a:latin typeface="+mj-lt"/>
              </a:rPr>
              <a:t>23%</a:t>
            </a:r>
          </a:p>
          <a:p>
            <a:pPr>
              <a:lnSpc>
                <a:spcPct val="150000"/>
              </a:lnSpc>
              <a:defRPr sz="1800"/>
            </a:pPr>
            <a:r>
              <a:rPr lang="vi-VN" sz="2800">
                <a:latin typeface="+mj-lt"/>
              </a:rPr>
              <a:t>MSM more </a:t>
            </a:r>
            <a:r>
              <a:rPr lang="en-US" sz="2800">
                <a:latin typeface="+mj-lt"/>
              </a:rPr>
              <a:t>“</a:t>
            </a:r>
            <a:r>
              <a:rPr lang="vi-VN" sz="2800">
                <a:latin typeface="+mj-lt"/>
              </a:rPr>
              <a:t>Mockery</a:t>
            </a:r>
            <a:r>
              <a:rPr lang="en-US" sz="2800">
                <a:latin typeface="+mj-lt"/>
              </a:rPr>
              <a:t>” (</a:t>
            </a:r>
            <a:r>
              <a:rPr lang="en-US" sz="2800" b="1">
                <a:latin typeface="+mj-lt"/>
              </a:rPr>
              <a:t>54%</a:t>
            </a:r>
            <a:r>
              <a:rPr lang="en-US" sz="2800">
                <a:latin typeface="+mj-lt"/>
              </a:rPr>
              <a:t>)</a:t>
            </a:r>
            <a:endParaRPr lang="vi-VN" sz="2800">
              <a:latin typeface="+mj-lt"/>
            </a:endParaRPr>
          </a:p>
          <a:p>
            <a:pPr>
              <a:lnSpc>
                <a:spcPct val="150000"/>
              </a:lnSpc>
              <a:defRPr sz="1800"/>
            </a:pPr>
            <a:r>
              <a:rPr sz="2800">
                <a:latin typeface="Verdana" panose="020B0604030504040204" pitchFamily="34" charset="0"/>
                <a:ea typeface="Verdana" panose="020B0604030504040204" pitchFamily="34" charset="0"/>
              </a:rPr>
              <a:t>TW reported more </a:t>
            </a:r>
            <a:r>
              <a:rPr lang="en-US" sz="2800">
                <a:latin typeface="+mj-lt"/>
              </a:rPr>
              <a:t>"</a:t>
            </a:r>
            <a:r>
              <a:rPr lang="vi-VN" sz="2800">
                <a:latin typeface="Verdana" panose="020B0604030504040204" pitchFamily="34" charset="0"/>
                <a:ea typeface="Verdana" panose="020B0604030504040204" pitchFamily="34" charset="0"/>
              </a:rPr>
              <a:t>Sense of Exclusion</a:t>
            </a:r>
            <a:r>
              <a:rPr lang="en-US" sz="2800">
                <a:latin typeface="+mj-lt"/>
              </a:rPr>
              <a:t>“ (</a:t>
            </a:r>
            <a:r>
              <a:rPr lang="en-US" sz="2800" b="1">
                <a:latin typeface="+mj-lt"/>
              </a:rPr>
              <a:t>54%</a:t>
            </a:r>
            <a:r>
              <a:rPr lang="en-US" sz="2800">
                <a:latin typeface="+mj-l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908" y="2097090"/>
            <a:ext cx="5151284" cy="4079872"/>
          </a:xfrm>
        </p:spPr>
        <p:txBody>
          <a:bodyPr>
            <a:normAutofit fontScale="92500" lnSpcReduction="10000"/>
          </a:bodyPr>
          <a:lstStyle/>
          <a:p>
            <a:pPr>
              <a:lnSpc>
                <a:spcPct val="150000"/>
              </a:lnSpc>
              <a:defRPr sz="1800"/>
            </a:pPr>
            <a:r>
              <a:rPr sz="2800" b="1"/>
              <a:t>30% </a:t>
            </a:r>
            <a:r>
              <a:rPr sz="2800"/>
              <a:t>initiated any drug within 1 year</a:t>
            </a:r>
            <a:r>
              <a:rPr lang="en-US" sz="2800"/>
              <a:t>.</a:t>
            </a:r>
            <a:endParaRPr sz="2800"/>
          </a:p>
          <a:p>
            <a:pPr>
              <a:lnSpc>
                <a:spcPct val="150000"/>
              </a:lnSpc>
              <a:defRPr sz="1800"/>
            </a:pPr>
            <a:r>
              <a:rPr sz="2800"/>
              <a:t>Methamphetamine 22% | Ecstasy 17% | Heroin 1%</a:t>
            </a:r>
          </a:p>
          <a:p>
            <a:pPr>
              <a:lnSpc>
                <a:spcPct val="150000"/>
              </a:lnSpc>
              <a:defRPr sz="1800"/>
            </a:pPr>
            <a:r>
              <a:rPr sz="2800"/>
              <a:t>Higher among TW (</a:t>
            </a:r>
            <a:r>
              <a:rPr lang="en-US" sz="2800"/>
              <a:t>52, </a:t>
            </a:r>
            <a:r>
              <a:rPr sz="2800"/>
              <a:t>43%) vs MSM (</a:t>
            </a:r>
            <a:r>
              <a:rPr lang="en-US" sz="2800"/>
              <a:t>100, </a:t>
            </a:r>
            <a:r>
              <a:rPr sz="2800"/>
              <a:t>26%) (p&lt;0.001)</a:t>
            </a:r>
          </a:p>
        </p:txBody>
      </p:sp>
      <p:sp>
        <p:nvSpPr>
          <p:cNvPr id="4" name="TextBox 3">
            <a:extLst>
              <a:ext uri="{FF2B5EF4-FFF2-40B4-BE49-F238E27FC236}">
                <a16:creationId xmlns:a16="http://schemas.microsoft.com/office/drawing/2014/main" id="{7F2C4257-1E28-279E-F09D-E060DC51E1F4}"/>
              </a:ext>
            </a:extLst>
          </p:cNvPr>
          <p:cNvSpPr txBox="1"/>
          <p:nvPr/>
        </p:nvSpPr>
        <p:spPr>
          <a:xfrm>
            <a:off x="2413205" y="499954"/>
            <a:ext cx="3449279" cy="769441"/>
          </a:xfrm>
          <a:prstGeom prst="rect">
            <a:avLst/>
          </a:prstGeom>
          <a:noFill/>
        </p:spPr>
        <p:txBody>
          <a:bodyPr wrap="square">
            <a:spAutoFit/>
          </a:bodyPr>
          <a:lstStyle/>
          <a:p>
            <a:r>
              <a:rPr lang="en-US" sz="4400" b="1">
                <a:solidFill>
                  <a:srgbClr val="C00000"/>
                </a:solidFill>
                <a:latin typeface="Verdana" panose="020B0604030504040204" pitchFamily="34" charset="0"/>
                <a:ea typeface="Verdana" panose="020B0604030504040204" pitchFamily="34" charset="0"/>
              </a:rPr>
              <a:t>F</a:t>
            </a:r>
            <a:r>
              <a:rPr lang="vi-VN" sz="4400" b="1">
                <a:solidFill>
                  <a:srgbClr val="C00000"/>
                </a:solidFill>
                <a:latin typeface="Verdana" panose="020B0604030504040204" pitchFamily="34" charset="0"/>
                <a:ea typeface="Verdana" panose="020B0604030504040204" pitchFamily="34" charset="0"/>
              </a:rPr>
              <a:t>ollow‑up</a:t>
            </a:r>
          </a:p>
        </p:txBody>
      </p:sp>
      <p:grpSp>
        <p:nvGrpSpPr>
          <p:cNvPr id="36" name="Group 35">
            <a:extLst>
              <a:ext uri="{FF2B5EF4-FFF2-40B4-BE49-F238E27FC236}">
                <a16:creationId xmlns:a16="http://schemas.microsoft.com/office/drawing/2014/main" id="{90874943-4C4C-F0A0-FB4A-2C209FD25445}"/>
              </a:ext>
            </a:extLst>
          </p:cNvPr>
          <p:cNvGrpSpPr/>
          <p:nvPr/>
        </p:nvGrpSpPr>
        <p:grpSpPr>
          <a:xfrm>
            <a:off x="6071714" y="115080"/>
            <a:ext cx="5890068" cy="3282606"/>
            <a:chOff x="6071714" y="115080"/>
            <a:chExt cx="5890068" cy="3282606"/>
          </a:xfrm>
        </p:grpSpPr>
        <p:sp>
          <p:nvSpPr>
            <p:cNvPr id="10" name="Freeform: Shape 9">
              <a:extLst>
                <a:ext uri="{FF2B5EF4-FFF2-40B4-BE49-F238E27FC236}">
                  <a16:creationId xmlns:a16="http://schemas.microsoft.com/office/drawing/2014/main" id="{FCCFA9A1-3017-D164-5817-4F4F163607DC}"/>
                </a:ext>
              </a:extLst>
            </p:cNvPr>
            <p:cNvSpPr/>
            <p:nvPr/>
          </p:nvSpPr>
          <p:spPr>
            <a:xfrm>
              <a:off x="7983393" y="2163042"/>
              <a:ext cx="156852" cy="422237"/>
            </a:xfrm>
            <a:custGeom>
              <a:avLst/>
              <a:gdLst>
                <a:gd name="connsiteX0" fmla="*/ 25738 w 156852"/>
                <a:gd name="connsiteY0" fmla="*/ 0 h 422237"/>
                <a:gd name="connsiteX1" fmla="*/ 44066 w 156852"/>
                <a:gd name="connsiteY1" fmla="*/ 9388 h 422237"/>
                <a:gd name="connsiteX2" fmla="*/ 156852 w 156852"/>
                <a:gd name="connsiteY2" fmla="*/ 209571 h 422237"/>
                <a:gd name="connsiteX3" fmla="*/ 44066 w 156852"/>
                <a:gd name="connsiteY3" fmla="*/ 409754 h 422237"/>
                <a:gd name="connsiteX4" fmla="*/ 19697 w 156852"/>
                <a:gd name="connsiteY4" fmla="*/ 422237 h 422237"/>
                <a:gd name="connsiteX5" fmla="*/ 5216 w 156852"/>
                <a:gd name="connsiteY5" fmla="*/ 327309 h 422237"/>
                <a:gd name="connsiteX6" fmla="*/ 0 w 156852"/>
                <a:gd name="connsiteY6" fmla="*/ 223974 h 422237"/>
                <a:gd name="connsiteX7" fmla="*/ 20524 w 156852"/>
                <a:gd name="connsiteY7" fmla="*/ 20289 h 422237"/>
                <a:gd name="connsiteX8" fmla="*/ 25738 w 156852"/>
                <a:gd name="connsiteY8" fmla="*/ 0 h 42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852" h="422237">
                  <a:moveTo>
                    <a:pt x="25738" y="0"/>
                  </a:moveTo>
                  <a:lnTo>
                    <a:pt x="44066" y="9388"/>
                  </a:lnTo>
                  <a:cubicBezTo>
                    <a:pt x="112113" y="52772"/>
                    <a:pt x="156852" y="126241"/>
                    <a:pt x="156852" y="209571"/>
                  </a:cubicBezTo>
                  <a:cubicBezTo>
                    <a:pt x="156852" y="292901"/>
                    <a:pt x="112113" y="366370"/>
                    <a:pt x="44066" y="409754"/>
                  </a:cubicBezTo>
                  <a:lnTo>
                    <a:pt x="19697" y="422237"/>
                  </a:lnTo>
                  <a:lnTo>
                    <a:pt x="5216" y="327309"/>
                  </a:lnTo>
                  <a:cubicBezTo>
                    <a:pt x="1767" y="293334"/>
                    <a:pt x="0" y="258860"/>
                    <a:pt x="0" y="223974"/>
                  </a:cubicBezTo>
                  <a:cubicBezTo>
                    <a:pt x="0" y="154202"/>
                    <a:pt x="7067" y="86081"/>
                    <a:pt x="20524" y="20289"/>
                  </a:cubicBezTo>
                  <a:lnTo>
                    <a:pt x="2573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noAutofit/>
            </a:bodyPr>
            <a:lstStyle/>
            <a:p>
              <a:pPr algn="l"/>
              <a:endParaRPr lang="vi-VN" dirty="0"/>
            </a:p>
          </p:txBody>
        </p:sp>
        <p:sp>
          <p:nvSpPr>
            <p:cNvPr id="7" name="Freeform: Shape 6">
              <a:extLst>
                <a:ext uri="{FF2B5EF4-FFF2-40B4-BE49-F238E27FC236}">
                  <a16:creationId xmlns:a16="http://schemas.microsoft.com/office/drawing/2014/main" id="{EC7B5A6B-7D3E-B18E-9BCF-7F9A4A5C0C29}"/>
                </a:ext>
              </a:extLst>
            </p:cNvPr>
            <p:cNvSpPr/>
            <p:nvPr/>
          </p:nvSpPr>
          <p:spPr>
            <a:xfrm>
              <a:off x="7628617" y="2131200"/>
              <a:ext cx="380514" cy="482824"/>
            </a:xfrm>
            <a:custGeom>
              <a:avLst/>
              <a:gdLst>
                <a:gd name="connsiteX0" fmla="*/ 255814 w 380514"/>
                <a:gd name="connsiteY0" fmla="*/ 0 h 482824"/>
                <a:gd name="connsiteX1" fmla="*/ 355388 w 380514"/>
                <a:gd name="connsiteY1" fmla="*/ 18971 h 482824"/>
                <a:gd name="connsiteX2" fmla="*/ 380514 w 380514"/>
                <a:gd name="connsiteY2" fmla="*/ 31841 h 482824"/>
                <a:gd name="connsiteX3" fmla="*/ 375300 w 380514"/>
                <a:gd name="connsiteY3" fmla="*/ 52130 h 482824"/>
                <a:gd name="connsiteX4" fmla="*/ 354776 w 380514"/>
                <a:gd name="connsiteY4" fmla="*/ 255815 h 482824"/>
                <a:gd name="connsiteX5" fmla="*/ 359992 w 380514"/>
                <a:gd name="connsiteY5" fmla="*/ 359150 h 482824"/>
                <a:gd name="connsiteX6" fmla="*/ 374473 w 380514"/>
                <a:gd name="connsiteY6" fmla="*/ 454078 h 482824"/>
                <a:gd name="connsiteX7" fmla="*/ 355388 w 380514"/>
                <a:gd name="connsiteY7" fmla="*/ 463853 h 482824"/>
                <a:gd name="connsiteX8" fmla="*/ 255814 w 380514"/>
                <a:gd name="connsiteY8" fmla="*/ 482824 h 482824"/>
                <a:gd name="connsiteX9" fmla="*/ 0 w 380514"/>
                <a:gd name="connsiteY9" fmla="*/ 241412 h 482824"/>
                <a:gd name="connsiteX10" fmla="*/ 255814 w 380514"/>
                <a:gd name="connsiteY10" fmla="*/ 0 h 48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514" h="482824">
                  <a:moveTo>
                    <a:pt x="255814" y="0"/>
                  </a:moveTo>
                  <a:cubicBezTo>
                    <a:pt x="291135" y="0"/>
                    <a:pt x="324783" y="6755"/>
                    <a:pt x="355388" y="18971"/>
                  </a:cubicBezTo>
                  <a:lnTo>
                    <a:pt x="380514" y="31841"/>
                  </a:lnTo>
                  <a:lnTo>
                    <a:pt x="375300" y="52130"/>
                  </a:lnTo>
                  <a:cubicBezTo>
                    <a:pt x="361843" y="117922"/>
                    <a:pt x="354776" y="186043"/>
                    <a:pt x="354776" y="255815"/>
                  </a:cubicBezTo>
                  <a:cubicBezTo>
                    <a:pt x="354776" y="290701"/>
                    <a:pt x="356543" y="325175"/>
                    <a:pt x="359992" y="359150"/>
                  </a:cubicBezTo>
                  <a:lnTo>
                    <a:pt x="374473" y="454078"/>
                  </a:lnTo>
                  <a:lnTo>
                    <a:pt x="355388" y="463853"/>
                  </a:lnTo>
                  <a:cubicBezTo>
                    <a:pt x="324783" y="476069"/>
                    <a:pt x="291135" y="482824"/>
                    <a:pt x="255814" y="482824"/>
                  </a:cubicBezTo>
                  <a:cubicBezTo>
                    <a:pt x="114532" y="482824"/>
                    <a:pt x="0" y="374740"/>
                    <a:pt x="0" y="241412"/>
                  </a:cubicBezTo>
                  <a:cubicBezTo>
                    <a:pt x="0" y="108084"/>
                    <a:pt x="114532" y="0"/>
                    <a:pt x="25581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noAutofit/>
            </a:bodyPr>
            <a:lstStyle/>
            <a:p>
              <a:pPr algn="l"/>
              <a:endParaRPr lang="vi-VN" dirty="0"/>
            </a:p>
          </p:txBody>
        </p:sp>
        <p:sp>
          <p:nvSpPr>
            <p:cNvPr id="13" name="Freeform: Shape 12">
              <a:extLst>
                <a:ext uri="{FF2B5EF4-FFF2-40B4-BE49-F238E27FC236}">
                  <a16:creationId xmlns:a16="http://schemas.microsoft.com/office/drawing/2014/main" id="{697C95A1-67AF-888A-1DE1-10F3A20A5DE5}"/>
                </a:ext>
              </a:extLst>
            </p:cNvPr>
            <p:cNvSpPr/>
            <p:nvPr/>
          </p:nvSpPr>
          <p:spPr>
            <a:xfrm>
              <a:off x="8361204" y="1376346"/>
              <a:ext cx="1620723" cy="1092537"/>
            </a:xfrm>
            <a:custGeom>
              <a:avLst/>
              <a:gdLst>
                <a:gd name="connsiteX0" fmla="*/ 638434 w 1620723"/>
                <a:gd name="connsiteY0" fmla="*/ 0 h 1092537"/>
                <a:gd name="connsiteX1" fmla="*/ 1603220 w 1620723"/>
                <a:gd name="connsiteY1" fmla="*/ 710128 h 1092537"/>
                <a:gd name="connsiteX2" fmla="*/ 1620723 w 1620723"/>
                <a:gd name="connsiteY2" fmla="*/ 778230 h 1092537"/>
                <a:gd name="connsiteX3" fmla="*/ 1587339 w 1620723"/>
                <a:gd name="connsiteY3" fmla="*/ 818804 h 1092537"/>
                <a:gd name="connsiteX4" fmla="*/ 928326 w 1620723"/>
                <a:gd name="connsiteY4" fmla="*/ 1092537 h 1092537"/>
                <a:gd name="connsiteX5" fmla="*/ 1153 w 1620723"/>
                <a:gd name="connsiteY5" fmla="*/ 253511 h 1092537"/>
                <a:gd name="connsiteX6" fmla="*/ 0 w 1620723"/>
                <a:gd name="connsiteY6" fmla="*/ 230615 h 1092537"/>
                <a:gd name="connsiteX7" fmla="*/ 34013 w 1620723"/>
                <a:gd name="connsiteY7" fmla="*/ 200784 h 1092537"/>
                <a:gd name="connsiteX8" fmla="*/ 638434 w 1620723"/>
                <a:gd name="connsiteY8" fmla="*/ 0 h 109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0723" h="1092537">
                  <a:moveTo>
                    <a:pt x="638434" y="0"/>
                  </a:moveTo>
                  <a:cubicBezTo>
                    <a:pt x="1091744" y="0"/>
                    <a:pt x="1475317" y="298715"/>
                    <a:pt x="1603220" y="710128"/>
                  </a:cubicBezTo>
                  <a:lnTo>
                    <a:pt x="1620723" y="778230"/>
                  </a:lnTo>
                  <a:lnTo>
                    <a:pt x="1587339" y="818804"/>
                  </a:lnTo>
                  <a:cubicBezTo>
                    <a:pt x="1418683" y="987930"/>
                    <a:pt x="1185687" y="1092537"/>
                    <a:pt x="928326" y="1092537"/>
                  </a:cubicBezTo>
                  <a:cubicBezTo>
                    <a:pt x="445775" y="1092537"/>
                    <a:pt x="48880" y="724779"/>
                    <a:pt x="1153" y="253511"/>
                  </a:cubicBezTo>
                  <a:lnTo>
                    <a:pt x="0" y="230615"/>
                  </a:lnTo>
                  <a:lnTo>
                    <a:pt x="34013" y="200784"/>
                  </a:lnTo>
                  <a:cubicBezTo>
                    <a:pt x="202558" y="74679"/>
                    <a:pt x="411779" y="0"/>
                    <a:pt x="638434" y="0"/>
                  </a:cubicBezTo>
                  <a:close/>
                </a:path>
              </a:pathLst>
            </a:custGeom>
            <a:solidFill>
              <a:schemeClr val="accent5">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noAutofit/>
            </a:bodyPr>
            <a:lstStyle/>
            <a:p>
              <a:pPr algn="l"/>
              <a:endParaRPr lang="vi-VN" dirty="0"/>
            </a:p>
          </p:txBody>
        </p:sp>
        <p:sp>
          <p:nvSpPr>
            <p:cNvPr id="12" name="Freeform: Shape 11">
              <a:extLst>
                <a:ext uri="{FF2B5EF4-FFF2-40B4-BE49-F238E27FC236}">
                  <a16:creationId xmlns:a16="http://schemas.microsoft.com/office/drawing/2014/main" id="{1DB62D81-1F64-A1EC-0A99-8500523D81B0}"/>
                </a:ext>
              </a:extLst>
            </p:cNvPr>
            <p:cNvSpPr/>
            <p:nvPr/>
          </p:nvSpPr>
          <p:spPr>
            <a:xfrm>
              <a:off x="8357544" y="599719"/>
              <a:ext cx="1863970" cy="1554857"/>
            </a:xfrm>
            <a:custGeom>
              <a:avLst/>
              <a:gdLst>
                <a:gd name="connsiteX0" fmla="*/ 931985 w 1863970"/>
                <a:gd name="connsiteY0" fmla="*/ 0 h 1554857"/>
                <a:gd name="connsiteX1" fmla="*/ 1863970 w 1863970"/>
                <a:gd name="connsiteY1" fmla="*/ 934582 h 1554857"/>
                <a:gd name="connsiteX2" fmla="*/ 1704802 w 1863970"/>
                <a:gd name="connsiteY2" fmla="*/ 1457116 h 1554857"/>
                <a:gd name="connsiteX3" fmla="*/ 1624382 w 1863970"/>
                <a:gd name="connsiteY3" fmla="*/ 1554857 h 1554857"/>
                <a:gd name="connsiteX4" fmla="*/ 1606879 w 1863970"/>
                <a:gd name="connsiteY4" fmla="*/ 1486755 h 1554857"/>
                <a:gd name="connsiteX5" fmla="*/ 642093 w 1863970"/>
                <a:gd name="connsiteY5" fmla="*/ 776627 h 1554857"/>
                <a:gd name="connsiteX6" fmla="*/ 37672 w 1863970"/>
                <a:gd name="connsiteY6" fmla="*/ 977411 h 1554857"/>
                <a:gd name="connsiteX7" fmla="*/ 3659 w 1863970"/>
                <a:gd name="connsiteY7" fmla="*/ 1007242 h 1554857"/>
                <a:gd name="connsiteX8" fmla="*/ 0 w 1863970"/>
                <a:gd name="connsiteY8" fmla="*/ 934582 h 1554857"/>
                <a:gd name="connsiteX9" fmla="*/ 931985 w 1863970"/>
                <a:gd name="connsiteY9" fmla="*/ 0 h 155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970" h="1554857">
                  <a:moveTo>
                    <a:pt x="931985" y="0"/>
                  </a:moveTo>
                  <a:cubicBezTo>
                    <a:pt x="1446706" y="0"/>
                    <a:pt x="1863970" y="418427"/>
                    <a:pt x="1863970" y="934582"/>
                  </a:cubicBezTo>
                  <a:cubicBezTo>
                    <a:pt x="1863970" y="1128140"/>
                    <a:pt x="1805292" y="1307955"/>
                    <a:pt x="1704802" y="1457116"/>
                  </a:cubicBezTo>
                  <a:lnTo>
                    <a:pt x="1624382" y="1554857"/>
                  </a:lnTo>
                  <a:lnTo>
                    <a:pt x="1606879" y="1486755"/>
                  </a:lnTo>
                  <a:cubicBezTo>
                    <a:pt x="1478976" y="1075342"/>
                    <a:pt x="1095403" y="776627"/>
                    <a:pt x="642093" y="776627"/>
                  </a:cubicBezTo>
                  <a:cubicBezTo>
                    <a:pt x="415438" y="776627"/>
                    <a:pt x="206217" y="851306"/>
                    <a:pt x="37672" y="977411"/>
                  </a:cubicBezTo>
                  <a:lnTo>
                    <a:pt x="3659" y="1007242"/>
                  </a:lnTo>
                  <a:lnTo>
                    <a:pt x="0" y="934582"/>
                  </a:lnTo>
                  <a:cubicBezTo>
                    <a:pt x="0" y="418427"/>
                    <a:pt x="417264" y="0"/>
                    <a:pt x="931985"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noAutofit/>
            </a:bodyPr>
            <a:lstStyle/>
            <a:p>
              <a:pPr algn="l"/>
              <a:endParaRPr lang="vi-VN" dirty="0"/>
            </a:p>
          </p:txBody>
        </p:sp>
        <p:sp>
          <p:nvSpPr>
            <p:cNvPr id="11" name="Freeform: Shape 10">
              <a:extLst>
                <a:ext uri="{FF2B5EF4-FFF2-40B4-BE49-F238E27FC236}">
                  <a16:creationId xmlns:a16="http://schemas.microsoft.com/office/drawing/2014/main" id="{73CA105A-BDAC-B93D-A429-51F1E0CB6082}"/>
                </a:ext>
              </a:extLst>
            </p:cNvPr>
            <p:cNvSpPr/>
            <p:nvPr/>
          </p:nvSpPr>
          <p:spPr>
            <a:xfrm>
              <a:off x="8009131" y="1606961"/>
              <a:ext cx="2000709" cy="1790725"/>
            </a:xfrm>
            <a:custGeom>
              <a:avLst/>
              <a:gdLst>
                <a:gd name="connsiteX0" fmla="*/ 352072 w 2000709"/>
                <a:gd name="connsiteY0" fmla="*/ 0 h 1790725"/>
                <a:gd name="connsiteX1" fmla="*/ 353225 w 2000709"/>
                <a:gd name="connsiteY1" fmla="*/ 22896 h 1790725"/>
                <a:gd name="connsiteX2" fmla="*/ 1280398 w 2000709"/>
                <a:gd name="connsiteY2" fmla="*/ 861922 h 1790725"/>
                <a:gd name="connsiteX3" fmla="*/ 1939411 w 2000709"/>
                <a:gd name="connsiteY3" fmla="*/ 588189 h 1790725"/>
                <a:gd name="connsiteX4" fmla="*/ 1972795 w 2000709"/>
                <a:gd name="connsiteY4" fmla="*/ 547615 h 1790725"/>
                <a:gd name="connsiteX5" fmla="*/ 1980185 w 2000709"/>
                <a:gd name="connsiteY5" fmla="*/ 576370 h 1790725"/>
                <a:gd name="connsiteX6" fmla="*/ 2000709 w 2000709"/>
                <a:gd name="connsiteY6" fmla="*/ 780055 h 1790725"/>
                <a:gd name="connsiteX7" fmla="*/ 990506 w 2000709"/>
                <a:gd name="connsiteY7" fmla="*/ 1790725 h 1790725"/>
                <a:gd name="connsiteX8" fmla="*/ 827 w 2000709"/>
                <a:gd name="connsiteY8" fmla="*/ 983740 h 1790725"/>
                <a:gd name="connsiteX9" fmla="*/ 0 w 2000709"/>
                <a:gd name="connsiteY9" fmla="*/ 978318 h 1790725"/>
                <a:gd name="connsiteX10" fmla="*/ 24369 w 2000709"/>
                <a:gd name="connsiteY10" fmla="*/ 965835 h 1790725"/>
                <a:gd name="connsiteX11" fmla="*/ 137155 w 2000709"/>
                <a:gd name="connsiteY11" fmla="*/ 765652 h 1790725"/>
                <a:gd name="connsiteX12" fmla="*/ 24369 w 2000709"/>
                <a:gd name="connsiteY12" fmla="*/ 565469 h 1790725"/>
                <a:gd name="connsiteX13" fmla="*/ 6041 w 2000709"/>
                <a:gd name="connsiteY13" fmla="*/ 556081 h 1790725"/>
                <a:gd name="connsiteX14" fmla="*/ 25720 w 2000709"/>
                <a:gd name="connsiteY14" fmla="*/ 479513 h 1790725"/>
                <a:gd name="connsiteX15" fmla="*/ 267667 w 2000709"/>
                <a:gd name="connsiteY15" fmla="*/ 74027 h 1790725"/>
                <a:gd name="connsiteX16" fmla="*/ 352072 w 2000709"/>
                <a:gd name="connsiteY16" fmla="*/ 0 h 179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709" h="1790725">
                  <a:moveTo>
                    <a:pt x="352072" y="0"/>
                  </a:moveTo>
                  <a:lnTo>
                    <a:pt x="353225" y="22896"/>
                  </a:lnTo>
                  <a:cubicBezTo>
                    <a:pt x="400952" y="494164"/>
                    <a:pt x="797847" y="861922"/>
                    <a:pt x="1280398" y="861922"/>
                  </a:cubicBezTo>
                  <a:cubicBezTo>
                    <a:pt x="1537759" y="861922"/>
                    <a:pt x="1770755" y="757315"/>
                    <a:pt x="1939411" y="588189"/>
                  </a:cubicBezTo>
                  <a:lnTo>
                    <a:pt x="1972795" y="547615"/>
                  </a:lnTo>
                  <a:lnTo>
                    <a:pt x="1980185" y="576370"/>
                  </a:lnTo>
                  <a:cubicBezTo>
                    <a:pt x="1993642" y="642162"/>
                    <a:pt x="2000709" y="710283"/>
                    <a:pt x="2000709" y="780055"/>
                  </a:cubicBezTo>
                  <a:cubicBezTo>
                    <a:pt x="2000709" y="1338233"/>
                    <a:pt x="1548426" y="1790725"/>
                    <a:pt x="990506" y="1790725"/>
                  </a:cubicBezTo>
                  <a:cubicBezTo>
                    <a:pt x="502326" y="1790725"/>
                    <a:pt x="95024" y="1444286"/>
                    <a:pt x="827" y="983740"/>
                  </a:cubicBezTo>
                  <a:lnTo>
                    <a:pt x="0" y="978318"/>
                  </a:lnTo>
                  <a:lnTo>
                    <a:pt x="24369" y="965835"/>
                  </a:lnTo>
                  <a:cubicBezTo>
                    <a:pt x="92416" y="922451"/>
                    <a:pt x="137155" y="848982"/>
                    <a:pt x="137155" y="765652"/>
                  </a:cubicBezTo>
                  <a:cubicBezTo>
                    <a:pt x="137155" y="682322"/>
                    <a:pt x="92416" y="608853"/>
                    <a:pt x="24369" y="565469"/>
                  </a:cubicBezTo>
                  <a:lnTo>
                    <a:pt x="6041" y="556081"/>
                  </a:lnTo>
                  <a:lnTo>
                    <a:pt x="25720" y="479513"/>
                  </a:lnTo>
                  <a:cubicBezTo>
                    <a:pt x="73684" y="325233"/>
                    <a:pt x="157601" y="186801"/>
                    <a:pt x="267667" y="74027"/>
                  </a:cubicBezTo>
                  <a:lnTo>
                    <a:pt x="352072"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noAutofit/>
            </a:bodyPr>
            <a:lstStyle/>
            <a:p>
              <a:pPr algn="l"/>
              <a:endParaRPr lang="vi-VN" dirty="0"/>
            </a:p>
          </p:txBody>
        </p:sp>
        <p:sp>
          <p:nvSpPr>
            <p:cNvPr id="15" name="TextBox 14">
              <a:extLst>
                <a:ext uri="{FF2B5EF4-FFF2-40B4-BE49-F238E27FC236}">
                  <a16:creationId xmlns:a16="http://schemas.microsoft.com/office/drawing/2014/main" id="{20D84CEE-0DDB-1652-7591-67B2AD2CF45B}"/>
                </a:ext>
              </a:extLst>
            </p:cNvPr>
            <p:cNvSpPr txBox="1"/>
            <p:nvPr/>
          </p:nvSpPr>
          <p:spPr>
            <a:xfrm>
              <a:off x="6071714" y="115080"/>
              <a:ext cx="3675358" cy="369332"/>
            </a:xfrm>
            <a:prstGeom prst="rect">
              <a:avLst/>
            </a:prstGeom>
            <a:noFill/>
          </p:spPr>
          <p:txBody>
            <a:bodyPr wrap="square" rtlCol="0">
              <a:spAutoFit/>
            </a:bodyPr>
            <a:lstStyle/>
            <a:p>
              <a:r>
                <a:rPr lang="en-US" b="1"/>
                <a:t>A. MSM (100 new)</a:t>
              </a:r>
              <a:endParaRPr lang="vi-VN" b="1"/>
            </a:p>
          </p:txBody>
        </p:sp>
        <p:sp>
          <p:nvSpPr>
            <p:cNvPr id="16" name="TextBox 15">
              <a:extLst>
                <a:ext uri="{FF2B5EF4-FFF2-40B4-BE49-F238E27FC236}">
                  <a16:creationId xmlns:a16="http://schemas.microsoft.com/office/drawing/2014/main" id="{9AD67ACA-96ED-B6DD-DCD6-1DD96520816B}"/>
                </a:ext>
              </a:extLst>
            </p:cNvPr>
            <p:cNvSpPr txBox="1"/>
            <p:nvPr/>
          </p:nvSpPr>
          <p:spPr>
            <a:xfrm>
              <a:off x="10087326" y="587381"/>
              <a:ext cx="965201" cy="523220"/>
            </a:xfrm>
            <a:prstGeom prst="rect">
              <a:avLst/>
            </a:prstGeom>
            <a:noFill/>
          </p:spPr>
          <p:txBody>
            <a:bodyPr wrap="square" rtlCol="0">
              <a:spAutoFit/>
            </a:bodyPr>
            <a:lstStyle/>
            <a:p>
              <a:r>
                <a:rPr lang="en-US" sz="1400"/>
                <a:t>Ecstasy (n=57)</a:t>
              </a:r>
              <a:endParaRPr lang="vi-VN" sz="1400"/>
            </a:p>
          </p:txBody>
        </p:sp>
        <p:sp>
          <p:nvSpPr>
            <p:cNvPr id="17" name="TextBox 16">
              <a:extLst>
                <a:ext uri="{FF2B5EF4-FFF2-40B4-BE49-F238E27FC236}">
                  <a16:creationId xmlns:a16="http://schemas.microsoft.com/office/drawing/2014/main" id="{E5722179-6300-AC5B-2EA4-DE889066AFE7}"/>
                </a:ext>
              </a:extLst>
            </p:cNvPr>
            <p:cNvSpPr txBox="1"/>
            <p:nvPr/>
          </p:nvSpPr>
          <p:spPr>
            <a:xfrm>
              <a:off x="9805346" y="2574512"/>
              <a:ext cx="2156436" cy="523220"/>
            </a:xfrm>
            <a:prstGeom prst="rect">
              <a:avLst/>
            </a:prstGeom>
            <a:noFill/>
          </p:spPr>
          <p:txBody>
            <a:bodyPr wrap="square" rtlCol="0">
              <a:spAutoFit/>
            </a:bodyPr>
            <a:lstStyle/>
            <a:p>
              <a:pPr algn="ctr"/>
              <a:r>
                <a:rPr lang="en-US" sz="1400"/>
                <a:t>Methamphetamine (n=67)</a:t>
              </a:r>
              <a:endParaRPr lang="vi-VN" sz="1400"/>
            </a:p>
          </p:txBody>
        </p:sp>
        <p:sp>
          <p:nvSpPr>
            <p:cNvPr id="18" name="TextBox 17">
              <a:extLst>
                <a:ext uri="{FF2B5EF4-FFF2-40B4-BE49-F238E27FC236}">
                  <a16:creationId xmlns:a16="http://schemas.microsoft.com/office/drawing/2014/main" id="{0300370D-9571-EE04-9FA3-3D53AAF9BC6F}"/>
                </a:ext>
              </a:extLst>
            </p:cNvPr>
            <p:cNvSpPr txBox="1"/>
            <p:nvPr/>
          </p:nvSpPr>
          <p:spPr>
            <a:xfrm>
              <a:off x="8969708" y="1727758"/>
              <a:ext cx="914400" cy="369332"/>
            </a:xfrm>
            <a:prstGeom prst="rect">
              <a:avLst/>
            </a:prstGeom>
            <a:noFill/>
          </p:spPr>
          <p:txBody>
            <a:bodyPr wrap="square" rtlCol="0">
              <a:spAutoFit/>
            </a:bodyPr>
            <a:lstStyle/>
            <a:p>
              <a:r>
                <a:rPr lang="en-US"/>
                <a:t>27</a:t>
              </a:r>
              <a:endParaRPr lang="vi-VN"/>
            </a:p>
          </p:txBody>
        </p:sp>
        <p:sp>
          <p:nvSpPr>
            <p:cNvPr id="20" name="TextBox 19">
              <a:extLst>
                <a:ext uri="{FF2B5EF4-FFF2-40B4-BE49-F238E27FC236}">
                  <a16:creationId xmlns:a16="http://schemas.microsoft.com/office/drawing/2014/main" id="{70B052E7-552E-2116-7FF7-A48AD7DE2F53}"/>
                </a:ext>
              </a:extLst>
            </p:cNvPr>
            <p:cNvSpPr txBox="1"/>
            <p:nvPr/>
          </p:nvSpPr>
          <p:spPr>
            <a:xfrm>
              <a:off x="9171565" y="992565"/>
              <a:ext cx="914400" cy="369332"/>
            </a:xfrm>
            <a:prstGeom prst="rect">
              <a:avLst/>
            </a:prstGeom>
            <a:noFill/>
          </p:spPr>
          <p:txBody>
            <a:bodyPr wrap="square" rtlCol="0">
              <a:spAutoFit/>
            </a:bodyPr>
            <a:lstStyle/>
            <a:p>
              <a:r>
                <a:rPr lang="en-US"/>
                <a:t>30</a:t>
              </a:r>
              <a:endParaRPr lang="vi-VN"/>
            </a:p>
          </p:txBody>
        </p:sp>
        <p:sp>
          <p:nvSpPr>
            <p:cNvPr id="21" name="TextBox 20">
              <a:extLst>
                <a:ext uri="{FF2B5EF4-FFF2-40B4-BE49-F238E27FC236}">
                  <a16:creationId xmlns:a16="http://schemas.microsoft.com/office/drawing/2014/main" id="{5A5264CF-C910-D0D4-E0A8-DB2A6DB18B95}"/>
                </a:ext>
              </a:extLst>
            </p:cNvPr>
            <p:cNvSpPr txBox="1"/>
            <p:nvPr/>
          </p:nvSpPr>
          <p:spPr>
            <a:xfrm>
              <a:off x="8617017" y="2547422"/>
              <a:ext cx="914400" cy="369332"/>
            </a:xfrm>
            <a:prstGeom prst="rect">
              <a:avLst/>
            </a:prstGeom>
            <a:noFill/>
          </p:spPr>
          <p:txBody>
            <a:bodyPr wrap="square" rtlCol="0">
              <a:spAutoFit/>
            </a:bodyPr>
            <a:lstStyle/>
            <a:p>
              <a:r>
                <a:rPr lang="en-US"/>
                <a:t>39</a:t>
              </a:r>
              <a:endParaRPr lang="vi-VN"/>
            </a:p>
          </p:txBody>
        </p:sp>
        <p:sp>
          <p:nvSpPr>
            <p:cNvPr id="22" name="TextBox 21">
              <a:extLst>
                <a:ext uri="{FF2B5EF4-FFF2-40B4-BE49-F238E27FC236}">
                  <a16:creationId xmlns:a16="http://schemas.microsoft.com/office/drawing/2014/main" id="{7623E721-FD65-48CD-3F28-E8934E79474B}"/>
                </a:ext>
              </a:extLst>
            </p:cNvPr>
            <p:cNvSpPr txBox="1"/>
            <p:nvPr/>
          </p:nvSpPr>
          <p:spPr>
            <a:xfrm>
              <a:off x="7628617" y="2183912"/>
              <a:ext cx="914400" cy="369332"/>
            </a:xfrm>
            <a:prstGeom prst="rect">
              <a:avLst/>
            </a:prstGeom>
            <a:noFill/>
          </p:spPr>
          <p:txBody>
            <a:bodyPr wrap="square" rtlCol="0">
              <a:spAutoFit/>
            </a:bodyPr>
            <a:lstStyle/>
            <a:p>
              <a:r>
                <a:rPr lang="en-US">
                  <a:solidFill>
                    <a:schemeClr val="bg1"/>
                  </a:solidFill>
                </a:rPr>
                <a:t>3</a:t>
              </a:r>
              <a:endParaRPr lang="vi-VN">
                <a:solidFill>
                  <a:schemeClr val="bg1"/>
                </a:solidFill>
              </a:endParaRPr>
            </a:p>
          </p:txBody>
        </p:sp>
        <p:sp>
          <p:nvSpPr>
            <p:cNvPr id="23" name="TextBox 22">
              <a:extLst>
                <a:ext uri="{FF2B5EF4-FFF2-40B4-BE49-F238E27FC236}">
                  <a16:creationId xmlns:a16="http://schemas.microsoft.com/office/drawing/2014/main" id="{6648B35D-3958-D394-4D6C-53F7C274535C}"/>
                </a:ext>
              </a:extLst>
            </p:cNvPr>
            <p:cNvSpPr txBox="1"/>
            <p:nvPr/>
          </p:nvSpPr>
          <p:spPr>
            <a:xfrm>
              <a:off x="7909393" y="2231493"/>
              <a:ext cx="411150" cy="276999"/>
            </a:xfrm>
            <a:prstGeom prst="rect">
              <a:avLst/>
            </a:prstGeom>
            <a:noFill/>
          </p:spPr>
          <p:txBody>
            <a:bodyPr wrap="square" rtlCol="0">
              <a:spAutoFit/>
            </a:bodyPr>
            <a:lstStyle/>
            <a:p>
              <a:r>
                <a:rPr lang="en-US" sz="1200">
                  <a:solidFill>
                    <a:schemeClr val="tx2"/>
                  </a:solidFill>
                </a:rPr>
                <a:t>1</a:t>
              </a:r>
              <a:endParaRPr lang="vi-VN" sz="1200">
                <a:solidFill>
                  <a:schemeClr val="tx2"/>
                </a:solidFill>
              </a:endParaRPr>
            </a:p>
          </p:txBody>
        </p:sp>
        <p:sp>
          <p:nvSpPr>
            <p:cNvPr id="24" name="TextBox 23">
              <a:extLst>
                <a:ext uri="{FF2B5EF4-FFF2-40B4-BE49-F238E27FC236}">
                  <a16:creationId xmlns:a16="http://schemas.microsoft.com/office/drawing/2014/main" id="{28B44E13-CD28-577F-A7A3-9081CB72E9C2}"/>
                </a:ext>
              </a:extLst>
            </p:cNvPr>
            <p:cNvSpPr txBox="1"/>
            <p:nvPr/>
          </p:nvSpPr>
          <p:spPr>
            <a:xfrm>
              <a:off x="6609098" y="1886387"/>
              <a:ext cx="1321886" cy="523220"/>
            </a:xfrm>
            <a:prstGeom prst="rect">
              <a:avLst/>
            </a:prstGeom>
            <a:noFill/>
          </p:spPr>
          <p:txBody>
            <a:bodyPr wrap="square" rtlCol="0">
              <a:spAutoFit/>
            </a:bodyPr>
            <a:lstStyle/>
            <a:p>
              <a:pPr algn="ctr"/>
              <a:r>
                <a:rPr lang="en-US" sz="1400"/>
                <a:t>Heroin</a:t>
              </a:r>
            </a:p>
            <a:p>
              <a:pPr algn="ctr"/>
              <a:r>
                <a:rPr lang="en-US" sz="1400"/>
                <a:t>(n=4)</a:t>
              </a:r>
              <a:endParaRPr lang="vi-VN" sz="1400"/>
            </a:p>
          </p:txBody>
        </p:sp>
      </p:grpSp>
      <p:grpSp>
        <p:nvGrpSpPr>
          <p:cNvPr id="37" name="Group 36">
            <a:extLst>
              <a:ext uri="{FF2B5EF4-FFF2-40B4-BE49-F238E27FC236}">
                <a16:creationId xmlns:a16="http://schemas.microsoft.com/office/drawing/2014/main" id="{B2CC65A7-ECE3-FD10-5A1F-BE976ED00B5C}"/>
              </a:ext>
            </a:extLst>
          </p:cNvPr>
          <p:cNvGrpSpPr/>
          <p:nvPr/>
        </p:nvGrpSpPr>
        <p:grpSpPr>
          <a:xfrm>
            <a:off x="5935903" y="3517668"/>
            <a:ext cx="5957913" cy="3157601"/>
            <a:chOff x="5776540" y="3573774"/>
            <a:chExt cx="5957913" cy="3157601"/>
          </a:xfrm>
        </p:grpSpPr>
        <p:sp>
          <p:nvSpPr>
            <p:cNvPr id="25" name="TextBox 24">
              <a:extLst>
                <a:ext uri="{FF2B5EF4-FFF2-40B4-BE49-F238E27FC236}">
                  <a16:creationId xmlns:a16="http://schemas.microsoft.com/office/drawing/2014/main" id="{8741D543-39C8-96C8-0963-9B0515F32D10}"/>
                </a:ext>
              </a:extLst>
            </p:cNvPr>
            <p:cNvSpPr txBox="1"/>
            <p:nvPr/>
          </p:nvSpPr>
          <p:spPr>
            <a:xfrm>
              <a:off x="6093305" y="3573774"/>
              <a:ext cx="3675358" cy="369332"/>
            </a:xfrm>
            <a:prstGeom prst="rect">
              <a:avLst/>
            </a:prstGeom>
            <a:noFill/>
          </p:spPr>
          <p:txBody>
            <a:bodyPr wrap="square" rtlCol="0">
              <a:spAutoFit/>
            </a:bodyPr>
            <a:lstStyle/>
            <a:p>
              <a:r>
                <a:rPr lang="en-US" b="1"/>
                <a:t>B. TW (52 new)</a:t>
              </a:r>
              <a:endParaRPr lang="vi-VN" b="1"/>
            </a:p>
          </p:txBody>
        </p:sp>
        <p:sp>
          <p:nvSpPr>
            <p:cNvPr id="26" name="TextBox 25">
              <a:extLst>
                <a:ext uri="{FF2B5EF4-FFF2-40B4-BE49-F238E27FC236}">
                  <a16:creationId xmlns:a16="http://schemas.microsoft.com/office/drawing/2014/main" id="{F353CF01-504D-E0E8-66FE-8A15C1CAE84C}"/>
                </a:ext>
              </a:extLst>
            </p:cNvPr>
            <p:cNvSpPr txBox="1"/>
            <p:nvPr/>
          </p:nvSpPr>
          <p:spPr>
            <a:xfrm>
              <a:off x="5776540" y="5597854"/>
              <a:ext cx="2156436" cy="523220"/>
            </a:xfrm>
            <a:prstGeom prst="rect">
              <a:avLst/>
            </a:prstGeom>
            <a:noFill/>
          </p:spPr>
          <p:txBody>
            <a:bodyPr wrap="square" rtlCol="0">
              <a:spAutoFit/>
            </a:bodyPr>
            <a:lstStyle/>
            <a:p>
              <a:pPr algn="ctr"/>
              <a:r>
                <a:rPr lang="en-US" sz="1400"/>
                <a:t>Methamphetamine (n=43)</a:t>
              </a:r>
              <a:endParaRPr lang="vi-VN" sz="1400"/>
            </a:p>
          </p:txBody>
        </p:sp>
        <p:sp>
          <p:nvSpPr>
            <p:cNvPr id="27" name="TextBox 26">
              <a:extLst>
                <a:ext uri="{FF2B5EF4-FFF2-40B4-BE49-F238E27FC236}">
                  <a16:creationId xmlns:a16="http://schemas.microsoft.com/office/drawing/2014/main" id="{AF5D8374-F962-A2E3-AF7C-2561DE0A9DA4}"/>
                </a:ext>
              </a:extLst>
            </p:cNvPr>
            <p:cNvSpPr txBox="1"/>
            <p:nvPr/>
          </p:nvSpPr>
          <p:spPr>
            <a:xfrm>
              <a:off x="10769252" y="4081408"/>
              <a:ext cx="965201" cy="523220"/>
            </a:xfrm>
            <a:prstGeom prst="rect">
              <a:avLst/>
            </a:prstGeom>
            <a:noFill/>
          </p:spPr>
          <p:txBody>
            <a:bodyPr wrap="square" rtlCol="0">
              <a:spAutoFit/>
            </a:bodyPr>
            <a:lstStyle/>
            <a:p>
              <a:r>
                <a:rPr lang="en-US" sz="1400"/>
                <a:t>Ecstasy (n=26)</a:t>
              </a:r>
              <a:endParaRPr lang="vi-VN" sz="1400"/>
            </a:p>
          </p:txBody>
        </p:sp>
        <p:sp>
          <p:nvSpPr>
            <p:cNvPr id="32" name="Freeform: Shape 31">
              <a:extLst>
                <a:ext uri="{FF2B5EF4-FFF2-40B4-BE49-F238E27FC236}">
                  <a16:creationId xmlns:a16="http://schemas.microsoft.com/office/drawing/2014/main" id="{2D8FCB59-8DFD-3FBB-6278-6F79D7B38B99}"/>
                </a:ext>
              </a:extLst>
            </p:cNvPr>
            <p:cNvSpPr/>
            <p:nvPr/>
          </p:nvSpPr>
          <p:spPr>
            <a:xfrm>
              <a:off x="9007747" y="4271221"/>
              <a:ext cx="1480136" cy="2142703"/>
            </a:xfrm>
            <a:custGeom>
              <a:avLst/>
              <a:gdLst>
                <a:gd name="connsiteX0" fmla="*/ 974732 w 1480136"/>
                <a:gd name="connsiteY0" fmla="*/ 0 h 2142703"/>
                <a:gd name="connsiteX1" fmla="*/ 1073076 w 1480136"/>
                <a:gd name="connsiteY1" fmla="*/ 89318 h 2142703"/>
                <a:gd name="connsiteX2" fmla="*/ 1480136 w 1480136"/>
                <a:gd name="connsiteY2" fmla="*/ 1071351 h 2142703"/>
                <a:gd name="connsiteX3" fmla="*/ 1073076 w 1480136"/>
                <a:gd name="connsiteY3" fmla="*/ 2053384 h 2142703"/>
                <a:gd name="connsiteX4" fmla="*/ 974732 w 1480136"/>
                <a:gd name="connsiteY4" fmla="*/ 2142703 h 2142703"/>
                <a:gd name="connsiteX5" fmla="*/ 967977 w 1480136"/>
                <a:gd name="connsiteY5" fmla="*/ 2142362 h 2142703"/>
                <a:gd name="connsiteX6" fmla="*/ 0 w 1480136"/>
                <a:gd name="connsiteY6" fmla="*/ 1071351 h 2142703"/>
                <a:gd name="connsiteX7" fmla="*/ 967977 w 1480136"/>
                <a:gd name="connsiteY7" fmla="*/ 340 h 2142703"/>
                <a:gd name="connsiteX8" fmla="*/ 974732 w 1480136"/>
                <a:gd name="connsiteY8" fmla="*/ 0 h 21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136" h="2142703">
                  <a:moveTo>
                    <a:pt x="974732" y="0"/>
                  </a:moveTo>
                  <a:lnTo>
                    <a:pt x="1073076" y="89318"/>
                  </a:lnTo>
                  <a:cubicBezTo>
                    <a:pt x="1324579" y="340643"/>
                    <a:pt x="1480136" y="687844"/>
                    <a:pt x="1480136" y="1071351"/>
                  </a:cubicBezTo>
                  <a:cubicBezTo>
                    <a:pt x="1480136" y="1454859"/>
                    <a:pt x="1324579" y="1802060"/>
                    <a:pt x="1073076" y="2053384"/>
                  </a:cubicBezTo>
                  <a:lnTo>
                    <a:pt x="974732" y="2142703"/>
                  </a:lnTo>
                  <a:lnTo>
                    <a:pt x="967977" y="2142362"/>
                  </a:lnTo>
                  <a:cubicBezTo>
                    <a:pt x="424279" y="2087231"/>
                    <a:pt x="0" y="1628763"/>
                    <a:pt x="0" y="1071351"/>
                  </a:cubicBezTo>
                  <a:cubicBezTo>
                    <a:pt x="0" y="513939"/>
                    <a:pt x="424279" y="55472"/>
                    <a:pt x="967977" y="340"/>
                  </a:cubicBezTo>
                  <a:lnTo>
                    <a:pt x="974732" y="0"/>
                  </a:lnTo>
                  <a:close/>
                </a:path>
              </a:pathLst>
            </a:custGeom>
            <a:solidFill>
              <a:schemeClr val="accent5">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noAutofit/>
            </a:bodyPr>
            <a:lstStyle/>
            <a:p>
              <a:pPr algn="l"/>
              <a:endParaRPr lang="vi-VN" dirty="0"/>
            </a:p>
          </p:txBody>
        </p:sp>
        <p:sp>
          <p:nvSpPr>
            <p:cNvPr id="31" name="Freeform: Shape 30">
              <a:extLst>
                <a:ext uri="{FF2B5EF4-FFF2-40B4-BE49-F238E27FC236}">
                  <a16:creationId xmlns:a16="http://schemas.microsoft.com/office/drawing/2014/main" id="{D1939731-177B-89AF-332B-90A45B84E17C}"/>
                </a:ext>
              </a:extLst>
            </p:cNvPr>
            <p:cNvSpPr/>
            <p:nvPr/>
          </p:nvSpPr>
          <p:spPr>
            <a:xfrm>
              <a:off x="7708303" y="3953767"/>
              <a:ext cx="2274176" cy="2777608"/>
            </a:xfrm>
            <a:custGeom>
              <a:avLst/>
              <a:gdLst>
                <a:gd name="connsiteX0" fmla="*/ 1389790 w 2274176"/>
                <a:gd name="connsiteY0" fmla="*/ 0 h 2777608"/>
                <a:gd name="connsiteX1" fmla="*/ 2273826 w 2274176"/>
                <a:gd name="connsiteY1" fmla="*/ 317135 h 2777608"/>
                <a:gd name="connsiteX2" fmla="*/ 2274176 w 2274176"/>
                <a:gd name="connsiteY2" fmla="*/ 317453 h 2777608"/>
                <a:gd name="connsiteX3" fmla="*/ 2267421 w 2274176"/>
                <a:gd name="connsiteY3" fmla="*/ 317793 h 2777608"/>
                <a:gd name="connsiteX4" fmla="*/ 1299444 w 2274176"/>
                <a:gd name="connsiteY4" fmla="*/ 1388804 h 2777608"/>
                <a:gd name="connsiteX5" fmla="*/ 2267421 w 2274176"/>
                <a:gd name="connsiteY5" fmla="*/ 2459815 h 2777608"/>
                <a:gd name="connsiteX6" fmla="*/ 2274176 w 2274176"/>
                <a:gd name="connsiteY6" fmla="*/ 2460156 h 2777608"/>
                <a:gd name="connsiteX7" fmla="*/ 2273826 w 2274176"/>
                <a:gd name="connsiteY7" fmla="*/ 2460473 h 2777608"/>
                <a:gd name="connsiteX8" fmla="*/ 1389790 w 2274176"/>
                <a:gd name="connsiteY8" fmla="*/ 2777608 h 2777608"/>
                <a:gd name="connsiteX9" fmla="*/ 0 w 2274176"/>
                <a:gd name="connsiteY9" fmla="*/ 1388804 h 2777608"/>
                <a:gd name="connsiteX10" fmla="*/ 1389790 w 2274176"/>
                <a:gd name="connsiteY10" fmla="*/ 0 h 277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4176" h="2777608">
                  <a:moveTo>
                    <a:pt x="1389790" y="0"/>
                  </a:moveTo>
                  <a:cubicBezTo>
                    <a:pt x="1725597" y="0"/>
                    <a:pt x="2033588" y="119014"/>
                    <a:pt x="2273826" y="317135"/>
                  </a:cubicBezTo>
                  <a:lnTo>
                    <a:pt x="2274176" y="317453"/>
                  </a:lnTo>
                  <a:lnTo>
                    <a:pt x="2267421" y="317793"/>
                  </a:lnTo>
                  <a:cubicBezTo>
                    <a:pt x="1723723" y="372925"/>
                    <a:pt x="1299444" y="831392"/>
                    <a:pt x="1299444" y="1388804"/>
                  </a:cubicBezTo>
                  <a:cubicBezTo>
                    <a:pt x="1299444" y="1946216"/>
                    <a:pt x="1723723" y="2404684"/>
                    <a:pt x="2267421" y="2459815"/>
                  </a:cubicBezTo>
                  <a:lnTo>
                    <a:pt x="2274176" y="2460156"/>
                  </a:lnTo>
                  <a:lnTo>
                    <a:pt x="2273826" y="2460473"/>
                  </a:lnTo>
                  <a:cubicBezTo>
                    <a:pt x="2033588" y="2658594"/>
                    <a:pt x="1725597" y="2777608"/>
                    <a:pt x="1389790" y="2777608"/>
                  </a:cubicBezTo>
                  <a:cubicBezTo>
                    <a:pt x="622230" y="2777608"/>
                    <a:pt x="0" y="2155819"/>
                    <a:pt x="0" y="1388804"/>
                  </a:cubicBezTo>
                  <a:cubicBezTo>
                    <a:pt x="0" y="621789"/>
                    <a:pt x="622230" y="0"/>
                    <a:pt x="1389790"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noAutofit/>
            </a:bodyPr>
            <a:lstStyle/>
            <a:p>
              <a:pPr algn="l"/>
              <a:endParaRPr lang="vi-VN" dirty="0"/>
            </a:p>
          </p:txBody>
        </p:sp>
        <p:sp>
          <p:nvSpPr>
            <p:cNvPr id="30" name="Freeform: Shape 29">
              <a:extLst>
                <a:ext uri="{FF2B5EF4-FFF2-40B4-BE49-F238E27FC236}">
                  <a16:creationId xmlns:a16="http://schemas.microsoft.com/office/drawing/2014/main" id="{6D604070-3EC5-5988-E0D0-15A91BC403B4}"/>
                </a:ext>
              </a:extLst>
            </p:cNvPr>
            <p:cNvSpPr/>
            <p:nvPr/>
          </p:nvSpPr>
          <p:spPr>
            <a:xfrm>
              <a:off x="9982479" y="4266002"/>
              <a:ext cx="1181704" cy="2153138"/>
            </a:xfrm>
            <a:custGeom>
              <a:avLst/>
              <a:gdLst>
                <a:gd name="connsiteX0" fmla="*/ 103486 w 1181704"/>
                <a:gd name="connsiteY0" fmla="*/ 0 h 2153138"/>
                <a:gd name="connsiteX1" fmla="*/ 1181704 w 1181704"/>
                <a:gd name="connsiteY1" fmla="*/ 1076569 h 2153138"/>
                <a:gd name="connsiteX2" fmla="*/ 103486 w 1181704"/>
                <a:gd name="connsiteY2" fmla="*/ 2153138 h 2153138"/>
                <a:gd name="connsiteX3" fmla="*/ 0 w 1181704"/>
                <a:gd name="connsiteY3" fmla="*/ 2147921 h 2153138"/>
                <a:gd name="connsiteX4" fmla="*/ 98344 w 1181704"/>
                <a:gd name="connsiteY4" fmla="*/ 2058602 h 2153138"/>
                <a:gd name="connsiteX5" fmla="*/ 505404 w 1181704"/>
                <a:gd name="connsiteY5" fmla="*/ 1076569 h 2153138"/>
                <a:gd name="connsiteX6" fmla="*/ 98344 w 1181704"/>
                <a:gd name="connsiteY6" fmla="*/ 94536 h 2153138"/>
                <a:gd name="connsiteX7" fmla="*/ 0 w 1181704"/>
                <a:gd name="connsiteY7" fmla="*/ 5218 h 2153138"/>
                <a:gd name="connsiteX8" fmla="*/ 103486 w 1181704"/>
                <a:gd name="connsiteY8" fmla="*/ 0 h 215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704" h="2153138">
                  <a:moveTo>
                    <a:pt x="103486" y="0"/>
                  </a:moveTo>
                  <a:cubicBezTo>
                    <a:pt x="698969" y="0"/>
                    <a:pt x="1181704" y="481996"/>
                    <a:pt x="1181704" y="1076569"/>
                  </a:cubicBezTo>
                  <a:cubicBezTo>
                    <a:pt x="1181704" y="1671142"/>
                    <a:pt x="698969" y="2153138"/>
                    <a:pt x="103486" y="2153138"/>
                  </a:cubicBezTo>
                  <a:lnTo>
                    <a:pt x="0" y="2147921"/>
                  </a:lnTo>
                  <a:lnTo>
                    <a:pt x="98344" y="2058602"/>
                  </a:lnTo>
                  <a:cubicBezTo>
                    <a:pt x="349847" y="1807278"/>
                    <a:pt x="505404" y="1460077"/>
                    <a:pt x="505404" y="1076569"/>
                  </a:cubicBezTo>
                  <a:cubicBezTo>
                    <a:pt x="505404" y="693062"/>
                    <a:pt x="349847" y="345861"/>
                    <a:pt x="98344" y="94536"/>
                  </a:cubicBezTo>
                  <a:lnTo>
                    <a:pt x="0" y="5218"/>
                  </a:lnTo>
                  <a:lnTo>
                    <a:pt x="103486"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noAutofit/>
            </a:bodyPr>
            <a:lstStyle/>
            <a:p>
              <a:pPr algn="l"/>
              <a:endParaRPr lang="vi-VN" dirty="0"/>
            </a:p>
          </p:txBody>
        </p:sp>
        <p:sp>
          <p:nvSpPr>
            <p:cNvPr id="33" name="TextBox 32">
              <a:extLst>
                <a:ext uri="{FF2B5EF4-FFF2-40B4-BE49-F238E27FC236}">
                  <a16:creationId xmlns:a16="http://schemas.microsoft.com/office/drawing/2014/main" id="{82FE1270-9ED6-E46C-3440-DE3755D9C82E}"/>
                </a:ext>
              </a:extLst>
            </p:cNvPr>
            <p:cNvSpPr txBox="1"/>
            <p:nvPr/>
          </p:nvSpPr>
          <p:spPr>
            <a:xfrm>
              <a:off x="8127149" y="5157905"/>
              <a:ext cx="914400" cy="369332"/>
            </a:xfrm>
            <a:prstGeom prst="rect">
              <a:avLst/>
            </a:prstGeom>
            <a:noFill/>
          </p:spPr>
          <p:txBody>
            <a:bodyPr wrap="square" rtlCol="0">
              <a:spAutoFit/>
            </a:bodyPr>
            <a:lstStyle/>
            <a:p>
              <a:r>
                <a:rPr lang="en-US"/>
                <a:t>26</a:t>
              </a:r>
              <a:endParaRPr lang="vi-VN"/>
            </a:p>
          </p:txBody>
        </p:sp>
        <p:sp>
          <p:nvSpPr>
            <p:cNvPr id="34" name="TextBox 33">
              <a:extLst>
                <a:ext uri="{FF2B5EF4-FFF2-40B4-BE49-F238E27FC236}">
                  <a16:creationId xmlns:a16="http://schemas.microsoft.com/office/drawing/2014/main" id="{A91CF6BC-3BC2-FC08-DB86-5401733C2A44}"/>
                </a:ext>
              </a:extLst>
            </p:cNvPr>
            <p:cNvSpPr txBox="1"/>
            <p:nvPr/>
          </p:nvSpPr>
          <p:spPr>
            <a:xfrm>
              <a:off x="9171565" y="5104735"/>
              <a:ext cx="1267562" cy="646331"/>
            </a:xfrm>
            <a:prstGeom prst="rect">
              <a:avLst/>
            </a:prstGeom>
            <a:noFill/>
          </p:spPr>
          <p:txBody>
            <a:bodyPr wrap="square" rtlCol="0">
              <a:spAutoFit/>
            </a:bodyPr>
            <a:lstStyle/>
            <a:p>
              <a:pPr algn="ctr"/>
              <a:r>
                <a:rPr lang="en-US"/>
                <a:t>17</a:t>
              </a:r>
            </a:p>
            <a:p>
              <a:pPr algn="ctr"/>
              <a:r>
                <a:rPr lang="en-US"/>
                <a:t>(33%)</a:t>
              </a:r>
              <a:endParaRPr lang="vi-VN"/>
            </a:p>
          </p:txBody>
        </p:sp>
        <p:sp>
          <p:nvSpPr>
            <p:cNvPr id="35" name="TextBox 34">
              <a:extLst>
                <a:ext uri="{FF2B5EF4-FFF2-40B4-BE49-F238E27FC236}">
                  <a16:creationId xmlns:a16="http://schemas.microsoft.com/office/drawing/2014/main" id="{41B98D42-8F94-2677-293A-903888ADF99B}"/>
                </a:ext>
              </a:extLst>
            </p:cNvPr>
            <p:cNvSpPr txBox="1"/>
            <p:nvPr/>
          </p:nvSpPr>
          <p:spPr>
            <a:xfrm>
              <a:off x="10608431" y="5196413"/>
              <a:ext cx="643422" cy="369332"/>
            </a:xfrm>
            <a:prstGeom prst="rect">
              <a:avLst/>
            </a:prstGeom>
            <a:noFill/>
          </p:spPr>
          <p:txBody>
            <a:bodyPr wrap="square" rtlCol="0">
              <a:spAutoFit/>
            </a:bodyPr>
            <a:lstStyle/>
            <a:p>
              <a:r>
                <a:rPr lang="en-US"/>
                <a:t>9</a:t>
              </a:r>
              <a:endParaRPr lang="vi-VN"/>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AS2025">
  <a:themeElements>
    <a:clrScheme name="IAS 2025">
      <a:dk1>
        <a:srgbClr val="000000"/>
      </a:dk1>
      <a:lt1>
        <a:srgbClr val="FFFFFF"/>
      </a:lt1>
      <a:dk2>
        <a:srgbClr val="CC0022"/>
      </a:dk2>
      <a:lt2>
        <a:srgbClr val="FFFFFF"/>
      </a:lt2>
      <a:accent1>
        <a:srgbClr val="1C1D1D"/>
      </a:accent1>
      <a:accent2>
        <a:srgbClr val="B2B2B2"/>
      </a:accent2>
      <a:accent3>
        <a:srgbClr val="CC0022"/>
      </a:accent3>
      <a:accent4>
        <a:srgbClr val="346CFF"/>
      </a:accent4>
      <a:accent5>
        <a:srgbClr val="FF8D00"/>
      </a:accent5>
      <a:accent6>
        <a:srgbClr val="8A3FFC"/>
      </a:accent6>
      <a:hlink>
        <a:srgbClr val="CC0022"/>
      </a:hlink>
      <a:folHlink>
        <a:srgbClr val="CC0022"/>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AS-2025-Speaker-Oral-Abstract-template_RibbonSans.potx" id="{9695678A-435C-2F49-91F9-0CEACD502FF1}" vid="{64334866-76ED-8C49-8B64-6F13214B84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2a8e448-ce6a-460a-a539-98774cb2a645">
      <Terms xmlns="http://schemas.microsoft.com/office/infopath/2007/PartnerControls"/>
    </lcf76f155ced4ddcb4097134ff3c332f>
    <TaxCatchAll xmlns="156423c4-b4af-495e-8736-e28038686fa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429E3E4A4520E45BA9456C1BFBE2821" ma:contentTypeVersion="15" ma:contentTypeDescription="Create a new document." ma:contentTypeScope="" ma:versionID="5f92dab19d5bab86f85c619e75a1b76f">
  <xsd:schema xmlns:xsd="http://www.w3.org/2001/XMLSchema" xmlns:xs="http://www.w3.org/2001/XMLSchema" xmlns:p="http://schemas.microsoft.com/office/2006/metadata/properties" xmlns:ns2="02a8e448-ce6a-460a-a539-98774cb2a645" xmlns:ns3="156423c4-b4af-495e-8736-e28038686fa0" targetNamespace="http://schemas.microsoft.com/office/2006/metadata/properties" ma:root="true" ma:fieldsID="5b6e99b7e6160e3a995340595b1c7201" ns2:_="" ns3:_="">
    <xsd:import namespace="02a8e448-ce6a-460a-a539-98774cb2a645"/>
    <xsd:import namespace="156423c4-b4af-495e-8736-e28038686f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a8e448-ce6a-460a-a539-98774cb2a6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6423c4-b4af-495e-8736-e28038686fa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55bc824-9622-4e64-9b47-ec9778f3c2c4}" ma:internalName="TaxCatchAll" ma:showField="CatchAllData" ma:web="156423c4-b4af-495e-8736-e28038686fa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E5FDF5-2927-4433-BA91-60C83B6FC402}">
  <ds:schemaRefs>
    <ds:schemaRef ds:uri="http://schemas.microsoft.com/office/2006/metadata/properties"/>
    <ds:schemaRef ds:uri="http://schemas.microsoft.com/office/infopath/2007/PartnerControls"/>
    <ds:schemaRef ds:uri="02a8e448-ce6a-460a-a539-98774cb2a645"/>
    <ds:schemaRef ds:uri="156423c4-b4af-495e-8736-e28038686fa0"/>
  </ds:schemaRefs>
</ds:datastoreItem>
</file>

<file path=customXml/itemProps2.xml><?xml version="1.0" encoding="utf-8"?>
<ds:datastoreItem xmlns:ds="http://schemas.openxmlformats.org/officeDocument/2006/customXml" ds:itemID="{CD1C4DF4-94C5-4A0B-A502-F87411C325E1}">
  <ds:schemaRefs>
    <ds:schemaRef ds:uri="http://schemas.microsoft.com/sharepoint/v3/contenttype/forms"/>
  </ds:schemaRefs>
</ds:datastoreItem>
</file>

<file path=customXml/itemProps3.xml><?xml version="1.0" encoding="utf-8"?>
<ds:datastoreItem xmlns:ds="http://schemas.openxmlformats.org/officeDocument/2006/customXml" ds:itemID="{54F263CA-747D-4D47-ABB1-65AC32FCE6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a8e448-ce6a-460a-a539-98774cb2a645"/>
    <ds:schemaRef ds:uri="156423c4-b4af-495e-8736-e28038686f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IAS-2025-Speaker-Oral-Abstract-template_Verdana (1)</Template>
  <TotalTime>986</TotalTime>
  <Words>1564</Words>
  <Application>Microsoft Office PowerPoint</Application>
  <PresentationFormat>Widescreen</PresentationFormat>
  <Paragraphs>114</Paragraphs>
  <Slides>16</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Wingdings</vt:lpstr>
      <vt:lpstr>Verdana</vt:lpstr>
      <vt:lpstr>IAS Ribbon Sans Bold</vt:lpstr>
      <vt:lpstr>Arial</vt:lpstr>
      <vt:lpstr>IAS Ribbon Sans Regular</vt:lpstr>
      <vt:lpstr>Calibri</vt:lpstr>
      <vt:lpstr>Verdana Bold</vt:lpstr>
      <vt:lpstr>Courier New</vt:lpstr>
      <vt:lpstr>IAS2025</vt:lpstr>
      <vt:lpstr>Stigma leads to Substance Use  Among MSM and Transgender Women Living with HIV:  Insights from Vietnam</vt:lpstr>
      <vt:lpstr>Summary</vt:lpstr>
      <vt:lpstr>Why Does This Matter?</vt:lpstr>
      <vt:lpstr>HIV epidemic in Vietnam</vt:lpstr>
      <vt:lpstr>Objectives</vt:lpstr>
      <vt:lpstr>Design &amp; Setting</vt:lpstr>
      <vt:lpstr>Exposure and outcome</vt:lpstr>
      <vt:lpstr>Baseline Snapshot</vt:lpstr>
      <vt:lpstr>PowerPoint Presentation</vt:lpstr>
      <vt:lpstr>Stigma Elevates Risk</vt:lpstr>
      <vt:lpstr>Stigma Elevates Risk</vt:lpstr>
      <vt:lpstr>Population Attributable Risk</vt:lpstr>
      <vt:lpstr>Population Attributable Risk</vt:lpstr>
      <vt:lpstr>Implications</vt:lpstr>
      <vt:lpstr>Take‑Home Messages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응우잉 팅(보건대학원)</dc:creator>
  <cp:lastModifiedBy>응우잉 팅(보건대학원)</cp:lastModifiedBy>
  <cp:revision>205</cp:revision>
  <dcterms:created xsi:type="dcterms:W3CDTF">2025-05-30T14:55:04Z</dcterms:created>
  <dcterms:modified xsi:type="dcterms:W3CDTF">2025-07-09T11:41:46Z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0x010100B429E3E4A4520E45BA9456C1BFBE2821</vt:lpwstr>
  </property>
</Properties>
</file>