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7"/>
  </p:notesMasterIdLst>
  <p:handoutMasterIdLst>
    <p:handoutMasterId r:id="rId18"/>
  </p:handoutMasterIdLst>
  <p:sldIdLst>
    <p:sldId id="256" r:id="rId2"/>
    <p:sldId id="303" r:id="rId3"/>
    <p:sldId id="299" r:id="rId4"/>
    <p:sldId id="285" r:id="rId5"/>
    <p:sldId id="318" r:id="rId6"/>
    <p:sldId id="315" r:id="rId7"/>
    <p:sldId id="287" r:id="rId8"/>
    <p:sldId id="290" r:id="rId9"/>
    <p:sldId id="316" r:id="rId10"/>
    <p:sldId id="297" r:id="rId11"/>
    <p:sldId id="322" r:id="rId12"/>
    <p:sldId id="291" r:id="rId13"/>
    <p:sldId id="326" r:id="rId14"/>
    <p:sldId id="323" r:id="rId15"/>
    <p:sldId id="324" r:id="rId16"/>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B00"/>
    <a:srgbClr val="742F00"/>
    <a:srgbClr val="FFB469"/>
    <a:srgbClr val="002060"/>
    <a:srgbClr val="B7CFFF"/>
    <a:srgbClr val="FFD5FF"/>
    <a:srgbClr val="800080"/>
    <a:srgbClr val="DE5A00"/>
    <a:srgbClr val="FFCF9F"/>
    <a:srgbClr val="C85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140" autoAdjust="0"/>
  </p:normalViewPr>
  <p:slideViewPr>
    <p:cSldViewPr snapToGrid="0">
      <p:cViewPr varScale="1">
        <p:scale>
          <a:sx n="75" d="100"/>
          <a:sy n="75" d="100"/>
        </p:scale>
        <p:origin x="1872"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044196033979747E-2"/>
          <c:y val="0.13386990119594916"/>
          <c:w val="0.92095580396602028"/>
          <c:h val="0.44042901032795295"/>
        </c:manualLayout>
      </c:layout>
      <c:barChart>
        <c:barDir val="col"/>
        <c:grouping val="clustered"/>
        <c:varyColors val="0"/>
        <c:ser>
          <c:idx val="0"/>
          <c:order val="0"/>
          <c:tx>
            <c:strRef>
              <c:f>'GRAPH TS + non TS 5 classes'!$J$4</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TS + non TS 5 classes'!$C$5:$E$26</c:f>
              <c:multiLvlStrCache>
                <c:ptCount val="22"/>
                <c:lvl>
                  <c:pt idx="0">
                    <c:v>Passersby</c:v>
                  </c:pt>
                  <c:pt idx="1">
                    <c:v>Clients</c:v>
                  </c:pt>
                  <c:pt idx="2">
                    <c:v>Co-workers</c:v>
                  </c:pt>
                  <c:pt idx="3">
                    <c:v>Police</c:v>
                  </c:pt>
                  <c:pt idx="4">
                    <c:v>Sexual partners</c:v>
                  </c:pt>
                  <c:pt idx="5">
                    <c:v>Family members</c:v>
                  </c:pt>
                  <c:pt idx="6">
                    <c:v>Friends</c:v>
                  </c:pt>
                  <c:pt idx="7">
                    <c:v>Other</c:v>
                  </c:pt>
                  <c:pt idx="8">
                    <c:v>Passersby</c:v>
                  </c:pt>
                  <c:pt idx="9">
                    <c:v>Clients</c:v>
                  </c:pt>
                  <c:pt idx="10">
                    <c:v>Co-workers</c:v>
                  </c:pt>
                  <c:pt idx="11">
                    <c:v>Police</c:v>
                  </c:pt>
                  <c:pt idx="12">
                    <c:v>Sexual partners</c:v>
                  </c:pt>
                  <c:pt idx="13">
                    <c:v>Family members</c:v>
                  </c:pt>
                  <c:pt idx="14">
                    <c:v>Friends</c:v>
                  </c:pt>
                  <c:pt idx="15">
                    <c:v>Other</c:v>
                  </c:pt>
                  <c:pt idx="16">
                    <c:v>using threats</c:v>
                  </c:pt>
                  <c:pt idx="17">
                    <c:v>using force</c:v>
                  </c:pt>
                  <c:pt idx="18">
                    <c:v>using threats</c:v>
                  </c:pt>
                  <c:pt idx="19">
                    <c:v>using force</c:v>
                  </c:pt>
                  <c:pt idx="20">
                    <c:v>using threats</c:v>
                  </c:pt>
                  <c:pt idx="21">
                    <c:v>using force</c:v>
                  </c:pt>
                </c:lvl>
                <c:lvl>
                  <c:pt idx="16">
                    <c:v>Clients</c:v>
                  </c:pt>
                  <c:pt idx="18">
                    <c:v>Casual partners</c:v>
                  </c:pt>
                  <c:pt idx="20">
                    <c:v>Primary partner</c:v>
                  </c:pt>
                </c:lvl>
                <c:lvl>
                  <c:pt idx="0">
                    <c:v>Verbal harassment</c:v>
                  </c:pt>
                  <c:pt idx="8">
                    <c:v>Physical violence</c:v>
                  </c:pt>
                  <c:pt idx="16">
                    <c:v>Sexual violence</c:v>
                  </c:pt>
                </c:lvl>
              </c:multiLvlStrCache>
              <c:extLst/>
            </c:multiLvlStrRef>
          </c:cat>
          <c:val>
            <c:numRef>
              <c:f>'GRAPH TS + non TS 5 classes'!$J$5:$J$26</c:f>
              <c:extLst/>
            </c:numRef>
          </c:val>
          <c:extLst>
            <c:ext xmlns:c16="http://schemas.microsoft.com/office/drawing/2014/chart" uri="{C3380CC4-5D6E-409C-BE32-E72D297353CC}">
              <c16:uniqueId val="{00000000-013A-45C8-9794-39C07FB6E76E}"/>
            </c:ext>
          </c:extLst>
        </c:ser>
        <c:ser>
          <c:idx val="1"/>
          <c:order val="1"/>
          <c:tx>
            <c:strRef>
              <c:f>'GRAPH TS + non TS 5 classes'!$K$4</c:f>
              <c:strCache>
                <c:ptCount val="1"/>
                <c:pt idx="0">
                  <c:v>typology "little violence" (n=152)</c:v>
                </c:pt>
              </c:strCache>
            </c:strRef>
          </c:tx>
          <c:spPr>
            <a:pattFill prst="wdUpDiag">
              <a:fgClr>
                <a:srgbClr val="ADD395"/>
              </a:fgClr>
              <a:bgClr>
                <a:sysClr val="window" lastClr="FFFFFF"/>
              </a:bgClr>
            </a:pattFill>
            <a:ln>
              <a:solidFill>
                <a:srgbClr val="ADD395"/>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98C87A"/>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 TS + non TS 5 classes'!$C$5:$E$26</c:f>
              <c:multiLvlStrCache>
                <c:ptCount val="18"/>
                <c:lvl>
                  <c:pt idx="0">
                    <c:v>Passersby</c:v>
                  </c:pt>
                  <c:pt idx="1">
                    <c:v>Co-workers</c:v>
                  </c:pt>
                  <c:pt idx="2">
                    <c:v>Police</c:v>
                  </c:pt>
                  <c:pt idx="3">
                    <c:v>Sexual partners</c:v>
                  </c:pt>
                  <c:pt idx="4">
                    <c:v>Family members</c:v>
                  </c:pt>
                  <c:pt idx="5">
                    <c:v>Friends</c:v>
                  </c:pt>
                  <c:pt idx="6">
                    <c:v>Other</c:v>
                  </c:pt>
                  <c:pt idx="7">
                    <c:v>Passersby</c:v>
                  </c:pt>
                  <c:pt idx="8">
                    <c:v>Co-workers</c:v>
                  </c:pt>
                  <c:pt idx="9">
                    <c:v>Police</c:v>
                  </c:pt>
                  <c:pt idx="10">
                    <c:v>Sexual partners</c:v>
                  </c:pt>
                  <c:pt idx="11">
                    <c:v>Family members</c:v>
                  </c:pt>
                  <c:pt idx="12">
                    <c:v>Friends</c:v>
                  </c:pt>
                  <c:pt idx="13">
                    <c:v>Other</c:v>
                  </c:pt>
                  <c:pt idx="14">
                    <c:v>using threats</c:v>
                  </c:pt>
                  <c:pt idx="15">
                    <c:v>using force</c:v>
                  </c:pt>
                  <c:pt idx="16">
                    <c:v>using threats</c:v>
                  </c:pt>
                  <c:pt idx="17">
                    <c:v>using force</c:v>
                  </c:pt>
                </c:lvl>
                <c:lvl>
                  <c:pt idx="14">
                    <c:v>Casual partners</c:v>
                  </c:pt>
                  <c:pt idx="16">
                    <c:v>Primary partner</c:v>
                  </c:pt>
                </c:lvl>
                <c:lvl>
                  <c:pt idx="0">
                    <c:v>Verbal harassment</c:v>
                  </c:pt>
                  <c:pt idx="7">
                    <c:v>Physical violence</c:v>
                  </c:pt>
                </c:lvl>
              </c:multiLvlStrCache>
              <c:extLst/>
            </c:multiLvlStrRef>
          </c:cat>
          <c:val>
            <c:numRef>
              <c:f>'GRAPH TS + non TS 5 classes'!$K$5:$K$26</c:f>
              <c:numCache>
                <c:formatCode>0%</c:formatCode>
                <c:ptCount val="18"/>
                <c:pt idx="0">
                  <c:v>3.95E-2</c:v>
                </c:pt>
                <c:pt idx="1">
                  <c:v>0</c:v>
                </c:pt>
                <c:pt idx="2">
                  <c:v>0</c:v>
                </c:pt>
                <c:pt idx="3">
                  <c:v>0</c:v>
                </c:pt>
                <c:pt idx="4">
                  <c:v>0</c:v>
                </c:pt>
                <c:pt idx="5">
                  <c:v>0</c:v>
                </c:pt>
                <c:pt idx="6">
                  <c:v>1.35E-2</c:v>
                </c:pt>
                <c:pt idx="7">
                  <c:v>1.24E-2</c:v>
                </c:pt>
                <c:pt idx="8">
                  <c:v>0</c:v>
                </c:pt>
                <c:pt idx="9">
                  <c:v>0</c:v>
                </c:pt>
                <c:pt idx="10">
                  <c:v>6.3E-3</c:v>
                </c:pt>
                <c:pt idx="11">
                  <c:v>0</c:v>
                </c:pt>
                <c:pt idx="12">
                  <c:v>0</c:v>
                </c:pt>
                <c:pt idx="13">
                  <c:v>8.3999999999999995E-3</c:v>
                </c:pt>
                <c:pt idx="14">
                  <c:v>6.7999999999999996E-3</c:v>
                </c:pt>
                <c:pt idx="15">
                  <c:v>1.34E-2</c:v>
                </c:pt>
                <c:pt idx="16">
                  <c:v>1.35E-2</c:v>
                </c:pt>
                <c:pt idx="17">
                  <c:v>1.35E-2</c:v>
                </c:pt>
              </c:numCache>
              <c:extLst/>
            </c:numRef>
          </c:val>
          <c:extLst>
            <c:ext xmlns:c16="http://schemas.microsoft.com/office/drawing/2014/chart" uri="{C3380CC4-5D6E-409C-BE32-E72D297353CC}">
              <c16:uniqueId val="{00000001-013A-45C8-9794-39C07FB6E76E}"/>
            </c:ext>
          </c:extLst>
        </c:ser>
        <c:ser>
          <c:idx val="2"/>
          <c:order val="2"/>
          <c:tx>
            <c:strRef>
              <c:f>'GRAPH TS + non TS 5 classes'!$L$4</c:f>
              <c:strCache>
                <c:ptCount val="1"/>
                <c:pt idx="0">
                  <c:v>typology "multiple-perpetrator violence" (n=16)</c:v>
                </c:pt>
              </c:strCache>
            </c:strRef>
          </c:tx>
          <c:spPr>
            <a:pattFill prst="wdUpDiag">
              <a:fgClr>
                <a:srgbClr val="C00000"/>
              </a:fgClr>
              <a:bgClr>
                <a:sysClr val="window" lastClr="FFFFFF"/>
              </a:bgClr>
            </a:pattFill>
            <a:ln>
              <a:solidFill>
                <a:srgbClr val="C00000"/>
              </a:solidFill>
            </a:ln>
            <a:effectLst/>
          </c:spPr>
          <c:invertIfNegative val="0"/>
          <c:dLbls>
            <c:dLbl>
              <c:idx val="0"/>
              <c:layout>
                <c:manualLayout>
                  <c:x val="-9.7747986449204412E-3"/>
                  <c:y val="-1.2997767147355481E-2"/>
                </c:manualLayout>
              </c:layout>
              <c:showLegendKey val="0"/>
              <c:showVal val="1"/>
              <c:showCatName val="0"/>
              <c:showSerName val="0"/>
              <c:showPercent val="0"/>
              <c:showBubbleSize val="0"/>
              <c:extLst>
                <c:ext xmlns:c15="http://schemas.microsoft.com/office/drawing/2012/chart" uri="{CE6537A1-D6FC-4f65-9D91-7224C49458BB}">
                  <c15:layout>
                    <c:manualLayout>
                      <c:w val="6.601645013948329E-2"/>
                      <c:h val="2.2193738576421089E-2"/>
                    </c:manualLayout>
                  </c15:layout>
                </c:ext>
                <c:ext xmlns:c16="http://schemas.microsoft.com/office/drawing/2014/chart" uri="{C3380CC4-5D6E-409C-BE32-E72D297353CC}">
                  <c16:uniqueId val="{00000002-013A-45C8-9794-39C07FB6E76E}"/>
                </c:ext>
              </c:extLst>
            </c:dLbl>
            <c:spPr>
              <a:noFill/>
              <a:ln>
                <a:noFill/>
              </a:ln>
              <a:effectLst/>
            </c:spPr>
            <c:txPr>
              <a:bodyPr rot="0" spcFirstLastPara="1" vertOverflow="ellipsis" vert="horz" wrap="square" anchor="ctr" anchorCtr="1"/>
              <a:lstStyle/>
              <a:p>
                <a:pPr>
                  <a:defRPr sz="1200" b="0" i="0" u="none" strike="noStrike" kern="1200" baseline="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 TS + non TS 5 classes'!$C$5:$E$26</c:f>
              <c:multiLvlStrCache>
                <c:ptCount val="18"/>
                <c:lvl>
                  <c:pt idx="0">
                    <c:v>Passersby</c:v>
                  </c:pt>
                  <c:pt idx="1">
                    <c:v>Co-workers</c:v>
                  </c:pt>
                  <c:pt idx="2">
                    <c:v>Police</c:v>
                  </c:pt>
                  <c:pt idx="3">
                    <c:v>Sexual partners</c:v>
                  </c:pt>
                  <c:pt idx="4">
                    <c:v>Family members</c:v>
                  </c:pt>
                  <c:pt idx="5">
                    <c:v>Friends</c:v>
                  </c:pt>
                  <c:pt idx="6">
                    <c:v>Other</c:v>
                  </c:pt>
                  <c:pt idx="7">
                    <c:v>Passersby</c:v>
                  </c:pt>
                  <c:pt idx="8">
                    <c:v>Co-workers</c:v>
                  </c:pt>
                  <c:pt idx="9">
                    <c:v>Police</c:v>
                  </c:pt>
                  <c:pt idx="10">
                    <c:v>Sexual partners</c:v>
                  </c:pt>
                  <c:pt idx="11">
                    <c:v>Family members</c:v>
                  </c:pt>
                  <c:pt idx="12">
                    <c:v>Friends</c:v>
                  </c:pt>
                  <c:pt idx="13">
                    <c:v>Other</c:v>
                  </c:pt>
                  <c:pt idx="14">
                    <c:v>using threats</c:v>
                  </c:pt>
                  <c:pt idx="15">
                    <c:v>using force</c:v>
                  </c:pt>
                  <c:pt idx="16">
                    <c:v>using threats</c:v>
                  </c:pt>
                  <c:pt idx="17">
                    <c:v>using force</c:v>
                  </c:pt>
                </c:lvl>
                <c:lvl>
                  <c:pt idx="14">
                    <c:v>Casual partners</c:v>
                  </c:pt>
                  <c:pt idx="16">
                    <c:v>Primary partner</c:v>
                  </c:pt>
                </c:lvl>
                <c:lvl>
                  <c:pt idx="0">
                    <c:v>Verbal harassment</c:v>
                  </c:pt>
                  <c:pt idx="7">
                    <c:v>Physical violence</c:v>
                  </c:pt>
                </c:lvl>
              </c:multiLvlStrCache>
              <c:extLst/>
            </c:multiLvlStrRef>
          </c:cat>
          <c:val>
            <c:numRef>
              <c:f>'GRAPH TS + non TS 5 classes'!$L$5:$L$26</c:f>
              <c:numCache>
                <c:formatCode>0%</c:formatCode>
                <c:ptCount val="18"/>
                <c:pt idx="0">
                  <c:v>0.91390000000000005</c:v>
                </c:pt>
                <c:pt idx="1">
                  <c:v>0.15110000000000001</c:v>
                </c:pt>
                <c:pt idx="2">
                  <c:v>0.15110000000000001</c:v>
                </c:pt>
                <c:pt idx="3">
                  <c:v>0.1007</c:v>
                </c:pt>
                <c:pt idx="4">
                  <c:v>0</c:v>
                </c:pt>
                <c:pt idx="5">
                  <c:v>0</c:v>
                </c:pt>
                <c:pt idx="6">
                  <c:v>0</c:v>
                </c:pt>
                <c:pt idx="7">
                  <c:v>0.4612</c:v>
                </c:pt>
                <c:pt idx="8">
                  <c:v>5.04E-2</c:v>
                </c:pt>
                <c:pt idx="9">
                  <c:v>0.15110000000000001</c:v>
                </c:pt>
                <c:pt idx="10">
                  <c:v>0.1545</c:v>
                </c:pt>
                <c:pt idx="11">
                  <c:v>0</c:v>
                </c:pt>
                <c:pt idx="12">
                  <c:v>0</c:v>
                </c:pt>
                <c:pt idx="13">
                  <c:v>3.7699999999999997E-2</c:v>
                </c:pt>
                <c:pt idx="14">
                  <c:v>0.10009999999999999</c:v>
                </c:pt>
                <c:pt idx="15">
                  <c:v>0.1012</c:v>
                </c:pt>
                <c:pt idx="16">
                  <c:v>0</c:v>
                </c:pt>
                <c:pt idx="17">
                  <c:v>0</c:v>
                </c:pt>
              </c:numCache>
              <c:extLst/>
            </c:numRef>
          </c:val>
          <c:extLst>
            <c:ext xmlns:c16="http://schemas.microsoft.com/office/drawing/2014/chart" uri="{C3380CC4-5D6E-409C-BE32-E72D297353CC}">
              <c16:uniqueId val="{00000003-013A-45C8-9794-39C07FB6E76E}"/>
            </c:ext>
          </c:extLst>
        </c:ser>
        <c:dLbls>
          <c:showLegendKey val="0"/>
          <c:showVal val="0"/>
          <c:showCatName val="0"/>
          <c:showSerName val="0"/>
          <c:showPercent val="0"/>
          <c:showBubbleSize val="0"/>
        </c:dLbls>
        <c:gapWidth val="0"/>
        <c:axId val="156283264"/>
        <c:axId val="156284800"/>
      </c:barChart>
      <c:catAx>
        <c:axId val="156283264"/>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crossAx val="156284800"/>
        <c:crosses val="autoZero"/>
        <c:auto val="1"/>
        <c:lblAlgn val="ctr"/>
        <c:lblOffset val="100"/>
        <c:noMultiLvlLbl val="0"/>
      </c:catAx>
      <c:valAx>
        <c:axId val="156284800"/>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dirty="0"/>
                  <a:t>Predicted probabilities of </a:t>
                </a:r>
                <a:br>
                  <a:rPr lang="en-US" dirty="0"/>
                </a:br>
                <a:r>
                  <a:rPr lang="en-US" b="1" dirty="0"/>
                  <a:t>recently* experienced violence</a:t>
                </a:r>
              </a:p>
            </c:rich>
          </c:tx>
          <c:layout>
            <c:manualLayout>
              <c:xMode val="edge"/>
              <c:yMode val="edge"/>
              <c:x val="2.4792105269576623E-2"/>
              <c:y val="0.1382623021749193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title>
        <c:numFmt formatCode="0%" sourceLinked="1"/>
        <c:majorTickMark val="out"/>
        <c:minorTickMark val="none"/>
        <c:tickLblPos val="nextTo"/>
        <c:crossAx val="15628326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rgbClr val="98C87A"/>
                </a:solidFill>
                <a:latin typeface="Tahoma" panose="020B0604030504040204" pitchFamily="34" charset="0"/>
                <a:ea typeface="Tahoma" panose="020B0604030504040204" pitchFamily="34" charset="0"/>
                <a:cs typeface="Tahoma" panose="020B0604030504040204" pitchFamily="34" charset="0"/>
              </a:defRPr>
            </a:pPr>
            <a:endParaRPr lang="fr-FR"/>
          </a:p>
        </c:txPr>
      </c:legendEntry>
      <c:legendEntry>
        <c:idx val="1"/>
        <c:txPr>
          <a:bodyPr rot="0" spcFirstLastPara="1" vertOverflow="ellipsis" vert="horz" wrap="square" anchor="ctr" anchorCtr="1"/>
          <a:lstStyle/>
          <a:p>
            <a:pPr>
              <a:defRPr sz="1400" b="1" i="0" u="none" strike="noStrike" kern="1200" baseline="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fr-FR"/>
          </a:p>
        </c:txPr>
      </c:legendEntry>
      <c:layout>
        <c:manualLayout>
          <c:xMode val="edge"/>
          <c:yMode val="edge"/>
          <c:x val="0.15981764155770051"/>
          <c:y val="9.295802452479611E-2"/>
          <c:w val="0.64399572364002644"/>
          <c:h val="0.119112383987026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legend>
    <c:plotVisOnly val="1"/>
    <c:dispBlanksAs val="gap"/>
    <c:showDLblsOverMax val="0"/>
  </c:chart>
  <c:spPr>
    <a:noFill/>
    <a:ln>
      <a:noFill/>
    </a:ln>
    <a:effectLst/>
  </c:spPr>
  <c:txPr>
    <a:bodyPr/>
    <a:lstStyle/>
    <a:p>
      <a:pPr>
        <a:defRPr sz="1400" b="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905076046256203E-2"/>
          <c:y val="0.13386990119594916"/>
          <c:w val="0.94709492395374384"/>
          <c:h val="0.28793769698898292"/>
        </c:manualLayout>
      </c:layout>
      <c:barChart>
        <c:barDir val="col"/>
        <c:grouping val="clustered"/>
        <c:varyColors val="0"/>
        <c:ser>
          <c:idx val="0"/>
          <c:order val="0"/>
          <c:tx>
            <c:strRef>
              <c:f>'GRAPH TS + non TS 5 classes'!$G$4</c:f>
              <c:strCache>
                <c:ptCount val="1"/>
                <c:pt idx="0">
                  <c:v>typology "little violence" (n=208)</c:v>
                </c:pt>
              </c:strCache>
            </c:strRef>
          </c:tx>
          <c:spPr>
            <a:solidFill>
              <a:srgbClr val="70AD47">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98C87A"/>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 TS + non TS 5 classes'!$C$5:$E$28</c:f>
              <c:multiLvlStrCache>
                <c:ptCount val="22"/>
                <c:lvl>
                  <c:pt idx="0">
                    <c:v>Passersby</c:v>
                  </c:pt>
                  <c:pt idx="1">
                    <c:v>Clients</c:v>
                  </c:pt>
                  <c:pt idx="2">
                    <c:v>Co-workers</c:v>
                  </c:pt>
                  <c:pt idx="3">
                    <c:v>Police</c:v>
                  </c:pt>
                  <c:pt idx="4">
                    <c:v>Non-paying sexual partners</c:v>
                  </c:pt>
                  <c:pt idx="5">
                    <c:v>Family members</c:v>
                  </c:pt>
                  <c:pt idx="6">
                    <c:v>Friends</c:v>
                  </c:pt>
                  <c:pt idx="7">
                    <c:v>Other</c:v>
                  </c:pt>
                  <c:pt idx="8">
                    <c:v>Passersby</c:v>
                  </c:pt>
                  <c:pt idx="9">
                    <c:v>Clients</c:v>
                  </c:pt>
                  <c:pt idx="10">
                    <c:v>Co-workers</c:v>
                  </c:pt>
                  <c:pt idx="11">
                    <c:v>Police</c:v>
                  </c:pt>
                  <c:pt idx="12">
                    <c:v>Non-paying sexual partners</c:v>
                  </c:pt>
                  <c:pt idx="13">
                    <c:v>Family members</c:v>
                  </c:pt>
                  <c:pt idx="14">
                    <c:v>Friends</c:v>
                  </c:pt>
                  <c:pt idx="15">
                    <c:v>Other</c:v>
                  </c:pt>
                  <c:pt idx="16">
                    <c:v>using threats</c:v>
                  </c:pt>
                  <c:pt idx="17">
                    <c:v>using force</c:v>
                  </c:pt>
                  <c:pt idx="18">
                    <c:v>using threats</c:v>
                  </c:pt>
                  <c:pt idx="19">
                    <c:v>using force</c:v>
                  </c:pt>
                  <c:pt idx="20">
                    <c:v>using threats</c:v>
                  </c:pt>
                  <c:pt idx="21">
                    <c:v>using force</c:v>
                  </c:pt>
                </c:lvl>
                <c:lvl>
                  <c:pt idx="16">
                    <c:v>Clients</c:v>
                  </c:pt>
                  <c:pt idx="18">
                    <c:v>Casual partners</c:v>
                  </c:pt>
                  <c:pt idx="20">
                    <c:v>Primary partner</c:v>
                  </c:pt>
                </c:lvl>
                <c:lvl>
                  <c:pt idx="0">
                    <c:v>Verbal  harassment</c:v>
                  </c:pt>
                  <c:pt idx="8">
                    <c:v>Physical violence</c:v>
                  </c:pt>
                  <c:pt idx="16">
                    <c:v>Sexual violence</c:v>
                  </c:pt>
                </c:lvl>
              </c:multiLvlStrCache>
              <c:extLst/>
            </c:multiLvlStrRef>
          </c:cat>
          <c:val>
            <c:numRef>
              <c:f>'GRAPH TS + non TS 5 classes'!$G$5:$G$28</c:f>
              <c:numCache>
                <c:formatCode>0%</c:formatCode>
                <c:ptCount val="22"/>
                <c:pt idx="0">
                  <c:v>0.1172</c:v>
                </c:pt>
                <c:pt idx="1">
                  <c:v>2.9399999999999999E-2</c:v>
                </c:pt>
                <c:pt idx="2">
                  <c:v>8.8999999999999999E-3</c:v>
                </c:pt>
                <c:pt idx="3">
                  <c:v>5.4999999999999997E-3</c:v>
                </c:pt>
                <c:pt idx="4">
                  <c:v>2.8E-3</c:v>
                </c:pt>
                <c:pt idx="5">
                  <c:v>0</c:v>
                </c:pt>
                <c:pt idx="6">
                  <c:v>1.49E-2</c:v>
                </c:pt>
                <c:pt idx="7">
                  <c:v>2.9600000000000001E-2</c:v>
                </c:pt>
                <c:pt idx="8">
                  <c:v>6.3E-3</c:v>
                </c:pt>
                <c:pt idx="9">
                  <c:v>1.35E-2</c:v>
                </c:pt>
                <c:pt idx="10">
                  <c:v>0</c:v>
                </c:pt>
                <c:pt idx="11">
                  <c:v>0</c:v>
                </c:pt>
                <c:pt idx="12">
                  <c:v>0</c:v>
                </c:pt>
                <c:pt idx="13">
                  <c:v>0</c:v>
                </c:pt>
                <c:pt idx="14">
                  <c:v>0</c:v>
                </c:pt>
                <c:pt idx="15">
                  <c:v>1.6799999999999999E-2</c:v>
                </c:pt>
                <c:pt idx="16">
                  <c:v>4.2200000000000001E-2</c:v>
                </c:pt>
                <c:pt idx="17">
                  <c:v>0</c:v>
                </c:pt>
                <c:pt idx="18">
                  <c:v>0</c:v>
                </c:pt>
                <c:pt idx="19">
                  <c:v>0</c:v>
                </c:pt>
                <c:pt idx="20">
                  <c:v>4.5999999999999999E-3</c:v>
                </c:pt>
                <c:pt idx="21">
                  <c:v>0</c:v>
                </c:pt>
              </c:numCache>
              <c:extLst/>
            </c:numRef>
          </c:val>
          <c:extLst>
            <c:ext xmlns:c16="http://schemas.microsoft.com/office/drawing/2014/chart" uri="{C3380CC4-5D6E-409C-BE32-E72D297353CC}">
              <c16:uniqueId val="{00000000-013A-45C8-9794-39C07FB6E76E}"/>
            </c:ext>
          </c:extLst>
        </c:ser>
        <c:ser>
          <c:idx val="1"/>
          <c:order val="1"/>
          <c:tx>
            <c:strRef>
              <c:f>'GRAPH TS + non TS 5 classes'!$H$4</c:f>
              <c:strCache>
                <c:ptCount val="1"/>
                <c:pt idx="0">
                  <c:v>typology "multiple-perpetrator violence" (n=39)</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 TS + non TS 5 classes'!$C$5:$E$28</c:f>
              <c:multiLvlStrCache>
                <c:ptCount val="22"/>
                <c:lvl>
                  <c:pt idx="0">
                    <c:v>Passersby</c:v>
                  </c:pt>
                  <c:pt idx="1">
                    <c:v>Clients</c:v>
                  </c:pt>
                  <c:pt idx="2">
                    <c:v>Co-workers</c:v>
                  </c:pt>
                  <c:pt idx="3">
                    <c:v>Police</c:v>
                  </c:pt>
                  <c:pt idx="4">
                    <c:v>Non-paying sexual partners</c:v>
                  </c:pt>
                  <c:pt idx="5">
                    <c:v>Family members</c:v>
                  </c:pt>
                  <c:pt idx="6">
                    <c:v>Friends</c:v>
                  </c:pt>
                  <c:pt idx="7">
                    <c:v>Other</c:v>
                  </c:pt>
                  <c:pt idx="8">
                    <c:v>Passersby</c:v>
                  </c:pt>
                  <c:pt idx="9">
                    <c:v>Clients</c:v>
                  </c:pt>
                  <c:pt idx="10">
                    <c:v>Co-workers</c:v>
                  </c:pt>
                  <c:pt idx="11">
                    <c:v>Police</c:v>
                  </c:pt>
                  <c:pt idx="12">
                    <c:v>Non-paying sexual partners</c:v>
                  </c:pt>
                  <c:pt idx="13">
                    <c:v>Family members</c:v>
                  </c:pt>
                  <c:pt idx="14">
                    <c:v>Friends</c:v>
                  </c:pt>
                  <c:pt idx="15">
                    <c:v>Other</c:v>
                  </c:pt>
                  <c:pt idx="16">
                    <c:v>using threats</c:v>
                  </c:pt>
                  <c:pt idx="17">
                    <c:v>using force</c:v>
                  </c:pt>
                  <c:pt idx="18">
                    <c:v>using threats</c:v>
                  </c:pt>
                  <c:pt idx="19">
                    <c:v>using force</c:v>
                  </c:pt>
                  <c:pt idx="20">
                    <c:v>using threats</c:v>
                  </c:pt>
                  <c:pt idx="21">
                    <c:v>using force</c:v>
                  </c:pt>
                </c:lvl>
                <c:lvl>
                  <c:pt idx="16">
                    <c:v>Clients</c:v>
                  </c:pt>
                  <c:pt idx="18">
                    <c:v>Casual partners</c:v>
                  </c:pt>
                  <c:pt idx="20">
                    <c:v>Primary partner</c:v>
                  </c:pt>
                </c:lvl>
                <c:lvl>
                  <c:pt idx="0">
                    <c:v>Verbal  harassment</c:v>
                  </c:pt>
                  <c:pt idx="8">
                    <c:v>Physical violence</c:v>
                  </c:pt>
                  <c:pt idx="16">
                    <c:v>Sexual violence</c:v>
                  </c:pt>
                </c:lvl>
              </c:multiLvlStrCache>
              <c:extLst/>
            </c:multiLvlStrRef>
          </c:cat>
          <c:val>
            <c:numRef>
              <c:f>'GRAPH TS + non TS 5 classes'!$H$5:$H$28</c:f>
              <c:numCache>
                <c:formatCode>0%</c:formatCode>
                <c:ptCount val="22"/>
                <c:pt idx="0">
                  <c:v>1</c:v>
                </c:pt>
                <c:pt idx="1">
                  <c:v>0.73799999999999999</c:v>
                </c:pt>
                <c:pt idx="2">
                  <c:v>0.5403</c:v>
                </c:pt>
                <c:pt idx="3">
                  <c:v>0.68989999999999996</c:v>
                </c:pt>
                <c:pt idx="4">
                  <c:v>0.25829999999999997</c:v>
                </c:pt>
                <c:pt idx="5">
                  <c:v>0.29670000000000002</c:v>
                </c:pt>
                <c:pt idx="6">
                  <c:v>0.22359999999999999</c:v>
                </c:pt>
                <c:pt idx="7">
                  <c:v>0</c:v>
                </c:pt>
                <c:pt idx="8">
                  <c:v>0.51919999999999999</c:v>
                </c:pt>
                <c:pt idx="9">
                  <c:v>0.35310000000000002</c:v>
                </c:pt>
                <c:pt idx="10">
                  <c:v>0.1671</c:v>
                </c:pt>
                <c:pt idx="11">
                  <c:v>0.1714</c:v>
                </c:pt>
                <c:pt idx="12">
                  <c:v>0.1484</c:v>
                </c:pt>
                <c:pt idx="13">
                  <c:v>2.5999999999999999E-2</c:v>
                </c:pt>
                <c:pt idx="14">
                  <c:v>4.9500000000000002E-2</c:v>
                </c:pt>
                <c:pt idx="15">
                  <c:v>0</c:v>
                </c:pt>
                <c:pt idx="16">
                  <c:v>0.54659999999999997</c:v>
                </c:pt>
                <c:pt idx="17">
                  <c:v>0.37919999999999998</c:v>
                </c:pt>
                <c:pt idx="18">
                  <c:v>0.1739</c:v>
                </c:pt>
                <c:pt idx="19">
                  <c:v>0.1</c:v>
                </c:pt>
                <c:pt idx="20">
                  <c:v>0</c:v>
                </c:pt>
                <c:pt idx="21">
                  <c:v>0</c:v>
                </c:pt>
              </c:numCache>
              <c:extLst/>
            </c:numRef>
          </c:val>
          <c:extLst>
            <c:ext xmlns:c16="http://schemas.microsoft.com/office/drawing/2014/chart" uri="{C3380CC4-5D6E-409C-BE32-E72D297353CC}">
              <c16:uniqueId val="{00000001-013A-45C8-9794-39C07FB6E76E}"/>
            </c:ext>
          </c:extLst>
        </c:ser>
        <c:ser>
          <c:idx val="2"/>
          <c:order val="2"/>
          <c:tx>
            <c:strRef>
              <c:f>'GRAPH TS + non TS 5 classes'!$F$4</c:f>
              <c:strCache>
                <c:ptCount val="1"/>
                <c:pt idx="0">
                  <c:v>typology "client and passersby violence"  (n=86)</c:v>
                </c:pt>
              </c:strCache>
            </c:strRef>
          </c:tx>
          <c:spPr>
            <a:solidFill>
              <a:srgbClr val="FF9933"/>
            </a:solidFill>
            <a:ln>
              <a:noFill/>
            </a:ln>
            <a:effectLst/>
          </c:spPr>
          <c:invertIfNegative val="0"/>
          <c:dLbls>
            <c:dLbl>
              <c:idx val="0"/>
              <c:layout>
                <c:manualLayout>
                  <c:x val="-9.7747986449204412E-3"/>
                  <c:y val="-1.2997767147355481E-2"/>
                </c:manualLayout>
              </c:layout>
              <c:showLegendKey val="0"/>
              <c:showVal val="1"/>
              <c:showCatName val="0"/>
              <c:showSerName val="0"/>
              <c:showPercent val="0"/>
              <c:showBubbleSize val="0"/>
              <c:extLst>
                <c:ext xmlns:c15="http://schemas.microsoft.com/office/drawing/2012/chart" uri="{CE6537A1-D6FC-4f65-9D91-7224C49458BB}">
                  <c15:layout>
                    <c:manualLayout>
                      <c:w val="6.601645013948329E-2"/>
                      <c:h val="2.2193738576421089E-2"/>
                    </c:manualLayout>
                  </c15:layout>
                </c:ext>
                <c:ext xmlns:c16="http://schemas.microsoft.com/office/drawing/2014/chart" uri="{C3380CC4-5D6E-409C-BE32-E72D297353CC}">
                  <c16:uniqueId val="{00000002-013A-45C8-9794-39C07FB6E76E}"/>
                </c:ext>
              </c:extLst>
            </c:dLbl>
            <c:dLbl>
              <c:idx val="17"/>
              <c:layout>
                <c:manualLayout>
                  <c:x val="6.348609125550744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DED-451D-B71E-9BD153B582A3}"/>
                </c:ext>
              </c:extLst>
            </c:dLbl>
            <c:spPr>
              <a:noFill/>
              <a:ln>
                <a:noFill/>
              </a:ln>
              <a:effectLst/>
            </c:spPr>
            <c:txPr>
              <a:bodyPr rot="0" spcFirstLastPara="1" vertOverflow="ellipsis" vert="horz" wrap="square" anchor="ctr" anchorCtr="1"/>
              <a:lstStyle/>
              <a:p>
                <a:pPr>
                  <a:defRPr sz="800" b="0" i="0" u="none" strike="noStrike" kern="1200" baseline="0">
                    <a:solidFill>
                      <a:srgbClr val="FF9933"/>
                    </a:solidFill>
                    <a:latin typeface="Tahoma" panose="020B0604030504040204" pitchFamily="34" charset="0"/>
                    <a:ea typeface="Tahoma" panose="020B0604030504040204" pitchFamily="34" charset="0"/>
                    <a:cs typeface="Tahoma" panose="020B060403050404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'GRAPH TS + non TS 5 classes'!$C$5:$E$28</c:f>
              <c:multiLvlStrCache>
                <c:ptCount val="22"/>
                <c:lvl>
                  <c:pt idx="0">
                    <c:v>Passersby</c:v>
                  </c:pt>
                  <c:pt idx="1">
                    <c:v>Clients</c:v>
                  </c:pt>
                  <c:pt idx="2">
                    <c:v>Co-workers</c:v>
                  </c:pt>
                  <c:pt idx="3">
                    <c:v>Police</c:v>
                  </c:pt>
                  <c:pt idx="4">
                    <c:v>Non-paying sexual partners</c:v>
                  </c:pt>
                  <c:pt idx="5">
                    <c:v>Family members</c:v>
                  </c:pt>
                  <c:pt idx="6">
                    <c:v>Friends</c:v>
                  </c:pt>
                  <c:pt idx="7">
                    <c:v>Other</c:v>
                  </c:pt>
                  <c:pt idx="8">
                    <c:v>Passersby</c:v>
                  </c:pt>
                  <c:pt idx="9">
                    <c:v>Clients</c:v>
                  </c:pt>
                  <c:pt idx="10">
                    <c:v>Co-workers</c:v>
                  </c:pt>
                  <c:pt idx="11">
                    <c:v>Police</c:v>
                  </c:pt>
                  <c:pt idx="12">
                    <c:v>Non-paying sexual partners</c:v>
                  </c:pt>
                  <c:pt idx="13">
                    <c:v>Family members</c:v>
                  </c:pt>
                  <c:pt idx="14">
                    <c:v>Friends</c:v>
                  </c:pt>
                  <c:pt idx="15">
                    <c:v>Other</c:v>
                  </c:pt>
                  <c:pt idx="16">
                    <c:v>using threats</c:v>
                  </c:pt>
                  <c:pt idx="17">
                    <c:v>using force</c:v>
                  </c:pt>
                  <c:pt idx="18">
                    <c:v>using threats</c:v>
                  </c:pt>
                  <c:pt idx="19">
                    <c:v>using force</c:v>
                  </c:pt>
                  <c:pt idx="20">
                    <c:v>using threats</c:v>
                  </c:pt>
                  <c:pt idx="21">
                    <c:v>using force</c:v>
                  </c:pt>
                </c:lvl>
                <c:lvl>
                  <c:pt idx="16">
                    <c:v>Clients</c:v>
                  </c:pt>
                  <c:pt idx="18">
                    <c:v>Casual partners</c:v>
                  </c:pt>
                  <c:pt idx="20">
                    <c:v>Primary partner</c:v>
                  </c:pt>
                </c:lvl>
                <c:lvl>
                  <c:pt idx="0">
                    <c:v>Verbal  harassment</c:v>
                  </c:pt>
                  <c:pt idx="8">
                    <c:v>Physical violence</c:v>
                  </c:pt>
                  <c:pt idx="16">
                    <c:v>Sexual violence</c:v>
                  </c:pt>
                </c:lvl>
              </c:multiLvlStrCache>
              <c:extLst/>
            </c:multiLvlStrRef>
          </c:cat>
          <c:val>
            <c:numRef>
              <c:f>'GRAPH TS + non TS 5 classes'!$F$5:$F$28</c:f>
              <c:numCache>
                <c:formatCode>0%</c:formatCode>
                <c:ptCount val="22"/>
                <c:pt idx="0">
                  <c:v>0.59</c:v>
                </c:pt>
                <c:pt idx="1">
                  <c:v>0.217</c:v>
                </c:pt>
                <c:pt idx="2">
                  <c:v>7.8799999999999995E-2</c:v>
                </c:pt>
                <c:pt idx="3">
                  <c:v>0</c:v>
                </c:pt>
                <c:pt idx="4">
                  <c:v>2.12E-2</c:v>
                </c:pt>
                <c:pt idx="5">
                  <c:v>0</c:v>
                </c:pt>
                <c:pt idx="6">
                  <c:v>0</c:v>
                </c:pt>
                <c:pt idx="7">
                  <c:v>1.18E-2</c:v>
                </c:pt>
                <c:pt idx="8">
                  <c:v>0.40310000000000001</c:v>
                </c:pt>
                <c:pt idx="9">
                  <c:v>0.26740000000000003</c:v>
                </c:pt>
                <c:pt idx="10">
                  <c:v>3.4599999999999999E-2</c:v>
                </c:pt>
                <c:pt idx="11">
                  <c:v>2.2100000000000002E-2</c:v>
                </c:pt>
                <c:pt idx="12">
                  <c:v>0</c:v>
                </c:pt>
                <c:pt idx="13">
                  <c:v>1.01E-2</c:v>
                </c:pt>
                <c:pt idx="14">
                  <c:v>0</c:v>
                </c:pt>
                <c:pt idx="15">
                  <c:v>2.8299999999999999E-2</c:v>
                </c:pt>
                <c:pt idx="16">
                  <c:v>0.65690000000000004</c:v>
                </c:pt>
                <c:pt idx="17">
                  <c:v>0.54110000000000003</c:v>
                </c:pt>
                <c:pt idx="18">
                  <c:v>7.4399999999999994E-2</c:v>
                </c:pt>
                <c:pt idx="19">
                  <c:v>5.2900000000000003E-2</c:v>
                </c:pt>
                <c:pt idx="20">
                  <c:v>5.4399999999999997E-2</c:v>
                </c:pt>
                <c:pt idx="21">
                  <c:v>3.2000000000000001E-2</c:v>
                </c:pt>
              </c:numCache>
              <c:extLst/>
            </c:numRef>
          </c:val>
          <c:extLst>
            <c:ext xmlns:c16="http://schemas.microsoft.com/office/drawing/2014/chart" uri="{C3380CC4-5D6E-409C-BE32-E72D297353CC}">
              <c16:uniqueId val="{00000003-013A-45C8-9794-39C07FB6E76E}"/>
            </c:ext>
          </c:extLst>
        </c:ser>
        <c:dLbls>
          <c:showLegendKey val="0"/>
          <c:showVal val="0"/>
          <c:showCatName val="0"/>
          <c:showSerName val="0"/>
          <c:showPercent val="0"/>
          <c:showBubbleSize val="0"/>
        </c:dLbls>
        <c:gapWidth val="0"/>
        <c:axId val="156283264"/>
        <c:axId val="156284800"/>
      </c:barChart>
      <c:catAx>
        <c:axId val="156283264"/>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crossAx val="156284800"/>
        <c:crosses val="autoZero"/>
        <c:auto val="1"/>
        <c:lblAlgn val="ctr"/>
        <c:lblOffset val="100"/>
        <c:noMultiLvlLbl val="0"/>
      </c:catAx>
      <c:valAx>
        <c:axId val="156284800"/>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sz="1600" b="0" i="0" baseline="0" dirty="0">
                    <a:effectLst/>
                  </a:rPr>
                  <a:t>Predicted probabilities of </a:t>
                </a:r>
                <a:br>
                  <a:rPr lang="en-US" sz="1600" b="0" i="0" baseline="0" dirty="0">
                    <a:effectLst/>
                  </a:rPr>
                </a:br>
                <a:r>
                  <a:rPr lang="en-US" sz="1600" b="1" i="0" baseline="0" dirty="0">
                    <a:effectLst/>
                  </a:rPr>
                  <a:t>recently* experienced violence</a:t>
                </a:r>
                <a:endParaRPr lang="fr-FR" sz="1600" dirty="0">
                  <a:effectLst/>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title>
        <c:numFmt formatCode="0%" sourceLinked="1"/>
        <c:majorTickMark val="out"/>
        <c:minorTickMark val="none"/>
        <c:tickLblPos val="nextTo"/>
        <c:crossAx val="15628326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rgbClr val="98C87A"/>
                </a:solidFill>
                <a:latin typeface="Tahoma" panose="020B0604030504040204" pitchFamily="34" charset="0"/>
                <a:ea typeface="Tahoma" panose="020B0604030504040204" pitchFamily="34" charset="0"/>
                <a:cs typeface="Tahoma" panose="020B0604030504040204" pitchFamily="34" charset="0"/>
              </a:defRPr>
            </a:pPr>
            <a:endParaRPr lang="fr-FR"/>
          </a:p>
        </c:txPr>
      </c:legendEntry>
      <c:legendEntry>
        <c:idx val="1"/>
        <c:txPr>
          <a:bodyPr rot="0" spcFirstLastPara="1" vertOverflow="ellipsis" vert="horz" wrap="square" anchor="ctr" anchorCtr="1"/>
          <a:lstStyle/>
          <a:p>
            <a:pPr>
              <a:defRPr sz="1400" b="1" i="0" u="none" strike="noStrike" kern="1200" baseline="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fr-FR"/>
          </a:p>
        </c:txPr>
      </c:legendEntry>
      <c:legendEntry>
        <c:idx val="2"/>
        <c:txPr>
          <a:bodyPr rot="0" spcFirstLastPara="1" vertOverflow="ellipsis" vert="horz" wrap="square" anchor="ctr" anchorCtr="1"/>
          <a:lstStyle/>
          <a:p>
            <a:pPr>
              <a:defRPr sz="1400" b="1" i="0" u="none" strike="noStrike" kern="1200" baseline="0">
                <a:solidFill>
                  <a:srgbClr val="FF9933"/>
                </a:solidFill>
                <a:latin typeface="Tahoma" panose="020B0604030504040204" pitchFamily="34" charset="0"/>
                <a:ea typeface="Tahoma" panose="020B0604030504040204" pitchFamily="34" charset="0"/>
                <a:cs typeface="Tahoma" panose="020B0604030504040204" pitchFamily="34" charset="0"/>
              </a:defRPr>
            </a:pPr>
            <a:endParaRPr lang="fr-FR"/>
          </a:p>
        </c:txPr>
      </c:legendEntry>
      <c:layout>
        <c:manualLayout>
          <c:xMode val="edge"/>
          <c:yMode val="edge"/>
          <c:x val="0.24099816721422029"/>
          <c:y val="9.0568977160494904E-2"/>
          <c:w val="0.52008860553270675"/>
          <c:h val="0.131014936452993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legend>
    <c:plotVisOnly val="1"/>
    <c:dispBlanksAs val="gap"/>
    <c:showDLblsOverMax val="0"/>
  </c:chart>
  <c:spPr>
    <a:noFill/>
    <a:ln>
      <a:noFill/>
    </a:ln>
    <a:effectLst/>
  </c:spPr>
  <c:txPr>
    <a:bodyPr/>
    <a:lstStyle/>
    <a:p>
      <a:pPr>
        <a:defRPr sz="1400" b="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91606688475403"/>
          <c:y val="8.7041262509622783E-2"/>
          <c:w val="0.63581100740467555"/>
          <c:h val="0.70256455544010754"/>
        </c:manualLayout>
      </c:layout>
      <c:pieChart>
        <c:varyColors val="1"/>
        <c:ser>
          <c:idx val="0"/>
          <c:order val="0"/>
          <c:spPr>
            <a:ln>
              <a:noFill/>
            </a:ln>
          </c:spPr>
          <c:dPt>
            <c:idx val="0"/>
            <c:bubble3D val="0"/>
            <c:spPr>
              <a:solidFill>
                <a:schemeClr val="accent6">
                  <a:lumMod val="20000"/>
                  <a:lumOff val="80000"/>
                </a:schemeClr>
              </a:solidFill>
              <a:ln w="28575">
                <a:noFill/>
              </a:ln>
              <a:effectLst/>
            </c:spPr>
            <c:extLst>
              <c:ext xmlns:c16="http://schemas.microsoft.com/office/drawing/2014/chart" uri="{C3380CC4-5D6E-409C-BE32-E72D297353CC}">
                <c16:uniqueId val="{00000001-6589-4498-973D-383916A787B5}"/>
              </c:ext>
            </c:extLst>
          </c:dPt>
          <c:dPt>
            <c:idx val="1"/>
            <c:bubble3D val="0"/>
            <c:spPr>
              <a:solidFill>
                <a:srgbClr val="FFB469"/>
              </a:solidFill>
              <a:ln w="38100">
                <a:noFill/>
              </a:ln>
              <a:effectLst/>
            </c:spPr>
            <c:extLst>
              <c:ext xmlns:c16="http://schemas.microsoft.com/office/drawing/2014/chart" uri="{C3380CC4-5D6E-409C-BE32-E72D297353CC}">
                <c16:uniqueId val="{00000003-6589-4498-973D-383916A787B5}"/>
              </c:ext>
            </c:extLst>
          </c:dPt>
          <c:dPt>
            <c:idx val="2"/>
            <c:bubble3D val="0"/>
            <c:spPr>
              <a:solidFill>
                <a:srgbClr val="C00000"/>
              </a:solidFill>
              <a:ln w="19050">
                <a:noFill/>
              </a:ln>
              <a:effectLst/>
            </c:spPr>
            <c:extLst>
              <c:ext xmlns:c16="http://schemas.microsoft.com/office/drawing/2014/chart" uri="{C3380CC4-5D6E-409C-BE32-E72D297353CC}">
                <c16:uniqueId val="{00000005-6589-4498-973D-383916A787B5}"/>
              </c:ext>
            </c:extLst>
          </c:dPt>
          <c:dPt>
            <c:idx val="3"/>
            <c:bubble3D val="0"/>
            <c:spPr>
              <a:pattFill prst="wdUpDiag">
                <a:fgClr>
                  <a:srgbClr val="C00000"/>
                </a:fgClr>
                <a:bgClr>
                  <a:schemeClr val="bg1"/>
                </a:bgClr>
              </a:pattFill>
              <a:ln>
                <a:noFill/>
              </a:ln>
              <a:effectLst/>
            </c:spPr>
            <c:extLst>
              <c:ext xmlns:c16="http://schemas.microsoft.com/office/drawing/2014/chart" uri="{C3380CC4-5D6E-409C-BE32-E72D297353CC}">
                <c16:uniqueId val="{00000007-6589-4498-973D-383916A787B5}"/>
              </c:ext>
            </c:extLst>
          </c:dPt>
          <c:dPt>
            <c:idx val="4"/>
            <c:bubble3D val="0"/>
            <c:spPr>
              <a:pattFill prst="wdUpDiag">
                <a:fgClr>
                  <a:schemeClr val="accent6">
                    <a:lumMod val="40000"/>
                    <a:lumOff val="60000"/>
                  </a:schemeClr>
                </a:fgClr>
                <a:bgClr>
                  <a:schemeClr val="bg1"/>
                </a:bgClr>
              </a:pattFill>
              <a:ln>
                <a:noFill/>
              </a:ln>
              <a:effectLst/>
            </c:spPr>
            <c:extLst>
              <c:ext xmlns:c16="http://schemas.microsoft.com/office/drawing/2014/chart" uri="{C3380CC4-5D6E-409C-BE32-E72D297353CC}">
                <c16:uniqueId val="{00000009-6589-4498-973D-383916A787B5}"/>
              </c:ext>
            </c:extLst>
          </c:dPt>
          <c:dLbls>
            <c:dLbl>
              <c:idx val="0"/>
              <c:layout>
                <c:manualLayout>
                  <c:x val="-0.2169510112367041"/>
                  <c:y val="3.2238137544453108E-2"/>
                </c:manualLayout>
              </c:layout>
              <c:tx>
                <c:rich>
                  <a:bodyPr/>
                  <a:lstStyle/>
                  <a:p>
                    <a:r>
                      <a:rPr lang="en-US" dirty="0">
                        <a:solidFill>
                          <a:schemeClr val="accent6">
                            <a:lumMod val="50000"/>
                          </a:schemeClr>
                        </a:solidFill>
                      </a:rPr>
                      <a:t>‘</a:t>
                    </a:r>
                    <a:fld id="{3F867841-203E-4CEF-8107-9E4F9B128A47}" type="CATEGORYNAME">
                      <a:rPr lang="en-US" smtClean="0">
                        <a:solidFill>
                          <a:schemeClr val="accent6">
                            <a:lumMod val="50000"/>
                          </a:schemeClr>
                        </a:solidFill>
                      </a:rPr>
                      <a:pPr/>
                      <a:t>[NOM DE CATÉGORIE]</a:t>
                    </a:fld>
                    <a:r>
                      <a:rPr lang="en-US" dirty="0">
                        <a:solidFill>
                          <a:schemeClr val="accent6">
                            <a:lumMod val="50000"/>
                          </a:schemeClr>
                        </a:solidFill>
                      </a:rPr>
                      <a:t>’</a:t>
                    </a:r>
                    <a:br>
                      <a:rPr lang="en-US" dirty="0">
                        <a:solidFill>
                          <a:schemeClr val="accent6">
                            <a:lumMod val="50000"/>
                          </a:schemeClr>
                        </a:solidFill>
                      </a:rPr>
                    </a:br>
                    <a:r>
                      <a:rPr lang="en-US" baseline="0" dirty="0"/>
                      <a:t> </a:t>
                    </a:r>
                    <a:fld id="{EC464EA1-F362-4EF0-A1EF-2A6CF6568FD2}" type="VALUE">
                      <a:rPr lang="en-US" baseline="0">
                        <a:solidFill>
                          <a:schemeClr val="accent6">
                            <a:lumMod val="50000"/>
                          </a:schemeClr>
                        </a:solidFill>
                      </a:rPr>
                      <a:pPr/>
                      <a:t>[VALEUR]</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9181644286172009"/>
                      <c:h val="0.10607853062509004"/>
                    </c:manualLayout>
                  </c15:layout>
                  <c15:dlblFieldTable/>
                  <c15:showDataLabelsRange val="0"/>
                </c:ext>
                <c:ext xmlns:c16="http://schemas.microsoft.com/office/drawing/2014/chart" uri="{C3380CC4-5D6E-409C-BE32-E72D297353CC}">
                  <c16:uniqueId val="{00000001-6589-4498-973D-383916A787B5}"/>
                </c:ext>
              </c:extLst>
            </c:dLbl>
            <c:dLbl>
              <c:idx val="1"/>
              <c:layout>
                <c:manualLayout>
                  <c:x val="4.955110542796958E-3"/>
                  <c:y val="-0.20531328508081942"/>
                </c:manualLayout>
              </c:layout>
              <c:tx>
                <c:rich>
                  <a:bodyPr rot="0" spcFirstLastPara="1" vertOverflow="overflow" horzOverflow="overflow" vert="horz" wrap="square" lIns="38100" tIns="19050" rIns="38100" bIns="19050" anchor="ctr" anchorCtr="1">
                    <a:normAutofit/>
                  </a:bodyPr>
                  <a:lstStyle/>
                  <a:p>
                    <a:pPr>
                      <a:defRPr sz="1800" b="1" i="0" u="none" strike="noStrike" kern="1200" baseline="0">
                        <a:solidFill>
                          <a:srgbClr val="C85100"/>
                        </a:solidFill>
                        <a:latin typeface="+mn-lt"/>
                        <a:ea typeface="+mn-ea"/>
                        <a:cs typeface="+mn-cs"/>
                      </a:defRPr>
                    </a:pPr>
                    <a:r>
                      <a:rPr lang="en-US" sz="1800" dirty="0">
                        <a:solidFill>
                          <a:srgbClr val="923B00"/>
                        </a:solidFill>
                      </a:rPr>
                      <a:t>‘</a:t>
                    </a:r>
                    <a:fld id="{1A61BF64-159A-45A8-BB53-359B29934A9B}" type="CATEGORYNAME">
                      <a:rPr lang="en-US" sz="1800" smtClean="0">
                        <a:solidFill>
                          <a:srgbClr val="742F00"/>
                        </a:solidFill>
                      </a:rPr>
                      <a:pPr>
                        <a:defRPr sz="1800" b="1">
                          <a:solidFill>
                            <a:srgbClr val="C85100"/>
                          </a:solidFill>
                        </a:defRPr>
                      </a:pPr>
                      <a:t>[NOM DE CATÉGORIE]</a:t>
                    </a:fld>
                    <a:r>
                      <a:rPr lang="en-US" sz="1800" dirty="0">
                        <a:solidFill>
                          <a:srgbClr val="742F00"/>
                        </a:solidFill>
                      </a:rPr>
                      <a:t>’</a:t>
                    </a:r>
                    <a:br>
                      <a:rPr lang="en-US" sz="1800" dirty="0">
                        <a:solidFill>
                          <a:srgbClr val="742F00"/>
                        </a:solidFill>
                      </a:rPr>
                    </a:br>
                    <a:r>
                      <a:rPr lang="en-US" sz="1800" baseline="0" dirty="0">
                        <a:solidFill>
                          <a:srgbClr val="742F00"/>
                        </a:solidFill>
                      </a:rPr>
                      <a:t> </a:t>
                    </a:r>
                    <a:fld id="{1CA08FA2-8562-428D-849C-D0017DDF8F90}" type="VALUE">
                      <a:rPr lang="en-US" sz="1800" baseline="0">
                        <a:solidFill>
                          <a:srgbClr val="742F00"/>
                        </a:solidFill>
                      </a:rPr>
                      <a:pPr>
                        <a:defRPr sz="1800" b="1">
                          <a:solidFill>
                            <a:srgbClr val="C85100"/>
                          </a:solidFill>
                        </a:defRPr>
                      </a:pPr>
                      <a:t>[VALEUR]</a:t>
                    </a:fld>
                    <a:endParaRPr lang="en-US" sz="1800" baseline="0" dirty="0">
                      <a:solidFill>
                        <a:srgbClr val="742F00"/>
                      </a:solidFill>
                    </a:endParaRPr>
                  </a:p>
                </c:rich>
              </c:tx>
              <c:spPr>
                <a:noFill/>
                <a:ln>
                  <a:noFill/>
                </a:ln>
                <a:effectLst/>
              </c:spPr>
              <c:txPr>
                <a:bodyPr rot="0" spcFirstLastPara="1" vertOverflow="overflow" horzOverflow="overflow" vert="horz" wrap="square" lIns="38100" tIns="19050" rIns="38100" bIns="19050" anchor="ctr" anchorCtr="1">
                  <a:normAutofit/>
                </a:bodyPr>
                <a:lstStyle/>
                <a:p>
                  <a:pPr>
                    <a:defRPr sz="1800" b="1" i="0" u="none" strike="noStrike" kern="1200" baseline="0">
                      <a:solidFill>
                        <a:srgbClr val="C851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9180769315702262"/>
                      <c:h val="0.15723584730439644"/>
                    </c:manualLayout>
                  </c15:layout>
                  <c15:dlblFieldTable/>
                  <c15:showDataLabelsRange val="0"/>
                </c:ext>
                <c:ext xmlns:c16="http://schemas.microsoft.com/office/drawing/2014/chart" uri="{C3380CC4-5D6E-409C-BE32-E72D297353CC}">
                  <c16:uniqueId val="{00000003-6589-4498-973D-383916A787B5}"/>
                </c:ext>
              </c:extLst>
            </c:dLbl>
            <c:dLbl>
              <c:idx val="2"/>
              <c:layout>
                <c:manualLayout>
                  <c:x val="-4.6798142784903247E-2"/>
                  <c:y val="0.10355073429586883"/>
                </c:manualLayout>
              </c:layout>
              <c:tx>
                <c:rich>
                  <a:bodyPr rot="0" spcFirstLastPara="1" vertOverflow="overflow" horzOverflow="overflow" vert="horz" wrap="square" lIns="38100" tIns="19050" rIns="38100" bIns="19050" anchor="ctr" anchorCtr="1">
                    <a:normAutofit/>
                  </a:bodyPr>
                  <a:lstStyle/>
                  <a:p>
                    <a:pPr>
                      <a:defRPr sz="1800" b="1" i="0" u="none" strike="noStrike" kern="1200" baseline="0">
                        <a:solidFill>
                          <a:srgbClr val="C00000"/>
                        </a:solidFill>
                        <a:latin typeface="+mn-lt"/>
                        <a:ea typeface="+mn-ea"/>
                        <a:cs typeface="+mn-cs"/>
                      </a:defRPr>
                    </a:pPr>
                    <a:r>
                      <a:rPr lang="en-US" sz="1800" dirty="0">
                        <a:solidFill>
                          <a:srgbClr val="C00000"/>
                        </a:solidFill>
                      </a:rPr>
                      <a:t>‘</a:t>
                    </a:r>
                    <a:fld id="{223AC070-24C2-4EB2-8574-89AD756E7B2A}" type="CATEGORYNAME">
                      <a:rPr lang="en-US" sz="1800" smtClean="0">
                        <a:solidFill>
                          <a:srgbClr val="C00000"/>
                        </a:solidFill>
                      </a:rPr>
                      <a:pPr>
                        <a:defRPr sz="1800" b="1">
                          <a:solidFill>
                            <a:srgbClr val="C00000"/>
                          </a:solidFill>
                        </a:defRPr>
                      </a:pPr>
                      <a:t>[NOM DE CATÉGORIE]</a:t>
                    </a:fld>
                    <a:r>
                      <a:rPr lang="en-US" sz="1800" dirty="0">
                        <a:solidFill>
                          <a:srgbClr val="C00000"/>
                        </a:solidFill>
                      </a:rPr>
                      <a:t>’ </a:t>
                    </a:r>
                    <a:br>
                      <a:rPr lang="en-US" sz="1800" dirty="0">
                        <a:solidFill>
                          <a:srgbClr val="C00000"/>
                        </a:solidFill>
                      </a:rPr>
                    </a:br>
                    <a:r>
                      <a:rPr lang="en-US" sz="1800" baseline="0" dirty="0">
                        <a:solidFill>
                          <a:srgbClr val="C00000"/>
                        </a:solidFill>
                      </a:rPr>
                      <a:t> </a:t>
                    </a:r>
                    <a:fld id="{B86F6180-8676-41E1-AAD4-F870E2A474B9}" type="VALUE">
                      <a:rPr lang="en-US" sz="1800" baseline="0" dirty="0">
                        <a:solidFill>
                          <a:srgbClr val="C00000"/>
                        </a:solidFill>
                      </a:rPr>
                      <a:pPr>
                        <a:defRPr sz="1800" b="1">
                          <a:solidFill>
                            <a:srgbClr val="C00000"/>
                          </a:solidFill>
                        </a:defRPr>
                      </a:pPr>
                      <a:t>[VALEUR]</a:t>
                    </a:fld>
                    <a:endParaRPr lang="en-US" sz="1800" baseline="0" dirty="0">
                      <a:solidFill>
                        <a:srgbClr val="C00000"/>
                      </a:solidFill>
                    </a:endParaRPr>
                  </a:p>
                </c:rich>
              </c:tx>
              <c:spPr>
                <a:noFill/>
                <a:ln>
                  <a:noFill/>
                </a:ln>
                <a:effectLst/>
              </c:spPr>
              <c:txPr>
                <a:bodyPr rot="0" spcFirstLastPara="1" vertOverflow="overflow" horzOverflow="overflow" vert="horz" wrap="square" lIns="38100" tIns="19050" rIns="38100" bIns="19050" anchor="ctr" anchorCtr="1">
                  <a:normAutofit/>
                </a:bodyPr>
                <a:lstStyle/>
                <a:p>
                  <a:pPr>
                    <a:defRPr sz="1800" b="1" i="0" u="none" strike="noStrike" kern="1200" baseline="0">
                      <a:solidFill>
                        <a:srgbClr val="C000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9361403508771929"/>
                      <c:h val="0.14586145648312612"/>
                    </c:manualLayout>
                  </c15:layout>
                  <c15:dlblFieldTable/>
                  <c15:showDataLabelsRange val="0"/>
                </c:ext>
                <c:ext xmlns:c16="http://schemas.microsoft.com/office/drawing/2014/chart" uri="{C3380CC4-5D6E-409C-BE32-E72D297353CC}">
                  <c16:uniqueId val="{00000005-6589-4498-973D-383916A787B5}"/>
                </c:ext>
              </c:extLst>
            </c:dLbl>
            <c:dLbl>
              <c:idx val="3"/>
              <c:layout>
                <c:manualLayout>
                  <c:x val="-8.3173780908965322E-2"/>
                  <c:y val="-3.5511470361816851E-2"/>
                </c:manualLayout>
              </c:layout>
              <c:tx>
                <c:rich>
                  <a:bodyPr rot="0" spcFirstLastPara="1" vertOverflow="overflow" horzOverflow="overflow" vert="horz" wrap="square" lIns="38100" tIns="19050" rIns="38100" bIns="19050" anchor="ctr" anchorCtr="1">
                    <a:normAutofit/>
                  </a:bodyPr>
                  <a:lstStyle/>
                  <a:p>
                    <a:pPr>
                      <a:defRPr sz="1800" b="1" i="0" u="none" strike="noStrike" kern="1200" baseline="0">
                        <a:solidFill>
                          <a:srgbClr val="C00000"/>
                        </a:solidFill>
                        <a:latin typeface="+mn-lt"/>
                        <a:ea typeface="+mn-ea"/>
                        <a:cs typeface="+mn-cs"/>
                      </a:defRPr>
                    </a:pPr>
                    <a:r>
                      <a:rPr lang="en-US" sz="1800" dirty="0">
                        <a:solidFill>
                          <a:srgbClr val="C00000"/>
                        </a:solidFill>
                      </a:rPr>
                      <a:t>‘</a:t>
                    </a:r>
                    <a:fld id="{876E0381-F1C1-499C-8C29-21808EF6B6FF}" type="CATEGORYNAME">
                      <a:rPr lang="en-US" sz="1800" smtClean="0">
                        <a:solidFill>
                          <a:srgbClr val="C00000"/>
                        </a:solidFill>
                      </a:rPr>
                      <a:pPr>
                        <a:defRPr sz="1800" b="1">
                          <a:solidFill>
                            <a:srgbClr val="C00000"/>
                          </a:solidFill>
                        </a:defRPr>
                      </a:pPr>
                      <a:t>[NOM DE CATÉGORIE]</a:t>
                    </a:fld>
                    <a:r>
                      <a:rPr lang="en-US" sz="1800" dirty="0">
                        <a:solidFill>
                          <a:srgbClr val="C00000"/>
                        </a:solidFill>
                      </a:rPr>
                      <a:t>’</a:t>
                    </a:r>
                    <a:br>
                      <a:rPr lang="en-US" sz="1800" dirty="0">
                        <a:solidFill>
                          <a:srgbClr val="C00000"/>
                        </a:solidFill>
                      </a:rPr>
                    </a:br>
                    <a:r>
                      <a:rPr lang="en-US" sz="1800" baseline="0" dirty="0">
                        <a:solidFill>
                          <a:srgbClr val="C00000"/>
                        </a:solidFill>
                      </a:rPr>
                      <a:t> </a:t>
                    </a:r>
                    <a:fld id="{7CE1903A-EC68-4F3D-8A03-DBB44B39219A}" type="VALUE">
                      <a:rPr lang="en-US" sz="1800" baseline="0">
                        <a:solidFill>
                          <a:srgbClr val="C00000"/>
                        </a:solidFill>
                      </a:rPr>
                      <a:pPr>
                        <a:defRPr sz="1800" b="1">
                          <a:solidFill>
                            <a:srgbClr val="C00000"/>
                          </a:solidFill>
                        </a:defRPr>
                      </a:pPr>
                      <a:t>[VALEUR]</a:t>
                    </a:fld>
                    <a:endParaRPr lang="en-US" sz="1800" baseline="0" dirty="0">
                      <a:solidFill>
                        <a:srgbClr val="C00000"/>
                      </a:solidFill>
                    </a:endParaRPr>
                  </a:p>
                </c:rich>
              </c:tx>
              <c:spPr>
                <a:noFill/>
                <a:ln>
                  <a:noFill/>
                </a:ln>
                <a:effectLst/>
              </c:spPr>
              <c:txPr>
                <a:bodyPr rot="0" spcFirstLastPara="1" vertOverflow="overflow" horzOverflow="overflow" vert="horz" wrap="square" lIns="38100" tIns="19050" rIns="38100" bIns="19050" anchor="ctr" anchorCtr="1">
                  <a:normAutofit/>
                </a:bodyPr>
                <a:lstStyle/>
                <a:p>
                  <a:pPr>
                    <a:defRPr sz="1800" b="1" i="0" u="none" strike="noStrike" kern="1200" baseline="0">
                      <a:solidFill>
                        <a:srgbClr val="C00000"/>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7599489350567751"/>
                      <c:h val="0.20736641793162763"/>
                    </c:manualLayout>
                  </c15:layout>
                  <c15:dlblFieldTable/>
                  <c15:showDataLabelsRange val="0"/>
                </c:ext>
                <c:ext xmlns:c16="http://schemas.microsoft.com/office/drawing/2014/chart" uri="{C3380CC4-5D6E-409C-BE32-E72D297353CC}">
                  <c16:uniqueId val="{00000007-6589-4498-973D-383916A787B5}"/>
                </c:ext>
              </c:extLst>
            </c:dLbl>
            <c:dLbl>
              <c:idx val="4"/>
              <c:layout>
                <c:manualLayout>
                  <c:x val="0.22656361375880646"/>
                  <c:y val="0.13795145056246294"/>
                </c:manualLayout>
              </c:layout>
              <c:tx>
                <c:rich>
                  <a:bodyPr rot="0" spcFirstLastPara="1" vertOverflow="overflow" horzOverflow="overflow" vert="horz" wrap="square" lIns="38100" tIns="19050" rIns="38100" bIns="19050" anchor="ctr" anchorCtr="1">
                    <a:normAutofit/>
                  </a:bodyPr>
                  <a:lstStyle/>
                  <a:p>
                    <a:pPr>
                      <a:defRPr sz="1800" b="1" i="0" u="none" strike="noStrike" kern="1200" baseline="0">
                        <a:solidFill>
                          <a:schemeClr val="accent6">
                            <a:lumMod val="75000"/>
                          </a:schemeClr>
                        </a:solidFill>
                        <a:latin typeface="+mn-lt"/>
                        <a:ea typeface="+mn-ea"/>
                        <a:cs typeface="+mn-cs"/>
                      </a:defRPr>
                    </a:pPr>
                    <a:r>
                      <a:rPr lang="en-US" sz="1800" dirty="0">
                        <a:solidFill>
                          <a:schemeClr val="accent6">
                            <a:lumMod val="50000"/>
                          </a:schemeClr>
                        </a:solidFill>
                      </a:rPr>
                      <a:t>‘</a:t>
                    </a:r>
                    <a:fld id="{4F359B9B-A35D-40F4-A09B-B025204B8F62}" type="CATEGORYNAME">
                      <a:rPr lang="en-US" sz="1800" smtClean="0">
                        <a:solidFill>
                          <a:schemeClr val="accent6">
                            <a:lumMod val="50000"/>
                          </a:schemeClr>
                        </a:solidFill>
                      </a:rPr>
                      <a:pPr>
                        <a:defRPr sz="1800" b="1">
                          <a:solidFill>
                            <a:schemeClr val="accent6">
                              <a:lumMod val="75000"/>
                            </a:schemeClr>
                          </a:solidFill>
                        </a:defRPr>
                      </a:pPr>
                      <a:t>[NOM DE CATÉGORIE]</a:t>
                    </a:fld>
                    <a:r>
                      <a:rPr lang="en-US" sz="1800" dirty="0">
                        <a:solidFill>
                          <a:schemeClr val="accent6">
                            <a:lumMod val="50000"/>
                          </a:schemeClr>
                        </a:solidFill>
                      </a:rPr>
                      <a:t>’</a:t>
                    </a:r>
                    <a:r>
                      <a:rPr lang="en-US" sz="1800" baseline="0" dirty="0">
                        <a:solidFill>
                          <a:schemeClr val="accent6">
                            <a:lumMod val="75000"/>
                          </a:schemeClr>
                        </a:solidFill>
                      </a:rPr>
                      <a:t/>
                    </a:r>
                    <a:br>
                      <a:rPr lang="en-US" sz="1800" baseline="0" dirty="0">
                        <a:solidFill>
                          <a:schemeClr val="accent6">
                            <a:lumMod val="75000"/>
                          </a:schemeClr>
                        </a:solidFill>
                      </a:rPr>
                    </a:br>
                    <a:r>
                      <a:rPr lang="en-US" sz="1800" baseline="0" dirty="0">
                        <a:solidFill>
                          <a:schemeClr val="accent6">
                            <a:lumMod val="75000"/>
                          </a:schemeClr>
                        </a:solidFill>
                      </a:rPr>
                      <a:t> </a:t>
                    </a:r>
                    <a:fld id="{81BD6000-0677-46CF-A81F-06669661FE87}" type="VALUE">
                      <a:rPr lang="en-US" sz="1800" baseline="0">
                        <a:solidFill>
                          <a:schemeClr val="accent6">
                            <a:lumMod val="50000"/>
                          </a:schemeClr>
                        </a:solidFill>
                      </a:rPr>
                      <a:pPr>
                        <a:defRPr sz="1800" b="1">
                          <a:solidFill>
                            <a:schemeClr val="accent6">
                              <a:lumMod val="75000"/>
                            </a:schemeClr>
                          </a:solidFill>
                        </a:defRPr>
                      </a:pPr>
                      <a:t>[VALEUR]</a:t>
                    </a:fld>
                    <a:endParaRPr lang="en-US" sz="1800" baseline="0" dirty="0">
                      <a:solidFill>
                        <a:schemeClr val="accent6">
                          <a:lumMod val="75000"/>
                        </a:schemeClr>
                      </a:solidFill>
                    </a:endParaRPr>
                  </a:p>
                </c:rich>
              </c:tx>
              <c:spPr>
                <a:noFill/>
                <a:ln>
                  <a:noFill/>
                </a:ln>
                <a:effectLst/>
              </c:spPr>
              <c:txPr>
                <a:bodyPr rot="0" spcFirstLastPara="1" vertOverflow="overflow" horzOverflow="overflow" vert="horz" wrap="square" lIns="38100" tIns="19050" rIns="38100" bIns="19050" anchor="ctr" anchorCtr="1">
                  <a:normAutofit/>
                </a:bodyPr>
                <a:lstStyle/>
                <a:p>
                  <a:pPr>
                    <a:defRPr sz="1800" b="1" i="0" u="none" strike="noStrike" kern="1200" baseline="0">
                      <a:solidFill>
                        <a:schemeClr val="accent6">
                          <a:lumMod val="75000"/>
                        </a:schemeClr>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9180769315702262"/>
                      <c:h val="0.10710509705049413"/>
                    </c:manualLayout>
                  </c15:layout>
                  <c15:dlblFieldTable/>
                  <c15:showDataLabelsRange val="0"/>
                </c:ext>
                <c:ext xmlns:c16="http://schemas.microsoft.com/office/drawing/2014/chart" uri="{C3380CC4-5D6E-409C-BE32-E72D297353CC}">
                  <c16:uniqueId val="{00000009-6589-4498-973D-383916A787B5}"/>
                </c:ext>
              </c:extLst>
            </c:dLbl>
            <c:spPr>
              <a:noFill/>
              <a:ln>
                <a:noFill/>
              </a:ln>
              <a:effectLst/>
            </c:spPr>
            <c:txPr>
              <a:bodyPr rot="0" spcFirstLastPara="1" vertOverflow="overflow" horzOverflow="overflow" vert="horz" wrap="square" lIns="38100" tIns="19050" rIns="38100" bIns="19050" anchor="ctr" anchorCtr="1">
                <a:norm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separator> </c:separator>
            <c:showLeaderLines val="1"/>
            <c:leaderLines>
              <c:spPr>
                <a:ln w="9525" cap="flat" cmpd="sng" algn="ctr">
                  <a:solidFill>
                    <a:srgbClr val="C00000"/>
                  </a:solidFill>
                  <a:round/>
                </a:ln>
                <a:effectLst/>
              </c:spPr>
            </c:leaderLines>
            <c:extLst>
              <c:ext xmlns:c15="http://schemas.microsoft.com/office/drawing/2012/chart" uri="{CE6537A1-D6FC-4f65-9D91-7224C49458BB}"/>
            </c:extLst>
          </c:dLbls>
          <c:cat>
            <c:strRef>
              <c:f>'GRAPH TS + non TS 5 classes'!$F$51:$L$52</c:f>
              <c:strCache>
                <c:ptCount val="5"/>
                <c:pt idx="0">
                  <c:v>Little violence</c:v>
                </c:pt>
                <c:pt idx="1">
                  <c:v>Client and passersby violence</c:v>
                </c:pt>
                <c:pt idx="2">
                  <c:v>Multiple-perpetrator violence</c:v>
                </c:pt>
                <c:pt idx="3">
                  <c:v>Multiple-perpetrator violence</c:v>
                </c:pt>
                <c:pt idx="4">
                  <c:v>Little violence</c:v>
                </c:pt>
              </c:strCache>
            </c:strRef>
          </c:cat>
          <c:val>
            <c:numRef>
              <c:f>'GRAPH TS + non TS 5 classes'!$F$53:$L$53</c:f>
              <c:numCache>
                <c:formatCode>0%</c:formatCode>
                <c:ptCount val="5"/>
                <c:pt idx="0">
                  <c:v>0.41516966067864269</c:v>
                </c:pt>
                <c:pt idx="1">
                  <c:v>0.17165668662674652</c:v>
                </c:pt>
                <c:pt idx="2">
                  <c:v>7.7844311377245512E-2</c:v>
                </c:pt>
                <c:pt idx="3">
                  <c:v>3.1936127744510975E-2</c:v>
                </c:pt>
                <c:pt idx="4">
                  <c:v>0.30339321357285431</c:v>
                </c:pt>
              </c:numCache>
            </c:numRef>
          </c:val>
          <c:extLst>
            <c:ext xmlns:c16="http://schemas.microsoft.com/office/drawing/2014/chart" uri="{C3380CC4-5D6E-409C-BE32-E72D297353CC}">
              <c16:uniqueId val="{0000000A-6589-4498-973D-383916A787B5}"/>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12700">
      <a:noFill/>
    </a:ln>
    <a:effectLst/>
  </c:spPr>
  <c:txPr>
    <a:bodyPr/>
    <a:lstStyle/>
    <a:p>
      <a:pPr>
        <a:defRPr sz="16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882203021765174E-2"/>
          <c:y val="3.5003977724741446E-2"/>
          <c:w val="0.89111455222382574"/>
          <c:h val="0.89117496351142267"/>
        </c:manualLayout>
      </c:layout>
      <c:barChart>
        <c:barDir val="bar"/>
        <c:grouping val="clustered"/>
        <c:varyColors val="0"/>
        <c:ser>
          <c:idx val="0"/>
          <c:order val="0"/>
          <c:tx>
            <c:strRef>
              <c:f>'modele retenu forest plot'!$B$6</c:f>
              <c:strCache>
                <c:ptCount val="1"/>
                <c:pt idx="0">
                  <c:v>Violences clients/rue</c:v>
                </c:pt>
              </c:strCache>
            </c:strRef>
          </c:tx>
          <c:spPr>
            <a:noFill/>
            <a:ln>
              <a:noFill/>
            </a:ln>
            <a:effectLst/>
          </c:spPr>
          <c:invertIfNegative val="0"/>
          <c:errBars>
            <c:errBarType val="both"/>
            <c:errValType val="cust"/>
            <c:noEndCap val="1"/>
            <c:plus>
              <c:numRef>
                <c:f>'modele retenu forest plot'!$D$7:$D$13</c:f>
                <c:numCache>
                  <c:formatCode>General</c:formatCode>
                  <c:ptCount val="7"/>
                  <c:pt idx="2">
                    <c:v>1.57</c:v>
                  </c:pt>
                  <c:pt idx="3">
                    <c:v>6.4699999999999989</c:v>
                  </c:pt>
                  <c:pt idx="4">
                    <c:v>2.0300000000000002</c:v>
                  </c:pt>
                  <c:pt idx="5">
                    <c:v>4.66</c:v>
                  </c:pt>
                  <c:pt idx="6">
                    <c:v>2.0099999999999998</c:v>
                  </c:pt>
                </c:numCache>
              </c:numRef>
            </c:plus>
            <c:minus>
              <c:numRef>
                <c:f>'modele retenu forest plot'!$C$7:$C$13</c:f>
                <c:numCache>
                  <c:formatCode>General</c:formatCode>
                  <c:ptCount val="7"/>
                  <c:pt idx="2">
                    <c:v>0.86999999999999988</c:v>
                  </c:pt>
                  <c:pt idx="3">
                    <c:v>2.6500000000000004</c:v>
                  </c:pt>
                  <c:pt idx="4">
                    <c:v>1.06</c:v>
                  </c:pt>
                  <c:pt idx="5">
                    <c:v>2.15</c:v>
                  </c:pt>
                  <c:pt idx="6">
                    <c:v>1.07</c:v>
                  </c:pt>
                </c:numCache>
              </c:numRef>
            </c:minus>
            <c:spPr>
              <a:noFill/>
              <a:ln w="12700" cap="flat" cmpd="sng" algn="ctr">
                <a:solidFill>
                  <a:srgbClr val="FF6600"/>
                </a:solidFill>
                <a:round/>
                <a:headEnd type="diamond" w="med" len="med"/>
                <a:tailEnd type="none" w="med" len="med"/>
              </a:ln>
              <a:effectLst/>
            </c:spPr>
          </c:errBars>
          <c:cat>
            <c:strRef>
              <c:f>'modele retenu forest plot'!$A$7:$A$13</c:f>
              <c:strCache>
                <c:ptCount val="7"/>
                <c:pt idx="0">
                  <c:v>Moderate to severe depression</c:v>
                </c:pt>
                <c:pt idx="1">
                  <c:v>Lack of moral support</c:v>
                </c:pt>
                <c:pt idx="2">
                  <c:v>ART interruption (≥ 2 days in previous month)</c:v>
                </c:pt>
                <c:pt idx="3">
                  <c:v>Daily cannabis use</c:v>
                </c:pt>
                <c:pt idx="4">
                  <c:v>Stimulants use</c:v>
                </c:pt>
                <c:pt idx="5">
                  <c:v>Transactional sex in outdoor locations</c:v>
                </c:pt>
                <c:pt idx="6">
                  <c:v>Inadequate housing conditions</c:v>
                </c:pt>
              </c:strCache>
            </c:strRef>
          </c:cat>
          <c:val>
            <c:numRef>
              <c:f>'modele retenu forest plot'!$B$7:$B$13</c:f>
              <c:numCache>
                <c:formatCode>General</c:formatCode>
                <c:ptCount val="7"/>
                <c:pt idx="2">
                  <c:v>1.93</c:v>
                </c:pt>
                <c:pt idx="3">
                  <c:v>4.4800000000000004</c:v>
                </c:pt>
                <c:pt idx="4">
                  <c:v>2.25</c:v>
                </c:pt>
                <c:pt idx="5">
                  <c:v>4</c:v>
                </c:pt>
                <c:pt idx="6">
                  <c:v>2.29</c:v>
                </c:pt>
              </c:numCache>
            </c:numRef>
          </c:val>
          <c:extLst>
            <c:ext xmlns:c16="http://schemas.microsoft.com/office/drawing/2014/chart" uri="{C3380CC4-5D6E-409C-BE32-E72D297353CC}">
              <c16:uniqueId val="{00000000-87D6-4C7D-863F-B06E2BEF488D}"/>
            </c:ext>
          </c:extLst>
        </c:ser>
        <c:ser>
          <c:idx val="1"/>
          <c:order val="1"/>
          <c:tx>
            <c:strRef>
              <c:f>'modele retenu forest plot'!$F$6</c:f>
              <c:strCache>
                <c:ptCount val="1"/>
                <c:pt idx="0">
                  <c:v>Violence multi-auteurs</c:v>
                </c:pt>
              </c:strCache>
            </c:strRef>
          </c:tx>
          <c:spPr>
            <a:noFill/>
            <a:ln>
              <a:noFill/>
            </a:ln>
            <a:effectLst/>
          </c:spPr>
          <c:invertIfNegative val="0"/>
          <c:errBars>
            <c:errBarType val="both"/>
            <c:errValType val="cust"/>
            <c:noEndCap val="1"/>
            <c:plus>
              <c:numRef>
                <c:f>'modele retenu forest plot'!$H$7:$H$13</c:f>
                <c:numCache>
                  <c:formatCode>General</c:formatCode>
                  <c:ptCount val="7"/>
                  <c:pt idx="0">
                    <c:v>5.8899999999999988</c:v>
                  </c:pt>
                  <c:pt idx="1">
                    <c:v>4.04</c:v>
                  </c:pt>
                  <c:pt idx="3">
                    <c:v>9.2799999999999994</c:v>
                  </c:pt>
                  <c:pt idx="5">
                    <c:v>9.32</c:v>
                  </c:pt>
                </c:numCache>
              </c:numRef>
            </c:plus>
            <c:minus>
              <c:numRef>
                <c:f>'modele retenu forest plot'!$G$7:$G$13</c:f>
                <c:numCache>
                  <c:formatCode>General</c:formatCode>
                  <c:ptCount val="7"/>
                  <c:pt idx="0">
                    <c:v>2.6700000000000004</c:v>
                  </c:pt>
                  <c:pt idx="1">
                    <c:v>1.75</c:v>
                  </c:pt>
                  <c:pt idx="3">
                    <c:v>2.6799999999999997</c:v>
                  </c:pt>
                  <c:pt idx="5">
                    <c:v>2.99</c:v>
                  </c:pt>
                </c:numCache>
              </c:numRef>
            </c:minus>
            <c:spPr>
              <a:noFill/>
              <a:ln w="12700" cap="sq" cmpd="sng" algn="ctr">
                <a:solidFill>
                  <a:srgbClr val="C00000"/>
                </a:solidFill>
                <a:round/>
                <a:headEnd type="diamond" w="med" len="med"/>
                <a:tailEnd type="none" w="med" len="med"/>
              </a:ln>
              <a:effectLst/>
            </c:spPr>
          </c:errBars>
          <c:cat>
            <c:strRef>
              <c:f>'modele retenu forest plot'!$A$7:$A$13</c:f>
              <c:strCache>
                <c:ptCount val="7"/>
                <c:pt idx="0">
                  <c:v>Moderate to severe depression</c:v>
                </c:pt>
                <c:pt idx="1">
                  <c:v>Lack of moral support</c:v>
                </c:pt>
                <c:pt idx="2">
                  <c:v>ART interruption (≥ 2 days in previous month)</c:v>
                </c:pt>
                <c:pt idx="3">
                  <c:v>Daily cannabis use</c:v>
                </c:pt>
                <c:pt idx="4">
                  <c:v>Stimulants use</c:v>
                </c:pt>
                <c:pt idx="5">
                  <c:v>Transactional sex in outdoor locations</c:v>
                </c:pt>
                <c:pt idx="6">
                  <c:v>Inadequate housing conditions</c:v>
                </c:pt>
              </c:strCache>
            </c:strRef>
          </c:cat>
          <c:val>
            <c:numRef>
              <c:f>'modele retenu forest plot'!$F$7:$F$13</c:f>
              <c:numCache>
                <c:formatCode>General</c:formatCode>
                <c:ptCount val="7"/>
                <c:pt idx="0">
                  <c:v>4.9000000000000004</c:v>
                </c:pt>
                <c:pt idx="1">
                  <c:v>3.08</c:v>
                </c:pt>
                <c:pt idx="3">
                  <c:v>3.76</c:v>
                </c:pt>
                <c:pt idx="5">
                  <c:v>4.4000000000000004</c:v>
                </c:pt>
              </c:numCache>
            </c:numRef>
          </c:val>
          <c:extLst>
            <c:ext xmlns:c16="http://schemas.microsoft.com/office/drawing/2014/chart" uri="{C3380CC4-5D6E-409C-BE32-E72D297353CC}">
              <c16:uniqueId val="{00000001-87D6-4C7D-863F-B06E2BEF488D}"/>
            </c:ext>
          </c:extLst>
        </c:ser>
        <c:dLbls>
          <c:showLegendKey val="0"/>
          <c:showVal val="0"/>
          <c:showCatName val="0"/>
          <c:showSerName val="0"/>
          <c:showPercent val="0"/>
          <c:showBubbleSize val="0"/>
        </c:dLbls>
        <c:gapWidth val="182"/>
        <c:axId val="1921253695"/>
        <c:axId val="1921267423"/>
      </c:barChart>
      <c:catAx>
        <c:axId val="1921253695"/>
        <c:scaling>
          <c:orientation val="minMax"/>
        </c:scaling>
        <c:delete val="1"/>
        <c:axPos val="l"/>
        <c:numFmt formatCode="General" sourceLinked="1"/>
        <c:majorTickMark val="out"/>
        <c:minorTickMark val="none"/>
        <c:tickLblPos val="nextTo"/>
        <c:crossAx val="1921267423"/>
        <c:crossesAt val="0"/>
        <c:auto val="1"/>
        <c:lblAlgn val="ctr"/>
        <c:lblOffset val="100"/>
        <c:noMultiLvlLbl val="0"/>
      </c:catAx>
      <c:valAx>
        <c:axId val="1921267423"/>
        <c:scaling>
          <c:orientation val="minMax"/>
          <c:max val="14"/>
        </c:scaling>
        <c:delete val="0"/>
        <c:axPos val="b"/>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solidFill>
              <a:sysClr val="window" lastClr="FFFFFF">
                <a:lumMod val="75000"/>
              </a:sysClr>
            </a:solidFill>
          </a:ln>
          <a:effectLst/>
        </c:spPr>
        <c:txPr>
          <a:bodyPr rot="-60000000" spcFirstLastPara="1" vertOverflow="ellipsis" vert="horz" wrap="square" anchor="t" anchorCtr="0"/>
          <a:lstStyle/>
          <a:p>
            <a:pPr>
              <a:defRPr sz="900" b="0" i="0" u="none" strike="noStrike" kern="1200" baseline="0">
                <a:solidFill>
                  <a:schemeClr val="bg1">
                    <a:lumMod val="50000"/>
                  </a:schemeClr>
                </a:solidFill>
                <a:latin typeface="+mn-lt"/>
                <a:ea typeface="+mn-ea"/>
                <a:cs typeface="+mn-cs"/>
              </a:defRPr>
            </a:pPr>
            <a:endParaRPr lang="fr-FR"/>
          </a:p>
        </c:txPr>
        <c:crossAx val="1921253695"/>
        <c:crosses val="autoZero"/>
        <c:crossBetween val="between"/>
        <c:majorUnit val="1"/>
        <c:min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324DB29-ACDC-444F-A971-937BDDEF6CC9}" type="datetimeFigureOut">
              <a:rPr lang="fr-FR" smtClean="0"/>
              <a:t>10/07/2025</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F01C979C-0D50-4711-AD05-9257C8942422}" type="slidenum">
              <a:rPr lang="fr-FR" smtClean="0"/>
              <a:t>‹N°›</a:t>
            </a:fld>
            <a:endParaRPr lang="fr-FR"/>
          </a:p>
        </p:txBody>
      </p:sp>
    </p:spTree>
    <p:extLst>
      <p:ext uri="{BB962C8B-B14F-4D97-AF65-F5344CB8AC3E}">
        <p14:creationId xmlns:p14="http://schemas.microsoft.com/office/powerpoint/2010/main" val="427300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E004709-EA97-43DE-B13C-676B02A6302E}" type="datetimeFigureOut">
              <a:rPr lang="fr-FR" smtClean="0"/>
              <a:t>10/07/2025</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3DF0627C-A129-4DC8-BA6B-4C284ABF1C1F}" type="slidenum">
              <a:rPr lang="fr-FR" smtClean="0"/>
              <a:t>‹N°›</a:t>
            </a:fld>
            <a:endParaRPr lang="fr-FR"/>
          </a:p>
        </p:txBody>
      </p:sp>
    </p:spTree>
    <p:extLst>
      <p:ext uri="{BB962C8B-B14F-4D97-AF65-F5344CB8AC3E}">
        <p14:creationId xmlns:p14="http://schemas.microsoft.com/office/powerpoint/2010/main" val="131998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smtClean="0"/>
              <a:t>Good afternoon, everyone. Today, I’ll be presenting on violence against transgender women living with HIV, based on a French national study.</a:t>
            </a:r>
            <a:endParaRPr lang="fr-FR" sz="1600" b="0" i="1" dirty="0" smtClean="0"/>
          </a:p>
          <a:p>
            <a:endParaRPr lang="fr-FR" b="0" i="1"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1</a:t>
            </a:fld>
            <a:endParaRPr lang="fr-FR"/>
          </a:p>
        </p:txBody>
      </p:sp>
    </p:spTree>
    <p:extLst>
      <p:ext uri="{BB962C8B-B14F-4D97-AF65-F5344CB8AC3E}">
        <p14:creationId xmlns:p14="http://schemas.microsoft.com/office/powerpoint/2010/main" val="219109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i="1" dirty="0"/>
              <a:t>Let’s now look at factors associated with different violence typologies. We limited this analysis to participants engaged in transactional sex, due to small sample size in the other group. / In our multivariable model, client and passerby violence was linked to inadequate housing and outdoor transactional sex. We hypothesize that precarious housing and work conditions reduce the ability to choose clients and negotiate safer terms. We also observed higher stimulant and cannabis use in this group, likely as coping strategies to endure violent work environments. Interruptions in HIV treatment were more frequent, probably due to insecurity and stress disrupting daily life. / Multiple perpetrators violence was also linked to outdoor transactional sex, possibly due to higher visibility and more frequent interactions with coworkers or police. Precarious conditions may increase dependence on non-paying partners, raising vulnerability. This typology was also associated with lack of moral support, likely due to social isolation—either directly from coercion or indirectly from distrust and social withdrawal. It may also reflect a greater, unmet need for support in victims of violence. Finally, from the literature, we know that experiencing </a:t>
            </a:r>
            <a:r>
              <a:rPr lang="en-US" sz="1400" i="1" dirty="0" err="1"/>
              <a:t>polyvictimization</a:t>
            </a:r>
            <a:r>
              <a:rPr lang="en-US" sz="1400" i="1" dirty="0"/>
              <a:t> has cumulative and worsening effects on mental health, explaining the higher depression levels observed here.</a:t>
            </a:r>
            <a:endParaRPr lang="fr-FR" sz="1400" i="1"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10</a:t>
            </a:fld>
            <a:endParaRPr lang="fr-FR"/>
          </a:p>
        </p:txBody>
      </p:sp>
    </p:spTree>
    <p:extLst>
      <p:ext uri="{BB962C8B-B14F-4D97-AF65-F5344CB8AC3E}">
        <p14:creationId xmlns:p14="http://schemas.microsoft.com/office/powerpoint/2010/main" val="70641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i="1" dirty="0"/>
              <a:t>Our findings highlight the systemic violence faced by transgender women in France. About one in four engaged in transactional sex experience violence from clients and in the street, and one in ten face violence from multiple perpetrators, regardless of transactional sex. / Different forms of violence have distinct implications for HIV and health and are linked to precarious conditions, contributing to the HIV </a:t>
            </a:r>
            <a:r>
              <a:rPr lang="en-US" sz="1400" i="1" dirty="0" err="1"/>
              <a:t>syndemic</a:t>
            </a:r>
            <a:r>
              <a:rPr lang="en-US" sz="1400" i="1" dirty="0"/>
              <a:t> in transgender women. / This occurs in a political context that is hostile to migrants and sex workers, and with weakened public services. Transgender identity and HIV-positive status add layers of stigma and increase exposure to violence. / To improve health and HIV care, it is crucial to provide mental health and psychological support, and harm reduction services, while also addressing structural factors such as stable housing, legal protections, and community-based support.</a:t>
            </a:r>
            <a:endParaRPr lang="fr-FR" sz="1400" i="1"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11</a:t>
            </a:fld>
            <a:endParaRPr lang="fr-FR"/>
          </a:p>
        </p:txBody>
      </p:sp>
    </p:spTree>
    <p:extLst>
      <p:ext uri="{BB962C8B-B14F-4D97-AF65-F5344CB8AC3E}">
        <p14:creationId xmlns:p14="http://schemas.microsoft.com/office/powerpoint/2010/main" val="383655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i="1" dirty="0"/>
              <a:t>I would like to thank the participants and community-based organizations for sharing their experiences for this research, ANRS-MIE for funding this study, and the </a:t>
            </a:r>
            <a:r>
              <a:rPr lang="en-US" sz="1400" i="1" dirty="0" err="1"/>
              <a:t>Trans&amp;HIV</a:t>
            </a:r>
            <a:r>
              <a:rPr lang="en-US" sz="1400" i="1" dirty="0"/>
              <a:t> Study Group. Thank you for your attention.</a:t>
            </a:r>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12</a:t>
            </a:fld>
            <a:endParaRPr lang="fr-FR"/>
          </a:p>
        </p:txBody>
      </p:sp>
    </p:spTree>
    <p:extLst>
      <p:ext uri="{BB962C8B-B14F-4D97-AF65-F5344CB8AC3E}">
        <p14:creationId xmlns:p14="http://schemas.microsoft.com/office/powerpoint/2010/main" val="26046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DF0627C-A129-4DC8-BA6B-4C284ABF1C1F}" type="slidenum">
              <a:rPr lang="fr-FR" smtClean="0"/>
              <a:t>13</a:t>
            </a:fld>
            <a:endParaRPr lang="fr-FR"/>
          </a:p>
        </p:txBody>
      </p:sp>
    </p:spTree>
    <p:extLst>
      <p:ext uri="{BB962C8B-B14F-4D97-AF65-F5344CB8AC3E}">
        <p14:creationId xmlns:p14="http://schemas.microsoft.com/office/powerpoint/2010/main" val="257953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DF0627C-A129-4DC8-BA6B-4C284ABF1C1F}" type="slidenum">
              <a:rPr lang="fr-FR" smtClean="0"/>
              <a:t>14</a:t>
            </a:fld>
            <a:endParaRPr lang="fr-FR"/>
          </a:p>
        </p:txBody>
      </p:sp>
    </p:spTree>
    <p:extLst>
      <p:ext uri="{BB962C8B-B14F-4D97-AF65-F5344CB8AC3E}">
        <p14:creationId xmlns:p14="http://schemas.microsoft.com/office/powerpoint/2010/main" val="331465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DF0627C-A129-4DC8-BA6B-4C284ABF1C1F}" type="slidenum">
              <a:rPr lang="fr-FR" smtClean="0"/>
              <a:t>15</a:t>
            </a:fld>
            <a:endParaRPr lang="fr-FR"/>
          </a:p>
        </p:txBody>
      </p:sp>
    </p:spTree>
    <p:extLst>
      <p:ext uri="{BB962C8B-B14F-4D97-AF65-F5344CB8AC3E}">
        <p14:creationId xmlns:p14="http://schemas.microsoft.com/office/powerpoint/2010/main" val="33843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Transgender women face a high HIV burden, with an estimated 20% prevalence worldwide and an incidence of 0.43 per 100 person-years. / They face overlapping vulnerabilities and exposure to stigma, discrimination, and violence—linked for example to their transgender identity, identity as women, or engagement in transactional sex. / In France, about 80% of transgender women newly diagnosed with HIV are migrants, mainly from South America, and around 30% report transactional sex. / However, data on their experiences of violence and related health and social vulnerabilities remain limited.</a:t>
            </a:r>
          </a:p>
          <a:p>
            <a:endParaRPr lang="fr-FR"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2</a:t>
            </a:fld>
            <a:endParaRPr lang="fr-FR"/>
          </a:p>
        </p:txBody>
      </p:sp>
    </p:spTree>
    <p:extLst>
      <p:ext uri="{BB962C8B-B14F-4D97-AF65-F5344CB8AC3E}">
        <p14:creationId xmlns:p14="http://schemas.microsoft.com/office/powerpoint/2010/main" val="86359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600" i="1" dirty="0"/>
              <a:t>The present study had two objectives. First, to identify different typologies of violence experienced by transgender women living with HIV, based on the types of violence and the perpetrators involved. Second, to explore the factors associated with these typologies</a:t>
            </a:r>
            <a:endParaRPr lang="fr-FR" sz="1600" i="1"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3</a:t>
            </a:fld>
            <a:endParaRPr lang="fr-FR"/>
          </a:p>
        </p:txBody>
      </p:sp>
    </p:spTree>
    <p:extLst>
      <p:ext uri="{BB962C8B-B14F-4D97-AF65-F5344CB8AC3E}">
        <p14:creationId xmlns:p14="http://schemas.microsoft.com/office/powerpoint/2010/main" val="30874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600" i="1" dirty="0"/>
              <a:t>We used data from the </a:t>
            </a:r>
            <a:r>
              <a:rPr lang="en-US" sz="1600" i="1" dirty="0" err="1"/>
              <a:t>Trans&amp;HIV</a:t>
            </a:r>
            <a:r>
              <a:rPr lang="en-US" sz="1600" i="1" dirty="0"/>
              <a:t> survey, a community-based, nationwide cross-sectional study on the health and living conditions of transgender women living with HIV in France. / Participants were recruited from 36 HIV care units, and both socio-behavioral and medical data were collected.</a:t>
            </a:r>
            <a:endParaRPr lang="fr-FR" sz="1600" i="1"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4</a:t>
            </a:fld>
            <a:endParaRPr lang="fr-FR"/>
          </a:p>
        </p:txBody>
      </p:sp>
    </p:spTree>
    <p:extLst>
      <p:ext uri="{BB962C8B-B14F-4D97-AF65-F5344CB8AC3E}">
        <p14:creationId xmlns:p14="http://schemas.microsoft.com/office/powerpoint/2010/main" val="142782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600" i="1" dirty="0"/>
              <a:t>We included 501 participants with complete violence data. Their median age was 43 y. / 32% were undocumented migrants, 24% had inadequate housing, and 70% had an income below 1,000 euros. / 22% had moderate to severe depression, 28% had interrupted their treatment in the past month, and two-thirds were currently engaged in transactional sex.</a:t>
            </a:r>
            <a:endParaRPr lang="fr-FR" sz="1600" i="1"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5</a:t>
            </a:fld>
            <a:endParaRPr lang="fr-FR"/>
          </a:p>
        </p:txBody>
      </p:sp>
    </p:spTree>
    <p:extLst>
      <p:ext uri="{BB962C8B-B14F-4D97-AF65-F5344CB8AC3E}">
        <p14:creationId xmlns:p14="http://schemas.microsoft.com/office/powerpoint/2010/main" val="123895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600" i="1" dirty="0"/>
              <a:t>The questionnaire covered verbal, physical, and two types of sexual violence. / For each reported violence, we asked if it happened in the past year or earlier, and who the perpetrator was. / This gave us 24 variables capturing recent violence by type and perpetrator. For example, one was verbal violence by passersby: yes in the past 12 months vs. never or more than 12 months ago. / The same approach applied to other types and perpetrators. / We then performed Latent Class Analysis separately for the two groups, which resulted in three violence typologies among those engaged in transactional sex, and two among the others.</a:t>
            </a:r>
            <a:endParaRPr lang="fr-FR" sz="1600" i="1"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6</a:t>
            </a:fld>
            <a:endParaRPr lang="fr-FR"/>
          </a:p>
        </p:txBody>
      </p:sp>
    </p:spTree>
    <p:extLst>
      <p:ext uri="{BB962C8B-B14F-4D97-AF65-F5344CB8AC3E}">
        <p14:creationId xmlns:p14="http://schemas.microsoft.com/office/powerpoint/2010/main" val="186523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600" i="1" dirty="0"/>
              <a:t>Among participants not engaged in transactional sex, we identified a first typology called </a:t>
            </a:r>
            <a:r>
              <a:rPr lang="en-US" sz="1600" b="1" i="1" dirty="0"/>
              <a:t>‘little violence,’</a:t>
            </a:r>
            <a:r>
              <a:rPr lang="en-US" sz="1600" i="1" dirty="0"/>
              <a:t> with low likelihood of any violence from any perpetrator. / The second, </a:t>
            </a:r>
            <a:r>
              <a:rPr lang="en-US" sz="1600" b="1" i="1" dirty="0"/>
              <a:t>‘multiple perpetrators violence,’</a:t>
            </a:r>
            <a:r>
              <a:rPr lang="en-US" sz="1600" i="1" dirty="0"/>
              <a:t> involved high physical and verbal violence from passersby, and also from coworkers, police, and partners, plus sexual violence from casual partners.</a:t>
            </a:r>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7</a:t>
            </a:fld>
            <a:endParaRPr lang="fr-FR"/>
          </a:p>
        </p:txBody>
      </p:sp>
    </p:spTree>
    <p:extLst>
      <p:ext uri="{BB962C8B-B14F-4D97-AF65-F5344CB8AC3E}">
        <p14:creationId xmlns:p14="http://schemas.microsoft.com/office/powerpoint/2010/main" val="12675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600" i="1" dirty="0"/>
              <a:t>Among participants engaged in transactional sex, / we identified a similar </a:t>
            </a:r>
            <a:r>
              <a:rPr lang="en-US" sz="1600" b="1" i="1" dirty="0"/>
              <a:t>‘little violence’</a:t>
            </a:r>
            <a:r>
              <a:rPr lang="en-US" sz="1600" i="1" dirty="0"/>
              <a:t> typology, / a similar </a:t>
            </a:r>
            <a:r>
              <a:rPr lang="en-US" sz="1600" b="1" i="1" dirty="0"/>
              <a:t>‘multiple perpetrators violence’</a:t>
            </a:r>
            <a:r>
              <a:rPr lang="en-US" sz="1600" i="1" dirty="0"/>
              <a:t> typology involving violence from passersby, clients, coworkers, police, and casual partners, / and finally, a </a:t>
            </a:r>
            <a:r>
              <a:rPr lang="en-US" sz="1600" b="1" i="1" dirty="0"/>
              <a:t>third typology</a:t>
            </a:r>
            <a:r>
              <a:rPr lang="en-US" sz="1600" i="1" dirty="0"/>
              <a:t>, characterized mainly by violence from passersby and clients, with little violence from other perpetrators.</a:t>
            </a:r>
            <a:endParaRPr lang="fr-FR" sz="1600" i="1"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8</a:t>
            </a:fld>
            <a:endParaRPr lang="fr-FR"/>
          </a:p>
        </p:txBody>
      </p:sp>
    </p:spTree>
    <p:extLst>
      <p:ext uri="{BB962C8B-B14F-4D97-AF65-F5344CB8AC3E}">
        <p14:creationId xmlns:p14="http://schemas.microsoft.com/office/powerpoint/2010/main" val="163749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600" i="1" dirty="0"/>
              <a:t>Let’s now look at how these typologies are distributed in our sample. / Overall, one quarter reported exposure to violence. / we see in red violence from multiple perpetrators affecting 11% of participants—</a:t>
            </a:r>
            <a:r>
              <a:rPr lang="en-US" sz="1600" dirty="0"/>
              <a:t>In solid red </a:t>
            </a:r>
            <a:r>
              <a:rPr lang="en-US" sz="1600" i="1" dirty="0"/>
              <a:t>8% being engaged in transactional sex, </a:t>
            </a:r>
            <a:r>
              <a:rPr lang="en-US" sz="1600" dirty="0"/>
              <a:t>in hatched red</a:t>
            </a:r>
            <a:r>
              <a:rPr lang="en-US" sz="1600" i="1" dirty="0"/>
              <a:t>3% being not. / In orange, 17%, all engaged in transactional sex, experienced violence from clients and passersby.</a:t>
            </a:r>
            <a:endParaRPr lang="fr-FR" sz="1600" dirty="0"/>
          </a:p>
        </p:txBody>
      </p:sp>
      <p:sp>
        <p:nvSpPr>
          <p:cNvPr id="4" name="Espace réservé du numéro de diapositive 3"/>
          <p:cNvSpPr>
            <a:spLocks noGrp="1"/>
          </p:cNvSpPr>
          <p:nvPr>
            <p:ph type="sldNum" sz="quarter" idx="5"/>
          </p:nvPr>
        </p:nvSpPr>
        <p:spPr/>
        <p:txBody>
          <a:bodyPr/>
          <a:lstStyle/>
          <a:p>
            <a:fld id="{3DF0627C-A129-4DC8-BA6B-4C284ABF1C1F}" type="slidenum">
              <a:rPr lang="fr-FR" smtClean="0"/>
              <a:t>9</a:t>
            </a:fld>
            <a:endParaRPr lang="fr-FR"/>
          </a:p>
        </p:txBody>
      </p:sp>
    </p:spTree>
    <p:extLst>
      <p:ext uri="{BB962C8B-B14F-4D97-AF65-F5344CB8AC3E}">
        <p14:creationId xmlns:p14="http://schemas.microsoft.com/office/powerpoint/2010/main" val="24079399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sesstim.univ-amu.fr/"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16" name="Grouper 21">
            <a:extLst>
              <a:ext uri="{FF2B5EF4-FFF2-40B4-BE49-F238E27FC236}">
                <a16:creationId xmlns:a16="http://schemas.microsoft.com/office/drawing/2014/main" id="{4C3600A9-7DF9-4561-B726-420E183AD8C3}"/>
              </a:ext>
            </a:extLst>
          </p:cNvPr>
          <p:cNvGrpSpPr/>
          <p:nvPr userDrawn="1"/>
        </p:nvGrpSpPr>
        <p:grpSpPr>
          <a:xfrm>
            <a:off x="10312605" y="-194"/>
            <a:ext cx="1864958" cy="6858001"/>
            <a:chOff x="7281101" y="-5600"/>
            <a:chExt cx="1864958" cy="6935782"/>
          </a:xfrm>
        </p:grpSpPr>
        <p:sp>
          <p:nvSpPr>
            <p:cNvPr id="17" name="Rectangle 16">
              <a:extLst>
                <a:ext uri="{FF2B5EF4-FFF2-40B4-BE49-F238E27FC236}">
                  <a16:creationId xmlns:a16="http://schemas.microsoft.com/office/drawing/2014/main" id="{927A8064-E7D0-4FC6-BC94-6FF9FFB92141}"/>
                </a:ext>
              </a:extLst>
            </p:cNvPr>
            <p:cNvSpPr/>
            <p:nvPr/>
          </p:nvSpPr>
          <p:spPr>
            <a:xfrm flipH="1">
              <a:off x="7298652" y="-5600"/>
              <a:ext cx="1847407" cy="6935782"/>
            </a:xfrm>
            <a:prstGeom prst="rect">
              <a:avLst/>
            </a:prstGeom>
            <a:solidFill>
              <a:schemeClr val="bg1"/>
            </a:solidFill>
            <a:ln>
              <a:noFill/>
            </a:ln>
            <a:effectLst>
              <a:outerShdw blurRad="50800" dist="38100" dir="8100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t> </a:t>
              </a:r>
            </a:p>
          </p:txBody>
        </p:sp>
        <p:pic>
          <p:nvPicPr>
            <p:cNvPr id="19" name="Picture 2" descr="RD, Institut de Recherche pour le Développement : accueil">
              <a:extLst>
                <a:ext uri="{FF2B5EF4-FFF2-40B4-BE49-F238E27FC236}">
                  <a16:creationId xmlns:a16="http://schemas.microsoft.com/office/drawing/2014/main" id="{C914F0CC-70B5-4513-9E43-D8A26A53C9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2426" y="3562292"/>
              <a:ext cx="1499857" cy="347995"/>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B62A4B90-4D59-459C-9585-7C73AF363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101" y="6199895"/>
              <a:ext cx="686588" cy="686588"/>
            </a:xfrm>
            <a:prstGeom prst="rect">
              <a:avLst/>
            </a:prstGeom>
          </p:spPr>
        </p:pic>
        <p:pic>
          <p:nvPicPr>
            <p:cNvPr id="21" name="Image 20">
              <a:extLst>
                <a:ext uri="{FF2B5EF4-FFF2-40B4-BE49-F238E27FC236}">
                  <a16:creationId xmlns:a16="http://schemas.microsoft.com/office/drawing/2014/main" id="{98E38794-0298-4A58-9695-811E87C3CC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735" y="6199895"/>
              <a:ext cx="686588" cy="686588"/>
            </a:xfrm>
            <a:prstGeom prst="rect">
              <a:avLst/>
            </a:prstGeom>
          </p:spPr>
        </p:pic>
      </p:grpSp>
      <p:pic>
        <p:nvPicPr>
          <p:cNvPr id="22" name="Image 21">
            <a:extLst>
              <a:ext uri="{FF2B5EF4-FFF2-40B4-BE49-F238E27FC236}">
                <a16:creationId xmlns:a16="http://schemas.microsoft.com/office/drawing/2014/main" id="{D35E52F6-2A52-402F-A60C-AE13542A41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63366" y="2909172"/>
            <a:ext cx="1169014" cy="398471"/>
          </a:xfrm>
          <a:prstGeom prst="rect">
            <a:avLst/>
          </a:prstGeom>
        </p:spPr>
      </p:pic>
      <p:pic>
        <p:nvPicPr>
          <p:cNvPr id="23" name="Image 22">
            <a:extLst>
              <a:ext uri="{FF2B5EF4-FFF2-40B4-BE49-F238E27FC236}">
                <a16:creationId xmlns:a16="http://schemas.microsoft.com/office/drawing/2014/main" id="{3D60D752-AFFF-409F-B34D-536351BC166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18399" y="6125999"/>
            <a:ext cx="688599" cy="688599"/>
          </a:xfrm>
          <a:prstGeom prst="rect">
            <a:avLst/>
          </a:prstGeom>
        </p:spPr>
      </p:pic>
      <p:pic>
        <p:nvPicPr>
          <p:cNvPr id="24" name="Image 23">
            <a:extLst>
              <a:ext uri="{FF2B5EF4-FFF2-40B4-BE49-F238E27FC236}">
                <a16:creationId xmlns:a16="http://schemas.microsoft.com/office/drawing/2014/main" id="{A17B4D89-CA13-4FAE-9CB1-2E3C4F32522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04365" y="4089624"/>
            <a:ext cx="1530418" cy="416073"/>
          </a:xfrm>
          <a:prstGeom prst="rect">
            <a:avLst/>
          </a:prstGeom>
        </p:spPr>
      </p:pic>
      <p:sp>
        <p:nvSpPr>
          <p:cNvPr id="2" name="Titre 1"/>
          <p:cNvSpPr>
            <a:spLocks noGrp="1"/>
          </p:cNvSpPr>
          <p:nvPr>
            <p:ph type="ctrTitle"/>
          </p:nvPr>
        </p:nvSpPr>
        <p:spPr>
          <a:xfrm>
            <a:off x="323850" y="1584000"/>
            <a:ext cx="9144000" cy="2102400"/>
          </a:xfrm>
        </p:spPr>
        <p:txBody>
          <a:bodyPr anchor="t" anchorCtr="0">
            <a:normAutofit/>
          </a:bodyPr>
          <a:lstStyle>
            <a:lvl1pPr algn="l">
              <a:defRPr sz="4400">
                <a:solidFill>
                  <a:srgbClr val="3373BA"/>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Modifiez le style du titre</a:t>
            </a:r>
            <a:endParaRPr lang="fr-FR" noProof="0" dirty="0"/>
          </a:p>
        </p:txBody>
      </p:sp>
      <p:sp>
        <p:nvSpPr>
          <p:cNvPr id="3" name="Sous-titre 2"/>
          <p:cNvSpPr>
            <a:spLocks noGrp="1"/>
          </p:cNvSpPr>
          <p:nvPr>
            <p:ph type="subTitle" idx="1" hasCustomPrompt="1"/>
          </p:nvPr>
        </p:nvSpPr>
        <p:spPr>
          <a:xfrm>
            <a:off x="324000" y="3906000"/>
            <a:ext cx="9144000" cy="1021648"/>
          </a:xfrm>
        </p:spPr>
        <p:txBody>
          <a:bodyPr>
            <a:normAutofit/>
          </a:bodyPr>
          <a:lstStyle>
            <a:lvl1pPr marL="0" indent="0" algn="l">
              <a:buNone/>
              <a:defRPr sz="3200" baseline="0">
                <a:solidFill>
                  <a:srgbClr val="030E37"/>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Cliquez et modifier le sous-titre</a:t>
            </a:r>
          </a:p>
        </p:txBody>
      </p:sp>
      <p:sp>
        <p:nvSpPr>
          <p:cNvPr id="10" name="Sous-titre 2"/>
          <p:cNvSpPr txBox="1">
            <a:spLocks/>
          </p:cNvSpPr>
          <p:nvPr userDrawn="1"/>
        </p:nvSpPr>
        <p:spPr>
          <a:xfrm>
            <a:off x="323850" y="6179723"/>
            <a:ext cx="9942261" cy="635069"/>
          </a:xfrm>
          <a:prstGeom prst="rect">
            <a:avLst/>
          </a:prstGeom>
          <a:solidFill>
            <a:schemeClr val="bg1"/>
          </a:solidFill>
        </p:spPr>
        <p:txBody>
          <a:bodyPr vert="horz" lIns="68580" tIns="34290" rIns="68580" bIns="3429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30E37"/>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r-FR" sz="1800" dirty="0"/>
              <a:t>SESSTIM, Faculté des Sciences Médicales et Paramédicales, Aix-Marseille Université, Marseille, France</a:t>
            </a:r>
            <a:endParaRPr lang="en-GB" sz="1800" dirty="0"/>
          </a:p>
          <a:p>
            <a:pPr>
              <a:spcBef>
                <a:spcPts val="0"/>
              </a:spcBef>
            </a:pPr>
            <a:r>
              <a:rPr lang="en-GB" sz="1800" dirty="0">
                <a:hlinkClick r:id="rId8"/>
              </a:rPr>
              <a:t>https://sesstim.univ-amu.fr/</a:t>
            </a:r>
            <a:endParaRPr lang="en-GB" sz="1800" dirty="0"/>
          </a:p>
        </p:txBody>
      </p:sp>
      <p:sp>
        <p:nvSpPr>
          <p:cNvPr id="11" name="Rectangle 10"/>
          <p:cNvSpPr/>
          <p:nvPr userDrawn="1"/>
        </p:nvSpPr>
        <p:spPr>
          <a:xfrm>
            <a:off x="410400" y="6034101"/>
            <a:ext cx="9818887" cy="58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10377570" y="6034101"/>
            <a:ext cx="534885" cy="58593"/>
          </a:xfrm>
          <a:prstGeom prst="rect">
            <a:avLst/>
          </a:prstGeom>
          <a:solidFill>
            <a:srgbClr val="F95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10988520" y="6037441"/>
            <a:ext cx="525367" cy="552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11599159" y="6036547"/>
            <a:ext cx="510164" cy="56147"/>
          </a:xfrm>
          <a:prstGeom prst="rect">
            <a:avLst/>
          </a:prstGeom>
          <a:solidFill>
            <a:srgbClr val="10C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3D96E472-D304-4A2F-BF60-4D386A1518F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91958" y="153029"/>
            <a:ext cx="1340421" cy="1224554"/>
          </a:xfrm>
          <a:prstGeom prst="rect">
            <a:avLst/>
          </a:prstGeom>
        </p:spPr>
      </p:pic>
    </p:spTree>
    <p:extLst>
      <p:ext uri="{BB962C8B-B14F-4D97-AF65-F5344CB8AC3E}">
        <p14:creationId xmlns:p14="http://schemas.microsoft.com/office/powerpoint/2010/main" val="281243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7991" y="255796"/>
            <a:ext cx="11519452" cy="847449"/>
          </a:xfrm>
        </p:spPr>
        <p:txBody>
          <a:bodyPr anchor="t" anchorCtr="0">
            <a:noAutofit/>
          </a:bodyPr>
          <a:lstStyle>
            <a:lvl1pPr>
              <a:defRPr sz="3600">
                <a:solidFill>
                  <a:srgbClr val="3373BA"/>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Modifiez le style du titre</a:t>
            </a:r>
            <a:endParaRPr lang="en-GB" noProof="0" dirty="0"/>
          </a:p>
        </p:txBody>
      </p:sp>
      <p:sp>
        <p:nvSpPr>
          <p:cNvPr id="3" name="Espace réservé du contenu 2"/>
          <p:cNvSpPr>
            <a:spLocks noGrp="1"/>
          </p:cNvSpPr>
          <p:nvPr>
            <p:ph idx="1" hasCustomPrompt="1"/>
          </p:nvPr>
        </p:nvSpPr>
        <p:spPr>
          <a:xfrm>
            <a:off x="327991" y="1331844"/>
            <a:ext cx="11519452" cy="4845120"/>
          </a:xfrm>
        </p:spPr>
        <p:txBody>
          <a:bodyPr vert="horz" lIns="91440" tIns="45720" rIns="91440" bIns="45720" rtlCol="0">
            <a:normAutofit/>
          </a:bodyPr>
          <a:lstStyle>
            <a:lvl1pPr>
              <a:defRPr lang="fr-FR" baseline="0" noProof="0" dirty="0" smtClean="0"/>
            </a:lvl1pPr>
            <a:lvl2pPr>
              <a:defRPr lang="fr-FR" noProof="0" dirty="0" smtClean="0"/>
            </a:lvl2pPr>
            <a:lvl3pPr>
              <a:defRPr lang="fr-FR" noProof="0" dirty="0" smtClean="0"/>
            </a:lvl3pPr>
            <a:lvl4pPr>
              <a:defRPr lang="fr-FR" noProof="0" dirty="0" smtClean="0"/>
            </a:lvl4pPr>
            <a:lvl5pPr>
              <a:defRPr lang="en-GB" noProof="0" dirty="0"/>
            </a:lvl5pPr>
          </a:lstStyle>
          <a:p>
            <a:pPr lvl="0"/>
            <a:r>
              <a:rPr lang="fr-FR" noProof="0" dirty="0"/>
              <a:t>Premier niveau</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GB" noProof="0" dirty="0"/>
          </a:p>
        </p:txBody>
      </p:sp>
      <p:sp>
        <p:nvSpPr>
          <p:cNvPr id="6" name="Espace réservé du numéro de diapositive 5"/>
          <p:cNvSpPr>
            <a:spLocks noGrp="1"/>
          </p:cNvSpPr>
          <p:nvPr>
            <p:ph type="sldNum" sz="quarter" idx="12"/>
          </p:nvPr>
        </p:nvSpPr>
        <p:spPr>
          <a:xfrm>
            <a:off x="10039350" y="6386513"/>
            <a:ext cx="1821344" cy="304800"/>
          </a:xfrm>
        </p:spPr>
        <p:txBody>
          <a:bodyPr/>
          <a:lstStyle>
            <a:lvl1pPr>
              <a:defRPr>
                <a:solidFill>
                  <a:srgbClr val="030E37"/>
                </a:solidFill>
                <a:latin typeface="Tahoma" panose="020B0604030504040204" pitchFamily="34" charset="0"/>
                <a:ea typeface="Tahoma" panose="020B0604030504040204" pitchFamily="34" charset="0"/>
                <a:cs typeface="Tahoma" panose="020B0604030504040204" pitchFamily="34" charset="0"/>
              </a:defRPr>
            </a:lvl1pPr>
          </a:lstStyle>
          <a:p>
            <a:fld id="{AF504C2A-3C1F-442A-9D7E-3177E6E67035}" type="slidenum">
              <a:rPr lang="fr-FR" smtClean="0"/>
              <a:pPr/>
              <a:t>‹N°›</a:t>
            </a:fld>
            <a:endParaRPr lang="fr-FR" dirty="0"/>
          </a:p>
        </p:txBody>
      </p:sp>
      <p:pic>
        <p:nvPicPr>
          <p:cNvPr id="11" name="Image 6" descr="sesstim-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991" y="6313543"/>
            <a:ext cx="900000" cy="45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Grp="1" noChangeArrowheads="1"/>
          </p:cNvSpPr>
          <p:nvPr>
            <p:ph type="ftr" sz="quarter" idx="10"/>
          </p:nvPr>
        </p:nvSpPr>
        <p:spPr>
          <a:xfrm>
            <a:off x="1180800" y="6386512"/>
            <a:ext cx="8858550" cy="304800"/>
          </a:xfrm>
        </p:spPr>
        <p:txBody>
          <a:bodyPr/>
          <a:lstStyle>
            <a:lvl1pPr algn="l">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fr-FR" dirty="0"/>
          </a:p>
        </p:txBody>
      </p:sp>
    </p:spTree>
    <p:extLst>
      <p:ext uri="{BB962C8B-B14F-4D97-AF65-F5344CB8AC3E}">
        <p14:creationId xmlns:p14="http://schemas.microsoft.com/office/powerpoint/2010/main" val="345349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0" name="Titre 1"/>
          <p:cNvSpPr>
            <a:spLocks noGrp="1"/>
          </p:cNvSpPr>
          <p:nvPr>
            <p:ph type="title"/>
          </p:nvPr>
        </p:nvSpPr>
        <p:spPr>
          <a:xfrm>
            <a:off x="327991" y="255796"/>
            <a:ext cx="11519452" cy="847449"/>
          </a:xfrm>
        </p:spPr>
        <p:txBody>
          <a:bodyPr anchor="t" anchorCtr="0">
            <a:noAutofit/>
          </a:bodyPr>
          <a:lstStyle>
            <a:lvl1pPr>
              <a:defRPr sz="3600">
                <a:solidFill>
                  <a:srgbClr val="3373BA"/>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Modifiez le style du titre</a:t>
            </a:r>
            <a:endParaRPr lang="en-GB" noProof="0" dirty="0"/>
          </a:p>
        </p:txBody>
      </p:sp>
      <p:sp>
        <p:nvSpPr>
          <p:cNvPr id="7" name="Espace réservé du numéro de diapositive 5"/>
          <p:cNvSpPr>
            <a:spLocks noGrp="1"/>
          </p:cNvSpPr>
          <p:nvPr>
            <p:ph type="sldNum" sz="quarter" idx="12"/>
          </p:nvPr>
        </p:nvSpPr>
        <p:spPr>
          <a:xfrm>
            <a:off x="10039350" y="6386513"/>
            <a:ext cx="1821344" cy="304800"/>
          </a:xfrm>
        </p:spPr>
        <p:txBody>
          <a:bodyPr/>
          <a:lstStyle>
            <a:lvl1pPr>
              <a:defRPr>
                <a:solidFill>
                  <a:srgbClr val="030E37"/>
                </a:solidFill>
                <a:latin typeface="Tahoma" panose="020B0604030504040204" pitchFamily="34" charset="0"/>
                <a:ea typeface="Tahoma" panose="020B0604030504040204" pitchFamily="34" charset="0"/>
                <a:cs typeface="Tahoma" panose="020B0604030504040204" pitchFamily="34" charset="0"/>
              </a:defRPr>
            </a:lvl1pPr>
          </a:lstStyle>
          <a:p>
            <a:fld id="{AF504C2A-3C1F-442A-9D7E-3177E6E67035}" type="slidenum">
              <a:rPr lang="fr-FR" smtClean="0"/>
              <a:pPr/>
              <a:t>‹N°›</a:t>
            </a:fld>
            <a:endParaRPr lang="fr-FR" dirty="0"/>
          </a:p>
        </p:txBody>
      </p:sp>
      <p:pic>
        <p:nvPicPr>
          <p:cNvPr id="9" name="Image 6" descr="sesstim-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991" y="6313543"/>
            <a:ext cx="900000" cy="45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Grp="1" noChangeArrowheads="1"/>
          </p:cNvSpPr>
          <p:nvPr>
            <p:ph type="ftr" sz="quarter" idx="10"/>
          </p:nvPr>
        </p:nvSpPr>
        <p:spPr>
          <a:xfrm>
            <a:off x="1180800" y="6386512"/>
            <a:ext cx="8858550" cy="304800"/>
          </a:xfrm>
        </p:spPr>
        <p:txBody>
          <a:bodyPr/>
          <a:lstStyle>
            <a:lvl1pPr algn="l">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fr-FR" dirty="0"/>
          </a:p>
        </p:txBody>
      </p:sp>
    </p:spTree>
    <p:extLst>
      <p:ext uri="{BB962C8B-B14F-4D97-AF65-F5344CB8AC3E}">
        <p14:creationId xmlns:p14="http://schemas.microsoft.com/office/powerpoint/2010/main" val="203821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a:xfrm>
            <a:off x="10039350" y="6386513"/>
            <a:ext cx="1821344" cy="304800"/>
          </a:xfrm>
        </p:spPr>
        <p:txBody>
          <a:bodyPr/>
          <a:lstStyle>
            <a:lvl1pPr>
              <a:defRPr>
                <a:solidFill>
                  <a:srgbClr val="030E37"/>
                </a:solidFill>
                <a:latin typeface="Tahoma" panose="020B0604030504040204" pitchFamily="34" charset="0"/>
                <a:ea typeface="Tahoma" panose="020B0604030504040204" pitchFamily="34" charset="0"/>
                <a:cs typeface="Tahoma" panose="020B0604030504040204" pitchFamily="34" charset="0"/>
              </a:defRPr>
            </a:lvl1pPr>
          </a:lstStyle>
          <a:p>
            <a:fld id="{AF504C2A-3C1F-442A-9D7E-3177E6E67035}" type="slidenum">
              <a:rPr lang="fr-FR" smtClean="0"/>
              <a:pPr/>
              <a:t>‹N°›</a:t>
            </a:fld>
            <a:endParaRPr lang="fr-FR" dirty="0"/>
          </a:p>
        </p:txBody>
      </p:sp>
      <p:pic>
        <p:nvPicPr>
          <p:cNvPr id="9" name="Image 6" descr="sesstim-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991" y="6313543"/>
            <a:ext cx="900000" cy="45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Grp="1" noChangeArrowheads="1"/>
          </p:cNvSpPr>
          <p:nvPr>
            <p:ph type="ftr" sz="quarter" idx="10"/>
          </p:nvPr>
        </p:nvSpPr>
        <p:spPr>
          <a:xfrm>
            <a:off x="1180800" y="6386512"/>
            <a:ext cx="8858550" cy="304800"/>
          </a:xfrm>
        </p:spPr>
        <p:txBody>
          <a:bodyPr/>
          <a:lstStyle>
            <a:lvl1pPr algn="l">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fr-FR" dirty="0"/>
          </a:p>
        </p:txBody>
      </p:sp>
    </p:spTree>
    <p:extLst>
      <p:ext uri="{BB962C8B-B14F-4D97-AF65-F5344CB8AC3E}">
        <p14:creationId xmlns:p14="http://schemas.microsoft.com/office/powerpoint/2010/main" val="359602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ctr">
            <a:normAutofit/>
          </a:bodyPr>
          <a:lstStyle>
            <a:lvl1pPr algn="l">
              <a:defRPr sz="4400"/>
            </a:lvl1pPr>
          </a:lstStyle>
          <a:p>
            <a:r>
              <a:rPr lang="fr-FR"/>
              <a:t>Modifiez le style du titre</a:t>
            </a:r>
            <a:endParaRPr lang="fr-FR" dirty="0"/>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et modifier le sous-titre</a:t>
            </a:r>
          </a:p>
        </p:txBody>
      </p:sp>
      <p:sp>
        <p:nvSpPr>
          <p:cNvPr id="8" name="Espace réservé du numéro de diapositive 5"/>
          <p:cNvSpPr>
            <a:spLocks noGrp="1"/>
          </p:cNvSpPr>
          <p:nvPr>
            <p:ph type="sldNum" sz="quarter" idx="12"/>
          </p:nvPr>
        </p:nvSpPr>
        <p:spPr>
          <a:xfrm>
            <a:off x="10039350" y="6386513"/>
            <a:ext cx="1821344" cy="304800"/>
          </a:xfrm>
        </p:spPr>
        <p:txBody>
          <a:bodyPr/>
          <a:lstStyle>
            <a:lvl1pPr>
              <a:defRPr>
                <a:solidFill>
                  <a:srgbClr val="030E37"/>
                </a:solidFill>
                <a:latin typeface="Tahoma" panose="020B0604030504040204" pitchFamily="34" charset="0"/>
                <a:ea typeface="Tahoma" panose="020B0604030504040204" pitchFamily="34" charset="0"/>
                <a:cs typeface="Tahoma" panose="020B0604030504040204" pitchFamily="34" charset="0"/>
              </a:defRPr>
            </a:lvl1pPr>
          </a:lstStyle>
          <a:p>
            <a:fld id="{AF504C2A-3C1F-442A-9D7E-3177E6E67035}" type="slidenum">
              <a:rPr lang="fr-FR" smtClean="0"/>
              <a:pPr/>
              <a:t>‹N°›</a:t>
            </a:fld>
            <a:endParaRPr lang="fr-FR" dirty="0"/>
          </a:p>
        </p:txBody>
      </p:sp>
      <p:pic>
        <p:nvPicPr>
          <p:cNvPr id="9" name="Image 6" descr="sesstim-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991" y="6313543"/>
            <a:ext cx="900000" cy="45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Grp="1" noChangeArrowheads="1"/>
          </p:cNvSpPr>
          <p:nvPr>
            <p:ph type="ftr" sz="quarter" idx="10"/>
          </p:nvPr>
        </p:nvSpPr>
        <p:spPr>
          <a:xfrm>
            <a:off x="1180800" y="6386512"/>
            <a:ext cx="8858550" cy="304800"/>
          </a:xfrm>
        </p:spPr>
        <p:txBody>
          <a:bodyPr/>
          <a:lstStyle>
            <a:lvl1pPr algn="l">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fr-FR" dirty="0"/>
          </a:p>
        </p:txBody>
      </p:sp>
    </p:spTree>
    <p:extLst>
      <p:ext uri="{BB962C8B-B14F-4D97-AF65-F5344CB8AC3E}">
        <p14:creationId xmlns:p14="http://schemas.microsoft.com/office/powerpoint/2010/main" val="14792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327992" y="1312794"/>
            <a:ext cx="5663234" cy="4864169"/>
          </a:xfrm>
        </p:spPr>
        <p:txBody>
          <a:bodyPr vert="horz" lIns="91440" tIns="45720" rIns="91440" bIns="45720" rtlCol="0">
            <a:normAutofit/>
          </a:bodyPr>
          <a:lstStyle>
            <a:lvl1pPr>
              <a:defRPr lang="fr-FR" smtClean="0"/>
            </a:lvl1pPr>
            <a:lvl2pPr>
              <a:defRPr lang="fr-FR" smtClean="0"/>
            </a:lvl2pPr>
            <a:lvl3pPr>
              <a:defRPr lang="fr-FR" smtClean="0"/>
            </a:lvl3pPr>
            <a:lvl4pPr>
              <a:defRPr lang="fr-FR" smtClean="0"/>
            </a:lvl4pPr>
            <a:lvl5pPr>
              <a:defRPr lang="fr-F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hasCustomPrompt="1"/>
          </p:nvPr>
        </p:nvSpPr>
        <p:spPr>
          <a:xfrm>
            <a:off x="6184208" y="1312793"/>
            <a:ext cx="5663235" cy="4864169"/>
          </a:xfrm>
        </p:spPr>
        <p:txBody>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12"/>
          </p:nvPr>
        </p:nvSpPr>
        <p:spPr>
          <a:xfrm>
            <a:off x="10039350" y="6386513"/>
            <a:ext cx="1821344" cy="304800"/>
          </a:xfrm>
        </p:spPr>
        <p:txBody>
          <a:bodyPr/>
          <a:lstStyle>
            <a:lvl1pPr>
              <a:defRPr>
                <a:solidFill>
                  <a:srgbClr val="030E37"/>
                </a:solidFill>
                <a:latin typeface="Tahoma" panose="020B0604030504040204" pitchFamily="34" charset="0"/>
                <a:ea typeface="Tahoma" panose="020B0604030504040204" pitchFamily="34" charset="0"/>
                <a:cs typeface="Tahoma" panose="020B0604030504040204" pitchFamily="34" charset="0"/>
              </a:defRPr>
            </a:lvl1pPr>
          </a:lstStyle>
          <a:p>
            <a:fld id="{AF504C2A-3C1F-442A-9D7E-3177E6E67035}" type="slidenum">
              <a:rPr lang="fr-FR" smtClean="0"/>
              <a:pPr/>
              <a:t>‹N°›</a:t>
            </a:fld>
            <a:endParaRPr lang="fr-FR" dirty="0"/>
          </a:p>
        </p:txBody>
      </p:sp>
      <p:pic>
        <p:nvPicPr>
          <p:cNvPr id="10" name="Image 6" descr="sesstim-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991" y="6313543"/>
            <a:ext cx="900000" cy="45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Grp="1" noChangeArrowheads="1"/>
          </p:cNvSpPr>
          <p:nvPr>
            <p:ph type="ftr" sz="quarter" idx="10"/>
          </p:nvPr>
        </p:nvSpPr>
        <p:spPr>
          <a:xfrm>
            <a:off x="1180800" y="6386512"/>
            <a:ext cx="8858550" cy="304800"/>
          </a:xfrm>
        </p:spPr>
        <p:txBody>
          <a:bodyPr/>
          <a:lstStyle>
            <a:lvl1pPr algn="l">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fr-FR" dirty="0"/>
          </a:p>
        </p:txBody>
      </p:sp>
      <p:sp>
        <p:nvSpPr>
          <p:cNvPr id="12" name="Titre 1"/>
          <p:cNvSpPr>
            <a:spLocks noGrp="1"/>
          </p:cNvSpPr>
          <p:nvPr>
            <p:ph type="title"/>
          </p:nvPr>
        </p:nvSpPr>
        <p:spPr>
          <a:xfrm>
            <a:off x="327991" y="255796"/>
            <a:ext cx="11519452" cy="847449"/>
          </a:xfrm>
        </p:spPr>
        <p:txBody>
          <a:bodyPr anchor="t" anchorCtr="0">
            <a:noAutofit/>
          </a:bodyPr>
          <a:lstStyle>
            <a:lvl1pPr>
              <a:defRPr sz="3600">
                <a:solidFill>
                  <a:srgbClr val="3373BA"/>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Modifiez le style du titre</a:t>
            </a:r>
            <a:endParaRPr lang="en-GB" noProof="0" dirty="0"/>
          </a:p>
        </p:txBody>
      </p:sp>
    </p:spTree>
    <p:extLst>
      <p:ext uri="{BB962C8B-B14F-4D97-AF65-F5344CB8AC3E}">
        <p14:creationId xmlns:p14="http://schemas.microsoft.com/office/powerpoint/2010/main" val="106739429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327992" y="1227125"/>
            <a:ext cx="5669584" cy="773125"/>
          </a:xfrm>
        </p:spPr>
        <p:txBody>
          <a:bodyPr anchor="t"/>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et modifiez l’entête</a:t>
            </a:r>
          </a:p>
        </p:txBody>
      </p:sp>
      <p:sp>
        <p:nvSpPr>
          <p:cNvPr id="4" name="Espace réservé du contenu 3"/>
          <p:cNvSpPr>
            <a:spLocks noGrp="1"/>
          </p:cNvSpPr>
          <p:nvPr>
            <p:ph sz="half" idx="2" hasCustomPrompt="1"/>
          </p:nvPr>
        </p:nvSpPr>
        <p:spPr>
          <a:xfrm>
            <a:off x="327992" y="2000250"/>
            <a:ext cx="5669584" cy="4189413"/>
          </a:xfrm>
        </p:spPr>
        <p:txBody>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hasCustomPrompt="1"/>
          </p:nvPr>
        </p:nvSpPr>
        <p:spPr>
          <a:xfrm>
            <a:off x="6177858" y="1232723"/>
            <a:ext cx="5669585" cy="767527"/>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et modifiez l’entête</a:t>
            </a:r>
          </a:p>
        </p:txBody>
      </p:sp>
      <p:sp>
        <p:nvSpPr>
          <p:cNvPr id="6" name="Espace réservé du contenu 5"/>
          <p:cNvSpPr>
            <a:spLocks noGrp="1"/>
          </p:cNvSpPr>
          <p:nvPr>
            <p:ph sz="quarter" idx="4" hasCustomPrompt="1"/>
          </p:nvPr>
        </p:nvSpPr>
        <p:spPr>
          <a:xfrm>
            <a:off x="6177857" y="2000249"/>
            <a:ext cx="5669585" cy="4189413"/>
          </a:xfrm>
        </p:spPr>
        <p:txBody>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numéro de diapositive 5"/>
          <p:cNvSpPr>
            <a:spLocks noGrp="1"/>
          </p:cNvSpPr>
          <p:nvPr>
            <p:ph type="sldNum" sz="quarter" idx="12"/>
          </p:nvPr>
        </p:nvSpPr>
        <p:spPr>
          <a:xfrm>
            <a:off x="10039350" y="6386513"/>
            <a:ext cx="1821344" cy="304800"/>
          </a:xfrm>
        </p:spPr>
        <p:txBody>
          <a:bodyPr/>
          <a:lstStyle>
            <a:lvl1pPr>
              <a:defRPr>
                <a:solidFill>
                  <a:srgbClr val="030E37"/>
                </a:solidFill>
                <a:latin typeface="Tahoma" panose="020B0604030504040204" pitchFamily="34" charset="0"/>
                <a:ea typeface="Tahoma" panose="020B0604030504040204" pitchFamily="34" charset="0"/>
                <a:cs typeface="Tahoma" panose="020B0604030504040204" pitchFamily="34" charset="0"/>
              </a:defRPr>
            </a:lvl1pPr>
          </a:lstStyle>
          <a:p>
            <a:fld id="{AF504C2A-3C1F-442A-9D7E-3177E6E67035}" type="slidenum">
              <a:rPr lang="fr-FR" smtClean="0"/>
              <a:pPr/>
              <a:t>‹N°›</a:t>
            </a:fld>
            <a:endParaRPr lang="fr-FR" dirty="0"/>
          </a:p>
        </p:txBody>
      </p:sp>
      <p:pic>
        <p:nvPicPr>
          <p:cNvPr id="12" name="Image 6" descr="sesstim-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991" y="6313543"/>
            <a:ext cx="900000" cy="45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Grp="1" noChangeArrowheads="1"/>
          </p:cNvSpPr>
          <p:nvPr>
            <p:ph type="ftr" sz="quarter" idx="10"/>
          </p:nvPr>
        </p:nvSpPr>
        <p:spPr>
          <a:xfrm>
            <a:off x="1180800" y="6386512"/>
            <a:ext cx="8858550" cy="304800"/>
          </a:xfrm>
        </p:spPr>
        <p:txBody>
          <a:bodyPr/>
          <a:lstStyle>
            <a:lvl1pPr algn="l">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fr-FR" dirty="0"/>
          </a:p>
        </p:txBody>
      </p:sp>
      <p:sp>
        <p:nvSpPr>
          <p:cNvPr id="14" name="Titre 1"/>
          <p:cNvSpPr>
            <a:spLocks noGrp="1"/>
          </p:cNvSpPr>
          <p:nvPr>
            <p:ph type="title"/>
          </p:nvPr>
        </p:nvSpPr>
        <p:spPr>
          <a:xfrm>
            <a:off x="327991" y="255796"/>
            <a:ext cx="11519452" cy="847449"/>
          </a:xfrm>
        </p:spPr>
        <p:txBody>
          <a:bodyPr anchor="t" anchorCtr="0">
            <a:noAutofit/>
          </a:bodyPr>
          <a:lstStyle>
            <a:lvl1pPr>
              <a:defRPr sz="3600">
                <a:solidFill>
                  <a:srgbClr val="3373BA"/>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Modifiez le style du titre</a:t>
            </a:r>
            <a:endParaRPr lang="en-GB" noProof="0" dirty="0"/>
          </a:p>
        </p:txBody>
      </p:sp>
    </p:spTree>
    <p:extLst>
      <p:ext uri="{BB962C8B-B14F-4D97-AF65-F5344CB8AC3E}">
        <p14:creationId xmlns:p14="http://schemas.microsoft.com/office/powerpoint/2010/main" val="168769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4697" y="231569"/>
            <a:ext cx="11530940" cy="1459119"/>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314697" y="1825625"/>
            <a:ext cx="11530940" cy="4351338"/>
          </a:xfrm>
          <a:prstGeom prst="rect">
            <a:avLst/>
          </a:prstGeom>
        </p:spPr>
        <p:txBody>
          <a:bodyPr vert="horz" lIns="91440" tIns="45720" rIns="91440" bIns="45720" rtlCol="0">
            <a:norm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314698" y="6356350"/>
            <a:ext cx="2101932"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fr-FR" dirty="0"/>
          </a:p>
        </p:txBody>
      </p:sp>
      <p:sp>
        <p:nvSpPr>
          <p:cNvPr id="5" name="Espace réservé du pied de page 4"/>
          <p:cNvSpPr>
            <a:spLocks noGrp="1"/>
          </p:cNvSpPr>
          <p:nvPr>
            <p:ph type="ftr" sz="quarter" idx="3"/>
          </p:nvPr>
        </p:nvSpPr>
        <p:spPr>
          <a:xfrm>
            <a:off x="2416629" y="6356350"/>
            <a:ext cx="7623957"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fr-FR" dirty="0"/>
          </a:p>
        </p:txBody>
      </p:sp>
      <p:sp>
        <p:nvSpPr>
          <p:cNvPr id="6" name="Espace réservé du numéro de diapositive 5"/>
          <p:cNvSpPr>
            <a:spLocks noGrp="1"/>
          </p:cNvSpPr>
          <p:nvPr>
            <p:ph type="sldNum" sz="quarter" idx="4"/>
          </p:nvPr>
        </p:nvSpPr>
        <p:spPr>
          <a:xfrm>
            <a:off x="10040587" y="6356350"/>
            <a:ext cx="1805049"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F504C2A-3C1F-442A-9D7E-3177E6E67035}" type="slidenum">
              <a:rPr lang="fr-FR" smtClean="0"/>
              <a:pPr/>
              <a:t>‹N°›</a:t>
            </a:fld>
            <a:endParaRPr lang="fr-FR"/>
          </a:p>
        </p:txBody>
      </p:sp>
    </p:spTree>
    <p:extLst>
      <p:ext uri="{BB962C8B-B14F-4D97-AF65-F5344CB8AC3E}">
        <p14:creationId xmlns:p14="http://schemas.microsoft.com/office/powerpoint/2010/main" val="2206822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1" r:id="rId5"/>
    <p:sldLayoutId id="2147483652" r:id="rId6"/>
    <p:sldLayoutId id="2147483653" r:id="rId7"/>
  </p:sldLayoutIdLst>
  <p:hf hdr="0" dt="0"/>
  <p:txStyles>
    <p:titleStyle>
      <a:lvl1pPr algn="l" defTabSz="914400" rtl="0" eaLnBrk="1" latinLnBrk="0" hangingPunct="1">
        <a:lnSpc>
          <a:spcPct val="90000"/>
        </a:lnSpc>
        <a:spcBef>
          <a:spcPct val="0"/>
        </a:spcBef>
        <a:buNone/>
        <a:defRPr lang="fr-FR" sz="4400" kern="1200" smtClean="0">
          <a:solidFill>
            <a:srgbClr val="3373BA"/>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3373BB"/>
        </a:buClr>
        <a:buFont typeface="Arial" panose="020B0604020202020204" pitchFamily="34" charset="0"/>
        <a:buChar char="•"/>
        <a:defRPr lang="fr-FR" sz="28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28650" indent="-171450" algn="l" defTabSz="914400" rtl="0" eaLnBrk="1" latinLnBrk="0" hangingPunct="1">
        <a:lnSpc>
          <a:spcPct val="90000"/>
        </a:lnSpc>
        <a:spcBef>
          <a:spcPts val="1000"/>
        </a:spcBef>
        <a:buClr>
          <a:srgbClr val="F04E23"/>
        </a:buClr>
        <a:buFont typeface="Tahoma" panose="020B0604030504040204" pitchFamily="34" charset="0"/>
        <a:buChar char="⁃"/>
        <a:defRPr lang="fr-F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1000"/>
        </a:spcBef>
        <a:buFont typeface="Arial" panose="020B0604020202020204" pitchFamily="34" charset="0"/>
        <a:buChar char="•"/>
        <a:defRPr lang="fr-FR" sz="20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1000"/>
        </a:spcBef>
        <a:buSzPct val="100000"/>
        <a:buFont typeface="Tahoma" panose="020B0604030504040204" pitchFamily="34" charset="0"/>
        <a:buChar char="◦"/>
        <a:defRPr lang="fr-FR"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1000"/>
        </a:spcBef>
        <a:buClr>
          <a:srgbClr val="F04E23"/>
        </a:buClr>
        <a:buFont typeface="Tahoma" panose="020B0604030504040204" pitchFamily="34" charset="0"/>
        <a:buChar char="▪"/>
        <a:defRPr lang="fr-FR"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2633" y="1942388"/>
            <a:ext cx="9144000" cy="2102400"/>
          </a:xfrm>
        </p:spPr>
        <p:txBody>
          <a:bodyPr>
            <a:noAutofit/>
          </a:bodyPr>
          <a:lstStyle/>
          <a:p>
            <a:r>
              <a:rPr lang="en-US" sz="3600" b="1" dirty="0">
                <a:solidFill>
                  <a:schemeClr val="tx1"/>
                </a:solidFill>
              </a:rPr>
              <a:t>Exposure to violence among transgender women living with HIV, engaged or not in transactional sex</a:t>
            </a:r>
            <a:br>
              <a:rPr lang="en-US" sz="3600" b="1" dirty="0">
                <a:solidFill>
                  <a:schemeClr val="tx1"/>
                </a:solidFill>
              </a:rPr>
            </a:br>
            <a:endParaRPr lang="fr-FR" sz="3600" dirty="0">
              <a:solidFill>
                <a:schemeClr val="tx1"/>
              </a:solidFill>
            </a:endParaRPr>
          </a:p>
        </p:txBody>
      </p:sp>
      <p:sp>
        <p:nvSpPr>
          <p:cNvPr id="3" name="Sous-titre 2"/>
          <p:cNvSpPr>
            <a:spLocks noGrp="1"/>
          </p:cNvSpPr>
          <p:nvPr>
            <p:ph type="subTitle" idx="1"/>
          </p:nvPr>
        </p:nvSpPr>
        <p:spPr>
          <a:xfrm>
            <a:off x="322633" y="3674237"/>
            <a:ext cx="9144000" cy="1021648"/>
          </a:xfrm>
        </p:spPr>
        <p:txBody>
          <a:bodyPr>
            <a:normAutofit lnSpcReduction="10000"/>
          </a:bodyPr>
          <a:lstStyle/>
          <a:p>
            <a:r>
              <a:rPr lang="en-US" dirty="0">
                <a:solidFill>
                  <a:schemeClr val="tx1"/>
                </a:solidFill>
              </a:rPr>
              <a:t>Findings from a French national study </a:t>
            </a:r>
          </a:p>
          <a:p>
            <a:r>
              <a:rPr lang="en-US" i="1" dirty="0">
                <a:solidFill>
                  <a:schemeClr val="tx1"/>
                </a:solidFill>
              </a:rPr>
              <a:t>ANRS TRANS&amp;HIV</a:t>
            </a:r>
            <a:endParaRPr lang="fr-FR" dirty="0">
              <a:solidFill>
                <a:schemeClr val="tx1"/>
              </a:solidFill>
            </a:endParaRPr>
          </a:p>
        </p:txBody>
      </p:sp>
      <p:sp>
        <p:nvSpPr>
          <p:cNvPr id="4" name="Text Placeholder 3">
            <a:extLst>
              <a:ext uri="{FF2B5EF4-FFF2-40B4-BE49-F238E27FC236}">
                <a16:creationId xmlns:a16="http://schemas.microsoft.com/office/drawing/2014/main" id="{59011568-B16C-4F82-8BEA-4FDD685D393F}"/>
              </a:ext>
            </a:extLst>
          </p:cNvPr>
          <p:cNvSpPr txBox="1">
            <a:spLocks/>
          </p:cNvSpPr>
          <p:nvPr/>
        </p:nvSpPr>
        <p:spPr>
          <a:xfrm>
            <a:off x="322633" y="72446"/>
            <a:ext cx="9806106" cy="864599"/>
          </a:xfrm>
          <a:prstGeom prst="rect">
            <a:avLst/>
          </a:prstGeom>
        </p:spPr>
        <p:txBody>
          <a:bodyPr>
            <a:noAutofit/>
          </a:bodyPr>
          <a:lstStyle>
            <a:lvl1pPr marL="228600" indent="-228600" algn="l" defTabSz="914400" rtl="0" eaLnBrk="1" latinLnBrk="0" hangingPunct="1">
              <a:lnSpc>
                <a:spcPct val="90000"/>
              </a:lnSpc>
              <a:spcBef>
                <a:spcPts val="1000"/>
              </a:spcBef>
              <a:buClr>
                <a:srgbClr val="3373BB"/>
              </a:buClr>
              <a:buFont typeface="Arial" panose="020B0604020202020204" pitchFamily="34" charset="0"/>
              <a:buChar char="•"/>
              <a:defRPr lang="fr-FR" sz="28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28650" indent="-171450" algn="l" defTabSz="914400" rtl="0" eaLnBrk="1" latinLnBrk="0" hangingPunct="1">
              <a:lnSpc>
                <a:spcPct val="90000"/>
              </a:lnSpc>
              <a:spcBef>
                <a:spcPts val="1000"/>
              </a:spcBef>
              <a:buClr>
                <a:srgbClr val="F04E23"/>
              </a:buClr>
              <a:buFont typeface="Tahoma" panose="020B0604030504040204" pitchFamily="34" charset="0"/>
              <a:buChar char="⁃"/>
              <a:defRPr lang="fr-F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1000"/>
              </a:spcBef>
              <a:buFont typeface="Arial" panose="020B0604020202020204" pitchFamily="34" charset="0"/>
              <a:buChar char="•"/>
              <a:defRPr lang="fr-FR" sz="20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1000"/>
              </a:spcBef>
              <a:buSzPct val="100000"/>
              <a:buFont typeface="Tahoma" panose="020B0604030504040204" pitchFamily="34" charset="0"/>
              <a:buChar char="◦"/>
              <a:defRPr lang="fr-FR"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1000"/>
              </a:spcBef>
              <a:buClr>
                <a:srgbClr val="F04E23"/>
              </a:buClr>
              <a:buFont typeface="Tahoma" panose="020B0604030504040204" pitchFamily="34" charset="0"/>
              <a:buChar char="▪"/>
              <a:defRPr lang="fr-FR"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000"/>
              </a:spcAft>
              <a:buNone/>
            </a:pPr>
            <a:r>
              <a:rPr lang="en-GB" sz="1400" dirty="0">
                <a:ea typeface="Times New Roman" panose="02020603050405020304" pitchFamily="18" charset="0"/>
                <a:cs typeface="Times New Roman" panose="02020603050405020304" pitchFamily="18" charset="0"/>
              </a:rPr>
              <a:t>Marion </a:t>
            </a:r>
            <a:r>
              <a:rPr lang="en-GB" sz="1400" dirty="0" err="1">
                <a:ea typeface="Times New Roman" panose="02020603050405020304" pitchFamily="18" charset="0"/>
                <a:cs typeface="Times New Roman" panose="02020603050405020304" pitchFamily="18" charset="0"/>
              </a:rPr>
              <a:t>Fiorentino</a:t>
            </a:r>
            <a:r>
              <a:rPr lang="en-GB" sz="1400" dirty="0">
                <a:ea typeface="Times New Roman" panose="02020603050405020304" pitchFamily="18" charset="0"/>
                <a:cs typeface="Times New Roman" panose="02020603050405020304" pitchFamily="18" charset="0"/>
              </a:rPr>
              <a:t>, </a:t>
            </a:r>
            <a:r>
              <a:rPr lang="en-GB" sz="1400" dirty="0" err="1">
                <a:ea typeface="Times New Roman" panose="02020603050405020304" pitchFamily="18" charset="0"/>
                <a:cs typeface="Times New Roman" panose="02020603050405020304" pitchFamily="18" charset="0"/>
              </a:rPr>
              <a:t>Aissatou</a:t>
            </a:r>
            <a:r>
              <a:rPr lang="en-GB" sz="1400" dirty="0">
                <a:ea typeface="Times New Roman" panose="02020603050405020304" pitchFamily="18" charset="0"/>
                <a:cs typeface="Times New Roman" panose="02020603050405020304" pitchFamily="18" charset="0"/>
              </a:rPr>
              <a:t> Faye, Marion Mora, Raymond Van </a:t>
            </a:r>
            <a:r>
              <a:rPr lang="en-GB" sz="1400" dirty="0" err="1">
                <a:ea typeface="Times New Roman" panose="02020603050405020304" pitchFamily="18" charset="0"/>
                <a:cs typeface="Times New Roman" panose="02020603050405020304" pitchFamily="18" charset="0"/>
              </a:rPr>
              <a:t>Huizen</a:t>
            </a:r>
            <a:r>
              <a:rPr lang="en-GB" sz="1400" dirty="0">
                <a:ea typeface="Times New Roman" panose="02020603050405020304" pitchFamily="18" charset="0"/>
                <a:cs typeface="Times New Roman" panose="02020603050405020304" pitchFamily="18" charset="0"/>
              </a:rPr>
              <a:t>, Michel </a:t>
            </a:r>
            <a:r>
              <a:rPr lang="en-GB" sz="1400" dirty="0" err="1">
                <a:ea typeface="Times New Roman" panose="02020603050405020304" pitchFamily="18" charset="0"/>
                <a:cs typeface="Times New Roman" panose="02020603050405020304" pitchFamily="18" charset="0"/>
              </a:rPr>
              <a:t>Bourrelly</a:t>
            </a:r>
            <a:r>
              <a:rPr lang="en-GB" sz="1400" dirty="0">
                <a:ea typeface="Times New Roman" panose="02020603050405020304" pitchFamily="18" charset="0"/>
                <a:cs typeface="Times New Roman" panose="02020603050405020304" pitchFamily="18" charset="0"/>
              </a:rPr>
              <a:t>, </a:t>
            </a:r>
            <a:r>
              <a:rPr lang="en-GB" sz="1400" dirty="0" err="1">
                <a:ea typeface="Times New Roman" panose="02020603050405020304" pitchFamily="18" charset="0"/>
                <a:cs typeface="Times New Roman" panose="02020603050405020304" pitchFamily="18" charset="0"/>
              </a:rPr>
              <a:t>Gwenaëlle</a:t>
            </a:r>
            <a:r>
              <a:rPr lang="en-GB" sz="1400" dirty="0">
                <a:ea typeface="Times New Roman" panose="02020603050405020304" pitchFamily="18" charset="0"/>
                <a:cs typeface="Times New Roman" panose="02020603050405020304" pitchFamily="18" charset="0"/>
              </a:rPr>
              <a:t> </a:t>
            </a:r>
            <a:r>
              <a:rPr lang="en-GB" sz="1400" dirty="0" err="1">
                <a:ea typeface="Times New Roman" panose="02020603050405020304" pitchFamily="18" charset="0"/>
                <a:cs typeface="Times New Roman" panose="02020603050405020304" pitchFamily="18" charset="0"/>
              </a:rPr>
              <a:t>Maradan</a:t>
            </a:r>
            <a:r>
              <a:rPr lang="en-GB" sz="1400" dirty="0">
                <a:ea typeface="Times New Roman" panose="02020603050405020304" pitchFamily="18" charset="0"/>
                <a:cs typeface="Times New Roman" panose="02020603050405020304" pitchFamily="18" charset="0"/>
              </a:rPr>
              <a:t>, Cyril Berenger, Florence </a:t>
            </a:r>
            <a:r>
              <a:rPr lang="en-GB" sz="1400" dirty="0" err="1">
                <a:ea typeface="Times New Roman" panose="02020603050405020304" pitchFamily="18" charset="0"/>
                <a:cs typeface="Times New Roman" panose="02020603050405020304" pitchFamily="18" charset="0"/>
              </a:rPr>
              <a:t>Michard</a:t>
            </a:r>
            <a:r>
              <a:rPr lang="en-GB" sz="1400" dirty="0">
                <a:ea typeface="Times New Roman" panose="02020603050405020304" pitchFamily="18" charset="0"/>
                <a:cs typeface="Times New Roman" panose="02020603050405020304" pitchFamily="18" charset="0"/>
              </a:rPr>
              <a:t>, </a:t>
            </a:r>
            <a:r>
              <a:rPr lang="en-GB" sz="1400" dirty="0" err="1">
                <a:ea typeface="Times New Roman" panose="02020603050405020304" pitchFamily="18" charset="0"/>
                <a:cs typeface="Times New Roman" panose="02020603050405020304" pitchFamily="18" charset="0"/>
              </a:rPr>
              <a:t>Yazdan</a:t>
            </a:r>
            <a:r>
              <a:rPr lang="en-GB" sz="1400" dirty="0">
                <a:ea typeface="Times New Roman" panose="02020603050405020304" pitchFamily="18" charset="0"/>
                <a:cs typeface="Times New Roman" panose="02020603050405020304" pitchFamily="18" charset="0"/>
              </a:rPr>
              <a:t> </a:t>
            </a:r>
            <a:r>
              <a:rPr lang="en-GB" sz="1400" dirty="0" err="1">
                <a:ea typeface="Times New Roman" panose="02020603050405020304" pitchFamily="18" charset="0"/>
                <a:cs typeface="Times New Roman" panose="02020603050405020304" pitchFamily="18" charset="0"/>
              </a:rPr>
              <a:t>Yazdanpanah</a:t>
            </a:r>
            <a:r>
              <a:rPr lang="en-GB" sz="1400" dirty="0">
                <a:ea typeface="Times New Roman" panose="02020603050405020304" pitchFamily="18" charset="0"/>
                <a:cs typeface="Times New Roman" panose="02020603050405020304" pitchFamily="18" charset="0"/>
              </a:rPr>
              <a:t>, </a:t>
            </a:r>
            <a:r>
              <a:rPr lang="en-GB" sz="1400" dirty="0" err="1">
                <a:ea typeface="Times New Roman" panose="02020603050405020304" pitchFamily="18" charset="0"/>
                <a:cs typeface="Times New Roman" panose="02020603050405020304" pitchFamily="18" charset="0"/>
              </a:rPr>
              <a:t>Anaenza</a:t>
            </a:r>
            <a:r>
              <a:rPr lang="en-GB" sz="1400" dirty="0">
                <a:ea typeface="Times New Roman" panose="02020603050405020304" pitchFamily="18" charset="0"/>
                <a:cs typeface="Times New Roman" panose="02020603050405020304" pitchFamily="18" charset="0"/>
              </a:rPr>
              <a:t> Freire </a:t>
            </a:r>
            <a:r>
              <a:rPr lang="en-GB" sz="1400" dirty="0" err="1">
                <a:ea typeface="Times New Roman" panose="02020603050405020304" pitchFamily="18" charset="0"/>
                <a:cs typeface="Times New Roman" panose="02020603050405020304" pitchFamily="18" charset="0"/>
              </a:rPr>
              <a:t>Maresca</a:t>
            </a:r>
            <a:r>
              <a:rPr lang="en-GB" sz="1400" dirty="0">
                <a:ea typeface="Times New Roman" panose="02020603050405020304" pitchFamily="18" charset="0"/>
                <a:cs typeface="Times New Roman" panose="02020603050405020304" pitchFamily="18" charset="0"/>
              </a:rPr>
              <a:t>, Elisabeth </a:t>
            </a:r>
            <a:r>
              <a:rPr lang="en-GB" sz="1400" dirty="0" err="1">
                <a:ea typeface="Times New Roman" panose="02020603050405020304" pitchFamily="18" charset="0"/>
                <a:cs typeface="Times New Roman" panose="02020603050405020304" pitchFamily="18" charset="0"/>
              </a:rPr>
              <a:t>Rouveix</a:t>
            </a:r>
            <a:r>
              <a:rPr lang="en-GB" sz="1400" dirty="0">
                <a:ea typeface="Times New Roman" panose="02020603050405020304" pitchFamily="18" charset="0"/>
                <a:cs typeface="Times New Roman" panose="02020603050405020304" pitchFamily="18" charset="0"/>
              </a:rPr>
              <a:t>, Liam </a:t>
            </a:r>
            <a:r>
              <a:rPr lang="en-GB" sz="1400" dirty="0" err="1">
                <a:ea typeface="Times New Roman" panose="02020603050405020304" pitchFamily="18" charset="0"/>
                <a:cs typeface="Times New Roman" panose="02020603050405020304" pitchFamily="18" charset="0"/>
              </a:rPr>
              <a:t>Balhan</a:t>
            </a:r>
            <a:r>
              <a:rPr lang="en-GB" sz="1400" dirty="0">
                <a:ea typeface="Times New Roman" panose="02020603050405020304" pitchFamily="18" charset="0"/>
                <a:cs typeface="Times New Roman" panose="02020603050405020304" pitchFamily="18" charset="0"/>
              </a:rPr>
              <a:t>, Marie Costa, David </a:t>
            </a:r>
            <a:r>
              <a:rPr lang="en-GB" sz="1400" dirty="0" err="1">
                <a:ea typeface="Times New Roman" panose="02020603050405020304" pitchFamily="18" charset="0"/>
                <a:cs typeface="Times New Roman" panose="02020603050405020304" pitchFamily="18" charset="0"/>
              </a:rPr>
              <a:t>Michels</a:t>
            </a:r>
            <a:r>
              <a:rPr lang="en-GB" sz="1400" dirty="0">
                <a:ea typeface="Times New Roman" panose="02020603050405020304" pitchFamily="18" charset="0"/>
                <a:cs typeface="Times New Roman" panose="02020603050405020304" pitchFamily="18" charset="0"/>
              </a:rPr>
              <a:t>, Laszlo </a:t>
            </a:r>
            <a:r>
              <a:rPr lang="en-GB" sz="1400" dirty="0" err="1">
                <a:ea typeface="Times New Roman" panose="02020603050405020304" pitchFamily="18" charset="0"/>
                <a:cs typeface="Times New Roman" panose="02020603050405020304" pitchFamily="18" charset="0"/>
              </a:rPr>
              <a:t>Blanquart</a:t>
            </a:r>
            <a:r>
              <a:rPr lang="en-GB" sz="1400" dirty="0">
                <a:ea typeface="Times New Roman" panose="02020603050405020304" pitchFamily="18" charset="0"/>
                <a:cs typeface="Times New Roman" panose="02020603050405020304" pitchFamily="18" charset="0"/>
              </a:rPr>
              <a:t>, Giovanna Rincon, Bruno Spire, Margot </a:t>
            </a:r>
            <a:r>
              <a:rPr lang="en-GB" sz="1400" dirty="0" err="1">
                <a:ea typeface="Times New Roman" panose="02020603050405020304" pitchFamily="18" charset="0"/>
                <a:cs typeface="Times New Roman" panose="02020603050405020304" pitchFamily="18" charset="0"/>
              </a:rPr>
              <a:t>Annequin</a:t>
            </a:r>
            <a:r>
              <a:rPr lang="en-GB" sz="1400" dirty="0">
                <a:ea typeface="Times New Roman" panose="02020603050405020304" pitchFamily="18" charset="0"/>
                <a:cs typeface="Times New Roman" panose="02020603050405020304" pitchFamily="18" charset="0"/>
              </a:rPr>
              <a:t>, and the </a:t>
            </a:r>
            <a:r>
              <a:rPr lang="en-GB" sz="1400" dirty="0" err="1">
                <a:ea typeface="Times New Roman" panose="02020603050405020304" pitchFamily="18" charset="0"/>
                <a:cs typeface="Times New Roman" panose="02020603050405020304" pitchFamily="18" charset="0"/>
              </a:rPr>
              <a:t>ANRS-Trans&amp;HIV</a:t>
            </a:r>
            <a:r>
              <a:rPr lang="en-GB" sz="1400" dirty="0">
                <a:ea typeface="Times New Roman" panose="02020603050405020304" pitchFamily="18" charset="0"/>
                <a:cs typeface="Times New Roman" panose="02020603050405020304" pitchFamily="18" charset="0"/>
              </a:rPr>
              <a:t> study group</a:t>
            </a:r>
            <a:endParaRPr lang="en-GB" sz="1400" dirty="0"/>
          </a:p>
        </p:txBody>
      </p:sp>
      <p:pic>
        <p:nvPicPr>
          <p:cNvPr id="6" name="Image 5">
            <a:extLst>
              <a:ext uri="{FF2B5EF4-FFF2-40B4-BE49-F238E27FC236}">
                <a16:creationId xmlns:a16="http://schemas.microsoft.com/office/drawing/2014/main" id="{EF8C9C49-A205-4C2F-9CB1-1D9100B4B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452" y="836831"/>
            <a:ext cx="972000" cy="503010"/>
          </a:xfrm>
          <a:prstGeom prst="rect">
            <a:avLst/>
          </a:prstGeom>
        </p:spPr>
      </p:pic>
      <p:pic>
        <p:nvPicPr>
          <p:cNvPr id="7" name="Image 6">
            <a:extLst>
              <a:ext uri="{FF2B5EF4-FFF2-40B4-BE49-F238E27FC236}">
                <a16:creationId xmlns:a16="http://schemas.microsoft.com/office/drawing/2014/main" id="{FDEBA32A-E32A-4614-9E73-954AF029AA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9351" y="868421"/>
            <a:ext cx="972000" cy="439830"/>
          </a:xfrm>
          <a:prstGeom prst="rect">
            <a:avLst/>
          </a:prstGeom>
        </p:spPr>
      </p:pic>
      <p:pic>
        <p:nvPicPr>
          <p:cNvPr id="8" name="Image 7">
            <a:extLst>
              <a:ext uri="{FF2B5EF4-FFF2-40B4-BE49-F238E27FC236}">
                <a16:creationId xmlns:a16="http://schemas.microsoft.com/office/drawing/2014/main" id="{AFD9A123-E6E4-4578-BEA2-B013E4733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1217" y="745962"/>
            <a:ext cx="1501735" cy="684749"/>
          </a:xfrm>
          <a:prstGeom prst="rect">
            <a:avLst/>
          </a:prstGeom>
        </p:spPr>
      </p:pic>
      <p:pic>
        <p:nvPicPr>
          <p:cNvPr id="9" name="Image 8">
            <a:extLst>
              <a:ext uri="{FF2B5EF4-FFF2-40B4-BE49-F238E27FC236}">
                <a16:creationId xmlns:a16="http://schemas.microsoft.com/office/drawing/2014/main" id="{7D949959-C703-44CD-A97D-7591661D52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1313" y="765308"/>
            <a:ext cx="1401505" cy="665403"/>
          </a:xfrm>
          <a:prstGeom prst="rect">
            <a:avLst/>
          </a:prstGeom>
        </p:spPr>
      </p:pic>
      <p:pic>
        <p:nvPicPr>
          <p:cNvPr id="10" name="Image 9">
            <a:extLst>
              <a:ext uri="{FF2B5EF4-FFF2-40B4-BE49-F238E27FC236}">
                <a16:creationId xmlns:a16="http://schemas.microsoft.com/office/drawing/2014/main" id="{3153B54D-95BD-4E73-85D4-04A5999A6DB4}"/>
              </a:ext>
            </a:extLst>
          </p:cNvPr>
          <p:cNvPicPr>
            <a:picLocks noChangeAspect="1"/>
          </p:cNvPicPr>
          <p:nvPr/>
        </p:nvPicPr>
        <p:blipFill rotWithShape="1">
          <a:blip r:embed="rId7"/>
          <a:srcRect l="53329"/>
          <a:stretch/>
        </p:blipFill>
        <p:spPr>
          <a:xfrm>
            <a:off x="4148838" y="851461"/>
            <a:ext cx="854482" cy="439830"/>
          </a:xfrm>
          <a:prstGeom prst="rect">
            <a:avLst/>
          </a:prstGeom>
        </p:spPr>
      </p:pic>
      <p:sp>
        <p:nvSpPr>
          <p:cNvPr id="12" name="ZoneTexte 11">
            <a:extLst>
              <a:ext uri="{FF2B5EF4-FFF2-40B4-BE49-F238E27FC236}">
                <a16:creationId xmlns:a16="http://schemas.microsoft.com/office/drawing/2014/main" id="{EA1B1396-3316-4DF8-ACF3-BB94C63F6995}"/>
              </a:ext>
            </a:extLst>
          </p:cNvPr>
          <p:cNvSpPr txBox="1"/>
          <p:nvPr/>
        </p:nvSpPr>
        <p:spPr>
          <a:xfrm>
            <a:off x="1844722" y="5379678"/>
            <a:ext cx="8502556" cy="523220"/>
          </a:xfrm>
          <a:prstGeom prst="rect">
            <a:avLst/>
          </a:prstGeom>
          <a:noFill/>
        </p:spPr>
        <p:txBody>
          <a:bodyPr wrap="square">
            <a:spAutoFit/>
          </a:bodyPr>
          <a:lstStyle/>
          <a:p>
            <a:r>
              <a:rPr lang="en-US" sz="1400" i="1" dirty="0">
                <a:latin typeface="Tahoma" panose="020B0604030504040204" pitchFamily="34" charset="0"/>
                <a:ea typeface="Tahoma" panose="020B0604030504040204" pitchFamily="34" charset="0"/>
                <a:cs typeface="Tahoma" panose="020B0604030504040204" pitchFamily="34" charset="0"/>
              </a:rPr>
              <a:t>17 July 2025</a:t>
            </a:r>
          </a:p>
          <a:p>
            <a:r>
              <a:rPr lang="en-US" sz="1400" i="1" dirty="0">
                <a:latin typeface="Tahoma" panose="020B0604030504040204" pitchFamily="34" charset="0"/>
                <a:ea typeface="Tahoma" panose="020B0604030504040204" pitchFamily="34" charset="0"/>
                <a:cs typeface="Tahoma" panose="020B0604030504040204" pitchFamily="34" charset="0"/>
              </a:rPr>
              <a:t>Session “I will not lower my voice": Experiences from trans and gender-diverse communities”</a:t>
            </a:r>
          </a:p>
        </p:txBody>
      </p:sp>
      <p:pic>
        <p:nvPicPr>
          <p:cNvPr id="13" name="Image 12">
            <a:extLst>
              <a:ext uri="{FF2B5EF4-FFF2-40B4-BE49-F238E27FC236}">
                <a16:creationId xmlns:a16="http://schemas.microsoft.com/office/drawing/2014/main" id="{BD34BFAD-5000-4A91-993B-D6298CD3B114}"/>
              </a:ext>
            </a:extLst>
          </p:cNvPr>
          <p:cNvPicPr>
            <a:picLocks noChangeAspect="1"/>
          </p:cNvPicPr>
          <p:nvPr/>
        </p:nvPicPr>
        <p:blipFill rotWithShape="1">
          <a:blip r:embed="rId8"/>
          <a:srcRect l="4885" t="62635" r="72505" b="7572"/>
          <a:stretch/>
        </p:blipFill>
        <p:spPr>
          <a:xfrm>
            <a:off x="322633" y="4951813"/>
            <a:ext cx="1378424" cy="1021648"/>
          </a:xfrm>
          <a:prstGeom prst="rect">
            <a:avLst/>
          </a:prstGeom>
        </p:spPr>
      </p:pic>
    </p:spTree>
    <p:extLst>
      <p:ext uri="{BB962C8B-B14F-4D97-AF65-F5344CB8AC3E}">
        <p14:creationId xmlns:p14="http://schemas.microsoft.com/office/powerpoint/2010/main" val="272862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rme libre : forme 23">
            <a:extLst>
              <a:ext uri="{FF2B5EF4-FFF2-40B4-BE49-F238E27FC236}">
                <a16:creationId xmlns:a16="http://schemas.microsoft.com/office/drawing/2014/main" id="{26F3989E-CD30-42C1-81D3-523B50BBECFC}"/>
              </a:ext>
            </a:extLst>
          </p:cNvPr>
          <p:cNvSpPr/>
          <p:nvPr/>
        </p:nvSpPr>
        <p:spPr>
          <a:xfrm>
            <a:off x="8635844" y="1087189"/>
            <a:ext cx="3540748" cy="4043464"/>
          </a:xfrm>
          <a:custGeom>
            <a:avLst/>
            <a:gdLst>
              <a:gd name="connsiteX0" fmla="*/ 0 w 5595178"/>
              <a:gd name="connsiteY0" fmla="*/ 0 h 3357107"/>
              <a:gd name="connsiteX1" fmla="*/ 5595178 w 5595178"/>
              <a:gd name="connsiteY1" fmla="*/ 0 h 3357107"/>
              <a:gd name="connsiteX2" fmla="*/ 5595178 w 5595178"/>
              <a:gd name="connsiteY2" fmla="*/ 3357107 h 3357107"/>
              <a:gd name="connsiteX3" fmla="*/ 0 w 5595178"/>
              <a:gd name="connsiteY3" fmla="*/ 3357107 h 3357107"/>
              <a:gd name="connsiteX4" fmla="*/ 0 w 5595178"/>
              <a:gd name="connsiteY4" fmla="*/ 0 h 335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178" h="3357107">
                <a:moveTo>
                  <a:pt x="0" y="0"/>
                </a:moveTo>
                <a:lnTo>
                  <a:pt x="5595178" y="0"/>
                </a:lnTo>
                <a:lnTo>
                  <a:pt x="5595178" y="3357107"/>
                </a:lnTo>
                <a:lnTo>
                  <a:pt x="0" y="3357107"/>
                </a:lnTo>
                <a:lnTo>
                  <a:pt x="0" y="0"/>
                </a:lnTo>
                <a:close/>
              </a:path>
            </a:pathLst>
          </a:custGeom>
          <a:solidFill>
            <a:srgbClr val="FFA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t" anchorCtr="0">
            <a:noAutofit/>
          </a:bodyPr>
          <a:lstStyle/>
          <a:p>
            <a:pPr marL="0" lvl="1" indent="-342900" defTabSz="666750">
              <a:lnSpc>
                <a:spcPct val="90000"/>
              </a:lnSpc>
              <a:spcBef>
                <a:spcPct val="0"/>
              </a:spcBef>
              <a:spcAft>
                <a:spcPct val="15000"/>
              </a:spcAft>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Outdoor transactional sex</a:t>
            </a:r>
          </a:p>
          <a:p>
            <a:pPr marL="0" lvl="1" indent="-342900" defTabSz="666750">
              <a:lnSpc>
                <a:spcPct val="90000"/>
              </a:lnSpc>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Increased visibility and interactions with co-workers, police? </a:t>
            </a:r>
          </a:p>
          <a:p>
            <a:pPr marL="0" lvl="1" indent="-342900" defTabSz="666750">
              <a:lnSpc>
                <a:spcPct val="90000"/>
              </a:lnSpc>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Precarious working conditions –&gt; more dependent on non-paying partners?</a:t>
            </a:r>
          </a:p>
          <a:p>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Lack of moral support</a:t>
            </a:r>
          </a:p>
          <a:p>
            <a:pPr marL="0" lvl="1" indent="-342900" defTabSz="666750">
              <a:lnSpc>
                <a:spcPct val="90000"/>
              </a:lnSpc>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Social isolation as a consequence of violence?</a:t>
            </a:r>
          </a:p>
          <a:p>
            <a:pPr marL="0" lvl="1" indent="-342900" defTabSz="666750">
              <a:lnSpc>
                <a:spcPct val="90000"/>
              </a:lnSpc>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Direct: coercion by perpetrators</a:t>
            </a:r>
          </a:p>
          <a:p>
            <a:pPr marL="0" lvl="1" indent="-342900" defTabSz="666750">
              <a:lnSpc>
                <a:spcPct val="90000"/>
              </a:lnSpc>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Indirect: distrust, insecurity, social withdrawal </a:t>
            </a:r>
          </a:p>
          <a:p>
            <a:pPr marL="0" lvl="1" indent="-342900" defTabSz="666750">
              <a:lnSpc>
                <a:spcPct val="90000"/>
              </a:lnSpc>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Greater unmet need for moral support among victims of violence?</a:t>
            </a:r>
          </a:p>
          <a:p>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Increased depression &amp; cannabis use</a:t>
            </a:r>
          </a:p>
          <a:p>
            <a:pPr marL="0" lvl="1" indent="-342900" defTabSz="666750">
              <a:lnSpc>
                <a:spcPct val="90000"/>
              </a:lnSpc>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Cumulative distress and mental health effects of poly-victimization ?</a:t>
            </a:r>
          </a:p>
        </p:txBody>
      </p:sp>
      <p:sp>
        <p:nvSpPr>
          <p:cNvPr id="2" name="Titre 1"/>
          <p:cNvSpPr>
            <a:spLocks noGrp="1"/>
          </p:cNvSpPr>
          <p:nvPr>
            <p:ph type="title"/>
          </p:nvPr>
        </p:nvSpPr>
        <p:spPr>
          <a:xfrm>
            <a:off x="0" y="143831"/>
            <a:ext cx="12590567" cy="847449"/>
          </a:xfrm>
        </p:spPr>
        <p:txBody>
          <a:bodyPr/>
          <a:lstStyle/>
          <a:p>
            <a:r>
              <a:rPr lang="fr-FR" sz="2000" b="1" dirty="0" err="1">
                <a:solidFill>
                  <a:schemeClr val="tx1"/>
                </a:solidFill>
              </a:rPr>
              <a:t>Results</a:t>
            </a:r>
            <a:r>
              <a:rPr lang="fr-FR" sz="2000" b="1" dirty="0">
                <a:solidFill>
                  <a:schemeClr val="tx1"/>
                </a:solidFill>
              </a:rPr>
              <a:t> &amp; Discussion- </a:t>
            </a:r>
            <a:r>
              <a:rPr lang="fr-FR" sz="2000" dirty="0" err="1">
                <a:solidFill>
                  <a:schemeClr val="tx1"/>
                </a:solidFill>
              </a:rPr>
              <a:t>Factors</a:t>
            </a:r>
            <a:r>
              <a:rPr lang="fr-FR" sz="2000" dirty="0">
                <a:solidFill>
                  <a:schemeClr val="tx1"/>
                </a:solidFill>
              </a:rPr>
              <a:t> </a:t>
            </a:r>
            <a:r>
              <a:rPr lang="fr-FR" sz="2000" dirty="0" err="1">
                <a:solidFill>
                  <a:schemeClr val="tx1"/>
                </a:solidFill>
              </a:rPr>
              <a:t>associated</a:t>
            </a:r>
            <a:r>
              <a:rPr lang="fr-FR" sz="2000" dirty="0">
                <a:solidFill>
                  <a:schemeClr val="tx1"/>
                </a:solidFill>
              </a:rPr>
              <a:t> </a:t>
            </a:r>
            <a:r>
              <a:rPr lang="fr-FR" sz="2000" dirty="0" err="1">
                <a:solidFill>
                  <a:schemeClr val="tx1"/>
                </a:solidFill>
              </a:rPr>
              <a:t>with</a:t>
            </a:r>
            <a:r>
              <a:rPr lang="fr-FR" sz="2000" dirty="0">
                <a:solidFill>
                  <a:schemeClr val="tx1"/>
                </a:solidFill>
              </a:rPr>
              <a:t> violence typologies in </a:t>
            </a:r>
            <a:r>
              <a:rPr lang="fr-FR" sz="2000" b="1" dirty="0">
                <a:solidFill>
                  <a:srgbClr val="800080"/>
                </a:solidFill>
              </a:rPr>
              <a:t>TWLH-TS</a:t>
            </a:r>
            <a:r>
              <a:rPr lang="fr-FR" sz="2000" dirty="0">
                <a:solidFill>
                  <a:srgbClr val="800080"/>
                </a:solidFill>
              </a:rPr>
              <a:t>*</a:t>
            </a:r>
          </a:p>
        </p:txBody>
      </p:sp>
      <p:sp>
        <p:nvSpPr>
          <p:cNvPr id="3" name="Espace réservé du contenu 2"/>
          <p:cNvSpPr>
            <a:spLocks noGrp="1"/>
          </p:cNvSpPr>
          <p:nvPr>
            <p:ph idx="1"/>
          </p:nvPr>
        </p:nvSpPr>
        <p:spPr>
          <a:xfrm>
            <a:off x="61452" y="1046929"/>
            <a:ext cx="4775243" cy="832731"/>
          </a:xfrm>
        </p:spPr>
        <p:txBody>
          <a:bodyPr numCol="1">
            <a:normAutofit/>
          </a:bodyPr>
          <a:lstStyle/>
          <a:p>
            <a:pPr marL="0" indent="0">
              <a:lnSpc>
                <a:spcPct val="100000"/>
              </a:lnSpc>
              <a:buNone/>
            </a:pPr>
            <a:r>
              <a:rPr lang="en-US" sz="1400" b="1" dirty="0"/>
              <a:t>Multinomial logistic regression on a 3-category outcome </a:t>
            </a:r>
            <a:r>
              <a:rPr lang="fr-FR" sz="1400" b="0"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a:t>
            </a:r>
            <a:r>
              <a:rPr lang="fr-FR" sz="1400" dirty="0"/>
              <a:t>321, </a:t>
            </a:r>
            <a:r>
              <a:rPr lang="fr-FR" sz="1400" dirty="0" err="1"/>
              <a:t>ref</a:t>
            </a:r>
            <a:r>
              <a:rPr lang="fr-FR" sz="1400" dirty="0"/>
              <a:t>: </a:t>
            </a:r>
            <a:r>
              <a:rPr lang="fr-FR" sz="1400" dirty="0" err="1"/>
              <a:t>typology</a:t>
            </a:r>
            <a:r>
              <a:rPr lang="fr-FR" sz="1400" dirty="0"/>
              <a:t> </a:t>
            </a:r>
            <a:r>
              <a:rPr lang="fr-FR" sz="1400" b="1" dirty="0">
                <a:solidFill>
                  <a:srgbClr val="92D050"/>
                </a:solidFill>
              </a:rPr>
              <a:t>« </a:t>
            </a:r>
            <a:r>
              <a:rPr lang="fr-FR" sz="1400" b="1" dirty="0" err="1">
                <a:solidFill>
                  <a:srgbClr val="92D050"/>
                </a:solidFill>
              </a:rPr>
              <a:t>little</a:t>
            </a:r>
            <a:r>
              <a:rPr lang="fr-FR" sz="1400" b="1" dirty="0">
                <a:solidFill>
                  <a:srgbClr val="92D050"/>
                </a:solidFill>
              </a:rPr>
              <a:t> violence »</a:t>
            </a:r>
            <a:r>
              <a:rPr lang="fr-FR" sz="1400" dirty="0"/>
              <a:t>)</a:t>
            </a:r>
            <a:endParaRPr lang="fr-FR" sz="1600" dirty="0">
              <a:solidFill>
                <a:srgbClr val="009999"/>
              </a:solidFill>
            </a:endParaRPr>
          </a:p>
        </p:txBody>
      </p:sp>
      <p:sp>
        <p:nvSpPr>
          <p:cNvPr id="4" name="Espace réservé du numéro de diapositive 3"/>
          <p:cNvSpPr>
            <a:spLocks noGrp="1"/>
          </p:cNvSpPr>
          <p:nvPr>
            <p:ph type="sldNum" sz="quarter" idx="12"/>
          </p:nvPr>
        </p:nvSpPr>
        <p:spPr>
          <a:xfrm>
            <a:off x="9863780" y="6135446"/>
            <a:ext cx="1821344" cy="304800"/>
          </a:xfrm>
        </p:spPr>
        <p:txBody>
          <a:bodyPr/>
          <a:lstStyle/>
          <a:p>
            <a:fld id="{64AF1470-5D93-4E24-A8F1-A513002C3073}" type="slidenum">
              <a:rPr lang="fr-FR" smtClean="0"/>
              <a:t>10</a:t>
            </a:fld>
            <a:endParaRPr lang="fr-FR"/>
          </a:p>
        </p:txBody>
      </p:sp>
      <p:pic>
        <p:nvPicPr>
          <p:cNvPr id="5" name="Image 4">
            <a:extLst>
              <a:ext uri="{FF2B5EF4-FFF2-40B4-BE49-F238E27FC236}">
                <a16:creationId xmlns:a16="http://schemas.microsoft.com/office/drawing/2014/main" id="{3012AEF6-043A-4902-B084-AAAB9D9C9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221" y="77183"/>
            <a:ext cx="569559" cy="687873"/>
          </a:xfrm>
          <a:prstGeom prst="rect">
            <a:avLst/>
          </a:prstGeom>
        </p:spPr>
      </p:pic>
      <p:graphicFrame>
        <p:nvGraphicFramePr>
          <p:cNvPr id="6" name="Tableau 5">
            <a:extLst>
              <a:ext uri="{FF2B5EF4-FFF2-40B4-BE49-F238E27FC236}">
                <a16:creationId xmlns:a16="http://schemas.microsoft.com/office/drawing/2014/main" id="{12CC5B9B-936B-47EF-8913-9ED8B5238A17}"/>
              </a:ext>
            </a:extLst>
          </p:cNvPr>
          <p:cNvGraphicFramePr>
            <a:graphicFrameLocks noGrp="1"/>
          </p:cNvGraphicFramePr>
          <p:nvPr>
            <p:extLst>
              <p:ext uri="{D42A27DB-BD31-4B8C-83A1-F6EECF244321}">
                <p14:modId xmlns:p14="http://schemas.microsoft.com/office/powerpoint/2010/main" val="2853117308"/>
              </p:ext>
            </p:extLst>
          </p:nvPr>
        </p:nvGraphicFramePr>
        <p:xfrm>
          <a:off x="252550" y="1059262"/>
          <a:ext cx="8337249" cy="3827236"/>
        </p:xfrm>
        <a:graphic>
          <a:graphicData uri="http://schemas.openxmlformats.org/drawingml/2006/table">
            <a:tbl>
              <a:tblPr firstRow="1" bandRow="1">
                <a:tableStyleId>{2D5ABB26-0587-4C30-8999-92F81FD0307C}</a:tableStyleId>
              </a:tblPr>
              <a:tblGrid>
                <a:gridCol w="1792818">
                  <a:extLst>
                    <a:ext uri="{9D8B030D-6E8A-4147-A177-3AD203B41FA5}">
                      <a16:colId xmlns:a16="http://schemas.microsoft.com/office/drawing/2014/main" val="852935198"/>
                    </a:ext>
                  </a:extLst>
                </a:gridCol>
                <a:gridCol w="2748045">
                  <a:extLst>
                    <a:ext uri="{9D8B030D-6E8A-4147-A177-3AD203B41FA5}">
                      <a16:colId xmlns:a16="http://schemas.microsoft.com/office/drawing/2014/main" val="3034837974"/>
                    </a:ext>
                  </a:extLst>
                </a:gridCol>
                <a:gridCol w="1035250">
                  <a:extLst>
                    <a:ext uri="{9D8B030D-6E8A-4147-A177-3AD203B41FA5}">
                      <a16:colId xmlns:a16="http://schemas.microsoft.com/office/drawing/2014/main" val="1100873976"/>
                    </a:ext>
                  </a:extLst>
                </a:gridCol>
                <a:gridCol w="1035250">
                  <a:extLst>
                    <a:ext uri="{9D8B030D-6E8A-4147-A177-3AD203B41FA5}">
                      <a16:colId xmlns:a16="http://schemas.microsoft.com/office/drawing/2014/main" val="294770706"/>
                    </a:ext>
                  </a:extLst>
                </a:gridCol>
                <a:gridCol w="1035250">
                  <a:extLst>
                    <a:ext uri="{9D8B030D-6E8A-4147-A177-3AD203B41FA5}">
                      <a16:colId xmlns:a16="http://schemas.microsoft.com/office/drawing/2014/main" val="498871063"/>
                    </a:ext>
                  </a:extLst>
                </a:gridCol>
                <a:gridCol w="690636">
                  <a:extLst>
                    <a:ext uri="{9D8B030D-6E8A-4147-A177-3AD203B41FA5}">
                      <a16:colId xmlns:a16="http://schemas.microsoft.com/office/drawing/2014/main" val="2318519452"/>
                    </a:ext>
                  </a:extLst>
                </a:gridCol>
              </a:tblGrid>
              <a:tr h="615089">
                <a:tc>
                  <a:txBody>
                    <a:bodyPr/>
                    <a:lstStyle/>
                    <a:p>
                      <a:pPr algn="l" fontAlgn="b"/>
                      <a:endPar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FR" sz="1200" b="0" u="none" strike="noStrike" dirty="0" err="1">
                          <a:solidFill>
                            <a:srgbClr val="C85100"/>
                          </a:solidFill>
                          <a:effectLst/>
                          <a:latin typeface="Tahoma" panose="020B0604030504040204" pitchFamily="34" charset="0"/>
                          <a:ea typeface="Tahoma" panose="020B0604030504040204" pitchFamily="34" charset="0"/>
                          <a:cs typeface="Tahoma" panose="020B0604030504040204" pitchFamily="34" charset="0"/>
                        </a:rPr>
                        <a:t>Typology</a:t>
                      </a:r>
                      <a:endParaRPr lang="fr-FR" sz="1200" b="1" u="none" strike="noStrike" baseline="0" dirty="0">
                        <a:solidFill>
                          <a:srgbClr val="C85100"/>
                        </a:solidFill>
                        <a:effectLst/>
                        <a:latin typeface="Tahoma" panose="020B0604030504040204" pitchFamily="34" charset="0"/>
                        <a:ea typeface="Tahoma" panose="020B0604030504040204" pitchFamily="34" charset="0"/>
                        <a:cs typeface="Tahoma" panose="020B0604030504040204" pitchFamily="34" charset="0"/>
                      </a:endParaRPr>
                    </a:p>
                    <a:p>
                      <a:pPr algn="ctr" fontAlgn="b"/>
                      <a:r>
                        <a:rPr lang="fr-FR" sz="1200" b="1" u="none" strike="noStrike" baseline="0" dirty="0">
                          <a:solidFill>
                            <a:srgbClr val="C85100"/>
                          </a:solidFill>
                          <a:effectLst/>
                          <a:latin typeface="Tahoma" panose="020B0604030504040204" pitchFamily="34" charset="0"/>
                          <a:ea typeface="Tahoma" panose="020B0604030504040204" pitchFamily="34" charset="0"/>
                          <a:cs typeface="Tahoma" panose="020B0604030504040204" pitchFamily="34" charset="0"/>
                        </a:rPr>
                        <a:t>Client and </a:t>
                      </a:r>
                      <a:r>
                        <a:rPr lang="fr-FR" sz="1200" b="1" u="none" strike="noStrike" baseline="0" dirty="0" err="1">
                          <a:solidFill>
                            <a:srgbClr val="C85100"/>
                          </a:solidFill>
                          <a:effectLst/>
                          <a:latin typeface="Tahoma" panose="020B0604030504040204" pitchFamily="34" charset="0"/>
                          <a:ea typeface="Tahoma" panose="020B0604030504040204" pitchFamily="34" charset="0"/>
                          <a:cs typeface="Tahoma" panose="020B0604030504040204" pitchFamily="34" charset="0"/>
                        </a:rPr>
                        <a:t>passersby</a:t>
                      </a:r>
                      <a:r>
                        <a:rPr lang="fr-FR" sz="1200" b="1" u="none" strike="noStrike" baseline="0" dirty="0">
                          <a:solidFill>
                            <a:srgbClr val="C85100"/>
                          </a:solidFill>
                          <a:effectLst/>
                          <a:latin typeface="Tahoma" panose="020B0604030504040204" pitchFamily="34" charset="0"/>
                          <a:ea typeface="Tahoma" panose="020B0604030504040204" pitchFamily="34" charset="0"/>
                          <a:cs typeface="Tahoma" panose="020B0604030504040204" pitchFamily="34" charset="0"/>
                        </a:rPr>
                        <a:t> violence</a:t>
                      </a:r>
                      <a:endParaRPr lang="fr-FR" sz="1200" b="1"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F9F"/>
                    </a:solidFill>
                  </a:tcPr>
                </a:tc>
                <a:tc hMerge="1">
                  <a:txBody>
                    <a:bodyPr/>
                    <a:lstStyle/>
                    <a:p>
                      <a:endParaRPr lang="fr-F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7A7"/>
                    </a:solidFill>
                  </a:tcPr>
                </a:tc>
                <a:tc gridSpan="2">
                  <a:txBody>
                    <a:bodyPr/>
                    <a:lstStyle/>
                    <a:p>
                      <a:pPr algn="ctr" fontAlgn="b"/>
                      <a:r>
                        <a:rPr lang="fr-FR" sz="1200" b="0" u="none" strike="noStrike"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Typology</a:t>
                      </a:r>
                      <a:r>
                        <a:rPr lang="fr-FR" sz="1200" b="1"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p>
                      <a:pPr algn="ctr" fontAlgn="b"/>
                      <a:r>
                        <a:rPr lang="fr-FR" sz="1200" b="1"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Multiple-</a:t>
                      </a:r>
                      <a:r>
                        <a:rPr lang="fr-FR" sz="1200" b="1" u="none" strike="noStrike"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perpetrator</a:t>
                      </a:r>
                      <a:r>
                        <a:rPr lang="fr-FR" sz="1200" b="1"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 violence</a:t>
                      </a:r>
                      <a:endParaRPr lang="fr-FR"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7A7"/>
                    </a:solidFill>
                  </a:tcPr>
                </a:tc>
                <a:tc hMerge="1">
                  <a:txBody>
                    <a:bodyPr/>
                    <a:lstStyle/>
                    <a:p>
                      <a:pPr algn="ctr" fontAlgn="b"/>
                      <a:endPar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solidFill>
                      <a:schemeClr val="accent2">
                        <a:lumMod val="20000"/>
                        <a:lumOff val="80000"/>
                      </a:schemeClr>
                    </a:solidFill>
                  </a:tcPr>
                </a:tc>
                <a:extLst>
                  <a:ext uri="{0D108BD9-81ED-4DB2-BD59-A6C34878D82A}">
                    <a16:rowId xmlns:a16="http://schemas.microsoft.com/office/drawing/2014/main" val="2529575503"/>
                  </a:ext>
                </a:extLst>
              </a:tr>
              <a:tr h="4338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Independent variables</a:t>
                      </a:r>
                    </a:p>
                    <a:p>
                      <a:pPr algn="l" fontAlgn="b"/>
                      <a:endPar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u="none" strike="noStrike" dirty="0" err="1">
                          <a:solidFill>
                            <a:srgbClr val="C85100"/>
                          </a:solidFill>
                          <a:effectLst/>
                          <a:latin typeface="Tahoma" panose="020B0604030504040204" pitchFamily="34" charset="0"/>
                          <a:ea typeface="Tahoma" panose="020B0604030504040204" pitchFamily="34" charset="0"/>
                          <a:cs typeface="Tahoma" panose="020B0604030504040204" pitchFamily="34" charset="0"/>
                        </a:rPr>
                        <a:t>aOR</a:t>
                      </a:r>
                      <a:r>
                        <a:rPr lang="fr-FR" sz="120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 95%CI</a:t>
                      </a:r>
                      <a:endPar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algn="ctr" fontAlgn="b"/>
                      <a:r>
                        <a:rPr lang="fr-FR" sz="120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p</a:t>
                      </a:r>
                      <a:endPar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algn="ctr" fontAlgn="b"/>
                      <a:r>
                        <a:rPr lang="fr-FR" sz="1200" u="none" strike="noStrike"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aOR</a:t>
                      </a:r>
                      <a:r>
                        <a:rPr lang="fr-FR" sz="120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 95%CI</a:t>
                      </a:r>
                      <a:endParaRPr lang="fr-FR" sz="1200" b="0"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algn="ctr" fontAlgn="b"/>
                      <a:r>
                        <a:rPr lang="fr-FR" sz="120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p</a:t>
                      </a:r>
                      <a:endParaRPr lang="fr-FR" sz="1200" b="0"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676087118"/>
                  </a:ext>
                </a:extLst>
              </a:tr>
              <a:tr h="372169">
                <a:tc>
                  <a:txBody>
                    <a:bodyPr/>
                    <a:lstStyle/>
                    <a:p>
                      <a:pPr marL="0" lvl="0" algn="r" rtl="0" eaLnBrk="1" fontAlgn="b" latinLnBrk="0" hangingPunct="1">
                        <a:spcBef>
                          <a:spcPts val="0"/>
                        </a:spcBef>
                        <a:spcAft>
                          <a:spcPts val="0"/>
                        </a:spcAft>
                      </a:pPr>
                      <a:r>
                        <a:rPr lang="fr-FR" sz="1200" b="1"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Inadequate</a:t>
                      </a:r>
                      <a: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marL="0" lvl="0" algn="r" rtl="0" eaLnBrk="1" fontAlgn="b" latinLnBrk="0" hangingPunct="1">
                        <a:spcBef>
                          <a:spcPts val="0"/>
                        </a:spcBef>
                        <a:spcAft>
                          <a:spcPts val="0"/>
                        </a:spcAft>
                      </a:pPr>
                      <a:r>
                        <a:rPr lang="fr-FR" sz="1200" b="1"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housing</a:t>
                      </a:r>
                      <a: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conditions</a:t>
                      </a:r>
                      <a:endParaRPr lang="fr-FR" sz="12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2.3 [1.2, 4.3]</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algn="ctr" fontAlgn="b"/>
                      <a:r>
                        <a:rPr lang="fr-FR" sz="1200" b="1"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0.010</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marL="0" algn="ctr" defTabSz="914400" rtl="0" eaLnBrk="1" fontAlgn="ctr" latinLnBrk="0" hangingPunct="1"/>
                      <a:r>
                        <a:rPr lang="fr-FR" sz="1200" b="0" i="0" u="none" strike="noStrike"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1.8 [0.8, 4.0]</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0.173</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085686"/>
                  </a:ext>
                </a:extLst>
              </a:tr>
              <a:tr h="372169">
                <a:tc>
                  <a:txBody>
                    <a:bodyPr/>
                    <a:lstStyle/>
                    <a:p>
                      <a:pPr marL="0" lvl="0" indent="0" algn="r" defTabSz="914400" rtl="0" eaLnBrk="1" fontAlgn="b" latinLnBrk="0" hangingPunct="1">
                        <a:spcBef>
                          <a:spcPts val="0"/>
                        </a:spcBef>
                        <a:spcAft>
                          <a:spcPts val="0"/>
                        </a:spcAft>
                      </a:pPr>
                      <a:r>
                        <a:rPr lang="en-US"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Outdoor </a:t>
                      </a:r>
                      <a:r>
                        <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client</a:t>
                      </a:r>
                      <a:r>
                        <a:rPr lang="en-US"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contact and sexual encounter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4.0 [1.9, 8.7]</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algn="ctr" fontAlgn="b"/>
                      <a:r>
                        <a:rPr lang="fr-FR" sz="1200" b="1"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&lt;0.001</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marL="0" algn="ctr" defTabSz="914400" rtl="0" eaLnBrk="1" fontAlgn="ctr" latinLnBrk="0" hangingPunct="1"/>
                      <a:r>
                        <a:rPr lang="fr-FR" sz="1200" b="0" i="0" u="none" strike="noStrike"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4.4 [1.4, 13.7]</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algn="ctr" fontAlgn="b"/>
                      <a:r>
                        <a:rPr lang="fr-FR"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0.011</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582759513"/>
                  </a:ext>
                </a:extLst>
              </a:tr>
              <a:tr h="372169">
                <a:tc>
                  <a:txBody>
                    <a:bodyPr/>
                    <a:lstStyle/>
                    <a:p>
                      <a:pPr marL="0" lvl="0" algn="r" defTabSz="914400" rtl="0" eaLnBrk="1" fontAlgn="b" latinLnBrk="0" hangingPunct="1">
                        <a:spcBef>
                          <a:spcPts val="0"/>
                        </a:spcBef>
                        <a:spcAft>
                          <a:spcPts val="0"/>
                        </a:spcAft>
                      </a:pPr>
                      <a: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Stimulant use </a:t>
                      </a:r>
                      <a:b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fr-FR"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fr-FR" sz="1200" b="0"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past</a:t>
                      </a:r>
                      <a:r>
                        <a:rPr lang="fr-FR"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fr-FR" sz="1200" b="0"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month</a:t>
                      </a:r>
                      <a:r>
                        <a:rPr lang="fr-FR"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2.3 [1.2, 4.3]</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algn="ctr" fontAlgn="b"/>
                      <a:r>
                        <a:rPr lang="fr-FR" sz="1200" b="1"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0.013</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marL="0" algn="ctr" defTabSz="914400" rtl="0" eaLnBrk="1" fontAlgn="ctr" latinLnBrk="0" hangingPunct="1"/>
                      <a:r>
                        <a:rPr lang="fr-FR" sz="1200" b="0" i="0" u="none" strike="noStrike"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1.7 [0.7, 4.2]</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0.282</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475932"/>
                  </a:ext>
                </a:extLst>
              </a:tr>
              <a:tr h="372169">
                <a:tc>
                  <a:txBody>
                    <a:bodyPr/>
                    <a:lstStyle/>
                    <a:p>
                      <a:pPr marL="0" lvl="0" indent="0" algn="r" defTabSz="914400" rtl="0" eaLnBrk="1" fontAlgn="b" latinLnBrk="0" hangingPunct="1">
                        <a:spcBef>
                          <a:spcPts val="0"/>
                        </a:spcBef>
                        <a:spcAft>
                          <a:spcPts val="0"/>
                        </a:spcAft>
                      </a:pPr>
                      <a: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Daily use of </a:t>
                      </a:r>
                    </a:p>
                    <a:p>
                      <a:pPr marL="0" lvl="0" indent="0" algn="r" defTabSz="914400" rtl="0" eaLnBrk="1" fontAlgn="b" latinLnBrk="0" hangingPunct="1">
                        <a:spcBef>
                          <a:spcPts val="0"/>
                        </a:spcBef>
                        <a:spcAft>
                          <a:spcPts val="0"/>
                        </a:spcAft>
                      </a:pPr>
                      <a: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cannabis </a:t>
                      </a:r>
                      <a:r>
                        <a:rPr lang="fr-FR"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fr-FR" sz="1200" b="0"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past</a:t>
                      </a:r>
                      <a:r>
                        <a:rPr lang="fr-FR"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fr-FR" sz="1200" b="0"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month</a:t>
                      </a:r>
                      <a:r>
                        <a:rPr lang="fr-FR"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4.5 [1.8, 11.0]</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algn="ctr" fontAlgn="b"/>
                      <a:r>
                        <a:rPr lang="fr-FR" sz="1200" b="1"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0.001</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marL="0" algn="ctr" defTabSz="914400" rtl="0" eaLnBrk="1" fontAlgn="ctr" latinLnBrk="0" hangingPunct="1"/>
                      <a:r>
                        <a:rPr lang="fr-FR" sz="1200" b="0" i="0" u="none" strike="noStrike"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3.8 [1.1, 13.0]</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algn="ctr" fontAlgn="b"/>
                      <a:r>
                        <a:rPr lang="fr-FR"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0.037</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4287137725"/>
                  </a:ext>
                </a:extLst>
              </a:tr>
              <a:tr h="543733">
                <a:tc>
                  <a:txBody>
                    <a:bodyPr/>
                    <a:lstStyle/>
                    <a:p>
                      <a:pPr marL="0" lvl="0" algn="r" defTabSz="914400" rtl="0" eaLnBrk="1" fontAlgn="b" latinLnBrk="0" hangingPunct="1">
                        <a:spcBef>
                          <a:spcPts val="0"/>
                        </a:spcBef>
                        <a:spcAft>
                          <a:spcPts val="0"/>
                        </a:spcAft>
                      </a:pPr>
                      <a:r>
                        <a:rPr lang="en-US"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ART interruption </a:t>
                      </a:r>
                    </a:p>
                    <a:p>
                      <a:pPr marL="0" lvl="0" algn="r" defTabSz="914400" rtl="0" eaLnBrk="1" fontAlgn="b" latinLnBrk="0" hangingPunct="1">
                        <a:spcBef>
                          <a:spcPts val="0"/>
                        </a:spcBef>
                        <a:spcAft>
                          <a:spcPts val="0"/>
                        </a:spcAft>
                      </a:pPr>
                      <a:r>
                        <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2 days in previous month)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1.9 [1.1, 3.5]</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algn="ctr" fontAlgn="b"/>
                      <a:r>
                        <a:rPr lang="fr-FR" sz="1200" b="1"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0.030</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F9F"/>
                    </a:solidFill>
                  </a:tcPr>
                </a:tc>
                <a:tc>
                  <a:txBody>
                    <a:bodyPr/>
                    <a:lstStyle/>
                    <a:p>
                      <a:pPr marL="0" algn="ctr" defTabSz="914400" rtl="0" eaLnBrk="1" fontAlgn="ctr" latinLnBrk="0" hangingPunct="1"/>
                      <a:r>
                        <a:rPr lang="fr-FR" sz="1200" b="0" i="0" u="none" strike="noStrike"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0.9 [0.4, 2.1]</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0.839</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079930"/>
                  </a:ext>
                </a:extLst>
              </a:tr>
              <a:tr h="362488">
                <a:tc>
                  <a:txBody>
                    <a:bodyPr/>
                    <a:lstStyle/>
                    <a:p>
                      <a:pPr marL="0" lvl="0" algn="r" defTabSz="914400" rtl="0" eaLnBrk="1" fontAlgn="b" latinLnBrk="0" hangingPunct="1">
                        <a:spcBef>
                          <a:spcPts val="0"/>
                        </a:spcBef>
                        <a:spcAft>
                          <a:spcPts val="0"/>
                        </a:spcAft>
                      </a:pPr>
                      <a: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fr-FR" sz="1200" b="1"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Lack</a:t>
                      </a:r>
                      <a: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of moral support </a:t>
                      </a:r>
                      <a:r>
                        <a:rPr lang="fr-FR"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fr-FR" sz="1200" b="0"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past</a:t>
                      </a:r>
                      <a:r>
                        <a:rPr lang="fr-FR"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12m)</a:t>
                      </a:r>
                      <a:endPar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0.7 [0.4, 1.3]</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0.206</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200" b="0" i="0" u="none" strike="noStrike"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3.1 [1.3, 7.1]</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algn="ctr" fontAlgn="b"/>
                      <a:r>
                        <a:rPr lang="fr-FR"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0.009</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1130204846"/>
                  </a:ext>
                </a:extLst>
              </a:tr>
              <a:tr h="308839">
                <a:tc>
                  <a:txBody>
                    <a:bodyPr/>
                    <a:lstStyle/>
                    <a:p>
                      <a:pPr marL="0" lvl="0" algn="r" defTabSz="914400" rtl="0" eaLnBrk="1" fontAlgn="b" latinLnBrk="0" hangingPunct="1">
                        <a:spcBef>
                          <a:spcPts val="0"/>
                        </a:spcBef>
                        <a:spcAft>
                          <a:spcPts val="0"/>
                        </a:spcAft>
                      </a:pPr>
                      <a:r>
                        <a:rPr lang="fr-FR" sz="1200" b="1"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Moderate-severe</a:t>
                      </a:r>
                      <a:r>
                        <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fr-FR" sz="1200" b="1" i="0" u="none" strike="noStrike"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depression</a:t>
                      </a:r>
                      <a:endParaRPr lang="fr-FR" sz="12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fr-F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36000" marT="36000" marB="36000" anchor="ctr">
                    <a:lnL w="1270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1.4 [0.7, 2.7]</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C85100"/>
                          </a:solidFill>
                          <a:effectLst/>
                          <a:latin typeface="Tahoma" panose="020B0604030504040204" pitchFamily="34" charset="0"/>
                          <a:ea typeface="Tahoma" panose="020B0604030504040204" pitchFamily="34" charset="0"/>
                          <a:cs typeface="Tahoma" panose="020B0604030504040204" pitchFamily="34" charset="0"/>
                        </a:rPr>
                        <a:t>0.361</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200" b="0" i="0" u="none" strike="noStrike"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4.9 [2.2, 10.8]</a:t>
                      </a:r>
                    </a:p>
                  </a:txBody>
                  <a:tcPr marL="9525" marR="9525" marT="9525"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algn="ctr" fontAlgn="b"/>
                      <a:r>
                        <a:rPr lang="fr-FR" sz="12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&lt;0.001</a:t>
                      </a:r>
                    </a:p>
                  </a:txBody>
                  <a:tcPr marL="9525" marR="36000" marT="36000" marB="3600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2028925740"/>
                  </a:ext>
                </a:extLst>
              </a:tr>
            </a:tbl>
          </a:graphicData>
        </a:graphic>
      </p:graphicFrame>
      <p:graphicFrame>
        <p:nvGraphicFramePr>
          <p:cNvPr id="7" name="Graphique 6">
            <a:extLst>
              <a:ext uri="{FF2B5EF4-FFF2-40B4-BE49-F238E27FC236}">
                <a16:creationId xmlns:a16="http://schemas.microsoft.com/office/drawing/2014/main" id="{62335236-EC3F-48E5-AE46-43A6F1F9EDF1}"/>
              </a:ext>
            </a:extLst>
          </p:cNvPr>
          <p:cNvGraphicFramePr>
            <a:graphicFrameLocks/>
          </p:cNvGraphicFramePr>
          <p:nvPr>
            <p:extLst>
              <p:ext uri="{D42A27DB-BD31-4B8C-83A1-F6EECF244321}">
                <p14:modId xmlns:p14="http://schemas.microsoft.com/office/powerpoint/2010/main" val="1831222112"/>
              </p:ext>
            </p:extLst>
          </p:nvPr>
        </p:nvGraphicFramePr>
        <p:xfrm>
          <a:off x="1949615" y="2017465"/>
          <a:ext cx="3013883" cy="3113188"/>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necteur droit 7">
            <a:extLst>
              <a:ext uri="{FF2B5EF4-FFF2-40B4-BE49-F238E27FC236}">
                <a16:creationId xmlns:a16="http://schemas.microsoft.com/office/drawing/2014/main" id="{AFAD9741-FD15-415D-847D-88450C6126FA}"/>
              </a:ext>
            </a:extLst>
          </p:cNvPr>
          <p:cNvCxnSpPr>
            <a:cxnSpLocks/>
          </p:cNvCxnSpPr>
          <p:nvPr/>
        </p:nvCxnSpPr>
        <p:spPr>
          <a:xfrm flipH="1" flipV="1">
            <a:off x="2258653" y="2117608"/>
            <a:ext cx="1" cy="2792094"/>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Espace réservé du contenu 2">
            <a:extLst>
              <a:ext uri="{FF2B5EF4-FFF2-40B4-BE49-F238E27FC236}">
                <a16:creationId xmlns:a16="http://schemas.microsoft.com/office/drawing/2014/main" id="{2D8E481C-79DB-40E9-AA8C-E306042510E0}"/>
              </a:ext>
            </a:extLst>
          </p:cNvPr>
          <p:cNvSpPr txBox="1">
            <a:spLocks/>
          </p:cNvSpPr>
          <p:nvPr/>
        </p:nvSpPr>
        <p:spPr>
          <a:xfrm>
            <a:off x="10339565" y="-8762"/>
            <a:ext cx="2007723" cy="100004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Clr>
                <a:srgbClr val="3373BB"/>
              </a:buClr>
              <a:buFont typeface="Arial" panose="020B0604020202020204" pitchFamily="34" charset="0"/>
              <a:buChar char="•"/>
              <a:defRPr lang="fr-FR" sz="2800" kern="1200" baseline="0" noProof="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28650" indent="-171450" algn="l" defTabSz="914400" rtl="0" eaLnBrk="1" latinLnBrk="0" hangingPunct="1">
              <a:lnSpc>
                <a:spcPct val="90000"/>
              </a:lnSpc>
              <a:spcBef>
                <a:spcPts val="1000"/>
              </a:spcBef>
              <a:buClr>
                <a:srgbClr val="F04E23"/>
              </a:buClr>
              <a:buFont typeface="Tahoma" panose="020B0604030504040204" pitchFamily="34" charset="0"/>
              <a:buChar char="⁃"/>
              <a:defRPr lang="fr-FR" sz="2400" kern="12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1000"/>
              </a:spcBef>
              <a:buFont typeface="Arial" panose="020B0604020202020204" pitchFamily="34" charset="0"/>
              <a:buChar char="•"/>
              <a:defRPr lang="fr-FR" sz="2000" kern="12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1000"/>
              </a:spcBef>
              <a:buSzPct val="100000"/>
              <a:buFont typeface="Tahoma" panose="020B0604030504040204" pitchFamily="34" charset="0"/>
              <a:buChar char="◦"/>
              <a:defRPr lang="fr-FR" sz="1800" kern="12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1000"/>
              </a:spcBef>
              <a:buClr>
                <a:srgbClr val="F04E23"/>
              </a:buClr>
              <a:buFont typeface="Tahoma" panose="020B0604030504040204" pitchFamily="34" charset="0"/>
              <a:buChar char="▪"/>
              <a:defRPr lang="en-GB" sz="180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i="1" dirty="0"/>
              <a:t>*Group size too small for analysis in </a:t>
            </a:r>
            <a:r>
              <a:rPr lang="en-US" sz="1200" b="1" i="1" dirty="0">
                <a:solidFill>
                  <a:srgbClr val="002060"/>
                </a:solidFill>
              </a:rPr>
              <a:t>TWLH-</a:t>
            </a:r>
            <a:r>
              <a:rPr lang="en-US" sz="1200" b="1" i="1" dirty="0" err="1">
                <a:solidFill>
                  <a:srgbClr val="002060"/>
                </a:solidFill>
              </a:rPr>
              <a:t>nTS</a:t>
            </a:r>
            <a:r>
              <a:rPr lang="en-US" sz="1200" b="1" i="1" dirty="0">
                <a:solidFill>
                  <a:srgbClr val="002060"/>
                </a:solidFill>
              </a:rPr>
              <a:t>  </a:t>
            </a:r>
          </a:p>
        </p:txBody>
      </p:sp>
      <p:sp>
        <p:nvSpPr>
          <p:cNvPr id="23" name="Forme libre : forme 22">
            <a:extLst>
              <a:ext uri="{FF2B5EF4-FFF2-40B4-BE49-F238E27FC236}">
                <a16:creationId xmlns:a16="http://schemas.microsoft.com/office/drawing/2014/main" id="{4EEF6C6C-25A2-45B8-91F1-E62759C1DCA9}"/>
              </a:ext>
            </a:extLst>
          </p:cNvPr>
          <p:cNvSpPr/>
          <p:nvPr/>
        </p:nvSpPr>
        <p:spPr>
          <a:xfrm>
            <a:off x="190953" y="5473605"/>
            <a:ext cx="8398847" cy="1323681"/>
          </a:xfrm>
          <a:custGeom>
            <a:avLst/>
            <a:gdLst>
              <a:gd name="connsiteX0" fmla="*/ 0 w 5595178"/>
              <a:gd name="connsiteY0" fmla="*/ 0 h 3357107"/>
              <a:gd name="connsiteX1" fmla="*/ 5595178 w 5595178"/>
              <a:gd name="connsiteY1" fmla="*/ 0 h 3357107"/>
              <a:gd name="connsiteX2" fmla="*/ 5595178 w 5595178"/>
              <a:gd name="connsiteY2" fmla="*/ 3357107 h 3357107"/>
              <a:gd name="connsiteX3" fmla="*/ 0 w 5595178"/>
              <a:gd name="connsiteY3" fmla="*/ 3357107 h 3357107"/>
              <a:gd name="connsiteX4" fmla="*/ 0 w 5595178"/>
              <a:gd name="connsiteY4" fmla="*/ 0 h 335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178" h="3357107">
                <a:moveTo>
                  <a:pt x="0" y="0"/>
                </a:moveTo>
                <a:lnTo>
                  <a:pt x="5595178" y="0"/>
                </a:lnTo>
                <a:lnTo>
                  <a:pt x="5595178" y="3357107"/>
                </a:lnTo>
                <a:lnTo>
                  <a:pt x="0" y="3357107"/>
                </a:lnTo>
                <a:lnTo>
                  <a:pt x="0" y="0"/>
                </a:lnTo>
                <a:close/>
              </a:path>
            </a:pathLst>
          </a:custGeom>
          <a:solidFill>
            <a:srgbClr val="FFCF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390" tIns="72390" rIns="72390" bIns="72390" numCol="3" spcCol="36000" anchor="t" anchorCtr="0">
            <a:noAutofit/>
          </a:bodyPr>
          <a:lstStyle/>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Precarious housing and working conditions</a:t>
            </a:r>
          </a:p>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Limited ability to select clients or negotiate terms?</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Higher stimulant and cannabis     use</a:t>
            </a:r>
          </a:p>
          <a:p>
            <a:pPr marL="0" lvl="1" indent="-342900" defTabSz="666750">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Coping strategy in violent work environments?</a:t>
            </a:r>
          </a:p>
          <a:p>
            <a:pPr marL="0" lvl="1" indent="-342900" defTabSz="666750">
              <a:spcBef>
                <a:spcPct val="0"/>
              </a:spcBef>
              <a:spcAft>
                <a:spcPct val="15000"/>
              </a:spcAft>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Impaired ART adherence</a:t>
            </a:r>
          </a:p>
          <a:p>
            <a:pPr marL="0" lvl="1" indent="-342900" defTabSz="666750">
              <a:spcBef>
                <a:spcPct val="0"/>
              </a:spcBef>
              <a:spcAft>
                <a:spcPct val="15000"/>
              </a:spcAft>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Insecurity, instability, psychological distress, disrupted daily organization?</a:t>
            </a:r>
          </a:p>
        </p:txBody>
      </p:sp>
      <p:sp>
        <p:nvSpPr>
          <p:cNvPr id="26" name="Rectangle 25">
            <a:extLst>
              <a:ext uri="{FF2B5EF4-FFF2-40B4-BE49-F238E27FC236}">
                <a16:creationId xmlns:a16="http://schemas.microsoft.com/office/drawing/2014/main" id="{EEC80DF7-581A-4AD0-A628-365F0EE9F5DF}"/>
              </a:ext>
            </a:extLst>
          </p:cNvPr>
          <p:cNvSpPr/>
          <p:nvPr/>
        </p:nvSpPr>
        <p:spPr>
          <a:xfrm>
            <a:off x="4744879" y="1046930"/>
            <a:ext cx="2134027" cy="4108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31EC82D-C5B0-4196-9639-02E2BB85EA8D}"/>
              </a:ext>
            </a:extLst>
          </p:cNvPr>
          <p:cNvSpPr/>
          <p:nvPr/>
        </p:nvSpPr>
        <p:spPr>
          <a:xfrm>
            <a:off x="6702969" y="885576"/>
            <a:ext cx="1932875" cy="4092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A9060E6-0848-4962-9F84-0D1DBB562DD4}"/>
              </a:ext>
            </a:extLst>
          </p:cNvPr>
          <p:cNvSpPr txBox="1"/>
          <p:nvPr/>
        </p:nvSpPr>
        <p:spPr>
          <a:xfrm>
            <a:off x="167367" y="2076166"/>
            <a:ext cx="867210" cy="2954655"/>
          </a:xfrm>
          <a:prstGeom prst="rect">
            <a:avLst/>
          </a:prstGeom>
          <a:noFill/>
        </p:spPr>
        <p:txBody>
          <a:bodyPr wrap="square" rtlCol="0">
            <a:spAutoFit/>
          </a:bodyPr>
          <a:lstStyle/>
          <a:p>
            <a:r>
              <a:rPr lang="fr-FR" sz="2000" dirty="0"/>
              <a:t>🏚️</a:t>
            </a:r>
          </a:p>
          <a:p>
            <a:endParaRPr lang="fr-FR" sz="2000" dirty="0"/>
          </a:p>
          <a:p>
            <a:endParaRPr lang="fr-FR" sz="2000" dirty="0"/>
          </a:p>
          <a:p>
            <a:endParaRPr lang="fr-FR" sz="2000" dirty="0"/>
          </a:p>
          <a:p>
            <a:endParaRPr lang="fr-FR" sz="2000" dirty="0"/>
          </a:p>
          <a:p>
            <a:endParaRPr lang="fr-FR" sz="400" dirty="0"/>
          </a:p>
          <a:p>
            <a:r>
              <a:rPr lang="fr-FR" sz="2000" dirty="0"/>
              <a:t>💊</a:t>
            </a:r>
          </a:p>
          <a:p>
            <a:endParaRPr lang="fr-FR" sz="2000" dirty="0"/>
          </a:p>
          <a:p>
            <a:endParaRPr lang="fr-FR" sz="2000" dirty="0"/>
          </a:p>
          <a:p>
            <a:endParaRPr lang="fr-FR" sz="400" dirty="0"/>
          </a:p>
          <a:p>
            <a:r>
              <a:rPr lang="fr-FR" dirty="0"/>
              <a:t>🌧️</a:t>
            </a:r>
          </a:p>
        </p:txBody>
      </p:sp>
      <p:pic>
        <p:nvPicPr>
          <p:cNvPr id="11" name="Image 10">
            <a:extLst>
              <a:ext uri="{FF2B5EF4-FFF2-40B4-BE49-F238E27FC236}">
                <a16:creationId xmlns:a16="http://schemas.microsoft.com/office/drawing/2014/main" id="{41FFC151-2951-4771-AB14-1AAFC08013EC}"/>
              </a:ext>
            </a:extLst>
          </p:cNvPr>
          <p:cNvPicPr>
            <a:picLocks noChangeAspect="1"/>
          </p:cNvPicPr>
          <p:nvPr/>
        </p:nvPicPr>
        <p:blipFill>
          <a:blip r:embed="rId5"/>
          <a:stretch>
            <a:fillRect/>
          </a:stretch>
        </p:blipFill>
        <p:spPr>
          <a:xfrm>
            <a:off x="271362" y="3230909"/>
            <a:ext cx="245106" cy="245106"/>
          </a:xfrm>
          <a:prstGeom prst="rect">
            <a:avLst/>
          </a:prstGeom>
        </p:spPr>
      </p:pic>
      <p:pic>
        <p:nvPicPr>
          <p:cNvPr id="17" name="Image 16">
            <a:extLst>
              <a:ext uri="{FF2B5EF4-FFF2-40B4-BE49-F238E27FC236}">
                <a16:creationId xmlns:a16="http://schemas.microsoft.com/office/drawing/2014/main" id="{E5DB2F15-5D99-41B5-915F-3ABBB558FBD9}"/>
              </a:ext>
            </a:extLst>
          </p:cNvPr>
          <p:cNvPicPr>
            <a:picLocks noChangeAspect="1"/>
          </p:cNvPicPr>
          <p:nvPr/>
        </p:nvPicPr>
        <p:blipFill>
          <a:blip r:embed="rId6"/>
          <a:stretch>
            <a:fillRect/>
          </a:stretch>
        </p:blipFill>
        <p:spPr>
          <a:xfrm>
            <a:off x="303535" y="2931958"/>
            <a:ext cx="245105" cy="245105"/>
          </a:xfrm>
          <a:prstGeom prst="rect">
            <a:avLst/>
          </a:prstGeom>
        </p:spPr>
      </p:pic>
      <p:pic>
        <p:nvPicPr>
          <p:cNvPr id="22" name="Image 21">
            <a:extLst>
              <a:ext uri="{FF2B5EF4-FFF2-40B4-BE49-F238E27FC236}">
                <a16:creationId xmlns:a16="http://schemas.microsoft.com/office/drawing/2014/main" id="{AF73F1EB-8D2F-4979-9DE8-7E3860CF0B93}"/>
              </a:ext>
            </a:extLst>
          </p:cNvPr>
          <p:cNvPicPr>
            <a:picLocks noChangeAspect="1"/>
          </p:cNvPicPr>
          <p:nvPr/>
        </p:nvPicPr>
        <p:blipFill>
          <a:blip r:embed="rId7"/>
          <a:stretch>
            <a:fillRect/>
          </a:stretch>
        </p:blipFill>
        <p:spPr>
          <a:xfrm>
            <a:off x="259562" y="4190012"/>
            <a:ext cx="268706" cy="268706"/>
          </a:xfrm>
          <a:prstGeom prst="rect">
            <a:avLst/>
          </a:prstGeom>
        </p:spPr>
      </p:pic>
      <p:pic>
        <p:nvPicPr>
          <p:cNvPr id="28" name="Image 27">
            <a:extLst>
              <a:ext uri="{FF2B5EF4-FFF2-40B4-BE49-F238E27FC236}">
                <a16:creationId xmlns:a16="http://schemas.microsoft.com/office/drawing/2014/main" id="{0B80E37C-84DC-4635-90AC-4541844992DE}"/>
              </a:ext>
            </a:extLst>
          </p:cNvPr>
          <p:cNvPicPr>
            <a:picLocks noChangeAspect="1"/>
          </p:cNvPicPr>
          <p:nvPr/>
        </p:nvPicPr>
        <p:blipFill>
          <a:blip r:embed="rId8"/>
          <a:stretch>
            <a:fillRect/>
          </a:stretch>
        </p:blipFill>
        <p:spPr>
          <a:xfrm>
            <a:off x="259563" y="2553450"/>
            <a:ext cx="268705" cy="268705"/>
          </a:xfrm>
          <a:prstGeom prst="rect">
            <a:avLst/>
          </a:prstGeom>
        </p:spPr>
      </p:pic>
    </p:spTree>
    <p:extLst>
      <p:ext uri="{BB962C8B-B14F-4D97-AF65-F5344CB8AC3E}">
        <p14:creationId xmlns:p14="http://schemas.microsoft.com/office/powerpoint/2010/main" val="34943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Graphic spid="7" grpId="0" uiExpand="1">
        <p:bldSub>
          <a:bldChart bld="series"/>
        </p:bldSub>
      </p:bldGraphic>
      <p:bldP spid="23"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b="1" dirty="0">
                <a:solidFill>
                  <a:schemeClr val="tx1"/>
                </a:solidFill>
              </a:rPr>
              <a:t>Conclusions</a:t>
            </a:r>
            <a:r>
              <a:rPr lang="fr-FR" dirty="0"/>
              <a:t/>
            </a:r>
            <a:br>
              <a:rPr lang="fr-FR" dirty="0"/>
            </a:br>
            <a:endParaRPr lang="fr-FR" dirty="0"/>
          </a:p>
        </p:txBody>
      </p:sp>
      <p:sp>
        <p:nvSpPr>
          <p:cNvPr id="3" name="Espace réservé du contenu 2"/>
          <p:cNvSpPr>
            <a:spLocks noGrp="1"/>
          </p:cNvSpPr>
          <p:nvPr>
            <p:ph idx="1"/>
          </p:nvPr>
        </p:nvSpPr>
        <p:spPr>
          <a:xfrm>
            <a:off x="327991" y="721896"/>
            <a:ext cx="11519452" cy="5842678"/>
          </a:xfrm>
        </p:spPr>
        <p:txBody>
          <a:bodyPr>
            <a:normAutofit fontScale="92500" lnSpcReduction="10000"/>
          </a:bodyPr>
          <a:lstStyle/>
          <a:p>
            <a:pPr>
              <a:lnSpc>
                <a:spcPct val="120000"/>
              </a:lnSpc>
            </a:pPr>
            <a:r>
              <a:rPr lang="en-US" sz="2000" dirty="0"/>
              <a:t>Systemic violence towards transgender women and HIV </a:t>
            </a:r>
            <a:r>
              <a:rPr lang="en-US" sz="2000" dirty="0" err="1"/>
              <a:t>syndemic</a:t>
            </a:r>
            <a:endParaRPr lang="en-US" sz="2000" dirty="0"/>
          </a:p>
          <a:p>
            <a:pPr lvl="1">
              <a:lnSpc>
                <a:spcPct val="120000"/>
              </a:lnSpc>
            </a:pPr>
            <a:r>
              <a:rPr lang="en-US" sz="1800" b="1" kern="1200" dirty="0">
                <a:solidFill>
                  <a:srgbClr val="DE5A00"/>
                </a:solidFill>
                <a:latin typeface="Tahoma" panose="020B0604030504040204" pitchFamily="34" charset="0"/>
                <a:ea typeface="Tahoma" panose="020B0604030504040204" pitchFamily="34" charset="0"/>
                <a:cs typeface="Tahoma" panose="020B0604030504040204" pitchFamily="34" charset="0"/>
              </a:rPr>
              <a:t>Transactional sex-related (client/street) violence :  </a:t>
            </a:r>
            <a:r>
              <a:rPr lang="en-US" sz="1800" b="1" kern="1200" dirty="0">
                <a:latin typeface="Tahoma" panose="020B0604030504040204" pitchFamily="34" charset="0"/>
                <a:ea typeface="Tahoma" panose="020B0604030504040204" pitchFamily="34" charset="0"/>
                <a:cs typeface="Tahoma" panose="020B0604030504040204" pitchFamily="34" charset="0"/>
              </a:rPr>
              <a:t>~1 in 4 TWLH-TS</a:t>
            </a:r>
          </a:p>
          <a:p>
            <a:pPr lvl="1">
              <a:lnSpc>
                <a:spcPct val="120000"/>
              </a:lnSpc>
            </a:pPr>
            <a:r>
              <a:rPr lang="en-US" sz="1800" b="1" kern="1200" dirty="0">
                <a:solidFill>
                  <a:srgbClr val="C00000"/>
                </a:solidFill>
                <a:latin typeface="Tahoma" panose="020B0604030504040204" pitchFamily="34" charset="0"/>
                <a:ea typeface="Tahoma" panose="020B0604030504040204" pitchFamily="34" charset="0"/>
                <a:cs typeface="Tahoma" panose="020B0604030504040204" pitchFamily="34" charset="0"/>
              </a:rPr>
              <a:t>Multiple type and perpetrators violence </a:t>
            </a:r>
            <a:r>
              <a:rPr lang="en-US" sz="1800" b="1" kern="1200" dirty="0">
                <a:latin typeface="Tahoma" panose="020B0604030504040204" pitchFamily="34" charset="0"/>
                <a:ea typeface="Tahoma" panose="020B0604030504040204" pitchFamily="34" charset="0"/>
                <a:cs typeface="Tahoma" panose="020B0604030504040204" pitchFamily="34" charset="0"/>
              </a:rPr>
              <a:t>: ~1 in 10 TWLH, whether engaged or not in transactional sex</a:t>
            </a:r>
          </a:p>
          <a:p>
            <a:pPr lvl="1">
              <a:lnSpc>
                <a:spcPct val="120000"/>
              </a:lnSpc>
            </a:pPr>
            <a:r>
              <a:rPr lang="en-US" sz="1800" b="1" dirty="0"/>
              <a:t>Intersecting vulnerabilities </a:t>
            </a:r>
            <a:r>
              <a:rPr lang="en-US" sz="1800" dirty="0"/>
              <a:t>: HIV care, mental health, violence, precariousness</a:t>
            </a:r>
          </a:p>
          <a:p>
            <a:pPr>
              <a:lnSpc>
                <a:spcPct val="120000"/>
              </a:lnSpc>
            </a:pPr>
            <a:r>
              <a:rPr lang="en-US" sz="2200" dirty="0"/>
              <a:t>Socio-political context</a:t>
            </a:r>
          </a:p>
          <a:p>
            <a:pPr lvl="1">
              <a:lnSpc>
                <a:spcPct val="120000"/>
              </a:lnSpc>
            </a:pPr>
            <a:r>
              <a:rPr lang="en-US" sz="1800" dirty="0"/>
              <a:t>Shrinking rights for migrants</a:t>
            </a:r>
          </a:p>
          <a:p>
            <a:pPr lvl="1">
              <a:lnSpc>
                <a:spcPct val="120000"/>
              </a:lnSpc>
            </a:pPr>
            <a:r>
              <a:rPr lang="en-US" sz="1800" dirty="0"/>
              <a:t>Abolitionist sex work laws</a:t>
            </a:r>
          </a:p>
          <a:p>
            <a:pPr lvl="1">
              <a:lnSpc>
                <a:spcPct val="120000"/>
              </a:lnSpc>
            </a:pPr>
            <a:r>
              <a:rPr lang="en-US" sz="1800" dirty="0"/>
              <a:t>Weakening of public health services</a:t>
            </a:r>
          </a:p>
          <a:p>
            <a:pPr lvl="1">
              <a:lnSpc>
                <a:spcPct val="120000"/>
              </a:lnSpc>
            </a:pPr>
            <a:r>
              <a:rPr lang="en-US" sz="1800" dirty="0"/>
              <a:t>Transgender identity and HIV-positive status: added layers of stigma and risk of violence?</a:t>
            </a:r>
          </a:p>
          <a:p>
            <a:pPr>
              <a:lnSpc>
                <a:spcPct val="120000"/>
              </a:lnSpc>
            </a:pPr>
            <a:r>
              <a:rPr lang="en-US" sz="2000" dirty="0"/>
              <a:t>Improving health and the HIV care continuum for TWLH in France</a:t>
            </a:r>
          </a:p>
          <a:p>
            <a:pPr lvl="1">
              <a:lnSpc>
                <a:spcPct val="120000"/>
              </a:lnSpc>
            </a:pPr>
            <a:r>
              <a:rPr lang="en-US" sz="1800" dirty="0"/>
              <a:t>Mental health, psychological support, harm reduction services related to drug use for survivors of violence, in HIV services and community settings</a:t>
            </a:r>
          </a:p>
          <a:p>
            <a:pPr lvl="1">
              <a:lnSpc>
                <a:spcPct val="120000"/>
              </a:lnSpc>
            </a:pPr>
            <a:r>
              <a:rPr lang="en-US" sz="1800" dirty="0"/>
              <a:t>Structural policies: stable housing, legal and social protections, community-based support</a:t>
            </a:r>
            <a:endParaRPr lang="fr-FR" sz="2000" dirty="0"/>
          </a:p>
        </p:txBody>
      </p:sp>
      <p:sp>
        <p:nvSpPr>
          <p:cNvPr id="4" name="Espace réservé du numéro de diapositive 3"/>
          <p:cNvSpPr>
            <a:spLocks noGrp="1"/>
          </p:cNvSpPr>
          <p:nvPr>
            <p:ph type="sldNum" sz="quarter" idx="12"/>
          </p:nvPr>
        </p:nvSpPr>
        <p:spPr/>
        <p:txBody>
          <a:bodyPr/>
          <a:lstStyle/>
          <a:p>
            <a:fld id="{64AF1470-5D93-4E24-A8F1-A513002C3073}" type="slidenum">
              <a:rPr lang="fr-FR" smtClean="0"/>
              <a:t>11</a:t>
            </a:fld>
            <a:endParaRPr lang="fr-FR" dirty="0"/>
          </a:p>
        </p:txBody>
      </p:sp>
    </p:spTree>
    <p:extLst>
      <p:ext uri="{BB962C8B-B14F-4D97-AF65-F5344CB8AC3E}">
        <p14:creationId xmlns:p14="http://schemas.microsoft.com/office/powerpoint/2010/main" val="35085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CB63E2-494C-451B-83CC-49C3758DEBC3}"/>
              </a:ext>
            </a:extLst>
          </p:cNvPr>
          <p:cNvSpPr>
            <a:spLocks noGrp="1"/>
          </p:cNvSpPr>
          <p:nvPr>
            <p:ph type="title"/>
          </p:nvPr>
        </p:nvSpPr>
        <p:spPr>
          <a:xfrm>
            <a:off x="844558" y="325316"/>
            <a:ext cx="10515600" cy="3886816"/>
          </a:xfrm>
        </p:spPr>
        <p:txBody>
          <a:bodyPr>
            <a:normAutofit/>
          </a:bodyPr>
          <a:lstStyle/>
          <a:p>
            <a:pPr algn="ctr"/>
            <a:r>
              <a:rPr lang="fr-FR" b="1" dirty="0" err="1">
                <a:solidFill>
                  <a:schemeClr val="tx1"/>
                </a:solidFill>
              </a:rPr>
              <a:t>Thanks</a:t>
            </a:r>
            <a:r>
              <a:rPr lang="fr-FR" b="1" dirty="0">
                <a:solidFill>
                  <a:schemeClr val="tx1"/>
                </a:solidFill>
              </a:rPr>
              <a:t> to </a:t>
            </a:r>
            <a:br>
              <a:rPr lang="fr-FR" b="1" dirty="0">
                <a:solidFill>
                  <a:schemeClr val="tx1"/>
                </a:solidFill>
              </a:rPr>
            </a:br>
            <a:r>
              <a:rPr lang="fr-FR" sz="2000" b="1" dirty="0">
                <a:solidFill>
                  <a:schemeClr val="tx1"/>
                </a:solidFill>
              </a:rPr>
              <a:t/>
            </a:r>
            <a:br>
              <a:rPr lang="fr-FR" sz="2000" b="1" dirty="0">
                <a:solidFill>
                  <a:schemeClr val="tx1"/>
                </a:solidFill>
              </a:rPr>
            </a:br>
            <a:r>
              <a:rPr lang="en-US" sz="2000" b="1" dirty="0">
                <a:solidFill>
                  <a:schemeClr val="tx1"/>
                </a:solidFill>
              </a:rPr>
              <a:t>The participants</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The </a:t>
            </a:r>
            <a:r>
              <a:rPr lang="en-US" sz="2000" b="1" dirty="0" err="1">
                <a:solidFill>
                  <a:schemeClr val="tx1"/>
                </a:solidFill>
              </a:rPr>
              <a:t>Trans&amp;HIV</a:t>
            </a:r>
            <a:r>
              <a:rPr lang="en-US" sz="2000" b="1" dirty="0">
                <a:solidFill>
                  <a:schemeClr val="tx1"/>
                </a:solidFill>
              </a:rPr>
              <a:t> Study Group</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fr-FR" sz="2000" b="1" dirty="0" err="1">
                <a:solidFill>
                  <a:schemeClr val="tx1"/>
                </a:solidFill>
              </a:rPr>
              <a:t>Participating</a:t>
            </a:r>
            <a:r>
              <a:rPr lang="fr-FR" sz="2000" b="1" dirty="0">
                <a:solidFill>
                  <a:schemeClr val="tx1"/>
                </a:solidFill>
              </a:rPr>
              <a:t> </a:t>
            </a:r>
            <a:r>
              <a:rPr lang="fr-FR" sz="2000" b="1" dirty="0" err="1">
                <a:solidFill>
                  <a:schemeClr val="tx1"/>
                </a:solidFill>
              </a:rPr>
              <a:t>hospitals</a:t>
            </a:r>
            <a:r>
              <a:rPr lang="fr-FR" sz="2000" b="1" dirty="0">
                <a:solidFill>
                  <a:schemeClr val="tx1"/>
                </a:solidFill>
              </a:rPr>
              <a:t>  </a:t>
            </a:r>
          </a:p>
        </p:txBody>
      </p:sp>
      <p:sp>
        <p:nvSpPr>
          <p:cNvPr id="3" name="Espace réservé du contenu 2">
            <a:extLst>
              <a:ext uri="{FF2B5EF4-FFF2-40B4-BE49-F238E27FC236}">
                <a16:creationId xmlns:a16="http://schemas.microsoft.com/office/drawing/2014/main" id="{DD1BB8E6-6A12-491C-81BA-00BB4C0E6F33}"/>
              </a:ext>
            </a:extLst>
          </p:cNvPr>
          <p:cNvSpPr>
            <a:spLocks noGrp="1"/>
          </p:cNvSpPr>
          <p:nvPr>
            <p:ph type="body" idx="1"/>
          </p:nvPr>
        </p:nvSpPr>
        <p:spPr>
          <a:xfrm>
            <a:off x="844558" y="4212132"/>
            <a:ext cx="10515600" cy="2022352"/>
          </a:xfrm>
        </p:spPr>
        <p:txBody>
          <a:bodyPr>
            <a:normAutofit/>
          </a:bodyPr>
          <a:lstStyle/>
          <a:p>
            <a:r>
              <a:rPr lang="fr-FR" sz="1200" dirty="0">
                <a:solidFill>
                  <a:schemeClr val="tx1"/>
                </a:solidFill>
              </a:rPr>
              <a:t>NICE - CHU de Nice - Hôpital de l'Archet 1 ;AIX EN PROVENCE - Centre Hospitalier du Pays d'Aix ; MARSEILLE - Hôpital Sainte Marguerite ; MARSEILLE - Hôpital Européen ; MARSEILLE - Institut Hospitalo-Universitaire Méditerranée Infection ; MARSEILLE - Hôpital Saint Joseph ; CAEN - CHU de Caen - Hôpital de la Côte de Nacre ; BOURGES - Centre Hospitalier Jacques Cœur ;CHARTRES LE COUDRAY - Centre Hospitalier de Chartres - Hôpital Louis Pasteur ; TOULOUSE - CHU de Toulouse - Hôpital Purpan ; BORDEAUX - CHU de Bordeaux - Hôpital Saint André ; NANTES - CHU de Nantes - Hôtel Dieu ; ANGERS - Centre Hospitalier Universitaire ; METZ - CHR METZ-Thionville ; TOURCOING - Centre Hospitalier Gustave </a:t>
            </a:r>
            <a:r>
              <a:rPr lang="fr-FR" sz="1200" dirty="0" err="1">
                <a:solidFill>
                  <a:schemeClr val="tx1"/>
                </a:solidFill>
              </a:rPr>
              <a:t>Dron</a:t>
            </a:r>
            <a:r>
              <a:rPr lang="fr-FR" sz="1200" dirty="0">
                <a:solidFill>
                  <a:schemeClr val="tx1"/>
                </a:solidFill>
              </a:rPr>
              <a:t> ; STRASBOURG - CHU de Strasbourg - Nouvel Hôpital Civil ; LYON - CHU de Lyon - Hôpital de la Croix-Rousse ; LE MANS - Centre Hospitalier ; PARIS - Hôtel Dieu ; PARIS - Hôpital Saint Louis ; PARIS - Hôpital Pitié Salpêtrière ; PARIS - Hôpital Européen Georges Pompidou ; PARIS - Hôpital Bichat-Claude Bernard ; PARIS - Hôpital Tenon ;PARIS - Le 190 ; PARIS - Hôpital Saint Antoine ;ROUEN - CHU de Rouen - Hôpital Charles Nicolle ; BOULOGNE BILLANCOURT - Hôpital Ambroise Paré ; SURESNES - Hôpital Foch ; PONTOISE - Centre Hospitalier René Dubois ;SAINT DENIS - CHU de La Réunion ; ST DENIS - Centre hospitalier de Saint Denis ; ALES - Centre hospitalier Alès Cévenne ; MONTPELLIER - CHU de Montpellier - Hôpital Gui de Chauliac ;BOBIGNY - CHU Avicenne ;QUIMPER - Centre Hospitalier de Cornouaille - Hôpital Laënnec </a:t>
            </a:r>
          </a:p>
        </p:txBody>
      </p:sp>
      <p:sp>
        <p:nvSpPr>
          <p:cNvPr id="4" name="Espace réservé du numéro de diapositive 3">
            <a:extLst>
              <a:ext uri="{FF2B5EF4-FFF2-40B4-BE49-F238E27FC236}">
                <a16:creationId xmlns:a16="http://schemas.microsoft.com/office/drawing/2014/main" id="{B57E9020-7E17-4772-8E4A-9AC042543E04}"/>
              </a:ext>
            </a:extLst>
          </p:cNvPr>
          <p:cNvSpPr>
            <a:spLocks noGrp="1"/>
          </p:cNvSpPr>
          <p:nvPr>
            <p:ph type="sldNum" sz="quarter" idx="12"/>
          </p:nvPr>
        </p:nvSpPr>
        <p:spPr/>
        <p:txBody>
          <a:bodyPr/>
          <a:lstStyle/>
          <a:p>
            <a:fld id="{AF504C2A-3C1F-442A-9D7E-3177E6E67035}" type="slidenum">
              <a:rPr lang="fr-FR" smtClean="0"/>
              <a:pPr/>
              <a:t>12</a:t>
            </a:fld>
            <a:endParaRPr lang="fr-FR" dirty="0"/>
          </a:p>
        </p:txBody>
      </p:sp>
      <p:grpSp>
        <p:nvGrpSpPr>
          <p:cNvPr id="17" name="Groupe 16">
            <a:extLst>
              <a:ext uri="{FF2B5EF4-FFF2-40B4-BE49-F238E27FC236}">
                <a16:creationId xmlns:a16="http://schemas.microsoft.com/office/drawing/2014/main" id="{30E5E26D-0DF7-4AF1-AF80-D6EEBBBFE183}"/>
              </a:ext>
            </a:extLst>
          </p:cNvPr>
          <p:cNvGrpSpPr/>
          <p:nvPr/>
        </p:nvGrpSpPr>
        <p:grpSpPr>
          <a:xfrm>
            <a:off x="3654382" y="1676593"/>
            <a:ext cx="5199757" cy="1184262"/>
            <a:chOff x="3654382" y="1676593"/>
            <a:chExt cx="5199757" cy="1184262"/>
          </a:xfrm>
        </p:grpSpPr>
        <p:grpSp>
          <p:nvGrpSpPr>
            <p:cNvPr id="14" name="Groupe 13">
              <a:extLst>
                <a:ext uri="{FF2B5EF4-FFF2-40B4-BE49-F238E27FC236}">
                  <a16:creationId xmlns:a16="http://schemas.microsoft.com/office/drawing/2014/main" id="{62D2AA1F-002A-4524-A473-611C6C19FDE1}"/>
                </a:ext>
              </a:extLst>
            </p:cNvPr>
            <p:cNvGrpSpPr/>
            <p:nvPr/>
          </p:nvGrpSpPr>
          <p:grpSpPr>
            <a:xfrm>
              <a:off x="3654382" y="1676593"/>
              <a:ext cx="5199757" cy="1184262"/>
              <a:chOff x="3882697" y="2341454"/>
              <a:chExt cx="4672833" cy="881986"/>
            </a:xfrm>
          </p:grpSpPr>
          <p:pic>
            <p:nvPicPr>
              <p:cNvPr id="5" name="Image 4">
                <a:extLst>
                  <a:ext uri="{FF2B5EF4-FFF2-40B4-BE49-F238E27FC236}">
                    <a16:creationId xmlns:a16="http://schemas.microsoft.com/office/drawing/2014/main" id="{4ABCC4A9-F082-444A-ACA8-5CC79B6F7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697" y="2530942"/>
                <a:ext cx="972000" cy="503010"/>
              </a:xfrm>
              <a:prstGeom prst="rect">
                <a:avLst/>
              </a:prstGeom>
            </p:spPr>
          </p:pic>
          <p:pic>
            <p:nvPicPr>
              <p:cNvPr id="13" name="Image 12">
                <a:extLst>
                  <a:ext uri="{FF2B5EF4-FFF2-40B4-BE49-F238E27FC236}">
                    <a16:creationId xmlns:a16="http://schemas.microsoft.com/office/drawing/2014/main" id="{F0A15FB9-4BE2-4304-A906-01F723991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141" y="2341454"/>
                <a:ext cx="1325389" cy="881986"/>
              </a:xfrm>
              <a:prstGeom prst="rect">
                <a:avLst/>
              </a:prstGeom>
            </p:spPr>
          </p:pic>
        </p:grpSp>
        <p:pic>
          <p:nvPicPr>
            <p:cNvPr id="16" name="Image 15">
              <a:extLst>
                <a:ext uri="{FF2B5EF4-FFF2-40B4-BE49-F238E27FC236}">
                  <a16:creationId xmlns:a16="http://schemas.microsoft.com/office/drawing/2014/main" id="{A4C6AD9B-C764-4AC1-A888-4901439C2B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7036" y="1932978"/>
              <a:ext cx="1310643" cy="582169"/>
            </a:xfrm>
            <a:prstGeom prst="rect">
              <a:avLst/>
            </a:prstGeom>
          </p:spPr>
        </p:pic>
      </p:grpSp>
    </p:spTree>
    <p:extLst>
      <p:ext uri="{BB962C8B-B14F-4D97-AF65-F5344CB8AC3E}">
        <p14:creationId xmlns:p14="http://schemas.microsoft.com/office/powerpoint/2010/main" val="242542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E58A942-6624-4728-B2FF-F511AF6A8E42}"/>
              </a:ext>
            </a:extLst>
          </p:cNvPr>
          <p:cNvSpPr>
            <a:spLocks noGrp="1"/>
          </p:cNvSpPr>
          <p:nvPr>
            <p:ph type="title"/>
          </p:nvPr>
        </p:nvSpPr>
        <p:spPr/>
        <p:txBody>
          <a:bodyPr/>
          <a:lstStyle/>
          <a:p>
            <a:r>
              <a:rPr lang="fr-FR" dirty="0"/>
              <a:t>Appendix</a:t>
            </a:r>
          </a:p>
        </p:txBody>
      </p:sp>
      <p:sp>
        <p:nvSpPr>
          <p:cNvPr id="7" name="Espace réservé du texte 6">
            <a:extLst>
              <a:ext uri="{FF2B5EF4-FFF2-40B4-BE49-F238E27FC236}">
                <a16:creationId xmlns:a16="http://schemas.microsoft.com/office/drawing/2014/main" id="{3FEB8730-29AF-46B2-A191-44FECA5356D0}"/>
              </a:ext>
            </a:extLst>
          </p:cNvPr>
          <p:cNvSpPr>
            <a:spLocks noGrp="1"/>
          </p:cNvSpPr>
          <p:nvPr>
            <p:ph type="body" idx="1"/>
          </p:nvPr>
        </p:nvSpPr>
        <p:spPr/>
        <p:txBody>
          <a:bodyPr/>
          <a:lstStyle/>
          <a:p>
            <a:r>
              <a:rPr lang="en-US" dirty="0"/>
              <a:t>Demographic, socioeconomic, psychosocial, HIV and transactional sex characteristics * of transgender women living with HIV, whether engaged or not in transactional sex (ANRS 14056 </a:t>
            </a:r>
            <a:r>
              <a:rPr lang="en-US" dirty="0" err="1"/>
              <a:t>Trans&amp;HIV</a:t>
            </a:r>
            <a:r>
              <a:rPr lang="en-US" dirty="0"/>
              <a:t>)</a:t>
            </a:r>
            <a:endParaRPr lang="fr-FR" dirty="0"/>
          </a:p>
        </p:txBody>
      </p:sp>
      <p:sp>
        <p:nvSpPr>
          <p:cNvPr id="4" name="Espace réservé du numéro de diapositive 3">
            <a:extLst>
              <a:ext uri="{FF2B5EF4-FFF2-40B4-BE49-F238E27FC236}">
                <a16:creationId xmlns:a16="http://schemas.microsoft.com/office/drawing/2014/main" id="{1AF0150F-7C22-4E1E-84F8-96F56886871C}"/>
              </a:ext>
            </a:extLst>
          </p:cNvPr>
          <p:cNvSpPr>
            <a:spLocks noGrp="1"/>
          </p:cNvSpPr>
          <p:nvPr>
            <p:ph type="sldNum" sz="quarter" idx="12"/>
          </p:nvPr>
        </p:nvSpPr>
        <p:spPr/>
        <p:txBody>
          <a:bodyPr/>
          <a:lstStyle/>
          <a:p>
            <a:fld id="{AF504C2A-3C1F-442A-9D7E-3177E6E67035}" type="slidenum">
              <a:rPr lang="fr-FR" smtClean="0"/>
              <a:pPr/>
              <a:t>13</a:t>
            </a:fld>
            <a:endParaRPr lang="fr-FR" dirty="0"/>
          </a:p>
        </p:txBody>
      </p:sp>
      <p:sp>
        <p:nvSpPr>
          <p:cNvPr id="5" name="Espace réservé du pied de page 4">
            <a:extLst>
              <a:ext uri="{FF2B5EF4-FFF2-40B4-BE49-F238E27FC236}">
                <a16:creationId xmlns:a16="http://schemas.microsoft.com/office/drawing/2014/main" id="{BCB79E9F-567C-46DE-95AA-C57EE3AF8304}"/>
              </a:ext>
            </a:extLst>
          </p:cNvPr>
          <p:cNvSpPr>
            <a:spLocks noGrp="1"/>
          </p:cNvSpPr>
          <p:nvPr>
            <p:ph type="ftr" sz="quarter" idx="10"/>
          </p:nvPr>
        </p:nvSpPr>
        <p:spPr/>
        <p:txBody>
          <a:bodyPr/>
          <a:lstStyle/>
          <a:p>
            <a:pPr>
              <a:defRPr/>
            </a:pPr>
            <a:endParaRPr lang="fr-FR" dirty="0"/>
          </a:p>
        </p:txBody>
      </p:sp>
    </p:spTree>
    <p:extLst>
      <p:ext uri="{BB962C8B-B14F-4D97-AF65-F5344CB8AC3E}">
        <p14:creationId xmlns:p14="http://schemas.microsoft.com/office/powerpoint/2010/main" val="143222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69FFF5D-3F16-4A9A-87B5-8F6C20DCB668}"/>
              </a:ext>
            </a:extLst>
          </p:cNvPr>
          <p:cNvSpPr>
            <a:spLocks noGrp="1"/>
          </p:cNvSpPr>
          <p:nvPr>
            <p:ph type="sldNum" sz="quarter" idx="12"/>
          </p:nvPr>
        </p:nvSpPr>
        <p:spPr/>
        <p:txBody>
          <a:bodyPr/>
          <a:lstStyle/>
          <a:p>
            <a:fld id="{AF504C2A-3C1F-442A-9D7E-3177E6E67035}" type="slidenum">
              <a:rPr lang="fr-FR" smtClean="0"/>
              <a:pPr/>
              <a:t>14</a:t>
            </a:fld>
            <a:endParaRPr lang="fr-FR" dirty="0"/>
          </a:p>
        </p:txBody>
      </p:sp>
      <p:sp>
        <p:nvSpPr>
          <p:cNvPr id="5" name="Espace réservé du pied de page 4">
            <a:extLst>
              <a:ext uri="{FF2B5EF4-FFF2-40B4-BE49-F238E27FC236}">
                <a16:creationId xmlns:a16="http://schemas.microsoft.com/office/drawing/2014/main" id="{FB131218-1BE6-4390-AA03-5AB8C8918517}"/>
              </a:ext>
            </a:extLst>
          </p:cNvPr>
          <p:cNvSpPr>
            <a:spLocks noGrp="1"/>
          </p:cNvSpPr>
          <p:nvPr>
            <p:ph type="ftr" sz="quarter" idx="10"/>
          </p:nvPr>
        </p:nvSpPr>
        <p:spPr/>
        <p:txBody>
          <a:bodyPr/>
          <a:lstStyle/>
          <a:p>
            <a:pPr>
              <a:defRPr/>
            </a:pPr>
            <a:endParaRPr lang="fr-FR" dirty="0"/>
          </a:p>
        </p:txBody>
      </p:sp>
      <p:graphicFrame>
        <p:nvGraphicFramePr>
          <p:cNvPr id="6" name="Espace réservé du contenu 5">
            <a:extLst>
              <a:ext uri="{FF2B5EF4-FFF2-40B4-BE49-F238E27FC236}">
                <a16:creationId xmlns:a16="http://schemas.microsoft.com/office/drawing/2014/main" id="{55096B3B-881D-4971-B401-C18F96242966}"/>
              </a:ext>
            </a:extLst>
          </p:cNvPr>
          <p:cNvGraphicFramePr>
            <a:graphicFrameLocks noGrp="1"/>
          </p:cNvGraphicFramePr>
          <p:nvPr>
            <p:ph idx="4294967295"/>
            <p:extLst>
              <p:ext uri="{D42A27DB-BD31-4B8C-83A1-F6EECF244321}">
                <p14:modId xmlns:p14="http://schemas.microsoft.com/office/powerpoint/2010/main" val="3203019275"/>
              </p:ext>
            </p:extLst>
          </p:nvPr>
        </p:nvGraphicFramePr>
        <p:xfrm>
          <a:off x="0" y="87032"/>
          <a:ext cx="11519452" cy="16830802"/>
        </p:xfrm>
        <a:graphic>
          <a:graphicData uri="http://schemas.openxmlformats.org/drawingml/2006/table">
            <a:tbl>
              <a:tblPr firstRow="1" firstCol="1" bandRow="1">
                <a:tableStyleId>{5C22544A-7EE6-4342-B048-85BDC9FD1C3A}</a:tableStyleId>
              </a:tblPr>
              <a:tblGrid>
                <a:gridCol w="6464690">
                  <a:extLst>
                    <a:ext uri="{9D8B030D-6E8A-4147-A177-3AD203B41FA5}">
                      <a16:colId xmlns:a16="http://schemas.microsoft.com/office/drawing/2014/main" val="2182084572"/>
                    </a:ext>
                  </a:extLst>
                </a:gridCol>
                <a:gridCol w="1968095">
                  <a:extLst>
                    <a:ext uri="{9D8B030D-6E8A-4147-A177-3AD203B41FA5}">
                      <a16:colId xmlns:a16="http://schemas.microsoft.com/office/drawing/2014/main" val="1418834141"/>
                    </a:ext>
                  </a:extLst>
                </a:gridCol>
                <a:gridCol w="1542775">
                  <a:extLst>
                    <a:ext uri="{9D8B030D-6E8A-4147-A177-3AD203B41FA5}">
                      <a16:colId xmlns:a16="http://schemas.microsoft.com/office/drawing/2014/main" val="1850758399"/>
                    </a:ext>
                  </a:extLst>
                </a:gridCol>
                <a:gridCol w="1543892">
                  <a:extLst>
                    <a:ext uri="{9D8B030D-6E8A-4147-A177-3AD203B41FA5}">
                      <a16:colId xmlns:a16="http://schemas.microsoft.com/office/drawing/2014/main" val="1791631950"/>
                    </a:ext>
                  </a:extLst>
                </a:gridCol>
              </a:tblGrid>
              <a:tr h="76252">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b"/>
                </a:tc>
                <a:tc>
                  <a:txBody>
                    <a:bodyPr/>
                    <a:lstStyle/>
                    <a:p>
                      <a:pPr algn="ctr">
                        <a:lnSpc>
                          <a:spcPct val="107000"/>
                        </a:lnSpc>
                        <a:spcAft>
                          <a:spcPts val="800"/>
                        </a:spcAft>
                      </a:pPr>
                      <a:r>
                        <a:rPr lang="en-GB" sz="1200" dirty="0">
                          <a:effectLst/>
                        </a:rPr>
                        <a:t>Total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gn="ctr">
                        <a:lnSpc>
                          <a:spcPct val="107000"/>
                        </a:lnSpc>
                        <a:spcAft>
                          <a:spcPts val="800"/>
                        </a:spcAft>
                      </a:pPr>
                      <a:r>
                        <a:rPr lang="en-GB" sz="1200" dirty="0">
                          <a:effectLst/>
                        </a:rPr>
                        <a:t>TWLH-</a:t>
                      </a:r>
                      <a:r>
                        <a:rPr lang="en-GB" sz="1200" dirty="0" err="1">
                          <a:effectLst/>
                        </a:rPr>
                        <a:t>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gn="ctr">
                        <a:lnSpc>
                          <a:spcPct val="107000"/>
                        </a:lnSpc>
                        <a:spcAft>
                          <a:spcPts val="800"/>
                        </a:spcAft>
                      </a:pPr>
                      <a:r>
                        <a:rPr lang="en-GB" sz="1200" dirty="0">
                          <a:effectLst/>
                        </a:rPr>
                        <a:t>TWLH-TS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extLst>
                  <a:ext uri="{0D108BD9-81ED-4DB2-BD59-A6C34878D82A}">
                    <a16:rowId xmlns:a16="http://schemas.microsoft.com/office/drawing/2014/main" val="163898585"/>
                  </a:ext>
                </a:extLst>
              </a:tr>
              <a:tr h="76252">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b"/>
                </a:tc>
                <a:tc>
                  <a:txBody>
                    <a:bodyPr/>
                    <a:lstStyle/>
                    <a:p>
                      <a:pPr algn="ctr">
                        <a:lnSpc>
                          <a:spcPct val="107000"/>
                        </a:lnSpc>
                        <a:spcAft>
                          <a:spcPts val="800"/>
                        </a:spcAft>
                      </a:pPr>
                      <a:r>
                        <a:rPr lang="en-GB" sz="1200">
                          <a:effectLst/>
                        </a:rPr>
                        <a:t>N=501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gn="ctr">
                        <a:lnSpc>
                          <a:spcPct val="107000"/>
                        </a:lnSpc>
                        <a:spcAft>
                          <a:spcPts val="800"/>
                        </a:spcAft>
                      </a:pPr>
                      <a:r>
                        <a:rPr lang="en-GB" sz="1200">
                          <a:effectLst/>
                        </a:rPr>
                        <a:t>n=168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gn="ctr">
                        <a:lnSpc>
                          <a:spcPct val="107000"/>
                        </a:lnSpc>
                        <a:spcAft>
                          <a:spcPts val="800"/>
                        </a:spcAft>
                      </a:pPr>
                      <a:r>
                        <a:rPr lang="en-GB" sz="1200" dirty="0">
                          <a:effectLst/>
                        </a:rPr>
                        <a:t>n=333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extLst>
                  <a:ext uri="{0D108BD9-81ED-4DB2-BD59-A6C34878D82A}">
                    <a16:rowId xmlns:a16="http://schemas.microsoft.com/office/drawing/2014/main" val="4285928885"/>
                  </a:ext>
                </a:extLst>
              </a:tr>
              <a:tr h="76252">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b"/>
                </a:tc>
                <a:tc gridSpan="3">
                  <a:txBody>
                    <a:bodyPr/>
                    <a:lstStyle/>
                    <a:p>
                      <a:pPr algn="ctr">
                        <a:lnSpc>
                          <a:spcPct val="107000"/>
                        </a:lnSpc>
                        <a:spcAft>
                          <a:spcPts val="800"/>
                        </a:spcAft>
                      </a:pPr>
                      <a:r>
                        <a:rPr lang="en-GB" sz="1200">
                          <a:effectLst/>
                        </a:rPr>
                        <a:t>n (%), median (IQR)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25143579"/>
                  </a:ext>
                </a:extLst>
              </a:tr>
              <a:tr h="66920">
                <a:tc>
                  <a:txBody>
                    <a:bodyPr/>
                    <a:lstStyle/>
                    <a:p>
                      <a:pPr>
                        <a:lnSpc>
                          <a:spcPct val="107000"/>
                        </a:lnSpc>
                        <a:spcAft>
                          <a:spcPts val="800"/>
                        </a:spcAft>
                      </a:pPr>
                      <a:r>
                        <a:rPr lang="en-GB" sz="1200">
                          <a:effectLst/>
                        </a:rPr>
                        <a:t>Demographic and socioeconomic characteristics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nSpc>
                          <a:spcPct val="107000"/>
                        </a:lnSpc>
                        <a:spcAft>
                          <a:spcPts val="800"/>
                        </a:spcAft>
                      </a:pPr>
                      <a:r>
                        <a:rPr lang="en-GB" sz="1200" baseline="300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spcAft>
                          <a:spcPts val="800"/>
                        </a:spcAft>
                      </a:pPr>
                      <a:r>
                        <a:rPr lang="en-GB" sz="1200" baseline="300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777618286"/>
                  </a:ext>
                </a:extLst>
              </a:tr>
              <a:tr h="66920">
                <a:tc>
                  <a:txBody>
                    <a:bodyPr/>
                    <a:lstStyle/>
                    <a:p>
                      <a:pPr>
                        <a:lnSpc>
                          <a:spcPct val="107000"/>
                        </a:lnSpc>
                        <a:spcAft>
                          <a:spcPts val="800"/>
                        </a:spcAft>
                      </a:pPr>
                      <a:r>
                        <a:rPr lang="en-GB" sz="1200">
                          <a:effectLst/>
                        </a:rPr>
                        <a:t>Age (years)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43 (36 – 50)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50 (43 – 56)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41 (34 – 47)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189435473"/>
                  </a:ext>
                </a:extLst>
              </a:tr>
              <a:tr h="76252">
                <a:tc>
                  <a:txBody>
                    <a:bodyPr/>
                    <a:lstStyle/>
                    <a:p>
                      <a:pPr>
                        <a:lnSpc>
                          <a:spcPct val="107000"/>
                        </a:lnSpc>
                        <a:spcAft>
                          <a:spcPts val="800"/>
                        </a:spcAft>
                      </a:pPr>
                      <a:r>
                        <a:rPr lang="en-GB" sz="1200">
                          <a:effectLst/>
                        </a:rPr>
                        <a:t>Education level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367833128"/>
                  </a:ext>
                </a:extLst>
              </a:tr>
              <a:tr h="66920">
                <a:tc>
                  <a:txBody>
                    <a:bodyPr/>
                    <a:lstStyle/>
                    <a:p>
                      <a:pPr indent="101600">
                        <a:lnSpc>
                          <a:spcPct val="107000"/>
                        </a:lnSpc>
                        <a:spcAft>
                          <a:spcPts val="800"/>
                        </a:spcAft>
                      </a:pPr>
                      <a:r>
                        <a:rPr lang="en-GB" sz="1200">
                          <a:effectLst/>
                        </a:rPr>
                        <a:t>Upper secondary school diploma or third level education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98 (20%)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49 (29%)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49 (15%)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4212758533"/>
                  </a:ext>
                </a:extLst>
              </a:tr>
              <a:tr h="66920">
                <a:tc>
                  <a:txBody>
                    <a:bodyPr/>
                    <a:lstStyle/>
                    <a:p>
                      <a:pPr indent="101600">
                        <a:lnSpc>
                          <a:spcPct val="107000"/>
                        </a:lnSpc>
                        <a:spcAft>
                          <a:spcPts val="800"/>
                        </a:spcAft>
                      </a:pPr>
                      <a:r>
                        <a:rPr lang="en-GB" sz="1200">
                          <a:effectLst/>
                        </a:rPr>
                        <a:t>No schooling/Primary/Lower secondary school</a:t>
                      </a: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402 (80%)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118 (71%)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284 (85%)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852274697"/>
                  </a:ext>
                </a:extLst>
              </a:tr>
              <a:tr h="76252">
                <a:tc>
                  <a:txBody>
                    <a:bodyPr/>
                    <a:lstStyle/>
                    <a:p>
                      <a:pPr>
                        <a:lnSpc>
                          <a:spcPct val="107000"/>
                        </a:lnSpc>
                        <a:spcAft>
                          <a:spcPts val="800"/>
                        </a:spcAft>
                      </a:pPr>
                      <a:r>
                        <a:rPr lang="en-GB" sz="1200">
                          <a:effectLst/>
                        </a:rPr>
                        <a:t>Housing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4222801744"/>
                  </a:ext>
                </a:extLst>
              </a:tr>
              <a:tr h="66920">
                <a:tc>
                  <a:txBody>
                    <a:bodyPr/>
                    <a:lstStyle/>
                    <a:p>
                      <a:pPr indent="101600">
                        <a:lnSpc>
                          <a:spcPct val="107000"/>
                        </a:lnSpc>
                        <a:spcAft>
                          <a:spcPts val="800"/>
                        </a:spcAft>
                      </a:pPr>
                      <a:r>
                        <a:rPr lang="en-GB" sz="1200">
                          <a:effectLst/>
                        </a:rPr>
                        <a:t>Stable (Owner or renter of own home)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328 (66%)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133 (80%)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195 (59%)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994070364"/>
                  </a:ext>
                </a:extLst>
              </a:tr>
              <a:tr h="66920">
                <a:tc>
                  <a:txBody>
                    <a:bodyPr/>
                    <a:lstStyle/>
                    <a:p>
                      <a:pPr indent="101600">
                        <a:lnSpc>
                          <a:spcPct val="107000"/>
                        </a:lnSpc>
                        <a:spcAft>
                          <a:spcPts val="800"/>
                        </a:spcAft>
                      </a:pPr>
                      <a:r>
                        <a:rPr lang="en-GB" sz="1200">
                          <a:effectLst/>
                        </a:rPr>
                        <a:t>Unstable (Hosted/Hotel/Squat)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170 (34%)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34 (20%)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136 (41%)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503246311"/>
                  </a:ext>
                </a:extLst>
              </a:tr>
              <a:tr h="76252">
                <a:tc>
                  <a:txBody>
                    <a:bodyPr/>
                    <a:lstStyle/>
                    <a:p>
                      <a:pPr>
                        <a:lnSpc>
                          <a:spcPct val="107000"/>
                        </a:lnSpc>
                        <a:spcAft>
                          <a:spcPts val="800"/>
                        </a:spcAft>
                      </a:pPr>
                      <a:r>
                        <a:rPr lang="en-GB" sz="1200">
                          <a:effectLst/>
                        </a:rPr>
                        <a:t>Perceived housing conditions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828209283"/>
                  </a:ext>
                </a:extLst>
              </a:tr>
              <a:tr h="66920">
                <a:tc>
                  <a:txBody>
                    <a:bodyPr/>
                    <a:lstStyle/>
                    <a:p>
                      <a:pPr indent="101600">
                        <a:lnSpc>
                          <a:spcPct val="107000"/>
                        </a:lnSpc>
                        <a:spcAft>
                          <a:spcPts val="800"/>
                        </a:spcAft>
                      </a:pPr>
                      <a:r>
                        <a:rPr lang="en-GB" sz="1200">
                          <a:effectLst/>
                        </a:rPr>
                        <a:t>Adequate (i.e., responding Very satisfactory/Satisfactory/Acceptable)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387 (77%)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141 (84%)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246 (74%)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91110676"/>
                  </a:ext>
                </a:extLst>
              </a:tr>
              <a:tr h="66920">
                <a:tc>
                  <a:txBody>
                    <a:bodyPr/>
                    <a:lstStyle/>
                    <a:p>
                      <a:pPr indent="101600">
                        <a:lnSpc>
                          <a:spcPct val="107000"/>
                        </a:lnSpc>
                        <a:spcAft>
                          <a:spcPts val="800"/>
                        </a:spcAft>
                      </a:pPr>
                      <a:r>
                        <a:rPr lang="en-GB" sz="1200">
                          <a:effectLst/>
                        </a:rPr>
                        <a:t>Inadequate (i.e., responding Unsatisfactory/Very unsatisfactory)</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114 (23%)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27 (16%)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87 (26%)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563490074"/>
                  </a:ext>
                </a:extLst>
              </a:tr>
              <a:tr h="76252">
                <a:tc>
                  <a:txBody>
                    <a:bodyPr/>
                    <a:lstStyle/>
                    <a:p>
                      <a:pPr>
                        <a:lnSpc>
                          <a:spcPct val="107000"/>
                        </a:lnSpc>
                        <a:spcAft>
                          <a:spcPts val="800"/>
                        </a:spcAft>
                      </a:pPr>
                      <a:r>
                        <a:rPr lang="en-GB" sz="1200">
                          <a:effectLst/>
                        </a:rPr>
                        <a:t>Legal status in France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940038176"/>
                  </a:ext>
                </a:extLst>
              </a:tr>
              <a:tr h="66920">
                <a:tc>
                  <a:txBody>
                    <a:bodyPr/>
                    <a:lstStyle/>
                    <a:p>
                      <a:pPr indent="101600">
                        <a:lnSpc>
                          <a:spcPct val="107000"/>
                        </a:lnSpc>
                        <a:spcAft>
                          <a:spcPts val="800"/>
                        </a:spcAft>
                      </a:pPr>
                      <a:r>
                        <a:rPr lang="en-GB" sz="1200">
                          <a:effectLst/>
                        </a:rPr>
                        <a:t>Documented (European citizenship or resident permit)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338 (67%)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144 (87%)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194 (59%)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915362664"/>
                  </a:ext>
                </a:extLst>
              </a:tr>
              <a:tr h="66920">
                <a:tc>
                  <a:txBody>
                    <a:bodyPr/>
                    <a:lstStyle/>
                    <a:p>
                      <a:pPr indent="101600">
                        <a:lnSpc>
                          <a:spcPct val="107000"/>
                        </a:lnSpc>
                        <a:spcAft>
                          <a:spcPts val="800"/>
                        </a:spcAft>
                      </a:pPr>
                      <a:r>
                        <a:rPr lang="en-GB" sz="1200">
                          <a:effectLst/>
                        </a:rPr>
                        <a:t>Undocumented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158 (32%)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22 (13%)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136 (41%)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532809388"/>
                  </a:ext>
                </a:extLst>
              </a:tr>
              <a:tr h="76252">
                <a:tc>
                  <a:txBody>
                    <a:bodyPr/>
                    <a:lstStyle/>
                    <a:p>
                      <a:pPr>
                        <a:lnSpc>
                          <a:spcPct val="107000"/>
                        </a:lnSpc>
                        <a:spcAft>
                          <a:spcPts val="800"/>
                        </a:spcAft>
                      </a:pPr>
                      <a:r>
                        <a:rPr lang="en-GB" sz="1200">
                          <a:effectLst/>
                        </a:rPr>
                        <a:t>Type of health insurance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01002959"/>
                  </a:ext>
                </a:extLst>
              </a:tr>
              <a:tr h="66920">
                <a:tc>
                  <a:txBody>
                    <a:bodyPr/>
                    <a:lstStyle/>
                    <a:p>
                      <a:pPr indent="101600">
                        <a:lnSpc>
                          <a:spcPct val="107000"/>
                        </a:lnSpc>
                        <a:spcAft>
                          <a:spcPts val="800"/>
                        </a:spcAft>
                      </a:pPr>
                      <a:r>
                        <a:rPr lang="en-GB" sz="1200">
                          <a:effectLst/>
                        </a:rPr>
                        <a:t>General public health insurance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347 (69%)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149 (89%)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198 (60%)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215226733"/>
                  </a:ext>
                </a:extLst>
              </a:tr>
              <a:tr h="66920">
                <a:tc>
                  <a:txBody>
                    <a:bodyPr/>
                    <a:lstStyle/>
                    <a:p>
                      <a:pPr indent="101600">
                        <a:lnSpc>
                          <a:spcPct val="107000"/>
                        </a:lnSpc>
                        <a:spcAft>
                          <a:spcPts val="800"/>
                        </a:spcAft>
                      </a:pPr>
                      <a:r>
                        <a:rPr lang="en-GB" sz="1200">
                          <a:effectLst/>
                        </a:rPr>
                        <a:t>Medical state assistance for undocumented migrants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123 (25%)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12 (7%)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111 (33%)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921884793"/>
                  </a:ext>
                </a:extLst>
              </a:tr>
              <a:tr h="66920">
                <a:tc>
                  <a:txBody>
                    <a:bodyPr/>
                    <a:lstStyle/>
                    <a:p>
                      <a:pPr indent="101600">
                        <a:lnSpc>
                          <a:spcPct val="107000"/>
                        </a:lnSpc>
                        <a:spcAft>
                          <a:spcPts val="800"/>
                        </a:spcAft>
                      </a:pPr>
                      <a:r>
                        <a:rPr lang="en-GB" sz="1200">
                          <a:effectLst/>
                        </a:rPr>
                        <a:t>No insurance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29 (6%)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6 (4%)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23 (7%)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121232662"/>
                  </a:ext>
                </a:extLst>
              </a:tr>
              <a:tr h="76252">
                <a:tc>
                  <a:txBody>
                    <a:bodyPr/>
                    <a:lstStyle/>
                    <a:p>
                      <a:pPr>
                        <a:lnSpc>
                          <a:spcPct val="107000"/>
                        </a:lnSpc>
                        <a:spcAft>
                          <a:spcPts val="800"/>
                        </a:spcAft>
                      </a:pPr>
                      <a:r>
                        <a:rPr lang="en-GB" sz="1200">
                          <a:effectLst/>
                        </a:rPr>
                        <a:t>Employment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730485424"/>
                  </a:ext>
                </a:extLst>
              </a:tr>
              <a:tr h="66920">
                <a:tc>
                  <a:txBody>
                    <a:bodyPr/>
                    <a:lstStyle/>
                    <a:p>
                      <a:pPr indent="101600">
                        <a:lnSpc>
                          <a:spcPct val="107000"/>
                        </a:lnSpc>
                        <a:spcAft>
                          <a:spcPts val="800"/>
                        </a:spcAft>
                      </a:pPr>
                      <a:r>
                        <a:rPr lang="en-GB" sz="1200">
                          <a:effectLst/>
                        </a:rPr>
                        <a:t>Declared employment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64 (13%)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50 (30%)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14 (4%)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533644952"/>
                  </a:ext>
                </a:extLst>
              </a:tr>
              <a:tr h="66920">
                <a:tc>
                  <a:txBody>
                    <a:bodyPr/>
                    <a:lstStyle/>
                    <a:p>
                      <a:pPr indent="101600">
                        <a:lnSpc>
                          <a:spcPct val="107000"/>
                        </a:lnSpc>
                        <a:spcAft>
                          <a:spcPts val="800"/>
                        </a:spcAft>
                      </a:pPr>
                      <a:r>
                        <a:rPr lang="en-GB" sz="1200">
                          <a:effectLst/>
                        </a:rPr>
                        <a:t>Undeclared or informal employment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262 (52%)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17 (10%)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245 (74%)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460509430"/>
                  </a:ext>
                </a:extLst>
              </a:tr>
              <a:tr h="66920">
                <a:tc>
                  <a:txBody>
                    <a:bodyPr/>
                    <a:lstStyle/>
                    <a:p>
                      <a:pPr indent="101600">
                        <a:lnSpc>
                          <a:spcPct val="107000"/>
                        </a:lnSpc>
                        <a:spcAft>
                          <a:spcPts val="800"/>
                        </a:spcAft>
                      </a:pPr>
                      <a:r>
                        <a:rPr lang="en-GB" sz="1200">
                          <a:effectLst/>
                        </a:rPr>
                        <a:t>Unemployed/inactive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175 (35%)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101 (60%)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74 (22%)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349810907"/>
                  </a:ext>
                </a:extLst>
              </a:tr>
              <a:tr h="76252">
                <a:tc>
                  <a:txBody>
                    <a:bodyPr/>
                    <a:lstStyle/>
                    <a:p>
                      <a:pPr>
                        <a:lnSpc>
                          <a:spcPct val="107000"/>
                        </a:lnSpc>
                        <a:spcAft>
                          <a:spcPts val="800"/>
                        </a:spcAft>
                      </a:pPr>
                      <a:r>
                        <a:rPr lang="en-GB" sz="1200">
                          <a:effectLst/>
                        </a:rPr>
                        <a:t>Estimated monthly net income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412189852"/>
                  </a:ext>
                </a:extLst>
              </a:tr>
              <a:tr h="66920">
                <a:tc>
                  <a:txBody>
                    <a:bodyPr/>
                    <a:lstStyle/>
                    <a:p>
                      <a:pPr indent="101600">
                        <a:lnSpc>
                          <a:spcPct val="107000"/>
                        </a:lnSpc>
                        <a:spcAft>
                          <a:spcPts val="800"/>
                        </a:spcAft>
                      </a:pPr>
                      <a:r>
                        <a:rPr lang="en-GB" sz="1200">
                          <a:effectLst/>
                        </a:rPr>
                        <a:t>≥1000€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152 (30%)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70 (42%)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82 (25%)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806177813"/>
                  </a:ext>
                </a:extLst>
              </a:tr>
              <a:tr h="66920">
                <a:tc>
                  <a:txBody>
                    <a:bodyPr/>
                    <a:lstStyle/>
                    <a:p>
                      <a:pPr indent="101600">
                        <a:lnSpc>
                          <a:spcPct val="107000"/>
                        </a:lnSpc>
                        <a:spcAft>
                          <a:spcPts val="800"/>
                        </a:spcAft>
                      </a:pPr>
                      <a:r>
                        <a:rPr lang="en-GB" sz="1200">
                          <a:effectLst/>
                        </a:rPr>
                        <a:t>500-1000€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204 (41%)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67 (40%)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137 (41%)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764808233"/>
                  </a:ext>
                </a:extLst>
              </a:tr>
              <a:tr h="66920">
                <a:tc>
                  <a:txBody>
                    <a:bodyPr/>
                    <a:lstStyle/>
                    <a:p>
                      <a:pPr indent="101600">
                        <a:lnSpc>
                          <a:spcPct val="107000"/>
                        </a:lnSpc>
                        <a:spcAft>
                          <a:spcPts val="800"/>
                        </a:spcAft>
                      </a:pPr>
                      <a:r>
                        <a:rPr lang="en-GB" sz="1200">
                          <a:effectLst/>
                        </a:rPr>
                        <a:t>&lt;500€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145 (29%)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31 (19%)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114 (34%)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237341773"/>
                  </a:ext>
                </a:extLst>
              </a:tr>
              <a:tr h="76252">
                <a:tc>
                  <a:txBody>
                    <a:bodyPr/>
                    <a:lstStyle/>
                    <a:p>
                      <a:pPr>
                        <a:lnSpc>
                          <a:spcPct val="107000"/>
                        </a:lnSpc>
                        <a:spcAft>
                          <a:spcPts val="800"/>
                        </a:spcAft>
                      </a:pPr>
                      <a:r>
                        <a:rPr lang="en-GB" sz="1200">
                          <a:effectLst/>
                        </a:rPr>
                        <a:t>Psychosocial characteristics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b"/>
                </a:tc>
                <a:tc>
                  <a:txBody>
                    <a:bodyPr/>
                    <a:lstStyle/>
                    <a:p>
                      <a:pPr>
                        <a:lnSpc>
                          <a:spcPct val="107000"/>
                        </a:lnSpc>
                        <a:spcAft>
                          <a:spcPts val="800"/>
                        </a:spcAft>
                      </a:pPr>
                      <a:r>
                        <a:rPr lang="en-GB" sz="1200" baseline="300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spcAft>
                          <a:spcPts val="800"/>
                        </a:spcAft>
                      </a:pPr>
                      <a:r>
                        <a:rPr lang="en-GB" sz="1200" baseline="300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090290822"/>
                  </a:ext>
                </a:extLst>
              </a:tr>
              <a:tr h="76252">
                <a:tc>
                  <a:txBody>
                    <a:bodyPr/>
                    <a:lstStyle/>
                    <a:p>
                      <a:pPr>
                        <a:lnSpc>
                          <a:spcPct val="107000"/>
                        </a:lnSpc>
                        <a:spcAft>
                          <a:spcPts val="800"/>
                        </a:spcAft>
                      </a:pPr>
                      <a:r>
                        <a:rPr lang="fr-FR" sz="1200">
                          <a:effectLst/>
                        </a:rPr>
                        <a:t>Typology of gender affirmation (GAF) dimensions </a:t>
                      </a: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626481459"/>
                  </a:ext>
                </a:extLst>
              </a:tr>
              <a:tr h="104286">
                <a:tc>
                  <a:txBody>
                    <a:bodyPr/>
                    <a:lstStyle/>
                    <a:p>
                      <a:pPr indent="101600">
                        <a:lnSpc>
                          <a:spcPct val="107000"/>
                        </a:lnSpc>
                        <a:spcAft>
                          <a:spcPts val="800"/>
                        </a:spcAft>
                      </a:pPr>
                      <a:r>
                        <a:rPr lang="en-GB" sz="1200">
                          <a:effectLst/>
                        </a:rPr>
                        <a:t>Comprehensive use of all GAF dimensions: medical, administrative, psychological, and social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63 (13%)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41 (24%)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22 (7%)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338660206"/>
                  </a:ext>
                </a:extLst>
              </a:tr>
              <a:tr h="66920">
                <a:tc>
                  <a:txBody>
                    <a:bodyPr/>
                    <a:lstStyle/>
                    <a:p>
                      <a:pPr indent="101600">
                        <a:lnSpc>
                          <a:spcPct val="107000"/>
                        </a:lnSpc>
                        <a:spcAft>
                          <a:spcPts val="800"/>
                        </a:spcAft>
                      </a:pPr>
                      <a:r>
                        <a:rPr lang="en-GB" sz="1200">
                          <a:effectLst/>
                        </a:rPr>
                        <a:t>Predominant use of the medical dimension of GAF</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327 (65%)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91 (54%)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236 (71%)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959517274"/>
                  </a:ext>
                </a:extLst>
              </a:tr>
              <a:tr h="66920">
                <a:tc>
                  <a:txBody>
                    <a:bodyPr/>
                    <a:lstStyle/>
                    <a:p>
                      <a:pPr indent="101600">
                        <a:lnSpc>
                          <a:spcPct val="107000"/>
                        </a:lnSpc>
                        <a:spcAft>
                          <a:spcPts val="800"/>
                        </a:spcAft>
                      </a:pPr>
                      <a:r>
                        <a:rPr lang="en-GB" sz="1200">
                          <a:effectLst/>
                        </a:rPr>
                        <a:t>Sparse use of medical and administrative dimensions of GAF</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111 (22%)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36 (21%)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75 (23%)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828522953"/>
                  </a:ext>
                </a:extLst>
              </a:tr>
              <a:tr h="76252">
                <a:tc>
                  <a:txBody>
                    <a:bodyPr/>
                    <a:lstStyle/>
                    <a:p>
                      <a:pPr>
                        <a:lnSpc>
                          <a:spcPct val="107000"/>
                        </a:lnSpc>
                        <a:spcAft>
                          <a:spcPts val="800"/>
                        </a:spcAft>
                      </a:pPr>
                      <a:r>
                        <a:rPr lang="en-GB" sz="1200">
                          <a:effectLst/>
                        </a:rPr>
                        <a:t>Living alone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943868162"/>
                  </a:ext>
                </a:extLst>
              </a:tr>
              <a:tr h="66920">
                <a:tc>
                  <a:txBody>
                    <a:bodyPr/>
                    <a:lstStyle/>
                    <a:p>
                      <a:pPr indent="101600">
                        <a:lnSpc>
                          <a:spcPct val="107000"/>
                        </a:lnSpc>
                        <a:spcAft>
                          <a:spcPts val="800"/>
                        </a:spcAft>
                      </a:pPr>
                      <a:r>
                        <a:rPr lang="en-GB" sz="1200">
                          <a:effectLst/>
                        </a:rPr>
                        <a:t>No</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242 (48%)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60 (36%)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182 (55%)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51740361"/>
                  </a:ext>
                </a:extLst>
              </a:tr>
              <a:tr h="66920">
                <a:tc>
                  <a:txBody>
                    <a:bodyPr/>
                    <a:lstStyle/>
                    <a:p>
                      <a:pPr indent="101600">
                        <a:lnSpc>
                          <a:spcPct val="107000"/>
                        </a:lnSpc>
                        <a:spcAft>
                          <a:spcPts val="800"/>
                        </a:spcAft>
                      </a:pPr>
                      <a:r>
                        <a:rPr lang="en-GB" sz="1200">
                          <a:effectLst/>
                        </a:rPr>
                        <a:t>Yes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259 (5%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108 (64%)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151 (45%)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722902118"/>
                  </a:ext>
                </a:extLst>
              </a:tr>
              <a:tr h="76252">
                <a:tc>
                  <a:txBody>
                    <a:bodyPr/>
                    <a:lstStyle/>
                    <a:p>
                      <a:pPr>
                        <a:lnSpc>
                          <a:spcPct val="107000"/>
                        </a:lnSpc>
                        <a:spcAft>
                          <a:spcPts val="800"/>
                        </a:spcAft>
                      </a:pPr>
                      <a:r>
                        <a:rPr lang="en-GB" sz="1200">
                          <a:effectLst/>
                        </a:rPr>
                        <a:t>Had a primary partner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735288315"/>
                  </a:ext>
                </a:extLst>
              </a:tr>
              <a:tr h="66920">
                <a:tc>
                  <a:txBody>
                    <a:bodyPr/>
                    <a:lstStyle/>
                    <a:p>
                      <a:pPr indent="101600">
                        <a:lnSpc>
                          <a:spcPct val="107000"/>
                        </a:lnSpc>
                        <a:spcAft>
                          <a:spcPts val="800"/>
                        </a:spcAft>
                      </a:pPr>
                      <a:r>
                        <a:rPr lang="en-GB" sz="1200">
                          <a:effectLst/>
                        </a:rPr>
                        <a:t>Yes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192 (38%)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74 (45%)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118 (35%)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700145878"/>
                  </a:ext>
                </a:extLst>
              </a:tr>
              <a:tr h="66920">
                <a:tc>
                  <a:txBody>
                    <a:bodyPr/>
                    <a:lstStyle/>
                    <a:p>
                      <a:pPr indent="101600">
                        <a:lnSpc>
                          <a:spcPct val="107000"/>
                        </a:lnSpc>
                        <a:spcAft>
                          <a:spcPts val="800"/>
                        </a:spcAft>
                      </a:pPr>
                      <a:r>
                        <a:rPr lang="en-GB" sz="1200">
                          <a:effectLst/>
                        </a:rPr>
                        <a:t>No</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306 (61%)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91 (55%)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215 (65%)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593529"/>
                  </a:ext>
                </a:extLst>
              </a:tr>
              <a:tr h="76252">
                <a:tc>
                  <a:txBody>
                    <a:bodyPr/>
                    <a:lstStyle/>
                    <a:p>
                      <a:pPr>
                        <a:lnSpc>
                          <a:spcPct val="107000"/>
                        </a:lnSpc>
                        <a:spcAft>
                          <a:spcPts val="800"/>
                        </a:spcAft>
                      </a:pPr>
                      <a:r>
                        <a:rPr lang="en-GB" sz="1200">
                          <a:effectLst/>
                        </a:rPr>
                        <a:t>Had someone to rely on for support when needed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766976917"/>
                  </a:ext>
                </a:extLst>
              </a:tr>
              <a:tr h="66920">
                <a:tc>
                  <a:txBody>
                    <a:bodyPr/>
                    <a:lstStyle/>
                    <a:p>
                      <a:pPr indent="101600">
                        <a:lnSpc>
                          <a:spcPct val="107000"/>
                        </a:lnSpc>
                        <a:spcAft>
                          <a:spcPts val="800"/>
                        </a:spcAft>
                      </a:pPr>
                      <a:r>
                        <a:rPr lang="en-GB" sz="1200">
                          <a:effectLst/>
                        </a:rPr>
                        <a:t>Yes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402 (80%)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146 (87%)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256 (77%)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975781707"/>
                  </a:ext>
                </a:extLst>
              </a:tr>
              <a:tr h="66920">
                <a:tc>
                  <a:txBody>
                    <a:bodyPr/>
                    <a:lstStyle/>
                    <a:p>
                      <a:pPr indent="101600">
                        <a:lnSpc>
                          <a:spcPct val="107000"/>
                        </a:lnSpc>
                        <a:spcAft>
                          <a:spcPts val="800"/>
                        </a:spcAft>
                      </a:pPr>
                      <a:r>
                        <a:rPr lang="en-GB" sz="1200">
                          <a:effectLst/>
                        </a:rPr>
                        <a:t>No</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99 (20%)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22 (13%)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77 (23%)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246644092"/>
                  </a:ext>
                </a:extLst>
              </a:tr>
              <a:tr h="76252">
                <a:tc>
                  <a:txBody>
                    <a:bodyPr/>
                    <a:lstStyle/>
                    <a:p>
                      <a:pPr>
                        <a:lnSpc>
                          <a:spcPct val="107000"/>
                        </a:lnSpc>
                        <a:spcAft>
                          <a:spcPts val="800"/>
                        </a:spcAft>
                      </a:pPr>
                      <a:r>
                        <a:rPr lang="en-GB" sz="1200">
                          <a:effectLst/>
                        </a:rPr>
                        <a:t>Received needed moral support (in previous 12 months)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198390655"/>
                  </a:ext>
                </a:extLst>
              </a:tr>
              <a:tr h="66920">
                <a:tc>
                  <a:txBody>
                    <a:bodyPr/>
                    <a:lstStyle/>
                    <a:p>
                      <a:pPr indent="101600">
                        <a:lnSpc>
                          <a:spcPct val="107000"/>
                        </a:lnSpc>
                        <a:spcAft>
                          <a:spcPts val="800"/>
                        </a:spcAft>
                      </a:pPr>
                      <a:r>
                        <a:rPr lang="en-GB" sz="1200">
                          <a:effectLst/>
                        </a:rPr>
                        <a:t>Yes/Did not need support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307 (61%)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115 (69%)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192 (58%)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66360510"/>
                  </a:ext>
                </a:extLst>
              </a:tr>
              <a:tr h="66920">
                <a:tc>
                  <a:txBody>
                    <a:bodyPr/>
                    <a:lstStyle/>
                    <a:p>
                      <a:pPr indent="101600">
                        <a:lnSpc>
                          <a:spcPct val="107000"/>
                        </a:lnSpc>
                        <a:spcAft>
                          <a:spcPts val="800"/>
                        </a:spcAft>
                      </a:pPr>
                      <a:r>
                        <a:rPr lang="en-GB" sz="1200">
                          <a:effectLst/>
                        </a:rPr>
                        <a:t>No/Did not receive enough support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194 (39%)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53 (32%)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141 (42%)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593348344"/>
                  </a:ext>
                </a:extLst>
              </a:tr>
              <a:tr h="76252">
                <a:tc>
                  <a:txBody>
                    <a:bodyPr/>
                    <a:lstStyle/>
                    <a:p>
                      <a:pPr>
                        <a:lnSpc>
                          <a:spcPct val="107000"/>
                        </a:lnSpc>
                        <a:spcAft>
                          <a:spcPts val="800"/>
                        </a:spcAft>
                      </a:pPr>
                      <a:r>
                        <a:rPr lang="en-GB" sz="1200">
                          <a:effectLst/>
                        </a:rPr>
                        <a:t>Receive needed material </a:t>
                      </a:r>
                      <a:r>
                        <a:rPr lang="fr-FR" sz="1200">
                          <a:effectLst/>
                        </a:rPr>
                        <a:t> </a:t>
                      </a:r>
                      <a:r>
                        <a:rPr lang="en-GB" sz="1200">
                          <a:effectLst/>
                        </a:rPr>
                        <a:t>help (in previous 12 months)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535185056"/>
                  </a:ext>
                </a:extLst>
              </a:tr>
              <a:tr h="66920">
                <a:tc>
                  <a:txBody>
                    <a:bodyPr/>
                    <a:lstStyle/>
                    <a:p>
                      <a:pPr indent="101600">
                        <a:lnSpc>
                          <a:spcPct val="107000"/>
                        </a:lnSpc>
                        <a:spcAft>
                          <a:spcPts val="800"/>
                        </a:spcAft>
                      </a:pPr>
                      <a:r>
                        <a:rPr lang="en-GB" sz="1200">
                          <a:effectLst/>
                        </a:rPr>
                        <a:t>Yes/Did not need material help</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213 (43%)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88 (52%)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125 (38%)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338987160"/>
                  </a:ext>
                </a:extLst>
              </a:tr>
              <a:tr h="66920">
                <a:tc>
                  <a:txBody>
                    <a:bodyPr/>
                    <a:lstStyle/>
                    <a:p>
                      <a:pPr indent="101600">
                        <a:lnSpc>
                          <a:spcPct val="107000"/>
                        </a:lnSpc>
                        <a:spcAft>
                          <a:spcPts val="800"/>
                        </a:spcAft>
                      </a:pPr>
                      <a:r>
                        <a:rPr lang="en-GB" sz="1200">
                          <a:effectLst/>
                        </a:rPr>
                        <a:t>No/Did not receive enough material help</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288 (57%)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80 (48%)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208 (63%)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70515863"/>
                  </a:ext>
                </a:extLst>
              </a:tr>
              <a:tr h="76252">
                <a:tc>
                  <a:txBody>
                    <a:bodyPr/>
                    <a:lstStyle/>
                    <a:p>
                      <a:pPr>
                        <a:lnSpc>
                          <a:spcPct val="107000"/>
                        </a:lnSpc>
                        <a:spcAft>
                          <a:spcPts val="800"/>
                        </a:spcAft>
                      </a:pPr>
                      <a:r>
                        <a:rPr lang="en-GB" sz="1200">
                          <a:effectLst/>
                        </a:rPr>
                        <a:t>Depression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501589251"/>
                  </a:ext>
                </a:extLst>
              </a:tr>
              <a:tr h="66920">
                <a:tc>
                  <a:txBody>
                    <a:bodyPr/>
                    <a:lstStyle/>
                    <a:p>
                      <a:pPr indent="101600">
                        <a:lnSpc>
                          <a:spcPct val="107000"/>
                        </a:lnSpc>
                        <a:spcAft>
                          <a:spcPts val="800"/>
                        </a:spcAft>
                      </a:pPr>
                      <a:r>
                        <a:rPr lang="en-GB" sz="1200">
                          <a:effectLst/>
                        </a:rPr>
                        <a:t>None to mild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367 (73%)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131 (82%)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236 (72%)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139986439"/>
                  </a:ext>
                </a:extLst>
              </a:tr>
              <a:tr h="66920">
                <a:tc>
                  <a:txBody>
                    <a:bodyPr/>
                    <a:lstStyle/>
                    <a:p>
                      <a:pPr indent="101600">
                        <a:lnSpc>
                          <a:spcPct val="107000"/>
                        </a:lnSpc>
                        <a:spcAft>
                          <a:spcPts val="800"/>
                        </a:spcAft>
                      </a:pPr>
                      <a:r>
                        <a:rPr lang="en-GB" sz="1200">
                          <a:effectLst/>
                        </a:rPr>
                        <a:t>Moderate to severe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120 (24%)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29 (18%)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91 (28%)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375352405"/>
                  </a:ext>
                </a:extLst>
              </a:tr>
              <a:tr h="76252">
                <a:tc>
                  <a:txBody>
                    <a:bodyPr/>
                    <a:lstStyle/>
                    <a:p>
                      <a:pPr>
                        <a:lnSpc>
                          <a:spcPct val="107000"/>
                        </a:lnSpc>
                        <a:spcAft>
                          <a:spcPts val="800"/>
                        </a:spcAft>
                      </a:pPr>
                      <a:r>
                        <a:rPr lang="en-GB" sz="1200">
                          <a:effectLst/>
                        </a:rPr>
                        <a:t>Use of stimulants (in previous month)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384109728"/>
                  </a:ext>
                </a:extLst>
              </a:tr>
              <a:tr h="66920">
                <a:tc>
                  <a:txBody>
                    <a:bodyPr/>
                    <a:lstStyle/>
                    <a:p>
                      <a:pPr indent="101600">
                        <a:lnSpc>
                          <a:spcPct val="107000"/>
                        </a:lnSpc>
                        <a:spcAft>
                          <a:spcPts val="800"/>
                        </a:spcAft>
                      </a:pPr>
                      <a:r>
                        <a:rPr lang="en-GB" sz="1200">
                          <a:effectLst/>
                        </a:rPr>
                        <a:t>No</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366 (73%)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138 (82%)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228 (69%)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401521574"/>
                  </a:ext>
                </a:extLst>
              </a:tr>
              <a:tr h="66920">
                <a:tc>
                  <a:txBody>
                    <a:bodyPr/>
                    <a:lstStyle/>
                    <a:p>
                      <a:pPr indent="101600">
                        <a:lnSpc>
                          <a:spcPct val="107000"/>
                        </a:lnSpc>
                        <a:spcAft>
                          <a:spcPts val="800"/>
                        </a:spcAft>
                      </a:pPr>
                      <a:r>
                        <a:rPr lang="en-GB" sz="1200">
                          <a:effectLst/>
                        </a:rPr>
                        <a:t>Yes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135 (27%)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30 (18%)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105 (32%)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815976116"/>
                  </a:ext>
                </a:extLst>
              </a:tr>
              <a:tr h="76252">
                <a:tc>
                  <a:txBody>
                    <a:bodyPr/>
                    <a:lstStyle/>
                    <a:p>
                      <a:pPr>
                        <a:lnSpc>
                          <a:spcPct val="107000"/>
                        </a:lnSpc>
                        <a:spcAft>
                          <a:spcPts val="800"/>
                        </a:spcAft>
                      </a:pPr>
                      <a:r>
                        <a:rPr lang="en-GB" sz="1200">
                          <a:effectLst/>
                        </a:rPr>
                        <a:t>Use of dissociative drugs (in previous month)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016703389"/>
                  </a:ext>
                </a:extLst>
              </a:tr>
              <a:tr h="66920">
                <a:tc>
                  <a:txBody>
                    <a:bodyPr/>
                    <a:lstStyle/>
                    <a:p>
                      <a:pPr indent="101600">
                        <a:lnSpc>
                          <a:spcPct val="107000"/>
                        </a:lnSpc>
                        <a:spcAft>
                          <a:spcPts val="800"/>
                        </a:spcAft>
                      </a:pPr>
                      <a:r>
                        <a:rPr lang="en-GB" sz="1200">
                          <a:effectLst/>
                        </a:rPr>
                        <a:t>No</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482 (96%)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164 (98%)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318 (96%)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096654837"/>
                  </a:ext>
                </a:extLst>
              </a:tr>
              <a:tr h="66920">
                <a:tc>
                  <a:txBody>
                    <a:bodyPr/>
                    <a:lstStyle/>
                    <a:p>
                      <a:pPr indent="101600">
                        <a:lnSpc>
                          <a:spcPct val="107000"/>
                        </a:lnSpc>
                        <a:spcAft>
                          <a:spcPts val="800"/>
                        </a:spcAft>
                      </a:pPr>
                      <a:r>
                        <a:rPr lang="en-GB" sz="1200">
                          <a:effectLst/>
                        </a:rPr>
                        <a:t>Yes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18 (4%)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 (2%)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15 (5%)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720106700"/>
                  </a:ext>
                </a:extLst>
              </a:tr>
              <a:tr h="76252">
                <a:tc>
                  <a:txBody>
                    <a:bodyPr/>
                    <a:lstStyle/>
                    <a:p>
                      <a:pPr>
                        <a:lnSpc>
                          <a:spcPct val="107000"/>
                        </a:lnSpc>
                        <a:spcAft>
                          <a:spcPts val="800"/>
                        </a:spcAft>
                      </a:pPr>
                      <a:r>
                        <a:rPr lang="en-GB" sz="1200">
                          <a:effectLst/>
                        </a:rPr>
                        <a:t>Use of cannabis (in previous month)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796696412"/>
                  </a:ext>
                </a:extLst>
              </a:tr>
              <a:tr h="66920">
                <a:tc>
                  <a:txBody>
                    <a:bodyPr/>
                    <a:lstStyle/>
                    <a:p>
                      <a:pPr indent="101600">
                        <a:lnSpc>
                          <a:spcPct val="107000"/>
                        </a:lnSpc>
                        <a:spcAft>
                          <a:spcPts val="800"/>
                        </a:spcAft>
                      </a:pPr>
                      <a:r>
                        <a:rPr lang="en-GB" sz="1200">
                          <a:effectLst/>
                        </a:rPr>
                        <a:t>No use or not daily</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458 (60%)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158 (94%)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300 (90%)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006929960"/>
                  </a:ext>
                </a:extLst>
              </a:tr>
              <a:tr h="66920">
                <a:tc>
                  <a:txBody>
                    <a:bodyPr/>
                    <a:lstStyle/>
                    <a:p>
                      <a:pPr indent="101600">
                        <a:lnSpc>
                          <a:spcPct val="107000"/>
                        </a:lnSpc>
                        <a:spcAft>
                          <a:spcPts val="800"/>
                        </a:spcAft>
                      </a:pPr>
                      <a:r>
                        <a:rPr lang="en-GB" sz="1200">
                          <a:effectLst/>
                        </a:rPr>
                        <a:t>Daily</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43 (38%)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10 (6%)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33 (10%)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728353066"/>
                  </a:ext>
                </a:extLst>
              </a:tr>
              <a:tr h="76252">
                <a:tc>
                  <a:txBody>
                    <a:bodyPr/>
                    <a:lstStyle/>
                    <a:p>
                      <a:pPr>
                        <a:lnSpc>
                          <a:spcPct val="107000"/>
                        </a:lnSpc>
                        <a:spcAft>
                          <a:spcPts val="800"/>
                        </a:spcAft>
                      </a:pPr>
                      <a:r>
                        <a:rPr lang="en-GB" sz="1200">
                          <a:effectLst/>
                        </a:rPr>
                        <a:t>Alcohol consumption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734060541"/>
                  </a:ext>
                </a:extLst>
              </a:tr>
              <a:tr h="66920">
                <a:tc>
                  <a:txBody>
                    <a:bodyPr/>
                    <a:lstStyle/>
                    <a:p>
                      <a:pPr indent="101600">
                        <a:lnSpc>
                          <a:spcPct val="107000"/>
                        </a:lnSpc>
                        <a:spcAft>
                          <a:spcPts val="800"/>
                        </a:spcAft>
                      </a:pPr>
                      <a:r>
                        <a:rPr lang="en-GB" sz="1200">
                          <a:effectLst/>
                        </a:rPr>
                        <a:t>No consumption or low risk</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309 (38%)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120 (73%)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189 (57%)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28941966"/>
                  </a:ext>
                </a:extLst>
              </a:tr>
              <a:tr h="66920">
                <a:tc>
                  <a:txBody>
                    <a:bodyPr/>
                    <a:lstStyle/>
                    <a:p>
                      <a:pPr indent="101600">
                        <a:lnSpc>
                          <a:spcPct val="107000"/>
                        </a:lnSpc>
                        <a:spcAft>
                          <a:spcPts val="800"/>
                        </a:spcAft>
                      </a:pPr>
                      <a:r>
                        <a:rPr lang="en-GB" sz="1200">
                          <a:effectLst/>
                        </a:rPr>
                        <a:t>At-risk consumption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186 (52%)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45 (27%)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141 (43%)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517187532"/>
                  </a:ext>
                </a:extLst>
              </a:tr>
              <a:tr h="76252">
                <a:tc>
                  <a:txBody>
                    <a:bodyPr/>
                    <a:lstStyle/>
                    <a:p>
                      <a:pPr>
                        <a:lnSpc>
                          <a:spcPct val="107000"/>
                        </a:lnSpc>
                        <a:spcAft>
                          <a:spcPts val="800"/>
                        </a:spcAft>
                      </a:pPr>
                      <a:r>
                        <a:rPr lang="en-GB" sz="1200">
                          <a:effectLst/>
                        </a:rPr>
                        <a:t>HIV-related outcomes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b"/>
                </a:tc>
                <a:tc>
                  <a:txBody>
                    <a:bodyPr/>
                    <a:lstStyle/>
                    <a:p>
                      <a:pPr>
                        <a:lnSpc>
                          <a:spcPct val="107000"/>
                        </a:lnSpc>
                        <a:spcAft>
                          <a:spcPts val="800"/>
                        </a:spcAft>
                      </a:pPr>
                      <a:r>
                        <a:rPr lang="en-GB" sz="1200" baseline="300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spcAft>
                          <a:spcPts val="800"/>
                        </a:spcAft>
                      </a:pPr>
                      <a:r>
                        <a:rPr lang="en-GB" sz="1200" baseline="300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941605178"/>
                  </a:ext>
                </a:extLst>
              </a:tr>
              <a:tr h="76252">
                <a:tc>
                  <a:txBody>
                    <a:bodyPr/>
                    <a:lstStyle/>
                    <a:p>
                      <a:pPr>
                        <a:lnSpc>
                          <a:spcPct val="107000"/>
                        </a:lnSpc>
                        <a:spcAft>
                          <a:spcPts val="800"/>
                        </a:spcAft>
                      </a:pPr>
                      <a:r>
                        <a:rPr lang="en-GB" sz="1200">
                          <a:effectLst/>
                        </a:rPr>
                        <a:t>ART interruption (≥ 2 days in previous month)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426975556"/>
                  </a:ext>
                </a:extLst>
              </a:tr>
              <a:tr h="66920">
                <a:tc>
                  <a:txBody>
                    <a:bodyPr/>
                    <a:lstStyle/>
                    <a:p>
                      <a:pPr indent="101600">
                        <a:lnSpc>
                          <a:spcPct val="107000"/>
                        </a:lnSpc>
                        <a:spcAft>
                          <a:spcPts val="800"/>
                        </a:spcAft>
                      </a:pPr>
                      <a:r>
                        <a:rPr lang="en-GB" sz="1200">
                          <a:effectLst/>
                        </a:rPr>
                        <a:t>No</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356 (71%)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128 (78%)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228 (69%)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81066606"/>
                  </a:ext>
                </a:extLst>
              </a:tr>
              <a:tr h="66920">
                <a:tc>
                  <a:txBody>
                    <a:bodyPr/>
                    <a:lstStyle/>
                    <a:p>
                      <a:pPr indent="101600">
                        <a:lnSpc>
                          <a:spcPct val="107000"/>
                        </a:lnSpc>
                        <a:spcAft>
                          <a:spcPts val="800"/>
                        </a:spcAft>
                      </a:pPr>
                      <a:r>
                        <a:rPr lang="en-GB" sz="1200">
                          <a:effectLst/>
                        </a:rPr>
                        <a:t>Yes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138 (28%)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37 (22%)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101 (31%)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364971461"/>
                  </a:ext>
                </a:extLst>
              </a:tr>
              <a:tr h="76252">
                <a:tc>
                  <a:txBody>
                    <a:bodyPr/>
                    <a:lstStyle/>
                    <a:p>
                      <a:pPr>
                        <a:lnSpc>
                          <a:spcPct val="107000"/>
                        </a:lnSpc>
                        <a:spcAft>
                          <a:spcPts val="800"/>
                        </a:spcAft>
                      </a:pPr>
                      <a:r>
                        <a:rPr lang="en-GB" sz="1200">
                          <a:effectLst/>
                        </a:rPr>
                        <a:t>ART treatment adherence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855548485"/>
                  </a:ext>
                </a:extLst>
              </a:tr>
              <a:tr h="66920">
                <a:tc>
                  <a:txBody>
                    <a:bodyPr/>
                    <a:lstStyle/>
                    <a:p>
                      <a:pPr indent="101600">
                        <a:lnSpc>
                          <a:spcPct val="107000"/>
                        </a:lnSpc>
                        <a:spcAft>
                          <a:spcPts val="800"/>
                        </a:spcAft>
                      </a:pPr>
                      <a:r>
                        <a:rPr lang="en-GB" sz="1200">
                          <a:effectLst/>
                        </a:rPr>
                        <a:t>Good adherence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289 (58%)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112 (68%)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177 (54%)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801272029"/>
                  </a:ext>
                </a:extLst>
              </a:tr>
              <a:tr h="66920">
                <a:tc>
                  <a:txBody>
                    <a:bodyPr/>
                    <a:lstStyle/>
                    <a:p>
                      <a:pPr indent="101600">
                        <a:lnSpc>
                          <a:spcPct val="107000"/>
                        </a:lnSpc>
                        <a:spcAft>
                          <a:spcPts val="800"/>
                        </a:spcAft>
                      </a:pPr>
                      <a:r>
                        <a:rPr lang="en-GB" sz="1200">
                          <a:effectLst/>
                        </a:rPr>
                        <a:t>Poor to moderate adherence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206 (41%)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53 (32%)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153 (46%)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4282681708"/>
                  </a:ext>
                </a:extLst>
              </a:tr>
              <a:tr h="76252">
                <a:tc>
                  <a:txBody>
                    <a:bodyPr/>
                    <a:lstStyle/>
                    <a:p>
                      <a:pPr>
                        <a:lnSpc>
                          <a:spcPct val="107000"/>
                        </a:lnSpc>
                        <a:spcAft>
                          <a:spcPts val="800"/>
                        </a:spcAft>
                      </a:pPr>
                      <a:r>
                        <a:rPr lang="en-GB" sz="1200">
                          <a:effectLst/>
                        </a:rPr>
                        <a:t>HIV viral load suppression (i.e., &lt;50 copies/mL) at most recent visit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173303703"/>
                  </a:ext>
                </a:extLst>
              </a:tr>
              <a:tr h="66920">
                <a:tc>
                  <a:txBody>
                    <a:bodyPr/>
                    <a:lstStyle/>
                    <a:p>
                      <a:pPr indent="101600">
                        <a:lnSpc>
                          <a:spcPct val="107000"/>
                        </a:lnSpc>
                        <a:spcAft>
                          <a:spcPts val="800"/>
                        </a:spcAft>
                      </a:pPr>
                      <a:r>
                        <a:rPr lang="en-GB" sz="1200">
                          <a:effectLst/>
                        </a:rPr>
                        <a:t>Yes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429 (86.8%)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149 (89.8%)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280 (85.4%)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614352538"/>
                  </a:ext>
                </a:extLst>
              </a:tr>
              <a:tr h="66920">
                <a:tc>
                  <a:txBody>
                    <a:bodyPr/>
                    <a:lstStyle/>
                    <a:p>
                      <a:pPr indent="101600">
                        <a:lnSpc>
                          <a:spcPct val="107000"/>
                        </a:lnSpc>
                        <a:spcAft>
                          <a:spcPts val="800"/>
                        </a:spcAft>
                      </a:pPr>
                      <a:r>
                        <a:rPr lang="en-GB" sz="1200">
                          <a:effectLst/>
                        </a:rPr>
                        <a:t>No</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indent="101600" algn="ctr">
                        <a:lnSpc>
                          <a:spcPct val="107000"/>
                        </a:lnSpc>
                        <a:spcAft>
                          <a:spcPts val="800"/>
                        </a:spcAft>
                      </a:pPr>
                      <a:r>
                        <a:rPr lang="en-GB" sz="1200">
                          <a:effectLst/>
                        </a:rPr>
                        <a:t>65 (13.2%)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17 (10.2%)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48 (14.6%)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66189343"/>
                  </a:ext>
                </a:extLst>
              </a:tr>
              <a:tr h="76252">
                <a:tc>
                  <a:txBody>
                    <a:bodyPr/>
                    <a:lstStyle/>
                    <a:p>
                      <a:pPr>
                        <a:lnSpc>
                          <a:spcPct val="107000"/>
                        </a:lnSpc>
                        <a:spcAft>
                          <a:spcPts val="800"/>
                        </a:spcAft>
                      </a:pPr>
                      <a:r>
                        <a:rPr lang="en-GB" sz="1200">
                          <a:effectLst/>
                        </a:rPr>
                        <a:t>Transactional sex conditions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b"/>
                </a:tc>
                <a:tc>
                  <a:txBody>
                    <a:bodyPr/>
                    <a:lstStyle/>
                    <a:p>
                      <a:pPr>
                        <a:lnSpc>
                          <a:spcPct val="107000"/>
                        </a:lnSpc>
                        <a:spcAft>
                          <a:spcPts val="800"/>
                        </a:spcAft>
                      </a:pPr>
                      <a:r>
                        <a:rPr lang="en-GB" sz="1200" baseline="300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spcAft>
                          <a:spcPts val="800"/>
                        </a:spcAft>
                      </a:pPr>
                      <a:r>
                        <a:rPr lang="en-GB" sz="1200" baseline="300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801661538"/>
                  </a:ext>
                </a:extLst>
              </a:tr>
              <a:tr h="66920">
                <a:tc>
                  <a:txBody>
                    <a:bodyPr/>
                    <a:lstStyle/>
                    <a:p>
                      <a:pPr>
                        <a:lnSpc>
                          <a:spcPct val="107000"/>
                        </a:lnSpc>
                        <a:spcAft>
                          <a:spcPts val="800"/>
                        </a:spcAft>
                      </a:pPr>
                      <a:r>
                        <a:rPr lang="en-GB" sz="1200">
                          <a:effectLst/>
                        </a:rPr>
                        <a:t>Length of time engaging in transactional sex (years)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20 (13 – 26)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477518622"/>
                  </a:ext>
                </a:extLst>
              </a:tr>
              <a:tr h="76252">
                <a:tc>
                  <a:txBody>
                    <a:bodyPr/>
                    <a:lstStyle/>
                    <a:p>
                      <a:pPr>
                        <a:lnSpc>
                          <a:spcPct val="107000"/>
                        </a:lnSpc>
                        <a:spcAft>
                          <a:spcPts val="800"/>
                        </a:spcAft>
                      </a:pPr>
                      <a:r>
                        <a:rPr lang="en-GB" sz="1200">
                          <a:effectLst/>
                        </a:rPr>
                        <a:t>Contacting clients and locations for sexual encounters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tc>
                  <a:txBody>
                    <a:bodyPr/>
                    <a:lstStyle/>
                    <a:p>
                      <a:pPr>
                        <a:lnSpc>
                          <a:spcPct val="107000"/>
                        </a:lnSpc>
                      </a:pPr>
                      <a:endParaRPr lang="fr-FR" sz="1200">
                        <a:effectLst/>
                        <a:latin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626182649"/>
                  </a:ext>
                </a:extLst>
              </a:tr>
              <a:tr h="66920">
                <a:tc>
                  <a:txBody>
                    <a:bodyPr/>
                    <a:lstStyle/>
                    <a:p>
                      <a:pPr indent="101600">
                        <a:lnSpc>
                          <a:spcPct val="107000"/>
                        </a:lnSpc>
                        <a:spcAft>
                          <a:spcPts val="800"/>
                        </a:spcAft>
                      </a:pPr>
                      <a:r>
                        <a:rPr lang="en-GB" sz="1200">
                          <a:effectLst/>
                        </a:rPr>
                        <a:t>Meeting clients at participant’s home after contacting them on the internet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90 (27%)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688475704"/>
                  </a:ext>
                </a:extLst>
              </a:tr>
              <a:tr h="104286">
                <a:tc>
                  <a:txBody>
                    <a:bodyPr/>
                    <a:lstStyle/>
                    <a:p>
                      <a:pPr indent="101600">
                        <a:lnSpc>
                          <a:spcPct val="107000"/>
                        </a:lnSpc>
                        <a:spcAft>
                          <a:spcPts val="800"/>
                        </a:spcAft>
                      </a:pPr>
                      <a:r>
                        <a:rPr lang="en-GB" sz="1200">
                          <a:effectLst/>
                        </a:rPr>
                        <a:t>Meeting clients at participant’s home </a:t>
                      </a:r>
                      <a:r>
                        <a:rPr lang="fr-FR" sz="1200">
                          <a:effectLst/>
                        </a:rPr>
                        <a:t> </a:t>
                      </a:r>
                      <a:r>
                        <a:rPr lang="en-GB" sz="1200">
                          <a:effectLst/>
                        </a:rPr>
                        <a:t>after contacting them using other means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66 (20%)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241000482"/>
                  </a:ext>
                </a:extLst>
              </a:tr>
              <a:tr h="66920">
                <a:tc>
                  <a:txBody>
                    <a:bodyPr/>
                    <a:lstStyle/>
                    <a:p>
                      <a:pPr indent="101600">
                        <a:lnSpc>
                          <a:spcPct val="107000"/>
                        </a:lnSpc>
                        <a:spcAft>
                          <a:spcPts val="800"/>
                        </a:spcAft>
                      </a:pPr>
                      <a:r>
                        <a:rPr lang="en-GB" sz="1200">
                          <a:effectLst/>
                        </a:rPr>
                        <a:t>Meeting clients in outdoor locations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135 (41%)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2554136859"/>
                  </a:ext>
                </a:extLst>
              </a:tr>
              <a:tr h="66920">
                <a:tc>
                  <a:txBody>
                    <a:bodyPr/>
                    <a:lstStyle/>
                    <a:p>
                      <a:pPr indent="101600">
                        <a:lnSpc>
                          <a:spcPct val="107000"/>
                        </a:lnSpc>
                        <a:spcAft>
                          <a:spcPts val="800"/>
                        </a:spcAft>
                      </a:pPr>
                      <a:r>
                        <a:rPr lang="en-GB" sz="1200">
                          <a:effectLst/>
                        </a:rPr>
                        <a:t>Meeting clients in other locations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39 (12%)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067240966"/>
                  </a:ext>
                </a:extLst>
              </a:tr>
              <a:tr h="66920">
                <a:tc>
                  <a:txBody>
                    <a:bodyPr/>
                    <a:lstStyle/>
                    <a:p>
                      <a:pPr>
                        <a:lnSpc>
                          <a:spcPct val="107000"/>
                        </a:lnSpc>
                        <a:spcAft>
                          <a:spcPts val="800"/>
                        </a:spcAft>
                      </a:pPr>
                      <a:r>
                        <a:rPr lang="en-GB" sz="1200">
                          <a:effectLst/>
                        </a:rPr>
                        <a:t>Transactional sex arrangement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720367808"/>
                  </a:ext>
                </a:extLst>
              </a:tr>
              <a:tr h="66920">
                <a:tc>
                  <a:txBody>
                    <a:bodyPr/>
                    <a:lstStyle/>
                    <a:p>
                      <a:pPr indent="101600">
                        <a:lnSpc>
                          <a:spcPct val="107000"/>
                        </a:lnSpc>
                        <a:spcAft>
                          <a:spcPts val="800"/>
                        </a:spcAft>
                      </a:pPr>
                      <a:r>
                        <a:rPr lang="en-GB" sz="1200">
                          <a:effectLst/>
                        </a:rPr>
                        <a:t>Self-employed, keeps all earnings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highlight>
                            <a:srgbClr val="FFFF00"/>
                          </a:highligh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1852179250"/>
                  </a:ext>
                </a:extLst>
              </a:tr>
              <a:tr h="66920">
                <a:tc>
                  <a:txBody>
                    <a:bodyPr/>
                    <a:lstStyle/>
                    <a:p>
                      <a:pPr indent="101600">
                        <a:lnSpc>
                          <a:spcPct val="107000"/>
                        </a:lnSpc>
                        <a:spcAft>
                          <a:spcPts val="800"/>
                        </a:spcAft>
                      </a:pPr>
                      <a:r>
                        <a:rPr lang="en-GB" sz="1200">
                          <a:effectLst/>
                        </a:rPr>
                        <a:t>Self-employed, pays someone for safety/transport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highlight>
                            <a:srgbClr val="FFFF00"/>
                          </a:highligh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4283191675"/>
                  </a:ext>
                </a:extLst>
              </a:tr>
              <a:tr h="66920">
                <a:tc>
                  <a:txBody>
                    <a:bodyPr/>
                    <a:lstStyle/>
                    <a:p>
                      <a:pPr indent="101600">
                        <a:lnSpc>
                          <a:spcPct val="107000"/>
                        </a:lnSpc>
                        <a:spcAft>
                          <a:spcPts val="800"/>
                        </a:spcAft>
                      </a:pPr>
                      <a:r>
                        <a:rPr lang="en-GB" sz="1200">
                          <a:effectLst/>
                        </a:rPr>
                        <a:t>Accountable to someone else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highlight>
                            <a:srgbClr val="FFFF00"/>
                          </a:highligh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3442139933"/>
                  </a:ext>
                </a:extLst>
              </a:tr>
              <a:tr h="66920">
                <a:tc>
                  <a:txBody>
                    <a:bodyPr/>
                    <a:lstStyle/>
                    <a:p>
                      <a:pPr indent="101600">
                        <a:lnSpc>
                          <a:spcPct val="107000"/>
                        </a:lnSpc>
                        <a:spcAft>
                          <a:spcPts val="800"/>
                        </a:spcAft>
                      </a:pPr>
                      <a:r>
                        <a:rPr lang="en-GB" sz="1200">
                          <a:effectLst/>
                        </a:rPr>
                        <a:t>Works in group, shares income and expenses with others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tc>
                  <a:txBody>
                    <a:bodyPr/>
                    <a:lstStyle/>
                    <a:p>
                      <a:pPr algn="ctr">
                        <a:lnSpc>
                          <a:spcPct val="107000"/>
                        </a:lnSpc>
                        <a:spcAft>
                          <a:spcPts val="800"/>
                        </a:spcAft>
                      </a:pPr>
                      <a:r>
                        <a:rPr lang="en-GB" sz="1200" dirty="0">
                          <a:effectLst/>
                          <a:highlight>
                            <a:srgbClr val="FFFF00"/>
                          </a:highligh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ctr"/>
                </a:tc>
                <a:extLst>
                  <a:ext uri="{0D108BD9-81ED-4DB2-BD59-A6C34878D82A}">
                    <a16:rowId xmlns:a16="http://schemas.microsoft.com/office/drawing/2014/main" val="944881979"/>
                  </a:ext>
                </a:extLst>
              </a:tr>
            </a:tbl>
          </a:graphicData>
        </a:graphic>
      </p:graphicFrame>
    </p:spTree>
    <p:extLst>
      <p:ext uri="{BB962C8B-B14F-4D97-AF65-F5344CB8AC3E}">
        <p14:creationId xmlns:p14="http://schemas.microsoft.com/office/powerpoint/2010/main" val="2865694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4B5087F-B355-4211-81C2-E2F1C68F934D}"/>
              </a:ext>
            </a:extLst>
          </p:cNvPr>
          <p:cNvSpPr>
            <a:spLocks noGrp="1"/>
          </p:cNvSpPr>
          <p:nvPr>
            <p:ph type="sldNum" sz="quarter" idx="12"/>
          </p:nvPr>
        </p:nvSpPr>
        <p:spPr/>
        <p:txBody>
          <a:bodyPr/>
          <a:lstStyle/>
          <a:p>
            <a:fld id="{AF504C2A-3C1F-442A-9D7E-3177E6E67035}" type="slidenum">
              <a:rPr lang="fr-FR" smtClean="0"/>
              <a:pPr/>
              <a:t>15</a:t>
            </a:fld>
            <a:endParaRPr lang="fr-FR" dirty="0"/>
          </a:p>
        </p:txBody>
      </p:sp>
      <p:sp>
        <p:nvSpPr>
          <p:cNvPr id="3" name="Espace réservé du pied de page 2">
            <a:extLst>
              <a:ext uri="{FF2B5EF4-FFF2-40B4-BE49-F238E27FC236}">
                <a16:creationId xmlns:a16="http://schemas.microsoft.com/office/drawing/2014/main" id="{60169F2F-2AB5-46C9-BCF8-28AFC7EC6130}"/>
              </a:ext>
            </a:extLst>
          </p:cNvPr>
          <p:cNvSpPr>
            <a:spLocks noGrp="1"/>
          </p:cNvSpPr>
          <p:nvPr>
            <p:ph type="ftr" sz="quarter" idx="10"/>
          </p:nvPr>
        </p:nvSpPr>
        <p:spPr/>
        <p:txBody>
          <a:bodyPr/>
          <a:lstStyle/>
          <a:p>
            <a:pPr>
              <a:defRPr/>
            </a:pPr>
            <a:endParaRPr lang="fr-FR" dirty="0"/>
          </a:p>
        </p:txBody>
      </p:sp>
      <p:graphicFrame>
        <p:nvGraphicFramePr>
          <p:cNvPr id="7" name="Tableau 6">
            <a:extLst>
              <a:ext uri="{FF2B5EF4-FFF2-40B4-BE49-F238E27FC236}">
                <a16:creationId xmlns:a16="http://schemas.microsoft.com/office/drawing/2014/main" id="{89D408F9-BBCA-48F4-9845-F5058533802F}"/>
              </a:ext>
            </a:extLst>
          </p:cNvPr>
          <p:cNvGraphicFramePr>
            <a:graphicFrameLocks noGrp="1"/>
          </p:cNvGraphicFramePr>
          <p:nvPr>
            <p:extLst>
              <p:ext uri="{D42A27DB-BD31-4B8C-83A1-F6EECF244321}">
                <p14:modId xmlns:p14="http://schemas.microsoft.com/office/powerpoint/2010/main" val="1914766003"/>
              </p:ext>
            </p:extLst>
          </p:nvPr>
        </p:nvGraphicFramePr>
        <p:xfrm>
          <a:off x="228601" y="64675"/>
          <a:ext cx="8335536" cy="6692742"/>
        </p:xfrm>
        <a:graphic>
          <a:graphicData uri="http://schemas.openxmlformats.org/drawingml/2006/table">
            <a:tbl>
              <a:tblPr firstRow="1" firstCol="1" bandRow="1">
                <a:tableStyleId>{5C22544A-7EE6-4342-B048-85BDC9FD1C3A}</a:tableStyleId>
              </a:tblPr>
              <a:tblGrid>
                <a:gridCol w="4677886">
                  <a:extLst>
                    <a:ext uri="{9D8B030D-6E8A-4147-A177-3AD203B41FA5}">
                      <a16:colId xmlns:a16="http://schemas.microsoft.com/office/drawing/2014/main" val="53287801"/>
                    </a:ext>
                  </a:extLst>
                </a:gridCol>
                <a:gridCol w="1424124">
                  <a:extLst>
                    <a:ext uri="{9D8B030D-6E8A-4147-A177-3AD203B41FA5}">
                      <a16:colId xmlns:a16="http://schemas.microsoft.com/office/drawing/2014/main" val="3831221970"/>
                    </a:ext>
                  </a:extLst>
                </a:gridCol>
                <a:gridCol w="1116359">
                  <a:extLst>
                    <a:ext uri="{9D8B030D-6E8A-4147-A177-3AD203B41FA5}">
                      <a16:colId xmlns:a16="http://schemas.microsoft.com/office/drawing/2014/main" val="2071538426"/>
                    </a:ext>
                  </a:extLst>
                </a:gridCol>
                <a:gridCol w="1117167">
                  <a:extLst>
                    <a:ext uri="{9D8B030D-6E8A-4147-A177-3AD203B41FA5}">
                      <a16:colId xmlns:a16="http://schemas.microsoft.com/office/drawing/2014/main" val="2821665861"/>
                    </a:ext>
                  </a:extLst>
                </a:gridCol>
              </a:tblGrid>
              <a:tr h="115520">
                <a:tc>
                  <a:txBody>
                    <a:bodyPr/>
                    <a:lstStyle/>
                    <a:p>
                      <a:pPr>
                        <a:lnSpc>
                          <a:spcPct val="107000"/>
                        </a:lnSpc>
                        <a:spcAft>
                          <a:spcPts val="800"/>
                        </a:spcAft>
                      </a:pPr>
                      <a:r>
                        <a:rPr lang="en-GB" sz="900">
                          <a:effectLst/>
                        </a:rPr>
                        <a:t>Psychosocial characteristics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b"/>
                </a:tc>
                <a:tc>
                  <a:txBody>
                    <a:bodyPr/>
                    <a:lstStyle/>
                    <a:p>
                      <a:pPr algn="ctr">
                        <a:lnSpc>
                          <a:spcPct val="107000"/>
                        </a:lnSpc>
                        <a:spcAft>
                          <a:spcPts val="800"/>
                        </a:spcAft>
                      </a:pPr>
                      <a:r>
                        <a:rPr lang="en-GB" sz="1200" dirty="0">
                          <a:effectLst/>
                        </a:rPr>
                        <a:t>Total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gn="ctr">
                        <a:lnSpc>
                          <a:spcPct val="107000"/>
                        </a:lnSpc>
                        <a:spcAft>
                          <a:spcPts val="800"/>
                        </a:spcAft>
                      </a:pPr>
                      <a:r>
                        <a:rPr lang="en-GB" sz="1200" dirty="0">
                          <a:effectLst/>
                        </a:rPr>
                        <a:t>TWLH-</a:t>
                      </a:r>
                      <a:r>
                        <a:rPr lang="en-GB" sz="1200" dirty="0" err="1">
                          <a:effectLst/>
                        </a:rPr>
                        <a:t>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tc>
                  <a:txBody>
                    <a:bodyPr/>
                    <a:lstStyle/>
                    <a:p>
                      <a:pPr algn="ctr">
                        <a:lnSpc>
                          <a:spcPct val="107000"/>
                        </a:lnSpc>
                        <a:spcAft>
                          <a:spcPts val="800"/>
                        </a:spcAft>
                      </a:pPr>
                      <a:r>
                        <a:rPr lang="en-GB" sz="1200" dirty="0">
                          <a:effectLst/>
                        </a:rPr>
                        <a:t>TWLH-TS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906" marR="14906" marT="0" marB="0" anchor="b"/>
                </a:tc>
                <a:extLst>
                  <a:ext uri="{0D108BD9-81ED-4DB2-BD59-A6C34878D82A}">
                    <a16:rowId xmlns:a16="http://schemas.microsoft.com/office/drawing/2014/main" val="197628302"/>
                  </a:ext>
                </a:extLst>
              </a:tr>
              <a:tr h="115520">
                <a:tc>
                  <a:txBody>
                    <a:bodyPr/>
                    <a:lstStyle/>
                    <a:p>
                      <a:pPr>
                        <a:lnSpc>
                          <a:spcPct val="107000"/>
                        </a:lnSpc>
                        <a:spcAft>
                          <a:spcPts val="800"/>
                        </a:spcAft>
                      </a:pPr>
                      <a:r>
                        <a:rPr lang="fr-FR" sz="900">
                          <a:effectLst/>
                        </a:rPr>
                        <a:t>Typology of gender affirmation (GAF) dimensions </a:t>
                      </a:r>
                      <a:r>
                        <a:rPr lang="en-GB" sz="900">
                          <a:effectLst/>
                        </a:rPr>
                        <a: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753761245"/>
                  </a:ext>
                </a:extLst>
              </a:tr>
              <a:tr h="186828">
                <a:tc>
                  <a:txBody>
                    <a:bodyPr/>
                    <a:lstStyle/>
                    <a:p>
                      <a:pPr indent="101600">
                        <a:lnSpc>
                          <a:spcPct val="107000"/>
                        </a:lnSpc>
                        <a:spcAft>
                          <a:spcPts val="800"/>
                        </a:spcAft>
                      </a:pPr>
                      <a:r>
                        <a:rPr lang="en-GB" sz="900">
                          <a:effectLst/>
                        </a:rPr>
                        <a:t>Comprehensive use of all GAF dimensions: medical, administrative, psychological, and social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63 (13%)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41 (24%)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22 (7%)</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130966674"/>
                  </a:ext>
                </a:extLst>
              </a:tr>
              <a:tr h="109958">
                <a:tc>
                  <a:txBody>
                    <a:bodyPr/>
                    <a:lstStyle/>
                    <a:p>
                      <a:pPr indent="101600">
                        <a:lnSpc>
                          <a:spcPct val="107000"/>
                        </a:lnSpc>
                        <a:spcAft>
                          <a:spcPts val="800"/>
                        </a:spcAft>
                      </a:pPr>
                      <a:r>
                        <a:rPr lang="en-GB" sz="900">
                          <a:effectLst/>
                        </a:rPr>
                        <a:t>Predominant use of the medical dimension of GAF</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327 (65%)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91 (54%)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236 (71%)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283339176"/>
                  </a:ext>
                </a:extLst>
              </a:tr>
              <a:tr h="109958">
                <a:tc>
                  <a:txBody>
                    <a:bodyPr/>
                    <a:lstStyle/>
                    <a:p>
                      <a:pPr indent="101600">
                        <a:lnSpc>
                          <a:spcPct val="107000"/>
                        </a:lnSpc>
                        <a:spcAft>
                          <a:spcPts val="800"/>
                        </a:spcAft>
                      </a:pPr>
                      <a:r>
                        <a:rPr lang="en-GB" sz="900">
                          <a:effectLst/>
                        </a:rPr>
                        <a:t>Sparse use of medical and administrative dimensions of GAF</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111 (22%)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36 (21%)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75 (23%)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23005348"/>
                  </a:ext>
                </a:extLst>
              </a:tr>
              <a:tr h="115520">
                <a:tc>
                  <a:txBody>
                    <a:bodyPr/>
                    <a:lstStyle/>
                    <a:p>
                      <a:pPr>
                        <a:lnSpc>
                          <a:spcPct val="107000"/>
                        </a:lnSpc>
                        <a:spcAft>
                          <a:spcPts val="800"/>
                        </a:spcAft>
                      </a:pPr>
                      <a:r>
                        <a:rPr lang="en-GB" sz="900">
                          <a:effectLst/>
                        </a:rPr>
                        <a:t>Living alone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142123654"/>
                  </a:ext>
                </a:extLst>
              </a:tr>
              <a:tr h="109958">
                <a:tc>
                  <a:txBody>
                    <a:bodyPr/>
                    <a:lstStyle/>
                    <a:p>
                      <a:pPr indent="101600">
                        <a:lnSpc>
                          <a:spcPct val="107000"/>
                        </a:lnSpc>
                        <a:spcAft>
                          <a:spcPts val="800"/>
                        </a:spcAft>
                      </a:pPr>
                      <a:r>
                        <a:rPr lang="en-GB" sz="900">
                          <a:effectLst/>
                        </a:rPr>
                        <a:t>No</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242 (48%)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60 (36%)</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182 (55%)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413957545"/>
                  </a:ext>
                </a:extLst>
              </a:tr>
              <a:tr h="109958">
                <a:tc>
                  <a:txBody>
                    <a:bodyPr/>
                    <a:lstStyle/>
                    <a:p>
                      <a:pPr indent="101600">
                        <a:lnSpc>
                          <a:spcPct val="107000"/>
                        </a:lnSpc>
                        <a:spcAft>
                          <a:spcPts val="800"/>
                        </a:spcAft>
                      </a:pPr>
                      <a:r>
                        <a:rPr lang="en-GB" sz="900">
                          <a:effectLst/>
                        </a:rPr>
                        <a:t>Yes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259 (5%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108 (64%)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151 (45%)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2966966380"/>
                  </a:ext>
                </a:extLst>
              </a:tr>
              <a:tr h="115520">
                <a:tc>
                  <a:txBody>
                    <a:bodyPr/>
                    <a:lstStyle/>
                    <a:p>
                      <a:pPr>
                        <a:lnSpc>
                          <a:spcPct val="107000"/>
                        </a:lnSpc>
                        <a:spcAft>
                          <a:spcPts val="800"/>
                        </a:spcAft>
                      </a:pPr>
                      <a:r>
                        <a:rPr lang="en-GB" sz="900">
                          <a:effectLst/>
                        </a:rPr>
                        <a:t>Had a primary partner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238291753"/>
                  </a:ext>
                </a:extLst>
              </a:tr>
              <a:tr h="109958">
                <a:tc>
                  <a:txBody>
                    <a:bodyPr/>
                    <a:lstStyle/>
                    <a:p>
                      <a:pPr indent="101600">
                        <a:lnSpc>
                          <a:spcPct val="107000"/>
                        </a:lnSpc>
                        <a:spcAft>
                          <a:spcPts val="800"/>
                        </a:spcAft>
                      </a:pPr>
                      <a:r>
                        <a:rPr lang="en-GB" sz="900">
                          <a:effectLst/>
                        </a:rPr>
                        <a:t>Yes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192 (38%)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74 (45%)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118 (35%)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126262563"/>
                  </a:ext>
                </a:extLst>
              </a:tr>
              <a:tr h="109958">
                <a:tc>
                  <a:txBody>
                    <a:bodyPr/>
                    <a:lstStyle/>
                    <a:p>
                      <a:pPr indent="101600">
                        <a:lnSpc>
                          <a:spcPct val="107000"/>
                        </a:lnSpc>
                        <a:spcAft>
                          <a:spcPts val="800"/>
                        </a:spcAft>
                      </a:pPr>
                      <a:r>
                        <a:rPr lang="en-GB" sz="900">
                          <a:effectLst/>
                        </a:rPr>
                        <a:t>No</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306 (61%)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91 (55%)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215 (65%)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2365783445"/>
                  </a:ext>
                </a:extLst>
              </a:tr>
              <a:tr h="115520">
                <a:tc>
                  <a:txBody>
                    <a:bodyPr/>
                    <a:lstStyle/>
                    <a:p>
                      <a:pPr>
                        <a:lnSpc>
                          <a:spcPct val="107000"/>
                        </a:lnSpc>
                        <a:spcAft>
                          <a:spcPts val="800"/>
                        </a:spcAft>
                      </a:pPr>
                      <a:r>
                        <a:rPr lang="en-GB" sz="900">
                          <a:effectLst/>
                        </a:rPr>
                        <a:t>Had someone to rely on for support when needed</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215039266"/>
                  </a:ext>
                </a:extLst>
              </a:tr>
              <a:tr h="109958">
                <a:tc>
                  <a:txBody>
                    <a:bodyPr/>
                    <a:lstStyle/>
                    <a:p>
                      <a:pPr indent="101600">
                        <a:lnSpc>
                          <a:spcPct val="107000"/>
                        </a:lnSpc>
                        <a:spcAft>
                          <a:spcPts val="800"/>
                        </a:spcAft>
                      </a:pPr>
                      <a:r>
                        <a:rPr lang="en-GB" sz="900">
                          <a:effectLst/>
                        </a:rPr>
                        <a:t>Yes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402 (80%)</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146 (87%)</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256 (77%)</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4117199259"/>
                  </a:ext>
                </a:extLst>
              </a:tr>
              <a:tr h="109958">
                <a:tc>
                  <a:txBody>
                    <a:bodyPr/>
                    <a:lstStyle/>
                    <a:p>
                      <a:pPr indent="101600">
                        <a:lnSpc>
                          <a:spcPct val="107000"/>
                        </a:lnSpc>
                        <a:spcAft>
                          <a:spcPts val="800"/>
                        </a:spcAft>
                      </a:pPr>
                      <a:r>
                        <a:rPr lang="en-GB" sz="900">
                          <a:effectLst/>
                        </a:rPr>
                        <a:t>No</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99 (20%)</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22 (13%)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77 (23%)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85409050"/>
                  </a:ext>
                </a:extLst>
              </a:tr>
              <a:tr h="115520">
                <a:tc>
                  <a:txBody>
                    <a:bodyPr/>
                    <a:lstStyle/>
                    <a:p>
                      <a:pPr>
                        <a:lnSpc>
                          <a:spcPct val="107000"/>
                        </a:lnSpc>
                        <a:spcAft>
                          <a:spcPts val="800"/>
                        </a:spcAft>
                      </a:pPr>
                      <a:r>
                        <a:rPr lang="en-GB" sz="900" dirty="0">
                          <a:effectLst/>
                        </a:rPr>
                        <a:t>Received needed moral support (in previous 12 months)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632989504"/>
                  </a:ext>
                </a:extLst>
              </a:tr>
              <a:tr h="109958">
                <a:tc>
                  <a:txBody>
                    <a:bodyPr/>
                    <a:lstStyle/>
                    <a:p>
                      <a:pPr indent="101600">
                        <a:lnSpc>
                          <a:spcPct val="107000"/>
                        </a:lnSpc>
                        <a:spcAft>
                          <a:spcPts val="800"/>
                        </a:spcAft>
                      </a:pPr>
                      <a:r>
                        <a:rPr lang="en-GB" sz="900">
                          <a:effectLst/>
                        </a:rPr>
                        <a:t>Yes/Did not need support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307 (61%)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115 (69%)</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192 (58%)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2299203117"/>
                  </a:ext>
                </a:extLst>
              </a:tr>
              <a:tr h="109958">
                <a:tc>
                  <a:txBody>
                    <a:bodyPr/>
                    <a:lstStyle/>
                    <a:p>
                      <a:pPr indent="101600">
                        <a:lnSpc>
                          <a:spcPct val="107000"/>
                        </a:lnSpc>
                        <a:spcAft>
                          <a:spcPts val="800"/>
                        </a:spcAft>
                      </a:pPr>
                      <a:r>
                        <a:rPr lang="en-GB" sz="900">
                          <a:effectLst/>
                        </a:rPr>
                        <a:t>No/Did not receive enough support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194 (39%)</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53 (32%)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141 (42%)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2330477303"/>
                  </a:ext>
                </a:extLst>
              </a:tr>
              <a:tr h="115520">
                <a:tc>
                  <a:txBody>
                    <a:bodyPr/>
                    <a:lstStyle/>
                    <a:p>
                      <a:pPr>
                        <a:lnSpc>
                          <a:spcPct val="107000"/>
                        </a:lnSpc>
                        <a:spcAft>
                          <a:spcPts val="800"/>
                        </a:spcAft>
                      </a:pPr>
                      <a:r>
                        <a:rPr lang="en-GB" sz="900">
                          <a:effectLst/>
                        </a:rPr>
                        <a:t>Receive needed material </a:t>
                      </a:r>
                      <a:r>
                        <a:rPr lang="fr-FR" sz="900">
                          <a:effectLst/>
                        </a:rPr>
                        <a:t> </a:t>
                      </a:r>
                      <a:r>
                        <a:rPr lang="en-GB" sz="900">
                          <a:effectLst/>
                        </a:rPr>
                        <a:t>help (in previous 12 months)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64709085"/>
                  </a:ext>
                </a:extLst>
              </a:tr>
              <a:tr h="109958">
                <a:tc>
                  <a:txBody>
                    <a:bodyPr/>
                    <a:lstStyle/>
                    <a:p>
                      <a:pPr indent="101600">
                        <a:lnSpc>
                          <a:spcPct val="107000"/>
                        </a:lnSpc>
                        <a:spcAft>
                          <a:spcPts val="800"/>
                        </a:spcAft>
                      </a:pPr>
                      <a:r>
                        <a:rPr lang="en-GB" sz="900">
                          <a:effectLst/>
                        </a:rPr>
                        <a:t>Yes/Did not need material help</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213 (43%)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88 (52%)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125 (38%)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560182288"/>
                  </a:ext>
                </a:extLst>
              </a:tr>
              <a:tr h="109958">
                <a:tc>
                  <a:txBody>
                    <a:bodyPr/>
                    <a:lstStyle/>
                    <a:p>
                      <a:pPr indent="101600">
                        <a:lnSpc>
                          <a:spcPct val="107000"/>
                        </a:lnSpc>
                        <a:spcAft>
                          <a:spcPts val="800"/>
                        </a:spcAft>
                      </a:pPr>
                      <a:r>
                        <a:rPr lang="en-GB" sz="900">
                          <a:effectLst/>
                        </a:rPr>
                        <a:t>No/Did not receive enough material help</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288 (57%)</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80 (48%)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208 (63%)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58542067"/>
                  </a:ext>
                </a:extLst>
              </a:tr>
              <a:tr h="115520">
                <a:tc>
                  <a:txBody>
                    <a:bodyPr/>
                    <a:lstStyle/>
                    <a:p>
                      <a:pPr>
                        <a:lnSpc>
                          <a:spcPct val="107000"/>
                        </a:lnSpc>
                        <a:spcAft>
                          <a:spcPts val="800"/>
                        </a:spcAft>
                      </a:pPr>
                      <a:r>
                        <a:rPr lang="en-GB" sz="900">
                          <a:effectLst/>
                        </a:rPr>
                        <a:t>Depression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032584357"/>
                  </a:ext>
                </a:extLst>
              </a:tr>
              <a:tr h="109958">
                <a:tc>
                  <a:txBody>
                    <a:bodyPr/>
                    <a:lstStyle/>
                    <a:p>
                      <a:pPr indent="101600">
                        <a:lnSpc>
                          <a:spcPct val="107000"/>
                        </a:lnSpc>
                        <a:spcAft>
                          <a:spcPts val="800"/>
                        </a:spcAft>
                      </a:pPr>
                      <a:r>
                        <a:rPr lang="en-GB" sz="900">
                          <a:effectLst/>
                        </a:rPr>
                        <a:t>None to mild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367 (73%)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131 (82%)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236 (72%)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902718975"/>
                  </a:ext>
                </a:extLst>
              </a:tr>
              <a:tr h="109958">
                <a:tc>
                  <a:txBody>
                    <a:bodyPr/>
                    <a:lstStyle/>
                    <a:p>
                      <a:pPr indent="101600">
                        <a:lnSpc>
                          <a:spcPct val="107000"/>
                        </a:lnSpc>
                        <a:spcAft>
                          <a:spcPts val="800"/>
                        </a:spcAft>
                      </a:pPr>
                      <a:r>
                        <a:rPr lang="en-GB" sz="900">
                          <a:effectLst/>
                        </a:rPr>
                        <a:t>Moderate to severe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120 (24%)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29 (18%)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91 (28%)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4046390247"/>
                  </a:ext>
                </a:extLst>
              </a:tr>
              <a:tr h="115520">
                <a:tc>
                  <a:txBody>
                    <a:bodyPr/>
                    <a:lstStyle/>
                    <a:p>
                      <a:pPr>
                        <a:lnSpc>
                          <a:spcPct val="107000"/>
                        </a:lnSpc>
                        <a:spcAft>
                          <a:spcPts val="800"/>
                        </a:spcAft>
                      </a:pPr>
                      <a:r>
                        <a:rPr lang="en-GB" sz="900">
                          <a:effectLst/>
                        </a:rPr>
                        <a:t>Use of stimulants (in previous month)</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544381410"/>
                  </a:ext>
                </a:extLst>
              </a:tr>
              <a:tr h="109958">
                <a:tc>
                  <a:txBody>
                    <a:bodyPr/>
                    <a:lstStyle/>
                    <a:p>
                      <a:pPr indent="101600">
                        <a:lnSpc>
                          <a:spcPct val="107000"/>
                        </a:lnSpc>
                        <a:spcAft>
                          <a:spcPts val="800"/>
                        </a:spcAft>
                      </a:pPr>
                      <a:r>
                        <a:rPr lang="en-GB" sz="900">
                          <a:effectLst/>
                        </a:rPr>
                        <a:t>No</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366 (73%)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138 (82%)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228 (69%)</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2128102452"/>
                  </a:ext>
                </a:extLst>
              </a:tr>
              <a:tr h="109958">
                <a:tc>
                  <a:txBody>
                    <a:bodyPr/>
                    <a:lstStyle/>
                    <a:p>
                      <a:pPr indent="101600">
                        <a:lnSpc>
                          <a:spcPct val="107000"/>
                        </a:lnSpc>
                        <a:spcAft>
                          <a:spcPts val="800"/>
                        </a:spcAft>
                      </a:pPr>
                      <a:r>
                        <a:rPr lang="en-GB" sz="900">
                          <a:effectLst/>
                        </a:rPr>
                        <a:t>Yes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135 (27%)</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30 (18%)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105 (32%)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68538003"/>
                  </a:ext>
                </a:extLst>
              </a:tr>
              <a:tr h="115520">
                <a:tc>
                  <a:txBody>
                    <a:bodyPr/>
                    <a:lstStyle/>
                    <a:p>
                      <a:pPr>
                        <a:lnSpc>
                          <a:spcPct val="107000"/>
                        </a:lnSpc>
                        <a:spcAft>
                          <a:spcPts val="800"/>
                        </a:spcAft>
                      </a:pPr>
                      <a:r>
                        <a:rPr lang="en-GB" sz="900">
                          <a:effectLst/>
                        </a:rPr>
                        <a:t>Use of dissociative drugs (in previous month)</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66975691"/>
                  </a:ext>
                </a:extLst>
              </a:tr>
              <a:tr h="109958">
                <a:tc>
                  <a:txBody>
                    <a:bodyPr/>
                    <a:lstStyle/>
                    <a:p>
                      <a:pPr indent="101600">
                        <a:lnSpc>
                          <a:spcPct val="107000"/>
                        </a:lnSpc>
                        <a:spcAft>
                          <a:spcPts val="800"/>
                        </a:spcAft>
                      </a:pPr>
                      <a:r>
                        <a:rPr lang="en-GB" sz="900">
                          <a:effectLst/>
                        </a:rPr>
                        <a:t>No</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482 (96%)</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164 (98%)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318 (96%)</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936552331"/>
                  </a:ext>
                </a:extLst>
              </a:tr>
              <a:tr h="109958">
                <a:tc>
                  <a:txBody>
                    <a:bodyPr/>
                    <a:lstStyle/>
                    <a:p>
                      <a:pPr indent="101600">
                        <a:lnSpc>
                          <a:spcPct val="107000"/>
                        </a:lnSpc>
                        <a:spcAft>
                          <a:spcPts val="800"/>
                        </a:spcAft>
                      </a:pPr>
                      <a:r>
                        <a:rPr lang="en-GB" sz="900">
                          <a:effectLst/>
                        </a:rPr>
                        <a:t>Yes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18 (4%)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3 (2%)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15 (5%)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841827576"/>
                  </a:ext>
                </a:extLst>
              </a:tr>
              <a:tr h="115520">
                <a:tc>
                  <a:txBody>
                    <a:bodyPr/>
                    <a:lstStyle/>
                    <a:p>
                      <a:pPr>
                        <a:lnSpc>
                          <a:spcPct val="107000"/>
                        </a:lnSpc>
                        <a:spcAft>
                          <a:spcPts val="800"/>
                        </a:spcAft>
                      </a:pPr>
                      <a:r>
                        <a:rPr lang="en-GB" sz="900">
                          <a:effectLst/>
                        </a:rPr>
                        <a:t>Use of cannabis (in previous month)</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531046466"/>
                  </a:ext>
                </a:extLst>
              </a:tr>
              <a:tr h="109958">
                <a:tc>
                  <a:txBody>
                    <a:bodyPr/>
                    <a:lstStyle/>
                    <a:p>
                      <a:pPr indent="101600">
                        <a:lnSpc>
                          <a:spcPct val="107000"/>
                        </a:lnSpc>
                        <a:spcAft>
                          <a:spcPts val="800"/>
                        </a:spcAft>
                      </a:pPr>
                      <a:r>
                        <a:rPr lang="en-GB" sz="900">
                          <a:effectLst/>
                        </a:rPr>
                        <a:t>No use or not daily</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458 (60%)</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158 (94%)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300 (90%)</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209217375"/>
                  </a:ext>
                </a:extLst>
              </a:tr>
              <a:tr h="109958">
                <a:tc>
                  <a:txBody>
                    <a:bodyPr/>
                    <a:lstStyle/>
                    <a:p>
                      <a:pPr indent="101600">
                        <a:lnSpc>
                          <a:spcPct val="107000"/>
                        </a:lnSpc>
                        <a:spcAft>
                          <a:spcPts val="800"/>
                        </a:spcAft>
                      </a:pPr>
                      <a:r>
                        <a:rPr lang="en-GB" sz="900">
                          <a:effectLst/>
                        </a:rPr>
                        <a:t>Daily</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43 (38%)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10 (6%)</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33 (10%)</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512171185"/>
                  </a:ext>
                </a:extLst>
              </a:tr>
              <a:tr h="115520">
                <a:tc>
                  <a:txBody>
                    <a:bodyPr/>
                    <a:lstStyle/>
                    <a:p>
                      <a:pPr>
                        <a:lnSpc>
                          <a:spcPct val="107000"/>
                        </a:lnSpc>
                        <a:spcAft>
                          <a:spcPts val="800"/>
                        </a:spcAft>
                      </a:pPr>
                      <a:r>
                        <a:rPr lang="en-GB" sz="900">
                          <a:effectLst/>
                        </a:rPr>
                        <a:t>Alcohol consumption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63092072"/>
                  </a:ext>
                </a:extLst>
              </a:tr>
              <a:tr h="109958">
                <a:tc>
                  <a:txBody>
                    <a:bodyPr/>
                    <a:lstStyle/>
                    <a:p>
                      <a:pPr indent="101600">
                        <a:lnSpc>
                          <a:spcPct val="107000"/>
                        </a:lnSpc>
                        <a:spcAft>
                          <a:spcPts val="800"/>
                        </a:spcAft>
                      </a:pPr>
                      <a:r>
                        <a:rPr lang="en-GB" sz="900">
                          <a:effectLst/>
                        </a:rPr>
                        <a:t>No consumption or low risk</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309 (38%)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120 (73%)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189 (57%)</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728903250"/>
                  </a:ext>
                </a:extLst>
              </a:tr>
              <a:tr h="109958">
                <a:tc>
                  <a:txBody>
                    <a:bodyPr/>
                    <a:lstStyle/>
                    <a:p>
                      <a:pPr indent="101600">
                        <a:lnSpc>
                          <a:spcPct val="107000"/>
                        </a:lnSpc>
                        <a:spcAft>
                          <a:spcPts val="800"/>
                        </a:spcAft>
                      </a:pPr>
                      <a:r>
                        <a:rPr lang="en-GB" sz="900" dirty="0">
                          <a:effectLst/>
                        </a:rPr>
                        <a:t>At-risk consumption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186 (52%)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45 (27%)</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141 (43%)</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357039225"/>
                  </a:ext>
                </a:extLst>
              </a:tr>
              <a:tr h="115520">
                <a:tc>
                  <a:txBody>
                    <a:bodyPr/>
                    <a:lstStyle/>
                    <a:p>
                      <a:pPr>
                        <a:lnSpc>
                          <a:spcPct val="107000"/>
                        </a:lnSpc>
                        <a:spcAft>
                          <a:spcPts val="800"/>
                        </a:spcAft>
                      </a:pPr>
                      <a:r>
                        <a:rPr lang="en-GB" sz="900">
                          <a:effectLst/>
                        </a:rPr>
                        <a:t>HIV-related outcomes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b"/>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b"/>
                </a:tc>
                <a:tc>
                  <a:txBody>
                    <a:bodyPr/>
                    <a:lstStyle/>
                    <a:p>
                      <a:pPr>
                        <a:lnSpc>
                          <a:spcPct val="107000"/>
                        </a:lnSpc>
                        <a:spcAft>
                          <a:spcPts val="800"/>
                        </a:spcAft>
                      </a:pPr>
                      <a:r>
                        <a:rPr lang="en-GB" sz="900" baseline="300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spcAft>
                          <a:spcPts val="800"/>
                        </a:spcAft>
                      </a:pPr>
                      <a:r>
                        <a:rPr lang="en-GB" sz="900" baseline="300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343025592"/>
                  </a:ext>
                </a:extLst>
              </a:tr>
              <a:tr h="115520">
                <a:tc>
                  <a:txBody>
                    <a:bodyPr/>
                    <a:lstStyle/>
                    <a:p>
                      <a:pPr>
                        <a:lnSpc>
                          <a:spcPct val="107000"/>
                        </a:lnSpc>
                        <a:spcAft>
                          <a:spcPts val="800"/>
                        </a:spcAft>
                      </a:pPr>
                      <a:r>
                        <a:rPr lang="en-GB" sz="900">
                          <a:effectLst/>
                        </a:rPr>
                        <a:t>ART interruption (≥ 2 days in previous month)</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92740991"/>
                  </a:ext>
                </a:extLst>
              </a:tr>
              <a:tr h="109958">
                <a:tc>
                  <a:txBody>
                    <a:bodyPr/>
                    <a:lstStyle/>
                    <a:p>
                      <a:pPr indent="101600">
                        <a:lnSpc>
                          <a:spcPct val="107000"/>
                        </a:lnSpc>
                        <a:spcAft>
                          <a:spcPts val="800"/>
                        </a:spcAft>
                      </a:pPr>
                      <a:r>
                        <a:rPr lang="en-GB" sz="900">
                          <a:effectLst/>
                        </a:rPr>
                        <a:t>No</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356 (71%)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128 (78%)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228 (69%)</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2101255265"/>
                  </a:ext>
                </a:extLst>
              </a:tr>
              <a:tr h="109958">
                <a:tc>
                  <a:txBody>
                    <a:bodyPr/>
                    <a:lstStyle/>
                    <a:p>
                      <a:pPr indent="101600">
                        <a:lnSpc>
                          <a:spcPct val="107000"/>
                        </a:lnSpc>
                        <a:spcAft>
                          <a:spcPts val="800"/>
                        </a:spcAft>
                      </a:pPr>
                      <a:r>
                        <a:rPr lang="en-GB" sz="900">
                          <a:effectLst/>
                        </a:rPr>
                        <a:t>Yes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138 (28%)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37 (22%)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101 (31%)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742084992"/>
                  </a:ext>
                </a:extLst>
              </a:tr>
              <a:tr h="115520">
                <a:tc>
                  <a:txBody>
                    <a:bodyPr/>
                    <a:lstStyle/>
                    <a:p>
                      <a:pPr>
                        <a:lnSpc>
                          <a:spcPct val="107000"/>
                        </a:lnSpc>
                        <a:spcAft>
                          <a:spcPts val="800"/>
                        </a:spcAft>
                      </a:pPr>
                      <a:r>
                        <a:rPr lang="en-GB" sz="900">
                          <a:effectLst/>
                        </a:rPr>
                        <a:t>ART treatment adherence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01488045"/>
                  </a:ext>
                </a:extLst>
              </a:tr>
              <a:tr h="109958">
                <a:tc>
                  <a:txBody>
                    <a:bodyPr/>
                    <a:lstStyle/>
                    <a:p>
                      <a:pPr indent="101600">
                        <a:lnSpc>
                          <a:spcPct val="107000"/>
                        </a:lnSpc>
                        <a:spcAft>
                          <a:spcPts val="800"/>
                        </a:spcAft>
                      </a:pPr>
                      <a:r>
                        <a:rPr lang="en-GB" sz="900">
                          <a:effectLst/>
                        </a:rPr>
                        <a:t>Good adherence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289 (58%)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112 (68%)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177 (54%)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134439345"/>
                  </a:ext>
                </a:extLst>
              </a:tr>
              <a:tr h="109958">
                <a:tc>
                  <a:txBody>
                    <a:bodyPr/>
                    <a:lstStyle/>
                    <a:p>
                      <a:pPr indent="101600">
                        <a:lnSpc>
                          <a:spcPct val="107000"/>
                        </a:lnSpc>
                        <a:spcAft>
                          <a:spcPts val="800"/>
                        </a:spcAft>
                      </a:pPr>
                      <a:r>
                        <a:rPr lang="en-GB" sz="900">
                          <a:effectLst/>
                        </a:rPr>
                        <a:t>Poor to moderate adherence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206 (41%)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53 (32%)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153 (46%)</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2431997115"/>
                  </a:ext>
                </a:extLst>
              </a:tr>
              <a:tr h="115520">
                <a:tc>
                  <a:txBody>
                    <a:bodyPr/>
                    <a:lstStyle/>
                    <a:p>
                      <a:pPr>
                        <a:lnSpc>
                          <a:spcPct val="107000"/>
                        </a:lnSpc>
                        <a:spcAft>
                          <a:spcPts val="800"/>
                        </a:spcAft>
                      </a:pPr>
                      <a:r>
                        <a:rPr lang="en-GB" sz="900">
                          <a:effectLst/>
                        </a:rPr>
                        <a:t>HIV viral load suppression (i.e., &lt;50 copies/mL) at most recent visit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tc>
                  <a:txBody>
                    <a:bodyPr/>
                    <a:lstStyle/>
                    <a:p>
                      <a:pPr>
                        <a:lnSpc>
                          <a:spcPct val="107000"/>
                        </a:lnSpc>
                      </a:pPr>
                      <a:endParaRPr lang="fr-FR" sz="900">
                        <a:effectLst/>
                        <a:latin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3066695235"/>
                  </a:ext>
                </a:extLst>
              </a:tr>
              <a:tr h="109958">
                <a:tc>
                  <a:txBody>
                    <a:bodyPr/>
                    <a:lstStyle/>
                    <a:p>
                      <a:pPr indent="101600">
                        <a:lnSpc>
                          <a:spcPct val="107000"/>
                        </a:lnSpc>
                        <a:spcAft>
                          <a:spcPts val="800"/>
                        </a:spcAft>
                      </a:pPr>
                      <a:r>
                        <a:rPr lang="en-GB" sz="900">
                          <a:effectLst/>
                        </a:rPr>
                        <a:t>Yes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429 (86.8%)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149 (89.8%)</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280 (85.4%)</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662848874"/>
                  </a:ext>
                </a:extLst>
              </a:tr>
              <a:tr h="109958">
                <a:tc>
                  <a:txBody>
                    <a:bodyPr/>
                    <a:lstStyle/>
                    <a:p>
                      <a:pPr indent="101600">
                        <a:lnSpc>
                          <a:spcPct val="107000"/>
                        </a:lnSpc>
                        <a:spcAft>
                          <a:spcPts val="800"/>
                        </a:spcAft>
                      </a:pPr>
                      <a:r>
                        <a:rPr lang="en-GB" sz="900">
                          <a:effectLst/>
                        </a:rPr>
                        <a:t>No</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indent="101600" algn="ctr">
                        <a:lnSpc>
                          <a:spcPct val="107000"/>
                        </a:lnSpc>
                        <a:spcAft>
                          <a:spcPts val="800"/>
                        </a:spcAft>
                      </a:pPr>
                      <a:r>
                        <a:rPr lang="en-GB" sz="900">
                          <a:effectLst/>
                        </a:rPr>
                        <a:t>65 (13.2%)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a:effectLst/>
                        </a:rPr>
                        <a:t>17 (10.2%)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tc>
                  <a:txBody>
                    <a:bodyPr/>
                    <a:lstStyle/>
                    <a:p>
                      <a:pPr algn="ctr">
                        <a:lnSpc>
                          <a:spcPct val="107000"/>
                        </a:lnSpc>
                        <a:spcAft>
                          <a:spcPts val="800"/>
                        </a:spcAft>
                      </a:pPr>
                      <a:r>
                        <a:rPr lang="en-GB" sz="900" dirty="0">
                          <a:effectLst/>
                        </a:rPr>
                        <a:t>48 (14.6%)</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5561" marR="25561" marT="0" marB="0" anchor="ctr"/>
                </a:tc>
                <a:extLst>
                  <a:ext uri="{0D108BD9-81ED-4DB2-BD59-A6C34878D82A}">
                    <a16:rowId xmlns:a16="http://schemas.microsoft.com/office/drawing/2014/main" val="1754535881"/>
                  </a:ext>
                </a:extLst>
              </a:tr>
            </a:tbl>
          </a:graphicData>
        </a:graphic>
      </p:graphicFrame>
      <p:graphicFrame>
        <p:nvGraphicFramePr>
          <p:cNvPr id="10" name="Tableau 9">
            <a:extLst>
              <a:ext uri="{FF2B5EF4-FFF2-40B4-BE49-F238E27FC236}">
                <a16:creationId xmlns:a16="http://schemas.microsoft.com/office/drawing/2014/main" id="{CE300642-CD47-4F85-B253-C4C5BAD8B5BE}"/>
              </a:ext>
            </a:extLst>
          </p:cNvPr>
          <p:cNvGraphicFramePr>
            <a:graphicFrameLocks noGrp="1"/>
          </p:cNvGraphicFramePr>
          <p:nvPr>
            <p:extLst>
              <p:ext uri="{D42A27DB-BD31-4B8C-83A1-F6EECF244321}">
                <p14:modId xmlns:p14="http://schemas.microsoft.com/office/powerpoint/2010/main" val="3036596246"/>
              </p:ext>
            </p:extLst>
          </p:nvPr>
        </p:nvGraphicFramePr>
        <p:xfrm>
          <a:off x="8714679" y="3610165"/>
          <a:ext cx="3248720" cy="1877267"/>
        </p:xfrm>
        <a:graphic>
          <a:graphicData uri="http://schemas.openxmlformats.org/drawingml/2006/table">
            <a:tbl>
              <a:tblPr firstRow="1" firstCol="1" bandRow="1">
                <a:tableStyleId>{5C22544A-7EE6-4342-B048-85BDC9FD1C3A}</a:tableStyleId>
              </a:tblPr>
              <a:tblGrid>
                <a:gridCol w="2622433">
                  <a:extLst>
                    <a:ext uri="{9D8B030D-6E8A-4147-A177-3AD203B41FA5}">
                      <a16:colId xmlns:a16="http://schemas.microsoft.com/office/drawing/2014/main" val="2151617047"/>
                    </a:ext>
                  </a:extLst>
                </a:gridCol>
                <a:gridCol w="626287">
                  <a:extLst>
                    <a:ext uri="{9D8B030D-6E8A-4147-A177-3AD203B41FA5}">
                      <a16:colId xmlns:a16="http://schemas.microsoft.com/office/drawing/2014/main" val="438125411"/>
                    </a:ext>
                  </a:extLst>
                </a:gridCol>
              </a:tblGrid>
              <a:tr h="132731">
                <a:tc>
                  <a:txBody>
                    <a:bodyPr/>
                    <a:lstStyle/>
                    <a:p>
                      <a:pPr>
                        <a:lnSpc>
                          <a:spcPct val="107000"/>
                        </a:lnSpc>
                        <a:spcAft>
                          <a:spcPts val="800"/>
                        </a:spcAft>
                      </a:pPr>
                      <a:r>
                        <a:rPr lang="en-GB" sz="800">
                          <a:effectLst/>
                        </a:rPr>
                        <a:t>Transactional sex conditions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800" baseline="30000" dirty="0">
                          <a:effectLst/>
                        </a:rPr>
                        <a:t> TWLH-TS</a:t>
                      </a:r>
                    </a:p>
                  </a:txBody>
                  <a:tcPr marL="44450" marR="44450" marT="0" marB="0" anchor="ctr"/>
                </a:tc>
                <a:extLst>
                  <a:ext uri="{0D108BD9-81ED-4DB2-BD59-A6C34878D82A}">
                    <a16:rowId xmlns:a16="http://schemas.microsoft.com/office/drawing/2014/main" val="573445138"/>
                  </a:ext>
                </a:extLst>
              </a:tr>
              <a:tr h="96550">
                <a:tc>
                  <a:txBody>
                    <a:bodyPr/>
                    <a:lstStyle/>
                    <a:p>
                      <a:pPr>
                        <a:lnSpc>
                          <a:spcPct val="107000"/>
                        </a:lnSpc>
                        <a:spcAft>
                          <a:spcPts val="800"/>
                        </a:spcAft>
                      </a:pPr>
                      <a:r>
                        <a:rPr lang="en-GB" sz="800">
                          <a:effectLst/>
                        </a:rPr>
                        <a:t>Length of time engaging in transactional sex (years)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GB" sz="800" dirty="0">
                          <a:effectLst/>
                        </a:rPr>
                        <a:t>20 (13 – 26)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3005159"/>
                  </a:ext>
                </a:extLst>
              </a:tr>
              <a:tr h="132731">
                <a:tc>
                  <a:txBody>
                    <a:bodyPr/>
                    <a:lstStyle/>
                    <a:p>
                      <a:pPr>
                        <a:lnSpc>
                          <a:spcPct val="107000"/>
                        </a:lnSpc>
                        <a:spcAft>
                          <a:spcPts val="800"/>
                        </a:spcAft>
                      </a:pPr>
                      <a:r>
                        <a:rPr lang="en-GB" sz="800">
                          <a:effectLst/>
                        </a:rPr>
                        <a:t>Contacting clients and locations for sexual encounters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00195318"/>
                  </a:ext>
                </a:extLst>
              </a:tr>
              <a:tr h="197524">
                <a:tc>
                  <a:txBody>
                    <a:bodyPr/>
                    <a:lstStyle/>
                    <a:p>
                      <a:pPr indent="101600">
                        <a:lnSpc>
                          <a:spcPct val="107000"/>
                        </a:lnSpc>
                        <a:spcAft>
                          <a:spcPts val="800"/>
                        </a:spcAft>
                      </a:pPr>
                      <a:r>
                        <a:rPr lang="en-GB" sz="800">
                          <a:effectLst/>
                        </a:rPr>
                        <a:t>Meeting clients at participant’s home after contacting them on the internet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GB" sz="800" dirty="0">
                          <a:effectLst/>
                        </a:rPr>
                        <a:t>90 (27%)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20294102"/>
                  </a:ext>
                </a:extLst>
              </a:tr>
              <a:tr h="197524">
                <a:tc>
                  <a:txBody>
                    <a:bodyPr/>
                    <a:lstStyle/>
                    <a:p>
                      <a:pPr indent="101600">
                        <a:lnSpc>
                          <a:spcPct val="107000"/>
                        </a:lnSpc>
                        <a:spcAft>
                          <a:spcPts val="800"/>
                        </a:spcAft>
                      </a:pPr>
                      <a:r>
                        <a:rPr lang="en-GB" sz="800">
                          <a:effectLst/>
                        </a:rPr>
                        <a:t>Meeting clients at participant’s home </a:t>
                      </a:r>
                      <a:r>
                        <a:rPr lang="fr-FR" sz="800">
                          <a:effectLst/>
                        </a:rPr>
                        <a:t> </a:t>
                      </a:r>
                      <a:r>
                        <a:rPr lang="en-GB" sz="800">
                          <a:effectLst/>
                        </a:rPr>
                        <a:t>after contacting them using other means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GB" sz="800" dirty="0">
                          <a:effectLst/>
                        </a:rPr>
                        <a:t>66 (20%)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30139583"/>
                  </a:ext>
                </a:extLst>
              </a:tr>
              <a:tr h="96550">
                <a:tc>
                  <a:txBody>
                    <a:bodyPr/>
                    <a:lstStyle/>
                    <a:p>
                      <a:pPr indent="101600">
                        <a:lnSpc>
                          <a:spcPct val="107000"/>
                        </a:lnSpc>
                        <a:spcAft>
                          <a:spcPts val="800"/>
                        </a:spcAft>
                      </a:pPr>
                      <a:r>
                        <a:rPr lang="en-GB" sz="800">
                          <a:effectLst/>
                        </a:rPr>
                        <a:t>Meeting clients in outdoor locations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GB" sz="800">
                          <a:effectLst/>
                        </a:rPr>
                        <a:t>135 (41%)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40904621"/>
                  </a:ext>
                </a:extLst>
              </a:tr>
              <a:tr h="96550">
                <a:tc>
                  <a:txBody>
                    <a:bodyPr/>
                    <a:lstStyle/>
                    <a:p>
                      <a:pPr indent="101600">
                        <a:lnSpc>
                          <a:spcPct val="107000"/>
                        </a:lnSpc>
                        <a:spcAft>
                          <a:spcPts val="800"/>
                        </a:spcAft>
                      </a:pPr>
                      <a:r>
                        <a:rPr lang="en-GB" sz="800">
                          <a:effectLst/>
                        </a:rPr>
                        <a:t>Meeting clients in other locations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800">
                          <a:effectLst/>
                        </a:rPr>
                        <a:t>39 (12%)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5683229"/>
                  </a:ext>
                </a:extLst>
              </a:tr>
              <a:tr h="96550">
                <a:tc>
                  <a:txBody>
                    <a:bodyPr/>
                    <a:lstStyle/>
                    <a:p>
                      <a:pPr>
                        <a:lnSpc>
                          <a:spcPct val="107000"/>
                        </a:lnSpc>
                        <a:spcAft>
                          <a:spcPts val="800"/>
                        </a:spcAft>
                      </a:pPr>
                      <a:r>
                        <a:rPr lang="en-GB" sz="800">
                          <a:effectLst/>
                        </a:rPr>
                        <a:t>Transactional sex arrangement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8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59183733"/>
                  </a:ext>
                </a:extLst>
              </a:tr>
              <a:tr h="96550">
                <a:tc>
                  <a:txBody>
                    <a:bodyPr/>
                    <a:lstStyle/>
                    <a:p>
                      <a:pPr indent="101600">
                        <a:lnSpc>
                          <a:spcPct val="107000"/>
                        </a:lnSpc>
                        <a:spcAft>
                          <a:spcPts val="800"/>
                        </a:spcAft>
                      </a:pPr>
                      <a:r>
                        <a:rPr lang="en-GB" sz="800">
                          <a:effectLst/>
                        </a:rPr>
                        <a:t>Self-employed, keeps all earnings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800">
                          <a:effectLst/>
                          <a:highlight>
                            <a:srgbClr val="FFFF00"/>
                          </a:highligh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19296236"/>
                  </a:ext>
                </a:extLst>
              </a:tr>
              <a:tr h="96550">
                <a:tc>
                  <a:txBody>
                    <a:bodyPr/>
                    <a:lstStyle/>
                    <a:p>
                      <a:pPr indent="101600">
                        <a:lnSpc>
                          <a:spcPct val="107000"/>
                        </a:lnSpc>
                        <a:spcAft>
                          <a:spcPts val="800"/>
                        </a:spcAft>
                      </a:pPr>
                      <a:r>
                        <a:rPr lang="en-GB" sz="800">
                          <a:effectLst/>
                        </a:rPr>
                        <a:t>Self-employed, pays someone for safety/transport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800" dirty="0">
                          <a:effectLst/>
                          <a:highlight>
                            <a:srgbClr val="FFFF00"/>
                          </a:highligh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04221033"/>
                  </a:ext>
                </a:extLst>
              </a:tr>
              <a:tr h="96550">
                <a:tc>
                  <a:txBody>
                    <a:bodyPr/>
                    <a:lstStyle/>
                    <a:p>
                      <a:pPr indent="101600">
                        <a:lnSpc>
                          <a:spcPct val="107000"/>
                        </a:lnSpc>
                        <a:spcAft>
                          <a:spcPts val="800"/>
                        </a:spcAft>
                      </a:pPr>
                      <a:r>
                        <a:rPr lang="en-GB" sz="800">
                          <a:effectLst/>
                        </a:rPr>
                        <a:t>Accountable to someone else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800" dirty="0">
                          <a:effectLst/>
                          <a:highlight>
                            <a:srgbClr val="FFFF00"/>
                          </a:highligh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20176608"/>
                  </a:ext>
                </a:extLst>
              </a:tr>
              <a:tr h="96550">
                <a:tc>
                  <a:txBody>
                    <a:bodyPr/>
                    <a:lstStyle/>
                    <a:p>
                      <a:pPr indent="101600">
                        <a:lnSpc>
                          <a:spcPct val="107000"/>
                        </a:lnSpc>
                        <a:spcAft>
                          <a:spcPts val="800"/>
                        </a:spcAft>
                      </a:pPr>
                      <a:r>
                        <a:rPr lang="en-GB" sz="800">
                          <a:effectLst/>
                        </a:rPr>
                        <a:t>Works in group, shares income and expenses with others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GB" sz="800" dirty="0">
                          <a:effectLst/>
                          <a:highlight>
                            <a:srgbClr val="FFFF00"/>
                          </a:highligh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44220446"/>
                  </a:ext>
                </a:extLst>
              </a:tr>
            </a:tbl>
          </a:graphicData>
        </a:graphic>
      </p:graphicFrame>
    </p:spTree>
    <p:extLst>
      <p:ext uri="{BB962C8B-B14F-4D97-AF65-F5344CB8AC3E}">
        <p14:creationId xmlns:p14="http://schemas.microsoft.com/office/powerpoint/2010/main" val="297322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560DB0E-2588-4E30-B732-984AEB7D6188}"/>
              </a:ext>
            </a:extLst>
          </p:cNvPr>
          <p:cNvSpPr>
            <a:spLocks noGrp="1"/>
          </p:cNvSpPr>
          <p:nvPr>
            <p:ph type="title"/>
          </p:nvPr>
        </p:nvSpPr>
        <p:spPr/>
        <p:txBody>
          <a:bodyPr/>
          <a:lstStyle/>
          <a:p>
            <a:r>
              <a:rPr lang="fr-FR" sz="2400" b="1" dirty="0" err="1">
                <a:solidFill>
                  <a:schemeClr val="tx1"/>
                </a:solidFill>
              </a:rPr>
              <a:t>Context</a:t>
            </a:r>
            <a:endParaRPr lang="fr-FR" sz="2400" b="1" dirty="0">
              <a:solidFill>
                <a:schemeClr val="tx1"/>
              </a:solidFill>
            </a:endParaRPr>
          </a:p>
        </p:txBody>
      </p:sp>
      <p:sp>
        <p:nvSpPr>
          <p:cNvPr id="4" name="Espace réservé du numéro de diapositive 3">
            <a:extLst>
              <a:ext uri="{FF2B5EF4-FFF2-40B4-BE49-F238E27FC236}">
                <a16:creationId xmlns:a16="http://schemas.microsoft.com/office/drawing/2014/main" id="{8CAF28F3-B599-46FA-A5E6-886C2FABCA42}"/>
              </a:ext>
            </a:extLst>
          </p:cNvPr>
          <p:cNvSpPr>
            <a:spLocks noGrp="1"/>
          </p:cNvSpPr>
          <p:nvPr>
            <p:ph type="sldNum" sz="quarter" idx="12"/>
          </p:nvPr>
        </p:nvSpPr>
        <p:spPr/>
        <p:txBody>
          <a:bodyPr/>
          <a:lstStyle/>
          <a:p>
            <a:fld id="{AF504C2A-3C1F-442A-9D7E-3177E6E67035}" type="slidenum">
              <a:rPr lang="fr-FR" smtClean="0"/>
              <a:pPr/>
              <a:t>2</a:t>
            </a:fld>
            <a:endParaRPr lang="fr-FR" dirty="0"/>
          </a:p>
        </p:txBody>
      </p:sp>
      <p:sp>
        <p:nvSpPr>
          <p:cNvPr id="8" name="Espace réservé du contenu 2">
            <a:extLst>
              <a:ext uri="{FF2B5EF4-FFF2-40B4-BE49-F238E27FC236}">
                <a16:creationId xmlns:a16="http://schemas.microsoft.com/office/drawing/2014/main" id="{E74797D6-2A7F-41AE-A351-8A789099042F}"/>
              </a:ext>
            </a:extLst>
          </p:cNvPr>
          <p:cNvSpPr txBox="1">
            <a:spLocks/>
          </p:cNvSpPr>
          <p:nvPr/>
        </p:nvSpPr>
        <p:spPr>
          <a:xfrm>
            <a:off x="131135" y="903768"/>
            <a:ext cx="11929730" cy="5560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373BB"/>
              </a:buClr>
              <a:buFont typeface="Arial" panose="020B0604020202020204" pitchFamily="34" charset="0"/>
              <a:buChar char="•"/>
              <a:defRPr lang="fr-FR" sz="2800" kern="1200" baseline="0" noProof="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28650" indent="-171450" algn="l" defTabSz="914400" rtl="0" eaLnBrk="1" latinLnBrk="0" hangingPunct="1">
              <a:lnSpc>
                <a:spcPct val="90000"/>
              </a:lnSpc>
              <a:spcBef>
                <a:spcPts val="1000"/>
              </a:spcBef>
              <a:buClr>
                <a:srgbClr val="F04E23"/>
              </a:buClr>
              <a:buFont typeface="Tahoma" panose="020B0604030504040204" pitchFamily="34" charset="0"/>
              <a:buChar char="⁃"/>
              <a:defRPr lang="fr-FR" sz="2400" kern="12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1000"/>
              </a:spcBef>
              <a:buFont typeface="Arial" panose="020B0604020202020204" pitchFamily="34" charset="0"/>
              <a:buChar char="•"/>
              <a:defRPr lang="fr-FR" sz="2000" kern="12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1000"/>
              </a:spcBef>
              <a:buSzPct val="100000"/>
              <a:buFont typeface="Tahoma" panose="020B0604030504040204" pitchFamily="34" charset="0"/>
              <a:buChar char="◦"/>
              <a:defRPr lang="fr-FR" sz="1800" kern="12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1000"/>
              </a:spcBef>
              <a:buClr>
                <a:srgbClr val="F04E23"/>
              </a:buClr>
              <a:buFont typeface="Tahoma" panose="020B0604030504040204" pitchFamily="34" charset="0"/>
              <a:buChar char="▪"/>
              <a:defRPr lang="en-GB" sz="180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Transgender women worldwide</a:t>
            </a:r>
          </a:p>
          <a:p>
            <a:pPr lvl="1"/>
            <a:r>
              <a:rPr lang="en-US" sz="2000" b="1" dirty="0"/>
              <a:t>Global high HIV burden</a:t>
            </a:r>
          </a:p>
          <a:p>
            <a:pPr marL="914400" lvl="2" indent="0">
              <a:buNone/>
            </a:pPr>
            <a:r>
              <a:rPr lang="en-US" sz="1600" dirty="0"/>
              <a:t>Prevalence: 20% </a:t>
            </a:r>
            <a:r>
              <a:rPr lang="en-US" sz="1400" i="1" dirty="0">
                <a:solidFill>
                  <a:schemeClr val="bg1">
                    <a:lumMod val="75000"/>
                  </a:schemeClr>
                </a:solidFill>
              </a:rPr>
              <a:t>(Stutterheim et al. 2021)</a:t>
            </a:r>
          </a:p>
          <a:p>
            <a:pPr marL="914400" lvl="2" indent="0">
              <a:buNone/>
            </a:pPr>
            <a:r>
              <a:rPr lang="en-US" sz="1600" dirty="0"/>
              <a:t>Incidence: 0.43 per 100 person-years</a:t>
            </a:r>
            <a:r>
              <a:rPr lang="en-US" sz="1600" dirty="0">
                <a:solidFill>
                  <a:schemeClr val="bg1">
                    <a:lumMod val="50000"/>
                  </a:schemeClr>
                </a:solidFill>
              </a:rPr>
              <a:t> </a:t>
            </a:r>
            <a:r>
              <a:rPr lang="en-US" sz="1400" i="1" dirty="0">
                <a:solidFill>
                  <a:schemeClr val="bg1">
                    <a:lumMod val="75000"/>
                  </a:schemeClr>
                </a:solidFill>
              </a:rPr>
              <a:t>(</a:t>
            </a:r>
            <a:r>
              <a:rPr lang="en-US" sz="1400" i="1" dirty="0" err="1">
                <a:solidFill>
                  <a:schemeClr val="bg1">
                    <a:lumMod val="75000"/>
                  </a:schemeClr>
                </a:solidFill>
              </a:rPr>
              <a:t>Korenromp</a:t>
            </a:r>
            <a:r>
              <a:rPr lang="en-US" sz="1400" i="1" dirty="0">
                <a:solidFill>
                  <a:schemeClr val="bg1">
                    <a:lumMod val="75000"/>
                  </a:schemeClr>
                </a:solidFill>
              </a:rPr>
              <a:t> et al. 2024)</a:t>
            </a:r>
          </a:p>
          <a:p>
            <a:pPr lvl="1"/>
            <a:r>
              <a:rPr lang="en-US" sz="2000" b="1" dirty="0"/>
              <a:t>Intersecting vulnerability factors and exposure to stigma, discrimination, violence  </a:t>
            </a:r>
          </a:p>
          <a:p>
            <a:pPr marL="914400" lvl="2" indent="0">
              <a:buNone/>
            </a:pPr>
            <a:r>
              <a:rPr lang="en-US" sz="1600" dirty="0"/>
              <a:t>Transgender identity, gender identity as women, HIV, substance use, mental health, migration trajectories, engagement in transactional sex (TS) </a:t>
            </a:r>
            <a:r>
              <a:rPr lang="en-US" sz="1400" i="1" dirty="0">
                <a:solidFill>
                  <a:schemeClr val="bg1">
                    <a:lumMod val="75000"/>
                  </a:schemeClr>
                </a:solidFill>
              </a:rPr>
              <a:t>(</a:t>
            </a:r>
            <a:r>
              <a:rPr lang="en-US" sz="1400" i="1" dirty="0" err="1">
                <a:solidFill>
                  <a:schemeClr val="bg1">
                    <a:lumMod val="75000"/>
                  </a:schemeClr>
                </a:solidFill>
              </a:rPr>
              <a:t>Peitzmeier</a:t>
            </a:r>
            <a:r>
              <a:rPr lang="en-US" sz="1400" i="1" dirty="0">
                <a:solidFill>
                  <a:schemeClr val="bg1">
                    <a:lumMod val="75000"/>
                  </a:schemeClr>
                </a:solidFill>
              </a:rPr>
              <a:t> et al. 2020; Marrow et al. 2023; </a:t>
            </a:r>
            <a:r>
              <a:rPr lang="en-US" sz="1400" i="1" dirty="0" err="1">
                <a:solidFill>
                  <a:schemeClr val="bg1">
                    <a:lumMod val="75000"/>
                  </a:schemeClr>
                </a:solidFill>
              </a:rPr>
              <a:t>Poteat</a:t>
            </a:r>
            <a:r>
              <a:rPr lang="en-US" sz="1400" i="1" dirty="0">
                <a:solidFill>
                  <a:schemeClr val="bg1">
                    <a:lumMod val="75000"/>
                  </a:schemeClr>
                </a:solidFill>
              </a:rPr>
              <a:t> et al. 2016; </a:t>
            </a:r>
            <a:r>
              <a:rPr lang="en-US" sz="1400" i="1" dirty="0" err="1">
                <a:solidFill>
                  <a:schemeClr val="bg1">
                    <a:lumMod val="75000"/>
                  </a:schemeClr>
                </a:solidFill>
              </a:rPr>
              <a:t>Operario</a:t>
            </a:r>
            <a:r>
              <a:rPr lang="en-US" sz="1400" i="1" dirty="0">
                <a:solidFill>
                  <a:schemeClr val="bg1">
                    <a:lumMod val="75000"/>
                  </a:schemeClr>
                </a:solidFill>
              </a:rPr>
              <a:t> et al. 2010) </a:t>
            </a:r>
          </a:p>
          <a:p>
            <a:r>
              <a:rPr lang="en-US" sz="2400" dirty="0"/>
              <a:t>In France</a:t>
            </a:r>
          </a:p>
          <a:p>
            <a:pPr lvl="1"/>
            <a:r>
              <a:rPr lang="en-US" sz="2000" dirty="0"/>
              <a:t>Among newly diagnosed HIV cases in transgender women</a:t>
            </a:r>
          </a:p>
          <a:p>
            <a:pPr marL="914400" lvl="2" indent="0">
              <a:buNone/>
            </a:pPr>
            <a:r>
              <a:rPr lang="en-US" sz="1600" dirty="0"/>
              <a:t> ~80% are migrants </a:t>
            </a:r>
          </a:p>
          <a:p>
            <a:pPr marL="914400" lvl="2" indent="0">
              <a:buNone/>
            </a:pPr>
            <a:r>
              <a:rPr lang="en-US" sz="1600" dirty="0"/>
              <a:t>~30% report engagement in TS </a:t>
            </a:r>
            <a:r>
              <a:rPr lang="en-US" sz="1400" i="1" dirty="0">
                <a:solidFill>
                  <a:schemeClr val="bg1">
                    <a:lumMod val="75000"/>
                  </a:schemeClr>
                </a:solidFill>
              </a:rPr>
              <a:t>(</a:t>
            </a:r>
            <a:r>
              <a:rPr lang="en-US" sz="1400" i="1" dirty="0" err="1">
                <a:solidFill>
                  <a:schemeClr val="bg1">
                    <a:lumMod val="75000"/>
                  </a:schemeClr>
                </a:solidFill>
              </a:rPr>
              <a:t>Cazein</a:t>
            </a:r>
            <a:r>
              <a:rPr lang="en-US" sz="1400" i="1" dirty="0">
                <a:solidFill>
                  <a:schemeClr val="bg1">
                    <a:lumMod val="75000"/>
                  </a:schemeClr>
                </a:solidFill>
              </a:rPr>
              <a:t> et al. 2021)</a:t>
            </a:r>
          </a:p>
          <a:p>
            <a:pPr lvl="1"/>
            <a:r>
              <a:rPr lang="en-US" sz="2000" dirty="0"/>
              <a:t>Limited data among </a:t>
            </a:r>
            <a:r>
              <a:rPr lang="en-US" sz="2000" b="1" dirty="0"/>
              <a:t>transgender women living with HIV </a:t>
            </a:r>
            <a:r>
              <a:rPr lang="en-US" sz="2000" dirty="0"/>
              <a:t>(TWLH)</a:t>
            </a:r>
          </a:p>
          <a:p>
            <a:pPr marL="914400" lvl="2" indent="0">
              <a:buNone/>
            </a:pPr>
            <a:r>
              <a:rPr lang="en-US" sz="1600" b="1" dirty="0"/>
              <a:t>Violence</a:t>
            </a:r>
          </a:p>
          <a:p>
            <a:pPr marL="914400" lvl="2" indent="0">
              <a:buNone/>
            </a:pPr>
            <a:r>
              <a:rPr lang="en-US" sz="1600" b="1" dirty="0"/>
              <a:t>Related health and social vulnerabilities</a:t>
            </a:r>
            <a:endParaRPr lang="en-US" sz="1200" b="1" dirty="0"/>
          </a:p>
        </p:txBody>
      </p:sp>
    </p:spTree>
    <p:extLst>
      <p:ext uri="{BB962C8B-B14F-4D97-AF65-F5344CB8AC3E}">
        <p14:creationId xmlns:p14="http://schemas.microsoft.com/office/powerpoint/2010/main" val="355648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560DB0E-2588-4E30-B732-984AEB7D6188}"/>
              </a:ext>
            </a:extLst>
          </p:cNvPr>
          <p:cNvSpPr>
            <a:spLocks noGrp="1"/>
          </p:cNvSpPr>
          <p:nvPr>
            <p:ph type="title"/>
          </p:nvPr>
        </p:nvSpPr>
        <p:spPr/>
        <p:txBody>
          <a:bodyPr/>
          <a:lstStyle/>
          <a:p>
            <a:r>
              <a:rPr lang="fr-FR" sz="2400" b="1" dirty="0" err="1">
                <a:solidFill>
                  <a:schemeClr val="tx1"/>
                </a:solidFill>
              </a:rPr>
              <a:t>Study</a:t>
            </a:r>
            <a:r>
              <a:rPr lang="fr-FR" sz="2400" b="1" dirty="0">
                <a:solidFill>
                  <a:schemeClr val="tx1"/>
                </a:solidFill>
              </a:rPr>
              <a:t> objectives</a:t>
            </a:r>
          </a:p>
        </p:txBody>
      </p:sp>
      <p:sp>
        <p:nvSpPr>
          <p:cNvPr id="3" name="Espace réservé du contenu 2">
            <a:extLst>
              <a:ext uri="{FF2B5EF4-FFF2-40B4-BE49-F238E27FC236}">
                <a16:creationId xmlns:a16="http://schemas.microsoft.com/office/drawing/2014/main" id="{AED5CBEF-A9C7-4C6B-836A-D3B83C8AF165}"/>
              </a:ext>
            </a:extLst>
          </p:cNvPr>
          <p:cNvSpPr>
            <a:spLocks noGrp="1"/>
          </p:cNvSpPr>
          <p:nvPr>
            <p:ph idx="1"/>
          </p:nvPr>
        </p:nvSpPr>
        <p:spPr>
          <a:xfrm>
            <a:off x="327991" y="1331843"/>
            <a:ext cx="11519452" cy="4539568"/>
          </a:xfrm>
        </p:spPr>
        <p:txBody>
          <a:bodyPr>
            <a:normAutofit/>
          </a:bodyPr>
          <a:lstStyle/>
          <a:p>
            <a:pPr marL="514350" indent="-514350">
              <a:buFont typeface="+mj-lt"/>
              <a:buAutoNum type="arabicParenR"/>
            </a:pPr>
            <a:r>
              <a:rPr lang="en-US" dirty="0"/>
              <a:t>Identify </a:t>
            </a:r>
            <a:r>
              <a:rPr lang="en-US" b="1" dirty="0"/>
              <a:t>typologies of</a:t>
            </a:r>
            <a:r>
              <a:rPr lang="en-US" dirty="0"/>
              <a:t> </a:t>
            </a:r>
            <a:r>
              <a:rPr lang="en-US" b="1" dirty="0"/>
              <a:t>exposure to</a:t>
            </a:r>
            <a:r>
              <a:rPr lang="en-US" dirty="0"/>
              <a:t> </a:t>
            </a:r>
            <a:r>
              <a:rPr lang="en-US" b="1" dirty="0"/>
              <a:t>violence </a:t>
            </a:r>
            <a:r>
              <a:rPr lang="en-US" b="0" dirty="0"/>
              <a:t>among</a:t>
            </a:r>
            <a:r>
              <a:rPr lang="en-US" dirty="0"/>
              <a:t> TWLH</a:t>
            </a:r>
            <a:endParaRPr lang="fr-FR" b="1" dirty="0"/>
          </a:p>
          <a:p>
            <a:pPr lvl="1">
              <a:buFont typeface="Arial" panose="020B0604020202020204" pitchFamily="34" charset="0"/>
              <a:buChar char="•"/>
            </a:pPr>
            <a:endParaRPr lang="en-US" dirty="0"/>
          </a:p>
          <a:p>
            <a:pPr lvl="1">
              <a:buFont typeface="Wingdings" panose="05000000000000000000" pitchFamily="2" charset="2"/>
              <a:buChar char="§"/>
            </a:pPr>
            <a:r>
              <a:rPr lang="en-US" dirty="0"/>
              <a:t>Separately for those </a:t>
            </a:r>
            <a:r>
              <a:rPr lang="en-US" b="1" dirty="0">
                <a:solidFill>
                  <a:srgbClr val="800080"/>
                </a:solidFill>
              </a:rPr>
              <a:t>engaged in TS (TWLH-TS) </a:t>
            </a:r>
            <a:r>
              <a:rPr lang="en-US" dirty="0"/>
              <a:t>and </a:t>
            </a:r>
            <a:r>
              <a:rPr lang="en-US" b="1" dirty="0">
                <a:solidFill>
                  <a:srgbClr val="002060"/>
                </a:solidFill>
              </a:rPr>
              <a:t>not (TWLH-</a:t>
            </a:r>
            <a:r>
              <a:rPr lang="en-US" b="1" dirty="0" err="1">
                <a:solidFill>
                  <a:srgbClr val="002060"/>
                </a:solidFill>
              </a:rPr>
              <a:t>nTS</a:t>
            </a:r>
            <a:r>
              <a:rPr lang="en-US" b="1" dirty="0">
                <a:solidFill>
                  <a:srgbClr val="002060"/>
                </a:solidFill>
              </a:rPr>
              <a:t>)</a:t>
            </a:r>
            <a:endParaRPr lang="fr-FR" b="1" dirty="0">
              <a:solidFill>
                <a:srgbClr val="002060"/>
              </a:solidFill>
            </a:endParaRP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Wingdings" panose="05000000000000000000" pitchFamily="2" charset="2"/>
              <a:buChar char="§"/>
            </a:pPr>
            <a:r>
              <a:rPr lang="en-US" dirty="0"/>
              <a:t>Based on </a:t>
            </a:r>
            <a:r>
              <a:rPr lang="en-US" b="1" dirty="0"/>
              <a:t>type</a:t>
            </a:r>
            <a:r>
              <a:rPr lang="en-US" dirty="0"/>
              <a:t> &amp; </a:t>
            </a:r>
            <a:r>
              <a:rPr lang="en-US" b="1" dirty="0"/>
              <a:t>perpetrators </a:t>
            </a:r>
            <a:r>
              <a:rPr lang="en-US" dirty="0"/>
              <a:t>of recently experienced violence </a:t>
            </a:r>
            <a:endParaRPr lang="fr-FR" b="1" dirty="0"/>
          </a:p>
          <a:p>
            <a:pPr lvl="1">
              <a:buFont typeface="Arial" panose="020B0604020202020204" pitchFamily="34" charset="0"/>
              <a:buChar char="•"/>
            </a:pPr>
            <a:endParaRPr lang="fr-FR" b="1" dirty="0"/>
          </a:p>
          <a:p>
            <a:pPr marL="514350" indent="-514350">
              <a:buFont typeface="+mj-lt"/>
              <a:buAutoNum type="arabicParenR"/>
            </a:pPr>
            <a:endParaRPr lang="en-US" dirty="0"/>
          </a:p>
          <a:p>
            <a:pPr marL="514350" indent="-514350">
              <a:buFont typeface="+mj-lt"/>
              <a:buAutoNum type="arabicParenR"/>
            </a:pPr>
            <a:r>
              <a:rPr lang="en-US" dirty="0"/>
              <a:t>Examine associated </a:t>
            </a:r>
            <a:r>
              <a:rPr lang="en-US" b="1" dirty="0"/>
              <a:t>health and social </a:t>
            </a:r>
            <a:r>
              <a:rPr lang="en-US" dirty="0"/>
              <a:t>factors</a:t>
            </a:r>
          </a:p>
          <a:p>
            <a:endParaRPr lang="fr-FR" dirty="0"/>
          </a:p>
        </p:txBody>
      </p:sp>
      <p:sp>
        <p:nvSpPr>
          <p:cNvPr id="4" name="Espace réservé du numéro de diapositive 3">
            <a:extLst>
              <a:ext uri="{FF2B5EF4-FFF2-40B4-BE49-F238E27FC236}">
                <a16:creationId xmlns:a16="http://schemas.microsoft.com/office/drawing/2014/main" id="{8CAF28F3-B599-46FA-A5E6-886C2FABCA42}"/>
              </a:ext>
            </a:extLst>
          </p:cNvPr>
          <p:cNvSpPr>
            <a:spLocks noGrp="1"/>
          </p:cNvSpPr>
          <p:nvPr>
            <p:ph type="sldNum" sz="quarter" idx="12"/>
          </p:nvPr>
        </p:nvSpPr>
        <p:spPr/>
        <p:txBody>
          <a:bodyPr/>
          <a:lstStyle/>
          <a:p>
            <a:fld id="{AF504C2A-3C1F-442A-9D7E-3177E6E67035}" type="slidenum">
              <a:rPr lang="fr-FR" smtClean="0"/>
              <a:pPr/>
              <a:t>3</a:t>
            </a:fld>
            <a:endParaRPr lang="fr-FR" dirty="0"/>
          </a:p>
        </p:txBody>
      </p:sp>
      <p:pic>
        <p:nvPicPr>
          <p:cNvPr id="7" name="Image 6">
            <a:extLst>
              <a:ext uri="{FF2B5EF4-FFF2-40B4-BE49-F238E27FC236}">
                <a16:creationId xmlns:a16="http://schemas.microsoft.com/office/drawing/2014/main" id="{96ED93CA-BF30-4D55-A5BD-D5831E851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717" y="2698236"/>
            <a:ext cx="625913" cy="755934"/>
          </a:xfrm>
          <a:prstGeom prst="rect">
            <a:avLst/>
          </a:prstGeom>
        </p:spPr>
      </p:pic>
      <p:pic>
        <p:nvPicPr>
          <p:cNvPr id="9" name="Image 8">
            <a:extLst>
              <a:ext uri="{FF2B5EF4-FFF2-40B4-BE49-F238E27FC236}">
                <a16:creationId xmlns:a16="http://schemas.microsoft.com/office/drawing/2014/main" id="{D9B3DED9-EA32-4AC7-8121-D4A697C65E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0131" y="2698236"/>
            <a:ext cx="601724" cy="771053"/>
          </a:xfrm>
          <a:prstGeom prst="rect">
            <a:avLst/>
          </a:prstGeom>
        </p:spPr>
      </p:pic>
    </p:spTree>
    <p:extLst>
      <p:ext uri="{BB962C8B-B14F-4D97-AF65-F5344CB8AC3E}">
        <p14:creationId xmlns:p14="http://schemas.microsoft.com/office/powerpoint/2010/main" val="239764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B2F08F3-AB76-4A14-81CE-D839ABC48050}"/>
              </a:ext>
            </a:extLst>
          </p:cNvPr>
          <p:cNvSpPr>
            <a:spLocks noGrp="1"/>
          </p:cNvSpPr>
          <p:nvPr>
            <p:ph idx="1"/>
          </p:nvPr>
        </p:nvSpPr>
        <p:spPr>
          <a:xfrm>
            <a:off x="327991" y="288759"/>
            <a:ext cx="11519452" cy="6316578"/>
          </a:xfrm>
        </p:spPr>
        <p:txBody>
          <a:bodyPr>
            <a:normAutofit/>
          </a:bodyPr>
          <a:lstStyle/>
          <a:p>
            <a:pPr marL="0" indent="0">
              <a:lnSpc>
                <a:spcPct val="120000"/>
              </a:lnSpc>
              <a:spcAft>
                <a:spcPts val="600"/>
              </a:spcAft>
              <a:buNone/>
            </a:pPr>
            <a:r>
              <a:rPr lang="fr-FR" sz="2400" b="1" dirty="0" err="1"/>
              <a:t>Study</a:t>
            </a:r>
            <a:r>
              <a:rPr lang="fr-FR" sz="2400" b="1" dirty="0"/>
              <a:t> design &amp; data collection </a:t>
            </a:r>
            <a:endParaRPr lang="fr-FR" sz="2400" dirty="0"/>
          </a:p>
          <a:p>
            <a:pPr marL="342900" indent="-342900">
              <a:lnSpc>
                <a:spcPct val="120000"/>
              </a:lnSpc>
              <a:spcAft>
                <a:spcPts val="600"/>
              </a:spcAft>
            </a:pPr>
            <a:r>
              <a:rPr lang="fr-FR" sz="2400" dirty="0"/>
              <a:t>The </a:t>
            </a:r>
            <a:r>
              <a:rPr lang="fr-FR" sz="2400" b="1" dirty="0"/>
              <a:t>ANRS </a:t>
            </a:r>
            <a:r>
              <a:rPr lang="fr-FR" sz="2400" b="1" dirty="0" err="1"/>
              <a:t>Trans&amp;HIV</a:t>
            </a:r>
            <a:r>
              <a:rPr lang="fr-FR" sz="2400" b="1" dirty="0"/>
              <a:t> </a:t>
            </a:r>
            <a:r>
              <a:rPr lang="fr-FR" sz="2400" b="1" dirty="0" err="1"/>
              <a:t>survey</a:t>
            </a:r>
            <a:r>
              <a:rPr lang="fr-FR" sz="2400" dirty="0"/>
              <a:t> </a:t>
            </a:r>
          </a:p>
          <a:p>
            <a:pPr marL="742950" lvl="1" indent="-342900">
              <a:lnSpc>
                <a:spcPct val="120000"/>
              </a:lnSpc>
              <a:spcAft>
                <a:spcPts val="600"/>
              </a:spcAft>
            </a:pPr>
            <a:r>
              <a:rPr lang="en-US" sz="2000" dirty="0"/>
              <a:t>Community-based, cross-sectional, nationwide survey in TWLH (2020-2022)</a:t>
            </a:r>
          </a:p>
          <a:p>
            <a:pPr marL="742950" lvl="1" indent="-342900">
              <a:lnSpc>
                <a:spcPct val="120000"/>
              </a:lnSpc>
            </a:pPr>
            <a:r>
              <a:rPr lang="en-US" sz="2000" dirty="0"/>
              <a:t>To identify vulnerability factors, health needs, and barriers to care among transgender women living with HIV</a:t>
            </a:r>
          </a:p>
          <a:p>
            <a:pPr marL="342900" indent="-342900">
              <a:lnSpc>
                <a:spcPct val="120000"/>
              </a:lnSpc>
            </a:pPr>
            <a:r>
              <a:rPr lang="en-US" sz="2400" dirty="0"/>
              <a:t>Recruitment from </a:t>
            </a:r>
            <a:r>
              <a:rPr lang="en-US" sz="2400" b="1" dirty="0"/>
              <a:t>36 HIV care services </a:t>
            </a:r>
            <a:r>
              <a:rPr lang="en-US" sz="2400" dirty="0"/>
              <a:t>across France</a:t>
            </a:r>
          </a:p>
          <a:p>
            <a:pPr marL="342900" indent="-342900">
              <a:lnSpc>
                <a:spcPct val="120000"/>
              </a:lnSpc>
            </a:pPr>
            <a:r>
              <a:rPr lang="en-US" sz="2400" dirty="0"/>
              <a:t>Data collection </a:t>
            </a:r>
          </a:p>
          <a:p>
            <a:pPr marL="742950" lvl="1" indent="-342900">
              <a:lnSpc>
                <a:spcPct val="120000"/>
              </a:lnSpc>
            </a:pPr>
            <a:r>
              <a:rPr lang="en-US" sz="2000" b="1" dirty="0"/>
              <a:t>Socio-</a:t>
            </a:r>
            <a:r>
              <a:rPr lang="en-US" sz="2000" b="1" dirty="0" err="1"/>
              <a:t>behavioural</a:t>
            </a:r>
            <a:r>
              <a:rPr lang="en-US" sz="2000" b="1" dirty="0"/>
              <a:t> questionnaire and life-event calendar </a:t>
            </a:r>
            <a:r>
              <a:rPr lang="en-US" sz="2000" dirty="0"/>
              <a:t>(face-to-face, trained community-based interviewers)</a:t>
            </a:r>
          </a:p>
          <a:p>
            <a:pPr marL="742950" lvl="1" indent="-342900">
              <a:lnSpc>
                <a:spcPct val="120000"/>
              </a:lnSpc>
            </a:pPr>
            <a:r>
              <a:rPr lang="en-US" sz="2000" b="1" dirty="0"/>
              <a:t>Medical data </a:t>
            </a:r>
            <a:r>
              <a:rPr lang="en-US" sz="2000" dirty="0"/>
              <a:t>(health records)</a:t>
            </a:r>
            <a:endParaRPr lang="fr-FR" sz="2400" dirty="0"/>
          </a:p>
        </p:txBody>
      </p:sp>
      <p:sp>
        <p:nvSpPr>
          <p:cNvPr id="4" name="Espace réservé du numéro de diapositive 3">
            <a:extLst>
              <a:ext uri="{FF2B5EF4-FFF2-40B4-BE49-F238E27FC236}">
                <a16:creationId xmlns:a16="http://schemas.microsoft.com/office/drawing/2014/main" id="{513FA12B-8D22-4491-B4D6-1AC662FCA3FB}"/>
              </a:ext>
            </a:extLst>
          </p:cNvPr>
          <p:cNvSpPr>
            <a:spLocks noGrp="1"/>
          </p:cNvSpPr>
          <p:nvPr>
            <p:ph type="sldNum" sz="quarter" idx="12"/>
          </p:nvPr>
        </p:nvSpPr>
        <p:spPr/>
        <p:txBody>
          <a:bodyPr/>
          <a:lstStyle/>
          <a:p>
            <a:fld id="{AF504C2A-3C1F-442A-9D7E-3177E6E67035}" type="slidenum">
              <a:rPr lang="fr-FR" smtClean="0"/>
              <a:pPr/>
              <a:t>4</a:t>
            </a:fld>
            <a:endParaRPr lang="fr-FR" dirty="0"/>
          </a:p>
        </p:txBody>
      </p:sp>
    </p:spTree>
    <p:extLst>
      <p:ext uri="{BB962C8B-B14F-4D97-AF65-F5344CB8AC3E}">
        <p14:creationId xmlns:p14="http://schemas.microsoft.com/office/powerpoint/2010/main" val="88120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B2F08F3-AB76-4A14-81CE-D839ABC48050}"/>
              </a:ext>
            </a:extLst>
          </p:cNvPr>
          <p:cNvSpPr>
            <a:spLocks noGrp="1"/>
          </p:cNvSpPr>
          <p:nvPr>
            <p:ph idx="1"/>
          </p:nvPr>
        </p:nvSpPr>
        <p:spPr>
          <a:xfrm>
            <a:off x="327991" y="288759"/>
            <a:ext cx="11519452" cy="6316578"/>
          </a:xfrm>
        </p:spPr>
        <p:txBody>
          <a:bodyPr>
            <a:normAutofit/>
          </a:bodyPr>
          <a:lstStyle/>
          <a:p>
            <a:pPr marL="0" indent="0">
              <a:buNone/>
            </a:pPr>
            <a:r>
              <a:rPr lang="en-US" sz="2200" b="1" dirty="0"/>
              <a:t>Study population</a:t>
            </a:r>
          </a:p>
          <a:p>
            <a:pPr marL="0" indent="0">
              <a:buNone/>
            </a:pPr>
            <a:endParaRPr lang="en-US" sz="2200" b="1" dirty="0"/>
          </a:p>
          <a:p>
            <a:pPr>
              <a:lnSpc>
                <a:spcPct val="120000"/>
              </a:lnSpc>
            </a:pPr>
            <a:r>
              <a:rPr lang="en-US" sz="2400" dirty="0"/>
              <a:t>P</a:t>
            </a:r>
            <a:r>
              <a:rPr lang="fr-FR" sz="2400" dirty="0" err="1"/>
              <a:t>articipants</a:t>
            </a:r>
            <a:r>
              <a:rPr lang="fr-FR" sz="2400" dirty="0"/>
              <a:t> </a:t>
            </a:r>
            <a:r>
              <a:rPr lang="fr-FR" sz="2400" dirty="0" err="1"/>
              <a:t>with</a:t>
            </a:r>
            <a:r>
              <a:rPr lang="fr-FR" sz="2400" dirty="0"/>
              <a:t> </a:t>
            </a:r>
            <a:r>
              <a:rPr lang="fr-FR" sz="2400" dirty="0" err="1"/>
              <a:t>complete</a:t>
            </a:r>
            <a:r>
              <a:rPr lang="fr-FR" sz="2400" dirty="0"/>
              <a:t> questionnaire on violence </a:t>
            </a:r>
          </a:p>
          <a:p>
            <a:pPr>
              <a:lnSpc>
                <a:spcPct val="120000"/>
              </a:lnSpc>
            </a:pPr>
            <a:r>
              <a:rPr lang="fr-FR" sz="2400" dirty="0" err="1"/>
              <a:t>Sample</a:t>
            </a:r>
            <a:r>
              <a:rPr lang="fr-FR" sz="2400" dirty="0"/>
              <a:t> </a:t>
            </a:r>
            <a:r>
              <a:rPr lang="fr-FR" sz="2400" dirty="0" err="1"/>
              <a:t>characteristics</a:t>
            </a:r>
            <a:r>
              <a:rPr lang="fr-FR" sz="2400" dirty="0"/>
              <a:t> (</a:t>
            </a:r>
            <a:r>
              <a:rPr lang="fr-FR" sz="2400" b="1" dirty="0"/>
              <a:t>n=501</a:t>
            </a:r>
            <a:r>
              <a:rPr lang="fr-FR" sz="2400" dirty="0"/>
              <a:t>)</a:t>
            </a:r>
          </a:p>
          <a:p>
            <a:pPr marL="457200" lvl="1" indent="0">
              <a:lnSpc>
                <a:spcPct val="120000"/>
              </a:lnSpc>
              <a:buNone/>
            </a:pPr>
            <a:r>
              <a:rPr lang="fr-FR" sz="2000" dirty="0"/>
              <a:t>⏳ </a:t>
            </a:r>
            <a:r>
              <a:rPr lang="en-US" sz="2000" dirty="0"/>
              <a:t>43 y (36-50) </a:t>
            </a:r>
          </a:p>
          <a:p>
            <a:pPr marL="457200" lvl="1" indent="0">
              <a:lnSpc>
                <a:spcPct val="120000"/>
              </a:lnSpc>
              <a:buNone/>
            </a:pPr>
            <a:r>
              <a:rPr lang="en-US" sz="2000" dirty="0"/>
              <a:t>     32% </a:t>
            </a:r>
            <a:r>
              <a:rPr lang="en-US" sz="2000" b="1" dirty="0"/>
              <a:t>undocumented migrants</a:t>
            </a:r>
          </a:p>
          <a:p>
            <a:pPr marL="457200" lvl="1" indent="0">
              <a:lnSpc>
                <a:spcPct val="120000"/>
              </a:lnSpc>
              <a:buNone/>
            </a:pPr>
            <a:r>
              <a:rPr lang="fr-FR" sz="2000" dirty="0"/>
              <a:t>🏚️ </a:t>
            </a:r>
            <a:r>
              <a:rPr lang="en-US" sz="2000" dirty="0"/>
              <a:t>24% </a:t>
            </a:r>
            <a:r>
              <a:rPr lang="en-US" sz="2000" b="1" dirty="0"/>
              <a:t>inadequate housing conditions</a:t>
            </a:r>
          </a:p>
          <a:p>
            <a:pPr marL="457200" lvl="1" indent="0">
              <a:lnSpc>
                <a:spcPct val="120000"/>
              </a:lnSpc>
              <a:buNone/>
            </a:pPr>
            <a:r>
              <a:rPr lang="fr-FR" sz="2100" b="1" dirty="0">
                <a:solidFill>
                  <a:srgbClr val="0070C0"/>
                </a:solidFill>
              </a:rPr>
              <a:t> €</a:t>
            </a:r>
            <a:r>
              <a:rPr lang="fr-FR" sz="2100" b="1" dirty="0"/>
              <a:t>  </a:t>
            </a:r>
            <a:r>
              <a:rPr lang="en-US" sz="2000" dirty="0"/>
              <a:t>70% </a:t>
            </a:r>
            <a:r>
              <a:rPr lang="en-US" sz="2000" b="1" dirty="0"/>
              <a:t>income &lt;1,000 € /month </a:t>
            </a:r>
            <a:r>
              <a:rPr lang="en-US" sz="1600" dirty="0"/>
              <a:t>(i.e., 50% of the median income; poverty line in France = €1,288)</a:t>
            </a:r>
          </a:p>
          <a:p>
            <a:pPr marL="457200" lvl="1" indent="0">
              <a:lnSpc>
                <a:spcPct val="120000"/>
              </a:lnSpc>
              <a:buNone/>
            </a:pPr>
            <a:r>
              <a:rPr lang="fr-FR" sz="2000" dirty="0"/>
              <a:t>🌧️ </a:t>
            </a:r>
            <a:r>
              <a:rPr lang="en-US" sz="2000" dirty="0"/>
              <a:t>22% </a:t>
            </a:r>
            <a:r>
              <a:rPr lang="en-US" sz="2000" b="1" dirty="0"/>
              <a:t>moderate to severe depression</a:t>
            </a:r>
          </a:p>
          <a:p>
            <a:pPr marL="457200" lvl="1" indent="0">
              <a:lnSpc>
                <a:spcPct val="120000"/>
              </a:lnSpc>
              <a:buNone/>
            </a:pPr>
            <a:r>
              <a:rPr lang="fr-FR" sz="2000" dirty="0"/>
              <a:t>💊 </a:t>
            </a:r>
            <a:r>
              <a:rPr lang="en-US" sz="2000" dirty="0"/>
              <a:t>28% </a:t>
            </a:r>
            <a:r>
              <a:rPr lang="en-US" sz="2000" b="1" dirty="0"/>
              <a:t>ART interruption </a:t>
            </a:r>
            <a:r>
              <a:rPr lang="en-US" sz="1600" dirty="0"/>
              <a:t>(≥ 2 days in previous month)</a:t>
            </a:r>
          </a:p>
          <a:p>
            <a:pPr marL="457200" lvl="1" indent="0">
              <a:lnSpc>
                <a:spcPct val="120000"/>
              </a:lnSpc>
              <a:buNone/>
            </a:pPr>
            <a:r>
              <a:rPr lang="en-US" sz="2000" dirty="0"/>
              <a:t>     </a:t>
            </a:r>
            <a:r>
              <a:rPr lang="en-US" sz="2000" dirty="0">
                <a:solidFill>
                  <a:srgbClr val="800080"/>
                </a:solidFill>
              </a:rPr>
              <a:t>66% </a:t>
            </a:r>
            <a:r>
              <a:rPr lang="en-US" sz="2000" b="1" dirty="0">
                <a:solidFill>
                  <a:srgbClr val="800080"/>
                </a:solidFill>
              </a:rPr>
              <a:t>TWLH-TS </a:t>
            </a:r>
            <a:r>
              <a:rPr lang="en-US" sz="2000" dirty="0">
                <a:solidFill>
                  <a:srgbClr val="800080"/>
                </a:solidFill>
              </a:rPr>
              <a:t> </a:t>
            </a:r>
            <a:r>
              <a:rPr lang="en-US" sz="1600" dirty="0"/>
              <a:t>(</a:t>
            </a:r>
            <a:r>
              <a:rPr lang="en-US" sz="1600" dirty="0" err="1"/>
              <a:t>ie</a:t>
            </a:r>
            <a:r>
              <a:rPr lang="en-US" sz="1600" dirty="0"/>
              <a:t>. engaged in </a:t>
            </a:r>
            <a:r>
              <a:rPr lang="en-US" sz="1600" b="1" dirty="0"/>
              <a:t>transactional sex </a:t>
            </a:r>
            <a:r>
              <a:rPr lang="en-US" sz="1600" dirty="0"/>
              <a:t>at the time of the survey or in the previous 12 months)</a:t>
            </a:r>
          </a:p>
          <a:p>
            <a:pPr marL="457200" lvl="1" indent="0">
              <a:buNone/>
            </a:pPr>
            <a:endParaRPr lang="en-US" sz="2000" dirty="0"/>
          </a:p>
          <a:p>
            <a:pPr marL="742950" lvl="1" indent="-342900"/>
            <a:endParaRPr lang="en-US" sz="2000" dirty="0"/>
          </a:p>
          <a:p>
            <a:pPr marL="742950" lvl="1" indent="-342900"/>
            <a:endParaRPr lang="en-US" sz="2000" dirty="0"/>
          </a:p>
          <a:p>
            <a:endParaRPr lang="fr-FR" sz="2400" dirty="0"/>
          </a:p>
        </p:txBody>
      </p:sp>
      <p:sp>
        <p:nvSpPr>
          <p:cNvPr id="4" name="Espace réservé du numéro de diapositive 3">
            <a:extLst>
              <a:ext uri="{FF2B5EF4-FFF2-40B4-BE49-F238E27FC236}">
                <a16:creationId xmlns:a16="http://schemas.microsoft.com/office/drawing/2014/main" id="{513FA12B-8D22-4491-B4D6-1AC662FCA3FB}"/>
              </a:ext>
            </a:extLst>
          </p:cNvPr>
          <p:cNvSpPr>
            <a:spLocks noGrp="1"/>
          </p:cNvSpPr>
          <p:nvPr>
            <p:ph type="sldNum" sz="quarter" idx="12"/>
          </p:nvPr>
        </p:nvSpPr>
        <p:spPr/>
        <p:txBody>
          <a:bodyPr/>
          <a:lstStyle/>
          <a:p>
            <a:fld id="{AF504C2A-3C1F-442A-9D7E-3177E6E67035}" type="slidenum">
              <a:rPr lang="fr-FR" smtClean="0"/>
              <a:pPr/>
              <a:t>5</a:t>
            </a:fld>
            <a:endParaRPr lang="fr-FR" dirty="0"/>
          </a:p>
        </p:txBody>
      </p:sp>
      <p:pic>
        <p:nvPicPr>
          <p:cNvPr id="8" name="Image 7">
            <a:extLst>
              <a:ext uri="{FF2B5EF4-FFF2-40B4-BE49-F238E27FC236}">
                <a16:creationId xmlns:a16="http://schemas.microsoft.com/office/drawing/2014/main" id="{DC5C42BE-A86D-408F-874C-35C480A35F5D}"/>
              </a:ext>
            </a:extLst>
          </p:cNvPr>
          <p:cNvPicPr>
            <a:picLocks noChangeAspect="1"/>
          </p:cNvPicPr>
          <p:nvPr/>
        </p:nvPicPr>
        <p:blipFill>
          <a:blip r:embed="rId3"/>
          <a:stretch>
            <a:fillRect/>
          </a:stretch>
        </p:blipFill>
        <p:spPr>
          <a:xfrm>
            <a:off x="822415" y="5189028"/>
            <a:ext cx="370737" cy="445959"/>
          </a:xfrm>
          <a:prstGeom prst="rect">
            <a:avLst/>
          </a:prstGeom>
        </p:spPr>
      </p:pic>
      <p:pic>
        <p:nvPicPr>
          <p:cNvPr id="5" name="Image 4">
            <a:extLst>
              <a:ext uri="{FF2B5EF4-FFF2-40B4-BE49-F238E27FC236}">
                <a16:creationId xmlns:a16="http://schemas.microsoft.com/office/drawing/2014/main" id="{72BDE931-D036-44C2-B82A-8ABDAA72631C}"/>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artisticChalkSketch/>
                    </a14:imgEffect>
                  </a14:imgLayer>
                </a14:imgProps>
              </a:ext>
            </a:extLst>
          </a:blip>
          <a:stretch>
            <a:fillRect/>
          </a:stretch>
        </p:blipFill>
        <p:spPr>
          <a:xfrm>
            <a:off x="808585" y="2733746"/>
            <a:ext cx="370738" cy="546990"/>
          </a:xfrm>
          <a:prstGeom prst="rect">
            <a:avLst/>
          </a:prstGeom>
        </p:spPr>
      </p:pic>
    </p:spTree>
    <p:extLst>
      <p:ext uri="{BB962C8B-B14F-4D97-AF65-F5344CB8AC3E}">
        <p14:creationId xmlns:p14="http://schemas.microsoft.com/office/powerpoint/2010/main" val="156175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rme libre : forme 29">
            <a:extLst>
              <a:ext uri="{FF2B5EF4-FFF2-40B4-BE49-F238E27FC236}">
                <a16:creationId xmlns:a16="http://schemas.microsoft.com/office/drawing/2014/main" id="{15F854F5-D5F3-46C9-8B1C-F81F6F3BA776}"/>
              </a:ext>
            </a:extLst>
          </p:cNvPr>
          <p:cNvSpPr/>
          <p:nvPr/>
        </p:nvSpPr>
        <p:spPr>
          <a:xfrm>
            <a:off x="8664152" y="6212909"/>
            <a:ext cx="2659378" cy="529204"/>
          </a:xfrm>
          <a:custGeom>
            <a:avLst/>
            <a:gdLst>
              <a:gd name="connsiteX0" fmla="*/ 0 w 2178843"/>
              <a:gd name="connsiteY0" fmla="*/ 0 h 1307306"/>
              <a:gd name="connsiteX1" fmla="*/ 2178843 w 2178843"/>
              <a:gd name="connsiteY1" fmla="*/ 0 h 1307306"/>
              <a:gd name="connsiteX2" fmla="*/ 2178843 w 2178843"/>
              <a:gd name="connsiteY2" fmla="*/ 1307306 h 1307306"/>
              <a:gd name="connsiteX3" fmla="*/ 0 w 2178843"/>
              <a:gd name="connsiteY3" fmla="*/ 1307306 h 1307306"/>
              <a:gd name="connsiteX4" fmla="*/ 0 w 2178843"/>
              <a:gd name="connsiteY4" fmla="*/ 0 h 130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1307306">
                <a:moveTo>
                  <a:pt x="0" y="0"/>
                </a:moveTo>
                <a:lnTo>
                  <a:pt x="2178843" y="0"/>
                </a:lnTo>
                <a:lnTo>
                  <a:pt x="2178843" y="1307306"/>
                </a:lnTo>
                <a:lnTo>
                  <a:pt x="0" y="1307306"/>
                </a:lnTo>
                <a:lnTo>
                  <a:pt x="0" y="0"/>
                </a:ln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fr-FR" sz="1400" b="1" dirty="0">
                <a:solidFill>
                  <a:schemeClr val="tx1"/>
                </a:solidFill>
                <a:latin typeface="Verdana" panose="020B0604030504040204" pitchFamily="34" charset="0"/>
                <a:ea typeface="Verdana" panose="020B0604030504040204" pitchFamily="34" charset="0"/>
              </a:rPr>
              <a:t>2 violence typologies</a:t>
            </a:r>
          </a:p>
          <a:p>
            <a:pPr algn="ctr" defTabSz="488950">
              <a:lnSpc>
                <a:spcPct val="90000"/>
              </a:lnSpc>
              <a:spcBef>
                <a:spcPct val="0"/>
              </a:spcBef>
              <a:spcAft>
                <a:spcPct val="35000"/>
              </a:spcAft>
            </a:pPr>
            <a:r>
              <a:rPr lang="fr-FR" sz="1400" b="1" dirty="0">
                <a:solidFill>
                  <a:srgbClr val="002060"/>
                </a:solidFill>
                <a:latin typeface="Verdana" panose="020B0604030504040204" pitchFamily="34" charset="0"/>
                <a:ea typeface="Verdana" panose="020B0604030504040204" pitchFamily="34" charset="0"/>
              </a:rPr>
              <a:t>In TWLH-</a:t>
            </a:r>
            <a:r>
              <a:rPr lang="fr-FR" sz="1400" b="1" dirty="0" err="1">
                <a:solidFill>
                  <a:srgbClr val="002060"/>
                </a:solidFill>
                <a:latin typeface="Verdana" panose="020B0604030504040204" pitchFamily="34" charset="0"/>
                <a:ea typeface="Verdana" panose="020B0604030504040204" pitchFamily="34" charset="0"/>
              </a:rPr>
              <a:t>nTS</a:t>
            </a:r>
            <a:endParaRPr lang="fr-FR" sz="1400" b="1" dirty="0">
              <a:solidFill>
                <a:srgbClr val="002060"/>
              </a:solidFill>
              <a:latin typeface="Verdana" panose="020B0604030504040204" pitchFamily="34" charset="0"/>
              <a:ea typeface="Verdana" panose="020B0604030504040204" pitchFamily="34" charset="0"/>
            </a:endParaRPr>
          </a:p>
        </p:txBody>
      </p:sp>
      <p:sp>
        <p:nvSpPr>
          <p:cNvPr id="31" name="Forme libre : forme 30">
            <a:extLst>
              <a:ext uri="{FF2B5EF4-FFF2-40B4-BE49-F238E27FC236}">
                <a16:creationId xmlns:a16="http://schemas.microsoft.com/office/drawing/2014/main" id="{F207AF51-21BB-4C74-A064-7E8BAD05098E}"/>
              </a:ext>
            </a:extLst>
          </p:cNvPr>
          <p:cNvSpPr/>
          <p:nvPr/>
        </p:nvSpPr>
        <p:spPr>
          <a:xfrm>
            <a:off x="5523347" y="6212910"/>
            <a:ext cx="2259970" cy="529204"/>
          </a:xfrm>
          <a:custGeom>
            <a:avLst/>
            <a:gdLst>
              <a:gd name="connsiteX0" fmla="*/ 0 w 2178843"/>
              <a:gd name="connsiteY0" fmla="*/ 0 h 1307306"/>
              <a:gd name="connsiteX1" fmla="*/ 2178843 w 2178843"/>
              <a:gd name="connsiteY1" fmla="*/ 0 h 1307306"/>
              <a:gd name="connsiteX2" fmla="*/ 2178843 w 2178843"/>
              <a:gd name="connsiteY2" fmla="*/ 1307306 h 1307306"/>
              <a:gd name="connsiteX3" fmla="*/ 0 w 2178843"/>
              <a:gd name="connsiteY3" fmla="*/ 1307306 h 1307306"/>
              <a:gd name="connsiteX4" fmla="*/ 0 w 2178843"/>
              <a:gd name="connsiteY4" fmla="*/ 0 h 130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1307306">
                <a:moveTo>
                  <a:pt x="0" y="0"/>
                </a:moveTo>
                <a:lnTo>
                  <a:pt x="2178843" y="0"/>
                </a:lnTo>
                <a:lnTo>
                  <a:pt x="2178843" y="1307306"/>
                </a:lnTo>
                <a:lnTo>
                  <a:pt x="0" y="1307306"/>
                </a:lnTo>
                <a:lnTo>
                  <a:pt x="0" y="0"/>
                </a:ln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fr-FR" sz="1400" b="1" dirty="0">
                <a:solidFill>
                  <a:schemeClr val="tx1"/>
                </a:solidFill>
                <a:latin typeface="Verdana" panose="020B0604030504040204" pitchFamily="34" charset="0"/>
                <a:ea typeface="Verdana" panose="020B0604030504040204" pitchFamily="34" charset="0"/>
              </a:rPr>
              <a:t>3 violence typologies</a:t>
            </a:r>
          </a:p>
          <a:p>
            <a:pPr algn="ctr" defTabSz="488950">
              <a:lnSpc>
                <a:spcPct val="90000"/>
              </a:lnSpc>
              <a:spcBef>
                <a:spcPct val="0"/>
              </a:spcBef>
              <a:spcAft>
                <a:spcPct val="35000"/>
              </a:spcAft>
            </a:pPr>
            <a:r>
              <a:rPr lang="fr-FR" sz="1400" b="1" dirty="0">
                <a:solidFill>
                  <a:srgbClr val="800080"/>
                </a:solidFill>
                <a:latin typeface="Verdana" panose="020B0604030504040204" pitchFamily="34" charset="0"/>
                <a:ea typeface="Verdana" panose="020B0604030504040204" pitchFamily="34" charset="0"/>
              </a:rPr>
              <a:t>In TWLH-TS</a:t>
            </a:r>
          </a:p>
        </p:txBody>
      </p:sp>
      <p:sp>
        <p:nvSpPr>
          <p:cNvPr id="4" name="Espace réservé du numéro de diapositive 3">
            <a:extLst>
              <a:ext uri="{FF2B5EF4-FFF2-40B4-BE49-F238E27FC236}">
                <a16:creationId xmlns:a16="http://schemas.microsoft.com/office/drawing/2014/main" id="{6EB80816-A8C9-421E-B42C-F7A66D8AFC4A}"/>
              </a:ext>
            </a:extLst>
          </p:cNvPr>
          <p:cNvSpPr>
            <a:spLocks noGrp="1"/>
          </p:cNvSpPr>
          <p:nvPr>
            <p:ph type="sldNum" sz="quarter" idx="12"/>
          </p:nvPr>
        </p:nvSpPr>
        <p:spPr/>
        <p:txBody>
          <a:bodyPr/>
          <a:lstStyle/>
          <a:p>
            <a:fld id="{AF504C2A-3C1F-442A-9D7E-3177E6E67035}" type="slidenum">
              <a:rPr lang="fr-FR" smtClean="0"/>
              <a:pPr/>
              <a:t>6</a:t>
            </a:fld>
            <a:endParaRPr lang="fr-FR" dirty="0"/>
          </a:p>
        </p:txBody>
      </p:sp>
      <p:sp>
        <p:nvSpPr>
          <p:cNvPr id="6" name="Titre 1">
            <a:extLst>
              <a:ext uri="{FF2B5EF4-FFF2-40B4-BE49-F238E27FC236}">
                <a16:creationId xmlns:a16="http://schemas.microsoft.com/office/drawing/2014/main" id="{CB591154-8A7F-4D1D-8C24-36907EC93EF6}"/>
              </a:ext>
            </a:extLst>
          </p:cNvPr>
          <p:cNvSpPr txBox="1">
            <a:spLocks/>
          </p:cNvSpPr>
          <p:nvPr/>
        </p:nvSpPr>
        <p:spPr>
          <a:xfrm>
            <a:off x="239386" y="1"/>
            <a:ext cx="11952614" cy="37598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fr-FR" sz="3600" kern="1200">
                <a:solidFill>
                  <a:srgbClr val="3373BA"/>
                </a:solidFill>
                <a:latin typeface="Tahoma" panose="020B0604030504040204" pitchFamily="34" charset="0"/>
                <a:ea typeface="Tahoma" panose="020B0604030504040204" pitchFamily="34" charset="0"/>
                <a:cs typeface="Tahoma" panose="020B0604030504040204" pitchFamily="34" charset="0"/>
              </a:defRPr>
            </a:lvl1pPr>
          </a:lstStyle>
          <a:p>
            <a:r>
              <a:rPr lang="fr-FR" sz="1800" b="1" dirty="0">
                <a:solidFill>
                  <a:schemeClr val="tx1"/>
                </a:solidFill>
              </a:rPr>
              <a:t>Methods </a:t>
            </a:r>
            <a:r>
              <a:rPr lang="fr-FR" sz="1800" dirty="0">
                <a:solidFill>
                  <a:schemeClr val="tx1"/>
                </a:solidFill>
              </a:rPr>
              <a:t>- </a:t>
            </a:r>
            <a:r>
              <a:rPr lang="fr-FR" sz="1800" dirty="0" err="1">
                <a:solidFill>
                  <a:schemeClr val="tx1"/>
                </a:solidFill>
              </a:rPr>
              <a:t>Development</a:t>
            </a:r>
            <a:r>
              <a:rPr lang="fr-FR" sz="1800" dirty="0">
                <a:solidFill>
                  <a:schemeClr val="tx1"/>
                </a:solidFill>
              </a:rPr>
              <a:t> of violence typologies</a:t>
            </a:r>
          </a:p>
        </p:txBody>
      </p:sp>
      <p:sp>
        <p:nvSpPr>
          <p:cNvPr id="26" name="Forme libre : forme 25">
            <a:extLst>
              <a:ext uri="{FF2B5EF4-FFF2-40B4-BE49-F238E27FC236}">
                <a16:creationId xmlns:a16="http://schemas.microsoft.com/office/drawing/2014/main" id="{136F56F7-1523-4BE5-9207-CD505359377D}"/>
              </a:ext>
            </a:extLst>
          </p:cNvPr>
          <p:cNvSpPr/>
          <p:nvPr/>
        </p:nvSpPr>
        <p:spPr>
          <a:xfrm>
            <a:off x="4553963" y="1141500"/>
            <a:ext cx="7560000" cy="944874"/>
          </a:xfrm>
          <a:custGeom>
            <a:avLst/>
            <a:gdLst>
              <a:gd name="connsiteX0" fmla="*/ 0 w 2164116"/>
              <a:gd name="connsiteY0" fmla="*/ 0 h 1298469"/>
              <a:gd name="connsiteX1" fmla="*/ 2164116 w 2164116"/>
              <a:gd name="connsiteY1" fmla="*/ 0 h 1298469"/>
              <a:gd name="connsiteX2" fmla="*/ 2164116 w 2164116"/>
              <a:gd name="connsiteY2" fmla="*/ 1298469 h 1298469"/>
              <a:gd name="connsiteX3" fmla="*/ 0 w 2164116"/>
              <a:gd name="connsiteY3" fmla="*/ 1298469 h 1298469"/>
              <a:gd name="connsiteX4" fmla="*/ 0 w 2164116"/>
              <a:gd name="connsiteY4" fmla="*/ 0 h 129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116" h="1298469">
                <a:moveTo>
                  <a:pt x="0" y="0"/>
                </a:moveTo>
                <a:lnTo>
                  <a:pt x="2164116" y="0"/>
                </a:lnTo>
                <a:lnTo>
                  <a:pt x="2164116" y="1298469"/>
                </a:lnTo>
                <a:lnTo>
                  <a:pt x="0" y="1298469"/>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spAutoFit/>
          </a:bodyPr>
          <a:lstStyle/>
          <a:p>
            <a:pPr algn="ctr" defTabSz="488950">
              <a:lnSpc>
                <a:spcPct val="90000"/>
              </a:lnSpc>
              <a:spcBef>
                <a:spcPct val="0"/>
              </a:spcBef>
              <a:spcAft>
                <a:spcPct val="35000"/>
              </a:spcAft>
            </a:pPr>
            <a:r>
              <a:rPr lang="fr-FR" sz="1400" b="1" dirty="0">
                <a:solidFill>
                  <a:schemeClr val="tx1"/>
                </a:solidFill>
                <a:latin typeface="Verdana" panose="020B0604030504040204" pitchFamily="34" charset="0"/>
                <a:ea typeface="Verdana" panose="020B0604030504040204" pitchFamily="34" charset="0"/>
              </a:rPr>
              <a:t>«</a:t>
            </a:r>
            <a:r>
              <a:rPr lang="fr-FR" sz="1400" dirty="0">
                <a:solidFill>
                  <a:schemeClr val="tx1"/>
                </a:solidFill>
                <a:latin typeface="Verdana" panose="020B0604030504040204" pitchFamily="34" charset="0"/>
                <a:ea typeface="Verdana" panose="020B0604030504040204" pitchFamily="34" charset="0"/>
              </a:rPr>
              <a:t> </a:t>
            </a:r>
            <a:r>
              <a:rPr lang="fr-FR" sz="1400" b="1" u="sng" dirty="0" err="1">
                <a:solidFill>
                  <a:schemeClr val="tx1"/>
                </a:solidFill>
                <a:latin typeface="Verdana" panose="020B0604030504040204" pitchFamily="34" charset="0"/>
                <a:ea typeface="Verdana" panose="020B0604030504040204" pitchFamily="34" charset="0"/>
              </a:rPr>
              <a:t>recent</a:t>
            </a:r>
            <a:r>
              <a:rPr lang="fr-FR" sz="1400" b="1" dirty="0">
                <a:solidFill>
                  <a:schemeClr val="tx1"/>
                </a:solidFill>
                <a:latin typeface="Verdana" panose="020B0604030504040204" pitchFamily="34" charset="0"/>
                <a:ea typeface="Verdana" panose="020B0604030504040204" pitchFamily="34" charset="0"/>
              </a:rPr>
              <a:t> verbal </a:t>
            </a:r>
            <a:r>
              <a:rPr lang="fr-FR" sz="1400" b="1" dirty="0" err="1">
                <a:solidFill>
                  <a:schemeClr val="tx1"/>
                </a:solidFill>
                <a:latin typeface="Verdana" panose="020B0604030504040204" pitchFamily="34" charset="0"/>
                <a:ea typeface="Verdana" panose="020B0604030504040204" pitchFamily="34" charset="0"/>
              </a:rPr>
              <a:t>harassment</a:t>
            </a:r>
            <a:r>
              <a:rPr lang="fr-FR" sz="1400" b="1" dirty="0">
                <a:solidFill>
                  <a:schemeClr val="tx1"/>
                </a:solidFill>
                <a:latin typeface="Verdana" panose="020B0604030504040204" pitchFamily="34" charset="0"/>
                <a:ea typeface="Verdana" panose="020B0604030504040204" pitchFamily="34" charset="0"/>
              </a:rPr>
              <a:t> by </a:t>
            </a:r>
            <a:r>
              <a:rPr lang="fr-FR" sz="1400" b="1" dirty="0" err="1">
                <a:solidFill>
                  <a:srgbClr val="FF0000"/>
                </a:solidFill>
                <a:latin typeface="Verdana" panose="020B0604030504040204" pitchFamily="34" charset="0"/>
                <a:ea typeface="Verdana" panose="020B0604030504040204" pitchFamily="34" charset="0"/>
              </a:rPr>
              <a:t>passersby</a:t>
            </a:r>
            <a:r>
              <a:rPr lang="fr-FR" sz="1400" b="1" dirty="0">
                <a:solidFill>
                  <a:srgbClr val="030E37"/>
                </a:solidFill>
                <a:latin typeface="Verdana" panose="020B0604030504040204" pitchFamily="34" charset="0"/>
                <a:ea typeface="Verdana" panose="020B0604030504040204" pitchFamily="34" charset="0"/>
              </a:rPr>
              <a:t> </a:t>
            </a:r>
            <a:r>
              <a:rPr lang="fr-FR" sz="1400" b="1" dirty="0">
                <a:solidFill>
                  <a:schemeClr val="tx1"/>
                </a:solidFill>
                <a:latin typeface="Verdana" panose="020B0604030504040204" pitchFamily="34" charset="0"/>
                <a:ea typeface="Verdana" panose="020B0604030504040204" pitchFamily="34" charset="0"/>
              </a:rPr>
              <a:t>»</a:t>
            </a:r>
          </a:p>
          <a:p>
            <a:pPr algn="ctr" defTabSz="488950">
              <a:lnSpc>
                <a:spcPct val="90000"/>
              </a:lnSpc>
              <a:spcBef>
                <a:spcPct val="0"/>
              </a:spcBef>
              <a:spcAft>
                <a:spcPct val="35000"/>
              </a:spcAft>
            </a:pPr>
            <a:r>
              <a:rPr lang="fr-FR" sz="1400" b="1" dirty="0">
                <a:latin typeface="Verdana" panose="020B0604030504040204" pitchFamily="34" charset="0"/>
                <a:ea typeface="Verdana" panose="020B0604030504040204" pitchFamily="34" charset="0"/>
              </a:rPr>
              <a:t> </a:t>
            </a:r>
            <a:br>
              <a:rPr lang="fr-FR" sz="1400" b="1" dirty="0">
                <a:latin typeface="Verdana" panose="020B0604030504040204" pitchFamily="34" charset="0"/>
                <a:ea typeface="Verdana" panose="020B0604030504040204" pitchFamily="34" charset="0"/>
              </a:rPr>
            </a:br>
            <a:r>
              <a:rPr lang="fr-FR" sz="1200" b="1" dirty="0">
                <a:solidFill>
                  <a:schemeClr val="tx1"/>
                </a:solidFill>
                <a:latin typeface="Verdana" panose="020B0604030504040204" pitchFamily="34" charset="0"/>
                <a:ea typeface="Verdana" panose="020B0604030504040204" pitchFamily="34" charset="0"/>
              </a:rPr>
              <a:t>yes</a:t>
            </a:r>
            <a:r>
              <a:rPr lang="fr-FR" sz="1200" dirty="0">
                <a:solidFill>
                  <a:schemeClr val="tx1"/>
                </a:solidFill>
                <a:latin typeface="Verdana" panose="020B0604030504040204" pitchFamily="34" charset="0"/>
                <a:ea typeface="Verdana" panose="020B0604030504040204" pitchFamily="34" charset="0"/>
              </a:rPr>
              <a:t> (</a:t>
            </a:r>
            <a:r>
              <a:rPr lang="fr-FR" sz="1200" dirty="0" err="1">
                <a:solidFill>
                  <a:schemeClr val="tx1"/>
                </a:solidFill>
                <a:latin typeface="Verdana" panose="020B0604030504040204" pitchFamily="34" charset="0"/>
                <a:ea typeface="Verdana" panose="020B0604030504040204" pitchFamily="34" charset="0"/>
              </a:rPr>
              <a:t>ie</a:t>
            </a:r>
            <a:r>
              <a:rPr lang="fr-FR" sz="1200" dirty="0">
                <a:solidFill>
                  <a:schemeClr val="tx1"/>
                </a:solidFill>
                <a:latin typeface="Verdana" panose="020B0604030504040204" pitchFamily="34" charset="0"/>
                <a:ea typeface="Verdana" panose="020B0604030504040204" pitchFamily="34" charset="0"/>
              </a:rPr>
              <a:t>. </a:t>
            </a:r>
            <a:r>
              <a:rPr lang="fr-FR" sz="1200" b="1" dirty="0">
                <a:solidFill>
                  <a:schemeClr val="tx1"/>
                </a:solidFill>
                <a:latin typeface="Verdana" panose="020B0604030504040204" pitchFamily="34" charset="0"/>
                <a:ea typeface="Verdana" panose="020B0604030504040204" pitchFamily="34" charset="0"/>
              </a:rPr>
              <a:t>Yes, in the </a:t>
            </a:r>
            <a:r>
              <a:rPr lang="fr-FR" sz="1200" b="1" dirty="0" err="1">
                <a:solidFill>
                  <a:schemeClr val="tx1"/>
                </a:solidFill>
                <a:latin typeface="Verdana" panose="020B0604030504040204" pitchFamily="34" charset="0"/>
                <a:ea typeface="Verdana" panose="020B0604030504040204" pitchFamily="34" charset="0"/>
              </a:rPr>
              <a:t>previous</a:t>
            </a:r>
            <a:r>
              <a:rPr lang="fr-FR" sz="1200" b="1" dirty="0">
                <a:solidFill>
                  <a:schemeClr val="tx1"/>
                </a:solidFill>
                <a:latin typeface="Verdana" panose="020B0604030504040204" pitchFamily="34" charset="0"/>
                <a:ea typeface="Verdana" panose="020B0604030504040204" pitchFamily="34" charset="0"/>
              </a:rPr>
              <a:t> 12 </a:t>
            </a:r>
            <a:r>
              <a:rPr lang="fr-FR" sz="1200" b="1" dirty="0" err="1">
                <a:solidFill>
                  <a:schemeClr val="tx1"/>
                </a:solidFill>
                <a:latin typeface="Verdana" panose="020B0604030504040204" pitchFamily="34" charset="0"/>
                <a:ea typeface="Verdana" panose="020B0604030504040204" pitchFamily="34" charset="0"/>
              </a:rPr>
              <a:t>months</a:t>
            </a:r>
            <a:r>
              <a:rPr lang="fr-FR" sz="1200" dirty="0">
                <a:solidFill>
                  <a:schemeClr val="tx1"/>
                </a:solidFill>
                <a:latin typeface="Verdana" panose="020B0604030504040204" pitchFamily="34" charset="0"/>
                <a:ea typeface="Verdana" panose="020B0604030504040204" pitchFamily="34" charset="0"/>
              </a:rPr>
              <a:t>) vs. </a:t>
            </a:r>
          </a:p>
          <a:p>
            <a:pPr algn="ctr" defTabSz="488950">
              <a:lnSpc>
                <a:spcPct val="90000"/>
              </a:lnSpc>
              <a:spcBef>
                <a:spcPct val="0"/>
              </a:spcBef>
              <a:spcAft>
                <a:spcPct val="35000"/>
              </a:spcAft>
            </a:pPr>
            <a:r>
              <a:rPr lang="fr-FR" sz="1200" b="1" dirty="0">
                <a:solidFill>
                  <a:schemeClr val="tx1"/>
                </a:solidFill>
                <a:latin typeface="Verdana" panose="020B0604030504040204" pitchFamily="34" charset="0"/>
                <a:ea typeface="Verdana" panose="020B0604030504040204" pitchFamily="34" charset="0"/>
              </a:rPr>
              <a:t>no</a:t>
            </a:r>
            <a:r>
              <a:rPr lang="fr-FR" sz="1200" dirty="0">
                <a:solidFill>
                  <a:schemeClr val="tx1"/>
                </a:solidFill>
                <a:latin typeface="Verdana" panose="020B0604030504040204" pitchFamily="34" charset="0"/>
                <a:ea typeface="Verdana" panose="020B0604030504040204" pitchFamily="34" charset="0"/>
              </a:rPr>
              <a:t> (</a:t>
            </a:r>
            <a:r>
              <a:rPr lang="fr-FR" sz="1200" dirty="0" err="1">
                <a:solidFill>
                  <a:schemeClr val="tx1"/>
                </a:solidFill>
                <a:latin typeface="Verdana" panose="020B0604030504040204" pitchFamily="34" charset="0"/>
                <a:ea typeface="Verdana" panose="020B0604030504040204" pitchFamily="34" charset="0"/>
              </a:rPr>
              <a:t>ie</a:t>
            </a:r>
            <a:r>
              <a:rPr lang="fr-FR" sz="1200" dirty="0">
                <a:solidFill>
                  <a:schemeClr val="tx1"/>
                </a:solidFill>
                <a:latin typeface="Verdana" panose="020B0604030504040204" pitchFamily="34" charset="0"/>
                <a:ea typeface="Verdana" panose="020B0604030504040204" pitchFamily="34" charset="0"/>
              </a:rPr>
              <a:t>. </a:t>
            </a:r>
            <a:r>
              <a:rPr lang="fr-FR" sz="1200" dirty="0" err="1">
                <a:solidFill>
                  <a:schemeClr val="tx1"/>
                </a:solidFill>
                <a:latin typeface="Verdana" panose="020B0604030504040204" pitchFamily="34" charset="0"/>
                <a:ea typeface="Verdana" panose="020B0604030504040204" pitchFamily="34" charset="0"/>
              </a:rPr>
              <a:t>never</a:t>
            </a:r>
            <a:r>
              <a:rPr lang="fr-FR" sz="1200" dirty="0">
                <a:solidFill>
                  <a:schemeClr val="tx1"/>
                </a:solidFill>
                <a:latin typeface="Verdana" panose="020B0604030504040204" pitchFamily="34" charset="0"/>
                <a:ea typeface="Verdana" panose="020B0604030504040204" pitchFamily="34" charset="0"/>
              </a:rPr>
              <a:t> or yes, more </a:t>
            </a:r>
            <a:r>
              <a:rPr lang="fr-FR" sz="1200" dirty="0" err="1">
                <a:solidFill>
                  <a:schemeClr val="tx1"/>
                </a:solidFill>
                <a:latin typeface="Verdana" panose="020B0604030504040204" pitchFamily="34" charset="0"/>
                <a:ea typeface="Verdana" panose="020B0604030504040204" pitchFamily="34" charset="0"/>
              </a:rPr>
              <a:t>than</a:t>
            </a:r>
            <a:r>
              <a:rPr lang="fr-FR" sz="1200" dirty="0">
                <a:solidFill>
                  <a:schemeClr val="tx1"/>
                </a:solidFill>
                <a:latin typeface="Verdana" panose="020B0604030504040204" pitchFamily="34" charset="0"/>
                <a:ea typeface="Verdana" panose="020B0604030504040204" pitchFamily="34" charset="0"/>
              </a:rPr>
              <a:t> 12 </a:t>
            </a:r>
            <a:r>
              <a:rPr lang="fr-FR" sz="1200" dirty="0" err="1">
                <a:solidFill>
                  <a:schemeClr val="tx1"/>
                </a:solidFill>
                <a:latin typeface="Verdana" panose="020B0604030504040204" pitchFamily="34" charset="0"/>
                <a:ea typeface="Verdana" panose="020B0604030504040204" pitchFamily="34" charset="0"/>
              </a:rPr>
              <a:t>months</a:t>
            </a:r>
            <a:r>
              <a:rPr lang="fr-FR" sz="1200" dirty="0">
                <a:solidFill>
                  <a:schemeClr val="tx1"/>
                </a:solidFill>
                <a:latin typeface="Verdana" panose="020B0604030504040204" pitchFamily="34" charset="0"/>
                <a:ea typeface="Verdana" panose="020B0604030504040204" pitchFamily="34" charset="0"/>
              </a:rPr>
              <a:t> </a:t>
            </a:r>
            <a:r>
              <a:rPr lang="fr-FR" sz="1200" dirty="0" err="1">
                <a:solidFill>
                  <a:schemeClr val="tx1"/>
                </a:solidFill>
                <a:latin typeface="Verdana" panose="020B0604030504040204" pitchFamily="34" charset="0"/>
                <a:ea typeface="Verdana" panose="020B0604030504040204" pitchFamily="34" charset="0"/>
              </a:rPr>
              <a:t>ago</a:t>
            </a:r>
            <a:r>
              <a:rPr lang="fr-FR" sz="1200" dirty="0">
                <a:solidFill>
                  <a:schemeClr val="tx1"/>
                </a:solidFill>
                <a:latin typeface="Verdana" panose="020B0604030504040204" pitchFamily="34" charset="0"/>
                <a:ea typeface="Verdana" panose="020B0604030504040204" pitchFamily="34" charset="0"/>
              </a:rPr>
              <a:t>)</a:t>
            </a:r>
            <a:endParaRPr lang="fr-FR" sz="1600" dirty="0">
              <a:solidFill>
                <a:schemeClr val="tx1"/>
              </a:solidFill>
              <a:latin typeface="Verdana" panose="020B0604030504040204" pitchFamily="34" charset="0"/>
              <a:ea typeface="Verdana" panose="020B0604030504040204" pitchFamily="34" charset="0"/>
            </a:endParaRPr>
          </a:p>
        </p:txBody>
      </p:sp>
      <p:sp>
        <p:nvSpPr>
          <p:cNvPr id="27" name="Forme libre : forme 26">
            <a:extLst>
              <a:ext uri="{FF2B5EF4-FFF2-40B4-BE49-F238E27FC236}">
                <a16:creationId xmlns:a16="http://schemas.microsoft.com/office/drawing/2014/main" id="{72BD1FE9-475A-4C74-A9EA-02FA5B8825E2}"/>
              </a:ext>
            </a:extLst>
          </p:cNvPr>
          <p:cNvSpPr/>
          <p:nvPr/>
        </p:nvSpPr>
        <p:spPr>
          <a:xfrm>
            <a:off x="4553963" y="2228991"/>
            <a:ext cx="7560000" cy="278538"/>
          </a:xfrm>
          <a:custGeom>
            <a:avLst/>
            <a:gdLst>
              <a:gd name="connsiteX0" fmla="*/ 0 w 2164116"/>
              <a:gd name="connsiteY0" fmla="*/ 0 h 1298469"/>
              <a:gd name="connsiteX1" fmla="*/ 2164116 w 2164116"/>
              <a:gd name="connsiteY1" fmla="*/ 0 h 1298469"/>
              <a:gd name="connsiteX2" fmla="*/ 2164116 w 2164116"/>
              <a:gd name="connsiteY2" fmla="*/ 1298469 h 1298469"/>
              <a:gd name="connsiteX3" fmla="*/ 0 w 2164116"/>
              <a:gd name="connsiteY3" fmla="*/ 1298469 h 1298469"/>
              <a:gd name="connsiteX4" fmla="*/ 0 w 2164116"/>
              <a:gd name="connsiteY4" fmla="*/ 0 h 129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116" h="1298469">
                <a:moveTo>
                  <a:pt x="0" y="0"/>
                </a:moveTo>
                <a:lnTo>
                  <a:pt x="2164116" y="0"/>
                </a:lnTo>
                <a:lnTo>
                  <a:pt x="2164116" y="1298469"/>
                </a:lnTo>
                <a:lnTo>
                  <a:pt x="0" y="1298469"/>
                </a:lnTo>
                <a:lnTo>
                  <a:pt x="0" y="0"/>
                </a:lnTo>
                <a:close/>
              </a:path>
            </a:pathLst>
          </a:custGeom>
          <a:solidFill>
            <a:srgbClr val="FFE6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spAutoFit/>
          </a:bodyPr>
          <a:lstStyle/>
          <a:p>
            <a:pPr algn="ctr" defTabSz="488950">
              <a:lnSpc>
                <a:spcPct val="90000"/>
              </a:lnSpc>
              <a:spcBef>
                <a:spcPct val="0"/>
              </a:spcBef>
              <a:spcAft>
                <a:spcPct val="35000"/>
              </a:spcAft>
            </a:pPr>
            <a:r>
              <a:rPr lang="fr-FR" sz="1400" b="1" dirty="0">
                <a:solidFill>
                  <a:schemeClr val="tx1"/>
                </a:solidFill>
                <a:latin typeface="Verdana" panose="020B0604030504040204" pitchFamily="34" charset="0"/>
                <a:ea typeface="Verdana" panose="020B0604030504040204" pitchFamily="34" charset="0"/>
              </a:rPr>
              <a:t>« </a:t>
            </a:r>
            <a:r>
              <a:rPr lang="fr-FR" sz="1400" b="1" u="sng" dirty="0" err="1">
                <a:solidFill>
                  <a:schemeClr val="tx1"/>
                </a:solidFill>
                <a:latin typeface="Verdana" panose="020B0604030504040204" pitchFamily="34" charset="0"/>
                <a:ea typeface="Verdana" panose="020B0604030504040204" pitchFamily="34" charset="0"/>
              </a:rPr>
              <a:t>recent</a:t>
            </a:r>
            <a:r>
              <a:rPr lang="fr-FR" sz="1400" b="1" dirty="0">
                <a:solidFill>
                  <a:schemeClr val="tx1"/>
                </a:solidFill>
                <a:latin typeface="Verdana" panose="020B0604030504040204" pitchFamily="34" charset="0"/>
                <a:ea typeface="Verdana" panose="020B0604030504040204" pitchFamily="34" charset="0"/>
              </a:rPr>
              <a:t> </a:t>
            </a:r>
            <a:r>
              <a:rPr lang="fr-FR" sz="1400" b="1" dirty="0" err="1">
                <a:solidFill>
                  <a:schemeClr val="tx1"/>
                </a:solidFill>
                <a:latin typeface="Verdana" panose="020B0604030504040204" pitchFamily="34" charset="0"/>
                <a:ea typeface="Verdana" panose="020B0604030504040204" pitchFamily="34" charset="0"/>
              </a:rPr>
              <a:t>physical</a:t>
            </a:r>
            <a:r>
              <a:rPr lang="fr-FR" sz="1400" b="1" dirty="0">
                <a:solidFill>
                  <a:schemeClr val="tx1"/>
                </a:solidFill>
                <a:latin typeface="Verdana" panose="020B0604030504040204" pitchFamily="34" charset="0"/>
                <a:ea typeface="Verdana" panose="020B0604030504040204" pitchFamily="34" charset="0"/>
              </a:rPr>
              <a:t> violence by </a:t>
            </a:r>
            <a:r>
              <a:rPr lang="fr-FR" sz="1400" b="1" dirty="0">
                <a:solidFill>
                  <a:srgbClr val="FF0000"/>
                </a:solidFill>
                <a:latin typeface="Verdana" panose="020B0604030504040204" pitchFamily="34" charset="0"/>
                <a:ea typeface="Verdana" panose="020B0604030504040204" pitchFamily="34" charset="0"/>
              </a:rPr>
              <a:t>police</a:t>
            </a:r>
            <a:r>
              <a:rPr lang="fr-FR" sz="1400" b="1" dirty="0">
                <a:solidFill>
                  <a:schemeClr val="tx1"/>
                </a:solidFill>
                <a:latin typeface="Verdana" panose="020B0604030504040204" pitchFamily="34" charset="0"/>
                <a:ea typeface="Verdana" panose="020B0604030504040204" pitchFamily="34" charset="0"/>
              </a:rPr>
              <a:t>»</a:t>
            </a:r>
          </a:p>
        </p:txBody>
      </p:sp>
      <p:sp>
        <p:nvSpPr>
          <p:cNvPr id="28" name="Forme libre : forme 27">
            <a:extLst>
              <a:ext uri="{FF2B5EF4-FFF2-40B4-BE49-F238E27FC236}">
                <a16:creationId xmlns:a16="http://schemas.microsoft.com/office/drawing/2014/main" id="{6D18B2AF-FB9C-4FE7-B987-30E931E38F59}"/>
              </a:ext>
            </a:extLst>
          </p:cNvPr>
          <p:cNvSpPr/>
          <p:nvPr/>
        </p:nvSpPr>
        <p:spPr>
          <a:xfrm>
            <a:off x="4553963" y="3673370"/>
            <a:ext cx="7560000" cy="313932"/>
          </a:xfrm>
          <a:custGeom>
            <a:avLst/>
            <a:gdLst>
              <a:gd name="connsiteX0" fmla="*/ 0 w 2164116"/>
              <a:gd name="connsiteY0" fmla="*/ 0 h 1298469"/>
              <a:gd name="connsiteX1" fmla="*/ 2164116 w 2164116"/>
              <a:gd name="connsiteY1" fmla="*/ 0 h 1298469"/>
              <a:gd name="connsiteX2" fmla="*/ 2164116 w 2164116"/>
              <a:gd name="connsiteY2" fmla="*/ 1298469 h 1298469"/>
              <a:gd name="connsiteX3" fmla="*/ 0 w 2164116"/>
              <a:gd name="connsiteY3" fmla="*/ 1298469 h 1298469"/>
              <a:gd name="connsiteX4" fmla="*/ 0 w 2164116"/>
              <a:gd name="connsiteY4" fmla="*/ 0 h 129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116" h="1298469">
                <a:moveTo>
                  <a:pt x="0" y="0"/>
                </a:moveTo>
                <a:lnTo>
                  <a:pt x="2164116" y="0"/>
                </a:lnTo>
                <a:lnTo>
                  <a:pt x="2164116" y="1298469"/>
                </a:lnTo>
                <a:lnTo>
                  <a:pt x="0" y="1298469"/>
                </a:lnTo>
                <a:lnTo>
                  <a:pt x="0" y="0"/>
                </a:lnTo>
                <a:close/>
              </a:path>
            </a:pathLst>
          </a:custGeom>
          <a:solidFill>
            <a:srgbClr val="EEEEE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spAutoFit/>
          </a:bodyPr>
          <a:lstStyle/>
          <a:p>
            <a:pPr marL="0" lvl="0" indent="0" algn="ctr" defTabSz="533400">
              <a:lnSpc>
                <a:spcPct val="90000"/>
              </a:lnSpc>
              <a:spcBef>
                <a:spcPct val="0"/>
              </a:spcBef>
              <a:spcAft>
                <a:spcPct val="35000"/>
              </a:spcAft>
              <a:buNone/>
            </a:pPr>
            <a:r>
              <a:rPr lang="fr-FR" sz="1600" b="1" kern="1200" dirty="0">
                <a:solidFill>
                  <a:schemeClr val="tx1"/>
                </a:solidFill>
                <a:latin typeface="Tahoma" panose="020B0604030504040204" pitchFamily="34" charset="0"/>
                <a:ea typeface="Tahoma" panose="020B0604030504040204" pitchFamily="34" charset="0"/>
                <a:cs typeface="Tahoma" panose="020B0604030504040204" pitchFamily="34" charset="0"/>
              </a:rPr>
              <a:t>Etc…</a:t>
            </a:r>
          </a:p>
        </p:txBody>
      </p:sp>
      <p:grpSp>
        <p:nvGrpSpPr>
          <p:cNvPr id="46" name="Groupe 45">
            <a:extLst>
              <a:ext uri="{FF2B5EF4-FFF2-40B4-BE49-F238E27FC236}">
                <a16:creationId xmlns:a16="http://schemas.microsoft.com/office/drawing/2014/main" id="{EDFD2648-A272-4A23-8A40-A996674C4089}"/>
              </a:ext>
            </a:extLst>
          </p:cNvPr>
          <p:cNvGrpSpPr/>
          <p:nvPr/>
        </p:nvGrpSpPr>
        <p:grpSpPr>
          <a:xfrm>
            <a:off x="30644" y="398078"/>
            <a:ext cx="2245743" cy="4893497"/>
            <a:chOff x="30644" y="398078"/>
            <a:chExt cx="2245743" cy="4893497"/>
          </a:xfrm>
        </p:grpSpPr>
        <p:sp>
          <p:nvSpPr>
            <p:cNvPr id="18" name="Forme libre : forme 17">
              <a:extLst>
                <a:ext uri="{FF2B5EF4-FFF2-40B4-BE49-F238E27FC236}">
                  <a16:creationId xmlns:a16="http://schemas.microsoft.com/office/drawing/2014/main" id="{B0214BE1-E8F0-45EF-B3C2-1AAAB235D2CD}"/>
                </a:ext>
              </a:extLst>
            </p:cNvPr>
            <p:cNvSpPr/>
            <p:nvPr/>
          </p:nvSpPr>
          <p:spPr>
            <a:xfrm>
              <a:off x="176191" y="1005725"/>
              <a:ext cx="2034582" cy="1023510"/>
            </a:xfrm>
            <a:custGeom>
              <a:avLst/>
              <a:gdLst>
                <a:gd name="connsiteX0" fmla="*/ 0 w 1509671"/>
                <a:gd name="connsiteY0" fmla="*/ 0 h 905802"/>
                <a:gd name="connsiteX1" fmla="*/ 1509671 w 1509671"/>
                <a:gd name="connsiteY1" fmla="*/ 0 h 905802"/>
                <a:gd name="connsiteX2" fmla="*/ 1509671 w 1509671"/>
                <a:gd name="connsiteY2" fmla="*/ 905802 h 905802"/>
                <a:gd name="connsiteX3" fmla="*/ 0 w 1509671"/>
                <a:gd name="connsiteY3" fmla="*/ 905802 h 905802"/>
                <a:gd name="connsiteX4" fmla="*/ 0 w 1509671"/>
                <a:gd name="connsiteY4" fmla="*/ 0 h 905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71" h="905802">
                  <a:moveTo>
                    <a:pt x="0" y="0"/>
                  </a:moveTo>
                  <a:lnTo>
                    <a:pt x="1509671" y="0"/>
                  </a:lnTo>
                  <a:lnTo>
                    <a:pt x="1509671" y="905802"/>
                  </a:lnTo>
                  <a:lnTo>
                    <a:pt x="0" y="905802"/>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400" b="1" kern="1200" dirty="0">
                  <a:solidFill>
                    <a:schemeClr val="tx1"/>
                  </a:solidFill>
                  <a:latin typeface="Verdana" panose="020B0604030504040204" pitchFamily="34" charset="0"/>
                  <a:ea typeface="Verdana" panose="020B0604030504040204" pitchFamily="34" charset="0"/>
                </a:rPr>
                <a:t>Verbal </a:t>
              </a:r>
              <a:r>
                <a:rPr lang="fr-FR" sz="1400" b="1" kern="1200" dirty="0" err="1">
                  <a:solidFill>
                    <a:schemeClr val="tx1"/>
                  </a:solidFill>
                  <a:latin typeface="Verdana" panose="020B0604030504040204" pitchFamily="34" charset="0"/>
                  <a:ea typeface="Verdana" panose="020B0604030504040204" pitchFamily="34" charset="0"/>
                </a:rPr>
                <a:t>harassment</a:t>
              </a:r>
              <a:endParaRPr lang="fr-FR" sz="1400" b="1" kern="1200" dirty="0">
                <a:solidFill>
                  <a:schemeClr val="tx1"/>
                </a:solidFill>
              </a:endParaRPr>
            </a:p>
          </p:txBody>
        </p:sp>
        <p:sp>
          <p:nvSpPr>
            <p:cNvPr id="19" name="Forme libre : forme 18">
              <a:extLst>
                <a:ext uri="{FF2B5EF4-FFF2-40B4-BE49-F238E27FC236}">
                  <a16:creationId xmlns:a16="http://schemas.microsoft.com/office/drawing/2014/main" id="{F128BE9E-9D01-4618-B980-C1F483C1BF20}"/>
                </a:ext>
              </a:extLst>
            </p:cNvPr>
            <p:cNvSpPr/>
            <p:nvPr/>
          </p:nvSpPr>
          <p:spPr>
            <a:xfrm>
              <a:off x="176191" y="2093172"/>
              <a:ext cx="2034582" cy="1023510"/>
            </a:xfrm>
            <a:custGeom>
              <a:avLst/>
              <a:gdLst>
                <a:gd name="connsiteX0" fmla="*/ 0 w 1509671"/>
                <a:gd name="connsiteY0" fmla="*/ 0 h 905802"/>
                <a:gd name="connsiteX1" fmla="*/ 1509671 w 1509671"/>
                <a:gd name="connsiteY1" fmla="*/ 0 h 905802"/>
                <a:gd name="connsiteX2" fmla="*/ 1509671 w 1509671"/>
                <a:gd name="connsiteY2" fmla="*/ 905802 h 905802"/>
                <a:gd name="connsiteX3" fmla="*/ 0 w 1509671"/>
                <a:gd name="connsiteY3" fmla="*/ 905802 h 905802"/>
                <a:gd name="connsiteX4" fmla="*/ 0 w 1509671"/>
                <a:gd name="connsiteY4" fmla="*/ 0 h 905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71" h="905802">
                  <a:moveTo>
                    <a:pt x="0" y="0"/>
                  </a:moveTo>
                  <a:lnTo>
                    <a:pt x="1509671" y="0"/>
                  </a:lnTo>
                  <a:lnTo>
                    <a:pt x="1509671" y="905802"/>
                  </a:lnTo>
                  <a:lnTo>
                    <a:pt x="0" y="905802"/>
                  </a:lnTo>
                  <a:lnTo>
                    <a:pt x="0" y="0"/>
                  </a:lnTo>
                  <a:close/>
                </a:path>
              </a:pathLst>
            </a:custGeom>
            <a:solidFill>
              <a:srgbClr val="FFE6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400" b="1" kern="1200" dirty="0">
                  <a:solidFill>
                    <a:schemeClr val="tx1"/>
                  </a:solidFill>
                  <a:latin typeface="Verdana" panose="020B0604030504040204" pitchFamily="34" charset="0"/>
                  <a:ea typeface="Verdana" panose="020B0604030504040204" pitchFamily="34" charset="0"/>
                </a:rPr>
                <a:t>Physical violence</a:t>
              </a:r>
            </a:p>
          </p:txBody>
        </p:sp>
        <p:sp>
          <p:nvSpPr>
            <p:cNvPr id="20" name="Forme libre : forme 19">
              <a:extLst>
                <a:ext uri="{FF2B5EF4-FFF2-40B4-BE49-F238E27FC236}">
                  <a16:creationId xmlns:a16="http://schemas.microsoft.com/office/drawing/2014/main" id="{A2CB48C2-127D-4DF3-B919-CEA99DEC4182}"/>
                </a:ext>
              </a:extLst>
            </p:cNvPr>
            <p:cNvSpPr/>
            <p:nvPr/>
          </p:nvSpPr>
          <p:spPr>
            <a:xfrm>
              <a:off x="176191" y="3180619"/>
              <a:ext cx="2034582" cy="1023510"/>
            </a:xfrm>
            <a:custGeom>
              <a:avLst/>
              <a:gdLst>
                <a:gd name="connsiteX0" fmla="*/ 0 w 1509671"/>
                <a:gd name="connsiteY0" fmla="*/ 0 h 905802"/>
                <a:gd name="connsiteX1" fmla="*/ 1509671 w 1509671"/>
                <a:gd name="connsiteY1" fmla="*/ 0 h 905802"/>
                <a:gd name="connsiteX2" fmla="*/ 1509671 w 1509671"/>
                <a:gd name="connsiteY2" fmla="*/ 905802 h 905802"/>
                <a:gd name="connsiteX3" fmla="*/ 0 w 1509671"/>
                <a:gd name="connsiteY3" fmla="*/ 905802 h 905802"/>
                <a:gd name="connsiteX4" fmla="*/ 0 w 1509671"/>
                <a:gd name="connsiteY4" fmla="*/ 0 h 905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71" h="905802">
                  <a:moveTo>
                    <a:pt x="0" y="0"/>
                  </a:moveTo>
                  <a:lnTo>
                    <a:pt x="1509671" y="0"/>
                  </a:lnTo>
                  <a:lnTo>
                    <a:pt x="1509671" y="905802"/>
                  </a:lnTo>
                  <a:lnTo>
                    <a:pt x="0" y="905802"/>
                  </a:lnTo>
                  <a:lnTo>
                    <a:pt x="0" y="0"/>
                  </a:lnTo>
                  <a:close/>
                </a:path>
              </a:pathLst>
            </a:custGeom>
            <a:solidFill>
              <a:srgbClr val="FFD5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400" b="1" kern="1200" dirty="0" err="1">
                  <a:solidFill>
                    <a:schemeClr val="tx1"/>
                  </a:solidFill>
                  <a:latin typeface="Verdana" panose="020B0604030504040204" pitchFamily="34" charset="0"/>
                  <a:ea typeface="Verdana" panose="020B0604030504040204" pitchFamily="34" charset="0"/>
                </a:rPr>
                <a:t>Sexual</a:t>
              </a:r>
              <a:r>
                <a:rPr lang="fr-FR" sz="1400" b="1" kern="1200" dirty="0">
                  <a:solidFill>
                    <a:schemeClr val="tx1"/>
                  </a:solidFill>
                  <a:latin typeface="Verdana" panose="020B0604030504040204" pitchFamily="34" charset="0"/>
                  <a:ea typeface="Verdana" panose="020B0604030504040204" pitchFamily="34" charset="0"/>
                </a:rPr>
                <a:t> violence </a:t>
              </a:r>
              <a:r>
                <a:rPr lang="fr-FR" sz="1400" b="1" kern="1200" dirty="0" err="1">
                  <a:solidFill>
                    <a:schemeClr val="tx1"/>
                  </a:solidFill>
                  <a:latin typeface="Verdana" panose="020B0604030504040204" pitchFamily="34" charset="0"/>
                  <a:ea typeface="Verdana" panose="020B0604030504040204" pitchFamily="34" charset="0"/>
                </a:rPr>
                <a:t>involving</a:t>
              </a:r>
              <a:r>
                <a:rPr lang="fr-FR" sz="1400" b="1" kern="1200" dirty="0">
                  <a:solidFill>
                    <a:schemeClr val="tx1"/>
                  </a:solidFill>
                  <a:latin typeface="Verdana" panose="020B0604030504040204" pitchFamily="34" charset="0"/>
                  <a:ea typeface="Verdana" panose="020B0604030504040204" pitchFamily="34" charset="0"/>
                </a:rPr>
                <a:t> </a:t>
              </a:r>
              <a:r>
                <a:rPr lang="fr-FR" sz="1400" b="1" kern="1200" dirty="0" err="1">
                  <a:solidFill>
                    <a:schemeClr val="tx1"/>
                  </a:solidFill>
                  <a:latin typeface="Verdana" panose="020B0604030504040204" pitchFamily="34" charset="0"/>
                  <a:ea typeface="Verdana" panose="020B0604030504040204" pitchFamily="34" charset="0"/>
                </a:rPr>
                <a:t>psychological</a:t>
              </a:r>
              <a:r>
                <a:rPr lang="fr-FR" sz="1400" b="1" kern="1200" dirty="0">
                  <a:solidFill>
                    <a:schemeClr val="tx1"/>
                  </a:solidFill>
                  <a:latin typeface="Verdana" panose="020B0604030504040204" pitchFamily="34" charset="0"/>
                  <a:ea typeface="Verdana" panose="020B0604030504040204" pitchFamily="34" charset="0"/>
                </a:rPr>
                <a:t> pressure or </a:t>
              </a:r>
              <a:r>
                <a:rPr lang="fr-FR" sz="1400" b="1" kern="1200" dirty="0" err="1">
                  <a:solidFill>
                    <a:schemeClr val="tx1"/>
                  </a:solidFill>
                  <a:latin typeface="Verdana" panose="020B0604030504040204" pitchFamily="34" charset="0"/>
                  <a:ea typeface="Verdana" panose="020B0604030504040204" pitchFamily="34" charset="0"/>
                </a:rPr>
                <a:t>threats</a:t>
              </a:r>
              <a:endParaRPr lang="fr-FR" sz="1400" b="1" kern="1200" dirty="0">
                <a:solidFill>
                  <a:schemeClr val="tx1"/>
                </a:solidFill>
                <a:latin typeface="Verdana" panose="020B0604030504040204" pitchFamily="34" charset="0"/>
                <a:ea typeface="Verdana" panose="020B0604030504040204" pitchFamily="34" charset="0"/>
              </a:endParaRPr>
            </a:p>
          </p:txBody>
        </p:sp>
        <p:sp>
          <p:nvSpPr>
            <p:cNvPr id="21" name="Forme libre : forme 20">
              <a:extLst>
                <a:ext uri="{FF2B5EF4-FFF2-40B4-BE49-F238E27FC236}">
                  <a16:creationId xmlns:a16="http://schemas.microsoft.com/office/drawing/2014/main" id="{D5F462B0-FB01-43A6-BA11-19A3EA3F0EB9}"/>
                </a:ext>
              </a:extLst>
            </p:cNvPr>
            <p:cNvSpPr/>
            <p:nvPr/>
          </p:nvSpPr>
          <p:spPr>
            <a:xfrm>
              <a:off x="176191" y="4268065"/>
              <a:ext cx="2034582" cy="1023510"/>
            </a:xfrm>
            <a:custGeom>
              <a:avLst/>
              <a:gdLst>
                <a:gd name="connsiteX0" fmla="*/ 0 w 1509671"/>
                <a:gd name="connsiteY0" fmla="*/ 0 h 905802"/>
                <a:gd name="connsiteX1" fmla="*/ 1509671 w 1509671"/>
                <a:gd name="connsiteY1" fmla="*/ 0 h 905802"/>
                <a:gd name="connsiteX2" fmla="*/ 1509671 w 1509671"/>
                <a:gd name="connsiteY2" fmla="*/ 905802 h 905802"/>
                <a:gd name="connsiteX3" fmla="*/ 0 w 1509671"/>
                <a:gd name="connsiteY3" fmla="*/ 905802 h 905802"/>
                <a:gd name="connsiteX4" fmla="*/ 0 w 1509671"/>
                <a:gd name="connsiteY4" fmla="*/ 0 h 905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71" h="905802">
                  <a:moveTo>
                    <a:pt x="0" y="0"/>
                  </a:moveTo>
                  <a:lnTo>
                    <a:pt x="1509671" y="0"/>
                  </a:lnTo>
                  <a:lnTo>
                    <a:pt x="1509671" y="905802"/>
                  </a:lnTo>
                  <a:lnTo>
                    <a:pt x="0" y="905802"/>
                  </a:lnTo>
                  <a:lnTo>
                    <a:pt x="0" y="0"/>
                  </a:lnTo>
                  <a:close/>
                </a:path>
              </a:pathLst>
            </a:custGeom>
            <a:solidFill>
              <a:srgbClr val="F5B6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400" b="1" kern="1200" dirty="0" err="1">
                  <a:solidFill>
                    <a:schemeClr val="tx1"/>
                  </a:solidFill>
                  <a:latin typeface="Verdana" panose="020B0604030504040204" pitchFamily="34" charset="0"/>
                  <a:ea typeface="Verdana" panose="020B0604030504040204" pitchFamily="34" charset="0"/>
                </a:rPr>
                <a:t>Sexual</a:t>
              </a:r>
              <a:r>
                <a:rPr lang="fr-FR" sz="1400" b="1" kern="1200" dirty="0">
                  <a:solidFill>
                    <a:schemeClr val="tx1"/>
                  </a:solidFill>
                  <a:latin typeface="Verdana" panose="020B0604030504040204" pitchFamily="34" charset="0"/>
                  <a:ea typeface="Verdana" panose="020B0604030504040204" pitchFamily="34" charset="0"/>
                </a:rPr>
                <a:t> violence </a:t>
              </a:r>
              <a:r>
                <a:rPr lang="fr-FR" sz="1400" b="1" kern="1200" dirty="0" err="1">
                  <a:solidFill>
                    <a:schemeClr val="tx1"/>
                  </a:solidFill>
                  <a:latin typeface="Verdana" panose="020B0604030504040204" pitchFamily="34" charset="0"/>
                  <a:ea typeface="Verdana" panose="020B0604030504040204" pitchFamily="34" charset="0"/>
                </a:rPr>
                <a:t>involving</a:t>
              </a:r>
              <a:r>
                <a:rPr lang="fr-FR" sz="1400" b="1" kern="1200" dirty="0">
                  <a:solidFill>
                    <a:schemeClr val="tx1"/>
                  </a:solidFill>
                  <a:latin typeface="Verdana" panose="020B0604030504040204" pitchFamily="34" charset="0"/>
                  <a:ea typeface="Verdana" panose="020B0604030504040204" pitchFamily="34" charset="0"/>
                </a:rPr>
                <a:t> </a:t>
              </a:r>
              <a:r>
                <a:rPr lang="fr-FR" sz="1400" b="1" kern="1200" dirty="0" err="1">
                  <a:solidFill>
                    <a:schemeClr val="tx1"/>
                  </a:solidFill>
                  <a:latin typeface="Verdana" panose="020B0604030504040204" pitchFamily="34" charset="0"/>
                  <a:ea typeface="Verdana" panose="020B0604030504040204" pitchFamily="34" charset="0"/>
                </a:rPr>
                <a:t>physical</a:t>
              </a:r>
              <a:r>
                <a:rPr lang="fr-FR" sz="1400" b="1" kern="1200" dirty="0">
                  <a:solidFill>
                    <a:schemeClr val="tx1"/>
                  </a:solidFill>
                  <a:latin typeface="Verdana" panose="020B0604030504040204" pitchFamily="34" charset="0"/>
                  <a:ea typeface="Verdana" panose="020B0604030504040204" pitchFamily="34" charset="0"/>
                </a:rPr>
                <a:t> force</a:t>
              </a:r>
            </a:p>
          </p:txBody>
        </p:sp>
        <p:sp>
          <p:nvSpPr>
            <p:cNvPr id="12" name="Forme libre : forme 11">
              <a:extLst>
                <a:ext uri="{FF2B5EF4-FFF2-40B4-BE49-F238E27FC236}">
                  <a16:creationId xmlns:a16="http://schemas.microsoft.com/office/drawing/2014/main" id="{F856C7EB-7FE2-4549-9881-3DC5EE348D54}"/>
                </a:ext>
              </a:extLst>
            </p:cNvPr>
            <p:cNvSpPr/>
            <p:nvPr/>
          </p:nvSpPr>
          <p:spPr>
            <a:xfrm>
              <a:off x="30644" y="398078"/>
              <a:ext cx="2245743" cy="645602"/>
            </a:xfrm>
            <a:custGeom>
              <a:avLst/>
              <a:gdLst>
                <a:gd name="connsiteX0" fmla="*/ 0 w 4264805"/>
                <a:gd name="connsiteY0" fmla="*/ 160070 h 1600702"/>
                <a:gd name="connsiteX1" fmla="*/ 160070 w 4264805"/>
                <a:gd name="connsiteY1" fmla="*/ 0 h 1600702"/>
                <a:gd name="connsiteX2" fmla="*/ 4104735 w 4264805"/>
                <a:gd name="connsiteY2" fmla="*/ 0 h 1600702"/>
                <a:gd name="connsiteX3" fmla="*/ 4264805 w 4264805"/>
                <a:gd name="connsiteY3" fmla="*/ 160070 h 1600702"/>
                <a:gd name="connsiteX4" fmla="*/ 4264805 w 4264805"/>
                <a:gd name="connsiteY4" fmla="*/ 1440632 h 1600702"/>
                <a:gd name="connsiteX5" fmla="*/ 4104735 w 4264805"/>
                <a:gd name="connsiteY5" fmla="*/ 1600702 h 1600702"/>
                <a:gd name="connsiteX6" fmla="*/ 160070 w 4264805"/>
                <a:gd name="connsiteY6" fmla="*/ 1600702 h 1600702"/>
                <a:gd name="connsiteX7" fmla="*/ 0 w 4264805"/>
                <a:gd name="connsiteY7" fmla="*/ 1440632 h 1600702"/>
                <a:gd name="connsiteX8" fmla="*/ 0 w 4264805"/>
                <a:gd name="connsiteY8" fmla="*/ 160070 h 160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4805" h="1600702">
                  <a:moveTo>
                    <a:pt x="0" y="160070"/>
                  </a:moveTo>
                  <a:cubicBezTo>
                    <a:pt x="0" y="71666"/>
                    <a:pt x="71666" y="0"/>
                    <a:pt x="160070" y="0"/>
                  </a:cubicBezTo>
                  <a:lnTo>
                    <a:pt x="4104735" y="0"/>
                  </a:lnTo>
                  <a:cubicBezTo>
                    <a:pt x="4193139" y="0"/>
                    <a:pt x="4264805" y="71666"/>
                    <a:pt x="4264805" y="160070"/>
                  </a:cubicBezTo>
                  <a:lnTo>
                    <a:pt x="4264805" y="1440632"/>
                  </a:lnTo>
                  <a:cubicBezTo>
                    <a:pt x="4264805" y="1529036"/>
                    <a:pt x="4193139" y="1600702"/>
                    <a:pt x="4104735" y="1600702"/>
                  </a:cubicBezTo>
                  <a:lnTo>
                    <a:pt x="160070" y="1600702"/>
                  </a:lnTo>
                  <a:cubicBezTo>
                    <a:pt x="71666" y="1600702"/>
                    <a:pt x="0" y="1529036"/>
                    <a:pt x="0" y="1440632"/>
                  </a:cubicBezTo>
                  <a:lnTo>
                    <a:pt x="0" y="16007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223" tIns="100223" rIns="100223" bIns="100223" numCol="1" spcCol="1270" anchor="t" anchorCtr="0">
              <a:spAutoFit/>
            </a:bodyPr>
            <a:lstStyle/>
            <a:p>
              <a:pPr marL="0" lvl="0" indent="0" algn="ctr" defTabSz="622300">
                <a:lnSpc>
                  <a:spcPct val="90000"/>
                </a:lnSpc>
                <a:spcBef>
                  <a:spcPct val="0"/>
                </a:spcBef>
                <a:spcAft>
                  <a:spcPct val="35000"/>
                </a:spcAft>
                <a:buNone/>
              </a:pPr>
              <a:r>
                <a:rPr lang="fr-FR" sz="1600" kern="1200" dirty="0">
                  <a:latin typeface="Verdana" panose="020B0604030504040204" pitchFamily="34" charset="0"/>
                  <a:ea typeface="Verdana" panose="020B0604030504040204" pitchFamily="34" charset="0"/>
                </a:rPr>
                <a:t>4 questions on </a:t>
              </a:r>
              <a:r>
                <a:rPr lang="fr-FR" sz="1600" b="1" kern="1200" dirty="0" err="1">
                  <a:latin typeface="Verdana" panose="020B0604030504040204" pitchFamily="34" charset="0"/>
                  <a:ea typeface="Verdana" panose="020B0604030504040204" pitchFamily="34" charset="0"/>
                </a:rPr>
                <a:t>lifetime</a:t>
              </a:r>
              <a:r>
                <a:rPr lang="fr-FR" sz="1600" b="1" kern="1200" dirty="0">
                  <a:latin typeface="Verdana" panose="020B0604030504040204" pitchFamily="34" charset="0"/>
                  <a:ea typeface="Verdana" panose="020B0604030504040204" pitchFamily="34" charset="0"/>
                </a:rPr>
                <a:t> violence</a:t>
              </a:r>
            </a:p>
          </p:txBody>
        </p:sp>
      </p:grpSp>
      <p:sp>
        <p:nvSpPr>
          <p:cNvPr id="13" name="Forme libre : forme 12">
            <a:extLst>
              <a:ext uri="{FF2B5EF4-FFF2-40B4-BE49-F238E27FC236}">
                <a16:creationId xmlns:a16="http://schemas.microsoft.com/office/drawing/2014/main" id="{8294E71F-CCE1-4B78-A3E9-957E7CF4A5D1}"/>
              </a:ext>
            </a:extLst>
          </p:cNvPr>
          <p:cNvSpPr/>
          <p:nvPr/>
        </p:nvSpPr>
        <p:spPr>
          <a:xfrm>
            <a:off x="3950344" y="354162"/>
            <a:ext cx="8241656" cy="794900"/>
          </a:xfrm>
          <a:custGeom>
            <a:avLst/>
            <a:gdLst>
              <a:gd name="connsiteX0" fmla="*/ 0 w 2667838"/>
              <a:gd name="connsiteY0" fmla="*/ 266784 h 3027201"/>
              <a:gd name="connsiteX1" fmla="*/ 266784 w 2667838"/>
              <a:gd name="connsiteY1" fmla="*/ 0 h 3027201"/>
              <a:gd name="connsiteX2" fmla="*/ 2401054 w 2667838"/>
              <a:gd name="connsiteY2" fmla="*/ 0 h 3027201"/>
              <a:gd name="connsiteX3" fmla="*/ 2667838 w 2667838"/>
              <a:gd name="connsiteY3" fmla="*/ 266784 h 3027201"/>
              <a:gd name="connsiteX4" fmla="*/ 2667838 w 2667838"/>
              <a:gd name="connsiteY4" fmla="*/ 2760417 h 3027201"/>
              <a:gd name="connsiteX5" fmla="*/ 2401054 w 2667838"/>
              <a:gd name="connsiteY5" fmla="*/ 3027201 h 3027201"/>
              <a:gd name="connsiteX6" fmla="*/ 266784 w 2667838"/>
              <a:gd name="connsiteY6" fmla="*/ 3027201 h 3027201"/>
              <a:gd name="connsiteX7" fmla="*/ 0 w 2667838"/>
              <a:gd name="connsiteY7" fmla="*/ 2760417 h 3027201"/>
              <a:gd name="connsiteX8" fmla="*/ 0 w 2667838"/>
              <a:gd name="connsiteY8" fmla="*/ 266784 h 302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838" h="3027201">
                <a:moveTo>
                  <a:pt x="0" y="266784"/>
                </a:moveTo>
                <a:cubicBezTo>
                  <a:pt x="0" y="119443"/>
                  <a:pt x="119443" y="0"/>
                  <a:pt x="266784" y="0"/>
                </a:cubicBezTo>
                <a:lnTo>
                  <a:pt x="2401054" y="0"/>
                </a:lnTo>
                <a:cubicBezTo>
                  <a:pt x="2548395" y="0"/>
                  <a:pt x="2667838" y="119443"/>
                  <a:pt x="2667838" y="266784"/>
                </a:cubicBezTo>
                <a:lnTo>
                  <a:pt x="2667838" y="2760417"/>
                </a:lnTo>
                <a:cubicBezTo>
                  <a:pt x="2667838" y="2907758"/>
                  <a:pt x="2548395" y="3027201"/>
                  <a:pt x="2401054" y="3027201"/>
                </a:cubicBezTo>
                <a:lnTo>
                  <a:pt x="266784" y="3027201"/>
                </a:lnTo>
                <a:cubicBezTo>
                  <a:pt x="119443" y="3027201"/>
                  <a:pt x="0" y="2907758"/>
                  <a:pt x="0" y="2760417"/>
                </a:cubicBezTo>
                <a:lnTo>
                  <a:pt x="0" y="266784"/>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1478" tIns="131478" rIns="131478" bIns="131478" numCol="1" spcCol="1270" anchor="t" anchorCtr="0">
            <a:spAutoFit/>
          </a:bodyPr>
          <a:lstStyle/>
          <a:p>
            <a:pPr marL="0" lvl="0" indent="0" algn="ctr" defTabSz="622300">
              <a:lnSpc>
                <a:spcPct val="90000"/>
              </a:lnSpc>
              <a:spcBef>
                <a:spcPct val="0"/>
              </a:spcBef>
              <a:spcAft>
                <a:spcPct val="35000"/>
              </a:spcAft>
              <a:buNone/>
            </a:pPr>
            <a:r>
              <a:rPr lang="fr-FR" sz="1600" b="1" kern="1200" dirty="0">
                <a:latin typeface="Verdana" panose="020B0604030504040204" pitchFamily="34" charset="0"/>
                <a:ea typeface="Verdana" panose="020B0604030504040204" pitchFamily="34" charset="0"/>
              </a:rPr>
              <a:t>24 </a:t>
            </a:r>
            <a:r>
              <a:rPr lang="fr-FR" sz="1600" b="1" kern="1200" dirty="0" err="1">
                <a:latin typeface="Verdana" panose="020B0604030504040204" pitchFamily="34" charset="0"/>
                <a:ea typeface="Verdana" panose="020B0604030504040204" pitchFamily="34" charset="0"/>
              </a:rPr>
              <a:t>binary</a:t>
            </a:r>
            <a:r>
              <a:rPr lang="fr-FR" sz="1600" b="1" kern="1200" dirty="0">
                <a:latin typeface="Verdana" panose="020B0604030504040204" pitchFamily="34" charset="0"/>
                <a:ea typeface="Verdana" panose="020B0604030504040204" pitchFamily="34" charset="0"/>
              </a:rPr>
              <a:t> variables </a:t>
            </a:r>
            <a:r>
              <a:rPr lang="fr-FR" sz="1600" kern="1200" dirty="0">
                <a:latin typeface="Verdana" panose="020B0604030504040204" pitchFamily="34" charset="0"/>
                <a:ea typeface="Verdana" panose="020B0604030504040204" pitchFamily="34" charset="0"/>
              </a:rPr>
              <a:t>of </a:t>
            </a:r>
            <a:r>
              <a:rPr lang="fr-FR" sz="1600" b="1" u="none" kern="1200" dirty="0" err="1">
                <a:latin typeface="Verdana" panose="020B0604030504040204" pitchFamily="34" charset="0"/>
                <a:ea typeface="Verdana" panose="020B0604030504040204" pitchFamily="34" charset="0"/>
              </a:rPr>
              <a:t>recently</a:t>
            </a:r>
            <a:r>
              <a:rPr lang="fr-FR" sz="1600" b="1" u="none" kern="1200" dirty="0">
                <a:latin typeface="Verdana" panose="020B0604030504040204" pitchFamily="34" charset="0"/>
                <a:ea typeface="Verdana" panose="020B0604030504040204" pitchFamily="34" charset="0"/>
              </a:rPr>
              <a:t> </a:t>
            </a:r>
            <a:r>
              <a:rPr lang="fr-FR" sz="1600" b="0" u="none" kern="1200" dirty="0" err="1">
                <a:latin typeface="Verdana" panose="020B0604030504040204" pitchFamily="34" charset="0"/>
                <a:ea typeface="Verdana" panose="020B0604030504040204" pitchFamily="34" charset="0"/>
              </a:rPr>
              <a:t>experienced</a:t>
            </a:r>
            <a:r>
              <a:rPr lang="fr-FR" sz="1600" b="0" u="none" kern="1200" dirty="0">
                <a:latin typeface="Verdana" panose="020B0604030504040204" pitchFamily="34" charset="0"/>
                <a:ea typeface="Verdana" panose="020B0604030504040204" pitchFamily="34" charset="0"/>
              </a:rPr>
              <a:t> violence </a:t>
            </a:r>
          </a:p>
          <a:p>
            <a:pPr marL="0" lvl="0" indent="0" algn="ctr" defTabSz="622300">
              <a:lnSpc>
                <a:spcPct val="90000"/>
              </a:lnSpc>
              <a:spcBef>
                <a:spcPct val="0"/>
              </a:spcBef>
              <a:spcAft>
                <a:spcPct val="35000"/>
              </a:spcAft>
              <a:buNone/>
            </a:pPr>
            <a:r>
              <a:rPr lang="fr-FR" sz="1600" u="none" kern="1200" dirty="0">
                <a:latin typeface="Verdana" panose="020B0604030504040204" pitchFamily="34" charset="0"/>
                <a:ea typeface="Verdana" panose="020B0604030504040204" pitchFamily="34" charset="0"/>
              </a:rPr>
              <a:t>by </a:t>
            </a:r>
            <a:r>
              <a:rPr lang="fr-FR" sz="1600" b="1" u="none" kern="1200" dirty="0">
                <a:latin typeface="Verdana" panose="020B0604030504040204" pitchFamily="34" charset="0"/>
                <a:ea typeface="Verdana" panose="020B0604030504040204" pitchFamily="34" charset="0"/>
              </a:rPr>
              <a:t>type and </a:t>
            </a:r>
            <a:r>
              <a:rPr lang="fr-FR" sz="1600" b="1" u="none" kern="1200" dirty="0" err="1">
                <a:solidFill>
                  <a:srgbClr val="FF0000"/>
                </a:solidFill>
                <a:latin typeface="Verdana" panose="020B0604030504040204" pitchFamily="34" charset="0"/>
                <a:ea typeface="Verdana" panose="020B0604030504040204" pitchFamily="34" charset="0"/>
              </a:rPr>
              <a:t>perpetrator</a:t>
            </a:r>
            <a:endParaRPr lang="fr-FR" sz="1600" u="none" kern="1200" dirty="0">
              <a:solidFill>
                <a:srgbClr val="FF0000"/>
              </a:solidFill>
              <a:latin typeface="Verdana" panose="020B0604030504040204" pitchFamily="34" charset="0"/>
              <a:ea typeface="Verdana" panose="020B0604030504040204" pitchFamily="34" charset="0"/>
            </a:endParaRPr>
          </a:p>
        </p:txBody>
      </p:sp>
      <p:grpSp>
        <p:nvGrpSpPr>
          <p:cNvPr id="45" name="Groupe 44">
            <a:extLst>
              <a:ext uri="{FF2B5EF4-FFF2-40B4-BE49-F238E27FC236}">
                <a16:creationId xmlns:a16="http://schemas.microsoft.com/office/drawing/2014/main" id="{AAACDABC-FAFD-4A47-95C2-A83BD296799F}"/>
              </a:ext>
            </a:extLst>
          </p:cNvPr>
          <p:cNvGrpSpPr/>
          <p:nvPr/>
        </p:nvGrpSpPr>
        <p:grpSpPr>
          <a:xfrm>
            <a:off x="2523285" y="375989"/>
            <a:ext cx="1740056" cy="1943884"/>
            <a:chOff x="2483201" y="318569"/>
            <a:chExt cx="1740056" cy="1943884"/>
          </a:xfrm>
        </p:grpSpPr>
        <p:sp>
          <p:nvSpPr>
            <p:cNvPr id="14" name="Forme libre : forme 13">
              <a:extLst>
                <a:ext uri="{FF2B5EF4-FFF2-40B4-BE49-F238E27FC236}">
                  <a16:creationId xmlns:a16="http://schemas.microsoft.com/office/drawing/2014/main" id="{24AF72E2-E91A-4BB3-824B-87F2676A2242}"/>
                </a:ext>
              </a:extLst>
            </p:cNvPr>
            <p:cNvSpPr/>
            <p:nvPr/>
          </p:nvSpPr>
          <p:spPr>
            <a:xfrm>
              <a:off x="2483201" y="318569"/>
              <a:ext cx="1740056" cy="953378"/>
            </a:xfrm>
            <a:custGeom>
              <a:avLst/>
              <a:gdLst>
                <a:gd name="connsiteX0" fmla="*/ 0 w 4264805"/>
                <a:gd name="connsiteY0" fmla="*/ 160070 h 1600702"/>
                <a:gd name="connsiteX1" fmla="*/ 160070 w 4264805"/>
                <a:gd name="connsiteY1" fmla="*/ 0 h 1600702"/>
                <a:gd name="connsiteX2" fmla="*/ 4104735 w 4264805"/>
                <a:gd name="connsiteY2" fmla="*/ 0 h 1600702"/>
                <a:gd name="connsiteX3" fmla="*/ 4264805 w 4264805"/>
                <a:gd name="connsiteY3" fmla="*/ 160070 h 1600702"/>
                <a:gd name="connsiteX4" fmla="*/ 4264805 w 4264805"/>
                <a:gd name="connsiteY4" fmla="*/ 1440632 h 1600702"/>
                <a:gd name="connsiteX5" fmla="*/ 4104735 w 4264805"/>
                <a:gd name="connsiteY5" fmla="*/ 1600702 h 1600702"/>
                <a:gd name="connsiteX6" fmla="*/ 160070 w 4264805"/>
                <a:gd name="connsiteY6" fmla="*/ 1600702 h 1600702"/>
                <a:gd name="connsiteX7" fmla="*/ 0 w 4264805"/>
                <a:gd name="connsiteY7" fmla="*/ 1440632 h 1600702"/>
                <a:gd name="connsiteX8" fmla="*/ 0 w 4264805"/>
                <a:gd name="connsiteY8" fmla="*/ 160070 h 160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4805" h="1600702">
                  <a:moveTo>
                    <a:pt x="0" y="160070"/>
                  </a:moveTo>
                  <a:cubicBezTo>
                    <a:pt x="0" y="71666"/>
                    <a:pt x="71666" y="0"/>
                    <a:pt x="160070" y="0"/>
                  </a:cubicBezTo>
                  <a:lnTo>
                    <a:pt x="4104735" y="0"/>
                  </a:lnTo>
                  <a:cubicBezTo>
                    <a:pt x="4193139" y="0"/>
                    <a:pt x="4264805" y="71666"/>
                    <a:pt x="4264805" y="160070"/>
                  </a:cubicBezTo>
                  <a:lnTo>
                    <a:pt x="4264805" y="1440632"/>
                  </a:lnTo>
                  <a:cubicBezTo>
                    <a:pt x="4264805" y="1529036"/>
                    <a:pt x="4193139" y="1600702"/>
                    <a:pt x="4104735" y="1600702"/>
                  </a:cubicBezTo>
                  <a:lnTo>
                    <a:pt x="160070" y="1600702"/>
                  </a:lnTo>
                  <a:cubicBezTo>
                    <a:pt x="71666" y="1600702"/>
                    <a:pt x="0" y="1529036"/>
                    <a:pt x="0" y="1440632"/>
                  </a:cubicBezTo>
                  <a:lnTo>
                    <a:pt x="0" y="16007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223" tIns="100223" rIns="100223" bIns="100223" numCol="1" spcCol="1270" anchor="t" anchorCtr="0">
              <a:spAutoFit/>
            </a:bodyPr>
            <a:lstStyle/>
            <a:p>
              <a:pPr marL="0" lvl="0" indent="0" algn="ctr" defTabSz="622300">
                <a:lnSpc>
                  <a:spcPct val="90000"/>
                </a:lnSpc>
                <a:spcBef>
                  <a:spcPct val="0"/>
                </a:spcBef>
                <a:spcAft>
                  <a:spcPct val="35000"/>
                </a:spcAft>
                <a:buNone/>
              </a:pPr>
              <a:r>
                <a:rPr lang="fr-FR" sz="1600" dirty="0">
                  <a:latin typeface="Verdana" panose="020B0604030504040204" pitchFamily="34" charset="0"/>
                  <a:ea typeface="Verdana" panose="020B0604030504040204" pitchFamily="34" charset="0"/>
                </a:rPr>
                <a:t>F</a:t>
              </a:r>
              <a:r>
                <a:rPr lang="fr-FR" sz="1600" kern="1200" dirty="0">
                  <a:latin typeface="Verdana" panose="020B0604030504040204" pitchFamily="34" charset="0"/>
                  <a:ea typeface="Verdana" panose="020B0604030504040204" pitchFamily="34" charset="0"/>
                </a:rPr>
                <a:t>or </a:t>
              </a:r>
              <a:r>
                <a:rPr lang="fr-FR" sz="1600" kern="1200" dirty="0" err="1">
                  <a:latin typeface="Verdana" panose="020B0604030504040204" pitchFamily="34" charset="0"/>
                  <a:ea typeface="Verdana" panose="020B0604030504040204" pitchFamily="34" charset="0"/>
                </a:rPr>
                <a:t>each</a:t>
              </a:r>
              <a:r>
                <a:rPr lang="fr-FR" sz="1600" kern="1200" dirty="0">
                  <a:latin typeface="Verdana" panose="020B0604030504040204" pitchFamily="34" charset="0"/>
                  <a:ea typeface="Verdana" panose="020B0604030504040204" pitchFamily="34" charset="0"/>
                </a:rPr>
                <a:t> "yes" </a:t>
              </a:r>
              <a:r>
                <a:rPr lang="fr-FR" sz="1600" kern="1200" dirty="0" err="1">
                  <a:latin typeface="Verdana" panose="020B0604030504040204" pitchFamily="34" charset="0"/>
                  <a:ea typeface="Verdana" panose="020B0604030504040204" pitchFamily="34" charset="0"/>
                </a:rPr>
                <a:t>response</a:t>
              </a:r>
              <a:endParaRPr lang="fr-FR" sz="1600" kern="1200" dirty="0">
                <a:latin typeface="Verdana" panose="020B0604030504040204" pitchFamily="34" charset="0"/>
                <a:ea typeface="Verdana" panose="020B0604030504040204" pitchFamily="34" charset="0"/>
              </a:endParaRPr>
            </a:p>
            <a:p>
              <a:pPr marL="0" lvl="1" algn="l" defTabSz="622300">
                <a:lnSpc>
                  <a:spcPct val="90000"/>
                </a:lnSpc>
                <a:spcBef>
                  <a:spcPct val="0"/>
                </a:spcBef>
                <a:spcAft>
                  <a:spcPct val="15000"/>
                </a:spcAft>
              </a:pPr>
              <a:endParaRPr lang="fr-FR" sz="1600" b="1" kern="1200" dirty="0">
                <a:latin typeface="Verdana" panose="020B0604030504040204" pitchFamily="34" charset="0"/>
                <a:ea typeface="Verdana" panose="020B0604030504040204" pitchFamily="34" charset="0"/>
              </a:endParaRPr>
            </a:p>
          </p:txBody>
        </p:sp>
        <p:sp>
          <p:nvSpPr>
            <p:cNvPr id="23" name="Forme libre : forme 22">
              <a:extLst>
                <a:ext uri="{FF2B5EF4-FFF2-40B4-BE49-F238E27FC236}">
                  <a16:creationId xmlns:a16="http://schemas.microsoft.com/office/drawing/2014/main" id="{2A819A4C-9C7F-4A97-8830-7418DA922006}"/>
                </a:ext>
              </a:extLst>
            </p:cNvPr>
            <p:cNvSpPr/>
            <p:nvPr/>
          </p:nvSpPr>
          <p:spPr>
            <a:xfrm>
              <a:off x="2636483" y="1168099"/>
              <a:ext cx="1433492" cy="568754"/>
            </a:xfrm>
            <a:custGeom>
              <a:avLst/>
              <a:gdLst>
                <a:gd name="connsiteX0" fmla="*/ 0 w 1579875"/>
                <a:gd name="connsiteY0" fmla="*/ 0 h 947925"/>
                <a:gd name="connsiteX1" fmla="*/ 1579875 w 1579875"/>
                <a:gd name="connsiteY1" fmla="*/ 0 h 947925"/>
                <a:gd name="connsiteX2" fmla="*/ 1579875 w 1579875"/>
                <a:gd name="connsiteY2" fmla="*/ 947925 h 947925"/>
                <a:gd name="connsiteX3" fmla="*/ 0 w 1579875"/>
                <a:gd name="connsiteY3" fmla="*/ 947925 h 947925"/>
                <a:gd name="connsiteX4" fmla="*/ 0 w 1579875"/>
                <a:gd name="connsiteY4" fmla="*/ 0 h 94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875" h="947925">
                  <a:moveTo>
                    <a:pt x="0" y="0"/>
                  </a:moveTo>
                  <a:lnTo>
                    <a:pt x="1579875" y="0"/>
                  </a:lnTo>
                  <a:lnTo>
                    <a:pt x="1579875" y="947925"/>
                  </a:lnTo>
                  <a:lnTo>
                    <a:pt x="0" y="947925"/>
                  </a:lnTo>
                  <a:lnTo>
                    <a:pt x="0" y="0"/>
                  </a:ln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fr-FR" sz="1400" b="1" dirty="0">
                  <a:solidFill>
                    <a:schemeClr val="tx1"/>
                  </a:solidFill>
                  <a:latin typeface="Verdana" panose="020B0604030504040204" pitchFamily="34" charset="0"/>
                  <a:ea typeface="Verdana" panose="020B0604030504040204" pitchFamily="34" charset="0"/>
                </a:rPr>
                <a:t>Time-frame</a:t>
              </a:r>
              <a:r>
                <a:rPr lang="fr-FR" sz="1400" b="1" dirty="0">
                  <a:solidFill>
                    <a:srgbClr val="030E37"/>
                  </a:solidFill>
                  <a:latin typeface="Verdana" panose="020B0604030504040204" pitchFamily="34" charset="0"/>
                  <a:ea typeface="Verdana" panose="020B0604030504040204" pitchFamily="34" charset="0"/>
                </a:rPr>
                <a:t>?</a:t>
              </a:r>
            </a:p>
          </p:txBody>
        </p:sp>
        <p:sp>
          <p:nvSpPr>
            <p:cNvPr id="24" name="Forme libre : forme 23">
              <a:extLst>
                <a:ext uri="{FF2B5EF4-FFF2-40B4-BE49-F238E27FC236}">
                  <a16:creationId xmlns:a16="http://schemas.microsoft.com/office/drawing/2014/main" id="{75627F0D-7080-4A4F-B6C0-0E2B319A4399}"/>
                </a:ext>
              </a:extLst>
            </p:cNvPr>
            <p:cNvSpPr/>
            <p:nvPr/>
          </p:nvSpPr>
          <p:spPr>
            <a:xfrm>
              <a:off x="2636483" y="1827956"/>
              <a:ext cx="1433492" cy="434497"/>
            </a:xfrm>
            <a:custGeom>
              <a:avLst/>
              <a:gdLst>
                <a:gd name="connsiteX0" fmla="*/ 0 w 1579875"/>
                <a:gd name="connsiteY0" fmla="*/ 0 h 947925"/>
                <a:gd name="connsiteX1" fmla="*/ 1579875 w 1579875"/>
                <a:gd name="connsiteY1" fmla="*/ 0 h 947925"/>
                <a:gd name="connsiteX2" fmla="*/ 1579875 w 1579875"/>
                <a:gd name="connsiteY2" fmla="*/ 947925 h 947925"/>
                <a:gd name="connsiteX3" fmla="*/ 0 w 1579875"/>
                <a:gd name="connsiteY3" fmla="*/ 947925 h 947925"/>
                <a:gd name="connsiteX4" fmla="*/ 0 w 1579875"/>
                <a:gd name="connsiteY4" fmla="*/ 0 h 94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875" h="947925">
                  <a:moveTo>
                    <a:pt x="0" y="0"/>
                  </a:moveTo>
                  <a:lnTo>
                    <a:pt x="1579875" y="0"/>
                  </a:lnTo>
                  <a:lnTo>
                    <a:pt x="1579875" y="947925"/>
                  </a:lnTo>
                  <a:lnTo>
                    <a:pt x="0" y="947925"/>
                  </a:lnTo>
                  <a:lnTo>
                    <a:pt x="0" y="0"/>
                  </a:ln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fr-FR" sz="1400" b="1" dirty="0" err="1">
                  <a:solidFill>
                    <a:srgbClr val="FF0000"/>
                  </a:solidFill>
                  <a:latin typeface="Verdana" panose="020B0604030504040204" pitchFamily="34" charset="0"/>
                  <a:ea typeface="Verdana" panose="020B0604030504040204" pitchFamily="34" charset="0"/>
                </a:rPr>
                <a:t>Perpetrator</a:t>
              </a:r>
              <a:r>
                <a:rPr lang="fr-FR" sz="1400" b="1" dirty="0">
                  <a:solidFill>
                    <a:srgbClr val="FF0000"/>
                  </a:solidFill>
                  <a:latin typeface="Verdana" panose="020B0604030504040204" pitchFamily="34" charset="0"/>
                  <a:ea typeface="Verdana" panose="020B0604030504040204" pitchFamily="34" charset="0"/>
                </a:rPr>
                <a:t>?</a:t>
              </a:r>
            </a:p>
          </p:txBody>
        </p:sp>
      </p:grpSp>
      <p:sp>
        <p:nvSpPr>
          <p:cNvPr id="16" name="Flèche : bas 15">
            <a:extLst>
              <a:ext uri="{FF2B5EF4-FFF2-40B4-BE49-F238E27FC236}">
                <a16:creationId xmlns:a16="http://schemas.microsoft.com/office/drawing/2014/main" id="{FA2BE37A-3D03-4DDA-8EB6-185C0335A9AE}"/>
              </a:ext>
            </a:extLst>
          </p:cNvPr>
          <p:cNvSpPr/>
          <p:nvPr/>
        </p:nvSpPr>
        <p:spPr>
          <a:xfrm>
            <a:off x="5959983" y="4197205"/>
            <a:ext cx="1467326" cy="1751062"/>
          </a:xfrm>
          <a:prstGeom prst="down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wrap="square" rtlCol="0" anchor="ctr">
            <a:spAutoFit/>
          </a:bodyPr>
          <a:lstStyle/>
          <a:p>
            <a:pPr algn="ctr"/>
            <a:r>
              <a:rPr lang="fr-FR" b="1" i="1" dirty="0">
                <a:solidFill>
                  <a:schemeClr val="tx1"/>
                </a:solidFill>
              </a:rPr>
              <a:t>Latent Class </a:t>
            </a:r>
            <a:r>
              <a:rPr lang="fr-FR" b="1" i="1" dirty="0" err="1">
                <a:solidFill>
                  <a:schemeClr val="tx1"/>
                </a:solidFill>
              </a:rPr>
              <a:t>Analysis</a:t>
            </a:r>
            <a:endParaRPr lang="fr-FR" b="1" i="1" dirty="0">
              <a:solidFill>
                <a:schemeClr val="tx1"/>
              </a:solidFill>
            </a:endParaRPr>
          </a:p>
        </p:txBody>
      </p:sp>
      <p:pic>
        <p:nvPicPr>
          <p:cNvPr id="32" name="Image 31">
            <a:extLst>
              <a:ext uri="{FF2B5EF4-FFF2-40B4-BE49-F238E27FC236}">
                <a16:creationId xmlns:a16="http://schemas.microsoft.com/office/drawing/2014/main" id="{84606ED2-5139-434E-AE35-EC882BA0B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041" y="4476033"/>
            <a:ext cx="1256942" cy="1518045"/>
          </a:xfrm>
          <a:prstGeom prst="rect">
            <a:avLst/>
          </a:prstGeom>
        </p:spPr>
      </p:pic>
      <p:pic>
        <p:nvPicPr>
          <p:cNvPr id="33" name="Image 32">
            <a:extLst>
              <a:ext uri="{FF2B5EF4-FFF2-40B4-BE49-F238E27FC236}">
                <a16:creationId xmlns:a16="http://schemas.microsoft.com/office/drawing/2014/main" id="{B9E2223D-95A2-49C2-99FA-AB5A45524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428" y="4228351"/>
            <a:ext cx="1254381" cy="1607374"/>
          </a:xfrm>
          <a:prstGeom prst="rect">
            <a:avLst/>
          </a:prstGeom>
        </p:spPr>
      </p:pic>
      <p:sp>
        <p:nvSpPr>
          <p:cNvPr id="34" name="Forme libre : forme 33">
            <a:extLst>
              <a:ext uri="{FF2B5EF4-FFF2-40B4-BE49-F238E27FC236}">
                <a16:creationId xmlns:a16="http://schemas.microsoft.com/office/drawing/2014/main" id="{665B2AE2-08ED-4CF4-9B6F-76B89149116B}"/>
              </a:ext>
            </a:extLst>
          </p:cNvPr>
          <p:cNvSpPr/>
          <p:nvPr/>
        </p:nvSpPr>
        <p:spPr>
          <a:xfrm rot="16200000">
            <a:off x="2224813" y="580269"/>
            <a:ext cx="272063" cy="428829"/>
          </a:xfrm>
          <a:custGeom>
            <a:avLst/>
            <a:gdLst>
              <a:gd name="connsiteX0" fmla="*/ 0 w 749080"/>
              <a:gd name="connsiteY0" fmla="*/ 132325 h 661623"/>
              <a:gd name="connsiteX1" fmla="*/ 418269 w 749080"/>
              <a:gd name="connsiteY1" fmla="*/ 132325 h 661623"/>
              <a:gd name="connsiteX2" fmla="*/ 418269 w 749080"/>
              <a:gd name="connsiteY2" fmla="*/ 0 h 661623"/>
              <a:gd name="connsiteX3" fmla="*/ 749080 w 749080"/>
              <a:gd name="connsiteY3" fmla="*/ 330812 h 661623"/>
              <a:gd name="connsiteX4" fmla="*/ 418269 w 749080"/>
              <a:gd name="connsiteY4" fmla="*/ 661623 h 661623"/>
              <a:gd name="connsiteX5" fmla="*/ 418269 w 749080"/>
              <a:gd name="connsiteY5" fmla="*/ 529298 h 661623"/>
              <a:gd name="connsiteX6" fmla="*/ 0 w 749080"/>
              <a:gd name="connsiteY6" fmla="*/ 529298 h 661623"/>
              <a:gd name="connsiteX7" fmla="*/ 0 w 749080"/>
              <a:gd name="connsiteY7" fmla="*/ 132325 h 66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080" h="661623">
                <a:moveTo>
                  <a:pt x="599263" y="0"/>
                </a:moveTo>
                <a:lnTo>
                  <a:pt x="599263" y="369435"/>
                </a:lnTo>
                <a:lnTo>
                  <a:pt x="749079" y="369435"/>
                </a:lnTo>
                <a:lnTo>
                  <a:pt x="374539" y="661623"/>
                </a:lnTo>
                <a:lnTo>
                  <a:pt x="1" y="369435"/>
                </a:lnTo>
                <a:lnTo>
                  <a:pt x="149817" y="369435"/>
                </a:lnTo>
                <a:lnTo>
                  <a:pt x="149817" y="0"/>
                </a:lnTo>
                <a:lnTo>
                  <a:pt x="599263"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2326" tIns="1" rIns="132325" bIns="198487" numCol="1" spcCol="1270" anchor="ctr" anchorCtr="0">
            <a:noAutofit/>
          </a:bodyPr>
          <a:lstStyle/>
          <a:p>
            <a:pPr marL="0" lvl="0" indent="0" algn="ctr" defTabSz="622300">
              <a:lnSpc>
                <a:spcPct val="90000"/>
              </a:lnSpc>
              <a:spcBef>
                <a:spcPct val="0"/>
              </a:spcBef>
              <a:spcAft>
                <a:spcPct val="35000"/>
              </a:spcAft>
              <a:buNone/>
            </a:pPr>
            <a:endParaRPr lang="fr-FR" sz="1400" kern="1200">
              <a:latin typeface="Verdana" panose="020B0604030504040204" pitchFamily="34" charset="0"/>
              <a:ea typeface="Verdana" panose="020B0604030504040204" pitchFamily="34" charset="0"/>
            </a:endParaRPr>
          </a:p>
        </p:txBody>
      </p:sp>
      <p:sp>
        <p:nvSpPr>
          <p:cNvPr id="35" name="Forme libre : forme 34">
            <a:extLst>
              <a:ext uri="{FF2B5EF4-FFF2-40B4-BE49-F238E27FC236}">
                <a16:creationId xmlns:a16="http://schemas.microsoft.com/office/drawing/2014/main" id="{44FF122C-18BC-43CE-A193-FBE4659B332B}"/>
              </a:ext>
            </a:extLst>
          </p:cNvPr>
          <p:cNvSpPr/>
          <p:nvPr/>
        </p:nvSpPr>
        <p:spPr>
          <a:xfrm rot="16200000">
            <a:off x="4242109" y="557629"/>
            <a:ext cx="304801" cy="428829"/>
          </a:xfrm>
          <a:custGeom>
            <a:avLst/>
            <a:gdLst>
              <a:gd name="connsiteX0" fmla="*/ 0 w 749080"/>
              <a:gd name="connsiteY0" fmla="*/ 132325 h 661623"/>
              <a:gd name="connsiteX1" fmla="*/ 418269 w 749080"/>
              <a:gd name="connsiteY1" fmla="*/ 132325 h 661623"/>
              <a:gd name="connsiteX2" fmla="*/ 418269 w 749080"/>
              <a:gd name="connsiteY2" fmla="*/ 0 h 661623"/>
              <a:gd name="connsiteX3" fmla="*/ 749080 w 749080"/>
              <a:gd name="connsiteY3" fmla="*/ 330812 h 661623"/>
              <a:gd name="connsiteX4" fmla="*/ 418269 w 749080"/>
              <a:gd name="connsiteY4" fmla="*/ 661623 h 661623"/>
              <a:gd name="connsiteX5" fmla="*/ 418269 w 749080"/>
              <a:gd name="connsiteY5" fmla="*/ 529298 h 661623"/>
              <a:gd name="connsiteX6" fmla="*/ 0 w 749080"/>
              <a:gd name="connsiteY6" fmla="*/ 529298 h 661623"/>
              <a:gd name="connsiteX7" fmla="*/ 0 w 749080"/>
              <a:gd name="connsiteY7" fmla="*/ 132325 h 66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080" h="661623">
                <a:moveTo>
                  <a:pt x="599263" y="0"/>
                </a:moveTo>
                <a:lnTo>
                  <a:pt x="599263" y="369435"/>
                </a:lnTo>
                <a:lnTo>
                  <a:pt x="749079" y="369435"/>
                </a:lnTo>
                <a:lnTo>
                  <a:pt x="374539" y="661623"/>
                </a:lnTo>
                <a:lnTo>
                  <a:pt x="1" y="369435"/>
                </a:lnTo>
                <a:lnTo>
                  <a:pt x="149817" y="369435"/>
                </a:lnTo>
                <a:lnTo>
                  <a:pt x="149817" y="0"/>
                </a:lnTo>
                <a:lnTo>
                  <a:pt x="599263"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2326" tIns="1" rIns="132325" bIns="198487" numCol="1" spcCol="1270" anchor="ctr" anchorCtr="0">
            <a:noAutofit/>
          </a:bodyPr>
          <a:lstStyle/>
          <a:p>
            <a:pPr marL="0" lvl="0" indent="0" algn="ctr" defTabSz="622300">
              <a:lnSpc>
                <a:spcPct val="90000"/>
              </a:lnSpc>
              <a:spcBef>
                <a:spcPct val="0"/>
              </a:spcBef>
              <a:spcAft>
                <a:spcPct val="35000"/>
              </a:spcAft>
              <a:buNone/>
            </a:pPr>
            <a:endParaRPr lang="fr-FR" sz="1400" kern="1200">
              <a:latin typeface="Verdana" panose="020B0604030504040204" pitchFamily="34" charset="0"/>
              <a:ea typeface="Verdana" panose="020B0604030504040204" pitchFamily="34" charset="0"/>
            </a:endParaRPr>
          </a:p>
        </p:txBody>
      </p:sp>
      <p:sp>
        <p:nvSpPr>
          <p:cNvPr id="41" name="Forme libre : forme 40">
            <a:extLst>
              <a:ext uri="{FF2B5EF4-FFF2-40B4-BE49-F238E27FC236}">
                <a16:creationId xmlns:a16="http://schemas.microsoft.com/office/drawing/2014/main" id="{9E041081-F679-4B83-AE62-2DA4A2A9A515}"/>
              </a:ext>
            </a:extLst>
          </p:cNvPr>
          <p:cNvSpPr/>
          <p:nvPr/>
        </p:nvSpPr>
        <p:spPr>
          <a:xfrm>
            <a:off x="4575853" y="3265199"/>
            <a:ext cx="7560000" cy="278538"/>
          </a:xfrm>
          <a:custGeom>
            <a:avLst/>
            <a:gdLst>
              <a:gd name="connsiteX0" fmla="*/ 0 w 2164116"/>
              <a:gd name="connsiteY0" fmla="*/ 0 h 1298469"/>
              <a:gd name="connsiteX1" fmla="*/ 2164116 w 2164116"/>
              <a:gd name="connsiteY1" fmla="*/ 0 h 1298469"/>
              <a:gd name="connsiteX2" fmla="*/ 2164116 w 2164116"/>
              <a:gd name="connsiteY2" fmla="*/ 1298469 h 1298469"/>
              <a:gd name="connsiteX3" fmla="*/ 0 w 2164116"/>
              <a:gd name="connsiteY3" fmla="*/ 1298469 h 1298469"/>
              <a:gd name="connsiteX4" fmla="*/ 0 w 2164116"/>
              <a:gd name="connsiteY4" fmla="*/ 0 h 129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116" h="1298469">
                <a:moveTo>
                  <a:pt x="0" y="0"/>
                </a:moveTo>
                <a:lnTo>
                  <a:pt x="2164116" y="0"/>
                </a:lnTo>
                <a:lnTo>
                  <a:pt x="2164116" y="1298469"/>
                </a:lnTo>
                <a:lnTo>
                  <a:pt x="0" y="1298469"/>
                </a:lnTo>
                <a:lnTo>
                  <a:pt x="0" y="0"/>
                </a:lnTo>
                <a:close/>
              </a:path>
            </a:pathLst>
          </a:custGeom>
          <a:solidFill>
            <a:srgbClr val="F5B6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spAutoFit/>
          </a:bodyPr>
          <a:lstStyle/>
          <a:p>
            <a:pPr algn="ctr" defTabSz="488950">
              <a:lnSpc>
                <a:spcPct val="90000"/>
              </a:lnSpc>
              <a:spcBef>
                <a:spcPct val="0"/>
              </a:spcBef>
              <a:spcAft>
                <a:spcPct val="35000"/>
              </a:spcAft>
            </a:pPr>
            <a:r>
              <a:rPr lang="fr-FR" sz="1400" b="1" dirty="0">
                <a:solidFill>
                  <a:schemeClr val="tx1"/>
                </a:solidFill>
                <a:latin typeface="Verdana" panose="020B0604030504040204" pitchFamily="34" charset="0"/>
                <a:ea typeface="Verdana" panose="020B0604030504040204" pitchFamily="34" charset="0"/>
              </a:rPr>
              <a:t>«</a:t>
            </a:r>
            <a:r>
              <a:rPr lang="fr-FR" sz="1400" dirty="0">
                <a:solidFill>
                  <a:schemeClr val="tx1"/>
                </a:solidFill>
                <a:latin typeface="Verdana" panose="020B0604030504040204" pitchFamily="34" charset="0"/>
                <a:ea typeface="Verdana" panose="020B0604030504040204" pitchFamily="34" charset="0"/>
              </a:rPr>
              <a:t> </a:t>
            </a:r>
            <a:r>
              <a:rPr lang="fr-FR" sz="1400" b="1" u="sng" dirty="0" err="1">
                <a:solidFill>
                  <a:schemeClr val="tx1"/>
                </a:solidFill>
                <a:latin typeface="Verdana" panose="020B0604030504040204" pitchFamily="34" charset="0"/>
                <a:ea typeface="Verdana" panose="020B0604030504040204" pitchFamily="34" charset="0"/>
              </a:rPr>
              <a:t>recent</a:t>
            </a:r>
            <a:r>
              <a:rPr lang="fr-FR" sz="1400" b="1" dirty="0">
                <a:solidFill>
                  <a:schemeClr val="tx1"/>
                </a:solidFill>
                <a:latin typeface="Verdana" panose="020B0604030504040204" pitchFamily="34" charset="0"/>
                <a:ea typeface="Verdana" panose="020B0604030504040204" pitchFamily="34" charset="0"/>
              </a:rPr>
              <a:t> </a:t>
            </a:r>
            <a:r>
              <a:rPr lang="fr-FR" sz="1400" b="1" dirty="0" err="1">
                <a:solidFill>
                  <a:schemeClr val="tx1"/>
                </a:solidFill>
                <a:latin typeface="Verdana" panose="020B0604030504040204" pitchFamily="34" charset="0"/>
                <a:ea typeface="Verdana" panose="020B0604030504040204" pitchFamily="34" charset="0"/>
              </a:rPr>
              <a:t>sexual</a:t>
            </a:r>
            <a:r>
              <a:rPr lang="fr-FR" sz="1400" b="1" dirty="0">
                <a:solidFill>
                  <a:schemeClr val="tx1"/>
                </a:solidFill>
                <a:latin typeface="Verdana" panose="020B0604030504040204" pitchFamily="34" charset="0"/>
                <a:ea typeface="Verdana" panose="020B0604030504040204" pitchFamily="34" charset="0"/>
              </a:rPr>
              <a:t> violence </a:t>
            </a:r>
            <a:r>
              <a:rPr lang="fr-FR" sz="1400" b="1" dirty="0" err="1">
                <a:solidFill>
                  <a:schemeClr val="tx1"/>
                </a:solidFill>
                <a:latin typeface="Verdana" panose="020B0604030504040204" pitchFamily="34" charset="0"/>
                <a:ea typeface="Verdana" panose="020B0604030504040204" pitchFamily="34" charset="0"/>
              </a:rPr>
              <a:t>involving</a:t>
            </a:r>
            <a:r>
              <a:rPr lang="fr-FR" sz="1400" b="1" dirty="0">
                <a:solidFill>
                  <a:schemeClr val="tx1"/>
                </a:solidFill>
                <a:latin typeface="Verdana" panose="020B0604030504040204" pitchFamily="34" charset="0"/>
                <a:ea typeface="Verdana" panose="020B0604030504040204" pitchFamily="34" charset="0"/>
              </a:rPr>
              <a:t> </a:t>
            </a:r>
            <a:r>
              <a:rPr lang="fr-FR" sz="1400" b="1" dirty="0" err="1">
                <a:solidFill>
                  <a:schemeClr val="tx1"/>
                </a:solidFill>
                <a:latin typeface="Verdana" panose="020B0604030504040204" pitchFamily="34" charset="0"/>
                <a:ea typeface="Verdana" panose="020B0604030504040204" pitchFamily="34" charset="0"/>
              </a:rPr>
              <a:t>physical</a:t>
            </a:r>
            <a:r>
              <a:rPr lang="fr-FR" sz="1400" b="1" dirty="0">
                <a:solidFill>
                  <a:schemeClr val="tx1"/>
                </a:solidFill>
                <a:latin typeface="Verdana" panose="020B0604030504040204" pitchFamily="34" charset="0"/>
                <a:ea typeface="Verdana" panose="020B0604030504040204" pitchFamily="34" charset="0"/>
              </a:rPr>
              <a:t> force by </a:t>
            </a:r>
            <a:r>
              <a:rPr lang="fr-FR" sz="1400" b="1" dirty="0">
                <a:solidFill>
                  <a:srgbClr val="FF0000"/>
                </a:solidFill>
                <a:latin typeface="Verdana" panose="020B0604030504040204" pitchFamily="34" charset="0"/>
                <a:ea typeface="Verdana" panose="020B0604030504040204" pitchFamily="34" charset="0"/>
              </a:rPr>
              <a:t>clients</a:t>
            </a:r>
            <a:r>
              <a:rPr lang="fr-FR" sz="1400" b="1" dirty="0">
                <a:solidFill>
                  <a:schemeClr val="tx1"/>
                </a:solidFill>
                <a:latin typeface="Verdana" panose="020B0604030504040204" pitchFamily="34" charset="0"/>
                <a:ea typeface="Verdana" panose="020B0604030504040204" pitchFamily="34" charset="0"/>
              </a:rPr>
              <a:t>»</a:t>
            </a:r>
          </a:p>
        </p:txBody>
      </p:sp>
      <p:sp>
        <p:nvSpPr>
          <p:cNvPr id="44" name="Forme libre : forme 43">
            <a:extLst>
              <a:ext uri="{FF2B5EF4-FFF2-40B4-BE49-F238E27FC236}">
                <a16:creationId xmlns:a16="http://schemas.microsoft.com/office/drawing/2014/main" id="{35F4923B-E0C0-47D7-BC59-60E6A34B78DD}"/>
              </a:ext>
            </a:extLst>
          </p:cNvPr>
          <p:cNvSpPr/>
          <p:nvPr/>
        </p:nvSpPr>
        <p:spPr>
          <a:xfrm>
            <a:off x="4575853" y="2650145"/>
            <a:ext cx="7560000" cy="472437"/>
          </a:xfrm>
          <a:custGeom>
            <a:avLst/>
            <a:gdLst>
              <a:gd name="connsiteX0" fmla="*/ 0 w 2164116"/>
              <a:gd name="connsiteY0" fmla="*/ 0 h 1298469"/>
              <a:gd name="connsiteX1" fmla="*/ 2164116 w 2164116"/>
              <a:gd name="connsiteY1" fmla="*/ 0 h 1298469"/>
              <a:gd name="connsiteX2" fmla="*/ 2164116 w 2164116"/>
              <a:gd name="connsiteY2" fmla="*/ 1298469 h 1298469"/>
              <a:gd name="connsiteX3" fmla="*/ 0 w 2164116"/>
              <a:gd name="connsiteY3" fmla="*/ 1298469 h 1298469"/>
              <a:gd name="connsiteX4" fmla="*/ 0 w 2164116"/>
              <a:gd name="connsiteY4" fmla="*/ 0 h 129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116" h="1298469">
                <a:moveTo>
                  <a:pt x="0" y="0"/>
                </a:moveTo>
                <a:lnTo>
                  <a:pt x="2164116" y="0"/>
                </a:lnTo>
                <a:lnTo>
                  <a:pt x="2164116" y="1298469"/>
                </a:lnTo>
                <a:lnTo>
                  <a:pt x="0" y="1298469"/>
                </a:lnTo>
                <a:lnTo>
                  <a:pt x="0" y="0"/>
                </a:lnTo>
                <a:close/>
              </a:path>
            </a:pathLst>
          </a:custGeom>
          <a:solidFill>
            <a:srgbClr val="FFD5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spAutoFit/>
          </a:bodyPr>
          <a:lstStyle/>
          <a:p>
            <a:pPr algn="ctr" defTabSz="488950">
              <a:lnSpc>
                <a:spcPct val="90000"/>
              </a:lnSpc>
              <a:spcBef>
                <a:spcPct val="0"/>
              </a:spcBef>
              <a:spcAft>
                <a:spcPct val="35000"/>
              </a:spcAft>
            </a:pPr>
            <a:r>
              <a:rPr lang="fr-FR" sz="1400" b="1" dirty="0">
                <a:solidFill>
                  <a:schemeClr val="tx1"/>
                </a:solidFill>
                <a:latin typeface="Verdana" panose="020B0604030504040204" pitchFamily="34" charset="0"/>
                <a:ea typeface="Verdana" panose="020B0604030504040204" pitchFamily="34" charset="0"/>
              </a:rPr>
              <a:t>«</a:t>
            </a:r>
            <a:r>
              <a:rPr lang="fr-FR" sz="1400" dirty="0">
                <a:solidFill>
                  <a:schemeClr val="tx1"/>
                </a:solidFill>
                <a:latin typeface="Verdana" panose="020B0604030504040204" pitchFamily="34" charset="0"/>
                <a:ea typeface="Verdana" panose="020B0604030504040204" pitchFamily="34" charset="0"/>
              </a:rPr>
              <a:t> </a:t>
            </a:r>
            <a:r>
              <a:rPr lang="fr-FR" sz="1400" b="1" u="sng" dirty="0" err="1">
                <a:solidFill>
                  <a:schemeClr val="tx1"/>
                </a:solidFill>
                <a:latin typeface="Verdana" panose="020B0604030504040204" pitchFamily="34" charset="0"/>
                <a:ea typeface="Verdana" panose="020B0604030504040204" pitchFamily="34" charset="0"/>
              </a:rPr>
              <a:t>recent</a:t>
            </a:r>
            <a:r>
              <a:rPr lang="fr-FR" sz="1400" b="1" dirty="0">
                <a:solidFill>
                  <a:schemeClr val="tx1"/>
                </a:solidFill>
                <a:latin typeface="Verdana" panose="020B0604030504040204" pitchFamily="34" charset="0"/>
                <a:ea typeface="Verdana" panose="020B0604030504040204" pitchFamily="34" charset="0"/>
              </a:rPr>
              <a:t> </a:t>
            </a:r>
            <a:r>
              <a:rPr lang="fr-FR" sz="1400" b="1" dirty="0" err="1">
                <a:solidFill>
                  <a:schemeClr val="tx1"/>
                </a:solidFill>
                <a:latin typeface="Verdana" panose="020B0604030504040204" pitchFamily="34" charset="0"/>
                <a:ea typeface="Verdana" panose="020B0604030504040204" pitchFamily="34" charset="0"/>
              </a:rPr>
              <a:t>sexual</a:t>
            </a:r>
            <a:r>
              <a:rPr lang="fr-FR" sz="1400" b="1" dirty="0">
                <a:solidFill>
                  <a:schemeClr val="tx1"/>
                </a:solidFill>
                <a:latin typeface="Verdana" panose="020B0604030504040204" pitchFamily="34" charset="0"/>
                <a:ea typeface="Verdana" panose="020B0604030504040204" pitchFamily="34" charset="0"/>
              </a:rPr>
              <a:t> violence </a:t>
            </a:r>
            <a:r>
              <a:rPr lang="fr-FR" sz="1400" b="1" dirty="0" err="1">
                <a:solidFill>
                  <a:schemeClr val="tx1"/>
                </a:solidFill>
                <a:latin typeface="Verdana" panose="020B0604030504040204" pitchFamily="34" charset="0"/>
                <a:ea typeface="Verdana" panose="020B0604030504040204" pitchFamily="34" charset="0"/>
              </a:rPr>
              <a:t>involving</a:t>
            </a:r>
            <a:r>
              <a:rPr lang="fr-FR" sz="1400" b="1" dirty="0">
                <a:solidFill>
                  <a:schemeClr val="tx1"/>
                </a:solidFill>
                <a:latin typeface="Verdana" panose="020B0604030504040204" pitchFamily="34" charset="0"/>
                <a:ea typeface="Verdana" panose="020B0604030504040204" pitchFamily="34" charset="0"/>
              </a:rPr>
              <a:t> </a:t>
            </a:r>
            <a:r>
              <a:rPr lang="fr-FR" sz="1400" b="1" dirty="0" err="1">
                <a:solidFill>
                  <a:schemeClr val="tx1"/>
                </a:solidFill>
                <a:latin typeface="Verdana" panose="020B0604030504040204" pitchFamily="34" charset="0"/>
                <a:ea typeface="Verdana" panose="020B0604030504040204" pitchFamily="34" charset="0"/>
              </a:rPr>
              <a:t>psychological</a:t>
            </a:r>
            <a:r>
              <a:rPr lang="fr-FR" sz="1400" b="1" dirty="0">
                <a:solidFill>
                  <a:schemeClr val="tx1"/>
                </a:solidFill>
                <a:latin typeface="Verdana" panose="020B0604030504040204" pitchFamily="34" charset="0"/>
                <a:ea typeface="Verdana" panose="020B0604030504040204" pitchFamily="34" charset="0"/>
              </a:rPr>
              <a:t> pressure or </a:t>
            </a:r>
            <a:r>
              <a:rPr lang="fr-FR" sz="1400" b="1" dirty="0" err="1">
                <a:solidFill>
                  <a:schemeClr val="tx1"/>
                </a:solidFill>
                <a:latin typeface="Verdana" panose="020B0604030504040204" pitchFamily="34" charset="0"/>
                <a:ea typeface="Verdana" panose="020B0604030504040204" pitchFamily="34" charset="0"/>
              </a:rPr>
              <a:t>threats</a:t>
            </a:r>
            <a:r>
              <a:rPr lang="fr-FR" sz="1400" b="1" dirty="0">
                <a:solidFill>
                  <a:schemeClr val="tx1"/>
                </a:solidFill>
                <a:latin typeface="Verdana" panose="020B0604030504040204" pitchFamily="34" charset="0"/>
                <a:ea typeface="Verdana" panose="020B0604030504040204" pitchFamily="34" charset="0"/>
              </a:rPr>
              <a:t> by </a:t>
            </a:r>
            <a:r>
              <a:rPr lang="fr-FR" sz="1400" b="1" dirty="0">
                <a:solidFill>
                  <a:srgbClr val="FF0000"/>
                </a:solidFill>
                <a:latin typeface="Verdana" panose="020B0604030504040204" pitchFamily="34" charset="0"/>
                <a:ea typeface="Verdana" panose="020B0604030504040204" pitchFamily="34" charset="0"/>
              </a:rPr>
              <a:t>casual </a:t>
            </a:r>
            <a:r>
              <a:rPr lang="fr-FR" sz="1400" b="1" dirty="0" err="1">
                <a:solidFill>
                  <a:srgbClr val="FF0000"/>
                </a:solidFill>
                <a:latin typeface="Verdana" panose="020B0604030504040204" pitchFamily="34" charset="0"/>
                <a:ea typeface="Verdana" panose="020B0604030504040204" pitchFamily="34" charset="0"/>
              </a:rPr>
              <a:t>partners</a:t>
            </a:r>
            <a:r>
              <a:rPr lang="fr-FR" sz="1400" b="1" dirty="0">
                <a:solidFill>
                  <a:schemeClr val="tx1"/>
                </a:solidFill>
                <a:latin typeface="Verdana" panose="020B0604030504040204" pitchFamily="34" charset="0"/>
                <a:ea typeface="Verdana" panose="020B0604030504040204" pitchFamily="34" charset="0"/>
              </a:rPr>
              <a:t>»</a:t>
            </a:r>
          </a:p>
        </p:txBody>
      </p:sp>
      <p:sp>
        <p:nvSpPr>
          <p:cNvPr id="47" name="Flèche : bas 46">
            <a:extLst>
              <a:ext uri="{FF2B5EF4-FFF2-40B4-BE49-F238E27FC236}">
                <a16:creationId xmlns:a16="http://schemas.microsoft.com/office/drawing/2014/main" id="{14CDA322-457B-4C61-ACB3-E2E6F9014277}"/>
              </a:ext>
            </a:extLst>
          </p:cNvPr>
          <p:cNvSpPr/>
          <p:nvPr/>
        </p:nvSpPr>
        <p:spPr>
          <a:xfrm>
            <a:off x="8975530" y="4210460"/>
            <a:ext cx="1467326" cy="1751062"/>
          </a:xfrm>
          <a:prstGeom prst="down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wrap="square" rtlCol="0" anchor="ctr">
            <a:spAutoFit/>
          </a:bodyPr>
          <a:lstStyle/>
          <a:p>
            <a:pPr algn="ctr"/>
            <a:r>
              <a:rPr lang="fr-FR" b="1" i="1" dirty="0">
                <a:solidFill>
                  <a:schemeClr val="tx1"/>
                </a:solidFill>
              </a:rPr>
              <a:t>Latent Class </a:t>
            </a:r>
            <a:r>
              <a:rPr lang="fr-FR" b="1" i="1" dirty="0" err="1">
                <a:solidFill>
                  <a:schemeClr val="tx1"/>
                </a:solidFill>
              </a:rPr>
              <a:t>Analysis</a:t>
            </a:r>
            <a:endParaRPr lang="fr-FR" b="1" i="1" dirty="0">
              <a:solidFill>
                <a:schemeClr val="tx1"/>
              </a:solidFill>
            </a:endParaRPr>
          </a:p>
        </p:txBody>
      </p:sp>
      <p:sp>
        <p:nvSpPr>
          <p:cNvPr id="36" name="ZoneTexte 35">
            <a:extLst>
              <a:ext uri="{FF2B5EF4-FFF2-40B4-BE49-F238E27FC236}">
                <a16:creationId xmlns:a16="http://schemas.microsoft.com/office/drawing/2014/main" id="{6652BEBF-C0A9-43C6-9142-DE72A0170D75}"/>
              </a:ext>
            </a:extLst>
          </p:cNvPr>
          <p:cNvSpPr txBox="1"/>
          <p:nvPr/>
        </p:nvSpPr>
        <p:spPr>
          <a:xfrm>
            <a:off x="4263341" y="6246360"/>
            <a:ext cx="6098146" cy="369332"/>
          </a:xfrm>
          <a:prstGeom prst="rect">
            <a:avLst/>
          </a:prstGeom>
          <a:noFill/>
        </p:spPr>
        <p:txBody>
          <a:bodyPr wrap="square">
            <a:spAutoFit/>
          </a:bodyPr>
          <a:lstStyle/>
          <a:p>
            <a:r>
              <a:rPr kumimoji="0" lang="fr-FR"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Results</a:t>
            </a:r>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51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6" grpId="0" animBg="1"/>
      <p:bldP spid="27" grpId="0" animBg="1"/>
      <p:bldP spid="28" grpId="0" animBg="1"/>
      <p:bldP spid="13" grpId="0"/>
      <p:bldP spid="16" grpId="0" animBg="1"/>
      <p:bldP spid="34" grpId="0" animBg="1"/>
      <p:bldP spid="35" grpId="0" animBg="1"/>
      <p:bldP spid="41" grpId="0" animBg="1"/>
      <p:bldP spid="44" grpId="0" animBg="1"/>
      <p:bldP spid="47"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0241AD5-4784-42F5-B3B6-CB101A808035}"/>
              </a:ext>
            </a:extLst>
          </p:cNvPr>
          <p:cNvSpPr>
            <a:spLocks noGrp="1"/>
          </p:cNvSpPr>
          <p:nvPr>
            <p:ph type="sldNum" sz="quarter" idx="12"/>
          </p:nvPr>
        </p:nvSpPr>
        <p:spPr/>
        <p:txBody>
          <a:bodyPr/>
          <a:lstStyle/>
          <a:p>
            <a:fld id="{AF504C2A-3C1F-442A-9D7E-3177E6E67035}" type="slidenum">
              <a:rPr lang="fr-FR" smtClean="0"/>
              <a:pPr/>
              <a:t>7</a:t>
            </a:fld>
            <a:endParaRPr lang="fr-FR" dirty="0"/>
          </a:p>
        </p:txBody>
      </p:sp>
      <p:sp>
        <p:nvSpPr>
          <p:cNvPr id="8" name="Rectangle 7">
            <a:extLst>
              <a:ext uri="{FF2B5EF4-FFF2-40B4-BE49-F238E27FC236}">
                <a16:creationId xmlns:a16="http://schemas.microsoft.com/office/drawing/2014/main" id="{FB9661CD-D704-4BC9-B21B-3EBEE28457F7}"/>
              </a:ext>
            </a:extLst>
          </p:cNvPr>
          <p:cNvSpPr/>
          <p:nvPr/>
        </p:nvSpPr>
        <p:spPr>
          <a:xfrm>
            <a:off x="199460" y="150346"/>
            <a:ext cx="11889551" cy="828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a:solidFill>
                  <a:schemeClr val="tx1"/>
                </a:solidFill>
                <a:latin typeface="Tahoma" panose="020B0604030504040204" pitchFamily="34" charset="0"/>
                <a:ea typeface="Tahoma" panose="020B0604030504040204" pitchFamily="34" charset="0"/>
                <a:cs typeface="Tahoma" panose="020B0604030504040204" pitchFamily="34" charset="0"/>
              </a:rPr>
              <a:t>Results</a:t>
            </a: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Description of violence typologies, by type and </a:t>
            </a:r>
            <a:r>
              <a:rPr lang="fr-FR" dirty="0" err="1">
                <a:solidFill>
                  <a:schemeClr val="tx1"/>
                </a:solidFill>
                <a:latin typeface="Tahoma" panose="020B0604030504040204" pitchFamily="34" charset="0"/>
                <a:ea typeface="Tahoma" panose="020B0604030504040204" pitchFamily="34" charset="0"/>
                <a:cs typeface="Tahoma" panose="020B0604030504040204" pitchFamily="34" charset="0"/>
              </a:rPr>
              <a:t>perpetrator</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fr-FR" dirty="0">
                <a:solidFill>
                  <a:srgbClr val="002060"/>
                </a:solidFill>
                <a:latin typeface="Tahoma" panose="020B0604030504040204" pitchFamily="34" charset="0"/>
                <a:ea typeface="Tahoma" panose="020B0604030504040204" pitchFamily="34" charset="0"/>
                <a:cs typeface="Tahoma" panose="020B0604030504040204" pitchFamily="34" charset="0"/>
              </a:rPr>
              <a:t>In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TWLH </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not engaged in transactional sex (</a:t>
            </a:r>
            <a:r>
              <a:rPr lang="fr-FR" b="1" dirty="0">
                <a:solidFill>
                  <a:srgbClr val="002060"/>
                </a:solidFill>
                <a:latin typeface="Tahoma" panose="020B0604030504040204" pitchFamily="34" charset="0"/>
                <a:ea typeface="Tahoma" panose="020B0604030504040204" pitchFamily="34" charset="0"/>
                <a:cs typeface="Tahoma" panose="020B0604030504040204" pitchFamily="34" charset="0"/>
              </a:rPr>
              <a:t>TWLH-</a:t>
            </a:r>
            <a:r>
              <a:rPr lang="fr-FR" b="1" dirty="0" err="1">
                <a:solidFill>
                  <a:srgbClr val="002060"/>
                </a:solidFill>
                <a:latin typeface="Tahoma" panose="020B0604030504040204" pitchFamily="34" charset="0"/>
                <a:ea typeface="Tahoma" panose="020B0604030504040204" pitchFamily="34" charset="0"/>
                <a:cs typeface="Tahoma" panose="020B0604030504040204" pitchFamily="34" charset="0"/>
              </a:rPr>
              <a:t>nTS</a:t>
            </a:r>
            <a:r>
              <a:rPr lang="fr-FR" b="1" dirty="0">
                <a:solidFill>
                  <a:srgbClr val="002060"/>
                </a:solidFill>
                <a:latin typeface="Tahoma" panose="020B0604030504040204" pitchFamily="34" charset="0"/>
                <a:ea typeface="Tahoma" panose="020B0604030504040204" pitchFamily="34" charset="0"/>
                <a:cs typeface="Tahoma" panose="020B0604030504040204" pitchFamily="34" charset="0"/>
              </a:rPr>
              <a:t>, n=168)</a:t>
            </a:r>
          </a:p>
          <a:p>
            <a:endParaRPr lang="fr-FR" sz="1100" dirty="0">
              <a:solidFill>
                <a:schemeClr val="tx1"/>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A0EDE765-8FF0-43AA-A8F3-44A4A8755DEB}"/>
              </a:ext>
            </a:extLst>
          </p:cNvPr>
          <p:cNvSpPr txBox="1"/>
          <p:nvPr/>
        </p:nvSpPr>
        <p:spPr>
          <a:xfrm>
            <a:off x="-3924502" y="10188399"/>
            <a:ext cx="16116502" cy="512256"/>
          </a:xfrm>
          <a:prstGeom prst="rect">
            <a:avLst/>
          </a:prstGeom>
          <a:noFill/>
        </p:spPr>
        <p:txBody>
          <a:bodyPr wrap="square" rtlCol="0">
            <a:spAutoFit/>
          </a:bodyPr>
          <a:lstStyle/>
          <a:p>
            <a:pPr indent="101600">
              <a:spcAft>
                <a:spcPts val="800"/>
              </a:spcAft>
            </a:pPr>
            <a:r>
              <a:rPr lang="en-GB" sz="1000" i="1" dirty="0" err="1">
                <a:solidFill>
                  <a:srgbClr val="000000"/>
                </a:solidFill>
                <a:latin typeface="Arial" panose="020B0604020202020204" pitchFamily="34" charset="0"/>
                <a:cs typeface="Arial" panose="020B0604020202020204" pitchFamily="34" charset="0"/>
              </a:rPr>
              <a:t>TWLH-nTS</a:t>
            </a:r>
            <a:r>
              <a:rPr lang="en-GB" sz="1000" i="1" dirty="0">
                <a:solidFill>
                  <a:srgbClr val="000000"/>
                </a:solidFill>
                <a:latin typeface="Arial" panose="020B0604020202020204" pitchFamily="34" charset="0"/>
                <a:cs typeface="Arial" panose="020B0604020202020204" pitchFamily="34" charset="0"/>
              </a:rPr>
              <a:t>: TWLH not engaged in transactional sex at </a:t>
            </a:r>
            <a:r>
              <a:rPr lang="en-GB" sz="1000" i="1" dirty="0">
                <a:latin typeface="Arial" panose="020B0604020202020204" pitchFamily="34" charset="0"/>
                <a:cs typeface="Arial" panose="020B0604020202020204" pitchFamily="34" charset="0"/>
              </a:rPr>
              <a:t>the time of the survey or in the previous </a:t>
            </a:r>
            <a:r>
              <a:rPr lang="en-GB" sz="1000" i="1" dirty="0">
                <a:solidFill>
                  <a:srgbClr val="000000"/>
                </a:solidFill>
                <a:latin typeface="Arial" panose="020B0604020202020204" pitchFamily="34" charset="0"/>
                <a:cs typeface="Arial" panose="020B0604020202020204" pitchFamily="34" charset="0"/>
              </a:rPr>
              <a:t>12 months; TWLH-TS :  TWLH engaged in transactional sex at the time of the survey or in the previous 12 months</a:t>
            </a:r>
          </a:p>
          <a:p>
            <a:pPr indent="101600">
              <a:spcAft>
                <a:spcPts val="800"/>
              </a:spcAft>
            </a:pPr>
            <a:r>
              <a:rPr lang="fr-FR" sz="1000" i="1" dirty="0">
                <a:latin typeface="Arial" panose="020B0604020202020204" pitchFamily="34" charset="0"/>
                <a:cs typeface="Arial" panose="020B0604020202020204" pitchFamily="34" charset="0"/>
              </a:rPr>
              <a:t>*: </a:t>
            </a:r>
            <a:r>
              <a:rPr lang="fr-FR" sz="1000" i="1" dirty="0">
                <a:solidFill>
                  <a:srgbClr val="000000"/>
                </a:solidFill>
                <a:latin typeface="Arial" panose="020B0604020202020204" pitchFamily="34" charset="0"/>
                <a:cs typeface="Arial" panose="020B0604020202020204" pitchFamily="34" charset="0"/>
              </a:rPr>
              <a:t>in the </a:t>
            </a:r>
            <a:r>
              <a:rPr lang="fr-FR" sz="1000" i="1" dirty="0" err="1">
                <a:solidFill>
                  <a:srgbClr val="000000"/>
                </a:solidFill>
                <a:latin typeface="Arial" panose="020B0604020202020204" pitchFamily="34" charset="0"/>
                <a:cs typeface="Arial" panose="020B0604020202020204" pitchFamily="34" charset="0"/>
              </a:rPr>
              <a:t>previous</a:t>
            </a:r>
            <a:r>
              <a:rPr lang="fr-FR" sz="1000" i="1" dirty="0">
                <a:solidFill>
                  <a:srgbClr val="000000"/>
                </a:solidFill>
                <a:latin typeface="Arial" panose="020B0604020202020204" pitchFamily="34" charset="0"/>
                <a:cs typeface="Arial" panose="020B0604020202020204" pitchFamily="34" charset="0"/>
              </a:rPr>
              <a:t> 12 </a:t>
            </a:r>
            <a:r>
              <a:rPr lang="fr-FR" sz="1000" i="1" dirty="0" err="1">
                <a:solidFill>
                  <a:srgbClr val="000000"/>
                </a:solidFill>
                <a:latin typeface="Arial" panose="020B0604020202020204" pitchFamily="34" charset="0"/>
                <a:cs typeface="Arial" panose="020B0604020202020204" pitchFamily="34" charset="0"/>
              </a:rPr>
              <a:t>months</a:t>
            </a:r>
            <a:r>
              <a:rPr lang="fr-FR" sz="1000" i="1" dirty="0">
                <a:solidFill>
                  <a:srgbClr val="000000"/>
                </a:solidFill>
                <a:latin typeface="Arial" panose="020B0604020202020204" pitchFamily="34" charset="0"/>
                <a:cs typeface="Arial" panose="020B0604020202020204" pitchFamily="34" charset="0"/>
              </a:rPr>
              <a:t>; NA: not applicable (i.e., TWLH-</a:t>
            </a:r>
            <a:r>
              <a:rPr lang="fr-FR" sz="1000" i="1" dirty="0" err="1">
                <a:solidFill>
                  <a:srgbClr val="000000"/>
                </a:solidFill>
                <a:latin typeface="Arial" panose="020B0604020202020204" pitchFamily="34" charset="0"/>
                <a:cs typeface="Arial" panose="020B0604020202020204" pitchFamily="34" charset="0"/>
              </a:rPr>
              <a:t>nTS</a:t>
            </a:r>
            <a:r>
              <a:rPr lang="fr-FR" sz="1000" i="1" dirty="0">
                <a:solidFill>
                  <a:srgbClr val="000000"/>
                </a:solidFill>
                <a:latin typeface="Arial" panose="020B0604020202020204" pitchFamily="34" charset="0"/>
                <a:cs typeface="Arial" panose="020B0604020202020204" pitchFamily="34" charset="0"/>
              </a:rPr>
              <a:t> do not have clients)</a:t>
            </a:r>
          </a:p>
        </p:txBody>
      </p:sp>
      <p:graphicFrame>
        <p:nvGraphicFramePr>
          <p:cNvPr id="13" name="Graphique 12">
            <a:extLst>
              <a:ext uri="{FF2B5EF4-FFF2-40B4-BE49-F238E27FC236}">
                <a16:creationId xmlns:a16="http://schemas.microsoft.com/office/drawing/2014/main" id="{CC37D587-5723-41F0-BF0B-5E72F52C80C2}"/>
              </a:ext>
            </a:extLst>
          </p:cNvPr>
          <p:cNvGraphicFramePr>
            <a:graphicFrameLocks/>
          </p:cNvGraphicFramePr>
          <p:nvPr>
            <p:extLst>
              <p:ext uri="{D42A27DB-BD31-4B8C-83A1-F6EECF244321}">
                <p14:modId xmlns:p14="http://schemas.microsoft.com/office/powerpoint/2010/main" val="2411937817"/>
              </p:ext>
            </p:extLst>
          </p:nvPr>
        </p:nvGraphicFramePr>
        <p:xfrm>
          <a:off x="151224" y="603816"/>
          <a:ext cx="11889551" cy="5782697"/>
        </p:xfrm>
        <a:graphic>
          <a:graphicData uri="http://schemas.openxmlformats.org/drawingml/2006/chart">
            <c:chart xmlns:c="http://schemas.openxmlformats.org/drawingml/2006/chart" xmlns:r="http://schemas.openxmlformats.org/officeDocument/2006/relationships" r:id="rId3"/>
          </a:graphicData>
        </a:graphic>
      </p:graphicFrame>
      <p:pic>
        <p:nvPicPr>
          <p:cNvPr id="25" name="Image 24">
            <a:extLst>
              <a:ext uri="{FF2B5EF4-FFF2-40B4-BE49-F238E27FC236}">
                <a16:creationId xmlns:a16="http://schemas.microsoft.com/office/drawing/2014/main" id="{33E9B79D-D83C-47D0-A524-9AFF3C8A6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485" y="150347"/>
            <a:ext cx="1213209" cy="1554615"/>
          </a:xfrm>
          <a:prstGeom prst="rect">
            <a:avLst/>
          </a:prstGeom>
        </p:spPr>
      </p:pic>
      <p:sp>
        <p:nvSpPr>
          <p:cNvPr id="9" name="ZoneTexte 8">
            <a:extLst>
              <a:ext uri="{FF2B5EF4-FFF2-40B4-BE49-F238E27FC236}">
                <a16:creationId xmlns:a16="http://schemas.microsoft.com/office/drawing/2014/main" id="{1A8059AD-21D9-471E-809F-CD702D3A9D86}"/>
              </a:ext>
            </a:extLst>
          </p:cNvPr>
          <p:cNvSpPr txBox="1"/>
          <p:nvPr/>
        </p:nvSpPr>
        <p:spPr>
          <a:xfrm>
            <a:off x="1187166" y="6553764"/>
            <a:ext cx="8054236" cy="307777"/>
          </a:xfrm>
          <a:prstGeom prst="rect">
            <a:avLst/>
          </a:prstGeom>
          <a:noFill/>
        </p:spPr>
        <p:txBody>
          <a:bodyPr wrap="square">
            <a:spAutoFit/>
          </a:bodyPr>
          <a:lstStyle/>
          <a:p>
            <a:r>
              <a:rPr lang="en-US" sz="1400" i="1" dirty="0">
                <a:latin typeface="Tahoma" panose="020B0604030504040204" pitchFamily="34" charset="0"/>
                <a:ea typeface="Tahoma" panose="020B0604030504040204" pitchFamily="34" charset="0"/>
                <a:cs typeface="Tahoma" panose="020B0604030504040204" pitchFamily="34" charset="0"/>
              </a:rPr>
              <a:t>*at the time of the survey or in the previous 12 months</a:t>
            </a:r>
            <a:endParaRPr lang="fr-FR" sz="1400" i="1"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477F56A2-5FAE-4570-A3DA-F0A0D1C091EB}"/>
              </a:ext>
            </a:extLst>
          </p:cNvPr>
          <p:cNvSpPr/>
          <p:nvPr/>
        </p:nvSpPr>
        <p:spPr>
          <a:xfrm>
            <a:off x="3612039" y="1146045"/>
            <a:ext cx="4295589" cy="28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3E193C6-5E5A-46F1-AFB4-3AAB91964DDA}"/>
              </a:ext>
            </a:extLst>
          </p:cNvPr>
          <p:cNvSpPr/>
          <p:nvPr/>
        </p:nvSpPr>
        <p:spPr>
          <a:xfrm>
            <a:off x="3612039" y="1558832"/>
            <a:ext cx="4900896" cy="32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83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chart seriesIdx="1" categoryIdx="-4" bldStep="series"/>
                                            </p:graphic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animBg="0"/>
        </p:bldSub>
      </p:bldGraphic>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0241AD5-4784-42F5-B3B6-CB101A808035}"/>
              </a:ext>
            </a:extLst>
          </p:cNvPr>
          <p:cNvSpPr>
            <a:spLocks noGrp="1"/>
          </p:cNvSpPr>
          <p:nvPr>
            <p:ph type="sldNum" sz="quarter" idx="12"/>
          </p:nvPr>
        </p:nvSpPr>
        <p:spPr/>
        <p:txBody>
          <a:bodyPr/>
          <a:lstStyle/>
          <a:p>
            <a:fld id="{AF504C2A-3C1F-442A-9D7E-3177E6E67035}" type="slidenum">
              <a:rPr lang="fr-FR" smtClean="0"/>
              <a:pPr/>
              <a:t>8</a:t>
            </a:fld>
            <a:endParaRPr lang="fr-FR" dirty="0"/>
          </a:p>
        </p:txBody>
      </p:sp>
      <p:sp>
        <p:nvSpPr>
          <p:cNvPr id="8" name="Rectangle 7">
            <a:extLst>
              <a:ext uri="{FF2B5EF4-FFF2-40B4-BE49-F238E27FC236}">
                <a16:creationId xmlns:a16="http://schemas.microsoft.com/office/drawing/2014/main" id="{FB9661CD-D704-4BC9-B21B-3EBEE28457F7}"/>
              </a:ext>
            </a:extLst>
          </p:cNvPr>
          <p:cNvSpPr/>
          <p:nvPr/>
        </p:nvSpPr>
        <p:spPr>
          <a:xfrm>
            <a:off x="151224" y="356681"/>
            <a:ext cx="11889551" cy="431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a:solidFill>
                  <a:schemeClr val="tx1"/>
                </a:solidFill>
                <a:latin typeface="Tahoma" panose="020B0604030504040204" pitchFamily="34" charset="0"/>
                <a:ea typeface="Tahoma" panose="020B0604030504040204" pitchFamily="34" charset="0"/>
                <a:cs typeface="Tahoma" panose="020B0604030504040204" pitchFamily="34" charset="0"/>
              </a:rPr>
              <a:t>Results</a:t>
            </a: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Description of violence typologies, by type and </a:t>
            </a:r>
            <a:r>
              <a:rPr lang="fr-FR" dirty="0" err="1">
                <a:solidFill>
                  <a:schemeClr val="tx1"/>
                </a:solidFill>
                <a:latin typeface="Tahoma" panose="020B0604030504040204" pitchFamily="34" charset="0"/>
                <a:ea typeface="Tahoma" panose="020B0604030504040204" pitchFamily="34" charset="0"/>
                <a:cs typeface="Tahoma" panose="020B0604030504040204" pitchFamily="34" charset="0"/>
              </a:rPr>
              <a:t>perpetrator</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dirty="0">
                <a:solidFill>
                  <a:srgbClr val="800080"/>
                </a:solidFill>
                <a:latin typeface="Tahoma" panose="020B0604030504040204" pitchFamily="34" charset="0"/>
                <a:ea typeface="Tahoma" panose="020B0604030504040204" pitchFamily="34" charset="0"/>
                <a:cs typeface="Tahoma" panose="020B0604030504040204" pitchFamily="34" charset="0"/>
              </a:rPr>
              <a:t>in TWLH </a:t>
            </a:r>
            <a:r>
              <a:rPr lang="en-US" b="1" dirty="0">
                <a:solidFill>
                  <a:srgbClr val="800080"/>
                </a:solidFill>
                <a:latin typeface="Tahoma" panose="020B0604030504040204" pitchFamily="34" charset="0"/>
                <a:ea typeface="Tahoma" panose="020B0604030504040204" pitchFamily="34" charset="0"/>
                <a:cs typeface="Tahoma" panose="020B0604030504040204" pitchFamily="34" charset="0"/>
              </a:rPr>
              <a:t>engaged in transactional sex (</a:t>
            </a:r>
            <a:r>
              <a:rPr lang="fr-FR" b="1" dirty="0">
                <a:solidFill>
                  <a:srgbClr val="800080"/>
                </a:solidFill>
                <a:latin typeface="Tahoma" panose="020B0604030504040204" pitchFamily="34" charset="0"/>
                <a:ea typeface="Tahoma" panose="020B0604030504040204" pitchFamily="34" charset="0"/>
                <a:cs typeface="Tahoma" panose="020B0604030504040204" pitchFamily="34" charset="0"/>
              </a:rPr>
              <a:t>TWLH-</a:t>
            </a:r>
            <a:r>
              <a:rPr lang="fr-FR" b="1" dirty="0" err="1">
                <a:solidFill>
                  <a:srgbClr val="800080"/>
                </a:solidFill>
                <a:latin typeface="Tahoma" panose="020B0604030504040204" pitchFamily="34" charset="0"/>
                <a:ea typeface="Tahoma" panose="020B0604030504040204" pitchFamily="34" charset="0"/>
                <a:cs typeface="Tahoma" panose="020B0604030504040204" pitchFamily="34" charset="0"/>
              </a:rPr>
              <a:t>nTS</a:t>
            </a:r>
            <a:r>
              <a:rPr lang="fr-FR" b="1" dirty="0">
                <a:solidFill>
                  <a:srgbClr val="800080"/>
                </a:solidFill>
                <a:latin typeface="Tahoma" panose="020B0604030504040204" pitchFamily="34" charset="0"/>
                <a:ea typeface="Tahoma" panose="020B0604030504040204" pitchFamily="34" charset="0"/>
                <a:cs typeface="Tahoma" panose="020B0604030504040204" pitchFamily="34" charset="0"/>
              </a:rPr>
              <a:t>, n=333)</a:t>
            </a:r>
          </a:p>
          <a:p>
            <a:endParaRPr lang="fr-FR" sz="1100" dirty="0">
              <a:solidFill>
                <a:schemeClr val="tx1"/>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A0EDE765-8FF0-43AA-A8F3-44A4A8755DEB}"/>
              </a:ext>
            </a:extLst>
          </p:cNvPr>
          <p:cNvSpPr txBox="1"/>
          <p:nvPr/>
        </p:nvSpPr>
        <p:spPr>
          <a:xfrm>
            <a:off x="-3924502" y="10188399"/>
            <a:ext cx="16116502" cy="512256"/>
          </a:xfrm>
          <a:prstGeom prst="rect">
            <a:avLst/>
          </a:prstGeom>
          <a:noFill/>
        </p:spPr>
        <p:txBody>
          <a:bodyPr wrap="square" rtlCol="0">
            <a:spAutoFit/>
          </a:bodyPr>
          <a:lstStyle/>
          <a:p>
            <a:pPr indent="101600">
              <a:spcAft>
                <a:spcPts val="800"/>
              </a:spcAft>
            </a:pPr>
            <a:r>
              <a:rPr lang="en-GB" sz="1000" i="1" dirty="0" err="1">
                <a:solidFill>
                  <a:srgbClr val="000000"/>
                </a:solidFill>
                <a:latin typeface="Arial" panose="020B0604020202020204" pitchFamily="34" charset="0"/>
                <a:cs typeface="Arial" panose="020B0604020202020204" pitchFamily="34" charset="0"/>
              </a:rPr>
              <a:t>TWLH-nTS</a:t>
            </a:r>
            <a:r>
              <a:rPr lang="en-GB" sz="1000" i="1" dirty="0">
                <a:solidFill>
                  <a:srgbClr val="000000"/>
                </a:solidFill>
                <a:latin typeface="Arial" panose="020B0604020202020204" pitchFamily="34" charset="0"/>
                <a:cs typeface="Arial" panose="020B0604020202020204" pitchFamily="34" charset="0"/>
              </a:rPr>
              <a:t>: TWLH not engaged in transactional sex at </a:t>
            </a:r>
            <a:r>
              <a:rPr lang="en-GB" sz="1000" i="1" dirty="0">
                <a:latin typeface="Arial" panose="020B0604020202020204" pitchFamily="34" charset="0"/>
                <a:cs typeface="Arial" panose="020B0604020202020204" pitchFamily="34" charset="0"/>
              </a:rPr>
              <a:t>the time of the survey or in the previous </a:t>
            </a:r>
            <a:r>
              <a:rPr lang="en-GB" sz="1000" i="1" dirty="0">
                <a:solidFill>
                  <a:srgbClr val="000000"/>
                </a:solidFill>
                <a:latin typeface="Arial" panose="020B0604020202020204" pitchFamily="34" charset="0"/>
                <a:cs typeface="Arial" panose="020B0604020202020204" pitchFamily="34" charset="0"/>
              </a:rPr>
              <a:t>12 months; TWLH-TS :  TWLH engaged in transactional sex at the time of the survey or in the previous 12 months</a:t>
            </a:r>
          </a:p>
          <a:p>
            <a:pPr indent="101600">
              <a:spcAft>
                <a:spcPts val="800"/>
              </a:spcAft>
            </a:pPr>
            <a:r>
              <a:rPr lang="fr-FR" sz="1000" i="1" dirty="0">
                <a:latin typeface="Arial" panose="020B0604020202020204" pitchFamily="34" charset="0"/>
                <a:cs typeface="Arial" panose="020B0604020202020204" pitchFamily="34" charset="0"/>
              </a:rPr>
              <a:t>*: </a:t>
            </a:r>
            <a:r>
              <a:rPr lang="fr-FR" sz="1000" i="1" dirty="0">
                <a:solidFill>
                  <a:srgbClr val="000000"/>
                </a:solidFill>
                <a:latin typeface="Arial" panose="020B0604020202020204" pitchFamily="34" charset="0"/>
                <a:cs typeface="Arial" panose="020B0604020202020204" pitchFamily="34" charset="0"/>
              </a:rPr>
              <a:t>in the </a:t>
            </a:r>
            <a:r>
              <a:rPr lang="fr-FR" sz="1000" i="1" dirty="0" err="1">
                <a:solidFill>
                  <a:srgbClr val="000000"/>
                </a:solidFill>
                <a:latin typeface="Arial" panose="020B0604020202020204" pitchFamily="34" charset="0"/>
                <a:cs typeface="Arial" panose="020B0604020202020204" pitchFamily="34" charset="0"/>
              </a:rPr>
              <a:t>previous</a:t>
            </a:r>
            <a:r>
              <a:rPr lang="fr-FR" sz="1000" i="1" dirty="0">
                <a:solidFill>
                  <a:srgbClr val="000000"/>
                </a:solidFill>
                <a:latin typeface="Arial" panose="020B0604020202020204" pitchFamily="34" charset="0"/>
                <a:cs typeface="Arial" panose="020B0604020202020204" pitchFamily="34" charset="0"/>
              </a:rPr>
              <a:t> 12 </a:t>
            </a:r>
            <a:r>
              <a:rPr lang="fr-FR" sz="1000" i="1" dirty="0" err="1">
                <a:solidFill>
                  <a:srgbClr val="000000"/>
                </a:solidFill>
                <a:latin typeface="Arial" panose="020B0604020202020204" pitchFamily="34" charset="0"/>
                <a:cs typeface="Arial" panose="020B0604020202020204" pitchFamily="34" charset="0"/>
              </a:rPr>
              <a:t>months</a:t>
            </a:r>
            <a:r>
              <a:rPr lang="fr-FR" sz="1000" i="1" dirty="0">
                <a:solidFill>
                  <a:srgbClr val="000000"/>
                </a:solidFill>
                <a:latin typeface="Arial" panose="020B0604020202020204" pitchFamily="34" charset="0"/>
                <a:cs typeface="Arial" panose="020B0604020202020204" pitchFamily="34" charset="0"/>
              </a:rPr>
              <a:t>; NA: not applicable (i.e., TWLH-</a:t>
            </a:r>
            <a:r>
              <a:rPr lang="fr-FR" sz="1000" i="1" dirty="0" err="1">
                <a:solidFill>
                  <a:srgbClr val="000000"/>
                </a:solidFill>
                <a:latin typeface="Arial" panose="020B0604020202020204" pitchFamily="34" charset="0"/>
                <a:cs typeface="Arial" panose="020B0604020202020204" pitchFamily="34" charset="0"/>
              </a:rPr>
              <a:t>nTS</a:t>
            </a:r>
            <a:r>
              <a:rPr lang="fr-FR" sz="1000" i="1" dirty="0">
                <a:solidFill>
                  <a:srgbClr val="000000"/>
                </a:solidFill>
                <a:latin typeface="Arial" panose="020B0604020202020204" pitchFamily="34" charset="0"/>
                <a:cs typeface="Arial" panose="020B0604020202020204" pitchFamily="34" charset="0"/>
              </a:rPr>
              <a:t> do not have clients)</a:t>
            </a:r>
          </a:p>
        </p:txBody>
      </p:sp>
      <p:sp>
        <p:nvSpPr>
          <p:cNvPr id="12" name="Rectangle 11">
            <a:extLst>
              <a:ext uri="{FF2B5EF4-FFF2-40B4-BE49-F238E27FC236}">
                <a16:creationId xmlns:a16="http://schemas.microsoft.com/office/drawing/2014/main" id="{EF7E056B-AE02-4AD2-B4D2-1B46B1F3262F}"/>
              </a:ext>
            </a:extLst>
          </p:cNvPr>
          <p:cNvSpPr/>
          <p:nvPr/>
        </p:nvSpPr>
        <p:spPr>
          <a:xfrm>
            <a:off x="12451546" y="458879"/>
            <a:ext cx="4152879" cy="832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76" b="1" dirty="0">
                <a:solidFill>
                  <a:schemeClr val="tx1"/>
                </a:solidFill>
                <a:latin typeface="Arial" panose="020B0604020202020204" pitchFamily="34" charset="0"/>
                <a:cs typeface="Arial" panose="020B0604020202020204" pitchFamily="34" charset="0"/>
              </a:rPr>
              <a:t>TWLH-TS </a:t>
            </a:r>
            <a:r>
              <a:rPr lang="fr-FR" sz="1376" dirty="0">
                <a:solidFill>
                  <a:schemeClr val="tx1"/>
                </a:solidFill>
                <a:latin typeface="Arial" panose="020B0604020202020204" pitchFamily="34" charset="0"/>
                <a:cs typeface="Arial" panose="020B0604020202020204" pitchFamily="34" charset="0"/>
              </a:rPr>
              <a:t>(n=333)</a:t>
            </a:r>
          </a:p>
        </p:txBody>
      </p:sp>
      <p:graphicFrame>
        <p:nvGraphicFramePr>
          <p:cNvPr id="9" name="Graphique 8">
            <a:extLst>
              <a:ext uri="{FF2B5EF4-FFF2-40B4-BE49-F238E27FC236}">
                <a16:creationId xmlns:a16="http://schemas.microsoft.com/office/drawing/2014/main" id="{92A69C96-6EE8-4061-A35F-A9D0209B89B1}"/>
              </a:ext>
            </a:extLst>
          </p:cNvPr>
          <p:cNvGraphicFramePr>
            <a:graphicFrameLocks/>
          </p:cNvGraphicFramePr>
          <p:nvPr>
            <p:extLst>
              <p:ext uri="{D42A27DB-BD31-4B8C-83A1-F6EECF244321}">
                <p14:modId xmlns:p14="http://schemas.microsoft.com/office/powerpoint/2010/main" val="1945663245"/>
              </p:ext>
            </p:extLst>
          </p:nvPr>
        </p:nvGraphicFramePr>
        <p:xfrm>
          <a:off x="0" y="736979"/>
          <a:ext cx="12002629" cy="581678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 10">
            <a:extLst>
              <a:ext uri="{FF2B5EF4-FFF2-40B4-BE49-F238E27FC236}">
                <a16:creationId xmlns:a16="http://schemas.microsoft.com/office/drawing/2014/main" id="{D2C2CBBA-9CF6-4B69-8184-997F2D295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0588" y="2074969"/>
            <a:ext cx="1261981" cy="1524132"/>
          </a:xfrm>
          <a:prstGeom prst="rect">
            <a:avLst/>
          </a:prstGeom>
        </p:spPr>
      </p:pic>
      <p:pic>
        <p:nvPicPr>
          <p:cNvPr id="14" name="Image 13">
            <a:extLst>
              <a:ext uri="{FF2B5EF4-FFF2-40B4-BE49-F238E27FC236}">
                <a16:creationId xmlns:a16="http://schemas.microsoft.com/office/drawing/2014/main" id="{308B6AFA-77CF-4F3B-AD3B-FB21FA59F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7030" y="59223"/>
            <a:ext cx="1261981" cy="1524132"/>
          </a:xfrm>
          <a:prstGeom prst="rect">
            <a:avLst/>
          </a:prstGeom>
        </p:spPr>
      </p:pic>
      <p:sp>
        <p:nvSpPr>
          <p:cNvPr id="13" name="ZoneTexte 12">
            <a:extLst>
              <a:ext uri="{FF2B5EF4-FFF2-40B4-BE49-F238E27FC236}">
                <a16:creationId xmlns:a16="http://schemas.microsoft.com/office/drawing/2014/main" id="{D78A63AA-3C45-47E2-AE36-E15E103ACDAC}"/>
              </a:ext>
            </a:extLst>
          </p:cNvPr>
          <p:cNvSpPr txBox="1"/>
          <p:nvPr/>
        </p:nvSpPr>
        <p:spPr>
          <a:xfrm>
            <a:off x="1187166" y="6553764"/>
            <a:ext cx="8054236" cy="307777"/>
          </a:xfrm>
          <a:prstGeom prst="rect">
            <a:avLst/>
          </a:prstGeom>
          <a:noFill/>
        </p:spPr>
        <p:txBody>
          <a:bodyPr wrap="square">
            <a:spAutoFit/>
          </a:bodyPr>
          <a:lstStyle/>
          <a:p>
            <a:r>
              <a:rPr lang="en-US" sz="1400" i="1" dirty="0">
                <a:latin typeface="Tahoma" panose="020B0604030504040204" pitchFamily="34" charset="0"/>
                <a:ea typeface="Tahoma" panose="020B0604030504040204" pitchFamily="34" charset="0"/>
                <a:cs typeface="Tahoma" panose="020B0604030504040204" pitchFamily="34" charset="0"/>
              </a:rPr>
              <a:t>*at the time of the survey or in the previous 12 months</a:t>
            </a:r>
            <a:endParaRPr lang="fr-FR" sz="1400" i="1"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6FC79C30-8765-409D-92BE-3C4F71DDF4C2}"/>
              </a:ext>
            </a:extLst>
          </p:cNvPr>
          <p:cNvSpPr/>
          <p:nvPr/>
        </p:nvSpPr>
        <p:spPr>
          <a:xfrm>
            <a:off x="3612039" y="1225574"/>
            <a:ext cx="4295589" cy="28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7A25C77-5BF4-47BD-A8CF-0ADBACCB176D}"/>
              </a:ext>
            </a:extLst>
          </p:cNvPr>
          <p:cNvSpPr/>
          <p:nvPr/>
        </p:nvSpPr>
        <p:spPr>
          <a:xfrm>
            <a:off x="3550866" y="1524737"/>
            <a:ext cx="4900896" cy="32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E510483-54F2-4D7F-9C80-322BB803965C}"/>
              </a:ext>
            </a:extLst>
          </p:cNvPr>
          <p:cNvSpPr/>
          <p:nvPr/>
        </p:nvSpPr>
        <p:spPr>
          <a:xfrm>
            <a:off x="3612039" y="1785499"/>
            <a:ext cx="4900896" cy="32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50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2" categoryIdx="-4" bldStep="series"/>
                                            </p:graphic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A6B8E0-8013-4548-8BA4-A26CB139F5F6}"/>
              </a:ext>
            </a:extLst>
          </p:cNvPr>
          <p:cNvSpPr/>
          <p:nvPr/>
        </p:nvSpPr>
        <p:spPr>
          <a:xfrm>
            <a:off x="361508" y="496270"/>
            <a:ext cx="11376000" cy="5890241"/>
          </a:xfrm>
          <a:prstGeom prst="rect">
            <a:avLst/>
          </a:prstGeom>
          <a:solidFill>
            <a:srgbClr val="80008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a:extLst>
              <a:ext uri="{FF2B5EF4-FFF2-40B4-BE49-F238E27FC236}">
                <a16:creationId xmlns:a16="http://schemas.microsoft.com/office/drawing/2014/main" id="{239010FA-E732-4173-9073-1874998A2B13}"/>
              </a:ext>
            </a:extLst>
          </p:cNvPr>
          <p:cNvSpPr>
            <a:spLocks noGrp="1"/>
          </p:cNvSpPr>
          <p:nvPr>
            <p:ph type="sldNum" sz="quarter" idx="12"/>
          </p:nvPr>
        </p:nvSpPr>
        <p:spPr/>
        <p:txBody>
          <a:bodyPr/>
          <a:lstStyle/>
          <a:p>
            <a:fld id="{AF504C2A-3C1F-442A-9D7E-3177E6E67035}" type="slidenum">
              <a:rPr lang="fr-FR" smtClean="0"/>
              <a:pPr/>
              <a:t>9</a:t>
            </a:fld>
            <a:endParaRPr lang="fr-FR" dirty="0"/>
          </a:p>
        </p:txBody>
      </p:sp>
      <p:pic>
        <p:nvPicPr>
          <p:cNvPr id="14" name="Image 13">
            <a:extLst>
              <a:ext uri="{FF2B5EF4-FFF2-40B4-BE49-F238E27FC236}">
                <a16:creationId xmlns:a16="http://schemas.microsoft.com/office/drawing/2014/main" id="{268B442D-709D-4A39-8615-B0E7755AA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367" y="3716211"/>
            <a:ext cx="1261981" cy="1524132"/>
          </a:xfrm>
          <a:prstGeom prst="rect">
            <a:avLst/>
          </a:prstGeom>
        </p:spPr>
      </p:pic>
      <p:sp>
        <p:nvSpPr>
          <p:cNvPr id="19" name="Rectangle 18">
            <a:extLst>
              <a:ext uri="{FF2B5EF4-FFF2-40B4-BE49-F238E27FC236}">
                <a16:creationId xmlns:a16="http://schemas.microsoft.com/office/drawing/2014/main" id="{94D0C778-E742-4CBB-A542-ED51C65B6D84}"/>
              </a:ext>
            </a:extLst>
          </p:cNvPr>
          <p:cNvSpPr/>
          <p:nvPr/>
        </p:nvSpPr>
        <p:spPr>
          <a:xfrm>
            <a:off x="1541570" y="982540"/>
            <a:ext cx="2140289" cy="12598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latin typeface="Tahoma" panose="020B0604030504040204" pitchFamily="34" charset="0"/>
                <a:ea typeface="Tahoma" panose="020B0604030504040204" pitchFamily="34" charset="0"/>
                <a:cs typeface="Tahoma" panose="020B0604030504040204" pitchFamily="34" charset="0"/>
              </a:rPr>
              <a:t>Not </a:t>
            </a:r>
            <a:r>
              <a:rPr lang="fr-FR" i="1" dirty="0" err="1">
                <a:latin typeface="Tahoma" panose="020B0604030504040204" pitchFamily="34" charset="0"/>
                <a:ea typeface="Tahoma" panose="020B0604030504040204" pitchFamily="34" charset="0"/>
                <a:cs typeface="Tahoma" panose="020B0604030504040204" pitchFamily="34" charset="0"/>
              </a:rPr>
              <a:t>engaged</a:t>
            </a:r>
            <a:r>
              <a:rPr lang="fr-FR" i="1" dirty="0">
                <a:latin typeface="Tahoma" panose="020B0604030504040204" pitchFamily="34" charset="0"/>
                <a:ea typeface="Tahoma" panose="020B0604030504040204" pitchFamily="34" charset="0"/>
                <a:cs typeface="Tahoma" panose="020B0604030504040204" pitchFamily="34" charset="0"/>
              </a:rPr>
              <a:t> in </a:t>
            </a:r>
            <a:r>
              <a:rPr lang="fr-FR" i="1" dirty="0" err="1">
                <a:latin typeface="Tahoma" panose="020B0604030504040204" pitchFamily="34" charset="0"/>
                <a:ea typeface="Tahoma" panose="020B0604030504040204" pitchFamily="34" charset="0"/>
                <a:cs typeface="Tahoma" panose="020B0604030504040204" pitchFamily="34" charset="0"/>
              </a:rPr>
              <a:t>transactional</a:t>
            </a:r>
            <a:r>
              <a:rPr lang="fr-FR" i="1" dirty="0">
                <a:latin typeface="Tahoma" panose="020B0604030504040204" pitchFamily="34" charset="0"/>
                <a:ea typeface="Tahoma" panose="020B0604030504040204" pitchFamily="34" charset="0"/>
                <a:cs typeface="Tahoma" panose="020B0604030504040204" pitchFamily="34" charset="0"/>
              </a:rPr>
              <a:t> </a:t>
            </a:r>
            <a:r>
              <a:rPr lang="fr-FR" i="1" dirty="0" err="1">
                <a:latin typeface="Tahoma" panose="020B0604030504040204" pitchFamily="34" charset="0"/>
                <a:ea typeface="Tahoma" panose="020B0604030504040204" pitchFamily="34" charset="0"/>
                <a:cs typeface="Tahoma" panose="020B0604030504040204" pitchFamily="34" charset="0"/>
              </a:rPr>
              <a:t>sex</a:t>
            </a:r>
            <a:r>
              <a:rPr lang="fr-FR" i="1" dirty="0">
                <a:latin typeface="Tahoma" panose="020B0604030504040204" pitchFamily="34" charset="0"/>
                <a:ea typeface="Tahoma" panose="020B0604030504040204" pitchFamily="34" charset="0"/>
                <a:cs typeface="Tahoma" panose="020B0604030504040204" pitchFamily="34" charset="0"/>
              </a:rPr>
              <a:t> </a:t>
            </a:r>
          </a:p>
          <a:p>
            <a:pPr algn="ctr"/>
            <a:endParaRPr lang="fr-FR" b="1" i="1" dirty="0">
              <a:latin typeface="Tahoma" panose="020B0604030504040204" pitchFamily="34" charset="0"/>
              <a:ea typeface="Tahoma" panose="020B0604030504040204" pitchFamily="34" charset="0"/>
              <a:cs typeface="Tahoma" panose="020B0604030504040204" pitchFamily="34" charset="0"/>
            </a:endParaRPr>
          </a:p>
          <a:p>
            <a:pPr algn="ctr"/>
            <a:r>
              <a:rPr lang="fr-FR" b="1" dirty="0">
                <a:latin typeface="Tahoma" panose="020B0604030504040204" pitchFamily="34" charset="0"/>
                <a:ea typeface="Tahoma" panose="020B0604030504040204" pitchFamily="34" charset="0"/>
                <a:cs typeface="Tahoma" panose="020B0604030504040204" pitchFamily="34" charset="0"/>
              </a:rPr>
              <a:t>TWLH-</a:t>
            </a:r>
            <a:r>
              <a:rPr lang="fr-FR" b="1" dirty="0" err="1">
                <a:latin typeface="Tahoma" panose="020B0604030504040204" pitchFamily="34" charset="0"/>
                <a:ea typeface="Tahoma" panose="020B0604030504040204" pitchFamily="34" charset="0"/>
                <a:cs typeface="Tahoma" panose="020B0604030504040204" pitchFamily="34" charset="0"/>
              </a:rPr>
              <a:t>nTS</a:t>
            </a:r>
            <a:r>
              <a:rPr lang="fr-FR" b="1" dirty="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(34%)</a:t>
            </a:r>
          </a:p>
        </p:txBody>
      </p:sp>
      <p:sp>
        <p:nvSpPr>
          <p:cNvPr id="20" name="Rectangle 19">
            <a:extLst>
              <a:ext uri="{FF2B5EF4-FFF2-40B4-BE49-F238E27FC236}">
                <a16:creationId xmlns:a16="http://schemas.microsoft.com/office/drawing/2014/main" id="{0E18C56A-444B-4E7C-95FE-C495E8D64838}"/>
              </a:ext>
            </a:extLst>
          </p:cNvPr>
          <p:cNvSpPr/>
          <p:nvPr/>
        </p:nvSpPr>
        <p:spPr>
          <a:xfrm>
            <a:off x="9281839" y="3872687"/>
            <a:ext cx="2157232" cy="1209676"/>
          </a:xfrm>
          <a:prstGeom prst="rect">
            <a:avLst/>
          </a:prstGeom>
          <a:solidFill>
            <a:srgbClr val="800080"/>
          </a:solidFill>
          <a:ln>
            <a:solidFill>
              <a:schemeClr val="tx1">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latin typeface="Tahoma" panose="020B0604030504040204" pitchFamily="34" charset="0"/>
                <a:ea typeface="Tahoma" panose="020B0604030504040204" pitchFamily="34" charset="0"/>
                <a:cs typeface="Tahoma" panose="020B0604030504040204" pitchFamily="34" charset="0"/>
              </a:rPr>
              <a:t>Engaged</a:t>
            </a:r>
            <a:r>
              <a:rPr lang="fr-FR" i="1" dirty="0">
                <a:latin typeface="Tahoma" panose="020B0604030504040204" pitchFamily="34" charset="0"/>
                <a:ea typeface="Tahoma" panose="020B0604030504040204" pitchFamily="34" charset="0"/>
                <a:cs typeface="Tahoma" panose="020B0604030504040204" pitchFamily="34" charset="0"/>
              </a:rPr>
              <a:t> in </a:t>
            </a:r>
            <a:r>
              <a:rPr lang="fr-FR" i="1" dirty="0" err="1">
                <a:latin typeface="Tahoma" panose="020B0604030504040204" pitchFamily="34" charset="0"/>
                <a:ea typeface="Tahoma" panose="020B0604030504040204" pitchFamily="34" charset="0"/>
                <a:cs typeface="Tahoma" panose="020B0604030504040204" pitchFamily="34" charset="0"/>
              </a:rPr>
              <a:t>transactional</a:t>
            </a:r>
            <a:r>
              <a:rPr lang="fr-FR" i="1" dirty="0">
                <a:latin typeface="Tahoma" panose="020B0604030504040204" pitchFamily="34" charset="0"/>
                <a:ea typeface="Tahoma" panose="020B0604030504040204" pitchFamily="34" charset="0"/>
                <a:cs typeface="Tahoma" panose="020B0604030504040204" pitchFamily="34" charset="0"/>
              </a:rPr>
              <a:t> </a:t>
            </a:r>
            <a:r>
              <a:rPr lang="fr-FR" i="1" dirty="0" err="1">
                <a:latin typeface="Tahoma" panose="020B0604030504040204" pitchFamily="34" charset="0"/>
                <a:ea typeface="Tahoma" panose="020B0604030504040204" pitchFamily="34" charset="0"/>
                <a:cs typeface="Tahoma" panose="020B0604030504040204" pitchFamily="34" charset="0"/>
              </a:rPr>
              <a:t>sex</a:t>
            </a:r>
            <a:endParaRPr lang="fr-FR" i="1" dirty="0">
              <a:latin typeface="Tahoma" panose="020B0604030504040204" pitchFamily="34" charset="0"/>
              <a:ea typeface="Tahoma" panose="020B0604030504040204" pitchFamily="34" charset="0"/>
              <a:cs typeface="Tahoma" panose="020B0604030504040204" pitchFamily="34" charset="0"/>
            </a:endParaRPr>
          </a:p>
          <a:p>
            <a:pPr algn="ctr"/>
            <a:endParaRPr lang="fr-FR" b="1" dirty="0">
              <a:latin typeface="Tahoma" panose="020B0604030504040204" pitchFamily="34" charset="0"/>
              <a:ea typeface="Tahoma" panose="020B0604030504040204" pitchFamily="34" charset="0"/>
              <a:cs typeface="Tahoma" panose="020B0604030504040204" pitchFamily="34" charset="0"/>
            </a:endParaRPr>
          </a:p>
          <a:p>
            <a:pPr algn="ctr"/>
            <a:r>
              <a:rPr lang="fr-FR" b="1" dirty="0">
                <a:latin typeface="Tahoma" panose="020B0604030504040204" pitchFamily="34" charset="0"/>
                <a:ea typeface="Tahoma" panose="020B0604030504040204" pitchFamily="34" charset="0"/>
                <a:cs typeface="Tahoma" panose="020B0604030504040204" pitchFamily="34" charset="0"/>
              </a:rPr>
              <a:t>TWLH-TS </a:t>
            </a:r>
            <a:r>
              <a:rPr lang="fr-FR" dirty="0">
                <a:latin typeface="Tahoma" panose="020B0604030504040204" pitchFamily="34" charset="0"/>
                <a:ea typeface="Tahoma" panose="020B0604030504040204" pitchFamily="34" charset="0"/>
                <a:cs typeface="Tahoma" panose="020B0604030504040204" pitchFamily="34" charset="0"/>
              </a:rPr>
              <a:t>(66%)</a:t>
            </a:r>
          </a:p>
        </p:txBody>
      </p:sp>
      <p:sp>
        <p:nvSpPr>
          <p:cNvPr id="22" name="ZoneTexte 21">
            <a:extLst>
              <a:ext uri="{FF2B5EF4-FFF2-40B4-BE49-F238E27FC236}">
                <a16:creationId xmlns:a16="http://schemas.microsoft.com/office/drawing/2014/main" id="{76EAE824-A97D-4693-88AE-142C6F1AEAE0}"/>
              </a:ext>
            </a:extLst>
          </p:cNvPr>
          <p:cNvSpPr txBox="1"/>
          <p:nvPr/>
        </p:nvSpPr>
        <p:spPr>
          <a:xfrm>
            <a:off x="591425" y="3318536"/>
            <a:ext cx="1803186" cy="646331"/>
          </a:xfrm>
          <a:prstGeom prst="rect">
            <a:avLst/>
          </a:prstGeom>
          <a:noFill/>
        </p:spPr>
        <p:txBody>
          <a:bodyPr wrap="square" rtlCol="0">
            <a:spAutoFit/>
          </a:bodyPr>
          <a:lstStyle/>
          <a:p>
            <a:r>
              <a:rPr lang="en-US" sz="1200" i="1" dirty="0">
                <a:solidFill>
                  <a:srgbClr val="C00000"/>
                </a:solidFill>
                <a:latin typeface="Tahoma" panose="020B0604030504040204" pitchFamily="34" charset="0"/>
                <a:ea typeface="Tahoma" panose="020B0604030504040204" pitchFamily="34" charset="0"/>
                <a:cs typeface="Tahoma" panose="020B0604030504040204" pitchFamily="34" charset="0"/>
              </a:rPr>
              <a:t>From passers-by, police, colleagues, casual partners</a:t>
            </a:r>
            <a:endParaRPr lang="fr-FR" sz="12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Graphique 17">
            <a:extLst>
              <a:ext uri="{FF2B5EF4-FFF2-40B4-BE49-F238E27FC236}">
                <a16:creationId xmlns:a16="http://schemas.microsoft.com/office/drawing/2014/main" id="{80314CF1-67BA-4B88-ABA8-CBB6CFE168D2}"/>
              </a:ext>
            </a:extLst>
          </p:cNvPr>
          <p:cNvGraphicFramePr>
            <a:graphicFrameLocks/>
          </p:cNvGraphicFramePr>
          <p:nvPr>
            <p:extLst>
              <p:ext uri="{D42A27DB-BD31-4B8C-83A1-F6EECF244321}">
                <p14:modId xmlns:p14="http://schemas.microsoft.com/office/powerpoint/2010/main" val="892074764"/>
              </p:ext>
            </p:extLst>
          </p:nvPr>
        </p:nvGraphicFramePr>
        <p:xfrm>
          <a:off x="1932603" y="120282"/>
          <a:ext cx="7200243" cy="5567102"/>
        </p:xfrm>
        <a:graphic>
          <a:graphicData uri="http://schemas.openxmlformats.org/drawingml/2006/chart">
            <c:chart xmlns:c="http://schemas.openxmlformats.org/drawingml/2006/chart" xmlns:r="http://schemas.openxmlformats.org/officeDocument/2006/relationships" r:id="rId4"/>
          </a:graphicData>
        </a:graphic>
      </p:graphicFrame>
      <p:pic>
        <p:nvPicPr>
          <p:cNvPr id="28" name="Image 27">
            <a:extLst>
              <a:ext uri="{FF2B5EF4-FFF2-40B4-BE49-F238E27FC236}">
                <a16:creationId xmlns:a16="http://schemas.microsoft.com/office/drawing/2014/main" id="{7DB10A26-C59C-4633-BCAA-0CD0B7165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02" y="1349218"/>
            <a:ext cx="1213209" cy="1554615"/>
          </a:xfrm>
          <a:prstGeom prst="rect">
            <a:avLst/>
          </a:prstGeom>
        </p:spPr>
      </p:pic>
      <p:sp>
        <p:nvSpPr>
          <p:cNvPr id="25" name="Rectangle 24">
            <a:extLst>
              <a:ext uri="{FF2B5EF4-FFF2-40B4-BE49-F238E27FC236}">
                <a16:creationId xmlns:a16="http://schemas.microsoft.com/office/drawing/2014/main" id="{ADBE945B-05D6-41DD-8BBE-4D4ECC569D96}"/>
              </a:ext>
            </a:extLst>
          </p:cNvPr>
          <p:cNvSpPr/>
          <p:nvPr/>
        </p:nvSpPr>
        <p:spPr>
          <a:xfrm>
            <a:off x="361508" y="496270"/>
            <a:ext cx="5607612" cy="5311394"/>
          </a:xfrm>
          <a:custGeom>
            <a:avLst/>
            <a:gdLst>
              <a:gd name="connsiteX0" fmla="*/ 0 w 5672360"/>
              <a:gd name="connsiteY0" fmla="*/ 0 h 5751601"/>
              <a:gd name="connsiteX1" fmla="*/ 5672360 w 5672360"/>
              <a:gd name="connsiteY1" fmla="*/ 0 h 5751601"/>
              <a:gd name="connsiteX2" fmla="*/ 5672360 w 5672360"/>
              <a:gd name="connsiteY2" fmla="*/ 5751601 h 5751601"/>
              <a:gd name="connsiteX3" fmla="*/ 0 w 5672360"/>
              <a:gd name="connsiteY3" fmla="*/ 5751601 h 5751601"/>
              <a:gd name="connsiteX4" fmla="*/ 0 w 5672360"/>
              <a:gd name="connsiteY4" fmla="*/ 0 h 5751601"/>
              <a:gd name="connsiteX0" fmla="*/ 0 w 5672360"/>
              <a:gd name="connsiteY0" fmla="*/ 0 h 5751601"/>
              <a:gd name="connsiteX1" fmla="*/ 5672360 w 5672360"/>
              <a:gd name="connsiteY1" fmla="*/ 0 h 5751601"/>
              <a:gd name="connsiteX2" fmla="*/ 5672360 w 5672360"/>
              <a:gd name="connsiteY2" fmla="*/ 5751601 h 5751601"/>
              <a:gd name="connsiteX3" fmla="*/ 0 w 5672360"/>
              <a:gd name="connsiteY3" fmla="*/ 5751601 h 5751601"/>
              <a:gd name="connsiteX4" fmla="*/ 0 w 5672360"/>
              <a:gd name="connsiteY4" fmla="*/ 0 h 5751601"/>
              <a:gd name="connsiteX0" fmla="*/ 0 w 5672360"/>
              <a:gd name="connsiteY0" fmla="*/ 0 h 5751601"/>
              <a:gd name="connsiteX1" fmla="*/ 5672360 w 5672360"/>
              <a:gd name="connsiteY1" fmla="*/ 0 h 5751601"/>
              <a:gd name="connsiteX2" fmla="*/ 5661727 w 5672360"/>
              <a:gd name="connsiteY2" fmla="*/ 2902075 h 5751601"/>
              <a:gd name="connsiteX3" fmla="*/ 0 w 5672360"/>
              <a:gd name="connsiteY3" fmla="*/ 5751601 h 5751601"/>
              <a:gd name="connsiteX4" fmla="*/ 0 w 5672360"/>
              <a:gd name="connsiteY4" fmla="*/ 0 h 5751601"/>
              <a:gd name="connsiteX0" fmla="*/ 0 w 5672360"/>
              <a:gd name="connsiteY0" fmla="*/ 0 h 5751601"/>
              <a:gd name="connsiteX1" fmla="*/ 5672360 w 5672360"/>
              <a:gd name="connsiteY1" fmla="*/ 0 h 5751601"/>
              <a:gd name="connsiteX2" fmla="*/ 5661727 w 5672360"/>
              <a:gd name="connsiteY2" fmla="*/ 2902075 h 5751601"/>
              <a:gd name="connsiteX3" fmla="*/ 0 w 5672360"/>
              <a:gd name="connsiteY3" fmla="*/ 5751601 h 5751601"/>
              <a:gd name="connsiteX4" fmla="*/ 0 w 5672360"/>
              <a:gd name="connsiteY4" fmla="*/ 0 h 5751601"/>
              <a:gd name="connsiteX0" fmla="*/ 0 w 5683463"/>
              <a:gd name="connsiteY0" fmla="*/ 0 h 5751601"/>
              <a:gd name="connsiteX1" fmla="*/ 5672360 w 5683463"/>
              <a:gd name="connsiteY1" fmla="*/ 0 h 5751601"/>
              <a:gd name="connsiteX2" fmla="*/ 5682992 w 5683463"/>
              <a:gd name="connsiteY2" fmla="*/ 1977042 h 5751601"/>
              <a:gd name="connsiteX3" fmla="*/ 0 w 5683463"/>
              <a:gd name="connsiteY3" fmla="*/ 5751601 h 5751601"/>
              <a:gd name="connsiteX4" fmla="*/ 0 w 5683463"/>
              <a:gd name="connsiteY4" fmla="*/ 0 h 5751601"/>
              <a:gd name="connsiteX0" fmla="*/ 0 w 5683463"/>
              <a:gd name="connsiteY0" fmla="*/ 0 h 5751601"/>
              <a:gd name="connsiteX1" fmla="*/ 5672360 w 5683463"/>
              <a:gd name="connsiteY1" fmla="*/ 0 h 5751601"/>
              <a:gd name="connsiteX2" fmla="*/ 5682992 w 5683463"/>
              <a:gd name="connsiteY2" fmla="*/ 1977042 h 5751601"/>
              <a:gd name="connsiteX3" fmla="*/ 0 w 5683463"/>
              <a:gd name="connsiteY3" fmla="*/ 5751601 h 5751601"/>
              <a:gd name="connsiteX4" fmla="*/ 0 w 5683463"/>
              <a:gd name="connsiteY4" fmla="*/ 0 h 5751601"/>
              <a:gd name="connsiteX0" fmla="*/ 0 w 5683463"/>
              <a:gd name="connsiteY0" fmla="*/ 0 h 5751601"/>
              <a:gd name="connsiteX1" fmla="*/ 5672360 w 5683463"/>
              <a:gd name="connsiteY1" fmla="*/ 0 h 5751601"/>
              <a:gd name="connsiteX2" fmla="*/ 5682992 w 5683463"/>
              <a:gd name="connsiteY2" fmla="*/ 1977042 h 5751601"/>
              <a:gd name="connsiteX3" fmla="*/ 0 w 5683463"/>
              <a:gd name="connsiteY3" fmla="*/ 5751601 h 5751601"/>
              <a:gd name="connsiteX4" fmla="*/ 0 w 5683463"/>
              <a:gd name="connsiteY4" fmla="*/ 0 h 5751601"/>
              <a:gd name="connsiteX0" fmla="*/ 0 w 5683463"/>
              <a:gd name="connsiteY0" fmla="*/ 0 h 5751601"/>
              <a:gd name="connsiteX1" fmla="*/ 5672360 w 5683463"/>
              <a:gd name="connsiteY1" fmla="*/ 0 h 5751601"/>
              <a:gd name="connsiteX2" fmla="*/ 5682992 w 5683463"/>
              <a:gd name="connsiteY2" fmla="*/ 1945145 h 5751601"/>
              <a:gd name="connsiteX3" fmla="*/ 0 w 5683463"/>
              <a:gd name="connsiteY3" fmla="*/ 5751601 h 5751601"/>
              <a:gd name="connsiteX4" fmla="*/ 0 w 5683463"/>
              <a:gd name="connsiteY4" fmla="*/ 0 h 5751601"/>
              <a:gd name="connsiteX0" fmla="*/ 0 w 5683463"/>
              <a:gd name="connsiteY0" fmla="*/ 0 h 5262504"/>
              <a:gd name="connsiteX1" fmla="*/ 5672360 w 5683463"/>
              <a:gd name="connsiteY1" fmla="*/ 0 h 5262504"/>
              <a:gd name="connsiteX2" fmla="*/ 5682992 w 5683463"/>
              <a:gd name="connsiteY2" fmla="*/ 1945145 h 5262504"/>
              <a:gd name="connsiteX3" fmla="*/ 63796 w 5683463"/>
              <a:gd name="connsiteY3" fmla="*/ 5262504 h 5262504"/>
              <a:gd name="connsiteX4" fmla="*/ 0 w 5683463"/>
              <a:gd name="connsiteY4" fmla="*/ 0 h 5262504"/>
              <a:gd name="connsiteX0" fmla="*/ 0 w 5683463"/>
              <a:gd name="connsiteY0" fmla="*/ 0 h 5293900"/>
              <a:gd name="connsiteX1" fmla="*/ 5672360 w 5683463"/>
              <a:gd name="connsiteY1" fmla="*/ 0 h 5293900"/>
              <a:gd name="connsiteX2" fmla="*/ 5682992 w 5683463"/>
              <a:gd name="connsiteY2" fmla="*/ 1945145 h 5293900"/>
              <a:gd name="connsiteX3" fmla="*/ 10413 w 5683463"/>
              <a:gd name="connsiteY3" fmla="*/ 5293900 h 5293900"/>
              <a:gd name="connsiteX4" fmla="*/ 0 w 5683463"/>
              <a:gd name="connsiteY4" fmla="*/ 0 h 5293900"/>
              <a:gd name="connsiteX0" fmla="*/ 0 w 5683463"/>
              <a:gd name="connsiteY0" fmla="*/ 0 h 5053199"/>
              <a:gd name="connsiteX1" fmla="*/ 5672360 w 5683463"/>
              <a:gd name="connsiteY1" fmla="*/ 0 h 5053199"/>
              <a:gd name="connsiteX2" fmla="*/ 5682992 w 5683463"/>
              <a:gd name="connsiteY2" fmla="*/ 1945145 h 5053199"/>
              <a:gd name="connsiteX3" fmla="*/ 42443 w 5683463"/>
              <a:gd name="connsiteY3" fmla="*/ 5053199 h 5053199"/>
              <a:gd name="connsiteX4" fmla="*/ 0 w 5683463"/>
              <a:gd name="connsiteY4" fmla="*/ 0 h 505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463" h="5053199">
                <a:moveTo>
                  <a:pt x="0" y="0"/>
                </a:moveTo>
                <a:lnTo>
                  <a:pt x="5672360" y="0"/>
                </a:lnTo>
                <a:cubicBezTo>
                  <a:pt x="5668816" y="967358"/>
                  <a:pt x="5686536" y="977787"/>
                  <a:pt x="5682992" y="1945145"/>
                </a:cubicBezTo>
                <a:cubicBezTo>
                  <a:pt x="3806383" y="3001312"/>
                  <a:pt x="1929685" y="4103357"/>
                  <a:pt x="42443" y="5053199"/>
                </a:cubicBezTo>
                <a:lnTo>
                  <a:pt x="0" y="0"/>
                </a:lnTo>
                <a:close/>
              </a:path>
            </a:pathLst>
          </a:custGeom>
          <a:solidFill>
            <a:srgbClr val="7DA8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16" name="ZoneTexte 15">
            <a:extLst>
              <a:ext uri="{FF2B5EF4-FFF2-40B4-BE49-F238E27FC236}">
                <a16:creationId xmlns:a16="http://schemas.microsoft.com/office/drawing/2014/main" id="{CF901D5C-6044-441A-A599-726184B264DA}"/>
              </a:ext>
            </a:extLst>
          </p:cNvPr>
          <p:cNvSpPr txBox="1"/>
          <p:nvPr/>
        </p:nvSpPr>
        <p:spPr>
          <a:xfrm>
            <a:off x="2394611" y="5484500"/>
            <a:ext cx="1990763" cy="646331"/>
          </a:xfrm>
          <a:prstGeom prst="rect">
            <a:avLst/>
          </a:prstGeom>
          <a:noFill/>
        </p:spPr>
        <p:txBody>
          <a:bodyPr wrap="square" rtlCol="0">
            <a:spAutoFit/>
          </a:bodyPr>
          <a:lstStyle/>
          <a:p>
            <a:r>
              <a:rPr lang="en-US" sz="1200" i="1" dirty="0">
                <a:solidFill>
                  <a:srgbClr val="C00000"/>
                </a:solidFill>
                <a:latin typeface="Tahoma" panose="020B0604030504040204" pitchFamily="34" charset="0"/>
                <a:ea typeface="Tahoma" panose="020B0604030504040204" pitchFamily="34" charset="0"/>
                <a:cs typeface="Tahoma" panose="020B0604030504040204" pitchFamily="34" charset="0"/>
              </a:rPr>
              <a:t>From passers-by, police, colleagues, clients, casual partners, family, friends</a:t>
            </a:r>
          </a:p>
        </p:txBody>
      </p:sp>
      <p:sp>
        <p:nvSpPr>
          <p:cNvPr id="17" name="ZoneTexte 16">
            <a:extLst>
              <a:ext uri="{FF2B5EF4-FFF2-40B4-BE49-F238E27FC236}">
                <a16:creationId xmlns:a16="http://schemas.microsoft.com/office/drawing/2014/main" id="{53360975-EF4D-4F30-9D09-2CC8E7A21095}"/>
              </a:ext>
            </a:extLst>
          </p:cNvPr>
          <p:cNvSpPr txBox="1"/>
          <p:nvPr/>
        </p:nvSpPr>
        <p:spPr>
          <a:xfrm>
            <a:off x="5123954" y="4477525"/>
            <a:ext cx="2067455" cy="276999"/>
          </a:xfrm>
          <a:prstGeom prst="rect">
            <a:avLst/>
          </a:prstGeom>
          <a:noFill/>
        </p:spPr>
        <p:txBody>
          <a:bodyPr wrap="square" rtlCol="0">
            <a:spAutoFit/>
          </a:bodyPr>
          <a:lstStyle/>
          <a:p>
            <a:r>
              <a:rPr lang="en-US" sz="1200" i="1" dirty="0">
                <a:solidFill>
                  <a:srgbClr val="923B00"/>
                </a:solidFill>
                <a:latin typeface="Tahoma" panose="020B0604030504040204" pitchFamily="34" charset="0"/>
                <a:ea typeface="Tahoma" panose="020B0604030504040204" pitchFamily="34" charset="0"/>
                <a:cs typeface="Tahoma" panose="020B0604030504040204" pitchFamily="34" charset="0"/>
              </a:rPr>
              <a:t>From passers-by, clients</a:t>
            </a:r>
            <a:endParaRPr lang="fr-FR" sz="1200" i="1" dirty="0">
              <a:solidFill>
                <a:srgbClr val="923B00"/>
              </a:solidFill>
              <a:latin typeface="Tahoma" panose="020B0604030504040204" pitchFamily="34" charset="0"/>
              <a:ea typeface="Tahoma" panose="020B0604030504040204" pitchFamily="34" charset="0"/>
              <a:cs typeface="Tahoma" panose="020B0604030504040204" pitchFamily="34" charset="0"/>
            </a:endParaRPr>
          </a:p>
        </p:txBody>
      </p:sp>
      <p:sp>
        <p:nvSpPr>
          <p:cNvPr id="21" name="Titre 1">
            <a:extLst>
              <a:ext uri="{FF2B5EF4-FFF2-40B4-BE49-F238E27FC236}">
                <a16:creationId xmlns:a16="http://schemas.microsoft.com/office/drawing/2014/main" id="{E260A5DD-06DA-42F7-AECE-18733B363476}"/>
              </a:ext>
            </a:extLst>
          </p:cNvPr>
          <p:cNvSpPr txBox="1">
            <a:spLocks/>
          </p:cNvSpPr>
          <p:nvPr/>
        </p:nvSpPr>
        <p:spPr>
          <a:xfrm>
            <a:off x="239386" y="1"/>
            <a:ext cx="11952614" cy="37598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fr-FR" sz="3600" kern="1200">
                <a:solidFill>
                  <a:srgbClr val="3373BA"/>
                </a:solidFill>
                <a:latin typeface="Tahoma" panose="020B0604030504040204" pitchFamily="34" charset="0"/>
                <a:ea typeface="Tahoma" panose="020B0604030504040204" pitchFamily="34" charset="0"/>
                <a:cs typeface="Tahoma" panose="020B0604030504040204" pitchFamily="34" charset="0"/>
              </a:defRPr>
            </a:lvl1pPr>
          </a:lstStyle>
          <a:p>
            <a:r>
              <a:rPr lang="fr-FR" sz="1800" b="1" dirty="0" err="1">
                <a:solidFill>
                  <a:schemeClr val="tx1"/>
                </a:solidFill>
              </a:rPr>
              <a:t>Results</a:t>
            </a:r>
            <a:r>
              <a:rPr lang="fr-FR" sz="1800" b="1" dirty="0">
                <a:solidFill>
                  <a:schemeClr val="tx1"/>
                </a:solidFill>
              </a:rPr>
              <a:t> </a:t>
            </a:r>
            <a:r>
              <a:rPr lang="fr-FR" sz="1800" dirty="0">
                <a:solidFill>
                  <a:schemeClr val="tx1"/>
                </a:solidFill>
              </a:rPr>
              <a:t>– Distribution of the 5 violences typologies (n=501)</a:t>
            </a:r>
          </a:p>
        </p:txBody>
      </p:sp>
    </p:spTree>
    <p:extLst>
      <p:ext uri="{BB962C8B-B14F-4D97-AF65-F5344CB8AC3E}">
        <p14:creationId xmlns:p14="http://schemas.microsoft.com/office/powerpoint/2010/main" val="418363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18" grpId="0">
        <p:bldAsOne/>
      </p:bldGraphic>
      <p:bldP spid="16" grpId="0"/>
      <p:bldP spid="1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330C414E-B5DA-4345-93B6-FCB70F088202}" vid="{5009B5FE-DE8D-4A6A-BF6E-7428BD86FD4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modele_sesstim_2024_16-9</Template>
  <TotalTime>1837</TotalTime>
  <Words>4407</Words>
  <Application>Microsoft Office PowerPoint</Application>
  <PresentationFormat>Grand écran</PresentationFormat>
  <Paragraphs>678</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Tahoma</vt:lpstr>
      <vt:lpstr>Times New Roman</vt:lpstr>
      <vt:lpstr>Verdana</vt:lpstr>
      <vt:lpstr>Wingdings</vt:lpstr>
      <vt:lpstr>Thème Office</vt:lpstr>
      <vt:lpstr>Exposure to violence among transgender women living with HIV, engaged or not in transactional sex </vt:lpstr>
      <vt:lpstr>Context</vt:lpstr>
      <vt:lpstr>Study objectives</vt:lpstr>
      <vt:lpstr>Présentation PowerPoint</vt:lpstr>
      <vt:lpstr>Présentation PowerPoint</vt:lpstr>
      <vt:lpstr>Présentation PowerPoint</vt:lpstr>
      <vt:lpstr>Présentation PowerPoint</vt:lpstr>
      <vt:lpstr>Présentation PowerPoint</vt:lpstr>
      <vt:lpstr>Présentation PowerPoint</vt:lpstr>
      <vt:lpstr>Results &amp; Discussion- Factors associated with violence typologies in TWLH-TS*</vt:lpstr>
      <vt:lpstr>Conclusions </vt:lpstr>
      <vt:lpstr>Thanks to   The participants       The Trans&amp;HIV Study Group   Participating hospitals  </vt:lpstr>
      <vt:lpstr>Appendix</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FIORENTINO</dc:creator>
  <cp:lastModifiedBy>Marion Fiorentino</cp:lastModifiedBy>
  <cp:revision>100</cp:revision>
  <dcterms:created xsi:type="dcterms:W3CDTF">2025-06-18T13:39:29Z</dcterms:created>
  <dcterms:modified xsi:type="dcterms:W3CDTF">2025-07-10T12:54:45Z</dcterms:modified>
</cp:coreProperties>
</file>