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2" r:id="rId1"/>
  </p:sldMasterIdLst>
  <p:notesMasterIdLst>
    <p:notesMasterId r:id="rId17"/>
  </p:notesMasterIdLst>
  <p:sldIdLst>
    <p:sldId id="266" r:id="rId2"/>
    <p:sldId id="273" r:id="rId3"/>
    <p:sldId id="274" r:id="rId4"/>
    <p:sldId id="257" r:id="rId5"/>
    <p:sldId id="263" r:id="rId6"/>
    <p:sldId id="272" r:id="rId7"/>
    <p:sldId id="275" r:id="rId8"/>
    <p:sldId id="277" r:id="rId9"/>
    <p:sldId id="276" r:id="rId10"/>
    <p:sldId id="280" r:id="rId11"/>
    <p:sldId id="279" r:id="rId12"/>
    <p:sldId id="278" r:id="rId13"/>
    <p:sldId id="281" r:id="rId14"/>
    <p:sldId id="282" r:id="rId15"/>
    <p:sldId id="283" r:id="rId16"/>
  </p:sldIdLst>
  <p:sldSz cx="12192000" cy="6858000"/>
  <p:notesSz cx="6858000" cy="9144000"/>
  <p:embeddedFontLst>
    <p:embeddedFont>
      <p:font typeface="Garamond" panose="02020404030301010803" pitchFamily="18"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9" autoAdjust="0"/>
    <p:restoredTop sz="96327"/>
  </p:normalViewPr>
  <p:slideViewPr>
    <p:cSldViewPr snapToGrid="0" snapToObjects="1">
      <p:cViewPr varScale="1">
        <p:scale>
          <a:sx n="152" d="100"/>
          <a:sy n="152" d="100"/>
        </p:scale>
        <p:origin x="200" y="2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ms\Downloads\2025MCommunity%20Mpox%20Preparedness%20Survey%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ms\Downloads\2025MCommunity%20Mpox%20Preparedness%20Survey%20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Preffered</a:t>
            </a:r>
            <a:r>
              <a:rPr lang="en-US" baseline="0"/>
              <a:t> Source of Information on MPox</a:t>
            </a:r>
            <a:endParaRPr lang="en-US"/>
          </a:p>
        </c:rich>
      </c:tx>
      <c:layout>
        <c:manualLayout>
          <c:xMode val="edge"/>
          <c:yMode val="edge"/>
          <c:x val="0.118531740203923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KE"/>
        </a:p>
      </c:txPr>
    </c:title>
    <c:autoTitleDeleted val="0"/>
    <c:plotArea>
      <c:layout/>
      <c:pieChart>
        <c:varyColors val="1"/>
        <c:dLbls>
          <c:showLegendKey val="0"/>
          <c:showVal val="0"/>
          <c:showCatName val="0"/>
          <c:showSerName val="0"/>
          <c:showPercent val="0"/>
          <c:showBubbleSize val="0"/>
          <c:showLeaderLines val="0"/>
        </c:dLbls>
        <c:firstSliceAng val="37"/>
      </c:pieChart>
      <c:spPr>
        <a:noFill/>
        <a:ln>
          <a:noFill/>
        </a:ln>
        <a:effectLst/>
      </c:spPr>
    </c:plotArea>
    <c:legend>
      <c:legendPos val="r"/>
      <c:layout>
        <c:manualLayout>
          <c:xMode val="edge"/>
          <c:yMode val="edge"/>
          <c:x val="0.63389479471450572"/>
          <c:y val="0.18436693409315819"/>
          <c:w val="0.34697560222475776"/>
          <c:h val="0.7806501642204544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K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Preffered Source of Information on MPox</a:t>
            </a:r>
          </a:p>
        </c:rich>
      </c:tx>
      <c:layout>
        <c:manualLayout>
          <c:xMode val="edge"/>
          <c:yMode val="edge"/>
          <c:x val="0.18734694497600224"/>
          <c:y val="0"/>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K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3F-C340-9C69-CA2C2614F4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43F-C340-9C69-CA2C2614F42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43F-C340-9C69-CA2C2614F42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43F-C340-9C69-CA2C2614F42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43F-C340-9C69-CA2C2614F42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43F-C340-9C69-CA2C2614F42A}"/>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K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Sheet!$A$58:$A$63</c:f>
              <c:strCache>
                <c:ptCount val="6"/>
                <c:pt idx="0">
                  <c:v>Social media eg Facebook, WhatsApp, Instagram, Telegram</c:v>
                </c:pt>
                <c:pt idx="1">
                  <c:v>Dating/ Hookup Apps eg Tinder, Grindr</c:v>
                </c:pt>
                <c:pt idx="2">
                  <c:v>Peer educators eg Health education sessions, Flyers/ Brochures</c:v>
                </c:pt>
                <c:pt idx="3">
                  <c:v>Zoom/ Virtual meetings</c:v>
                </c:pt>
                <c:pt idx="4">
                  <c:v>In-person meetings</c:v>
                </c:pt>
                <c:pt idx="5">
                  <c:v>Other (please specify)</c:v>
                </c:pt>
              </c:strCache>
            </c:strRef>
          </c:cat>
          <c:val>
            <c:numRef>
              <c:f>Sheet!$B$58:$B$63</c:f>
              <c:numCache>
                <c:formatCode>0%</c:formatCode>
                <c:ptCount val="6"/>
                <c:pt idx="0" formatCode="0.00%">
                  <c:v>0.36880000000000002</c:v>
                </c:pt>
                <c:pt idx="1">
                  <c:v>0.05</c:v>
                </c:pt>
                <c:pt idx="2" formatCode="0.00%">
                  <c:v>0.49380000000000002</c:v>
                </c:pt>
                <c:pt idx="3" formatCode="0.00%">
                  <c:v>3.7499999999999999E-2</c:v>
                </c:pt>
                <c:pt idx="4">
                  <c:v>0.05</c:v>
                </c:pt>
                <c:pt idx="5" formatCode="General">
                  <c:v>0</c:v>
                </c:pt>
              </c:numCache>
            </c:numRef>
          </c:val>
          <c:extLst>
            <c:ext xmlns:c16="http://schemas.microsoft.com/office/drawing/2014/chart" uri="{C3380CC4-5D6E-409C-BE32-E72D297353CC}">
              <c16:uniqueId val="{0000000C-543F-C340-9C69-CA2C2614F42A}"/>
            </c:ext>
          </c:extLst>
        </c:ser>
        <c:dLbls>
          <c:showLegendKey val="0"/>
          <c:showVal val="0"/>
          <c:showCatName val="0"/>
          <c:showSerName val="0"/>
          <c:showPercent val="0"/>
          <c:showBubbleSize val="0"/>
          <c:showLeaderLines val="1"/>
        </c:dLbls>
        <c:firstSliceAng val="37"/>
      </c:pieChart>
      <c:spPr>
        <a:noFill/>
        <a:ln>
          <a:noFill/>
        </a:ln>
        <a:effectLst/>
      </c:spPr>
    </c:plotArea>
    <c:legend>
      <c:legendPos val="r"/>
      <c:layout>
        <c:manualLayout>
          <c:xMode val="edge"/>
          <c:yMode val="edge"/>
          <c:x val="0.63389479471450572"/>
          <c:y val="0.18436693409315819"/>
          <c:w val="0.34697560222475776"/>
          <c:h val="0.7806501642204544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K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AC4D20E5-D8F7-594B-9D91-F763D43B9AF7}" type="datetimeFigureOut">
              <a:rPr lang="en-GB" smtClean="0"/>
              <a:pPr/>
              <a:t>09/07/2025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1BE8DCDC-D13C-2549-BE6A-717E9EED41AD}" type="slidenum">
              <a:rPr lang="en-GB" smtClean="0"/>
              <a:pPr/>
              <a:t>‹#›</a:t>
            </a:fld>
            <a:endParaRPr lang="en-GB" dirty="0"/>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196337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GB" noProof="0"/>
              <a:t>Click to edit Master title style</a:t>
            </a:r>
            <a:endParaRPr lang="en-GB" noProof="0" dirty="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dirty="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p:nvPicPr>
        <p:blipFill>
          <a:blip r:embed="rId2"/>
          <a:srcRect/>
          <a:stretch/>
        </p:blipFill>
        <p:spPr>
          <a:xfrm>
            <a:off x="489214" y="4060719"/>
            <a:ext cx="3069934"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p:nvPicPr>
        <p:blipFill>
          <a:blip r:embed="rId3"/>
          <a:srcRect/>
          <a:stretch/>
        </p:blipFill>
        <p:spPr>
          <a:xfrm rot="10800000">
            <a:off x="0" y="0"/>
            <a:ext cx="3600000" cy="3600000"/>
          </a:xfrm>
          <a:prstGeom prst="rect">
            <a:avLst/>
          </a:prstGeom>
        </p:spPr>
      </p:pic>
      <p:sp>
        <p:nvSpPr>
          <p:cNvPr id="2" name="Rectangle 1">
            <a:extLst>
              <a:ext uri="{FF2B5EF4-FFF2-40B4-BE49-F238E27FC236}">
                <a16:creationId xmlns:a16="http://schemas.microsoft.com/office/drawing/2014/main" id="{AA59130A-C07C-74F5-F7D0-98CA8D6D1EA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Box 5">
            <a:extLst>
              <a:ext uri="{FF2B5EF4-FFF2-40B4-BE49-F238E27FC236}">
                <a16:creationId xmlns:a16="http://schemas.microsoft.com/office/drawing/2014/main" id="{9AE29D7D-D7E4-DEA4-06F6-B53D5751B174}"/>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9" name="Picture 8">
            <a:extLst>
              <a:ext uri="{FF2B5EF4-FFF2-40B4-BE49-F238E27FC236}">
                <a16:creationId xmlns:a16="http://schemas.microsoft.com/office/drawing/2014/main" id="{15A07090-E888-1E28-15C2-E3D2334B31FE}"/>
              </a:ext>
            </a:extLst>
          </p:cNvPr>
          <p:cNvPicPr>
            <a:picLocks noChangeAspect="1"/>
          </p:cNvPicPr>
          <p:nvPr userDrawn="1"/>
        </p:nvPicPr>
        <p:blipFill>
          <a:blip r:embed="rId2"/>
          <a:srcRect/>
          <a:stretch/>
        </p:blipFill>
        <p:spPr>
          <a:xfrm>
            <a:off x="489214" y="4060719"/>
            <a:ext cx="3069934" cy="2287762"/>
          </a:xfrm>
          <a:prstGeom prst="rect">
            <a:avLst/>
          </a:prstGeom>
        </p:spPr>
      </p:pic>
      <p:pic>
        <p:nvPicPr>
          <p:cNvPr id="10" name="Picture 9">
            <a:extLst>
              <a:ext uri="{FF2B5EF4-FFF2-40B4-BE49-F238E27FC236}">
                <a16:creationId xmlns:a16="http://schemas.microsoft.com/office/drawing/2014/main" id="{17A287E0-F360-9745-7D9A-2B2D692B3C4D}"/>
              </a:ext>
            </a:extLst>
          </p:cNvPr>
          <p:cNvPicPr>
            <a:picLocks noChangeAspect="1"/>
          </p:cNvPicPr>
          <p:nvPr userDrawn="1"/>
        </p:nvPicPr>
        <p:blipFill>
          <a:blip r:embed="rId3"/>
          <a:srcRect/>
          <a:stretch/>
        </p:blipFill>
        <p:spPr>
          <a:xfrm rot="10800000">
            <a:off x="0" y="0"/>
            <a:ext cx="3600000" cy="3600000"/>
          </a:xfrm>
          <a:prstGeom prst="rect">
            <a:avLst/>
          </a:prstGeom>
        </p:spPr>
      </p:pic>
    </p:spTree>
    <p:extLst>
      <p:ext uri="{BB962C8B-B14F-4D97-AF65-F5344CB8AC3E}">
        <p14:creationId xmlns:p14="http://schemas.microsoft.com/office/powerpoint/2010/main" val="3496230262"/>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GB" noProof="0"/>
              <a:t>Click to edit Master title style</a:t>
            </a:r>
          </a:p>
        </p:txBody>
      </p:sp>
      <p:sp>
        <p:nvSpPr>
          <p:cNvPr id="9" name="TextBox 8">
            <a:extLst>
              <a:ext uri="{FF2B5EF4-FFF2-40B4-BE49-F238E27FC236}">
                <a16:creationId xmlns:a16="http://schemas.microsoft.com/office/drawing/2014/main" id="{655BEA16-9E9F-0D4A-9C31-85DAC460949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p:nvPicPr>
        <p:blipFill>
          <a:blip r:embed="rId2"/>
          <a:srcRect/>
          <a:stretch/>
        </p:blipFill>
        <p:spPr>
          <a:xfrm rot="10800000">
            <a:off x="8272945" y="0"/>
            <a:ext cx="3919055" cy="6858000"/>
          </a:xfrm>
          <a:prstGeom prst="rect">
            <a:avLst/>
          </a:prstGeom>
        </p:spPr>
      </p:pic>
      <p:sp>
        <p:nvSpPr>
          <p:cNvPr id="5" name="TextBox 4">
            <a:extLst>
              <a:ext uri="{FF2B5EF4-FFF2-40B4-BE49-F238E27FC236}">
                <a16:creationId xmlns:a16="http://schemas.microsoft.com/office/drawing/2014/main" id="{DBF8773D-E656-BD7A-BE14-0725A078805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09D36A2C-4863-1EEA-047B-F2720FB9C9ED}"/>
              </a:ext>
            </a:extLst>
          </p:cNvPr>
          <p:cNvPicPr>
            <a:picLocks noChangeAspect="1"/>
          </p:cNvPicPr>
          <p:nvPr userDrawn="1"/>
        </p:nvPicPr>
        <p:blipFill>
          <a:blip r:embed="rId2"/>
          <a:srcRect/>
          <a:stretch/>
        </p:blipFill>
        <p:spPr>
          <a:xfrm rot="10800000">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74702" y="979714"/>
            <a:ext cx="4734000" cy="4898572"/>
          </a:xfrm>
          <a:prstGeom prst="rect">
            <a:avLst/>
          </a:prstGeom>
          <a:solidFill>
            <a:schemeClr val="accent2"/>
          </a:solidFill>
        </p:spPr>
        <p:txBody>
          <a:bodyPr lIns="0" tIns="0" rIns="0" bIns="0" anchor="ctr"/>
          <a:lstStyle>
            <a:lvl1pPr marL="0" indent="0" algn="ctr">
              <a:buNone/>
              <a:defRPr/>
            </a:lvl1pPr>
          </a:lstStyle>
          <a:p>
            <a:r>
              <a:rPr lang="en-GB" noProof="0"/>
              <a:t>Click icon to add picture</a:t>
            </a:r>
          </a:p>
        </p:txBody>
      </p:sp>
    </p:spTree>
    <p:extLst>
      <p:ext uri="{BB962C8B-B14F-4D97-AF65-F5344CB8AC3E}">
        <p14:creationId xmlns:p14="http://schemas.microsoft.com/office/powerpoint/2010/main" val="359237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1" name="TextBox 10">
            <a:extLst>
              <a:ext uri="{FF2B5EF4-FFF2-40B4-BE49-F238E27FC236}">
                <a16:creationId xmlns:a16="http://schemas.microsoft.com/office/drawing/2014/main" id="{AF9BC3C2-303A-12CB-9291-D0D960E99FC9}"/>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p:nvPicPr>
        <p:blipFill>
          <a:blip r:embed="rId2"/>
          <a:srcRect/>
          <a:stretch/>
        </p:blipFill>
        <p:spPr>
          <a:xfrm rot="10800000">
            <a:off x="0" y="2097090"/>
            <a:ext cx="2381293" cy="4760909"/>
          </a:xfrm>
          <a:prstGeom prst="rect">
            <a:avLst/>
          </a:prstGeom>
        </p:spPr>
      </p:pic>
      <p:pic>
        <p:nvPicPr>
          <p:cNvPr id="5" name="Picture 4">
            <a:extLst>
              <a:ext uri="{FF2B5EF4-FFF2-40B4-BE49-F238E27FC236}">
                <a16:creationId xmlns:a16="http://schemas.microsoft.com/office/drawing/2014/main" id="{5A0024D6-6A30-B67A-32FF-6B94A865A452}"/>
              </a:ext>
            </a:extLst>
          </p:cNvPr>
          <p:cNvPicPr>
            <a:picLocks noChangeAspect="1"/>
          </p:cNvPicPr>
          <p:nvPr userDrawn="1"/>
        </p:nvPicPr>
        <p:blipFill>
          <a:blip r:embed="rId2"/>
          <a:srcRect/>
          <a:stretch/>
        </p:blipFill>
        <p:spPr>
          <a:xfrm rot="10800000">
            <a:off x="0" y="2097090"/>
            <a:ext cx="2381293"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GB" noProof="0"/>
              <a:t>Click icon to add picture</a:t>
            </a:r>
          </a:p>
        </p:txBody>
      </p:sp>
    </p:spTree>
    <p:extLst>
      <p:ext uri="{BB962C8B-B14F-4D97-AF65-F5344CB8AC3E}">
        <p14:creationId xmlns:p14="http://schemas.microsoft.com/office/powerpoint/2010/main" val="141876956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GB" noProof="0"/>
              <a:t>Click icon to add picture</a:t>
            </a:r>
          </a:p>
        </p:txBody>
      </p:sp>
      <p:sp>
        <p:nvSpPr>
          <p:cNvPr id="7" name="TextBox 6">
            <a:extLst>
              <a:ext uri="{FF2B5EF4-FFF2-40B4-BE49-F238E27FC236}">
                <a16:creationId xmlns:a16="http://schemas.microsoft.com/office/drawing/2014/main" id="{A60FD6BC-85DA-4F47-A647-F2C427823D9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extBox 9">
            <a:extLst>
              <a:ext uri="{FF2B5EF4-FFF2-40B4-BE49-F238E27FC236}">
                <a16:creationId xmlns:a16="http://schemas.microsoft.com/office/drawing/2014/main" id="{74D34DC7-EE56-704B-BED2-428093484F6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185EA44B-9987-7510-17D4-631C2754314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70654845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3118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7370DA7D-2DD8-A57A-3FF5-CAA8CD78ED4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p:nvPicPr>
        <p:blipFill>
          <a:blip r:embed="rId2"/>
          <a:srcRect/>
          <a:stretch/>
        </p:blipFill>
        <p:spPr>
          <a:xfrm>
            <a:off x="0" y="2098800"/>
            <a:ext cx="3569400" cy="4759200"/>
          </a:xfrm>
          <a:prstGeom prst="rect">
            <a:avLst/>
          </a:prstGeom>
        </p:spPr>
      </p:pic>
      <p:sp>
        <p:nvSpPr>
          <p:cNvPr id="2" name="TextBox 1">
            <a:extLst>
              <a:ext uri="{FF2B5EF4-FFF2-40B4-BE49-F238E27FC236}">
                <a16:creationId xmlns:a16="http://schemas.microsoft.com/office/drawing/2014/main" id="{BE172C7C-A38E-5817-CEC8-6B6E4755A16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8" name="Picture 7">
            <a:extLst>
              <a:ext uri="{FF2B5EF4-FFF2-40B4-BE49-F238E27FC236}">
                <a16:creationId xmlns:a16="http://schemas.microsoft.com/office/drawing/2014/main" id="{B1D1A4B5-C84D-1847-5E82-223FAD82B2D0}"/>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100057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6" name="TextBox 15">
            <a:extLst>
              <a:ext uri="{FF2B5EF4-FFF2-40B4-BE49-F238E27FC236}">
                <a16:creationId xmlns:a16="http://schemas.microsoft.com/office/drawing/2014/main" id="{CEED8009-8440-8D46-8AD7-A2541109AEA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pic>
        <p:nvPicPr>
          <p:cNvPr id="3" name="Picture 2">
            <a:extLst>
              <a:ext uri="{FF2B5EF4-FFF2-40B4-BE49-F238E27FC236}">
                <a16:creationId xmlns:a16="http://schemas.microsoft.com/office/drawing/2014/main" id="{304A4F27-4DA0-09FA-F328-C702D6A3E7C0}"/>
              </a:ext>
            </a:extLst>
          </p:cNvPr>
          <p:cNvPicPr>
            <a:picLocks noChangeAspect="1"/>
          </p:cNvPicPr>
          <p:nvPr/>
        </p:nvPicPr>
        <p:blipFill>
          <a:blip r:embed="rId2"/>
          <a:srcRect/>
          <a:stretch/>
        </p:blipFill>
        <p:spPr>
          <a:xfrm>
            <a:off x="0" y="2097091"/>
            <a:ext cx="3569400" cy="4759200"/>
          </a:xfrm>
          <a:prstGeom prst="rect">
            <a:avLst/>
          </a:prstGeom>
        </p:spPr>
      </p:pic>
      <p:pic>
        <p:nvPicPr>
          <p:cNvPr id="5" name="Picture 4">
            <a:extLst>
              <a:ext uri="{FF2B5EF4-FFF2-40B4-BE49-F238E27FC236}">
                <a16:creationId xmlns:a16="http://schemas.microsoft.com/office/drawing/2014/main" id="{481F9E75-901E-3650-0FBC-12ABDFE02D3A}"/>
              </a:ext>
            </a:extLst>
          </p:cNvPr>
          <p:cNvPicPr>
            <a:picLocks noChangeAspect="1"/>
          </p:cNvPicPr>
          <p:nvPr userDrawn="1"/>
        </p:nvPicPr>
        <p:blipFill>
          <a:blip r:embed="rId2"/>
          <a:srcRect/>
          <a:stretch/>
        </p:blipFill>
        <p:spPr>
          <a:xfrm>
            <a:off x="0" y="2097091"/>
            <a:ext cx="3569400" cy="4759200"/>
          </a:xfrm>
          <a:prstGeom prst="rect">
            <a:avLst/>
          </a:prstGeom>
        </p:spPr>
      </p:pic>
    </p:spTree>
    <p:extLst>
      <p:ext uri="{BB962C8B-B14F-4D97-AF65-F5344CB8AC3E}">
        <p14:creationId xmlns:p14="http://schemas.microsoft.com/office/powerpoint/2010/main" val="341069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GB" noProof="0"/>
              <a:t>Click to edit Master title style</a:t>
            </a:r>
          </a:p>
        </p:txBody>
      </p:sp>
      <p:sp>
        <p:nvSpPr>
          <p:cNvPr id="7" name="TextBox 6">
            <a:extLst>
              <a:ext uri="{FF2B5EF4-FFF2-40B4-BE49-F238E27FC236}">
                <a16:creationId xmlns:a16="http://schemas.microsoft.com/office/drawing/2014/main" id="{909497C5-5C94-8C43-959D-C5FE7F60E92D}"/>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p:nvPicPr>
        <p:blipFill>
          <a:blip r:embed="rId2"/>
          <a:srcRect/>
          <a:stretch/>
        </p:blipFill>
        <p:spPr>
          <a:xfrm>
            <a:off x="10025891" y="207065"/>
            <a:ext cx="1769829" cy="1318904"/>
          </a:xfrm>
          <a:prstGeom prst="rect">
            <a:avLst/>
          </a:prstGeom>
        </p:spPr>
      </p:pic>
      <p:sp>
        <p:nvSpPr>
          <p:cNvPr id="4" name="Rectangle 3">
            <a:extLst>
              <a:ext uri="{FF2B5EF4-FFF2-40B4-BE49-F238E27FC236}">
                <a16:creationId xmlns:a16="http://schemas.microsoft.com/office/drawing/2014/main" id="{B8D48287-018F-E759-88F6-8D0431D9724E}"/>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TextBox 7">
            <a:extLst>
              <a:ext uri="{FF2B5EF4-FFF2-40B4-BE49-F238E27FC236}">
                <a16:creationId xmlns:a16="http://schemas.microsoft.com/office/drawing/2014/main" id="{1055DC59-D327-85C6-A111-70C68B6D41D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97B34D25-7B70-DD47-8219-EC14A2D2BC5B}"/>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31200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GB"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endParaRPr lang="en-GB" noProof="0" dirty="0"/>
          </a:p>
        </p:txBody>
      </p:sp>
      <p:sp>
        <p:nvSpPr>
          <p:cNvPr id="11" name="TextBox 10">
            <a:extLst>
              <a:ext uri="{FF2B5EF4-FFF2-40B4-BE49-F238E27FC236}">
                <a16:creationId xmlns:a16="http://schemas.microsoft.com/office/drawing/2014/main" id="{917245EE-BB3A-034C-BE06-055376C80D0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28D5A2AB-F9E2-F306-7694-B7D9BDB27B2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0050265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GB" noProof="0"/>
              <a:t>Click to edit Master title style</a:t>
            </a:r>
          </a:p>
        </p:txBody>
      </p:sp>
      <p:sp>
        <p:nvSpPr>
          <p:cNvPr id="9" name="TextBox 8">
            <a:extLst>
              <a:ext uri="{FF2B5EF4-FFF2-40B4-BE49-F238E27FC236}">
                <a16:creationId xmlns:a16="http://schemas.microsoft.com/office/drawing/2014/main" id="{57465E4D-8ADE-2143-908C-7C2920965AC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1" name="TextBox 10">
            <a:extLst>
              <a:ext uri="{FF2B5EF4-FFF2-40B4-BE49-F238E27FC236}">
                <a16:creationId xmlns:a16="http://schemas.microsoft.com/office/drawing/2014/main" id="{5D76478F-F1E2-AD47-BAC6-395C98E2FF59}"/>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34CDDE31-B47E-39E8-CFAC-7E55D348599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96518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5" name="TextBox 4">
            <a:extLst>
              <a:ext uri="{FF2B5EF4-FFF2-40B4-BE49-F238E27FC236}">
                <a16:creationId xmlns:a16="http://schemas.microsoft.com/office/drawing/2014/main" id="{FB70D54A-CC44-1BF0-4CF8-636188BBAC5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14344426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
        <p:nvSpPr>
          <p:cNvPr id="5" name="TextBox 4">
            <a:extLst>
              <a:ext uri="{FF2B5EF4-FFF2-40B4-BE49-F238E27FC236}">
                <a16:creationId xmlns:a16="http://schemas.microsoft.com/office/drawing/2014/main" id="{20512F13-5D47-FD64-1DE9-3A05ECCB5E4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0707334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5" name="TextBox 4">
            <a:extLst>
              <a:ext uri="{FF2B5EF4-FFF2-40B4-BE49-F238E27FC236}">
                <a16:creationId xmlns:a16="http://schemas.microsoft.com/office/drawing/2014/main" id="{E8B0D675-CDCD-957C-2EAF-0477619803D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77380013"/>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p:nvPicPr>
        <p:blipFill>
          <a:blip r:embed="rId15"/>
          <a:srcRect/>
          <a:stretch/>
        </p:blipFill>
        <p:spPr>
          <a:xfrm>
            <a:off x="218042" y="311337"/>
            <a:ext cx="1956783" cy="1458225"/>
          </a:xfrm>
          <a:prstGeom prst="rect">
            <a:avLst/>
          </a:prstGeom>
        </p:spPr>
      </p:pic>
      <p:pic>
        <p:nvPicPr>
          <p:cNvPr id="5" name="Picture 4">
            <a:extLst>
              <a:ext uri="{FF2B5EF4-FFF2-40B4-BE49-F238E27FC236}">
                <a16:creationId xmlns:a16="http://schemas.microsoft.com/office/drawing/2014/main" id="{BF212F70-90EB-3BAF-E681-A249F7946CBA}"/>
              </a:ext>
            </a:extLst>
          </p:cNvPr>
          <p:cNvPicPr>
            <a:picLocks noChangeAspect="1"/>
          </p:cNvPicPr>
          <p:nvPr userDrawn="1"/>
        </p:nvPicPr>
        <p:blipFill>
          <a:blip r:embed="rId15"/>
          <a:srcRect/>
          <a:stretch/>
        </p:blipFill>
        <p:spPr>
          <a:xfrm>
            <a:off x="250126" y="311337"/>
            <a:ext cx="1956783" cy="1458225"/>
          </a:xfrm>
          <a:prstGeom prst="rect">
            <a:avLst/>
          </a:prstGeom>
        </p:spPr>
      </p:pic>
    </p:spTree>
    <p:extLst>
      <p:ext uri="{BB962C8B-B14F-4D97-AF65-F5344CB8AC3E}">
        <p14:creationId xmlns:p14="http://schemas.microsoft.com/office/powerpoint/2010/main" val="19677616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7" r:id="rId4"/>
    <p:sldLayoutId id="2147483709" r:id="rId5"/>
    <p:sldLayoutId id="2147483710" r:id="rId6"/>
    <p:sldLayoutId id="2147483711" r:id="rId7"/>
    <p:sldLayoutId id="2147483712" r:id="rId8"/>
    <p:sldLayoutId id="2147483713" r:id="rId9"/>
    <p:sldLayoutId id="2147483715" r:id="rId10"/>
    <p:sldLayoutId id="2147483717" r:id="rId11"/>
    <p:sldLayoutId id="2147483718" r:id="rId12"/>
    <p:sldLayoutId id="2147483720" r:id="rId13"/>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p:txBody>
          <a:bodyPr anchor="ctr" anchorCtr="0">
            <a:normAutofit/>
          </a:bodyPr>
          <a:lstStyle/>
          <a:p>
            <a:r>
              <a:rPr lang="en-GB" sz="2000" dirty="0" err="1"/>
              <a:t>Mpox</a:t>
            </a:r>
            <a:r>
              <a:rPr lang="en-GB" sz="2000" dirty="0"/>
              <a:t> awareness and access barriers among MSM, transgender and intersex communities</a:t>
            </a:r>
            <a:br>
              <a:rPr lang="en-GB" sz="2000" dirty="0"/>
            </a:br>
            <a:r>
              <a:rPr lang="en-GB" sz="2000" dirty="0"/>
              <a:t>in Kenya</a:t>
            </a:r>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4116388" y="1646800"/>
            <a:ext cx="7357344" cy="520667"/>
          </a:xfrm>
        </p:spPr>
        <p:txBody>
          <a:bodyPr>
            <a:normAutofit/>
          </a:bodyPr>
          <a:lstStyle/>
          <a:p>
            <a:r>
              <a:rPr lang="en-GB" dirty="0"/>
              <a:t>Session title</a:t>
            </a:r>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normAutofit/>
          </a:bodyPr>
          <a:lstStyle/>
          <a:p>
            <a:r>
              <a:rPr lang="en-GB" sz="2000" dirty="0" err="1">
                <a:cs typeface="Calibri" panose="020F0502020204030204" pitchFamily="34" charset="0"/>
              </a:rPr>
              <a:t>Gac</a:t>
            </a:r>
            <a:r>
              <a:rPr lang="en-GB" sz="2000" dirty="0" err="1">
                <a:latin typeface="+mj-lt"/>
                <a:cs typeface="Calibri" panose="020F0502020204030204" pitchFamily="34" charset="0"/>
              </a:rPr>
              <a:t>huche</a:t>
            </a:r>
            <a:r>
              <a:rPr lang="en-GB" sz="2000" dirty="0">
                <a:latin typeface="+mj-lt"/>
                <a:cs typeface="Calibri" panose="020F0502020204030204" pitchFamily="34" charset="0"/>
              </a:rPr>
              <a:t> Charles and Jeffrey </a:t>
            </a:r>
            <a:r>
              <a:rPr lang="en-GB" sz="2000" dirty="0" err="1">
                <a:latin typeface="+mj-lt"/>
                <a:cs typeface="Calibri" panose="020F0502020204030204" pitchFamily="34" charset="0"/>
              </a:rPr>
              <a:t>Walimbwa</a:t>
            </a:r>
            <a:r>
              <a:rPr lang="en-GB" sz="2000" dirty="0">
                <a:latin typeface="+mj-lt"/>
                <a:cs typeface="Calibri" panose="020F0502020204030204" pitchFamily="34" charset="0"/>
              </a:rPr>
              <a:t> </a:t>
            </a:r>
          </a:p>
        </p:txBody>
      </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2040" y="478172"/>
            <a:ext cx="8665828" cy="383759"/>
          </a:xfrm>
          <a:prstGeom prst="rect">
            <a:avLst/>
          </a:prstGeom>
        </p:spPr>
        <p:txBody>
          <a:bodyPr wrap="square">
            <a:spAutoFit/>
          </a:bodyPr>
          <a:lstStyle/>
          <a:p>
            <a:pPr marR="0" lvl="0">
              <a:lnSpc>
                <a:spcPct val="115000"/>
              </a:lnSpc>
              <a:spcBef>
                <a:spcPts val="0"/>
              </a:spcBef>
              <a:spcAft>
                <a:spcPts val="0"/>
              </a:spcAft>
            </a:pPr>
            <a:r>
              <a:rPr lang="en-US" dirty="0">
                <a:latin typeface="Arial" panose="020B0604020202020204" pitchFamily="34" charset="0"/>
                <a:ea typeface="Arial" panose="020B0604020202020204" pitchFamily="34" charset="0"/>
              </a:rPr>
              <a:t>What worries you about </a:t>
            </a:r>
            <a:r>
              <a:rPr lang="en-US" dirty="0" err="1">
                <a:latin typeface="Arial" panose="020B0604020202020204" pitchFamily="34" charset="0"/>
                <a:ea typeface="Arial" panose="020B0604020202020204" pitchFamily="34" charset="0"/>
              </a:rPr>
              <a:t>mpox</a:t>
            </a:r>
            <a:r>
              <a:rPr lang="en-US" dirty="0">
                <a:latin typeface="Arial" panose="020B0604020202020204" pitchFamily="34" charset="0"/>
                <a:ea typeface="Arial" panose="020B0604020202020204" pitchFamily="34" charset="0"/>
              </a:rPr>
              <a:t>? </a:t>
            </a:r>
          </a:p>
        </p:txBody>
      </p:sp>
      <p:pic>
        <p:nvPicPr>
          <p:cNvPr id="3" name="image5.png"/>
          <p:cNvPicPr/>
          <p:nvPr/>
        </p:nvPicPr>
        <p:blipFill>
          <a:blip r:embed="rId2"/>
          <a:srcRect/>
          <a:stretch>
            <a:fillRect/>
          </a:stretch>
        </p:blipFill>
        <p:spPr>
          <a:xfrm>
            <a:off x="2407640" y="1442906"/>
            <a:ext cx="9784360" cy="4999260"/>
          </a:xfrm>
          <a:prstGeom prst="rect">
            <a:avLst/>
          </a:prstGeom>
          <a:ln/>
        </p:spPr>
      </p:pic>
    </p:spTree>
    <p:extLst>
      <p:ext uri="{BB962C8B-B14F-4D97-AF65-F5344CB8AC3E}">
        <p14:creationId xmlns:p14="http://schemas.microsoft.com/office/powerpoint/2010/main" val="744903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3750" y="302004"/>
            <a:ext cx="8481270" cy="702308"/>
          </a:xfrm>
          <a:prstGeom prst="rect">
            <a:avLst/>
          </a:prstGeom>
        </p:spPr>
        <p:txBody>
          <a:bodyPr wrap="square">
            <a:spAutoFit/>
          </a:bodyPr>
          <a:lstStyle/>
          <a:p>
            <a:pPr marR="0" lvl="0">
              <a:lnSpc>
                <a:spcPct val="115000"/>
              </a:lnSpc>
              <a:spcBef>
                <a:spcPts val="0"/>
              </a:spcBef>
              <a:spcAft>
                <a:spcPts val="0"/>
              </a:spcAft>
            </a:pPr>
            <a:r>
              <a:rPr lang="en-US" dirty="0">
                <a:latin typeface="Arial" panose="020B0604020202020204" pitchFamily="34" charset="0"/>
                <a:ea typeface="Arial" panose="020B0604020202020204" pitchFamily="34" charset="0"/>
              </a:rPr>
              <a:t>Now we would like to understand a little bit about how you access services: If you wanted to get tested for an STI this week, where would you go?</a:t>
            </a:r>
          </a:p>
        </p:txBody>
      </p:sp>
      <p:pic>
        <p:nvPicPr>
          <p:cNvPr id="3" name="image1.png"/>
          <p:cNvPicPr/>
          <p:nvPr/>
        </p:nvPicPr>
        <p:blipFill>
          <a:blip r:embed="rId2"/>
          <a:srcRect/>
          <a:stretch>
            <a:fillRect/>
          </a:stretch>
        </p:blipFill>
        <p:spPr>
          <a:xfrm>
            <a:off x="317313" y="1635853"/>
            <a:ext cx="11557373" cy="5137436"/>
          </a:xfrm>
          <a:prstGeom prst="rect">
            <a:avLst/>
          </a:prstGeom>
          <a:ln/>
        </p:spPr>
      </p:pic>
    </p:spTree>
    <p:extLst>
      <p:ext uri="{BB962C8B-B14F-4D97-AF65-F5344CB8AC3E}">
        <p14:creationId xmlns:p14="http://schemas.microsoft.com/office/powerpoint/2010/main" val="126516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9861" y="629174"/>
            <a:ext cx="8682605" cy="702308"/>
          </a:xfrm>
          <a:prstGeom prst="rect">
            <a:avLst/>
          </a:prstGeom>
        </p:spPr>
        <p:txBody>
          <a:bodyPr wrap="square">
            <a:spAutoFit/>
          </a:bodyPr>
          <a:lstStyle/>
          <a:p>
            <a:pPr marR="0" lvl="0">
              <a:lnSpc>
                <a:spcPct val="115000"/>
              </a:lnSpc>
              <a:spcBef>
                <a:spcPts val="0"/>
              </a:spcBef>
              <a:spcAft>
                <a:spcPts val="0"/>
              </a:spcAft>
            </a:pPr>
            <a:r>
              <a:rPr lang="en-US" dirty="0">
                <a:latin typeface="Arial" panose="020B0604020202020204" pitchFamily="34" charset="0"/>
                <a:ea typeface="Arial" panose="020B0604020202020204" pitchFamily="34" charset="0"/>
              </a:rPr>
              <a:t>If you noticed a new rash/bump somewhere on your body or </a:t>
            </a:r>
            <a:r>
              <a:rPr lang="en-US" dirty="0" err="1">
                <a:latin typeface="Arial" panose="020B0604020202020204" pitchFamily="34" charset="0"/>
                <a:ea typeface="Arial" panose="020B0604020202020204" pitchFamily="34" charset="0"/>
              </a:rPr>
              <a:t>anogenital</a:t>
            </a:r>
            <a:r>
              <a:rPr lang="en-US" dirty="0">
                <a:latin typeface="Arial" panose="020B0604020202020204" pitchFamily="34" charset="0"/>
                <a:ea typeface="Arial" panose="020B0604020202020204" pitchFamily="34" charset="0"/>
              </a:rPr>
              <a:t> region (e.g. penis, vagina, anus), which clinic would you go to?</a:t>
            </a:r>
          </a:p>
        </p:txBody>
      </p:sp>
      <p:pic>
        <p:nvPicPr>
          <p:cNvPr id="3" name="image7.png"/>
          <p:cNvPicPr/>
          <p:nvPr/>
        </p:nvPicPr>
        <p:blipFill>
          <a:blip r:embed="rId2"/>
          <a:srcRect/>
          <a:stretch>
            <a:fillRect/>
          </a:stretch>
        </p:blipFill>
        <p:spPr>
          <a:xfrm>
            <a:off x="616131" y="1862356"/>
            <a:ext cx="11245902" cy="5005055"/>
          </a:xfrm>
          <a:prstGeom prst="rect">
            <a:avLst/>
          </a:prstGeom>
          <a:ln/>
        </p:spPr>
      </p:pic>
    </p:spTree>
    <p:extLst>
      <p:ext uri="{BB962C8B-B14F-4D97-AF65-F5344CB8AC3E}">
        <p14:creationId xmlns:p14="http://schemas.microsoft.com/office/powerpoint/2010/main" val="47063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7247" y="327171"/>
            <a:ext cx="9823509" cy="1020857"/>
          </a:xfrm>
          <a:prstGeom prst="rect">
            <a:avLst/>
          </a:prstGeom>
        </p:spPr>
        <p:txBody>
          <a:bodyPr wrap="square">
            <a:spAutoFit/>
          </a:bodyPr>
          <a:lstStyle/>
          <a:p>
            <a:pPr marR="0" lvl="0">
              <a:lnSpc>
                <a:spcPct val="115000"/>
              </a:lnSpc>
              <a:spcBef>
                <a:spcPts val="0"/>
              </a:spcBef>
              <a:spcAft>
                <a:spcPts val="0"/>
              </a:spcAft>
            </a:pPr>
            <a:r>
              <a:rPr lang="en-US" dirty="0">
                <a:latin typeface="Arial" panose="020B0604020202020204" pitchFamily="34" charset="0"/>
                <a:ea typeface="Arial" panose="020B0604020202020204" pitchFamily="34" charset="0"/>
              </a:rPr>
              <a:t>Work is underway for vaccines, so we would like to understand more about your thoughts on vaccines for </a:t>
            </a:r>
            <a:r>
              <a:rPr lang="en-US" dirty="0" err="1">
                <a:latin typeface="Arial" panose="020B0604020202020204" pitchFamily="34" charset="0"/>
                <a:ea typeface="Arial" panose="020B0604020202020204" pitchFamily="34" charset="0"/>
              </a:rPr>
              <a:t>mpox</a:t>
            </a:r>
            <a:r>
              <a:rPr lang="en-US" dirty="0">
                <a:latin typeface="Arial" panose="020B0604020202020204" pitchFamily="34" charset="0"/>
                <a:ea typeface="Arial" panose="020B0604020202020204" pitchFamily="34" charset="0"/>
              </a:rPr>
              <a:t>: What information would be important to know if you were to consider getting a vaccine for </a:t>
            </a:r>
            <a:r>
              <a:rPr lang="en-US" dirty="0" err="1">
                <a:latin typeface="Arial" panose="020B0604020202020204" pitchFamily="34" charset="0"/>
                <a:ea typeface="Arial" panose="020B0604020202020204" pitchFamily="34" charset="0"/>
              </a:rPr>
              <a:t>mpox</a:t>
            </a:r>
            <a:r>
              <a:rPr lang="en-US" dirty="0">
                <a:latin typeface="Arial" panose="020B0604020202020204" pitchFamily="34" charset="0"/>
                <a:ea typeface="Arial" panose="020B0604020202020204" pitchFamily="34" charset="0"/>
              </a:rPr>
              <a:t>?</a:t>
            </a:r>
          </a:p>
        </p:txBody>
      </p:sp>
      <p:pic>
        <p:nvPicPr>
          <p:cNvPr id="3" name="image3.png"/>
          <p:cNvPicPr/>
          <p:nvPr/>
        </p:nvPicPr>
        <p:blipFill>
          <a:blip r:embed="rId2"/>
          <a:srcRect/>
          <a:stretch>
            <a:fillRect/>
          </a:stretch>
        </p:blipFill>
        <p:spPr>
          <a:xfrm>
            <a:off x="1386840" y="1837189"/>
            <a:ext cx="10022188" cy="4693640"/>
          </a:xfrm>
          <a:prstGeom prst="rect">
            <a:avLst/>
          </a:prstGeom>
          <a:ln/>
        </p:spPr>
      </p:pic>
    </p:spTree>
    <p:extLst>
      <p:ext uri="{BB962C8B-B14F-4D97-AF65-F5344CB8AC3E}">
        <p14:creationId xmlns:p14="http://schemas.microsoft.com/office/powerpoint/2010/main" val="132421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DC734E-7A05-88B3-2E50-B907CA2F93EE}"/>
              </a:ext>
            </a:extLst>
          </p:cNvPr>
          <p:cNvSpPr>
            <a:spLocks noGrp="1"/>
          </p:cNvSpPr>
          <p:nvPr>
            <p:ph sz="quarter" idx="14"/>
          </p:nvPr>
        </p:nvSpPr>
        <p:spPr/>
        <p:txBody>
          <a:bodyPr/>
          <a:lstStyle/>
          <a:p>
            <a:pPr marL="457200" indent="-457200">
              <a:buFont typeface="+mj-lt"/>
              <a:buAutoNum type="arabicPeriod"/>
            </a:pPr>
            <a:r>
              <a:rPr lang="en-KE" dirty="0"/>
              <a:t>There needs to be clear infrmation on Mpox and health educations should include pandemics like Mpox.</a:t>
            </a:r>
          </a:p>
          <a:p>
            <a:pPr marL="457200" indent="-457200">
              <a:buFont typeface="+mj-lt"/>
              <a:buAutoNum type="arabicPeriod"/>
            </a:pPr>
            <a:r>
              <a:rPr lang="en-KE" dirty="0"/>
              <a:t>Health care providers is also critical to give information on Mpox.</a:t>
            </a:r>
          </a:p>
          <a:p>
            <a:pPr marL="457200" indent="-457200">
              <a:buFont typeface="+mj-lt"/>
              <a:buAutoNum type="arabicPeriod"/>
            </a:pPr>
            <a:r>
              <a:rPr lang="en-KE" dirty="0"/>
              <a:t>Community engagements is also important during pandemics for correct and consistent information.</a:t>
            </a:r>
          </a:p>
          <a:p>
            <a:pPr marL="457200" indent="-457200">
              <a:buFont typeface="+mj-lt"/>
              <a:buAutoNum type="arabicPeriod"/>
            </a:pPr>
            <a:r>
              <a:rPr lang="en-KE" dirty="0"/>
              <a:t>There needs to be funding for community led initiatives especially during pandemics.</a:t>
            </a:r>
          </a:p>
        </p:txBody>
      </p:sp>
      <p:sp>
        <p:nvSpPr>
          <p:cNvPr id="3" name="Title 2">
            <a:extLst>
              <a:ext uri="{FF2B5EF4-FFF2-40B4-BE49-F238E27FC236}">
                <a16:creationId xmlns:a16="http://schemas.microsoft.com/office/drawing/2014/main" id="{B17F9E54-790E-52C5-8721-5B5A86B255DD}"/>
              </a:ext>
            </a:extLst>
          </p:cNvPr>
          <p:cNvSpPr>
            <a:spLocks noGrp="1"/>
          </p:cNvSpPr>
          <p:nvPr>
            <p:ph type="title"/>
          </p:nvPr>
        </p:nvSpPr>
        <p:spPr/>
        <p:txBody>
          <a:bodyPr/>
          <a:lstStyle/>
          <a:p>
            <a:r>
              <a:rPr lang="en-KE" dirty="0"/>
              <a:t>Conclusion </a:t>
            </a:r>
          </a:p>
        </p:txBody>
      </p:sp>
      <p:sp>
        <p:nvSpPr>
          <p:cNvPr id="4" name="Picture Placeholder 3">
            <a:extLst>
              <a:ext uri="{FF2B5EF4-FFF2-40B4-BE49-F238E27FC236}">
                <a16:creationId xmlns:a16="http://schemas.microsoft.com/office/drawing/2014/main" id="{543EED89-A116-6291-09C5-B0E28CA0650C}"/>
              </a:ext>
            </a:extLst>
          </p:cNvPr>
          <p:cNvSpPr>
            <a:spLocks noGrp="1"/>
          </p:cNvSpPr>
          <p:nvPr>
            <p:ph type="pic" sz="quarter" idx="15"/>
          </p:nvPr>
        </p:nvSpPr>
        <p:spPr/>
      </p:sp>
      <p:pic>
        <p:nvPicPr>
          <p:cNvPr id="5" name="Content Placeholder 8">
            <a:extLst>
              <a:ext uri="{FF2B5EF4-FFF2-40B4-BE49-F238E27FC236}">
                <a16:creationId xmlns:a16="http://schemas.microsoft.com/office/drawing/2014/main" id="{79ED381B-070A-EA3E-C00E-893F9F99C2A8}"/>
              </a:ext>
            </a:extLst>
          </p:cNvPr>
          <p:cNvPicPr>
            <a:picLocks noChangeAspect="1"/>
          </p:cNvPicPr>
          <p:nvPr/>
        </p:nvPicPr>
        <p:blipFill rotWithShape="1">
          <a:blip r:embed="rId2">
            <a:extLst>
              <a:ext uri="{28A0092B-C50C-407E-A947-70E740481C1C}">
                <a14:useLocalDpi xmlns:a14="http://schemas.microsoft.com/office/drawing/2010/main" val="0"/>
              </a:ext>
            </a:extLst>
          </a:blip>
          <a:srcRect t="14786" b="14786"/>
          <a:stretch/>
        </p:blipFill>
        <p:spPr>
          <a:xfrm>
            <a:off x="1188720" y="2097091"/>
            <a:ext cx="4690800" cy="3572909"/>
          </a:xfrm>
          <a:prstGeom prst="rect">
            <a:avLst/>
          </a:prstGeom>
        </p:spPr>
      </p:pic>
    </p:spTree>
    <p:extLst>
      <p:ext uri="{BB962C8B-B14F-4D97-AF65-F5344CB8AC3E}">
        <p14:creationId xmlns:p14="http://schemas.microsoft.com/office/powerpoint/2010/main" val="55696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F375A9-7A6B-E822-A2E0-AA1461F1458D}"/>
              </a:ext>
            </a:extLst>
          </p:cNvPr>
          <p:cNvSpPr>
            <a:spLocks noGrp="1"/>
          </p:cNvSpPr>
          <p:nvPr>
            <p:ph sz="quarter" idx="13"/>
          </p:nvPr>
        </p:nvSpPr>
        <p:spPr/>
        <p:txBody>
          <a:bodyPr/>
          <a:lstStyle/>
          <a:p>
            <a:pPr marL="457200" indent="-457200">
              <a:buFont typeface="+mj-lt"/>
              <a:buAutoNum type="arabicPeriod"/>
            </a:pPr>
            <a:r>
              <a:rPr lang="en-KE" dirty="0"/>
              <a:t>Thank you to the HECKA programme research partnership a project led by community research and technicall support hub programme comprising of ISHTAR,HOYMAS,KYDESA,MAYGO,AMKENI AND Q-INITIATIVE.</a:t>
            </a:r>
          </a:p>
          <a:p>
            <a:pPr marL="457200" indent="-457200">
              <a:buFont typeface="+mj-lt"/>
              <a:buAutoNum type="arabicPeriod"/>
            </a:pPr>
            <a:r>
              <a:rPr lang="en-KE" dirty="0"/>
              <a:t>With technical support from PROF.SHARMISTHA MISRA,NANCY THAMO-PHD Student,LISA LAZARUS,PROF ROB LORWAY.</a:t>
            </a:r>
          </a:p>
          <a:p>
            <a:pPr marL="457200" indent="-457200">
              <a:buFont typeface="+mj-lt"/>
              <a:buAutoNum type="arabicPeriod"/>
            </a:pPr>
            <a:r>
              <a:rPr lang="en-KE" dirty="0"/>
              <a:t>Funding agency from AMREF ,NFRF</a:t>
            </a:r>
          </a:p>
        </p:txBody>
      </p:sp>
      <p:sp>
        <p:nvSpPr>
          <p:cNvPr id="3" name="Title 2">
            <a:extLst>
              <a:ext uri="{FF2B5EF4-FFF2-40B4-BE49-F238E27FC236}">
                <a16:creationId xmlns:a16="http://schemas.microsoft.com/office/drawing/2014/main" id="{67414E20-0364-338E-BAC7-04AE899AFA60}"/>
              </a:ext>
            </a:extLst>
          </p:cNvPr>
          <p:cNvSpPr>
            <a:spLocks noGrp="1"/>
          </p:cNvSpPr>
          <p:nvPr>
            <p:ph type="title"/>
          </p:nvPr>
        </p:nvSpPr>
        <p:spPr/>
        <p:txBody>
          <a:bodyPr/>
          <a:lstStyle/>
          <a:p>
            <a:r>
              <a:rPr lang="en-KE" dirty="0"/>
              <a:t>ACKNOWLEDGEMENT</a:t>
            </a:r>
          </a:p>
        </p:txBody>
      </p:sp>
    </p:spTree>
    <p:extLst>
      <p:ext uri="{BB962C8B-B14F-4D97-AF65-F5344CB8AC3E}">
        <p14:creationId xmlns:p14="http://schemas.microsoft.com/office/powerpoint/2010/main" val="97046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2">
            <a:extLst>
              <a:ext uri="{FF2B5EF4-FFF2-40B4-BE49-F238E27FC236}">
                <a16:creationId xmlns:a16="http://schemas.microsoft.com/office/drawing/2014/main" id="{4E5FFE6B-D131-D786-03AC-701185BB5B74}"/>
              </a:ext>
            </a:extLst>
          </p:cNvPr>
          <p:cNvSpPr>
            <a:spLocks noGrp="1"/>
          </p:cNvSpPr>
          <p:nvPr>
            <p:ph sz="quarter" idx="13"/>
          </p:nvPr>
        </p:nvSpPr>
        <p:spPr>
          <a:xfrm>
            <a:off x="3715965" y="1665289"/>
            <a:ext cx="8307421" cy="4751386"/>
          </a:xfrm>
        </p:spPr>
        <p:txBody>
          <a:bodyPr>
            <a:noAutofit/>
          </a:bodyPr>
          <a:lstStyle/>
          <a:p>
            <a:pPr marL="342900" indent="-342900">
              <a:buAutoNum type="arabicPeriod"/>
            </a:pPr>
            <a:r>
              <a:rPr lang="en-GB" sz="1600" b="1" dirty="0"/>
              <a:t>What is your main question?</a:t>
            </a:r>
          </a:p>
          <a:p>
            <a:r>
              <a:rPr lang="en-GB" sz="1400" dirty="0"/>
              <a:t>To what extent do MSM, transgender, and intersex individuals living in Nairobi understand </a:t>
            </a:r>
            <a:r>
              <a:rPr lang="en-GB" sz="1400" dirty="0" err="1"/>
              <a:t>Mpox</a:t>
            </a:r>
            <a:r>
              <a:rPr lang="en-GB" sz="1400" dirty="0"/>
              <a:t>, and what factors influence their willingness to seek healthcare services?</a:t>
            </a:r>
          </a:p>
          <a:p>
            <a:r>
              <a:rPr lang="en-GB" sz="1600" b="1" dirty="0"/>
              <a:t>2. What did you find?</a:t>
            </a:r>
          </a:p>
          <a:p>
            <a:br>
              <a:rPr lang="en-GB" sz="1600" dirty="0"/>
            </a:br>
            <a:r>
              <a:rPr lang="en-GB" sz="1400" dirty="0"/>
              <a:t>Most MSM, transgender, and intersex individuals in Nairobi’s expressed deep concern about stigma, isolation, and fear related to </a:t>
            </a:r>
            <a:r>
              <a:rPr lang="en-GB" sz="1400" dirty="0" err="1"/>
              <a:t>mpox</a:t>
            </a:r>
            <a:r>
              <a:rPr lang="en-GB" sz="1400" dirty="0"/>
              <a:t>. Access to accurate information was limited, with little formal education or public health messaging reaching these communities. Preferred sources of information included peer educators, social networks, social media platforms like Facebook and WhatsApp, and dating apps such as Tinder and Grindr.</a:t>
            </a:r>
            <a:endParaRPr lang="en-GB" sz="1600" dirty="0"/>
          </a:p>
          <a:p>
            <a:r>
              <a:rPr lang="en-GB" sz="1600" b="1" dirty="0"/>
              <a:t>3. Why is it important?</a:t>
            </a:r>
          </a:p>
          <a:p>
            <a:br>
              <a:rPr lang="en-GB" sz="1600" dirty="0"/>
            </a:br>
            <a:r>
              <a:rPr lang="en-GB" sz="1400" dirty="0"/>
              <a:t>This is significant as it underscores the vital role community systems play in filling structural gaps during health crises like COVID-19 and </a:t>
            </a:r>
            <a:r>
              <a:rPr lang="en-GB" sz="1400" dirty="0" err="1"/>
              <a:t>Mpox</a:t>
            </a:r>
            <a:r>
              <a:rPr lang="en-GB" sz="1400" dirty="0"/>
              <a:t>. These networks are often more trusted and accessible for marginalized populations, making them essential in delivering timely and effective health information. Prioritizing person-centred approaches in health programming not only increases reach but also leads to more equitable and sustainable health outcomes.</a:t>
            </a:r>
            <a:endParaRPr lang="en-GB" sz="1600" dirty="0"/>
          </a:p>
        </p:txBody>
      </p:sp>
      <p:sp>
        <p:nvSpPr>
          <p:cNvPr id="16" name="Title 11">
            <a:extLst>
              <a:ext uri="{FF2B5EF4-FFF2-40B4-BE49-F238E27FC236}">
                <a16:creationId xmlns:a16="http://schemas.microsoft.com/office/drawing/2014/main" id="{D8B8B53B-6312-1D9A-37B0-FF76CC23E61D}"/>
              </a:ext>
            </a:extLst>
          </p:cNvPr>
          <p:cNvSpPr>
            <a:spLocks noGrp="1"/>
          </p:cNvSpPr>
          <p:nvPr>
            <p:ph type="title"/>
          </p:nvPr>
        </p:nvSpPr>
        <p:spPr/>
        <p:txBody>
          <a:bodyPr>
            <a:normAutofit/>
          </a:bodyPr>
          <a:lstStyle/>
          <a:p>
            <a:r>
              <a:rPr lang="en-GB" dirty="0"/>
              <a:t>Summary</a:t>
            </a:r>
          </a:p>
        </p:txBody>
      </p:sp>
    </p:spTree>
    <p:extLst>
      <p:ext uri="{BB962C8B-B14F-4D97-AF65-F5344CB8AC3E}">
        <p14:creationId xmlns:p14="http://schemas.microsoft.com/office/powerpoint/2010/main" val="71722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61615-6F52-6D4D-BE8E-13D16508EDBD}"/>
              </a:ext>
            </a:extLst>
          </p:cNvPr>
          <p:cNvSpPr txBox="1"/>
          <p:nvPr/>
        </p:nvSpPr>
        <p:spPr>
          <a:xfrm>
            <a:off x="10107169" y="3304032"/>
            <a:ext cx="184731" cy="400110"/>
          </a:xfrm>
          <a:prstGeom prst="rect">
            <a:avLst/>
          </a:prstGeom>
          <a:noFill/>
        </p:spPr>
        <p:txBody>
          <a:bodyPr wrap="none" rtlCol="0">
            <a:spAutoFit/>
          </a:bodyPr>
          <a:lstStyle/>
          <a:p>
            <a:endParaRPr lang="en-US" sz="2000" dirty="0">
              <a:latin typeface="Garamond" panose="02020404030301010803" pitchFamily="18" charset="0"/>
            </a:endParaRPr>
          </a:p>
        </p:txBody>
      </p:sp>
      <p:sp>
        <p:nvSpPr>
          <p:cNvPr id="3" name="Rectangle 2">
            <a:extLst>
              <a:ext uri="{FF2B5EF4-FFF2-40B4-BE49-F238E27FC236}">
                <a16:creationId xmlns:a16="http://schemas.microsoft.com/office/drawing/2014/main" id="{7037845F-6F97-D54D-9EB9-A2AD96D168EB}"/>
              </a:ext>
            </a:extLst>
          </p:cNvPr>
          <p:cNvSpPr/>
          <p:nvPr/>
        </p:nvSpPr>
        <p:spPr>
          <a:xfrm>
            <a:off x="8745408" y="4833375"/>
            <a:ext cx="1655998" cy="783741"/>
          </a:xfrm>
          <a:prstGeom prst="rect">
            <a:avLst/>
          </a:prstGeom>
        </p:spPr>
        <p:txBody>
          <a:bodyPr wrap="square">
            <a:spAutoFit/>
          </a:bodyPr>
          <a:lstStyle/>
          <a:p>
            <a:pPr>
              <a:lnSpc>
                <a:spcPct val="115000"/>
              </a:lnSpc>
            </a:pPr>
            <a:r>
              <a:rPr lang="en-US" sz="2000" b="1" dirty="0">
                <a:solidFill>
                  <a:srgbClr val="F5770F"/>
                </a:solidFill>
                <a:latin typeface="Garamond" panose="02020404030301010803" pitchFamily="18" charset="0"/>
                <a:ea typeface="Times New Roman"/>
                <a:cs typeface="Times New Roman"/>
              </a:rPr>
              <a:t>Sexual Health</a:t>
            </a:r>
            <a:endParaRPr lang="en-US" sz="2000" dirty="0">
              <a:solidFill>
                <a:srgbClr val="F5770F"/>
              </a:solidFill>
              <a:latin typeface="Garamond" panose="02020404030301010803" pitchFamily="18" charset="0"/>
              <a:ea typeface="Times New Roman"/>
              <a:cs typeface="Arial"/>
            </a:endParaRPr>
          </a:p>
        </p:txBody>
      </p:sp>
      <p:sp>
        <p:nvSpPr>
          <p:cNvPr id="4" name="Rectangle 3">
            <a:extLst>
              <a:ext uri="{FF2B5EF4-FFF2-40B4-BE49-F238E27FC236}">
                <a16:creationId xmlns:a16="http://schemas.microsoft.com/office/drawing/2014/main" id="{4F6F9012-143E-4046-A370-E782EB30BF2E}"/>
              </a:ext>
            </a:extLst>
          </p:cNvPr>
          <p:cNvSpPr/>
          <p:nvPr/>
        </p:nvSpPr>
        <p:spPr>
          <a:xfrm>
            <a:off x="8631217" y="564326"/>
            <a:ext cx="1884383" cy="783741"/>
          </a:xfrm>
          <a:prstGeom prst="rect">
            <a:avLst/>
          </a:prstGeom>
        </p:spPr>
        <p:txBody>
          <a:bodyPr wrap="square">
            <a:spAutoFit/>
          </a:bodyPr>
          <a:lstStyle/>
          <a:p>
            <a:pPr>
              <a:lnSpc>
                <a:spcPct val="115000"/>
              </a:lnSpc>
            </a:pPr>
            <a:r>
              <a:rPr lang="en-US" sz="2000" b="1" dirty="0">
                <a:solidFill>
                  <a:srgbClr val="F5770F"/>
                </a:solidFill>
                <a:latin typeface="Garamond" panose="02020404030301010803" pitchFamily="18" charset="0"/>
                <a:ea typeface="Times New Roman"/>
                <a:cs typeface="Times New Roman"/>
              </a:rPr>
              <a:t>HIV Prevention</a:t>
            </a:r>
            <a:endParaRPr lang="en-US" sz="2000" dirty="0">
              <a:solidFill>
                <a:srgbClr val="F5770F"/>
              </a:solidFill>
              <a:latin typeface="Garamond" panose="02020404030301010803" pitchFamily="18" charset="0"/>
              <a:ea typeface="Times New Roman"/>
              <a:cs typeface="Arial"/>
            </a:endParaRPr>
          </a:p>
        </p:txBody>
      </p:sp>
      <p:sp>
        <p:nvSpPr>
          <p:cNvPr id="5" name="TextBox 4">
            <a:extLst>
              <a:ext uri="{FF2B5EF4-FFF2-40B4-BE49-F238E27FC236}">
                <a16:creationId xmlns:a16="http://schemas.microsoft.com/office/drawing/2014/main" id="{C4C2B39B-6861-2C41-BAD7-800213FB0BA2}"/>
              </a:ext>
            </a:extLst>
          </p:cNvPr>
          <p:cNvSpPr txBox="1"/>
          <p:nvPr/>
        </p:nvSpPr>
        <p:spPr>
          <a:xfrm>
            <a:off x="4848963" y="587152"/>
            <a:ext cx="3097331" cy="400110"/>
          </a:xfrm>
          <a:prstGeom prst="rect">
            <a:avLst/>
          </a:prstGeom>
          <a:noFill/>
        </p:spPr>
        <p:txBody>
          <a:bodyPr wrap="square" rtlCol="0">
            <a:spAutoFit/>
          </a:bodyPr>
          <a:lstStyle/>
          <a:p>
            <a:r>
              <a:rPr lang="en-US" sz="2000" b="1" dirty="0">
                <a:solidFill>
                  <a:srgbClr val="9C1127"/>
                </a:solidFill>
                <a:latin typeface="Garamond" panose="02020404030301010803" pitchFamily="18" charset="0"/>
              </a:rPr>
              <a:t>Health Services Access</a:t>
            </a:r>
          </a:p>
        </p:txBody>
      </p:sp>
      <p:sp>
        <p:nvSpPr>
          <p:cNvPr id="6" name="TextBox 5">
            <a:extLst>
              <a:ext uri="{FF2B5EF4-FFF2-40B4-BE49-F238E27FC236}">
                <a16:creationId xmlns:a16="http://schemas.microsoft.com/office/drawing/2014/main" id="{47C55E10-3AAC-234F-90FF-EB7AA5E83438}"/>
              </a:ext>
            </a:extLst>
          </p:cNvPr>
          <p:cNvSpPr txBox="1"/>
          <p:nvPr/>
        </p:nvSpPr>
        <p:spPr>
          <a:xfrm>
            <a:off x="2123727" y="575255"/>
            <a:ext cx="2265342" cy="400110"/>
          </a:xfrm>
          <a:prstGeom prst="rect">
            <a:avLst/>
          </a:prstGeom>
          <a:noFill/>
        </p:spPr>
        <p:txBody>
          <a:bodyPr wrap="square" rtlCol="0">
            <a:spAutoFit/>
          </a:bodyPr>
          <a:lstStyle/>
          <a:p>
            <a:r>
              <a:rPr lang="en-US" sz="2000" b="1" dirty="0">
                <a:solidFill>
                  <a:srgbClr val="9C1127"/>
                </a:solidFill>
                <a:latin typeface="Garamond" panose="02020404030301010803" pitchFamily="18" charset="0"/>
              </a:rPr>
              <a:t>Structural Barriers</a:t>
            </a:r>
          </a:p>
        </p:txBody>
      </p:sp>
      <p:sp>
        <p:nvSpPr>
          <p:cNvPr id="7" name="Rectangle 6">
            <a:extLst>
              <a:ext uri="{FF2B5EF4-FFF2-40B4-BE49-F238E27FC236}">
                <a16:creationId xmlns:a16="http://schemas.microsoft.com/office/drawing/2014/main" id="{12EB4135-2C72-4741-8866-91181E28A729}"/>
              </a:ext>
            </a:extLst>
          </p:cNvPr>
          <p:cNvSpPr/>
          <p:nvPr/>
        </p:nvSpPr>
        <p:spPr>
          <a:xfrm>
            <a:off x="2201002" y="1248267"/>
            <a:ext cx="1780721"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Garamond" panose="02020404030301010803" pitchFamily="18" charset="0"/>
              </a:rPr>
              <a:t>Criminalization</a:t>
            </a:r>
          </a:p>
        </p:txBody>
      </p:sp>
      <p:sp>
        <p:nvSpPr>
          <p:cNvPr id="8" name="Rectangle 7">
            <a:extLst>
              <a:ext uri="{FF2B5EF4-FFF2-40B4-BE49-F238E27FC236}">
                <a16:creationId xmlns:a16="http://schemas.microsoft.com/office/drawing/2014/main" id="{5A822E5F-05DF-5146-BABD-38FE38624AC9}"/>
              </a:ext>
            </a:extLst>
          </p:cNvPr>
          <p:cNvSpPr/>
          <p:nvPr/>
        </p:nvSpPr>
        <p:spPr>
          <a:xfrm>
            <a:off x="2209218" y="2466682"/>
            <a:ext cx="1780721"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Garamond" panose="02020404030301010803" pitchFamily="18" charset="0"/>
              </a:rPr>
              <a:t>Sexual Stigma</a:t>
            </a:r>
          </a:p>
        </p:txBody>
      </p:sp>
      <p:sp>
        <p:nvSpPr>
          <p:cNvPr id="9" name="Rectangle 8">
            <a:extLst>
              <a:ext uri="{FF2B5EF4-FFF2-40B4-BE49-F238E27FC236}">
                <a16:creationId xmlns:a16="http://schemas.microsoft.com/office/drawing/2014/main" id="{5ECD23E0-3F79-BC46-B00F-9E06B8506A5F}"/>
              </a:ext>
            </a:extLst>
          </p:cNvPr>
          <p:cNvSpPr/>
          <p:nvPr/>
        </p:nvSpPr>
        <p:spPr>
          <a:xfrm>
            <a:off x="2205514" y="3706362"/>
            <a:ext cx="1780721"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Garamond" panose="02020404030301010803" pitchFamily="18" charset="0"/>
              </a:rPr>
              <a:t>Health Care Provider Discrimination</a:t>
            </a:r>
          </a:p>
        </p:txBody>
      </p:sp>
      <p:sp>
        <p:nvSpPr>
          <p:cNvPr id="10" name="Rectangle 9">
            <a:extLst>
              <a:ext uri="{FF2B5EF4-FFF2-40B4-BE49-F238E27FC236}">
                <a16:creationId xmlns:a16="http://schemas.microsoft.com/office/drawing/2014/main" id="{872866AF-BE77-2A48-ADD7-084A0280F778}"/>
              </a:ext>
            </a:extLst>
          </p:cNvPr>
          <p:cNvSpPr/>
          <p:nvPr/>
        </p:nvSpPr>
        <p:spPr>
          <a:xfrm>
            <a:off x="2201002" y="5406216"/>
            <a:ext cx="1835405"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Garamond" panose="02020404030301010803" pitchFamily="18" charset="0"/>
              </a:rPr>
              <a:t>Community Engagement- Peer education, outreaches, social media </a:t>
            </a:r>
          </a:p>
        </p:txBody>
      </p:sp>
      <p:cxnSp>
        <p:nvCxnSpPr>
          <p:cNvPr id="11" name="AutoShape 11">
            <a:extLst>
              <a:ext uri="{FF2B5EF4-FFF2-40B4-BE49-F238E27FC236}">
                <a16:creationId xmlns:a16="http://schemas.microsoft.com/office/drawing/2014/main" id="{4FBDCD95-04F1-B340-979A-3819F7CF218C}"/>
              </a:ext>
            </a:extLst>
          </p:cNvPr>
          <p:cNvCxnSpPr>
            <a:cxnSpLocks noChangeShapeType="1"/>
            <a:stCxn id="6" idx="3"/>
            <a:endCxn id="5" idx="1"/>
          </p:cNvCxnSpPr>
          <p:nvPr/>
        </p:nvCxnSpPr>
        <p:spPr bwMode="auto">
          <a:xfrm>
            <a:off x="4389069" y="775310"/>
            <a:ext cx="459894" cy="11897"/>
          </a:xfrm>
          <a:prstGeom prst="straightConnector1">
            <a:avLst/>
          </a:prstGeom>
          <a:noFill/>
          <a:ln w="9525">
            <a:solidFill>
              <a:srgbClr val="9C1127"/>
            </a:solidFill>
            <a:round/>
            <a:headEnd/>
            <a:tailEnd type="triangle" w="med" len="med"/>
          </a:ln>
        </p:spPr>
      </p:cxnSp>
      <p:cxnSp>
        <p:nvCxnSpPr>
          <p:cNvPr id="12" name="AutoShape 11">
            <a:extLst>
              <a:ext uri="{FF2B5EF4-FFF2-40B4-BE49-F238E27FC236}">
                <a16:creationId xmlns:a16="http://schemas.microsoft.com/office/drawing/2014/main" id="{848FD35B-7ABD-6843-B295-2F27A9DF2E4E}"/>
              </a:ext>
            </a:extLst>
          </p:cNvPr>
          <p:cNvCxnSpPr>
            <a:cxnSpLocks noChangeShapeType="1"/>
            <a:stCxn id="5" idx="3"/>
          </p:cNvCxnSpPr>
          <p:nvPr/>
        </p:nvCxnSpPr>
        <p:spPr bwMode="auto">
          <a:xfrm>
            <a:off x="7946294" y="787207"/>
            <a:ext cx="684923" cy="0"/>
          </a:xfrm>
          <a:prstGeom prst="straightConnector1">
            <a:avLst/>
          </a:prstGeom>
          <a:noFill/>
          <a:ln w="9525">
            <a:solidFill>
              <a:srgbClr val="FFC000"/>
            </a:solidFill>
            <a:round/>
            <a:headEnd/>
            <a:tailEnd type="triangle" w="med" len="med"/>
          </a:ln>
        </p:spPr>
      </p:cxnSp>
      <p:cxnSp>
        <p:nvCxnSpPr>
          <p:cNvPr id="13" name="AutoShape 11">
            <a:extLst>
              <a:ext uri="{FF2B5EF4-FFF2-40B4-BE49-F238E27FC236}">
                <a16:creationId xmlns:a16="http://schemas.microsoft.com/office/drawing/2014/main" id="{7D26ACA5-6F6B-BF42-9808-3CB6E2D8B2EE}"/>
              </a:ext>
            </a:extLst>
          </p:cNvPr>
          <p:cNvCxnSpPr>
            <a:cxnSpLocks noChangeShapeType="1"/>
            <a:stCxn id="4" idx="2"/>
            <a:endCxn id="3" idx="0"/>
          </p:cNvCxnSpPr>
          <p:nvPr/>
        </p:nvCxnSpPr>
        <p:spPr bwMode="auto">
          <a:xfrm flipH="1">
            <a:off x="9573407" y="1348067"/>
            <a:ext cx="2" cy="3485308"/>
          </a:xfrm>
          <a:prstGeom prst="straightConnector1">
            <a:avLst/>
          </a:prstGeom>
          <a:noFill/>
          <a:ln w="9525">
            <a:solidFill>
              <a:schemeClr val="accent1"/>
            </a:solidFill>
            <a:round/>
            <a:headEnd/>
            <a:tailEnd type="triangle" w="med" len="med"/>
          </a:ln>
        </p:spPr>
      </p:cxnSp>
      <p:sp>
        <p:nvSpPr>
          <p:cNvPr id="14" name="Rectangle 13">
            <a:extLst>
              <a:ext uri="{FF2B5EF4-FFF2-40B4-BE49-F238E27FC236}">
                <a16:creationId xmlns:a16="http://schemas.microsoft.com/office/drawing/2014/main" id="{7B5EB636-E81A-AF44-8EC5-36C1208CC350}"/>
              </a:ext>
            </a:extLst>
          </p:cNvPr>
          <p:cNvSpPr/>
          <p:nvPr/>
        </p:nvSpPr>
        <p:spPr>
          <a:xfrm>
            <a:off x="4962013" y="1357364"/>
            <a:ext cx="2434217" cy="3693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Garamond" panose="02020404030301010803" pitchFamily="18" charset="0"/>
              </a:rPr>
              <a:t>Mental Health</a:t>
            </a:r>
          </a:p>
        </p:txBody>
      </p:sp>
      <p:sp>
        <p:nvSpPr>
          <p:cNvPr id="15" name="Rectangle 14">
            <a:extLst>
              <a:ext uri="{FF2B5EF4-FFF2-40B4-BE49-F238E27FC236}">
                <a16:creationId xmlns:a16="http://schemas.microsoft.com/office/drawing/2014/main" id="{1B84C4D3-F189-2645-AEC6-F403C963F24F}"/>
              </a:ext>
            </a:extLst>
          </p:cNvPr>
          <p:cNvSpPr/>
          <p:nvPr/>
        </p:nvSpPr>
        <p:spPr>
          <a:xfrm>
            <a:off x="4987744" y="3200400"/>
            <a:ext cx="2370385" cy="3693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Garamond" panose="02020404030301010803" pitchFamily="18" charset="0"/>
            </a:endParaRPr>
          </a:p>
          <a:p>
            <a:r>
              <a:rPr lang="en-US" sz="2000" dirty="0">
                <a:solidFill>
                  <a:schemeClr val="tx1"/>
                </a:solidFill>
                <a:latin typeface="Garamond" panose="02020404030301010803" pitchFamily="18" charset="0"/>
              </a:rPr>
              <a:t>ART</a:t>
            </a:r>
          </a:p>
          <a:p>
            <a:endParaRPr lang="en-US" sz="2000" dirty="0">
              <a:solidFill>
                <a:schemeClr val="tx1"/>
              </a:solidFill>
              <a:latin typeface="Garamond" panose="02020404030301010803" pitchFamily="18" charset="0"/>
            </a:endParaRPr>
          </a:p>
        </p:txBody>
      </p:sp>
      <p:sp>
        <p:nvSpPr>
          <p:cNvPr id="16" name="Rectangle 15">
            <a:extLst>
              <a:ext uri="{FF2B5EF4-FFF2-40B4-BE49-F238E27FC236}">
                <a16:creationId xmlns:a16="http://schemas.microsoft.com/office/drawing/2014/main" id="{65A1F9AA-43D1-7843-85E5-1586EA7CB402}"/>
              </a:ext>
            </a:extLst>
          </p:cNvPr>
          <p:cNvSpPr/>
          <p:nvPr/>
        </p:nvSpPr>
        <p:spPr>
          <a:xfrm>
            <a:off x="4987744" y="4534479"/>
            <a:ext cx="2370384" cy="422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7030A0"/>
              </a:solidFill>
              <a:latin typeface="Garamond" panose="02020404030301010803" pitchFamily="18" charset="0"/>
            </a:endParaRPr>
          </a:p>
          <a:p>
            <a:r>
              <a:rPr lang="en-US" sz="2000" dirty="0">
                <a:solidFill>
                  <a:schemeClr val="tx1"/>
                </a:solidFill>
                <a:latin typeface="Garamond" panose="02020404030301010803" pitchFamily="18" charset="0"/>
              </a:rPr>
              <a:t>PrEP</a:t>
            </a:r>
          </a:p>
          <a:p>
            <a:endParaRPr lang="en-US" sz="2000" dirty="0">
              <a:solidFill>
                <a:srgbClr val="7030A0"/>
              </a:solidFill>
              <a:latin typeface="Garamond" panose="02020404030301010803" pitchFamily="18" charset="0"/>
            </a:endParaRPr>
          </a:p>
        </p:txBody>
      </p:sp>
      <p:sp>
        <p:nvSpPr>
          <p:cNvPr id="17" name="Rectangle 16">
            <a:extLst>
              <a:ext uri="{FF2B5EF4-FFF2-40B4-BE49-F238E27FC236}">
                <a16:creationId xmlns:a16="http://schemas.microsoft.com/office/drawing/2014/main" id="{C62DF7E2-0785-5748-98DC-F3C1878BA291}"/>
              </a:ext>
            </a:extLst>
          </p:cNvPr>
          <p:cNvSpPr/>
          <p:nvPr/>
        </p:nvSpPr>
        <p:spPr>
          <a:xfrm>
            <a:off x="4978598" y="2286001"/>
            <a:ext cx="2379533" cy="3693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Garamond" panose="02020404030301010803" pitchFamily="18" charset="0"/>
              </a:rPr>
              <a:t>Individual Counseling</a:t>
            </a:r>
          </a:p>
        </p:txBody>
      </p:sp>
      <p:sp>
        <p:nvSpPr>
          <p:cNvPr id="18" name="Rectangle 17">
            <a:extLst>
              <a:ext uri="{FF2B5EF4-FFF2-40B4-BE49-F238E27FC236}">
                <a16:creationId xmlns:a16="http://schemas.microsoft.com/office/drawing/2014/main" id="{BB2540E3-DCC6-1648-85DA-AEDDD9204122}"/>
              </a:ext>
            </a:extLst>
          </p:cNvPr>
          <p:cNvSpPr/>
          <p:nvPr/>
        </p:nvSpPr>
        <p:spPr>
          <a:xfrm>
            <a:off x="5000116" y="5193268"/>
            <a:ext cx="2358013" cy="3693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Garamond" panose="02020404030301010803" pitchFamily="18" charset="0"/>
              </a:rPr>
              <a:t>Condoms</a:t>
            </a:r>
          </a:p>
        </p:txBody>
      </p:sp>
      <p:sp>
        <p:nvSpPr>
          <p:cNvPr id="19" name="Rectangle 18">
            <a:extLst>
              <a:ext uri="{FF2B5EF4-FFF2-40B4-BE49-F238E27FC236}">
                <a16:creationId xmlns:a16="http://schemas.microsoft.com/office/drawing/2014/main" id="{CCA2403B-682B-1241-8A2E-530BD3284451}"/>
              </a:ext>
            </a:extLst>
          </p:cNvPr>
          <p:cNvSpPr/>
          <p:nvPr/>
        </p:nvSpPr>
        <p:spPr>
          <a:xfrm>
            <a:off x="4987744" y="6007160"/>
            <a:ext cx="2370384" cy="3693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Garamond" panose="02020404030301010803" pitchFamily="18" charset="0"/>
              </a:rPr>
              <a:t>Lubricants</a:t>
            </a:r>
          </a:p>
        </p:txBody>
      </p:sp>
      <p:sp>
        <p:nvSpPr>
          <p:cNvPr id="20" name="TextBox 19">
            <a:extLst>
              <a:ext uri="{FF2B5EF4-FFF2-40B4-BE49-F238E27FC236}">
                <a16:creationId xmlns:a16="http://schemas.microsoft.com/office/drawing/2014/main" id="{A4151A12-3347-234F-8E15-9A39649A1C1A}"/>
              </a:ext>
            </a:extLst>
          </p:cNvPr>
          <p:cNvSpPr txBox="1"/>
          <p:nvPr/>
        </p:nvSpPr>
        <p:spPr>
          <a:xfrm>
            <a:off x="2279157" y="4856201"/>
            <a:ext cx="1655998" cy="400110"/>
          </a:xfrm>
          <a:prstGeom prst="rect">
            <a:avLst/>
          </a:prstGeom>
          <a:noFill/>
        </p:spPr>
        <p:txBody>
          <a:bodyPr wrap="square" rtlCol="0">
            <a:spAutoFit/>
          </a:bodyPr>
          <a:lstStyle/>
          <a:p>
            <a:r>
              <a:rPr lang="en-US" sz="2000" b="1" dirty="0">
                <a:solidFill>
                  <a:srgbClr val="9C1127"/>
                </a:solidFill>
                <a:latin typeface="Garamond" panose="02020404030301010803" pitchFamily="18" charset="0"/>
              </a:rPr>
              <a:t>Resilience</a:t>
            </a:r>
          </a:p>
        </p:txBody>
      </p:sp>
      <p:cxnSp>
        <p:nvCxnSpPr>
          <p:cNvPr id="21" name="AutoShape 11">
            <a:extLst>
              <a:ext uri="{FF2B5EF4-FFF2-40B4-BE49-F238E27FC236}">
                <a16:creationId xmlns:a16="http://schemas.microsoft.com/office/drawing/2014/main" id="{079EF528-6C32-7C46-A397-ECE9EBF46C3D}"/>
              </a:ext>
            </a:extLst>
          </p:cNvPr>
          <p:cNvCxnSpPr>
            <a:cxnSpLocks noChangeShapeType="1"/>
          </p:cNvCxnSpPr>
          <p:nvPr/>
        </p:nvCxnSpPr>
        <p:spPr bwMode="auto">
          <a:xfrm flipV="1">
            <a:off x="3855310" y="1134604"/>
            <a:ext cx="2462474" cy="4068994"/>
          </a:xfrm>
          <a:prstGeom prst="straightConnector1">
            <a:avLst/>
          </a:prstGeom>
          <a:noFill/>
          <a:ln w="9525">
            <a:solidFill>
              <a:schemeClr val="tx1"/>
            </a:solidFill>
            <a:round/>
            <a:headEnd/>
            <a:tailEnd type="triangle" w="med" len="med"/>
          </a:ln>
        </p:spPr>
      </p:cxnSp>
      <p:cxnSp>
        <p:nvCxnSpPr>
          <p:cNvPr id="22" name="AutoShape 11">
            <a:extLst>
              <a:ext uri="{FF2B5EF4-FFF2-40B4-BE49-F238E27FC236}">
                <a16:creationId xmlns:a16="http://schemas.microsoft.com/office/drawing/2014/main" id="{3361933A-63D9-6B47-A3E6-A1F66B6705FC}"/>
              </a:ext>
            </a:extLst>
          </p:cNvPr>
          <p:cNvCxnSpPr>
            <a:cxnSpLocks noChangeShapeType="1"/>
            <a:endCxn id="3" idx="1"/>
          </p:cNvCxnSpPr>
          <p:nvPr/>
        </p:nvCxnSpPr>
        <p:spPr bwMode="auto">
          <a:xfrm>
            <a:off x="3935155" y="5215495"/>
            <a:ext cx="4810253" cy="9751"/>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85E423D9-B310-6547-9E99-C2CBC69C5F19}"/>
              </a:ext>
            </a:extLst>
          </p:cNvPr>
          <p:cNvSpPr txBox="1"/>
          <p:nvPr/>
        </p:nvSpPr>
        <p:spPr>
          <a:xfrm>
            <a:off x="4455048" y="561587"/>
            <a:ext cx="312906" cy="400110"/>
          </a:xfrm>
          <a:prstGeom prst="rect">
            <a:avLst/>
          </a:prstGeom>
          <a:noFill/>
        </p:spPr>
        <p:txBody>
          <a:bodyPr wrap="square" rtlCol="0">
            <a:spAutoFit/>
          </a:bodyPr>
          <a:lstStyle/>
          <a:p>
            <a:r>
              <a:rPr lang="en-US" sz="2000" b="1" dirty="0">
                <a:solidFill>
                  <a:srgbClr val="9C1127"/>
                </a:solidFill>
                <a:latin typeface="Garamond" panose="02020404030301010803" pitchFamily="18" charset="0"/>
              </a:rPr>
              <a:t>_</a:t>
            </a:r>
          </a:p>
        </p:txBody>
      </p:sp>
      <p:sp>
        <p:nvSpPr>
          <p:cNvPr id="24" name="TextBox 23">
            <a:extLst>
              <a:ext uri="{FF2B5EF4-FFF2-40B4-BE49-F238E27FC236}">
                <a16:creationId xmlns:a16="http://schemas.microsoft.com/office/drawing/2014/main" id="{542F84EB-6D2E-DE4F-B496-5879FE6ACE05}"/>
              </a:ext>
            </a:extLst>
          </p:cNvPr>
          <p:cNvSpPr txBox="1"/>
          <p:nvPr/>
        </p:nvSpPr>
        <p:spPr>
          <a:xfrm>
            <a:off x="4492627" y="3362304"/>
            <a:ext cx="356188" cy="400110"/>
          </a:xfrm>
          <a:prstGeom prst="rect">
            <a:avLst/>
          </a:prstGeom>
          <a:noFill/>
        </p:spPr>
        <p:txBody>
          <a:bodyPr wrap="none" rtlCol="0">
            <a:spAutoFit/>
          </a:bodyPr>
          <a:lstStyle/>
          <a:p>
            <a:r>
              <a:rPr lang="en-US" sz="2000" b="1" dirty="0">
                <a:solidFill>
                  <a:srgbClr val="9C1127"/>
                </a:solidFill>
                <a:latin typeface="Garamond" panose="02020404030301010803" pitchFamily="18" charset="0"/>
              </a:rPr>
              <a:t>+</a:t>
            </a:r>
          </a:p>
        </p:txBody>
      </p:sp>
      <p:sp>
        <p:nvSpPr>
          <p:cNvPr id="25" name="TextBox 24">
            <a:extLst>
              <a:ext uri="{FF2B5EF4-FFF2-40B4-BE49-F238E27FC236}">
                <a16:creationId xmlns:a16="http://schemas.microsoft.com/office/drawing/2014/main" id="{50141261-698D-5B48-964B-0A654DA17B5E}"/>
              </a:ext>
            </a:extLst>
          </p:cNvPr>
          <p:cNvSpPr txBox="1"/>
          <p:nvPr/>
        </p:nvSpPr>
        <p:spPr>
          <a:xfrm>
            <a:off x="4502604" y="4774953"/>
            <a:ext cx="356188" cy="400110"/>
          </a:xfrm>
          <a:prstGeom prst="rect">
            <a:avLst/>
          </a:prstGeom>
          <a:noFill/>
        </p:spPr>
        <p:txBody>
          <a:bodyPr wrap="none" rtlCol="0">
            <a:spAutoFit/>
          </a:bodyPr>
          <a:lstStyle/>
          <a:p>
            <a:r>
              <a:rPr lang="en-US" sz="2000" b="1" dirty="0">
                <a:solidFill>
                  <a:srgbClr val="FFC000"/>
                </a:solidFill>
                <a:latin typeface="Garamond" panose="02020404030301010803" pitchFamily="18" charset="0"/>
              </a:rPr>
              <a:t>+</a:t>
            </a:r>
          </a:p>
        </p:txBody>
      </p:sp>
      <p:cxnSp>
        <p:nvCxnSpPr>
          <p:cNvPr id="26" name="AutoShape 11">
            <a:extLst>
              <a:ext uri="{FF2B5EF4-FFF2-40B4-BE49-F238E27FC236}">
                <a16:creationId xmlns:a16="http://schemas.microsoft.com/office/drawing/2014/main" id="{5CBBD2A9-0BB8-0542-94DF-A70B14676F1C}"/>
              </a:ext>
            </a:extLst>
          </p:cNvPr>
          <p:cNvCxnSpPr>
            <a:cxnSpLocks noChangeShapeType="1"/>
            <a:endCxn id="3" idx="1"/>
          </p:cNvCxnSpPr>
          <p:nvPr/>
        </p:nvCxnSpPr>
        <p:spPr bwMode="auto">
          <a:xfrm>
            <a:off x="4389070" y="771818"/>
            <a:ext cx="4356338" cy="4453428"/>
          </a:xfrm>
          <a:prstGeom prst="straightConnector1">
            <a:avLst/>
          </a:prstGeom>
          <a:noFill/>
          <a:ln w="9525">
            <a:solidFill>
              <a:schemeClr val="tx1"/>
            </a:solidFill>
            <a:round/>
            <a:headEnd/>
            <a:tailEnd type="triangle" w="med" len="med"/>
          </a:ln>
        </p:spPr>
      </p:cxnSp>
      <p:sp>
        <p:nvSpPr>
          <p:cNvPr id="27" name="TextBox 26">
            <a:extLst>
              <a:ext uri="{FF2B5EF4-FFF2-40B4-BE49-F238E27FC236}">
                <a16:creationId xmlns:a16="http://schemas.microsoft.com/office/drawing/2014/main" id="{BC3D12B9-8871-7948-8142-B897A357E74B}"/>
              </a:ext>
            </a:extLst>
          </p:cNvPr>
          <p:cNvSpPr txBox="1"/>
          <p:nvPr/>
        </p:nvSpPr>
        <p:spPr>
          <a:xfrm>
            <a:off x="4427385" y="862116"/>
            <a:ext cx="312906" cy="400110"/>
          </a:xfrm>
          <a:prstGeom prst="rect">
            <a:avLst/>
          </a:prstGeom>
          <a:noFill/>
        </p:spPr>
        <p:txBody>
          <a:bodyPr wrap="none" rtlCol="0">
            <a:spAutoFit/>
          </a:bodyPr>
          <a:lstStyle/>
          <a:p>
            <a:r>
              <a:rPr lang="en-US" sz="2000" b="1" dirty="0">
                <a:solidFill>
                  <a:srgbClr val="FFC000"/>
                </a:solidFill>
                <a:latin typeface="Garamond" panose="02020404030301010803" pitchFamily="18" charset="0"/>
              </a:rPr>
              <a:t>_</a:t>
            </a:r>
          </a:p>
        </p:txBody>
      </p:sp>
      <p:sp>
        <p:nvSpPr>
          <p:cNvPr id="28" name="Rectangle 27">
            <a:extLst>
              <a:ext uri="{FF2B5EF4-FFF2-40B4-BE49-F238E27FC236}">
                <a16:creationId xmlns:a16="http://schemas.microsoft.com/office/drawing/2014/main" id="{F69591AD-CE62-AE52-C247-0DFE51994D97}"/>
              </a:ext>
            </a:extLst>
          </p:cNvPr>
          <p:cNvSpPr/>
          <p:nvPr/>
        </p:nvSpPr>
        <p:spPr>
          <a:xfrm>
            <a:off x="4962013" y="3777224"/>
            <a:ext cx="2370384" cy="5395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KE" dirty="0">
                <a:solidFill>
                  <a:schemeClr val="tx2"/>
                </a:solidFill>
              </a:rPr>
              <a:t>Mpox information </a:t>
            </a:r>
          </a:p>
        </p:txBody>
      </p:sp>
    </p:spTree>
    <p:extLst>
      <p:ext uri="{BB962C8B-B14F-4D97-AF65-F5344CB8AC3E}">
        <p14:creationId xmlns:p14="http://schemas.microsoft.com/office/powerpoint/2010/main" val="81545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3767667" y="2192867"/>
            <a:ext cx="7981425" cy="4007911"/>
          </a:xfrm>
        </p:spPr>
        <p:txBody>
          <a:bodyPr>
            <a:normAutofit/>
          </a:bodyPr>
          <a:lstStyle/>
          <a:p>
            <a:r>
              <a:rPr lang="en-GB" dirty="0"/>
              <a:t>From July 2024,we conducted a short study to evaluate community awareness and preparedness regarding </a:t>
            </a:r>
            <a:r>
              <a:rPr lang="en-GB" dirty="0" err="1"/>
              <a:t>Mpox</a:t>
            </a:r>
            <a:r>
              <a:rPr lang="en-GB" dirty="0"/>
              <a:t>. Data was collected during monkey survey where we had over 100 responses regarding </a:t>
            </a:r>
            <a:r>
              <a:rPr lang="en-GB" dirty="0" err="1"/>
              <a:t>Mpox</a:t>
            </a:r>
            <a:r>
              <a:rPr lang="en-GB" dirty="0"/>
              <a:t>. The survey consisted of multiple choice and open ended questions</a:t>
            </a:r>
          </a:p>
          <a:p>
            <a:pPr marL="457200" indent="-457200">
              <a:buFont typeface="+mj-lt"/>
              <a:buAutoNum type="arabicPeriod"/>
            </a:pPr>
            <a:r>
              <a:rPr lang="en-GB" dirty="0"/>
              <a:t>Sources of information on </a:t>
            </a:r>
            <a:r>
              <a:rPr lang="en-GB" dirty="0" err="1"/>
              <a:t>Mpox</a:t>
            </a:r>
            <a:endParaRPr lang="en-GB" dirty="0"/>
          </a:p>
          <a:p>
            <a:pPr marL="457200" indent="-457200">
              <a:buFont typeface="+mj-lt"/>
              <a:buAutoNum type="arabicPeriod"/>
            </a:pPr>
            <a:r>
              <a:rPr lang="en-GB" dirty="0"/>
              <a:t>Knowledge on </a:t>
            </a:r>
            <a:r>
              <a:rPr lang="en-GB" dirty="0" err="1"/>
              <a:t>Mpox</a:t>
            </a:r>
            <a:r>
              <a:rPr lang="en-GB" dirty="0"/>
              <a:t> symptoms and transmission</a:t>
            </a:r>
          </a:p>
          <a:p>
            <a:pPr marL="457200" indent="-457200">
              <a:buFont typeface="+mj-lt"/>
              <a:buAutoNum type="arabicPeriod"/>
            </a:pPr>
            <a:r>
              <a:rPr lang="en-GB" dirty="0"/>
              <a:t>Awareness and preventive measures</a:t>
            </a:r>
          </a:p>
          <a:p>
            <a:pPr marL="457200" indent="-457200">
              <a:buFont typeface="+mj-lt"/>
              <a:buAutoNum type="arabicPeriod"/>
            </a:pPr>
            <a:r>
              <a:rPr lang="en-GB" dirty="0"/>
              <a:t>Perceived community preparedness</a:t>
            </a:r>
          </a:p>
          <a:p>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Background </a:t>
            </a:r>
            <a:endParaRPr lang="en-GB" noProof="0" dirty="0"/>
          </a:p>
        </p:txBody>
      </p:sp>
    </p:spTree>
    <p:extLst>
      <p:ext uri="{BB962C8B-B14F-4D97-AF65-F5344CB8AC3E}">
        <p14:creationId xmlns:p14="http://schemas.microsoft.com/office/powerpoint/2010/main" val="269481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549" y="1784125"/>
            <a:ext cx="6096000" cy="729430"/>
          </a:xfrm>
          <a:prstGeom prst="rect">
            <a:avLst/>
          </a:prstGeom>
        </p:spPr>
        <p:txBody>
          <a:bodyPr>
            <a:spAutoFit/>
          </a:bodyPr>
          <a:lstStyle/>
          <a:p>
            <a:pPr>
              <a:lnSpc>
                <a:spcPct val="115000"/>
              </a:lnSpc>
            </a:pPr>
            <a:r>
              <a:rPr lang="en-US" dirty="0">
                <a:latin typeface="Arial" panose="020B0604020202020204" pitchFamily="34" charset="0"/>
                <a:ea typeface="Arial" panose="020B0604020202020204" pitchFamily="34" charset="0"/>
              </a:rPr>
              <a:t>Which key population community do you identify with? (can check more than one)</a:t>
            </a:r>
          </a:p>
        </p:txBody>
      </p:sp>
      <p:pic>
        <p:nvPicPr>
          <p:cNvPr id="3" name="image8.png"/>
          <p:cNvPicPr/>
          <p:nvPr/>
        </p:nvPicPr>
        <p:blipFill>
          <a:blip r:embed="rId3"/>
          <a:srcRect/>
          <a:stretch>
            <a:fillRect/>
          </a:stretch>
        </p:blipFill>
        <p:spPr>
          <a:xfrm>
            <a:off x="498566" y="2513555"/>
            <a:ext cx="10226040" cy="4826726"/>
          </a:xfrm>
          <a:prstGeom prst="rect">
            <a:avLst/>
          </a:prstGeom>
          <a:ln/>
        </p:spPr>
      </p:pic>
    </p:spTree>
    <p:extLst>
      <p:ext uri="{BB962C8B-B14F-4D97-AF65-F5344CB8AC3E}">
        <p14:creationId xmlns:p14="http://schemas.microsoft.com/office/powerpoint/2010/main" val="272134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33F1CC4C-109F-CF5A-2E4E-46BE6F088C75}"/>
              </a:ext>
            </a:extLst>
          </p:cNvPr>
          <p:cNvGraphicFramePr/>
          <p:nvPr>
            <p:extLst>
              <p:ext uri="{D42A27DB-BD31-4B8C-83A1-F6EECF244321}">
                <p14:modId xmlns:p14="http://schemas.microsoft.com/office/powerpoint/2010/main" val="998118493"/>
              </p:ext>
            </p:extLst>
          </p:nvPr>
        </p:nvGraphicFramePr>
        <p:xfrm>
          <a:off x="609600" y="1811867"/>
          <a:ext cx="10625667" cy="43603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33F1CC4C-109F-CF5A-2E4E-46BE6F088C75}"/>
              </a:ext>
            </a:extLst>
          </p:cNvPr>
          <p:cNvGraphicFramePr/>
          <p:nvPr>
            <p:extLst>
              <p:ext uri="{D42A27DB-BD31-4B8C-83A1-F6EECF244321}">
                <p14:modId xmlns:p14="http://schemas.microsoft.com/office/powerpoint/2010/main" val="2105215029"/>
              </p:ext>
            </p:extLst>
          </p:nvPr>
        </p:nvGraphicFramePr>
        <p:xfrm>
          <a:off x="3070371" y="685800"/>
          <a:ext cx="8782962" cy="5249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448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1588" y="780176"/>
            <a:ext cx="7441036" cy="383759"/>
          </a:xfrm>
          <a:prstGeom prst="rect">
            <a:avLst/>
          </a:prstGeom>
        </p:spPr>
        <p:txBody>
          <a:bodyPr wrap="square">
            <a:spAutoFit/>
          </a:bodyPr>
          <a:lstStyle/>
          <a:p>
            <a:pPr marR="0" lvl="0">
              <a:lnSpc>
                <a:spcPct val="115000"/>
              </a:lnSpc>
              <a:spcBef>
                <a:spcPts val="0"/>
              </a:spcBef>
              <a:spcAft>
                <a:spcPts val="0"/>
              </a:spcAft>
            </a:pPr>
            <a:r>
              <a:rPr lang="en-US" dirty="0">
                <a:latin typeface="Arial" panose="020B0604020202020204" pitchFamily="34" charset="0"/>
                <a:ea typeface="Arial" panose="020B0604020202020204" pitchFamily="34" charset="0"/>
              </a:rPr>
              <a:t>Where are all the places you have heard about </a:t>
            </a:r>
            <a:r>
              <a:rPr lang="en-US" dirty="0" err="1">
                <a:latin typeface="Arial" panose="020B0604020202020204" pitchFamily="34" charset="0"/>
                <a:ea typeface="Arial" panose="020B0604020202020204" pitchFamily="34" charset="0"/>
              </a:rPr>
              <a:t>mpox</a:t>
            </a:r>
            <a:r>
              <a:rPr lang="en-US" dirty="0">
                <a:latin typeface="Arial" panose="020B0604020202020204" pitchFamily="34" charset="0"/>
                <a:ea typeface="Arial" panose="020B0604020202020204" pitchFamily="34" charset="0"/>
              </a:rPr>
              <a:t>? </a:t>
            </a:r>
          </a:p>
        </p:txBody>
      </p:sp>
      <p:pic>
        <p:nvPicPr>
          <p:cNvPr id="3" name="image4.png"/>
          <p:cNvPicPr/>
          <p:nvPr/>
        </p:nvPicPr>
        <p:blipFill>
          <a:blip r:embed="rId2"/>
          <a:srcRect/>
          <a:stretch>
            <a:fillRect/>
          </a:stretch>
        </p:blipFill>
        <p:spPr>
          <a:xfrm>
            <a:off x="1728132" y="1887523"/>
            <a:ext cx="9018165" cy="4815900"/>
          </a:xfrm>
          <a:prstGeom prst="rect">
            <a:avLst/>
          </a:prstGeom>
          <a:ln/>
        </p:spPr>
      </p:pic>
    </p:spTree>
    <p:extLst>
      <p:ext uri="{BB962C8B-B14F-4D97-AF65-F5344CB8AC3E}">
        <p14:creationId xmlns:p14="http://schemas.microsoft.com/office/powerpoint/2010/main" val="306322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7973" y="780176"/>
            <a:ext cx="9320169" cy="702308"/>
          </a:xfrm>
          <a:prstGeom prst="rect">
            <a:avLst/>
          </a:prstGeom>
        </p:spPr>
        <p:txBody>
          <a:bodyPr wrap="square">
            <a:spAutoFit/>
          </a:bodyPr>
          <a:lstStyle/>
          <a:p>
            <a:pPr marR="0" lvl="0">
              <a:lnSpc>
                <a:spcPct val="115000"/>
              </a:lnSpc>
              <a:spcBef>
                <a:spcPts val="0"/>
              </a:spcBef>
              <a:spcAft>
                <a:spcPts val="0"/>
              </a:spcAft>
            </a:pPr>
            <a:r>
              <a:rPr lang="en-US" dirty="0">
                <a:latin typeface="Arial" panose="020B0604020202020204" pitchFamily="34" charset="0"/>
                <a:ea typeface="Arial" panose="020B0604020202020204" pitchFamily="34" charset="0"/>
              </a:rPr>
              <a:t>If someone has </a:t>
            </a:r>
            <a:r>
              <a:rPr lang="en-US" dirty="0" err="1">
                <a:latin typeface="Arial" panose="020B0604020202020204" pitchFamily="34" charset="0"/>
                <a:ea typeface="Arial" panose="020B0604020202020204" pitchFamily="34" charset="0"/>
              </a:rPr>
              <a:t>mpox</a:t>
            </a:r>
            <a:r>
              <a:rPr lang="en-US" dirty="0">
                <a:latin typeface="Arial" panose="020B0604020202020204" pitchFamily="34" charset="0"/>
                <a:ea typeface="Arial" panose="020B0604020202020204" pitchFamily="34" charset="0"/>
              </a:rPr>
              <a:t> rashes/bumps, in what ways do you think it can be passed on to another person? </a:t>
            </a:r>
          </a:p>
        </p:txBody>
      </p:sp>
      <p:pic>
        <p:nvPicPr>
          <p:cNvPr id="3" name="image2.png"/>
          <p:cNvPicPr/>
          <p:nvPr/>
        </p:nvPicPr>
        <p:blipFill>
          <a:blip r:embed="rId2"/>
          <a:srcRect/>
          <a:stretch>
            <a:fillRect/>
          </a:stretch>
        </p:blipFill>
        <p:spPr>
          <a:xfrm>
            <a:off x="1321525" y="1937857"/>
            <a:ext cx="9542218" cy="4929554"/>
          </a:xfrm>
          <a:prstGeom prst="rect">
            <a:avLst/>
          </a:prstGeom>
          <a:ln/>
        </p:spPr>
      </p:pic>
    </p:spTree>
    <p:extLst>
      <p:ext uri="{BB962C8B-B14F-4D97-AF65-F5344CB8AC3E}">
        <p14:creationId xmlns:p14="http://schemas.microsoft.com/office/powerpoint/2010/main" val="124538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3869" y="872455"/>
            <a:ext cx="8825218" cy="383759"/>
          </a:xfrm>
          <a:prstGeom prst="rect">
            <a:avLst/>
          </a:prstGeom>
        </p:spPr>
        <p:txBody>
          <a:bodyPr wrap="square">
            <a:spAutoFit/>
          </a:bodyPr>
          <a:lstStyle/>
          <a:p>
            <a:pPr marR="0" lvl="0">
              <a:lnSpc>
                <a:spcPct val="115000"/>
              </a:lnSpc>
              <a:spcBef>
                <a:spcPts val="0"/>
              </a:spcBef>
              <a:spcAft>
                <a:spcPts val="0"/>
              </a:spcAft>
            </a:pPr>
            <a:r>
              <a:rPr lang="en-US" dirty="0">
                <a:latin typeface="Arial" panose="020B0604020202020204" pitchFamily="34" charset="0"/>
                <a:ea typeface="Arial" panose="020B0604020202020204" pitchFamily="34" charset="0"/>
              </a:rPr>
              <a:t>What symptoms are you aware of that are associated with </a:t>
            </a:r>
            <a:r>
              <a:rPr lang="en-US" dirty="0" err="1">
                <a:latin typeface="Arial" panose="020B0604020202020204" pitchFamily="34" charset="0"/>
                <a:ea typeface="Arial" panose="020B0604020202020204" pitchFamily="34" charset="0"/>
              </a:rPr>
              <a:t>mpox</a:t>
            </a:r>
            <a:endParaRPr lang="en-US" dirty="0">
              <a:latin typeface="Arial" panose="020B0604020202020204" pitchFamily="34" charset="0"/>
              <a:ea typeface="Arial" panose="020B0604020202020204" pitchFamily="34" charset="0"/>
            </a:endParaRPr>
          </a:p>
        </p:txBody>
      </p:sp>
      <p:pic>
        <p:nvPicPr>
          <p:cNvPr id="3" name="image6.png"/>
          <p:cNvPicPr/>
          <p:nvPr/>
        </p:nvPicPr>
        <p:blipFill>
          <a:blip r:embed="rId2"/>
          <a:srcRect/>
          <a:stretch>
            <a:fillRect/>
          </a:stretch>
        </p:blipFill>
        <p:spPr>
          <a:xfrm>
            <a:off x="1904301" y="1778466"/>
            <a:ext cx="10435905" cy="4739780"/>
          </a:xfrm>
          <a:prstGeom prst="rect">
            <a:avLst/>
          </a:prstGeom>
          <a:ln/>
        </p:spPr>
      </p:pic>
    </p:spTree>
    <p:extLst>
      <p:ext uri="{BB962C8B-B14F-4D97-AF65-F5344CB8AC3E}">
        <p14:creationId xmlns:p14="http://schemas.microsoft.com/office/powerpoint/2010/main" val="3981546684"/>
      </p:ext>
    </p:extLst>
  </p:cSld>
  <p:clrMapOvr>
    <a:masterClrMapping/>
  </p:clrMapOvr>
</p:sld>
</file>

<file path=ppt/theme/theme1.xml><?xml version="1.0" encoding="utf-8"?>
<a:theme xmlns:a="http://schemas.openxmlformats.org/drawingml/2006/main" name="IAS2025">
  <a:themeElements>
    <a:clrScheme name="IAS 2025">
      <a:dk1>
        <a:srgbClr val="000000"/>
      </a:dk1>
      <a:lt1>
        <a:srgbClr val="FFFFFF"/>
      </a:lt1>
      <a:dk2>
        <a:srgbClr val="CC0022"/>
      </a:dk2>
      <a:lt2>
        <a:srgbClr val="FFFFFF"/>
      </a:lt2>
      <a:accent1>
        <a:srgbClr val="1C1D1D"/>
      </a:accent1>
      <a:accent2>
        <a:srgbClr val="B2B2B2"/>
      </a:accent2>
      <a:accent3>
        <a:srgbClr val="CC0022"/>
      </a:accent3>
      <a:accent4>
        <a:srgbClr val="346CFF"/>
      </a:accent4>
      <a:accent5>
        <a:srgbClr val="FF8D00"/>
      </a:accent5>
      <a:accent6>
        <a:srgbClr val="8A3FFC"/>
      </a:accent6>
      <a:hlink>
        <a:srgbClr val="CC0022"/>
      </a:hlink>
      <a:folHlink>
        <a:srgbClr val="CC0022"/>
      </a:folHlink>
    </a:clrScheme>
    <a:fontScheme name="IAS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2992CA78-C814-C640-8F8A-AC2914D9903B}" vid="{6032044C-337A-1345-A317-3298C40612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IAS2025</Template>
  <TotalTime>5921</TotalTime>
  <Words>614</Words>
  <Application>Microsoft Macintosh PowerPoint</Application>
  <PresentationFormat>Widescreen</PresentationFormat>
  <Paragraphs>58</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Verdana</vt:lpstr>
      <vt:lpstr>Courier New</vt:lpstr>
      <vt:lpstr>Garamond</vt:lpstr>
      <vt:lpstr>IAS2025</vt:lpstr>
      <vt:lpstr>Mpox awareness and access barriers among MSM, transgender and intersex communities in Kenya</vt:lpstr>
      <vt:lpstr>Summary</vt:lpstr>
      <vt:lpstr>PowerPoint Presentation</vt:lpstr>
      <vt:lpstr>Background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Mpox awareness and access barriers among MSM, transgender and intersex communities in Kenya</dc:title>
  <dc:creator>Microsoft Office User</dc:creator>
  <cp:lastModifiedBy>Microsoft Office User</cp:lastModifiedBy>
  <cp:revision>14</cp:revision>
  <dcterms:created xsi:type="dcterms:W3CDTF">2025-07-04T07:13:08Z</dcterms:created>
  <dcterms:modified xsi:type="dcterms:W3CDTF">2025-07-09T09:49:18Z</dcterms:modified>
</cp:coreProperties>
</file>