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702" r:id="rId1"/>
  </p:sldMasterIdLst>
  <p:notesMasterIdLst>
    <p:notesMasterId r:id="rId17"/>
  </p:notesMasterIdLst>
  <p:sldIdLst>
    <p:sldId id="266" r:id="rId2"/>
    <p:sldId id="273" r:id="rId3"/>
    <p:sldId id="257" r:id="rId4"/>
    <p:sldId id="278" r:id="rId5"/>
    <p:sldId id="258" r:id="rId6"/>
    <p:sldId id="279" r:id="rId7"/>
    <p:sldId id="272" r:id="rId8"/>
    <p:sldId id="269" r:id="rId9"/>
    <p:sldId id="270" r:id="rId10"/>
    <p:sldId id="259" r:id="rId11"/>
    <p:sldId id="271" r:id="rId12"/>
    <p:sldId id="264" r:id="rId13"/>
    <p:sldId id="276" r:id="rId14"/>
    <p:sldId id="277" r:id="rId15"/>
    <p:sldId id="261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Verdana" panose="020B060403050404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–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B344D84-9AFB-497E-A393-DC336BA19D2E}" styleName="Medium Style 3 –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–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–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50" autoAdjust="0"/>
    <p:restoredTop sz="96327"/>
  </p:normalViewPr>
  <p:slideViewPr>
    <p:cSldViewPr snapToGrid="0" snapToObjects="1">
      <p:cViewPr varScale="1">
        <p:scale>
          <a:sx n="63" d="100"/>
          <a:sy n="63" d="100"/>
        </p:scale>
        <p:origin x="952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Verdan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Verdana" panose="020B0604030504040204" pitchFamily="34" charset="0"/>
              </a:defRPr>
            </a:lvl1pPr>
          </a:lstStyle>
          <a:p>
            <a:fld id="{AC4D20E5-D8F7-594B-9D91-F763D43B9AF7}" type="datetimeFigureOut">
              <a:rPr lang="en-GB" smtClean="0"/>
              <a:pPr/>
              <a:t>10/07/2025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Verdan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Verdana" panose="020B0604030504040204" pitchFamily="34" charset="0"/>
              </a:defRPr>
            </a:lvl1pPr>
          </a:lstStyle>
          <a:p>
            <a:fld id="{1BE8DCDC-D13C-2549-BE6A-717E9EED41A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2321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37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0E06508-29B0-CD26-5E55-B30DFEB51329}"/>
              </a:ext>
            </a:extLst>
          </p:cNvPr>
          <p:cNvSpPr/>
          <p:nvPr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1812056"/>
            <a:ext cx="7357341" cy="4296397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7F30928-B8B0-4CD7-EA8A-AA46742A9F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1162358"/>
            <a:ext cx="7357344" cy="43379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800" b="1" i="0">
                <a:solidFill>
                  <a:schemeClr val="accent1"/>
                </a:solidFill>
                <a:latin typeface="+mj-lt"/>
                <a:ea typeface="IAS Ribbon Sans Bold" pitchFamily="2" charset="0"/>
              </a:defRPr>
            </a:lvl1pPr>
          </a:lstStyle>
          <a:p>
            <a:pPr lvl="0"/>
            <a:r>
              <a:rPr lang="en-GB" noProof="0" dirty="0"/>
              <a:t>Session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0750B0-F078-4486-2017-F8B331530B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388" y="696043"/>
            <a:ext cx="7357344" cy="38519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 noProof="0" dirty="0"/>
              <a:t>Presenter name &amp; affiliation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A26220-484C-E021-DC95-3F0DB777000E}"/>
              </a:ext>
            </a:extLst>
          </p:cNvPr>
          <p:cNvSpPr txBox="1"/>
          <p:nvPr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538053-F5FF-0EEB-86C2-6343D0DDDCD0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3650E2-923F-C3D8-A779-3D63B9AD3B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9214" y="4060719"/>
            <a:ext cx="3069934" cy="228776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1003BC-2DBC-50F0-53BB-5291084D70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10800000">
            <a:off x="0" y="0"/>
            <a:ext cx="3600000" cy="3600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A59130A-C07C-74F5-F7D0-98CA8D6D1EA8}"/>
              </a:ext>
            </a:extLst>
          </p:cNvPr>
          <p:cNvSpPr/>
          <p:nvPr userDrawn="1"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E29D7D-D7E4-DEA4-06F6-B53D5751B174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A07090-E888-1E28-15C2-E3D2334B31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89214" y="4060719"/>
            <a:ext cx="3069934" cy="22877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A287E0-F360-9745-7D9A-2B2D692B3C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 rot="10800000">
            <a:off x="0" y="0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2302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4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75613" y="2097089"/>
            <a:ext cx="3673478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7200900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  <a:p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Donec </a:t>
            </a:r>
            <a:r>
              <a:rPr lang="en-GB" noProof="0" dirty="0" err="1"/>
              <a:t>rutrum</a:t>
            </a:r>
            <a:r>
              <a:rPr lang="en-GB" noProof="0" dirty="0"/>
              <a:t> </a:t>
            </a:r>
            <a:r>
              <a:rPr lang="en-GB" noProof="0" dirty="0" err="1"/>
              <a:t>congue</a:t>
            </a:r>
            <a:r>
              <a:rPr lang="en-GB" noProof="0" dirty="0"/>
              <a:t> </a:t>
            </a:r>
            <a:r>
              <a:rPr lang="en-GB" noProof="0" dirty="0" err="1"/>
              <a:t>leo</a:t>
            </a:r>
            <a:r>
              <a:rPr lang="en-GB" noProof="0" dirty="0"/>
              <a:t>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malesuada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 err="1"/>
              <a:t>Curabitur</a:t>
            </a:r>
            <a:r>
              <a:rPr lang="en-GB" noProof="0" dirty="0"/>
              <a:t> </a:t>
            </a:r>
            <a:r>
              <a:rPr lang="en-GB" noProof="0" dirty="0" err="1"/>
              <a:t>aliquet</a:t>
            </a:r>
            <a:r>
              <a:rPr lang="en-GB" noProof="0" dirty="0"/>
              <a:t> </a:t>
            </a:r>
            <a:r>
              <a:rPr lang="en-GB" noProof="0" dirty="0" err="1"/>
              <a:t>quam</a:t>
            </a:r>
            <a:r>
              <a:rPr lang="en-GB" noProof="0" dirty="0"/>
              <a:t> id dui </a:t>
            </a:r>
            <a:r>
              <a:rPr lang="en-GB" noProof="0" dirty="0" err="1"/>
              <a:t>posuere</a:t>
            </a:r>
            <a:r>
              <a:rPr lang="en-GB" noProof="0" dirty="0"/>
              <a:t> </a:t>
            </a:r>
            <a:r>
              <a:rPr lang="en-GB" noProof="0" dirty="0" err="1"/>
              <a:t>blandit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B0D675-CDCD-957C-2EAF-0477619803DB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7380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Nulla quis lorem ut libero malesuada feugiat. Curabitur non nulla sit amet nisl tempus convallis quis ac lectus.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2C07795-8A1B-4F48-ADAF-7475467E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5BEA16-9E9F-0D4A-9C31-85DAC460949F}"/>
              </a:ext>
            </a:extLst>
          </p:cNvPr>
          <p:cNvSpPr txBox="1"/>
          <p:nvPr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3A0912-00E9-3E4E-9381-0A5C958C62D2}"/>
              </a:ext>
            </a:extLst>
          </p:cNvPr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D43CCD-AAFC-B847-BF0F-B7E2A805F6E1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7D33BA-66D6-E190-0410-77B932AF24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272945" y="0"/>
            <a:ext cx="3919055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D19E5D-1282-87A4-93A4-11553F954FD1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9C306E-AD59-43C3-D70E-86E449BC15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72945" y="0"/>
            <a:ext cx="3919055" cy="68580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2FA691-34E1-B147-9F45-2CFB053A59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83328" y="979714"/>
            <a:ext cx="4734000" cy="4898572"/>
          </a:xfrm>
          <a:prstGeom prst="rect">
            <a:avLst/>
          </a:prstGeom>
          <a:solidFill>
            <a:schemeClr val="tx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4E1BE8-37AC-903E-97BB-440D59931F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89" y="64008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4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2C07795-8A1B-4F48-ADAF-7475467E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5BEA16-9E9F-0D4A-9C31-85DAC460949F}"/>
              </a:ext>
            </a:extLst>
          </p:cNvPr>
          <p:cNvSpPr txBox="1"/>
          <p:nvPr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3A0912-00E9-3E4E-9381-0A5C958C62D2}"/>
              </a:ext>
            </a:extLst>
          </p:cNvPr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D43CCD-AAFC-B847-BF0F-B7E2A805F6E1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FD00EE-BA8D-4911-16EE-CA53007DC8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 rot="10800000">
            <a:off x="8272945" y="0"/>
            <a:ext cx="3919055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F8773D-E656-BD7A-BE14-0725A078805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D36A2C-4863-1EEA-047B-F2720FB9C9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8272945" y="0"/>
            <a:ext cx="3919055" cy="68580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2FA691-34E1-B147-9F45-2CFB053A59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74702" y="979714"/>
            <a:ext cx="4734000" cy="4898572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34E10B-2569-B7F4-1057-1741FB73EF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89" y="64008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379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 and Content - Patter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A9FAEF4-2CDC-9742-AEF3-A25C5A44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9BC3C2-303A-12CB-9291-D0D960E99FC9}"/>
              </a:ext>
            </a:extLst>
          </p:cNvPr>
          <p:cNvSpPr txBox="1"/>
          <p:nvPr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A9DA97-3B37-BB0F-1BE6-74FB3CC95EA0}"/>
              </a:ext>
            </a:extLst>
          </p:cNvPr>
          <p:cNvSpPr txBox="1"/>
          <p:nvPr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BEA962-3AAC-3B82-0C01-F2793670FFB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2097090"/>
            <a:ext cx="2380438" cy="4759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B2FA2B-5657-1626-F0BC-8DB227E81C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097090"/>
            <a:ext cx="2380438" cy="4759200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4DCF326-D6B4-5E4A-8E2C-D9FE40FD2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88000" y="2098800"/>
            <a:ext cx="4690800" cy="3571200"/>
          </a:xfrm>
          <a:prstGeom prst="rect">
            <a:avLst/>
          </a:prstGeom>
          <a:solidFill>
            <a:schemeClr val="tx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435140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Content - Patter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A9FAEF4-2CDC-9742-AEF3-A25C5A44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9BC3C2-303A-12CB-9291-D0D960E99FC9}"/>
              </a:ext>
            </a:extLst>
          </p:cNvPr>
          <p:cNvSpPr txBox="1"/>
          <p:nvPr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A9DA97-3B37-BB0F-1BE6-74FB3CC95EA0}"/>
              </a:ext>
            </a:extLst>
          </p:cNvPr>
          <p:cNvSpPr txBox="1"/>
          <p:nvPr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87F51E-9D60-F793-C968-27BFB68286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 rot="10800000">
            <a:off x="0" y="2097090"/>
            <a:ext cx="2381293" cy="47609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0024D6-6A30-B67A-32FF-6B94A865A4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0" y="2097090"/>
            <a:ext cx="2381293" cy="4760909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4DCF326-D6B4-5E4A-8E2C-D9FE40FD2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88719" y="2098800"/>
            <a:ext cx="4690800" cy="35712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4187695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3976421-9C43-4A44-829D-511FFE02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CB34A3-C584-1046-8C17-AB1BCE2694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0FD6BC-85DA-4F47-A647-F2C427823D98}"/>
              </a:ext>
            </a:extLst>
          </p:cNvPr>
          <p:cNvSpPr txBox="1"/>
          <p:nvPr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D34DC7-EE56-704B-BED2-428093484F64}"/>
              </a:ext>
            </a:extLst>
          </p:cNvPr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1A06C6-814D-4A47-8F9A-552C373FA66E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5EA44B-9987-7510-17D4-631C27543142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65484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ull slid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6391" y="441325"/>
            <a:ext cx="7632700" cy="4609306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4800" b="0" i="0">
                <a:latin typeface="+mn-lt"/>
                <a:ea typeface="IAS Ribbon Sans Regular" pitchFamily="2" charset="0"/>
              </a:defRPr>
            </a:lvl1pPr>
          </a:lstStyle>
          <a:p>
            <a:r>
              <a:rPr lang="en-GB" noProof="0"/>
              <a:t>“Click to edit Master title style”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83131-2416-4447-B094-A11566C296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5364956"/>
            <a:ext cx="7632700" cy="83581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 b="0" i="0">
                <a:solidFill>
                  <a:schemeClr val="accent1"/>
                </a:solidFill>
                <a:latin typeface="+mj-lt"/>
                <a:ea typeface="IAS Ribbon Sans Regular" pitchFamily="2" charset="0"/>
              </a:defRPr>
            </a:lvl1pPr>
          </a:lstStyle>
          <a:p>
            <a:pPr lvl="0"/>
            <a:r>
              <a:rPr lang="en-GB" noProof="0" dirty="0"/>
              <a:t>Quote citation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9CD793-F130-9CB2-2451-FA943BB6AE2F}"/>
              </a:ext>
            </a:extLst>
          </p:cNvPr>
          <p:cNvSpPr txBox="1"/>
          <p:nvPr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239B4C-6F81-2889-0EB9-39A0F6583ECD}"/>
              </a:ext>
            </a:extLst>
          </p:cNvPr>
          <p:cNvSpPr txBox="1"/>
          <p:nvPr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5E9DFF-8818-3B55-540A-51B035EB08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2098800"/>
            <a:ext cx="3569400" cy="4759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EFABD0A-82D0-DEBA-88A8-6DCDFD28CF8B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A7D546-7D0C-9D21-6475-9F468FE657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098800"/>
            <a:ext cx="3569400" cy="4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185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33118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575945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BF5EE9-054B-49CF-C714-3B4EF9E4C64F}"/>
              </a:ext>
            </a:extLst>
          </p:cNvPr>
          <p:cNvSpPr txBox="1"/>
          <p:nvPr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70DA7D-2DD8-A57A-3FF5-CAA8CD78ED41}"/>
              </a:ext>
            </a:extLst>
          </p:cNvPr>
          <p:cNvSpPr txBox="1"/>
          <p:nvPr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C70770-A7D4-D1BA-618C-E7C4E5567B1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2098800"/>
            <a:ext cx="3569400" cy="4759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172C7C-A38E-5817-CEC8-6B6E4755A160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D1A4B5-C84D-1847-5E82-223FAD82B2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098800"/>
            <a:ext cx="3569400" cy="4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572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16388" y="2097091"/>
            <a:ext cx="7632704" cy="4103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Courier New" panose="02070309020205020404" pitchFamily="49" charset="0"/>
              <a:buNone/>
              <a:defRPr sz="2000"/>
            </a:lvl1pPr>
          </a:lstStyle>
          <a:p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  <a:p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Donec </a:t>
            </a:r>
            <a:r>
              <a:rPr lang="en-GB" noProof="0" dirty="0" err="1"/>
              <a:t>rutrum</a:t>
            </a:r>
            <a:r>
              <a:rPr lang="en-GB" noProof="0" dirty="0"/>
              <a:t> </a:t>
            </a:r>
            <a:r>
              <a:rPr lang="en-GB" noProof="0" dirty="0" err="1"/>
              <a:t>congue</a:t>
            </a:r>
            <a:r>
              <a:rPr lang="en-GB" noProof="0" dirty="0"/>
              <a:t> </a:t>
            </a:r>
            <a:r>
              <a:rPr lang="en-GB" noProof="0" dirty="0" err="1"/>
              <a:t>leo</a:t>
            </a:r>
            <a:r>
              <a:rPr lang="en-GB" noProof="0" dirty="0"/>
              <a:t>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malesuada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 err="1"/>
              <a:t>Curabitur</a:t>
            </a:r>
            <a:r>
              <a:rPr lang="en-GB" noProof="0" dirty="0"/>
              <a:t> </a:t>
            </a:r>
            <a:r>
              <a:rPr lang="en-GB" noProof="0" dirty="0" err="1"/>
              <a:t>aliquet</a:t>
            </a:r>
            <a:r>
              <a:rPr lang="en-GB" noProof="0" dirty="0"/>
              <a:t> </a:t>
            </a:r>
            <a:r>
              <a:rPr lang="en-GB" noProof="0" dirty="0" err="1"/>
              <a:t>quam</a:t>
            </a:r>
            <a:r>
              <a:rPr lang="en-GB" noProof="0" dirty="0"/>
              <a:t> id dui </a:t>
            </a:r>
            <a:r>
              <a:rPr lang="en-GB" noProof="0" dirty="0" err="1"/>
              <a:t>posuere</a:t>
            </a:r>
            <a:r>
              <a:rPr lang="en-GB" noProof="0" dirty="0"/>
              <a:t> </a:t>
            </a:r>
            <a:r>
              <a:rPr lang="en-GB" noProof="0" dirty="0" err="1"/>
              <a:t>blandit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ED8009-8440-8D46-8AD7-A2541109AEA4}"/>
              </a:ext>
            </a:extLst>
          </p:cNvPr>
          <p:cNvSpPr txBox="1"/>
          <p:nvPr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4A4F27-4DA0-09FA-F328-C702D6A3E7C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2097091"/>
            <a:ext cx="3569400" cy="4759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1F9E75-901E-3650-0FBC-12ABDFE02D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097091"/>
            <a:ext cx="3569400" cy="4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693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(no patter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382C04A-F41D-F116-ED1D-BE44852083B2}"/>
              </a:ext>
            </a:extLst>
          </p:cNvPr>
          <p:cNvSpPr/>
          <p:nvPr userDrawn="1"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759B3F-D110-D6ED-127F-0FAAA91002E8}"/>
              </a:ext>
            </a:extLst>
          </p:cNvPr>
          <p:cNvSpPr/>
          <p:nvPr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2917" y="2097091"/>
            <a:ext cx="11306175" cy="41036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 typeface="Courier New" panose="02070309020205020404" pitchFamily="49" charset="0"/>
              <a:buNone/>
              <a:defRPr sz="2000"/>
            </a:lvl1pPr>
          </a:lstStyle>
          <a:p>
            <a:r>
              <a:rPr lang="en-GB" noProof="0"/>
              <a:t>Nulla quis lorem ut libero malesuada feugiat. Curabitur non nulla sit amet nisl tempus convallis quis ac lectus.</a:t>
            </a:r>
          </a:p>
          <a:p>
            <a:r>
              <a:rPr lang="en-GB" noProof="0"/>
              <a:t>Proin eget tortor risus. Lorem ipsum dolor sit amet, consectetur adipiscing elit.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/>
              <a:t>Donec rutrum congue leo eget malesuada.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/>
              <a:t>Curabitur aliquet quam id dui posuere blandit.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/>
              <a:t>Proin eget tortor risus.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41325"/>
            <a:ext cx="8891918" cy="1223964"/>
          </a:xfrm>
          <a:prstGeom prst="rect">
            <a:avLst/>
          </a:prstGeom>
          <a:noFill/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9497C5-5C94-8C43-959D-C5FE7F60E92D}"/>
              </a:ext>
            </a:extLst>
          </p:cNvPr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DE0E92-4155-274E-B8D3-6224F5791510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F21790-326B-DB22-0FD0-1775D2C0DA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025891" y="207065"/>
            <a:ext cx="1769829" cy="13189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B3AA6D6-8290-FF57-8654-0F015A762DA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08FFCA-AE52-CD0B-955C-E64841A43D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025891" y="207065"/>
            <a:ext cx="1769829" cy="131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197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84E54A-D965-FC50-802E-562CE671CB7A}"/>
              </a:ext>
            </a:extLst>
          </p:cNvPr>
          <p:cNvSpPr/>
          <p:nvPr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41325"/>
            <a:ext cx="8891914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9497C5-5C94-8C43-959D-C5FE7F60E92D}"/>
              </a:ext>
            </a:extLst>
          </p:cNvPr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DE0E92-4155-274E-B8D3-6224F5791510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92C575-DA7D-953C-CA15-BC6E245458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025891" y="207065"/>
            <a:ext cx="1769829" cy="131890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8D48287-018F-E759-88F6-8D0431D9724E}"/>
              </a:ext>
            </a:extLst>
          </p:cNvPr>
          <p:cNvSpPr/>
          <p:nvPr userDrawn="1"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55DC59-D327-85C6-A111-70C68B6D41D2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B34D25-7B70-DD47-8219-EC14A2D2BC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025891" y="207065"/>
            <a:ext cx="1769829" cy="131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06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180687-9ED9-514C-9D5C-4D3E75055068}"/>
              </a:ext>
            </a:extLst>
          </p:cNvPr>
          <p:cNvSpPr txBox="1"/>
          <p:nvPr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5A67C6D-451D-6C40-B015-49D120732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7245EE-BB3A-034C-BE06-055376C80D0C}"/>
              </a:ext>
            </a:extLst>
          </p:cNvPr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551B1C-217B-4F4B-81FF-529B758036DF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D5A2AB-F9E2-F306-7694-B7D9BDB27B2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50265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EE9A4EF-A011-1744-9932-D74E1968F6E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441325"/>
            <a:ext cx="5437188" cy="57594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itle 10">
            <a:extLst>
              <a:ext uri="{FF2B5EF4-FFF2-40B4-BE49-F238E27FC236}">
                <a16:creationId xmlns:a16="http://schemas.microsoft.com/office/drawing/2014/main" id="{091C71F5-B0A7-8745-8F8B-E636D57FA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465E4D-8ADE-2143-908C-7C2920965ACF}"/>
              </a:ext>
            </a:extLst>
          </p:cNvPr>
          <p:cNvSpPr txBox="1"/>
          <p:nvPr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76478F-F1E2-AD47-BAC6-395C98E2FF59}"/>
              </a:ext>
            </a:extLst>
          </p:cNvPr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AD4010-0096-6B46-B74C-E77670FCDEA8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CDDE31-B47E-39E8-CFAC-7E55D348599D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5184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16388" y="2097089"/>
            <a:ext cx="7632703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3368799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70D54A-CC44-1BF0-4CF8-636188BBAC5D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3444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0" y="2097089"/>
            <a:ext cx="5437191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13 – 17 July  •  Kigali, Rwanda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ias2025.org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5437187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  <a:p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512F13-5D47-FD64-1DE9-3A05ECCB5E4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733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6390" y="441326"/>
            <a:ext cx="7632692" cy="12239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07" y="2097090"/>
            <a:ext cx="11306175" cy="40798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2911C2-CB14-73B1-B98D-60E41E95A97B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/>
          <a:stretch/>
        </p:blipFill>
        <p:spPr>
          <a:xfrm>
            <a:off x="218042" y="311337"/>
            <a:ext cx="1956783" cy="14582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212F70-90EB-3BAF-E681-A249F7946CBA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rcRect/>
          <a:stretch/>
        </p:blipFill>
        <p:spPr>
          <a:xfrm>
            <a:off x="250126" y="311337"/>
            <a:ext cx="1956783" cy="14582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30FDB9-D159-3EFF-493F-059199FEDEDA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734800" y="6380162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61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>
          <p15:clr>
            <a:srgbClr val="F26B43"/>
          </p15:clr>
        </p15:guide>
        <p15:guide id="2" pos="2593">
          <p15:clr>
            <a:srgbClr val="F26B43"/>
          </p15:clr>
        </p15:guide>
        <p15:guide id="3" pos="2865">
          <p15:clr>
            <a:srgbClr val="F26B43"/>
          </p15:clr>
        </p15:guide>
        <p15:guide id="4" pos="3704">
          <p15:clr>
            <a:srgbClr val="F26B43"/>
          </p15:clr>
        </p15:guide>
        <p15:guide id="5" pos="3976">
          <p15:clr>
            <a:srgbClr val="F26B43"/>
          </p15:clr>
        </p15:guide>
        <p15:guide id="6" pos="4815">
          <p15:clr>
            <a:srgbClr val="F26B43"/>
          </p15:clr>
        </p15:guide>
        <p15:guide id="7" pos="5087">
          <p15:clr>
            <a:srgbClr val="F26B43"/>
          </p15:clr>
        </p15:guide>
        <p15:guide id="8" pos="7401">
          <p15:clr>
            <a:srgbClr val="F26B43"/>
          </p15:clr>
        </p15:guide>
        <p15:guide id="9" orient="horz" pos="278">
          <p15:clr>
            <a:srgbClr val="F26B43"/>
          </p15:clr>
        </p15:guide>
        <p15:guide id="10" orient="horz" pos="1049">
          <p15:clr>
            <a:srgbClr val="F26B43"/>
          </p15:clr>
        </p15:guide>
        <p15:guide id="11" orient="horz" pos="1321">
          <p15:clr>
            <a:srgbClr val="F26B43"/>
          </p15:clr>
        </p15:guide>
        <p15:guide id="12" orient="horz" pos="3906">
          <p15:clr>
            <a:srgbClr val="F26B43"/>
          </p15:clr>
        </p15:guide>
        <p15:guide id="13" orient="horz" pos="4178">
          <p15:clr>
            <a:srgbClr val="F26B43"/>
          </p15:clr>
        </p15:guide>
        <p15:guide id="14" orient="horz" pos="404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.jpg"/><Relationship Id="rId5" Type="http://schemas.openxmlformats.org/officeDocument/2006/relationships/hyperlink" Target="http://www.facebook.com/ppssm.mina" TargetMode="External"/><Relationship Id="rId4" Type="http://schemas.openxmlformats.org/officeDocument/2006/relationships/hyperlink" Target="mailto:khinwin.jarnaki@gmail.com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4D35D-9FB0-95A3-17CD-1754C0D7C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4397" y="487679"/>
            <a:ext cx="7030163" cy="3718561"/>
          </a:xfrm>
        </p:spPr>
        <p:txBody>
          <a:bodyPr anchor="ctr" anchorCtr="0">
            <a:noAutofit/>
          </a:bodyPr>
          <a:lstStyle/>
          <a:p>
            <a:r>
              <a:rPr lang="en-US" sz="4000" b="1" dirty="0">
                <a:effectLst/>
                <a:ea typeface="Times New Roman" panose="02020603050405020304" pitchFamily="18" charset="0"/>
              </a:rPr>
              <a:t>Strengthening Health and Human Rights for People Living with HIV and Key Populations in Myanmar</a:t>
            </a:r>
            <a:r>
              <a:rPr lang="en-US" sz="4000" dirty="0">
                <a:effectLst/>
              </a:rPr>
              <a:t> </a:t>
            </a:r>
            <a:r>
              <a:rPr lang="en-US" sz="4000" noProof="0" dirty="0"/>
              <a:t>: </a:t>
            </a:r>
            <a:br>
              <a:rPr lang="en-US" sz="3200" noProof="0" dirty="0"/>
            </a:br>
            <a:br>
              <a:rPr lang="en-US" sz="3200" noProof="0" dirty="0"/>
            </a:br>
            <a:r>
              <a:rPr lang="en-US" sz="2800" b="0" dirty="0">
                <a:effectLst/>
                <a:ea typeface="Times New Roman" panose="02020603050405020304" pitchFamily="18" charset="0"/>
              </a:rPr>
              <a:t>The Community Feedback Mechanism (2022–2024), by </a:t>
            </a:r>
            <a:r>
              <a:rPr lang="en-US" sz="2800" b="0" dirty="0" err="1">
                <a:effectLst/>
                <a:ea typeface="Times New Roman" panose="02020603050405020304" pitchFamily="18" charset="0"/>
              </a:rPr>
              <a:t>Puu</a:t>
            </a:r>
            <a:r>
              <a:rPr lang="en-US" sz="2800" b="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800" b="0" dirty="0" err="1">
                <a:effectLst/>
                <a:ea typeface="Times New Roman" panose="02020603050405020304" pitchFamily="18" charset="0"/>
              </a:rPr>
              <a:t>Paung</a:t>
            </a:r>
            <a:r>
              <a:rPr lang="en-US" sz="2800" b="0" dirty="0">
                <a:effectLst/>
                <a:ea typeface="Times New Roman" panose="02020603050405020304" pitchFamily="18" charset="0"/>
              </a:rPr>
              <a:t> Swann </a:t>
            </a:r>
            <a:r>
              <a:rPr lang="en-US" sz="2800" b="0" dirty="0" err="1">
                <a:effectLst/>
                <a:ea typeface="Times New Roman" panose="02020603050405020304" pitchFamily="18" charset="0"/>
              </a:rPr>
              <a:t>Saung</a:t>
            </a:r>
            <a:r>
              <a:rPr lang="en-US" sz="2800" b="0" dirty="0">
                <a:effectLst/>
                <a:ea typeface="Times New Roman" panose="02020603050405020304" pitchFamily="18" charset="0"/>
              </a:rPr>
              <a:t> Myanmar</a:t>
            </a:r>
            <a:endParaRPr lang="en-GB" sz="2400" b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84B2F-E52F-9015-D192-CF183D2561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54394" y="4551674"/>
            <a:ext cx="7786311" cy="90848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effectLst/>
                <a:ea typeface="Times New Roman" panose="02020603050405020304" pitchFamily="18" charset="0"/>
              </a:rPr>
              <a:t>OAE01 – Advancing Equity in the HIV Response: Key Populations, Human Rights, and Quality Intervention</a:t>
            </a:r>
            <a:endParaRPr lang="en-GB" sz="2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289A9C-59C8-D96C-FF8D-6EF6BF55A5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54394" y="5319252"/>
            <a:ext cx="7445944" cy="1074175"/>
          </a:xfrm>
        </p:spPr>
        <p:txBody>
          <a:bodyPr>
            <a:noAutofit/>
          </a:bodyPr>
          <a:lstStyle/>
          <a:p>
            <a:r>
              <a:rPr lang="en-GB" sz="2000" dirty="0"/>
              <a:t>Presented by: 	: </a:t>
            </a:r>
            <a:r>
              <a:rPr lang="en-GB" sz="2000" dirty="0" err="1"/>
              <a:t>Khin</a:t>
            </a:r>
            <a:r>
              <a:rPr lang="en-GB" sz="2000" dirty="0"/>
              <a:t> </a:t>
            </a:r>
            <a:r>
              <a:rPr lang="en-GB" sz="2000" dirty="0" err="1"/>
              <a:t>Khin</a:t>
            </a:r>
            <a:r>
              <a:rPr lang="en-GB" sz="2000" dirty="0"/>
              <a:t> Win </a:t>
            </a:r>
          </a:p>
          <a:p>
            <a:r>
              <a:rPr lang="en-GB" sz="2000" dirty="0"/>
              <a:t>	(</a:t>
            </a:r>
            <a:r>
              <a:rPr lang="en-US" sz="2000" b="0" dirty="0" err="1">
                <a:effectLst/>
                <a:ea typeface="Times New Roman" panose="02020603050405020304" pitchFamily="18" charset="0"/>
              </a:rPr>
              <a:t>Puu</a:t>
            </a:r>
            <a:r>
              <a:rPr lang="en-US" sz="2000" b="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b="0" dirty="0" err="1">
                <a:effectLst/>
                <a:ea typeface="Times New Roman" panose="02020603050405020304" pitchFamily="18" charset="0"/>
              </a:rPr>
              <a:t>Paung</a:t>
            </a:r>
            <a:r>
              <a:rPr lang="en-US" sz="2000" b="0" dirty="0">
                <a:effectLst/>
                <a:ea typeface="Times New Roman" panose="02020603050405020304" pitchFamily="18" charset="0"/>
              </a:rPr>
              <a:t> Swann </a:t>
            </a:r>
            <a:r>
              <a:rPr lang="en-US" sz="2000" b="0" dirty="0" err="1">
                <a:effectLst/>
                <a:ea typeface="Times New Roman" panose="02020603050405020304" pitchFamily="18" charset="0"/>
              </a:rPr>
              <a:t>Saung</a:t>
            </a:r>
            <a:r>
              <a:rPr lang="en-US" sz="2000" b="0" dirty="0">
                <a:effectLst/>
                <a:ea typeface="Times New Roman" panose="02020603050405020304" pitchFamily="18" charset="0"/>
              </a:rPr>
              <a:t> Myanmar – PPSSM)</a:t>
            </a:r>
          </a:p>
        </p:txBody>
      </p:sp>
    </p:spTree>
    <p:extLst>
      <p:ext uri="{BB962C8B-B14F-4D97-AF65-F5344CB8AC3E}">
        <p14:creationId xmlns:p14="http://schemas.microsoft.com/office/powerpoint/2010/main" val="924144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4A9785-5714-F747-B084-91CE0A734F2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62799" y="1751930"/>
            <a:ext cx="4386999" cy="3354140"/>
          </a:xfrm>
        </p:spPr>
        <p:txBody>
          <a:bodyPr>
            <a:normAutofit lnSpcReduction="10000"/>
          </a:bodyPr>
          <a:lstStyle/>
          <a:p>
            <a:endParaRPr lang="en-US" b="1" dirty="0"/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  <a:defRPr sz="2000">
                <a:solidFill>
                  <a:srgbClr val="333333"/>
                </a:solidFill>
              </a:defRPr>
            </a:pPr>
            <a:r>
              <a:rPr lang="en-US" b="1" dirty="0"/>
              <a:t>CFM is Myanmar’s most successful community system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  <a:defRPr sz="2000">
                <a:solidFill>
                  <a:srgbClr val="333333"/>
                </a:solidFill>
              </a:defRPr>
            </a:pPr>
            <a:r>
              <a:rPr lang="en-US" b="1" dirty="0"/>
              <a:t>Users praise its accessibility and helpful guidance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  <a:defRPr sz="2000">
                <a:solidFill>
                  <a:srgbClr val="333333"/>
                </a:solidFill>
              </a:defRPr>
            </a:pPr>
            <a:r>
              <a:rPr lang="en-US" b="1" dirty="0"/>
              <a:t>Strong networks enable fast, effective responses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2C8569-D4EF-EE4A-9FD3-DBFF555C0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0506" y="441325"/>
            <a:ext cx="9718585" cy="1223964"/>
          </a:xfrm>
        </p:spPr>
        <p:txBody>
          <a:bodyPr>
            <a:normAutofit/>
          </a:bodyPr>
          <a:lstStyle/>
          <a:p>
            <a:r>
              <a:rPr lang="en-US" dirty="0"/>
              <a:t>Lessons Learned: Power of 		Community-Led Action</a:t>
            </a:r>
            <a:endParaRPr lang="en-GB" noProof="0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17CB9FA-F471-62B7-F41E-380F6028541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/>
          <a:srcRect l="-114" r="-58"/>
          <a:stretch/>
        </p:blipFill>
        <p:spPr>
          <a:xfrm>
            <a:off x="574429" y="2625604"/>
            <a:ext cx="6447692" cy="3431588"/>
          </a:xfrm>
        </p:spPr>
      </p:pic>
    </p:spTree>
    <p:extLst>
      <p:ext uri="{BB962C8B-B14F-4D97-AF65-F5344CB8AC3E}">
        <p14:creationId xmlns:p14="http://schemas.microsoft.com/office/powerpoint/2010/main" val="2969959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CE90B16-2195-3B57-1EC8-7E57E4200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Next: Scaling Up and Sustaining Impact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E94629-4C11-2F60-7E94-84B08BF54F0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19066"/>
            <a:ext cx="4211145" cy="4103687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  <a:defRPr sz="2000">
                <a:solidFill>
                  <a:srgbClr val="333333"/>
                </a:solidFill>
              </a:defRPr>
            </a:pPr>
            <a:endParaRPr lang="en-US" b="1" dirty="0"/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  <a:defRPr sz="2000">
                <a:solidFill>
                  <a:srgbClr val="333333"/>
                </a:solidFill>
              </a:defRPr>
            </a:pPr>
            <a:r>
              <a:rPr lang="en-US" b="1" dirty="0"/>
              <a:t>82% of cases successfully resolved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  <a:defRPr sz="2000">
                <a:solidFill>
                  <a:srgbClr val="333333"/>
                </a:solidFill>
              </a:defRPr>
            </a:pPr>
            <a:r>
              <a:rPr lang="en-US" b="1" dirty="0"/>
              <a:t>Expansion planned from 6 to 16 townships (2024–2026)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  <a:defRPr sz="2000">
                <a:solidFill>
                  <a:srgbClr val="333333"/>
                </a:solidFill>
              </a:defRPr>
            </a:pPr>
            <a:r>
              <a:rPr lang="en-US" b="1" dirty="0"/>
              <a:t>Continuing to improve rights and healthcare access</a:t>
            </a:r>
            <a:endParaRPr lang="en-US" sz="32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A7BFCD-B98B-55DB-5104-7F5B1FC26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262" y="1899787"/>
            <a:ext cx="6637825" cy="434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364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8F98D-7295-E343-8A23-37562C7E3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0889" y="698435"/>
            <a:ext cx="7075073" cy="4609306"/>
          </a:xfrm>
          <a:ln>
            <a:noFill/>
          </a:ln>
        </p:spPr>
        <p:txBody>
          <a:bodyPr wrap="square">
            <a:normAutofit/>
          </a:bodyPr>
          <a:lstStyle/>
          <a:p>
            <a:r>
              <a:rPr lang="en-GB" sz="3200" dirty="0"/>
              <a:t>“</a:t>
            </a:r>
            <a:r>
              <a:rPr lang="en-US" sz="3200" dirty="0"/>
              <a:t>The CFM in Myanmar is vital because it provides a community-driven, accessible, and effective platform for vulnerable populations affected by HIV to voice their concerns, seek resolution for critical issues, and receive essential support</a:t>
            </a:r>
            <a:r>
              <a:rPr lang="en-GB" sz="3200" dirty="0"/>
              <a:t>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5719E9-DEE5-AD41-99DD-439B9AF6D1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00890" y="5566434"/>
            <a:ext cx="7632700" cy="835818"/>
          </a:xfrm>
        </p:spPr>
        <p:txBody>
          <a:bodyPr>
            <a:normAutofit/>
          </a:bodyPr>
          <a:lstStyle/>
          <a:p>
            <a:pPr algn="r"/>
            <a:r>
              <a:rPr lang="en-GB" b="1" dirty="0"/>
              <a:t>Community Member from CFM Project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FC31C817-CE7D-82A4-E300-73516CA5EFAE}"/>
              </a:ext>
            </a:extLst>
          </p:cNvPr>
          <p:cNvSpPr txBox="1">
            <a:spLocks/>
          </p:cNvSpPr>
          <p:nvPr/>
        </p:nvSpPr>
        <p:spPr>
          <a:xfrm>
            <a:off x="2721164" y="270272"/>
            <a:ext cx="8754875" cy="111853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>
                <a:solidFill>
                  <a:schemeClr val="tx2"/>
                </a:solidFill>
                <a:latin typeface="+mn-lt"/>
                <a:ea typeface="IAS Ribbon Sans Regular" pitchFamily="2" charset="0"/>
                <a:cs typeface="+mj-cs"/>
              </a:defRPr>
            </a:lvl1pPr>
          </a:lstStyle>
          <a:p>
            <a:r>
              <a:rPr lang="en-GB" sz="6000" b="1" dirty="0">
                <a:latin typeface="+mj-lt"/>
              </a:rPr>
              <a:t>“Community Quote”</a:t>
            </a:r>
          </a:p>
        </p:txBody>
      </p:sp>
    </p:spTree>
    <p:extLst>
      <p:ext uri="{BB962C8B-B14F-4D97-AF65-F5344CB8AC3E}">
        <p14:creationId xmlns:p14="http://schemas.microsoft.com/office/powerpoint/2010/main" val="1466621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1010A4E-4F36-9D4C-97C5-9AF4FEF49D2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70929" y="1757683"/>
            <a:ext cx="7632698" cy="4197629"/>
          </a:xfrm>
        </p:spPr>
        <p:txBody>
          <a:bodyPr>
            <a:no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Strengthen the CFM’s reach through network expansion to underserved townships.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Institutionalize CFM learnings into national HIV strategies.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Provide sustainable funding for emergency support interventions.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Train local actors to reduce stigma and improve responsiveness.</a:t>
            </a:r>
            <a:endParaRPr lang="en-US" sz="2400" dirty="0"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Enhance the </a:t>
            </a:r>
            <a:r>
              <a:rPr lang="en-US" sz="2400" b="1" dirty="0" err="1">
                <a:effectLst/>
                <a:ea typeface="Times New Roman" panose="02020603050405020304" pitchFamily="18" charset="0"/>
              </a:rPr>
              <a:t>MyRights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App with user feedback and multilingual access.</a:t>
            </a:r>
            <a:r>
              <a:rPr lang="en-US" sz="2400" dirty="0">
                <a:effectLst/>
              </a:rPr>
              <a:t> </a:t>
            </a:r>
            <a:endParaRPr lang="en-GB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660349-8FF3-774D-99B5-E2BC07158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41325"/>
            <a:ext cx="8754875" cy="1118534"/>
          </a:xfrm>
        </p:spPr>
        <p:txBody>
          <a:bodyPr>
            <a:normAutofit/>
          </a:bodyPr>
          <a:lstStyle/>
          <a:p>
            <a:r>
              <a:rPr lang="en-GB" sz="5400" dirty="0"/>
              <a:t>Recommendations</a:t>
            </a:r>
            <a:endParaRPr lang="en-GB" sz="5400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924364-71C7-7EE5-F0A3-25D2AC0F57B6}"/>
              </a:ext>
            </a:extLst>
          </p:cNvPr>
          <p:cNvSpPr/>
          <p:nvPr/>
        </p:nvSpPr>
        <p:spPr>
          <a:xfrm>
            <a:off x="442913" y="1314397"/>
            <a:ext cx="3028016" cy="50051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t"/>
          <a:lstStyle/>
          <a:p>
            <a:pPr algn="ctr"/>
            <a:r>
              <a:rPr lang="en-US" b="1" i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000" b="1" i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percentage of emergency support cases (nutrition, transportation) might seem small, these interventions can be life-saving and critical for individuals facing immediate challenges.”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74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E8B8F7F-1B31-F041-67BE-ABD42372FAB0}"/>
              </a:ext>
            </a:extLst>
          </p:cNvPr>
          <p:cNvSpPr txBox="1"/>
          <p:nvPr/>
        </p:nvSpPr>
        <p:spPr>
          <a:xfrm>
            <a:off x="1690866" y="377192"/>
            <a:ext cx="100912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+mj-lt"/>
              </a:rPr>
              <a:t>Thank You for attention &amp; … </a:t>
            </a:r>
          </a:p>
          <a:p>
            <a:r>
              <a:rPr lang="en-US" sz="4400" b="1" dirty="0">
                <a:solidFill>
                  <a:srgbClr val="FF0000"/>
                </a:solidFill>
                <a:latin typeface="+mj-lt"/>
              </a:rPr>
              <a:t>			Let’s Stay Connected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0B7A5A-D594-583D-2A41-356016B1D8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437859" y="1786438"/>
            <a:ext cx="3384350" cy="47891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CC2E5D-D477-29E3-6712-E1F694813D73}"/>
              </a:ext>
            </a:extLst>
          </p:cNvPr>
          <p:cNvSpPr txBox="1"/>
          <p:nvPr/>
        </p:nvSpPr>
        <p:spPr>
          <a:xfrm>
            <a:off x="376749" y="2373273"/>
            <a:ext cx="85234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ea typeface="Times New Roman" panose="02020603050405020304" pitchFamily="18" charset="0"/>
                <a:cs typeface="Apple Color Emoji" pitchFamily="2" charset="0"/>
              </a:rPr>
              <a:t>💼</a:t>
            </a:r>
            <a:r>
              <a:rPr lang="en-US" sz="2000" b="1" dirty="0">
                <a:effectLst/>
                <a:ea typeface="Times New Roman" panose="02020603050405020304" pitchFamily="18" charset="0"/>
              </a:rPr>
              <a:t> 	Presenter:</a:t>
            </a:r>
            <a:r>
              <a:rPr lang="en-US" sz="2000" dirty="0">
                <a:ea typeface="Times New Roman" panose="02020603050405020304" pitchFamily="18" charset="0"/>
              </a:rPr>
              <a:t> 	: </a:t>
            </a:r>
            <a:r>
              <a:rPr lang="en-US" sz="2000" b="1" dirty="0" err="1">
                <a:effectLst/>
                <a:ea typeface="Times New Roman" panose="02020603050405020304" pitchFamily="18" charset="0"/>
              </a:rPr>
              <a:t>Khin</a:t>
            </a:r>
            <a:r>
              <a:rPr lang="en-US" sz="2000" b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ea typeface="Times New Roman" panose="02020603050405020304" pitchFamily="18" charset="0"/>
              </a:rPr>
              <a:t>Khin</a:t>
            </a:r>
            <a:r>
              <a:rPr lang="en-US" sz="2000" b="1" dirty="0">
                <a:effectLst/>
                <a:ea typeface="Times New Roman" panose="02020603050405020304" pitchFamily="18" charset="0"/>
              </a:rPr>
              <a:t> Win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, Secretary,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a typeface="Times New Roman" panose="02020603050405020304" pitchFamily="18" charset="0"/>
              </a:rPr>
              <a:t>					   </a:t>
            </a:r>
            <a:r>
              <a:rPr lang="en-US" sz="2000" dirty="0" err="1">
                <a:effectLst/>
                <a:ea typeface="Times New Roman" panose="02020603050405020304" pitchFamily="18" charset="0"/>
              </a:rPr>
              <a:t>Puu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Times New Roman" panose="02020603050405020304" pitchFamily="18" charset="0"/>
              </a:rPr>
              <a:t>Paung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Swann </a:t>
            </a:r>
            <a:r>
              <a:rPr lang="en-US" sz="2000" dirty="0" err="1">
                <a:effectLst/>
                <a:ea typeface="Times New Roman" panose="02020603050405020304" pitchFamily="18" charset="0"/>
              </a:rPr>
              <a:t>Saung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Myanmar (PPSSM)</a:t>
            </a:r>
          </a:p>
          <a:p>
            <a:endParaRPr lang="en-US" sz="2000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ea typeface="Times New Roman" panose="02020603050405020304" pitchFamily="18" charset="0"/>
              </a:rPr>
              <a:t> 	Email:</a:t>
            </a:r>
            <a:r>
              <a:rPr lang="en-US" sz="2000" b="1" dirty="0">
                <a:ea typeface="Times New Roman" panose="02020603050405020304" pitchFamily="18" charset="0"/>
              </a:rPr>
              <a:t> 		: </a:t>
            </a:r>
            <a:r>
              <a:rPr lang="en-US" sz="2000" dirty="0">
                <a:solidFill>
                  <a:schemeClr val="accent4"/>
                </a:solidFill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khinwin.jarnaki@gmail.com</a:t>
            </a:r>
            <a:r>
              <a:rPr lang="en-US" sz="2000" dirty="0">
                <a:solidFill>
                  <a:schemeClr val="accent4"/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endParaRPr lang="en-US" sz="2000" dirty="0">
              <a:effectLst/>
            </a:endParaRPr>
          </a:p>
          <a:p>
            <a:endParaRPr lang="en-US" sz="2000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ea typeface="Times New Roman" panose="02020603050405020304" pitchFamily="18" charset="0"/>
              </a:rPr>
              <a:t> 	Facebook: 	: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accent4"/>
                </a:solidFill>
                <a:effectLst/>
                <a:ea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http://www.facebook.com/ppssm.mina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920C1A-69E3-6836-4D8D-006F09D99ADC}"/>
              </a:ext>
            </a:extLst>
          </p:cNvPr>
          <p:cNvSpPr txBox="1"/>
          <p:nvPr/>
        </p:nvSpPr>
        <p:spPr>
          <a:xfrm>
            <a:off x="369791" y="5920378"/>
            <a:ext cx="8209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“COMMUNITY VOICE IS THE FIRST STEP TO EQUITY.”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BB9A7C5-A03D-AEA8-C4C6-EFDC736D2E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749" y="5676795"/>
            <a:ext cx="731520" cy="7315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E0C3272-344E-2D7F-6958-AF122A5615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7704" y="5676795"/>
            <a:ext cx="731520" cy="731520"/>
          </a:xfrm>
          <a:prstGeom prst="rect">
            <a:avLst/>
          </a:prstGeom>
        </p:spPr>
      </p:pic>
      <p:sp>
        <p:nvSpPr>
          <p:cNvPr id="3" name="Google Shape;12171;p95">
            <a:extLst>
              <a:ext uri="{FF2B5EF4-FFF2-40B4-BE49-F238E27FC236}">
                <a16:creationId xmlns:a16="http://schemas.microsoft.com/office/drawing/2014/main" id="{2638335E-30C6-C0E2-37FB-45DF7989249F}"/>
              </a:ext>
            </a:extLst>
          </p:cNvPr>
          <p:cNvSpPr>
            <a:spLocks noChangeAspect="1"/>
          </p:cNvSpPr>
          <p:nvPr/>
        </p:nvSpPr>
        <p:spPr>
          <a:xfrm>
            <a:off x="843925" y="3949937"/>
            <a:ext cx="274017" cy="274320"/>
          </a:xfrm>
          <a:custGeom>
            <a:avLst/>
            <a:gdLst/>
            <a:ahLst/>
            <a:cxnLst/>
            <a:rect l="l" t="t" r="r" b="b"/>
            <a:pathLst>
              <a:path w="10860" h="10872" extrusionOk="0">
                <a:moveTo>
                  <a:pt x="5430" y="1"/>
                </a:moveTo>
                <a:cubicBezTo>
                  <a:pt x="3990" y="1"/>
                  <a:pt x="2608" y="560"/>
                  <a:pt x="1596" y="1584"/>
                </a:cubicBezTo>
                <a:cubicBezTo>
                  <a:pt x="561" y="2620"/>
                  <a:pt x="1" y="3989"/>
                  <a:pt x="1" y="5430"/>
                </a:cubicBezTo>
                <a:cubicBezTo>
                  <a:pt x="1" y="6561"/>
                  <a:pt x="346" y="7645"/>
                  <a:pt x="1001" y="8573"/>
                </a:cubicBezTo>
                <a:cubicBezTo>
                  <a:pt x="1632" y="9466"/>
                  <a:pt x="2513" y="10145"/>
                  <a:pt x="3537" y="10538"/>
                </a:cubicBezTo>
                <a:cubicBezTo>
                  <a:pt x="3559" y="10544"/>
                  <a:pt x="3579" y="10547"/>
                  <a:pt x="3599" y="10547"/>
                </a:cubicBezTo>
                <a:cubicBezTo>
                  <a:pt x="3656" y="10547"/>
                  <a:pt x="3704" y="10522"/>
                  <a:pt x="3740" y="10478"/>
                </a:cubicBezTo>
                <a:cubicBezTo>
                  <a:pt x="3763" y="10443"/>
                  <a:pt x="3763" y="10395"/>
                  <a:pt x="3763" y="10371"/>
                </a:cubicBezTo>
                <a:lnTo>
                  <a:pt x="3763" y="7275"/>
                </a:lnTo>
                <a:cubicBezTo>
                  <a:pt x="3763" y="7180"/>
                  <a:pt x="3692" y="7097"/>
                  <a:pt x="3585" y="7097"/>
                </a:cubicBezTo>
                <a:lnTo>
                  <a:pt x="2156" y="7097"/>
                </a:lnTo>
                <a:lnTo>
                  <a:pt x="2156" y="5835"/>
                </a:lnTo>
                <a:lnTo>
                  <a:pt x="3585" y="5835"/>
                </a:lnTo>
                <a:cubicBezTo>
                  <a:pt x="3680" y="5835"/>
                  <a:pt x="3763" y="5751"/>
                  <a:pt x="3763" y="5656"/>
                </a:cubicBezTo>
                <a:lnTo>
                  <a:pt x="3763" y="5430"/>
                </a:lnTo>
                <a:cubicBezTo>
                  <a:pt x="3763" y="3942"/>
                  <a:pt x="5180" y="2632"/>
                  <a:pt x="6799" y="2632"/>
                </a:cubicBezTo>
                <a:lnTo>
                  <a:pt x="7550" y="2632"/>
                </a:lnTo>
                <a:lnTo>
                  <a:pt x="7550" y="3894"/>
                </a:lnTo>
                <a:lnTo>
                  <a:pt x="6799" y="3894"/>
                </a:lnTo>
                <a:cubicBezTo>
                  <a:pt x="6311" y="3894"/>
                  <a:pt x="5883" y="4025"/>
                  <a:pt x="5561" y="4287"/>
                </a:cubicBezTo>
                <a:cubicBezTo>
                  <a:pt x="5228" y="4561"/>
                  <a:pt x="5025" y="4966"/>
                  <a:pt x="5025" y="5430"/>
                </a:cubicBezTo>
                <a:lnTo>
                  <a:pt x="5025" y="5656"/>
                </a:lnTo>
                <a:cubicBezTo>
                  <a:pt x="5025" y="5740"/>
                  <a:pt x="5109" y="5835"/>
                  <a:pt x="5204" y="5835"/>
                </a:cubicBezTo>
                <a:lnTo>
                  <a:pt x="5883" y="5835"/>
                </a:lnTo>
                <a:cubicBezTo>
                  <a:pt x="5966" y="5835"/>
                  <a:pt x="6061" y="5751"/>
                  <a:pt x="6061" y="5656"/>
                </a:cubicBezTo>
                <a:cubicBezTo>
                  <a:pt x="6061" y="5561"/>
                  <a:pt x="5978" y="5478"/>
                  <a:pt x="5883" y="5478"/>
                </a:cubicBezTo>
                <a:lnTo>
                  <a:pt x="5371" y="5478"/>
                </a:lnTo>
                <a:lnTo>
                  <a:pt x="5371" y="5418"/>
                </a:lnTo>
                <a:cubicBezTo>
                  <a:pt x="5371" y="4525"/>
                  <a:pt x="6145" y="4204"/>
                  <a:pt x="6799" y="4204"/>
                </a:cubicBezTo>
                <a:lnTo>
                  <a:pt x="7704" y="4204"/>
                </a:lnTo>
                <a:cubicBezTo>
                  <a:pt x="7800" y="4204"/>
                  <a:pt x="7883" y="4132"/>
                  <a:pt x="7883" y="4025"/>
                </a:cubicBezTo>
                <a:lnTo>
                  <a:pt x="7883" y="2418"/>
                </a:lnTo>
                <a:cubicBezTo>
                  <a:pt x="7883" y="2334"/>
                  <a:pt x="7811" y="2239"/>
                  <a:pt x="7704" y="2239"/>
                </a:cubicBezTo>
                <a:lnTo>
                  <a:pt x="6799" y="2239"/>
                </a:lnTo>
                <a:cubicBezTo>
                  <a:pt x="5966" y="2239"/>
                  <a:pt x="5121" y="2572"/>
                  <a:pt x="4466" y="3156"/>
                </a:cubicBezTo>
                <a:cubicBezTo>
                  <a:pt x="3799" y="3763"/>
                  <a:pt x="3418" y="4549"/>
                  <a:pt x="3418" y="5382"/>
                </a:cubicBezTo>
                <a:lnTo>
                  <a:pt x="3418" y="5442"/>
                </a:lnTo>
                <a:lnTo>
                  <a:pt x="1989" y="5442"/>
                </a:lnTo>
                <a:cubicBezTo>
                  <a:pt x="1906" y="5442"/>
                  <a:pt x="1811" y="5513"/>
                  <a:pt x="1811" y="5620"/>
                </a:cubicBezTo>
                <a:lnTo>
                  <a:pt x="1811" y="7228"/>
                </a:lnTo>
                <a:cubicBezTo>
                  <a:pt x="1811" y="7323"/>
                  <a:pt x="1894" y="7406"/>
                  <a:pt x="1989" y="7406"/>
                </a:cubicBezTo>
                <a:lnTo>
                  <a:pt x="3418" y="7406"/>
                </a:lnTo>
                <a:lnTo>
                  <a:pt x="3418" y="10085"/>
                </a:lnTo>
                <a:cubicBezTo>
                  <a:pt x="1561" y="9300"/>
                  <a:pt x="346" y="7442"/>
                  <a:pt x="346" y="5418"/>
                </a:cubicBezTo>
                <a:cubicBezTo>
                  <a:pt x="346" y="2596"/>
                  <a:pt x="2620" y="322"/>
                  <a:pt x="5430" y="322"/>
                </a:cubicBezTo>
                <a:cubicBezTo>
                  <a:pt x="8228" y="322"/>
                  <a:pt x="10526" y="2620"/>
                  <a:pt x="10526" y="5418"/>
                </a:cubicBezTo>
                <a:cubicBezTo>
                  <a:pt x="10526" y="8228"/>
                  <a:pt x="8240" y="10502"/>
                  <a:pt x="5430" y="10502"/>
                </a:cubicBezTo>
                <a:lnTo>
                  <a:pt x="5371" y="10502"/>
                </a:lnTo>
                <a:lnTo>
                  <a:pt x="5371" y="7418"/>
                </a:lnTo>
                <a:lnTo>
                  <a:pt x="7728" y="7418"/>
                </a:lnTo>
                <a:cubicBezTo>
                  <a:pt x="7811" y="7418"/>
                  <a:pt x="7907" y="7347"/>
                  <a:pt x="7907" y="7240"/>
                </a:cubicBezTo>
                <a:lnTo>
                  <a:pt x="7907" y="5656"/>
                </a:lnTo>
                <a:cubicBezTo>
                  <a:pt x="7907" y="5561"/>
                  <a:pt x="7823" y="5478"/>
                  <a:pt x="7728" y="5478"/>
                </a:cubicBezTo>
                <a:lnTo>
                  <a:pt x="6728" y="5478"/>
                </a:lnTo>
                <a:cubicBezTo>
                  <a:pt x="6633" y="5478"/>
                  <a:pt x="6549" y="5549"/>
                  <a:pt x="6549" y="5656"/>
                </a:cubicBezTo>
                <a:cubicBezTo>
                  <a:pt x="6549" y="5740"/>
                  <a:pt x="6621" y="5835"/>
                  <a:pt x="6728" y="5835"/>
                </a:cubicBezTo>
                <a:lnTo>
                  <a:pt x="7561" y="5835"/>
                </a:lnTo>
                <a:lnTo>
                  <a:pt x="7561" y="7097"/>
                </a:lnTo>
                <a:lnTo>
                  <a:pt x="5204" y="7097"/>
                </a:lnTo>
                <a:cubicBezTo>
                  <a:pt x="5121" y="7097"/>
                  <a:pt x="5025" y="7168"/>
                  <a:pt x="5025" y="7275"/>
                </a:cubicBezTo>
                <a:lnTo>
                  <a:pt x="5025" y="10693"/>
                </a:lnTo>
                <a:cubicBezTo>
                  <a:pt x="5025" y="10788"/>
                  <a:pt x="5109" y="10859"/>
                  <a:pt x="5192" y="10871"/>
                </a:cubicBezTo>
                <a:lnTo>
                  <a:pt x="5430" y="10871"/>
                </a:lnTo>
                <a:cubicBezTo>
                  <a:pt x="6871" y="10871"/>
                  <a:pt x="8240" y="10312"/>
                  <a:pt x="9276" y="9288"/>
                </a:cubicBezTo>
                <a:cubicBezTo>
                  <a:pt x="10300" y="8252"/>
                  <a:pt x="10859" y="6883"/>
                  <a:pt x="10859" y="5442"/>
                </a:cubicBezTo>
                <a:cubicBezTo>
                  <a:pt x="10859" y="3989"/>
                  <a:pt x="10300" y="2620"/>
                  <a:pt x="9276" y="1584"/>
                </a:cubicBezTo>
                <a:cubicBezTo>
                  <a:pt x="8240" y="560"/>
                  <a:pt x="6871" y="1"/>
                  <a:pt x="5430" y="1"/>
                </a:cubicBez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" name="Google Shape;9054;p89">
            <a:extLst>
              <a:ext uri="{FF2B5EF4-FFF2-40B4-BE49-F238E27FC236}">
                <a16:creationId xmlns:a16="http://schemas.microsoft.com/office/drawing/2014/main" id="{888623F4-EC75-50A2-E957-C38784D921FE}"/>
              </a:ext>
            </a:extLst>
          </p:cNvPr>
          <p:cNvGrpSpPr>
            <a:grpSpLocks noChangeAspect="1"/>
          </p:cNvGrpSpPr>
          <p:nvPr/>
        </p:nvGrpSpPr>
        <p:grpSpPr>
          <a:xfrm>
            <a:off x="843967" y="3303850"/>
            <a:ext cx="254638" cy="274320"/>
            <a:chOff x="6896644" y="3216007"/>
            <a:chExt cx="322917" cy="347876"/>
          </a:xfrm>
          <a:solidFill>
            <a:schemeClr val="accent4"/>
          </a:solidFill>
        </p:grpSpPr>
        <p:sp>
          <p:nvSpPr>
            <p:cNvPr id="6" name="Google Shape;9055;p89">
              <a:extLst>
                <a:ext uri="{FF2B5EF4-FFF2-40B4-BE49-F238E27FC236}">
                  <a16:creationId xmlns:a16="http://schemas.microsoft.com/office/drawing/2014/main" id="{A85EC82A-AEC6-ACDA-AAAD-050F2281B367}"/>
                </a:ext>
              </a:extLst>
            </p:cNvPr>
            <p:cNvSpPr/>
            <p:nvPr/>
          </p:nvSpPr>
          <p:spPr>
            <a:xfrm>
              <a:off x="6896644" y="3216007"/>
              <a:ext cx="301387" cy="347876"/>
            </a:xfrm>
            <a:custGeom>
              <a:avLst/>
              <a:gdLst/>
              <a:ahLst/>
              <a:cxnLst/>
              <a:rect l="l" t="t" r="r" b="b"/>
              <a:pathLst>
                <a:path w="9491" h="10955" extrusionOk="0">
                  <a:moveTo>
                    <a:pt x="5192" y="382"/>
                  </a:moveTo>
                  <a:lnTo>
                    <a:pt x="6490" y="1679"/>
                  </a:lnTo>
                  <a:lnTo>
                    <a:pt x="3906" y="1679"/>
                  </a:lnTo>
                  <a:lnTo>
                    <a:pt x="5192" y="382"/>
                  </a:lnTo>
                  <a:close/>
                  <a:moveTo>
                    <a:pt x="5186" y="1"/>
                  </a:moveTo>
                  <a:cubicBezTo>
                    <a:pt x="5144" y="1"/>
                    <a:pt x="5103" y="13"/>
                    <a:pt x="5073" y="36"/>
                  </a:cubicBezTo>
                  <a:lnTo>
                    <a:pt x="3442" y="1679"/>
                  </a:lnTo>
                  <a:lnTo>
                    <a:pt x="870" y="1679"/>
                  </a:lnTo>
                  <a:cubicBezTo>
                    <a:pt x="775" y="1679"/>
                    <a:pt x="703" y="1751"/>
                    <a:pt x="703" y="1846"/>
                  </a:cubicBezTo>
                  <a:lnTo>
                    <a:pt x="703" y="4501"/>
                  </a:lnTo>
                  <a:lnTo>
                    <a:pt x="168" y="4501"/>
                  </a:lnTo>
                  <a:cubicBezTo>
                    <a:pt x="72" y="4501"/>
                    <a:pt x="1" y="4585"/>
                    <a:pt x="1" y="4668"/>
                  </a:cubicBezTo>
                  <a:lnTo>
                    <a:pt x="1" y="10788"/>
                  </a:lnTo>
                  <a:cubicBezTo>
                    <a:pt x="1" y="10883"/>
                    <a:pt x="72" y="10954"/>
                    <a:pt x="168" y="10954"/>
                  </a:cubicBezTo>
                  <a:lnTo>
                    <a:pt x="1846" y="10954"/>
                  </a:lnTo>
                  <a:cubicBezTo>
                    <a:pt x="1942" y="10954"/>
                    <a:pt x="2013" y="10883"/>
                    <a:pt x="2013" y="10788"/>
                  </a:cubicBezTo>
                  <a:cubicBezTo>
                    <a:pt x="2013" y="10704"/>
                    <a:pt x="1942" y="10621"/>
                    <a:pt x="1846" y="10621"/>
                  </a:cubicBezTo>
                  <a:lnTo>
                    <a:pt x="334" y="10621"/>
                  </a:lnTo>
                  <a:lnTo>
                    <a:pt x="334" y="4989"/>
                  </a:lnTo>
                  <a:lnTo>
                    <a:pt x="1084" y="5537"/>
                  </a:lnTo>
                  <a:cubicBezTo>
                    <a:pt x="1115" y="5554"/>
                    <a:pt x="1147" y="5562"/>
                    <a:pt x="1178" y="5562"/>
                  </a:cubicBezTo>
                  <a:cubicBezTo>
                    <a:pt x="1231" y="5562"/>
                    <a:pt x="1280" y="5539"/>
                    <a:pt x="1311" y="5501"/>
                  </a:cubicBezTo>
                  <a:cubicBezTo>
                    <a:pt x="1358" y="5430"/>
                    <a:pt x="1346" y="5323"/>
                    <a:pt x="1275" y="5287"/>
                  </a:cubicBezTo>
                  <a:lnTo>
                    <a:pt x="1049" y="5096"/>
                  </a:lnTo>
                  <a:lnTo>
                    <a:pt x="1049" y="4692"/>
                  </a:lnTo>
                  <a:lnTo>
                    <a:pt x="1049" y="4668"/>
                  </a:lnTo>
                  <a:lnTo>
                    <a:pt x="1049" y="4656"/>
                  </a:lnTo>
                  <a:lnTo>
                    <a:pt x="1049" y="2013"/>
                  </a:lnTo>
                  <a:lnTo>
                    <a:pt x="9169" y="2013"/>
                  </a:lnTo>
                  <a:lnTo>
                    <a:pt x="9169" y="2620"/>
                  </a:lnTo>
                  <a:cubicBezTo>
                    <a:pt x="9169" y="2703"/>
                    <a:pt x="9240" y="2787"/>
                    <a:pt x="9335" y="2787"/>
                  </a:cubicBezTo>
                  <a:cubicBezTo>
                    <a:pt x="9419" y="2787"/>
                    <a:pt x="9490" y="2703"/>
                    <a:pt x="9490" y="2620"/>
                  </a:cubicBezTo>
                  <a:lnTo>
                    <a:pt x="9490" y="1846"/>
                  </a:lnTo>
                  <a:cubicBezTo>
                    <a:pt x="9466" y="1751"/>
                    <a:pt x="9395" y="1679"/>
                    <a:pt x="9300" y="1679"/>
                  </a:cubicBezTo>
                  <a:lnTo>
                    <a:pt x="6930" y="1679"/>
                  </a:lnTo>
                  <a:lnTo>
                    <a:pt x="5299" y="36"/>
                  </a:lnTo>
                  <a:cubicBezTo>
                    <a:pt x="5269" y="13"/>
                    <a:pt x="5228" y="1"/>
                    <a:pt x="5186" y="1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9056;p89">
              <a:extLst>
                <a:ext uri="{FF2B5EF4-FFF2-40B4-BE49-F238E27FC236}">
                  <a16:creationId xmlns:a16="http://schemas.microsoft.com/office/drawing/2014/main" id="{10E810D1-8FE2-7D94-583B-74AF19A6076D}"/>
                </a:ext>
              </a:extLst>
            </p:cNvPr>
            <p:cNvSpPr/>
            <p:nvPr/>
          </p:nvSpPr>
          <p:spPr>
            <a:xfrm>
              <a:off x="6954883" y="3306382"/>
              <a:ext cx="42012" cy="41980"/>
            </a:xfrm>
            <a:custGeom>
              <a:avLst/>
              <a:gdLst/>
              <a:ahLst/>
              <a:cxnLst/>
              <a:rect l="l" t="t" r="r" b="b"/>
              <a:pathLst>
                <a:path w="1323" h="1322" extrusionOk="0">
                  <a:moveTo>
                    <a:pt x="1001" y="322"/>
                  </a:moveTo>
                  <a:lnTo>
                    <a:pt x="1001" y="988"/>
                  </a:lnTo>
                  <a:lnTo>
                    <a:pt x="322" y="988"/>
                  </a:lnTo>
                  <a:lnTo>
                    <a:pt x="322" y="322"/>
                  </a:lnTo>
                  <a:close/>
                  <a:moveTo>
                    <a:pt x="167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1155"/>
                  </a:lnTo>
                  <a:cubicBezTo>
                    <a:pt x="1" y="1250"/>
                    <a:pt x="72" y="1322"/>
                    <a:pt x="167" y="1322"/>
                  </a:cubicBezTo>
                  <a:lnTo>
                    <a:pt x="1155" y="1322"/>
                  </a:lnTo>
                  <a:cubicBezTo>
                    <a:pt x="1251" y="1322"/>
                    <a:pt x="1322" y="1250"/>
                    <a:pt x="1322" y="1155"/>
                  </a:cubicBezTo>
                  <a:lnTo>
                    <a:pt x="1322" y="155"/>
                  </a:lnTo>
                  <a:cubicBezTo>
                    <a:pt x="1310" y="72"/>
                    <a:pt x="1239" y="0"/>
                    <a:pt x="1155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9057;p89">
              <a:extLst>
                <a:ext uri="{FF2B5EF4-FFF2-40B4-BE49-F238E27FC236}">
                  <a16:creationId xmlns:a16="http://schemas.microsoft.com/office/drawing/2014/main" id="{E9A3B980-603F-E4FC-2D4D-034B436876C9}"/>
                </a:ext>
              </a:extLst>
            </p:cNvPr>
            <p:cNvSpPr/>
            <p:nvPr/>
          </p:nvSpPr>
          <p:spPr>
            <a:xfrm>
              <a:off x="7013122" y="3306382"/>
              <a:ext cx="32168" cy="10225"/>
            </a:xfrm>
            <a:custGeom>
              <a:avLst/>
              <a:gdLst/>
              <a:ahLst/>
              <a:cxnLst/>
              <a:rect l="l" t="t" r="r" b="b"/>
              <a:pathLst>
                <a:path w="1013" h="322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55" y="322"/>
                  </a:cubicBezTo>
                  <a:lnTo>
                    <a:pt x="845" y="322"/>
                  </a:lnTo>
                  <a:cubicBezTo>
                    <a:pt x="929" y="322"/>
                    <a:pt x="1012" y="250"/>
                    <a:pt x="1012" y="155"/>
                  </a:cubicBezTo>
                  <a:cubicBezTo>
                    <a:pt x="1012" y="72"/>
                    <a:pt x="929" y="0"/>
                    <a:pt x="845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058;p89">
              <a:extLst>
                <a:ext uri="{FF2B5EF4-FFF2-40B4-BE49-F238E27FC236}">
                  <a16:creationId xmlns:a16="http://schemas.microsoft.com/office/drawing/2014/main" id="{A565EA2C-9B63-4251-6591-A562A80CB6A9}"/>
                </a:ext>
              </a:extLst>
            </p:cNvPr>
            <p:cNvSpPr/>
            <p:nvPr/>
          </p:nvSpPr>
          <p:spPr>
            <a:xfrm>
              <a:off x="7013471" y="3333596"/>
              <a:ext cx="105903" cy="10606"/>
            </a:xfrm>
            <a:custGeom>
              <a:avLst/>
              <a:gdLst/>
              <a:ahLst/>
              <a:cxnLst/>
              <a:rect l="l" t="t" r="r" b="b"/>
              <a:pathLst>
                <a:path w="3335" h="334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8" y="334"/>
                  </a:cubicBezTo>
                  <a:lnTo>
                    <a:pt x="3168" y="334"/>
                  </a:lnTo>
                  <a:cubicBezTo>
                    <a:pt x="3251" y="334"/>
                    <a:pt x="3335" y="250"/>
                    <a:pt x="3335" y="167"/>
                  </a:cubicBezTo>
                  <a:cubicBezTo>
                    <a:pt x="3335" y="60"/>
                    <a:pt x="3263" y="0"/>
                    <a:pt x="3168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059;p89">
              <a:extLst>
                <a:ext uri="{FF2B5EF4-FFF2-40B4-BE49-F238E27FC236}">
                  <a16:creationId xmlns:a16="http://schemas.microsoft.com/office/drawing/2014/main" id="{8EFCAFAD-DCF6-58BF-6A48-1400FBFB67D6}"/>
                </a:ext>
              </a:extLst>
            </p:cNvPr>
            <p:cNvSpPr/>
            <p:nvPr/>
          </p:nvSpPr>
          <p:spPr>
            <a:xfrm>
              <a:off x="6966982" y="3375576"/>
              <a:ext cx="63923" cy="10606"/>
            </a:xfrm>
            <a:custGeom>
              <a:avLst/>
              <a:gdLst/>
              <a:ahLst/>
              <a:cxnLst/>
              <a:rect l="l" t="t" r="r" b="b"/>
              <a:pathLst>
                <a:path w="2013" h="334" extrusionOk="0">
                  <a:moveTo>
                    <a:pt x="167" y="0"/>
                  </a:moveTo>
                  <a:cubicBezTo>
                    <a:pt x="84" y="0"/>
                    <a:pt x="1" y="71"/>
                    <a:pt x="1" y="167"/>
                  </a:cubicBezTo>
                  <a:cubicBezTo>
                    <a:pt x="1" y="262"/>
                    <a:pt x="84" y="333"/>
                    <a:pt x="167" y="333"/>
                  </a:cubicBezTo>
                  <a:lnTo>
                    <a:pt x="1846" y="333"/>
                  </a:lnTo>
                  <a:cubicBezTo>
                    <a:pt x="1941" y="333"/>
                    <a:pt x="2013" y="262"/>
                    <a:pt x="2013" y="167"/>
                  </a:cubicBezTo>
                  <a:cubicBezTo>
                    <a:pt x="2013" y="71"/>
                    <a:pt x="1941" y="0"/>
                    <a:pt x="1846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060;p89">
              <a:extLst>
                <a:ext uri="{FF2B5EF4-FFF2-40B4-BE49-F238E27FC236}">
                  <a16:creationId xmlns:a16="http://schemas.microsoft.com/office/drawing/2014/main" id="{9A4B4091-B1CD-77C7-5E7F-3E58395CD63C}"/>
                </a:ext>
              </a:extLst>
            </p:cNvPr>
            <p:cNvSpPr/>
            <p:nvPr/>
          </p:nvSpPr>
          <p:spPr>
            <a:xfrm>
              <a:off x="6928781" y="3524157"/>
              <a:ext cx="52237" cy="10225"/>
            </a:xfrm>
            <a:custGeom>
              <a:avLst/>
              <a:gdLst/>
              <a:ahLst/>
              <a:cxnLst/>
              <a:rect l="l" t="t" r="r" b="b"/>
              <a:pathLst>
                <a:path w="1645" h="322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8" y="322"/>
                  </a:cubicBezTo>
                  <a:lnTo>
                    <a:pt x="1477" y="322"/>
                  </a:lnTo>
                  <a:cubicBezTo>
                    <a:pt x="1561" y="322"/>
                    <a:pt x="1644" y="250"/>
                    <a:pt x="1644" y="167"/>
                  </a:cubicBezTo>
                  <a:cubicBezTo>
                    <a:pt x="1644" y="72"/>
                    <a:pt x="1561" y="0"/>
                    <a:pt x="1477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061;p89">
              <a:extLst>
                <a:ext uri="{FF2B5EF4-FFF2-40B4-BE49-F238E27FC236}">
                  <a16:creationId xmlns:a16="http://schemas.microsoft.com/office/drawing/2014/main" id="{4C3F1D09-2DB7-A34A-7745-7FAE2FE3B732}"/>
                </a:ext>
              </a:extLst>
            </p:cNvPr>
            <p:cNvSpPr/>
            <p:nvPr/>
          </p:nvSpPr>
          <p:spPr>
            <a:xfrm>
              <a:off x="6945420" y="3314701"/>
              <a:ext cx="274141" cy="248800"/>
            </a:xfrm>
            <a:custGeom>
              <a:avLst/>
              <a:gdLst/>
              <a:ahLst/>
              <a:cxnLst/>
              <a:rect l="l" t="t" r="r" b="b"/>
              <a:pathLst>
                <a:path w="8633" h="7835" extrusionOk="0">
                  <a:moveTo>
                    <a:pt x="5835" y="3274"/>
                  </a:moveTo>
                  <a:lnTo>
                    <a:pt x="5323" y="3632"/>
                  </a:lnTo>
                  <a:lnTo>
                    <a:pt x="1787" y="3632"/>
                  </a:lnTo>
                  <a:lnTo>
                    <a:pt x="1275" y="3274"/>
                  </a:lnTo>
                  <a:close/>
                  <a:moveTo>
                    <a:pt x="4882" y="3965"/>
                  </a:moveTo>
                  <a:lnTo>
                    <a:pt x="4370" y="4322"/>
                  </a:lnTo>
                  <a:lnTo>
                    <a:pt x="2739" y="4322"/>
                  </a:lnTo>
                  <a:lnTo>
                    <a:pt x="2227" y="3965"/>
                  </a:lnTo>
                  <a:close/>
                  <a:moveTo>
                    <a:pt x="3930" y="4632"/>
                  </a:moveTo>
                  <a:lnTo>
                    <a:pt x="3561" y="4894"/>
                  </a:lnTo>
                  <a:lnTo>
                    <a:pt x="3180" y="4632"/>
                  </a:lnTo>
                  <a:close/>
                  <a:moveTo>
                    <a:pt x="7752" y="0"/>
                  </a:moveTo>
                  <a:cubicBezTo>
                    <a:pt x="7668" y="0"/>
                    <a:pt x="7585" y="72"/>
                    <a:pt x="7585" y="167"/>
                  </a:cubicBezTo>
                  <a:lnTo>
                    <a:pt x="7585" y="1560"/>
                  </a:lnTo>
                  <a:lnTo>
                    <a:pt x="7585" y="1977"/>
                  </a:lnTo>
                  <a:lnTo>
                    <a:pt x="6252" y="2929"/>
                  </a:lnTo>
                  <a:lnTo>
                    <a:pt x="799" y="2929"/>
                  </a:lnTo>
                  <a:lnTo>
                    <a:pt x="263" y="2548"/>
                  </a:lnTo>
                  <a:cubicBezTo>
                    <a:pt x="233" y="2528"/>
                    <a:pt x="197" y="2519"/>
                    <a:pt x="162" y="2519"/>
                  </a:cubicBezTo>
                  <a:cubicBezTo>
                    <a:pt x="114" y="2519"/>
                    <a:pt x="69" y="2537"/>
                    <a:pt x="48" y="2572"/>
                  </a:cubicBezTo>
                  <a:cubicBezTo>
                    <a:pt x="1" y="2643"/>
                    <a:pt x="13" y="2750"/>
                    <a:pt x="72" y="2798"/>
                  </a:cubicBezTo>
                  <a:lnTo>
                    <a:pt x="3442" y="5215"/>
                  </a:lnTo>
                  <a:cubicBezTo>
                    <a:pt x="3472" y="5233"/>
                    <a:pt x="3504" y="5242"/>
                    <a:pt x="3537" y="5242"/>
                  </a:cubicBezTo>
                  <a:cubicBezTo>
                    <a:pt x="3570" y="5242"/>
                    <a:pt x="3602" y="5233"/>
                    <a:pt x="3632" y="5215"/>
                  </a:cubicBezTo>
                  <a:lnTo>
                    <a:pt x="8300" y="1858"/>
                  </a:lnTo>
                  <a:lnTo>
                    <a:pt x="8300" y="7501"/>
                  </a:lnTo>
                  <a:lnTo>
                    <a:pt x="941" y="7501"/>
                  </a:lnTo>
                  <a:cubicBezTo>
                    <a:pt x="846" y="7501"/>
                    <a:pt x="775" y="7572"/>
                    <a:pt x="775" y="7668"/>
                  </a:cubicBezTo>
                  <a:cubicBezTo>
                    <a:pt x="775" y="7751"/>
                    <a:pt x="846" y="7834"/>
                    <a:pt x="941" y="7834"/>
                  </a:cubicBezTo>
                  <a:lnTo>
                    <a:pt x="8454" y="7834"/>
                  </a:lnTo>
                  <a:cubicBezTo>
                    <a:pt x="8538" y="7834"/>
                    <a:pt x="8621" y="7751"/>
                    <a:pt x="8621" y="7668"/>
                  </a:cubicBezTo>
                  <a:lnTo>
                    <a:pt x="8621" y="1548"/>
                  </a:lnTo>
                  <a:cubicBezTo>
                    <a:pt x="8625" y="1552"/>
                    <a:pt x="8628" y="1553"/>
                    <a:pt x="8629" y="1553"/>
                  </a:cubicBezTo>
                  <a:cubicBezTo>
                    <a:pt x="8633" y="1553"/>
                    <a:pt x="8633" y="1548"/>
                    <a:pt x="8633" y="1548"/>
                  </a:cubicBezTo>
                  <a:cubicBezTo>
                    <a:pt x="8621" y="1477"/>
                    <a:pt x="8561" y="1417"/>
                    <a:pt x="8466" y="1417"/>
                  </a:cubicBezTo>
                  <a:lnTo>
                    <a:pt x="7919" y="1417"/>
                  </a:lnTo>
                  <a:lnTo>
                    <a:pt x="7919" y="167"/>
                  </a:lnTo>
                  <a:cubicBezTo>
                    <a:pt x="7919" y="72"/>
                    <a:pt x="7847" y="0"/>
                    <a:pt x="7752" y="0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53737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269F6E7-E1B6-83D1-9ED8-79CF6657C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220" y="1407669"/>
            <a:ext cx="3731561" cy="528051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E660349-8FF3-774D-99B5-E2BC07158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488" y="657222"/>
            <a:ext cx="10428937" cy="1223964"/>
          </a:xfrm>
        </p:spPr>
        <p:txBody>
          <a:bodyPr>
            <a:normAutofit/>
          </a:bodyPr>
          <a:lstStyle/>
          <a:p>
            <a:r>
              <a:rPr lang="en-US" dirty="0"/>
              <a:t>🙏✨ </a:t>
            </a:r>
            <a:r>
              <a:rPr lang="my-MM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ကျေးဇူးတင်ပါတယ်</a:t>
            </a:r>
            <a:r>
              <a:rPr lang="en-US" dirty="0"/>
              <a:t> ✨🙏</a:t>
            </a:r>
            <a:endParaRPr lang="en-GB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5811EA-D58F-C874-91BE-81CFC11DF9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489" y="2117304"/>
            <a:ext cx="3514746" cy="27304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17C5172-5898-A21D-894F-1EB13DBF68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0546" y="2194560"/>
            <a:ext cx="2468880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738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2">
            <a:extLst>
              <a:ext uri="{FF2B5EF4-FFF2-40B4-BE49-F238E27FC236}">
                <a16:creationId xmlns:a16="http://schemas.microsoft.com/office/drawing/2014/main" id="{4E5FFE6B-D131-D786-03AC-701185BB5B7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16387" y="1036320"/>
            <a:ext cx="7455849" cy="5152736"/>
          </a:xfrm>
        </p:spPr>
        <p:txBody>
          <a:bodyPr>
            <a:normAutofit/>
          </a:bodyPr>
          <a:lstStyle/>
          <a:p>
            <a:r>
              <a:rPr lang="en-GB" noProof="0" dirty="0">
                <a:solidFill>
                  <a:schemeClr val="tx2"/>
                </a:solidFill>
              </a:rPr>
              <a:t>What is your main question?</a:t>
            </a:r>
            <a:endParaRPr lang="en-GB" dirty="0">
              <a:solidFill>
                <a:schemeClr val="tx2"/>
              </a:solidFill>
            </a:endParaRPr>
          </a:p>
          <a:p>
            <a:r>
              <a:rPr lang="en-US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How can a community-led system like the Community Feedback Mechanism (CFM) improve access to health, justice, and social support for people living with HIV and key populations in Myanmar?</a:t>
            </a:r>
            <a:r>
              <a:rPr lang="en-US" i="1" dirty="0">
                <a:effectLst/>
              </a:rPr>
              <a:t> </a:t>
            </a:r>
            <a:r>
              <a:rPr lang="en-US" dirty="0">
                <a:effectLst/>
              </a:rPr>
              <a:t> </a:t>
            </a:r>
            <a:br>
              <a:rPr lang="en-GB" dirty="0"/>
            </a:br>
            <a:endParaRPr lang="en-GB" dirty="0"/>
          </a:p>
          <a:p>
            <a:r>
              <a:rPr lang="en-GB" noProof="0" dirty="0">
                <a:solidFill>
                  <a:schemeClr val="tx2"/>
                </a:solidFill>
              </a:rPr>
              <a:t>What did you find?</a:t>
            </a:r>
            <a:endParaRPr lang="en-GB" dirty="0">
              <a:solidFill>
                <a:schemeClr val="tx2"/>
              </a:solidFill>
            </a:endParaRPr>
          </a:p>
          <a:p>
            <a:r>
              <a:rPr lang="en-US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82% of reported issues were socially related; 82% of all valid cases were resolved. CFM engaged 449 users across six townships, with strong user satisfaction.</a:t>
            </a:r>
            <a:r>
              <a:rPr lang="en-US" i="1" dirty="0">
                <a:effectLst/>
              </a:rPr>
              <a:t> </a:t>
            </a:r>
            <a:r>
              <a:rPr lang="en-US" dirty="0">
                <a:effectLst/>
              </a:rPr>
              <a:t> </a:t>
            </a:r>
            <a:br>
              <a:rPr lang="en-GB" dirty="0"/>
            </a:br>
            <a:endParaRPr lang="en-GB" dirty="0"/>
          </a:p>
          <a:p>
            <a:r>
              <a:rPr lang="en-GB" noProof="0" dirty="0">
                <a:solidFill>
                  <a:schemeClr val="tx2"/>
                </a:solidFill>
              </a:rPr>
              <a:t>Why is it important?</a:t>
            </a:r>
            <a:endParaRPr lang="en-GB" dirty="0">
              <a:solidFill>
                <a:schemeClr val="tx2"/>
              </a:solidFill>
            </a:endParaRPr>
          </a:p>
          <a:p>
            <a:r>
              <a:rPr lang="en-US" i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The CFM empowers affected communities to report rights violations, improves service access, and supports rights-based, people-centered HIV responses—especially critical in fragile and under-resourced settings.</a:t>
            </a:r>
            <a:r>
              <a:rPr lang="en-US" i="1" dirty="0">
                <a:effectLst/>
                <a:highlight>
                  <a:srgbClr val="FFFF00"/>
                </a:highlight>
              </a:rPr>
              <a:t> </a:t>
            </a:r>
            <a:r>
              <a:rPr lang="en-US" dirty="0">
                <a:effectLst/>
                <a:highlight>
                  <a:srgbClr val="FFFF00"/>
                </a:highlight>
              </a:rPr>
              <a:t> </a:t>
            </a:r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D8B8B53B-6312-1D9A-37B0-FF76CC23E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4471" y="177165"/>
            <a:ext cx="7455849" cy="757555"/>
          </a:xfrm>
        </p:spPr>
        <p:txBody>
          <a:bodyPr>
            <a:normAutofit/>
          </a:bodyPr>
          <a:lstStyle/>
          <a:p>
            <a:r>
              <a:rPr lang="en-GB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717229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28285-DD14-CF47-9ADD-FC1A9D5FF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Today’s Roadmap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FB6A896-7995-34DA-89E4-D43FFD9B6329}"/>
              </a:ext>
            </a:extLst>
          </p:cNvPr>
          <p:cNvGrpSpPr/>
          <p:nvPr/>
        </p:nvGrpSpPr>
        <p:grpSpPr>
          <a:xfrm>
            <a:off x="6084403" y="2719779"/>
            <a:ext cx="3744195" cy="3592504"/>
            <a:chOff x="1833546" y="1952967"/>
            <a:chExt cx="3744195" cy="3592504"/>
          </a:xfrm>
        </p:grpSpPr>
        <p:sp>
          <p:nvSpPr>
            <p:cNvPr id="18" name="Rounded Rectangle 1">
              <a:extLst>
                <a:ext uri="{FF2B5EF4-FFF2-40B4-BE49-F238E27FC236}">
                  <a16:creationId xmlns:a16="http://schemas.microsoft.com/office/drawing/2014/main" id="{435727CF-C74C-B2F1-C5EE-6C37C0E8D5D8}"/>
                </a:ext>
              </a:extLst>
            </p:cNvPr>
            <p:cNvSpPr/>
            <p:nvPr/>
          </p:nvSpPr>
          <p:spPr>
            <a:xfrm>
              <a:off x="1833546" y="1952967"/>
              <a:ext cx="3744192" cy="3591812"/>
            </a:xfrm>
            <a:custGeom>
              <a:avLst/>
              <a:gdLst/>
              <a:ahLst/>
              <a:cxnLst/>
              <a:rect l="0" t="0" r="0" b="0"/>
              <a:pathLst>
                <a:path w="3744192" h="3591812">
                  <a:moveTo>
                    <a:pt x="1775291" y="0"/>
                  </a:moveTo>
                  <a:cubicBezTo>
                    <a:pt x="1480217" y="358"/>
                    <a:pt x="1227862" y="70992"/>
                    <a:pt x="1211397" y="123545"/>
                  </a:cubicBezTo>
                  <a:cubicBezTo>
                    <a:pt x="1194078" y="178997"/>
                    <a:pt x="1431009" y="204365"/>
                    <a:pt x="1769575" y="217130"/>
                  </a:cubicBezTo>
                  <a:cubicBezTo>
                    <a:pt x="2065649" y="228314"/>
                    <a:pt x="2285457" y="249070"/>
                    <a:pt x="2436388" y="279272"/>
                  </a:cubicBezTo>
                  <a:cubicBezTo>
                    <a:pt x="2478360" y="351605"/>
                    <a:pt x="2557074" y="406990"/>
                    <a:pt x="2557074" y="406990"/>
                  </a:cubicBezTo>
                  <a:cubicBezTo>
                    <a:pt x="2557074" y="406990"/>
                    <a:pt x="2594061" y="380963"/>
                    <a:pt x="2630852" y="341292"/>
                  </a:cubicBezTo>
                  <a:cubicBezTo>
                    <a:pt x="2663319" y="359443"/>
                    <a:pt x="2683198" y="379419"/>
                    <a:pt x="2691118" y="401211"/>
                  </a:cubicBezTo>
                  <a:cubicBezTo>
                    <a:pt x="2730715" y="510164"/>
                    <a:pt x="2419387" y="598708"/>
                    <a:pt x="1752175" y="624645"/>
                  </a:cubicBezTo>
                  <a:cubicBezTo>
                    <a:pt x="1350433" y="640256"/>
                    <a:pt x="1021869" y="692862"/>
                    <a:pt x="997558" y="764494"/>
                  </a:cubicBezTo>
                  <a:cubicBezTo>
                    <a:pt x="973084" y="839137"/>
                    <a:pt x="1160832" y="898150"/>
                    <a:pt x="1739735" y="916460"/>
                  </a:cubicBezTo>
                  <a:cubicBezTo>
                    <a:pt x="2662774" y="945650"/>
                    <a:pt x="2987834" y="1083873"/>
                    <a:pt x="3016593" y="1260230"/>
                  </a:cubicBezTo>
                  <a:cubicBezTo>
                    <a:pt x="3052222" y="1478704"/>
                    <a:pt x="2691118" y="1627164"/>
                    <a:pt x="1706805" y="1689454"/>
                  </a:cubicBezTo>
                  <a:cubicBezTo>
                    <a:pt x="997558" y="1734335"/>
                    <a:pt x="656090" y="1835970"/>
                    <a:pt x="631023" y="1993382"/>
                  </a:cubicBezTo>
                  <a:cubicBezTo>
                    <a:pt x="605956" y="2150794"/>
                    <a:pt x="1037073" y="2270642"/>
                    <a:pt x="1680624" y="2304222"/>
                  </a:cubicBezTo>
                  <a:cubicBezTo>
                    <a:pt x="2267203" y="2334826"/>
                    <a:pt x="2701070" y="2400840"/>
                    <a:pt x="3014284" y="2499523"/>
                  </a:cubicBezTo>
                  <a:cubicBezTo>
                    <a:pt x="3013040" y="2511370"/>
                    <a:pt x="3012405" y="2523403"/>
                    <a:pt x="3012405" y="2535575"/>
                  </a:cubicBezTo>
                  <a:lnTo>
                    <a:pt x="3012397" y="2535575"/>
                  </a:lnTo>
                  <a:cubicBezTo>
                    <a:pt x="3012397" y="2785694"/>
                    <a:pt x="3353890" y="3023064"/>
                    <a:pt x="3353890" y="3023064"/>
                  </a:cubicBezTo>
                  <a:cubicBezTo>
                    <a:pt x="3353890" y="3023064"/>
                    <a:pt x="3473469" y="2939943"/>
                    <a:pt x="3571112" y="2820250"/>
                  </a:cubicBezTo>
                  <a:cubicBezTo>
                    <a:pt x="3644964" y="2905900"/>
                    <a:pt x="3689244" y="3001143"/>
                    <a:pt x="3709669" y="3105510"/>
                  </a:cubicBezTo>
                  <a:cubicBezTo>
                    <a:pt x="3744192" y="3281981"/>
                    <a:pt x="3689455" y="3446336"/>
                    <a:pt x="3557973" y="3591812"/>
                  </a:cubicBezTo>
                  <a:lnTo>
                    <a:pt x="2394458" y="3591812"/>
                  </a:lnTo>
                  <a:cubicBezTo>
                    <a:pt x="2786687" y="3487323"/>
                    <a:pt x="3003657" y="3324407"/>
                    <a:pt x="2957563" y="3122016"/>
                  </a:cubicBezTo>
                  <a:cubicBezTo>
                    <a:pt x="2899835" y="2868579"/>
                    <a:pt x="2296604" y="2740723"/>
                    <a:pt x="1666558" y="2682384"/>
                  </a:cubicBezTo>
                  <a:cubicBezTo>
                    <a:pt x="516248" y="2575871"/>
                    <a:pt x="0" y="2348209"/>
                    <a:pt x="66665" y="1977364"/>
                  </a:cubicBezTo>
                  <a:cubicBezTo>
                    <a:pt x="71281" y="1951687"/>
                    <a:pt x="79938" y="1926832"/>
                    <a:pt x="92720" y="1902830"/>
                  </a:cubicBezTo>
                  <a:cubicBezTo>
                    <a:pt x="172817" y="2056648"/>
                    <a:pt x="345502" y="2177471"/>
                    <a:pt x="345502" y="2177471"/>
                  </a:cubicBezTo>
                  <a:cubicBezTo>
                    <a:pt x="345502" y="2177471"/>
                    <a:pt x="638210" y="1972673"/>
                    <a:pt x="638210" y="1756890"/>
                  </a:cubicBezTo>
                  <a:lnTo>
                    <a:pt x="638201" y="1756890"/>
                  </a:lnTo>
                  <a:cubicBezTo>
                    <a:pt x="638201" y="1704447"/>
                    <a:pt x="624639" y="1655207"/>
                    <a:pt x="600861" y="1612536"/>
                  </a:cubicBezTo>
                  <a:cubicBezTo>
                    <a:pt x="866783" y="1543270"/>
                    <a:pt x="1235383" y="1497380"/>
                    <a:pt x="1715749" y="1478704"/>
                  </a:cubicBezTo>
                  <a:cubicBezTo>
                    <a:pt x="2311166" y="1455555"/>
                    <a:pt x="2631682" y="1367800"/>
                    <a:pt x="2594687" y="1260392"/>
                  </a:cubicBezTo>
                  <a:cubicBezTo>
                    <a:pt x="2574766" y="1164530"/>
                    <a:pt x="2166845" y="1093289"/>
                    <a:pt x="1706805" y="1071677"/>
                  </a:cubicBezTo>
                  <a:cubicBezTo>
                    <a:pt x="782581" y="1028259"/>
                    <a:pt x="648627" y="884344"/>
                    <a:pt x="669156" y="764576"/>
                  </a:cubicBezTo>
                  <a:cubicBezTo>
                    <a:pt x="689685" y="644812"/>
                    <a:pt x="965522" y="540107"/>
                    <a:pt x="1715749" y="518785"/>
                  </a:cubicBezTo>
                  <a:cubicBezTo>
                    <a:pt x="2087651" y="508215"/>
                    <a:pt x="2428493" y="472762"/>
                    <a:pt x="2412232" y="401211"/>
                  </a:cubicBezTo>
                  <a:cubicBezTo>
                    <a:pt x="2396865" y="333807"/>
                    <a:pt x="2099116" y="303561"/>
                    <a:pt x="1766404" y="290958"/>
                  </a:cubicBezTo>
                  <a:cubicBezTo>
                    <a:pt x="1189525" y="269086"/>
                    <a:pt x="892508" y="207861"/>
                    <a:pt x="930316" y="123545"/>
                  </a:cubicBezTo>
                  <a:cubicBezTo>
                    <a:pt x="940203" y="101491"/>
                    <a:pt x="977686" y="82029"/>
                    <a:pt x="1036179" y="65458"/>
                  </a:cubicBezTo>
                  <a:cubicBezTo>
                    <a:pt x="1066799" y="95471"/>
                    <a:pt x="1093533" y="114282"/>
                    <a:pt x="1093533" y="114282"/>
                  </a:cubicBezTo>
                  <a:cubicBezTo>
                    <a:pt x="1093533" y="114282"/>
                    <a:pt x="1138204" y="82849"/>
                    <a:pt x="1178191" y="36416"/>
                  </a:cubicBezTo>
                  <a:cubicBezTo>
                    <a:pt x="1333595" y="12932"/>
                    <a:pt x="1546767" y="152"/>
                    <a:pt x="1775291" y="0"/>
                  </a:cubicBezTo>
                  <a:close/>
                </a:path>
              </a:pathLst>
            </a:custGeom>
            <a:solidFill>
              <a:srgbClr val="6B6B6B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ounded Rectangle 2">
              <a:extLst>
                <a:ext uri="{FF2B5EF4-FFF2-40B4-BE49-F238E27FC236}">
                  <a16:creationId xmlns:a16="http://schemas.microsoft.com/office/drawing/2014/main" id="{2683FBA3-CC88-3C70-BD14-09B63EC412DD}"/>
                </a:ext>
              </a:extLst>
            </p:cNvPr>
            <p:cNvSpPr/>
            <p:nvPr/>
          </p:nvSpPr>
          <p:spPr>
            <a:xfrm>
              <a:off x="1833546" y="1952967"/>
              <a:ext cx="3744195" cy="3592504"/>
            </a:xfrm>
            <a:custGeom>
              <a:avLst/>
              <a:gdLst/>
              <a:ahLst/>
              <a:cxnLst/>
              <a:rect l="0" t="0" r="0" b="0"/>
              <a:pathLst>
                <a:path w="3744195" h="3592504">
                  <a:moveTo>
                    <a:pt x="1779415" y="0"/>
                  </a:moveTo>
                  <a:cubicBezTo>
                    <a:pt x="1778039" y="0"/>
                    <a:pt x="1776663" y="0"/>
                    <a:pt x="1775288" y="1"/>
                  </a:cubicBezTo>
                  <a:cubicBezTo>
                    <a:pt x="1776040" y="0"/>
                    <a:pt x="1776792" y="0"/>
                    <a:pt x="1777545" y="0"/>
                  </a:cubicBezTo>
                  <a:close/>
                  <a:moveTo>
                    <a:pt x="92738" y="1902796"/>
                  </a:moveTo>
                  <a:cubicBezTo>
                    <a:pt x="79946" y="1926806"/>
                    <a:pt x="71284" y="1951674"/>
                    <a:pt x="66665" y="1977364"/>
                  </a:cubicBezTo>
                  <a:cubicBezTo>
                    <a:pt x="0" y="2348211"/>
                    <a:pt x="516248" y="2575877"/>
                    <a:pt x="1666560" y="2682384"/>
                  </a:cubicBezTo>
                  <a:cubicBezTo>
                    <a:pt x="2296604" y="2740720"/>
                    <a:pt x="2899836" y="2868581"/>
                    <a:pt x="2957562" y="3122016"/>
                  </a:cubicBezTo>
                  <a:cubicBezTo>
                    <a:pt x="3003660" y="3324407"/>
                    <a:pt x="2786683" y="3487329"/>
                    <a:pt x="2394458" y="3591810"/>
                  </a:cubicBezTo>
                  <a:moveTo>
                    <a:pt x="3570721" y="2819800"/>
                  </a:moveTo>
                  <a:cubicBezTo>
                    <a:pt x="3644805" y="2905563"/>
                    <a:pt x="3689207" y="3000964"/>
                    <a:pt x="3709665" y="3105510"/>
                  </a:cubicBezTo>
                  <a:cubicBezTo>
                    <a:pt x="3744195" y="3281980"/>
                    <a:pt x="3689457" y="3446340"/>
                    <a:pt x="3557975" y="3591810"/>
                  </a:cubicBezTo>
                  <a:moveTo>
                    <a:pt x="601621" y="1612340"/>
                  </a:moveTo>
                  <a:cubicBezTo>
                    <a:pt x="867485" y="1543182"/>
                    <a:pt x="1235842" y="1497361"/>
                    <a:pt x="1715751" y="1478704"/>
                  </a:cubicBezTo>
                  <a:cubicBezTo>
                    <a:pt x="2311168" y="1455555"/>
                    <a:pt x="2631683" y="1367800"/>
                    <a:pt x="2594688" y="1260392"/>
                  </a:cubicBezTo>
                  <a:cubicBezTo>
                    <a:pt x="2574768" y="1164530"/>
                    <a:pt x="2166847" y="1093292"/>
                    <a:pt x="1706807" y="1071679"/>
                  </a:cubicBezTo>
                  <a:cubicBezTo>
                    <a:pt x="782581" y="1028258"/>
                    <a:pt x="648627" y="884342"/>
                    <a:pt x="669156" y="764577"/>
                  </a:cubicBezTo>
                  <a:cubicBezTo>
                    <a:pt x="689685" y="644813"/>
                    <a:pt x="965524" y="540108"/>
                    <a:pt x="1715751" y="518786"/>
                  </a:cubicBezTo>
                  <a:cubicBezTo>
                    <a:pt x="2087654" y="508216"/>
                    <a:pt x="2428495" y="472764"/>
                    <a:pt x="2412234" y="401213"/>
                  </a:cubicBezTo>
                  <a:cubicBezTo>
                    <a:pt x="2396866" y="333809"/>
                    <a:pt x="2099117" y="303562"/>
                    <a:pt x="1766406" y="290959"/>
                  </a:cubicBezTo>
                  <a:cubicBezTo>
                    <a:pt x="1189527" y="269088"/>
                    <a:pt x="892509" y="207863"/>
                    <a:pt x="930317" y="123547"/>
                  </a:cubicBezTo>
                  <a:cubicBezTo>
                    <a:pt x="940230" y="101438"/>
                    <a:pt x="977870" y="81935"/>
                    <a:pt x="1036618" y="65336"/>
                  </a:cubicBezTo>
                  <a:moveTo>
                    <a:pt x="2436774" y="279352"/>
                  </a:moveTo>
                  <a:cubicBezTo>
                    <a:pt x="2285838" y="249108"/>
                    <a:pt x="2065907" y="228325"/>
                    <a:pt x="1769577" y="217132"/>
                  </a:cubicBezTo>
                  <a:cubicBezTo>
                    <a:pt x="1431012" y="204367"/>
                    <a:pt x="1194079" y="178999"/>
                    <a:pt x="1211398" y="123547"/>
                  </a:cubicBezTo>
                  <a:cubicBezTo>
                    <a:pt x="1227861" y="70993"/>
                    <a:pt x="1480215" y="360"/>
                    <a:pt x="1775288" y="1"/>
                  </a:cubicBezTo>
                  <a:cubicBezTo>
                    <a:pt x="1546177" y="153"/>
                    <a:pt x="1332488" y="13000"/>
                    <a:pt x="1176984" y="36600"/>
                  </a:cubicBezTo>
                  <a:moveTo>
                    <a:pt x="3014080" y="2499459"/>
                  </a:moveTo>
                  <a:cubicBezTo>
                    <a:pt x="2700885" y="2400815"/>
                    <a:pt x="2267079" y="2334823"/>
                    <a:pt x="1680626" y="2304222"/>
                  </a:cubicBezTo>
                  <a:cubicBezTo>
                    <a:pt x="1037075" y="2270642"/>
                    <a:pt x="605956" y="2150792"/>
                    <a:pt x="631023" y="1993382"/>
                  </a:cubicBezTo>
                  <a:cubicBezTo>
                    <a:pt x="656090" y="1835972"/>
                    <a:pt x="997559" y="1734337"/>
                    <a:pt x="1706807" y="1689454"/>
                  </a:cubicBezTo>
                  <a:cubicBezTo>
                    <a:pt x="2691119" y="1627163"/>
                    <a:pt x="3052222" y="1478704"/>
                    <a:pt x="3016594" y="1260230"/>
                  </a:cubicBezTo>
                  <a:cubicBezTo>
                    <a:pt x="2987836" y="1083875"/>
                    <a:pt x="2662774" y="945656"/>
                    <a:pt x="1739737" y="916460"/>
                  </a:cubicBezTo>
                  <a:cubicBezTo>
                    <a:pt x="1160835" y="898150"/>
                    <a:pt x="973085" y="839137"/>
                    <a:pt x="997558" y="764496"/>
                  </a:cubicBezTo>
                  <a:cubicBezTo>
                    <a:pt x="1021869" y="692864"/>
                    <a:pt x="1350436" y="640258"/>
                    <a:pt x="1752177" y="624647"/>
                  </a:cubicBezTo>
                  <a:cubicBezTo>
                    <a:pt x="2419389" y="598709"/>
                    <a:pt x="2730716" y="510165"/>
                    <a:pt x="2691119" y="401213"/>
                  </a:cubicBezTo>
                  <a:cubicBezTo>
                    <a:pt x="2683150" y="379287"/>
                    <a:pt x="2663075" y="359199"/>
                    <a:pt x="2630251" y="340960"/>
                  </a:cubicBezTo>
                  <a:moveTo>
                    <a:pt x="3332224" y="3321142"/>
                  </a:moveTo>
                  <a:cubicBezTo>
                    <a:pt x="3318890" y="3354722"/>
                    <a:pt x="3299864" y="3388302"/>
                    <a:pt x="3275553" y="3420907"/>
                  </a:cubicBezTo>
                  <a:moveTo>
                    <a:pt x="3347835" y="3122914"/>
                  </a:moveTo>
                  <a:cubicBezTo>
                    <a:pt x="3355560" y="3155437"/>
                    <a:pt x="3358243" y="3188448"/>
                    <a:pt x="3355803" y="3221215"/>
                  </a:cubicBezTo>
                  <a:moveTo>
                    <a:pt x="3246282" y="2937857"/>
                  </a:moveTo>
                  <a:cubicBezTo>
                    <a:pt x="3272056" y="2966965"/>
                    <a:pt x="3293766" y="2997293"/>
                    <a:pt x="3310678" y="3027946"/>
                  </a:cubicBezTo>
                  <a:moveTo>
                    <a:pt x="3045126" y="2784754"/>
                  </a:moveTo>
                  <a:cubicBezTo>
                    <a:pt x="3085862" y="2809228"/>
                    <a:pt x="3123507" y="2835165"/>
                    <a:pt x="3156843" y="2861834"/>
                  </a:cubicBezTo>
                  <a:moveTo>
                    <a:pt x="2765590" y="2662549"/>
                  </a:moveTo>
                  <a:cubicBezTo>
                    <a:pt x="2817627" y="2681494"/>
                    <a:pt x="2867469" y="2701983"/>
                    <a:pt x="2913814" y="2723611"/>
                  </a:cubicBezTo>
                  <a:moveTo>
                    <a:pt x="2428895" y="2567256"/>
                  </a:moveTo>
                  <a:cubicBezTo>
                    <a:pt x="2488656" y="2580021"/>
                    <a:pt x="2547279" y="2594494"/>
                    <a:pt x="2603137" y="2610349"/>
                  </a:cubicBezTo>
                  <a:moveTo>
                    <a:pt x="2054310" y="2510832"/>
                  </a:moveTo>
                  <a:cubicBezTo>
                    <a:pt x="2118787" y="2517174"/>
                    <a:pt x="2182938" y="2524163"/>
                    <a:pt x="2245220" y="2533676"/>
                  </a:cubicBezTo>
                  <a:moveTo>
                    <a:pt x="1858846" y="2488716"/>
                  </a:moveTo>
                  <a:cubicBezTo>
                    <a:pt x="1792807" y="2485634"/>
                    <a:pt x="1660617" y="2478309"/>
                    <a:pt x="1660617" y="2478309"/>
                  </a:cubicBezTo>
                  <a:moveTo>
                    <a:pt x="1460031" y="2461475"/>
                  </a:moveTo>
                  <a:cubicBezTo>
                    <a:pt x="1393846" y="2457978"/>
                    <a:pt x="1328231" y="2452775"/>
                    <a:pt x="1265055" y="2446107"/>
                  </a:cubicBezTo>
                  <a:moveTo>
                    <a:pt x="1088536" y="2421309"/>
                  </a:moveTo>
                  <a:cubicBezTo>
                    <a:pt x="1029587" y="2411633"/>
                    <a:pt x="972428" y="2400331"/>
                    <a:pt x="918602" y="2387891"/>
                  </a:cubicBezTo>
                  <a:moveTo>
                    <a:pt x="758670" y="2355043"/>
                  </a:moveTo>
                  <a:cubicBezTo>
                    <a:pt x="711755" y="2340326"/>
                    <a:pt x="667849" y="2324308"/>
                    <a:pt x="628008" y="2307559"/>
                  </a:cubicBezTo>
                  <a:moveTo>
                    <a:pt x="437911" y="2198444"/>
                  </a:moveTo>
                  <a:cubicBezTo>
                    <a:pt x="461165" y="2217795"/>
                    <a:pt x="488972" y="2236821"/>
                    <a:pt x="520601" y="2254953"/>
                  </a:cubicBezTo>
                  <a:moveTo>
                    <a:pt x="757857" y="1708971"/>
                  </a:moveTo>
                  <a:cubicBezTo>
                    <a:pt x="797698" y="1696124"/>
                    <a:pt x="840222" y="1683928"/>
                    <a:pt x="884372" y="1672789"/>
                  </a:cubicBezTo>
                  <a:moveTo>
                    <a:pt x="1021782" y="1642136"/>
                  </a:moveTo>
                  <a:cubicBezTo>
                    <a:pt x="1068940" y="1632948"/>
                    <a:pt x="1118132" y="1624655"/>
                    <a:pt x="1168055" y="1617418"/>
                  </a:cubicBezTo>
                  <a:moveTo>
                    <a:pt x="1321157" y="1598799"/>
                  </a:moveTo>
                  <a:cubicBezTo>
                    <a:pt x="1372788" y="1593676"/>
                    <a:pt x="1425882" y="1589530"/>
                    <a:pt x="1478976" y="1586440"/>
                  </a:cubicBezTo>
                  <a:moveTo>
                    <a:pt x="1798678" y="1570748"/>
                  </a:moveTo>
                  <a:lnTo>
                    <a:pt x="1639233" y="1580423"/>
                  </a:lnTo>
                  <a:moveTo>
                    <a:pt x="2106347" y="1551640"/>
                  </a:moveTo>
                  <a:cubicBezTo>
                    <a:pt x="2057318" y="1556844"/>
                    <a:pt x="2006419" y="1561072"/>
                    <a:pt x="1955195" y="1564243"/>
                  </a:cubicBezTo>
                  <a:moveTo>
                    <a:pt x="2379297" y="1509848"/>
                  </a:moveTo>
                  <a:cubicBezTo>
                    <a:pt x="2337992" y="1518467"/>
                    <a:pt x="2294086" y="1526435"/>
                    <a:pt x="2248798" y="1533346"/>
                  </a:cubicBezTo>
                  <a:moveTo>
                    <a:pt x="2603300" y="1449843"/>
                  </a:moveTo>
                  <a:cubicBezTo>
                    <a:pt x="2572972" y="1461063"/>
                    <a:pt x="2531342" y="1471796"/>
                    <a:pt x="2495486" y="1481797"/>
                  </a:cubicBezTo>
                  <a:moveTo>
                    <a:pt x="2738921" y="1385691"/>
                  </a:moveTo>
                  <a:cubicBezTo>
                    <a:pt x="2721521" y="1398375"/>
                    <a:pt x="2700625" y="1410978"/>
                    <a:pt x="2676721" y="1422930"/>
                  </a:cubicBezTo>
                  <a:moveTo>
                    <a:pt x="2802992" y="1307554"/>
                  </a:moveTo>
                  <a:cubicBezTo>
                    <a:pt x="2799008" y="1320726"/>
                    <a:pt x="2791690" y="1333979"/>
                    <a:pt x="2781120" y="1346989"/>
                  </a:cubicBezTo>
                  <a:moveTo>
                    <a:pt x="2805106" y="1268201"/>
                  </a:moveTo>
                  <a:cubicBezTo>
                    <a:pt x="2804618" y="1265600"/>
                    <a:pt x="2803967" y="1262916"/>
                    <a:pt x="2803154" y="1260233"/>
                  </a:cubicBezTo>
                  <a:cubicBezTo>
                    <a:pt x="2800146" y="1249988"/>
                    <a:pt x="2795105" y="1239744"/>
                    <a:pt x="2788275" y="1229743"/>
                  </a:cubicBezTo>
                  <a:moveTo>
                    <a:pt x="2701438" y="1157623"/>
                  </a:moveTo>
                  <a:cubicBezTo>
                    <a:pt x="2721440" y="1168925"/>
                    <a:pt x="2738921" y="1180714"/>
                    <a:pt x="2753394" y="1192666"/>
                  </a:cubicBezTo>
                  <a:moveTo>
                    <a:pt x="2552238" y="1095504"/>
                  </a:moveTo>
                  <a:cubicBezTo>
                    <a:pt x="2581591" y="1104854"/>
                    <a:pt x="2609073" y="1114774"/>
                    <a:pt x="2633872" y="1125100"/>
                  </a:cubicBezTo>
                  <a:moveTo>
                    <a:pt x="2353685" y="1046394"/>
                  </a:moveTo>
                  <a:cubicBezTo>
                    <a:pt x="2390111" y="1053305"/>
                    <a:pt x="2425317" y="1060948"/>
                    <a:pt x="2458328" y="1069160"/>
                  </a:cubicBezTo>
                  <a:moveTo>
                    <a:pt x="2119356" y="1012651"/>
                  </a:moveTo>
                  <a:cubicBezTo>
                    <a:pt x="2160498" y="1016879"/>
                    <a:pt x="2201151" y="1021920"/>
                    <a:pt x="2240098" y="1027530"/>
                  </a:cubicBezTo>
                  <a:moveTo>
                    <a:pt x="1863236" y="995658"/>
                  </a:moveTo>
                  <a:cubicBezTo>
                    <a:pt x="1906899" y="997040"/>
                    <a:pt x="1950561" y="999154"/>
                    <a:pt x="1993085" y="1002000"/>
                  </a:cubicBezTo>
                  <a:moveTo>
                    <a:pt x="1731436" y="993706"/>
                  </a:moveTo>
                  <a:cubicBezTo>
                    <a:pt x="1686636" y="993625"/>
                    <a:pt x="1641672" y="992893"/>
                    <a:pt x="1597766" y="991348"/>
                  </a:cubicBezTo>
                  <a:moveTo>
                    <a:pt x="1467267" y="984600"/>
                  </a:moveTo>
                  <a:cubicBezTo>
                    <a:pt x="1424906" y="981673"/>
                    <a:pt x="1383114" y="978014"/>
                    <a:pt x="1343029" y="973705"/>
                  </a:cubicBezTo>
                  <a:moveTo>
                    <a:pt x="1227734" y="958907"/>
                  </a:moveTo>
                  <a:cubicBezTo>
                    <a:pt x="1191227" y="953378"/>
                    <a:pt x="1156102" y="947198"/>
                    <a:pt x="1123498" y="940531"/>
                  </a:cubicBezTo>
                  <a:moveTo>
                    <a:pt x="1032271" y="919066"/>
                  </a:moveTo>
                  <a:cubicBezTo>
                    <a:pt x="1004463" y="911504"/>
                    <a:pt x="978689" y="903455"/>
                    <a:pt x="955841" y="895080"/>
                  </a:cubicBezTo>
                  <a:moveTo>
                    <a:pt x="895348" y="869143"/>
                  </a:moveTo>
                  <a:cubicBezTo>
                    <a:pt x="878030" y="860280"/>
                    <a:pt x="863313" y="851092"/>
                    <a:pt x="851523" y="841742"/>
                  </a:cubicBezTo>
                  <a:moveTo>
                    <a:pt x="824936" y="813447"/>
                  </a:moveTo>
                  <a:cubicBezTo>
                    <a:pt x="819000" y="804096"/>
                    <a:pt x="815910" y="794421"/>
                    <a:pt x="815585" y="784908"/>
                  </a:cubicBezTo>
                  <a:moveTo>
                    <a:pt x="822903" y="756531"/>
                  </a:moveTo>
                  <a:cubicBezTo>
                    <a:pt x="827944" y="747181"/>
                    <a:pt x="835750" y="737912"/>
                    <a:pt x="846076" y="728887"/>
                  </a:cubicBezTo>
                  <a:moveTo>
                    <a:pt x="884534" y="702462"/>
                  </a:moveTo>
                  <a:cubicBezTo>
                    <a:pt x="899658" y="693924"/>
                    <a:pt x="917383" y="685550"/>
                    <a:pt x="937222" y="677582"/>
                  </a:cubicBezTo>
                  <a:moveTo>
                    <a:pt x="1002837" y="654571"/>
                  </a:moveTo>
                  <a:cubicBezTo>
                    <a:pt x="1026498" y="647335"/>
                    <a:pt x="1052516" y="640424"/>
                    <a:pt x="1079917" y="633919"/>
                  </a:cubicBezTo>
                  <a:moveTo>
                    <a:pt x="1167079" y="615706"/>
                  </a:moveTo>
                  <a:cubicBezTo>
                    <a:pt x="1197569" y="610177"/>
                    <a:pt x="1229767" y="604892"/>
                    <a:pt x="1262778" y="600258"/>
                  </a:cubicBezTo>
                  <a:moveTo>
                    <a:pt x="1365470" y="587655"/>
                  </a:moveTo>
                  <a:cubicBezTo>
                    <a:pt x="1400595" y="583996"/>
                    <a:pt x="1436939" y="580825"/>
                    <a:pt x="1473691" y="578142"/>
                  </a:cubicBezTo>
                  <a:moveTo>
                    <a:pt x="1585895" y="571800"/>
                  </a:moveTo>
                  <a:cubicBezTo>
                    <a:pt x="1623460" y="570174"/>
                    <a:pt x="1661918" y="569117"/>
                    <a:pt x="1700133" y="568629"/>
                  </a:cubicBezTo>
                  <a:moveTo>
                    <a:pt x="1925762" y="564645"/>
                  </a:moveTo>
                  <a:cubicBezTo>
                    <a:pt x="1889092" y="566271"/>
                    <a:pt x="1851528" y="567328"/>
                    <a:pt x="1813964" y="567897"/>
                  </a:cubicBezTo>
                  <a:moveTo>
                    <a:pt x="2136430" y="548953"/>
                  </a:moveTo>
                  <a:cubicBezTo>
                    <a:pt x="2103582" y="552530"/>
                    <a:pt x="2069108" y="555620"/>
                    <a:pt x="2034064" y="558222"/>
                  </a:cubicBezTo>
                  <a:moveTo>
                    <a:pt x="2315552" y="522528"/>
                  </a:moveTo>
                  <a:cubicBezTo>
                    <a:pt x="2289126" y="527731"/>
                    <a:pt x="2260669" y="532528"/>
                    <a:pt x="2230910" y="536919"/>
                  </a:cubicBezTo>
                  <a:moveTo>
                    <a:pt x="2449709" y="487809"/>
                  </a:moveTo>
                  <a:cubicBezTo>
                    <a:pt x="2431659" y="494070"/>
                    <a:pt x="2411251" y="500249"/>
                    <a:pt x="2388891" y="506022"/>
                  </a:cubicBezTo>
                  <a:moveTo>
                    <a:pt x="2530041" y="447887"/>
                  </a:moveTo>
                  <a:cubicBezTo>
                    <a:pt x="2521423" y="454798"/>
                    <a:pt x="2510284" y="461709"/>
                    <a:pt x="2496949" y="468295"/>
                  </a:cubicBezTo>
                  <a:moveTo>
                    <a:pt x="2552726" y="405932"/>
                  </a:moveTo>
                  <a:cubicBezTo>
                    <a:pt x="2553702" y="412925"/>
                    <a:pt x="2552320" y="419998"/>
                    <a:pt x="2548580" y="426910"/>
                  </a:cubicBezTo>
                  <a:moveTo>
                    <a:pt x="2435481" y="328202"/>
                  </a:moveTo>
                  <a:cubicBezTo>
                    <a:pt x="2453368" y="333893"/>
                    <a:pt x="2469548" y="339910"/>
                    <a:pt x="2483533" y="346090"/>
                  </a:cubicBezTo>
                  <a:moveTo>
                    <a:pt x="2307909" y="297224"/>
                  </a:moveTo>
                  <a:cubicBezTo>
                    <a:pt x="2332220" y="301777"/>
                    <a:pt x="2355311" y="306655"/>
                    <a:pt x="2376532" y="311859"/>
                  </a:cubicBezTo>
                  <a:moveTo>
                    <a:pt x="2146838" y="273970"/>
                  </a:moveTo>
                  <a:cubicBezTo>
                    <a:pt x="2175783" y="277141"/>
                    <a:pt x="2204079" y="280718"/>
                    <a:pt x="2230910" y="284540"/>
                  </a:cubicBezTo>
                  <a:moveTo>
                    <a:pt x="1962676" y="259578"/>
                  </a:moveTo>
                  <a:cubicBezTo>
                    <a:pt x="1994630" y="261204"/>
                    <a:pt x="2026340" y="263237"/>
                    <a:pt x="2056993" y="265595"/>
                  </a:cubicBezTo>
                  <a:moveTo>
                    <a:pt x="1766724" y="254781"/>
                  </a:moveTo>
                  <a:lnTo>
                    <a:pt x="1767943" y="254781"/>
                  </a:lnTo>
                  <a:cubicBezTo>
                    <a:pt x="1800548" y="254781"/>
                    <a:pt x="1833315" y="255188"/>
                    <a:pt x="1865432" y="255919"/>
                  </a:cubicBezTo>
                  <a:moveTo>
                    <a:pt x="1666471" y="253561"/>
                  </a:moveTo>
                  <a:cubicBezTo>
                    <a:pt x="1633379" y="252667"/>
                    <a:pt x="1600449" y="251447"/>
                    <a:pt x="1568495" y="249821"/>
                  </a:cubicBezTo>
                  <a:moveTo>
                    <a:pt x="1474829" y="243723"/>
                  </a:moveTo>
                  <a:cubicBezTo>
                    <a:pt x="1444664" y="241365"/>
                    <a:pt x="1415312" y="238519"/>
                    <a:pt x="1387423" y="235430"/>
                  </a:cubicBezTo>
                  <a:moveTo>
                    <a:pt x="1307985" y="225022"/>
                  </a:moveTo>
                  <a:cubicBezTo>
                    <a:pt x="1283105" y="221282"/>
                    <a:pt x="1259607" y="217217"/>
                    <a:pt x="1237979" y="212907"/>
                  </a:cubicBezTo>
                  <a:moveTo>
                    <a:pt x="1178625" y="199248"/>
                  </a:moveTo>
                  <a:cubicBezTo>
                    <a:pt x="1160818" y="194532"/>
                    <a:pt x="1144719" y="189572"/>
                    <a:pt x="1130897" y="184450"/>
                  </a:cubicBezTo>
                  <a:moveTo>
                    <a:pt x="1095609" y="168757"/>
                  </a:moveTo>
                  <a:cubicBezTo>
                    <a:pt x="1086015" y="163391"/>
                    <a:pt x="1078453" y="157943"/>
                    <a:pt x="1073168" y="152414"/>
                  </a:cubicBezTo>
                  <a:moveTo>
                    <a:pt x="1063737" y="135828"/>
                  </a:moveTo>
                  <a:cubicBezTo>
                    <a:pt x="1063005" y="131681"/>
                    <a:pt x="1063493" y="127534"/>
                    <a:pt x="1065038" y="123469"/>
                  </a:cubicBezTo>
                  <a:cubicBezTo>
                    <a:pt x="1065607" y="122005"/>
                    <a:pt x="1066257" y="120623"/>
                    <a:pt x="1067070" y="119241"/>
                  </a:cubicBezTo>
                  <a:moveTo>
                    <a:pt x="1148703" y="72733"/>
                  </a:moveTo>
                  <a:cubicBezTo>
                    <a:pt x="1163257" y="68017"/>
                    <a:pt x="1179682" y="63464"/>
                    <a:pt x="1197651" y="59073"/>
                  </a:cubicBezTo>
                  <a:moveTo>
                    <a:pt x="1322214" y="35738"/>
                  </a:moveTo>
                  <a:cubicBezTo>
                    <a:pt x="1298960" y="39153"/>
                    <a:pt x="1276600" y="42812"/>
                    <a:pt x="1255867" y="46633"/>
                  </a:cubicBezTo>
                  <a:moveTo>
                    <a:pt x="1474585" y="18826"/>
                  </a:moveTo>
                  <a:cubicBezTo>
                    <a:pt x="1447509" y="21021"/>
                    <a:pt x="1420840" y="23623"/>
                    <a:pt x="1395472" y="26469"/>
                  </a:cubicBezTo>
                  <a:moveTo>
                    <a:pt x="3185301" y="3518313"/>
                  </a:moveTo>
                  <a:cubicBezTo>
                    <a:pt x="3156900" y="3543616"/>
                    <a:pt x="3124809" y="3568510"/>
                    <a:pt x="3089638" y="3592504"/>
                  </a:cubicBezTo>
                </a:path>
              </a:pathLst>
            </a:custGeom>
            <a:noFill/>
            <a:ln w="12195">
              <a:solidFill>
                <a:srgbClr val="2C2C2C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715AAC7-8578-E88A-148F-7EBD33821FAE}"/>
              </a:ext>
            </a:extLst>
          </p:cNvPr>
          <p:cNvGrpSpPr/>
          <p:nvPr/>
        </p:nvGrpSpPr>
        <p:grpSpPr>
          <a:xfrm>
            <a:off x="9096801" y="4913509"/>
            <a:ext cx="682985" cy="829339"/>
            <a:chOff x="4845944" y="4146697"/>
            <a:chExt cx="682985" cy="829339"/>
          </a:xfrm>
        </p:grpSpPr>
        <p:sp>
          <p:nvSpPr>
            <p:cNvPr id="21" name="Rounded Rectangle 4">
              <a:extLst>
                <a:ext uri="{FF2B5EF4-FFF2-40B4-BE49-F238E27FC236}">
                  <a16:creationId xmlns:a16="http://schemas.microsoft.com/office/drawing/2014/main" id="{BF3CFABC-E272-C759-CC6E-603ECB7A83D1}"/>
                </a:ext>
              </a:extLst>
            </p:cNvPr>
            <p:cNvSpPr/>
            <p:nvPr/>
          </p:nvSpPr>
          <p:spPr>
            <a:xfrm>
              <a:off x="4845944" y="4146697"/>
              <a:ext cx="682985" cy="829339"/>
            </a:xfrm>
            <a:custGeom>
              <a:avLst/>
              <a:gdLst/>
              <a:ahLst/>
              <a:cxnLst/>
              <a:rect l="0" t="0" r="0" b="0"/>
              <a:pathLst>
                <a:path w="682985" h="829339">
                  <a:moveTo>
                    <a:pt x="9" y="341849"/>
                  </a:moveTo>
                  <a:cubicBezTo>
                    <a:pt x="9" y="153049"/>
                    <a:pt x="152666" y="0"/>
                    <a:pt x="340982" y="0"/>
                  </a:cubicBezTo>
                  <a:lnTo>
                    <a:pt x="342002" y="0"/>
                  </a:lnTo>
                  <a:cubicBezTo>
                    <a:pt x="530318" y="0"/>
                    <a:pt x="682975" y="153049"/>
                    <a:pt x="682975" y="341849"/>
                  </a:cubicBezTo>
                  <a:lnTo>
                    <a:pt x="682985" y="341849"/>
                  </a:lnTo>
                  <a:cubicBezTo>
                    <a:pt x="682985" y="591967"/>
                    <a:pt x="341492" y="829339"/>
                    <a:pt x="341492" y="829339"/>
                  </a:cubicBezTo>
                  <a:cubicBezTo>
                    <a:pt x="341492" y="829339"/>
                    <a:pt x="0" y="591967"/>
                    <a:pt x="0" y="341849"/>
                  </a:cubicBezTo>
                  <a:close/>
                </a:path>
              </a:pathLst>
            </a:custGeom>
            <a:solidFill>
              <a:srgbClr val="954643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22" name="Rounded Rectangle 5">
              <a:extLst>
                <a:ext uri="{FF2B5EF4-FFF2-40B4-BE49-F238E27FC236}">
                  <a16:creationId xmlns:a16="http://schemas.microsoft.com/office/drawing/2014/main" id="{ECD701D8-2981-D75C-5150-14CEA5ECA0E7}"/>
                </a:ext>
              </a:extLst>
            </p:cNvPr>
            <p:cNvSpPr/>
            <p:nvPr/>
          </p:nvSpPr>
          <p:spPr>
            <a:xfrm>
              <a:off x="4845944" y="4146697"/>
              <a:ext cx="682985" cy="829339"/>
            </a:xfrm>
            <a:custGeom>
              <a:avLst/>
              <a:gdLst/>
              <a:ahLst/>
              <a:cxnLst/>
              <a:rect l="0" t="0" r="0" b="0"/>
              <a:pathLst>
                <a:path w="682985" h="829339">
                  <a:moveTo>
                    <a:pt x="9" y="341849"/>
                  </a:moveTo>
                  <a:cubicBezTo>
                    <a:pt x="9" y="153049"/>
                    <a:pt x="152666" y="0"/>
                    <a:pt x="340982" y="0"/>
                  </a:cubicBezTo>
                  <a:lnTo>
                    <a:pt x="342002" y="0"/>
                  </a:lnTo>
                  <a:cubicBezTo>
                    <a:pt x="530318" y="0"/>
                    <a:pt x="682975" y="153049"/>
                    <a:pt x="682975" y="341849"/>
                  </a:cubicBezTo>
                  <a:lnTo>
                    <a:pt x="682985" y="341849"/>
                  </a:lnTo>
                  <a:cubicBezTo>
                    <a:pt x="682985" y="591967"/>
                    <a:pt x="341492" y="829339"/>
                    <a:pt x="341492" y="829339"/>
                  </a:cubicBezTo>
                  <a:cubicBezTo>
                    <a:pt x="341492" y="829339"/>
                    <a:pt x="0" y="591967"/>
                    <a:pt x="0" y="341849"/>
                  </a:cubicBezTo>
                  <a:close/>
                </a:path>
              </a:pathLst>
            </a:custGeom>
            <a:noFill/>
            <a:ln w="12195">
              <a:solidFill>
                <a:srgbClr val="302B2A"/>
              </a:solidFill>
            </a:ln>
          </p:spPr>
          <p:txBody>
            <a:bodyPr rtlCol="0" anchor="ctr"/>
            <a:lstStyle/>
            <a:p>
              <a:pPr algn="ctr"/>
              <a:endParaRPr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B0A8180-ED71-23E2-8B35-11948ED08C26}"/>
              </a:ext>
            </a:extLst>
          </p:cNvPr>
          <p:cNvGrpSpPr/>
          <p:nvPr/>
        </p:nvGrpSpPr>
        <p:grpSpPr>
          <a:xfrm>
            <a:off x="6137197" y="4181739"/>
            <a:ext cx="585416" cy="715508"/>
            <a:chOff x="1886340" y="3414927"/>
            <a:chExt cx="585416" cy="715508"/>
          </a:xfrm>
        </p:grpSpPr>
        <p:sp>
          <p:nvSpPr>
            <p:cNvPr id="24" name="Rounded Rectangle 7">
              <a:extLst>
                <a:ext uri="{FF2B5EF4-FFF2-40B4-BE49-F238E27FC236}">
                  <a16:creationId xmlns:a16="http://schemas.microsoft.com/office/drawing/2014/main" id="{FFAB025D-CF98-4FAF-515B-1C3EF1421E93}"/>
                </a:ext>
              </a:extLst>
            </p:cNvPr>
            <p:cNvSpPr/>
            <p:nvPr/>
          </p:nvSpPr>
          <p:spPr>
            <a:xfrm>
              <a:off x="1886340" y="3414927"/>
              <a:ext cx="585416" cy="715508"/>
            </a:xfrm>
            <a:custGeom>
              <a:avLst/>
              <a:gdLst/>
              <a:ahLst/>
              <a:cxnLst/>
              <a:rect l="0" t="0" r="0" b="0"/>
              <a:pathLst>
                <a:path w="585416" h="715508">
                  <a:moveTo>
                    <a:pt x="8" y="294929"/>
                  </a:moveTo>
                  <a:cubicBezTo>
                    <a:pt x="8" y="132043"/>
                    <a:pt x="130857" y="0"/>
                    <a:pt x="292271" y="0"/>
                  </a:cubicBezTo>
                  <a:lnTo>
                    <a:pt x="293144" y="0"/>
                  </a:lnTo>
                  <a:cubicBezTo>
                    <a:pt x="454558" y="0"/>
                    <a:pt x="585407" y="132043"/>
                    <a:pt x="585407" y="294929"/>
                  </a:cubicBezTo>
                  <a:lnTo>
                    <a:pt x="585416" y="294929"/>
                  </a:lnTo>
                  <a:cubicBezTo>
                    <a:pt x="585416" y="510717"/>
                    <a:pt x="292708" y="715508"/>
                    <a:pt x="292708" y="715508"/>
                  </a:cubicBezTo>
                  <a:cubicBezTo>
                    <a:pt x="292708" y="715508"/>
                    <a:pt x="0" y="510717"/>
                    <a:pt x="0" y="294929"/>
                  </a:cubicBezTo>
                  <a:close/>
                </a:path>
              </a:pathLst>
            </a:custGeom>
            <a:solidFill>
              <a:srgbClr val="426397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5" name="Rounded Rectangle 8">
              <a:extLst>
                <a:ext uri="{FF2B5EF4-FFF2-40B4-BE49-F238E27FC236}">
                  <a16:creationId xmlns:a16="http://schemas.microsoft.com/office/drawing/2014/main" id="{93A63DEA-1669-DB05-5A61-0BCF32EC0EC7}"/>
                </a:ext>
              </a:extLst>
            </p:cNvPr>
            <p:cNvSpPr/>
            <p:nvPr/>
          </p:nvSpPr>
          <p:spPr>
            <a:xfrm>
              <a:off x="1886340" y="3414927"/>
              <a:ext cx="585416" cy="715508"/>
            </a:xfrm>
            <a:custGeom>
              <a:avLst/>
              <a:gdLst/>
              <a:ahLst/>
              <a:cxnLst/>
              <a:rect l="0" t="0" r="0" b="0"/>
              <a:pathLst>
                <a:path w="585416" h="715508">
                  <a:moveTo>
                    <a:pt x="8" y="294929"/>
                  </a:moveTo>
                  <a:cubicBezTo>
                    <a:pt x="8" y="132043"/>
                    <a:pt x="130857" y="0"/>
                    <a:pt x="292271" y="0"/>
                  </a:cubicBezTo>
                  <a:lnTo>
                    <a:pt x="293144" y="0"/>
                  </a:lnTo>
                  <a:cubicBezTo>
                    <a:pt x="454558" y="0"/>
                    <a:pt x="585407" y="132043"/>
                    <a:pt x="585407" y="294929"/>
                  </a:cubicBezTo>
                  <a:lnTo>
                    <a:pt x="585416" y="294929"/>
                  </a:lnTo>
                  <a:cubicBezTo>
                    <a:pt x="585416" y="510717"/>
                    <a:pt x="292708" y="715508"/>
                    <a:pt x="292708" y="715508"/>
                  </a:cubicBezTo>
                  <a:cubicBezTo>
                    <a:pt x="292708" y="715508"/>
                    <a:pt x="0" y="510717"/>
                    <a:pt x="0" y="294929"/>
                  </a:cubicBezTo>
                  <a:close/>
                </a:path>
              </a:pathLst>
            </a:custGeom>
            <a:noFill/>
            <a:ln w="12195">
              <a:solidFill>
                <a:srgbClr val="2B2D31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BC1278C-7D8C-D6B8-34A6-1846991AAF80}"/>
              </a:ext>
            </a:extLst>
          </p:cNvPr>
          <p:cNvGrpSpPr/>
          <p:nvPr/>
        </p:nvGrpSpPr>
        <p:grpSpPr>
          <a:xfrm>
            <a:off x="8495124" y="2766983"/>
            <a:ext cx="292708" cy="359787"/>
            <a:chOff x="4244267" y="2000171"/>
            <a:chExt cx="292708" cy="359787"/>
          </a:xfrm>
        </p:grpSpPr>
        <p:sp>
          <p:nvSpPr>
            <p:cNvPr id="27" name="Rounded Rectangle 10">
              <a:extLst>
                <a:ext uri="{FF2B5EF4-FFF2-40B4-BE49-F238E27FC236}">
                  <a16:creationId xmlns:a16="http://schemas.microsoft.com/office/drawing/2014/main" id="{E84A9A28-80FA-4D6E-78DF-E031A1FEB1D2}"/>
                </a:ext>
              </a:extLst>
            </p:cNvPr>
            <p:cNvSpPr/>
            <p:nvPr/>
          </p:nvSpPr>
          <p:spPr>
            <a:xfrm>
              <a:off x="4244267" y="2000171"/>
              <a:ext cx="292708" cy="359787"/>
            </a:xfrm>
            <a:custGeom>
              <a:avLst/>
              <a:gdLst/>
              <a:ahLst/>
              <a:cxnLst/>
              <a:rect l="0" t="0" r="0" b="0"/>
              <a:pathLst>
                <a:path w="292708" h="359787">
                  <a:moveTo>
                    <a:pt x="4" y="148302"/>
                  </a:moveTo>
                  <a:cubicBezTo>
                    <a:pt x="4" y="66396"/>
                    <a:pt x="65428" y="0"/>
                    <a:pt x="146135" y="0"/>
                  </a:cubicBezTo>
                  <a:lnTo>
                    <a:pt x="146572" y="0"/>
                  </a:lnTo>
                  <a:cubicBezTo>
                    <a:pt x="227279" y="0"/>
                    <a:pt x="292704" y="66396"/>
                    <a:pt x="292704" y="148302"/>
                  </a:cubicBezTo>
                  <a:lnTo>
                    <a:pt x="292708" y="148302"/>
                  </a:lnTo>
                  <a:cubicBezTo>
                    <a:pt x="292708" y="256809"/>
                    <a:pt x="146354" y="359787"/>
                    <a:pt x="146354" y="359787"/>
                  </a:cubicBezTo>
                  <a:cubicBezTo>
                    <a:pt x="146354" y="359787"/>
                    <a:pt x="0" y="256809"/>
                    <a:pt x="0" y="148302"/>
                  </a:cubicBezTo>
                  <a:close/>
                </a:path>
              </a:pathLst>
            </a:custGeom>
            <a:solidFill>
              <a:srgbClr val="41735B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8" name="Rounded Rectangle 11">
              <a:extLst>
                <a:ext uri="{FF2B5EF4-FFF2-40B4-BE49-F238E27FC236}">
                  <a16:creationId xmlns:a16="http://schemas.microsoft.com/office/drawing/2014/main" id="{DFB3C9F1-CF2F-E1AD-5FD8-A06CCFF817A7}"/>
                </a:ext>
              </a:extLst>
            </p:cNvPr>
            <p:cNvSpPr/>
            <p:nvPr/>
          </p:nvSpPr>
          <p:spPr>
            <a:xfrm>
              <a:off x="4244267" y="2000171"/>
              <a:ext cx="292699" cy="359787"/>
            </a:xfrm>
            <a:custGeom>
              <a:avLst/>
              <a:gdLst/>
              <a:ahLst/>
              <a:cxnLst/>
              <a:rect l="0" t="0" r="0" b="0"/>
              <a:pathLst>
                <a:path w="292699" h="359787">
                  <a:moveTo>
                    <a:pt x="0" y="148302"/>
                  </a:moveTo>
                  <a:cubicBezTo>
                    <a:pt x="0" y="66396"/>
                    <a:pt x="65424" y="0"/>
                    <a:pt x="146131" y="0"/>
                  </a:cubicBezTo>
                  <a:lnTo>
                    <a:pt x="146567" y="0"/>
                  </a:lnTo>
                  <a:cubicBezTo>
                    <a:pt x="227274" y="0"/>
                    <a:pt x="292699" y="66396"/>
                    <a:pt x="292699" y="148302"/>
                  </a:cubicBezTo>
                  <a:cubicBezTo>
                    <a:pt x="292699" y="256809"/>
                    <a:pt x="146349" y="359787"/>
                    <a:pt x="146349" y="359787"/>
                  </a:cubicBezTo>
                  <a:cubicBezTo>
                    <a:pt x="146349" y="359787"/>
                    <a:pt x="0" y="256809"/>
                    <a:pt x="0" y="148302"/>
                  </a:cubicBezTo>
                  <a:close/>
                </a:path>
              </a:pathLst>
            </a:custGeom>
            <a:noFill/>
            <a:ln w="12195">
              <a:solidFill>
                <a:srgbClr val="2A2E2C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578786B-E6A2-EC6A-1971-86BC6680C85E}"/>
              </a:ext>
            </a:extLst>
          </p:cNvPr>
          <p:cNvGrpSpPr/>
          <p:nvPr/>
        </p:nvGrpSpPr>
        <p:grpSpPr>
          <a:xfrm>
            <a:off x="7031583" y="2474275"/>
            <a:ext cx="292708" cy="359787"/>
            <a:chOff x="2780726" y="1707463"/>
            <a:chExt cx="292708" cy="359787"/>
          </a:xfrm>
        </p:grpSpPr>
        <p:sp>
          <p:nvSpPr>
            <p:cNvPr id="30" name="Rounded Rectangle 13">
              <a:extLst>
                <a:ext uri="{FF2B5EF4-FFF2-40B4-BE49-F238E27FC236}">
                  <a16:creationId xmlns:a16="http://schemas.microsoft.com/office/drawing/2014/main" id="{42247E95-46B0-70A1-2F3C-244654C3D900}"/>
                </a:ext>
              </a:extLst>
            </p:cNvPr>
            <p:cNvSpPr/>
            <p:nvPr/>
          </p:nvSpPr>
          <p:spPr>
            <a:xfrm>
              <a:off x="2780726" y="1707463"/>
              <a:ext cx="292708" cy="359787"/>
            </a:xfrm>
            <a:custGeom>
              <a:avLst/>
              <a:gdLst/>
              <a:ahLst/>
              <a:cxnLst/>
              <a:rect l="0" t="0" r="0" b="0"/>
              <a:pathLst>
                <a:path w="292708" h="359787">
                  <a:moveTo>
                    <a:pt x="4" y="148302"/>
                  </a:moveTo>
                  <a:cubicBezTo>
                    <a:pt x="4" y="66396"/>
                    <a:pt x="65428" y="0"/>
                    <a:pt x="146135" y="0"/>
                  </a:cubicBezTo>
                  <a:lnTo>
                    <a:pt x="146572" y="0"/>
                  </a:lnTo>
                  <a:cubicBezTo>
                    <a:pt x="227279" y="0"/>
                    <a:pt x="292704" y="66396"/>
                    <a:pt x="292704" y="148302"/>
                  </a:cubicBezTo>
                  <a:lnTo>
                    <a:pt x="292708" y="148302"/>
                  </a:lnTo>
                  <a:cubicBezTo>
                    <a:pt x="292708" y="256809"/>
                    <a:pt x="146354" y="359787"/>
                    <a:pt x="146354" y="359787"/>
                  </a:cubicBezTo>
                  <a:cubicBezTo>
                    <a:pt x="146354" y="359787"/>
                    <a:pt x="0" y="256809"/>
                    <a:pt x="0" y="148302"/>
                  </a:cubicBezTo>
                  <a:close/>
                </a:path>
              </a:pathLst>
            </a:custGeom>
            <a:solidFill>
              <a:srgbClr val="60703F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1" name="Rounded Rectangle 14">
              <a:extLst>
                <a:ext uri="{FF2B5EF4-FFF2-40B4-BE49-F238E27FC236}">
                  <a16:creationId xmlns:a16="http://schemas.microsoft.com/office/drawing/2014/main" id="{1ED127B4-0B0B-6EC0-50B7-A94B75C31E91}"/>
                </a:ext>
              </a:extLst>
            </p:cNvPr>
            <p:cNvSpPr/>
            <p:nvPr/>
          </p:nvSpPr>
          <p:spPr>
            <a:xfrm>
              <a:off x="2780726" y="1707463"/>
              <a:ext cx="292699" cy="359787"/>
            </a:xfrm>
            <a:custGeom>
              <a:avLst/>
              <a:gdLst/>
              <a:ahLst/>
              <a:cxnLst/>
              <a:rect l="0" t="0" r="0" b="0"/>
              <a:pathLst>
                <a:path w="292699" h="359787">
                  <a:moveTo>
                    <a:pt x="0" y="148302"/>
                  </a:moveTo>
                  <a:cubicBezTo>
                    <a:pt x="0" y="66396"/>
                    <a:pt x="65424" y="0"/>
                    <a:pt x="146131" y="0"/>
                  </a:cubicBezTo>
                  <a:lnTo>
                    <a:pt x="146567" y="0"/>
                  </a:lnTo>
                  <a:cubicBezTo>
                    <a:pt x="227274" y="0"/>
                    <a:pt x="292699" y="66396"/>
                    <a:pt x="292699" y="148302"/>
                  </a:cubicBezTo>
                  <a:cubicBezTo>
                    <a:pt x="292699" y="256809"/>
                    <a:pt x="146349" y="359787"/>
                    <a:pt x="146349" y="359787"/>
                  </a:cubicBezTo>
                  <a:cubicBezTo>
                    <a:pt x="146349" y="359787"/>
                    <a:pt x="0" y="256809"/>
                    <a:pt x="0" y="148302"/>
                  </a:cubicBezTo>
                  <a:close/>
                </a:path>
              </a:pathLst>
            </a:custGeom>
            <a:noFill/>
            <a:ln w="12195">
              <a:solidFill>
                <a:srgbClr val="2C2E29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2" name="Rounded Rectangle 16">
            <a:extLst>
              <a:ext uri="{FF2B5EF4-FFF2-40B4-BE49-F238E27FC236}">
                <a16:creationId xmlns:a16="http://schemas.microsoft.com/office/drawing/2014/main" id="{AA0BB41F-E399-6099-30D9-198DE6537F65}"/>
              </a:ext>
            </a:extLst>
          </p:cNvPr>
          <p:cNvSpPr/>
          <p:nvPr/>
        </p:nvSpPr>
        <p:spPr>
          <a:xfrm>
            <a:off x="9312877" y="5059863"/>
            <a:ext cx="268010" cy="439635"/>
          </a:xfrm>
          <a:custGeom>
            <a:avLst/>
            <a:gdLst/>
            <a:ahLst/>
            <a:cxnLst/>
            <a:rect l="0" t="0" r="0" b="0"/>
            <a:pathLst>
              <a:path w="268010" h="439635">
                <a:moveTo>
                  <a:pt x="254537" y="380622"/>
                </a:moveTo>
                <a:cubicBezTo>
                  <a:pt x="255019" y="383135"/>
                  <a:pt x="254468" y="385736"/>
                  <a:pt x="253009" y="387838"/>
                </a:cubicBezTo>
                <a:lnTo>
                  <a:pt x="221909" y="435037"/>
                </a:lnTo>
                <a:cubicBezTo>
                  <a:pt x="220443" y="437058"/>
                  <a:pt x="218301" y="438486"/>
                  <a:pt x="215872" y="439062"/>
                </a:cubicBezTo>
                <a:cubicBezTo>
                  <a:pt x="213309" y="439635"/>
                  <a:pt x="210624" y="439031"/>
                  <a:pt x="208554" y="437415"/>
                </a:cubicBezTo>
                <a:cubicBezTo>
                  <a:pt x="184344" y="420865"/>
                  <a:pt x="161411" y="402519"/>
                  <a:pt x="139951" y="382532"/>
                </a:cubicBezTo>
                <a:cubicBezTo>
                  <a:pt x="136394" y="379046"/>
                  <a:pt x="130701" y="379046"/>
                  <a:pt x="127145" y="382532"/>
                </a:cubicBezTo>
                <a:cubicBezTo>
                  <a:pt x="105684" y="402519"/>
                  <a:pt x="82751" y="420865"/>
                  <a:pt x="58541" y="437415"/>
                </a:cubicBezTo>
                <a:cubicBezTo>
                  <a:pt x="56471" y="439031"/>
                  <a:pt x="53786" y="439635"/>
                  <a:pt x="51223" y="439062"/>
                </a:cubicBezTo>
                <a:cubicBezTo>
                  <a:pt x="49226" y="438498"/>
                  <a:pt x="47443" y="437352"/>
                  <a:pt x="46101" y="435769"/>
                </a:cubicBezTo>
                <a:lnTo>
                  <a:pt x="15001" y="388569"/>
                </a:lnTo>
                <a:cubicBezTo>
                  <a:pt x="12085" y="384222"/>
                  <a:pt x="13230" y="378336"/>
                  <a:pt x="17562" y="375398"/>
                </a:cubicBezTo>
                <a:cubicBezTo>
                  <a:pt x="38175" y="361212"/>
                  <a:pt x="57740" y="345561"/>
                  <a:pt x="76104" y="328564"/>
                </a:cubicBezTo>
                <a:cubicBezTo>
                  <a:pt x="79544" y="324847"/>
                  <a:pt x="79544" y="319109"/>
                  <a:pt x="76104" y="315392"/>
                </a:cubicBezTo>
                <a:cubicBezTo>
                  <a:pt x="32746" y="262156"/>
                  <a:pt x="0" y="213676"/>
                  <a:pt x="0" y="150744"/>
                </a:cubicBezTo>
                <a:cubicBezTo>
                  <a:pt x="0" y="67505"/>
                  <a:pt x="60371" y="0"/>
                  <a:pt x="133548" y="0"/>
                </a:cubicBezTo>
                <a:cubicBezTo>
                  <a:pt x="206725" y="0"/>
                  <a:pt x="267096" y="67505"/>
                  <a:pt x="268010" y="149829"/>
                </a:cubicBezTo>
                <a:cubicBezTo>
                  <a:pt x="268010" y="210932"/>
                  <a:pt x="238374" y="258497"/>
                  <a:pt x="191906" y="314478"/>
                </a:cubicBezTo>
                <a:cubicBezTo>
                  <a:pt x="188466" y="318195"/>
                  <a:pt x="188466" y="323933"/>
                  <a:pt x="191906" y="327650"/>
                </a:cubicBezTo>
                <a:cubicBezTo>
                  <a:pt x="210270" y="344646"/>
                  <a:pt x="229835" y="360298"/>
                  <a:pt x="250448" y="374483"/>
                </a:cubicBezTo>
                <a:cubicBezTo>
                  <a:pt x="252581" y="375896"/>
                  <a:pt x="254055" y="378109"/>
                  <a:pt x="254537" y="380622"/>
                </a:cubicBezTo>
                <a:close/>
                <a:moveTo>
                  <a:pt x="126047" y="257766"/>
                </a:moveTo>
                <a:cubicBezTo>
                  <a:pt x="127924" y="259955"/>
                  <a:pt x="130664" y="261215"/>
                  <a:pt x="133547" y="261215"/>
                </a:cubicBezTo>
                <a:cubicBezTo>
                  <a:pt x="136431" y="261215"/>
                  <a:pt x="139171" y="259955"/>
                  <a:pt x="141048" y="257766"/>
                </a:cubicBezTo>
                <a:cubicBezTo>
                  <a:pt x="165640" y="230436"/>
                  <a:pt x="182777" y="197232"/>
                  <a:pt x="190808" y="161355"/>
                </a:cubicBezTo>
                <a:cubicBezTo>
                  <a:pt x="196663" y="114156"/>
                  <a:pt x="165197" y="75372"/>
                  <a:pt x="133547" y="75372"/>
                </a:cubicBezTo>
                <a:cubicBezTo>
                  <a:pt x="101898" y="75372"/>
                  <a:pt x="70432" y="114156"/>
                  <a:pt x="76286" y="161355"/>
                </a:cubicBezTo>
                <a:cubicBezTo>
                  <a:pt x="84318" y="197232"/>
                  <a:pt x="101455" y="230436"/>
                  <a:pt x="126047" y="257766"/>
                </a:cubicBezTo>
                <a:close/>
              </a:path>
            </a:pathLst>
          </a:custGeom>
          <a:solidFill>
            <a:srgbClr val="FB6762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33" name="Rounded Rectangle 17">
            <a:extLst>
              <a:ext uri="{FF2B5EF4-FFF2-40B4-BE49-F238E27FC236}">
                <a16:creationId xmlns:a16="http://schemas.microsoft.com/office/drawing/2014/main" id="{F52B149D-9377-8A0F-5CCE-CC85DFC5076C}"/>
              </a:ext>
            </a:extLst>
          </p:cNvPr>
          <p:cNvSpPr/>
          <p:nvPr/>
        </p:nvSpPr>
        <p:spPr>
          <a:xfrm>
            <a:off x="6234767" y="4279308"/>
            <a:ext cx="390277" cy="390277"/>
          </a:xfrm>
          <a:custGeom>
            <a:avLst/>
            <a:gdLst/>
            <a:ahLst/>
            <a:cxnLst/>
            <a:rect l="0" t="0" r="0" b="0"/>
            <a:pathLst>
              <a:path w="390277" h="390277">
                <a:moveTo>
                  <a:pt x="0" y="28457"/>
                </a:moveTo>
                <a:cubicBezTo>
                  <a:pt x="0" y="12749"/>
                  <a:pt x="12749" y="0"/>
                  <a:pt x="28457" y="0"/>
                </a:cubicBezTo>
                <a:lnTo>
                  <a:pt x="361819" y="0"/>
                </a:lnTo>
                <a:cubicBezTo>
                  <a:pt x="377528" y="0"/>
                  <a:pt x="390277" y="12749"/>
                  <a:pt x="390277" y="28457"/>
                </a:cubicBezTo>
                <a:lnTo>
                  <a:pt x="390277" y="361819"/>
                </a:lnTo>
                <a:cubicBezTo>
                  <a:pt x="390277" y="377536"/>
                  <a:pt x="377536" y="390277"/>
                  <a:pt x="361819" y="390277"/>
                </a:cubicBezTo>
                <a:lnTo>
                  <a:pt x="28457" y="390277"/>
                </a:lnTo>
                <a:cubicBezTo>
                  <a:pt x="12740" y="390277"/>
                  <a:pt x="0" y="377536"/>
                  <a:pt x="0" y="361819"/>
                </a:cubicBezTo>
                <a:close/>
                <a:moveTo>
                  <a:pt x="113830" y="296773"/>
                </a:moveTo>
                <a:cubicBezTo>
                  <a:pt x="107095" y="296773"/>
                  <a:pt x="101634" y="302233"/>
                  <a:pt x="101634" y="308969"/>
                </a:cubicBezTo>
                <a:cubicBezTo>
                  <a:pt x="101634" y="315705"/>
                  <a:pt x="107095" y="321165"/>
                  <a:pt x="113830" y="321165"/>
                </a:cubicBezTo>
                <a:lnTo>
                  <a:pt x="276446" y="321165"/>
                </a:lnTo>
                <a:cubicBezTo>
                  <a:pt x="283182" y="321165"/>
                  <a:pt x="288642" y="315705"/>
                  <a:pt x="288642" y="308969"/>
                </a:cubicBezTo>
                <a:cubicBezTo>
                  <a:pt x="288642" y="302233"/>
                  <a:pt x="283182" y="296773"/>
                  <a:pt x="276446" y="296773"/>
                </a:cubicBezTo>
                <a:close/>
                <a:moveTo>
                  <a:pt x="159249" y="150435"/>
                </a:moveTo>
                <a:cubicBezTo>
                  <a:pt x="160649" y="154612"/>
                  <a:pt x="164193" y="157708"/>
                  <a:pt x="168519" y="158537"/>
                </a:cubicBezTo>
                <a:cubicBezTo>
                  <a:pt x="172845" y="159365"/>
                  <a:pt x="177282" y="157796"/>
                  <a:pt x="180126" y="154432"/>
                </a:cubicBezTo>
                <a:cubicBezTo>
                  <a:pt x="182970" y="151069"/>
                  <a:pt x="183779" y="146433"/>
                  <a:pt x="182243" y="142304"/>
                </a:cubicBezTo>
                <a:cubicBezTo>
                  <a:pt x="175299" y="122660"/>
                  <a:pt x="154647" y="109781"/>
                  <a:pt x="134157" y="109781"/>
                </a:cubicBezTo>
                <a:cubicBezTo>
                  <a:pt x="107214" y="109781"/>
                  <a:pt x="85373" y="131623"/>
                  <a:pt x="85373" y="158566"/>
                </a:cubicBezTo>
                <a:lnTo>
                  <a:pt x="85373" y="231743"/>
                </a:lnTo>
                <a:cubicBezTo>
                  <a:pt x="85373" y="258686"/>
                  <a:pt x="107214" y="280528"/>
                  <a:pt x="134157" y="280528"/>
                </a:cubicBezTo>
                <a:cubicBezTo>
                  <a:pt x="154631" y="280528"/>
                  <a:pt x="175299" y="267665"/>
                  <a:pt x="182243" y="248005"/>
                </a:cubicBezTo>
                <a:cubicBezTo>
                  <a:pt x="184359" y="241692"/>
                  <a:pt x="181022" y="234849"/>
                  <a:pt x="174745" y="232629"/>
                </a:cubicBezTo>
                <a:cubicBezTo>
                  <a:pt x="168468" y="230410"/>
                  <a:pt x="161571" y="233634"/>
                  <a:pt x="159249" y="239874"/>
                </a:cubicBezTo>
                <a:cubicBezTo>
                  <a:pt x="156143" y="248655"/>
                  <a:pt x="145540" y="256135"/>
                  <a:pt x="134157" y="256135"/>
                </a:cubicBezTo>
                <a:cubicBezTo>
                  <a:pt x="120686" y="256135"/>
                  <a:pt x="109765" y="245215"/>
                  <a:pt x="109765" y="231743"/>
                </a:cubicBezTo>
                <a:lnTo>
                  <a:pt x="109765" y="158566"/>
                </a:lnTo>
                <a:cubicBezTo>
                  <a:pt x="109765" y="145094"/>
                  <a:pt x="120686" y="134174"/>
                  <a:pt x="134157" y="134174"/>
                </a:cubicBezTo>
                <a:cubicBezTo>
                  <a:pt x="145540" y="134174"/>
                  <a:pt x="156159" y="141654"/>
                  <a:pt x="159249" y="150435"/>
                </a:cubicBezTo>
                <a:close/>
                <a:moveTo>
                  <a:pt x="280056" y="174811"/>
                </a:moveTo>
                <a:cubicBezTo>
                  <a:pt x="270878" y="174801"/>
                  <a:pt x="262025" y="178210"/>
                  <a:pt x="255225" y="184373"/>
                </a:cubicBezTo>
                <a:cubicBezTo>
                  <a:pt x="248416" y="178202"/>
                  <a:pt x="239550" y="174793"/>
                  <a:pt x="230361" y="174811"/>
                </a:cubicBezTo>
                <a:cubicBezTo>
                  <a:pt x="224604" y="174811"/>
                  <a:pt x="219140" y="176128"/>
                  <a:pt x="214262" y="178486"/>
                </a:cubicBezTo>
                <a:cubicBezTo>
                  <a:pt x="210798" y="174933"/>
                  <a:pt x="205526" y="173833"/>
                  <a:pt x="200930" y="175705"/>
                </a:cubicBezTo>
                <a:cubicBezTo>
                  <a:pt x="196334" y="177576"/>
                  <a:pt x="193330" y="182045"/>
                  <a:pt x="193333" y="187007"/>
                </a:cubicBezTo>
                <a:lnTo>
                  <a:pt x="193333" y="211839"/>
                </a:lnTo>
                <a:lnTo>
                  <a:pt x="193333" y="268315"/>
                </a:lnTo>
                <a:cubicBezTo>
                  <a:pt x="193333" y="275051"/>
                  <a:pt x="198794" y="280511"/>
                  <a:pt x="205529" y="280511"/>
                </a:cubicBezTo>
                <a:cubicBezTo>
                  <a:pt x="212265" y="280511"/>
                  <a:pt x="217726" y="275051"/>
                  <a:pt x="217726" y="268315"/>
                </a:cubicBezTo>
                <a:lnTo>
                  <a:pt x="217726" y="211839"/>
                </a:lnTo>
                <a:cubicBezTo>
                  <a:pt x="217732" y="204853"/>
                  <a:pt x="223399" y="199194"/>
                  <a:pt x="230385" y="199198"/>
                </a:cubicBezTo>
                <a:cubicBezTo>
                  <a:pt x="237371" y="199203"/>
                  <a:pt x="243031" y="204869"/>
                  <a:pt x="243029" y="211855"/>
                </a:cubicBezTo>
                <a:lnTo>
                  <a:pt x="243029" y="268315"/>
                </a:lnTo>
                <a:cubicBezTo>
                  <a:pt x="243029" y="275051"/>
                  <a:pt x="248489" y="280511"/>
                  <a:pt x="255225" y="280511"/>
                </a:cubicBezTo>
                <a:cubicBezTo>
                  <a:pt x="261960" y="280511"/>
                  <a:pt x="267421" y="275051"/>
                  <a:pt x="267421" y="268315"/>
                </a:cubicBezTo>
                <a:lnTo>
                  <a:pt x="267421" y="211855"/>
                </a:lnTo>
                <a:cubicBezTo>
                  <a:pt x="267665" y="205049"/>
                  <a:pt x="273253" y="199657"/>
                  <a:pt x="280064" y="199657"/>
                </a:cubicBezTo>
                <a:cubicBezTo>
                  <a:pt x="286875" y="199657"/>
                  <a:pt x="292463" y="205049"/>
                  <a:pt x="292708" y="211855"/>
                </a:cubicBezTo>
                <a:lnTo>
                  <a:pt x="292708" y="268315"/>
                </a:lnTo>
                <a:cubicBezTo>
                  <a:pt x="292708" y="275051"/>
                  <a:pt x="298168" y="280511"/>
                  <a:pt x="304904" y="280511"/>
                </a:cubicBezTo>
                <a:cubicBezTo>
                  <a:pt x="311640" y="280511"/>
                  <a:pt x="317100" y="275051"/>
                  <a:pt x="317100" y="268315"/>
                </a:cubicBezTo>
                <a:lnTo>
                  <a:pt x="317100" y="211855"/>
                </a:lnTo>
                <a:cubicBezTo>
                  <a:pt x="317100" y="191403"/>
                  <a:pt x="300525" y="174820"/>
                  <a:pt x="280072" y="174811"/>
                </a:cubicBezTo>
                <a:close/>
              </a:path>
            </a:pathLst>
          </a:custGeom>
          <a:solidFill>
            <a:srgbClr val="4F91FC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34" name="Rounded Rectangle 18">
            <a:extLst>
              <a:ext uri="{FF2B5EF4-FFF2-40B4-BE49-F238E27FC236}">
                <a16:creationId xmlns:a16="http://schemas.microsoft.com/office/drawing/2014/main" id="{9A6C515A-7EF8-B13D-CE6A-7E4776055E3C}"/>
              </a:ext>
            </a:extLst>
          </p:cNvPr>
          <p:cNvSpPr/>
          <p:nvPr/>
        </p:nvSpPr>
        <p:spPr>
          <a:xfrm>
            <a:off x="7080839" y="2565421"/>
            <a:ext cx="193122" cy="110121"/>
          </a:xfrm>
          <a:custGeom>
            <a:avLst/>
            <a:gdLst/>
            <a:ahLst/>
            <a:cxnLst/>
            <a:rect l="0" t="0" r="0" b="0"/>
            <a:pathLst>
              <a:path w="193122" h="110121">
                <a:moveTo>
                  <a:pt x="4244" y="106350"/>
                </a:moveTo>
                <a:cubicBezTo>
                  <a:pt x="0" y="101683"/>
                  <a:pt x="215" y="94492"/>
                  <a:pt x="4732" y="90089"/>
                </a:cubicBezTo>
                <a:lnTo>
                  <a:pt x="56444" y="41304"/>
                </a:lnTo>
                <a:cubicBezTo>
                  <a:pt x="67124" y="31012"/>
                  <a:pt x="84075" y="31157"/>
                  <a:pt x="94577" y="41629"/>
                </a:cubicBezTo>
                <a:lnTo>
                  <a:pt x="111977" y="59029"/>
                </a:lnTo>
                <a:cubicBezTo>
                  <a:pt x="113536" y="60475"/>
                  <a:pt x="115947" y="60475"/>
                  <a:pt x="117506" y="59029"/>
                </a:cubicBezTo>
                <a:lnTo>
                  <a:pt x="146533" y="29921"/>
                </a:lnTo>
                <a:cubicBezTo>
                  <a:pt x="146925" y="29572"/>
                  <a:pt x="147135" y="29062"/>
                  <a:pt x="147102" y="28539"/>
                </a:cubicBezTo>
                <a:cubicBezTo>
                  <a:pt x="147113" y="28019"/>
                  <a:pt x="146907" y="27518"/>
                  <a:pt x="146533" y="27156"/>
                </a:cubicBezTo>
                <a:lnTo>
                  <a:pt x="132711" y="13415"/>
                </a:lnTo>
                <a:cubicBezTo>
                  <a:pt x="130709" y="11093"/>
                  <a:pt x="130183" y="7842"/>
                  <a:pt x="131351" y="5008"/>
                </a:cubicBezTo>
                <a:cubicBezTo>
                  <a:pt x="132519" y="2173"/>
                  <a:pt x="135183" y="237"/>
                  <a:pt x="138240" y="0"/>
                </a:cubicBezTo>
                <a:lnTo>
                  <a:pt x="184992" y="0"/>
                </a:lnTo>
                <a:cubicBezTo>
                  <a:pt x="189482" y="0"/>
                  <a:pt x="193122" y="3640"/>
                  <a:pt x="193122" y="8130"/>
                </a:cubicBezTo>
                <a:lnTo>
                  <a:pt x="193122" y="55289"/>
                </a:lnTo>
                <a:cubicBezTo>
                  <a:pt x="193053" y="58424"/>
                  <a:pt x="191186" y="61240"/>
                  <a:pt x="188325" y="62525"/>
                </a:cubicBezTo>
                <a:cubicBezTo>
                  <a:pt x="187367" y="62904"/>
                  <a:pt x="186347" y="63097"/>
                  <a:pt x="185317" y="63094"/>
                </a:cubicBezTo>
                <a:cubicBezTo>
                  <a:pt x="183239" y="63127"/>
                  <a:pt x="181240" y="62304"/>
                  <a:pt x="179788" y="60818"/>
                </a:cubicBezTo>
                <a:lnTo>
                  <a:pt x="165966" y="47077"/>
                </a:lnTo>
                <a:cubicBezTo>
                  <a:pt x="165599" y="46709"/>
                  <a:pt x="165102" y="46503"/>
                  <a:pt x="164583" y="46503"/>
                </a:cubicBezTo>
                <a:cubicBezTo>
                  <a:pt x="164065" y="46503"/>
                  <a:pt x="163567" y="46709"/>
                  <a:pt x="163201" y="47077"/>
                </a:cubicBezTo>
                <a:lnTo>
                  <a:pt x="134337" y="75860"/>
                </a:lnTo>
                <a:cubicBezTo>
                  <a:pt x="123464" y="86247"/>
                  <a:pt x="106345" y="86247"/>
                  <a:pt x="95472" y="75860"/>
                </a:cubicBezTo>
                <a:lnTo>
                  <a:pt x="78153" y="58460"/>
                </a:lnTo>
                <a:cubicBezTo>
                  <a:pt x="76638" y="56983"/>
                  <a:pt x="74221" y="56983"/>
                  <a:pt x="72706" y="58460"/>
                </a:cubicBezTo>
                <a:lnTo>
                  <a:pt x="20912" y="106919"/>
                </a:lnTo>
                <a:cubicBezTo>
                  <a:pt x="18712" y="108985"/>
                  <a:pt x="15799" y="110121"/>
                  <a:pt x="12782" y="110090"/>
                </a:cubicBezTo>
                <a:cubicBezTo>
                  <a:pt x="9535" y="110109"/>
                  <a:pt x="6432" y="108750"/>
                  <a:pt x="4244" y="106350"/>
                </a:cubicBezTo>
                <a:close/>
              </a:path>
            </a:pathLst>
          </a:custGeom>
          <a:solidFill>
            <a:srgbClr val="A6DA37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35" name="Rounded Rectangle 19">
            <a:extLst>
              <a:ext uri="{FF2B5EF4-FFF2-40B4-BE49-F238E27FC236}">
                <a16:creationId xmlns:a16="http://schemas.microsoft.com/office/drawing/2014/main" id="{6BD7EDB3-88C6-D5B9-7FF2-82C8CE60D757}"/>
              </a:ext>
            </a:extLst>
          </p:cNvPr>
          <p:cNvSpPr/>
          <p:nvPr/>
        </p:nvSpPr>
        <p:spPr>
          <a:xfrm>
            <a:off x="8552039" y="2819833"/>
            <a:ext cx="178877" cy="187007"/>
          </a:xfrm>
          <a:custGeom>
            <a:avLst/>
            <a:gdLst/>
            <a:ahLst/>
            <a:cxnLst/>
            <a:rect l="0" t="0" r="0" b="0"/>
            <a:pathLst>
              <a:path w="178877" h="187007">
                <a:moveTo>
                  <a:pt x="178877" y="162615"/>
                </a:moveTo>
                <a:cubicBezTo>
                  <a:pt x="178877" y="176087"/>
                  <a:pt x="167956" y="187007"/>
                  <a:pt x="154484" y="187007"/>
                </a:cubicBezTo>
                <a:lnTo>
                  <a:pt x="24392" y="187007"/>
                </a:lnTo>
                <a:cubicBezTo>
                  <a:pt x="10920" y="187007"/>
                  <a:pt x="0" y="176087"/>
                  <a:pt x="0" y="162615"/>
                </a:cubicBezTo>
                <a:lnTo>
                  <a:pt x="0" y="24392"/>
                </a:lnTo>
                <a:cubicBezTo>
                  <a:pt x="0" y="10920"/>
                  <a:pt x="10920" y="0"/>
                  <a:pt x="24392" y="0"/>
                </a:cubicBezTo>
                <a:lnTo>
                  <a:pt x="154484" y="0"/>
                </a:lnTo>
                <a:cubicBezTo>
                  <a:pt x="167956" y="0"/>
                  <a:pt x="178877" y="10920"/>
                  <a:pt x="178877" y="24392"/>
                </a:cubicBezTo>
                <a:lnTo>
                  <a:pt x="178877" y="162615"/>
                </a:lnTo>
                <a:close/>
                <a:moveTo>
                  <a:pt x="162290" y="46508"/>
                </a:moveTo>
                <a:cubicBezTo>
                  <a:pt x="162292" y="45789"/>
                  <a:pt x="161914" y="45122"/>
                  <a:pt x="161296" y="44755"/>
                </a:cubicBezTo>
                <a:cubicBezTo>
                  <a:pt x="160678" y="44387"/>
                  <a:pt x="159912" y="44374"/>
                  <a:pt x="159281" y="44719"/>
                </a:cubicBezTo>
                <a:cubicBezTo>
                  <a:pt x="147832" y="52005"/>
                  <a:pt x="136959" y="60159"/>
                  <a:pt x="126758" y="69111"/>
                </a:cubicBezTo>
                <a:cubicBezTo>
                  <a:pt x="126320" y="69475"/>
                  <a:pt x="126055" y="70006"/>
                  <a:pt x="126027" y="70575"/>
                </a:cubicBezTo>
                <a:lnTo>
                  <a:pt x="126027" y="115863"/>
                </a:lnTo>
                <a:cubicBezTo>
                  <a:pt x="126027" y="116986"/>
                  <a:pt x="126937" y="117896"/>
                  <a:pt x="128059" y="117896"/>
                </a:cubicBezTo>
                <a:lnTo>
                  <a:pt x="160582" y="117896"/>
                </a:lnTo>
                <a:cubicBezTo>
                  <a:pt x="161705" y="117896"/>
                  <a:pt x="162615" y="116986"/>
                  <a:pt x="162615" y="115863"/>
                </a:cubicBezTo>
                <a:close/>
                <a:moveTo>
                  <a:pt x="56915" y="136190"/>
                </a:moveTo>
                <a:cubicBezTo>
                  <a:pt x="56915" y="135067"/>
                  <a:pt x="56005" y="134157"/>
                  <a:pt x="54882" y="134157"/>
                </a:cubicBezTo>
                <a:lnTo>
                  <a:pt x="18294" y="134157"/>
                </a:lnTo>
                <a:cubicBezTo>
                  <a:pt x="17171" y="134157"/>
                  <a:pt x="16261" y="135067"/>
                  <a:pt x="16261" y="136190"/>
                </a:cubicBezTo>
                <a:lnTo>
                  <a:pt x="16261" y="162615"/>
                </a:lnTo>
                <a:cubicBezTo>
                  <a:pt x="16261" y="167106"/>
                  <a:pt x="19901" y="170746"/>
                  <a:pt x="24392" y="170746"/>
                </a:cubicBezTo>
                <a:lnTo>
                  <a:pt x="54882" y="170746"/>
                </a:lnTo>
                <a:cubicBezTo>
                  <a:pt x="56005" y="170746"/>
                  <a:pt x="56915" y="169836"/>
                  <a:pt x="56915" y="168713"/>
                </a:cubicBezTo>
                <a:close/>
                <a:moveTo>
                  <a:pt x="56752" y="84397"/>
                </a:moveTo>
                <a:cubicBezTo>
                  <a:pt x="56752" y="83274"/>
                  <a:pt x="55842" y="82364"/>
                  <a:pt x="54720" y="82364"/>
                </a:cubicBezTo>
                <a:cubicBezTo>
                  <a:pt x="50618" y="82249"/>
                  <a:pt x="46640" y="83771"/>
                  <a:pt x="43662" y="86592"/>
                </a:cubicBezTo>
                <a:lnTo>
                  <a:pt x="16261" y="116757"/>
                </a:lnTo>
                <a:cubicBezTo>
                  <a:pt x="16226" y="116918"/>
                  <a:pt x="16226" y="117085"/>
                  <a:pt x="16261" y="117245"/>
                </a:cubicBezTo>
                <a:cubicBezTo>
                  <a:pt x="16297" y="117588"/>
                  <a:pt x="16568" y="117859"/>
                  <a:pt x="16912" y="117896"/>
                </a:cubicBezTo>
                <a:lnTo>
                  <a:pt x="54882" y="117896"/>
                </a:lnTo>
                <a:cubicBezTo>
                  <a:pt x="56005" y="117896"/>
                  <a:pt x="56915" y="116986"/>
                  <a:pt x="56915" y="115863"/>
                </a:cubicBezTo>
                <a:close/>
                <a:moveTo>
                  <a:pt x="66997" y="69111"/>
                </a:moveTo>
                <a:lnTo>
                  <a:pt x="78299" y="74234"/>
                </a:lnTo>
                <a:cubicBezTo>
                  <a:pt x="84532" y="76617"/>
                  <a:pt x="91534" y="75829"/>
                  <a:pt x="97081" y="72120"/>
                </a:cubicBezTo>
                <a:cubicBezTo>
                  <a:pt x="126677" y="48378"/>
                  <a:pt x="145134" y="31710"/>
                  <a:pt x="161395" y="26099"/>
                </a:cubicBezTo>
                <a:cubicBezTo>
                  <a:pt x="162128" y="25853"/>
                  <a:pt x="162620" y="25165"/>
                  <a:pt x="162615" y="24392"/>
                </a:cubicBezTo>
                <a:cubicBezTo>
                  <a:pt x="162615" y="19901"/>
                  <a:pt x="158975" y="16261"/>
                  <a:pt x="154484" y="16261"/>
                </a:cubicBezTo>
                <a:lnTo>
                  <a:pt x="24392" y="16261"/>
                </a:lnTo>
                <a:cubicBezTo>
                  <a:pt x="19901" y="16261"/>
                  <a:pt x="16261" y="19901"/>
                  <a:pt x="16261" y="24392"/>
                </a:cubicBezTo>
                <a:lnTo>
                  <a:pt x="16261" y="87568"/>
                </a:lnTo>
                <a:cubicBezTo>
                  <a:pt x="16272" y="88399"/>
                  <a:pt x="16787" y="89139"/>
                  <a:pt x="17562" y="89438"/>
                </a:cubicBezTo>
                <a:cubicBezTo>
                  <a:pt x="18338" y="89764"/>
                  <a:pt x="19237" y="89531"/>
                  <a:pt x="19757" y="88869"/>
                </a:cubicBezTo>
                <a:lnTo>
                  <a:pt x="31791" y="75697"/>
                </a:lnTo>
                <a:cubicBezTo>
                  <a:pt x="41022" y="66407"/>
                  <a:pt x="55032" y="63786"/>
                  <a:pt x="66997" y="69111"/>
                </a:cubicBezTo>
                <a:close/>
                <a:moveTo>
                  <a:pt x="109765" y="136190"/>
                </a:moveTo>
                <a:cubicBezTo>
                  <a:pt x="109765" y="135067"/>
                  <a:pt x="108855" y="134157"/>
                  <a:pt x="107732" y="134157"/>
                </a:cubicBezTo>
                <a:lnTo>
                  <a:pt x="75209" y="134157"/>
                </a:lnTo>
                <a:cubicBezTo>
                  <a:pt x="74087" y="134157"/>
                  <a:pt x="73177" y="135067"/>
                  <a:pt x="73177" y="136190"/>
                </a:cubicBezTo>
                <a:lnTo>
                  <a:pt x="73177" y="168713"/>
                </a:lnTo>
                <a:cubicBezTo>
                  <a:pt x="73177" y="169836"/>
                  <a:pt x="74087" y="170746"/>
                  <a:pt x="75209" y="170746"/>
                </a:cubicBezTo>
                <a:lnTo>
                  <a:pt x="107732" y="170746"/>
                </a:lnTo>
                <a:cubicBezTo>
                  <a:pt x="108855" y="170746"/>
                  <a:pt x="109765" y="169836"/>
                  <a:pt x="109765" y="168713"/>
                </a:cubicBezTo>
                <a:close/>
                <a:moveTo>
                  <a:pt x="109765" y="86511"/>
                </a:moveTo>
                <a:cubicBezTo>
                  <a:pt x="109779" y="85910"/>
                  <a:pt x="109424" y="85362"/>
                  <a:pt x="108871" y="85129"/>
                </a:cubicBezTo>
                <a:cubicBezTo>
                  <a:pt x="108395" y="84748"/>
                  <a:pt x="107720" y="84748"/>
                  <a:pt x="107244" y="85129"/>
                </a:cubicBezTo>
                <a:cubicBezTo>
                  <a:pt x="98168" y="91712"/>
                  <a:pt x="86600" y="93834"/>
                  <a:pt x="75778" y="90902"/>
                </a:cubicBezTo>
                <a:cubicBezTo>
                  <a:pt x="75217" y="90612"/>
                  <a:pt x="74551" y="90612"/>
                  <a:pt x="73990" y="90902"/>
                </a:cubicBezTo>
                <a:cubicBezTo>
                  <a:pt x="73487" y="91294"/>
                  <a:pt x="73189" y="91891"/>
                  <a:pt x="73177" y="92528"/>
                </a:cubicBezTo>
                <a:lnTo>
                  <a:pt x="73177" y="115863"/>
                </a:lnTo>
                <a:cubicBezTo>
                  <a:pt x="73177" y="116986"/>
                  <a:pt x="74087" y="117896"/>
                  <a:pt x="75209" y="117896"/>
                </a:cubicBezTo>
                <a:lnTo>
                  <a:pt x="107732" y="117896"/>
                </a:lnTo>
                <a:cubicBezTo>
                  <a:pt x="108855" y="117896"/>
                  <a:pt x="109765" y="116986"/>
                  <a:pt x="109765" y="115863"/>
                </a:cubicBezTo>
                <a:close/>
                <a:moveTo>
                  <a:pt x="128059" y="170746"/>
                </a:moveTo>
                <a:lnTo>
                  <a:pt x="154484" y="170746"/>
                </a:lnTo>
                <a:cubicBezTo>
                  <a:pt x="158975" y="170746"/>
                  <a:pt x="162615" y="167106"/>
                  <a:pt x="162615" y="162615"/>
                </a:cubicBezTo>
                <a:lnTo>
                  <a:pt x="162615" y="136190"/>
                </a:lnTo>
                <a:cubicBezTo>
                  <a:pt x="162615" y="135067"/>
                  <a:pt x="161705" y="134157"/>
                  <a:pt x="160582" y="134157"/>
                </a:cubicBezTo>
                <a:lnTo>
                  <a:pt x="128059" y="134157"/>
                </a:lnTo>
                <a:cubicBezTo>
                  <a:pt x="126937" y="134157"/>
                  <a:pt x="126027" y="135067"/>
                  <a:pt x="126027" y="136190"/>
                </a:cubicBezTo>
                <a:lnTo>
                  <a:pt x="126027" y="168713"/>
                </a:lnTo>
                <a:cubicBezTo>
                  <a:pt x="126027" y="169836"/>
                  <a:pt x="126937" y="170746"/>
                  <a:pt x="128059" y="170746"/>
                </a:cubicBezTo>
                <a:close/>
              </a:path>
            </a:pathLst>
          </a:custGeom>
          <a:solidFill>
            <a:srgbClr val="43DD93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A6A9C3B-3F97-0663-84CA-154FE6D0282E}"/>
              </a:ext>
            </a:extLst>
          </p:cNvPr>
          <p:cNvSpPr txBox="1"/>
          <p:nvPr/>
        </p:nvSpPr>
        <p:spPr>
          <a:xfrm>
            <a:off x="5567984" y="1973193"/>
            <a:ext cx="1609416" cy="30777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r"/>
            <a:r>
              <a:rPr sz="2000" b="1" dirty="0">
                <a:solidFill>
                  <a:srgbClr val="A6DA37"/>
                </a:solidFill>
              </a:rPr>
              <a:t>What's</a:t>
            </a:r>
            <a:r>
              <a:rPr sz="1600" b="1" dirty="0">
                <a:solidFill>
                  <a:srgbClr val="A6DA37"/>
                </a:solidFill>
              </a:rPr>
              <a:t> Next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870B769-AE29-B763-55ED-82473A75B8C6}"/>
              </a:ext>
            </a:extLst>
          </p:cNvPr>
          <p:cNvSpPr txBox="1"/>
          <p:nvPr/>
        </p:nvSpPr>
        <p:spPr>
          <a:xfrm>
            <a:off x="8462483" y="1933623"/>
            <a:ext cx="2125582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sz="2000" b="1" dirty="0">
                <a:solidFill>
                  <a:srgbClr val="43DD93"/>
                </a:solidFill>
              </a:rPr>
              <a:t>Key Insights &amp;
Impact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25D5C6A-DA29-6030-41FD-9E2E0439C161}"/>
              </a:ext>
            </a:extLst>
          </p:cNvPr>
          <p:cNvSpPr txBox="1"/>
          <p:nvPr/>
        </p:nvSpPr>
        <p:spPr>
          <a:xfrm>
            <a:off x="4743093" y="2259458"/>
            <a:ext cx="2160849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r"/>
            <a:r>
              <a:rPr sz="1600" b="0" dirty="0"/>
              <a:t>- </a:t>
            </a:r>
            <a:r>
              <a:rPr sz="2000" b="0" dirty="0"/>
              <a:t>Scaling and the
way forward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66FD692-D1EF-0805-CE2A-F8EACE8D031B}"/>
              </a:ext>
            </a:extLst>
          </p:cNvPr>
          <p:cNvSpPr txBox="1"/>
          <p:nvPr/>
        </p:nvSpPr>
        <p:spPr>
          <a:xfrm>
            <a:off x="8918273" y="2464216"/>
            <a:ext cx="1998945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sz="1600" b="0" dirty="0"/>
              <a:t>- </a:t>
            </a:r>
            <a:r>
              <a:rPr sz="2000" b="0" dirty="0"/>
              <a:t>What the data
tells us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5D82236-DF1E-6DB2-4396-1B2DC585C3F7}"/>
              </a:ext>
            </a:extLst>
          </p:cNvPr>
          <p:cNvSpPr txBox="1"/>
          <p:nvPr/>
        </p:nvSpPr>
        <p:spPr>
          <a:xfrm>
            <a:off x="4539658" y="3844553"/>
            <a:ext cx="1933222" cy="30777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r"/>
            <a:r>
              <a:rPr sz="2000" b="1" dirty="0">
                <a:solidFill>
                  <a:srgbClr val="A6DA37"/>
                </a:solidFill>
              </a:rPr>
              <a:t>What is CFM?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E8C58A6-31E8-D7D4-F08B-6A99FD1450C4}"/>
              </a:ext>
            </a:extLst>
          </p:cNvPr>
          <p:cNvSpPr txBox="1"/>
          <p:nvPr/>
        </p:nvSpPr>
        <p:spPr>
          <a:xfrm>
            <a:off x="3774597" y="4210226"/>
            <a:ext cx="2209259" cy="92333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r"/>
            <a:r>
              <a:rPr sz="1600" b="0" dirty="0"/>
              <a:t>- </a:t>
            </a:r>
            <a:r>
              <a:rPr sz="2000" b="0" dirty="0"/>
              <a:t>The Community
Feedback
Mechanism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E7E51D2-C6C6-98AB-7658-B29D21A2C4F7}"/>
              </a:ext>
            </a:extLst>
          </p:cNvPr>
          <p:cNvSpPr txBox="1"/>
          <p:nvPr/>
        </p:nvSpPr>
        <p:spPr>
          <a:xfrm>
            <a:off x="9580887" y="4275287"/>
            <a:ext cx="2210542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>
            <a:defPPr>
              <a:defRPr lang="en-US"/>
            </a:defPPr>
            <a:lvl1pPr>
              <a:defRPr sz="1600" b="1">
                <a:solidFill>
                  <a:srgbClr val="FB6762"/>
                </a:solidFill>
              </a:defRPr>
            </a:lvl1pPr>
          </a:lstStyle>
          <a:p>
            <a:r>
              <a:rPr sz="2000" dirty="0"/>
              <a:t>Myanmar's HIV
Landscape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635B92F-6C0A-604E-D69A-06BF2D9A7BAA}"/>
              </a:ext>
            </a:extLst>
          </p:cNvPr>
          <p:cNvSpPr txBox="1"/>
          <p:nvPr/>
        </p:nvSpPr>
        <p:spPr>
          <a:xfrm>
            <a:off x="9929142" y="4835735"/>
            <a:ext cx="2154436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sz="2000" b="0" dirty="0"/>
              <a:t>- HIV trends and
challenges</a:t>
            </a:r>
          </a:p>
        </p:txBody>
      </p:sp>
    </p:spTree>
    <p:extLst>
      <p:ext uri="{BB962C8B-B14F-4D97-AF65-F5344CB8AC3E}">
        <p14:creationId xmlns:p14="http://schemas.microsoft.com/office/powerpoint/2010/main" val="2694814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28285-DD14-CF47-9ADD-FC1A9D5FF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9247" y="441325"/>
            <a:ext cx="9439844" cy="1223964"/>
          </a:xfrm>
        </p:spPr>
        <p:txBody>
          <a:bodyPr>
            <a:normAutofit/>
          </a:bodyPr>
          <a:lstStyle/>
          <a:p>
            <a:r>
              <a:rPr lang="en-US" b="1" dirty="0">
                <a:effectLst/>
                <a:ea typeface="Times New Roman" panose="02020603050405020304" pitchFamily="18" charset="0"/>
              </a:rPr>
              <a:t>What Is the Community Feedback Mechanism (CFM)?</a:t>
            </a:r>
            <a:r>
              <a:rPr lang="en-US" dirty="0">
                <a:effectLst/>
              </a:rPr>
              <a:t> </a:t>
            </a:r>
            <a:endParaRPr lang="en-GB" noProof="0" dirty="0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260D6CBD-FBDA-C1E4-7787-D4CE87694957}"/>
              </a:ext>
            </a:extLst>
          </p:cNvPr>
          <p:cNvSpPr txBox="1">
            <a:spLocks/>
          </p:cNvSpPr>
          <p:nvPr/>
        </p:nvSpPr>
        <p:spPr>
          <a:xfrm>
            <a:off x="4008962" y="2109893"/>
            <a:ext cx="7506279" cy="41359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Courier New" panose="020703090202050204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 </a:t>
            </a:r>
            <a:r>
              <a:rPr lang="en-US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community-led system</a:t>
            </a:r>
            <a:r>
              <a:rPr lang="en-US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launched in 2014 by the Community Network Consortium on HIV (CNC), made up of 8 national networks.</a:t>
            </a:r>
            <a:endParaRPr lang="en-US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Developed to </a:t>
            </a:r>
            <a:r>
              <a:rPr lang="en-US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document and respond to discrimination</a:t>
            </a:r>
            <a:r>
              <a:rPr lang="en-US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, rights violations, and service gaps experienced by PLHIV and key populations.</a:t>
            </a:r>
            <a:endParaRPr lang="en-US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Focuses on </a:t>
            </a:r>
            <a:r>
              <a:rPr lang="en-US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health, legal, workplace, and social issues</a:t>
            </a:r>
            <a:r>
              <a:rPr lang="en-US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that affect access to care and justice.</a:t>
            </a:r>
            <a:endParaRPr lang="en-US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dirty="0">
                <a:effectLst/>
                <a:ea typeface="Times New Roman" panose="02020603050405020304" pitchFamily="18" charset="0"/>
              </a:rPr>
              <a:t>Promotes </a:t>
            </a:r>
            <a:r>
              <a:rPr lang="en-US" b="1" dirty="0">
                <a:effectLst/>
                <a:ea typeface="Times New Roman" panose="02020603050405020304" pitchFamily="18" charset="0"/>
              </a:rPr>
              <a:t>equity, dignity, and accountability</a:t>
            </a:r>
            <a:r>
              <a:rPr lang="en-US" dirty="0">
                <a:effectLst/>
                <a:ea typeface="Times New Roman" panose="02020603050405020304" pitchFamily="18" charset="0"/>
              </a:rPr>
              <a:t> by ensuring the voices of affected communities are heard and addressed.</a:t>
            </a:r>
            <a:r>
              <a:rPr lang="en-US" dirty="0">
                <a:effectLst/>
              </a:rPr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3100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512588-AD71-A541-8C67-D48304F186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5904" y="2094393"/>
            <a:ext cx="6205859" cy="4042935"/>
          </a:xfrm>
        </p:spPr>
        <p:txBody>
          <a:bodyPr>
            <a:no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Feedback submitted</a:t>
            </a:r>
            <a:r>
              <a:rPr lang="en-US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via the </a:t>
            </a:r>
            <a:r>
              <a:rPr lang="en-US" b="1" dirty="0" err="1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MyRights</a:t>
            </a:r>
            <a:r>
              <a:rPr lang="en-US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App — by peers trained to collect and report cases from the ground.</a:t>
            </a:r>
            <a:endParaRPr lang="en-US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Local CFM Committees</a:t>
            </a:r>
            <a:r>
              <a:rPr lang="en-US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(supported by the National AIDS Program) verify and respond to cases.</a:t>
            </a:r>
            <a:endParaRPr lang="en-US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Support offered includes:</a:t>
            </a:r>
            <a:endParaRPr lang="en-US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Legal aid</a:t>
            </a:r>
            <a:endParaRPr lang="en-US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Emergency assistance (e.g., food, transport)</a:t>
            </a:r>
            <a:endParaRPr lang="en-US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Counseling and mediation</a:t>
            </a:r>
            <a:endParaRPr lang="en-US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effectLst/>
                <a:ea typeface="Times New Roman" panose="02020603050405020304" pitchFamily="18" charset="0"/>
              </a:rPr>
              <a:t>CFM is currently active in </a:t>
            </a:r>
            <a:r>
              <a:rPr lang="en-US" b="1" dirty="0">
                <a:effectLst/>
                <a:ea typeface="Times New Roman" panose="02020603050405020304" pitchFamily="18" charset="0"/>
              </a:rPr>
              <a:t>six townships</a:t>
            </a:r>
            <a:r>
              <a:rPr lang="en-US" dirty="0">
                <a:effectLst/>
                <a:ea typeface="Times New Roman" panose="02020603050405020304" pitchFamily="18" charset="0"/>
              </a:rPr>
              <a:t>, led by PPSSM (a member of the CNC), reaching highly vulnerable groups.</a:t>
            </a:r>
            <a:r>
              <a:rPr lang="en-US" dirty="0">
                <a:effectLst/>
              </a:rPr>
              <a:t> </a:t>
            </a:r>
            <a:endParaRPr lang="en-GB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A6D1EF3-464C-2441-9B81-0D92458A9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6806" y="315780"/>
            <a:ext cx="7343690" cy="1428641"/>
          </a:xfrm>
        </p:spPr>
        <p:txBody>
          <a:bodyPr>
            <a:normAutofit/>
          </a:bodyPr>
          <a:lstStyle/>
          <a:p>
            <a:r>
              <a:rPr lang="en-US" b="1" dirty="0">
                <a:effectLst/>
                <a:ea typeface="Times New Roman" panose="02020603050405020304" pitchFamily="18" charset="0"/>
              </a:rPr>
              <a:t>How It Works: </a:t>
            </a:r>
            <a:br>
              <a:rPr lang="en-US" b="1" dirty="0">
                <a:effectLst/>
                <a:ea typeface="Times New Roman" panose="02020603050405020304" pitchFamily="18" charset="0"/>
              </a:rPr>
            </a:br>
            <a:r>
              <a:rPr lang="en-US" b="1" dirty="0">
                <a:effectLst/>
                <a:ea typeface="Times New Roman" panose="02020603050405020304" pitchFamily="18" charset="0"/>
              </a:rPr>
              <a:t>	CFM in Practice</a:t>
            </a:r>
            <a:r>
              <a:rPr lang="en-US" dirty="0">
                <a:effectLst/>
              </a:rPr>
              <a:t> </a:t>
            </a:r>
            <a:endParaRPr lang="en-GB" noProof="0" dirty="0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2B6A573A-56F8-757A-A42B-0913DFFF440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tretch>
            <a:fillRect/>
          </a:stretch>
        </p:blipFill>
        <p:spPr>
          <a:xfrm>
            <a:off x="7762285" y="315780"/>
            <a:ext cx="3083598" cy="6295087"/>
          </a:xfrm>
        </p:spPr>
      </p:pic>
    </p:spTree>
    <p:extLst>
      <p:ext uri="{BB962C8B-B14F-4D97-AF65-F5344CB8AC3E}">
        <p14:creationId xmlns:p14="http://schemas.microsoft.com/office/powerpoint/2010/main" val="2033570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512588-AD71-A541-8C67-D48304F186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4" y="2479729"/>
            <a:ext cx="6887784" cy="3721046"/>
          </a:xfrm>
        </p:spPr>
        <p:txBody>
          <a:bodyPr>
            <a:no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Estimated 283,000 people living with HIV in Myanmar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Majority of new infections among key populations:</a:t>
            </a:r>
          </a:p>
          <a:p>
            <a:pPr marL="285750" indent="-285750">
              <a:spcBef>
                <a:spcPts val="0"/>
              </a:spcBef>
              <a:buSzPts val="1000"/>
              <a:buFont typeface="Wingdings" pitchFamily="2" charset="2"/>
              <a:buChar char="§"/>
              <a:tabLst>
                <a:tab pos="914400" algn="l"/>
              </a:tabLst>
            </a:pP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People who inject drugs (PWID)</a:t>
            </a:r>
          </a:p>
          <a:p>
            <a:pPr marL="285750" indent="-285750">
              <a:spcBef>
                <a:spcPts val="0"/>
              </a:spcBef>
              <a:buSzPts val="1000"/>
              <a:buFont typeface="Wingdings" pitchFamily="2" charset="2"/>
              <a:buChar char="§"/>
              <a:tabLst>
                <a:tab pos="914400" algn="l"/>
              </a:tabLst>
            </a:pP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Gay men and other men who have sex with men (MSM) and transgender people (TG)</a:t>
            </a:r>
          </a:p>
          <a:p>
            <a:pPr marL="285750" indent="-285750">
              <a:spcBef>
                <a:spcPts val="0"/>
              </a:spcBef>
              <a:buSzPts val="1000"/>
              <a:buFont typeface="Wingdings" pitchFamily="2" charset="2"/>
              <a:buChar char="§"/>
              <a:tabLst>
                <a:tab pos="914400" algn="l"/>
              </a:tabLst>
            </a:pP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Female sex workers (FSW)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Stigma and barriers limit access to health and social services</a:t>
            </a:r>
            <a:endParaRPr lang="en-US" dirty="0">
              <a:effectLst/>
              <a:ea typeface="Times New Roman" panose="02020603050405020304" pitchFamily="18" charset="0"/>
            </a:endParaRPr>
          </a:p>
          <a:p>
            <a:endParaRPr lang="en-GB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A6D1EF3-464C-2441-9B81-0D92458A9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780" y="294468"/>
            <a:ext cx="6484829" cy="2045776"/>
          </a:xfrm>
        </p:spPr>
        <p:txBody>
          <a:bodyPr>
            <a:normAutofit/>
          </a:bodyPr>
          <a:lstStyle/>
          <a:p>
            <a:r>
              <a:rPr lang="en-US" dirty="0"/>
              <a:t>Myanmar’s HIV 	Crisis: Who Is Most Affected?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40041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96AF1B-F244-74C0-0D34-CDE0EAF3A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88" y="441325"/>
            <a:ext cx="9409303" cy="1223964"/>
          </a:xfrm>
        </p:spPr>
        <p:txBody>
          <a:bodyPr>
            <a:noAutofit/>
          </a:bodyPr>
          <a:lstStyle/>
          <a:p>
            <a:r>
              <a:rPr lang="en-US" dirty="0"/>
              <a:t>Who’s Most Affected by HIV in Myanmar? </a:t>
            </a:r>
            <a:r>
              <a:rPr lang="en-US" dirty="0">
                <a:effectLst/>
              </a:rPr>
              <a:t> 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C7B6FA-761F-EBD1-45EC-E00DE08954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3595" y="2235200"/>
            <a:ext cx="4143966" cy="4181475"/>
          </a:xfrm>
        </p:spPr>
        <p:txBody>
          <a:bodyPr>
            <a:normAutofit/>
          </a:bodyPr>
          <a:lstStyle/>
          <a:p>
            <a:r>
              <a:rPr lang="en-US" sz="2000" b="1" dirty="0"/>
              <a:t>What the Data Shows 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82% of reported cases came from people living with HIV (PLHIV)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Female sex workers (FSW) and Men who have Sex with Men (MSM) make up most of the remaining cases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Data highlights urgent need for inclusive, community-led support systems</a:t>
            </a:r>
          </a:p>
        </p:txBody>
      </p:sp>
      <p:pic>
        <p:nvPicPr>
          <p:cNvPr id="7" name="Image 0" descr="preencoded.png">
            <a:extLst>
              <a:ext uri="{FF2B5EF4-FFF2-40B4-BE49-F238E27FC236}">
                <a16:creationId xmlns:a16="http://schemas.microsoft.com/office/drawing/2014/main" id="{C0C2416C-E3B7-2053-4FD0-7862EE9B4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600" y="2151624"/>
            <a:ext cx="6953148" cy="3803894"/>
          </a:xfrm>
          <a:prstGeom prst="rect">
            <a:avLst/>
          </a:prstGeom>
        </p:spPr>
      </p:pic>
      <p:sp>
        <p:nvSpPr>
          <p:cNvPr id="8" name="Shape 1">
            <a:extLst>
              <a:ext uri="{FF2B5EF4-FFF2-40B4-BE49-F238E27FC236}">
                <a16:creationId xmlns:a16="http://schemas.microsoft.com/office/drawing/2014/main" id="{CF078AB9-7067-1DA3-093E-A000A0D45705}"/>
              </a:ext>
            </a:extLst>
          </p:cNvPr>
          <p:cNvSpPr>
            <a:spLocks noChangeAspect="1"/>
          </p:cNvSpPr>
          <p:nvPr/>
        </p:nvSpPr>
        <p:spPr>
          <a:xfrm>
            <a:off x="8970024" y="2572412"/>
            <a:ext cx="380389" cy="380389"/>
          </a:xfrm>
          <a:prstGeom prst="roundRect">
            <a:avLst>
              <a:gd name="adj" fmla="val 12580"/>
            </a:avLst>
          </a:prstGeom>
          <a:solidFill>
            <a:srgbClr val="44080E"/>
          </a:solidFill>
          <a:ln/>
        </p:spPr>
      </p:sp>
      <p:sp>
        <p:nvSpPr>
          <p:cNvPr id="9" name="Text 2">
            <a:extLst>
              <a:ext uri="{FF2B5EF4-FFF2-40B4-BE49-F238E27FC236}">
                <a16:creationId xmlns:a16="http://schemas.microsoft.com/office/drawing/2014/main" id="{C2F2EE06-0721-2D86-7737-5BA28C7EEB03}"/>
              </a:ext>
            </a:extLst>
          </p:cNvPr>
          <p:cNvSpPr/>
          <p:nvPr/>
        </p:nvSpPr>
        <p:spPr>
          <a:xfrm>
            <a:off x="9671785" y="2568448"/>
            <a:ext cx="1771661" cy="616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ea typeface="Sora Light" pitchFamily="34" charset="-122"/>
                <a:cs typeface="Sora Light" pitchFamily="34" charset="-120"/>
              </a:rPr>
              <a:t>PLHIV </a:t>
            </a:r>
          </a:p>
          <a:p>
            <a:pPr marL="0" indent="0" algn="l">
              <a:buNone/>
            </a:pPr>
            <a:r>
              <a:rPr lang="en-US" sz="1400" b="1" dirty="0">
                <a:effectLst/>
                <a:ea typeface="Times New Roman" panose="02020603050405020304" pitchFamily="18" charset="0"/>
              </a:rPr>
              <a:t>82% (369 cases)</a:t>
            </a:r>
            <a:r>
              <a:rPr lang="en-US" sz="1400" b="1" dirty="0">
                <a:effectLst/>
              </a:rPr>
              <a:t> </a:t>
            </a:r>
            <a:endParaRPr lang="en-US" sz="1400" b="1" dirty="0"/>
          </a:p>
        </p:txBody>
      </p:sp>
      <p:sp>
        <p:nvSpPr>
          <p:cNvPr id="10" name="Shape 3">
            <a:extLst>
              <a:ext uri="{FF2B5EF4-FFF2-40B4-BE49-F238E27FC236}">
                <a16:creationId xmlns:a16="http://schemas.microsoft.com/office/drawing/2014/main" id="{F57F2A0E-FEE1-3E21-75A7-E8747441D20E}"/>
              </a:ext>
            </a:extLst>
          </p:cNvPr>
          <p:cNvSpPr>
            <a:spLocks/>
          </p:cNvSpPr>
          <p:nvPr/>
        </p:nvSpPr>
        <p:spPr>
          <a:xfrm>
            <a:off x="8969783" y="3458385"/>
            <a:ext cx="354567" cy="380389"/>
          </a:xfrm>
          <a:prstGeom prst="roundRect">
            <a:avLst>
              <a:gd name="adj" fmla="val 12580"/>
            </a:avLst>
          </a:prstGeom>
          <a:solidFill>
            <a:srgbClr val="981320"/>
          </a:solidFill>
          <a:ln/>
        </p:spPr>
      </p:sp>
      <p:sp>
        <p:nvSpPr>
          <p:cNvPr id="11" name="Text 4">
            <a:extLst>
              <a:ext uri="{FF2B5EF4-FFF2-40B4-BE49-F238E27FC236}">
                <a16:creationId xmlns:a16="http://schemas.microsoft.com/office/drawing/2014/main" id="{5CE66FEC-CFBA-091B-3728-951714F1A504}"/>
              </a:ext>
            </a:extLst>
          </p:cNvPr>
          <p:cNvSpPr/>
          <p:nvPr/>
        </p:nvSpPr>
        <p:spPr>
          <a:xfrm>
            <a:off x="9671786" y="3412460"/>
            <a:ext cx="1650637" cy="4365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ea typeface="Sora Light" pitchFamily="34" charset="-122"/>
                <a:cs typeface="Sora Light" pitchFamily="34" charset="-120"/>
              </a:rPr>
              <a:t>FSW</a:t>
            </a:r>
            <a:br>
              <a:rPr lang="en-US" sz="1400" b="1" dirty="0">
                <a:ea typeface="Sora Light" pitchFamily="34" charset="-122"/>
                <a:cs typeface="Sora Light" pitchFamily="34" charset="-120"/>
              </a:rPr>
            </a:br>
            <a:r>
              <a:rPr lang="en-US" sz="1400" b="1" dirty="0">
                <a:effectLst/>
                <a:ea typeface="Times New Roman" panose="02020603050405020304" pitchFamily="18" charset="0"/>
              </a:rPr>
              <a:t>13% (57 cases)</a:t>
            </a:r>
            <a:r>
              <a:rPr lang="en-US" sz="1400" b="1" dirty="0">
                <a:effectLst/>
              </a:rPr>
              <a:t> </a:t>
            </a:r>
            <a:endParaRPr lang="en-US" sz="1400" b="1" dirty="0"/>
          </a:p>
        </p:txBody>
      </p:sp>
      <p:sp>
        <p:nvSpPr>
          <p:cNvPr id="12" name="Shape 5">
            <a:extLst>
              <a:ext uri="{FF2B5EF4-FFF2-40B4-BE49-F238E27FC236}">
                <a16:creationId xmlns:a16="http://schemas.microsoft.com/office/drawing/2014/main" id="{BB66B313-7CF1-B981-CB9E-1054AB2C86F1}"/>
              </a:ext>
            </a:extLst>
          </p:cNvPr>
          <p:cNvSpPr>
            <a:spLocks noChangeAspect="1"/>
          </p:cNvSpPr>
          <p:nvPr/>
        </p:nvSpPr>
        <p:spPr>
          <a:xfrm>
            <a:off x="8969783" y="4392290"/>
            <a:ext cx="380390" cy="420204"/>
          </a:xfrm>
          <a:prstGeom prst="roundRect">
            <a:avLst>
              <a:gd name="adj" fmla="val 12580"/>
            </a:avLst>
          </a:prstGeom>
          <a:solidFill>
            <a:srgbClr val="E42538"/>
          </a:solidFill>
          <a:ln/>
        </p:spPr>
      </p:sp>
      <p:sp>
        <p:nvSpPr>
          <p:cNvPr id="13" name="Text 6">
            <a:extLst>
              <a:ext uri="{FF2B5EF4-FFF2-40B4-BE49-F238E27FC236}">
                <a16:creationId xmlns:a16="http://schemas.microsoft.com/office/drawing/2014/main" id="{38A8AEC1-9733-BD73-1BD8-AC6806A8D170}"/>
              </a:ext>
            </a:extLst>
          </p:cNvPr>
          <p:cNvSpPr/>
          <p:nvPr/>
        </p:nvSpPr>
        <p:spPr>
          <a:xfrm>
            <a:off x="9671786" y="4363234"/>
            <a:ext cx="1502719" cy="3805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ea typeface="Sora Light" pitchFamily="34" charset="-122"/>
                <a:cs typeface="Sora Light" pitchFamily="34" charset="-120"/>
              </a:rPr>
              <a:t>MSM  </a:t>
            </a:r>
          </a:p>
          <a:p>
            <a:pPr marL="0" indent="0" algn="l">
              <a:buNone/>
            </a:pPr>
            <a:r>
              <a:rPr lang="en-US" sz="1400" b="1" dirty="0">
                <a:effectLst/>
                <a:ea typeface="Times New Roman" panose="02020603050405020304" pitchFamily="18" charset="0"/>
              </a:rPr>
              <a:t>5% (22 cases)</a:t>
            </a:r>
            <a:r>
              <a:rPr lang="en-US" sz="1400" b="1" dirty="0">
                <a:effectLst/>
              </a:rPr>
              <a:t> </a:t>
            </a:r>
            <a:endParaRPr lang="en-US" sz="1400" b="1" dirty="0"/>
          </a:p>
        </p:txBody>
      </p:sp>
      <p:sp>
        <p:nvSpPr>
          <p:cNvPr id="14" name="Shape 7">
            <a:extLst>
              <a:ext uri="{FF2B5EF4-FFF2-40B4-BE49-F238E27FC236}">
                <a16:creationId xmlns:a16="http://schemas.microsoft.com/office/drawing/2014/main" id="{B0F081DD-364F-8531-77DA-19717B9C686F}"/>
              </a:ext>
            </a:extLst>
          </p:cNvPr>
          <p:cNvSpPr>
            <a:spLocks noChangeAspect="1"/>
          </p:cNvSpPr>
          <p:nvPr/>
        </p:nvSpPr>
        <p:spPr>
          <a:xfrm>
            <a:off x="8970263" y="5346097"/>
            <a:ext cx="379990" cy="380389"/>
          </a:xfrm>
          <a:prstGeom prst="roundRect">
            <a:avLst>
              <a:gd name="adj" fmla="val 12580"/>
            </a:avLst>
          </a:prstGeom>
          <a:solidFill>
            <a:srgbClr val="EE7985"/>
          </a:solidFill>
          <a:ln/>
        </p:spPr>
      </p:sp>
      <p:sp>
        <p:nvSpPr>
          <p:cNvPr id="15" name="Text 8">
            <a:extLst>
              <a:ext uri="{FF2B5EF4-FFF2-40B4-BE49-F238E27FC236}">
                <a16:creationId xmlns:a16="http://schemas.microsoft.com/office/drawing/2014/main" id="{6F5E3A51-0B04-DB64-6508-EA85FC094392}"/>
              </a:ext>
            </a:extLst>
          </p:cNvPr>
          <p:cNvSpPr/>
          <p:nvPr/>
        </p:nvSpPr>
        <p:spPr>
          <a:xfrm>
            <a:off x="9671786" y="5257977"/>
            <a:ext cx="1502719" cy="468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ea typeface="Sora Light" pitchFamily="34" charset="-122"/>
                <a:cs typeface="Sora Light" pitchFamily="34" charset="-120"/>
              </a:rPr>
              <a:t>PWID </a:t>
            </a:r>
          </a:p>
          <a:p>
            <a:pPr marL="0" indent="0" algn="l">
              <a:buNone/>
            </a:pPr>
            <a:r>
              <a:rPr lang="en-US" sz="1400" b="1" dirty="0">
                <a:effectLst/>
                <a:ea typeface="Times New Roman" panose="02020603050405020304" pitchFamily="18" charset="0"/>
              </a:rPr>
              <a:t>0.2% (1 case)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>
                <a:ea typeface="Sora Light" pitchFamily="34" charset="-122"/>
                <a:cs typeface="Sora Light" pitchFamily="34" charset="-120"/>
              </a:rPr>
              <a:t> </a:t>
            </a:r>
            <a:endParaRPr lang="en-US" sz="1400" b="1" dirty="0"/>
          </a:p>
        </p:txBody>
      </p:sp>
      <p:sp>
        <p:nvSpPr>
          <p:cNvPr id="16" name="Text 2">
            <a:extLst>
              <a:ext uri="{FF2B5EF4-FFF2-40B4-BE49-F238E27FC236}">
                <a16:creationId xmlns:a16="http://schemas.microsoft.com/office/drawing/2014/main" id="{2E213BD7-B802-E88C-74D9-CAAB8FEC86D9}"/>
              </a:ext>
            </a:extLst>
          </p:cNvPr>
          <p:cNvSpPr/>
          <p:nvPr/>
        </p:nvSpPr>
        <p:spPr>
          <a:xfrm>
            <a:off x="5896259" y="4438733"/>
            <a:ext cx="1771661" cy="3805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b="1" dirty="0">
                <a:solidFill>
                  <a:schemeClr val="bg1"/>
                </a:solidFill>
                <a:ea typeface="Sora Light" pitchFamily="34" charset="-122"/>
                <a:cs typeface="Sora Light" pitchFamily="34" charset="-120"/>
              </a:rPr>
              <a:t>PLHIV </a:t>
            </a:r>
            <a:r>
              <a:rPr lang="en-US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82%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Text 4">
            <a:extLst>
              <a:ext uri="{FF2B5EF4-FFF2-40B4-BE49-F238E27FC236}">
                <a16:creationId xmlns:a16="http://schemas.microsoft.com/office/drawing/2014/main" id="{56240136-AF08-4DE3-5CD4-F5825FC286FF}"/>
              </a:ext>
            </a:extLst>
          </p:cNvPr>
          <p:cNvSpPr/>
          <p:nvPr/>
        </p:nvSpPr>
        <p:spPr>
          <a:xfrm>
            <a:off x="5700981" y="3140709"/>
            <a:ext cx="493037" cy="4365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1200" b="1" dirty="0">
                <a:solidFill>
                  <a:schemeClr val="bg1"/>
                </a:solidFill>
                <a:ea typeface="Sora Light" pitchFamily="34" charset="-122"/>
                <a:cs typeface="Sora Light" pitchFamily="34" charset="-120"/>
              </a:rPr>
              <a:t>FSW</a:t>
            </a:r>
            <a:br>
              <a:rPr lang="en-US" sz="1200" b="1" dirty="0">
                <a:solidFill>
                  <a:schemeClr val="bg1"/>
                </a:solidFill>
                <a:ea typeface="Sora Light" pitchFamily="34" charset="-122"/>
                <a:cs typeface="Sora Light" pitchFamily="34" charset="-120"/>
              </a:rPr>
            </a:br>
            <a:r>
              <a:rPr lang="en-US" sz="12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13%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8" name="Text 6">
            <a:extLst>
              <a:ext uri="{FF2B5EF4-FFF2-40B4-BE49-F238E27FC236}">
                <a16:creationId xmlns:a16="http://schemas.microsoft.com/office/drawing/2014/main" id="{30568243-D5FF-B20E-1BAA-1558FC0E7CE5}"/>
              </a:ext>
            </a:extLst>
          </p:cNvPr>
          <p:cNvSpPr/>
          <p:nvPr/>
        </p:nvSpPr>
        <p:spPr>
          <a:xfrm>
            <a:off x="6366900" y="2672839"/>
            <a:ext cx="493037" cy="3805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1000" b="1" dirty="0">
                <a:solidFill>
                  <a:schemeClr val="bg1"/>
                </a:solidFill>
                <a:ea typeface="Sora Light" pitchFamily="34" charset="-122"/>
                <a:cs typeface="Sora Light" pitchFamily="34" charset="-120"/>
              </a:rPr>
              <a:t>MSM  </a:t>
            </a:r>
          </a:p>
          <a:p>
            <a:pPr marL="0" indent="0" algn="l">
              <a:buNone/>
            </a:pPr>
            <a:r>
              <a:rPr lang="en-US" sz="10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5%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9" name="Text 8">
            <a:extLst>
              <a:ext uri="{FF2B5EF4-FFF2-40B4-BE49-F238E27FC236}">
                <a16:creationId xmlns:a16="http://schemas.microsoft.com/office/drawing/2014/main" id="{E4E96BBE-5F6D-6193-204D-2E16FE562C4E}"/>
              </a:ext>
            </a:extLst>
          </p:cNvPr>
          <p:cNvSpPr/>
          <p:nvPr/>
        </p:nvSpPr>
        <p:spPr>
          <a:xfrm rot="16200000">
            <a:off x="6448988" y="2817390"/>
            <a:ext cx="821897" cy="1183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800" b="1" dirty="0">
                <a:solidFill>
                  <a:schemeClr val="tx2">
                    <a:lumMod val="40000"/>
                    <a:lumOff val="60000"/>
                  </a:schemeClr>
                </a:solidFill>
                <a:ea typeface="Sora Light" pitchFamily="34" charset="-122"/>
                <a:cs typeface="Sora Light" pitchFamily="34" charset="-120"/>
              </a:rPr>
              <a:t>PWID </a:t>
            </a:r>
            <a:r>
              <a:rPr lang="en-US" sz="800" b="1" dirty="0">
                <a:solidFill>
                  <a:schemeClr val="tx2">
                    <a:lumMod val="40000"/>
                    <a:lumOff val="60000"/>
                  </a:schemeClr>
                </a:solidFill>
                <a:effectLst/>
                <a:ea typeface="Times New Roman" panose="02020603050405020304" pitchFamily="18" charset="0"/>
              </a:rPr>
              <a:t>0.2%</a:t>
            </a:r>
            <a:endParaRPr lang="en-US" sz="8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55D50F8-9159-930A-7C85-EC2236D8D724}"/>
              </a:ext>
            </a:extLst>
          </p:cNvPr>
          <p:cNvSpPr txBox="1">
            <a:spLocks/>
          </p:cNvSpPr>
          <p:nvPr/>
        </p:nvSpPr>
        <p:spPr>
          <a:xfrm>
            <a:off x="4833915" y="5795669"/>
            <a:ext cx="3933653" cy="434294"/>
          </a:xfrm>
          <a:prstGeom prst="rect">
            <a:avLst/>
          </a:prstGeom>
        </p:spPr>
        <p:txBody>
          <a:bodyPr vert="horz" lIns="0" tIns="0" rIns="0" bIns="0" rtlCol="0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3750"/>
              </a:lnSpc>
              <a:buNone/>
            </a:pPr>
            <a:r>
              <a:rPr lang="en-US" sz="2000" b="1" dirty="0">
                <a:solidFill>
                  <a:srgbClr val="1F1E1E"/>
                </a:solidFill>
                <a:ea typeface="Sora Semi Bold" pitchFamily="34" charset="-122"/>
                <a:cs typeface="Sora Semi Bold" pitchFamily="34" charset="-120"/>
              </a:rPr>
              <a:t>Key Population Classification (n=449)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774489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7936E4-F469-1452-6E1E-AB069C4BCC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7698" y="3189532"/>
            <a:ext cx="4679576" cy="2944008"/>
          </a:xfrm>
        </p:spPr>
        <p:txBody>
          <a:bodyPr/>
          <a:lstStyle/>
          <a:p>
            <a:pPr marL="342900" indent="-342900" algn="r">
              <a:spcAft>
                <a:spcPts val="1000"/>
              </a:spcAft>
              <a:buFont typeface="Arial" panose="020B0604020202020204" pitchFamily="34" charset="0"/>
              <a:buChar char="•"/>
              <a:defRPr sz="2000">
                <a:solidFill>
                  <a:srgbClr val="333333"/>
                </a:solidFill>
              </a:defRPr>
            </a:pPr>
            <a:r>
              <a:rPr lang="en-US" dirty="0"/>
              <a:t>82% of reported issues are social, not medical</a:t>
            </a:r>
          </a:p>
          <a:p>
            <a:pPr marL="342900" indent="-342900" algn="r">
              <a:spcAft>
                <a:spcPts val="1000"/>
              </a:spcAft>
              <a:buFont typeface="Arial" panose="020B0604020202020204" pitchFamily="34" charset="0"/>
              <a:buChar char="•"/>
              <a:defRPr sz="2000">
                <a:solidFill>
                  <a:srgbClr val="333333"/>
                </a:solidFill>
              </a:defRPr>
            </a:pPr>
            <a:r>
              <a:rPr lang="en-US" dirty="0"/>
              <a:t>Legal, workplace, and justice challenges remain</a:t>
            </a:r>
          </a:p>
          <a:p>
            <a:pPr marL="342900" indent="-342900" algn="r">
              <a:spcAft>
                <a:spcPts val="1000"/>
              </a:spcAft>
              <a:buFont typeface="Arial" panose="020B0604020202020204" pitchFamily="34" charset="0"/>
              <a:buChar char="•"/>
              <a:defRPr sz="2000">
                <a:solidFill>
                  <a:srgbClr val="333333"/>
                </a:solidFill>
              </a:defRPr>
            </a:pPr>
            <a:r>
              <a:rPr lang="en-US" dirty="0"/>
              <a:t>Discrimination limits access to care and rights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381C041-17DA-9120-4B84-2584CD3EC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3978" y="536201"/>
            <a:ext cx="6435166" cy="2384390"/>
          </a:xfrm>
        </p:spPr>
        <p:txBody>
          <a:bodyPr>
            <a:normAutofit/>
          </a:bodyPr>
          <a:lstStyle/>
          <a:p>
            <a:r>
              <a:rPr lang="en-US" dirty="0"/>
              <a:t>How the Community Feedback Mechanism Works</a:t>
            </a:r>
            <a:endParaRPr lang="en-GB" dirty="0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EA6D9B31-2552-F8E6-15DF-5C6FA0BBDA6C}"/>
              </a:ext>
            </a:extLst>
          </p:cNvPr>
          <p:cNvSpPr txBox="1">
            <a:spLocks/>
          </p:cNvSpPr>
          <p:nvPr/>
        </p:nvSpPr>
        <p:spPr>
          <a:xfrm>
            <a:off x="5593977" y="3189532"/>
            <a:ext cx="6418078" cy="294400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  <a:defRPr sz="2000">
                <a:solidFill>
                  <a:srgbClr val="333333"/>
                </a:solidFill>
              </a:defRPr>
            </a:pPr>
            <a:r>
              <a:rPr lang="en-US" dirty="0"/>
              <a:t>Cases reported through </a:t>
            </a:r>
            <a:r>
              <a:rPr lang="en-US" b="1" dirty="0" err="1"/>
              <a:t>MyRights</a:t>
            </a:r>
            <a:r>
              <a:rPr lang="en-US" dirty="0"/>
              <a:t> app by trained peers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  <a:defRPr sz="2000">
                <a:solidFill>
                  <a:srgbClr val="333333"/>
                </a:solidFill>
              </a:defRPr>
            </a:pPr>
            <a:r>
              <a:rPr lang="en-US" dirty="0"/>
              <a:t>Local committees verify and respond to feedback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  <a:defRPr sz="2000">
                <a:solidFill>
                  <a:srgbClr val="333333"/>
                </a:solidFill>
              </a:defRPr>
            </a:pPr>
            <a:r>
              <a:rPr lang="en-US" dirty="0"/>
              <a:t>Support includes legal aid, counseling, and emergency help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7D040FBB-94E5-8C26-18B8-E6539D55FC93}"/>
              </a:ext>
            </a:extLst>
          </p:cNvPr>
          <p:cNvSpPr txBox="1">
            <a:spLocks/>
          </p:cNvSpPr>
          <p:nvPr/>
        </p:nvSpPr>
        <p:spPr>
          <a:xfrm>
            <a:off x="959221" y="914399"/>
            <a:ext cx="4138053" cy="200619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/>
              <a:t>			Barriers </a:t>
            </a:r>
          </a:p>
          <a:p>
            <a:pPr algn="r"/>
            <a:r>
              <a:rPr lang="en-US" dirty="0"/>
              <a:t>Beyond Healthcare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4494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4E264AA-D5A2-2B19-E894-9725C2DEE06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t="19412"/>
          <a:stretch/>
        </p:blipFill>
        <p:spPr>
          <a:xfrm>
            <a:off x="0" y="2276652"/>
            <a:ext cx="6096000" cy="3684494"/>
          </a:xfr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60EB1B8D-43DC-1FCE-6615-5A4CF3BAF130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3"/>
          <a:srcRect t="30000"/>
          <a:stretch/>
        </p:blipFill>
        <p:spPr>
          <a:xfrm>
            <a:off x="6068452" y="2760747"/>
            <a:ext cx="6096000" cy="3200399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0681640-B741-C751-BC64-8036B3868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859" y="441325"/>
            <a:ext cx="10189232" cy="1223964"/>
          </a:xfrm>
        </p:spPr>
        <p:txBody>
          <a:bodyPr/>
          <a:lstStyle/>
          <a:p>
            <a:r>
              <a:rPr lang="en-US" dirty="0"/>
              <a:t>What Did We Hear? </a:t>
            </a:r>
            <a:br>
              <a:rPr lang="en-US" dirty="0"/>
            </a:br>
            <a:r>
              <a:rPr lang="en-US" dirty="0"/>
              <a:t>				Who Came Forward?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533ED8-9113-4AFC-1C63-D6A7C88BC12A}"/>
              </a:ext>
            </a:extLst>
          </p:cNvPr>
          <p:cNvSpPr txBox="1"/>
          <p:nvPr/>
        </p:nvSpPr>
        <p:spPr>
          <a:xfrm>
            <a:off x="484094" y="5437927"/>
            <a:ext cx="55843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effectLst/>
                <a:ea typeface="Times New Roman" panose="02020603050405020304" pitchFamily="18" charset="0"/>
              </a:rPr>
              <a:t>“</a:t>
            </a:r>
            <a:r>
              <a:rPr lang="en-US" sz="2000" b="1" i="1" dirty="0">
                <a:effectLst/>
                <a:ea typeface="Times New Roman" panose="02020603050405020304" pitchFamily="18" charset="0"/>
              </a:rPr>
              <a:t>Most reports were related to social issues, followed by workplace and healthcare access.”</a:t>
            </a:r>
            <a:r>
              <a:rPr lang="en-US" sz="2000" b="1" dirty="0">
                <a:effectLst/>
              </a:rPr>
              <a:t> </a:t>
            </a:r>
            <a:endParaRPr lang="en-US" sz="20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48DFF7-AB37-4022-107E-E884C9C2B0CC}"/>
              </a:ext>
            </a:extLst>
          </p:cNvPr>
          <p:cNvSpPr txBox="1"/>
          <p:nvPr/>
        </p:nvSpPr>
        <p:spPr>
          <a:xfrm>
            <a:off x="6123550" y="5437926"/>
            <a:ext cx="57502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i="1" dirty="0">
                <a:effectLst/>
                <a:ea typeface="Times New Roman" panose="02020603050405020304" pitchFamily="18" charset="0"/>
              </a:rPr>
              <a:t>“</a:t>
            </a:r>
            <a:r>
              <a:rPr lang="en-US" sz="2000" b="1" i="1" dirty="0">
                <a:effectLst/>
                <a:ea typeface="Times New Roman" panose="02020603050405020304" pitchFamily="18" charset="0"/>
              </a:rPr>
              <a:t>PLHIV made up the overwhelming majority of users, showing strong community engagement</a:t>
            </a:r>
            <a:r>
              <a:rPr lang="en-US" sz="1400" b="1" i="1" dirty="0">
                <a:effectLst/>
                <a:ea typeface="Times New Roman" panose="02020603050405020304" pitchFamily="18" charset="0"/>
              </a:rPr>
              <a:t>.”</a:t>
            </a:r>
            <a:r>
              <a:rPr lang="en-US" sz="1400" b="1" dirty="0">
                <a:effectLst/>
              </a:rPr>
              <a:t> </a:t>
            </a:r>
            <a:endParaRPr lang="en-US" sz="14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8080D9-8CE9-ADCA-F397-0FFF432B6D06}"/>
              </a:ext>
            </a:extLst>
          </p:cNvPr>
          <p:cNvSpPr txBox="1"/>
          <p:nvPr/>
        </p:nvSpPr>
        <p:spPr>
          <a:xfrm>
            <a:off x="484094" y="2103026"/>
            <a:ext cx="5584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effectLst/>
                <a:ea typeface="Times New Roman" panose="02020603050405020304" pitchFamily="18" charset="0"/>
              </a:rPr>
              <a:t>CASE TYPE BREAKDOWN</a:t>
            </a:r>
            <a:r>
              <a:rPr lang="en-US" sz="2000" dirty="0">
                <a:effectLst/>
              </a:rPr>
              <a:t> </a:t>
            </a:r>
            <a:endParaRPr lang="en-US" sz="20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CC84E6C-3A42-2391-0CEB-EB464B11A1BF}"/>
              </a:ext>
            </a:extLst>
          </p:cNvPr>
          <p:cNvSpPr txBox="1"/>
          <p:nvPr/>
        </p:nvSpPr>
        <p:spPr>
          <a:xfrm>
            <a:off x="6206472" y="2103026"/>
            <a:ext cx="5584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effectLst/>
                <a:ea typeface="Times New Roman" panose="02020603050405020304" pitchFamily="18" charset="0"/>
              </a:rPr>
              <a:t>KEY POPULATION BREAKDOWN</a:t>
            </a:r>
            <a:r>
              <a:rPr lang="en-US" sz="2000" dirty="0">
                <a:effectLst/>
              </a:rPr>
              <a:t>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199781694"/>
      </p:ext>
    </p:extLst>
  </p:cSld>
  <p:clrMapOvr>
    <a:masterClrMapping/>
  </p:clrMapOvr>
</p:sld>
</file>

<file path=ppt/theme/theme1.xml><?xml version="1.0" encoding="utf-8"?>
<a:theme xmlns:a="http://schemas.openxmlformats.org/drawingml/2006/main" name="IAS2025">
  <a:themeElements>
    <a:clrScheme name="IAS 2025">
      <a:dk1>
        <a:srgbClr val="000000"/>
      </a:dk1>
      <a:lt1>
        <a:srgbClr val="FFFFFF"/>
      </a:lt1>
      <a:dk2>
        <a:srgbClr val="CC0022"/>
      </a:dk2>
      <a:lt2>
        <a:srgbClr val="FFFFFF"/>
      </a:lt2>
      <a:accent1>
        <a:srgbClr val="1C1D1D"/>
      </a:accent1>
      <a:accent2>
        <a:srgbClr val="B2B2B2"/>
      </a:accent2>
      <a:accent3>
        <a:srgbClr val="CC0022"/>
      </a:accent3>
      <a:accent4>
        <a:srgbClr val="346CFF"/>
      </a:accent4>
      <a:accent5>
        <a:srgbClr val="FF8D00"/>
      </a:accent5>
      <a:accent6>
        <a:srgbClr val="8A3FFC"/>
      </a:accent6>
      <a:hlink>
        <a:srgbClr val="CC0022"/>
      </a:hlink>
      <a:folHlink>
        <a:srgbClr val="CC0022"/>
      </a:folHlink>
    </a:clrScheme>
    <a:fontScheme name="IAS Verdana">
      <a:majorFont>
        <a:latin typeface="Verdana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wrap="square" lIns="288000" tIns="288000" rIns="288000" bIns="288000" rtlCol="0" anchor="t"/>
      <a:lstStyle>
        <a:defPPr algn="l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2992CA78-C814-C640-8F8A-AC2914D9903B}" vid="{6032044C-337A-1345-A317-3298C406123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IAS-2025-Speaker-Oral-Abstract-template_Verdana</Template>
  <TotalTime>827</TotalTime>
  <Words>975</Words>
  <Application>Microsoft Office PowerPoint</Application>
  <PresentationFormat>Widescreen</PresentationFormat>
  <Paragraphs>103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Verdana</vt:lpstr>
      <vt:lpstr>Wingdings</vt:lpstr>
      <vt:lpstr>Calibri</vt:lpstr>
      <vt:lpstr>Arial</vt:lpstr>
      <vt:lpstr>Courier New</vt:lpstr>
      <vt:lpstr>Symbol</vt:lpstr>
      <vt:lpstr>IAS2025</vt:lpstr>
      <vt:lpstr>Strengthening Health and Human Rights for People Living with HIV and Key Populations in Myanmar :   The Community Feedback Mechanism (2022–2024), by Puu Paung Swann Saung Myanmar</vt:lpstr>
      <vt:lpstr>Summary</vt:lpstr>
      <vt:lpstr>Today’s Roadmap</vt:lpstr>
      <vt:lpstr>What Is the Community Feedback Mechanism (CFM)? </vt:lpstr>
      <vt:lpstr>How It Works:   CFM in Practice </vt:lpstr>
      <vt:lpstr>Myanmar’s HIV  Crisis: Who Is Most Affected?</vt:lpstr>
      <vt:lpstr>Who’s Most Affected by HIV in Myanmar?  </vt:lpstr>
      <vt:lpstr>How the Community Feedback Mechanism Works</vt:lpstr>
      <vt:lpstr>What Did We Hear?      Who Came Forward?</vt:lpstr>
      <vt:lpstr>Lessons Learned: Power of   Community-Led Action</vt:lpstr>
      <vt:lpstr>What’s Next: Scaling Up and Sustaining Impact</vt:lpstr>
      <vt:lpstr>“The CFM in Myanmar is vital because it provides a community-driven, accessible, and effective platform for vulnerable populations affected by HIV to voice their concerns, seek resolution for critical issues, and receive essential support”</vt:lpstr>
      <vt:lpstr>Recommendations</vt:lpstr>
      <vt:lpstr>PowerPoint Presentation</vt:lpstr>
      <vt:lpstr>🙏✨ ကျေးဇူးတင်ပါတယ် ✨🙏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words we use matter in the response to HIV</dc:title>
  <dc:creator>Khin Khin Win</dc:creator>
  <cp:lastModifiedBy>Khin Khin Win</cp:lastModifiedBy>
  <cp:revision>42</cp:revision>
  <dcterms:created xsi:type="dcterms:W3CDTF">2025-06-16T04:44:10Z</dcterms:created>
  <dcterms:modified xsi:type="dcterms:W3CDTF">2025-07-10T15:07:12Z</dcterms:modified>
</cp:coreProperties>
</file>