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71" r:id="rId5"/>
    <p:sldId id="269" r:id="rId6"/>
    <p:sldId id="4501" r:id="rId7"/>
    <p:sldId id="4504" r:id="rId8"/>
    <p:sldId id="4502" r:id="rId9"/>
    <p:sldId id="2147477920" r:id="rId10"/>
    <p:sldId id="4505" r:id="rId11"/>
    <p:sldId id="4503" r:id="rId12"/>
    <p:sldId id="2147477907" r:id="rId13"/>
    <p:sldId id="2147477908" r:id="rId14"/>
    <p:sldId id="2147477912" r:id="rId15"/>
    <p:sldId id="4527" r:id="rId16"/>
    <p:sldId id="4528" r:id="rId17"/>
    <p:sldId id="2147477922" r:id="rId18"/>
    <p:sldId id="4551" r:id="rId19"/>
    <p:sldId id="2147477921" r:id="rId20"/>
    <p:sldId id="2147477910" r:id="rId21"/>
    <p:sldId id="2147477917" r:id="rId22"/>
    <p:sldId id="272" r:id="rId23"/>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EF7F54-FD8A-8498-A3F7-8593852D16A9}" name="vhsprojectsasp532@outlook.com" initials="v" userId="5bcfeca57e951e3e" providerId="Windows Live"/>
  <p188:author id="{4259AF63-244E-F7D3-45ED-140ABE6AD6C0}" name="Sharma, Upma (CDC/GHC/DGHT)" initials="US" userId="S::yqe2@cdc.gov::5edeb109-e98e-402b-a132-bffe9847d910" providerId="AD"/>
  <p188:author id="{858DF4C0-4C5C-53D2-5CE5-84DF92DC744A}" name="Uthappa, Chengappa (CDC/GHC/DGHT)" initials="CU" userId="S::omj3@cdc.gov::2200422f-9924-43d6-bac9-a5f766b9ded5" providerId="AD"/>
  <p188:author id="{0DA99CF0-DABA-5169-EA44-56ABD23B7D9F}" name="VHS" initials="VHS" userId="VH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C2C9"/>
    <a:srgbClr val="F7DDD1"/>
    <a:srgbClr val="FAE8E0"/>
    <a:srgbClr val="F4CFBE"/>
    <a:srgbClr val="EBD1D7"/>
    <a:srgbClr val="DDBAFC"/>
    <a:srgbClr val="D8A7B1"/>
    <a:srgbClr val="FFFFFF"/>
    <a:srgbClr val="004F88"/>
    <a:srgbClr val="009E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9E0CA8-04D4-E8CE-D643-C5D57F3C8B4C}" v="4" dt="2025-07-06T16:14:41.8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46" autoAdjust="0"/>
  </p:normalViewPr>
  <p:slideViewPr>
    <p:cSldViewPr snapToGrid="0">
      <p:cViewPr varScale="1">
        <p:scale>
          <a:sx n="53" d="100"/>
          <a:sy n="53" d="100"/>
        </p:scale>
        <p:origin x="108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E:\VHS\0%20CDC%20Files\CDC%20meeting%20files\10%20APSACS%20PD%20Presentation\Working%20Fil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VHS\0%20CDC%20Files\CDC%20meeting%20files\9%20NACO-Consultent-Ira\Working%20Fil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IAS%202025%20conference_Jan%202025\PPTs\iFSW%20analysis_upto%20march2025.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'95-95-95'!$D$23</c:f>
              <c:strCache>
                <c:ptCount val="1"/>
                <c:pt idx="0">
                  <c:v>2019-20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'95-95-95'!$B$24:$B$26</c:f>
              <c:strCache>
                <c:ptCount val="3"/>
                <c:pt idx="0">
                  <c:v>PLHIV who know their HIV Status (%)</c:v>
                </c:pt>
                <c:pt idx="1">
                  <c:v>PLHIV who know their HIV status and are on ART (%)</c:v>
                </c:pt>
                <c:pt idx="2">
                  <c:v>PLHIV who are on ART and virally suppressed (%)</c:v>
                </c:pt>
              </c:strCache>
            </c:strRef>
          </c:cat>
          <c:val>
            <c:numRef>
              <c:f>'95-95-95'!$D$24:$D$26</c:f>
              <c:numCache>
                <c:formatCode>General</c:formatCode>
                <c:ptCount val="3"/>
                <c:pt idx="0">
                  <c:v>75</c:v>
                </c:pt>
                <c:pt idx="1">
                  <c:v>76</c:v>
                </c:pt>
                <c:pt idx="2">
                  <c:v>80</c:v>
                </c:pt>
              </c:numCache>
            </c:numRef>
          </c:val>
          <c:extLst>
            <c:ext xmlns:c16="http://schemas.microsoft.com/office/drawing/2014/chart" uri="{C3380CC4-5D6E-409C-BE32-E72D297353CC}">
              <c16:uniqueId val="{00000000-739E-4CEF-A6BF-A8450F2C5218}"/>
            </c:ext>
          </c:extLst>
        </c:ser>
        <c:ser>
          <c:idx val="1"/>
          <c:order val="1"/>
          <c:tx>
            <c:strRef>
              <c:f>'95-95-95'!$E$23</c:f>
              <c:strCache>
                <c:ptCount val="1"/>
                <c:pt idx="0">
                  <c:v>2020-21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'95-95-95'!$B$24:$B$26</c:f>
              <c:strCache>
                <c:ptCount val="3"/>
                <c:pt idx="0">
                  <c:v>PLHIV who know their HIV Status (%)</c:v>
                </c:pt>
                <c:pt idx="1">
                  <c:v>PLHIV who know their HIV status and are on ART (%)</c:v>
                </c:pt>
                <c:pt idx="2">
                  <c:v>PLHIV who are on ART and virally suppressed (%)</c:v>
                </c:pt>
              </c:strCache>
            </c:strRef>
          </c:cat>
          <c:val>
            <c:numRef>
              <c:f>'95-95-95'!$E$24:$E$26</c:f>
              <c:numCache>
                <c:formatCode>General</c:formatCode>
                <c:ptCount val="3"/>
                <c:pt idx="0">
                  <c:v>76</c:v>
                </c:pt>
                <c:pt idx="1">
                  <c:v>75</c:v>
                </c:pt>
                <c:pt idx="2">
                  <c:v>81</c:v>
                </c:pt>
              </c:numCache>
            </c:numRef>
          </c:val>
          <c:extLst>
            <c:ext xmlns:c16="http://schemas.microsoft.com/office/drawing/2014/chart" uri="{C3380CC4-5D6E-409C-BE32-E72D297353CC}">
              <c16:uniqueId val="{00000001-739E-4CEF-A6BF-A8450F2C5218}"/>
            </c:ext>
          </c:extLst>
        </c:ser>
        <c:ser>
          <c:idx val="2"/>
          <c:order val="2"/>
          <c:tx>
            <c:strRef>
              <c:f>'95-95-95'!$F$23</c:f>
              <c:strCache>
                <c:ptCount val="1"/>
                <c:pt idx="0">
                  <c:v>2021-22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'95-95-95'!$B$24:$B$26</c:f>
              <c:strCache>
                <c:ptCount val="3"/>
                <c:pt idx="0">
                  <c:v>PLHIV who know their HIV Status (%)</c:v>
                </c:pt>
                <c:pt idx="1">
                  <c:v>PLHIV who know their HIV status and are on ART (%)</c:v>
                </c:pt>
                <c:pt idx="2">
                  <c:v>PLHIV who are on ART and virally suppressed (%)</c:v>
                </c:pt>
              </c:strCache>
            </c:strRef>
          </c:cat>
          <c:val>
            <c:numRef>
              <c:f>'95-95-95'!$F$24:$F$26</c:f>
              <c:numCache>
                <c:formatCode>General</c:formatCode>
                <c:ptCount val="3"/>
                <c:pt idx="0">
                  <c:v>78</c:v>
                </c:pt>
                <c:pt idx="1">
                  <c:v>78</c:v>
                </c:pt>
                <c:pt idx="2">
                  <c:v>86</c:v>
                </c:pt>
              </c:numCache>
            </c:numRef>
          </c:val>
          <c:extLst>
            <c:ext xmlns:c16="http://schemas.microsoft.com/office/drawing/2014/chart" uri="{C3380CC4-5D6E-409C-BE32-E72D297353CC}">
              <c16:uniqueId val="{00000002-739E-4CEF-A6BF-A8450F2C5218}"/>
            </c:ext>
          </c:extLst>
        </c:ser>
        <c:ser>
          <c:idx val="3"/>
          <c:order val="3"/>
          <c:tx>
            <c:strRef>
              <c:f>'95-95-95'!$G$23</c:f>
              <c:strCache>
                <c:ptCount val="1"/>
                <c:pt idx="0">
                  <c:v>2022-23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'95-95-95'!$B$24:$B$26</c:f>
              <c:strCache>
                <c:ptCount val="3"/>
                <c:pt idx="0">
                  <c:v>PLHIV who know their HIV Status (%)</c:v>
                </c:pt>
                <c:pt idx="1">
                  <c:v>PLHIV who know their HIV status and are on ART (%)</c:v>
                </c:pt>
                <c:pt idx="2">
                  <c:v>PLHIV who are on ART and virally suppressed (%)</c:v>
                </c:pt>
              </c:strCache>
            </c:strRef>
          </c:cat>
          <c:val>
            <c:numRef>
              <c:f>'95-95-95'!$G$24:$G$26</c:f>
              <c:numCache>
                <c:formatCode>General</c:formatCode>
                <c:ptCount val="3"/>
                <c:pt idx="0">
                  <c:v>81</c:v>
                </c:pt>
                <c:pt idx="1">
                  <c:v>83</c:v>
                </c:pt>
                <c:pt idx="2">
                  <c:v>93</c:v>
                </c:pt>
              </c:numCache>
            </c:numRef>
          </c:val>
          <c:extLst>
            <c:ext xmlns:c16="http://schemas.microsoft.com/office/drawing/2014/chart" uri="{C3380CC4-5D6E-409C-BE32-E72D297353CC}">
              <c16:uniqueId val="{00000003-739E-4CEF-A6BF-A8450F2C5218}"/>
            </c:ext>
          </c:extLst>
        </c:ser>
        <c:ser>
          <c:idx val="4"/>
          <c:order val="4"/>
          <c:tx>
            <c:strRef>
              <c:f>'95-95-95'!$H$23</c:f>
              <c:strCache>
                <c:ptCount val="1"/>
                <c:pt idx="0">
                  <c:v>2023-24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'95-95-95'!$B$24:$B$26</c:f>
              <c:strCache>
                <c:ptCount val="3"/>
                <c:pt idx="0">
                  <c:v>PLHIV who know their HIV Status (%)</c:v>
                </c:pt>
                <c:pt idx="1">
                  <c:v>PLHIV who know their HIV status and are on ART (%)</c:v>
                </c:pt>
                <c:pt idx="2">
                  <c:v>PLHIV who are on ART and virally suppressed (%)</c:v>
                </c:pt>
              </c:strCache>
            </c:strRef>
          </c:cat>
          <c:val>
            <c:numRef>
              <c:f>'95-95-95'!$H$24:$H$26</c:f>
              <c:numCache>
                <c:formatCode>General</c:formatCode>
                <c:ptCount val="3"/>
                <c:pt idx="0">
                  <c:v>85</c:v>
                </c:pt>
                <c:pt idx="1">
                  <c:v>83</c:v>
                </c:pt>
                <c:pt idx="2">
                  <c:v>95</c:v>
                </c:pt>
              </c:numCache>
            </c:numRef>
          </c:val>
          <c:extLst>
            <c:ext xmlns:c16="http://schemas.microsoft.com/office/drawing/2014/chart" uri="{C3380CC4-5D6E-409C-BE32-E72D297353CC}">
              <c16:uniqueId val="{00000004-739E-4CEF-A6BF-A8450F2C5218}"/>
            </c:ext>
          </c:extLst>
        </c:ser>
        <c:ser>
          <c:idx val="5"/>
          <c:order val="5"/>
          <c:tx>
            <c:strRef>
              <c:f>'95-95-95'!$I$23</c:f>
              <c:strCache>
                <c:ptCount val="1"/>
                <c:pt idx="0">
                  <c:v>2024-25</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'95-95-95'!$B$24:$B$26</c:f>
              <c:strCache>
                <c:ptCount val="3"/>
                <c:pt idx="0">
                  <c:v>PLHIV who know their HIV Status (%)</c:v>
                </c:pt>
                <c:pt idx="1">
                  <c:v>PLHIV who know their HIV status and are on ART (%)</c:v>
                </c:pt>
                <c:pt idx="2">
                  <c:v>PLHIV who are on ART and virally suppressed (%)</c:v>
                </c:pt>
              </c:strCache>
            </c:strRef>
          </c:cat>
          <c:val>
            <c:numRef>
              <c:f>'95-95-95'!$I$24:$I$26</c:f>
              <c:numCache>
                <c:formatCode>General</c:formatCode>
                <c:ptCount val="3"/>
                <c:pt idx="0">
                  <c:v>87</c:v>
                </c:pt>
                <c:pt idx="1">
                  <c:v>81</c:v>
                </c:pt>
                <c:pt idx="2">
                  <c:v>96</c:v>
                </c:pt>
              </c:numCache>
            </c:numRef>
          </c:val>
          <c:extLst>
            <c:ext xmlns:c16="http://schemas.microsoft.com/office/drawing/2014/chart" uri="{C3380CC4-5D6E-409C-BE32-E72D297353CC}">
              <c16:uniqueId val="{00000005-739E-4CEF-A6BF-A8450F2C5218}"/>
            </c:ext>
          </c:extLst>
        </c:ser>
        <c:dLbls>
          <c:showLegendKey val="0"/>
          <c:showVal val="0"/>
          <c:showCatName val="0"/>
          <c:showSerName val="0"/>
          <c:showPercent val="0"/>
          <c:showBubbleSize val="0"/>
        </c:dLbls>
        <c:gapWidth val="169"/>
        <c:overlap val="-27"/>
        <c:axId val="168359552"/>
        <c:axId val="168352352"/>
      </c:barChart>
      <c:catAx>
        <c:axId val="168359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168352352"/>
        <c:crosses val="autoZero"/>
        <c:auto val="1"/>
        <c:lblAlgn val="ctr"/>
        <c:lblOffset val="100"/>
        <c:noMultiLvlLbl val="0"/>
      </c:catAx>
      <c:valAx>
        <c:axId val="168352352"/>
        <c:scaling>
          <c:orientation val="minMax"/>
        </c:scaling>
        <c:delete val="0"/>
        <c:axPos val="l"/>
        <c:majorGridlines>
          <c:spPr>
            <a:ln w="9525" cap="flat" cmpd="sng" algn="ctr">
              <a:solidFill>
                <a:schemeClr val="bg1">
                  <a:lumMod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359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outerShdw blurRad="63500" sx="102000" sy="102000" algn="ctr"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IN" sz="2000" b="1" i="0" u="none" strike="noStrike" kern="1200" spc="0" baseline="0">
                <a:solidFill>
                  <a:prstClr val="black">
                    <a:lumMod val="65000"/>
                    <a:lumOff val="35000"/>
                  </a:prstClr>
                </a:solidFill>
              </a:rPr>
              <a:t>Age wise yield</a:t>
            </a:r>
          </a:p>
        </c:rich>
      </c:tx>
      <c:layout>
        <c:manualLayout>
          <c:xMode val="edge"/>
          <c:yMode val="edge"/>
          <c:x val="0.56485188598826763"/>
          <c:y val="0"/>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555733067961989E-2"/>
          <c:y val="0.22285958904109593"/>
          <c:w val="0.91084515300547741"/>
          <c:h val="0.61141687340452311"/>
        </c:manualLayout>
      </c:layout>
      <c:barChart>
        <c:barDir val="col"/>
        <c:grouping val="clustered"/>
        <c:varyColors val="0"/>
        <c:ser>
          <c:idx val="0"/>
          <c:order val="0"/>
          <c:tx>
            <c:v>HTS_TST</c:v>
          </c:tx>
          <c:spPr>
            <a:solidFill>
              <a:srgbClr val="B6E2B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iFSW!$P$8:$P$15</c:f>
              <c:strCache>
                <c:ptCount val="8"/>
                <c:pt idx="0">
                  <c:v>15-19 yrs</c:v>
                </c:pt>
                <c:pt idx="1">
                  <c:v>20-24 yrs</c:v>
                </c:pt>
                <c:pt idx="2">
                  <c:v>25-29 yrs</c:v>
                </c:pt>
                <c:pt idx="3">
                  <c:v>30-34 yrs</c:v>
                </c:pt>
                <c:pt idx="4">
                  <c:v>35-39 yrs</c:v>
                </c:pt>
                <c:pt idx="5">
                  <c:v>40-44 yrs</c:v>
                </c:pt>
                <c:pt idx="6">
                  <c:v>45-49 yrs</c:v>
                </c:pt>
                <c:pt idx="7">
                  <c:v>50+ yrs</c:v>
                </c:pt>
              </c:strCache>
            </c:strRef>
          </c:cat>
          <c:val>
            <c:numRef>
              <c:f>iFSW!$Q$8:$Q$15</c:f>
              <c:numCache>
                <c:formatCode>_ * #,##0_ ;_ * \-#,##0_ ;_ * "-"??_ ;_ @_ </c:formatCode>
                <c:ptCount val="8"/>
                <c:pt idx="0">
                  <c:v>10</c:v>
                </c:pt>
                <c:pt idx="1">
                  <c:v>447</c:v>
                </c:pt>
                <c:pt idx="2">
                  <c:v>1287</c:v>
                </c:pt>
                <c:pt idx="3">
                  <c:v>1103</c:v>
                </c:pt>
                <c:pt idx="4">
                  <c:v>383</c:v>
                </c:pt>
                <c:pt idx="5">
                  <c:v>123</c:v>
                </c:pt>
                <c:pt idx="6">
                  <c:v>36</c:v>
                </c:pt>
                <c:pt idx="7">
                  <c:v>2</c:v>
                </c:pt>
              </c:numCache>
            </c:numRef>
          </c:val>
          <c:extLst>
            <c:ext xmlns:c16="http://schemas.microsoft.com/office/drawing/2014/chart" uri="{C3380CC4-5D6E-409C-BE32-E72D297353CC}">
              <c16:uniqueId val="{00000000-2D47-45AD-BC11-ABD855110241}"/>
            </c:ext>
          </c:extLst>
        </c:ser>
        <c:ser>
          <c:idx val="1"/>
          <c:order val="1"/>
          <c:tx>
            <c:v>HTS_POS</c:v>
          </c:tx>
          <c:spPr>
            <a:solidFill>
              <a:srgbClr val="D8A7B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iFSW!$P$8:$P$15</c:f>
              <c:strCache>
                <c:ptCount val="8"/>
                <c:pt idx="0">
                  <c:v>15-19 yrs</c:v>
                </c:pt>
                <c:pt idx="1">
                  <c:v>20-24 yrs</c:v>
                </c:pt>
                <c:pt idx="2">
                  <c:v>25-29 yrs</c:v>
                </c:pt>
                <c:pt idx="3">
                  <c:v>30-34 yrs</c:v>
                </c:pt>
                <c:pt idx="4">
                  <c:v>35-39 yrs</c:v>
                </c:pt>
                <c:pt idx="5">
                  <c:v>40-44 yrs</c:v>
                </c:pt>
                <c:pt idx="6">
                  <c:v>45-49 yrs</c:v>
                </c:pt>
                <c:pt idx="7">
                  <c:v>50+ yrs</c:v>
                </c:pt>
              </c:strCache>
            </c:strRef>
          </c:cat>
          <c:val>
            <c:numRef>
              <c:f>iFSW!$R$8:$R$15</c:f>
              <c:numCache>
                <c:formatCode>_ * #,##0_ ;_ * \-#,##0_ ;_ * "-"??_ ;_ @_ </c:formatCode>
                <c:ptCount val="8"/>
                <c:pt idx="0">
                  <c:v>0</c:v>
                </c:pt>
                <c:pt idx="1">
                  <c:v>12</c:v>
                </c:pt>
                <c:pt idx="2">
                  <c:v>34</c:v>
                </c:pt>
                <c:pt idx="3">
                  <c:v>61</c:v>
                </c:pt>
                <c:pt idx="4">
                  <c:v>111</c:v>
                </c:pt>
                <c:pt idx="5">
                  <c:v>76</c:v>
                </c:pt>
                <c:pt idx="6">
                  <c:v>18</c:v>
                </c:pt>
                <c:pt idx="7">
                  <c:v>1</c:v>
                </c:pt>
              </c:numCache>
            </c:numRef>
          </c:val>
          <c:extLst>
            <c:ext xmlns:c16="http://schemas.microsoft.com/office/drawing/2014/chart" uri="{C3380CC4-5D6E-409C-BE32-E72D297353CC}">
              <c16:uniqueId val="{00000001-2D47-45AD-BC11-ABD855110241}"/>
            </c:ext>
          </c:extLst>
        </c:ser>
        <c:dLbls>
          <c:showLegendKey val="0"/>
          <c:showVal val="0"/>
          <c:showCatName val="0"/>
          <c:showSerName val="0"/>
          <c:showPercent val="0"/>
          <c:showBubbleSize val="0"/>
        </c:dLbls>
        <c:gapWidth val="89"/>
        <c:overlap val="-60"/>
        <c:axId val="1616045552"/>
        <c:axId val="1616048432"/>
      </c:barChart>
      <c:lineChart>
        <c:grouping val="standard"/>
        <c:varyColors val="0"/>
        <c:ser>
          <c:idx val="2"/>
          <c:order val="2"/>
          <c:tx>
            <c:v>Yield</c:v>
          </c:tx>
          <c:spPr>
            <a:ln w="28575" cap="rnd">
              <a:noFill/>
              <a:round/>
            </a:ln>
            <a:effectLst/>
          </c:spPr>
          <c:marker>
            <c:symbol val="circle"/>
            <c:size val="5"/>
            <c:spPr>
              <a:solidFill>
                <a:srgbClr val="C00000"/>
              </a:solidFill>
              <a:ln w="9525">
                <a:noFill/>
              </a:ln>
              <a:effectLst/>
            </c:spPr>
          </c:marker>
          <c:dLbls>
            <c:dLbl>
              <c:idx val="1"/>
              <c:layout>
                <c:manualLayout>
                  <c:x val="-1.3048018042018522E-2"/>
                  <c:y val="-3.99543378995433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9A5-4E86-8535-A5FCD5A12E18}"/>
                </c:ext>
              </c:extLst>
            </c:dLbl>
            <c:dLbl>
              <c:idx val="2"/>
              <c:layout>
                <c:manualLayout>
                  <c:x val="-1.3048018042018522E-2"/>
                  <c:y val="-2.28310502283105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15-46EF-BD0F-FFE55788C084}"/>
                </c:ext>
              </c:extLst>
            </c:dLbl>
            <c:dLbl>
              <c:idx val="3"/>
              <c:layout>
                <c:manualLayout>
                  <c:x val="-2.0876828867229635E-2"/>
                  <c:y val="-2.85388127853882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15-46EF-BD0F-FFE55788C084}"/>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iFSW!$P$8:$P$15</c:f>
              <c:strCache>
                <c:ptCount val="8"/>
                <c:pt idx="0">
                  <c:v>15-19 yrs</c:v>
                </c:pt>
                <c:pt idx="1">
                  <c:v>20-24 yrs</c:v>
                </c:pt>
                <c:pt idx="2">
                  <c:v>25-29 yrs</c:v>
                </c:pt>
                <c:pt idx="3">
                  <c:v>30-34 yrs</c:v>
                </c:pt>
                <c:pt idx="4">
                  <c:v>35-39 yrs</c:v>
                </c:pt>
                <c:pt idx="5">
                  <c:v>40-44 yrs</c:v>
                </c:pt>
                <c:pt idx="6">
                  <c:v>45-49 yrs</c:v>
                </c:pt>
                <c:pt idx="7">
                  <c:v>50+ yrs</c:v>
                </c:pt>
              </c:strCache>
            </c:strRef>
          </c:cat>
          <c:val>
            <c:numRef>
              <c:f>iFSW!$S$8:$S$15</c:f>
              <c:numCache>
                <c:formatCode>0%</c:formatCode>
                <c:ptCount val="8"/>
                <c:pt idx="0" formatCode="_ * #,##0_ ;_ * \-#,##0_ ;_ * &quot;-&quot;??_ ;_ @_ ">
                  <c:v>0</c:v>
                </c:pt>
                <c:pt idx="1">
                  <c:v>2.6845637583892617E-2</c:v>
                </c:pt>
                <c:pt idx="2">
                  <c:v>2.641802641802642E-2</c:v>
                </c:pt>
                <c:pt idx="3">
                  <c:v>5.5303717135086132E-2</c:v>
                </c:pt>
                <c:pt idx="4">
                  <c:v>0.28981723237597912</c:v>
                </c:pt>
                <c:pt idx="5">
                  <c:v>0.61788617886178865</c:v>
                </c:pt>
                <c:pt idx="6">
                  <c:v>0.5</c:v>
                </c:pt>
                <c:pt idx="7">
                  <c:v>0.5</c:v>
                </c:pt>
              </c:numCache>
            </c:numRef>
          </c:val>
          <c:smooth val="0"/>
          <c:extLst>
            <c:ext xmlns:c16="http://schemas.microsoft.com/office/drawing/2014/chart" uri="{C3380CC4-5D6E-409C-BE32-E72D297353CC}">
              <c16:uniqueId val="{00000002-2D47-45AD-BC11-ABD855110241}"/>
            </c:ext>
          </c:extLst>
        </c:ser>
        <c:dLbls>
          <c:showLegendKey val="0"/>
          <c:showVal val="0"/>
          <c:showCatName val="0"/>
          <c:showSerName val="0"/>
          <c:showPercent val="0"/>
          <c:showBubbleSize val="0"/>
        </c:dLbls>
        <c:marker val="1"/>
        <c:smooth val="0"/>
        <c:axId val="1616101232"/>
        <c:axId val="1616081072"/>
      </c:lineChart>
      <c:catAx>
        <c:axId val="1616045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616048432"/>
        <c:crosses val="autoZero"/>
        <c:auto val="1"/>
        <c:lblAlgn val="ctr"/>
        <c:lblOffset val="100"/>
        <c:noMultiLvlLbl val="0"/>
      </c:catAx>
      <c:valAx>
        <c:axId val="1616048432"/>
        <c:scaling>
          <c:orientation val="minMax"/>
        </c:scaling>
        <c:delete val="0"/>
        <c:axPos val="l"/>
        <c:majorGridlines>
          <c:spPr>
            <a:ln w="9525" cap="flat" cmpd="sng" algn="ctr">
              <a:solidFill>
                <a:schemeClr val="bg1">
                  <a:lumMod val="95000"/>
                </a:schemeClr>
              </a:solidFill>
              <a:round/>
            </a:ln>
            <a:effectLst/>
          </c:spPr>
        </c:majorGridlines>
        <c:numFmt formatCode="_ * #,##0_ ;_ * \-#,##0_ ;_ * &quot;-&quot;??_ ;_ @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616045552"/>
        <c:crosses val="autoZero"/>
        <c:crossBetween val="between"/>
      </c:valAx>
      <c:valAx>
        <c:axId val="1616081072"/>
        <c:scaling>
          <c:orientation val="minMax"/>
        </c:scaling>
        <c:delete val="0"/>
        <c:axPos val="r"/>
        <c:numFmt formatCode="_ * #,##0_ ;_ * \-#,##0_ ;_ * &quot;-&quot;??_ ;_ @_ "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616101232"/>
        <c:crosses val="max"/>
        <c:crossBetween val="between"/>
      </c:valAx>
      <c:catAx>
        <c:axId val="1616101232"/>
        <c:scaling>
          <c:orientation val="minMax"/>
        </c:scaling>
        <c:delete val="1"/>
        <c:axPos val="b"/>
        <c:numFmt formatCode="General" sourceLinked="1"/>
        <c:majorTickMark val="out"/>
        <c:minorTickMark val="none"/>
        <c:tickLblPos val="nextTo"/>
        <c:crossAx val="16160810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outerShdw blurRad="63500" sx="102000" sy="102000" algn="ctr"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IN" sz="2000"/>
              <a:t>No. of years in sex work</a:t>
            </a:r>
          </a:p>
        </c:rich>
      </c:tx>
      <c:layout>
        <c:manualLayout>
          <c:xMode val="edge"/>
          <c:yMode val="edge"/>
          <c:x val="0.34481719390339366"/>
          <c:y val="1.4988986045844109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D8A7B1"/>
            </a:solidFill>
            <a:ln>
              <a:noFill/>
            </a:ln>
            <a:effectLst/>
          </c:spPr>
          <c:invertIfNegative val="0"/>
          <c:dLbls>
            <c:dLbl>
              <c:idx val="0"/>
              <c:tx>
                <c:rich>
                  <a:bodyPr/>
                  <a:lstStyle/>
                  <a:p>
                    <a:r>
                      <a:rPr lang="en-US"/>
                      <a:t>3827 (82%)</a:t>
                    </a:r>
                  </a:p>
                </c:rich>
              </c:tx>
              <c:showLegendKey val="0"/>
              <c:showVal val="1"/>
              <c:showCatName val="0"/>
              <c:showSerName val="0"/>
              <c:showPercent val="0"/>
              <c:showBubbleSize val="0"/>
              <c:extLst>
                <c:ext xmlns:c15="http://schemas.microsoft.com/office/drawing/2012/chart" uri="{CE6537A1-D6FC-4f65-9D91-7224C49458BB}">
                  <c15:layout>
                    <c:manualLayout>
                      <c:w val="0.1862280701754386"/>
                      <c:h val="0.12611732858973232"/>
                    </c:manualLayout>
                  </c15:layout>
                  <c15:showDataLabelsRange val="0"/>
                </c:ext>
                <c:ext xmlns:c16="http://schemas.microsoft.com/office/drawing/2014/chart" uri="{C3380CC4-5D6E-409C-BE32-E72D297353CC}">
                  <c16:uniqueId val="{00000001-B563-4F42-99D0-90940907F94E}"/>
                </c:ext>
              </c:extLst>
            </c:dLbl>
            <c:dLbl>
              <c:idx val="1"/>
              <c:tx>
                <c:rich>
                  <a:bodyPr/>
                  <a:lstStyle/>
                  <a:p>
                    <a:r>
                      <a:rPr lang="en-US"/>
                      <a:t> 782</a:t>
                    </a:r>
                    <a:r>
                      <a:rPr lang="en-US" baseline="0"/>
                      <a:t> (17%)</a:t>
                    </a:r>
                    <a:endParaRPr 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563-4F42-99D0-90940907F94E}"/>
                </c:ext>
              </c:extLst>
            </c:dLbl>
            <c:dLbl>
              <c:idx val="2"/>
              <c:tx>
                <c:rich>
                  <a:bodyPr/>
                  <a:lstStyle/>
                  <a:p>
                    <a:r>
                      <a:rPr lang="en-US"/>
                      <a:t> 80 (2%)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563-4F42-99D0-90940907F94E}"/>
                </c:ext>
              </c:extLst>
            </c:dLbl>
            <c:spPr>
              <a:noFill/>
              <a:ln>
                <a:noFill/>
                <a:prstDash val="dash"/>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'RPT-iFSW'!$B$53:$B$55</c:f>
              <c:strCache>
                <c:ptCount val="3"/>
                <c:pt idx="0">
                  <c:v>1-2 yrs</c:v>
                </c:pt>
                <c:pt idx="1">
                  <c:v>3-5 yrs</c:v>
                </c:pt>
                <c:pt idx="2">
                  <c:v>More than 5 yrs</c:v>
                </c:pt>
              </c:strCache>
            </c:strRef>
          </c:cat>
          <c:val>
            <c:numRef>
              <c:f>'RPT-iFSW'!$C$53:$C$55</c:f>
              <c:numCache>
                <c:formatCode>General</c:formatCode>
                <c:ptCount val="3"/>
                <c:pt idx="0">
                  <c:v>3827</c:v>
                </c:pt>
                <c:pt idx="1">
                  <c:v>782</c:v>
                </c:pt>
                <c:pt idx="2">
                  <c:v>80</c:v>
                </c:pt>
              </c:numCache>
            </c:numRef>
          </c:val>
          <c:extLst>
            <c:ext xmlns:c16="http://schemas.microsoft.com/office/drawing/2014/chart" uri="{C3380CC4-5D6E-409C-BE32-E72D297353CC}">
              <c16:uniqueId val="{00000000-B563-4F42-99D0-90940907F94E}"/>
            </c:ext>
          </c:extLst>
        </c:ser>
        <c:dLbls>
          <c:showLegendKey val="0"/>
          <c:showVal val="0"/>
          <c:showCatName val="0"/>
          <c:showSerName val="0"/>
          <c:showPercent val="0"/>
          <c:showBubbleSize val="0"/>
        </c:dLbls>
        <c:gapWidth val="219"/>
        <c:overlap val="-27"/>
        <c:axId val="428878320"/>
        <c:axId val="428878800"/>
      </c:barChart>
      <c:catAx>
        <c:axId val="42887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28878800"/>
        <c:crosses val="autoZero"/>
        <c:auto val="1"/>
        <c:lblAlgn val="ctr"/>
        <c:lblOffset val="100"/>
        <c:noMultiLvlLbl val="0"/>
      </c:catAx>
      <c:valAx>
        <c:axId val="428878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8878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F28281-9FD5-4F6F-A623-DB533ACE8FBD}"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endParaRPr lang="en-IN"/>
        </a:p>
      </dgm:t>
    </dgm:pt>
    <dgm:pt modelId="{57DB8E91-2FBE-424A-B93A-EA9A9F0FD7FC}">
      <dgm:prSet custT="1"/>
      <dgm:spPr>
        <a:solidFill>
          <a:srgbClr val="FAE8E0"/>
        </a:solidFill>
      </dgm:spPr>
      <dgm:t>
        <a:bodyPr/>
        <a:lstStyle/>
        <a:p>
          <a:r>
            <a:rPr lang="en-IN" sz="2000">
              <a:solidFill>
                <a:schemeClr val="tx1"/>
              </a:solidFill>
            </a:rPr>
            <a:t>Project coordinator oversees implementation</a:t>
          </a:r>
        </a:p>
      </dgm:t>
    </dgm:pt>
    <dgm:pt modelId="{FD5ED1B7-135D-40AF-855D-382F24FAA410}" type="parTrans" cxnId="{FD21B999-6C6E-4E48-92B6-44F86355C837}">
      <dgm:prSet/>
      <dgm:spPr/>
      <dgm:t>
        <a:bodyPr/>
        <a:lstStyle/>
        <a:p>
          <a:endParaRPr lang="en-IN" sz="2000"/>
        </a:p>
      </dgm:t>
    </dgm:pt>
    <dgm:pt modelId="{CF18C2B5-19E7-4944-BA8F-FDC54214E316}" type="sibTrans" cxnId="{FD21B999-6C6E-4E48-92B6-44F86355C837}">
      <dgm:prSet/>
      <dgm:spPr>
        <a:solidFill>
          <a:srgbClr val="B6E1BD"/>
        </a:solidFill>
      </dgm:spPr>
      <dgm:t>
        <a:bodyPr/>
        <a:lstStyle/>
        <a:p>
          <a:endParaRPr lang="en-IN" sz="2000"/>
        </a:p>
      </dgm:t>
    </dgm:pt>
    <dgm:pt modelId="{3FFDB16D-DB6B-45C5-AF44-1E5933C96D81}">
      <dgm:prSet phldrT="[Text]" custT="1"/>
      <dgm:spPr>
        <a:solidFill>
          <a:srgbClr val="FAE8E0"/>
        </a:solidFill>
      </dgm:spPr>
      <dgm:t>
        <a:bodyPr/>
        <a:lstStyle/>
        <a:p>
          <a:r>
            <a:rPr lang="en-IN" sz="2000">
              <a:solidFill>
                <a:schemeClr val="tx1"/>
              </a:solidFill>
            </a:rPr>
            <a:t>One Community Lay counsellor per district</a:t>
          </a:r>
        </a:p>
      </dgm:t>
    </dgm:pt>
    <dgm:pt modelId="{B7051981-EA34-489E-8F5D-3FF5BFBFC5BB}" type="parTrans" cxnId="{F0F4ABBC-1840-4E28-8BE0-750867DEE69E}">
      <dgm:prSet/>
      <dgm:spPr/>
      <dgm:t>
        <a:bodyPr/>
        <a:lstStyle/>
        <a:p>
          <a:endParaRPr lang="en-IN"/>
        </a:p>
      </dgm:t>
    </dgm:pt>
    <dgm:pt modelId="{18407F66-26EB-4F3A-9E98-C854C719E23F}" type="sibTrans" cxnId="{F0F4ABBC-1840-4E28-8BE0-750867DEE69E}">
      <dgm:prSet/>
      <dgm:spPr/>
      <dgm:t>
        <a:bodyPr/>
        <a:lstStyle/>
        <a:p>
          <a:endParaRPr lang="en-IN"/>
        </a:p>
      </dgm:t>
    </dgm:pt>
    <dgm:pt modelId="{C90AE1F1-A63A-4ED0-A3FC-E7E521BB39FA}" type="pres">
      <dgm:prSet presAssocID="{A1F28281-9FD5-4F6F-A623-DB533ACE8FBD}" presName="Name0" presStyleCnt="0">
        <dgm:presLayoutVars>
          <dgm:chMax val="7"/>
          <dgm:chPref val="7"/>
          <dgm:dir/>
        </dgm:presLayoutVars>
      </dgm:prSet>
      <dgm:spPr/>
    </dgm:pt>
    <dgm:pt modelId="{E8042515-A020-4244-AB06-B413A0D927F2}" type="pres">
      <dgm:prSet presAssocID="{A1F28281-9FD5-4F6F-A623-DB533ACE8FBD}" presName="dot1" presStyleLbl="alignNode1" presStyleIdx="0" presStyleCnt="10"/>
      <dgm:spPr/>
    </dgm:pt>
    <dgm:pt modelId="{87AB9E0D-0EB2-4955-90F5-7C3FBFD8939A}" type="pres">
      <dgm:prSet presAssocID="{A1F28281-9FD5-4F6F-A623-DB533ACE8FBD}" presName="dot2" presStyleLbl="alignNode1" presStyleIdx="1" presStyleCnt="10"/>
      <dgm:spPr/>
    </dgm:pt>
    <dgm:pt modelId="{A4675EFA-E6E4-4E9C-8EBE-3423C9D735CD}" type="pres">
      <dgm:prSet presAssocID="{A1F28281-9FD5-4F6F-A623-DB533ACE8FBD}" presName="dot3" presStyleLbl="alignNode1" presStyleIdx="2" presStyleCnt="10"/>
      <dgm:spPr/>
    </dgm:pt>
    <dgm:pt modelId="{195C0B1D-3731-41EA-A506-5F4D236BBEDF}" type="pres">
      <dgm:prSet presAssocID="{A1F28281-9FD5-4F6F-A623-DB533ACE8FBD}" presName="dotArrow1" presStyleLbl="alignNode1" presStyleIdx="3" presStyleCnt="10"/>
      <dgm:spPr/>
    </dgm:pt>
    <dgm:pt modelId="{1DA21B68-762E-4255-BDD5-113DDC8C2171}" type="pres">
      <dgm:prSet presAssocID="{A1F28281-9FD5-4F6F-A623-DB533ACE8FBD}" presName="dotArrow2" presStyleLbl="alignNode1" presStyleIdx="4" presStyleCnt="10"/>
      <dgm:spPr/>
    </dgm:pt>
    <dgm:pt modelId="{7A456D31-42CE-43C7-AA33-39FF78679EA6}" type="pres">
      <dgm:prSet presAssocID="{A1F28281-9FD5-4F6F-A623-DB533ACE8FBD}" presName="dotArrow3" presStyleLbl="alignNode1" presStyleIdx="5" presStyleCnt="10"/>
      <dgm:spPr/>
    </dgm:pt>
    <dgm:pt modelId="{169D5144-91AF-45EC-A27B-3FF58B9C4E77}" type="pres">
      <dgm:prSet presAssocID="{A1F28281-9FD5-4F6F-A623-DB533ACE8FBD}" presName="dotArrow4" presStyleLbl="alignNode1" presStyleIdx="6" presStyleCnt="10"/>
      <dgm:spPr/>
    </dgm:pt>
    <dgm:pt modelId="{EF9F9C60-F277-4892-84B4-BACB55CE576C}" type="pres">
      <dgm:prSet presAssocID="{A1F28281-9FD5-4F6F-A623-DB533ACE8FBD}" presName="dotArrow5" presStyleLbl="alignNode1" presStyleIdx="7" presStyleCnt="10"/>
      <dgm:spPr/>
    </dgm:pt>
    <dgm:pt modelId="{D21D9D96-2F64-4B1B-AF4D-71DF39B530F1}" type="pres">
      <dgm:prSet presAssocID="{A1F28281-9FD5-4F6F-A623-DB533ACE8FBD}" presName="dotArrow6" presStyleLbl="alignNode1" presStyleIdx="8" presStyleCnt="10"/>
      <dgm:spPr/>
    </dgm:pt>
    <dgm:pt modelId="{EB4EBF29-3092-4229-B972-D255EF145E4D}" type="pres">
      <dgm:prSet presAssocID="{A1F28281-9FD5-4F6F-A623-DB533ACE8FBD}" presName="dotArrow7" presStyleLbl="alignNode1" presStyleIdx="9" presStyleCnt="10"/>
      <dgm:spPr/>
    </dgm:pt>
    <dgm:pt modelId="{2923D4E0-D2C0-48A3-B863-56D7BA2680BC}" type="pres">
      <dgm:prSet presAssocID="{3FFDB16D-DB6B-45C5-AF44-1E5933C96D81}" presName="parTx1" presStyleLbl="node1" presStyleIdx="0" presStyleCnt="2" custScaleX="115579" custScaleY="180740" custLinFactNeighborX="12859" custLinFactNeighborY="49697"/>
      <dgm:spPr/>
    </dgm:pt>
    <dgm:pt modelId="{E90ADF42-6CA3-466B-9F6E-501423404E44}" type="pres">
      <dgm:prSet presAssocID="{18407F66-26EB-4F3A-9E98-C854C719E23F}" presName="picture1" presStyleCnt="0"/>
      <dgm:spPr/>
    </dgm:pt>
    <dgm:pt modelId="{F3020F46-DC7F-447A-BEF6-E9B4F1863DB8}" type="pres">
      <dgm:prSet presAssocID="{18407F66-26EB-4F3A-9E98-C854C719E23F}" presName="imageRepeatNode" presStyleLbl="fgImgPlace1" presStyleIdx="0" presStyleCnt="2"/>
      <dgm:spPr/>
    </dgm:pt>
    <dgm:pt modelId="{C6E93A38-3CD2-45DB-98D4-AB5C84F85233}" type="pres">
      <dgm:prSet presAssocID="{57DB8E91-2FBE-424A-B93A-EA9A9F0FD7FC}" presName="parTx2" presStyleLbl="node1" presStyleIdx="1" presStyleCnt="2" custScaleY="187854"/>
      <dgm:spPr/>
    </dgm:pt>
    <dgm:pt modelId="{BCAA75CD-3984-4AF1-A9E7-E4FAE25F6942}" type="pres">
      <dgm:prSet presAssocID="{CF18C2B5-19E7-4944-BA8F-FDC54214E316}" presName="picture2" presStyleCnt="0"/>
      <dgm:spPr/>
    </dgm:pt>
    <dgm:pt modelId="{FD27DA23-5E55-45D4-AB3A-81348AB09326}" type="pres">
      <dgm:prSet presAssocID="{CF18C2B5-19E7-4944-BA8F-FDC54214E316}" presName="imageRepeatNode" presStyleLbl="fgImgPlace1" presStyleIdx="1" presStyleCnt="2"/>
      <dgm:spPr/>
    </dgm:pt>
  </dgm:ptLst>
  <dgm:cxnLst>
    <dgm:cxn modelId="{45046315-C638-4BE1-A1CC-93B70DBFBDE5}" type="presOf" srcId="{CF18C2B5-19E7-4944-BA8F-FDC54214E316}" destId="{FD27DA23-5E55-45D4-AB3A-81348AB09326}" srcOrd="0" destOrd="0" presId="urn:microsoft.com/office/officeart/2008/layout/AscendingPictureAccentProcess"/>
    <dgm:cxn modelId="{0617C471-8DD1-469D-8CDF-307D6E679EB3}" type="presOf" srcId="{18407F66-26EB-4F3A-9E98-C854C719E23F}" destId="{F3020F46-DC7F-447A-BEF6-E9B4F1863DB8}" srcOrd="0" destOrd="0" presId="urn:microsoft.com/office/officeart/2008/layout/AscendingPictureAccentProcess"/>
    <dgm:cxn modelId="{FD21B999-6C6E-4E48-92B6-44F86355C837}" srcId="{A1F28281-9FD5-4F6F-A623-DB533ACE8FBD}" destId="{57DB8E91-2FBE-424A-B93A-EA9A9F0FD7FC}" srcOrd="1" destOrd="0" parTransId="{FD5ED1B7-135D-40AF-855D-382F24FAA410}" sibTransId="{CF18C2B5-19E7-4944-BA8F-FDC54214E316}"/>
    <dgm:cxn modelId="{5C38CD9B-E630-4D1F-8877-9BB6C5344A31}" type="presOf" srcId="{A1F28281-9FD5-4F6F-A623-DB533ACE8FBD}" destId="{C90AE1F1-A63A-4ED0-A3FC-E7E521BB39FA}" srcOrd="0" destOrd="0" presId="urn:microsoft.com/office/officeart/2008/layout/AscendingPictureAccentProcess"/>
    <dgm:cxn modelId="{6C4077B2-382B-4008-8ED0-15D69E4A9536}" type="presOf" srcId="{57DB8E91-2FBE-424A-B93A-EA9A9F0FD7FC}" destId="{C6E93A38-3CD2-45DB-98D4-AB5C84F85233}" srcOrd="0" destOrd="0" presId="urn:microsoft.com/office/officeart/2008/layout/AscendingPictureAccentProcess"/>
    <dgm:cxn modelId="{F0F4ABBC-1840-4E28-8BE0-750867DEE69E}" srcId="{A1F28281-9FD5-4F6F-A623-DB533ACE8FBD}" destId="{3FFDB16D-DB6B-45C5-AF44-1E5933C96D81}" srcOrd="0" destOrd="0" parTransId="{B7051981-EA34-489E-8F5D-3FF5BFBFC5BB}" sibTransId="{18407F66-26EB-4F3A-9E98-C854C719E23F}"/>
    <dgm:cxn modelId="{C99A21DF-9EE6-40D1-9FBE-0202C6591E83}" type="presOf" srcId="{3FFDB16D-DB6B-45C5-AF44-1E5933C96D81}" destId="{2923D4E0-D2C0-48A3-B863-56D7BA2680BC}" srcOrd="0" destOrd="0" presId="urn:microsoft.com/office/officeart/2008/layout/AscendingPictureAccentProcess"/>
    <dgm:cxn modelId="{D66C95F9-45A0-435E-904B-A724DB46DC50}" type="presParOf" srcId="{C90AE1F1-A63A-4ED0-A3FC-E7E521BB39FA}" destId="{E8042515-A020-4244-AB06-B413A0D927F2}" srcOrd="0" destOrd="0" presId="urn:microsoft.com/office/officeart/2008/layout/AscendingPictureAccentProcess"/>
    <dgm:cxn modelId="{13E17633-0626-4656-838F-3894DCDB4284}" type="presParOf" srcId="{C90AE1F1-A63A-4ED0-A3FC-E7E521BB39FA}" destId="{87AB9E0D-0EB2-4955-90F5-7C3FBFD8939A}" srcOrd="1" destOrd="0" presId="urn:microsoft.com/office/officeart/2008/layout/AscendingPictureAccentProcess"/>
    <dgm:cxn modelId="{5F62B97B-ACCE-4F69-BDAA-0056921FA019}" type="presParOf" srcId="{C90AE1F1-A63A-4ED0-A3FC-E7E521BB39FA}" destId="{A4675EFA-E6E4-4E9C-8EBE-3423C9D735CD}" srcOrd="2" destOrd="0" presId="urn:microsoft.com/office/officeart/2008/layout/AscendingPictureAccentProcess"/>
    <dgm:cxn modelId="{3F17A107-9054-442D-A3A6-636CE91C3167}" type="presParOf" srcId="{C90AE1F1-A63A-4ED0-A3FC-E7E521BB39FA}" destId="{195C0B1D-3731-41EA-A506-5F4D236BBEDF}" srcOrd="3" destOrd="0" presId="urn:microsoft.com/office/officeart/2008/layout/AscendingPictureAccentProcess"/>
    <dgm:cxn modelId="{C22E0616-3DD9-467F-B7B1-77B283ABF0E5}" type="presParOf" srcId="{C90AE1F1-A63A-4ED0-A3FC-E7E521BB39FA}" destId="{1DA21B68-762E-4255-BDD5-113DDC8C2171}" srcOrd="4" destOrd="0" presId="urn:microsoft.com/office/officeart/2008/layout/AscendingPictureAccentProcess"/>
    <dgm:cxn modelId="{ADED540C-0E2A-4E4E-9CB4-B1B8678EB764}" type="presParOf" srcId="{C90AE1F1-A63A-4ED0-A3FC-E7E521BB39FA}" destId="{7A456D31-42CE-43C7-AA33-39FF78679EA6}" srcOrd="5" destOrd="0" presId="urn:microsoft.com/office/officeart/2008/layout/AscendingPictureAccentProcess"/>
    <dgm:cxn modelId="{274B1EAC-BED0-4624-810A-A1BE401B1DC1}" type="presParOf" srcId="{C90AE1F1-A63A-4ED0-A3FC-E7E521BB39FA}" destId="{169D5144-91AF-45EC-A27B-3FF58B9C4E77}" srcOrd="6" destOrd="0" presId="urn:microsoft.com/office/officeart/2008/layout/AscendingPictureAccentProcess"/>
    <dgm:cxn modelId="{8378A2B9-8A4A-40AE-963A-DBE2C0527BB1}" type="presParOf" srcId="{C90AE1F1-A63A-4ED0-A3FC-E7E521BB39FA}" destId="{EF9F9C60-F277-4892-84B4-BACB55CE576C}" srcOrd="7" destOrd="0" presId="urn:microsoft.com/office/officeart/2008/layout/AscendingPictureAccentProcess"/>
    <dgm:cxn modelId="{704317EC-889A-47B1-B332-D0D93E136DB2}" type="presParOf" srcId="{C90AE1F1-A63A-4ED0-A3FC-E7E521BB39FA}" destId="{D21D9D96-2F64-4B1B-AF4D-71DF39B530F1}" srcOrd="8" destOrd="0" presId="urn:microsoft.com/office/officeart/2008/layout/AscendingPictureAccentProcess"/>
    <dgm:cxn modelId="{C331E451-EE33-48DE-AB72-D26D0D6D2B46}" type="presParOf" srcId="{C90AE1F1-A63A-4ED0-A3FC-E7E521BB39FA}" destId="{EB4EBF29-3092-4229-B972-D255EF145E4D}" srcOrd="9" destOrd="0" presId="urn:microsoft.com/office/officeart/2008/layout/AscendingPictureAccentProcess"/>
    <dgm:cxn modelId="{4F12A5C3-6FBC-43D7-ABF3-2B6AEA28D0BC}" type="presParOf" srcId="{C90AE1F1-A63A-4ED0-A3FC-E7E521BB39FA}" destId="{2923D4E0-D2C0-48A3-B863-56D7BA2680BC}" srcOrd="10" destOrd="0" presId="urn:microsoft.com/office/officeart/2008/layout/AscendingPictureAccentProcess"/>
    <dgm:cxn modelId="{73FAFD52-CCC9-432E-8CAB-5B29FAF58D8B}" type="presParOf" srcId="{C90AE1F1-A63A-4ED0-A3FC-E7E521BB39FA}" destId="{E90ADF42-6CA3-466B-9F6E-501423404E44}" srcOrd="11" destOrd="0" presId="urn:microsoft.com/office/officeart/2008/layout/AscendingPictureAccentProcess"/>
    <dgm:cxn modelId="{799F6444-69B3-4B52-91B4-8F9426F1193F}" type="presParOf" srcId="{E90ADF42-6CA3-466B-9F6E-501423404E44}" destId="{F3020F46-DC7F-447A-BEF6-E9B4F1863DB8}" srcOrd="0" destOrd="0" presId="urn:microsoft.com/office/officeart/2008/layout/AscendingPictureAccentProcess"/>
    <dgm:cxn modelId="{4C3743C3-2CCB-4293-9C6F-3A5AE4A18864}" type="presParOf" srcId="{C90AE1F1-A63A-4ED0-A3FC-E7E521BB39FA}" destId="{C6E93A38-3CD2-45DB-98D4-AB5C84F85233}" srcOrd="12" destOrd="0" presId="urn:microsoft.com/office/officeart/2008/layout/AscendingPictureAccentProcess"/>
    <dgm:cxn modelId="{31AD6D3F-DA24-4FB8-B98C-85E5EA08B96B}" type="presParOf" srcId="{C90AE1F1-A63A-4ED0-A3FC-E7E521BB39FA}" destId="{BCAA75CD-3984-4AF1-A9E7-E4FAE25F6942}" srcOrd="13" destOrd="0" presId="urn:microsoft.com/office/officeart/2008/layout/AscendingPictureAccentProcess"/>
    <dgm:cxn modelId="{D12AEA29-CD0A-408E-B9F0-9FCA18C3222F}" type="presParOf" srcId="{BCAA75CD-3984-4AF1-A9E7-E4FAE25F6942}" destId="{FD27DA23-5E55-45D4-AB3A-81348AB09326}"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A32822-35FC-4189-8A78-75A4C6A8237A}"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IN"/>
        </a:p>
      </dgm:t>
    </dgm:pt>
    <dgm:pt modelId="{4EF3C2DB-CD4A-477E-9979-AE86D7DE98A7}">
      <dgm:prSet phldrT="[Text]" custT="1"/>
      <dgm:spPr>
        <a:solidFill>
          <a:srgbClr val="D8A7B1"/>
        </a:solidFill>
      </dgm:spPr>
      <dgm:t>
        <a:bodyPr/>
        <a:lstStyle/>
        <a:p>
          <a:r>
            <a:rPr lang="en-IN" sz="2000" b="0">
              <a:solidFill>
                <a:schemeClr val="bg1"/>
              </a:solidFill>
            </a:rPr>
            <a:t>Community mobilization</a:t>
          </a:r>
        </a:p>
      </dgm:t>
    </dgm:pt>
    <dgm:pt modelId="{37ED4CB7-50AC-4BAA-BB4E-0161DBE2FA09}" type="parTrans" cxnId="{C33DF0C7-D0EB-4EEE-8DEC-ECA471FEE327}">
      <dgm:prSet/>
      <dgm:spPr/>
      <dgm:t>
        <a:bodyPr/>
        <a:lstStyle/>
        <a:p>
          <a:endParaRPr lang="en-IN" sz="2000" b="0">
            <a:solidFill>
              <a:schemeClr val="bg1"/>
            </a:solidFill>
          </a:endParaRPr>
        </a:p>
      </dgm:t>
    </dgm:pt>
    <dgm:pt modelId="{67B83E09-7E5F-4F38-AFD1-DF107B132FD4}" type="sibTrans" cxnId="{C33DF0C7-D0EB-4EEE-8DEC-ECA471FEE327}">
      <dgm:prSet/>
      <dgm:spPr/>
      <dgm:t>
        <a:bodyPr/>
        <a:lstStyle/>
        <a:p>
          <a:endParaRPr lang="en-IN" sz="2000" b="0">
            <a:solidFill>
              <a:schemeClr val="bg1"/>
            </a:solidFill>
          </a:endParaRPr>
        </a:p>
      </dgm:t>
    </dgm:pt>
    <dgm:pt modelId="{CDD3A96F-5AA8-4A02-A641-866E652F7BAC}">
      <dgm:prSet custT="1"/>
      <dgm:spPr>
        <a:solidFill>
          <a:srgbClr val="D8A7B1"/>
        </a:solidFill>
        <a:ln>
          <a:noFill/>
        </a:ln>
        <a:effectLst/>
        <a:scene3d>
          <a:camera prst="orthographicFront"/>
          <a:lightRig rig="flat" dir="t"/>
        </a:scene3d>
        <a:sp3d prstMaterial="dkEdge">
          <a:bevelT w="8200" h="38100"/>
        </a:sp3d>
      </dgm:spPr>
      <dgm:t>
        <a:bodyPr spcFirstLastPara="0" vert="horz" wrap="square" lIns="76200" tIns="76200" rIns="76200" bIns="76200" numCol="1" spcCol="1270" anchor="ctr" anchorCtr="0"/>
        <a:lstStyle/>
        <a:p>
          <a:pPr marL="0" lvl="0" indent="0" algn="ctr" defTabSz="889000">
            <a:lnSpc>
              <a:spcPct val="90000"/>
            </a:lnSpc>
            <a:spcBef>
              <a:spcPct val="0"/>
            </a:spcBef>
            <a:spcAft>
              <a:spcPct val="35000"/>
            </a:spcAft>
            <a:buNone/>
          </a:pPr>
          <a:r>
            <a:rPr lang="en-IN" sz="2000" b="0" kern="1200">
              <a:solidFill>
                <a:prstClr val="white"/>
              </a:solidFill>
              <a:latin typeface="Aptos" panose="02110004020202020204"/>
              <a:ea typeface="+mn-ea"/>
              <a:cs typeface="+mn-cs"/>
            </a:rPr>
            <a:t>Basic </a:t>
          </a:r>
          <a:r>
            <a:rPr lang="en-IN" sz="2000" b="0" kern="1200" err="1">
              <a:solidFill>
                <a:prstClr val="white"/>
              </a:solidFill>
              <a:latin typeface="Aptos" panose="02110004020202020204"/>
              <a:ea typeface="+mn-ea"/>
              <a:cs typeface="+mn-cs"/>
            </a:rPr>
            <a:t>counseling</a:t>
          </a:r>
          <a:endParaRPr lang="en-IN" sz="2000" b="0" kern="1200">
            <a:solidFill>
              <a:prstClr val="white"/>
            </a:solidFill>
            <a:latin typeface="Aptos" panose="02110004020202020204"/>
            <a:ea typeface="+mn-ea"/>
            <a:cs typeface="+mn-cs"/>
          </a:endParaRPr>
        </a:p>
      </dgm:t>
    </dgm:pt>
    <dgm:pt modelId="{CAF3DC2A-9CD1-4ADA-BEB8-9178CBBB4D6C}" type="parTrans" cxnId="{36AE8507-349B-4196-9B6F-72DA82872661}">
      <dgm:prSet/>
      <dgm:spPr/>
      <dgm:t>
        <a:bodyPr/>
        <a:lstStyle/>
        <a:p>
          <a:endParaRPr lang="en-IN" sz="2000" b="0">
            <a:solidFill>
              <a:schemeClr val="bg1"/>
            </a:solidFill>
          </a:endParaRPr>
        </a:p>
      </dgm:t>
    </dgm:pt>
    <dgm:pt modelId="{08AC0614-FA45-44C8-9979-9A15E6D067BC}" type="sibTrans" cxnId="{36AE8507-349B-4196-9B6F-72DA82872661}">
      <dgm:prSet/>
      <dgm:spPr/>
      <dgm:t>
        <a:bodyPr/>
        <a:lstStyle/>
        <a:p>
          <a:endParaRPr lang="en-IN" sz="2000" b="0">
            <a:solidFill>
              <a:schemeClr val="bg1"/>
            </a:solidFill>
          </a:endParaRPr>
        </a:p>
      </dgm:t>
    </dgm:pt>
    <dgm:pt modelId="{E7ABB1DB-F146-4E45-B730-5BE2FFEE8AFB}">
      <dgm:prSet custT="1"/>
      <dgm:spPr>
        <a:solidFill>
          <a:srgbClr val="D8A7B1"/>
        </a:solidFill>
        <a:ln>
          <a:noFill/>
        </a:ln>
        <a:effectLst/>
        <a:scene3d>
          <a:camera prst="orthographicFront"/>
          <a:lightRig rig="flat" dir="t"/>
        </a:scene3d>
        <a:sp3d prstMaterial="dkEdge">
          <a:bevelT w="8200" h="38100"/>
        </a:sp3d>
      </dgm:spPr>
      <dgm:t>
        <a:bodyPr spcFirstLastPara="0" vert="horz" wrap="square" lIns="76200" tIns="76200" rIns="76200" bIns="76200" numCol="1" spcCol="1270" anchor="ctr" anchorCtr="0"/>
        <a:lstStyle/>
        <a:p>
          <a:pPr marL="0" lvl="0" indent="0" algn="ctr" defTabSz="889000">
            <a:lnSpc>
              <a:spcPct val="90000"/>
            </a:lnSpc>
            <a:spcBef>
              <a:spcPct val="0"/>
            </a:spcBef>
            <a:spcAft>
              <a:spcPct val="35000"/>
            </a:spcAft>
            <a:buNone/>
          </a:pPr>
          <a:r>
            <a:rPr lang="en-IN" sz="2000" b="0" kern="1200">
              <a:solidFill>
                <a:prstClr val="white"/>
              </a:solidFill>
              <a:latin typeface="Aptos" panose="02110004020202020204"/>
              <a:ea typeface="+mn-ea"/>
              <a:cs typeface="+mn-cs"/>
            </a:rPr>
            <a:t>Networking, and linkages support for health service delivery </a:t>
          </a:r>
        </a:p>
      </dgm:t>
    </dgm:pt>
    <dgm:pt modelId="{9F0658DB-FF84-4363-A3CA-1622504CD607}" type="parTrans" cxnId="{9612EC35-DE0B-4A72-84CE-00BF02A9D4D2}">
      <dgm:prSet/>
      <dgm:spPr/>
      <dgm:t>
        <a:bodyPr/>
        <a:lstStyle/>
        <a:p>
          <a:endParaRPr lang="en-IN" sz="2000" b="0">
            <a:solidFill>
              <a:schemeClr val="bg1"/>
            </a:solidFill>
          </a:endParaRPr>
        </a:p>
      </dgm:t>
    </dgm:pt>
    <dgm:pt modelId="{BEB2E6E9-5555-48F9-B367-21F1092427EF}" type="sibTrans" cxnId="{9612EC35-DE0B-4A72-84CE-00BF02A9D4D2}">
      <dgm:prSet/>
      <dgm:spPr/>
      <dgm:t>
        <a:bodyPr/>
        <a:lstStyle/>
        <a:p>
          <a:endParaRPr lang="en-IN" sz="2000" b="0">
            <a:solidFill>
              <a:schemeClr val="bg1"/>
            </a:solidFill>
          </a:endParaRPr>
        </a:p>
      </dgm:t>
    </dgm:pt>
    <dgm:pt modelId="{518C45C7-7BFF-4A3F-8B66-11B1B69590AC}">
      <dgm:prSet custT="1"/>
      <dgm:spPr>
        <a:solidFill>
          <a:srgbClr val="D8A7B1"/>
        </a:solidFill>
        <a:ln>
          <a:noFill/>
        </a:ln>
        <a:effectLst/>
        <a:scene3d>
          <a:camera prst="orthographicFront"/>
          <a:lightRig rig="flat" dir="t"/>
        </a:scene3d>
        <a:sp3d prstMaterial="dkEdge">
          <a:bevelT w="8200" h="38100"/>
        </a:sp3d>
      </dgm:spPr>
      <dgm:t>
        <a:bodyPr spcFirstLastPara="0" vert="horz" wrap="square" lIns="76200" tIns="76200" rIns="76200" bIns="76200" numCol="1" spcCol="1270" anchor="ctr" anchorCtr="0"/>
        <a:lstStyle/>
        <a:p>
          <a:r>
            <a:rPr lang="en-IN" sz="2000" b="0">
              <a:solidFill>
                <a:schemeClr val="bg1"/>
              </a:solidFill>
            </a:rPr>
            <a:t>Use of social media campaigns to raise awareness and promote service uptake </a:t>
          </a:r>
        </a:p>
      </dgm:t>
    </dgm:pt>
    <dgm:pt modelId="{8CD058DB-2EA7-485D-93C0-FF478FCA5805}" type="parTrans" cxnId="{DD6B1FBE-E730-4727-B847-F1C1DF4987B7}">
      <dgm:prSet/>
      <dgm:spPr/>
      <dgm:t>
        <a:bodyPr/>
        <a:lstStyle/>
        <a:p>
          <a:endParaRPr lang="en-IN" sz="2000" b="0">
            <a:solidFill>
              <a:schemeClr val="bg1"/>
            </a:solidFill>
          </a:endParaRPr>
        </a:p>
      </dgm:t>
    </dgm:pt>
    <dgm:pt modelId="{35F11037-6E0A-4494-A767-E6505BE96241}" type="sibTrans" cxnId="{DD6B1FBE-E730-4727-B847-F1C1DF4987B7}">
      <dgm:prSet/>
      <dgm:spPr/>
      <dgm:t>
        <a:bodyPr/>
        <a:lstStyle/>
        <a:p>
          <a:endParaRPr lang="en-IN" sz="2000" b="0">
            <a:solidFill>
              <a:schemeClr val="bg1"/>
            </a:solidFill>
          </a:endParaRPr>
        </a:p>
      </dgm:t>
    </dgm:pt>
    <dgm:pt modelId="{6D47AAE0-B68D-424D-994A-4A8FBC0B9A92}" type="pres">
      <dgm:prSet presAssocID="{45A32822-35FC-4189-8A78-75A4C6A8237A}" presName="diagram" presStyleCnt="0">
        <dgm:presLayoutVars>
          <dgm:dir/>
          <dgm:resizeHandles val="exact"/>
        </dgm:presLayoutVars>
      </dgm:prSet>
      <dgm:spPr/>
    </dgm:pt>
    <dgm:pt modelId="{0559FC10-41FF-4459-B0DF-E7E42F99CA22}" type="pres">
      <dgm:prSet presAssocID="{4EF3C2DB-CD4A-477E-9979-AE86D7DE98A7}" presName="node" presStyleLbl="node1" presStyleIdx="0" presStyleCnt="4" custScaleY="51279" custLinFactNeighborX="-3124" custLinFactNeighborY="868">
        <dgm:presLayoutVars>
          <dgm:bulletEnabled val="1"/>
        </dgm:presLayoutVars>
      </dgm:prSet>
      <dgm:spPr>
        <a:prstGeom prst="plaque">
          <a:avLst/>
        </a:prstGeom>
      </dgm:spPr>
    </dgm:pt>
    <dgm:pt modelId="{AEF394D6-0DAF-49BC-8BA8-A4FDE139ED1F}" type="pres">
      <dgm:prSet presAssocID="{67B83E09-7E5F-4F38-AFD1-DF107B132FD4}" presName="sibTrans" presStyleCnt="0"/>
      <dgm:spPr/>
    </dgm:pt>
    <dgm:pt modelId="{26BE8C9D-92E0-4CB7-AE64-1E53141C3519}" type="pres">
      <dgm:prSet presAssocID="{CDD3A96F-5AA8-4A02-A641-866E652F7BAC}" presName="node" presStyleLbl="node1" presStyleIdx="1" presStyleCnt="4" custScaleX="101969" custScaleY="51279" custLinFactNeighborX="-1130" custLinFactNeighborY="-118">
        <dgm:presLayoutVars>
          <dgm:bulletEnabled val="1"/>
        </dgm:presLayoutVars>
      </dgm:prSet>
      <dgm:spPr>
        <a:xfrm>
          <a:off x="3131543" y="337750"/>
          <a:ext cx="2888166" cy="871454"/>
        </a:xfrm>
        <a:prstGeom prst="plaque">
          <a:avLst/>
        </a:prstGeom>
      </dgm:spPr>
    </dgm:pt>
    <dgm:pt modelId="{B6CCA44E-196C-4183-8902-92EC50654F39}" type="pres">
      <dgm:prSet presAssocID="{08AC0614-FA45-44C8-9979-9A15E6D067BC}" presName="sibTrans" presStyleCnt="0"/>
      <dgm:spPr/>
    </dgm:pt>
    <dgm:pt modelId="{6009D52A-F5FE-4884-8464-0D7E564C782D}" type="pres">
      <dgm:prSet presAssocID="{E7ABB1DB-F146-4E45-B730-5BE2FFEE8AFB}" presName="node" presStyleLbl="node1" presStyleIdx="2" presStyleCnt="4" custScaleY="71811">
        <dgm:presLayoutVars>
          <dgm:bulletEnabled val="1"/>
        </dgm:presLayoutVars>
      </dgm:prSet>
      <dgm:spPr>
        <a:xfrm>
          <a:off x="485" y="1537998"/>
          <a:ext cx="2832396" cy="1220383"/>
        </a:xfrm>
        <a:prstGeom prst="plaque">
          <a:avLst/>
        </a:prstGeom>
      </dgm:spPr>
    </dgm:pt>
    <dgm:pt modelId="{91C0FD17-A0A2-4303-AF2D-C71A404044DB}" type="pres">
      <dgm:prSet presAssocID="{BEB2E6E9-5555-48F9-B367-21F1092427EF}" presName="sibTrans" presStyleCnt="0"/>
      <dgm:spPr/>
    </dgm:pt>
    <dgm:pt modelId="{179FB33B-1DD4-4DA4-8473-3614B35F1791}" type="pres">
      <dgm:prSet presAssocID="{518C45C7-7BFF-4A3F-8B66-11B1B69590AC}" presName="node" presStyleLbl="node1" presStyleIdx="3" presStyleCnt="4" custScaleX="105318" custScaleY="76936">
        <dgm:presLayoutVars>
          <dgm:bulletEnabled val="1"/>
        </dgm:presLayoutVars>
      </dgm:prSet>
      <dgm:spPr>
        <a:xfrm>
          <a:off x="3116121" y="1494449"/>
          <a:ext cx="2983023" cy="1307479"/>
        </a:xfrm>
        <a:prstGeom prst="plaque">
          <a:avLst/>
        </a:prstGeom>
      </dgm:spPr>
    </dgm:pt>
  </dgm:ptLst>
  <dgm:cxnLst>
    <dgm:cxn modelId="{36AE8507-349B-4196-9B6F-72DA82872661}" srcId="{45A32822-35FC-4189-8A78-75A4C6A8237A}" destId="{CDD3A96F-5AA8-4A02-A641-866E652F7BAC}" srcOrd="1" destOrd="0" parTransId="{CAF3DC2A-9CD1-4ADA-BEB8-9178CBBB4D6C}" sibTransId="{08AC0614-FA45-44C8-9979-9A15E6D067BC}"/>
    <dgm:cxn modelId="{D16E3A28-B473-4C24-8DA1-46F8AE6794B1}" type="presOf" srcId="{CDD3A96F-5AA8-4A02-A641-866E652F7BAC}" destId="{26BE8C9D-92E0-4CB7-AE64-1E53141C3519}" srcOrd="0" destOrd="0" presId="urn:microsoft.com/office/officeart/2005/8/layout/default"/>
    <dgm:cxn modelId="{9612EC35-DE0B-4A72-84CE-00BF02A9D4D2}" srcId="{45A32822-35FC-4189-8A78-75A4C6A8237A}" destId="{E7ABB1DB-F146-4E45-B730-5BE2FFEE8AFB}" srcOrd="2" destOrd="0" parTransId="{9F0658DB-FF84-4363-A3CA-1622504CD607}" sibTransId="{BEB2E6E9-5555-48F9-B367-21F1092427EF}"/>
    <dgm:cxn modelId="{5DA8D93E-B978-4E1B-B5AB-9C87D453DF1C}" type="presOf" srcId="{4EF3C2DB-CD4A-477E-9979-AE86D7DE98A7}" destId="{0559FC10-41FF-4459-B0DF-E7E42F99CA22}" srcOrd="0" destOrd="0" presId="urn:microsoft.com/office/officeart/2005/8/layout/default"/>
    <dgm:cxn modelId="{8B7EE973-7A54-4243-85A9-E53845E969BC}" type="presOf" srcId="{45A32822-35FC-4189-8A78-75A4C6A8237A}" destId="{6D47AAE0-B68D-424D-994A-4A8FBC0B9A92}" srcOrd="0" destOrd="0" presId="urn:microsoft.com/office/officeart/2005/8/layout/default"/>
    <dgm:cxn modelId="{DD6B1FBE-E730-4727-B847-F1C1DF4987B7}" srcId="{45A32822-35FC-4189-8A78-75A4C6A8237A}" destId="{518C45C7-7BFF-4A3F-8B66-11B1B69590AC}" srcOrd="3" destOrd="0" parTransId="{8CD058DB-2EA7-485D-93C0-FF478FCA5805}" sibTransId="{35F11037-6E0A-4494-A767-E6505BE96241}"/>
    <dgm:cxn modelId="{C33DF0C7-D0EB-4EEE-8DEC-ECA471FEE327}" srcId="{45A32822-35FC-4189-8A78-75A4C6A8237A}" destId="{4EF3C2DB-CD4A-477E-9979-AE86D7DE98A7}" srcOrd="0" destOrd="0" parTransId="{37ED4CB7-50AC-4BAA-BB4E-0161DBE2FA09}" sibTransId="{67B83E09-7E5F-4F38-AFD1-DF107B132FD4}"/>
    <dgm:cxn modelId="{C55748D1-6F81-4AD7-902F-8A9AB44087D8}" type="presOf" srcId="{E7ABB1DB-F146-4E45-B730-5BE2FFEE8AFB}" destId="{6009D52A-F5FE-4884-8464-0D7E564C782D}" srcOrd="0" destOrd="0" presId="urn:microsoft.com/office/officeart/2005/8/layout/default"/>
    <dgm:cxn modelId="{E93C9CE0-42E5-418D-A0BC-8C07DD756D99}" type="presOf" srcId="{518C45C7-7BFF-4A3F-8B66-11B1B69590AC}" destId="{179FB33B-1DD4-4DA4-8473-3614B35F1791}" srcOrd="0" destOrd="0" presId="urn:microsoft.com/office/officeart/2005/8/layout/default"/>
    <dgm:cxn modelId="{2828DC56-7B4C-432A-9DE4-671803E33A55}" type="presParOf" srcId="{6D47AAE0-B68D-424D-994A-4A8FBC0B9A92}" destId="{0559FC10-41FF-4459-B0DF-E7E42F99CA22}" srcOrd="0" destOrd="0" presId="urn:microsoft.com/office/officeart/2005/8/layout/default"/>
    <dgm:cxn modelId="{641980AC-7FC4-4B1C-B4A0-2D86197F250D}" type="presParOf" srcId="{6D47AAE0-B68D-424D-994A-4A8FBC0B9A92}" destId="{AEF394D6-0DAF-49BC-8BA8-A4FDE139ED1F}" srcOrd="1" destOrd="0" presId="urn:microsoft.com/office/officeart/2005/8/layout/default"/>
    <dgm:cxn modelId="{49C2026E-A23A-414B-820B-0F676C421627}" type="presParOf" srcId="{6D47AAE0-B68D-424D-994A-4A8FBC0B9A92}" destId="{26BE8C9D-92E0-4CB7-AE64-1E53141C3519}" srcOrd="2" destOrd="0" presId="urn:microsoft.com/office/officeart/2005/8/layout/default"/>
    <dgm:cxn modelId="{AE1C2378-3BFD-4A24-BC80-B49D48F944E6}" type="presParOf" srcId="{6D47AAE0-B68D-424D-994A-4A8FBC0B9A92}" destId="{B6CCA44E-196C-4183-8902-92EC50654F39}" srcOrd="3" destOrd="0" presId="urn:microsoft.com/office/officeart/2005/8/layout/default"/>
    <dgm:cxn modelId="{23576D44-0F3A-475C-89D0-144B4166DD57}" type="presParOf" srcId="{6D47AAE0-B68D-424D-994A-4A8FBC0B9A92}" destId="{6009D52A-F5FE-4884-8464-0D7E564C782D}" srcOrd="4" destOrd="0" presId="urn:microsoft.com/office/officeart/2005/8/layout/default"/>
    <dgm:cxn modelId="{4BFC3F24-68F6-40B6-B403-1C232ABC622C}" type="presParOf" srcId="{6D47AAE0-B68D-424D-994A-4A8FBC0B9A92}" destId="{91C0FD17-A0A2-4303-AF2D-C71A404044DB}" srcOrd="5" destOrd="0" presId="urn:microsoft.com/office/officeart/2005/8/layout/default"/>
    <dgm:cxn modelId="{E2C077C2-62D4-4DF1-BD55-C0ACCA51AE82}" type="presParOf" srcId="{6D47AAE0-B68D-424D-994A-4A8FBC0B9A92}" destId="{179FB33B-1DD4-4DA4-8473-3614B35F1791}" srcOrd="6" destOrd="0" presId="urn:microsoft.com/office/officeart/2005/8/layout/default"/>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776660-69E5-49DC-9811-2D4F41D61AC8}" type="doc">
      <dgm:prSet loTypeId="urn:microsoft.com/office/officeart/2011/layout/HexagonRadial" loCatId="cycle" qsTypeId="urn:microsoft.com/office/officeart/2005/8/quickstyle/simple1" qsCatId="simple" csTypeId="urn:microsoft.com/office/officeart/2005/8/colors/accent5_1" csCatId="accent5" phldr="1"/>
      <dgm:spPr/>
      <dgm:t>
        <a:bodyPr/>
        <a:lstStyle/>
        <a:p>
          <a:endParaRPr lang="en-IN"/>
        </a:p>
      </dgm:t>
    </dgm:pt>
    <dgm:pt modelId="{AAEB46A2-E9B6-4842-AEC8-A9BEF503326A}">
      <dgm:prSet phldrT="[Text]" custT="1"/>
      <dgm:spPr>
        <a:solidFill>
          <a:srgbClr val="FFC6C6"/>
        </a:solidFill>
      </dgm:spPr>
      <dgm:t>
        <a:bodyPr/>
        <a:lstStyle/>
        <a:p>
          <a:r>
            <a:rPr lang="en-US" sz="2400" b="1">
              <a:solidFill>
                <a:schemeClr val="tx1"/>
              </a:solidFill>
              <a:latin typeface="+mj-lt"/>
            </a:rPr>
            <a:t>Demand creation</a:t>
          </a:r>
          <a:endParaRPr lang="en-IN" sz="2400" b="1">
            <a:solidFill>
              <a:schemeClr val="tx1"/>
            </a:solidFill>
            <a:latin typeface="+mj-lt"/>
          </a:endParaRPr>
        </a:p>
      </dgm:t>
    </dgm:pt>
    <dgm:pt modelId="{51F312B2-BBBC-4607-8867-9ED4695EFE04}" type="parTrans" cxnId="{D8AC99B8-EDD8-4B1B-A90A-60C9D79D1D85}">
      <dgm:prSet/>
      <dgm:spPr/>
      <dgm:t>
        <a:bodyPr/>
        <a:lstStyle/>
        <a:p>
          <a:endParaRPr lang="en-IN" sz="1600">
            <a:latin typeface="+mj-lt"/>
          </a:endParaRPr>
        </a:p>
      </dgm:t>
    </dgm:pt>
    <dgm:pt modelId="{2642E5D5-A2FB-4679-8F4A-F552F447770B}" type="sibTrans" cxnId="{D8AC99B8-EDD8-4B1B-A90A-60C9D79D1D85}">
      <dgm:prSet/>
      <dgm:spPr/>
      <dgm:t>
        <a:bodyPr/>
        <a:lstStyle/>
        <a:p>
          <a:endParaRPr lang="en-IN" sz="1600">
            <a:latin typeface="+mj-lt"/>
          </a:endParaRPr>
        </a:p>
      </dgm:t>
    </dgm:pt>
    <dgm:pt modelId="{200FDF2F-3D86-4C08-9341-EDD348B41E3D}">
      <dgm:prSet phldrT="[Text]" custT="1"/>
      <dgm:spPr/>
      <dgm:t>
        <a:bodyPr/>
        <a:lstStyle/>
        <a:p>
          <a:pPr>
            <a:buSzPts val="1000"/>
            <a:buFont typeface="Symbol" panose="05050102010706020507" pitchFamily="18" charset="2"/>
            <a:buChar char=""/>
          </a:pPr>
          <a:r>
            <a:rPr lang="en-IN" sz="1600">
              <a:effectLst/>
              <a:latin typeface="+mj-lt"/>
              <a:ea typeface="Times New Roman" panose="02020603050405020304" pitchFamily="18" charset="0"/>
              <a:cs typeface="Latha" panose="020B0604020202020204" pitchFamily="34" charset="0"/>
            </a:rPr>
            <a:t>Virtual </a:t>
          </a:r>
          <a:r>
            <a:rPr lang="en-IN" sz="1600" err="1">
              <a:effectLst/>
              <a:latin typeface="+mj-lt"/>
              <a:ea typeface="Times New Roman" panose="02020603050405020304" pitchFamily="18" charset="0"/>
              <a:cs typeface="Latha" panose="020B0604020202020204" pitchFamily="34" charset="0"/>
            </a:rPr>
            <a:t>counseling</a:t>
          </a:r>
          <a:r>
            <a:rPr lang="en-IN" sz="1600">
              <a:effectLst/>
              <a:latin typeface="+mj-lt"/>
              <a:ea typeface="Times New Roman" panose="02020603050405020304" pitchFamily="18" charset="0"/>
              <a:cs typeface="Latha" panose="020B0604020202020204" pitchFamily="34" charset="0"/>
            </a:rPr>
            <a:t> for testing to those living in far-flung areas</a:t>
          </a:r>
          <a:endParaRPr lang="en-IN" sz="1600">
            <a:latin typeface="+mj-lt"/>
          </a:endParaRPr>
        </a:p>
      </dgm:t>
    </dgm:pt>
    <dgm:pt modelId="{C332E249-A4DA-4E89-A277-1E9ED8619057}" type="parTrans" cxnId="{C21AF09F-44EE-496C-99CF-447C1784C348}">
      <dgm:prSet/>
      <dgm:spPr/>
      <dgm:t>
        <a:bodyPr/>
        <a:lstStyle/>
        <a:p>
          <a:endParaRPr lang="en-IN" sz="1600">
            <a:latin typeface="+mj-lt"/>
          </a:endParaRPr>
        </a:p>
      </dgm:t>
    </dgm:pt>
    <dgm:pt modelId="{991366FD-9D2B-4312-B5D4-202EB91B0B80}" type="sibTrans" cxnId="{C21AF09F-44EE-496C-99CF-447C1784C348}">
      <dgm:prSet/>
      <dgm:spPr/>
      <dgm:t>
        <a:bodyPr/>
        <a:lstStyle/>
        <a:p>
          <a:endParaRPr lang="en-IN" sz="1600">
            <a:latin typeface="+mj-lt"/>
          </a:endParaRPr>
        </a:p>
      </dgm:t>
    </dgm:pt>
    <dgm:pt modelId="{DC05D35F-65F1-4449-A812-A8C3E29CDAD4}">
      <dgm:prSet custT="1"/>
      <dgm:spPr/>
      <dgm:t>
        <a:bodyPr/>
        <a:lstStyle/>
        <a:p>
          <a:r>
            <a:rPr lang="en-IN" sz="1600">
              <a:effectLst/>
              <a:latin typeface="+mj-lt"/>
              <a:ea typeface="Times New Roman" panose="02020603050405020304" pitchFamily="18" charset="0"/>
              <a:cs typeface="Latha" panose="020B0604020202020204" pitchFamily="34" charset="0"/>
            </a:rPr>
            <a:t>Community based screening</a:t>
          </a:r>
        </a:p>
      </dgm:t>
    </dgm:pt>
    <dgm:pt modelId="{9F42B12F-A065-4E95-9679-4053D9CF529E}" type="parTrans" cxnId="{B7CD11C6-42EE-4494-A78C-6D5AFFDB3D4C}">
      <dgm:prSet/>
      <dgm:spPr/>
      <dgm:t>
        <a:bodyPr/>
        <a:lstStyle/>
        <a:p>
          <a:endParaRPr lang="en-IN" sz="1600">
            <a:latin typeface="+mj-lt"/>
          </a:endParaRPr>
        </a:p>
      </dgm:t>
    </dgm:pt>
    <dgm:pt modelId="{B0A67CA9-4794-4E34-AB6A-F88FB4609711}" type="sibTrans" cxnId="{B7CD11C6-42EE-4494-A78C-6D5AFFDB3D4C}">
      <dgm:prSet/>
      <dgm:spPr/>
      <dgm:t>
        <a:bodyPr/>
        <a:lstStyle/>
        <a:p>
          <a:endParaRPr lang="en-IN" sz="1600">
            <a:latin typeface="+mj-lt"/>
          </a:endParaRPr>
        </a:p>
      </dgm:t>
    </dgm:pt>
    <dgm:pt modelId="{5E114EA6-A273-46FD-8D5F-482A3311819C}">
      <dgm:prSet custT="1"/>
      <dgm:spPr/>
      <dgm:t>
        <a:bodyPr/>
        <a:lstStyle/>
        <a:p>
          <a:r>
            <a:rPr lang="en-IN" sz="1600">
              <a:effectLst/>
              <a:latin typeface="+mj-lt"/>
              <a:ea typeface="Times New Roman" panose="02020603050405020304" pitchFamily="18" charset="0"/>
              <a:cs typeface="Latha" panose="020B0604020202020204" pitchFamily="34" charset="0"/>
            </a:rPr>
            <a:t>Social media platforms</a:t>
          </a:r>
          <a:r>
            <a:rPr lang="en-IN" sz="1600">
              <a:latin typeface="+mj-lt"/>
              <a:ea typeface="Times New Roman" panose="02020603050405020304" pitchFamily="18" charset="0"/>
              <a:cs typeface="Latha" panose="020B0604020202020204" pitchFamily="34" charset="0"/>
            </a:rPr>
            <a:t> for disseminating information</a:t>
          </a:r>
        </a:p>
      </dgm:t>
    </dgm:pt>
    <dgm:pt modelId="{413F177F-6931-4698-82CD-9538503928FE}" type="parTrans" cxnId="{21A44B9C-E982-4A37-AE63-80B369A38D28}">
      <dgm:prSet/>
      <dgm:spPr/>
      <dgm:t>
        <a:bodyPr/>
        <a:lstStyle/>
        <a:p>
          <a:endParaRPr lang="en-IN" sz="1600">
            <a:latin typeface="+mj-lt"/>
          </a:endParaRPr>
        </a:p>
      </dgm:t>
    </dgm:pt>
    <dgm:pt modelId="{C750EE29-8CB2-4BCD-A49A-0A2A3B3B05EA}" type="sibTrans" cxnId="{21A44B9C-E982-4A37-AE63-80B369A38D28}">
      <dgm:prSet/>
      <dgm:spPr/>
      <dgm:t>
        <a:bodyPr/>
        <a:lstStyle/>
        <a:p>
          <a:endParaRPr lang="en-IN" sz="1600">
            <a:latin typeface="+mj-lt"/>
          </a:endParaRPr>
        </a:p>
      </dgm:t>
    </dgm:pt>
    <dgm:pt modelId="{C7866097-68C1-4145-BD0E-DCF6C6B651CE}">
      <dgm:prSet custT="1"/>
      <dgm:spPr/>
      <dgm:t>
        <a:bodyPr/>
        <a:lstStyle/>
        <a:p>
          <a:r>
            <a:rPr lang="en-IN" sz="1600">
              <a:effectLst/>
              <a:latin typeface="+mj-lt"/>
              <a:ea typeface="Times New Roman" panose="02020603050405020304" pitchFamily="18" charset="0"/>
              <a:cs typeface="Latha" panose="020B0604020202020204" pitchFamily="34" charset="0"/>
            </a:rPr>
            <a:t>Mobilize young </a:t>
          </a:r>
          <a:r>
            <a:rPr lang="en-IN" sz="1600" err="1">
              <a:effectLst/>
              <a:latin typeface="+mj-lt"/>
              <a:ea typeface="Times New Roman" panose="02020603050405020304" pitchFamily="18" charset="0"/>
              <a:cs typeface="Latha" panose="020B0604020202020204" pitchFamily="34" charset="0"/>
            </a:rPr>
            <a:t>i</a:t>
          </a:r>
          <a:r>
            <a:rPr lang="en-IN" sz="1600">
              <a:effectLst/>
              <a:latin typeface="+mj-lt"/>
              <a:ea typeface="Times New Roman" panose="02020603050405020304" pitchFamily="18" charset="0"/>
              <a:cs typeface="Latha" panose="020B0604020202020204" pitchFamily="34" charset="0"/>
            </a:rPr>
            <a:t>-WECS for government health camps </a:t>
          </a:r>
        </a:p>
      </dgm:t>
    </dgm:pt>
    <dgm:pt modelId="{CE7331E3-D862-41BD-8736-BBFFFCE05E3B}" type="parTrans" cxnId="{FC1EF018-D654-431F-9B0A-765C0528BD5C}">
      <dgm:prSet/>
      <dgm:spPr/>
      <dgm:t>
        <a:bodyPr/>
        <a:lstStyle/>
        <a:p>
          <a:endParaRPr lang="en-IN" sz="1600">
            <a:latin typeface="+mj-lt"/>
          </a:endParaRPr>
        </a:p>
      </dgm:t>
    </dgm:pt>
    <dgm:pt modelId="{200EBD3D-6684-4745-B337-23F12663BE52}" type="sibTrans" cxnId="{FC1EF018-D654-431F-9B0A-765C0528BD5C}">
      <dgm:prSet/>
      <dgm:spPr/>
      <dgm:t>
        <a:bodyPr/>
        <a:lstStyle/>
        <a:p>
          <a:endParaRPr lang="en-IN" sz="1600">
            <a:latin typeface="+mj-lt"/>
          </a:endParaRPr>
        </a:p>
      </dgm:t>
    </dgm:pt>
    <dgm:pt modelId="{280FD53B-042A-4CE7-BF4D-6B3D7D1C1384}">
      <dgm:prSet custT="1"/>
      <dgm:spPr/>
      <dgm:t>
        <a:bodyPr/>
        <a:lstStyle/>
        <a:p>
          <a:r>
            <a:rPr lang="en-IN" sz="1600">
              <a:latin typeface="+mj-lt"/>
              <a:cs typeface="Latha" panose="020B0604020202020204" pitchFamily="34" charset="0"/>
            </a:rPr>
            <a:t>Meetings at  NWO residence </a:t>
          </a:r>
        </a:p>
      </dgm:t>
    </dgm:pt>
    <dgm:pt modelId="{0B2197A3-5638-4C11-AB25-814B53F18EEF}" type="parTrans" cxnId="{F138C805-C59F-4789-98A1-A7CC348EFBAE}">
      <dgm:prSet/>
      <dgm:spPr/>
      <dgm:t>
        <a:bodyPr/>
        <a:lstStyle/>
        <a:p>
          <a:endParaRPr lang="en-IN" sz="1600">
            <a:latin typeface="+mj-lt"/>
          </a:endParaRPr>
        </a:p>
      </dgm:t>
    </dgm:pt>
    <dgm:pt modelId="{D5BDBB54-2415-472D-B763-DB57E3C112F2}" type="sibTrans" cxnId="{F138C805-C59F-4789-98A1-A7CC348EFBAE}">
      <dgm:prSet/>
      <dgm:spPr/>
      <dgm:t>
        <a:bodyPr/>
        <a:lstStyle/>
        <a:p>
          <a:endParaRPr lang="en-IN" sz="1600">
            <a:latin typeface="+mj-lt"/>
          </a:endParaRPr>
        </a:p>
      </dgm:t>
    </dgm:pt>
    <dgm:pt modelId="{D71C7B73-E3F6-4B25-A2AB-4D9CD3773743}">
      <dgm:prSet custT="1"/>
      <dgm:spPr/>
      <dgm:t>
        <a:bodyPr/>
        <a:lstStyle/>
        <a:p>
          <a:r>
            <a:rPr lang="en-IN" sz="1600">
              <a:latin typeface="+mj-lt"/>
              <a:cs typeface="Latha" panose="020B0604020202020204" pitchFamily="34" charset="0"/>
            </a:rPr>
            <a:t>Continuous engagement with NWOs</a:t>
          </a:r>
        </a:p>
      </dgm:t>
    </dgm:pt>
    <dgm:pt modelId="{9512B7AF-D392-4A16-BE03-35AED1DF723E}" type="parTrans" cxnId="{BC266F51-7391-4230-A0BE-05124D58E0D0}">
      <dgm:prSet/>
      <dgm:spPr/>
      <dgm:t>
        <a:bodyPr/>
        <a:lstStyle/>
        <a:p>
          <a:endParaRPr lang="en-IN" sz="1600">
            <a:latin typeface="+mj-lt"/>
          </a:endParaRPr>
        </a:p>
      </dgm:t>
    </dgm:pt>
    <dgm:pt modelId="{EA53F4A1-F5CE-4231-BF93-BF9468173480}" type="sibTrans" cxnId="{BC266F51-7391-4230-A0BE-05124D58E0D0}">
      <dgm:prSet/>
      <dgm:spPr/>
      <dgm:t>
        <a:bodyPr/>
        <a:lstStyle/>
        <a:p>
          <a:endParaRPr lang="en-IN" sz="1600">
            <a:latin typeface="+mj-lt"/>
          </a:endParaRPr>
        </a:p>
      </dgm:t>
    </dgm:pt>
    <dgm:pt modelId="{3CC1EB94-7D51-49F5-935C-AC82F57E9522}" type="pres">
      <dgm:prSet presAssocID="{47776660-69E5-49DC-9811-2D4F41D61AC8}" presName="Name0" presStyleCnt="0">
        <dgm:presLayoutVars>
          <dgm:chMax val="1"/>
          <dgm:chPref val="1"/>
          <dgm:dir/>
          <dgm:animOne val="branch"/>
          <dgm:animLvl val="lvl"/>
        </dgm:presLayoutVars>
      </dgm:prSet>
      <dgm:spPr/>
    </dgm:pt>
    <dgm:pt modelId="{B3DC16CC-A6B9-4038-B0D8-D373AF9A92B2}" type="pres">
      <dgm:prSet presAssocID="{AAEB46A2-E9B6-4842-AEC8-A9BEF503326A}" presName="Parent" presStyleLbl="node0" presStyleIdx="0" presStyleCnt="1" custLinFactNeighborX="-1307" custLinFactNeighborY="14">
        <dgm:presLayoutVars>
          <dgm:chMax val="6"/>
          <dgm:chPref val="6"/>
        </dgm:presLayoutVars>
      </dgm:prSet>
      <dgm:spPr/>
    </dgm:pt>
    <dgm:pt modelId="{B92A6FDD-C184-4F9B-8D69-A9A0BA40FD0D}" type="pres">
      <dgm:prSet presAssocID="{200FDF2F-3D86-4C08-9341-EDD348B41E3D}" presName="Accent1" presStyleCnt="0"/>
      <dgm:spPr/>
    </dgm:pt>
    <dgm:pt modelId="{C791A57D-BA91-4E3C-A1C2-5B3EAF0541D2}" type="pres">
      <dgm:prSet presAssocID="{200FDF2F-3D86-4C08-9341-EDD348B41E3D}" presName="Accent" presStyleLbl="bgShp" presStyleIdx="0" presStyleCnt="6"/>
      <dgm:spPr/>
    </dgm:pt>
    <dgm:pt modelId="{76D576D7-873B-45AA-BFAA-833FFD1735DF}" type="pres">
      <dgm:prSet presAssocID="{200FDF2F-3D86-4C08-9341-EDD348B41E3D}" presName="Child1" presStyleLbl="node1" presStyleIdx="0" presStyleCnt="6">
        <dgm:presLayoutVars>
          <dgm:chMax val="0"/>
          <dgm:chPref val="0"/>
          <dgm:bulletEnabled val="1"/>
        </dgm:presLayoutVars>
      </dgm:prSet>
      <dgm:spPr/>
    </dgm:pt>
    <dgm:pt modelId="{0D7CA360-3826-48CC-A625-69A97AA55209}" type="pres">
      <dgm:prSet presAssocID="{DC05D35F-65F1-4449-A812-A8C3E29CDAD4}" presName="Accent2" presStyleCnt="0"/>
      <dgm:spPr/>
    </dgm:pt>
    <dgm:pt modelId="{A4685223-988B-4748-90D1-379FCB6388D2}" type="pres">
      <dgm:prSet presAssocID="{DC05D35F-65F1-4449-A812-A8C3E29CDAD4}" presName="Accent" presStyleLbl="bgShp" presStyleIdx="1" presStyleCnt="6"/>
      <dgm:spPr/>
    </dgm:pt>
    <dgm:pt modelId="{22BF954A-975B-4FA6-810B-3B0437A55F11}" type="pres">
      <dgm:prSet presAssocID="{DC05D35F-65F1-4449-A812-A8C3E29CDAD4}" presName="Child2" presStyleLbl="node1" presStyleIdx="1" presStyleCnt="6">
        <dgm:presLayoutVars>
          <dgm:chMax val="0"/>
          <dgm:chPref val="0"/>
          <dgm:bulletEnabled val="1"/>
        </dgm:presLayoutVars>
      </dgm:prSet>
      <dgm:spPr/>
    </dgm:pt>
    <dgm:pt modelId="{B345288E-AB59-4AD0-B4BC-E4E5B4DD3A46}" type="pres">
      <dgm:prSet presAssocID="{5E114EA6-A273-46FD-8D5F-482A3311819C}" presName="Accent3" presStyleCnt="0"/>
      <dgm:spPr/>
    </dgm:pt>
    <dgm:pt modelId="{4CE05994-781C-48F2-8B7B-7F1D08A7A2EE}" type="pres">
      <dgm:prSet presAssocID="{5E114EA6-A273-46FD-8D5F-482A3311819C}" presName="Accent" presStyleLbl="bgShp" presStyleIdx="2" presStyleCnt="6"/>
      <dgm:spPr/>
    </dgm:pt>
    <dgm:pt modelId="{35491C44-3E9F-4C1D-BE70-312CB7BA498A}" type="pres">
      <dgm:prSet presAssocID="{5E114EA6-A273-46FD-8D5F-482A3311819C}" presName="Child3" presStyleLbl="node1" presStyleIdx="2" presStyleCnt="6">
        <dgm:presLayoutVars>
          <dgm:chMax val="0"/>
          <dgm:chPref val="0"/>
          <dgm:bulletEnabled val="1"/>
        </dgm:presLayoutVars>
      </dgm:prSet>
      <dgm:spPr/>
    </dgm:pt>
    <dgm:pt modelId="{0C763497-ABCE-4AF2-9B01-B770CB83A4DB}" type="pres">
      <dgm:prSet presAssocID="{C7866097-68C1-4145-BD0E-DCF6C6B651CE}" presName="Accent4" presStyleCnt="0"/>
      <dgm:spPr/>
    </dgm:pt>
    <dgm:pt modelId="{1CC12111-94C5-4193-ADF4-0029DE4F1D81}" type="pres">
      <dgm:prSet presAssocID="{C7866097-68C1-4145-BD0E-DCF6C6B651CE}" presName="Accent" presStyleLbl="bgShp" presStyleIdx="3" presStyleCnt="6"/>
      <dgm:spPr/>
    </dgm:pt>
    <dgm:pt modelId="{55B79CEB-F35D-45F6-B585-FDAD1E2E833F}" type="pres">
      <dgm:prSet presAssocID="{C7866097-68C1-4145-BD0E-DCF6C6B651CE}" presName="Child4" presStyleLbl="node1" presStyleIdx="3" presStyleCnt="6">
        <dgm:presLayoutVars>
          <dgm:chMax val="0"/>
          <dgm:chPref val="0"/>
          <dgm:bulletEnabled val="1"/>
        </dgm:presLayoutVars>
      </dgm:prSet>
      <dgm:spPr/>
    </dgm:pt>
    <dgm:pt modelId="{14144CC8-3881-4E63-BE39-E1640E358A27}" type="pres">
      <dgm:prSet presAssocID="{280FD53B-042A-4CE7-BF4D-6B3D7D1C1384}" presName="Accent5" presStyleCnt="0"/>
      <dgm:spPr/>
    </dgm:pt>
    <dgm:pt modelId="{B6868E3D-C552-411F-80F1-048067D6DE1F}" type="pres">
      <dgm:prSet presAssocID="{280FD53B-042A-4CE7-BF4D-6B3D7D1C1384}" presName="Accent" presStyleLbl="bgShp" presStyleIdx="4" presStyleCnt="6"/>
      <dgm:spPr/>
    </dgm:pt>
    <dgm:pt modelId="{BDB5DDCF-2AE7-4FBC-A796-1A07907FE306}" type="pres">
      <dgm:prSet presAssocID="{280FD53B-042A-4CE7-BF4D-6B3D7D1C1384}" presName="Child5" presStyleLbl="node1" presStyleIdx="4" presStyleCnt="6">
        <dgm:presLayoutVars>
          <dgm:chMax val="0"/>
          <dgm:chPref val="0"/>
          <dgm:bulletEnabled val="1"/>
        </dgm:presLayoutVars>
      </dgm:prSet>
      <dgm:spPr/>
    </dgm:pt>
    <dgm:pt modelId="{E85289B3-5C31-471E-856B-F7DD7F1C0858}" type="pres">
      <dgm:prSet presAssocID="{D71C7B73-E3F6-4B25-A2AB-4D9CD3773743}" presName="Accent6" presStyleCnt="0"/>
      <dgm:spPr/>
    </dgm:pt>
    <dgm:pt modelId="{3699A187-EAF1-406D-985B-1DB8975A19B9}" type="pres">
      <dgm:prSet presAssocID="{D71C7B73-E3F6-4B25-A2AB-4D9CD3773743}" presName="Accent" presStyleLbl="bgShp" presStyleIdx="5" presStyleCnt="6"/>
      <dgm:spPr/>
    </dgm:pt>
    <dgm:pt modelId="{FFDE0993-7C5E-4BA6-9BF7-76D0B4F4BEDE}" type="pres">
      <dgm:prSet presAssocID="{D71C7B73-E3F6-4B25-A2AB-4D9CD3773743}" presName="Child6" presStyleLbl="node1" presStyleIdx="5" presStyleCnt="6">
        <dgm:presLayoutVars>
          <dgm:chMax val="0"/>
          <dgm:chPref val="0"/>
          <dgm:bulletEnabled val="1"/>
        </dgm:presLayoutVars>
      </dgm:prSet>
      <dgm:spPr/>
    </dgm:pt>
  </dgm:ptLst>
  <dgm:cxnLst>
    <dgm:cxn modelId="{F138C805-C59F-4789-98A1-A7CC348EFBAE}" srcId="{AAEB46A2-E9B6-4842-AEC8-A9BEF503326A}" destId="{280FD53B-042A-4CE7-BF4D-6B3D7D1C1384}" srcOrd="4" destOrd="0" parTransId="{0B2197A3-5638-4C11-AB25-814B53F18EEF}" sibTransId="{D5BDBB54-2415-472D-B763-DB57E3C112F2}"/>
    <dgm:cxn modelId="{FC1EF018-D654-431F-9B0A-765C0528BD5C}" srcId="{AAEB46A2-E9B6-4842-AEC8-A9BEF503326A}" destId="{C7866097-68C1-4145-BD0E-DCF6C6B651CE}" srcOrd="3" destOrd="0" parTransId="{CE7331E3-D862-41BD-8736-BBFFFCE05E3B}" sibTransId="{200EBD3D-6684-4745-B337-23F12663BE52}"/>
    <dgm:cxn modelId="{75B85C39-C9F3-4D29-82EF-3F5E56CCD9A2}" type="presOf" srcId="{280FD53B-042A-4CE7-BF4D-6B3D7D1C1384}" destId="{BDB5DDCF-2AE7-4FBC-A796-1A07907FE306}" srcOrd="0" destOrd="0" presId="urn:microsoft.com/office/officeart/2011/layout/HexagonRadial"/>
    <dgm:cxn modelId="{F33AFE3D-5B46-4B9B-B7B9-AC9B07216B9A}" type="presOf" srcId="{47776660-69E5-49DC-9811-2D4F41D61AC8}" destId="{3CC1EB94-7D51-49F5-935C-AC82F57E9522}" srcOrd="0" destOrd="0" presId="urn:microsoft.com/office/officeart/2011/layout/HexagonRadial"/>
    <dgm:cxn modelId="{9770CB41-BE92-48A5-A24E-DF159DB15E92}" type="presOf" srcId="{DC05D35F-65F1-4449-A812-A8C3E29CDAD4}" destId="{22BF954A-975B-4FA6-810B-3B0437A55F11}" srcOrd="0" destOrd="0" presId="urn:microsoft.com/office/officeart/2011/layout/HexagonRadial"/>
    <dgm:cxn modelId="{E20FA048-2E88-437C-BC51-7AF28ADABD4A}" type="presOf" srcId="{5E114EA6-A273-46FD-8D5F-482A3311819C}" destId="{35491C44-3E9F-4C1D-BE70-312CB7BA498A}" srcOrd="0" destOrd="0" presId="urn:microsoft.com/office/officeart/2011/layout/HexagonRadial"/>
    <dgm:cxn modelId="{BC266F51-7391-4230-A0BE-05124D58E0D0}" srcId="{AAEB46A2-E9B6-4842-AEC8-A9BEF503326A}" destId="{D71C7B73-E3F6-4B25-A2AB-4D9CD3773743}" srcOrd="5" destOrd="0" parTransId="{9512B7AF-D392-4A16-BE03-35AED1DF723E}" sibTransId="{EA53F4A1-F5CE-4231-BF93-BF9468173480}"/>
    <dgm:cxn modelId="{D2B2E575-54BB-4E98-B455-54689BC5BAB8}" type="presOf" srcId="{AAEB46A2-E9B6-4842-AEC8-A9BEF503326A}" destId="{B3DC16CC-A6B9-4038-B0D8-D373AF9A92B2}" srcOrd="0" destOrd="0" presId="urn:microsoft.com/office/officeart/2011/layout/HexagonRadial"/>
    <dgm:cxn modelId="{21A44B9C-E982-4A37-AE63-80B369A38D28}" srcId="{AAEB46A2-E9B6-4842-AEC8-A9BEF503326A}" destId="{5E114EA6-A273-46FD-8D5F-482A3311819C}" srcOrd="2" destOrd="0" parTransId="{413F177F-6931-4698-82CD-9538503928FE}" sibTransId="{C750EE29-8CB2-4BCD-A49A-0A2A3B3B05EA}"/>
    <dgm:cxn modelId="{C21AF09F-44EE-496C-99CF-447C1784C348}" srcId="{AAEB46A2-E9B6-4842-AEC8-A9BEF503326A}" destId="{200FDF2F-3D86-4C08-9341-EDD348B41E3D}" srcOrd="0" destOrd="0" parTransId="{C332E249-A4DA-4E89-A277-1E9ED8619057}" sibTransId="{991366FD-9D2B-4312-B5D4-202EB91B0B80}"/>
    <dgm:cxn modelId="{BCDE27A1-6D14-485E-BB17-B78B066A6219}" type="presOf" srcId="{C7866097-68C1-4145-BD0E-DCF6C6B651CE}" destId="{55B79CEB-F35D-45F6-B585-FDAD1E2E833F}" srcOrd="0" destOrd="0" presId="urn:microsoft.com/office/officeart/2011/layout/HexagonRadial"/>
    <dgm:cxn modelId="{4F9532A7-85E7-411D-A1FB-A499E948FEE9}" type="presOf" srcId="{D71C7B73-E3F6-4B25-A2AB-4D9CD3773743}" destId="{FFDE0993-7C5E-4BA6-9BF7-76D0B4F4BEDE}" srcOrd="0" destOrd="0" presId="urn:microsoft.com/office/officeart/2011/layout/HexagonRadial"/>
    <dgm:cxn modelId="{D8AC99B8-EDD8-4B1B-A90A-60C9D79D1D85}" srcId="{47776660-69E5-49DC-9811-2D4F41D61AC8}" destId="{AAEB46A2-E9B6-4842-AEC8-A9BEF503326A}" srcOrd="0" destOrd="0" parTransId="{51F312B2-BBBC-4607-8867-9ED4695EFE04}" sibTransId="{2642E5D5-A2FB-4679-8F4A-F552F447770B}"/>
    <dgm:cxn modelId="{B7CD11C6-42EE-4494-A78C-6D5AFFDB3D4C}" srcId="{AAEB46A2-E9B6-4842-AEC8-A9BEF503326A}" destId="{DC05D35F-65F1-4449-A812-A8C3E29CDAD4}" srcOrd="1" destOrd="0" parTransId="{9F42B12F-A065-4E95-9679-4053D9CF529E}" sibTransId="{B0A67CA9-4794-4E34-AB6A-F88FB4609711}"/>
    <dgm:cxn modelId="{81811EE2-267B-48F3-9DE8-945E719A5231}" type="presOf" srcId="{200FDF2F-3D86-4C08-9341-EDD348B41E3D}" destId="{76D576D7-873B-45AA-BFAA-833FFD1735DF}" srcOrd="0" destOrd="0" presId="urn:microsoft.com/office/officeart/2011/layout/HexagonRadial"/>
    <dgm:cxn modelId="{828E56B4-23EB-4971-8CC0-5727871BBB56}" type="presParOf" srcId="{3CC1EB94-7D51-49F5-935C-AC82F57E9522}" destId="{B3DC16CC-A6B9-4038-B0D8-D373AF9A92B2}" srcOrd="0" destOrd="0" presId="urn:microsoft.com/office/officeart/2011/layout/HexagonRadial"/>
    <dgm:cxn modelId="{FF1D0B3E-473B-4A38-9C35-4DC3124D927A}" type="presParOf" srcId="{3CC1EB94-7D51-49F5-935C-AC82F57E9522}" destId="{B92A6FDD-C184-4F9B-8D69-A9A0BA40FD0D}" srcOrd="1" destOrd="0" presId="urn:microsoft.com/office/officeart/2011/layout/HexagonRadial"/>
    <dgm:cxn modelId="{430B1A80-46FB-4ECC-9558-C97561CC880B}" type="presParOf" srcId="{B92A6FDD-C184-4F9B-8D69-A9A0BA40FD0D}" destId="{C791A57D-BA91-4E3C-A1C2-5B3EAF0541D2}" srcOrd="0" destOrd="0" presId="urn:microsoft.com/office/officeart/2011/layout/HexagonRadial"/>
    <dgm:cxn modelId="{EAE3FFA4-CB01-4E91-8262-137BB77C6EEA}" type="presParOf" srcId="{3CC1EB94-7D51-49F5-935C-AC82F57E9522}" destId="{76D576D7-873B-45AA-BFAA-833FFD1735DF}" srcOrd="2" destOrd="0" presId="urn:microsoft.com/office/officeart/2011/layout/HexagonRadial"/>
    <dgm:cxn modelId="{265C1338-119C-4C0E-8B60-288DFDCC94C2}" type="presParOf" srcId="{3CC1EB94-7D51-49F5-935C-AC82F57E9522}" destId="{0D7CA360-3826-48CC-A625-69A97AA55209}" srcOrd="3" destOrd="0" presId="urn:microsoft.com/office/officeart/2011/layout/HexagonRadial"/>
    <dgm:cxn modelId="{DBF9A0FE-69D4-416D-A260-AF32B2737D12}" type="presParOf" srcId="{0D7CA360-3826-48CC-A625-69A97AA55209}" destId="{A4685223-988B-4748-90D1-379FCB6388D2}" srcOrd="0" destOrd="0" presId="urn:microsoft.com/office/officeart/2011/layout/HexagonRadial"/>
    <dgm:cxn modelId="{CBFD8B60-CC2D-4F75-8577-470FF0BEC69D}" type="presParOf" srcId="{3CC1EB94-7D51-49F5-935C-AC82F57E9522}" destId="{22BF954A-975B-4FA6-810B-3B0437A55F11}" srcOrd="4" destOrd="0" presId="urn:microsoft.com/office/officeart/2011/layout/HexagonRadial"/>
    <dgm:cxn modelId="{4D3A57DF-AEBF-4416-B18B-3CD38B3B7494}" type="presParOf" srcId="{3CC1EB94-7D51-49F5-935C-AC82F57E9522}" destId="{B345288E-AB59-4AD0-B4BC-E4E5B4DD3A46}" srcOrd="5" destOrd="0" presId="urn:microsoft.com/office/officeart/2011/layout/HexagonRadial"/>
    <dgm:cxn modelId="{D3E69D98-6291-4D4A-9109-C1E964091819}" type="presParOf" srcId="{B345288E-AB59-4AD0-B4BC-E4E5B4DD3A46}" destId="{4CE05994-781C-48F2-8B7B-7F1D08A7A2EE}" srcOrd="0" destOrd="0" presId="urn:microsoft.com/office/officeart/2011/layout/HexagonRadial"/>
    <dgm:cxn modelId="{4FF3AEAF-0DAD-43CA-8DE3-C543F357C5E3}" type="presParOf" srcId="{3CC1EB94-7D51-49F5-935C-AC82F57E9522}" destId="{35491C44-3E9F-4C1D-BE70-312CB7BA498A}" srcOrd="6" destOrd="0" presId="urn:microsoft.com/office/officeart/2011/layout/HexagonRadial"/>
    <dgm:cxn modelId="{DC421D66-A581-49FA-81C1-8AF78D946ADB}" type="presParOf" srcId="{3CC1EB94-7D51-49F5-935C-AC82F57E9522}" destId="{0C763497-ABCE-4AF2-9B01-B770CB83A4DB}" srcOrd="7" destOrd="0" presId="urn:microsoft.com/office/officeart/2011/layout/HexagonRadial"/>
    <dgm:cxn modelId="{4FECB94F-BC37-43D7-8DF6-F71B33EE5C7F}" type="presParOf" srcId="{0C763497-ABCE-4AF2-9B01-B770CB83A4DB}" destId="{1CC12111-94C5-4193-ADF4-0029DE4F1D81}" srcOrd="0" destOrd="0" presId="urn:microsoft.com/office/officeart/2011/layout/HexagonRadial"/>
    <dgm:cxn modelId="{707C965B-BFFE-484F-ACA2-BE278B2D60F7}" type="presParOf" srcId="{3CC1EB94-7D51-49F5-935C-AC82F57E9522}" destId="{55B79CEB-F35D-45F6-B585-FDAD1E2E833F}" srcOrd="8" destOrd="0" presId="urn:microsoft.com/office/officeart/2011/layout/HexagonRadial"/>
    <dgm:cxn modelId="{09E49BC9-A577-4456-8ECF-AF39B9FA9574}" type="presParOf" srcId="{3CC1EB94-7D51-49F5-935C-AC82F57E9522}" destId="{14144CC8-3881-4E63-BE39-E1640E358A27}" srcOrd="9" destOrd="0" presId="urn:microsoft.com/office/officeart/2011/layout/HexagonRadial"/>
    <dgm:cxn modelId="{8517DA02-5F51-415A-9E57-0AF83165058A}" type="presParOf" srcId="{14144CC8-3881-4E63-BE39-E1640E358A27}" destId="{B6868E3D-C552-411F-80F1-048067D6DE1F}" srcOrd="0" destOrd="0" presId="urn:microsoft.com/office/officeart/2011/layout/HexagonRadial"/>
    <dgm:cxn modelId="{CFA5C4D2-AF49-48C9-BCBA-08F974D9E6BA}" type="presParOf" srcId="{3CC1EB94-7D51-49F5-935C-AC82F57E9522}" destId="{BDB5DDCF-2AE7-4FBC-A796-1A07907FE306}" srcOrd="10" destOrd="0" presId="urn:microsoft.com/office/officeart/2011/layout/HexagonRadial"/>
    <dgm:cxn modelId="{24E1969F-2CED-4B4A-BA3C-DD44E96E4084}" type="presParOf" srcId="{3CC1EB94-7D51-49F5-935C-AC82F57E9522}" destId="{E85289B3-5C31-471E-856B-F7DD7F1C0858}" srcOrd="11" destOrd="0" presId="urn:microsoft.com/office/officeart/2011/layout/HexagonRadial"/>
    <dgm:cxn modelId="{27CABBC1-93DE-4F86-BEEC-370CC0AB8EC3}" type="presParOf" srcId="{E85289B3-5C31-471E-856B-F7DD7F1C0858}" destId="{3699A187-EAF1-406D-985B-1DB8975A19B9}" srcOrd="0" destOrd="0" presId="urn:microsoft.com/office/officeart/2011/layout/HexagonRadial"/>
    <dgm:cxn modelId="{0CC49870-5E23-4BA2-B1CA-C8B717DCE00E}" type="presParOf" srcId="{3CC1EB94-7D51-49F5-935C-AC82F57E9522}" destId="{FFDE0993-7C5E-4BA6-9BF7-76D0B4F4BEDE}" srcOrd="12" destOrd="0" presId="urn:microsoft.com/office/officeart/2011/layout/HexagonRadial"/>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2F08677C-DABB-4D84-8E73-1672CCE2748F}" type="doc">
      <dgm:prSet loTypeId="urn:microsoft.com/office/officeart/2005/8/layout/cycle3" loCatId="cycle" qsTypeId="urn:microsoft.com/office/officeart/2005/8/quickstyle/simple5" qsCatId="simple" csTypeId="urn:microsoft.com/office/officeart/2005/8/colors/accent1_2" csCatId="accent1" phldr="1"/>
      <dgm:spPr/>
      <dgm:t>
        <a:bodyPr/>
        <a:lstStyle/>
        <a:p>
          <a:endParaRPr lang="en-IN"/>
        </a:p>
      </dgm:t>
    </dgm:pt>
    <dgm:pt modelId="{8048D8AF-7B0F-4EC1-8307-ABA82E7BD6AC}">
      <dgm:prSet phldrT="[Text]" custT="1"/>
      <dgm:spPr>
        <a:solidFill>
          <a:srgbClr val="D8A7B1"/>
        </a:solidFill>
      </dgm:spPr>
      <dgm:t>
        <a:bodyPr/>
        <a:lstStyle/>
        <a:p>
          <a:r>
            <a:rPr lang="en-US" sz="2000"/>
            <a:t>Earning trust of NWOs and             </a:t>
          </a:r>
          <a:r>
            <a:rPr lang="en-US" sz="2000" err="1"/>
            <a:t>i</a:t>
          </a:r>
          <a:r>
            <a:rPr lang="en-US" sz="2000"/>
            <a:t>-WECS </a:t>
          </a:r>
        </a:p>
      </dgm:t>
    </dgm:pt>
    <dgm:pt modelId="{7FEE3611-EB0E-4DC1-9270-4CDB09816547}" type="parTrans" cxnId="{9790888D-6FCF-4378-A84B-1C8FB9636361}">
      <dgm:prSet/>
      <dgm:spPr/>
      <dgm:t>
        <a:bodyPr/>
        <a:lstStyle/>
        <a:p>
          <a:endParaRPr lang="en-IN" sz="2000"/>
        </a:p>
      </dgm:t>
    </dgm:pt>
    <dgm:pt modelId="{8B39F9D2-EAE5-4FCC-9F99-3ADB5F6C0778}" type="sibTrans" cxnId="{9790888D-6FCF-4378-A84B-1C8FB9636361}">
      <dgm:prSet/>
      <dgm:spPr>
        <a:solidFill>
          <a:srgbClr val="FFC6C6"/>
        </a:solidFill>
      </dgm:spPr>
      <dgm:t>
        <a:bodyPr/>
        <a:lstStyle/>
        <a:p>
          <a:endParaRPr lang="en-IN" sz="2000"/>
        </a:p>
      </dgm:t>
    </dgm:pt>
    <dgm:pt modelId="{F7D08392-4E89-447E-9880-9FCD1FBF2513}">
      <dgm:prSet custT="1"/>
      <dgm:spPr>
        <a:solidFill>
          <a:srgbClr val="D8A7B1"/>
        </a:solidFill>
        <a:ln>
          <a:noFill/>
        </a:ln>
        <a:effectLst>
          <a:outerShdw blurRad="57150" dist="19050" dir="5400000" algn="ctr" rotWithShape="0">
            <a:srgbClr val="000000">
              <a:alpha val="63000"/>
            </a:srgbClr>
          </a:outerShdw>
        </a:effectLst>
      </dgm:spPr>
      <dgm:t>
        <a:bodyPr spcFirstLastPara="0" vert="horz" wrap="square" lIns="76200" tIns="76200" rIns="76200" bIns="76200" numCol="1" spcCol="1270" anchor="ctr" anchorCtr="0"/>
        <a:lstStyle/>
        <a:p>
          <a:pPr marL="0" lvl="0" indent="0" algn="ctr" defTabSz="889000">
            <a:lnSpc>
              <a:spcPct val="90000"/>
            </a:lnSpc>
            <a:spcBef>
              <a:spcPct val="0"/>
            </a:spcBef>
            <a:spcAft>
              <a:spcPct val="35000"/>
            </a:spcAft>
            <a:buNone/>
          </a:pPr>
          <a:r>
            <a:rPr lang="en-IN" sz="2000" kern="1200">
              <a:solidFill>
                <a:prstClr val="white"/>
              </a:solidFill>
              <a:latin typeface="Aptos" panose="02110004020202020204"/>
              <a:ea typeface="+mn-ea"/>
              <a:cs typeface="+mn-cs"/>
            </a:rPr>
            <a:t>Purposive outreach through comprehensive outreach plan and regular reviews</a:t>
          </a:r>
        </a:p>
      </dgm:t>
    </dgm:pt>
    <dgm:pt modelId="{BD7F3923-B272-4C32-8044-CC7A54728C2F}" type="parTrans" cxnId="{319A0454-30A7-423D-94EB-719B75364F64}">
      <dgm:prSet/>
      <dgm:spPr/>
      <dgm:t>
        <a:bodyPr/>
        <a:lstStyle/>
        <a:p>
          <a:endParaRPr lang="en-IN" sz="2000"/>
        </a:p>
      </dgm:t>
    </dgm:pt>
    <dgm:pt modelId="{AE4A74A3-0BB2-4C67-8871-E9A841FDC46C}" type="sibTrans" cxnId="{319A0454-30A7-423D-94EB-719B75364F64}">
      <dgm:prSet/>
      <dgm:spPr/>
      <dgm:t>
        <a:bodyPr/>
        <a:lstStyle/>
        <a:p>
          <a:endParaRPr lang="en-IN" sz="2000"/>
        </a:p>
      </dgm:t>
    </dgm:pt>
    <dgm:pt modelId="{7C841544-9D37-4890-B90A-5AFB866FC376}">
      <dgm:prSet custT="1"/>
      <dgm:spPr>
        <a:solidFill>
          <a:srgbClr val="D8A7B1"/>
        </a:solidFill>
        <a:ln>
          <a:noFill/>
        </a:ln>
        <a:effectLst>
          <a:outerShdw blurRad="57150" dist="19050" dir="5400000" algn="ctr" rotWithShape="0">
            <a:srgbClr val="000000">
              <a:alpha val="63000"/>
            </a:srgbClr>
          </a:outerShdw>
        </a:effectLst>
      </dgm:spPr>
      <dgm:t>
        <a:bodyPr spcFirstLastPara="0" vert="horz" wrap="square" lIns="76200" tIns="76200" rIns="76200" bIns="76200" numCol="1" spcCol="1270" anchor="ctr" anchorCtr="0"/>
        <a:lstStyle/>
        <a:p>
          <a:pPr marL="0" lvl="0" indent="0" algn="ctr" defTabSz="889000">
            <a:lnSpc>
              <a:spcPct val="90000"/>
            </a:lnSpc>
            <a:spcBef>
              <a:spcPct val="0"/>
            </a:spcBef>
            <a:spcAft>
              <a:spcPct val="35000"/>
            </a:spcAft>
            <a:buNone/>
          </a:pPr>
          <a:r>
            <a:rPr lang="en-IN" sz="2000" kern="1200">
              <a:solidFill>
                <a:prstClr val="white"/>
              </a:solidFill>
              <a:latin typeface="Aptos" panose="02110004020202020204"/>
              <a:ea typeface="+mn-ea"/>
              <a:cs typeface="+mn-cs"/>
            </a:rPr>
            <a:t>Continuous preventive education to         </a:t>
          </a:r>
          <a:r>
            <a:rPr lang="en-IN" sz="2000" kern="1200" err="1">
              <a:solidFill>
                <a:prstClr val="white"/>
              </a:solidFill>
              <a:latin typeface="Aptos" panose="02110004020202020204"/>
              <a:ea typeface="+mn-ea"/>
              <a:cs typeface="+mn-cs"/>
            </a:rPr>
            <a:t>i</a:t>
          </a:r>
          <a:r>
            <a:rPr lang="en-IN" sz="2000" kern="1200">
              <a:solidFill>
                <a:prstClr val="white"/>
              </a:solidFill>
              <a:latin typeface="Aptos" panose="02110004020202020204"/>
              <a:ea typeface="+mn-ea"/>
              <a:cs typeface="+mn-cs"/>
            </a:rPr>
            <a:t>-WECS</a:t>
          </a:r>
        </a:p>
      </dgm:t>
    </dgm:pt>
    <dgm:pt modelId="{A5D02FA4-0826-4F4B-8668-4A0D2F3832E2}" type="parTrans" cxnId="{1B5EED45-C392-4754-81A6-C5EAC2145555}">
      <dgm:prSet/>
      <dgm:spPr/>
      <dgm:t>
        <a:bodyPr/>
        <a:lstStyle/>
        <a:p>
          <a:endParaRPr lang="en-IN" sz="2000"/>
        </a:p>
      </dgm:t>
    </dgm:pt>
    <dgm:pt modelId="{A199B9A8-EC63-428E-99F1-D364052AA487}" type="sibTrans" cxnId="{1B5EED45-C392-4754-81A6-C5EAC2145555}">
      <dgm:prSet/>
      <dgm:spPr/>
      <dgm:t>
        <a:bodyPr/>
        <a:lstStyle/>
        <a:p>
          <a:endParaRPr lang="en-IN" sz="2000"/>
        </a:p>
      </dgm:t>
    </dgm:pt>
    <dgm:pt modelId="{2EC8CB22-D550-4CD1-8158-987F37EC3509}">
      <dgm:prSet custT="1"/>
      <dgm:spPr>
        <a:solidFill>
          <a:srgbClr val="D8A7B1"/>
        </a:solidFill>
        <a:ln>
          <a:noFill/>
        </a:ln>
        <a:effectLst>
          <a:outerShdw blurRad="57150" dist="19050" dir="5400000" algn="ctr" rotWithShape="0">
            <a:srgbClr val="000000">
              <a:alpha val="63000"/>
            </a:srgbClr>
          </a:outerShdw>
        </a:effectLst>
      </dgm:spPr>
      <dgm:t>
        <a:bodyPr spcFirstLastPara="0" vert="horz" wrap="square" lIns="76200" tIns="76200" rIns="76200" bIns="76200" numCol="1" spcCol="1270" anchor="ctr" anchorCtr="0"/>
        <a:lstStyle/>
        <a:p>
          <a:pPr marL="0" lvl="0" indent="0" algn="ctr" defTabSz="889000">
            <a:lnSpc>
              <a:spcPct val="90000"/>
            </a:lnSpc>
            <a:spcBef>
              <a:spcPct val="0"/>
            </a:spcBef>
            <a:spcAft>
              <a:spcPct val="35000"/>
            </a:spcAft>
            <a:buNone/>
          </a:pPr>
          <a:r>
            <a:rPr lang="en-IN" sz="2000" kern="1200">
              <a:solidFill>
                <a:prstClr val="white"/>
              </a:solidFill>
              <a:latin typeface="Aptos" panose="02110004020202020204"/>
              <a:ea typeface="+mn-ea"/>
              <a:cs typeface="+mn-cs"/>
            </a:rPr>
            <a:t>Appropriate counselling and linkage with government for mental health related issues</a:t>
          </a:r>
        </a:p>
      </dgm:t>
    </dgm:pt>
    <dgm:pt modelId="{5F14E1F0-97A9-4E57-96A0-5E065AE74FF6}" type="parTrans" cxnId="{234536A5-70EF-473E-B364-2D891A15A31C}">
      <dgm:prSet/>
      <dgm:spPr/>
      <dgm:t>
        <a:bodyPr/>
        <a:lstStyle/>
        <a:p>
          <a:endParaRPr lang="en-IN" sz="2000"/>
        </a:p>
      </dgm:t>
    </dgm:pt>
    <dgm:pt modelId="{226B48E6-5D13-4C1B-86AE-E78A69CE1C83}" type="sibTrans" cxnId="{234536A5-70EF-473E-B364-2D891A15A31C}">
      <dgm:prSet/>
      <dgm:spPr/>
      <dgm:t>
        <a:bodyPr/>
        <a:lstStyle/>
        <a:p>
          <a:endParaRPr lang="en-IN" sz="2000"/>
        </a:p>
      </dgm:t>
    </dgm:pt>
    <dgm:pt modelId="{EAF018F1-8AE5-44B4-9FEA-ED441BD30128}">
      <dgm:prSet custT="1"/>
      <dgm:spPr>
        <a:solidFill>
          <a:srgbClr val="D8A7B1"/>
        </a:solidFill>
        <a:ln>
          <a:noFill/>
        </a:ln>
        <a:effectLst>
          <a:outerShdw blurRad="57150" dist="19050" dir="5400000" algn="ctr" rotWithShape="0">
            <a:srgbClr val="000000">
              <a:alpha val="63000"/>
            </a:srgbClr>
          </a:outerShdw>
        </a:effectLst>
      </dgm:spPr>
      <dgm:t>
        <a:bodyPr spcFirstLastPara="0" vert="horz" wrap="square" lIns="76200" tIns="76200" rIns="76200" bIns="76200" numCol="1" spcCol="1270" anchor="ctr" anchorCtr="0"/>
        <a:lstStyle/>
        <a:p>
          <a:pPr marL="0" lvl="0" indent="0" algn="ctr" defTabSz="889000">
            <a:lnSpc>
              <a:spcPct val="90000"/>
            </a:lnSpc>
            <a:spcBef>
              <a:spcPct val="0"/>
            </a:spcBef>
            <a:spcAft>
              <a:spcPct val="35000"/>
            </a:spcAft>
            <a:buNone/>
          </a:pPr>
          <a:r>
            <a:rPr lang="en-IN" sz="2000" kern="1200">
              <a:solidFill>
                <a:prstClr val="white"/>
              </a:solidFill>
              <a:latin typeface="Aptos" panose="02110004020202020204"/>
              <a:ea typeface="+mn-ea"/>
              <a:cs typeface="+mn-cs"/>
            </a:rPr>
            <a:t>Addressing the myths and misconceptions</a:t>
          </a:r>
        </a:p>
      </dgm:t>
    </dgm:pt>
    <dgm:pt modelId="{4F406454-8660-4773-BC18-ECF220148766}" type="parTrans" cxnId="{653135CF-A478-4376-95FA-23C83F51BAED}">
      <dgm:prSet/>
      <dgm:spPr/>
      <dgm:t>
        <a:bodyPr/>
        <a:lstStyle/>
        <a:p>
          <a:endParaRPr lang="en-IN"/>
        </a:p>
      </dgm:t>
    </dgm:pt>
    <dgm:pt modelId="{3D9998F3-B348-4428-9D23-31734E57197E}" type="sibTrans" cxnId="{653135CF-A478-4376-95FA-23C83F51BAED}">
      <dgm:prSet/>
      <dgm:spPr/>
      <dgm:t>
        <a:bodyPr/>
        <a:lstStyle/>
        <a:p>
          <a:endParaRPr lang="en-IN"/>
        </a:p>
      </dgm:t>
    </dgm:pt>
    <dgm:pt modelId="{DD448098-6193-402B-802B-86C8AA59E47D}" type="pres">
      <dgm:prSet presAssocID="{2F08677C-DABB-4D84-8E73-1672CCE2748F}" presName="Name0" presStyleCnt="0">
        <dgm:presLayoutVars>
          <dgm:dir/>
          <dgm:resizeHandles val="exact"/>
        </dgm:presLayoutVars>
      </dgm:prSet>
      <dgm:spPr/>
    </dgm:pt>
    <dgm:pt modelId="{2D1B11B9-8E89-4FE5-9878-F228541966E1}" type="pres">
      <dgm:prSet presAssocID="{2F08677C-DABB-4D84-8E73-1672CCE2748F}" presName="cycle" presStyleCnt="0"/>
      <dgm:spPr/>
    </dgm:pt>
    <dgm:pt modelId="{189EAE54-FB58-4CE3-A6C3-4EB3D85049F0}" type="pres">
      <dgm:prSet presAssocID="{8048D8AF-7B0F-4EC1-8307-ABA82E7BD6AC}" presName="nodeFirstNode" presStyleLbl="node1" presStyleIdx="0" presStyleCnt="5" custRadScaleRad="99367">
        <dgm:presLayoutVars>
          <dgm:bulletEnabled val="1"/>
        </dgm:presLayoutVars>
      </dgm:prSet>
      <dgm:spPr/>
    </dgm:pt>
    <dgm:pt modelId="{9FBD5A35-D874-475E-8758-A9FAB3C952D9}" type="pres">
      <dgm:prSet presAssocID="{8B39F9D2-EAE5-4FCC-9F99-3ADB5F6C0778}" presName="sibTransFirstNode" presStyleLbl="bgShp" presStyleIdx="0" presStyleCnt="1"/>
      <dgm:spPr/>
    </dgm:pt>
    <dgm:pt modelId="{23A7655E-54F3-4658-AB0B-7FB8C0456AA2}" type="pres">
      <dgm:prSet presAssocID="{F7D08392-4E89-447E-9880-9FCD1FBF2513}" presName="nodeFollowingNodes" presStyleLbl="node1" presStyleIdx="1" presStyleCnt="5" custScaleX="134334">
        <dgm:presLayoutVars>
          <dgm:bulletEnabled val="1"/>
        </dgm:presLayoutVars>
      </dgm:prSet>
      <dgm:spPr>
        <a:xfrm>
          <a:off x="5135862" y="1587460"/>
          <a:ext cx="2528093" cy="1264046"/>
        </a:xfrm>
        <a:prstGeom prst="roundRect">
          <a:avLst/>
        </a:prstGeom>
      </dgm:spPr>
    </dgm:pt>
    <dgm:pt modelId="{F34FD151-1D39-4538-AA2E-B44B5A11A65B}" type="pres">
      <dgm:prSet presAssocID="{7C841544-9D37-4890-B90A-5AFB866FC376}" presName="nodeFollowingNodes" presStyleLbl="node1" presStyleIdx="2" presStyleCnt="5">
        <dgm:presLayoutVars>
          <dgm:bulletEnabled val="1"/>
        </dgm:presLayoutVars>
      </dgm:prSet>
      <dgm:spPr>
        <a:xfrm>
          <a:off x="4302480" y="4152345"/>
          <a:ext cx="2528093" cy="1264046"/>
        </a:xfrm>
        <a:prstGeom prst="roundRect">
          <a:avLst/>
        </a:prstGeom>
      </dgm:spPr>
    </dgm:pt>
    <dgm:pt modelId="{1EB121E6-4546-41AF-9B7C-201801BAE07C}" type="pres">
      <dgm:prSet presAssocID="{EAF018F1-8AE5-44B4-9FEA-ED441BD30128}" presName="nodeFollowingNodes" presStyleLbl="node1" presStyleIdx="3" presStyleCnt="5">
        <dgm:presLayoutVars>
          <dgm:bulletEnabled val="1"/>
        </dgm:presLayoutVars>
      </dgm:prSet>
      <dgm:spPr>
        <a:xfrm>
          <a:off x="1605600" y="4152345"/>
          <a:ext cx="2528093" cy="1264046"/>
        </a:xfrm>
        <a:prstGeom prst="roundRect">
          <a:avLst/>
        </a:prstGeom>
      </dgm:spPr>
    </dgm:pt>
    <dgm:pt modelId="{14DF4F63-8D70-45CA-A7F2-36AC08A0FC80}" type="pres">
      <dgm:prSet presAssocID="{2EC8CB22-D550-4CD1-8158-987F37EC3509}" presName="nodeFollowingNodes" presStyleLbl="node1" presStyleIdx="4" presStyleCnt="5" custScaleX="142451">
        <dgm:presLayoutVars>
          <dgm:bulletEnabled val="1"/>
        </dgm:presLayoutVars>
      </dgm:prSet>
      <dgm:spPr>
        <a:xfrm>
          <a:off x="464044" y="1587460"/>
          <a:ext cx="3144443" cy="1264046"/>
        </a:xfrm>
        <a:prstGeom prst="roundRect">
          <a:avLst/>
        </a:prstGeom>
      </dgm:spPr>
    </dgm:pt>
  </dgm:ptLst>
  <dgm:cxnLst>
    <dgm:cxn modelId="{56868F36-A38E-42F0-BC31-768E1A20E6D5}" type="presOf" srcId="{8048D8AF-7B0F-4EC1-8307-ABA82E7BD6AC}" destId="{189EAE54-FB58-4CE3-A6C3-4EB3D85049F0}" srcOrd="0" destOrd="0" presId="urn:microsoft.com/office/officeart/2005/8/layout/cycle3"/>
    <dgm:cxn modelId="{1B5EED45-C392-4754-81A6-C5EAC2145555}" srcId="{2F08677C-DABB-4D84-8E73-1672CCE2748F}" destId="{7C841544-9D37-4890-B90A-5AFB866FC376}" srcOrd="2" destOrd="0" parTransId="{A5D02FA4-0826-4F4B-8668-4A0D2F3832E2}" sibTransId="{A199B9A8-EC63-428E-99F1-D364052AA487}"/>
    <dgm:cxn modelId="{F4011F69-99DE-4D0F-A167-124FA2E7D944}" type="presOf" srcId="{F7D08392-4E89-447E-9880-9FCD1FBF2513}" destId="{23A7655E-54F3-4658-AB0B-7FB8C0456AA2}" srcOrd="0" destOrd="0" presId="urn:microsoft.com/office/officeart/2005/8/layout/cycle3"/>
    <dgm:cxn modelId="{DD4F3753-F152-45C0-9059-82E2D9827E85}" type="presOf" srcId="{2F08677C-DABB-4D84-8E73-1672CCE2748F}" destId="{DD448098-6193-402B-802B-86C8AA59E47D}" srcOrd="0" destOrd="0" presId="urn:microsoft.com/office/officeart/2005/8/layout/cycle3"/>
    <dgm:cxn modelId="{319A0454-30A7-423D-94EB-719B75364F64}" srcId="{2F08677C-DABB-4D84-8E73-1672CCE2748F}" destId="{F7D08392-4E89-447E-9880-9FCD1FBF2513}" srcOrd="1" destOrd="0" parTransId="{BD7F3923-B272-4C32-8044-CC7A54728C2F}" sibTransId="{AE4A74A3-0BB2-4C67-8871-E9A841FDC46C}"/>
    <dgm:cxn modelId="{9790888D-6FCF-4378-A84B-1C8FB9636361}" srcId="{2F08677C-DABB-4D84-8E73-1672CCE2748F}" destId="{8048D8AF-7B0F-4EC1-8307-ABA82E7BD6AC}" srcOrd="0" destOrd="0" parTransId="{7FEE3611-EB0E-4DC1-9270-4CDB09816547}" sibTransId="{8B39F9D2-EAE5-4FCC-9F99-3ADB5F6C0778}"/>
    <dgm:cxn modelId="{234536A5-70EF-473E-B364-2D891A15A31C}" srcId="{2F08677C-DABB-4D84-8E73-1672CCE2748F}" destId="{2EC8CB22-D550-4CD1-8158-987F37EC3509}" srcOrd="4" destOrd="0" parTransId="{5F14E1F0-97A9-4E57-96A0-5E065AE74FF6}" sibTransId="{226B48E6-5D13-4C1B-86AE-E78A69CE1C83}"/>
    <dgm:cxn modelId="{3F56CAAB-2DB4-4061-8468-7DFB8534CE50}" type="presOf" srcId="{EAF018F1-8AE5-44B4-9FEA-ED441BD30128}" destId="{1EB121E6-4546-41AF-9B7C-201801BAE07C}" srcOrd="0" destOrd="0" presId="urn:microsoft.com/office/officeart/2005/8/layout/cycle3"/>
    <dgm:cxn modelId="{1E05F0BE-0097-48E1-A352-F7DD296DAF9E}" type="presOf" srcId="{8B39F9D2-EAE5-4FCC-9F99-3ADB5F6C0778}" destId="{9FBD5A35-D874-475E-8758-A9FAB3C952D9}" srcOrd="0" destOrd="0" presId="urn:microsoft.com/office/officeart/2005/8/layout/cycle3"/>
    <dgm:cxn modelId="{A8490DCA-1CC7-4E09-9DF6-724AFB7B20A4}" type="presOf" srcId="{2EC8CB22-D550-4CD1-8158-987F37EC3509}" destId="{14DF4F63-8D70-45CA-A7F2-36AC08A0FC80}" srcOrd="0" destOrd="0" presId="urn:microsoft.com/office/officeart/2005/8/layout/cycle3"/>
    <dgm:cxn modelId="{653135CF-A478-4376-95FA-23C83F51BAED}" srcId="{2F08677C-DABB-4D84-8E73-1672CCE2748F}" destId="{EAF018F1-8AE5-44B4-9FEA-ED441BD30128}" srcOrd="3" destOrd="0" parTransId="{4F406454-8660-4773-BC18-ECF220148766}" sibTransId="{3D9998F3-B348-4428-9D23-31734E57197E}"/>
    <dgm:cxn modelId="{F2C1BEFA-9928-462F-B099-3E12626E0972}" type="presOf" srcId="{7C841544-9D37-4890-B90A-5AFB866FC376}" destId="{F34FD151-1D39-4538-AA2E-B44B5A11A65B}" srcOrd="0" destOrd="0" presId="urn:microsoft.com/office/officeart/2005/8/layout/cycle3"/>
    <dgm:cxn modelId="{679A7432-BD6A-473D-9BFC-322DF01389AE}" type="presParOf" srcId="{DD448098-6193-402B-802B-86C8AA59E47D}" destId="{2D1B11B9-8E89-4FE5-9878-F228541966E1}" srcOrd="0" destOrd="0" presId="urn:microsoft.com/office/officeart/2005/8/layout/cycle3"/>
    <dgm:cxn modelId="{633449B5-03E5-4A6B-80E5-9DE869294A84}" type="presParOf" srcId="{2D1B11B9-8E89-4FE5-9878-F228541966E1}" destId="{189EAE54-FB58-4CE3-A6C3-4EB3D85049F0}" srcOrd="0" destOrd="0" presId="urn:microsoft.com/office/officeart/2005/8/layout/cycle3"/>
    <dgm:cxn modelId="{4D5169AF-5532-459F-9D91-50F619917251}" type="presParOf" srcId="{2D1B11B9-8E89-4FE5-9878-F228541966E1}" destId="{9FBD5A35-D874-475E-8758-A9FAB3C952D9}" srcOrd="1" destOrd="0" presId="urn:microsoft.com/office/officeart/2005/8/layout/cycle3"/>
    <dgm:cxn modelId="{0DCAFDEA-2F43-43DD-9849-BEE82D891C18}" type="presParOf" srcId="{2D1B11B9-8E89-4FE5-9878-F228541966E1}" destId="{23A7655E-54F3-4658-AB0B-7FB8C0456AA2}" srcOrd="2" destOrd="0" presId="urn:microsoft.com/office/officeart/2005/8/layout/cycle3"/>
    <dgm:cxn modelId="{C0515E1C-F195-411D-80D6-E93B8CA00CBF}" type="presParOf" srcId="{2D1B11B9-8E89-4FE5-9878-F228541966E1}" destId="{F34FD151-1D39-4538-AA2E-B44B5A11A65B}" srcOrd="3" destOrd="0" presId="urn:microsoft.com/office/officeart/2005/8/layout/cycle3"/>
    <dgm:cxn modelId="{C962917D-FBB4-417E-8909-284CD3D20F92}" type="presParOf" srcId="{2D1B11B9-8E89-4FE5-9878-F228541966E1}" destId="{1EB121E6-4546-41AF-9B7C-201801BAE07C}" srcOrd="4" destOrd="0" presId="urn:microsoft.com/office/officeart/2005/8/layout/cycle3"/>
    <dgm:cxn modelId="{8D7C61A6-B2B7-4416-AE38-C85D97EF8DDE}" type="presParOf" srcId="{2D1B11B9-8E89-4FE5-9878-F228541966E1}" destId="{14DF4F63-8D70-45CA-A7F2-36AC08A0FC80}" srcOrd="5" destOrd="0" presId="urn:microsoft.com/office/officeart/2005/8/layout/cycle3"/>
  </dgm:cxnLst>
  <dgm:bg>
    <a:effectLst>
      <a:outerShdw blurRad="63500" sx="102000" sy="102000" algn="ctr"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042515-A020-4244-AB06-B413A0D927F2}">
      <dsp:nvSpPr>
        <dsp:cNvPr id="0" name=""/>
        <dsp:cNvSpPr/>
      </dsp:nvSpPr>
      <dsp:spPr>
        <a:xfrm>
          <a:off x="1705920" y="2252621"/>
          <a:ext cx="115869" cy="115869"/>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AB9E0D-0EB2-4955-90F5-7C3FBFD8939A}">
      <dsp:nvSpPr>
        <dsp:cNvPr id="0" name=""/>
        <dsp:cNvSpPr/>
      </dsp:nvSpPr>
      <dsp:spPr>
        <a:xfrm>
          <a:off x="1604419" y="2415282"/>
          <a:ext cx="115869" cy="115869"/>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675EFA-E6E4-4E9C-8EBE-3423C9D735CD}">
      <dsp:nvSpPr>
        <dsp:cNvPr id="0" name=""/>
        <dsp:cNvSpPr/>
      </dsp:nvSpPr>
      <dsp:spPr>
        <a:xfrm>
          <a:off x="1483452" y="2556111"/>
          <a:ext cx="115869" cy="115869"/>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5C0B1D-3731-41EA-A506-5F4D236BBEDF}">
      <dsp:nvSpPr>
        <dsp:cNvPr id="0" name=""/>
        <dsp:cNvSpPr/>
      </dsp:nvSpPr>
      <dsp:spPr>
        <a:xfrm>
          <a:off x="1628056" y="615555"/>
          <a:ext cx="115869" cy="115869"/>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A21B68-762E-4255-BDD5-113DDC8C2171}">
      <dsp:nvSpPr>
        <dsp:cNvPr id="0" name=""/>
        <dsp:cNvSpPr/>
      </dsp:nvSpPr>
      <dsp:spPr>
        <a:xfrm>
          <a:off x="1782858" y="523309"/>
          <a:ext cx="115869" cy="115869"/>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456D31-42CE-43C7-AA33-39FF78679EA6}">
      <dsp:nvSpPr>
        <dsp:cNvPr id="0" name=""/>
        <dsp:cNvSpPr/>
      </dsp:nvSpPr>
      <dsp:spPr>
        <a:xfrm>
          <a:off x="1937195" y="431062"/>
          <a:ext cx="115869" cy="115869"/>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9D5144-91AF-45EC-A27B-3FF58B9C4E77}">
      <dsp:nvSpPr>
        <dsp:cNvPr id="0" name=""/>
        <dsp:cNvSpPr/>
      </dsp:nvSpPr>
      <dsp:spPr>
        <a:xfrm>
          <a:off x="2091533" y="523309"/>
          <a:ext cx="115869" cy="115869"/>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9F9C60-F277-4892-84B4-BACB55CE576C}">
      <dsp:nvSpPr>
        <dsp:cNvPr id="0" name=""/>
        <dsp:cNvSpPr/>
      </dsp:nvSpPr>
      <dsp:spPr>
        <a:xfrm>
          <a:off x="2246334" y="615555"/>
          <a:ext cx="115869" cy="115869"/>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1D9D96-2F64-4B1B-AF4D-71DF39B530F1}">
      <dsp:nvSpPr>
        <dsp:cNvPr id="0" name=""/>
        <dsp:cNvSpPr/>
      </dsp:nvSpPr>
      <dsp:spPr>
        <a:xfrm>
          <a:off x="1937195" y="625702"/>
          <a:ext cx="115869" cy="115869"/>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4EBF29-3092-4229-B972-D255EF145E4D}">
      <dsp:nvSpPr>
        <dsp:cNvPr id="0" name=""/>
        <dsp:cNvSpPr/>
      </dsp:nvSpPr>
      <dsp:spPr>
        <a:xfrm>
          <a:off x="1937195" y="820342"/>
          <a:ext cx="115869" cy="115869"/>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23D4E0-D2C0-48A3-B863-56D7BA2680BC}">
      <dsp:nvSpPr>
        <dsp:cNvPr id="0" name=""/>
        <dsp:cNvSpPr/>
      </dsp:nvSpPr>
      <dsp:spPr>
        <a:xfrm>
          <a:off x="1121174" y="3041863"/>
          <a:ext cx="2888394" cy="1211542"/>
        </a:xfrm>
        <a:prstGeom prst="roundRect">
          <a:avLst/>
        </a:prstGeom>
        <a:solidFill>
          <a:srgbClr val="FAE8E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8969" tIns="76200" rIns="76200" bIns="76200" numCol="1" spcCol="1270" anchor="ctr" anchorCtr="0">
          <a:noAutofit/>
        </a:bodyPr>
        <a:lstStyle/>
        <a:p>
          <a:pPr marL="0" lvl="0" indent="0" algn="l" defTabSz="889000">
            <a:lnSpc>
              <a:spcPct val="90000"/>
            </a:lnSpc>
            <a:spcBef>
              <a:spcPct val="0"/>
            </a:spcBef>
            <a:spcAft>
              <a:spcPct val="35000"/>
            </a:spcAft>
            <a:buNone/>
          </a:pPr>
          <a:r>
            <a:rPr lang="en-IN" sz="2000" kern="1200">
              <a:solidFill>
                <a:schemeClr val="tx1"/>
              </a:solidFill>
            </a:rPr>
            <a:t>One Community Lay counsellor per district</a:t>
          </a:r>
        </a:p>
      </dsp:txBody>
      <dsp:txXfrm>
        <a:off x="1180317" y="3101006"/>
        <a:ext cx="2770108" cy="1093256"/>
      </dsp:txXfrm>
    </dsp:sp>
    <dsp:sp modelId="{F3020F46-DC7F-447A-BEF6-E9B4F1863DB8}">
      <dsp:nvSpPr>
        <dsp:cNvPr id="0" name=""/>
        <dsp:cNvSpPr/>
      </dsp:nvSpPr>
      <dsp:spPr>
        <a:xfrm>
          <a:off x="301587" y="2322547"/>
          <a:ext cx="1158691" cy="1158614"/>
        </a:xfrm>
        <a:prstGeom prst="ellipse">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E93A38-3CD2-45DB-98D4-AB5C84F85233}">
      <dsp:nvSpPr>
        <dsp:cNvPr id="0" name=""/>
        <dsp:cNvSpPr/>
      </dsp:nvSpPr>
      <dsp:spPr>
        <a:xfrm>
          <a:off x="2050747" y="1373760"/>
          <a:ext cx="2499065" cy="1259229"/>
        </a:xfrm>
        <a:prstGeom prst="roundRect">
          <a:avLst/>
        </a:prstGeom>
        <a:solidFill>
          <a:srgbClr val="FAE8E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8969" tIns="76200" rIns="76200" bIns="76200" numCol="1" spcCol="1270" anchor="ctr" anchorCtr="0">
          <a:noAutofit/>
        </a:bodyPr>
        <a:lstStyle/>
        <a:p>
          <a:pPr marL="0" lvl="0" indent="0" algn="l" defTabSz="889000">
            <a:lnSpc>
              <a:spcPct val="90000"/>
            </a:lnSpc>
            <a:spcBef>
              <a:spcPct val="0"/>
            </a:spcBef>
            <a:spcAft>
              <a:spcPct val="35000"/>
            </a:spcAft>
            <a:buNone/>
          </a:pPr>
          <a:r>
            <a:rPr lang="en-IN" sz="2000" kern="1200">
              <a:solidFill>
                <a:schemeClr val="tx1"/>
              </a:solidFill>
            </a:rPr>
            <a:t>Project coordinator oversees implementation</a:t>
          </a:r>
        </a:p>
      </dsp:txBody>
      <dsp:txXfrm>
        <a:off x="2112217" y="1435230"/>
        <a:ext cx="2376125" cy="1136289"/>
      </dsp:txXfrm>
    </dsp:sp>
    <dsp:sp modelId="{FD27DA23-5E55-45D4-AB3A-81348AB09326}">
      <dsp:nvSpPr>
        <dsp:cNvPr id="0" name=""/>
        <dsp:cNvSpPr/>
      </dsp:nvSpPr>
      <dsp:spPr>
        <a:xfrm>
          <a:off x="1357850" y="1011419"/>
          <a:ext cx="1158691" cy="1158614"/>
        </a:xfrm>
        <a:prstGeom prst="ellipse">
          <a:avLst/>
        </a:prstGeom>
        <a:solidFill>
          <a:srgbClr val="B6E1BD"/>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9FC10-41FF-4459-B0DF-E7E42F99CA22}">
      <dsp:nvSpPr>
        <dsp:cNvPr id="0" name=""/>
        <dsp:cNvSpPr/>
      </dsp:nvSpPr>
      <dsp:spPr>
        <a:xfrm>
          <a:off x="0" y="354506"/>
          <a:ext cx="2832396" cy="871454"/>
        </a:xfrm>
        <a:prstGeom prst="plaque">
          <a:avLst/>
        </a:prstGeom>
        <a:solidFill>
          <a:srgbClr val="D8A7B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b="0" kern="1200">
              <a:solidFill>
                <a:schemeClr val="bg1"/>
              </a:solidFill>
            </a:rPr>
            <a:t>Community mobilization</a:t>
          </a:r>
        </a:p>
      </dsp:txBody>
      <dsp:txXfrm>
        <a:off x="102704" y="457210"/>
        <a:ext cx="2626988" cy="666046"/>
      </dsp:txXfrm>
    </dsp:sp>
    <dsp:sp modelId="{26BE8C9D-92E0-4CB7-AE64-1E53141C3519}">
      <dsp:nvSpPr>
        <dsp:cNvPr id="0" name=""/>
        <dsp:cNvSpPr/>
      </dsp:nvSpPr>
      <dsp:spPr>
        <a:xfrm>
          <a:off x="3131543" y="337750"/>
          <a:ext cx="2888166" cy="871454"/>
        </a:xfrm>
        <a:prstGeom prst="plaque">
          <a:avLst/>
        </a:prstGeom>
        <a:solidFill>
          <a:srgbClr val="D8A7B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b="0" kern="1200">
              <a:solidFill>
                <a:prstClr val="white"/>
              </a:solidFill>
              <a:latin typeface="Aptos" panose="02110004020202020204"/>
              <a:ea typeface="+mn-ea"/>
              <a:cs typeface="+mn-cs"/>
            </a:rPr>
            <a:t>Basic </a:t>
          </a:r>
          <a:r>
            <a:rPr lang="en-IN" sz="2000" b="0" kern="1200" err="1">
              <a:solidFill>
                <a:prstClr val="white"/>
              </a:solidFill>
              <a:latin typeface="Aptos" panose="02110004020202020204"/>
              <a:ea typeface="+mn-ea"/>
              <a:cs typeface="+mn-cs"/>
            </a:rPr>
            <a:t>counseling</a:t>
          </a:r>
          <a:endParaRPr lang="en-IN" sz="2000" b="0" kern="1200">
            <a:solidFill>
              <a:prstClr val="white"/>
            </a:solidFill>
            <a:latin typeface="Aptos" panose="02110004020202020204"/>
            <a:ea typeface="+mn-ea"/>
            <a:cs typeface="+mn-cs"/>
          </a:endParaRPr>
        </a:p>
      </dsp:txBody>
      <dsp:txXfrm>
        <a:off x="3234247" y="440454"/>
        <a:ext cx="2682758" cy="666046"/>
      </dsp:txXfrm>
    </dsp:sp>
    <dsp:sp modelId="{6009D52A-F5FE-4884-8464-0D7E564C782D}">
      <dsp:nvSpPr>
        <dsp:cNvPr id="0" name=""/>
        <dsp:cNvSpPr/>
      </dsp:nvSpPr>
      <dsp:spPr>
        <a:xfrm>
          <a:off x="485" y="1537998"/>
          <a:ext cx="2832396" cy="1220383"/>
        </a:xfrm>
        <a:prstGeom prst="plaque">
          <a:avLst/>
        </a:prstGeom>
        <a:solidFill>
          <a:srgbClr val="D8A7B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b="0" kern="1200">
              <a:solidFill>
                <a:prstClr val="white"/>
              </a:solidFill>
              <a:latin typeface="Aptos" panose="02110004020202020204"/>
              <a:ea typeface="+mn-ea"/>
              <a:cs typeface="+mn-cs"/>
            </a:rPr>
            <a:t>Networking, and linkages support for health service delivery </a:t>
          </a:r>
        </a:p>
      </dsp:txBody>
      <dsp:txXfrm>
        <a:off x="144312" y="1681825"/>
        <a:ext cx="2544742" cy="932729"/>
      </dsp:txXfrm>
    </dsp:sp>
    <dsp:sp modelId="{179FB33B-1DD4-4DA4-8473-3614B35F1791}">
      <dsp:nvSpPr>
        <dsp:cNvPr id="0" name=""/>
        <dsp:cNvSpPr/>
      </dsp:nvSpPr>
      <dsp:spPr>
        <a:xfrm>
          <a:off x="3116121" y="1494449"/>
          <a:ext cx="2983023" cy="1307479"/>
        </a:xfrm>
        <a:prstGeom prst="plaque">
          <a:avLst/>
        </a:prstGeom>
        <a:solidFill>
          <a:srgbClr val="D8A7B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b="0" kern="1200">
              <a:solidFill>
                <a:schemeClr val="bg1"/>
              </a:solidFill>
            </a:rPr>
            <a:t>Use of social media campaigns to raise awareness and promote service uptake </a:t>
          </a:r>
        </a:p>
      </dsp:txBody>
      <dsp:txXfrm>
        <a:off x="3270213" y="1648541"/>
        <a:ext cx="2674839" cy="9992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DC16CC-A6B9-4038-B0D8-D373AF9A92B2}">
      <dsp:nvSpPr>
        <dsp:cNvPr id="0" name=""/>
        <dsp:cNvSpPr/>
      </dsp:nvSpPr>
      <dsp:spPr>
        <a:xfrm>
          <a:off x="3013878" y="1595332"/>
          <a:ext cx="2027424" cy="1753804"/>
        </a:xfrm>
        <a:prstGeom prst="hexagon">
          <a:avLst>
            <a:gd name="adj" fmla="val 28570"/>
            <a:gd name="vf" fmla="val 115470"/>
          </a:avLst>
        </a:prstGeom>
        <a:solidFill>
          <a:srgbClr val="FFC6C6"/>
        </a:solidFill>
        <a:ln w="1905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tx1"/>
              </a:solidFill>
              <a:latin typeface="+mj-lt"/>
            </a:rPr>
            <a:t>Demand creation</a:t>
          </a:r>
          <a:endParaRPr lang="en-IN" sz="2400" b="1" kern="1200">
            <a:solidFill>
              <a:schemeClr val="tx1"/>
            </a:solidFill>
            <a:latin typeface="+mj-lt"/>
          </a:endParaRPr>
        </a:p>
      </dsp:txBody>
      <dsp:txXfrm>
        <a:off x="3349851" y="1885962"/>
        <a:ext cx="1355478" cy="1172544"/>
      </dsp:txXfrm>
    </dsp:sp>
    <dsp:sp modelId="{A4685223-988B-4748-90D1-379FCB6388D2}">
      <dsp:nvSpPr>
        <dsp:cNvPr id="0" name=""/>
        <dsp:cNvSpPr/>
      </dsp:nvSpPr>
      <dsp:spPr>
        <a:xfrm>
          <a:off x="4309933" y="756009"/>
          <a:ext cx="764941" cy="659098"/>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D576D7-873B-45AA-BFAA-833FFD1735DF}">
      <dsp:nvSpPr>
        <dsp:cNvPr id="0" name=""/>
        <dsp:cNvSpPr/>
      </dsp:nvSpPr>
      <dsp:spPr>
        <a:xfrm>
          <a:off x="3227131" y="0"/>
          <a:ext cx="1661459" cy="1437358"/>
        </a:xfrm>
        <a:prstGeom prst="hexagon">
          <a:avLst>
            <a:gd name="adj" fmla="val 28570"/>
            <a:gd name="vf" fmla="val 11547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SzPts val="1000"/>
            <a:buFont typeface="Symbol" panose="05050102010706020507" pitchFamily="18" charset="2"/>
            <a:buNone/>
          </a:pPr>
          <a:r>
            <a:rPr lang="en-IN" sz="1600" kern="1200">
              <a:effectLst/>
              <a:latin typeface="+mj-lt"/>
              <a:ea typeface="Times New Roman" panose="02020603050405020304" pitchFamily="18" charset="0"/>
              <a:cs typeface="Latha" panose="020B0604020202020204" pitchFamily="34" charset="0"/>
            </a:rPr>
            <a:t>Virtual </a:t>
          </a:r>
          <a:r>
            <a:rPr lang="en-IN" sz="1600" kern="1200" err="1">
              <a:effectLst/>
              <a:latin typeface="+mj-lt"/>
              <a:ea typeface="Times New Roman" panose="02020603050405020304" pitchFamily="18" charset="0"/>
              <a:cs typeface="Latha" panose="020B0604020202020204" pitchFamily="34" charset="0"/>
            </a:rPr>
            <a:t>counseling</a:t>
          </a:r>
          <a:r>
            <a:rPr lang="en-IN" sz="1600" kern="1200">
              <a:effectLst/>
              <a:latin typeface="+mj-lt"/>
              <a:ea typeface="Times New Roman" panose="02020603050405020304" pitchFamily="18" charset="0"/>
              <a:cs typeface="Latha" panose="020B0604020202020204" pitchFamily="34" charset="0"/>
            </a:rPr>
            <a:t> for testing to those living in far-flung areas</a:t>
          </a:r>
          <a:endParaRPr lang="en-IN" sz="1600" kern="1200">
            <a:latin typeface="+mj-lt"/>
          </a:endParaRPr>
        </a:p>
      </dsp:txBody>
      <dsp:txXfrm>
        <a:off x="3502470" y="238201"/>
        <a:ext cx="1110781" cy="960956"/>
      </dsp:txXfrm>
    </dsp:sp>
    <dsp:sp modelId="{4CE05994-781C-48F2-8B7B-7F1D08A7A2EE}">
      <dsp:nvSpPr>
        <dsp:cNvPr id="0" name=""/>
        <dsp:cNvSpPr/>
      </dsp:nvSpPr>
      <dsp:spPr>
        <a:xfrm>
          <a:off x="5202679" y="1988172"/>
          <a:ext cx="764941" cy="659098"/>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BF954A-975B-4FA6-810B-3B0437A55F11}">
      <dsp:nvSpPr>
        <dsp:cNvPr id="0" name=""/>
        <dsp:cNvSpPr/>
      </dsp:nvSpPr>
      <dsp:spPr>
        <a:xfrm>
          <a:off x="4750883" y="884071"/>
          <a:ext cx="1661459" cy="1437358"/>
        </a:xfrm>
        <a:prstGeom prst="hexagon">
          <a:avLst>
            <a:gd name="adj" fmla="val 28570"/>
            <a:gd name="vf" fmla="val 11547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N" sz="1600" kern="1200">
              <a:effectLst/>
              <a:latin typeface="+mj-lt"/>
              <a:ea typeface="Times New Roman" panose="02020603050405020304" pitchFamily="18" charset="0"/>
              <a:cs typeface="Latha" panose="020B0604020202020204" pitchFamily="34" charset="0"/>
            </a:rPr>
            <a:t>Community based screening</a:t>
          </a:r>
        </a:p>
      </dsp:txBody>
      <dsp:txXfrm>
        <a:off x="5026222" y="1122272"/>
        <a:ext cx="1110781" cy="960956"/>
      </dsp:txXfrm>
    </dsp:sp>
    <dsp:sp modelId="{1CC12111-94C5-4193-ADF4-0029DE4F1D81}">
      <dsp:nvSpPr>
        <dsp:cNvPr id="0" name=""/>
        <dsp:cNvSpPr/>
      </dsp:nvSpPr>
      <dsp:spPr>
        <a:xfrm>
          <a:off x="4582520" y="3379052"/>
          <a:ext cx="764941" cy="659098"/>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491C44-3E9F-4C1D-BE70-312CB7BA498A}">
      <dsp:nvSpPr>
        <dsp:cNvPr id="0" name=""/>
        <dsp:cNvSpPr/>
      </dsp:nvSpPr>
      <dsp:spPr>
        <a:xfrm>
          <a:off x="4750883" y="2622053"/>
          <a:ext cx="1661459" cy="1437358"/>
        </a:xfrm>
        <a:prstGeom prst="hexagon">
          <a:avLst>
            <a:gd name="adj" fmla="val 28570"/>
            <a:gd name="vf" fmla="val 11547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N" sz="1600" kern="1200">
              <a:effectLst/>
              <a:latin typeface="+mj-lt"/>
              <a:ea typeface="Times New Roman" panose="02020603050405020304" pitchFamily="18" charset="0"/>
              <a:cs typeface="Latha" panose="020B0604020202020204" pitchFamily="34" charset="0"/>
            </a:rPr>
            <a:t>Social media platforms</a:t>
          </a:r>
          <a:r>
            <a:rPr lang="en-IN" sz="1600" kern="1200">
              <a:latin typeface="+mj-lt"/>
              <a:ea typeface="Times New Roman" panose="02020603050405020304" pitchFamily="18" charset="0"/>
              <a:cs typeface="Latha" panose="020B0604020202020204" pitchFamily="34" charset="0"/>
            </a:rPr>
            <a:t> for disseminating information</a:t>
          </a:r>
        </a:p>
      </dsp:txBody>
      <dsp:txXfrm>
        <a:off x="5026222" y="2860254"/>
        <a:ext cx="1110781" cy="960956"/>
      </dsp:txXfrm>
    </dsp:sp>
    <dsp:sp modelId="{B6868E3D-C552-411F-80F1-048067D6DE1F}">
      <dsp:nvSpPr>
        <dsp:cNvPr id="0" name=""/>
        <dsp:cNvSpPr/>
      </dsp:nvSpPr>
      <dsp:spPr>
        <a:xfrm>
          <a:off x="3044149" y="3523430"/>
          <a:ext cx="764941" cy="659098"/>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B79CEB-F35D-45F6-B585-FDAD1E2E833F}">
      <dsp:nvSpPr>
        <dsp:cNvPr id="0" name=""/>
        <dsp:cNvSpPr/>
      </dsp:nvSpPr>
      <dsp:spPr>
        <a:xfrm>
          <a:off x="3227131" y="3507113"/>
          <a:ext cx="1661459" cy="1437358"/>
        </a:xfrm>
        <a:prstGeom prst="hexagon">
          <a:avLst>
            <a:gd name="adj" fmla="val 28570"/>
            <a:gd name="vf" fmla="val 11547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N" sz="1600" kern="1200">
              <a:effectLst/>
              <a:latin typeface="+mj-lt"/>
              <a:ea typeface="Times New Roman" panose="02020603050405020304" pitchFamily="18" charset="0"/>
              <a:cs typeface="Latha" panose="020B0604020202020204" pitchFamily="34" charset="0"/>
            </a:rPr>
            <a:t>Mobilize young </a:t>
          </a:r>
          <a:r>
            <a:rPr lang="en-IN" sz="1600" kern="1200" err="1">
              <a:effectLst/>
              <a:latin typeface="+mj-lt"/>
              <a:ea typeface="Times New Roman" panose="02020603050405020304" pitchFamily="18" charset="0"/>
              <a:cs typeface="Latha" panose="020B0604020202020204" pitchFamily="34" charset="0"/>
            </a:rPr>
            <a:t>i</a:t>
          </a:r>
          <a:r>
            <a:rPr lang="en-IN" sz="1600" kern="1200">
              <a:effectLst/>
              <a:latin typeface="+mj-lt"/>
              <a:ea typeface="Times New Roman" panose="02020603050405020304" pitchFamily="18" charset="0"/>
              <a:cs typeface="Latha" panose="020B0604020202020204" pitchFamily="34" charset="0"/>
            </a:rPr>
            <a:t>-WECS for government health camps </a:t>
          </a:r>
        </a:p>
      </dsp:txBody>
      <dsp:txXfrm>
        <a:off x="3502470" y="3745314"/>
        <a:ext cx="1110781" cy="960956"/>
      </dsp:txXfrm>
    </dsp:sp>
    <dsp:sp modelId="{3699A187-EAF1-406D-985B-1DB8975A19B9}">
      <dsp:nvSpPr>
        <dsp:cNvPr id="0" name=""/>
        <dsp:cNvSpPr/>
      </dsp:nvSpPr>
      <dsp:spPr>
        <a:xfrm>
          <a:off x="2136783" y="2291762"/>
          <a:ext cx="764941" cy="659098"/>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B5DDCF-2AE7-4FBC-A796-1A07907FE306}">
      <dsp:nvSpPr>
        <dsp:cNvPr id="0" name=""/>
        <dsp:cNvSpPr/>
      </dsp:nvSpPr>
      <dsp:spPr>
        <a:xfrm>
          <a:off x="1696305" y="2623042"/>
          <a:ext cx="1661459" cy="1437358"/>
        </a:xfrm>
        <a:prstGeom prst="hexagon">
          <a:avLst>
            <a:gd name="adj" fmla="val 28570"/>
            <a:gd name="vf" fmla="val 11547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N" sz="1600" kern="1200">
              <a:latin typeface="+mj-lt"/>
              <a:cs typeface="Latha" panose="020B0604020202020204" pitchFamily="34" charset="0"/>
            </a:rPr>
            <a:t>Meetings at  NWO residence </a:t>
          </a:r>
        </a:p>
      </dsp:txBody>
      <dsp:txXfrm>
        <a:off x="1971644" y="2861243"/>
        <a:ext cx="1110781" cy="960956"/>
      </dsp:txXfrm>
    </dsp:sp>
    <dsp:sp modelId="{FFDE0993-7C5E-4BA6-9BF7-76D0B4F4BEDE}">
      <dsp:nvSpPr>
        <dsp:cNvPr id="0" name=""/>
        <dsp:cNvSpPr/>
      </dsp:nvSpPr>
      <dsp:spPr>
        <a:xfrm>
          <a:off x="1696305" y="882093"/>
          <a:ext cx="1661459" cy="1437358"/>
        </a:xfrm>
        <a:prstGeom prst="hexagon">
          <a:avLst>
            <a:gd name="adj" fmla="val 28570"/>
            <a:gd name="vf" fmla="val 11547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N" sz="1600" kern="1200">
              <a:latin typeface="+mj-lt"/>
              <a:cs typeface="Latha" panose="020B0604020202020204" pitchFamily="34" charset="0"/>
            </a:rPr>
            <a:t>Continuous engagement with NWOs</a:t>
          </a:r>
        </a:p>
      </dsp:txBody>
      <dsp:txXfrm>
        <a:off x="1971644" y="1120294"/>
        <a:ext cx="1110781" cy="9609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BD5A35-D874-475E-8758-A9FAB3C952D9}">
      <dsp:nvSpPr>
        <dsp:cNvPr id="0" name=""/>
        <dsp:cNvSpPr/>
      </dsp:nvSpPr>
      <dsp:spPr>
        <a:xfrm>
          <a:off x="1418325" y="-15699"/>
          <a:ext cx="4722928" cy="4722928"/>
        </a:xfrm>
        <a:prstGeom prst="circularArrow">
          <a:avLst>
            <a:gd name="adj1" fmla="val 5544"/>
            <a:gd name="adj2" fmla="val 330680"/>
            <a:gd name="adj3" fmla="val 13781011"/>
            <a:gd name="adj4" fmla="val 17382869"/>
            <a:gd name="adj5" fmla="val 5757"/>
          </a:avLst>
        </a:prstGeom>
        <a:solidFill>
          <a:srgbClr val="FFC6C6"/>
        </a:solidFill>
        <a:ln>
          <a:noFill/>
        </a:ln>
        <a:effectLst/>
      </dsp:spPr>
      <dsp:style>
        <a:lnRef idx="0">
          <a:scrgbClr r="0" g="0" b="0"/>
        </a:lnRef>
        <a:fillRef idx="1">
          <a:scrgbClr r="0" g="0" b="0"/>
        </a:fillRef>
        <a:effectRef idx="2">
          <a:scrgbClr r="0" g="0" b="0"/>
        </a:effectRef>
        <a:fontRef idx="minor"/>
      </dsp:style>
    </dsp:sp>
    <dsp:sp modelId="{189EAE54-FB58-4CE3-A6C3-4EB3D85049F0}">
      <dsp:nvSpPr>
        <dsp:cNvPr id="0" name=""/>
        <dsp:cNvSpPr/>
      </dsp:nvSpPr>
      <dsp:spPr>
        <a:xfrm>
          <a:off x="2676429" y="13646"/>
          <a:ext cx="2206719" cy="1103359"/>
        </a:xfrm>
        <a:prstGeom prst="roundRect">
          <a:avLst/>
        </a:prstGeom>
        <a:solidFill>
          <a:srgbClr val="D8A7B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Earning trust of NWOs and             </a:t>
          </a:r>
          <a:r>
            <a:rPr lang="en-US" sz="2000" kern="1200" err="1"/>
            <a:t>i</a:t>
          </a:r>
          <a:r>
            <a:rPr lang="en-US" sz="2000" kern="1200"/>
            <a:t>-WECS </a:t>
          </a:r>
        </a:p>
      </dsp:txBody>
      <dsp:txXfrm>
        <a:off x="2730291" y="67508"/>
        <a:ext cx="2098995" cy="995635"/>
      </dsp:txXfrm>
    </dsp:sp>
    <dsp:sp modelId="{23A7655E-54F3-4658-AB0B-7FB8C0456AA2}">
      <dsp:nvSpPr>
        <dsp:cNvPr id="0" name=""/>
        <dsp:cNvSpPr/>
      </dsp:nvSpPr>
      <dsp:spPr>
        <a:xfrm>
          <a:off x="4213069" y="1392565"/>
          <a:ext cx="2964374" cy="1103359"/>
        </a:xfrm>
        <a:prstGeom prst="roundRect">
          <a:avLst/>
        </a:prstGeom>
        <a:solidFill>
          <a:srgbClr val="D8A7B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kern="1200">
              <a:solidFill>
                <a:prstClr val="white"/>
              </a:solidFill>
              <a:latin typeface="Aptos" panose="02110004020202020204"/>
              <a:ea typeface="+mn-ea"/>
              <a:cs typeface="+mn-cs"/>
            </a:rPr>
            <a:t>Purposive outreach through comprehensive outreach plan and regular reviews</a:t>
          </a:r>
        </a:p>
      </dsp:txBody>
      <dsp:txXfrm>
        <a:off x="4266931" y="1446427"/>
        <a:ext cx="2856650" cy="995635"/>
      </dsp:txXfrm>
    </dsp:sp>
    <dsp:sp modelId="{F34FD151-1D39-4538-AA2E-B44B5A11A65B}">
      <dsp:nvSpPr>
        <dsp:cNvPr id="0" name=""/>
        <dsp:cNvSpPr/>
      </dsp:nvSpPr>
      <dsp:spPr>
        <a:xfrm>
          <a:off x="3860254" y="3644332"/>
          <a:ext cx="2206719" cy="1103359"/>
        </a:xfrm>
        <a:prstGeom prst="roundRect">
          <a:avLst/>
        </a:prstGeom>
        <a:solidFill>
          <a:srgbClr val="D8A7B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kern="1200">
              <a:solidFill>
                <a:prstClr val="white"/>
              </a:solidFill>
              <a:latin typeface="Aptos" panose="02110004020202020204"/>
              <a:ea typeface="+mn-ea"/>
              <a:cs typeface="+mn-cs"/>
            </a:rPr>
            <a:t>Continuous preventive education to         </a:t>
          </a:r>
          <a:r>
            <a:rPr lang="en-IN" sz="2000" kern="1200" err="1">
              <a:solidFill>
                <a:prstClr val="white"/>
              </a:solidFill>
              <a:latin typeface="Aptos" panose="02110004020202020204"/>
              <a:ea typeface="+mn-ea"/>
              <a:cs typeface="+mn-cs"/>
            </a:rPr>
            <a:t>i</a:t>
          </a:r>
          <a:r>
            <a:rPr lang="en-IN" sz="2000" kern="1200">
              <a:solidFill>
                <a:prstClr val="white"/>
              </a:solidFill>
              <a:latin typeface="Aptos" panose="02110004020202020204"/>
              <a:ea typeface="+mn-ea"/>
              <a:cs typeface="+mn-cs"/>
            </a:rPr>
            <a:t>-WECS</a:t>
          </a:r>
        </a:p>
      </dsp:txBody>
      <dsp:txXfrm>
        <a:off x="3914116" y="3698194"/>
        <a:ext cx="2098995" cy="995635"/>
      </dsp:txXfrm>
    </dsp:sp>
    <dsp:sp modelId="{1EB121E6-4546-41AF-9B7C-201801BAE07C}">
      <dsp:nvSpPr>
        <dsp:cNvPr id="0" name=""/>
        <dsp:cNvSpPr/>
      </dsp:nvSpPr>
      <dsp:spPr>
        <a:xfrm>
          <a:off x="1492605" y="3644332"/>
          <a:ext cx="2206719" cy="1103359"/>
        </a:xfrm>
        <a:prstGeom prst="roundRect">
          <a:avLst/>
        </a:prstGeom>
        <a:solidFill>
          <a:srgbClr val="D8A7B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kern="1200">
              <a:solidFill>
                <a:prstClr val="white"/>
              </a:solidFill>
              <a:latin typeface="Aptos" panose="02110004020202020204"/>
              <a:ea typeface="+mn-ea"/>
              <a:cs typeface="+mn-cs"/>
            </a:rPr>
            <a:t>Addressing the myths and misconceptions</a:t>
          </a:r>
        </a:p>
      </dsp:txBody>
      <dsp:txXfrm>
        <a:off x="1546467" y="3698194"/>
        <a:ext cx="2098995" cy="995635"/>
      </dsp:txXfrm>
    </dsp:sp>
    <dsp:sp modelId="{14DF4F63-8D70-45CA-A7F2-36AC08A0FC80}">
      <dsp:nvSpPr>
        <dsp:cNvPr id="0" name=""/>
        <dsp:cNvSpPr/>
      </dsp:nvSpPr>
      <dsp:spPr>
        <a:xfrm>
          <a:off x="292575" y="1392565"/>
          <a:ext cx="3143494" cy="1103359"/>
        </a:xfrm>
        <a:prstGeom prst="roundRect">
          <a:avLst/>
        </a:prstGeom>
        <a:solidFill>
          <a:srgbClr val="D8A7B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kern="1200">
              <a:solidFill>
                <a:prstClr val="white"/>
              </a:solidFill>
              <a:latin typeface="Aptos" panose="02110004020202020204"/>
              <a:ea typeface="+mn-ea"/>
              <a:cs typeface="+mn-cs"/>
            </a:rPr>
            <a:t>Appropriate counselling and linkage with government for mental health related issues</a:t>
          </a:r>
        </a:p>
      </dsp:txBody>
      <dsp:txXfrm>
        <a:off x="346437" y="1446427"/>
        <a:ext cx="3035770" cy="995635"/>
      </dsp:txXfrm>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6ED6B1B-8DC6-4815-B362-1AE7555BBB32}" type="datetimeFigureOut">
              <a:rPr lang="en-IN" smtClean="0"/>
              <a:t>10/07/2025</a:t>
            </a:fld>
            <a:endParaRPr lang="en-IN"/>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4181EFBD-9090-499B-8A21-031DC34CFF0B}" type="slidenum">
              <a:rPr lang="en-IN" smtClean="0"/>
              <a:t>‹#›</a:t>
            </a:fld>
            <a:endParaRPr lang="en-IN"/>
          </a:p>
        </p:txBody>
      </p:sp>
    </p:spTree>
    <p:extLst>
      <p:ext uri="{BB962C8B-B14F-4D97-AF65-F5344CB8AC3E}">
        <p14:creationId xmlns:p14="http://schemas.microsoft.com/office/powerpoint/2010/main" val="1818339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4181EFBD-9090-499B-8A21-031DC34CFF0B}" type="slidenum">
              <a:rPr lang="en-IN" smtClean="0"/>
              <a:t>1</a:t>
            </a:fld>
            <a:endParaRPr lang="en-IN"/>
          </a:p>
        </p:txBody>
      </p:sp>
    </p:spTree>
    <p:extLst>
      <p:ext uri="{BB962C8B-B14F-4D97-AF65-F5344CB8AC3E}">
        <p14:creationId xmlns:p14="http://schemas.microsoft.com/office/powerpoint/2010/main" val="2964935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a:t>The project focus and adopt people-centered, evidence-based, supportive supervision during its implementation. </a:t>
            </a:r>
          </a:p>
          <a:p>
            <a:r>
              <a:rPr lang="en-US" sz="1200"/>
              <a:t>Following are the approaches adopted for bridging the service delivery gaps:</a:t>
            </a:r>
          </a:p>
          <a:p>
            <a:r>
              <a:rPr lang="en-US" sz="1200"/>
              <a:t>- Earning trust of network operator and </a:t>
            </a:r>
            <a:r>
              <a:rPr lang="en-US" sz="1200" err="1"/>
              <a:t>i</a:t>
            </a:r>
            <a:r>
              <a:rPr lang="en-US" sz="1200"/>
              <a:t>-WECS</a:t>
            </a:r>
          </a:p>
          <a:p>
            <a:r>
              <a:rPr lang="en-IN" sz="1200"/>
              <a:t>- Purposive outreach through comprehensive outreach plan</a:t>
            </a:r>
          </a:p>
          <a:p>
            <a:r>
              <a:rPr lang="en-IN" sz="1200"/>
              <a:t>- Addressing the myths and misconceptions is important and urgent. </a:t>
            </a:r>
          </a:p>
          <a:p>
            <a:r>
              <a:rPr lang="en-IN" sz="1200"/>
              <a:t>- Enhancing the knowledge levels of </a:t>
            </a:r>
            <a:r>
              <a:rPr lang="en-IN" sz="1200" err="1"/>
              <a:t>i</a:t>
            </a:r>
            <a:r>
              <a:rPr lang="en-IN" sz="1200"/>
              <a:t>-WECS through continuous dissemination of key messages related to HIV, STI, condom use, etc</a:t>
            </a:r>
          </a:p>
          <a:p>
            <a:r>
              <a:rPr lang="en-IN" sz="1200"/>
              <a:t>- Appropriate counselling and linking with government to mental health related issues like  depression, anxiety, self-pity, etc </a:t>
            </a:r>
          </a:p>
          <a:p>
            <a:endParaRPr lang="en-IN"/>
          </a:p>
        </p:txBody>
      </p:sp>
      <p:sp>
        <p:nvSpPr>
          <p:cNvPr id="4" name="Slide Number Placeholder 3"/>
          <p:cNvSpPr>
            <a:spLocks noGrp="1"/>
          </p:cNvSpPr>
          <p:nvPr>
            <p:ph type="sldNum" sz="quarter" idx="5"/>
          </p:nvPr>
        </p:nvSpPr>
        <p:spPr/>
        <p:txBody>
          <a:bodyPr/>
          <a:lstStyle/>
          <a:p>
            <a:fld id="{4181EFBD-9090-499B-8A21-031DC34CFF0B}" type="slidenum">
              <a:rPr lang="en-IN" smtClean="0"/>
              <a:t>10</a:t>
            </a:fld>
            <a:endParaRPr lang="en-IN"/>
          </a:p>
        </p:txBody>
      </p:sp>
    </p:spTree>
    <p:extLst>
      <p:ext uri="{BB962C8B-B14F-4D97-AF65-F5344CB8AC3E}">
        <p14:creationId xmlns:p14="http://schemas.microsoft.com/office/powerpoint/2010/main" val="3005761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a:t>This slide exhibits the community voices as verbatim </a:t>
            </a:r>
          </a:p>
          <a:p>
            <a:r>
              <a:rPr lang="en-US" sz="1200" i="1"/>
              <a:t>“Everyone who works like us have entered this business willingly to earn some additional monies. Our dependency on network operator is high and we have to keep her also in good humor as much as we keep our clients satisfied” - </a:t>
            </a:r>
            <a:r>
              <a:rPr lang="en-US" sz="1200" i="1" err="1"/>
              <a:t>i</a:t>
            </a:r>
            <a:r>
              <a:rPr lang="en-US" sz="1200" i="1"/>
              <a:t>-WECS</a:t>
            </a:r>
          </a:p>
          <a:p>
            <a:endParaRPr lang="en-US" sz="1200" i="1"/>
          </a:p>
          <a:p>
            <a:r>
              <a:rPr lang="en-US" sz="1200" i="1"/>
              <a:t> Reaching </a:t>
            </a:r>
            <a:r>
              <a:rPr lang="en-US" sz="1200" i="1" err="1"/>
              <a:t>i</a:t>
            </a:r>
            <a:r>
              <a:rPr lang="en-US" sz="1200" i="1"/>
              <a:t>-WECS through network operators is a good idea that allowed the sex workers to feel more relaxed, open to talk and share their experiences, Network operator facilitated the reach and helped us in motivating the </a:t>
            </a:r>
            <a:r>
              <a:rPr lang="en-US" sz="1200" i="1" err="1"/>
              <a:t>i</a:t>
            </a:r>
            <a:r>
              <a:rPr lang="en-US" sz="1200" i="1"/>
              <a:t>-WECS for testing also” – community staff managing </a:t>
            </a:r>
            <a:r>
              <a:rPr lang="en-US" sz="1200" i="1" err="1"/>
              <a:t>i</a:t>
            </a:r>
            <a:r>
              <a:rPr lang="en-US" sz="1200" i="1"/>
              <a:t>-WECS program</a:t>
            </a:r>
          </a:p>
          <a:p>
            <a:endParaRPr lang="en-IN" sz="1200" i="1"/>
          </a:p>
          <a:p>
            <a:endParaRPr lang="en-IN"/>
          </a:p>
        </p:txBody>
      </p:sp>
      <p:sp>
        <p:nvSpPr>
          <p:cNvPr id="4" name="Slide Number Placeholder 3"/>
          <p:cNvSpPr>
            <a:spLocks noGrp="1"/>
          </p:cNvSpPr>
          <p:nvPr>
            <p:ph type="sldNum" sz="quarter" idx="5"/>
          </p:nvPr>
        </p:nvSpPr>
        <p:spPr/>
        <p:txBody>
          <a:bodyPr/>
          <a:lstStyle/>
          <a:p>
            <a:fld id="{4181EFBD-9090-499B-8A21-031DC34CFF0B}" type="slidenum">
              <a:rPr lang="en-IN" smtClean="0"/>
              <a:t>11</a:t>
            </a:fld>
            <a:endParaRPr lang="en-IN"/>
          </a:p>
        </p:txBody>
      </p:sp>
    </p:spTree>
    <p:extLst>
      <p:ext uri="{BB962C8B-B14F-4D97-AF65-F5344CB8AC3E}">
        <p14:creationId xmlns:p14="http://schemas.microsoft.com/office/powerpoint/2010/main" val="3074076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During the period May 2022 to March 2025, 4689 </a:t>
            </a:r>
            <a:r>
              <a:rPr lang="en-US" err="1"/>
              <a:t>i</a:t>
            </a:r>
            <a:r>
              <a:rPr lang="en-US"/>
              <a:t>-WECS registered and all of them were offered prevention education. </a:t>
            </a:r>
          </a:p>
          <a:p>
            <a:pPr marL="171450" indent="-171450">
              <a:buFont typeface="Arial" panose="020B0604020202020204" pitchFamily="34" charset="0"/>
              <a:buChar char="•"/>
            </a:pPr>
            <a:r>
              <a:rPr lang="en-US"/>
              <a:t>Among the 3391 (72%) who were tested for HIV, 313 (9%) were detected as positives and 305 (97%) were linked to life-saving ARV treatment. </a:t>
            </a:r>
          </a:p>
          <a:p>
            <a:pPr marL="171450" indent="-171450">
              <a:buFont typeface="Arial" panose="020B0604020202020204" pitchFamily="34" charset="0"/>
              <a:buChar char="•"/>
            </a:pPr>
            <a:r>
              <a:rPr lang="en-US"/>
              <a:t>It is worth to mention that 95% of the </a:t>
            </a:r>
            <a:r>
              <a:rPr lang="en-US" err="1"/>
              <a:t>i</a:t>
            </a:r>
            <a:r>
              <a:rPr lang="en-US"/>
              <a:t>-WECS were reached through NWOs.</a:t>
            </a:r>
            <a:endParaRPr lang="en-IN"/>
          </a:p>
        </p:txBody>
      </p:sp>
      <p:sp>
        <p:nvSpPr>
          <p:cNvPr id="4" name="Slide Number Placeholder 3"/>
          <p:cNvSpPr>
            <a:spLocks noGrp="1"/>
          </p:cNvSpPr>
          <p:nvPr>
            <p:ph type="sldNum" sz="quarter" idx="5"/>
          </p:nvPr>
        </p:nvSpPr>
        <p:spPr/>
        <p:txBody>
          <a:bodyPr/>
          <a:lstStyle/>
          <a:p>
            <a:fld id="{4181EFBD-9090-499B-8A21-031DC34CFF0B}" type="slidenum">
              <a:rPr lang="en-IN" smtClean="0"/>
              <a:t>12</a:t>
            </a:fld>
            <a:endParaRPr lang="en-IN"/>
          </a:p>
        </p:txBody>
      </p:sp>
    </p:spTree>
    <p:extLst>
      <p:ext uri="{BB962C8B-B14F-4D97-AF65-F5344CB8AC3E}">
        <p14:creationId xmlns:p14="http://schemas.microsoft.com/office/powerpoint/2010/main" val="3526078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It is vital to reach and test early. Under the </a:t>
            </a:r>
            <a:r>
              <a:rPr lang="en-US" err="1"/>
              <a:t>i</a:t>
            </a:r>
            <a:r>
              <a:rPr lang="en-US"/>
              <a:t>-WECS intervention, around 2837 (84%) of the individuals tested were in the age group 20-34 years and 107 (4%) were detected HIV positives. </a:t>
            </a:r>
          </a:p>
          <a:p>
            <a:pPr marL="171450" indent="-171450">
              <a:buFont typeface="Arial" panose="020B0604020202020204" pitchFamily="34" charset="0"/>
              <a:buChar char="•"/>
            </a:pPr>
            <a:r>
              <a:rPr lang="en-US"/>
              <a:t>It is equally important to test the </a:t>
            </a:r>
            <a:r>
              <a:rPr lang="en-US" err="1"/>
              <a:t>i</a:t>
            </a:r>
            <a:r>
              <a:rPr lang="en-US"/>
              <a:t>-WECS who otherwise would have been left out in the HIV response. A high positivity of 29% that was found among the 35-39 years confirms this statement. </a:t>
            </a:r>
            <a:endParaRPr lang="en-IN"/>
          </a:p>
        </p:txBody>
      </p:sp>
      <p:sp>
        <p:nvSpPr>
          <p:cNvPr id="4" name="Slide Number Placeholder 3"/>
          <p:cNvSpPr>
            <a:spLocks noGrp="1"/>
          </p:cNvSpPr>
          <p:nvPr>
            <p:ph type="sldNum" sz="quarter" idx="5"/>
          </p:nvPr>
        </p:nvSpPr>
        <p:spPr/>
        <p:txBody>
          <a:bodyPr/>
          <a:lstStyle/>
          <a:p>
            <a:fld id="{4181EFBD-9090-499B-8A21-031DC34CFF0B}" type="slidenum">
              <a:rPr lang="en-IN" smtClean="0"/>
              <a:t>13</a:t>
            </a:fld>
            <a:endParaRPr lang="en-IN"/>
          </a:p>
        </p:txBody>
      </p:sp>
    </p:spTree>
    <p:extLst>
      <p:ext uri="{BB962C8B-B14F-4D97-AF65-F5344CB8AC3E}">
        <p14:creationId xmlns:p14="http://schemas.microsoft.com/office/powerpoint/2010/main" val="1517876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10D08-DE3E-9AC6-F502-9E47C13AD2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9D6F1F-00F7-5E2D-3C7A-A90ABE7948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3DFAAC-A9F2-1629-560E-055629B2E03C}"/>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kern="100" spc="-10">
                <a:solidFill>
                  <a:srgbClr val="151616"/>
                </a:solidFill>
                <a:latin typeface="Arial" panose="020B0604020202020204" pitchFamily="34" charset="0"/>
                <a:ea typeface="DengXian" panose="02010600030101010101" pitchFamily="2" charset="-122"/>
                <a:cs typeface="Arial" panose="020B0604020202020204" pitchFamily="34" charset="0"/>
              </a:rPr>
              <a:t>Women engaging in commercial sex work </a:t>
            </a:r>
            <a:r>
              <a:rPr lang="en-IN" sz="1200" kern="100" spc="-10">
                <a:solidFill>
                  <a:srgbClr val="151616"/>
                </a:solidFill>
                <a:effectLst/>
                <a:latin typeface="Arial" panose="020B0604020202020204" pitchFamily="34" charset="0"/>
                <a:ea typeface="DengXian" panose="02010600030101010101" pitchFamily="2" charset="-122"/>
                <a:cs typeface="Arial" panose="020B0604020202020204" pitchFamily="34" charset="0"/>
              </a:rPr>
              <a:t>who are </a:t>
            </a:r>
            <a:r>
              <a:rPr lang="en-IN" sz="1200" kern="100">
                <a:solidFill>
                  <a:srgbClr val="151616"/>
                </a:solidFill>
                <a:effectLst/>
                <a:latin typeface="Arial" panose="020B0604020202020204" pitchFamily="34" charset="0"/>
                <a:ea typeface="DengXian" panose="02010600030101010101" pitchFamily="2" charset="-122"/>
                <a:cs typeface="Arial" panose="020B0604020202020204" pitchFamily="34" charset="0"/>
              </a:rPr>
              <a:t>not soliciting in the traditional physical domains, but through </a:t>
            </a:r>
            <a:r>
              <a:rPr lang="en-IN" sz="1200" kern="100" spc="-10">
                <a:solidFill>
                  <a:srgbClr val="151616"/>
                </a:solidFill>
                <a:effectLst/>
                <a:latin typeface="Arial" panose="020B0604020202020204" pitchFamily="34" charset="0"/>
                <a:ea typeface="DengXian" panose="02010600030101010101" pitchFamily="2" charset="-122"/>
                <a:cs typeface="Arial" panose="020B0604020202020204" pitchFamily="34" charset="0"/>
              </a:rPr>
              <a:t>virtual and network-based client solicitation</a:t>
            </a:r>
            <a:r>
              <a:rPr lang="en-IN" sz="1200" kern="100">
                <a:solidFill>
                  <a:srgbClr val="151616"/>
                </a:solidFill>
                <a:effectLst/>
                <a:latin typeface="Arial" panose="020B0604020202020204" pitchFamily="34" charset="0"/>
                <a:ea typeface="DengXian" panose="02010600030101010101" pitchFamily="2" charset="-122"/>
                <a:cs typeface="Arial" panose="020B0604020202020204" pitchFamily="34" charset="0"/>
              </a:rPr>
              <a:t> and </a:t>
            </a:r>
            <a:r>
              <a:rPr lang="en-US">
                <a:latin typeface="Arial" panose="020B0604020202020204" pitchFamily="34" charset="0"/>
                <a:cs typeface="Arial" panose="020B0604020202020204" pitchFamily="34" charset="0"/>
              </a:rPr>
              <a:t>adopted for i-WECS implementation was an effective and results-oriented approach to reach uncovered populations and provide access to HIV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A total of 520 network operators were identified, through reach the 4,689 i-WECS, facilitating access to HIV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82% of i-WECS are operating sex work through network operators within the district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Among those reporting informal WECS, the duration of engagement varies: 82% have been involved </a:t>
            </a:r>
            <a:r>
              <a:rPr lang="en-US" sz="1200">
                <a:solidFill>
                  <a:srgbClr val="FF0000"/>
                </a:solidFill>
              </a:rPr>
              <a:t>for 1-2 years, 17% for 1-5 years, and 2% for more than 5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84% of the individual are identified and tested in the age group 20-34 years and 4% positivity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Marital status analysis among i-WECS under the intervention reveals that 95% are married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Almost 50% of the i-WECS take an average 27.7 days from registration to undergoing HIV testing.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endParaRPr lang="en-IN"/>
          </a:p>
          <a:p>
            <a:endParaRPr lang="en-IN"/>
          </a:p>
        </p:txBody>
      </p:sp>
      <p:sp>
        <p:nvSpPr>
          <p:cNvPr id="4" name="Slide Number Placeholder 3">
            <a:extLst>
              <a:ext uri="{FF2B5EF4-FFF2-40B4-BE49-F238E27FC236}">
                <a16:creationId xmlns:a16="http://schemas.microsoft.com/office/drawing/2014/main" id="{5910740D-C6D2-265F-9D2C-418E13DC3AB6}"/>
              </a:ext>
            </a:extLst>
          </p:cNvPr>
          <p:cNvSpPr>
            <a:spLocks noGrp="1"/>
          </p:cNvSpPr>
          <p:nvPr>
            <p:ph type="sldNum" sz="quarter" idx="5"/>
          </p:nvPr>
        </p:nvSpPr>
        <p:spPr/>
        <p:txBody>
          <a:bodyPr/>
          <a:lstStyle/>
          <a:p>
            <a:fld id="{4181EFBD-9090-499B-8A21-031DC34CFF0B}" type="slidenum">
              <a:rPr lang="en-IN" smtClean="0"/>
              <a:t>14</a:t>
            </a:fld>
            <a:endParaRPr lang="en-IN"/>
          </a:p>
        </p:txBody>
      </p:sp>
    </p:spTree>
    <p:extLst>
      <p:ext uri="{BB962C8B-B14F-4D97-AF65-F5344CB8AC3E}">
        <p14:creationId xmlns:p14="http://schemas.microsoft.com/office/powerpoint/2010/main" val="153837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It is vital to capture the lived experiences that informs the program’s key strategies </a:t>
            </a:r>
          </a:p>
          <a:p>
            <a:pPr marL="171450" indent="-171450">
              <a:buFont typeface="Arial" panose="020B0604020202020204" pitchFamily="34" charset="0"/>
              <a:buChar char="•"/>
            </a:pPr>
            <a:r>
              <a:rPr lang="en-US"/>
              <a:t>This is an effective intervention to reach those women who seek anonymity and solicit clients through network and through virtual medium</a:t>
            </a:r>
          </a:p>
          <a:p>
            <a:pPr marL="171450" indent="-171450">
              <a:buFont typeface="Arial" panose="020B0604020202020204" pitchFamily="34" charset="0"/>
              <a:buChar char="•"/>
            </a:pPr>
            <a:r>
              <a:rPr lang="en-US"/>
              <a:t>The NWOs are to be effectively tapped and motivated for mobilizing the WECS for HIV testing </a:t>
            </a:r>
          </a:p>
          <a:p>
            <a:pPr marL="171450" indent="-171450">
              <a:buFont typeface="Arial" panose="020B0604020202020204" pitchFamily="34" charset="0"/>
              <a:buChar char="•"/>
            </a:pPr>
            <a:r>
              <a:rPr lang="en-US"/>
              <a:t>Prevention education empowers the WECS to access services </a:t>
            </a:r>
          </a:p>
          <a:p>
            <a:pPr marL="171450" indent="-171450">
              <a:buFont typeface="Arial" panose="020B0604020202020204" pitchFamily="34" charset="0"/>
              <a:buChar char="•"/>
            </a:pPr>
            <a:r>
              <a:rPr lang="en-IN"/>
              <a:t>A case-based approach is necessary to provide services tailored to the needs of </a:t>
            </a:r>
            <a:r>
              <a:rPr lang="en-IN" err="1"/>
              <a:t>i</a:t>
            </a:r>
            <a:r>
              <a:rPr lang="en-IN"/>
              <a:t>-WECS.</a:t>
            </a:r>
          </a:p>
        </p:txBody>
      </p:sp>
      <p:sp>
        <p:nvSpPr>
          <p:cNvPr id="4" name="Slide Number Placeholder 3"/>
          <p:cNvSpPr>
            <a:spLocks noGrp="1"/>
          </p:cNvSpPr>
          <p:nvPr>
            <p:ph type="sldNum" sz="quarter" idx="5"/>
          </p:nvPr>
        </p:nvSpPr>
        <p:spPr/>
        <p:txBody>
          <a:bodyPr/>
          <a:lstStyle/>
          <a:p>
            <a:fld id="{4181EFBD-9090-499B-8A21-031DC34CFF0B}" type="slidenum">
              <a:rPr lang="en-IN" smtClean="0"/>
              <a:t>15</a:t>
            </a:fld>
            <a:endParaRPr lang="en-IN"/>
          </a:p>
        </p:txBody>
      </p:sp>
    </p:spTree>
    <p:extLst>
      <p:ext uri="{BB962C8B-B14F-4D97-AF65-F5344CB8AC3E}">
        <p14:creationId xmlns:p14="http://schemas.microsoft.com/office/powerpoint/2010/main" val="1902988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E36C5-E665-A3B9-7295-6F799404E8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894B50-585F-6F08-807C-7CC906DFB9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5D7130-2B95-B30F-93BF-13B99AD7BFF9}"/>
              </a:ext>
            </a:extLst>
          </p:cNvPr>
          <p:cNvSpPr>
            <a:spLocks noGrp="1"/>
          </p:cNvSpPr>
          <p:nvPr>
            <p:ph type="body" idx="1"/>
          </p:nvPr>
        </p:nvSpPr>
        <p:spPr/>
        <p:txBody>
          <a:bodyPr/>
          <a:lstStyle/>
          <a:p>
            <a:pPr marL="285750" indent="-285750">
              <a:buFont typeface="Arial" panose="020B0604020202020204" pitchFamily="34" charset="0"/>
              <a:buChar char="•"/>
            </a:pPr>
            <a:r>
              <a:rPr lang="en-US" sz="1200"/>
              <a:t>Average time taken for </a:t>
            </a:r>
            <a:r>
              <a:rPr lang="en-US" sz="1200" err="1"/>
              <a:t>i</a:t>
            </a:r>
            <a:r>
              <a:rPr lang="en-US" sz="1200"/>
              <a:t>-WECS from registration to HIV testing is 27.7 days. Follow-up of </a:t>
            </a:r>
            <a:r>
              <a:rPr lang="en-US" sz="1200" err="1"/>
              <a:t>i</a:t>
            </a:r>
            <a:r>
              <a:rPr lang="en-US" sz="1200"/>
              <a:t>-WECS for HIV testing is a challenge. Improving the access by integrating with existing government testing facilities could reduce the time. </a:t>
            </a:r>
          </a:p>
          <a:p>
            <a:pPr marL="285750" indent="-285750">
              <a:buFont typeface="Arial" panose="020B0604020202020204" pitchFamily="34" charset="0"/>
              <a:buChar char="•"/>
            </a:pPr>
            <a:r>
              <a:rPr lang="en-US" sz="1200"/>
              <a:t>Identifying network operator is a challenge as they fear their identity. Building trust and assuring them confidentiality, explaining the importance of STIs.</a:t>
            </a:r>
          </a:p>
          <a:p>
            <a:pPr marL="285750" indent="-285750">
              <a:buFont typeface="Arial" panose="020B0604020202020204" pitchFamily="34" charset="0"/>
              <a:buChar char="•"/>
            </a:pPr>
            <a:r>
              <a:rPr lang="en-US" sz="1200"/>
              <a:t>Considering the distance of a geography, outreach follow-up with all the NWOs is a challenge. This can be overcome through effective outreach micro-plans </a:t>
            </a:r>
          </a:p>
          <a:p>
            <a:pPr marL="285750" indent="-285750">
              <a:buFont typeface="Arial" panose="020B0604020202020204" pitchFamily="34" charset="0"/>
              <a:buChar char="•"/>
            </a:pPr>
            <a:r>
              <a:rPr lang="en-US" sz="1200"/>
              <a:t>Due to the anonymous nature, follow-up of </a:t>
            </a:r>
            <a:r>
              <a:rPr lang="en-US" sz="1200" err="1"/>
              <a:t>i</a:t>
            </a:r>
            <a:r>
              <a:rPr lang="en-US" sz="1200"/>
              <a:t>-WECS through NWOs for preventive education and other HIV services, remains a challenge. This could be overcome by intensifying follow-up and building trust and confidence. </a:t>
            </a:r>
          </a:p>
          <a:p>
            <a:endParaRPr lang="en-IN"/>
          </a:p>
        </p:txBody>
      </p:sp>
      <p:sp>
        <p:nvSpPr>
          <p:cNvPr id="4" name="Slide Number Placeholder 3">
            <a:extLst>
              <a:ext uri="{FF2B5EF4-FFF2-40B4-BE49-F238E27FC236}">
                <a16:creationId xmlns:a16="http://schemas.microsoft.com/office/drawing/2014/main" id="{4D080AB9-84FF-78F5-CBFA-0E2ECE602D42}"/>
              </a:ext>
            </a:extLst>
          </p:cNvPr>
          <p:cNvSpPr>
            <a:spLocks noGrp="1"/>
          </p:cNvSpPr>
          <p:nvPr>
            <p:ph type="sldNum" sz="quarter" idx="5"/>
          </p:nvPr>
        </p:nvSpPr>
        <p:spPr/>
        <p:txBody>
          <a:bodyPr/>
          <a:lstStyle/>
          <a:p>
            <a:fld id="{4181EFBD-9090-499B-8A21-031DC34CFF0B}" type="slidenum">
              <a:rPr lang="en-IN" smtClean="0"/>
              <a:t>16</a:t>
            </a:fld>
            <a:endParaRPr lang="en-IN"/>
          </a:p>
        </p:txBody>
      </p:sp>
    </p:spTree>
    <p:extLst>
      <p:ext uri="{BB962C8B-B14F-4D97-AF65-F5344CB8AC3E}">
        <p14:creationId xmlns:p14="http://schemas.microsoft.com/office/powerpoint/2010/main" val="3441120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Tx/>
              <a:buChar char="-"/>
            </a:pPr>
            <a:r>
              <a:rPr lang="en-US">
                <a:solidFill>
                  <a:schemeClr val="tx1"/>
                </a:solidFill>
              </a:rPr>
              <a:t>The intervention is demonstrated as a feasible and effective strategy complementing the program efforts for prevention, testing and life-saving ARV treatment. </a:t>
            </a:r>
          </a:p>
          <a:p>
            <a:pPr marL="0" marR="0" lvl="0" indent="0" algn="l" defTabSz="914400" rtl="0" eaLnBrk="1" fontAlgn="auto" latinLnBrk="0" hangingPunct="1">
              <a:lnSpc>
                <a:spcPct val="100000"/>
              </a:lnSpc>
              <a:spcBef>
                <a:spcPts val="0"/>
              </a:spcBef>
              <a:spcAft>
                <a:spcPts val="0"/>
              </a:spcAft>
              <a:buClrTx/>
              <a:buSzTx/>
              <a:buFontTx/>
              <a:buChar char="-"/>
              <a:tabLst/>
              <a:defRPr/>
            </a:pPr>
            <a:r>
              <a:rPr lang="en-US">
                <a:solidFill>
                  <a:schemeClr val="tx1"/>
                </a:solidFill>
              </a:rPr>
              <a:t>The intervention is critical so as to reach those with higher risk to HIV and STI and having high vulnerabilities </a:t>
            </a:r>
          </a:p>
          <a:p>
            <a:pPr marL="0" marR="0" lvl="0" indent="0" algn="l" defTabSz="914400" rtl="0" eaLnBrk="1" fontAlgn="auto" latinLnBrk="0" hangingPunct="1">
              <a:lnSpc>
                <a:spcPct val="100000"/>
              </a:lnSpc>
              <a:spcBef>
                <a:spcPts val="0"/>
              </a:spcBef>
              <a:spcAft>
                <a:spcPts val="0"/>
              </a:spcAft>
              <a:buClrTx/>
              <a:buSzTx/>
              <a:buFontTx/>
              <a:buChar char="-"/>
              <a:tabLst/>
              <a:defRPr/>
            </a:pPr>
            <a:r>
              <a:rPr lang="en-US">
                <a:solidFill>
                  <a:schemeClr val="tx1"/>
                </a:solidFill>
              </a:rPr>
              <a:t>The process adopted is simple to adapt and can be replicated in the national program. </a:t>
            </a:r>
          </a:p>
          <a:p>
            <a:pPr lvl="0">
              <a:buFontTx/>
              <a:buChar char="-"/>
            </a:pPr>
            <a:endParaRPr lang="en-IN">
              <a:solidFill>
                <a:schemeClr val="tx1"/>
              </a:solidFill>
            </a:endParaRPr>
          </a:p>
        </p:txBody>
      </p:sp>
      <p:sp>
        <p:nvSpPr>
          <p:cNvPr id="4" name="Slide Number Placeholder 3"/>
          <p:cNvSpPr>
            <a:spLocks noGrp="1"/>
          </p:cNvSpPr>
          <p:nvPr>
            <p:ph type="sldNum" sz="quarter" idx="5"/>
          </p:nvPr>
        </p:nvSpPr>
        <p:spPr/>
        <p:txBody>
          <a:bodyPr/>
          <a:lstStyle/>
          <a:p>
            <a:fld id="{4181EFBD-9090-499B-8A21-031DC34CFF0B}" type="slidenum">
              <a:rPr lang="en-IN" smtClean="0"/>
              <a:t>17</a:t>
            </a:fld>
            <a:endParaRPr lang="en-IN"/>
          </a:p>
        </p:txBody>
      </p:sp>
    </p:spTree>
    <p:extLst>
      <p:ext uri="{BB962C8B-B14F-4D97-AF65-F5344CB8AC3E}">
        <p14:creationId xmlns:p14="http://schemas.microsoft.com/office/powerpoint/2010/main" val="2853796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4181EFBD-9090-499B-8A21-031DC34CFF0B}" type="slidenum">
              <a:rPr lang="en-IN" smtClean="0"/>
              <a:t>18</a:t>
            </a:fld>
            <a:endParaRPr lang="en-IN"/>
          </a:p>
        </p:txBody>
      </p:sp>
    </p:spTree>
    <p:extLst>
      <p:ext uri="{BB962C8B-B14F-4D97-AF65-F5344CB8AC3E}">
        <p14:creationId xmlns:p14="http://schemas.microsoft.com/office/powerpoint/2010/main" val="858050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4181EFBD-9090-499B-8A21-031DC34CFF0B}" type="slidenum">
              <a:rPr lang="en-IN" smtClean="0"/>
              <a:t>19</a:t>
            </a:fld>
            <a:endParaRPr lang="en-IN"/>
          </a:p>
        </p:txBody>
      </p:sp>
    </p:spTree>
    <p:extLst>
      <p:ext uri="{BB962C8B-B14F-4D97-AF65-F5344CB8AC3E}">
        <p14:creationId xmlns:p14="http://schemas.microsoft.com/office/powerpoint/2010/main" val="2041988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4181EFBD-9090-499B-8A21-031DC34CFF0B}" type="slidenum">
              <a:rPr lang="en-IN" smtClean="0"/>
              <a:t>2</a:t>
            </a:fld>
            <a:endParaRPr lang="en-IN"/>
          </a:p>
        </p:txBody>
      </p:sp>
    </p:spTree>
    <p:extLst>
      <p:ext uri="{BB962C8B-B14F-4D97-AF65-F5344CB8AC3E}">
        <p14:creationId xmlns:p14="http://schemas.microsoft.com/office/powerpoint/2010/main" val="3886125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adult HIV prevalence in AP is 0.62% which is three-times more than the national average (0.20%). </a:t>
            </a:r>
          </a:p>
          <a:p>
            <a:r>
              <a:rPr lang="en-US"/>
              <a:t>The HIV prevalence among WECS is 1.78% which is almost equal to the national average (1.88%) signaling the need for intervention among WECS who are left behind the HIV response in the state. </a:t>
            </a:r>
          </a:p>
          <a:p>
            <a:r>
              <a:rPr lang="en-US"/>
              <a:t>In collaboration with the state, the first 95 gap was closed from 76% to 87% in a span of four years by demonstrating various models including </a:t>
            </a:r>
            <a:r>
              <a:rPr lang="en-US" err="1"/>
              <a:t>i</a:t>
            </a:r>
            <a:r>
              <a:rPr lang="en-US"/>
              <a:t>-WECS. </a:t>
            </a:r>
          </a:p>
          <a:p>
            <a:r>
              <a:rPr lang="en-US"/>
              <a:t> </a:t>
            </a:r>
            <a:endParaRPr lang="en-IN"/>
          </a:p>
        </p:txBody>
      </p:sp>
      <p:sp>
        <p:nvSpPr>
          <p:cNvPr id="4" name="Slide Number Placeholder 3"/>
          <p:cNvSpPr>
            <a:spLocks noGrp="1"/>
          </p:cNvSpPr>
          <p:nvPr>
            <p:ph type="sldNum" sz="quarter" idx="5"/>
          </p:nvPr>
        </p:nvSpPr>
        <p:spPr/>
        <p:txBody>
          <a:bodyPr/>
          <a:lstStyle/>
          <a:p>
            <a:fld id="{4181EFBD-9090-499B-8A21-031DC34CFF0B}" type="slidenum">
              <a:rPr lang="en-IN" smtClean="0"/>
              <a:t>3</a:t>
            </a:fld>
            <a:endParaRPr lang="en-IN"/>
          </a:p>
        </p:txBody>
      </p:sp>
    </p:spTree>
    <p:extLst>
      <p:ext uri="{BB962C8B-B14F-4D97-AF65-F5344CB8AC3E}">
        <p14:creationId xmlns:p14="http://schemas.microsoft.com/office/powerpoint/2010/main" val="1611711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N" sz="1200" kern="1200">
                <a:solidFill>
                  <a:schemeClr val="tx1"/>
                </a:solidFill>
                <a:effectLst/>
                <a:latin typeface="+mn-lt"/>
                <a:ea typeface="+mn-ea"/>
                <a:cs typeface="+mn-cs"/>
              </a:rPr>
              <a:t>Wherein, NACP Phase-V aims to accelerate reduction in new annual HIV infections through a basket of strategies tailored to the high-risk, at-risk, and low-risk population groups. </a:t>
            </a:r>
          </a:p>
          <a:p>
            <a:pPr marL="171450" indent="-171450">
              <a:buFont typeface="Arial" panose="020B0604020202020204" pitchFamily="34" charset="0"/>
              <a:buChar char="•"/>
            </a:pPr>
            <a:r>
              <a:rPr lang="en-US" sz="1200" kern="1200">
                <a:solidFill>
                  <a:schemeClr val="tx1"/>
                </a:solidFill>
                <a:effectLst/>
                <a:latin typeface="+mn-lt"/>
                <a:ea typeface="+mn-ea"/>
                <a:cs typeface="+mn-cs"/>
              </a:rPr>
              <a:t>A community listening exercise was conducted before the initiation of the intervention with </a:t>
            </a:r>
            <a:r>
              <a:rPr lang="en-US" sz="1200" kern="1200" err="1">
                <a:solidFill>
                  <a:schemeClr val="tx1"/>
                </a:solidFill>
                <a:effectLst/>
                <a:latin typeface="+mn-lt"/>
                <a:ea typeface="+mn-ea"/>
                <a:cs typeface="+mn-cs"/>
              </a:rPr>
              <a:t>i</a:t>
            </a:r>
            <a:r>
              <a:rPr lang="en-US" sz="1200" kern="1200">
                <a:solidFill>
                  <a:schemeClr val="tx1"/>
                </a:solidFill>
                <a:effectLst/>
                <a:latin typeface="+mn-lt"/>
                <a:ea typeface="+mn-ea"/>
                <a:cs typeface="+mn-cs"/>
              </a:rPr>
              <a:t>-WECS in the state of Andhra Pradesh to increase understanding of their sexual dynamics and needs. </a:t>
            </a:r>
          </a:p>
          <a:p>
            <a:pPr marL="171450" indent="-171450">
              <a:buFont typeface="Arial" panose="020B0604020202020204" pitchFamily="34" charset="0"/>
              <a:buChar char="•"/>
            </a:pPr>
            <a:r>
              <a:rPr lang="en-US" sz="1200" kern="1200">
                <a:solidFill>
                  <a:schemeClr val="tx1"/>
                </a:solidFill>
                <a:effectLst/>
                <a:latin typeface="+mn-lt"/>
                <a:ea typeface="+mn-ea"/>
                <a:cs typeface="+mn-cs"/>
              </a:rPr>
              <a:t>The consultation also highlighted that the informal networks of WECS were women who do not identify as people at higher risk for HIV, while their risk perception for HIV and STI is very low, therefore hindering their acceptance to register at a TI project. </a:t>
            </a:r>
          </a:p>
          <a:p>
            <a:pPr marL="171450" indent="-171450">
              <a:buFont typeface="Arial" panose="020B0604020202020204" pitchFamily="34" charset="0"/>
              <a:buChar char="•"/>
            </a:pPr>
            <a:r>
              <a:rPr lang="en-US" sz="1200" kern="1200">
                <a:solidFill>
                  <a:schemeClr val="tx1"/>
                </a:solidFill>
                <a:effectLst/>
                <a:latin typeface="+mn-lt"/>
                <a:ea typeface="+mn-ea"/>
                <a:cs typeface="+mn-cs"/>
              </a:rPr>
              <a:t>It also highlighted that there is vast number of women who are married and were engaged in sex work for extra income without the knowledge of their husbands or family. </a:t>
            </a:r>
          </a:p>
          <a:p>
            <a:pPr marL="171450" indent="-171450">
              <a:buFont typeface="Arial" panose="020B0604020202020204" pitchFamily="34" charset="0"/>
              <a:buChar char="•"/>
            </a:pPr>
            <a:r>
              <a:rPr lang="en-US" sz="1200" kern="1200">
                <a:solidFill>
                  <a:schemeClr val="tx1"/>
                </a:solidFill>
                <a:effectLst/>
                <a:latin typeface="+mn-lt"/>
                <a:ea typeface="+mn-ea"/>
                <a:cs typeface="+mn-cs"/>
              </a:rPr>
              <a:t>The exercise generated critical information for designing and developing the intervention, i.e.: </a:t>
            </a:r>
            <a:endParaRPr lang="en-IN" sz="1200" kern="1200">
              <a:solidFill>
                <a:schemeClr val="tx1"/>
              </a:solidFill>
              <a:effectLst/>
              <a:latin typeface="+mn-lt"/>
              <a:ea typeface="+mn-ea"/>
              <a:cs typeface="+mn-cs"/>
            </a:endParaRPr>
          </a:p>
          <a:p>
            <a:pPr marL="628650" lvl="1" indent="-171450">
              <a:buFontTx/>
              <a:buChar char="-"/>
            </a:pPr>
            <a:r>
              <a:rPr lang="en-US" sz="1200" kern="1200">
                <a:solidFill>
                  <a:schemeClr val="tx1"/>
                </a:solidFill>
                <a:effectLst/>
                <a:latin typeface="+mn-lt"/>
                <a:ea typeface="+mn-ea"/>
                <a:cs typeface="+mn-cs"/>
              </a:rPr>
              <a:t>women engaging in sex work seek anonymity</a:t>
            </a:r>
          </a:p>
          <a:p>
            <a:pPr marL="628650" lvl="1" indent="-171450">
              <a:buFontTx/>
              <a:buChar char="-"/>
            </a:pPr>
            <a:r>
              <a:rPr lang="en-US" sz="1200" kern="1200">
                <a:solidFill>
                  <a:schemeClr val="tx1"/>
                </a:solidFill>
                <a:effectLst/>
                <a:latin typeface="+mn-lt"/>
                <a:ea typeface="+mn-ea"/>
                <a:cs typeface="+mn-cs"/>
              </a:rPr>
              <a:t>They are economically disadvantaged</a:t>
            </a:r>
          </a:p>
          <a:p>
            <a:pPr marL="628650" lvl="1" indent="-171450">
              <a:buFontTx/>
              <a:buChar char="-"/>
            </a:pPr>
            <a:r>
              <a:rPr lang="en-US" sz="1200" kern="1200">
                <a:solidFill>
                  <a:schemeClr val="tx1"/>
                </a:solidFill>
                <a:effectLst/>
                <a:latin typeface="+mn-lt"/>
                <a:ea typeface="+mn-ea"/>
                <a:cs typeface="+mn-cs"/>
              </a:rPr>
              <a:t>Their perception for HIV and STI is low, hindering their acceptance to register in the national HIV program</a:t>
            </a:r>
            <a:endParaRPr lang="en-IN" sz="1200" kern="1200">
              <a:solidFill>
                <a:schemeClr val="tx1"/>
              </a:solidFill>
              <a:effectLst/>
              <a:latin typeface="+mn-lt"/>
              <a:ea typeface="+mn-ea"/>
              <a:cs typeface="+mn-cs"/>
            </a:endParaRPr>
          </a:p>
          <a:p>
            <a:pPr marL="628650" lvl="1" indent="-171450">
              <a:buFontTx/>
              <a:buChar char="-"/>
            </a:pPr>
            <a:r>
              <a:rPr lang="en-IN" sz="1200" kern="1200">
                <a:solidFill>
                  <a:schemeClr val="tx1"/>
                </a:solidFill>
                <a:effectLst/>
                <a:latin typeface="+mn-lt"/>
                <a:ea typeface="+mn-ea"/>
                <a:cs typeface="+mn-cs"/>
              </a:rPr>
              <a:t>There are vast number of women who are married and were engaged in sex work </a:t>
            </a:r>
            <a:r>
              <a:rPr lang="en-US" sz="1200" kern="1200">
                <a:solidFill>
                  <a:schemeClr val="tx1"/>
                </a:solidFill>
                <a:effectLst/>
                <a:latin typeface="+mn-lt"/>
                <a:ea typeface="+mn-ea"/>
                <a:cs typeface="+mn-cs"/>
              </a:rPr>
              <a:t>for extra income without the knowledge of their husbands or family</a:t>
            </a:r>
          </a:p>
          <a:p>
            <a:pPr marL="628650" lvl="1" indent="-171450">
              <a:buFontTx/>
              <a:buChar char="-"/>
            </a:pPr>
            <a:r>
              <a:rPr lang="en-US" sz="1200" kern="1200">
                <a:solidFill>
                  <a:schemeClr val="tx1"/>
                </a:solidFill>
                <a:effectLst/>
                <a:latin typeface="+mn-lt"/>
                <a:ea typeface="+mn-ea"/>
                <a:cs typeface="+mn-cs"/>
              </a:rPr>
              <a:t>Informally sex work happens at three level – through network operators, through peers or independently</a:t>
            </a:r>
          </a:p>
          <a:p>
            <a:pPr marL="628650" lvl="1" indent="-171450">
              <a:buFontTx/>
              <a:buChar char="-"/>
            </a:pPr>
            <a:r>
              <a:rPr lang="en-IN" sz="1200" kern="1200">
                <a:solidFill>
                  <a:schemeClr val="tx1"/>
                </a:solidFill>
                <a:effectLst/>
                <a:latin typeface="+mn-lt"/>
                <a:ea typeface="+mn-ea"/>
                <a:cs typeface="+mn-cs"/>
              </a:rPr>
              <a:t>Health is a low priority for them</a:t>
            </a:r>
          </a:p>
          <a:p>
            <a:pPr marL="171450" lvl="0" indent="-171450">
              <a:buFont typeface="Arial" panose="020B0604020202020204" pitchFamily="34" charset="0"/>
              <a:buChar char="•"/>
            </a:pPr>
            <a:r>
              <a:rPr lang="en-IN" sz="1200" kern="1200">
                <a:solidFill>
                  <a:schemeClr val="tx1"/>
                </a:solidFill>
                <a:effectLst/>
                <a:latin typeface="+mn-lt"/>
                <a:ea typeface="+mn-ea"/>
                <a:cs typeface="+mn-cs"/>
              </a:rPr>
              <a:t>Based on the findings, the project demonstrated strategies to reach underserved </a:t>
            </a:r>
            <a:r>
              <a:rPr lang="en-IN" sz="1200" kern="1200" err="1">
                <a:solidFill>
                  <a:schemeClr val="tx1"/>
                </a:solidFill>
                <a:effectLst/>
                <a:latin typeface="+mn-lt"/>
                <a:ea typeface="+mn-ea"/>
                <a:cs typeface="+mn-cs"/>
              </a:rPr>
              <a:t>i</a:t>
            </a:r>
            <a:r>
              <a:rPr lang="en-IN" sz="1200" kern="1200">
                <a:solidFill>
                  <a:schemeClr val="tx1"/>
                </a:solidFill>
                <a:effectLst/>
                <a:latin typeface="+mn-lt"/>
                <a:ea typeface="+mn-ea"/>
                <a:cs typeface="+mn-cs"/>
              </a:rPr>
              <a:t>-WECS</a:t>
            </a:r>
          </a:p>
        </p:txBody>
      </p:sp>
      <p:sp>
        <p:nvSpPr>
          <p:cNvPr id="4" name="Slide Number Placeholder 3"/>
          <p:cNvSpPr>
            <a:spLocks noGrp="1"/>
          </p:cNvSpPr>
          <p:nvPr>
            <p:ph type="sldNum" sz="quarter" idx="5"/>
          </p:nvPr>
        </p:nvSpPr>
        <p:spPr/>
        <p:txBody>
          <a:bodyPr/>
          <a:lstStyle/>
          <a:p>
            <a:fld id="{4181EFBD-9090-499B-8A21-031DC34CFF0B}" type="slidenum">
              <a:rPr lang="en-IN" smtClean="0"/>
              <a:t>4</a:t>
            </a:fld>
            <a:endParaRPr lang="en-IN"/>
          </a:p>
        </p:txBody>
      </p:sp>
    </p:spTree>
    <p:extLst>
      <p:ext uri="{BB962C8B-B14F-4D97-AF65-F5344CB8AC3E}">
        <p14:creationId xmlns:p14="http://schemas.microsoft.com/office/powerpoint/2010/main" val="1601027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Informal WECS:</a:t>
            </a:r>
          </a:p>
          <a:p>
            <a:pPr marL="171450" indent="-171450">
              <a:buFont typeface="Arial" panose="020B0604020202020204" pitchFamily="34" charset="0"/>
              <a:buChar char="•"/>
            </a:pPr>
            <a:r>
              <a:rPr lang="en-IN" sz="1200"/>
              <a:t>Married, staying in family / separated, engage in sex work as part-time for supplement income</a:t>
            </a:r>
          </a:p>
          <a:p>
            <a:pPr marL="171450" indent="-171450">
              <a:buFont typeface="Arial" panose="020B0604020202020204" pitchFamily="34" charset="0"/>
              <a:buChar char="•"/>
            </a:pPr>
            <a:r>
              <a:rPr lang="en-IN" sz="1200"/>
              <a:t>Solicit clients through network operators, virtual medium, social media, friends, etc</a:t>
            </a:r>
          </a:p>
          <a:p>
            <a:pPr marL="171450" indent="-171450">
              <a:buFont typeface="Arial" panose="020B0604020202020204" pitchFamily="34" charset="0"/>
              <a:buChar char="•"/>
            </a:pPr>
            <a:r>
              <a:rPr lang="en-IN" sz="1200"/>
              <a:t>Seek anonymity as the work offers them perceived safety along with higher returns</a:t>
            </a:r>
          </a:p>
          <a:p>
            <a:pPr marL="171450" indent="-171450">
              <a:buFont typeface="Arial" panose="020B0604020202020204" pitchFamily="34" charset="0"/>
              <a:buChar char="•"/>
            </a:pPr>
            <a:r>
              <a:rPr lang="en-IN" sz="1200"/>
              <a:t>Not part of any national HIV program</a:t>
            </a:r>
          </a:p>
          <a:p>
            <a:pPr marL="0" indent="0">
              <a:buNone/>
            </a:pPr>
            <a:endParaRPr lang="en-IN" sz="1200"/>
          </a:p>
          <a:p>
            <a:r>
              <a:rPr lang="en-IN"/>
              <a:t>Network operator</a:t>
            </a:r>
          </a:p>
          <a:p>
            <a:pPr marL="171450" indent="-171450">
              <a:buFont typeface="Arial" panose="020B0604020202020204" pitchFamily="34" charset="0"/>
              <a:buChar char="•"/>
            </a:pPr>
            <a:r>
              <a:rPr lang="en-IN" sz="1200"/>
              <a:t>Has sizable (average 8-9) i-WECS population connected to them </a:t>
            </a:r>
          </a:p>
          <a:p>
            <a:pPr marL="171450" indent="-171450">
              <a:buFont typeface="Arial" panose="020B0604020202020204" pitchFamily="34" charset="0"/>
              <a:buChar char="•"/>
            </a:pPr>
            <a:r>
              <a:rPr lang="en-IN" sz="1200"/>
              <a:t>Play a pivotal role in navigating the i-WECS’ with their clients</a:t>
            </a:r>
          </a:p>
          <a:p>
            <a:pPr marL="171450" indent="-171450">
              <a:buFont typeface="Arial" panose="020B0604020202020204" pitchFamily="34" charset="0"/>
              <a:buChar char="•"/>
            </a:pPr>
            <a:r>
              <a:rPr lang="en-IN" sz="1200"/>
              <a:t>Engaged in other professions</a:t>
            </a:r>
          </a:p>
          <a:p>
            <a:endParaRPr lang="en-IN"/>
          </a:p>
        </p:txBody>
      </p:sp>
      <p:sp>
        <p:nvSpPr>
          <p:cNvPr id="4" name="Slide Number Placeholder 3"/>
          <p:cNvSpPr>
            <a:spLocks noGrp="1"/>
          </p:cNvSpPr>
          <p:nvPr>
            <p:ph type="sldNum" sz="quarter" idx="5"/>
          </p:nvPr>
        </p:nvSpPr>
        <p:spPr/>
        <p:txBody>
          <a:bodyPr/>
          <a:lstStyle/>
          <a:p>
            <a:fld id="{4181EFBD-9090-499B-8A21-031DC34CFF0B}" type="slidenum">
              <a:rPr lang="en-IN" smtClean="0"/>
              <a:t>5</a:t>
            </a:fld>
            <a:endParaRPr lang="en-IN"/>
          </a:p>
        </p:txBody>
      </p:sp>
    </p:spTree>
    <p:extLst>
      <p:ext uri="{BB962C8B-B14F-4D97-AF65-F5344CB8AC3E}">
        <p14:creationId xmlns:p14="http://schemas.microsoft.com/office/powerpoint/2010/main" val="3650474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B3CCD-B83F-FE93-B585-F5B13BC63C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6C7A34-8EC6-B34D-B1BC-C7BA3EC5E5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BCE26E-115D-F58D-62E6-DC1F856B64D1}"/>
              </a:ext>
            </a:extLst>
          </p:cNvPr>
          <p:cNvSpPr>
            <a:spLocks noGrp="1"/>
          </p:cNvSpPr>
          <p:nvPr>
            <p:ph type="body" idx="1"/>
          </p:nvPr>
        </p:nvSpPr>
        <p:spPr/>
        <p:txBody>
          <a:bodyPr/>
          <a:lstStyle/>
          <a:p>
            <a:pPr marL="171450" indent="-171450">
              <a:buFont typeface="Arial" panose="020B0604020202020204" pitchFamily="34" charset="0"/>
              <a:buChar char="•"/>
            </a:pPr>
            <a:r>
              <a:rPr lang="en-IN"/>
              <a:t>The national program aims to accelerate reduction in new annual HIV infections through a basket of strategies tailored to the key population groups based on their vulnerability and risk. </a:t>
            </a:r>
          </a:p>
          <a:p>
            <a:pPr marL="171450" indent="-171450">
              <a:buFont typeface="Arial" panose="020B0604020202020204" pitchFamily="34" charset="0"/>
              <a:buChar char="•"/>
            </a:pPr>
            <a:r>
              <a:rPr lang="en-IN"/>
              <a:t>When compared to WECS who access services under the national program, those who were not linked </a:t>
            </a:r>
          </a:p>
          <a:p>
            <a:pPr lvl="1"/>
            <a:r>
              <a:rPr lang="en-IN"/>
              <a:t>- have more inconsistent use of condoms in various sexual activities</a:t>
            </a:r>
          </a:p>
          <a:p>
            <a:pPr lvl="1"/>
            <a:r>
              <a:rPr lang="en-IN"/>
              <a:t>- have inadequate knowledge about HIV and other safe sex practices</a:t>
            </a:r>
          </a:p>
          <a:p>
            <a:pPr marL="171450" indent="-171450">
              <a:buFont typeface="Arial" panose="020B0604020202020204" pitchFamily="34" charset="0"/>
              <a:buChar char="•"/>
            </a:pPr>
            <a:r>
              <a:rPr lang="en-IN"/>
              <a:t>These WECS are termed as “informal” women engaging in commercial sex work (</a:t>
            </a:r>
            <a:r>
              <a:rPr lang="en-IN" err="1"/>
              <a:t>i</a:t>
            </a:r>
            <a:r>
              <a:rPr lang="en-IN"/>
              <a:t>-WECS). </a:t>
            </a:r>
          </a:p>
          <a:p>
            <a:endParaRPr lang="en-IN"/>
          </a:p>
          <a:p>
            <a:r>
              <a:rPr lang="en-IN"/>
              <a:t>The gap in the service delivery were addressed through</a:t>
            </a:r>
          </a:p>
          <a:p>
            <a:pPr marL="171450" indent="-171450">
              <a:buFontTx/>
              <a:buChar char="-"/>
            </a:pPr>
            <a:r>
              <a:rPr lang="en-IN"/>
              <a:t>Engagement of network operators in prevention response</a:t>
            </a:r>
          </a:p>
          <a:p>
            <a:pPr marL="171450" indent="-171450">
              <a:buFontTx/>
              <a:buChar char="-"/>
            </a:pPr>
            <a:r>
              <a:rPr lang="en-IN"/>
              <a:t>Offering a package of services catering their individual needs</a:t>
            </a:r>
          </a:p>
          <a:p>
            <a:pPr marL="171450" indent="-171450">
              <a:buFontTx/>
              <a:buChar char="-"/>
            </a:pPr>
            <a:r>
              <a:rPr lang="en-IN"/>
              <a:t>Harnessing the social media and awareness campaigns to increase health seeking behaviour</a:t>
            </a:r>
          </a:p>
          <a:p>
            <a:pPr marL="171450" indent="-171450">
              <a:buFontTx/>
              <a:buChar char="-"/>
            </a:pPr>
            <a:r>
              <a:rPr lang="en-IN"/>
              <a:t>Developing strong linkages to STI, HIV and other health programs</a:t>
            </a:r>
          </a:p>
          <a:p>
            <a:endParaRPr lang="en-IN"/>
          </a:p>
        </p:txBody>
      </p:sp>
      <p:sp>
        <p:nvSpPr>
          <p:cNvPr id="4" name="Slide Number Placeholder 3">
            <a:extLst>
              <a:ext uri="{FF2B5EF4-FFF2-40B4-BE49-F238E27FC236}">
                <a16:creationId xmlns:a16="http://schemas.microsoft.com/office/drawing/2014/main" id="{E4277165-4F82-23FF-5612-BB052A5E2C68}"/>
              </a:ext>
            </a:extLst>
          </p:cNvPr>
          <p:cNvSpPr>
            <a:spLocks noGrp="1"/>
          </p:cNvSpPr>
          <p:nvPr>
            <p:ph type="sldNum" sz="quarter" idx="5"/>
          </p:nvPr>
        </p:nvSpPr>
        <p:spPr/>
        <p:txBody>
          <a:bodyPr/>
          <a:lstStyle/>
          <a:p>
            <a:fld id="{4181EFBD-9090-499B-8A21-031DC34CFF0B}" type="slidenum">
              <a:rPr lang="en-IN" smtClean="0"/>
              <a:t>6</a:t>
            </a:fld>
            <a:endParaRPr lang="en-IN"/>
          </a:p>
        </p:txBody>
      </p:sp>
    </p:spTree>
    <p:extLst>
      <p:ext uri="{BB962C8B-B14F-4D97-AF65-F5344CB8AC3E}">
        <p14:creationId xmlns:p14="http://schemas.microsoft.com/office/powerpoint/2010/main" val="1067515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Bef>
                <a:spcPts val="790"/>
              </a:spcBef>
              <a:buNone/>
            </a:pPr>
            <a:r>
              <a:rPr lang="en-US" sz="1200" b="0" kern="1200" spc="-10">
                <a:solidFill>
                  <a:srgbClr val="151616"/>
                </a:solidFill>
                <a:effectLst/>
                <a:latin typeface="+mn-lt"/>
                <a:ea typeface="Arial MT"/>
                <a:cs typeface="Arial MT"/>
              </a:rPr>
              <a:t>The implementation steps include</a:t>
            </a:r>
          </a:p>
          <a:p>
            <a:pPr marL="171450" indent="-171450" algn="just">
              <a:lnSpc>
                <a:spcPct val="107000"/>
              </a:lnSpc>
              <a:spcBef>
                <a:spcPts val="790"/>
              </a:spcBef>
              <a:buFontTx/>
              <a:buChar char="-"/>
            </a:pPr>
            <a:r>
              <a:rPr lang="en-US" sz="1200" b="0" kern="1200" spc="-10">
                <a:solidFill>
                  <a:srgbClr val="151616"/>
                </a:solidFill>
                <a:effectLst/>
                <a:latin typeface="+mn-lt"/>
                <a:ea typeface="Arial MT"/>
                <a:cs typeface="Arial MT"/>
              </a:rPr>
              <a:t>Identifying the network operators and mapping the estimated </a:t>
            </a:r>
            <a:r>
              <a:rPr lang="en-US" sz="1200" b="0" kern="1200" spc="-10" err="1">
                <a:solidFill>
                  <a:srgbClr val="151616"/>
                </a:solidFill>
                <a:effectLst/>
                <a:latin typeface="+mn-lt"/>
                <a:ea typeface="Arial MT"/>
                <a:cs typeface="Arial MT"/>
              </a:rPr>
              <a:t>i</a:t>
            </a:r>
            <a:r>
              <a:rPr lang="en-US" sz="1200" b="0" kern="1200" spc="-10">
                <a:solidFill>
                  <a:srgbClr val="151616"/>
                </a:solidFill>
                <a:effectLst/>
                <a:latin typeface="+mn-lt"/>
                <a:ea typeface="Arial MT"/>
                <a:cs typeface="Arial MT"/>
              </a:rPr>
              <a:t>-WECS population through them</a:t>
            </a:r>
          </a:p>
          <a:p>
            <a:pPr marL="171450" indent="-171450" algn="just">
              <a:lnSpc>
                <a:spcPct val="107000"/>
              </a:lnSpc>
              <a:spcBef>
                <a:spcPts val="790"/>
              </a:spcBef>
              <a:buFontTx/>
              <a:buChar char="-"/>
            </a:pPr>
            <a:r>
              <a:rPr lang="en-US" sz="1200" b="0" kern="1200" spc="-10">
                <a:solidFill>
                  <a:srgbClr val="151616"/>
                </a:solidFill>
                <a:effectLst/>
                <a:latin typeface="+mn-lt"/>
                <a:ea typeface="Arial MT"/>
                <a:cs typeface="Arial MT"/>
              </a:rPr>
              <a:t>The </a:t>
            </a:r>
            <a:r>
              <a:rPr lang="en-US" sz="1200" b="0" kern="1200" spc="-10" err="1">
                <a:solidFill>
                  <a:srgbClr val="151616"/>
                </a:solidFill>
                <a:effectLst/>
                <a:latin typeface="+mn-lt"/>
                <a:ea typeface="Arial MT"/>
                <a:cs typeface="Arial MT"/>
              </a:rPr>
              <a:t>i</a:t>
            </a:r>
            <a:r>
              <a:rPr lang="en-US" sz="1200" b="0" kern="1200" spc="-10">
                <a:solidFill>
                  <a:srgbClr val="151616"/>
                </a:solidFill>
                <a:effectLst/>
                <a:latin typeface="+mn-lt"/>
                <a:ea typeface="Arial MT"/>
                <a:cs typeface="Arial MT"/>
              </a:rPr>
              <a:t>-WECS were then contacted and offered package of services suiting their individual needs</a:t>
            </a:r>
          </a:p>
          <a:p>
            <a:pPr marL="171450" indent="-171450" algn="just">
              <a:lnSpc>
                <a:spcPct val="107000"/>
              </a:lnSpc>
              <a:spcBef>
                <a:spcPts val="790"/>
              </a:spcBef>
              <a:buFontTx/>
              <a:buChar char="-"/>
            </a:pPr>
            <a:r>
              <a:rPr lang="en-US" sz="1200" b="0" kern="1200" spc="-10">
                <a:solidFill>
                  <a:srgbClr val="151616"/>
                </a:solidFill>
                <a:effectLst/>
                <a:latin typeface="+mn-lt"/>
                <a:ea typeface="Arial MT"/>
                <a:cs typeface="Arial MT"/>
              </a:rPr>
              <a:t>Adequate networking and linkages to various health services including HIV was ensured</a:t>
            </a:r>
          </a:p>
          <a:p>
            <a:pPr marL="171450" indent="-171450" algn="just">
              <a:lnSpc>
                <a:spcPct val="107000"/>
              </a:lnSpc>
              <a:spcBef>
                <a:spcPts val="790"/>
              </a:spcBef>
              <a:buFontTx/>
              <a:buChar char="-"/>
            </a:pPr>
            <a:r>
              <a:rPr lang="en-US" sz="1200" b="0" kern="1200" spc="-10">
                <a:solidFill>
                  <a:srgbClr val="151616"/>
                </a:solidFill>
                <a:effectLst/>
                <a:latin typeface="+mn-lt"/>
                <a:ea typeface="Arial MT"/>
                <a:cs typeface="Arial MT"/>
              </a:rPr>
              <a:t>Constant follow-up through NWOs ensured that the </a:t>
            </a:r>
            <a:r>
              <a:rPr lang="en-US" sz="1200" b="0" kern="1200" spc="-10" err="1">
                <a:solidFill>
                  <a:srgbClr val="151616"/>
                </a:solidFill>
                <a:effectLst/>
                <a:latin typeface="+mn-lt"/>
                <a:ea typeface="Arial MT"/>
                <a:cs typeface="Arial MT"/>
              </a:rPr>
              <a:t>i</a:t>
            </a:r>
            <a:r>
              <a:rPr lang="en-US" sz="1200" b="0" kern="1200" spc="-10">
                <a:solidFill>
                  <a:srgbClr val="151616"/>
                </a:solidFill>
                <a:effectLst/>
                <a:latin typeface="+mn-lt"/>
                <a:ea typeface="Arial MT"/>
                <a:cs typeface="Arial MT"/>
              </a:rPr>
              <a:t>-WECS registered in the program, get tested for HIV. </a:t>
            </a:r>
          </a:p>
          <a:p>
            <a:pPr algn="just">
              <a:lnSpc>
                <a:spcPct val="107000"/>
              </a:lnSpc>
              <a:spcBef>
                <a:spcPts val="790"/>
              </a:spcBef>
              <a:buNone/>
            </a:pPr>
            <a:r>
              <a:rPr lang="en-US" sz="1200" b="1" kern="1200" spc="-10">
                <a:solidFill>
                  <a:srgbClr val="151616"/>
                </a:solidFill>
                <a:effectLst/>
                <a:latin typeface="+mn-lt"/>
                <a:ea typeface="Arial MT"/>
                <a:cs typeface="Arial MT"/>
              </a:rPr>
              <a:t>Core strategies</a:t>
            </a:r>
            <a:endParaRPr lang="en-IN" sz="1200" b="1" kern="1200">
              <a:solidFill>
                <a:schemeClr val="tx1"/>
              </a:solidFill>
              <a:effectLst/>
              <a:latin typeface="+mn-lt"/>
              <a:ea typeface="Arial MT"/>
              <a:cs typeface="Arial MT"/>
            </a:endParaRPr>
          </a:p>
          <a:p>
            <a:pPr marL="342900" lvl="0" indent="-342900" algn="just">
              <a:spcBef>
                <a:spcPts val="380"/>
              </a:spcBef>
              <a:buFont typeface="Arial" panose="020B0604020202020204" pitchFamily="34" charset="0"/>
              <a:buChar char="-"/>
            </a:pPr>
            <a:r>
              <a:rPr lang="en-US" sz="1200" kern="1200" spc="-10">
                <a:solidFill>
                  <a:srgbClr val="151616"/>
                </a:solidFill>
                <a:effectLst/>
                <a:latin typeface="+mn-lt"/>
                <a:ea typeface="Arial MT"/>
                <a:cs typeface="Arial MT"/>
              </a:rPr>
              <a:t>Developing networks as intervention sites through which the outreach activities are focused</a:t>
            </a:r>
            <a:endParaRPr lang="en-IN" sz="1200" kern="1200">
              <a:solidFill>
                <a:schemeClr val="tx1"/>
              </a:solidFill>
              <a:effectLst/>
              <a:latin typeface="+mn-lt"/>
              <a:ea typeface="Arial MT"/>
              <a:cs typeface="Arial MT"/>
            </a:endParaRPr>
          </a:p>
          <a:p>
            <a:pPr marL="342900" lvl="0" indent="-342900" algn="just">
              <a:spcBef>
                <a:spcPts val="380"/>
              </a:spcBef>
              <a:buFont typeface="Arial" panose="020B0604020202020204" pitchFamily="34" charset="0"/>
              <a:buChar char="-"/>
            </a:pPr>
            <a:r>
              <a:rPr lang="en-US" sz="1200" kern="1200" spc="-10">
                <a:solidFill>
                  <a:srgbClr val="151616"/>
                </a:solidFill>
                <a:effectLst/>
                <a:latin typeface="+mn-lt"/>
                <a:ea typeface="Arial MT"/>
                <a:cs typeface="Arial MT"/>
              </a:rPr>
              <a:t>Access for </a:t>
            </a:r>
            <a:r>
              <a:rPr lang="en-US" sz="1200" kern="1200" spc="-10" err="1">
                <a:solidFill>
                  <a:srgbClr val="151616"/>
                </a:solidFill>
                <a:effectLst/>
                <a:latin typeface="+mn-lt"/>
                <a:ea typeface="Arial MT"/>
                <a:cs typeface="Arial MT"/>
              </a:rPr>
              <a:t>i</a:t>
            </a:r>
            <a:r>
              <a:rPr lang="en-US" sz="1200" kern="1200" spc="-10">
                <a:solidFill>
                  <a:srgbClr val="151616"/>
                </a:solidFill>
                <a:effectLst/>
                <a:latin typeface="+mn-lt"/>
                <a:ea typeface="Arial MT"/>
                <a:cs typeface="Arial MT"/>
              </a:rPr>
              <a:t>-WECS to package of services catering individual needs. </a:t>
            </a:r>
            <a:endParaRPr lang="en-IN" sz="1200" kern="1200">
              <a:solidFill>
                <a:schemeClr val="tx1"/>
              </a:solidFill>
              <a:effectLst/>
              <a:latin typeface="+mn-lt"/>
              <a:ea typeface="Arial MT"/>
              <a:cs typeface="Arial MT"/>
            </a:endParaRPr>
          </a:p>
          <a:p>
            <a:pPr marL="342900" lvl="0" indent="-342900" algn="just">
              <a:spcBef>
                <a:spcPts val="380"/>
              </a:spcBef>
              <a:buFont typeface="Arial" panose="020B0604020202020204" pitchFamily="34" charset="0"/>
              <a:buChar char="-"/>
            </a:pPr>
            <a:r>
              <a:rPr lang="en-US" sz="1200" kern="1200" spc="-10">
                <a:solidFill>
                  <a:srgbClr val="151616"/>
                </a:solidFill>
                <a:effectLst/>
                <a:latin typeface="+mn-lt"/>
                <a:ea typeface="Arial MT"/>
                <a:cs typeface="Arial MT"/>
              </a:rPr>
              <a:t>Design and roll out social media and awareness campaigns to increase their health seeking </a:t>
            </a:r>
            <a:r>
              <a:rPr lang="en-US" sz="1200" kern="1200" spc="-10" err="1">
                <a:solidFill>
                  <a:srgbClr val="151616"/>
                </a:solidFill>
                <a:effectLst/>
                <a:latin typeface="+mn-lt"/>
                <a:ea typeface="Arial MT"/>
                <a:cs typeface="Arial MT"/>
              </a:rPr>
              <a:t>behaviour</a:t>
            </a:r>
            <a:r>
              <a:rPr lang="en-US" sz="1200" kern="1200" spc="-10">
                <a:solidFill>
                  <a:srgbClr val="151616"/>
                </a:solidFill>
                <a:effectLst/>
                <a:latin typeface="+mn-lt"/>
                <a:ea typeface="Arial MT"/>
                <a:cs typeface="Arial MT"/>
              </a:rPr>
              <a:t>. </a:t>
            </a:r>
            <a:endParaRPr lang="en-IN" sz="1200" kern="1200">
              <a:solidFill>
                <a:schemeClr val="tx1"/>
              </a:solidFill>
              <a:effectLst/>
              <a:latin typeface="+mn-lt"/>
              <a:ea typeface="Arial MT"/>
              <a:cs typeface="Arial MT"/>
            </a:endParaRPr>
          </a:p>
          <a:p>
            <a:pPr marL="342900" lvl="0" indent="-342900" algn="just">
              <a:spcBef>
                <a:spcPts val="380"/>
              </a:spcBef>
              <a:buFont typeface="Arial" panose="020B0604020202020204" pitchFamily="34" charset="0"/>
              <a:buChar char="-"/>
            </a:pPr>
            <a:r>
              <a:rPr lang="en-US" sz="1200" kern="1200" spc="-10">
                <a:solidFill>
                  <a:srgbClr val="151616"/>
                </a:solidFill>
                <a:effectLst/>
                <a:latin typeface="+mn-lt"/>
                <a:ea typeface="Arial MT"/>
                <a:cs typeface="Arial MT"/>
              </a:rPr>
              <a:t>Develop strong linkages to HIV and other health programs</a:t>
            </a:r>
          </a:p>
          <a:p>
            <a:pPr marL="342900" lvl="0" indent="-342900" algn="just">
              <a:spcBef>
                <a:spcPts val="380"/>
              </a:spcBef>
              <a:buFont typeface="Arial" panose="020B0604020202020204" pitchFamily="34" charset="0"/>
              <a:buChar char="-"/>
            </a:pPr>
            <a:r>
              <a:rPr lang="en-IN" sz="1200" kern="1200" spc="-10">
                <a:solidFill>
                  <a:srgbClr val="151616"/>
                </a:solidFill>
                <a:effectLst/>
                <a:latin typeface="+mn-lt"/>
                <a:ea typeface="DengXian" panose="02010600030101010101" pitchFamily="2" charset="-122"/>
                <a:cs typeface="+mn-cs"/>
              </a:rPr>
              <a:t>Developing community-preferred private health care providers </a:t>
            </a:r>
            <a:endParaRPr lang="en-IN" sz="1200" kern="1200">
              <a:solidFill>
                <a:schemeClr val="tx1"/>
              </a:solidFill>
              <a:latin typeface="+mn-lt"/>
              <a:ea typeface="+mn-ea"/>
              <a:cs typeface="+mn-cs"/>
            </a:endParaRPr>
          </a:p>
          <a:p>
            <a:r>
              <a:rPr lang="en-IN"/>
              <a:t>The package of services include </a:t>
            </a:r>
          </a:p>
          <a:p>
            <a:pPr marL="171450" indent="-171450">
              <a:buFontTx/>
              <a:buChar char="-"/>
            </a:pPr>
            <a:r>
              <a:rPr lang="en-IN"/>
              <a:t>HIV prevention education, counselling, testing and navigation to treatment </a:t>
            </a:r>
          </a:p>
          <a:p>
            <a:pPr marL="171450" indent="-171450">
              <a:buFontTx/>
              <a:buChar char="-"/>
            </a:pPr>
            <a:r>
              <a:rPr lang="en-IN"/>
              <a:t>STI / RTI referral and care </a:t>
            </a:r>
          </a:p>
          <a:p>
            <a:pPr marL="171450" indent="-171450">
              <a:buFontTx/>
              <a:buChar char="-"/>
            </a:pPr>
            <a:r>
              <a:rPr lang="en-IN"/>
              <a:t>Referral for TB screening / treatment </a:t>
            </a:r>
          </a:p>
          <a:p>
            <a:pPr marL="171450" indent="-171450">
              <a:buFontTx/>
              <a:buChar char="-"/>
            </a:pPr>
            <a:r>
              <a:rPr lang="en-IN"/>
              <a:t>Referral for mental health, non-communicable disease (NCD) services </a:t>
            </a:r>
          </a:p>
          <a:p>
            <a:endParaRPr lang="en-IN"/>
          </a:p>
        </p:txBody>
      </p:sp>
      <p:sp>
        <p:nvSpPr>
          <p:cNvPr id="4" name="Slide Number Placeholder 3"/>
          <p:cNvSpPr>
            <a:spLocks noGrp="1"/>
          </p:cNvSpPr>
          <p:nvPr>
            <p:ph type="sldNum" sz="quarter" idx="5"/>
          </p:nvPr>
        </p:nvSpPr>
        <p:spPr/>
        <p:txBody>
          <a:bodyPr/>
          <a:lstStyle/>
          <a:p>
            <a:fld id="{4181EFBD-9090-499B-8A21-031DC34CFF0B}" type="slidenum">
              <a:rPr lang="en-IN" smtClean="0"/>
              <a:t>7</a:t>
            </a:fld>
            <a:endParaRPr lang="en-IN"/>
          </a:p>
        </p:txBody>
      </p:sp>
    </p:spTree>
    <p:extLst>
      <p:ext uri="{BB962C8B-B14F-4D97-AF65-F5344CB8AC3E}">
        <p14:creationId xmlns:p14="http://schemas.microsoft.com/office/powerpoint/2010/main" val="896498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N"/>
              <a:t>The project efficiently implemented the program through a lean staff structure of one Project Coordinator and one community lay counsellor per district. </a:t>
            </a:r>
          </a:p>
          <a:p>
            <a:pPr marL="171450" indent="-171450">
              <a:buFont typeface="Arial" panose="020B0604020202020204" pitchFamily="34" charset="0"/>
              <a:buChar char="•"/>
            </a:pPr>
            <a:r>
              <a:rPr lang="en-IN"/>
              <a:t>A project coordinator oversees implementation, while community lay counsellors conduct outreach activities at the intervention areas. </a:t>
            </a:r>
          </a:p>
          <a:p>
            <a:pPr marL="171450" indent="-171450">
              <a:buFont typeface="Arial" panose="020B0604020202020204" pitchFamily="34" charset="0"/>
              <a:buChar char="•"/>
            </a:pPr>
            <a:r>
              <a:rPr lang="en-IN"/>
              <a:t>Regular training sessions and capacity-building workshops ensured that the team is equipped with the necessary knowledge and skills in </a:t>
            </a:r>
          </a:p>
          <a:p>
            <a:pPr lvl="1"/>
            <a:r>
              <a:rPr lang="en-IN"/>
              <a:t>- community mobilization</a:t>
            </a:r>
          </a:p>
          <a:p>
            <a:pPr lvl="1"/>
            <a:r>
              <a:rPr lang="en-IN"/>
              <a:t>- basic </a:t>
            </a:r>
            <a:r>
              <a:rPr lang="en-IN" err="1"/>
              <a:t>counseling</a:t>
            </a:r>
            <a:endParaRPr lang="en-IN"/>
          </a:p>
          <a:p>
            <a:pPr lvl="1"/>
            <a:r>
              <a:rPr lang="en-IN"/>
              <a:t>- networking, and linkages support for health service delivery </a:t>
            </a:r>
          </a:p>
          <a:p>
            <a:pPr lvl="1"/>
            <a:r>
              <a:rPr lang="en-IN"/>
              <a:t>- Use of social media campaigns like ‘know your status’ to raise awareness and promote service uptake </a:t>
            </a:r>
          </a:p>
          <a:p>
            <a:pPr marL="171450" indent="-171450">
              <a:buFont typeface="Arial" panose="020B0604020202020204" pitchFamily="34" charset="0"/>
              <a:buChar char="•"/>
            </a:pPr>
            <a:r>
              <a:rPr lang="en-IN"/>
              <a:t>Job aids, such as STI pamphlets, flyers, posters, and gifs, were developed to support the field team in delivering consistent and effective services.</a:t>
            </a:r>
          </a:p>
          <a:p>
            <a:endParaRPr lang="en-IN"/>
          </a:p>
        </p:txBody>
      </p:sp>
      <p:sp>
        <p:nvSpPr>
          <p:cNvPr id="4" name="Slide Number Placeholder 3"/>
          <p:cNvSpPr>
            <a:spLocks noGrp="1"/>
          </p:cNvSpPr>
          <p:nvPr>
            <p:ph type="sldNum" sz="quarter" idx="5"/>
          </p:nvPr>
        </p:nvSpPr>
        <p:spPr/>
        <p:txBody>
          <a:bodyPr/>
          <a:lstStyle/>
          <a:p>
            <a:fld id="{4181EFBD-9090-499B-8A21-031DC34CFF0B}" type="slidenum">
              <a:rPr lang="en-IN" smtClean="0"/>
              <a:t>8</a:t>
            </a:fld>
            <a:endParaRPr lang="en-IN"/>
          </a:p>
        </p:txBody>
      </p:sp>
    </p:spTree>
    <p:extLst>
      <p:ext uri="{BB962C8B-B14F-4D97-AF65-F5344CB8AC3E}">
        <p14:creationId xmlns:p14="http://schemas.microsoft.com/office/powerpoint/2010/main" val="2193802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0000"/>
              </a:lnSpc>
              <a:spcAft>
                <a:spcPts val="800"/>
              </a:spcAft>
              <a:buSzPts val="1000"/>
              <a:buFont typeface="Symbol" panose="05050102010706020507" pitchFamily="18" charset="2"/>
              <a:buChar char=""/>
              <a:tabLst>
                <a:tab pos="457200" algn="l"/>
              </a:tabLst>
            </a:pPr>
            <a:r>
              <a:rPr lang="en-IN" sz="1200" kern="0">
                <a:solidFill>
                  <a:schemeClr val="tx1"/>
                </a:solidFill>
                <a:effectLst/>
                <a:latin typeface="+mn-lt"/>
                <a:ea typeface="Times New Roman" panose="02020603050405020304" pitchFamily="18" charset="0"/>
                <a:cs typeface="Latha" panose="020B0604020202020204" pitchFamily="34" charset="0"/>
              </a:rPr>
              <a:t>Virtual </a:t>
            </a:r>
            <a:r>
              <a:rPr lang="en-IN" sz="1200" kern="0" err="1">
                <a:solidFill>
                  <a:schemeClr val="tx1"/>
                </a:solidFill>
                <a:effectLst/>
                <a:latin typeface="+mn-lt"/>
                <a:ea typeface="Times New Roman" panose="02020603050405020304" pitchFamily="18" charset="0"/>
                <a:cs typeface="Latha" panose="020B0604020202020204" pitchFamily="34" charset="0"/>
              </a:rPr>
              <a:t>counseling</a:t>
            </a:r>
            <a:r>
              <a:rPr lang="en-IN" sz="1200" kern="0">
                <a:solidFill>
                  <a:schemeClr val="tx1"/>
                </a:solidFill>
                <a:effectLst/>
                <a:latin typeface="+mn-lt"/>
                <a:ea typeface="Times New Roman" panose="02020603050405020304" pitchFamily="18" charset="0"/>
                <a:cs typeface="Latha" panose="020B0604020202020204" pitchFamily="34" charset="0"/>
              </a:rPr>
              <a:t> to </a:t>
            </a:r>
            <a:r>
              <a:rPr lang="en-IN" sz="1200" kern="0" err="1">
                <a:solidFill>
                  <a:schemeClr val="tx1"/>
                </a:solidFill>
                <a:effectLst/>
                <a:latin typeface="+mn-lt"/>
                <a:ea typeface="Times New Roman" panose="02020603050405020304" pitchFamily="18" charset="0"/>
                <a:cs typeface="Latha" panose="020B0604020202020204" pitchFamily="34" charset="0"/>
              </a:rPr>
              <a:t>i</a:t>
            </a:r>
            <a:r>
              <a:rPr lang="en-IN" sz="1200" kern="0">
                <a:solidFill>
                  <a:schemeClr val="tx1"/>
                </a:solidFill>
                <a:effectLst/>
                <a:latin typeface="+mn-lt"/>
                <a:ea typeface="Times New Roman" panose="02020603050405020304" pitchFamily="18" charset="0"/>
                <a:cs typeface="Latha" panose="020B0604020202020204" pitchFamily="34" charset="0"/>
              </a:rPr>
              <a:t>-WECSs to motivate those living in far-flung areas for testing</a:t>
            </a:r>
          </a:p>
          <a:p>
            <a:pPr marL="342900" lvl="0" indent="-342900">
              <a:lnSpc>
                <a:spcPct val="100000"/>
              </a:lnSpc>
              <a:spcAft>
                <a:spcPts val="800"/>
              </a:spcAft>
              <a:buSzPts val="1000"/>
              <a:buFont typeface="Symbol" panose="05050102010706020507" pitchFamily="18" charset="2"/>
              <a:buChar char=""/>
              <a:tabLst>
                <a:tab pos="457200" algn="l"/>
              </a:tabLst>
            </a:pPr>
            <a:r>
              <a:rPr lang="en-IN" sz="1200" kern="0">
                <a:solidFill>
                  <a:schemeClr val="tx1"/>
                </a:solidFill>
                <a:effectLst/>
                <a:latin typeface="+mn-lt"/>
                <a:ea typeface="Times New Roman" panose="02020603050405020304" pitchFamily="18" charset="0"/>
                <a:cs typeface="Latha" panose="020B0604020202020204" pitchFamily="34" charset="0"/>
              </a:rPr>
              <a:t>Community based testing at the one-stop centers</a:t>
            </a:r>
          </a:p>
          <a:p>
            <a:pPr marL="342900" lvl="0" indent="-342900">
              <a:lnSpc>
                <a:spcPct val="100000"/>
              </a:lnSpc>
              <a:spcAft>
                <a:spcPts val="800"/>
              </a:spcAft>
              <a:buSzPts val="1000"/>
              <a:buFont typeface="Symbol" panose="05050102010706020507" pitchFamily="18" charset="2"/>
              <a:buChar char=""/>
              <a:tabLst>
                <a:tab pos="457200" algn="l"/>
              </a:tabLst>
            </a:pPr>
            <a:r>
              <a:rPr lang="en-IN" sz="1200" kern="0">
                <a:solidFill>
                  <a:schemeClr val="tx1"/>
                </a:solidFill>
                <a:effectLst/>
                <a:latin typeface="+mn-lt"/>
                <a:ea typeface="Times New Roman" panose="02020603050405020304" pitchFamily="18" charset="0"/>
                <a:cs typeface="Latha" panose="020B0604020202020204" pitchFamily="34" charset="0"/>
              </a:rPr>
              <a:t>Using social media platforms</a:t>
            </a:r>
            <a:r>
              <a:rPr lang="en-IN" sz="1200" kern="0">
                <a:solidFill>
                  <a:schemeClr val="tx1"/>
                </a:solidFill>
                <a:latin typeface="+mn-lt"/>
                <a:ea typeface="Times New Roman" panose="02020603050405020304" pitchFamily="18" charset="0"/>
                <a:cs typeface="Latha" panose="020B0604020202020204" pitchFamily="34" charset="0"/>
              </a:rPr>
              <a:t> for reaching the </a:t>
            </a:r>
            <a:r>
              <a:rPr lang="en-IN" sz="1200" kern="0" err="1">
                <a:solidFill>
                  <a:schemeClr val="tx1"/>
                </a:solidFill>
                <a:latin typeface="+mn-lt"/>
                <a:ea typeface="Times New Roman" panose="02020603050405020304" pitchFamily="18" charset="0"/>
                <a:cs typeface="Latha" panose="020B0604020202020204" pitchFamily="34" charset="0"/>
              </a:rPr>
              <a:t>i</a:t>
            </a:r>
            <a:r>
              <a:rPr lang="en-IN" sz="1200" kern="0">
                <a:solidFill>
                  <a:schemeClr val="tx1"/>
                </a:solidFill>
                <a:latin typeface="+mn-lt"/>
                <a:ea typeface="Times New Roman" panose="02020603050405020304" pitchFamily="18" charset="0"/>
                <a:cs typeface="Latha" panose="020B0604020202020204" pitchFamily="34" charset="0"/>
              </a:rPr>
              <a:t>-WECS and disseminating information</a:t>
            </a:r>
          </a:p>
          <a:p>
            <a:pPr marL="342900" lvl="0" indent="-342900">
              <a:lnSpc>
                <a:spcPct val="100000"/>
              </a:lnSpc>
              <a:spcAft>
                <a:spcPts val="800"/>
              </a:spcAft>
              <a:buSzPts val="1000"/>
              <a:buFont typeface="Symbol" panose="05050102010706020507" pitchFamily="18" charset="2"/>
              <a:buChar char=""/>
              <a:tabLst>
                <a:tab pos="457200" algn="l"/>
              </a:tabLst>
            </a:pPr>
            <a:r>
              <a:rPr lang="en-IN" sz="1200" kern="0">
                <a:solidFill>
                  <a:schemeClr val="tx1"/>
                </a:solidFill>
                <a:effectLst/>
                <a:latin typeface="+mn-lt"/>
                <a:ea typeface="Times New Roman" panose="02020603050405020304" pitchFamily="18" charset="0"/>
                <a:cs typeface="Latha" panose="020B0604020202020204" pitchFamily="34" charset="0"/>
              </a:rPr>
              <a:t>Focusin</a:t>
            </a:r>
            <a:r>
              <a:rPr lang="en-IN" sz="1200" kern="0">
                <a:solidFill>
                  <a:schemeClr val="tx1"/>
                </a:solidFill>
                <a:latin typeface="+mn-lt"/>
                <a:ea typeface="Times New Roman" panose="02020603050405020304" pitchFamily="18" charset="0"/>
                <a:cs typeface="Latha" panose="020B0604020202020204" pitchFamily="34" charset="0"/>
              </a:rPr>
              <a:t>g on young </a:t>
            </a:r>
            <a:r>
              <a:rPr lang="en-IN" sz="1200" kern="0" err="1">
                <a:solidFill>
                  <a:schemeClr val="tx1"/>
                </a:solidFill>
                <a:latin typeface="+mn-lt"/>
                <a:ea typeface="Times New Roman" panose="02020603050405020304" pitchFamily="18" charset="0"/>
                <a:cs typeface="Latha" panose="020B0604020202020204" pitchFamily="34" charset="0"/>
              </a:rPr>
              <a:t>i</a:t>
            </a:r>
            <a:r>
              <a:rPr lang="en-IN" sz="1200" kern="0">
                <a:solidFill>
                  <a:schemeClr val="tx1"/>
                </a:solidFill>
                <a:latin typeface="+mn-lt"/>
                <a:ea typeface="Times New Roman" panose="02020603050405020304" pitchFamily="18" charset="0"/>
                <a:cs typeface="Latha" panose="020B0604020202020204" pitchFamily="34" charset="0"/>
              </a:rPr>
              <a:t>-WECS by organising health camps in collaboration with government health departments</a:t>
            </a:r>
          </a:p>
          <a:p>
            <a:pPr marL="342900" lvl="0" indent="-342900">
              <a:lnSpc>
                <a:spcPct val="100000"/>
              </a:lnSpc>
              <a:spcAft>
                <a:spcPts val="800"/>
              </a:spcAft>
              <a:buSzPts val="1000"/>
              <a:buFont typeface="Symbol" panose="05050102010706020507" pitchFamily="18" charset="2"/>
              <a:buChar char=""/>
              <a:tabLst>
                <a:tab pos="457200" algn="l"/>
              </a:tabLst>
            </a:pPr>
            <a:r>
              <a:rPr lang="en-IN" sz="1200" kern="0">
                <a:solidFill>
                  <a:schemeClr val="tx1"/>
                </a:solidFill>
                <a:latin typeface="+mn-lt"/>
                <a:ea typeface="+mn-ea"/>
                <a:cs typeface="Latha" panose="020B0604020202020204" pitchFamily="34" charset="0"/>
              </a:rPr>
              <a:t>Organising meeting at the network operators’ residence and continuous engagement with the network operators in seeking their opinions to enhance project efficacy and provide service effectively</a:t>
            </a:r>
          </a:p>
          <a:p>
            <a:pPr marL="342900" lvl="0" indent="-342900">
              <a:lnSpc>
                <a:spcPct val="100000"/>
              </a:lnSpc>
              <a:spcAft>
                <a:spcPts val="800"/>
              </a:spcAft>
              <a:buSzPts val="1000"/>
              <a:buFont typeface="Symbol" panose="05050102010706020507" pitchFamily="18" charset="2"/>
              <a:buChar char=""/>
              <a:tabLst>
                <a:tab pos="457200" algn="l"/>
              </a:tabLst>
            </a:pPr>
            <a:r>
              <a:rPr lang="en-IN" sz="1200" kern="0">
                <a:solidFill>
                  <a:schemeClr val="tx1"/>
                </a:solidFill>
                <a:latin typeface="+mn-lt"/>
                <a:ea typeface="+mn-ea"/>
                <a:cs typeface="Latha" panose="020B0604020202020204" pitchFamily="34" charset="0"/>
              </a:rPr>
              <a:t>Offering PrEP referral services through preferred private providers</a:t>
            </a:r>
            <a:endParaRPr lang="en-IN" sz="1600" kern="1200">
              <a:solidFill>
                <a:schemeClr val="tx1"/>
              </a:solidFill>
              <a:latin typeface="+mn-lt"/>
              <a:ea typeface="+mn-ea"/>
              <a:cs typeface="+mn-cs"/>
            </a:endParaRPr>
          </a:p>
          <a:p>
            <a:endParaRPr lang="en-IN"/>
          </a:p>
        </p:txBody>
      </p:sp>
      <p:sp>
        <p:nvSpPr>
          <p:cNvPr id="4" name="Slide Number Placeholder 3"/>
          <p:cNvSpPr>
            <a:spLocks noGrp="1"/>
          </p:cNvSpPr>
          <p:nvPr>
            <p:ph type="sldNum" sz="quarter" idx="5"/>
          </p:nvPr>
        </p:nvSpPr>
        <p:spPr/>
        <p:txBody>
          <a:bodyPr/>
          <a:lstStyle/>
          <a:p>
            <a:fld id="{4181EFBD-9090-499B-8A21-031DC34CFF0B}" type="slidenum">
              <a:rPr lang="en-IN" smtClean="0"/>
              <a:t>9</a:t>
            </a:fld>
            <a:endParaRPr lang="en-IN"/>
          </a:p>
        </p:txBody>
      </p:sp>
    </p:spTree>
    <p:extLst>
      <p:ext uri="{BB962C8B-B14F-4D97-AF65-F5344CB8AC3E}">
        <p14:creationId xmlns:p14="http://schemas.microsoft.com/office/powerpoint/2010/main" val="670123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49D5F-0190-0508-FA60-A9C0DE6D62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605A7B1B-B242-43B8-0B07-12364D58DD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E46CDD1-CE28-46E3-9927-E98843B8C0FD}"/>
              </a:ext>
            </a:extLst>
          </p:cNvPr>
          <p:cNvSpPr>
            <a:spLocks noGrp="1"/>
          </p:cNvSpPr>
          <p:nvPr>
            <p:ph type="dt" sz="half" idx="10"/>
          </p:nvPr>
        </p:nvSpPr>
        <p:spPr>
          <a:xfrm>
            <a:off x="838200" y="6356350"/>
            <a:ext cx="2743200" cy="365125"/>
          </a:xfrm>
          <a:prstGeom prst="rect">
            <a:avLst/>
          </a:prstGeom>
        </p:spPr>
        <p:txBody>
          <a:bodyPr/>
          <a:lstStyle/>
          <a:p>
            <a:fld id="{767A3B93-A974-467D-97C7-4D5D386FF45B}" type="datetimeFigureOut">
              <a:rPr lang="en-IN" smtClean="0"/>
              <a:t>10/07/2025</a:t>
            </a:fld>
            <a:endParaRPr lang="en-IN"/>
          </a:p>
        </p:txBody>
      </p:sp>
      <p:sp>
        <p:nvSpPr>
          <p:cNvPr id="5" name="Footer Placeholder 4">
            <a:extLst>
              <a:ext uri="{FF2B5EF4-FFF2-40B4-BE49-F238E27FC236}">
                <a16:creationId xmlns:a16="http://schemas.microsoft.com/office/drawing/2014/main" id="{F5F2C8D2-B32B-1175-F43C-50706ED1A4C0}"/>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a:extLst>
              <a:ext uri="{FF2B5EF4-FFF2-40B4-BE49-F238E27FC236}">
                <a16:creationId xmlns:a16="http://schemas.microsoft.com/office/drawing/2014/main" id="{31F3FBAC-EB3F-AAEE-34A7-581E7A62EC65}"/>
              </a:ext>
            </a:extLst>
          </p:cNvPr>
          <p:cNvSpPr>
            <a:spLocks noGrp="1"/>
          </p:cNvSpPr>
          <p:nvPr>
            <p:ph type="sldNum" sz="quarter" idx="12"/>
          </p:nvPr>
        </p:nvSpPr>
        <p:spPr>
          <a:xfrm>
            <a:off x="8610600" y="6356350"/>
            <a:ext cx="2743200" cy="365125"/>
          </a:xfrm>
          <a:prstGeom prst="rect">
            <a:avLst/>
          </a:prstGeom>
        </p:spPr>
        <p:txBody>
          <a:bodyPr/>
          <a:lstStyle/>
          <a:p>
            <a:fld id="{ABA41DC7-71C4-4642-9A37-26702D0E743D}" type="slidenum">
              <a:rPr lang="en-IN" smtClean="0"/>
              <a:t>‹#›</a:t>
            </a:fld>
            <a:endParaRPr lang="en-IN"/>
          </a:p>
        </p:txBody>
      </p:sp>
    </p:spTree>
    <p:extLst>
      <p:ext uri="{BB962C8B-B14F-4D97-AF65-F5344CB8AC3E}">
        <p14:creationId xmlns:p14="http://schemas.microsoft.com/office/powerpoint/2010/main" val="879582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94FAE-DD0C-C0F8-02D1-554E86672F39}"/>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00B1995-B94C-D37E-6215-4B7D017FA7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7A67E81-1CB8-A17D-5220-ACDFA9AAF4C6}"/>
              </a:ext>
            </a:extLst>
          </p:cNvPr>
          <p:cNvSpPr>
            <a:spLocks noGrp="1"/>
          </p:cNvSpPr>
          <p:nvPr>
            <p:ph type="dt" sz="half" idx="10"/>
          </p:nvPr>
        </p:nvSpPr>
        <p:spPr>
          <a:xfrm>
            <a:off x="838200" y="6356350"/>
            <a:ext cx="2743200" cy="365125"/>
          </a:xfrm>
          <a:prstGeom prst="rect">
            <a:avLst/>
          </a:prstGeom>
        </p:spPr>
        <p:txBody>
          <a:bodyPr/>
          <a:lstStyle/>
          <a:p>
            <a:fld id="{767A3B93-A974-467D-97C7-4D5D386FF45B}" type="datetimeFigureOut">
              <a:rPr lang="en-IN" smtClean="0"/>
              <a:t>10/07/2025</a:t>
            </a:fld>
            <a:endParaRPr lang="en-IN"/>
          </a:p>
        </p:txBody>
      </p:sp>
      <p:sp>
        <p:nvSpPr>
          <p:cNvPr id="6" name="Slide Number Placeholder 5">
            <a:extLst>
              <a:ext uri="{FF2B5EF4-FFF2-40B4-BE49-F238E27FC236}">
                <a16:creationId xmlns:a16="http://schemas.microsoft.com/office/drawing/2014/main" id="{40025FC7-DAAA-2565-0DBA-E871B1981886}"/>
              </a:ext>
            </a:extLst>
          </p:cNvPr>
          <p:cNvSpPr>
            <a:spLocks noGrp="1"/>
          </p:cNvSpPr>
          <p:nvPr>
            <p:ph type="sldNum" sz="quarter" idx="12"/>
          </p:nvPr>
        </p:nvSpPr>
        <p:spPr>
          <a:xfrm>
            <a:off x="8610600" y="6356350"/>
            <a:ext cx="2743200" cy="365125"/>
          </a:xfrm>
          <a:prstGeom prst="rect">
            <a:avLst/>
          </a:prstGeom>
        </p:spPr>
        <p:txBody>
          <a:bodyPr/>
          <a:lstStyle/>
          <a:p>
            <a:fld id="{ABA41DC7-71C4-4642-9A37-26702D0E743D}" type="slidenum">
              <a:rPr lang="en-IN" smtClean="0"/>
              <a:t>‹#›</a:t>
            </a:fld>
            <a:endParaRPr lang="en-IN"/>
          </a:p>
        </p:txBody>
      </p:sp>
    </p:spTree>
    <p:extLst>
      <p:ext uri="{BB962C8B-B14F-4D97-AF65-F5344CB8AC3E}">
        <p14:creationId xmlns:p14="http://schemas.microsoft.com/office/powerpoint/2010/main" val="3906359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357748-7564-F6F0-96D6-BF7570618F0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61685E8-7488-A2DF-518B-C55E61227D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20CAECC-9D62-DAEB-2B11-A7D962A6AE95}"/>
              </a:ext>
            </a:extLst>
          </p:cNvPr>
          <p:cNvSpPr>
            <a:spLocks noGrp="1"/>
          </p:cNvSpPr>
          <p:nvPr>
            <p:ph type="dt" sz="half" idx="10"/>
          </p:nvPr>
        </p:nvSpPr>
        <p:spPr>
          <a:xfrm>
            <a:off x="838200" y="6356350"/>
            <a:ext cx="2743200" cy="365125"/>
          </a:xfrm>
          <a:prstGeom prst="rect">
            <a:avLst/>
          </a:prstGeom>
        </p:spPr>
        <p:txBody>
          <a:bodyPr/>
          <a:lstStyle/>
          <a:p>
            <a:fld id="{767A3B93-A974-467D-97C7-4D5D386FF45B}" type="datetimeFigureOut">
              <a:rPr lang="en-IN" smtClean="0"/>
              <a:t>10/07/2025</a:t>
            </a:fld>
            <a:endParaRPr lang="en-IN"/>
          </a:p>
        </p:txBody>
      </p:sp>
      <p:sp>
        <p:nvSpPr>
          <p:cNvPr id="6" name="Slide Number Placeholder 5">
            <a:extLst>
              <a:ext uri="{FF2B5EF4-FFF2-40B4-BE49-F238E27FC236}">
                <a16:creationId xmlns:a16="http://schemas.microsoft.com/office/drawing/2014/main" id="{8E1EADAF-A90B-E8A2-852A-E782C3A039F1}"/>
              </a:ext>
            </a:extLst>
          </p:cNvPr>
          <p:cNvSpPr>
            <a:spLocks noGrp="1"/>
          </p:cNvSpPr>
          <p:nvPr>
            <p:ph type="sldNum" sz="quarter" idx="12"/>
          </p:nvPr>
        </p:nvSpPr>
        <p:spPr>
          <a:xfrm>
            <a:off x="8610600" y="6356350"/>
            <a:ext cx="2743200" cy="365125"/>
          </a:xfrm>
          <a:prstGeom prst="rect">
            <a:avLst/>
          </a:prstGeom>
        </p:spPr>
        <p:txBody>
          <a:bodyPr/>
          <a:lstStyle/>
          <a:p>
            <a:fld id="{ABA41DC7-71C4-4642-9A37-26702D0E743D}" type="slidenum">
              <a:rPr lang="en-IN" smtClean="0"/>
              <a:t>‹#›</a:t>
            </a:fld>
            <a:endParaRPr lang="en-IN"/>
          </a:p>
        </p:txBody>
      </p:sp>
    </p:spTree>
    <p:extLst>
      <p:ext uri="{BB962C8B-B14F-4D97-AF65-F5344CB8AC3E}">
        <p14:creationId xmlns:p14="http://schemas.microsoft.com/office/powerpoint/2010/main" val="500227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0E06508-29B0-CD26-5E55-B30DFEB51329}"/>
              </a:ext>
            </a:extLst>
          </p:cNvPr>
          <p:cNvSpPr/>
          <p:nvPr/>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1812056"/>
            <a:ext cx="7357341" cy="4296397"/>
          </a:xfrm>
          <a:prstGeom prst="rect">
            <a:avLst/>
          </a:prstGeom>
        </p:spPr>
        <p:txBody>
          <a:bodyPr lIns="0" tIns="0" rIns="0" bIns="0" anchor="ctr" anchorCtr="0">
            <a:normAutofit/>
          </a:bodyPr>
          <a:lstStyle>
            <a:lvl1pPr>
              <a:defRPr sz="6000"/>
            </a:lvl1pPr>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8B69231F-CE46-B143-A02F-F3089167ACB3}"/>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2">
            <a:extLst>
              <a:ext uri="{FF2B5EF4-FFF2-40B4-BE49-F238E27FC236}">
                <a16:creationId xmlns:a16="http://schemas.microsoft.com/office/drawing/2014/main" id="{27F30928-B8B0-4CD7-EA8A-AA46742A9F83}"/>
              </a:ext>
            </a:extLst>
          </p:cNvPr>
          <p:cNvSpPr>
            <a:spLocks noGrp="1"/>
          </p:cNvSpPr>
          <p:nvPr>
            <p:ph type="body" sz="quarter" idx="10" hasCustomPrompt="1"/>
          </p:nvPr>
        </p:nvSpPr>
        <p:spPr>
          <a:xfrm>
            <a:off x="4116388" y="1162358"/>
            <a:ext cx="7357344" cy="433798"/>
          </a:xfrm>
          <a:prstGeom prst="rect">
            <a:avLst/>
          </a:prstGeom>
        </p:spPr>
        <p:txBody>
          <a:bodyPr lIns="0" tIns="0" rIns="0" bIns="0" anchor="t">
            <a:normAutofit/>
          </a:bodyPr>
          <a:lstStyle>
            <a:lvl1pPr marL="0" indent="0">
              <a:buNone/>
              <a:defRPr sz="2800" b="1" i="0">
                <a:solidFill>
                  <a:schemeClr val="accent1"/>
                </a:solidFill>
                <a:latin typeface="+mj-lt"/>
                <a:ea typeface="IAS Ribbon Sans Bold" pitchFamily="2" charset="0"/>
              </a:defRPr>
            </a:lvl1pPr>
          </a:lstStyle>
          <a:p>
            <a:pPr lvl="0"/>
            <a:r>
              <a:rPr lang="en-GB" noProof="0"/>
              <a:t>Session name</a:t>
            </a:r>
          </a:p>
        </p:txBody>
      </p:sp>
      <p:sp>
        <p:nvSpPr>
          <p:cNvPr id="5" name="Text Placeholder 4">
            <a:extLst>
              <a:ext uri="{FF2B5EF4-FFF2-40B4-BE49-F238E27FC236}">
                <a16:creationId xmlns:a16="http://schemas.microsoft.com/office/drawing/2014/main" id="{3C0750B0-F078-4486-2017-F8B331530B6F}"/>
              </a:ext>
            </a:extLst>
          </p:cNvPr>
          <p:cNvSpPr>
            <a:spLocks noGrp="1"/>
          </p:cNvSpPr>
          <p:nvPr>
            <p:ph type="body" sz="quarter" idx="11" hasCustomPrompt="1"/>
          </p:nvPr>
        </p:nvSpPr>
        <p:spPr>
          <a:xfrm>
            <a:off x="4116388" y="696043"/>
            <a:ext cx="7357344" cy="385199"/>
          </a:xfrm>
          <a:prstGeom prst="rect">
            <a:avLst/>
          </a:prstGeom>
        </p:spPr>
        <p:txBody>
          <a:bodyPr lIns="0" tIns="0" rIns="0" bIns="0" anchor="b">
            <a:normAutofit/>
          </a:bodyPr>
          <a:lstStyle>
            <a:lvl1pPr marL="0" indent="0">
              <a:buNone/>
              <a:defRPr sz="1600"/>
            </a:lvl1pPr>
          </a:lstStyle>
          <a:p>
            <a:pPr lvl="0"/>
            <a:r>
              <a:rPr lang="en-GB" noProof="0"/>
              <a:t>Presenter name &amp; affiliation</a:t>
            </a:r>
          </a:p>
        </p:txBody>
      </p:sp>
      <p:sp>
        <p:nvSpPr>
          <p:cNvPr id="18" name="TextBox 17">
            <a:extLst>
              <a:ext uri="{FF2B5EF4-FFF2-40B4-BE49-F238E27FC236}">
                <a16:creationId xmlns:a16="http://schemas.microsoft.com/office/drawing/2014/main" id="{58538053-F5FF-0EEB-86C2-6343D0DDDCD0}"/>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IAS Ribbon Sans Regular" pitchFamily="2" charset="0"/>
                <a:ea typeface="IAS Ribbon Sans Regular" pitchFamily="2" charset="0"/>
                <a:cs typeface="+mn-cs"/>
              </a:rPr>
              <a:t>ias2025.org</a:t>
            </a:r>
          </a:p>
        </p:txBody>
      </p:sp>
      <p:sp>
        <p:nvSpPr>
          <p:cNvPr id="2" name="Rectangle 1">
            <a:extLst>
              <a:ext uri="{FF2B5EF4-FFF2-40B4-BE49-F238E27FC236}">
                <a16:creationId xmlns:a16="http://schemas.microsoft.com/office/drawing/2014/main" id="{AA59130A-C07C-74F5-F7D0-98CA8D6D1EA8}"/>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 name="TextBox 5">
            <a:extLst>
              <a:ext uri="{FF2B5EF4-FFF2-40B4-BE49-F238E27FC236}">
                <a16:creationId xmlns:a16="http://schemas.microsoft.com/office/drawing/2014/main" id="{9AE29D7D-D7E4-DEA4-06F6-B53D5751B174}"/>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2201270368"/>
      </p:ext>
    </p:extLst>
  </p:cSld>
  <p:clrMapOvr>
    <a:masterClrMapping/>
  </p:clrMapOvr>
  <p:extLst>
    <p:ext uri="{DCECCB84-F9BA-43D5-87BE-67443E8EF086}">
      <p15:sldGuideLst xmlns:p15="http://schemas.microsoft.com/office/powerpoint/2012/main">
        <p15:guide id="1" pos="3840">
          <p15:clr>
            <a:srgbClr val="FBAE40"/>
          </p15:clr>
        </p15:guide>
        <p15:guide id="2" pos="24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ontent_Dark Blue_Country Logo">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3DBA7FEE-839D-D75C-58F2-DD90B2D1B81C}"/>
              </a:ext>
            </a:extLst>
          </p:cNvPr>
          <p:cNvSpPr>
            <a:spLocks noGrp="1"/>
          </p:cNvSpPr>
          <p:nvPr>
            <p:ph type="body" sz="quarter" idx="16"/>
          </p:nvPr>
        </p:nvSpPr>
        <p:spPr>
          <a:xfrm>
            <a:off x="286730" y="1183590"/>
            <a:ext cx="11702071" cy="4672443"/>
          </a:xfrm>
          <a:prstGeom prst="rect">
            <a:avLst/>
          </a:prstGeom>
        </p:spPr>
        <p:txBody>
          <a:bodyPr>
            <a:normAutofit/>
          </a:bodyPr>
          <a:lstStyle>
            <a:lvl1pPr>
              <a:lnSpc>
                <a:spcPct val="100000"/>
              </a:lnSpc>
              <a:spcBef>
                <a:spcPts val="600"/>
              </a:spcBef>
              <a:spcAft>
                <a:spcPts val="600"/>
              </a:spcAft>
              <a:buClr>
                <a:srgbClr val="494949"/>
              </a:buClr>
              <a:defRPr sz="1600">
                <a:solidFill>
                  <a:schemeClr val="bg2">
                    <a:lumMod val="25000"/>
                  </a:schemeClr>
                </a:solidFill>
              </a:defRPr>
            </a:lvl1pPr>
            <a:lvl2pPr marL="6858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2pPr>
            <a:lvl3pPr marL="1143000" indent="-228600">
              <a:lnSpc>
                <a:spcPct val="100000"/>
              </a:lnSpc>
              <a:spcBef>
                <a:spcPts val="600"/>
              </a:spcBef>
              <a:spcAft>
                <a:spcPts val="600"/>
              </a:spcAft>
              <a:buClr>
                <a:srgbClr val="494949"/>
              </a:buClr>
              <a:buFont typeface="Arial" panose="020B0604020202020204" pitchFamily="34" charset="0"/>
              <a:buChar char="&gt;"/>
              <a:defRPr sz="1600">
                <a:solidFill>
                  <a:schemeClr val="bg2">
                    <a:lumMod val="25000"/>
                  </a:schemeClr>
                </a:solidFill>
              </a:defRPr>
            </a:lvl3pPr>
            <a:lvl4pPr marL="1600200" indent="-228600">
              <a:lnSpc>
                <a:spcPct val="100000"/>
              </a:lnSpc>
              <a:spcBef>
                <a:spcPts val="600"/>
              </a:spcBef>
              <a:spcAft>
                <a:spcPts val="600"/>
              </a:spcAft>
              <a:buClr>
                <a:srgbClr val="494949"/>
              </a:buClr>
              <a:buFont typeface="Wingdings" panose="05000000000000000000" pitchFamily="2" charset="2"/>
              <a:buChar char="§"/>
              <a:defRPr sz="1600">
                <a:solidFill>
                  <a:schemeClr val="bg2">
                    <a:lumMod val="25000"/>
                  </a:schemeClr>
                </a:solidFill>
              </a:defRPr>
            </a:lvl4pPr>
            <a:lvl5pPr marL="2057400" indent="-228600">
              <a:lnSpc>
                <a:spcPct val="100000"/>
              </a:lnSpc>
              <a:spcBef>
                <a:spcPts val="600"/>
              </a:spcBef>
              <a:spcAft>
                <a:spcPts val="600"/>
              </a:spcAft>
              <a:buClr>
                <a:srgbClr val="494949"/>
              </a:buClr>
              <a:buFont typeface="Arial" panose="020B0604020202020204" pitchFamily="34" charset="0"/>
              <a:buChar char="»"/>
              <a:defRPr sz="16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AB78DD-25DA-1BEA-214B-8FC242AB0FFC}"/>
              </a:ext>
            </a:extLst>
          </p:cNvPr>
          <p:cNvSpPr>
            <a:spLocks noGrp="1"/>
          </p:cNvSpPr>
          <p:nvPr>
            <p:ph type="body" sz="quarter" idx="15"/>
          </p:nvPr>
        </p:nvSpPr>
        <p:spPr>
          <a:xfrm>
            <a:off x="1521539" y="6553707"/>
            <a:ext cx="7732820" cy="154907"/>
          </a:xfrm>
          <a:prstGeom prst="rect">
            <a:avLst/>
          </a:prstGeom>
        </p:spPr>
        <p:txBody>
          <a:bodyPr lIns="0" tIns="0" rIns="0" bIns="0" anchor="b" anchorCtr="0">
            <a:normAutofit/>
          </a:bodyPr>
          <a:lstStyle>
            <a:lvl1pPr marL="0" indent="0">
              <a:buFontTx/>
              <a:buNone/>
              <a:defRPr sz="800">
                <a:solidFill>
                  <a:srgbClr val="494949"/>
                </a:solidFill>
                <a:latin typeface="+mj-lt"/>
              </a:defRPr>
            </a:lvl1pPr>
          </a:lstStyle>
          <a:p>
            <a:pPr lvl="0"/>
            <a:r>
              <a:rPr lang="en-US"/>
              <a:t>Click to edit Master text styles</a:t>
            </a:r>
          </a:p>
        </p:txBody>
      </p:sp>
      <p:sp>
        <p:nvSpPr>
          <p:cNvPr id="2" name="Text Placeholder 9">
            <a:extLst>
              <a:ext uri="{FF2B5EF4-FFF2-40B4-BE49-F238E27FC236}">
                <a16:creationId xmlns:a16="http://schemas.microsoft.com/office/drawing/2014/main" id="{B69321DD-F4AD-ED59-B7FF-B0B5A2572EA4}"/>
              </a:ext>
            </a:extLst>
          </p:cNvPr>
          <p:cNvSpPr>
            <a:spLocks noGrp="1"/>
          </p:cNvSpPr>
          <p:nvPr>
            <p:ph type="body" sz="quarter" idx="13"/>
          </p:nvPr>
        </p:nvSpPr>
        <p:spPr>
          <a:xfrm>
            <a:off x="300908" y="160020"/>
            <a:ext cx="11687961" cy="777240"/>
          </a:xfrm>
          <a:prstGeom prst="rect">
            <a:avLst/>
          </a:prstGeom>
        </p:spPr>
        <p:txBody>
          <a:bodyPr lIns="0" tIns="0" rIns="0" bIns="0" anchor="ctr" anchorCtr="0">
            <a:normAutofit/>
          </a:bodyPr>
          <a:lstStyle>
            <a:lvl1pPr marL="0" indent="0">
              <a:buFontTx/>
              <a:buNone/>
              <a:defRPr sz="3200" b="1">
                <a:solidFill>
                  <a:schemeClr val="bg1"/>
                </a:solidFill>
                <a:latin typeface="+mj-lt"/>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422867234"/>
      </p:ext>
    </p:extLst>
  </p:cSld>
  <p:clrMapOvr>
    <a:masterClrMapping/>
  </p:clrMapOvr>
  <p:extLst>
    <p:ext uri="{DCECCB84-F9BA-43D5-87BE-67443E8EF086}">
      <p15:sldGuideLst xmlns:p15="http://schemas.microsoft.com/office/powerpoint/2012/main">
        <p15:guide id="2" pos="3840">
          <p15:clr>
            <a:srgbClr val="FBAE40"/>
          </p15:clr>
        </p15:guide>
        <p15:guide id="3" pos="7552">
          <p15:clr>
            <a:srgbClr val="FBAE40"/>
          </p15:clr>
        </p15:guide>
        <p15:guide id="4" pos="128">
          <p15:clr>
            <a:srgbClr val="FBAE40"/>
          </p15:clr>
        </p15:guide>
        <p15:guide id="5" orient="horz" pos="144">
          <p15:clr>
            <a:srgbClr val="FBAE40"/>
          </p15:clr>
        </p15:guide>
        <p15:guide id="6" orient="horz" pos="422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E44A1-BEDC-C54D-B78A-4A356A1DC6D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8F3C000-B95C-6478-3D65-4387D6AEAC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D1474EA-B221-DCF0-DEC8-5570DB2E7EC5}"/>
              </a:ext>
            </a:extLst>
          </p:cNvPr>
          <p:cNvSpPr>
            <a:spLocks noGrp="1"/>
          </p:cNvSpPr>
          <p:nvPr>
            <p:ph type="dt" sz="half" idx="10"/>
          </p:nvPr>
        </p:nvSpPr>
        <p:spPr>
          <a:xfrm>
            <a:off x="838200" y="6356350"/>
            <a:ext cx="2743200" cy="365125"/>
          </a:xfrm>
          <a:prstGeom prst="rect">
            <a:avLst/>
          </a:prstGeom>
        </p:spPr>
        <p:txBody>
          <a:bodyPr/>
          <a:lstStyle/>
          <a:p>
            <a:fld id="{767A3B93-A974-467D-97C7-4D5D386FF45B}" type="datetimeFigureOut">
              <a:rPr lang="en-IN" smtClean="0"/>
              <a:t>10/07/2025</a:t>
            </a:fld>
            <a:endParaRPr lang="en-IN"/>
          </a:p>
        </p:txBody>
      </p:sp>
      <p:sp>
        <p:nvSpPr>
          <p:cNvPr id="6" name="Slide Number Placeholder 5">
            <a:extLst>
              <a:ext uri="{FF2B5EF4-FFF2-40B4-BE49-F238E27FC236}">
                <a16:creationId xmlns:a16="http://schemas.microsoft.com/office/drawing/2014/main" id="{EF0046D2-61CF-AB0C-1C32-DA52468583A9}"/>
              </a:ext>
            </a:extLst>
          </p:cNvPr>
          <p:cNvSpPr>
            <a:spLocks noGrp="1"/>
          </p:cNvSpPr>
          <p:nvPr>
            <p:ph type="sldNum" sz="quarter" idx="12"/>
          </p:nvPr>
        </p:nvSpPr>
        <p:spPr>
          <a:xfrm>
            <a:off x="8610600" y="6356350"/>
            <a:ext cx="2743200" cy="365125"/>
          </a:xfrm>
          <a:prstGeom prst="rect">
            <a:avLst/>
          </a:prstGeom>
        </p:spPr>
        <p:txBody>
          <a:bodyPr/>
          <a:lstStyle/>
          <a:p>
            <a:fld id="{ABA41DC7-71C4-4642-9A37-26702D0E743D}" type="slidenum">
              <a:rPr lang="en-IN" smtClean="0"/>
              <a:t>‹#›</a:t>
            </a:fld>
            <a:endParaRPr lang="en-IN"/>
          </a:p>
        </p:txBody>
      </p:sp>
    </p:spTree>
    <p:extLst>
      <p:ext uri="{BB962C8B-B14F-4D97-AF65-F5344CB8AC3E}">
        <p14:creationId xmlns:p14="http://schemas.microsoft.com/office/powerpoint/2010/main" val="1357635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3F39F-9892-8520-A9B8-9328B14844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5EBDA48D-94A7-81EE-659D-74FED586923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FC5E3E-75F7-EBD6-7D6E-142C091C55B5}"/>
              </a:ext>
            </a:extLst>
          </p:cNvPr>
          <p:cNvSpPr>
            <a:spLocks noGrp="1"/>
          </p:cNvSpPr>
          <p:nvPr>
            <p:ph type="dt" sz="half" idx="10"/>
          </p:nvPr>
        </p:nvSpPr>
        <p:spPr>
          <a:xfrm>
            <a:off x="838200" y="6356350"/>
            <a:ext cx="2743200" cy="365125"/>
          </a:xfrm>
          <a:prstGeom prst="rect">
            <a:avLst/>
          </a:prstGeom>
        </p:spPr>
        <p:txBody>
          <a:bodyPr/>
          <a:lstStyle/>
          <a:p>
            <a:fld id="{767A3B93-A974-467D-97C7-4D5D386FF45B}" type="datetimeFigureOut">
              <a:rPr lang="en-IN" smtClean="0"/>
              <a:t>10/07/2025</a:t>
            </a:fld>
            <a:endParaRPr lang="en-IN"/>
          </a:p>
        </p:txBody>
      </p:sp>
    </p:spTree>
    <p:extLst>
      <p:ext uri="{BB962C8B-B14F-4D97-AF65-F5344CB8AC3E}">
        <p14:creationId xmlns:p14="http://schemas.microsoft.com/office/powerpoint/2010/main" val="3082051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75B83-8C01-4068-7F40-5539A8AF3DD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14855C3-8F9D-17BA-C168-95A1DC79D3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EAB68BC5-8AE4-A8BF-8E50-A65D649670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68E5EC0C-4CD5-FE67-BD90-CBE9DD0A67DC}"/>
              </a:ext>
            </a:extLst>
          </p:cNvPr>
          <p:cNvSpPr>
            <a:spLocks noGrp="1"/>
          </p:cNvSpPr>
          <p:nvPr>
            <p:ph type="dt" sz="half" idx="10"/>
          </p:nvPr>
        </p:nvSpPr>
        <p:spPr>
          <a:xfrm>
            <a:off x="838200" y="6356350"/>
            <a:ext cx="2743200" cy="365125"/>
          </a:xfrm>
          <a:prstGeom prst="rect">
            <a:avLst/>
          </a:prstGeom>
        </p:spPr>
        <p:txBody>
          <a:bodyPr/>
          <a:lstStyle/>
          <a:p>
            <a:fld id="{767A3B93-A974-467D-97C7-4D5D386FF45B}" type="datetimeFigureOut">
              <a:rPr lang="en-IN" smtClean="0"/>
              <a:t>10/07/2025</a:t>
            </a:fld>
            <a:endParaRPr lang="en-IN"/>
          </a:p>
        </p:txBody>
      </p:sp>
      <p:sp>
        <p:nvSpPr>
          <p:cNvPr id="6" name="Footer Placeholder 5">
            <a:extLst>
              <a:ext uri="{FF2B5EF4-FFF2-40B4-BE49-F238E27FC236}">
                <a16:creationId xmlns:a16="http://schemas.microsoft.com/office/drawing/2014/main" id="{0515FCE2-AB8C-542F-0ABF-A74AA7DD0338}"/>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7" name="Slide Number Placeholder 6">
            <a:extLst>
              <a:ext uri="{FF2B5EF4-FFF2-40B4-BE49-F238E27FC236}">
                <a16:creationId xmlns:a16="http://schemas.microsoft.com/office/drawing/2014/main" id="{A8D109E3-4173-9EFA-AE70-674AC532414B}"/>
              </a:ext>
            </a:extLst>
          </p:cNvPr>
          <p:cNvSpPr>
            <a:spLocks noGrp="1"/>
          </p:cNvSpPr>
          <p:nvPr>
            <p:ph type="sldNum" sz="quarter" idx="12"/>
          </p:nvPr>
        </p:nvSpPr>
        <p:spPr>
          <a:xfrm>
            <a:off x="8610600" y="6356350"/>
            <a:ext cx="2743200" cy="365125"/>
          </a:xfrm>
          <a:prstGeom prst="rect">
            <a:avLst/>
          </a:prstGeom>
        </p:spPr>
        <p:txBody>
          <a:bodyPr/>
          <a:lstStyle/>
          <a:p>
            <a:fld id="{ABA41DC7-71C4-4642-9A37-26702D0E743D}" type="slidenum">
              <a:rPr lang="en-IN" smtClean="0"/>
              <a:t>‹#›</a:t>
            </a:fld>
            <a:endParaRPr lang="en-IN"/>
          </a:p>
        </p:txBody>
      </p:sp>
    </p:spTree>
    <p:extLst>
      <p:ext uri="{BB962C8B-B14F-4D97-AF65-F5344CB8AC3E}">
        <p14:creationId xmlns:p14="http://schemas.microsoft.com/office/powerpoint/2010/main" val="1633512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3B174-7359-EEAE-6A16-9C9C4CAF6F8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0B92C15-AFBD-DA41-01D8-EB610C6177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8BE7AE-4C4E-0EAF-1581-73E2B841E5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6419ABF5-9470-641C-BCDA-9EA6169781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412DBE-F03B-486C-EF96-AED1CFD048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D2D9A85C-A6EA-BF80-79C7-282146653C24}"/>
              </a:ext>
            </a:extLst>
          </p:cNvPr>
          <p:cNvSpPr>
            <a:spLocks noGrp="1"/>
          </p:cNvSpPr>
          <p:nvPr>
            <p:ph type="dt" sz="half" idx="10"/>
          </p:nvPr>
        </p:nvSpPr>
        <p:spPr>
          <a:xfrm>
            <a:off x="838200" y="6356350"/>
            <a:ext cx="2743200" cy="365125"/>
          </a:xfrm>
          <a:prstGeom prst="rect">
            <a:avLst/>
          </a:prstGeom>
        </p:spPr>
        <p:txBody>
          <a:bodyPr/>
          <a:lstStyle/>
          <a:p>
            <a:fld id="{767A3B93-A974-467D-97C7-4D5D386FF45B}" type="datetimeFigureOut">
              <a:rPr lang="en-IN" smtClean="0"/>
              <a:t>10/07/2025</a:t>
            </a:fld>
            <a:endParaRPr lang="en-IN"/>
          </a:p>
        </p:txBody>
      </p:sp>
      <p:sp>
        <p:nvSpPr>
          <p:cNvPr id="8" name="Footer Placeholder 7">
            <a:extLst>
              <a:ext uri="{FF2B5EF4-FFF2-40B4-BE49-F238E27FC236}">
                <a16:creationId xmlns:a16="http://schemas.microsoft.com/office/drawing/2014/main" id="{6CCFA435-364D-10AA-BCC5-307060AC785A}"/>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9" name="Slide Number Placeholder 8">
            <a:extLst>
              <a:ext uri="{FF2B5EF4-FFF2-40B4-BE49-F238E27FC236}">
                <a16:creationId xmlns:a16="http://schemas.microsoft.com/office/drawing/2014/main" id="{E537ECA1-5C77-9886-E02B-A643D3B12C12}"/>
              </a:ext>
            </a:extLst>
          </p:cNvPr>
          <p:cNvSpPr>
            <a:spLocks noGrp="1"/>
          </p:cNvSpPr>
          <p:nvPr>
            <p:ph type="sldNum" sz="quarter" idx="12"/>
          </p:nvPr>
        </p:nvSpPr>
        <p:spPr>
          <a:xfrm>
            <a:off x="8610600" y="6356350"/>
            <a:ext cx="2743200" cy="365125"/>
          </a:xfrm>
          <a:prstGeom prst="rect">
            <a:avLst/>
          </a:prstGeom>
        </p:spPr>
        <p:txBody>
          <a:bodyPr/>
          <a:lstStyle/>
          <a:p>
            <a:fld id="{ABA41DC7-71C4-4642-9A37-26702D0E743D}" type="slidenum">
              <a:rPr lang="en-IN" smtClean="0"/>
              <a:t>‹#›</a:t>
            </a:fld>
            <a:endParaRPr lang="en-IN"/>
          </a:p>
        </p:txBody>
      </p:sp>
    </p:spTree>
    <p:extLst>
      <p:ext uri="{BB962C8B-B14F-4D97-AF65-F5344CB8AC3E}">
        <p14:creationId xmlns:p14="http://schemas.microsoft.com/office/powerpoint/2010/main" val="2165825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85C64-B0C8-2B7E-3583-56479FA71581}"/>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57F35AE-6860-1BE7-1F07-C60E338D5632}"/>
              </a:ext>
            </a:extLst>
          </p:cNvPr>
          <p:cNvSpPr>
            <a:spLocks noGrp="1"/>
          </p:cNvSpPr>
          <p:nvPr>
            <p:ph type="dt" sz="half" idx="10"/>
          </p:nvPr>
        </p:nvSpPr>
        <p:spPr>
          <a:xfrm>
            <a:off x="838200" y="6356350"/>
            <a:ext cx="2743200" cy="365125"/>
          </a:xfrm>
          <a:prstGeom prst="rect">
            <a:avLst/>
          </a:prstGeom>
        </p:spPr>
        <p:txBody>
          <a:bodyPr/>
          <a:lstStyle/>
          <a:p>
            <a:fld id="{767A3B93-A974-467D-97C7-4D5D386FF45B}" type="datetimeFigureOut">
              <a:rPr lang="en-IN" smtClean="0"/>
              <a:t>10/07/2025</a:t>
            </a:fld>
            <a:endParaRPr lang="en-IN"/>
          </a:p>
        </p:txBody>
      </p:sp>
      <p:sp>
        <p:nvSpPr>
          <p:cNvPr id="5" name="Slide Number Placeholder 4">
            <a:extLst>
              <a:ext uri="{FF2B5EF4-FFF2-40B4-BE49-F238E27FC236}">
                <a16:creationId xmlns:a16="http://schemas.microsoft.com/office/drawing/2014/main" id="{792E9D23-8BBE-32CC-ED91-80F885A52176}"/>
              </a:ext>
            </a:extLst>
          </p:cNvPr>
          <p:cNvSpPr>
            <a:spLocks noGrp="1"/>
          </p:cNvSpPr>
          <p:nvPr>
            <p:ph type="sldNum" sz="quarter" idx="12"/>
          </p:nvPr>
        </p:nvSpPr>
        <p:spPr>
          <a:xfrm>
            <a:off x="8610600" y="6356350"/>
            <a:ext cx="2743200" cy="365125"/>
          </a:xfrm>
          <a:prstGeom prst="rect">
            <a:avLst/>
          </a:prstGeom>
        </p:spPr>
        <p:txBody>
          <a:bodyPr/>
          <a:lstStyle/>
          <a:p>
            <a:fld id="{ABA41DC7-71C4-4642-9A37-26702D0E743D}" type="slidenum">
              <a:rPr lang="en-IN" smtClean="0"/>
              <a:t>‹#›</a:t>
            </a:fld>
            <a:endParaRPr lang="en-IN"/>
          </a:p>
        </p:txBody>
      </p:sp>
    </p:spTree>
    <p:extLst>
      <p:ext uri="{BB962C8B-B14F-4D97-AF65-F5344CB8AC3E}">
        <p14:creationId xmlns:p14="http://schemas.microsoft.com/office/powerpoint/2010/main" val="2639118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163973-FEA5-7606-5C61-07C5826AE286}"/>
              </a:ext>
            </a:extLst>
          </p:cNvPr>
          <p:cNvSpPr>
            <a:spLocks noGrp="1"/>
          </p:cNvSpPr>
          <p:nvPr>
            <p:ph type="dt" sz="half" idx="10"/>
          </p:nvPr>
        </p:nvSpPr>
        <p:spPr>
          <a:xfrm>
            <a:off x="838200" y="6356350"/>
            <a:ext cx="2743200" cy="365125"/>
          </a:xfrm>
          <a:prstGeom prst="rect">
            <a:avLst/>
          </a:prstGeom>
        </p:spPr>
        <p:txBody>
          <a:bodyPr/>
          <a:lstStyle/>
          <a:p>
            <a:fld id="{767A3B93-A974-467D-97C7-4D5D386FF45B}" type="datetimeFigureOut">
              <a:rPr lang="en-IN" smtClean="0"/>
              <a:t>10/07/2025</a:t>
            </a:fld>
            <a:endParaRPr lang="en-IN"/>
          </a:p>
        </p:txBody>
      </p:sp>
      <p:sp>
        <p:nvSpPr>
          <p:cNvPr id="3" name="Footer Placeholder 2">
            <a:extLst>
              <a:ext uri="{FF2B5EF4-FFF2-40B4-BE49-F238E27FC236}">
                <a16:creationId xmlns:a16="http://schemas.microsoft.com/office/drawing/2014/main" id="{C4DBB3DD-F877-619A-2648-3F71F64C7640}"/>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4" name="Slide Number Placeholder 3">
            <a:extLst>
              <a:ext uri="{FF2B5EF4-FFF2-40B4-BE49-F238E27FC236}">
                <a16:creationId xmlns:a16="http://schemas.microsoft.com/office/drawing/2014/main" id="{769719AA-21E0-6F4F-787D-BA012C8C61C5}"/>
              </a:ext>
            </a:extLst>
          </p:cNvPr>
          <p:cNvSpPr>
            <a:spLocks noGrp="1"/>
          </p:cNvSpPr>
          <p:nvPr>
            <p:ph type="sldNum" sz="quarter" idx="12"/>
          </p:nvPr>
        </p:nvSpPr>
        <p:spPr>
          <a:xfrm>
            <a:off x="8610600" y="6356350"/>
            <a:ext cx="2743200" cy="365125"/>
          </a:xfrm>
          <a:prstGeom prst="rect">
            <a:avLst/>
          </a:prstGeom>
        </p:spPr>
        <p:txBody>
          <a:bodyPr/>
          <a:lstStyle/>
          <a:p>
            <a:fld id="{ABA41DC7-71C4-4642-9A37-26702D0E743D}" type="slidenum">
              <a:rPr lang="en-IN" smtClean="0"/>
              <a:t>‹#›</a:t>
            </a:fld>
            <a:endParaRPr lang="en-IN"/>
          </a:p>
        </p:txBody>
      </p:sp>
    </p:spTree>
    <p:extLst>
      <p:ext uri="{BB962C8B-B14F-4D97-AF65-F5344CB8AC3E}">
        <p14:creationId xmlns:p14="http://schemas.microsoft.com/office/powerpoint/2010/main" val="1167542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B63CF-8DB0-93AB-C990-AB53758348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98BFD07F-7FF7-3437-BFE8-7B43F8B033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B356EC1-E891-61AF-F2B3-0BC46103C8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62435F-C055-A953-BE2E-BE23941968D1}"/>
              </a:ext>
            </a:extLst>
          </p:cNvPr>
          <p:cNvSpPr>
            <a:spLocks noGrp="1"/>
          </p:cNvSpPr>
          <p:nvPr>
            <p:ph type="dt" sz="half" idx="10"/>
          </p:nvPr>
        </p:nvSpPr>
        <p:spPr>
          <a:xfrm>
            <a:off x="838200" y="6356350"/>
            <a:ext cx="2743200" cy="365125"/>
          </a:xfrm>
          <a:prstGeom prst="rect">
            <a:avLst/>
          </a:prstGeom>
        </p:spPr>
        <p:txBody>
          <a:bodyPr/>
          <a:lstStyle/>
          <a:p>
            <a:fld id="{767A3B93-A974-467D-97C7-4D5D386FF45B}" type="datetimeFigureOut">
              <a:rPr lang="en-IN" smtClean="0"/>
              <a:t>10/07/2025</a:t>
            </a:fld>
            <a:endParaRPr lang="en-IN"/>
          </a:p>
        </p:txBody>
      </p:sp>
      <p:sp>
        <p:nvSpPr>
          <p:cNvPr id="6" name="Footer Placeholder 5">
            <a:extLst>
              <a:ext uri="{FF2B5EF4-FFF2-40B4-BE49-F238E27FC236}">
                <a16:creationId xmlns:a16="http://schemas.microsoft.com/office/drawing/2014/main" id="{A479EFAC-B279-76E5-449F-CA0E5C0CB04F}"/>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7" name="Slide Number Placeholder 6">
            <a:extLst>
              <a:ext uri="{FF2B5EF4-FFF2-40B4-BE49-F238E27FC236}">
                <a16:creationId xmlns:a16="http://schemas.microsoft.com/office/drawing/2014/main" id="{928D3505-2D20-4A83-6558-7CAF73371456}"/>
              </a:ext>
            </a:extLst>
          </p:cNvPr>
          <p:cNvSpPr>
            <a:spLocks noGrp="1"/>
          </p:cNvSpPr>
          <p:nvPr>
            <p:ph type="sldNum" sz="quarter" idx="12"/>
          </p:nvPr>
        </p:nvSpPr>
        <p:spPr>
          <a:xfrm>
            <a:off x="8610600" y="6356350"/>
            <a:ext cx="2743200" cy="365125"/>
          </a:xfrm>
          <a:prstGeom prst="rect">
            <a:avLst/>
          </a:prstGeom>
        </p:spPr>
        <p:txBody>
          <a:bodyPr/>
          <a:lstStyle/>
          <a:p>
            <a:fld id="{ABA41DC7-71C4-4642-9A37-26702D0E743D}" type="slidenum">
              <a:rPr lang="en-IN" smtClean="0"/>
              <a:t>‹#›</a:t>
            </a:fld>
            <a:endParaRPr lang="en-IN"/>
          </a:p>
        </p:txBody>
      </p:sp>
    </p:spTree>
    <p:extLst>
      <p:ext uri="{BB962C8B-B14F-4D97-AF65-F5344CB8AC3E}">
        <p14:creationId xmlns:p14="http://schemas.microsoft.com/office/powerpoint/2010/main" val="3991592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4BB8A-4D06-AEF3-D545-5482AF7C48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71CCA26C-DEE4-3392-0FED-879035D8AD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9CF61B4E-C735-7D95-C2F5-A761FDAB82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1F2918-4CC2-2682-976F-48C8F4D2AF98}"/>
              </a:ext>
            </a:extLst>
          </p:cNvPr>
          <p:cNvSpPr>
            <a:spLocks noGrp="1"/>
          </p:cNvSpPr>
          <p:nvPr>
            <p:ph type="dt" sz="half" idx="10"/>
          </p:nvPr>
        </p:nvSpPr>
        <p:spPr>
          <a:xfrm>
            <a:off x="838200" y="6356350"/>
            <a:ext cx="2743200" cy="365125"/>
          </a:xfrm>
          <a:prstGeom prst="rect">
            <a:avLst/>
          </a:prstGeom>
        </p:spPr>
        <p:txBody>
          <a:bodyPr/>
          <a:lstStyle/>
          <a:p>
            <a:fld id="{767A3B93-A974-467D-97C7-4D5D386FF45B}" type="datetimeFigureOut">
              <a:rPr lang="en-IN" smtClean="0"/>
              <a:t>10/07/2025</a:t>
            </a:fld>
            <a:endParaRPr lang="en-IN"/>
          </a:p>
        </p:txBody>
      </p:sp>
      <p:sp>
        <p:nvSpPr>
          <p:cNvPr id="6" name="Footer Placeholder 5">
            <a:extLst>
              <a:ext uri="{FF2B5EF4-FFF2-40B4-BE49-F238E27FC236}">
                <a16:creationId xmlns:a16="http://schemas.microsoft.com/office/drawing/2014/main" id="{72C0368D-6795-5118-D4D9-67A69052D07C}"/>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7" name="Slide Number Placeholder 6">
            <a:extLst>
              <a:ext uri="{FF2B5EF4-FFF2-40B4-BE49-F238E27FC236}">
                <a16:creationId xmlns:a16="http://schemas.microsoft.com/office/drawing/2014/main" id="{52111C18-E16B-18B8-D1E0-1706D7BE2699}"/>
              </a:ext>
            </a:extLst>
          </p:cNvPr>
          <p:cNvSpPr>
            <a:spLocks noGrp="1"/>
          </p:cNvSpPr>
          <p:nvPr>
            <p:ph type="sldNum" sz="quarter" idx="12"/>
          </p:nvPr>
        </p:nvSpPr>
        <p:spPr>
          <a:xfrm>
            <a:off x="8610600" y="6356350"/>
            <a:ext cx="2743200" cy="365125"/>
          </a:xfrm>
          <a:prstGeom prst="rect">
            <a:avLst/>
          </a:prstGeom>
        </p:spPr>
        <p:txBody>
          <a:bodyPr/>
          <a:lstStyle/>
          <a:p>
            <a:fld id="{ABA41DC7-71C4-4642-9A37-26702D0E743D}" type="slidenum">
              <a:rPr lang="en-IN" smtClean="0"/>
              <a:t>‹#›</a:t>
            </a:fld>
            <a:endParaRPr lang="en-IN"/>
          </a:p>
        </p:txBody>
      </p:sp>
    </p:spTree>
    <p:extLst>
      <p:ext uri="{BB962C8B-B14F-4D97-AF65-F5344CB8AC3E}">
        <p14:creationId xmlns:p14="http://schemas.microsoft.com/office/powerpoint/2010/main" val="2315698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FC11BD-8F3D-B257-F48B-859031C826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39A9045-3CFF-98FA-620E-11E7ECC5EE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8" name="TextBox 7">
            <a:extLst>
              <a:ext uri="{FF2B5EF4-FFF2-40B4-BE49-F238E27FC236}">
                <a16:creationId xmlns:a16="http://schemas.microsoft.com/office/drawing/2014/main" id="{4AFBB122-292D-2046-21C5-87291D640E88}"/>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IAS Ribbon Sans Regular" pitchFamily="2" charset="0"/>
                <a:ea typeface="IAS Ribbon Sans Regular" pitchFamily="2" charset="0"/>
                <a:cs typeface="+mn-cs"/>
              </a:rPr>
              <a:t>ias2025.org</a:t>
            </a:r>
          </a:p>
        </p:txBody>
      </p:sp>
      <p:sp>
        <p:nvSpPr>
          <p:cNvPr id="9" name="TextBox 8">
            <a:extLst>
              <a:ext uri="{FF2B5EF4-FFF2-40B4-BE49-F238E27FC236}">
                <a16:creationId xmlns:a16="http://schemas.microsoft.com/office/drawing/2014/main" id="{D4E8BF73-F523-A5C9-650E-964AB7F43FF7}"/>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10" name="TextBox 9">
            <a:extLst>
              <a:ext uri="{FF2B5EF4-FFF2-40B4-BE49-F238E27FC236}">
                <a16:creationId xmlns:a16="http://schemas.microsoft.com/office/drawing/2014/main" id="{93A1BA3F-D18C-1F0F-26D1-52B281640A34}"/>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13 – 17 July  •  Kigali, Rwanda</a:t>
            </a:r>
          </a:p>
        </p:txBody>
      </p:sp>
    </p:spTree>
    <p:extLst>
      <p:ext uri="{BB962C8B-B14F-4D97-AF65-F5344CB8AC3E}">
        <p14:creationId xmlns:p14="http://schemas.microsoft.com/office/powerpoint/2010/main" val="2806683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png"/><Relationship Id="rId5" Type="http://schemas.microsoft.com/office/2007/relationships/hdphoto" Target="../media/hdphoto1.wdp"/><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4.png"/><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6.png"/><Relationship Id="rId7"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1.png"/><Relationship Id="rId4" Type="http://schemas.openxmlformats.org/officeDocument/2006/relationships/image" Target="../media/image16.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4.pn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A0292-27C1-BDBB-763E-76BC2D3D1E6D}"/>
            </a:ext>
          </a:extLst>
        </p:cNvPr>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441CEA12-3640-5F4C-430F-A76F1C14CD22}"/>
              </a:ext>
            </a:extLst>
          </p:cNvPr>
          <p:cNvSpPr/>
          <p:nvPr/>
        </p:nvSpPr>
        <p:spPr>
          <a:xfrm>
            <a:off x="4034790" y="4295691"/>
            <a:ext cx="7726680" cy="1236191"/>
          </a:xfrm>
          <a:prstGeom prst="roundRect">
            <a:avLst/>
          </a:prstGeom>
          <a:solidFill>
            <a:srgbClr val="D8A7B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rgbClr val="FFD700"/>
              </a:solidFill>
            </a:endParaRPr>
          </a:p>
        </p:txBody>
      </p:sp>
      <p:sp>
        <p:nvSpPr>
          <p:cNvPr id="9" name="Rectangle: Rounded Corners 8">
            <a:extLst>
              <a:ext uri="{FF2B5EF4-FFF2-40B4-BE49-F238E27FC236}">
                <a16:creationId xmlns:a16="http://schemas.microsoft.com/office/drawing/2014/main" id="{16E6B7B2-DF22-E2C2-C99E-98B54D927D5B}"/>
              </a:ext>
            </a:extLst>
          </p:cNvPr>
          <p:cNvSpPr/>
          <p:nvPr/>
        </p:nvSpPr>
        <p:spPr>
          <a:xfrm>
            <a:off x="4034790" y="1324127"/>
            <a:ext cx="7726680" cy="2736591"/>
          </a:xfrm>
          <a:prstGeom prst="roundRect">
            <a:avLst/>
          </a:prstGeom>
          <a:solidFill>
            <a:srgbClr val="EF7C8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 name="Text Placeholder 2">
            <a:extLst>
              <a:ext uri="{FF2B5EF4-FFF2-40B4-BE49-F238E27FC236}">
                <a16:creationId xmlns:a16="http://schemas.microsoft.com/office/drawing/2014/main" id="{E405760C-D79A-03B9-E366-172C9E2F247C}"/>
              </a:ext>
            </a:extLst>
          </p:cNvPr>
          <p:cNvSpPr>
            <a:spLocks noGrp="1"/>
          </p:cNvSpPr>
          <p:nvPr>
            <p:ph type="body" sz="quarter" idx="10"/>
          </p:nvPr>
        </p:nvSpPr>
        <p:spPr>
          <a:xfrm>
            <a:off x="4139248" y="1324128"/>
            <a:ext cx="7357344" cy="4528032"/>
          </a:xfrm>
        </p:spPr>
        <p:txBody>
          <a:bodyPr>
            <a:noAutofit/>
          </a:bodyPr>
          <a:lstStyle/>
          <a:p>
            <a:pPr>
              <a:lnSpc>
                <a:spcPct val="150000"/>
              </a:lnSpc>
              <a:spcBef>
                <a:spcPts val="500"/>
              </a:spcBef>
              <a:spcAft>
                <a:spcPts val="600"/>
              </a:spcAft>
            </a:pPr>
            <a:r>
              <a:rPr lang="en-US" sz="2400">
                <a:solidFill>
                  <a:schemeClr val="bg1"/>
                </a:solidFill>
                <a:latin typeface="Arial" panose="020B0604020202020204" pitchFamily="34" charset="0"/>
                <a:cs typeface="Arial" panose="020B0604020202020204" pitchFamily="34" charset="0"/>
              </a:rPr>
              <a:t>Leaving no one behind –</a:t>
            </a:r>
            <a:br>
              <a:rPr lang="en-US" sz="2400">
                <a:solidFill>
                  <a:schemeClr val="bg1"/>
                </a:solidFill>
                <a:latin typeface="Arial" panose="020B0604020202020204" pitchFamily="34" charset="0"/>
                <a:cs typeface="Arial" panose="020B0604020202020204" pitchFamily="34" charset="0"/>
              </a:rPr>
            </a:br>
            <a:r>
              <a:rPr lang="en-US" sz="2400">
                <a:solidFill>
                  <a:schemeClr val="bg1"/>
                </a:solidFill>
                <a:latin typeface="Arial" panose="020B0604020202020204" pitchFamily="34" charset="0"/>
                <a:cs typeface="Arial" panose="020B0604020202020204" pitchFamily="34" charset="0"/>
              </a:rPr>
              <a:t>Implementation of Intervention among Informal networks of Women who engage in Commercial Sex work (</a:t>
            </a:r>
            <a:r>
              <a:rPr lang="en-US" sz="2400" err="1">
                <a:solidFill>
                  <a:schemeClr val="bg1"/>
                </a:solidFill>
                <a:latin typeface="Arial" panose="020B0604020202020204" pitchFamily="34" charset="0"/>
                <a:cs typeface="Arial" panose="020B0604020202020204" pitchFamily="34" charset="0"/>
              </a:rPr>
              <a:t>i</a:t>
            </a:r>
            <a:r>
              <a:rPr lang="en-US" sz="2400">
                <a:solidFill>
                  <a:schemeClr val="bg1"/>
                </a:solidFill>
                <a:latin typeface="Arial" panose="020B0604020202020204" pitchFamily="34" charset="0"/>
                <a:cs typeface="Arial" panose="020B0604020202020204" pitchFamily="34" charset="0"/>
              </a:rPr>
              <a:t>-WECS) for Fast-Tracking HIV Case Detection in Andhra Pradesh</a:t>
            </a:r>
            <a:endParaRPr lang="en-US" sz="2400">
              <a:solidFill>
                <a:schemeClr val="tx1"/>
              </a:solidFill>
              <a:latin typeface="Arial" panose="020B0604020202020204" pitchFamily="34" charset="0"/>
              <a:cs typeface="Arial" panose="020B0604020202020204" pitchFamily="34" charset="0"/>
            </a:endParaRPr>
          </a:p>
          <a:p>
            <a:pPr>
              <a:lnSpc>
                <a:spcPct val="150000"/>
              </a:lnSpc>
              <a:spcAft>
                <a:spcPts val="600"/>
              </a:spcAft>
            </a:pPr>
            <a:r>
              <a:rPr lang="en-US" sz="2400">
                <a:solidFill>
                  <a:schemeClr val="bg1"/>
                </a:solidFill>
                <a:latin typeface="Arial" panose="020B0604020202020204" pitchFamily="34" charset="0"/>
                <a:cs typeface="Arial" panose="020B0604020202020204" pitchFamily="34" charset="0"/>
              </a:rPr>
              <a:t>A Sustainable, Scalable Program Experience from India</a:t>
            </a:r>
            <a:endParaRPr lang="en-GB" sz="2400">
              <a:solidFill>
                <a:schemeClr val="bg1"/>
              </a:solidFill>
            </a:endParaRPr>
          </a:p>
        </p:txBody>
      </p:sp>
      <p:sp>
        <p:nvSpPr>
          <p:cNvPr id="4" name="Text Placeholder 3">
            <a:extLst>
              <a:ext uri="{FF2B5EF4-FFF2-40B4-BE49-F238E27FC236}">
                <a16:creationId xmlns:a16="http://schemas.microsoft.com/office/drawing/2014/main" id="{31C43096-6B1C-D13D-B4B9-1768A8EE63AE}"/>
              </a:ext>
            </a:extLst>
          </p:cNvPr>
          <p:cNvSpPr>
            <a:spLocks noGrp="1"/>
          </p:cNvSpPr>
          <p:nvPr>
            <p:ph type="body" sz="quarter" idx="11"/>
          </p:nvPr>
        </p:nvSpPr>
        <p:spPr>
          <a:xfrm>
            <a:off x="3944938" y="318853"/>
            <a:ext cx="7357344" cy="698417"/>
          </a:xfrm>
        </p:spPr>
        <p:txBody>
          <a:bodyPr>
            <a:normAutofit/>
          </a:bodyPr>
          <a:lstStyle/>
          <a:p>
            <a:pPr algn="ctr"/>
            <a:r>
              <a:rPr lang="en-GB" sz="2000" b="1"/>
              <a:t>Dr. A. Vijayaraman, Deputy Director, </a:t>
            </a:r>
          </a:p>
          <a:p>
            <a:pPr algn="ctr"/>
            <a:r>
              <a:rPr lang="en-GB" sz="2000" b="1"/>
              <a:t>VHS-CDC Project ASPIRE, India</a:t>
            </a:r>
          </a:p>
        </p:txBody>
      </p:sp>
      <p:pic>
        <p:nvPicPr>
          <p:cNvPr id="7" name="Picture 6">
            <a:extLst>
              <a:ext uri="{FF2B5EF4-FFF2-40B4-BE49-F238E27FC236}">
                <a16:creationId xmlns:a16="http://schemas.microsoft.com/office/drawing/2014/main" id="{2772D4A5-25AC-6730-599F-C534605E8BB2}"/>
              </a:ext>
            </a:extLst>
          </p:cNvPr>
          <p:cNvPicPr>
            <a:picLocks noChangeAspect="1"/>
          </p:cNvPicPr>
          <p:nvPr/>
        </p:nvPicPr>
        <p:blipFill>
          <a:blip r:embed="rId3"/>
          <a:srcRect/>
          <a:stretch/>
        </p:blipFill>
        <p:spPr>
          <a:xfrm>
            <a:off x="489214" y="4060719"/>
            <a:ext cx="3069934" cy="2287762"/>
          </a:xfrm>
          <a:prstGeom prst="rect">
            <a:avLst/>
          </a:prstGeom>
        </p:spPr>
      </p:pic>
      <p:pic>
        <p:nvPicPr>
          <p:cNvPr id="8" name="Picture 7">
            <a:extLst>
              <a:ext uri="{FF2B5EF4-FFF2-40B4-BE49-F238E27FC236}">
                <a16:creationId xmlns:a16="http://schemas.microsoft.com/office/drawing/2014/main" id="{0ADAF9BA-B357-EA4C-96C2-37F957FB3D4E}"/>
              </a:ext>
            </a:extLst>
          </p:cNvPr>
          <p:cNvPicPr>
            <a:picLocks noChangeAspect="1"/>
          </p:cNvPicPr>
          <p:nvPr/>
        </p:nvPicPr>
        <p:blipFill>
          <a:blip r:embed="rId4"/>
          <a:srcRect/>
          <a:stretch/>
        </p:blipFill>
        <p:spPr>
          <a:xfrm rot="10800000">
            <a:off x="0" y="0"/>
            <a:ext cx="3600000" cy="3600000"/>
          </a:xfrm>
          <a:prstGeom prst="rect">
            <a:avLst/>
          </a:prstGeom>
        </p:spPr>
      </p:pic>
    </p:spTree>
    <p:extLst>
      <p:ext uri="{BB962C8B-B14F-4D97-AF65-F5344CB8AC3E}">
        <p14:creationId xmlns:p14="http://schemas.microsoft.com/office/powerpoint/2010/main" val="1969022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0CD17-EA6F-E5B1-89FE-3F2F496EF8DB}"/>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40D1DD2-3419-ED1B-9045-652F2692DBC6}"/>
              </a:ext>
            </a:extLst>
          </p:cNvPr>
          <p:cNvGraphicFramePr/>
          <p:nvPr>
            <p:extLst>
              <p:ext uri="{D42A27DB-BD31-4B8C-83A1-F6EECF244321}">
                <p14:modId xmlns:p14="http://schemas.microsoft.com/office/powerpoint/2010/main" val="81201616"/>
              </p:ext>
            </p:extLst>
          </p:nvPr>
        </p:nvGraphicFramePr>
        <p:xfrm>
          <a:off x="4935827" y="1507068"/>
          <a:ext cx="7470020" cy="4748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CD7E80B0-65AC-9B96-8C84-088094346098}"/>
              </a:ext>
            </a:extLst>
          </p:cNvPr>
          <p:cNvSpPr txBox="1"/>
          <p:nvPr/>
        </p:nvSpPr>
        <p:spPr>
          <a:xfrm>
            <a:off x="502920" y="234897"/>
            <a:ext cx="9961880" cy="584775"/>
          </a:xfrm>
          <a:prstGeom prst="rect">
            <a:avLst/>
          </a:prstGeom>
          <a:noFill/>
        </p:spPr>
        <p:txBody>
          <a:bodyPr wrap="square">
            <a:spAutoFit/>
          </a:bodyPr>
          <a:lstStyle/>
          <a:p>
            <a:pPr algn="ctr"/>
            <a:r>
              <a:rPr lang="en-US" sz="3200">
                <a:latin typeface="+mn-lt"/>
                <a:ea typeface="+mn-ea"/>
                <a:cs typeface="+mn-cs"/>
              </a:rPr>
              <a:t>Approaches adopted for bridging service delivery gaps</a:t>
            </a:r>
            <a:endParaRPr lang="en-IN" sz="3200"/>
          </a:p>
        </p:txBody>
      </p:sp>
      <p:pic>
        <p:nvPicPr>
          <p:cNvPr id="6" name="Picture 5">
            <a:extLst>
              <a:ext uri="{FF2B5EF4-FFF2-40B4-BE49-F238E27FC236}">
                <a16:creationId xmlns:a16="http://schemas.microsoft.com/office/drawing/2014/main" id="{4FD3686F-5037-E9F5-BBAE-3D03DCD8C77D}"/>
              </a:ext>
            </a:extLst>
          </p:cNvPr>
          <p:cNvPicPr>
            <a:picLocks noChangeAspect="1"/>
          </p:cNvPicPr>
          <p:nvPr/>
        </p:nvPicPr>
        <p:blipFill>
          <a:blip r:embed="rId8">
            <a:duotone>
              <a:schemeClr val="accent1">
                <a:shade val="45000"/>
                <a:satMod val="135000"/>
              </a:schemeClr>
              <a:prstClr val="white"/>
            </a:duotone>
          </a:blip>
          <a:stretch>
            <a:fillRect/>
          </a:stretch>
        </p:blipFill>
        <p:spPr>
          <a:xfrm>
            <a:off x="0" y="1319830"/>
            <a:ext cx="4935827" cy="4935827"/>
          </a:xfrm>
          <a:prstGeom prst="rect">
            <a:avLst/>
          </a:prstGeom>
        </p:spPr>
      </p:pic>
      <p:cxnSp>
        <p:nvCxnSpPr>
          <p:cNvPr id="2" name="Straight Connector 1">
            <a:extLst>
              <a:ext uri="{FF2B5EF4-FFF2-40B4-BE49-F238E27FC236}">
                <a16:creationId xmlns:a16="http://schemas.microsoft.com/office/drawing/2014/main" id="{5F21B702-0517-5593-ADB7-505CDD882713}"/>
              </a:ext>
            </a:extLst>
          </p:cNvPr>
          <p:cNvCxnSpPr/>
          <p:nvPr/>
        </p:nvCxnSpPr>
        <p:spPr>
          <a:xfrm>
            <a:off x="0" y="1133223"/>
            <a:ext cx="12192000" cy="0"/>
          </a:xfrm>
          <a:prstGeom prst="line">
            <a:avLst/>
          </a:prstGeom>
          <a:ln w="57150">
            <a:solidFill>
              <a:srgbClr val="EF7C8E"/>
            </a:solidFill>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0FA6EF37-20D8-A8B1-6BB5-52D060BC5099}"/>
              </a:ext>
            </a:extLst>
          </p:cNvPr>
          <p:cNvPicPr>
            <a:picLocks noChangeAspect="1"/>
          </p:cNvPicPr>
          <p:nvPr/>
        </p:nvPicPr>
        <p:blipFill>
          <a:blip r:embed="rId9"/>
          <a:srcRect/>
          <a:stretch/>
        </p:blipFill>
        <p:spPr>
          <a:xfrm>
            <a:off x="10627657" y="13803"/>
            <a:ext cx="1378076" cy="1026964"/>
          </a:xfrm>
          <a:prstGeom prst="rect">
            <a:avLst/>
          </a:prstGeom>
        </p:spPr>
      </p:pic>
      <p:sp>
        <p:nvSpPr>
          <p:cNvPr id="7" name="TextBox 6">
            <a:extLst>
              <a:ext uri="{FF2B5EF4-FFF2-40B4-BE49-F238E27FC236}">
                <a16:creationId xmlns:a16="http://schemas.microsoft.com/office/drawing/2014/main" id="{BDB8B47F-2CE7-231F-E297-559BAD7B5264}"/>
              </a:ext>
            </a:extLst>
          </p:cNvPr>
          <p:cNvSpPr txBox="1"/>
          <p:nvPr/>
        </p:nvSpPr>
        <p:spPr>
          <a:xfrm>
            <a:off x="502920" y="3657600"/>
            <a:ext cx="1417320" cy="646331"/>
          </a:xfrm>
          <a:prstGeom prst="rect">
            <a:avLst/>
          </a:prstGeom>
          <a:noFill/>
        </p:spPr>
        <p:txBody>
          <a:bodyPr wrap="square" rtlCol="0">
            <a:spAutoFit/>
          </a:bodyPr>
          <a:lstStyle/>
          <a:p>
            <a:pPr algn="ctr"/>
            <a:r>
              <a:rPr lang="en-US"/>
              <a:t>EVIDENCE BASED</a:t>
            </a:r>
            <a:endParaRPr lang="en-IN"/>
          </a:p>
        </p:txBody>
      </p:sp>
      <p:sp>
        <p:nvSpPr>
          <p:cNvPr id="8" name="TextBox 7">
            <a:extLst>
              <a:ext uri="{FF2B5EF4-FFF2-40B4-BE49-F238E27FC236}">
                <a16:creationId xmlns:a16="http://schemas.microsoft.com/office/drawing/2014/main" id="{597C6CFA-0070-FEBF-ED11-A3B57E85D0C1}"/>
              </a:ext>
            </a:extLst>
          </p:cNvPr>
          <p:cNvSpPr txBox="1"/>
          <p:nvPr/>
        </p:nvSpPr>
        <p:spPr>
          <a:xfrm>
            <a:off x="1759254" y="2036010"/>
            <a:ext cx="1417320" cy="646331"/>
          </a:xfrm>
          <a:prstGeom prst="rect">
            <a:avLst/>
          </a:prstGeom>
          <a:noFill/>
        </p:spPr>
        <p:txBody>
          <a:bodyPr wrap="square" rtlCol="0">
            <a:spAutoFit/>
          </a:bodyPr>
          <a:lstStyle/>
          <a:p>
            <a:pPr algn="ctr"/>
            <a:r>
              <a:rPr lang="en-US"/>
              <a:t>PEOPLE CENTERED</a:t>
            </a:r>
            <a:endParaRPr lang="en-IN"/>
          </a:p>
        </p:txBody>
      </p:sp>
      <p:sp>
        <p:nvSpPr>
          <p:cNvPr id="10" name="TextBox 9">
            <a:extLst>
              <a:ext uri="{FF2B5EF4-FFF2-40B4-BE49-F238E27FC236}">
                <a16:creationId xmlns:a16="http://schemas.microsoft.com/office/drawing/2014/main" id="{34E41070-B710-3A25-3623-C0BB871A453D}"/>
              </a:ext>
            </a:extLst>
          </p:cNvPr>
          <p:cNvSpPr txBox="1"/>
          <p:nvPr/>
        </p:nvSpPr>
        <p:spPr>
          <a:xfrm>
            <a:off x="2902252" y="3650583"/>
            <a:ext cx="1704037" cy="646331"/>
          </a:xfrm>
          <a:prstGeom prst="rect">
            <a:avLst/>
          </a:prstGeom>
          <a:noFill/>
        </p:spPr>
        <p:txBody>
          <a:bodyPr wrap="square" rtlCol="0">
            <a:spAutoFit/>
          </a:bodyPr>
          <a:lstStyle/>
          <a:p>
            <a:pPr algn="ctr"/>
            <a:r>
              <a:rPr lang="en-US"/>
              <a:t>SUPPORTIVE SUPERVISION</a:t>
            </a:r>
            <a:endParaRPr lang="en-IN"/>
          </a:p>
        </p:txBody>
      </p:sp>
    </p:spTree>
    <p:extLst>
      <p:ext uri="{BB962C8B-B14F-4D97-AF65-F5344CB8AC3E}">
        <p14:creationId xmlns:p14="http://schemas.microsoft.com/office/powerpoint/2010/main" val="3131883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9DED9-B114-7A1F-7469-635CF85FD106}"/>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B757709-F5AF-7507-5A18-DEB8FD327E83}"/>
              </a:ext>
            </a:extLst>
          </p:cNvPr>
          <p:cNvPicPr>
            <a:picLocks noChangeAspect="1"/>
          </p:cNvPicPr>
          <p:nvPr/>
        </p:nvPicPr>
        <p:blipFill>
          <a:blip r:embed="rId3"/>
          <a:stretch>
            <a:fillRect/>
          </a:stretch>
        </p:blipFill>
        <p:spPr>
          <a:xfrm>
            <a:off x="3674532" y="1284624"/>
            <a:ext cx="4876800" cy="4876800"/>
          </a:xfrm>
          <a:prstGeom prst="rect">
            <a:avLst/>
          </a:prstGeom>
        </p:spPr>
      </p:pic>
      <p:sp>
        <p:nvSpPr>
          <p:cNvPr id="4" name="Rectangle: Folded Corner 3">
            <a:extLst>
              <a:ext uri="{FF2B5EF4-FFF2-40B4-BE49-F238E27FC236}">
                <a16:creationId xmlns:a16="http://schemas.microsoft.com/office/drawing/2014/main" id="{BE4CED6F-08E1-A72C-BF85-8596A29F1736}"/>
              </a:ext>
            </a:extLst>
          </p:cNvPr>
          <p:cNvSpPr/>
          <p:nvPr/>
        </p:nvSpPr>
        <p:spPr>
          <a:xfrm>
            <a:off x="379789" y="1411627"/>
            <a:ext cx="3817258" cy="4089364"/>
          </a:xfrm>
          <a:prstGeom prst="foldedCorner">
            <a:avLst/>
          </a:prstGeom>
          <a:solidFill>
            <a:srgbClr val="FFC6C6"/>
          </a:solidFill>
          <a:effectLst>
            <a:glow rad="101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i="1">
                <a:solidFill>
                  <a:schemeClr val="tx1"/>
                </a:solidFill>
              </a:rPr>
              <a:t>“Everyone who works like us have entered this business willingly to earn some additional monies. Our dependency on network operator is high and we have to keep her also in good humor as much as we keep our clients satisfied” - </a:t>
            </a:r>
            <a:r>
              <a:rPr lang="en-US" sz="2000" i="1" err="1">
                <a:solidFill>
                  <a:schemeClr val="tx1"/>
                </a:solidFill>
              </a:rPr>
              <a:t>i</a:t>
            </a:r>
            <a:r>
              <a:rPr lang="en-US" sz="2000" i="1">
                <a:solidFill>
                  <a:schemeClr val="tx1"/>
                </a:solidFill>
              </a:rPr>
              <a:t>-WECS</a:t>
            </a:r>
          </a:p>
        </p:txBody>
      </p:sp>
      <p:sp>
        <p:nvSpPr>
          <p:cNvPr id="5" name="Rectangle: Folded Corner 4">
            <a:extLst>
              <a:ext uri="{FF2B5EF4-FFF2-40B4-BE49-F238E27FC236}">
                <a16:creationId xmlns:a16="http://schemas.microsoft.com/office/drawing/2014/main" id="{ADE859E5-C12B-6433-DEAC-3DDE0526EE64}"/>
              </a:ext>
            </a:extLst>
          </p:cNvPr>
          <p:cNvSpPr/>
          <p:nvPr/>
        </p:nvSpPr>
        <p:spPr>
          <a:xfrm>
            <a:off x="8028819" y="1284625"/>
            <a:ext cx="3976914" cy="4642042"/>
          </a:xfrm>
          <a:prstGeom prst="foldedCorner">
            <a:avLst/>
          </a:prstGeom>
          <a:solidFill>
            <a:srgbClr val="FAE8E0"/>
          </a:solidFill>
          <a:effectLst>
            <a:glow rad="635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i="1">
                <a:solidFill>
                  <a:schemeClr val="tx1"/>
                </a:solidFill>
              </a:rPr>
              <a:t>“Reaching </a:t>
            </a:r>
            <a:r>
              <a:rPr lang="en-US" sz="2000" i="1" err="1">
                <a:solidFill>
                  <a:schemeClr val="tx1"/>
                </a:solidFill>
              </a:rPr>
              <a:t>i</a:t>
            </a:r>
            <a:r>
              <a:rPr lang="en-US" sz="2000" i="1">
                <a:solidFill>
                  <a:schemeClr val="tx1"/>
                </a:solidFill>
              </a:rPr>
              <a:t>-WECS through network operators is a good idea that allowed the sex workers to feel more relaxed, open to talk and share their experiences, Network operator facilitated the reach and helped us in motivating the </a:t>
            </a:r>
            <a:r>
              <a:rPr lang="en-US" sz="2000" i="1" err="1">
                <a:solidFill>
                  <a:schemeClr val="tx1"/>
                </a:solidFill>
              </a:rPr>
              <a:t>i</a:t>
            </a:r>
            <a:r>
              <a:rPr lang="en-US" sz="2000" i="1">
                <a:solidFill>
                  <a:schemeClr val="tx1"/>
                </a:solidFill>
              </a:rPr>
              <a:t>-WECS for testing also” – community staff</a:t>
            </a:r>
          </a:p>
        </p:txBody>
      </p:sp>
      <p:sp>
        <p:nvSpPr>
          <p:cNvPr id="3" name="TextBox 2">
            <a:extLst>
              <a:ext uri="{FF2B5EF4-FFF2-40B4-BE49-F238E27FC236}">
                <a16:creationId xmlns:a16="http://schemas.microsoft.com/office/drawing/2014/main" id="{3609AE10-23E0-1278-1ADD-EDF5165CD3E8}"/>
              </a:ext>
            </a:extLst>
          </p:cNvPr>
          <p:cNvSpPr txBox="1"/>
          <p:nvPr/>
        </p:nvSpPr>
        <p:spPr>
          <a:xfrm>
            <a:off x="0" y="251626"/>
            <a:ext cx="12395200" cy="584775"/>
          </a:xfrm>
          <a:prstGeom prst="rect">
            <a:avLst/>
          </a:prstGeom>
          <a:noFill/>
        </p:spPr>
        <p:txBody>
          <a:bodyPr wrap="square">
            <a:spAutoFit/>
          </a:bodyPr>
          <a:lstStyle/>
          <a:p>
            <a:pPr algn="ctr"/>
            <a:r>
              <a:rPr lang="en-US" sz="3200">
                <a:latin typeface="+mn-lt"/>
                <a:ea typeface="+mn-ea"/>
                <a:cs typeface="+mn-cs"/>
              </a:rPr>
              <a:t>Community voices</a:t>
            </a:r>
            <a:endParaRPr lang="en-IN" sz="3200"/>
          </a:p>
        </p:txBody>
      </p:sp>
      <p:cxnSp>
        <p:nvCxnSpPr>
          <p:cNvPr id="6" name="Straight Connector 5">
            <a:extLst>
              <a:ext uri="{FF2B5EF4-FFF2-40B4-BE49-F238E27FC236}">
                <a16:creationId xmlns:a16="http://schemas.microsoft.com/office/drawing/2014/main" id="{CE32F8B4-D67B-B458-D463-35B36A952A4E}"/>
              </a:ext>
            </a:extLst>
          </p:cNvPr>
          <p:cNvCxnSpPr/>
          <p:nvPr/>
        </p:nvCxnSpPr>
        <p:spPr>
          <a:xfrm>
            <a:off x="0" y="1040767"/>
            <a:ext cx="12192000" cy="0"/>
          </a:xfrm>
          <a:prstGeom prst="line">
            <a:avLst/>
          </a:prstGeom>
          <a:ln w="57150">
            <a:solidFill>
              <a:srgbClr val="EF7C8E"/>
            </a:solidFill>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C9C58BB9-3048-4D46-564B-818B75116C7D}"/>
              </a:ext>
            </a:extLst>
          </p:cNvPr>
          <p:cNvPicPr>
            <a:picLocks noChangeAspect="1"/>
          </p:cNvPicPr>
          <p:nvPr/>
        </p:nvPicPr>
        <p:blipFill>
          <a:blip r:embed="rId4"/>
          <a:srcRect/>
          <a:stretch/>
        </p:blipFill>
        <p:spPr>
          <a:xfrm>
            <a:off x="10627657" y="13803"/>
            <a:ext cx="1378076" cy="1026964"/>
          </a:xfrm>
          <a:prstGeom prst="rect">
            <a:avLst/>
          </a:prstGeom>
        </p:spPr>
      </p:pic>
    </p:spTree>
    <p:extLst>
      <p:ext uri="{BB962C8B-B14F-4D97-AF65-F5344CB8AC3E}">
        <p14:creationId xmlns:p14="http://schemas.microsoft.com/office/powerpoint/2010/main" val="1997049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A57BD-69E7-F8D5-9B18-078958175BF8}"/>
            </a:ext>
          </a:extLst>
        </p:cNvPr>
        <p:cNvGrpSpPr/>
        <p:nvPr/>
      </p:nvGrpSpPr>
      <p:grpSpPr>
        <a:xfrm>
          <a:off x="0" y="0"/>
          <a:ext cx="0" cy="0"/>
          <a:chOff x="0" y="0"/>
          <a:chExt cx="0" cy="0"/>
        </a:xfrm>
      </p:grpSpPr>
      <p:pic>
        <p:nvPicPr>
          <p:cNvPr id="3" name="Picture 2" descr="A group of people sitting in a room&#10;&#10;Description automatically generated">
            <a:extLst>
              <a:ext uri="{FF2B5EF4-FFF2-40B4-BE49-F238E27FC236}">
                <a16:creationId xmlns:a16="http://schemas.microsoft.com/office/drawing/2014/main" id="{2DF948D6-535D-7C51-001F-C248D3C08BA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667"/>
          <a:stretch/>
        </p:blipFill>
        <p:spPr>
          <a:xfrm>
            <a:off x="9929225" y="3330491"/>
            <a:ext cx="2065053" cy="3009660"/>
          </a:xfrm>
          <a:prstGeom prst="rect">
            <a:avLst/>
          </a:prstGeom>
        </p:spPr>
      </p:pic>
      <p:sp>
        <p:nvSpPr>
          <p:cNvPr id="31" name="TextBox 30">
            <a:extLst>
              <a:ext uri="{FF2B5EF4-FFF2-40B4-BE49-F238E27FC236}">
                <a16:creationId xmlns:a16="http://schemas.microsoft.com/office/drawing/2014/main" id="{92857CC1-91FC-08FA-0CE9-EB4F109DF944}"/>
              </a:ext>
            </a:extLst>
          </p:cNvPr>
          <p:cNvSpPr txBox="1"/>
          <p:nvPr/>
        </p:nvSpPr>
        <p:spPr>
          <a:xfrm>
            <a:off x="9915581" y="6373112"/>
            <a:ext cx="206505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6181A"/>
                </a:solidFill>
                <a:effectLst/>
                <a:uLnTx/>
                <a:uFillTx/>
                <a:latin typeface="Calibri" panose="020F0502020204030204"/>
                <a:ea typeface="+mn-ea"/>
                <a:cs typeface="+mn-cs"/>
              </a:rPr>
              <a:t>Prevention education to informal WECS</a:t>
            </a:r>
            <a:endParaRPr kumimoji="0" lang="en-IN" sz="1400" b="0" i="0" u="none" strike="noStrike" kern="1200" cap="none" spc="0" normalizeH="0" baseline="0" noProof="0">
              <a:ln>
                <a:noFill/>
              </a:ln>
              <a:solidFill>
                <a:srgbClr val="16181A"/>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4F4FE66C-D9EC-F18C-6948-835BFDE511BA}"/>
              </a:ext>
            </a:extLst>
          </p:cNvPr>
          <p:cNvSpPr/>
          <p:nvPr/>
        </p:nvSpPr>
        <p:spPr>
          <a:xfrm>
            <a:off x="9478850" y="2795168"/>
            <a:ext cx="1781549" cy="1745800"/>
          </a:xfrm>
          <a:prstGeom prst="ellipse">
            <a:avLst/>
          </a:prstGeom>
          <a:solidFill>
            <a:srgbClr val="FBF4D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95% of the </a:t>
            </a:r>
            <a:r>
              <a:rPr lang="en-US" err="1">
                <a:solidFill>
                  <a:schemeClr val="tx1"/>
                </a:solidFill>
              </a:rPr>
              <a:t>i</a:t>
            </a:r>
            <a:r>
              <a:rPr lang="en-US">
                <a:solidFill>
                  <a:schemeClr val="tx1"/>
                </a:solidFill>
              </a:rPr>
              <a:t>-WECS are reached through NWOs</a:t>
            </a:r>
          </a:p>
        </p:txBody>
      </p:sp>
      <p:sp>
        <p:nvSpPr>
          <p:cNvPr id="35" name="TextBox 34">
            <a:extLst>
              <a:ext uri="{FF2B5EF4-FFF2-40B4-BE49-F238E27FC236}">
                <a16:creationId xmlns:a16="http://schemas.microsoft.com/office/drawing/2014/main" id="{B674EA02-4EB3-F3F2-3E6D-31398DC39404}"/>
              </a:ext>
            </a:extLst>
          </p:cNvPr>
          <p:cNvSpPr txBox="1"/>
          <p:nvPr/>
        </p:nvSpPr>
        <p:spPr>
          <a:xfrm>
            <a:off x="387761" y="30956"/>
            <a:ext cx="9988155" cy="1077218"/>
          </a:xfrm>
          <a:prstGeom prst="rect">
            <a:avLst/>
          </a:prstGeom>
          <a:noFill/>
        </p:spPr>
        <p:txBody>
          <a:bodyPr wrap="square">
            <a:spAutoFit/>
          </a:bodyPr>
          <a:lstStyle/>
          <a:p>
            <a:pPr algn="ctr"/>
            <a:r>
              <a:rPr lang="en-US" sz="3200">
                <a:latin typeface="+mn-lt"/>
                <a:ea typeface="+mn-ea"/>
                <a:cs typeface="+mn-cs"/>
              </a:rPr>
              <a:t>Differentiated model of building intervention into the community, led to significant coverage of </a:t>
            </a:r>
            <a:r>
              <a:rPr lang="en-US" sz="3200" err="1">
                <a:latin typeface="+mn-lt"/>
                <a:ea typeface="+mn-ea"/>
                <a:cs typeface="+mn-cs"/>
              </a:rPr>
              <a:t>i</a:t>
            </a:r>
            <a:r>
              <a:rPr lang="en-US" sz="3200">
                <a:latin typeface="+mn-lt"/>
                <a:ea typeface="+mn-ea"/>
                <a:cs typeface="+mn-cs"/>
              </a:rPr>
              <a:t>-WECS</a:t>
            </a:r>
            <a:endParaRPr lang="en-IN" sz="3200"/>
          </a:p>
        </p:txBody>
      </p:sp>
      <p:cxnSp>
        <p:nvCxnSpPr>
          <p:cNvPr id="36" name="Straight Connector 35">
            <a:extLst>
              <a:ext uri="{FF2B5EF4-FFF2-40B4-BE49-F238E27FC236}">
                <a16:creationId xmlns:a16="http://schemas.microsoft.com/office/drawing/2014/main" id="{83F722FB-75C2-C6DE-81FF-10633ED0801C}"/>
              </a:ext>
            </a:extLst>
          </p:cNvPr>
          <p:cNvCxnSpPr/>
          <p:nvPr/>
        </p:nvCxnSpPr>
        <p:spPr>
          <a:xfrm>
            <a:off x="0" y="1176922"/>
            <a:ext cx="12192000" cy="0"/>
          </a:xfrm>
          <a:prstGeom prst="line">
            <a:avLst/>
          </a:prstGeom>
          <a:ln w="57150">
            <a:solidFill>
              <a:srgbClr val="EF7C8E"/>
            </a:solidFill>
          </a:ln>
        </p:spPr>
        <p:style>
          <a:lnRef idx="2">
            <a:schemeClr val="accent1"/>
          </a:lnRef>
          <a:fillRef idx="0">
            <a:schemeClr val="accent1"/>
          </a:fillRef>
          <a:effectRef idx="1">
            <a:schemeClr val="accent1"/>
          </a:effectRef>
          <a:fontRef idx="minor">
            <a:schemeClr val="tx1"/>
          </a:fontRef>
        </p:style>
      </p:cxnSp>
      <p:grpSp>
        <p:nvGrpSpPr>
          <p:cNvPr id="2" name="Group 1">
            <a:extLst>
              <a:ext uri="{FF2B5EF4-FFF2-40B4-BE49-F238E27FC236}">
                <a16:creationId xmlns:a16="http://schemas.microsoft.com/office/drawing/2014/main" id="{7458A0EC-FFDD-AF27-8420-AD6B6446B9AD}"/>
              </a:ext>
            </a:extLst>
          </p:cNvPr>
          <p:cNvGrpSpPr/>
          <p:nvPr/>
        </p:nvGrpSpPr>
        <p:grpSpPr>
          <a:xfrm>
            <a:off x="262274" y="1812802"/>
            <a:ext cx="9216576" cy="4416236"/>
            <a:chOff x="2277423" y="2772421"/>
            <a:chExt cx="7121236" cy="4020730"/>
          </a:xfrm>
        </p:grpSpPr>
        <p:pic>
          <p:nvPicPr>
            <p:cNvPr id="37" name="Picture 36">
              <a:extLst>
                <a:ext uri="{FF2B5EF4-FFF2-40B4-BE49-F238E27FC236}">
                  <a16:creationId xmlns:a16="http://schemas.microsoft.com/office/drawing/2014/main" id="{F02707EB-0282-C274-76FC-3F85DD75E4AB}"/>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7200"/>
                      </a14:imgEffect>
                      <a14:imgEffect>
                        <a14:brightnessContrast contrast="-20000"/>
                      </a14:imgEffect>
                    </a14:imgLayer>
                  </a14:imgProps>
                </a:ext>
              </a:extLst>
            </a:blip>
            <a:stretch>
              <a:fillRect/>
            </a:stretch>
          </p:blipFill>
          <p:spPr>
            <a:xfrm>
              <a:off x="2277423" y="2772421"/>
              <a:ext cx="7121236" cy="4020730"/>
            </a:xfrm>
            <a:prstGeom prst="rect">
              <a:avLst/>
            </a:prstGeom>
          </p:spPr>
        </p:pic>
        <p:sp>
          <p:nvSpPr>
            <p:cNvPr id="38" name="TextBox 37">
              <a:extLst>
                <a:ext uri="{FF2B5EF4-FFF2-40B4-BE49-F238E27FC236}">
                  <a16:creationId xmlns:a16="http://schemas.microsoft.com/office/drawing/2014/main" id="{B14110EE-F393-7501-B5DE-1C5115746655}"/>
                </a:ext>
              </a:extLst>
            </p:cNvPr>
            <p:cNvSpPr txBox="1"/>
            <p:nvPr/>
          </p:nvSpPr>
          <p:spPr>
            <a:xfrm>
              <a:off x="2913951" y="3887987"/>
              <a:ext cx="975525" cy="532404"/>
            </a:xfrm>
            <a:prstGeom prst="rect">
              <a:avLst/>
            </a:prstGeom>
            <a:noFill/>
            <a:effectLst>
              <a:glow rad="63500">
                <a:schemeClr val="accent1">
                  <a:satMod val="175000"/>
                  <a:alpha val="40000"/>
                </a:schemeClr>
              </a:glow>
              <a:outerShdw blurRad="63500" sx="102000" sy="102000" algn="ctr" rotWithShape="0">
                <a:prstClr val="black">
                  <a:alpha val="40000"/>
                </a:prstClr>
              </a:outerShdw>
            </a:effectLst>
          </p:spPr>
          <p:txBody>
            <a:bodyPr wrap="square" rtlCol="0">
              <a:spAutoFit/>
            </a:bodyPr>
            <a:lstStyle/>
            <a:p>
              <a:pPr algn="ctr"/>
              <a:r>
                <a:rPr lang="en-US" sz="3200" b="1">
                  <a:solidFill>
                    <a:srgbClr val="C00000"/>
                  </a:solidFill>
                </a:rPr>
                <a:t>4689</a:t>
              </a:r>
              <a:endParaRPr lang="te-IN" sz="3200" b="1">
                <a:solidFill>
                  <a:srgbClr val="C00000"/>
                </a:solidFill>
              </a:endParaRPr>
            </a:p>
          </p:txBody>
        </p:sp>
        <p:sp>
          <p:nvSpPr>
            <p:cNvPr id="39" name="TextBox 38">
              <a:extLst>
                <a:ext uri="{FF2B5EF4-FFF2-40B4-BE49-F238E27FC236}">
                  <a16:creationId xmlns:a16="http://schemas.microsoft.com/office/drawing/2014/main" id="{7E04BF86-DBF8-199A-F7F1-ED4D93EDDE07}"/>
                </a:ext>
              </a:extLst>
            </p:cNvPr>
            <p:cNvSpPr txBox="1"/>
            <p:nvPr/>
          </p:nvSpPr>
          <p:spPr>
            <a:xfrm>
              <a:off x="5126007" y="3663816"/>
              <a:ext cx="1376523" cy="980745"/>
            </a:xfrm>
            <a:prstGeom prst="rect">
              <a:avLst/>
            </a:prstGeom>
            <a:noFill/>
          </p:spPr>
          <p:txBody>
            <a:bodyPr wrap="square" rtlCol="0">
              <a:spAutoFit/>
            </a:bodyPr>
            <a:lstStyle/>
            <a:p>
              <a:pPr algn="ctr"/>
              <a:r>
                <a:rPr lang="en-US" sz="3200" b="1">
                  <a:solidFill>
                    <a:srgbClr val="C00000"/>
                  </a:solidFill>
                </a:rPr>
                <a:t>4689 (100%)</a:t>
              </a:r>
              <a:endParaRPr lang="te-IN" sz="3200" b="1">
                <a:solidFill>
                  <a:srgbClr val="C00000"/>
                </a:solidFill>
              </a:endParaRPr>
            </a:p>
          </p:txBody>
        </p:sp>
        <p:sp>
          <p:nvSpPr>
            <p:cNvPr id="40" name="TextBox 39">
              <a:extLst>
                <a:ext uri="{FF2B5EF4-FFF2-40B4-BE49-F238E27FC236}">
                  <a16:creationId xmlns:a16="http://schemas.microsoft.com/office/drawing/2014/main" id="{C6F79E4F-4B8C-3CB2-D4C1-5BE4CB0A6055}"/>
                </a:ext>
              </a:extLst>
            </p:cNvPr>
            <p:cNvSpPr txBox="1"/>
            <p:nvPr/>
          </p:nvSpPr>
          <p:spPr>
            <a:xfrm>
              <a:off x="7765369" y="3663816"/>
              <a:ext cx="1034471" cy="980745"/>
            </a:xfrm>
            <a:prstGeom prst="rect">
              <a:avLst/>
            </a:prstGeom>
            <a:noFill/>
          </p:spPr>
          <p:txBody>
            <a:bodyPr wrap="square" rtlCol="0">
              <a:spAutoFit/>
            </a:bodyPr>
            <a:lstStyle/>
            <a:p>
              <a:pPr algn="ctr"/>
              <a:r>
                <a:rPr lang="en-US" sz="3200" b="1">
                  <a:solidFill>
                    <a:srgbClr val="C00000"/>
                  </a:solidFill>
                </a:rPr>
                <a:t>3391 (72%)</a:t>
              </a:r>
              <a:endParaRPr lang="te-IN" sz="3200" b="1">
                <a:solidFill>
                  <a:srgbClr val="C00000"/>
                </a:solidFill>
              </a:endParaRPr>
            </a:p>
          </p:txBody>
        </p:sp>
        <p:sp>
          <p:nvSpPr>
            <p:cNvPr id="41" name="TextBox 40">
              <a:extLst>
                <a:ext uri="{FF2B5EF4-FFF2-40B4-BE49-F238E27FC236}">
                  <a16:creationId xmlns:a16="http://schemas.microsoft.com/office/drawing/2014/main" id="{E342F924-6DA4-3A33-CB1D-1370972B66DC}"/>
                </a:ext>
              </a:extLst>
            </p:cNvPr>
            <p:cNvSpPr txBox="1"/>
            <p:nvPr/>
          </p:nvSpPr>
          <p:spPr>
            <a:xfrm>
              <a:off x="4023146" y="5693340"/>
              <a:ext cx="1034471" cy="980745"/>
            </a:xfrm>
            <a:prstGeom prst="rect">
              <a:avLst/>
            </a:prstGeom>
            <a:noFill/>
          </p:spPr>
          <p:txBody>
            <a:bodyPr wrap="square" rtlCol="0">
              <a:spAutoFit/>
            </a:bodyPr>
            <a:lstStyle/>
            <a:p>
              <a:pPr algn="ctr"/>
              <a:r>
                <a:rPr lang="en-US" sz="3200" b="1">
                  <a:solidFill>
                    <a:srgbClr val="C00000"/>
                  </a:solidFill>
                </a:rPr>
                <a:t>313 (9%)</a:t>
              </a:r>
              <a:endParaRPr lang="te-IN" sz="3200" b="1">
                <a:solidFill>
                  <a:srgbClr val="C00000"/>
                </a:solidFill>
              </a:endParaRPr>
            </a:p>
          </p:txBody>
        </p:sp>
        <p:sp>
          <p:nvSpPr>
            <p:cNvPr id="42" name="TextBox 41">
              <a:extLst>
                <a:ext uri="{FF2B5EF4-FFF2-40B4-BE49-F238E27FC236}">
                  <a16:creationId xmlns:a16="http://schemas.microsoft.com/office/drawing/2014/main" id="{010BEAAC-4431-5FDE-62E4-F8DB70D0C03F}"/>
                </a:ext>
              </a:extLst>
            </p:cNvPr>
            <p:cNvSpPr txBox="1"/>
            <p:nvPr/>
          </p:nvSpPr>
          <p:spPr>
            <a:xfrm>
              <a:off x="6490186" y="5693340"/>
              <a:ext cx="1034471" cy="980745"/>
            </a:xfrm>
            <a:prstGeom prst="rect">
              <a:avLst/>
            </a:prstGeom>
            <a:noFill/>
          </p:spPr>
          <p:txBody>
            <a:bodyPr wrap="square" rtlCol="0">
              <a:spAutoFit/>
            </a:bodyPr>
            <a:lstStyle/>
            <a:p>
              <a:pPr algn="ctr"/>
              <a:r>
                <a:rPr lang="en-US" sz="3200" b="1">
                  <a:solidFill>
                    <a:srgbClr val="C00000"/>
                  </a:solidFill>
                </a:rPr>
                <a:t>305 (97%)</a:t>
              </a:r>
              <a:endParaRPr lang="te-IN" sz="3200" b="1">
                <a:solidFill>
                  <a:srgbClr val="C00000"/>
                </a:solidFill>
              </a:endParaRPr>
            </a:p>
          </p:txBody>
        </p:sp>
        <p:sp>
          <p:nvSpPr>
            <p:cNvPr id="43" name="TextBox 42">
              <a:extLst>
                <a:ext uri="{FF2B5EF4-FFF2-40B4-BE49-F238E27FC236}">
                  <a16:creationId xmlns:a16="http://schemas.microsoft.com/office/drawing/2014/main" id="{E10FB034-027F-A4BB-6736-D9035E0B6213}"/>
                </a:ext>
              </a:extLst>
            </p:cNvPr>
            <p:cNvSpPr txBox="1"/>
            <p:nvPr/>
          </p:nvSpPr>
          <p:spPr>
            <a:xfrm>
              <a:off x="2590576" y="2985885"/>
              <a:ext cx="1778000" cy="756575"/>
            </a:xfrm>
            <a:prstGeom prst="rect">
              <a:avLst/>
            </a:prstGeom>
            <a:noFill/>
          </p:spPr>
          <p:txBody>
            <a:bodyPr wrap="square" rtlCol="0">
              <a:spAutoFit/>
            </a:bodyPr>
            <a:lstStyle/>
            <a:p>
              <a:pPr algn="ctr"/>
              <a:r>
                <a:rPr lang="en-US" sz="2400" err="1"/>
                <a:t>i</a:t>
              </a:r>
              <a:r>
                <a:rPr lang="en-US" sz="2400"/>
                <a:t>-WECS registered</a:t>
              </a:r>
              <a:endParaRPr lang="te-IN" sz="2400"/>
            </a:p>
          </p:txBody>
        </p:sp>
        <p:sp>
          <p:nvSpPr>
            <p:cNvPr id="44" name="TextBox 43">
              <a:extLst>
                <a:ext uri="{FF2B5EF4-FFF2-40B4-BE49-F238E27FC236}">
                  <a16:creationId xmlns:a16="http://schemas.microsoft.com/office/drawing/2014/main" id="{08B5D4AD-050F-6219-E9B7-16C4C44869B3}"/>
                </a:ext>
              </a:extLst>
            </p:cNvPr>
            <p:cNvSpPr txBox="1"/>
            <p:nvPr/>
          </p:nvSpPr>
          <p:spPr>
            <a:xfrm>
              <a:off x="5057617" y="2964929"/>
              <a:ext cx="1778000" cy="830997"/>
            </a:xfrm>
            <a:prstGeom prst="rect">
              <a:avLst/>
            </a:prstGeom>
            <a:noFill/>
          </p:spPr>
          <p:txBody>
            <a:bodyPr wrap="square" rtlCol="0">
              <a:spAutoFit/>
            </a:bodyPr>
            <a:lstStyle/>
            <a:p>
              <a:pPr algn="ctr"/>
              <a:r>
                <a:rPr lang="en-US" sz="2400"/>
                <a:t>Prevention education </a:t>
              </a:r>
              <a:endParaRPr lang="te-IN" sz="2400"/>
            </a:p>
          </p:txBody>
        </p:sp>
        <p:sp>
          <p:nvSpPr>
            <p:cNvPr id="45" name="TextBox 44">
              <a:extLst>
                <a:ext uri="{FF2B5EF4-FFF2-40B4-BE49-F238E27FC236}">
                  <a16:creationId xmlns:a16="http://schemas.microsoft.com/office/drawing/2014/main" id="{67338ECA-6438-782F-4940-C69238EC7DFF}"/>
                </a:ext>
              </a:extLst>
            </p:cNvPr>
            <p:cNvSpPr txBox="1"/>
            <p:nvPr/>
          </p:nvSpPr>
          <p:spPr>
            <a:xfrm>
              <a:off x="7524657" y="3131252"/>
              <a:ext cx="1778000" cy="461665"/>
            </a:xfrm>
            <a:prstGeom prst="rect">
              <a:avLst/>
            </a:prstGeom>
            <a:noFill/>
          </p:spPr>
          <p:txBody>
            <a:bodyPr wrap="square" rtlCol="0">
              <a:spAutoFit/>
            </a:bodyPr>
            <a:lstStyle/>
            <a:p>
              <a:pPr algn="ctr"/>
              <a:r>
                <a:rPr lang="en-US" sz="2400"/>
                <a:t>Tested</a:t>
              </a:r>
              <a:endParaRPr lang="te-IN" sz="2400"/>
            </a:p>
          </p:txBody>
        </p:sp>
        <p:sp>
          <p:nvSpPr>
            <p:cNvPr id="46" name="TextBox 45">
              <a:extLst>
                <a:ext uri="{FF2B5EF4-FFF2-40B4-BE49-F238E27FC236}">
                  <a16:creationId xmlns:a16="http://schemas.microsoft.com/office/drawing/2014/main" id="{EB65B5D7-F7BE-FDFA-99D2-4DDECF3BD0DF}"/>
                </a:ext>
              </a:extLst>
            </p:cNvPr>
            <p:cNvSpPr txBox="1"/>
            <p:nvPr/>
          </p:nvSpPr>
          <p:spPr>
            <a:xfrm>
              <a:off x="3824078" y="5160208"/>
              <a:ext cx="1778000" cy="461665"/>
            </a:xfrm>
            <a:prstGeom prst="rect">
              <a:avLst/>
            </a:prstGeom>
            <a:noFill/>
          </p:spPr>
          <p:txBody>
            <a:bodyPr wrap="square" rtlCol="0">
              <a:spAutoFit/>
            </a:bodyPr>
            <a:lstStyle/>
            <a:p>
              <a:pPr algn="ctr"/>
              <a:r>
                <a:rPr lang="en-US" sz="2400"/>
                <a:t>Positive</a:t>
              </a:r>
              <a:endParaRPr lang="te-IN" sz="2400"/>
            </a:p>
          </p:txBody>
        </p:sp>
        <p:sp>
          <p:nvSpPr>
            <p:cNvPr id="47" name="TextBox 46">
              <a:extLst>
                <a:ext uri="{FF2B5EF4-FFF2-40B4-BE49-F238E27FC236}">
                  <a16:creationId xmlns:a16="http://schemas.microsoft.com/office/drawing/2014/main" id="{9018F484-22A9-5927-6738-87D836066275}"/>
                </a:ext>
              </a:extLst>
            </p:cNvPr>
            <p:cNvSpPr txBox="1"/>
            <p:nvPr/>
          </p:nvSpPr>
          <p:spPr>
            <a:xfrm>
              <a:off x="6490186" y="5011268"/>
              <a:ext cx="1376523" cy="756575"/>
            </a:xfrm>
            <a:prstGeom prst="rect">
              <a:avLst/>
            </a:prstGeom>
            <a:noFill/>
          </p:spPr>
          <p:txBody>
            <a:bodyPr wrap="square" rtlCol="0">
              <a:spAutoFit/>
            </a:bodyPr>
            <a:lstStyle/>
            <a:p>
              <a:pPr algn="ctr"/>
              <a:r>
                <a:rPr lang="en-US" sz="2400"/>
                <a:t>Linked to ART</a:t>
              </a:r>
              <a:endParaRPr lang="te-IN" sz="2400"/>
            </a:p>
          </p:txBody>
        </p:sp>
      </p:grpSp>
      <p:sp>
        <p:nvSpPr>
          <p:cNvPr id="60" name="TextBox 59">
            <a:extLst>
              <a:ext uri="{FF2B5EF4-FFF2-40B4-BE49-F238E27FC236}">
                <a16:creationId xmlns:a16="http://schemas.microsoft.com/office/drawing/2014/main" id="{B01D2F68-6053-E80A-9820-B99014C3CC1C}"/>
              </a:ext>
            </a:extLst>
          </p:cNvPr>
          <p:cNvSpPr txBox="1"/>
          <p:nvPr/>
        </p:nvSpPr>
        <p:spPr>
          <a:xfrm>
            <a:off x="7466111" y="6098260"/>
            <a:ext cx="2301156" cy="282574"/>
          </a:xfrm>
          <a:prstGeom prst="rect">
            <a:avLst/>
          </a:prstGeom>
          <a:noFill/>
        </p:spPr>
        <p:txBody>
          <a:bodyPr wrap="square" rtlCol="0">
            <a:spAutoFit/>
          </a:bodyPr>
          <a:lstStyle/>
          <a:p>
            <a:r>
              <a:rPr lang="en-US" sz="1200" dirty="0"/>
              <a:t>Period: May 2022 – March 2025</a:t>
            </a:r>
            <a:endParaRPr lang="en-IN" sz="1200" dirty="0"/>
          </a:p>
        </p:txBody>
      </p:sp>
      <p:pic>
        <p:nvPicPr>
          <p:cNvPr id="4" name="Picture 3">
            <a:extLst>
              <a:ext uri="{FF2B5EF4-FFF2-40B4-BE49-F238E27FC236}">
                <a16:creationId xmlns:a16="http://schemas.microsoft.com/office/drawing/2014/main" id="{E609FA36-392A-EF3A-C309-A91502493974}"/>
              </a:ext>
            </a:extLst>
          </p:cNvPr>
          <p:cNvPicPr>
            <a:picLocks noChangeAspect="1"/>
          </p:cNvPicPr>
          <p:nvPr/>
        </p:nvPicPr>
        <p:blipFill>
          <a:blip r:embed="rId6"/>
          <a:srcRect/>
          <a:stretch/>
        </p:blipFill>
        <p:spPr>
          <a:xfrm>
            <a:off x="10627657" y="13803"/>
            <a:ext cx="1378076" cy="1026964"/>
          </a:xfrm>
          <a:prstGeom prst="rect">
            <a:avLst/>
          </a:prstGeom>
        </p:spPr>
      </p:pic>
    </p:spTree>
    <p:extLst>
      <p:ext uri="{BB962C8B-B14F-4D97-AF65-F5344CB8AC3E}">
        <p14:creationId xmlns:p14="http://schemas.microsoft.com/office/powerpoint/2010/main" val="3632955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A182F-56DE-585F-58C2-D3C5B0431A2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0626368-AC54-0E41-95AE-3B8C87190ED6}"/>
              </a:ext>
            </a:extLst>
          </p:cNvPr>
          <p:cNvSpPr txBox="1"/>
          <p:nvPr/>
        </p:nvSpPr>
        <p:spPr>
          <a:xfrm>
            <a:off x="8559800" y="5964004"/>
            <a:ext cx="2473961" cy="253916"/>
          </a:xfrm>
          <a:prstGeom prst="rect">
            <a:avLst/>
          </a:prstGeom>
          <a:noFill/>
        </p:spPr>
        <p:txBody>
          <a:bodyPr wrap="square" rtlCol="0">
            <a:spAutoFit/>
          </a:bodyPr>
          <a:lstStyle/>
          <a:p>
            <a:r>
              <a:rPr lang="en-US" sz="1050"/>
              <a:t>HTS_TST-3,391, HTS_POS-313 (9%)</a:t>
            </a:r>
            <a:endParaRPr lang="en-IN" sz="1050"/>
          </a:p>
        </p:txBody>
      </p:sp>
      <p:graphicFrame>
        <p:nvGraphicFramePr>
          <p:cNvPr id="6" name="Chart 5">
            <a:extLst>
              <a:ext uri="{FF2B5EF4-FFF2-40B4-BE49-F238E27FC236}">
                <a16:creationId xmlns:a16="http://schemas.microsoft.com/office/drawing/2014/main" id="{42D10EC0-86FD-C7E4-2DF1-32AE81146A4E}"/>
              </a:ext>
            </a:extLst>
          </p:cNvPr>
          <p:cNvGraphicFramePr>
            <a:graphicFrameLocks/>
          </p:cNvGraphicFramePr>
          <p:nvPr>
            <p:extLst>
              <p:ext uri="{D42A27DB-BD31-4B8C-83A1-F6EECF244321}">
                <p14:modId xmlns:p14="http://schemas.microsoft.com/office/powerpoint/2010/main" val="2633178933"/>
              </p:ext>
            </p:extLst>
          </p:nvPr>
        </p:nvGraphicFramePr>
        <p:xfrm>
          <a:off x="1229360" y="1787992"/>
          <a:ext cx="9733279" cy="445008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B664305-7584-95E6-EB9F-C9B587D58862}"/>
              </a:ext>
            </a:extLst>
          </p:cNvPr>
          <p:cNvSpPr txBox="1"/>
          <p:nvPr/>
        </p:nvSpPr>
        <p:spPr>
          <a:xfrm>
            <a:off x="9067597" y="6249767"/>
            <a:ext cx="2249098" cy="253916"/>
          </a:xfrm>
          <a:prstGeom prst="rect">
            <a:avLst/>
          </a:prstGeom>
          <a:noFill/>
        </p:spPr>
        <p:txBody>
          <a:bodyPr wrap="square" rtlCol="0">
            <a:spAutoFit/>
          </a:bodyPr>
          <a:lstStyle/>
          <a:p>
            <a:r>
              <a:rPr lang="en-US" sz="1050" dirty="0"/>
              <a:t>Period : May 2022 to March 2025</a:t>
            </a:r>
            <a:endParaRPr lang="en-IN" sz="1050" dirty="0"/>
          </a:p>
        </p:txBody>
      </p:sp>
      <p:cxnSp>
        <p:nvCxnSpPr>
          <p:cNvPr id="7" name="Straight Connector 6">
            <a:extLst>
              <a:ext uri="{FF2B5EF4-FFF2-40B4-BE49-F238E27FC236}">
                <a16:creationId xmlns:a16="http://schemas.microsoft.com/office/drawing/2014/main" id="{EEDD38EC-45CA-AF67-3DD2-ACB45BE8E7D3}"/>
              </a:ext>
            </a:extLst>
          </p:cNvPr>
          <p:cNvCxnSpPr/>
          <p:nvPr/>
        </p:nvCxnSpPr>
        <p:spPr>
          <a:xfrm>
            <a:off x="6136640" y="2550160"/>
            <a:ext cx="0" cy="27228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A0EC2FC-D467-78EA-2B11-AF10AFDF7E8A}"/>
              </a:ext>
            </a:extLst>
          </p:cNvPr>
          <p:cNvCxnSpPr/>
          <p:nvPr/>
        </p:nvCxnSpPr>
        <p:spPr>
          <a:xfrm>
            <a:off x="2783840" y="2540000"/>
            <a:ext cx="0" cy="27228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0396F43-6B7A-A941-EB22-131F1F213980}"/>
              </a:ext>
            </a:extLst>
          </p:cNvPr>
          <p:cNvSpPr/>
          <p:nvPr/>
        </p:nvSpPr>
        <p:spPr>
          <a:xfrm rot="16200000">
            <a:off x="4121381" y="925836"/>
            <a:ext cx="624362" cy="2624284"/>
          </a:xfrm>
          <a:prstGeom prst="rect">
            <a:avLst/>
          </a:prstGeom>
          <a:solidFill>
            <a:srgbClr val="FBF4DF"/>
          </a:solidFill>
          <a:ln w="28575">
            <a:solidFill>
              <a:schemeClr val="accent2">
                <a:lumMod val="50000"/>
              </a:schemeClr>
            </a:solidFill>
          </a:ln>
          <a:effectLst>
            <a:glow rad="1397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IN" sz="1200" b="1">
                <a:solidFill>
                  <a:srgbClr val="951C1F"/>
                </a:solidFill>
              </a:rPr>
              <a:t>20-34 yrs</a:t>
            </a:r>
          </a:p>
          <a:p>
            <a:pPr algn="ctr"/>
            <a:r>
              <a:rPr lang="en-IN" sz="1200" b="1">
                <a:solidFill>
                  <a:schemeClr val="accent1">
                    <a:lumMod val="75000"/>
                  </a:schemeClr>
                </a:solidFill>
              </a:rPr>
              <a:t>Test: 2,837 (84%) Positives: 107 (4%)</a:t>
            </a:r>
            <a:endParaRPr lang="te-IN" sz="1200" b="1">
              <a:solidFill>
                <a:schemeClr val="accent1">
                  <a:lumMod val="75000"/>
                </a:schemeClr>
              </a:solidFill>
            </a:endParaRPr>
          </a:p>
        </p:txBody>
      </p:sp>
      <p:sp>
        <p:nvSpPr>
          <p:cNvPr id="4" name="Oval 3">
            <a:extLst>
              <a:ext uri="{FF2B5EF4-FFF2-40B4-BE49-F238E27FC236}">
                <a16:creationId xmlns:a16="http://schemas.microsoft.com/office/drawing/2014/main" id="{66A2C45B-AF31-7F00-6EEA-77D85FC69C32}"/>
              </a:ext>
            </a:extLst>
          </p:cNvPr>
          <p:cNvSpPr/>
          <p:nvPr/>
        </p:nvSpPr>
        <p:spPr>
          <a:xfrm>
            <a:off x="236915" y="1432510"/>
            <a:ext cx="2147454" cy="2013991"/>
          </a:xfrm>
          <a:prstGeom prst="ellipse">
            <a:avLst/>
          </a:prstGeom>
          <a:solidFill>
            <a:srgbClr val="FAE8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84% of the individual are identified and tested in the age group 20-34 years</a:t>
            </a:r>
          </a:p>
        </p:txBody>
      </p:sp>
      <p:sp>
        <p:nvSpPr>
          <p:cNvPr id="10" name="TextBox 9">
            <a:extLst>
              <a:ext uri="{FF2B5EF4-FFF2-40B4-BE49-F238E27FC236}">
                <a16:creationId xmlns:a16="http://schemas.microsoft.com/office/drawing/2014/main" id="{053B2E30-5837-25ED-0CBA-AF5BB4D18D05}"/>
              </a:ext>
            </a:extLst>
          </p:cNvPr>
          <p:cNvSpPr txBox="1"/>
          <p:nvPr/>
        </p:nvSpPr>
        <p:spPr>
          <a:xfrm>
            <a:off x="993483" y="70546"/>
            <a:ext cx="9504441" cy="1077218"/>
          </a:xfrm>
          <a:prstGeom prst="rect">
            <a:avLst/>
          </a:prstGeom>
          <a:noFill/>
        </p:spPr>
        <p:txBody>
          <a:bodyPr wrap="square">
            <a:spAutoFit/>
          </a:bodyPr>
          <a:lstStyle/>
          <a:p>
            <a:pPr algn="ctr"/>
            <a:r>
              <a:rPr lang="en-US" sz="3200">
                <a:latin typeface="+mn-lt"/>
                <a:ea typeface="+mn-ea"/>
                <a:cs typeface="+mn-cs"/>
              </a:rPr>
              <a:t>Vital to reach early &amp; test young </a:t>
            </a:r>
            <a:r>
              <a:rPr lang="en-US" sz="3200" err="1">
                <a:latin typeface="+mn-lt"/>
                <a:ea typeface="+mn-ea"/>
                <a:cs typeface="+mn-cs"/>
              </a:rPr>
              <a:t>i</a:t>
            </a:r>
            <a:r>
              <a:rPr lang="en-US" sz="3200">
                <a:latin typeface="+mn-lt"/>
                <a:ea typeface="+mn-ea"/>
                <a:cs typeface="+mn-cs"/>
              </a:rPr>
              <a:t>-WECS </a:t>
            </a:r>
          </a:p>
          <a:p>
            <a:pPr algn="ctr"/>
            <a:r>
              <a:rPr lang="en-US" sz="3200">
                <a:latin typeface="+mn-lt"/>
                <a:ea typeface="+mn-ea"/>
                <a:cs typeface="+mn-cs"/>
              </a:rPr>
              <a:t>to prevent spread</a:t>
            </a:r>
          </a:p>
        </p:txBody>
      </p:sp>
      <p:cxnSp>
        <p:nvCxnSpPr>
          <p:cNvPr id="11" name="Straight Connector 10">
            <a:extLst>
              <a:ext uri="{FF2B5EF4-FFF2-40B4-BE49-F238E27FC236}">
                <a16:creationId xmlns:a16="http://schemas.microsoft.com/office/drawing/2014/main" id="{B34FC753-77F7-20B0-2C18-6BDC88C25729}"/>
              </a:ext>
            </a:extLst>
          </p:cNvPr>
          <p:cNvCxnSpPr/>
          <p:nvPr/>
        </p:nvCxnSpPr>
        <p:spPr>
          <a:xfrm>
            <a:off x="-38708" y="1225997"/>
            <a:ext cx="12192000" cy="0"/>
          </a:xfrm>
          <a:prstGeom prst="line">
            <a:avLst/>
          </a:prstGeom>
          <a:ln w="57150">
            <a:solidFill>
              <a:srgbClr val="EF7C8E"/>
            </a:solidFill>
          </a:ln>
        </p:spPr>
        <p:style>
          <a:lnRef idx="2">
            <a:schemeClr val="accent1"/>
          </a:lnRef>
          <a:fillRef idx="0">
            <a:schemeClr val="accent1"/>
          </a:fillRef>
          <a:effectRef idx="1">
            <a:schemeClr val="accent1"/>
          </a:effectRef>
          <a:fontRef idx="minor">
            <a:schemeClr val="tx1"/>
          </a:fontRef>
        </p:style>
      </p:cxnSp>
      <p:sp>
        <p:nvSpPr>
          <p:cNvPr id="14" name="Oval 13">
            <a:extLst>
              <a:ext uri="{FF2B5EF4-FFF2-40B4-BE49-F238E27FC236}">
                <a16:creationId xmlns:a16="http://schemas.microsoft.com/office/drawing/2014/main" id="{C4063A61-DA69-2DF0-5374-CD915DBD3FA0}"/>
              </a:ext>
            </a:extLst>
          </p:cNvPr>
          <p:cNvSpPr/>
          <p:nvPr/>
        </p:nvSpPr>
        <p:spPr>
          <a:xfrm>
            <a:off x="9997901" y="1479969"/>
            <a:ext cx="2147454" cy="2013991"/>
          </a:xfrm>
          <a:prstGeom prst="ellipse">
            <a:avLst/>
          </a:prstGeom>
          <a:solidFill>
            <a:srgbClr val="FAE8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High positivity of 29% among older </a:t>
            </a:r>
            <a:r>
              <a:rPr lang="en-US" err="1">
                <a:solidFill>
                  <a:schemeClr val="tx1"/>
                </a:solidFill>
              </a:rPr>
              <a:t>i</a:t>
            </a:r>
            <a:r>
              <a:rPr lang="en-US">
                <a:solidFill>
                  <a:schemeClr val="tx1"/>
                </a:solidFill>
              </a:rPr>
              <a:t>-WECS who were left out </a:t>
            </a:r>
            <a:endParaRPr lang="en-IN">
              <a:solidFill>
                <a:schemeClr val="tx1"/>
              </a:solidFill>
            </a:endParaRPr>
          </a:p>
        </p:txBody>
      </p:sp>
      <p:pic>
        <p:nvPicPr>
          <p:cNvPr id="2" name="Picture 1">
            <a:extLst>
              <a:ext uri="{FF2B5EF4-FFF2-40B4-BE49-F238E27FC236}">
                <a16:creationId xmlns:a16="http://schemas.microsoft.com/office/drawing/2014/main" id="{18F326D8-FB94-49BA-620D-E25EEDC766D6}"/>
              </a:ext>
            </a:extLst>
          </p:cNvPr>
          <p:cNvPicPr>
            <a:picLocks noChangeAspect="1"/>
          </p:cNvPicPr>
          <p:nvPr/>
        </p:nvPicPr>
        <p:blipFill>
          <a:blip r:embed="rId4"/>
          <a:srcRect/>
          <a:stretch/>
        </p:blipFill>
        <p:spPr>
          <a:xfrm>
            <a:off x="10627657" y="13803"/>
            <a:ext cx="1378076" cy="1026964"/>
          </a:xfrm>
          <a:prstGeom prst="rect">
            <a:avLst/>
          </a:prstGeom>
        </p:spPr>
      </p:pic>
    </p:spTree>
    <p:extLst>
      <p:ext uri="{BB962C8B-B14F-4D97-AF65-F5344CB8AC3E}">
        <p14:creationId xmlns:p14="http://schemas.microsoft.com/office/powerpoint/2010/main" val="4220916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81CD0-8664-43B8-452F-92BB1423AF00}"/>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AF3FE929-BE29-3435-89CA-3E364F0DDB03}"/>
              </a:ext>
            </a:extLst>
          </p:cNvPr>
          <p:cNvSpPr txBox="1"/>
          <p:nvPr/>
        </p:nvSpPr>
        <p:spPr>
          <a:xfrm>
            <a:off x="9210804" y="5639117"/>
            <a:ext cx="2105891" cy="369332"/>
          </a:xfrm>
          <a:prstGeom prst="rect">
            <a:avLst/>
          </a:prstGeom>
          <a:noFill/>
        </p:spPr>
        <p:txBody>
          <a:bodyPr wrap="square" rtlCol="0">
            <a:spAutoFit/>
          </a:bodyPr>
          <a:lstStyle/>
          <a:p>
            <a:pPr algn="r"/>
            <a:r>
              <a:rPr lang="en-US"/>
              <a:t>n=4689</a:t>
            </a:r>
            <a:endParaRPr lang="en-IN"/>
          </a:p>
        </p:txBody>
      </p:sp>
      <p:sp>
        <p:nvSpPr>
          <p:cNvPr id="10" name="Teardrop 9">
            <a:extLst>
              <a:ext uri="{FF2B5EF4-FFF2-40B4-BE49-F238E27FC236}">
                <a16:creationId xmlns:a16="http://schemas.microsoft.com/office/drawing/2014/main" id="{804AE739-A352-DB9A-AE54-D8B57E9C1934}"/>
              </a:ext>
            </a:extLst>
          </p:cNvPr>
          <p:cNvSpPr/>
          <p:nvPr/>
        </p:nvSpPr>
        <p:spPr>
          <a:xfrm>
            <a:off x="1447054" y="4424021"/>
            <a:ext cx="5223375" cy="1904054"/>
          </a:xfrm>
          <a:prstGeom prst="teardrop">
            <a:avLst/>
          </a:prstGeom>
          <a:solidFill>
            <a:srgbClr val="FAE8E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000" b="1" dirty="0">
                <a:solidFill>
                  <a:schemeClr val="tx1"/>
                </a:solidFill>
              </a:rPr>
              <a:t>50% took 27.7 days while the remaining 50% took 1-2 days from registration to undergoing HIV testing </a:t>
            </a:r>
          </a:p>
        </p:txBody>
      </p:sp>
      <p:pic>
        <p:nvPicPr>
          <p:cNvPr id="7" name="Picture 6">
            <a:extLst>
              <a:ext uri="{FF2B5EF4-FFF2-40B4-BE49-F238E27FC236}">
                <a16:creationId xmlns:a16="http://schemas.microsoft.com/office/drawing/2014/main" id="{BDFD0810-6C08-6277-001D-4FB8D7E622F6}"/>
              </a:ext>
            </a:extLst>
          </p:cNvPr>
          <p:cNvPicPr>
            <a:picLocks noChangeAspect="1"/>
          </p:cNvPicPr>
          <p:nvPr/>
        </p:nvPicPr>
        <p:blipFill>
          <a:blip r:embed="rId3"/>
          <a:stretch>
            <a:fillRect/>
          </a:stretch>
        </p:blipFill>
        <p:spPr>
          <a:xfrm>
            <a:off x="684646" y="4516631"/>
            <a:ext cx="1251857" cy="1251857"/>
          </a:xfrm>
          <a:prstGeom prst="rect">
            <a:avLst/>
          </a:prstGeom>
        </p:spPr>
      </p:pic>
      <p:sp>
        <p:nvSpPr>
          <p:cNvPr id="8" name="TextBox 7">
            <a:extLst>
              <a:ext uri="{FF2B5EF4-FFF2-40B4-BE49-F238E27FC236}">
                <a16:creationId xmlns:a16="http://schemas.microsoft.com/office/drawing/2014/main" id="{76EAA2C4-6AAC-65E0-7299-2CA155C416D2}"/>
              </a:ext>
            </a:extLst>
          </p:cNvPr>
          <p:cNvSpPr txBox="1"/>
          <p:nvPr/>
        </p:nvSpPr>
        <p:spPr>
          <a:xfrm>
            <a:off x="1306254" y="31620"/>
            <a:ext cx="8957495" cy="1077218"/>
          </a:xfrm>
          <a:prstGeom prst="rect">
            <a:avLst/>
          </a:prstGeom>
          <a:noFill/>
        </p:spPr>
        <p:txBody>
          <a:bodyPr wrap="square">
            <a:spAutoFit/>
          </a:bodyPr>
          <a:lstStyle/>
          <a:p>
            <a:pPr algn="ctr"/>
            <a:r>
              <a:rPr lang="en-US" sz="3200">
                <a:latin typeface="+mn-lt"/>
                <a:ea typeface="+mn-ea"/>
                <a:cs typeface="+mn-cs"/>
              </a:rPr>
              <a:t>Understanding characteristics of </a:t>
            </a:r>
            <a:r>
              <a:rPr lang="en-US" sz="3200" err="1">
                <a:latin typeface="+mn-lt"/>
                <a:ea typeface="+mn-ea"/>
                <a:cs typeface="+mn-cs"/>
              </a:rPr>
              <a:t>i</a:t>
            </a:r>
            <a:r>
              <a:rPr lang="en-US" sz="3200">
                <a:latin typeface="+mn-lt"/>
                <a:ea typeface="+mn-ea"/>
                <a:cs typeface="+mn-cs"/>
              </a:rPr>
              <a:t>-WECS is essential to design</a:t>
            </a:r>
            <a:endParaRPr lang="en-IN" sz="3200"/>
          </a:p>
        </p:txBody>
      </p:sp>
      <p:cxnSp>
        <p:nvCxnSpPr>
          <p:cNvPr id="11" name="Straight Connector 10">
            <a:extLst>
              <a:ext uri="{FF2B5EF4-FFF2-40B4-BE49-F238E27FC236}">
                <a16:creationId xmlns:a16="http://schemas.microsoft.com/office/drawing/2014/main" id="{DFD9BF95-10A6-FD0C-6168-116E703691BC}"/>
              </a:ext>
            </a:extLst>
          </p:cNvPr>
          <p:cNvCxnSpPr/>
          <p:nvPr/>
        </p:nvCxnSpPr>
        <p:spPr>
          <a:xfrm>
            <a:off x="-62345" y="1082424"/>
            <a:ext cx="12192000" cy="0"/>
          </a:xfrm>
          <a:prstGeom prst="line">
            <a:avLst/>
          </a:prstGeom>
          <a:ln w="57150">
            <a:solidFill>
              <a:srgbClr val="EF7C8E"/>
            </a:solidFill>
          </a:ln>
        </p:spPr>
        <p:style>
          <a:lnRef idx="2">
            <a:schemeClr val="accent1"/>
          </a:lnRef>
          <a:fillRef idx="0">
            <a:schemeClr val="accent1"/>
          </a:fillRef>
          <a:effectRef idx="1">
            <a:schemeClr val="accent1"/>
          </a:effectRef>
          <a:fontRef idx="minor">
            <a:schemeClr val="tx1"/>
          </a:fontRef>
        </p:style>
      </p:cxnSp>
      <p:grpSp>
        <p:nvGrpSpPr>
          <p:cNvPr id="39" name="Group 38">
            <a:extLst>
              <a:ext uri="{FF2B5EF4-FFF2-40B4-BE49-F238E27FC236}">
                <a16:creationId xmlns:a16="http://schemas.microsoft.com/office/drawing/2014/main" id="{34A78D7F-65E8-C894-8A5F-EFC6B54B8134}"/>
              </a:ext>
            </a:extLst>
          </p:cNvPr>
          <p:cNvGrpSpPr/>
          <p:nvPr/>
        </p:nvGrpSpPr>
        <p:grpSpPr>
          <a:xfrm>
            <a:off x="7402207" y="1242549"/>
            <a:ext cx="4343400" cy="4236444"/>
            <a:chOff x="7786255" y="1242549"/>
            <a:chExt cx="4343400" cy="4236444"/>
          </a:xfrm>
        </p:grpSpPr>
        <p:graphicFrame>
          <p:nvGraphicFramePr>
            <p:cNvPr id="3" name="Chart 2">
              <a:extLst>
                <a:ext uri="{FF2B5EF4-FFF2-40B4-BE49-F238E27FC236}">
                  <a16:creationId xmlns:a16="http://schemas.microsoft.com/office/drawing/2014/main" id="{0BE60AF3-81B3-EB27-A733-FD9CFAA08FA6}"/>
                </a:ext>
              </a:extLst>
            </p:cNvPr>
            <p:cNvGraphicFramePr>
              <a:graphicFrameLocks/>
            </p:cNvGraphicFramePr>
            <p:nvPr>
              <p:extLst>
                <p:ext uri="{D42A27DB-BD31-4B8C-83A1-F6EECF244321}">
                  <p14:modId xmlns:p14="http://schemas.microsoft.com/office/powerpoint/2010/main" val="2028879147"/>
                </p:ext>
              </p:extLst>
            </p:nvPr>
          </p:nvGraphicFramePr>
          <p:xfrm>
            <a:off x="7786255" y="1242549"/>
            <a:ext cx="4343400" cy="4236444"/>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Rounded Corners 1">
              <a:extLst>
                <a:ext uri="{FF2B5EF4-FFF2-40B4-BE49-F238E27FC236}">
                  <a16:creationId xmlns:a16="http://schemas.microsoft.com/office/drawing/2014/main" id="{7C5B8BEB-54C1-D9B0-1678-BB4C5A7B1F38}"/>
                </a:ext>
              </a:extLst>
            </p:cNvPr>
            <p:cNvSpPr/>
            <p:nvPr/>
          </p:nvSpPr>
          <p:spPr>
            <a:xfrm>
              <a:off x="8450103" y="1679504"/>
              <a:ext cx="818866" cy="543674"/>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37" name="Group 36">
            <a:extLst>
              <a:ext uri="{FF2B5EF4-FFF2-40B4-BE49-F238E27FC236}">
                <a16:creationId xmlns:a16="http://schemas.microsoft.com/office/drawing/2014/main" id="{FE45AF76-34B2-B7FF-8BC1-6B62F2498265}"/>
              </a:ext>
            </a:extLst>
          </p:cNvPr>
          <p:cNvGrpSpPr/>
          <p:nvPr/>
        </p:nvGrpSpPr>
        <p:grpSpPr>
          <a:xfrm>
            <a:off x="44536" y="1728646"/>
            <a:ext cx="6847152" cy="2779389"/>
            <a:chOff x="214048" y="1319540"/>
            <a:chExt cx="7370570" cy="2779389"/>
          </a:xfrm>
        </p:grpSpPr>
        <p:grpSp>
          <p:nvGrpSpPr>
            <p:cNvPr id="30" name="Group 29">
              <a:extLst>
                <a:ext uri="{FF2B5EF4-FFF2-40B4-BE49-F238E27FC236}">
                  <a16:creationId xmlns:a16="http://schemas.microsoft.com/office/drawing/2014/main" id="{CCE39E7E-2B81-0538-70BD-FE7245690A63}"/>
                </a:ext>
              </a:extLst>
            </p:cNvPr>
            <p:cNvGrpSpPr/>
            <p:nvPr/>
          </p:nvGrpSpPr>
          <p:grpSpPr>
            <a:xfrm>
              <a:off x="214048" y="1319540"/>
              <a:ext cx="7370570" cy="2779389"/>
              <a:chOff x="166102" y="1548429"/>
              <a:chExt cx="6716190" cy="2779389"/>
            </a:xfrm>
          </p:grpSpPr>
          <p:sp>
            <p:nvSpPr>
              <p:cNvPr id="5" name="Rectangle: Rounded Corners 4">
                <a:extLst>
                  <a:ext uri="{FF2B5EF4-FFF2-40B4-BE49-F238E27FC236}">
                    <a16:creationId xmlns:a16="http://schemas.microsoft.com/office/drawing/2014/main" id="{CFC5D6A2-63C3-0C5B-4BCD-C4472BB7BE45}"/>
                  </a:ext>
                </a:extLst>
              </p:cNvPr>
              <p:cNvSpPr/>
              <p:nvPr/>
            </p:nvSpPr>
            <p:spPr>
              <a:xfrm>
                <a:off x="1467726" y="1557103"/>
                <a:ext cx="1335050" cy="526882"/>
              </a:xfrm>
              <a:prstGeom prst="roundRect">
                <a:avLst/>
              </a:prstGeom>
              <a:solidFill>
                <a:srgbClr val="D8A7B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Registered</a:t>
                </a:r>
                <a:endParaRPr lang="en-IN"/>
              </a:p>
            </p:txBody>
          </p:sp>
          <p:sp>
            <p:nvSpPr>
              <p:cNvPr id="12" name="Rectangle: Rounded Corners 11">
                <a:extLst>
                  <a:ext uri="{FF2B5EF4-FFF2-40B4-BE49-F238E27FC236}">
                    <a16:creationId xmlns:a16="http://schemas.microsoft.com/office/drawing/2014/main" id="{D5D8A17E-70CD-FCEF-27A0-C6577DA1BDD3}"/>
                  </a:ext>
                </a:extLst>
              </p:cNvPr>
              <p:cNvSpPr/>
              <p:nvPr/>
            </p:nvSpPr>
            <p:spPr>
              <a:xfrm>
                <a:off x="2888987" y="1557095"/>
                <a:ext cx="1286022" cy="526884"/>
              </a:xfrm>
              <a:prstGeom prst="roundRect">
                <a:avLst/>
              </a:prstGeom>
              <a:solidFill>
                <a:srgbClr val="FAE8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Tested </a:t>
                </a:r>
                <a:endParaRPr lang="en-IN">
                  <a:solidFill>
                    <a:schemeClr val="tx1"/>
                  </a:solidFill>
                </a:endParaRPr>
              </a:p>
            </p:txBody>
          </p:sp>
          <p:sp>
            <p:nvSpPr>
              <p:cNvPr id="13" name="Rectangle: Rounded Corners 12">
                <a:extLst>
                  <a:ext uri="{FF2B5EF4-FFF2-40B4-BE49-F238E27FC236}">
                    <a16:creationId xmlns:a16="http://schemas.microsoft.com/office/drawing/2014/main" id="{3417371B-D76E-90C4-1377-1E70338E9A5E}"/>
                  </a:ext>
                </a:extLst>
              </p:cNvPr>
              <p:cNvSpPr/>
              <p:nvPr/>
            </p:nvSpPr>
            <p:spPr>
              <a:xfrm>
                <a:off x="4245196" y="1548429"/>
                <a:ext cx="1286022" cy="533664"/>
              </a:xfrm>
              <a:prstGeom prst="roundRect">
                <a:avLst/>
              </a:prstGeom>
              <a:solidFill>
                <a:srgbClr val="F7DDD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Found positive</a:t>
                </a:r>
                <a:endParaRPr lang="en-IN">
                  <a:solidFill>
                    <a:schemeClr val="tx1"/>
                  </a:solidFill>
                </a:endParaRPr>
              </a:p>
            </p:txBody>
          </p:sp>
          <p:sp>
            <p:nvSpPr>
              <p:cNvPr id="14" name="Rectangle: Rounded Corners 13">
                <a:extLst>
                  <a:ext uri="{FF2B5EF4-FFF2-40B4-BE49-F238E27FC236}">
                    <a16:creationId xmlns:a16="http://schemas.microsoft.com/office/drawing/2014/main" id="{B500CC02-B863-75C6-C33C-7E6E46995605}"/>
                  </a:ext>
                </a:extLst>
              </p:cNvPr>
              <p:cNvSpPr/>
              <p:nvPr/>
            </p:nvSpPr>
            <p:spPr>
              <a:xfrm>
                <a:off x="5596270" y="1557095"/>
                <a:ext cx="1286022" cy="533664"/>
              </a:xfrm>
              <a:prstGeom prst="roundRect">
                <a:avLst/>
              </a:prstGeom>
              <a:solidFill>
                <a:srgbClr val="EBD1D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Link to ART</a:t>
                </a:r>
                <a:endParaRPr lang="en-IN">
                  <a:solidFill>
                    <a:schemeClr val="tx1"/>
                  </a:solidFill>
                </a:endParaRPr>
              </a:p>
            </p:txBody>
          </p:sp>
          <p:pic>
            <p:nvPicPr>
              <p:cNvPr id="15" name="Picture 14" descr="A circular object with a blue stripe&#10;&#10;Description automatically generated">
                <a:extLst>
                  <a:ext uri="{FF2B5EF4-FFF2-40B4-BE49-F238E27FC236}">
                    <a16:creationId xmlns:a16="http://schemas.microsoft.com/office/drawing/2014/main" id="{3CBBF834-0AE3-9A80-EC84-1F4770AD0C5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4551" y="2137427"/>
                <a:ext cx="1138000" cy="942039"/>
              </a:xfrm>
              <a:prstGeom prst="rect">
                <a:avLst/>
              </a:prstGeom>
            </p:spPr>
          </p:pic>
          <p:sp>
            <p:nvSpPr>
              <p:cNvPr id="19" name="Rectangle: Rounded Corners 18">
                <a:extLst>
                  <a:ext uri="{FF2B5EF4-FFF2-40B4-BE49-F238E27FC236}">
                    <a16:creationId xmlns:a16="http://schemas.microsoft.com/office/drawing/2014/main" id="{C4036C8F-E126-D463-5B7A-DB1CC13D667A}"/>
                  </a:ext>
                </a:extLst>
              </p:cNvPr>
              <p:cNvSpPr/>
              <p:nvPr/>
            </p:nvSpPr>
            <p:spPr>
              <a:xfrm>
                <a:off x="1467724" y="2435341"/>
                <a:ext cx="1335051" cy="526882"/>
              </a:xfrm>
              <a:prstGeom prst="roundRect">
                <a:avLst/>
              </a:prstGeom>
              <a:solidFill>
                <a:srgbClr val="FFFFFF"/>
              </a:solidFill>
              <a:ln w="76200">
                <a:solidFill>
                  <a:srgbClr val="E4C2C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4457 (95%)</a:t>
                </a:r>
                <a:endParaRPr lang="en-IN" dirty="0">
                  <a:solidFill>
                    <a:schemeClr val="tx1"/>
                  </a:solidFill>
                </a:endParaRPr>
              </a:p>
            </p:txBody>
          </p:sp>
          <p:sp>
            <p:nvSpPr>
              <p:cNvPr id="20" name="Rectangle: Rounded Corners 19">
                <a:extLst>
                  <a:ext uri="{FF2B5EF4-FFF2-40B4-BE49-F238E27FC236}">
                    <a16:creationId xmlns:a16="http://schemas.microsoft.com/office/drawing/2014/main" id="{49949AC4-9B4E-177C-1E3C-193DA5B6F849}"/>
                  </a:ext>
                </a:extLst>
              </p:cNvPr>
              <p:cNvSpPr/>
              <p:nvPr/>
            </p:nvSpPr>
            <p:spPr>
              <a:xfrm>
                <a:off x="2888987" y="2435333"/>
                <a:ext cx="1286022" cy="526884"/>
              </a:xfrm>
              <a:prstGeom prst="roundRect">
                <a:avLst/>
              </a:prstGeom>
              <a:solidFill>
                <a:srgbClr val="FFFFFF"/>
              </a:solidFill>
              <a:ln>
                <a:solidFill>
                  <a:srgbClr val="E4C2C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3291 (74%)</a:t>
                </a:r>
                <a:endParaRPr lang="en-IN" dirty="0">
                  <a:solidFill>
                    <a:schemeClr val="tx1"/>
                  </a:solidFill>
                </a:endParaRPr>
              </a:p>
            </p:txBody>
          </p:sp>
          <p:sp>
            <p:nvSpPr>
              <p:cNvPr id="21" name="Rectangle: Rounded Corners 20">
                <a:extLst>
                  <a:ext uri="{FF2B5EF4-FFF2-40B4-BE49-F238E27FC236}">
                    <a16:creationId xmlns:a16="http://schemas.microsoft.com/office/drawing/2014/main" id="{AE581C9C-BC7E-8D87-E458-AC15F943FE7F}"/>
                  </a:ext>
                </a:extLst>
              </p:cNvPr>
              <p:cNvSpPr/>
              <p:nvPr/>
            </p:nvSpPr>
            <p:spPr>
              <a:xfrm>
                <a:off x="4245196" y="2426667"/>
                <a:ext cx="1286022" cy="533664"/>
              </a:xfrm>
              <a:prstGeom prst="roundRect">
                <a:avLst/>
              </a:prstGeom>
              <a:solidFill>
                <a:srgbClr val="FFFFFF"/>
              </a:solidFill>
              <a:ln>
                <a:solidFill>
                  <a:srgbClr val="E4C2C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309 (9%)</a:t>
                </a:r>
                <a:endParaRPr lang="en-IN">
                  <a:solidFill>
                    <a:schemeClr val="tx1"/>
                  </a:solidFill>
                </a:endParaRPr>
              </a:p>
            </p:txBody>
          </p:sp>
          <p:sp>
            <p:nvSpPr>
              <p:cNvPr id="22" name="Rectangle: Rounded Corners 21">
                <a:extLst>
                  <a:ext uri="{FF2B5EF4-FFF2-40B4-BE49-F238E27FC236}">
                    <a16:creationId xmlns:a16="http://schemas.microsoft.com/office/drawing/2014/main" id="{D982E14D-13C0-3787-5128-65FEE746B249}"/>
                  </a:ext>
                </a:extLst>
              </p:cNvPr>
              <p:cNvSpPr/>
              <p:nvPr/>
            </p:nvSpPr>
            <p:spPr>
              <a:xfrm>
                <a:off x="5596270" y="2435333"/>
                <a:ext cx="1286022" cy="533664"/>
              </a:xfrm>
              <a:prstGeom prst="roundRect">
                <a:avLst/>
              </a:prstGeom>
              <a:solidFill>
                <a:srgbClr val="FFFFFF"/>
              </a:solidFill>
              <a:ln>
                <a:solidFill>
                  <a:srgbClr val="E4C2C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301 (97%)</a:t>
                </a:r>
                <a:endParaRPr lang="en-IN">
                  <a:solidFill>
                    <a:schemeClr val="tx1"/>
                  </a:solidFill>
                </a:endParaRPr>
              </a:p>
            </p:txBody>
          </p:sp>
          <p:pic>
            <p:nvPicPr>
              <p:cNvPr id="24" name="Picture 23" descr="A circular object with a blue stripe&#10;&#10;Description automatically generated">
                <a:extLst>
                  <a:ext uri="{FF2B5EF4-FFF2-40B4-BE49-F238E27FC236}">
                    <a16:creationId xmlns:a16="http://schemas.microsoft.com/office/drawing/2014/main" id="{661CA6CB-36FB-0139-20A5-49437926CB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6102" y="3385779"/>
                <a:ext cx="1138000" cy="942039"/>
              </a:xfrm>
              <a:prstGeom prst="rect">
                <a:avLst/>
              </a:prstGeom>
            </p:spPr>
          </p:pic>
          <p:sp>
            <p:nvSpPr>
              <p:cNvPr id="26" name="Rectangle: Rounded Corners 25">
                <a:extLst>
                  <a:ext uri="{FF2B5EF4-FFF2-40B4-BE49-F238E27FC236}">
                    <a16:creationId xmlns:a16="http://schemas.microsoft.com/office/drawing/2014/main" id="{45E704AD-4618-4C5A-9F11-B7E23CEBD8AB}"/>
                  </a:ext>
                </a:extLst>
              </p:cNvPr>
              <p:cNvSpPr/>
              <p:nvPr/>
            </p:nvSpPr>
            <p:spPr>
              <a:xfrm>
                <a:off x="1467724" y="3498358"/>
                <a:ext cx="1335051" cy="526882"/>
              </a:xfrm>
              <a:prstGeom prst="roundRect">
                <a:avLst/>
              </a:prstGeom>
              <a:solidFill>
                <a:srgbClr val="FFFFFF"/>
              </a:solidFill>
              <a:ln>
                <a:solidFill>
                  <a:srgbClr val="E4C2C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232 (5%)</a:t>
                </a:r>
                <a:endParaRPr lang="en-IN">
                  <a:solidFill>
                    <a:schemeClr val="tx1"/>
                  </a:solidFill>
                </a:endParaRPr>
              </a:p>
            </p:txBody>
          </p:sp>
          <p:sp>
            <p:nvSpPr>
              <p:cNvPr id="27" name="Rectangle: Rounded Corners 26">
                <a:extLst>
                  <a:ext uri="{FF2B5EF4-FFF2-40B4-BE49-F238E27FC236}">
                    <a16:creationId xmlns:a16="http://schemas.microsoft.com/office/drawing/2014/main" id="{EB6FB448-952C-9C35-1CD2-38A63C5BF3A8}"/>
                  </a:ext>
                </a:extLst>
              </p:cNvPr>
              <p:cNvSpPr/>
              <p:nvPr/>
            </p:nvSpPr>
            <p:spPr>
              <a:xfrm>
                <a:off x="2888987" y="3498350"/>
                <a:ext cx="1286022" cy="526884"/>
              </a:xfrm>
              <a:prstGeom prst="roundRect">
                <a:avLst/>
              </a:prstGeom>
              <a:solidFill>
                <a:srgbClr val="FFFFFF"/>
              </a:solidFill>
              <a:ln>
                <a:solidFill>
                  <a:srgbClr val="E4C2C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100 (43%)</a:t>
                </a:r>
                <a:endParaRPr lang="en-IN">
                  <a:solidFill>
                    <a:schemeClr val="tx1"/>
                  </a:solidFill>
                </a:endParaRPr>
              </a:p>
            </p:txBody>
          </p:sp>
          <p:sp>
            <p:nvSpPr>
              <p:cNvPr id="28" name="Rectangle: Rounded Corners 27">
                <a:extLst>
                  <a:ext uri="{FF2B5EF4-FFF2-40B4-BE49-F238E27FC236}">
                    <a16:creationId xmlns:a16="http://schemas.microsoft.com/office/drawing/2014/main" id="{3DA5194C-03C2-5FCB-4808-40514F463BB0}"/>
                  </a:ext>
                </a:extLst>
              </p:cNvPr>
              <p:cNvSpPr/>
              <p:nvPr/>
            </p:nvSpPr>
            <p:spPr>
              <a:xfrm>
                <a:off x="4245196" y="3489684"/>
                <a:ext cx="1286022" cy="533664"/>
              </a:xfrm>
              <a:prstGeom prst="roundRect">
                <a:avLst/>
              </a:prstGeom>
              <a:solidFill>
                <a:srgbClr val="FFFFFF"/>
              </a:solidFill>
              <a:ln>
                <a:solidFill>
                  <a:srgbClr val="E4C2C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4 (4%)</a:t>
                </a:r>
                <a:endParaRPr lang="en-IN">
                  <a:solidFill>
                    <a:schemeClr val="tx1"/>
                  </a:solidFill>
                </a:endParaRPr>
              </a:p>
            </p:txBody>
          </p:sp>
          <p:sp>
            <p:nvSpPr>
              <p:cNvPr id="29" name="Rectangle: Rounded Corners 28">
                <a:extLst>
                  <a:ext uri="{FF2B5EF4-FFF2-40B4-BE49-F238E27FC236}">
                    <a16:creationId xmlns:a16="http://schemas.microsoft.com/office/drawing/2014/main" id="{B6204065-D6F5-F751-93F9-7A04D0E2851B}"/>
                  </a:ext>
                </a:extLst>
              </p:cNvPr>
              <p:cNvSpPr/>
              <p:nvPr/>
            </p:nvSpPr>
            <p:spPr>
              <a:xfrm>
                <a:off x="5596270" y="3498350"/>
                <a:ext cx="1286022" cy="533664"/>
              </a:xfrm>
              <a:prstGeom prst="roundRect">
                <a:avLst/>
              </a:prstGeom>
              <a:solidFill>
                <a:srgbClr val="FFFFFF"/>
              </a:solidFill>
              <a:ln>
                <a:solidFill>
                  <a:srgbClr val="E4C2C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4 (100%)</a:t>
                </a:r>
                <a:endParaRPr lang="en-IN">
                  <a:solidFill>
                    <a:schemeClr val="tx1"/>
                  </a:solidFill>
                </a:endParaRPr>
              </a:p>
            </p:txBody>
          </p:sp>
        </p:grpSp>
        <p:grpSp>
          <p:nvGrpSpPr>
            <p:cNvPr id="36" name="Group 35">
              <a:extLst>
                <a:ext uri="{FF2B5EF4-FFF2-40B4-BE49-F238E27FC236}">
                  <a16:creationId xmlns:a16="http://schemas.microsoft.com/office/drawing/2014/main" id="{6E99DC6A-544E-86B2-3C34-632B174590A6}"/>
                </a:ext>
              </a:extLst>
            </p:cNvPr>
            <p:cNvGrpSpPr/>
            <p:nvPr/>
          </p:nvGrpSpPr>
          <p:grpSpPr>
            <a:xfrm>
              <a:off x="271582" y="1988820"/>
              <a:ext cx="1232543" cy="720930"/>
              <a:chOff x="166259" y="1669333"/>
              <a:chExt cx="1232543" cy="720930"/>
            </a:xfrm>
          </p:grpSpPr>
          <p:pic>
            <p:nvPicPr>
              <p:cNvPr id="32" name="Picture 31">
                <a:extLst>
                  <a:ext uri="{FF2B5EF4-FFF2-40B4-BE49-F238E27FC236}">
                    <a16:creationId xmlns:a16="http://schemas.microsoft.com/office/drawing/2014/main" id="{98DA3B91-C5F3-A666-13FE-054DE9105095}"/>
                  </a:ext>
                </a:extLst>
              </p:cNvPr>
              <p:cNvPicPr>
                <a:picLocks noChangeAspect="1"/>
              </p:cNvPicPr>
              <p:nvPr/>
            </p:nvPicPr>
            <p:blipFill>
              <a:blip r:embed="rId6"/>
              <a:srcRect t="40451" b="6575"/>
              <a:stretch>
                <a:fillRect/>
              </a:stretch>
            </p:blipFill>
            <p:spPr>
              <a:xfrm>
                <a:off x="315057" y="1896515"/>
                <a:ext cx="932058" cy="493748"/>
              </a:xfrm>
              <a:prstGeom prst="rect">
                <a:avLst/>
              </a:prstGeom>
            </p:spPr>
          </p:pic>
          <p:sp>
            <p:nvSpPr>
              <p:cNvPr id="33" name="TextBox 32">
                <a:extLst>
                  <a:ext uri="{FF2B5EF4-FFF2-40B4-BE49-F238E27FC236}">
                    <a16:creationId xmlns:a16="http://schemas.microsoft.com/office/drawing/2014/main" id="{10D54389-D964-89B0-A4A2-008E81AB9054}"/>
                  </a:ext>
                </a:extLst>
              </p:cNvPr>
              <p:cNvSpPr txBox="1"/>
              <p:nvPr/>
            </p:nvSpPr>
            <p:spPr>
              <a:xfrm>
                <a:off x="166259" y="1669333"/>
                <a:ext cx="1232543" cy="369332"/>
              </a:xfrm>
              <a:prstGeom prst="rect">
                <a:avLst/>
              </a:prstGeom>
              <a:noFill/>
            </p:spPr>
            <p:txBody>
              <a:bodyPr wrap="square">
                <a:spAutoFit/>
              </a:bodyPr>
              <a:lstStyle/>
              <a:p>
                <a:pPr algn="ctr"/>
                <a:r>
                  <a:rPr lang="en-US">
                    <a:solidFill>
                      <a:schemeClr val="tx1"/>
                    </a:solidFill>
                  </a:rPr>
                  <a:t>Married</a:t>
                </a:r>
                <a:endParaRPr lang="en-IN">
                  <a:solidFill>
                    <a:schemeClr val="tx1"/>
                  </a:solidFill>
                </a:endParaRPr>
              </a:p>
            </p:txBody>
          </p:sp>
        </p:grpSp>
        <p:pic>
          <p:nvPicPr>
            <p:cNvPr id="35" name="Picture 34">
              <a:extLst>
                <a:ext uri="{FF2B5EF4-FFF2-40B4-BE49-F238E27FC236}">
                  <a16:creationId xmlns:a16="http://schemas.microsoft.com/office/drawing/2014/main" id="{BA438D1B-EC02-A0B9-921A-ABB0A3EB0756}"/>
                </a:ext>
              </a:extLst>
            </p:cNvPr>
            <p:cNvPicPr>
              <a:picLocks noChangeAspect="1"/>
            </p:cNvPicPr>
            <p:nvPr/>
          </p:nvPicPr>
          <p:blipFill>
            <a:blip r:embed="rId7"/>
            <a:stretch>
              <a:fillRect/>
            </a:stretch>
          </p:blipFill>
          <p:spPr>
            <a:xfrm>
              <a:off x="482887" y="3272309"/>
              <a:ext cx="711200" cy="711200"/>
            </a:xfrm>
            <a:prstGeom prst="rect">
              <a:avLst/>
            </a:prstGeom>
          </p:spPr>
        </p:pic>
      </p:grpSp>
      <p:pic>
        <p:nvPicPr>
          <p:cNvPr id="38" name="Picture 37">
            <a:extLst>
              <a:ext uri="{FF2B5EF4-FFF2-40B4-BE49-F238E27FC236}">
                <a16:creationId xmlns:a16="http://schemas.microsoft.com/office/drawing/2014/main" id="{0724B896-94D8-21A2-8CFA-1EEA7AB5D866}"/>
              </a:ext>
            </a:extLst>
          </p:cNvPr>
          <p:cNvPicPr>
            <a:picLocks noChangeAspect="1"/>
          </p:cNvPicPr>
          <p:nvPr/>
        </p:nvPicPr>
        <p:blipFill>
          <a:blip r:embed="rId8"/>
          <a:srcRect/>
          <a:stretch/>
        </p:blipFill>
        <p:spPr>
          <a:xfrm>
            <a:off x="10627657" y="13803"/>
            <a:ext cx="1378076" cy="1026964"/>
          </a:xfrm>
          <a:prstGeom prst="rect">
            <a:avLst/>
          </a:prstGeom>
        </p:spPr>
      </p:pic>
      <p:sp>
        <p:nvSpPr>
          <p:cNvPr id="40" name="TextBox 39">
            <a:extLst>
              <a:ext uri="{FF2B5EF4-FFF2-40B4-BE49-F238E27FC236}">
                <a16:creationId xmlns:a16="http://schemas.microsoft.com/office/drawing/2014/main" id="{62DEF8CD-8600-33F8-E110-42370D393EE0}"/>
              </a:ext>
            </a:extLst>
          </p:cNvPr>
          <p:cNvSpPr txBox="1"/>
          <p:nvPr/>
        </p:nvSpPr>
        <p:spPr>
          <a:xfrm>
            <a:off x="2820516" y="1242549"/>
            <a:ext cx="2391564" cy="369229"/>
          </a:xfrm>
          <a:prstGeom prst="rect">
            <a:avLst/>
          </a:prstGeom>
          <a:noFill/>
        </p:spPr>
        <p:txBody>
          <a:bodyPr wrap="square" rtlCol="0">
            <a:spAutoFit/>
          </a:bodyPr>
          <a:lstStyle/>
          <a:p>
            <a:pPr algn="ctr"/>
            <a:r>
              <a:rPr lang="en-US"/>
              <a:t>Marital Status</a:t>
            </a:r>
            <a:endParaRPr lang="en-IN"/>
          </a:p>
        </p:txBody>
      </p:sp>
    </p:spTree>
    <p:extLst>
      <p:ext uri="{BB962C8B-B14F-4D97-AF65-F5344CB8AC3E}">
        <p14:creationId xmlns:p14="http://schemas.microsoft.com/office/powerpoint/2010/main" val="4253734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C18DA-24B5-626B-FA80-D65568147BD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D4C3179-0F62-0ABC-C43A-48484A12FDD5}"/>
              </a:ext>
            </a:extLst>
          </p:cNvPr>
          <p:cNvSpPr txBox="1"/>
          <p:nvPr/>
        </p:nvSpPr>
        <p:spPr>
          <a:xfrm>
            <a:off x="4130232" y="276684"/>
            <a:ext cx="4000968" cy="584775"/>
          </a:xfrm>
          <a:prstGeom prst="rect">
            <a:avLst/>
          </a:prstGeom>
          <a:noFill/>
        </p:spPr>
        <p:txBody>
          <a:bodyPr wrap="square">
            <a:spAutoFit/>
          </a:bodyPr>
          <a:lstStyle>
            <a:defPPr>
              <a:defRPr lang="en-US"/>
            </a:defPPr>
            <a:lvl1pPr algn="ctr">
              <a:defRPr sz="3600"/>
            </a:lvl1pPr>
          </a:lstStyle>
          <a:p>
            <a:r>
              <a:rPr lang="en-US" sz="3200"/>
              <a:t>Lessons learned</a:t>
            </a:r>
            <a:endParaRPr lang="en-IN" sz="3200"/>
          </a:p>
        </p:txBody>
      </p:sp>
      <p:pic>
        <p:nvPicPr>
          <p:cNvPr id="5" name="Picture 4">
            <a:extLst>
              <a:ext uri="{FF2B5EF4-FFF2-40B4-BE49-F238E27FC236}">
                <a16:creationId xmlns:a16="http://schemas.microsoft.com/office/drawing/2014/main" id="{7633FC90-E359-7497-5FB7-CC65A8C15736}"/>
              </a:ext>
            </a:extLst>
          </p:cNvPr>
          <p:cNvPicPr>
            <a:picLocks noChangeAspect="1"/>
          </p:cNvPicPr>
          <p:nvPr/>
        </p:nvPicPr>
        <p:blipFill>
          <a:blip r:embed="rId3">
            <a:duotone>
              <a:schemeClr val="accent5">
                <a:shade val="45000"/>
                <a:satMod val="135000"/>
              </a:schemeClr>
              <a:prstClr val="white"/>
            </a:duotone>
          </a:blip>
          <a:stretch>
            <a:fillRect/>
          </a:stretch>
        </p:blipFill>
        <p:spPr>
          <a:xfrm>
            <a:off x="3401619" y="1472522"/>
            <a:ext cx="4915597" cy="4915597"/>
          </a:xfrm>
          <a:prstGeom prst="rect">
            <a:avLst/>
          </a:prstGeom>
        </p:spPr>
      </p:pic>
      <p:sp>
        <p:nvSpPr>
          <p:cNvPr id="8" name="TextBox 7">
            <a:extLst>
              <a:ext uri="{FF2B5EF4-FFF2-40B4-BE49-F238E27FC236}">
                <a16:creationId xmlns:a16="http://schemas.microsoft.com/office/drawing/2014/main" id="{F2C39CED-4F41-81E5-2497-69EFD86F3AA6}"/>
              </a:ext>
            </a:extLst>
          </p:cNvPr>
          <p:cNvSpPr txBox="1"/>
          <p:nvPr/>
        </p:nvSpPr>
        <p:spPr>
          <a:xfrm>
            <a:off x="8065837" y="1549115"/>
            <a:ext cx="2975620" cy="1200329"/>
          </a:xfrm>
          <a:prstGeom prst="rect">
            <a:avLst/>
          </a:prstGeom>
          <a:noFill/>
          <a:ln>
            <a:noFill/>
          </a:ln>
        </p:spPr>
        <p:txBody>
          <a:bodyPr wrap="square">
            <a:spAutoFit/>
          </a:bodyPr>
          <a:lstStyle/>
          <a:p>
            <a:pPr lvl="0"/>
            <a:r>
              <a:rPr lang="en-US" sz="2400"/>
              <a:t>Tapping NWOs effective to mobilize &amp; motivate for testing</a:t>
            </a:r>
            <a:endParaRPr lang="en-IN" sz="2400"/>
          </a:p>
        </p:txBody>
      </p:sp>
      <p:sp>
        <p:nvSpPr>
          <p:cNvPr id="12" name="TextBox 11">
            <a:extLst>
              <a:ext uri="{FF2B5EF4-FFF2-40B4-BE49-F238E27FC236}">
                <a16:creationId xmlns:a16="http://schemas.microsoft.com/office/drawing/2014/main" id="{CD062DD1-EDEC-6CF0-D958-9E43E2337EC9}"/>
              </a:ext>
            </a:extLst>
          </p:cNvPr>
          <p:cNvSpPr txBox="1"/>
          <p:nvPr/>
        </p:nvSpPr>
        <p:spPr>
          <a:xfrm>
            <a:off x="220063" y="3554691"/>
            <a:ext cx="2975620" cy="2308324"/>
          </a:xfrm>
          <a:prstGeom prst="rect">
            <a:avLst/>
          </a:prstGeom>
          <a:noFill/>
          <a:ln>
            <a:noFill/>
          </a:ln>
        </p:spPr>
        <p:txBody>
          <a:bodyPr wrap="square">
            <a:spAutoFit/>
          </a:bodyPr>
          <a:lstStyle>
            <a:defPPr>
              <a:defRPr lang="en-US"/>
            </a:defPPr>
            <a:lvl1pPr lvl="0">
              <a:defRPr sz="2000"/>
            </a:lvl1pPr>
          </a:lstStyle>
          <a:p>
            <a:r>
              <a:rPr lang="en-IN" sz="2400"/>
              <a:t>Effective intervention to reach WECS seeking anonymity soliciting clients through networks and virtual medium</a:t>
            </a:r>
            <a:endParaRPr lang="en-US" sz="2400"/>
          </a:p>
        </p:txBody>
      </p:sp>
      <p:sp>
        <p:nvSpPr>
          <p:cNvPr id="14" name="TextBox 13">
            <a:extLst>
              <a:ext uri="{FF2B5EF4-FFF2-40B4-BE49-F238E27FC236}">
                <a16:creationId xmlns:a16="http://schemas.microsoft.com/office/drawing/2014/main" id="{419C9E56-E0A3-920A-021C-51F24710DF0A}"/>
              </a:ext>
            </a:extLst>
          </p:cNvPr>
          <p:cNvSpPr txBox="1"/>
          <p:nvPr/>
        </p:nvSpPr>
        <p:spPr>
          <a:xfrm>
            <a:off x="8552181" y="2826037"/>
            <a:ext cx="3501079" cy="1200329"/>
          </a:xfrm>
          <a:prstGeom prst="rect">
            <a:avLst/>
          </a:prstGeom>
          <a:noFill/>
          <a:ln>
            <a:noFill/>
          </a:ln>
        </p:spPr>
        <p:txBody>
          <a:bodyPr wrap="square">
            <a:spAutoFit/>
          </a:bodyPr>
          <a:lstStyle>
            <a:defPPr>
              <a:defRPr lang="en-US"/>
            </a:defPPr>
            <a:lvl1pPr lvl="0">
              <a:defRPr sz="2400"/>
            </a:lvl1pPr>
          </a:lstStyle>
          <a:p>
            <a:r>
              <a:rPr lang="en-US"/>
              <a:t>Prevention education empowers </a:t>
            </a:r>
            <a:r>
              <a:rPr lang="en-US" err="1"/>
              <a:t>i</a:t>
            </a:r>
            <a:r>
              <a:rPr lang="en-US"/>
              <a:t>-WECS to access services </a:t>
            </a:r>
            <a:endParaRPr lang="en-IN"/>
          </a:p>
        </p:txBody>
      </p:sp>
      <p:sp>
        <p:nvSpPr>
          <p:cNvPr id="18" name="TextBox 17">
            <a:extLst>
              <a:ext uri="{FF2B5EF4-FFF2-40B4-BE49-F238E27FC236}">
                <a16:creationId xmlns:a16="http://schemas.microsoft.com/office/drawing/2014/main" id="{6F38463D-CC51-E73F-0C51-672DAC555581}"/>
              </a:ext>
            </a:extLst>
          </p:cNvPr>
          <p:cNvSpPr txBox="1"/>
          <p:nvPr/>
        </p:nvSpPr>
        <p:spPr>
          <a:xfrm>
            <a:off x="8552181" y="4293355"/>
            <a:ext cx="3314700" cy="1569660"/>
          </a:xfrm>
          <a:prstGeom prst="rect">
            <a:avLst/>
          </a:prstGeom>
          <a:noFill/>
          <a:ln>
            <a:noFill/>
          </a:ln>
        </p:spPr>
        <p:txBody>
          <a:bodyPr wrap="square">
            <a:spAutoFit/>
          </a:bodyPr>
          <a:lstStyle>
            <a:defPPr>
              <a:defRPr lang="en-US"/>
            </a:defPPr>
            <a:lvl1pPr lvl="0">
              <a:defRPr sz="2400"/>
            </a:lvl1pPr>
          </a:lstStyle>
          <a:p>
            <a:r>
              <a:rPr lang="en-US"/>
              <a:t>Case-based approach is necessary to provide services tailored to the needs of </a:t>
            </a:r>
            <a:r>
              <a:rPr lang="en-US" err="1"/>
              <a:t>i</a:t>
            </a:r>
            <a:r>
              <a:rPr lang="en-US"/>
              <a:t>-WECS</a:t>
            </a:r>
            <a:endParaRPr lang="en-IN"/>
          </a:p>
        </p:txBody>
      </p:sp>
      <p:sp>
        <p:nvSpPr>
          <p:cNvPr id="2" name="TextBox 1">
            <a:extLst>
              <a:ext uri="{FF2B5EF4-FFF2-40B4-BE49-F238E27FC236}">
                <a16:creationId xmlns:a16="http://schemas.microsoft.com/office/drawing/2014/main" id="{5966E516-2B11-AC38-D024-189655B1721E}"/>
              </a:ext>
            </a:extLst>
          </p:cNvPr>
          <p:cNvSpPr txBox="1"/>
          <p:nvPr/>
        </p:nvSpPr>
        <p:spPr>
          <a:xfrm>
            <a:off x="815149" y="1516236"/>
            <a:ext cx="3678740" cy="1569660"/>
          </a:xfrm>
          <a:prstGeom prst="rect">
            <a:avLst/>
          </a:prstGeom>
          <a:noFill/>
          <a:ln>
            <a:noFill/>
          </a:ln>
        </p:spPr>
        <p:txBody>
          <a:bodyPr wrap="square">
            <a:spAutoFit/>
          </a:bodyPr>
          <a:lstStyle>
            <a:defPPr>
              <a:defRPr lang="en-US"/>
            </a:defPPr>
            <a:lvl1pPr lvl="0">
              <a:defRPr sz="2000"/>
            </a:lvl1pPr>
          </a:lstStyle>
          <a:p>
            <a:r>
              <a:rPr lang="en-US" sz="2400"/>
              <a:t>Listening exercise is vital to capture lived experiences of </a:t>
            </a:r>
            <a:r>
              <a:rPr lang="en-US" sz="2400" err="1"/>
              <a:t>i</a:t>
            </a:r>
            <a:r>
              <a:rPr lang="en-US" sz="2400"/>
              <a:t>-WECS - informs the program</a:t>
            </a:r>
            <a:endParaRPr lang="en-IN" sz="2400"/>
          </a:p>
        </p:txBody>
      </p:sp>
      <p:sp>
        <p:nvSpPr>
          <p:cNvPr id="6" name="TextBox 5">
            <a:extLst>
              <a:ext uri="{FF2B5EF4-FFF2-40B4-BE49-F238E27FC236}">
                <a16:creationId xmlns:a16="http://schemas.microsoft.com/office/drawing/2014/main" id="{013139C3-D553-35C7-9184-E3F211158C21}"/>
              </a:ext>
            </a:extLst>
          </p:cNvPr>
          <p:cNvSpPr txBox="1"/>
          <p:nvPr/>
        </p:nvSpPr>
        <p:spPr>
          <a:xfrm>
            <a:off x="4984013" y="3125030"/>
            <a:ext cx="1750808" cy="1631216"/>
          </a:xfrm>
          <a:prstGeom prst="rect">
            <a:avLst/>
          </a:prstGeom>
          <a:noFill/>
          <a:ln>
            <a:noFill/>
          </a:ln>
        </p:spPr>
        <p:txBody>
          <a:bodyPr wrap="square">
            <a:spAutoFit/>
          </a:bodyPr>
          <a:lstStyle>
            <a:defPPr>
              <a:defRPr lang="en-US"/>
            </a:defPPr>
            <a:lvl1pPr lvl="0">
              <a:defRPr sz="2000"/>
            </a:lvl1pPr>
          </a:lstStyle>
          <a:p>
            <a:pPr algn="ctr"/>
            <a:r>
              <a:rPr lang="en-US" b="1" err="1">
                <a:solidFill>
                  <a:srgbClr val="0070C0"/>
                </a:solidFill>
              </a:rPr>
              <a:t>i</a:t>
            </a:r>
            <a:r>
              <a:rPr lang="en-US" b="1">
                <a:solidFill>
                  <a:srgbClr val="0070C0"/>
                </a:solidFill>
              </a:rPr>
              <a:t>-WECS DSDM critical to close gaps among KPs</a:t>
            </a:r>
          </a:p>
        </p:txBody>
      </p:sp>
      <p:cxnSp>
        <p:nvCxnSpPr>
          <p:cNvPr id="4" name="Straight Connector 3">
            <a:extLst>
              <a:ext uri="{FF2B5EF4-FFF2-40B4-BE49-F238E27FC236}">
                <a16:creationId xmlns:a16="http://schemas.microsoft.com/office/drawing/2014/main" id="{8E2EAAEE-6C8D-9D28-ACBC-AC2FE3E1777F}"/>
              </a:ext>
            </a:extLst>
          </p:cNvPr>
          <p:cNvCxnSpPr/>
          <p:nvPr/>
        </p:nvCxnSpPr>
        <p:spPr>
          <a:xfrm>
            <a:off x="34716" y="1164165"/>
            <a:ext cx="12192000" cy="0"/>
          </a:xfrm>
          <a:prstGeom prst="line">
            <a:avLst/>
          </a:prstGeom>
          <a:ln w="57150">
            <a:solidFill>
              <a:srgbClr val="EF7C8E"/>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7DD60166-CB21-ADFC-9DE3-8E88A0FDFBB3}"/>
              </a:ext>
            </a:extLst>
          </p:cNvPr>
          <p:cNvCxnSpPr/>
          <p:nvPr/>
        </p:nvCxnSpPr>
        <p:spPr>
          <a:xfrm>
            <a:off x="578953" y="3297423"/>
            <a:ext cx="3178629" cy="0"/>
          </a:xfrm>
          <a:prstGeom prst="line">
            <a:avLst/>
          </a:prstGeom>
          <a:ln>
            <a:solidFill>
              <a:srgbClr val="FF00FF"/>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33ACDB6C-FB6E-9D88-66BC-9A861304018A}"/>
              </a:ext>
            </a:extLst>
          </p:cNvPr>
          <p:cNvCxnSpPr/>
          <p:nvPr/>
        </p:nvCxnSpPr>
        <p:spPr>
          <a:xfrm>
            <a:off x="8317216" y="2749444"/>
            <a:ext cx="3178629" cy="0"/>
          </a:xfrm>
          <a:prstGeom prst="line">
            <a:avLst/>
          </a:prstGeom>
          <a:ln>
            <a:solidFill>
              <a:srgbClr val="FF00FF"/>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6086520-47B0-771F-3ACD-2B6B53010A57}"/>
              </a:ext>
            </a:extLst>
          </p:cNvPr>
          <p:cNvCxnSpPr/>
          <p:nvPr/>
        </p:nvCxnSpPr>
        <p:spPr>
          <a:xfrm>
            <a:off x="8552181" y="4098936"/>
            <a:ext cx="3178629" cy="0"/>
          </a:xfrm>
          <a:prstGeom prst="line">
            <a:avLst/>
          </a:prstGeom>
          <a:ln>
            <a:solidFill>
              <a:srgbClr val="FF00FF"/>
            </a:solidFill>
          </a:ln>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30FD30F3-415F-1F24-1F34-67263997A758}"/>
              </a:ext>
            </a:extLst>
          </p:cNvPr>
          <p:cNvPicPr>
            <a:picLocks noChangeAspect="1"/>
          </p:cNvPicPr>
          <p:nvPr/>
        </p:nvPicPr>
        <p:blipFill>
          <a:blip r:embed="rId4"/>
          <a:srcRect/>
          <a:stretch/>
        </p:blipFill>
        <p:spPr>
          <a:xfrm>
            <a:off x="10665805" y="0"/>
            <a:ext cx="1501998" cy="1119312"/>
          </a:xfrm>
          <a:prstGeom prst="rect">
            <a:avLst/>
          </a:prstGeom>
        </p:spPr>
      </p:pic>
    </p:spTree>
    <p:extLst>
      <p:ext uri="{BB962C8B-B14F-4D97-AF65-F5344CB8AC3E}">
        <p14:creationId xmlns:p14="http://schemas.microsoft.com/office/powerpoint/2010/main" val="4223815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B1C37-9526-EC4B-5341-7238E8630FFC}"/>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B3522FDB-8D23-4A21-4D4F-C9B93F2D2739}"/>
              </a:ext>
            </a:extLst>
          </p:cNvPr>
          <p:cNvSpPr txBox="1"/>
          <p:nvPr/>
        </p:nvSpPr>
        <p:spPr>
          <a:xfrm>
            <a:off x="3614056" y="262940"/>
            <a:ext cx="4499430" cy="584775"/>
          </a:xfrm>
          <a:prstGeom prst="rect">
            <a:avLst/>
          </a:prstGeom>
          <a:noFill/>
        </p:spPr>
        <p:txBody>
          <a:bodyPr wrap="square">
            <a:spAutoFit/>
          </a:bodyPr>
          <a:lstStyle/>
          <a:p>
            <a:pPr algn="ctr"/>
            <a:r>
              <a:rPr lang="en-US" sz="3200">
                <a:latin typeface="+mn-lt"/>
                <a:ea typeface="+mn-ea"/>
                <a:cs typeface="+mn-cs"/>
              </a:rPr>
              <a:t>Challenges</a:t>
            </a:r>
            <a:endParaRPr lang="en-IN" sz="3200"/>
          </a:p>
        </p:txBody>
      </p:sp>
      <p:sp>
        <p:nvSpPr>
          <p:cNvPr id="12" name="Plaque 11">
            <a:extLst>
              <a:ext uri="{FF2B5EF4-FFF2-40B4-BE49-F238E27FC236}">
                <a16:creationId xmlns:a16="http://schemas.microsoft.com/office/drawing/2014/main" id="{E0CEB6AF-5113-3726-0706-D9D32F994EEF}"/>
              </a:ext>
            </a:extLst>
          </p:cNvPr>
          <p:cNvSpPr/>
          <p:nvPr/>
        </p:nvSpPr>
        <p:spPr>
          <a:xfrm>
            <a:off x="185630" y="1353224"/>
            <a:ext cx="2405738" cy="1793508"/>
          </a:xfrm>
          <a:prstGeom prst="plaque">
            <a:avLst/>
          </a:prstGeom>
          <a:solidFill>
            <a:srgbClr val="D8A7B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t>Follow-up for HIV testing </a:t>
            </a:r>
          </a:p>
          <a:p>
            <a:pPr algn="ctr"/>
            <a:r>
              <a:rPr lang="en-US" sz="2000"/>
              <a:t>(average time 27.7 days from registration to testing)</a:t>
            </a:r>
            <a:endParaRPr lang="en-IN" sz="2000"/>
          </a:p>
        </p:txBody>
      </p:sp>
      <p:sp>
        <p:nvSpPr>
          <p:cNvPr id="13" name="Plaque 12">
            <a:extLst>
              <a:ext uri="{FF2B5EF4-FFF2-40B4-BE49-F238E27FC236}">
                <a16:creationId xmlns:a16="http://schemas.microsoft.com/office/drawing/2014/main" id="{B3979382-A449-D350-8FEB-FA4379DF08DC}"/>
              </a:ext>
            </a:extLst>
          </p:cNvPr>
          <p:cNvSpPr/>
          <p:nvPr/>
        </p:nvSpPr>
        <p:spPr>
          <a:xfrm>
            <a:off x="9263921" y="1382251"/>
            <a:ext cx="2623275" cy="1930555"/>
          </a:xfrm>
          <a:prstGeom prst="plaque">
            <a:avLst/>
          </a:prstGeom>
          <a:solidFill>
            <a:srgbClr val="D8A7B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t>Due to anonymous nature, follow-up through NWOs – difficult and time consuming</a:t>
            </a:r>
            <a:endParaRPr lang="en-IN" sz="2000"/>
          </a:p>
        </p:txBody>
      </p:sp>
      <p:cxnSp>
        <p:nvCxnSpPr>
          <p:cNvPr id="14" name="Straight Connector 13">
            <a:extLst>
              <a:ext uri="{FF2B5EF4-FFF2-40B4-BE49-F238E27FC236}">
                <a16:creationId xmlns:a16="http://schemas.microsoft.com/office/drawing/2014/main" id="{3E36B5AE-CE64-E56B-DD27-6C0CC9B268F7}"/>
              </a:ext>
            </a:extLst>
          </p:cNvPr>
          <p:cNvCxnSpPr/>
          <p:nvPr/>
        </p:nvCxnSpPr>
        <p:spPr>
          <a:xfrm>
            <a:off x="0" y="1215471"/>
            <a:ext cx="12192000" cy="0"/>
          </a:xfrm>
          <a:prstGeom prst="line">
            <a:avLst/>
          </a:prstGeom>
          <a:ln w="57150">
            <a:solidFill>
              <a:srgbClr val="EF7C8E"/>
            </a:solidFill>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974383AE-A04E-A9F3-EEAF-26332943AE78}"/>
              </a:ext>
            </a:extLst>
          </p:cNvPr>
          <p:cNvPicPr>
            <a:picLocks noChangeAspect="1"/>
          </p:cNvPicPr>
          <p:nvPr/>
        </p:nvPicPr>
        <p:blipFill>
          <a:blip r:embed="rId3"/>
          <a:stretch>
            <a:fillRect/>
          </a:stretch>
        </p:blipFill>
        <p:spPr>
          <a:xfrm>
            <a:off x="389950" y="96160"/>
            <a:ext cx="1119311" cy="1119311"/>
          </a:xfrm>
          <a:prstGeom prst="rect">
            <a:avLst/>
          </a:prstGeom>
        </p:spPr>
      </p:pic>
      <p:sp>
        <p:nvSpPr>
          <p:cNvPr id="3" name="TextBox 2">
            <a:extLst>
              <a:ext uri="{FF2B5EF4-FFF2-40B4-BE49-F238E27FC236}">
                <a16:creationId xmlns:a16="http://schemas.microsoft.com/office/drawing/2014/main" id="{2F5B8857-C136-1DD0-11B8-BE126373006E}"/>
              </a:ext>
            </a:extLst>
          </p:cNvPr>
          <p:cNvSpPr txBox="1"/>
          <p:nvPr/>
        </p:nvSpPr>
        <p:spPr>
          <a:xfrm>
            <a:off x="9571368" y="4895440"/>
            <a:ext cx="2463588" cy="1323439"/>
          </a:xfrm>
          <a:prstGeom prst="rect">
            <a:avLst/>
          </a:prstGeom>
          <a:noFill/>
        </p:spPr>
        <p:txBody>
          <a:bodyPr wrap="square" rtlCol="0">
            <a:spAutoFit/>
          </a:bodyPr>
          <a:lstStyle/>
          <a:p>
            <a:pPr marL="457200" indent="-457200">
              <a:buFont typeface="Arial" panose="020B0604020202020204" pitchFamily="34" charset="0"/>
              <a:buChar char="•"/>
            </a:pPr>
            <a:r>
              <a:rPr lang="en-US" sz="2000"/>
              <a:t>Building trust &amp; confidence</a:t>
            </a:r>
          </a:p>
          <a:p>
            <a:pPr marL="457200" indent="-457200">
              <a:buFont typeface="Arial" panose="020B0604020202020204" pitchFamily="34" charset="0"/>
              <a:buChar char="•"/>
            </a:pPr>
            <a:r>
              <a:rPr lang="en-US" sz="2000"/>
              <a:t>Intensifying follow-up </a:t>
            </a:r>
            <a:endParaRPr lang="en-IN" sz="2000"/>
          </a:p>
        </p:txBody>
      </p:sp>
      <p:sp>
        <p:nvSpPr>
          <p:cNvPr id="4" name="TextBox 3">
            <a:extLst>
              <a:ext uri="{FF2B5EF4-FFF2-40B4-BE49-F238E27FC236}">
                <a16:creationId xmlns:a16="http://schemas.microsoft.com/office/drawing/2014/main" id="{186CFF01-2810-7899-D8BC-9855E641D12C}"/>
              </a:ext>
            </a:extLst>
          </p:cNvPr>
          <p:cNvSpPr txBox="1"/>
          <p:nvPr/>
        </p:nvSpPr>
        <p:spPr>
          <a:xfrm>
            <a:off x="157044" y="4496234"/>
            <a:ext cx="3000087" cy="1938992"/>
          </a:xfrm>
          <a:prstGeom prst="rect">
            <a:avLst/>
          </a:prstGeom>
          <a:noFill/>
        </p:spPr>
        <p:txBody>
          <a:bodyPr wrap="square" rtlCol="0">
            <a:spAutoFit/>
          </a:bodyPr>
          <a:lstStyle/>
          <a:p>
            <a:pPr marL="457200" indent="-457200">
              <a:buFont typeface="Arial" panose="020B0604020202020204" pitchFamily="34" charset="0"/>
              <a:buChar char="•"/>
            </a:pPr>
            <a:r>
              <a:rPr lang="en-US" sz="2000"/>
              <a:t>Outreach testing ensuring confidentiality</a:t>
            </a:r>
          </a:p>
          <a:p>
            <a:pPr marL="457200" indent="-457200">
              <a:buFont typeface="Arial" panose="020B0604020202020204" pitchFamily="34" charset="0"/>
              <a:buChar char="•"/>
            </a:pPr>
            <a:r>
              <a:rPr lang="en-US" sz="2000"/>
              <a:t>Improving access - Integrating with local govt testing facilities </a:t>
            </a:r>
            <a:endParaRPr lang="en-IN" sz="2000"/>
          </a:p>
        </p:txBody>
      </p:sp>
      <p:pic>
        <p:nvPicPr>
          <p:cNvPr id="6" name="Picture 5">
            <a:extLst>
              <a:ext uri="{FF2B5EF4-FFF2-40B4-BE49-F238E27FC236}">
                <a16:creationId xmlns:a16="http://schemas.microsoft.com/office/drawing/2014/main" id="{0DE88E56-CE6A-0213-4011-F190A350E0B3}"/>
              </a:ext>
            </a:extLst>
          </p:cNvPr>
          <p:cNvPicPr>
            <a:picLocks noChangeAspect="1"/>
          </p:cNvPicPr>
          <p:nvPr/>
        </p:nvPicPr>
        <p:blipFill>
          <a:blip r:embed="rId4"/>
          <a:stretch>
            <a:fillRect/>
          </a:stretch>
        </p:blipFill>
        <p:spPr>
          <a:xfrm>
            <a:off x="220562" y="3802779"/>
            <a:ext cx="680645" cy="680645"/>
          </a:xfrm>
          <a:prstGeom prst="rect">
            <a:avLst/>
          </a:prstGeom>
        </p:spPr>
      </p:pic>
      <p:sp>
        <p:nvSpPr>
          <p:cNvPr id="8" name="TextBox 7">
            <a:extLst>
              <a:ext uri="{FF2B5EF4-FFF2-40B4-BE49-F238E27FC236}">
                <a16:creationId xmlns:a16="http://schemas.microsoft.com/office/drawing/2014/main" id="{5329567F-6A8C-8FEA-368F-0EC4FDB66BA5}"/>
              </a:ext>
            </a:extLst>
          </p:cNvPr>
          <p:cNvSpPr txBox="1"/>
          <p:nvPr/>
        </p:nvSpPr>
        <p:spPr>
          <a:xfrm>
            <a:off x="654338" y="3789158"/>
            <a:ext cx="2197917" cy="707886"/>
          </a:xfrm>
          <a:prstGeom prst="rect">
            <a:avLst/>
          </a:prstGeom>
          <a:noFill/>
        </p:spPr>
        <p:txBody>
          <a:bodyPr wrap="square">
            <a:spAutoFit/>
          </a:bodyPr>
          <a:lstStyle/>
          <a:p>
            <a:pPr algn="ctr"/>
            <a:r>
              <a:rPr lang="en-US" sz="2000" b="1">
                <a:latin typeface="+mn-lt"/>
                <a:ea typeface="+mn-ea"/>
                <a:cs typeface="+mn-cs"/>
              </a:rPr>
              <a:t>Mitigation measures</a:t>
            </a:r>
            <a:endParaRPr lang="en-IN" sz="2000" b="1"/>
          </a:p>
        </p:txBody>
      </p:sp>
      <p:pic>
        <p:nvPicPr>
          <p:cNvPr id="9" name="Picture 8">
            <a:extLst>
              <a:ext uri="{FF2B5EF4-FFF2-40B4-BE49-F238E27FC236}">
                <a16:creationId xmlns:a16="http://schemas.microsoft.com/office/drawing/2014/main" id="{3B57568A-062A-9CFD-BDAD-E3B129640F62}"/>
              </a:ext>
            </a:extLst>
          </p:cNvPr>
          <p:cNvPicPr>
            <a:picLocks noChangeAspect="1"/>
          </p:cNvPicPr>
          <p:nvPr/>
        </p:nvPicPr>
        <p:blipFill>
          <a:blip r:embed="rId4"/>
          <a:stretch>
            <a:fillRect/>
          </a:stretch>
        </p:blipFill>
        <p:spPr>
          <a:xfrm>
            <a:off x="9533377" y="4092560"/>
            <a:ext cx="680645" cy="680645"/>
          </a:xfrm>
          <a:prstGeom prst="rect">
            <a:avLst/>
          </a:prstGeom>
        </p:spPr>
      </p:pic>
      <p:sp>
        <p:nvSpPr>
          <p:cNvPr id="11" name="TextBox 10">
            <a:extLst>
              <a:ext uri="{FF2B5EF4-FFF2-40B4-BE49-F238E27FC236}">
                <a16:creationId xmlns:a16="http://schemas.microsoft.com/office/drawing/2014/main" id="{21538B4E-CA1A-BEE0-5E78-18A7900AF5B5}"/>
              </a:ext>
            </a:extLst>
          </p:cNvPr>
          <p:cNvSpPr txBox="1"/>
          <p:nvPr/>
        </p:nvSpPr>
        <p:spPr>
          <a:xfrm>
            <a:off x="9873700" y="4129481"/>
            <a:ext cx="2140595" cy="707886"/>
          </a:xfrm>
          <a:prstGeom prst="rect">
            <a:avLst/>
          </a:prstGeom>
          <a:noFill/>
        </p:spPr>
        <p:txBody>
          <a:bodyPr wrap="square">
            <a:spAutoFit/>
          </a:bodyPr>
          <a:lstStyle/>
          <a:p>
            <a:pPr algn="ctr"/>
            <a:r>
              <a:rPr lang="en-US" sz="2000" b="1">
                <a:latin typeface="+mn-lt"/>
                <a:ea typeface="+mn-ea"/>
                <a:cs typeface="+mn-cs"/>
              </a:rPr>
              <a:t>Mitigation measures</a:t>
            </a:r>
            <a:endParaRPr lang="en-IN" sz="2000" b="1"/>
          </a:p>
        </p:txBody>
      </p:sp>
      <p:pic>
        <p:nvPicPr>
          <p:cNvPr id="16" name="Picture 15">
            <a:extLst>
              <a:ext uri="{FF2B5EF4-FFF2-40B4-BE49-F238E27FC236}">
                <a16:creationId xmlns:a16="http://schemas.microsoft.com/office/drawing/2014/main" id="{82B625BA-FE47-717F-E365-F2028D82C46F}"/>
              </a:ext>
            </a:extLst>
          </p:cNvPr>
          <p:cNvPicPr>
            <a:picLocks noChangeAspect="1"/>
          </p:cNvPicPr>
          <p:nvPr/>
        </p:nvPicPr>
        <p:blipFill>
          <a:blip r:embed="rId5">
            <a:duotone>
              <a:schemeClr val="accent1">
                <a:shade val="45000"/>
                <a:satMod val="135000"/>
              </a:schemeClr>
              <a:prstClr val="white"/>
            </a:duotone>
          </a:blip>
          <a:stretch>
            <a:fillRect/>
          </a:stretch>
        </p:blipFill>
        <p:spPr>
          <a:xfrm rot="9435547">
            <a:off x="-283118" y="2714631"/>
            <a:ext cx="1631084" cy="1162513"/>
          </a:xfrm>
          <a:prstGeom prst="rect">
            <a:avLst/>
          </a:prstGeom>
        </p:spPr>
      </p:pic>
      <p:pic>
        <p:nvPicPr>
          <p:cNvPr id="17" name="Picture 16">
            <a:extLst>
              <a:ext uri="{FF2B5EF4-FFF2-40B4-BE49-F238E27FC236}">
                <a16:creationId xmlns:a16="http://schemas.microsoft.com/office/drawing/2014/main" id="{A2B5411D-E1E0-7833-3875-BC3DAC8C6256}"/>
              </a:ext>
            </a:extLst>
          </p:cNvPr>
          <p:cNvPicPr>
            <a:picLocks noChangeAspect="1"/>
          </p:cNvPicPr>
          <p:nvPr/>
        </p:nvPicPr>
        <p:blipFill>
          <a:blip r:embed="rId5">
            <a:duotone>
              <a:schemeClr val="accent1">
                <a:shade val="45000"/>
                <a:satMod val="135000"/>
              </a:schemeClr>
              <a:prstClr val="white"/>
            </a:duotone>
          </a:blip>
          <a:stretch>
            <a:fillRect/>
          </a:stretch>
        </p:blipFill>
        <p:spPr>
          <a:xfrm rot="8674257">
            <a:off x="9144836" y="2963278"/>
            <a:ext cx="1766610" cy="1254848"/>
          </a:xfrm>
          <a:prstGeom prst="rect">
            <a:avLst/>
          </a:prstGeom>
        </p:spPr>
      </p:pic>
      <p:sp>
        <p:nvSpPr>
          <p:cNvPr id="5" name="Plaque 4">
            <a:extLst>
              <a:ext uri="{FF2B5EF4-FFF2-40B4-BE49-F238E27FC236}">
                <a16:creationId xmlns:a16="http://schemas.microsoft.com/office/drawing/2014/main" id="{DE3EC9D3-7B7D-E0C5-1410-4353E58B7C4F}"/>
              </a:ext>
            </a:extLst>
          </p:cNvPr>
          <p:cNvSpPr/>
          <p:nvPr/>
        </p:nvSpPr>
        <p:spPr>
          <a:xfrm>
            <a:off x="3040041" y="1387799"/>
            <a:ext cx="2848679" cy="2041199"/>
          </a:xfrm>
          <a:prstGeom prst="plaque">
            <a:avLst/>
          </a:prstGeom>
          <a:solidFill>
            <a:srgbClr val="D8A7B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t>Identifying network operator  is a challenge as they fear their identity may get revealed among the society</a:t>
            </a:r>
            <a:endParaRPr lang="en-IN" sz="2000"/>
          </a:p>
        </p:txBody>
      </p:sp>
      <p:pic>
        <p:nvPicPr>
          <p:cNvPr id="15" name="Picture 14">
            <a:extLst>
              <a:ext uri="{FF2B5EF4-FFF2-40B4-BE49-F238E27FC236}">
                <a16:creationId xmlns:a16="http://schemas.microsoft.com/office/drawing/2014/main" id="{B3401069-FFF5-4695-9298-196910C79975}"/>
              </a:ext>
            </a:extLst>
          </p:cNvPr>
          <p:cNvPicPr>
            <a:picLocks noChangeAspect="1"/>
          </p:cNvPicPr>
          <p:nvPr/>
        </p:nvPicPr>
        <p:blipFill>
          <a:blip r:embed="rId5">
            <a:duotone>
              <a:schemeClr val="accent1">
                <a:shade val="45000"/>
                <a:satMod val="135000"/>
              </a:schemeClr>
              <a:prstClr val="white"/>
            </a:duotone>
          </a:blip>
          <a:stretch>
            <a:fillRect/>
          </a:stretch>
        </p:blipFill>
        <p:spPr>
          <a:xfrm rot="9435547">
            <a:off x="2574813" y="2920392"/>
            <a:ext cx="1766610" cy="1077418"/>
          </a:xfrm>
          <a:prstGeom prst="rect">
            <a:avLst/>
          </a:prstGeom>
        </p:spPr>
      </p:pic>
      <p:sp>
        <p:nvSpPr>
          <p:cNvPr id="18" name="TextBox 17">
            <a:extLst>
              <a:ext uri="{FF2B5EF4-FFF2-40B4-BE49-F238E27FC236}">
                <a16:creationId xmlns:a16="http://schemas.microsoft.com/office/drawing/2014/main" id="{9F2F232A-ADC5-98C2-3531-5929E73BD9C2}"/>
              </a:ext>
            </a:extLst>
          </p:cNvPr>
          <p:cNvSpPr txBox="1"/>
          <p:nvPr/>
        </p:nvSpPr>
        <p:spPr>
          <a:xfrm>
            <a:off x="3084897" y="4483423"/>
            <a:ext cx="3273401" cy="2246769"/>
          </a:xfrm>
          <a:prstGeom prst="rect">
            <a:avLst/>
          </a:prstGeom>
          <a:noFill/>
        </p:spPr>
        <p:txBody>
          <a:bodyPr wrap="square" rtlCol="0">
            <a:spAutoFit/>
          </a:bodyPr>
          <a:lstStyle/>
          <a:p>
            <a:pPr marL="457200" indent="-457200">
              <a:buFont typeface="Arial" panose="020B0604020202020204" pitchFamily="34" charset="0"/>
              <a:buChar char="•"/>
            </a:pPr>
            <a:r>
              <a:rPr lang="en-US" sz="2000"/>
              <a:t>Creating trust  and assurance of confidentiality</a:t>
            </a:r>
          </a:p>
          <a:p>
            <a:pPr marL="457200" indent="-457200">
              <a:buFont typeface="Arial" panose="020B0604020202020204" pitchFamily="34" charset="0"/>
              <a:buChar char="•"/>
            </a:pPr>
            <a:r>
              <a:rPr lang="en-US" sz="2000"/>
              <a:t>Sharing STI related information and importance of their role</a:t>
            </a:r>
          </a:p>
          <a:p>
            <a:pPr marL="457200" indent="-457200">
              <a:buFont typeface="Arial" panose="020B0604020202020204" pitchFamily="34" charset="0"/>
              <a:buChar char="•"/>
            </a:pPr>
            <a:endParaRPr lang="en-IN" sz="2000"/>
          </a:p>
        </p:txBody>
      </p:sp>
      <p:pic>
        <p:nvPicPr>
          <p:cNvPr id="19" name="Picture 18">
            <a:extLst>
              <a:ext uri="{FF2B5EF4-FFF2-40B4-BE49-F238E27FC236}">
                <a16:creationId xmlns:a16="http://schemas.microsoft.com/office/drawing/2014/main" id="{19B7E49E-7FA0-0E08-B60A-7DFD7AB4260C}"/>
              </a:ext>
            </a:extLst>
          </p:cNvPr>
          <p:cNvPicPr>
            <a:picLocks noChangeAspect="1"/>
          </p:cNvPicPr>
          <p:nvPr/>
        </p:nvPicPr>
        <p:blipFill>
          <a:blip r:embed="rId4"/>
          <a:stretch>
            <a:fillRect/>
          </a:stretch>
        </p:blipFill>
        <p:spPr>
          <a:xfrm>
            <a:off x="3157550" y="3882155"/>
            <a:ext cx="680645" cy="680645"/>
          </a:xfrm>
          <a:prstGeom prst="rect">
            <a:avLst/>
          </a:prstGeom>
        </p:spPr>
      </p:pic>
      <p:sp>
        <p:nvSpPr>
          <p:cNvPr id="20" name="TextBox 19">
            <a:extLst>
              <a:ext uri="{FF2B5EF4-FFF2-40B4-BE49-F238E27FC236}">
                <a16:creationId xmlns:a16="http://schemas.microsoft.com/office/drawing/2014/main" id="{98548618-00AB-1D5F-E977-1CB06307B40F}"/>
              </a:ext>
            </a:extLst>
          </p:cNvPr>
          <p:cNvSpPr txBox="1"/>
          <p:nvPr/>
        </p:nvSpPr>
        <p:spPr>
          <a:xfrm>
            <a:off x="3591326" y="3868534"/>
            <a:ext cx="2197917" cy="707886"/>
          </a:xfrm>
          <a:prstGeom prst="rect">
            <a:avLst/>
          </a:prstGeom>
          <a:noFill/>
        </p:spPr>
        <p:txBody>
          <a:bodyPr wrap="square">
            <a:spAutoFit/>
          </a:bodyPr>
          <a:lstStyle/>
          <a:p>
            <a:pPr algn="ctr"/>
            <a:r>
              <a:rPr lang="en-US" sz="2000" b="1">
                <a:latin typeface="+mn-lt"/>
                <a:ea typeface="+mn-ea"/>
                <a:cs typeface="+mn-cs"/>
              </a:rPr>
              <a:t>Mitigation measures</a:t>
            </a:r>
            <a:endParaRPr lang="en-IN" sz="2000" b="1"/>
          </a:p>
        </p:txBody>
      </p:sp>
      <p:sp>
        <p:nvSpPr>
          <p:cNvPr id="21" name="Plaque 20">
            <a:extLst>
              <a:ext uri="{FF2B5EF4-FFF2-40B4-BE49-F238E27FC236}">
                <a16:creationId xmlns:a16="http://schemas.microsoft.com/office/drawing/2014/main" id="{BBA5F563-9052-7309-58E8-C301C6DEE34C}"/>
              </a:ext>
            </a:extLst>
          </p:cNvPr>
          <p:cNvSpPr/>
          <p:nvPr/>
        </p:nvSpPr>
        <p:spPr>
          <a:xfrm>
            <a:off x="6209704" y="1387799"/>
            <a:ext cx="2848679" cy="2041199"/>
          </a:xfrm>
          <a:prstGeom prst="plaque">
            <a:avLst/>
          </a:prstGeom>
          <a:solidFill>
            <a:srgbClr val="D8A7B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t>Outreach among all the NWOs of a specific geography is a challenge considering the distance</a:t>
            </a:r>
            <a:endParaRPr lang="en-IN" sz="2000"/>
          </a:p>
        </p:txBody>
      </p:sp>
      <p:pic>
        <p:nvPicPr>
          <p:cNvPr id="22" name="Picture 21">
            <a:extLst>
              <a:ext uri="{FF2B5EF4-FFF2-40B4-BE49-F238E27FC236}">
                <a16:creationId xmlns:a16="http://schemas.microsoft.com/office/drawing/2014/main" id="{23B6ED6F-9B5D-396F-1499-80B622380EC0}"/>
              </a:ext>
            </a:extLst>
          </p:cNvPr>
          <p:cNvPicPr>
            <a:picLocks noChangeAspect="1"/>
          </p:cNvPicPr>
          <p:nvPr/>
        </p:nvPicPr>
        <p:blipFill>
          <a:blip r:embed="rId5">
            <a:duotone>
              <a:schemeClr val="accent1">
                <a:shade val="45000"/>
                <a:satMod val="135000"/>
              </a:schemeClr>
              <a:prstClr val="white"/>
            </a:duotone>
          </a:blip>
          <a:stretch>
            <a:fillRect/>
          </a:stretch>
        </p:blipFill>
        <p:spPr>
          <a:xfrm rot="9435547">
            <a:off x="5744476" y="2920392"/>
            <a:ext cx="1766610" cy="1077418"/>
          </a:xfrm>
          <a:prstGeom prst="rect">
            <a:avLst/>
          </a:prstGeom>
        </p:spPr>
      </p:pic>
      <p:sp>
        <p:nvSpPr>
          <p:cNvPr id="23" name="TextBox 22">
            <a:extLst>
              <a:ext uri="{FF2B5EF4-FFF2-40B4-BE49-F238E27FC236}">
                <a16:creationId xmlns:a16="http://schemas.microsoft.com/office/drawing/2014/main" id="{8A3C422E-A667-7120-F7F4-8CC701AECA1C}"/>
              </a:ext>
            </a:extLst>
          </p:cNvPr>
          <p:cNvSpPr txBox="1"/>
          <p:nvPr/>
        </p:nvSpPr>
        <p:spPr>
          <a:xfrm>
            <a:off x="6119515" y="4483424"/>
            <a:ext cx="3273401" cy="1631216"/>
          </a:xfrm>
          <a:prstGeom prst="rect">
            <a:avLst/>
          </a:prstGeom>
          <a:noFill/>
        </p:spPr>
        <p:txBody>
          <a:bodyPr wrap="square" rtlCol="0">
            <a:spAutoFit/>
          </a:bodyPr>
          <a:lstStyle/>
          <a:p>
            <a:pPr marL="457200" indent="-457200">
              <a:buFont typeface="Arial" panose="020B0604020202020204" pitchFamily="34" charset="0"/>
              <a:buChar char="•"/>
            </a:pPr>
            <a:r>
              <a:rPr lang="en-US" sz="2000"/>
              <a:t>Importance of micro outreach plan like cluster approach based on the geographies for outreach team </a:t>
            </a:r>
            <a:endParaRPr lang="en-IN" sz="2000"/>
          </a:p>
        </p:txBody>
      </p:sp>
      <p:pic>
        <p:nvPicPr>
          <p:cNvPr id="24" name="Picture 23">
            <a:extLst>
              <a:ext uri="{FF2B5EF4-FFF2-40B4-BE49-F238E27FC236}">
                <a16:creationId xmlns:a16="http://schemas.microsoft.com/office/drawing/2014/main" id="{A6709154-D897-8DE0-87E4-1E48CB5DF37C}"/>
              </a:ext>
            </a:extLst>
          </p:cNvPr>
          <p:cNvPicPr>
            <a:picLocks noChangeAspect="1"/>
          </p:cNvPicPr>
          <p:nvPr/>
        </p:nvPicPr>
        <p:blipFill>
          <a:blip r:embed="rId4"/>
          <a:stretch>
            <a:fillRect/>
          </a:stretch>
        </p:blipFill>
        <p:spPr>
          <a:xfrm>
            <a:off x="6327213" y="3882155"/>
            <a:ext cx="680645" cy="680645"/>
          </a:xfrm>
          <a:prstGeom prst="rect">
            <a:avLst/>
          </a:prstGeom>
        </p:spPr>
      </p:pic>
      <p:sp>
        <p:nvSpPr>
          <p:cNvPr id="25" name="TextBox 24">
            <a:extLst>
              <a:ext uri="{FF2B5EF4-FFF2-40B4-BE49-F238E27FC236}">
                <a16:creationId xmlns:a16="http://schemas.microsoft.com/office/drawing/2014/main" id="{45A3D5F4-A4C0-6076-E96E-AD6E872725F3}"/>
              </a:ext>
            </a:extLst>
          </p:cNvPr>
          <p:cNvSpPr txBox="1"/>
          <p:nvPr/>
        </p:nvSpPr>
        <p:spPr>
          <a:xfrm>
            <a:off x="6760989" y="3868534"/>
            <a:ext cx="2197917" cy="707886"/>
          </a:xfrm>
          <a:prstGeom prst="rect">
            <a:avLst/>
          </a:prstGeom>
          <a:noFill/>
        </p:spPr>
        <p:txBody>
          <a:bodyPr wrap="square">
            <a:spAutoFit/>
          </a:bodyPr>
          <a:lstStyle/>
          <a:p>
            <a:pPr algn="ctr"/>
            <a:r>
              <a:rPr lang="en-US" sz="2000" b="1">
                <a:latin typeface="+mn-lt"/>
                <a:ea typeface="+mn-ea"/>
                <a:cs typeface="+mn-cs"/>
              </a:rPr>
              <a:t>Mitigation measures</a:t>
            </a:r>
            <a:endParaRPr lang="en-IN" sz="2000" b="1"/>
          </a:p>
        </p:txBody>
      </p:sp>
      <p:pic>
        <p:nvPicPr>
          <p:cNvPr id="10" name="Picture 9">
            <a:extLst>
              <a:ext uri="{FF2B5EF4-FFF2-40B4-BE49-F238E27FC236}">
                <a16:creationId xmlns:a16="http://schemas.microsoft.com/office/drawing/2014/main" id="{985DD235-7E6F-B1F0-EA16-B822820E5592}"/>
              </a:ext>
            </a:extLst>
          </p:cNvPr>
          <p:cNvPicPr>
            <a:picLocks noChangeAspect="1"/>
          </p:cNvPicPr>
          <p:nvPr/>
        </p:nvPicPr>
        <p:blipFill>
          <a:blip r:embed="rId6"/>
          <a:srcRect/>
          <a:stretch/>
        </p:blipFill>
        <p:spPr>
          <a:xfrm>
            <a:off x="10551262" y="44853"/>
            <a:ext cx="1501998" cy="1119312"/>
          </a:xfrm>
          <a:prstGeom prst="rect">
            <a:avLst/>
          </a:prstGeom>
        </p:spPr>
      </p:pic>
    </p:spTree>
    <p:extLst>
      <p:ext uri="{BB962C8B-B14F-4D97-AF65-F5344CB8AC3E}">
        <p14:creationId xmlns:p14="http://schemas.microsoft.com/office/powerpoint/2010/main" val="4262668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63373-63C5-D233-34B9-288DE385741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E193985-AF23-9907-848C-15D3E24D1F97}"/>
              </a:ext>
            </a:extLst>
          </p:cNvPr>
          <p:cNvSpPr txBox="1"/>
          <p:nvPr/>
        </p:nvSpPr>
        <p:spPr>
          <a:xfrm>
            <a:off x="2996236" y="491068"/>
            <a:ext cx="4978396" cy="584775"/>
          </a:xfrm>
          <a:prstGeom prst="rect">
            <a:avLst/>
          </a:prstGeom>
          <a:noFill/>
        </p:spPr>
        <p:txBody>
          <a:bodyPr wrap="square">
            <a:spAutoFit/>
          </a:bodyPr>
          <a:lstStyle/>
          <a:p>
            <a:pPr algn="ctr"/>
            <a:r>
              <a:rPr lang="en-US" sz="3200">
                <a:latin typeface="+mn-lt"/>
                <a:ea typeface="+mn-ea"/>
                <a:cs typeface="+mn-cs"/>
              </a:rPr>
              <a:t>Recommendations</a:t>
            </a:r>
            <a:endParaRPr lang="en-IN" sz="3200"/>
          </a:p>
        </p:txBody>
      </p:sp>
      <p:pic>
        <p:nvPicPr>
          <p:cNvPr id="8" name="Picture 7">
            <a:extLst>
              <a:ext uri="{FF2B5EF4-FFF2-40B4-BE49-F238E27FC236}">
                <a16:creationId xmlns:a16="http://schemas.microsoft.com/office/drawing/2014/main" id="{2EE0AD23-918C-85D1-63FF-16D511E60358}"/>
              </a:ext>
            </a:extLst>
          </p:cNvPr>
          <p:cNvPicPr>
            <a:picLocks noChangeAspect="1"/>
          </p:cNvPicPr>
          <p:nvPr/>
        </p:nvPicPr>
        <p:blipFill>
          <a:blip r:embed="rId3">
            <a:duotone>
              <a:schemeClr val="accent1">
                <a:shade val="45000"/>
                <a:satMod val="135000"/>
              </a:schemeClr>
              <a:prstClr val="white"/>
            </a:duotone>
          </a:blip>
          <a:stretch>
            <a:fillRect/>
          </a:stretch>
        </p:blipFill>
        <p:spPr>
          <a:xfrm>
            <a:off x="7654566" y="0"/>
            <a:ext cx="1240177" cy="1240177"/>
          </a:xfrm>
          <a:prstGeom prst="rect">
            <a:avLst/>
          </a:prstGeom>
        </p:spPr>
      </p:pic>
      <p:grpSp>
        <p:nvGrpSpPr>
          <p:cNvPr id="22" name="Group 21">
            <a:extLst>
              <a:ext uri="{FF2B5EF4-FFF2-40B4-BE49-F238E27FC236}">
                <a16:creationId xmlns:a16="http://schemas.microsoft.com/office/drawing/2014/main" id="{DD6ED388-91CA-7840-3022-AB0E590F58BD}"/>
              </a:ext>
            </a:extLst>
          </p:cNvPr>
          <p:cNvGrpSpPr/>
          <p:nvPr/>
        </p:nvGrpSpPr>
        <p:grpSpPr>
          <a:xfrm>
            <a:off x="98829" y="2148115"/>
            <a:ext cx="2525486" cy="3398460"/>
            <a:chOff x="1480458" y="2873829"/>
            <a:chExt cx="2525486" cy="3398460"/>
          </a:xfrm>
        </p:grpSpPr>
        <p:sp>
          <p:nvSpPr>
            <p:cNvPr id="12" name="TextBox 11">
              <a:extLst>
                <a:ext uri="{FF2B5EF4-FFF2-40B4-BE49-F238E27FC236}">
                  <a16:creationId xmlns:a16="http://schemas.microsoft.com/office/drawing/2014/main" id="{DFEDBAB3-E597-C5BB-C17B-92BF6AFF4530}"/>
                </a:ext>
              </a:extLst>
            </p:cNvPr>
            <p:cNvSpPr txBox="1"/>
            <p:nvPr/>
          </p:nvSpPr>
          <p:spPr>
            <a:xfrm>
              <a:off x="1480458" y="4702629"/>
              <a:ext cx="2525486" cy="1569660"/>
            </a:xfrm>
            <a:prstGeom prst="rect">
              <a:avLst/>
            </a:prstGeom>
            <a:noFill/>
          </p:spPr>
          <p:txBody>
            <a:bodyPr wrap="square" rtlCol="0">
              <a:spAutoFit/>
            </a:bodyPr>
            <a:lstStyle/>
            <a:p>
              <a:pPr algn="ctr"/>
              <a:r>
                <a:rPr lang="en-US" sz="2400"/>
                <a:t>Feasible and effective strategy complementing program efforts </a:t>
              </a:r>
              <a:endParaRPr lang="en-IN" sz="2400"/>
            </a:p>
          </p:txBody>
        </p:sp>
        <p:grpSp>
          <p:nvGrpSpPr>
            <p:cNvPr id="21" name="Group 20">
              <a:extLst>
                <a:ext uri="{FF2B5EF4-FFF2-40B4-BE49-F238E27FC236}">
                  <a16:creationId xmlns:a16="http://schemas.microsoft.com/office/drawing/2014/main" id="{51D1E149-9080-5998-9AFA-C99CCB42410E}"/>
                </a:ext>
              </a:extLst>
            </p:cNvPr>
            <p:cNvGrpSpPr/>
            <p:nvPr/>
          </p:nvGrpSpPr>
          <p:grpSpPr>
            <a:xfrm>
              <a:off x="1901371" y="2873829"/>
              <a:ext cx="1567543" cy="1701798"/>
              <a:chOff x="1901371" y="2873829"/>
              <a:chExt cx="1567543" cy="1701798"/>
            </a:xfrm>
          </p:grpSpPr>
          <p:grpSp>
            <p:nvGrpSpPr>
              <p:cNvPr id="11" name="Group 10">
                <a:extLst>
                  <a:ext uri="{FF2B5EF4-FFF2-40B4-BE49-F238E27FC236}">
                    <a16:creationId xmlns:a16="http://schemas.microsoft.com/office/drawing/2014/main" id="{C194DEC9-0B49-C9B1-CBE3-F5E0F1BD2BF3}"/>
                  </a:ext>
                </a:extLst>
              </p:cNvPr>
              <p:cNvGrpSpPr/>
              <p:nvPr/>
            </p:nvGrpSpPr>
            <p:grpSpPr>
              <a:xfrm>
                <a:off x="1901371" y="2873829"/>
                <a:ext cx="1567543" cy="1701798"/>
                <a:chOff x="1901371" y="2873829"/>
                <a:chExt cx="1567543" cy="1701798"/>
              </a:xfrm>
            </p:grpSpPr>
            <p:sp>
              <p:nvSpPr>
                <p:cNvPr id="9" name="Oval 8">
                  <a:extLst>
                    <a:ext uri="{FF2B5EF4-FFF2-40B4-BE49-F238E27FC236}">
                      <a16:creationId xmlns:a16="http://schemas.microsoft.com/office/drawing/2014/main" id="{6F096E22-8913-F826-5FE7-0D69FA987A3A}"/>
                    </a:ext>
                  </a:extLst>
                </p:cNvPr>
                <p:cNvSpPr/>
                <p:nvPr/>
              </p:nvSpPr>
              <p:spPr>
                <a:xfrm>
                  <a:off x="1901371" y="2873829"/>
                  <a:ext cx="1567543" cy="1364342"/>
                </a:xfrm>
                <a:prstGeom prst="ellipse">
                  <a:avLst/>
                </a:prstGeom>
                <a:solidFill>
                  <a:srgbClr val="FFFFFF"/>
                </a:solidFill>
                <a:ln w="76200">
                  <a:solidFill>
                    <a:srgbClr val="FFC6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Isosceles Triangle 9">
                  <a:extLst>
                    <a:ext uri="{FF2B5EF4-FFF2-40B4-BE49-F238E27FC236}">
                      <a16:creationId xmlns:a16="http://schemas.microsoft.com/office/drawing/2014/main" id="{EC3DD254-18C8-1A0B-5E61-50BCC36382E2}"/>
                    </a:ext>
                  </a:extLst>
                </p:cNvPr>
                <p:cNvSpPr/>
                <p:nvPr/>
              </p:nvSpPr>
              <p:spPr>
                <a:xfrm rot="10800000">
                  <a:off x="2426496" y="4252685"/>
                  <a:ext cx="517291" cy="322942"/>
                </a:xfrm>
                <a:prstGeom prst="triangle">
                  <a:avLst/>
                </a:prstGeom>
                <a:solidFill>
                  <a:srgbClr val="FFC6C6"/>
                </a:solidFill>
                <a:ln w="76200">
                  <a:solidFill>
                    <a:srgbClr val="FFC6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4" name="Picture 13">
                <a:extLst>
                  <a:ext uri="{FF2B5EF4-FFF2-40B4-BE49-F238E27FC236}">
                    <a16:creationId xmlns:a16="http://schemas.microsoft.com/office/drawing/2014/main" id="{9E7CC104-BCAE-67E3-AAD8-1C011B0EBC48}"/>
                  </a:ext>
                </a:extLst>
              </p:cNvPr>
              <p:cNvPicPr>
                <a:picLocks noChangeAspect="1"/>
              </p:cNvPicPr>
              <p:nvPr/>
            </p:nvPicPr>
            <p:blipFill>
              <a:blip r:embed="rId4"/>
              <a:stretch>
                <a:fillRect/>
              </a:stretch>
            </p:blipFill>
            <p:spPr>
              <a:xfrm>
                <a:off x="2154062" y="3019984"/>
                <a:ext cx="1062157" cy="1062157"/>
              </a:xfrm>
              <a:prstGeom prst="rect">
                <a:avLst/>
              </a:prstGeom>
            </p:spPr>
          </p:pic>
        </p:grpSp>
      </p:grpSp>
      <p:grpSp>
        <p:nvGrpSpPr>
          <p:cNvPr id="26" name="Group 25">
            <a:extLst>
              <a:ext uri="{FF2B5EF4-FFF2-40B4-BE49-F238E27FC236}">
                <a16:creationId xmlns:a16="http://schemas.microsoft.com/office/drawing/2014/main" id="{1C04FEE4-91A9-0820-0FBD-E3545DC384EE}"/>
              </a:ext>
            </a:extLst>
          </p:cNvPr>
          <p:cNvGrpSpPr/>
          <p:nvPr/>
        </p:nvGrpSpPr>
        <p:grpSpPr>
          <a:xfrm>
            <a:off x="3007396" y="1596782"/>
            <a:ext cx="2525486" cy="4861274"/>
            <a:chOff x="5595260" y="2467429"/>
            <a:chExt cx="2525486" cy="4861274"/>
          </a:xfrm>
        </p:grpSpPr>
        <p:sp>
          <p:nvSpPr>
            <p:cNvPr id="18" name="TextBox 17">
              <a:extLst>
                <a:ext uri="{FF2B5EF4-FFF2-40B4-BE49-F238E27FC236}">
                  <a16:creationId xmlns:a16="http://schemas.microsoft.com/office/drawing/2014/main" id="{2E12FFA0-7ACF-CD65-EF9C-7E707FB46A96}"/>
                </a:ext>
              </a:extLst>
            </p:cNvPr>
            <p:cNvSpPr txBox="1"/>
            <p:nvPr/>
          </p:nvSpPr>
          <p:spPr>
            <a:xfrm>
              <a:off x="5595260" y="4281715"/>
              <a:ext cx="2525486" cy="3046988"/>
            </a:xfrm>
            <a:prstGeom prst="rect">
              <a:avLst/>
            </a:prstGeom>
            <a:noFill/>
          </p:spPr>
          <p:txBody>
            <a:bodyPr wrap="square" rtlCol="0">
              <a:spAutoFit/>
            </a:bodyPr>
            <a:lstStyle/>
            <a:p>
              <a:pPr algn="ctr"/>
              <a:r>
                <a:rPr lang="en-US" sz="2400"/>
                <a:t>This intervention is critical so as to reach those  population with higher risk to HIV and STI and having high vulnerabilities </a:t>
              </a:r>
              <a:endParaRPr lang="en-IN" sz="2400"/>
            </a:p>
          </p:txBody>
        </p:sp>
        <p:grpSp>
          <p:nvGrpSpPr>
            <p:cNvPr id="23" name="Group 22">
              <a:extLst>
                <a:ext uri="{FF2B5EF4-FFF2-40B4-BE49-F238E27FC236}">
                  <a16:creationId xmlns:a16="http://schemas.microsoft.com/office/drawing/2014/main" id="{08290357-C75C-64B6-49C5-2390F7A3930C}"/>
                </a:ext>
              </a:extLst>
            </p:cNvPr>
            <p:cNvGrpSpPr/>
            <p:nvPr/>
          </p:nvGrpSpPr>
          <p:grpSpPr>
            <a:xfrm>
              <a:off x="5963556" y="2467429"/>
              <a:ext cx="1567543" cy="1701798"/>
              <a:chOff x="5963556" y="2873829"/>
              <a:chExt cx="1567543" cy="1701798"/>
            </a:xfrm>
          </p:grpSpPr>
          <p:grpSp>
            <p:nvGrpSpPr>
              <p:cNvPr id="15" name="Group 14">
                <a:extLst>
                  <a:ext uri="{FF2B5EF4-FFF2-40B4-BE49-F238E27FC236}">
                    <a16:creationId xmlns:a16="http://schemas.microsoft.com/office/drawing/2014/main" id="{3AC9CBB4-80E8-D130-90AC-DEE5946750F6}"/>
                  </a:ext>
                </a:extLst>
              </p:cNvPr>
              <p:cNvGrpSpPr/>
              <p:nvPr/>
            </p:nvGrpSpPr>
            <p:grpSpPr>
              <a:xfrm>
                <a:off x="5963556" y="2873829"/>
                <a:ext cx="1567543" cy="1701798"/>
                <a:chOff x="1901371" y="2873829"/>
                <a:chExt cx="1567543" cy="1701798"/>
              </a:xfrm>
            </p:grpSpPr>
            <p:sp>
              <p:nvSpPr>
                <p:cNvPr id="16" name="Oval 15">
                  <a:extLst>
                    <a:ext uri="{FF2B5EF4-FFF2-40B4-BE49-F238E27FC236}">
                      <a16:creationId xmlns:a16="http://schemas.microsoft.com/office/drawing/2014/main" id="{17BEFF46-7FB5-E730-1428-DC7EF05FB648}"/>
                    </a:ext>
                  </a:extLst>
                </p:cNvPr>
                <p:cNvSpPr/>
                <p:nvPr/>
              </p:nvSpPr>
              <p:spPr>
                <a:xfrm>
                  <a:off x="1901371" y="2873829"/>
                  <a:ext cx="1567543" cy="1364342"/>
                </a:xfrm>
                <a:prstGeom prst="ellipse">
                  <a:avLst/>
                </a:prstGeom>
                <a:solidFill>
                  <a:srgbClr val="FFFFFF"/>
                </a:solidFill>
                <a:ln w="76200">
                  <a:solidFill>
                    <a:srgbClr val="B6E2B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Isosceles Triangle 16">
                  <a:extLst>
                    <a:ext uri="{FF2B5EF4-FFF2-40B4-BE49-F238E27FC236}">
                      <a16:creationId xmlns:a16="http://schemas.microsoft.com/office/drawing/2014/main" id="{76AC4F3D-B197-CC70-0693-7FD60A727FC8}"/>
                    </a:ext>
                  </a:extLst>
                </p:cNvPr>
                <p:cNvSpPr/>
                <p:nvPr/>
              </p:nvSpPr>
              <p:spPr>
                <a:xfrm rot="10800000">
                  <a:off x="2426496" y="4252685"/>
                  <a:ext cx="517291" cy="322942"/>
                </a:xfrm>
                <a:prstGeom prst="triangle">
                  <a:avLst/>
                </a:prstGeom>
                <a:solidFill>
                  <a:srgbClr val="B6E1BD"/>
                </a:solidFill>
                <a:ln w="76200">
                  <a:solidFill>
                    <a:srgbClr val="B6E2B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20" name="Picture 19">
                <a:extLst>
                  <a:ext uri="{FF2B5EF4-FFF2-40B4-BE49-F238E27FC236}">
                    <a16:creationId xmlns:a16="http://schemas.microsoft.com/office/drawing/2014/main" id="{74F3C5A2-47AD-DDCC-230F-600C208CE18C}"/>
                  </a:ext>
                </a:extLst>
              </p:cNvPr>
              <p:cNvPicPr>
                <a:picLocks noChangeAspect="1"/>
              </p:cNvPicPr>
              <p:nvPr/>
            </p:nvPicPr>
            <p:blipFill>
              <a:blip r:embed="rId5"/>
              <a:stretch>
                <a:fillRect/>
              </a:stretch>
            </p:blipFill>
            <p:spPr>
              <a:xfrm>
                <a:off x="6232069" y="3078844"/>
                <a:ext cx="1030514" cy="1030514"/>
              </a:xfrm>
              <a:prstGeom prst="rect">
                <a:avLst/>
              </a:prstGeom>
            </p:spPr>
          </p:pic>
        </p:grpSp>
      </p:grpSp>
      <p:pic>
        <p:nvPicPr>
          <p:cNvPr id="24" name="Picture 23">
            <a:extLst>
              <a:ext uri="{FF2B5EF4-FFF2-40B4-BE49-F238E27FC236}">
                <a16:creationId xmlns:a16="http://schemas.microsoft.com/office/drawing/2014/main" id="{62125E20-54A9-A957-1F1C-9F26EDFA740B}"/>
              </a:ext>
            </a:extLst>
          </p:cNvPr>
          <p:cNvPicPr>
            <a:picLocks noChangeAspect="1"/>
          </p:cNvPicPr>
          <p:nvPr/>
        </p:nvPicPr>
        <p:blipFill>
          <a:blip r:embed="rId6"/>
          <a:srcRect/>
          <a:stretch/>
        </p:blipFill>
        <p:spPr>
          <a:xfrm>
            <a:off x="8978479" y="1159550"/>
            <a:ext cx="1769829" cy="1318904"/>
          </a:xfrm>
          <a:prstGeom prst="rect">
            <a:avLst/>
          </a:prstGeom>
        </p:spPr>
      </p:pic>
      <p:pic>
        <p:nvPicPr>
          <p:cNvPr id="25" name="Picture 24">
            <a:extLst>
              <a:ext uri="{FF2B5EF4-FFF2-40B4-BE49-F238E27FC236}">
                <a16:creationId xmlns:a16="http://schemas.microsoft.com/office/drawing/2014/main" id="{0CEEF02D-5E9B-1E87-F456-82999A1328CE}"/>
              </a:ext>
            </a:extLst>
          </p:cNvPr>
          <p:cNvPicPr>
            <a:picLocks noChangeAspect="1"/>
          </p:cNvPicPr>
          <p:nvPr/>
        </p:nvPicPr>
        <p:blipFill>
          <a:blip r:embed="rId7"/>
          <a:srcRect/>
          <a:stretch/>
        </p:blipFill>
        <p:spPr>
          <a:xfrm>
            <a:off x="8894743" y="2506662"/>
            <a:ext cx="3263504" cy="4351338"/>
          </a:xfrm>
          <a:prstGeom prst="rect">
            <a:avLst/>
          </a:prstGeom>
        </p:spPr>
      </p:pic>
      <p:cxnSp>
        <p:nvCxnSpPr>
          <p:cNvPr id="27" name="Straight Connector 26">
            <a:extLst>
              <a:ext uri="{FF2B5EF4-FFF2-40B4-BE49-F238E27FC236}">
                <a16:creationId xmlns:a16="http://schemas.microsoft.com/office/drawing/2014/main" id="{C46C49EA-4CB2-324B-5497-FA0A67D7E3E6}"/>
              </a:ext>
            </a:extLst>
          </p:cNvPr>
          <p:cNvCxnSpPr/>
          <p:nvPr/>
        </p:nvCxnSpPr>
        <p:spPr>
          <a:xfrm>
            <a:off x="0" y="1289111"/>
            <a:ext cx="12192000" cy="0"/>
          </a:xfrm>
          <a:prstGeom prst="line">
            <a:avLst/>
          </a:prstGeom>
          <a:ln w="57150">
            <a:solidFill>
              <a:srgbClr val="EF7C8E"/>
            </a:solidFill>
          </a:ln>
        </p:spPr>
        <p:style>
          <a:lnRef idx="2">
            <a:schemeClr val="accent1"/>
          </a:lnRef>
          <a:fillRef idx="0">
            <a:schemeClr val="accent1"/>
          </a:fillRef>
          <a:effectRef idx="1">
            <a:schemeClr val="accent1"/>
          </a:effectRef>
          <a:fontRef idx="minor">
            <a:schemeClr val="tx1"/>
          </a:fontRef>
        </p:style>
      </p:cxnSp>
      <p:grpSp>
        <p:nvGrpSpPr>
          <p:cNvPr id="2" name="Group 1">
            <a:extLst>
              <a:ext uri="{FF2B5EF4-FFF2-40B4-BE49-F238E27FC236}">
                <a16:creationId xmlns:a16="http://schemas.microsoft.com/office/drawing/2014/main" id="{72BA33E7-21AA-D80E-FD89-111EBC3E298C}"/>
              </a:ext>
            </a:extLst>
          </p:cNvPr>
          <p:cNvGrpSpPr/>
          <p:nvPr/>
        </p:nvGrpSpPr>
        <p:grpSpPr>
          <a:xfrm>
            <a:off x="5951069" y="2155469"/>
            <a:ext cx="2525486" cy="3391106"/>
            <a:chOff x="5507536" y="2467429"/>
            <a:chExt cx="2525486" cy="3391106"/>
          </a:xfrm>
        </p:grpSpPr>
        <p:sp>
          <p:nvSpPr>
            <p:cNvPr id="5" name="TextBox 4">
              <a:extLst>
                <a:ext uri="{FF2B5EF4-FFF2-40B4-BE49-F238E27FC236}">
                  <a16:creationId xmlns:a16="http://schemas.microsoft.com/office/drawing/2014/main" id="{43E382F0-CDC1-22CB-DC46-43BD97EBA855}"/>
                </a:ext>
              </a:extLst>
            </p:cNvPr>
            <p:cNvSpPr txBox="1"/>
            <p:nvPr/>
          </p:nvSpPr>
          <p:spPr>
            <a:xfrm>
              <a:off x="5507536" y="4288875"/>
              <a:ext cx="2525486" cy="1569660"/>
            </a:xfrm>
            <a:prstGeom prst="rect">
              <a:avLst/>
            </a:prstGeom>
            <a:noFill/>
          </p:spPr>
          <p:txBody>
            <a:bodyPr wrap="square" rtlCol="0">
              <a:spAutoFit/>
            </a:bodyPr>
            <a:lstStyle>
              <a:defPPr>
                <a:defRPr lang="en-US"/>
              </a:defPPr>
              <a:lvl1pPr algn="ctr">
                <a:defRPr sz="2400"/>
              </a:lvl1pPr>
            </a:lstStyle>
            <a:p>
              <a:r>
                <a:rPr lang="en-US"/>
                <a:t>The simplified processes can be replicated in the  national program</a:t>
              </a:r>
            </a:p>
          </p:txBody>
        </p:sp>
        <p:grpSp>
          <p:nvGrpSpPr>
            <p:cNvPr id="7" name="Group 6">
              <a:extLst>
                <a:ext uri="{FF2B5EF4-FFF2-40B4-BE49-F238E27FC236}">
                  <a16:creationId xmlns:a16="http://schemas.microsoft.com/office/drawing/2014/main" id="{0B5B5BEF-735D-7C84-A3E9-B036DF2D9F26}"/>
                </a:ext>
              </a:extLst>
            </p:cNvPr>
            <p:cNvGrpSpPr/>
            <p:nvPr/>
          </p:nvGrpSpPr>
          <p:grpSpPr>
            <a:xfrm>
              <a:off x="5963556" y="2467429"/>
              <a:ext cx="1567543" cy="1687284"/>
              <a:chOff x="1901371" y="2873829"/>
              <a:chExt cx="1567543" cy="1687284"/>
            </a:xfrm>
          </p:grpSpPr>
          <p:sp>
            <p:nvSpPr>
              <p:cNvPr id="19" name="Oval 18">
                <a:extLst>
                  <a:ext uri="{FF2B5EF4-FFF2-40B4-BE49-F238E27FC236}">
                    <a16:creationId xmlns:a16="http://schemas.microsoft.com/office/drawing/2014/main" id="{3D30F7C1-1A19-CA9B-17A1-0AA86A373B39}"/>
                  </a:ext>
                </a:extLst>
              </p:cNvPr>
              <p:cNvSpPr/>
              <p:nvPr/>
            </p:nvSpPr>
            <p:spPr>
              <a:xfrm>
                <a:off x="1901371" y="2873829"/>
                <a:ext cx="1567543" cy="1364342"/>
              </a:xfrm>
              <a:prstGeom prst="ellipse">
                <a:avLst/>
              </a:prstGeom>
              <a:solidFill>
                <a:srgbClr val="FFFFFF"/>
              </a:solidFill>
              <a:ln w="76200">
                <a:solidFill>
                  <a:srgbClr val="F7A1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Isosceles Triangle 27">
                <a:extLst>
                  <a:ext uri="{FF2B5EF4-FFF2-40B4-BE49-F238E27FC236}">
                    <a16:creationId xmlns:a16="http://schemas.microsoft.com/office/drawing/2014/main" id="{4F2CF292-E2E1-9266-170D-64D3558C6F9C}"/>
                  </a:ext>
                </a:extLst>
              </p:cNvPr>
              <p:cNvSpPr/>
              <p:nvPr/>
            </p:nvSpPr>
            <p:spPr>
              <a:xfrm rot="10800000">
                <a:off x="2426496" y="4238171"/>
                <a:ext cx="517291" cy="322942"/>
              </a:xfrm>
              <a:prstGeom prst="triangle">
                <a:avLst/>
              </a:prstGeom>
              <a:solidFill>
                <a:srgbClr val="F7A1E5"/>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grpSp>
      <p:pic>
        <p:nvPicPr>
          <p:cNvPr id="30" name="Picture 29">
            <a:extLst>
              <a:ext uri="{FF2B5EF4-FFF2-40B4-BE49-F238E27FC236}">
                <a16:creationId xmlns:a16="http://schemas.microsoft.com/office/drawing/2014/main" id="{7A366F5C-1310-865B-2E1B-FC883BB18444}"/>
              </a:ext>
            </a:extLst>
          </p:cNvPr>
          <p:cNvPicPr>
            <a:picLocks noChangeAspect="1"/>
          </p:cNvPicPr>
          <p:nvPr/>
        </p:nvPicPr>
        <p:blipFill>
          <a:blip r:embed="rId8"/>
          <a:stretch>
            <a:fillRect/>
          </a:stretch>
        </p:blipFill>
        <p:spPr>
          <a:xfrm>
            <a:off x="6604212" y="2267857"/>
            <a:ext cx="1161143" cy="1161143"/>
          </a:xfrm>
          <a:prstGeom prst="rect">
            <a:avLst/>
          </a:prstGeom>
        </p:spPr>
      </p:pic>
      <p:pic>
        <p:nvPicPr>
          <p:cNvPr id="3" name="Picture 2">
            <a:extLst>
              <a:ext uri="{FF2B5EF4-FFF2-40B4-BE49-F238E27FC236}">
                <a16:creationId xmlns:a16="http://schemas.microsoft.com/office/drawing/2014/main" id="{82CBCECE-1B75-5ADC-D13A-0EB9C1116F4B}"/>
              </a:ext>
            </a:extLst>
          </p:cNvPr>
          <p:cNvPicPr>
            <a:picLocks noChangeAspect="1"/>
          </p:cNvPicPr>
          <p:nvPr/>
        </p:nvPicPr>
        <p:blipFill>
          <a:blip r:embed="rId6"/>
          <a:srcRect/>
          <a:stretch/>
        </p:blipFill>
        <p:spPr>
          <a:xfrm>
            <a:off x="10551262" y="44853"/>
            <a:ext cx="1501998" cy="1119312"/>
          </a:xfrm>
          <a:prstGeom prst="rect">
            <a:avLst/>
          </a:prstGeom>
        </p:spPr>
      </p:pic>
    </p:spTree>
    <p:extLst>
      <p:ext uri="{BB962C8B-B14F-4D97-AF65-F5344CB8AC3E}">
        <p14:creationId xmlns:p14="http://schemas.microsoft.com/office/powerpoint/2010/main" val="31100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70058-56EF-50F9-8FB0-3C1090881D3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D05D56E-9962-4AF3-917A-A59E0AD8FD33}"/>
              </a:ext>
            </a:extLst>
          </p:cNvPr>
          <p:cNvSpPr txBox="1"/>
          <p:nvPr/>
        </p:nvSpPr>
        <p:spPr>
          <a:xfrm>
            <a:off x="101600" y="349327"/>
            <a:ext cx="12395200" cy="646331"/>
          </a:xfrm>
          <a:prstGeom prst="rect">
            <a:avLst/>
          </a:prstGeom>
          <a:noFill/>
        </p:spPr>
        <p:txBody>
          <a:bodyPr wrap="square">
            <a:spAutoFit/>
          </a:bodyPr>
          <a:lstStyle/>
          <a:p>
            <a:pPr algn="ctr"/>
            <a:r>
              <a:rPr lang="en-US" sz="3600">
                <a:latin typeface="+mn-lt"/>
                <a:ea typeface="+mn-ea"/>
                <a:cs typeface="+mn-cs"/>
              </a:rPr>
              <a:t>Acknowledgement</a:t>
            </a:r>
            <a:endParaRPr lang="en-IN" sz="3600"/>
          </a:p>
        </p:txBody>
      </p:sp>
      <p:cxnSp>
        <p:nvCxnSpPr>
          <p:cNvPr id="4" name="Straight Connector 3">
            <a:extLst>
              <a:ext uri="{FF2B5EF4-FFF2-40B4-BE49-F238E27FC236}">
                <a16:creationId xmlns:a16="http://schemas.microsoft.com/office/drawing/2014/main" id="{66357F3C-A78C-B565-E27E-2F5950DF4C16}"/>
              </a:ext>
            </a:extLst>
          </p:cNvPr>
          <p:cNvCxnSpPr/>
          <p:nvPr/>
        </p:nvCxnSpPr>
        <p:spPr>
          <a:xfrm>
            <a:off x="101600" y="1318822"/>
            <a:ext cx="12192000" cy="0"/>
          </a:xfrm>
          <a:prstGeom prst="line">
            <a:avLst/>
          </a:prstGeom>
          <a:ln w="57150">
            <a:solidFill>
              <a:srgbClr val="EF7C8E"/>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B06A4B91-665D-1AA2-6FFE-5BE465073152}"/>
              </a:ext>
            </a:extLst>
          </p:cNvPr>
          <p:cNvSpPr txBox="1"/>
          <p:nvPr/>
        </p:nvSpPr>
        <p:spPr>
          <a:xfrm>
            <a:off x="1941666" y="1641987"/>
            <a:ext cx="8022917" cy="4001095"/>
          </a:xfrm>
          <a:prstGeom prst="rect">
            <a:avLst/>
          </a:prstGeom>
          <a:noFill/>
        </p:spPr>
        <p:txBody>
          <a:bodyPr wrap="square" rtlCol="0">
            <a:spAutoFit/>
          </a:bodyPr>
          <a:lstStyle/>
          <a:p>
            <a:pPr algn="ctr"/>
            <a:r>
              <a:rPr lang="en-US" sz="5400"/>
              <a:t>We express our thanks to </a:t>
            </a:r>
          </a:p>
          <a:p>
            <a:pPr algn="ctr"/>
            <a:endParaRPr lang="en-US" sz="4000"/>
          </a:p>
          <a:p>
            <a:pPr algn="ctr"/>
            <a:r>
              <a:rPr lang="en-US" sz="3200"/>
              <a:t>U.S. PEPFAR – CDC</a:t>
            </a:r>
          </a:p>
          <a:p>
            <a:pPr algn="ctr"/>
            <a:r>
              <a:rPr lang="en-US" sz="3200"/>
              <a:t>Government of India </a:t>
            </a:r>
          </a:p>
          <a:p>
            <a:pPr algn="ctr"/>
            <a:r>
              <a:rPr lang="en-US" sz="3200"/>
              <a:t>Government of Andhra Pradesh</a:t>
            </a:r>
          </a:p>
          <a:p>
            <a:pPr algn="ctr"/>
            <a:r>
              <a:rPr lang="en-US" sz="3200"/>
              <a:t>&amp; </a:t>
            </a:r>
          </a:p>
          <a:p>
            <a:pPr algn="ctr"/>
            <a:r>
              <a:rPr lang="en-US" sz="3200"/>
              <a:t>Communities</a:t>
            </a:r>
            <a:endParaRPr lang="en-IN" sz="4000"/>
          </a:p>
        </p:txBody>
      </p:sp>
      <p:pic>
        <p:nvPicPr>
          <p:cNvPr id="2" name="Picture 1">
            <a:extLst>
              <a:ext uri="{FF2B5EF4-FFF2-40B4-BE49-F238E27FC236}">
                <a16:creationId xmlns:a16="http://schemas.microsoft.com/office/drawing/2014/main" id="{05167ED2-DFD6-8770-F592-B2E37BCEF1EB}"/>
              </a:ext>
            </a:extLst>
          </p:cNvPr>
          <p:cNvPicPr>
            <a:picLocks noChangeAspect="1"/>
          </p:cNvPicPr>
          <p:nvPr/>
        </p:nvPicPr>
        <p:blipFill>
          <a:blip r:embed="rId3"/>
          <a:srcRect/>
          <a:stretch/>
        </p:blipFill>
        <p:spPr>
          <a:xfrm>
            <a:off x="10551262" y="44853"/>
            <a:ext cx="1501998" cy="1119312"/>
          </a:xfrm>
          <a:prstGeom prst="rect">
            <a:avLst/>
          </a:prstGeom>
        </p:spPr>
      </p:pic>
      <p:sp>
        <p:nvSpPr>
          <p:cNvPr id="8" name="TextBox 7">
            <a:extLst>
              <a:ext uri="{FF2B5EF4-FFF2-40B4-BE49-F238E27FC236}">
                <a16:creationId xmlns:a16="http://schemas.microsoft.com/office/drawing/2014/main" id="{3DB86FD5-E823-B629-3BAF-CF510C9ACCA9}"/>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IAS Ribbon Sans Regular" pitchFamily="2" charset="0"/>
                <a:ea typeface="IAS Ribbon Sans Regular" pitchFamily="2" charset="0"/>
                <a:cs typeface="+mn-cs"/>
              </a:rPr>
              <a:t>ias2025.org</a:t>
            </a:r>
          </a:p>
        </p:txBody>
      </p:sp>
      <p:sp>
        <p:nvSpPr>
          <p:cNvPr id="9" name="TextBox 8">
            <a:extLst>
              <a:ext uri="{FF2B5EF4-FFF2-40B4-BE49-F238E27FC236}">
                <a16:creationId xmlns:a16="http://schemas.microsoft.com/office/drawing/2014/main" id="{B9872E53-37FA-32C3-9022-29E6C38B8250}"/>
              </a:ext>
            </a:extLst>
          </p:cNvPr>
          <p:cNvSpPr txBox="1"/>
          <p:nvPr/>
        </p:nvSpPr>
        <p:spPr>
          <a:xfrm>
            <a:off x="4116388"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13 – 17 July  •  Kigali, Rwanda</a:t>
            </a:r>
          </a:p>
        </p:txBody>
      </p:sp>
    </p:spTree>
    <p:extLst>
      <p:ext uri="{BB962C8B-B14F-4D97-AF65-F5344CB8AC3E}">
        <p14:creationId xmlns:p14="http://schemas.microsoft.com/office/powerpoint/2010/main" val="2378031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CF96D-966E-65B4-2555-0A32195EDA55}"/>
              </a:ext>
            </a:extLst>
          </p:cNvPr>
          <p:cNvSpPr>
            <a:spLocks noGrp="1"/>
          </p:cNvSpPr>
          <p:nvPr>
            <p:ph type="title"/>
          </p:nvPr>
        </p:nvSpPr>
        <p:spPr>
          <a:xfrm>
            <a:off x="838199" y="1371917"/>
            <a:ext cx="10515600" cy="1325563"/>
          </a:xfrm>
        </p:spPr>
        <p:txBody>
          <a:bodyPr>
            <a:normAutofit/>
          </a:bodyPr>
          <a:lstStyle/>
          <a:p>
            <a:pPr algn="ctr"/>
            <a:r>
              <a:rPr lang="en-US" sz="4000"/>
              <a:t>Thank you</a:t>
            </a:r>
            <a:endParaRPr lang="en-IN" sz="4000"/>
          </a:p>
        </p:txBody>
      </p:sp>
      <p:pic>
        <p:nvPicPr>
          <p:cNvPr id="3" name="Picture 2">
            <a:extLst>
              <a:ext uri="{FF2B5EF4-FFF2-40B4-BE49-F238E27FC236}">
                <a16:creationId xmlns:a16="http://schemas.microsoft.com/office/drawing/2014/main" id="{11C39990-5058-5161-7FF9-58D33B7A9C85}"/>
              </a:ext>
            </a:extLst>
          </p:cNvPr>
          <p:cNvPicPr>
            <a:picLocks noChangeAspect="1"/>
          </p:cNvPicPr>
          <p:nvPr/>
        </p:nvPicPr>
        <p:blipFill>
          <a:blip r:embed="rId3"/>
          <a:srcRect/>
          <a:stretch/>
        </p:blipFill>
        <p:spPr>
          <a:xfrm>
            <a:off x="10551262" y="44853"/>
            <a:ext cx="1501998" cy="1119312"/>
          </a:xfrm>
          <a:prstGeom prst="rect">
            <a:avLst/>
          </a:prstGeom>
        </p:spPr>
      </p:pic>
      <p:pic>
        <p:nvPicPr>
          <p:cNvPr id="7" name="Picture 6">
            <a:extLst>
              <a:ext uri="{FF2B5EF4-FFF2-40B4-BE49-F238E27FC236}">
                <a16:creationId xmlns:a16="http://schemas.microsoft.com/office/drawing/2014/main" id="{C48F2843-2A26-C95E-7043-3CDCB02E4A07}"/>
              </a:ext>
            </a:extLst>
          </p:cNvPr>
          <p:cNvPicPr>
            <a:picLocks noChangeAspect="1"/>
          </p:cNvPicPr>
          <p:nvPr/>
        </p:nvPicPr>
        <p:blipFill>
          <a:blip r:embed="rId4"/>
          <a:stretch>
            <a:fillRect/>
          </a:stretch>
        </p:blipFill>
        <p:spPr>
          <a:xfrm>
            <a:off x="5144732" y="2877799"/>
            <a:ext cx="1902533" cy="1902533"/>
          </a:xfrm>
          <a:prstGeom prst="rect">
            <a:avLst/>
          </a:prstGeom>
        </p:spPr>
      </p:pic>
    </p:spTree>
    <p:extLst>
      <p:ext uri="{BB962C8B-B14F-4D97-AF65-F5344CB8AC3E}">
        <p14:creationId xmlns:p14="http://schemas.microsoft.com/office/powerpoint/2010/main" val="2640943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B902DE-861A-5177-9C70-4A192FD0ACAC}"/>
              </a:ext>
            </a:extLst>
          </p:cNvPr>
          <p:cNvSpPr>
            <a:spLocks noGrp="1"/>
          </p:cNvSpPr>
          <p:nvPr>
            <p:ph idx="1"/>
          </p:nvPr>
        </p:nvSpPr>
        <p:spPr>
          <a:xfrm>
            <a:off x="3784937" y="950753"/>
            <a:ext cx="8313504" cy="4351338"/>
          </a:xfrm>
        </p:spPr>
        <p:txBody>
          <a:bodyPr>
            <a:noAutofit/>
          </a:bodyPr>
          <a:lstStyle/>
          <a:p>
            <a:pPr marL="0" indent="0">
              <a:buNone/>
            </a:pPr>
            <a:r>
              <a:rPr lang="en-US" sz="2000" b="1" dirty="0"/>
              <a:t>What is your main question?</a:t>
            </a:r>
          </a:p>
          <a:p>
            <a:r>
              <a:rPr lang="en-US" sz="2000" dirty="0"/>
              <a:t>Reaching out to </a:t>
            </a:r>
            <a:r>
              <a:rPr lang="en-US" sz="2000" dirty="0">
                <a:solidFill>
                  <a:srgbClr val="C00000"/>
                </a:solidFill>
              </a:rPr>
              <a:t>informal networks of WECS </a:t>
            </a:r>
            <a:r>
              <a:rPr lang="en-US" sz="2000" dirty="0"/>
              <a:t>who are left out of response</a:t>
            </a:r>
          </a:p>
          <a:p>
            <a:r>
              <a:rPr lang="en-IN" sz="2000" dirty="0">
                <a:solidFill>
                  <a:srgbClr val="C00000"/>
                </a:solidFill>
              </a:rPr>
              <a:t>HIV prevention strategy </a:t>
            </a:r>
            <a:r>
              <a:rPr lang="en-IN" sz="2000" dirty="0"/>
              <a:t>tailored to the needs of WECS not soliciting in traditional physical domains, but </a:t>
            </a:r>
            <a:r>
              <a:rPr lang="en-IN" sz="2000" dirty="0">
                <a:solidFill>
                  <a:srgbClr val="C00000"/>
                </a:solidFill>
              </a:rPr>
              <a:t>through network-based, virtual and uncovered </a:t>
            </a:r>
            <a:r>
              <a:rPr lang="en-IN" sz="2000" dirty="0"/>
              <a:t>by the current national program. </a:t>
            </a:r>
          </a:p>
          <a:p>
            <a:pPr marL="0" indent="0">
              <a:buNone/>
            </a:pPr>
            <a:r>
              <a:rPr lang="en-US" sz="2000" b="1" dirty="0"/>
              <a:t>What did you find?</a:t>
            </a:r>
          </a:p>
          <a:p>
            <a:r>
              <a:rPr lang="en-IN" sz="2000" dirty="0"/>
              <a:t>Demonstrated a differentiated model to reach the uncovered i-WECS in a high-prevalent state (Andhra Pradesh) in India.</a:t>
            </a:r>
          </a:p>
          <a:p>
            <a:r>
              <a:rPr lang="en-IN" sz="2000" dirty="0"/>
              <a:t>During May 2022 to March 2025, </a:t>
            </a:r>
            <a:r>
              <a:rPr lang="en-IN" sz="2000" dirty="0">
                <a:solidFill>
                  <a:srgbClr val="C00000"/>
                </a:solidFill>
              </a:rPr>
              <a:t>reached 4,689 i-WECS</a:t>
            </a:r>
            <a:r>
              <a:rPr lang="en-IN" sz="2000" dirty="0"/>
              <a:t>, detecting 313 new HIV-positives (</a:t>
            </a:r>
            <a:r>
              <a:rPr lang="en-IN" sz="2000" dirty="0">
                <a:solidFill>
                  <a:srgbClr val="C00000"/>
                </a:solidFill>
              </a:rPr>
              <a:t>9% positivity</a:t>
            </a:r>
            <a:r>
              <a:rPr lang="en-IN" sz="2000" dirty="0"/>
              <a:t>), 97% were initiated on ART.</a:t>
            </a:r>
          </a:p>
          <a:p>
            <a:pPr marL="0" indent="0">
              <a:buNone/>
            </a:pPr>
            <a:r>
              <a:rPr lang="en-US" sz="2000" b="1" dirty="0"/>
              <a:t>Why is it important?</a:t>
            </a:r>
          </a:p>
          <a:p>
            <a:r>
              <a:rPr lang="en-IN" sz="2000" dirty="0"/>
              <a:t>Offers a </a:t>
            </a:r>
            <a:r>
              <a:rPr lang="en-IN" sz="2000" dirty="0">
                <a:solidFill>
                  <a:srgbClr val="C00000"/>
                </a:solidFill>
              </a:rPr>
              <a:t>scalable </a:t>
            </a:r>
            <a:r>
              <a:rPr lang="en-IN" sz="2000" dirty="0"/>
              <a:t>approach to reach i-WECS helping India accelerate towards epidemic control.</a:t>
            </a:r>
          </a:p>
          <a:p>
            <a:r>
              <a:rPr lang="en-US" sz="2000" dirty="0"/>
              <a:t>Outreach through network operators and virtual medium play a key role in delivering HIV services to WECS not covered under the national response </a:t>
            </a:r>
            <a:endParaRPr lang="en-IN" sz="2000" dirty="0"/>
          </a:p>
          <a:p>
            <a:endParaRPr lang="en-IN" sz="2000" dirty="0"/>
          </a:p>
          <a:p>
            <a:pPr marL="0" indent="0">
              <a:buNone/>
            </a:pPr>
            <a:endParaRPr lang="en-IN" sz="2000" dirty="0"/>
          </a:p>
        </p:txBody>
      </p:sp>
      <p:pic>
        <p:nvPicPr>
          <p:cNvPr id="5" name="Picture 4">
            <a:extLst>
              <a:ext uri="{FF2B5EF4-FFF2-40B4-BE49-F238E27FC236}">
                <a16:creationId xmlns:a16="http://schemas.microsoft.com/office/drawing/2014/main" id="{BC0EA560-8770-6E21-4C77-05229FBE88B6}"/>
              </a:ext>
            </a:extLst>
          </p:cNvPr>
          <p:cNvPicPr>
            <a:picLocks noChangeAspect="1"/>
          </p:cNvPicPr>
          <p:nvPr/>
        </p:nvPicPr>
        <p:blipFill>
          <a:blip r:embed="rId3"/>
          <a:srcRect/>
          <a:stretch/>
        </p:blipFill>
        <p:spPr>
          <a:xfrm>
            <a:off x="83736" y="1127954"/>
            <a:ext cx="1769829" cy="1318904"/>
          </a:xfrm>
          <a:prstGeom prst="rect">
            <a:avLst/>
          </a:prstGeom>
        </p:spPr>
      </p:pic>
      <p:pic>
        <p:nvPicPr>
          <p:cNvPr id="7" name="Picture 6">
            <a:extLst>
              <a:ext uri="{FF2B5EF4-FFF2-40B4-BE49-F238E27FC236}">
                <a16:creationId xmlns:a16="http://schemas.microsoft.com/office/drawing/2014/main" id="{81BE527D-8EB6-9824-0D02-F5F5255001F8}"/>
              </a:ext>
            </a:extLst>
          </p:cNvPr>
          <p:cNvPicPr>
            <a:picLocks noChangeAspect="1"/>
          </p:cNvPicPr>
          <p:nvPr/>
        </p:nvPicPr>
        <p:blipFill>
          <a:blip r:embed="rId4"/>
          <a:srcRect/>
          <a:stretch/>
        </p:blipFill>
        <p:spPr>
          <a:xfrm>
            <a:off x="0" y="2475066"/>
            <a:ext cx="3263504" cy="4351338"/>
          </a:xfrm>
          <a:prstGeom prst="rect">
            <a:avLst/>
          </a:prstGeom>
        </p:spPr>
      </p:pic>
      <p:sp>
        <p:nvSpPr>
          <p:cNvPr id="8" name="Isosceles Triangle 7">
            <a:extLst>
              <a:ext uri="{FF2B5EF4-FFF2-40B4-BE49-F238E27FC236}">
                <a16:creationId xmlns:a16="http://schemas.microsoft.com/office/drawing/2014/main" id="{0CF6B832-6CAB-EE25-77EC-8633392F0886}"/>
              </a:ext>
            </a:extLst>
          </p:cNvPr>
          <p:cNvSpPr/>
          <p:nvPr/>
        </p:nvSpPr>
        <p:spPr>
          <a:xfrm rot="5400000">
            <a:off x="3508908" y="991680"/>
            <a:ext cx="293807" cy="202567"/>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Isosceles Triangle 8">
            <a:extLst>
              <a:ext uri="{FF2B5EF4-FFF2-40B4-BE49-F238E27FC236}">
                <a16:creationId xmlns:a16="http://schemas.microsoft.com/office/drawing/2014/main" id="{9C977814-86F5-E49B-4534-7DB17FB5DEDB}"/>
              </a:ext>
            </a:extLst>
          </p:cNvPr>
          <p:cNvSpPr/>
          <p:nvPr/>
        </p:nvSpPr>
        <p:spPr>
          <a:xfrm rot="5400000">
            <a:off x="3508907" y="2732556"/>
            <a:ext cx="293807" cy="202567"/>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Isosceles Triangle 9">
            <a:extLst>
              <a:ext uri="{FF2B5EF4-FFF2-40B4-BE49-F238E27FC236}">
                <a16:creationId xmlns:a16="http://schemas.microsoft.com/office/drawing/2014/main" id="{6BFB6D0F-C1FA-094D-4DD1-A36CB1136D1A}"/>
              </a:ext>
            </a:extLst>
          </p:cNvPr>
          <p:cNvSpPr/>
          <p:nvPr/>
        </p:nvSpPr>
        <p:spPr>
          <a:xfrm rot="5400000">
            <a:off x="3508908" y="4492044"/>
            <a:ext cx="293807" cy="202567"/>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a:extLst>
              <a:ext uri="{FF2B5EF4-FFF2-40B4-BE49-F238E27FC236}">
                <a16:creationId xmlns:a16="http://schemas.microsoft.com/office/drawing/2014/main" id="{6D0B9868-7FD9-6D8F-4FBD-56B9F5064D6F}"/>
              </a:ext>
            </a:extLst>
          </p:cNvPr>
          <p:cNvSpPr txBox="1"/>
          <p:nvPr/>
        </p:nvSpPr>
        <p:spPr>
          <a:xfrm>
            <a:off x="2859315" y="86671"/>
            <a:ext cx="6096000" cy="584775"/>
          </a:xfrm>
          <a:prstGeom prst="rect">
            <a:avLst/>
          </a:prstGeom>
          <a:noFill/>
        </p:spPr>
        <p:txBody>
          <a:bodyPr wrap="square">
            <a:spAutoFit/>
          </a:bodyPr>
          <a:lstStyle/>
          <a:p>
            <a:pPr algn="ctr"/>
            <a:r>
              <a:rPr lang="en-US" sz="3200">
                <a:latin typeface="+mn-lt"/>
                <a:ea typeface="+mn-ea"/>
                <a:cs typeface="+mn-cs"/>
              </a:rPr>
              <a:t>Summary</a:t>
            </a:r>
            <a:endParaRPr lang="en-IN" sz="3200"/>
          </a:p>
        </p:txBody>
      </p:sp>
      <p:cxnSp>
        <p:nvCxnSpPr>
          <p:cNvPr id="14" name="Straight Connector 13">
            <a:extLst>
              <a:ext uri="{FF2B5EF4-FFF2-40B4-BE49-F238E27FC236}">
                <a16:creationId xmlns:a16="http://schemas.microsoft.com/office/drawing/2014/main" id="{EE6C7073-0F4F-3D21-FD35-7A1EB6CCCE5E}"/>
              </a:ext>
            </a:extLst>
          </p:cNvPr>
          <p:cNvCxnSpPr/>
          <p:nvPr/>
        </p:nvCxnSpPr>
        <p:spPr>
          <a:xfrm>
            <a:off x="0" y="794557"/>
            <a:ext cx="12192000" cy="0"/>
          </a:xfrm>
          <a:prstGeom prst="line">
            <a:avLst/>
          </a:prstGeom>
          <a:ln w="57150">
            <a:solidFill>
              <a:srgbClr val="EF7C8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0669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220FE-1A43-E94A-C9E9-FB008E8C5D1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602CB88-A776-1B2C-225F-2DA38F879A03}"/>
              </a:ext>
            </a:extLst>
          </p:cNvPr>
          <p:cNvSpPr txBox="1"/>
          <p:nvPr/>
        </p:nvSpPr>
        <p:spPr>
          <a:xfrm>
            <a:off x="2241987" y="816706"/>
            <a:ext cx="8582327" cy="872034"/>
          </a:xfrm>
          <a:prstGeom prst="rect">
            <a:avLst/>
          </a:prstGeom>
          <a:noFill/>
        </p:spPr>
        <p:txBody>
          <a:bodyPr wrap="square" rtlCol="0">
            <a:spAutoFit/>
          </a:bodyPr>
          <a:lstStyle/>
          <a:p>
            <a:pPr>
              <a:lnSpc>
                <a:spcPct val="150000"/>
              </a:lnSpc>
            </a:pPr>
            <a:r>
              <a:rPr lang="en-US" b="1" dirty="0">
                <a:latin typeface="Arial" panose="020B0604020202020204" pitchFamily="34" charset="0"/>
                <a:cs typeface="Arial" panose="020B0604020202020204" pitchFamily="34" charset="0"/>
              </a:rPr>
              <a:t>Estimated population: India: 2.54 million | Andhra Pradesh (AP): 0.3 million </a:t>
            </a:r>
          </a:p>
          <a:p>
            <a:pPr>
              <a:lnSpc>
                <a:spcPct val="150000"/>
              </a:lnSpc>
            </a:pPr>
            <a:r>
              <a:rPr lang="en-US" b="1" dirty="0">
                <a:latin typeface="Arial" panose="020B0604020202020204" pitchFamily="34" charset="0"/>
                <a:cs typeface="Arial" panose="020B0604020202020204" pitchFamily="34" charset="0"/>
              </a:rPr>
              <a:t>Adult HIV prevalence: India: 0.20% | Andhra Pradesh: 0.62%</a:t>
            </a:r>
          </a:p>
        </p:txBody>
      </p:sp>
      <p:cxnSp>
        <p:nvCxnSpPr>
          <p:cNvPr id="21" name="Straight Connector 20">
            <a:extLst>
              <a:ext uri="{FF2B5EF4-FFF2-40B4-BE49-F238E27FC236}">
                <a16:creationId xmlns:a16="http://schemas.microsoft.com/office/drawing/2014/main" id="{70A2BDCA-CE82-8B8B-696B-79A2B78D84C7}"/>
              </a:ext>
            </a:extLst>
          </p:cNvPr>
          <p:cNvCxnSpPr>
            <a:cxnSpLocks/>
          </p:cNvCxnSpPr>
          <p:nvPr/>
        </p:nvCxnSpPr>
        <p:spPr>
          <a:xfrm>
            <a:off x="5008421" y="1979383"/>
            <a:ext cx="0" cy="3277057"/>
          </a:xfrm>
          <a:prstGeom prst="line">
            <a:avLst/>
          </a:prstGeom>
          <a:ln>
            <a:solidFill>
              <a:srgbClr val="F48363"/>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49" name="Chart 48">
            <a:extLst>
              <a:ext uri="{FF2B5EF4-FFF2-40B4-BE49-F238E27FC236}">
                <a16:creationId xmlns:a16="http://schemas.microsoft.com/office/drawing/2014/main" id="{101414AA-E031-B151-7977-502C48FED8F1}"/>
              </a:ext>
            </a:extLst>
          </p:cNvPr>
          <p:cNvGraphicFramePr>
            <a:graphicFrameLocks/>
          </p:cNvGraphicFramePr>
          <p:nvPr>
            <p:extLst>
              <p:ext uri="{D42A27DB-BD31-4B8C-83A1-F6EECF244321}">
                <p14:modId xmlns:p14="http://schemas.microsoft.com/office/powerpoint/2010/main" val="2452566371"/>
              </p:ext>
            </p:extLst>
          </p:nvPr>
        </p:nvGraphicFramePr>
        <p:xfrm>
          <a:off x="5518895" y="2059348"/>
          <a:ext cx="6369907" cy="420286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60803A5E-6E4B-86F1-7BD4-32FD1A3E9ADB}"/>
              </a:ext>
            </a:extLst>
          </p:cNvPr>
          <p:cNvSpPr txBox="1"/>
          <p:nvPr/>
        </p:nvSpPr>
        <p:spPr>
          <a:xfrm>
            <a:off x="303197" y="1690016"/>
            <a:ext cx="4467009" cy="369332"/>
          </a:xfrm>
          <a:prstGeom prst="roundRect">
            <a:avLst/>
          </a:prstGeom>
          <a:solidFill>
            <a:srgbClr val="D8A7B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rgbClr val="FFD7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a:solidFill>
                  <a:srgbClr val="FFFFFF"/>
                </a:solidFill>
              </a:rPr>
              <a:t>KP HIV prevalence</a:t>
            </a:r>
          </a:p>
        </p:txBody>
      </p:sp>
      <p:pic>
        <p:nvPicPr>
          <p:cNvPr id="15" name="Picture 14" descr="A circular object with a blue stripe&#10;&#10;Description automatically generated">
            <a:extLst>
              <a:ext uri="{FF2B5EF4-FFF2-40B4-BE49-F238E27FC236}">
                <a16:creationId xmlns:a16="http://schemas.microsoft.com/office/drawing/2014/main" id="{0591507A-CF6A-50F8-AF07-C8CDACBAD7D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93132" y="2180177"/>
            <a:ext cx="1138000" cy="942039"/>
          </a:xfrm>
          <a:prstGeom prst="rect">
            <a:avLst/>
          </a:prstGeom>
        </p:spPr>
      </p:pic>
      <p:sp>
        <p:nvSpPr>
          <p:cNvPr id="16" name="TextBox 15">
            <a:extLst>
              <a:ext uri="{FF2B5EF4-FFF2-40B4-BE49-F238E27FC236}">
                <a16:creationId xmlns:a16="http://schemas.microsoft.com/office/drawing/2014/main" id="{E94B372A-37FA-8B43-89D9-1DCCBAF34E9A}"/>
              </a:ext>
            </a:extLst>
          </p:cNvPr>
          <p:cNvSpPr txBox="1"/>
          <p:nvPr/>
        </p:nvSpPr>
        <p:spPr>
          <a:xfrm>
            <a:off x="1156783" y="2333853"/>
            <a:ext cx="1194095" cy="553998"/>
          </a:xfrm>
          <a:prstGeom prst="rect">
            <a:avLst/>
          </a:prstGeom>
          <a:noFill/>
        </p:spPr>
        <p:txBody>
          <a:bodyPr wrap="square" rtlCol="0">
            <a:spAutoFit/>
          </a:bodyPr>
          <a:lstStyle/>
          <a:p>
            <a:pPr algn="ctr"/>
            <a:r>
              <a:rPr lang="en-US" sz="1400" b="1">
                <a:latin typeface="Arial" panose="020B0604020202020204" pitchFamily="34" charset="0"/>
                <a:cs typeface="Arial" panose="020B0604020202020204" pitchFamily="34" charset="0"/>
              </a:rPr>
              <a:t>WECS</a:t>
            </a:r>
          </a:p>
          <a:p>
            <a:pPr algn="ctr"/>
            <a:r>
              <a:rPr lang="en-US" sz="1600" b="1">
                <a:solidFill>
                  <a:schemeClr val="tx2">
                    <a:lumMod val="75000"/>
                    <a:lumOff val="25000"/>
                  </a:schemeClr>
                </a:solidFill>
                <a:latin typeface="Arial" panose="020B0604020202020204" pitchFamily="34" charset="0"/>
                <a:cs typeface="Arial" panose="020B0604020202020204" pitchFamily="34" charset="0"/>
              </a:rPr>
              <a:t>1.85%</a:t>
            </a:r>
            <a:endParaRPr lang="en-US" sz="1600" b="1">
              <a:solidFill>
                <a:schemeClr val="tx2">
                  <a:lumMod val="75000"/>
                  <a:lumOff val="25000"/>
                </a:schemeClr>
              </a:solidFill>
            </a:endParaRPr>
          </a:p>
        </p:txBody>
      </p:sp>
      <p:pic>
        <p:nvPicPr>
          <p:cNvPr id="25" name="Picture 24" descr="A circular object with a blue stripe&#10;&#10;Description automatically generated">
            <a:extLst>
              <a:ext uri="{FF2B5EF4-FFF2-40B4-BE49-F238E27FC236}">
                <a16:creationId xmlns:a16="http://schemas.microsoft.com/office/drawing/2014/main" id="{5E724BB2-548D-363D-7D93-FB5445BCD03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22351" y="2180177"/>
            <a:ext cx="1155580" cy="942039"/>
          </a:xfrm>
          <a:prstGeom prst="rect">
            <a:avLst/>
          </a:prstGeom>
        </p:spPr>
      </p:pic>
      <p:sp>
        <p:nvSpPr>
          <p:cNvPr id="32" name="TextBox 31">
            <a:extLst>
              <a:ext uri="{FF2B5EF4-FFF2-40B4-BE49-F238E27FC236}">
                <a16:creationId xmlns:a16="http://schemas.microsoft.com/office/drawing/2014/main" id="{DBE5DBA6-5D96-1E29-220B-AD288731B8E0}"/>
              </a:ext>
            </a:extLst>
          </p:cNvPr>
          <p:cNvSpPr txBox="1"/>
          <p:nvPr/>
        </p:nvSpPr>
        <p:spPr>
          <a:xfrm>
            <a:off x="2388454" y="2357879"/>
            <a:ext cx="1194095" cy="553998"/>
          </a:xfrm>
          <a:prstGeom prst="rect">
            <a:avLst/>
          </a:prstGeom>
          <a:noFill/>
        </p:spPr>
        <p:txBody>
          <a:bodyPr wrap="square" rtlCol="0">
            <a:spAutoFit/>
          </a:bodyPr>
          <a:lstStyle/>
          <a:p>
            <a:pPr algn="ctr"/>
            <a:r>
              <a:rPr lang="en-US" sz="1400" b="1">
                <a:latin typeface="Arial" panose="020B0604020202020204" pitchFamily="34" charset="0"/>
                <a:cs typeface="Arial" panose="020B0604020202020204" pitchFamily="34" charset="0"/>
              </a:rPr>
              <a:t>MSM</a:t>
            </a:r>
            <a:r>
              <a:rPr lang="en-US" sz="1400">
                <a:solidFill>
                  <a:srgbClr val="236A82"/>
                </a:solidFill>
                <a:latin typeface="Arial" panose="020B0604020202020204" pitchFamily="34" charset="0"/>
                <a:cs typeface="Arial" panose="020B0604020202020204" pitchFamily="34" charset="0"/>
              </a:rPr>
              <a:t> </a:t>
            </a:r>
          </a:p>
          <a:p>
            <a:pPr algn="ctr"/>
            <a:r>
              <a:rPr lang="en-US" sz="1600" b="1">
                <a:solidFill>
                  <a:schemeClr val="tx2">
                    <a:lumMod val="75000"/>
                    <a:lumOff val="25000"/>
                  </a:schemeClr>
                </a:solidFill>
                <a:latin typeface="Arial" panose="020B0604020202020204" pitchFamily="34" charset="0"/>
                <a:cs typeface="Arial" panose="020B0604020202020204" pitchFamily="34" charset="0"/>
              </a:rPr>
              <a:t>3.3%</a:t>
            </a:r>
            <a:endParaRPr lang="en-US" sz="1600" b="1">
              <a:solidFill>
                <a:schemeClr val="tx2">
                  <a:lumMod val="75000"/>
                  <a:lumOff val="25000"/>
                </a:schemeClr>
              </a:solidFill>
            </a:endParaRPr>
          </a:p>
        </p:txBody>
      </p:sp>
      <p:pic>
        <p:nvPicPr>
          <p:cNvPr id="39" name="Picture 38" descr="A circular object with a blue stripe&#10;&#10;Description automatically generated">
            <a:extLst>
              <a:ext uri="{FF2B5EF4-FFF2-40B4-BE49-F238E27FC236}">
                <a16:creationId xmlns:a16="http://schemas.microsoft.com/office/drawing/2014/main" id="{43554099-5907-2B6F-7E0E-0B7903E8EC8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35892" y="2184490"/>
            <a:ext cx="1155580" cy="937726"/>
          </a:xfrm>
          <a:prstGeom prst="rect">
            <a:avLst/>
          </a:prstGeom>
        </p:spPr>
      </p:pic>
      <p:sp>
        <p:nvSpPr>
          <p:cNvPr id="40" name="TextBox 39">
            <a:extLst>
              <a:ext uri="{FF2B5EF4-FFF2-40B4-BE49-F238E27FC236}">
                <a16:creationId xmlns:a16="http://schemas.microsoft.com/office/drawing/2014/main" id="{7FF85545-D037-5108-D23A-3B429F1666FC}"/>
              </a:ext>
            </a:extLst>
          </p:cNvPr>
          <p:cNvSpPr txBox="1"/>
          <p:nvPr/>
        </p:nvSpPr>
        <p:spPr>
          <a:xfrm>
            <a:off x="3637900" y="2373913"/>
            <a:ext cx="1194095" cy="553998"/>
          </a:xfrm>
          <a:prstGeom prst="rect">
            <a:avLst/>
          </a:prstGeom>
          <a:noFill/>
        </p:spPr>
        <p:txBody>
          <a:bodyPr wrap="square" rtlCol="0">
            <a:spAutoFit/>
          </a:bodyPr>
          <a:lstStyle/>
          <a:p>
            <a:pPr algn="ctr"/>
            <a:r>
              <a:rPr lang="en-US" sz="1400" b="1">
                <a:latin typeface="Arial" panose="020B0604020202020204" pitchFamily="34" charset="0"/>
                <a:cs typeface="Arial" panose="020B0604020202020204" pitchFamily="34" charset="0"/>
              </a:rPr>
              <a:t>PWID</a:t>
            </a:r>
            <a:r>
              <a:rPr lang="en-US" sz="1400">
                <a:solidFill>
                  <a:srgbClr val="236A82"/>
                </a:solidFill>
                <a:latin typeface="Arial" panose="020B0604020202020204" pitchFamily="34" charset="0"/>
                <a:cs typeface="Arial" panose="020B0604020202020204" pitchFamily="34" charset="0"/>
              </a:rPr>
              <a:t> </a:t>
            </a:r>
          </a:p>
          <a:p>
            <a:pPr algn="ctr"/>
            <a:r>
              <a:rPr lang="en-US" sz="1600" b="1">
                <a:solidFill>
                  <a:schemeClr val="tx2">
                    <a:lumMod val="75000"/>
                    <a:lumOff val="25000"/>
                  </a:schemeClr>
                </a:solidFill>
                <a:latin typeface="Arial" panose="020B0604020202020204" pitchFamily="34" charset="0"/>
                <a:cs typeface="Arial" panose="020B0604020202020204" pitchFamily="34" charset="0"/>
              </a:rPr>
              <a:t>9%</a:t>
            </a:r>
            <a:endParaRPr lang="en-US" sz="1600" b="1">
              <a:solidFill>
                <a:schemeClr val="tx2">
                  <a:lumMod val="75000"/>
                  <a:lumOff val="25000"/>
                </a:schemeClr>
              </a:solidFill>
            </a:endParaRPr>
          </a:p>
        </p:txBody>
      </p:sp>
      <p:sp>
        <p:nvSpPr>
          <p:cNvPr id="54" name="Rectangle 53">
            <a:extLst>
              <a:ext uri="{FF2B5EF4-FFF2-40B4-BE49-F238E27FC236}">
                <a16:creationId xmlns:a16="http://schemas.microsoft.com/office/drawing/2014/main" id="{0B2138EE-D368-3B07-78C5-3CAF71B46929}"/>
              </a:ext>
            </a:extLst>
          </p:cNvPr>
          <p:cNvSpPr/>
          <p:nvPr/>
        </p:nvSpPr>
        <p:spPr>
          <a:xfrm>
            <a:off x="1357512" y="4731374"/>
            <a:ext cx="980527" cy="284245"/>
          </a:xfrm>
          <a:prstGeom prst="rect">
            <a:avLst/>
          </a:prstGeom>
          <a:solidFill>
            <a:srgbClr val="FAE8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WECS</a:t>
            </a:r>
          </a:p>
        </p:txBody>
      </p:sp>
      <p:sp>
        <p:nvSpPr>
          <p:cNvPr id="56" name="TextBox 55">
            <a:extLst>
              <a:ext uri="{FF2B5EF4-FFF2-40B4-BE49-F238E27FC236}">
                <a16:creationId xmlns:a16="http://schemas.microsoft.com/office/drawing/2014/main" id="{E56AFF29-1267-F359-F410-F592444990D6}"/>
              </a:ext>
            </a:extLst>
          </p:cNvPr>
          <p:cNvSpPr txBox="1"/>
          <p:nvPr/>
        </p:nvSpPr>
        <p:spPr>
          <a:xfrm>
            <a:off x="274207" y="6247436"/>
            <a:ext cx="2164396" cy="276999"/>
          </a:xfrm>
          <a:prstGeom prst="rect">
            <a:avLst/>
          </a:prstGeom>
          <a:noFill/>
        </p:spPr>
        <p:txBody>
          <a:bodyPr wrap="square" rtlCol="0">
            <a:spAutoFit/>
          </a:bodyPr>
          <a:lstStyle/>
          <a:p>
            <a:r>
              <a:rPr lang="en-US" sz="1200" i="1">
                <a:latin typeface="Arial" panose="020B0604020202020204" pitchFamily="34" charset="0"/>
                <a:cs typeface="Arial" panose="020B0604020202020204" pitchFamily="34" charset="0"/>
              </a:rPr>
              <a:t>Source AP: </a:t>
            </a:r>
            <a:r>
              <a:rPr lang="en-US" sz="1200" i="1" err="1">
                <a:latin typeface="Arial" panose="020B0604020202020204" pitchFamily="34" charset="0"/>
                <a:cs typeface="Arial" panose="020B0604020202020204" pitchFamily="34" charset="0"/>
              </a:rPr>
              <a:t>Sankalak</a:t>
            </a:r>
            <a:r>
              <a:rPr lang="en-US" sz="1200" i="1">
                <a:latin typeface="Arial" panose="020B0604020202020204" pitchFamily="34" charset="0"/>
                <a:cs typeface="Arial" panose="020B0604020202020204" pitchFamily="34" charset="0"/>
              </a:rPr>
              <a:t> 2024</a:t>
            </a:r>
            <a:endParaRPr lang="en-IN" sz="1200" i="1">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4D88517-9668-143F-7F64-9423055A8855}"/>
              </a:ext>
            </a:extLst>
          </p:cNvPr>
          <p:cNvSpPr/>
          <p:nvPr/>
        </p:nvSpPr>
        <p:spPr>
          <a:xfrm>
            <a:off x="6316097" y="2621280"/>
            <a:ext cx="1382646" cy="3018144"/>
          </a:xfrm>
          <a:prstGeom prst="rect">
            <a:avLst/>
          </a:prstGeom>
          <a:noFill/>
          <a:ln w="19050">
            <a:solidFill>
              <a:srgbClr val="F77988"/>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e-IN"/>
          </a:p>
        </p:txBody>
      </p:sp>
      <p:sp>
        <p:nvSpPr>
          <p:cNvPr id="5" name="TextBox 4">
            <a:extLst>
              <a:ext uri="{FF2B5EF4-FFF2-40B4-BE49-F238E27FC236}">
                <a16:creationId xmlns:a16="http://schemas.microsoft.com/office/drawing/2014/main" id="{E00CD9D9-866B-8042-8776-2C3552EF965A}"/>
              </a:ext>
            </a:extLst>
          </p:cNvPr>
          <p:cNvSpPr txBox="1"/>
          <p:nvPr/>
        </p:nvSpPr>
        <p:spPr>
          <a:xfrm>
            <a:off x="5807901" y="2359670"/>
            <a:ext cx="2046831" cy="261610"/>
          </a:xfrm>
          <a:prstGeom prst="rect">
            <a:avLst/>
          </a:prstGeom>
          <a:noFill/>
        </p:spPr>
        <p:txBody>
          <a:bodyPr wrap="square" rtlCol="0">
            <a:spAutoFit/>
          </a:bodyPr>
          <a:lstStyle/>
          <a:p>
            <a:pPr algn="ctr"/>
            <a:r>
              <a:rPr lang="en-US" sz="1100"/>
              <a:t>Project Period</a:t>
            </a:r>
            <a:endParaRPr lang="en-IN" sz="1100"/>
          </a:p>
        </p:txBody>
      </p:sp>
      <p:sp>
        <p:nvSpPr>
          <p:cNvPr id="6" name="Rectangle: Rounded Corners 5">
            <a:extLst>
              <a:ext uri="{FF2B5EF4-FFF2-40B4-BE49-F238E27FC236}">
                <a16:creationId xmlns:a16="http://schemas.microsoft.com/office/drawing/2014/main" id="{68F0CF76-ED13-2436-80CB-D86587848B92}"/>
              </a:ext>
            </a:extLst>
          </p:cNvPr>
          <p:cNvSpPr/>
          <p:nvPr/>
        </p:nvSpPr>
        <p:spPr>
          <a:xfrm>
            <a:off x="319566" y="2415101"/>
            <a:ext cx="723027" cy="483391"/>
          </a:xfrm>
          <a:prstGeom prst="roundRect">
            <a:avLst/>
          </a:prstGeom>
          <a:noFill/>
          <a:ln>
            <a:solidFill>
              <a:srgbClr val="236A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India</a:t>
            </a:r>
          </a:p>
        </p:txBody>
      </p:sp>
      <p:sp>
        <p:nvSpPr>
          <p:cNvPr id="7" name="Rectangle: Rounded Corners 6">
            <a:extLst>
              <a:ext uri="{FF2B5EF4-FFF2-40B4-BE49-F238E27FC236}">
                <a16:creationId xmlns:a16="http://schemas.microsoft.com/office/drawing/2014/main" id="{83EC6A00-9816-2043-ECE9-A3AD0FB9A148}"/>
              </a:ext>
            </a:extLst>
          </p:cNvPr>
          <p:cNvSpPr/>
          <p:nvPr/>
        </p:nvSpPr>
        <p:spPr>
          <a:xfrm>
            <a:off x="296175" y="3438843"/>
            <a:ext cx="723027" cy="483391"/>
          </a:xfrm>
          <a:prstGeom prst="roundRect">
            <a:avLst/>
          </a:prstGeom>
          <a:noFill/>
          <a:ln>
            <a:solidFill>
              <a:srgbClr val="236A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AP</a:t>
            </a:r>
          </a:p>
        </p:txBody>
      </p:sp>
      <p:pic>
        <p:nvPicPr>
          <p:cNvPr id="8" name="Picture 7" descr="A circular object with a blue stripe&#10;&#10;Description automatically generated">
            <a:extLst>
              <a:ext uri="{FF2B5EF4-FFF2-40B4-BE49-F238E27FC236}">
                <a16:creationId xmlns:a16="http://schemas.microsoft.com/office/drawing/2014/main" id="{EA02AA72-0C71-3D7A-094F-3374242FAEE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96942" y="3235547"/>
            <a:ext cx="1138000" cy="942039"/>
          </a:xfrm>
          <a:prstGeom prst="rect">
            <a:avLst/>
          </a:prstGeom>
        </p:spPr>
      </p:pic>
      <p:sp>
        <p:nvSpPr>
          <p:cNvPr id="9" name="TextBox 8">
            <a:extLst>
              <a:ext uri="{FF2B5EF4-FFF2-40B4-BE49-F238E27FC236}">
                <a16:creationId xmlns:a16="http://schemas.microsoft.com/office/drawing/2014/main" id="{E4587A8F-FAFA-B95A-E86A-FA79286AE592}"/>
              </a:ext>
            </a:extLst>
          </p:cNvPr>
          <p:cNvSpPr txBox="1"/>
          <p:nvPr/>
        </p:nvSpPr>
        <p:spPr>
          <a:xfrm>
            <a:off x="1160593" y="3389223"/>
            <a:ext cx="1194095" cy="553998"/>
          </a:xfrm>
          <a:prstGeom prst="rect">
            <a:avLst/>
          </a:prstGeom>
          <a:noFill/>
        </p:spPr>
        <p:txBody>
          <a:bodyPr wrap="square" rtlCol="0">
            <a:spAutoFit/>
          </a:bodyPr>
          <a:lstStyle/>
          <a:p>
            <a:pPr algn="ctr"/>
            <a:r>
              <a:rPr lang="en-US" sz="1400" b="1">
                <a:latin typeface="Arial" panose="020B0604020202020204" pitchFamily="34" charset="0"/>
                <a:cs typeface="Arial" panose="020B0604020202020204" pitchFamily="34" charset="0"/>
              </a:rPr>
              <a:t>WECS </a:t>
            </a:r>
            <a:r>
              <a:rPr lang="en-US" sz="1600" b="1">
                <a:solidFill>
                  <a:schemeClr val="tx2">
                    <a:lumMod val="75000"/>
                    <a:lumOff val="25000"/>
                  </a:schemeClr>
                </a:solidFill>
                <a:latin typeface="Arial" panose="020B0604020202020204" pitchFamily="34" charset="0"/>
                <a:cs typeface="Arial" panose="020B0604020202020204" pitchFamily="34" charset="0"/>
              </a:rPr>
              <a:t>1.78%</a:t>
            </a:r>
            <a:endParaRPr lang="en-US" sz="1600" b="1">
              <a:solidFill>
                <a:schemeClr val="tx2">
                  <a:lumMod val="75000"/>
                  <a:lumOff val="25000"/>
                </a:schemeClr>
              </a:solidFill>
            </a:endParaRPr>
          </a:p>
        </p:txBody>
      </p:sp>
      <p:pic>
        <p:nvPicPr>
          <p:cNvPr id="10" name="Picture 9" descr="A circular object with a blue stripe&#10;&#10;Description automatically generated">
            <a:extLst>
              <a:ext uri="{FF2B5EF4-FFF2-40B4-BE49-F238E27FC236}">
                <a16:creationId xmlns:a16="http://schemas.microsoft.com/office/drawing/2014/main" id="{75035587-B748-9FCE-1249-51A346D71CD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26161" y="3235547"/>
            <a:ext cx="1155580" cy="942039"/>
          </a:xfrm>
          <a:prstGeom prst="rect">
            <a:avLst/>
          </a:prstGeom>
        </p:spPr>
      </p:pic>
      <p:sp>
        <p:nvSpPr>
          <p:cNvPr id="12" name="TextBox 11">
            <a:extLst>
              <a:ext uri="{FF2B5EF4-FFF2-40B4-BE49-F238E27FC236}">
                <a16:creationId xmlns:a16="http://schemas.microsoft.com/office/drawing/2014/main" id="{FC58459B-2529-F632-BE8A-41E19E6F1D99}"/>
              </a:ext>
            </a:extLst>
          </p:cNvPr>
          <p:cNvSpPr txBox="1"/>
          <p:nvPr/>
        </p:nvSpPr>
        <p:spPr>
          <a:xfrm>
            <a:off x="2392264" y="3413249"/>
            <a:ext cx="1194095" cy="553998"/>
          </a:xfrm>
          <a:prstGeom prst="rect">
            <a:avLst/>
          </a:prstGeom>
          <a:noFill/>
        </p:spPr>
        <p:txBody>
          <a:bodyPr wrap="square" rtlCol="0">
            <a:spAutoFit/>
          </a:bodyPr>
          <a:lstStyle/>
          <a:p>
            <a:pPr algn="ctr"/>
            <a:r>
              <a:rPr lang="en-US" sz="1400" b="1">
                <a:latin typeface="Arial" panose="020B0604020202020204" pitchFamily="34" charset="0"/>
                <a:cs typeface="Arial" panose="020B0604020202020204" pitchFamily="34" charset="0"/>
              </a:rPr>
              <a:t>MSM</a:t>
            </a:r>
            <a:r>
              <a:rPr lang="en-US" sz="1400">
                <a:solidFill>
                  <a:srgbClr val="236A82"/>
                </a:solidFill>
                <a:latin typeface="Arial" panose="020B0604020202020204" pitchFamily="34" charset="0"/>
                <a:cs typeface="Arial" panose="020B0604020202020204" pitchFamily="34" charset="0"/>
              </a:rPr>
              <a:t> </a:t>
            </a:r>
            <a:r>
              <a:rPr lang="en-US" sz="1600" b="1">
                <a:solidFill>
                  <a:schemeClr val="tx2">
                    <a:lumMod val="75000"/>
                    <a:lumOff val="25000"/>
                  </a:schemeClr>
                </a:solidFill>
                <a:latin typeface="Arial" panose="020B0604020202020204" pitchFamily="34" charset="0"/>
                <a:cs typeface="Arial" panose="020B0604020202020204" pitchFamily="34" charset="0"/>
              </a:rPr>
              <a:t>2.06%</a:t>
            </a:r>
            <a:endParaRPr lang="en-US" sz="1600" b="1">
              <a:solidFill>
                <a:schemeClr val="tx2">
                  <a:lumMod val="75000"/>
                  <a:lumOff val="25000"/>
                </a:schemeClr>
              </a:solidFill>
            </a:endParaRPr>
          </a:p>
        </p:txBody>
      </p:sp>
      <p:pic>
        <p:nvPicPr>
          <p:cNvPr id="13" name="Picture 12" descr="A circular object with a blue stripe&#10;&#10;Description automatically generated">
            <a:extLst>
              <a:ext uri="{FF2B5EF4-FFF2-40B4-BE49-F238E27FC236}">
                <a16:creationId xmlns:a16="http://schemas.microsoft.com/office/drawing/2014/main" id="{5DD60F1A-F1C5-9C8B-8D1F-96BC4FC67D8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39702" y="3239860"/>
            <a:ext cx="1155580" cy="937726"/>
          </a:xfrm>
          <a:prstGeom prst="rect">
            <a:avLst/>
          </a:prstGeom>
        </p:spPr>
      </p:pic>
      <p:sp>
        <p:nvSpPr>
          <p:cNvPr id="14" name="TextBox 13">
            <a:extLst>
              <a:ext uri="{FF2B5EF4-FFF2-40B4-BE49-F238E27FC236}">
                <a16:creationId xmlns:a16="http://schemas.microsoft.com/office/drawing/2014/main" id="{5F97EE7A-3198-801F-5D1D-D35D64A14494}"/>
              </a:ext>
            </a:extLst>
          </p:cNvPr>
          <p:cNvSpPr txBox="1"/>
          <p:nvPr/>
        </p:nvSpPr>
        <p:spPr>
          <a:xfrm>
            <a:off x="3620444" y="3471815"/>
            <a:ext cx="1194095" cy="553998"/>
          </a:xfrm>
          <a:prstGeom prst="rect">
            <a:avLst/>
          </a:prstGeom>
          <a:noFill/>
        </p:spPr>
        <p:txBody>
          <a:bodyPr wrap="square" rtlCol="0">
            <a:spAutoFit/>
          </a:bodyPr>
          <a:lstStyle/>
          <a:p>
            <a:pPr algn="ctr"/>
            <a:r>
              <a:rPr lang="en-US" sz="1400" b="1">
                <a:latin typeface="Arial" panose="020B0604020202020204" pitchFamily="34" charset="0"/>
                <a:cs typeface="Arial" panose="020B0604020202020204" pitchFamily="34" charset="0"/>
              </a:rPr>
              <a:t>PWID</a:t>
            </a:r>
            <a:r>
              <a:rPr lang="en-US" sz="1400">
                <a:solidFill>
                  <a:srgbClr val="236A82"/>
                </a:solidFill>
                <a:latin typeface="Arial" panose="020B0604020202020204" pitchFamily="34" charset="0"/>
                <a:cs typeface="Arial" panose="020B0604020202020204" pitchFamily="34" charset="0"/>
              </a:rPr>
              <a:t> </a:t>
            </a:r>
            <a:r>
              <a:rPr lang="en-US" sz="1600" b="1">
                <a:solidFill>
                  <a:schemeClr val="tx2">
                    <a:lumMod val="75000"/>
                    <a:lumOff val="25000"/>
                  </a:schemeClr>
                </a:solidFill>
                <a:latin typeface="Arial" panose="020B0604020202020204" pitchFamily="34" charset="0"/>
                <a:cs typeface="Arial" panose="020B0604020202020204" pitchFamily="34" charset="0"/>
              </a:rPr>
              <a:t>1.32%</a:t>
            </a:r>
            <a:endParaRPr lang="en-US" sz="1600" b="1">
              <a:solidFill>
                <a:schemeClr val="tx2">
                  <a:lumMod val="75000"/>
                  <a:lumOff val="25000"/>
                </a:schemeClr>
              </a:solidFill>
            </a:endParaRPr>
          </a:p>
        </p:txBody>
      </p:sp>
      <p:grpSp>
        <p:nvGrpSpPr>
          <p:cNvPr id="18" name="Group 17">
            <a:extLst>
              <a:ext uri="{FF2B5EF4-FFF2-40B4-BE49-F238E27FC236}">
                <a16:creationId xmlns:a16="http://schemas.microsoft.com/office/drawing/2014/main" id="{41AE9C33-844E-D315-FCC2-9286AC2D9977}"/>
              </a:ext>
            </a:extLst>
          </p:cNvPr>
          <p:cNvGrpSpPr/>
          <p:nvPr/>
        </p:nvGrpSpPr>
        <p:grpSpPr>
          <a:xfrm>
            <a:off x="303198" y="5142921"/>
            <a:ext cx="4175673" cy="366805"/>
            <a:chOff x="303198" y="5142921"/>
            <a:chExt cx="4175673" cy="366805"/>
          </a:xfrm>
        </p:grpSpPr>
        <p:sp>
          <p:nvSpPr>
            <p:cNvPr id="42" name="TextBox 41">
              <a:extLst>
                <a:ext uri="{FF2B5EF4-FFF2-40B4-BE49-F238E27FC236}">
                  <a16:creationId xmlns:a16="http://schemas.microsoft.com/office/drawing/2014/main" id="{9EAA176D-DD12-CEB9-ECC3-66D23B736F74}"/>
                </a:ext>
              </a:extLst>
            </p:cNvPr>
            <p:cNvSpPr txBox="1"/>
            <p:nvPr/>
          </p:nvSpPr>
          <p:spPr>
            <a:xfrm>
              <a:off x="2540565" y="5159792"/>
              <a:ext cx="808027" cy="338554"/>
            </a:xfrm>
            <a:prstGeom prst="rect">
              <a:avLst/>
            </a:prstGeom>
            <a:noFill/>
          </p:spPr>
          <p:txBody>
            <a:bodyPr wrap="square" rtlCol="0">
              <a:spAutoFit/>
            </a:bodyPr>
            <a:lstStyle/>
            <a:p>
              <a:pPr algn="ctr"/>
              <a:r>
                <a:rPr lang="en-US" sz="1600" b="1">
                  <a:solidFill>
                    <a:schemeClr val="tx2">
                      <a:lumMod val="75000"/>
                      <a:lumOff val="25000"/>
                    </a:schemeClr>
                  </a:solidFill>
                  <a:latin typeface="Arial" panose="020B0604020202020204" pitchFamily="34" charset="0"/>
                  <a:cs typeface="Arial" panose="020B0604020202020204" pitchFamily="34" charset="0"/>
                </a:rPr>
                <a:t>0.35</a:t>
              </a:r>
              <a:endParaRPr lang="en-US" sz="1600" b="1">
                <a:solidFill>
                  <a:schemeClr val="tx2">
                    <a:lumMod val="75000"/>
                    <a:lumOff val="25000"/>
                  </a:schemeClr>
                </a:solidFill>
              </a:endParaRPr>
            </a:p>
          </p:txBody>
        </p:sp>
        <p:sp>
          <p:nvSpPr>
            <p:cNvPr id="47" name="TextBox 46">
              <a:extLst>
                <a:ext uri="{FF2B5EF4-FFF2-40B4-BE49-F238E27FC236}">
                  <a16:creationId xmlns:a16="http://schemas.microsoft.com/office/drawing/2014/main" id="{EFF7DB17-9C85-4846-687D-D806E4AA6227}"/>
                </a:ext>
              </a:extLst>
            </p:cNvPr>
            <p:cNvSpPr txBox="1"/>
            <p:nvPr/>
          </p:nvSpPr>
          <p:spPr>
            <a:xfrm>
              <a:off x="1368477" y="5161248"/>
              <a:ext cx="952937" cy="338554"/>
            </a:xfrm>
            <a:prstGeom prst="rect">
              <a:avLst/>
            </a:prstGeom>
            <a:noFill/>
          </p:spPr>
          <p:txBody>
            <a:bodyPr wrap="square" rtlCol="0">
              <a:spAutoFit/>
            </a:bodyPr>
            <a:lstStyle/>
            <a:p>
              <a:pPr algn="ctr"/>
              <a:r>
                <a:rPr lang="en-US" sz="1600" b="1">
                  <a:solidFill>
                    <a:schemeClr val="tx2">
                      <a:lumMod val="75000"/>
                      <a:lumOff val="25000"/>
                    </a:schemeClr>
                  </a:solidFill>
                  <a:latin typeface="Arial" panose="020B0604020202020204" pitchFamily="34" charset="0"/>
                  <a:cs typeface="Arial" panose="020B0604020202020204" pitchFamily="34" charset="0"/>
                </a:rPr>
                <a:t>0.99</a:t>
              </a:r>
              <a:endParaRPr lang="en-US" sz="1600" b="1">
                <a:solidFill>
                  <a:schemeClr val="tx2">
                    <a:lumMod val="75000"/>
                    <a:lumOff val="25000"/>
                  </a:schemeClr>
                </a:solidFill>
              </a:endParaRPr>
            </a:p>
          </p:txBody>
        </p:sp>
        <p:sp>
          <p:nvSpPr>
            <p:cNvPr id="51" name="TextBox 50">
              <a:extLst>
                <a:ext uri="{FF2B5EF4-FFF2-40B4-BE49-F238E27FC236}">
                  <a16:creationId xmlns:a16="http://schemas.microsoft.com/office/drawing/2014/main" id="{547FF4B1-3EF4-97FF-4FC4-4E776C341FF7}"/>
                </a:ext>
              </a:extLst>
            </p:cNvPr>
            <p:cNvSpPr txBox="1"/>
            <p:nvPr/>
          </p:nvSpPr>
          <p:spPr>
            <a:xfrm>
              <a:off x="3741703" y="5171172"/>
              <a:ext cx="737168" cy="338554"/>
            </a:xfrm>
            <a:prstGeom prst="rect">
              <a:avLst/>
            </a:prstGeom>
            <a:noFill/>
          </p:spPr>
          <p:txBody>
            <a:bodyPr wrap="square" rtlCol="0">
              <a:spAutoFit/>
            </a:bodyPr>
            <a:lstStyle/>
            <a:p>
              <a:pPr algn="ctr"/>
              <a:r>
                <a:rPr lang="en-US" sz="1600" b="1">
                  <a:solidFill>
                    <a:schemeClr val="tx2">
                      <a:lumMod val="75000"/>
                      <a:lumOff val="25000"/>
                    </a:schemeClr>
                  </a:solidFill>
                  <a:latin typeface="Arial" panose="020B0604020202020204" pitchFamily="34" charset="0"/>
                  <a:cs typeface="Arial" panose="020B0604020202020204" pitchFamily="34" charset="0"/>
                </a:rPr>
                <a:t>0.28</a:t>
              </a:r>
              <a:endParaRPr lang="en-US" sz="1600" b="1">
                <a:solidFill>
                  <a:schemeClr val="tx2">
                    <a:lumMod val="75000"/>
                    <a:lumOff val="25000"/>
                  </a:schemeClr>
                </a:solidFill>
              </a:endParaRPr>
            </a:p>
          </p:txBody>
        </p:sp>
        <p:sp>
          <p:nvSpPr>
            <p:cNvPr id="17" name="Rectangle: Rounded Corners 16">
              <a:extLst>
                <a:ext uri="{FF2B5EF4-FFF2-40B4-BE49-F238E27FC236}">
                  <a16:creationId xmlns:a16="http://schemas.microsoft.com/office/drawing/2014/main" id="{9B7B8D7A-8A2C-7040-B4EB-DFF4FB78D700}"/>
                </a:ext>
              </a:extLst>
            </p:cNvPr>
            <p:cNvSpPr/>
            <p:nvPr/>
          </p:nvSpPr>
          <p:spPr>
            <a:xfrm>
              <a:off x="303198" y="5142921"/>
              <a:ext cx="723027" cy="326933"/>
            </a:xfrm>
            <a:prstGeom prst="roundRect">
              <a:avLst/>
            </a:prstGeom>
            <a:noFill/>
            <a:ln>
              <a:solidFill>
                <a:srgbClr val="236A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India</a:t>
              </a:r>
            </a:p>
          </p:txBody>
        </p:sp>
      </p:grpSp>
      <p:grpSp>
        <p:nvGrpSpPr>
          <p:cNvPr id="19" name="Group 18">
            <a:extLst>
              <a:ext uri="{FF2B5EF4-FFF2-40B4-BE49-F238E27FC236}">
                <a16:creationId xmlns:a16="http://schemas.microsoft.com/office/drawing/2014/main" id="{1F79ACB3-841C-41EF-C266-F3AE565497E7}"/>
              </a:ext>
            </a:extLst>
          </p:cNvPr>
          <p:cNvGrpSpPr/>
          <p:nvPr/>
        </p:nvGrpSpPr>
        <p:grpSpPr>
          <a:xfrm>
            <a:off x="296174" y="5730191"/>
            <a:ext cx="4182697" cy="357569"/>
            <a:chOff x="267982" y="4900386"/>
            <a:chExt cx="4182697" cy="357569"/>
          </a:xfrm>
        </p:grpSpPr>
        <p:sp>
          <p:nvSpPr>
            <p:cNvPr id="20" name="TextBox 19">
              <a:extLst>
                <a:ext uri="{FF2B5EF4-FFF2-40B4-BE49-F238E27FC236}">
                  <a16:creationId xmlns:a16="http://schemas.microsoft.com/office/drawing/2014/main" id="{43AFBC5C-4224-3A03-98A3-902A1A51CCD5}"/>
                </a:ext>
              </a:extLst>
            </p:cNvPr>
            <p:cNvSpPr txBox="1"/>
            <p:nvPr/>
          </p:nvSpPr>
          <p:spPr>
            <a:xfrm>
              <a:off x="2508509" y="4900386"/>
              <a:ext cx="808027" cy="338554"/>
            </a:xfrm>
            <a:prstGeom prst="rect">
              <a:avLst/>
            </a:prstGeom>
            <a:noFill/>
          </p:spPr>
          <p:txBody>
            <a:bodyPr wrap="square" rtlCol="0">
              <a:spAutoFit/>
            </a:bodyPr>
            <a:lstStyle/>
            <a:p>
              <a:pPr algn="ctr"/>
              <a:r>
                <a:rPr lang="en-US" sz="1600" b="1">
                  <a:solidFill>
                    <a:schemeClr val="tx2">
                      <a:lumMod val="75000"/>
                      <a:lumOff val="25000"/>
                    </a:schemeClr>
                  </a:solidFill>
                  <a:latin typeface="Arial" panose="020B0604020202020204" pitchFamily="34" charset="0"/>
                  <a:cs typeface="Arial" panose="020B0604020202020204" pitchFamily="34" charset="0"/>
                </a:rPr>
                <a:t>0.02</a:t>
              </a:r>
              <a:endParaRPr lang="en-US" sz="1600" b="1">
                <a:solidFill>
                  <a:schemeClr val="tx2">
                    <a:lumMod val="75000"/>
                    <a:lumOff val="25000"/>
                  </a:schemeClr>
                </a:solidFill>
              </a:endParaRPr>
            </a:p>
          </p:txBody>
        </p:sp>
        <p:sp>
          <p:nvSpPr>
            <p:cNvPr id="22" name="TextBox 21">
              <a:extLst>
                <a:ext uri="{FF2B5EF4-FFF2-40B4-BE49-F238E27FC236}">
                  <a16:creationId xmlns:a16="http://schemas.microsoft.com/office/drawing/2014/main" id="{6931F76E-F986-E622-308A-9BD03D13DDC7}"/>
                </a:ext>
              </a:extLst>
            </p:cNvPr>
            <p:cNvSpPr txBox="1"/>
            <p:nvPr/>
          </p:nvSpPr>
          <p:spPr>
            <a:xfrm>
              <a:off x="1340284" y="4903755"/>
              <a:ext cx="952937" cy="338554"/>
            </a:xfrm>
            <a:prstGeom prst="rect">
              <a:avLst/>
            </a:prstGeom>
            <a:noFill/>
          </p:spPr>
          <p:txBody>
            <a:bodyPr wrap="square" rtlCol="0">
              <a:spAutoFit/>
            </a:bodyPr>
            <a:lstStyle/>
            <a:p>
              <a:pPr algn="ctr"/>
              <a:r>
                <a:rPr lang="en-US" sz="1600" b="1">
                  <a:solidFill>
                    <a:schemeClr val="tx2">
                      <a:lumMod val="75000"/>
                      <a:lumOff val="25000"/>
                    </a:schemeClr>
                  </a:solidFill>
                  <a:latin typeface="Arial" panose="020B0604020202020204" pitchFamily="34" charset="0"/>
                  <a:cs typeface="Arial" panose="020B0604020202020204" pitchFamily="34" charset="0"/>
                </a:rPr>
                <a:t>0.12</a:t>
              </a:r>
              <a:endParaRPr lang="en-US" sz="1600" b="1">
                <a:solidFill>
                  <a:schemeClr val="tx2">
                    <a:lumMod val="75000"/>
                    <a:lumOff val="25000"/>
                  </a:schemeClr>
                </a:solidFill>
              </a:endParaRPr>
            </a:p>
          </p:txBody>
        </p:sp>
        <p:sp>
          <p:nvSpPr>
            <p:cNvPr id="23" name="TextBox 22">
              <a:extLst>
                <a:ext uri="{FF2B5EF4-FFF2-40B4-BE49-F238E27FC236}">
                  <a16:creationId xmlns:a16="http://schemas.microsoft.com/office/drawing/2014/main" id="{0F559E14-2CAF-F25F-3160-FC0849D4C743}"/>
                </a:ext>
              </a:extLst>
            </p:cNvPr>
            <p:cNvSpPr txBox="1"/>
            <p:nvPr/>
          </p:nvSpPr>
          <p:spPr>
            <a:xfrm>
              <a:off x="3713511" y="4919401"/>
              <a:ext cx="737168" cy="338554"/>
            </a:xfrm>
            <a:prstGeom prst="rect">
              <a:avLst/>
            </a:prstGeom>
            <a:noFill/>
          </p:spPr>
          <p:txBody>
            <a:bodyPr wrap="square" rtlCol="0">
              <a:spAutoFit/>
            </a:bodyPr>
            <a:lstStyle/>
            <a:p>
              <a:pPr algn="ctr"/>
              <a:r>
                <a:rPr lang="en-US" sz="1600" b="1">
                  <a:solidFill>
                    <a:schemeClr val="tx2">
                      <a:lumMod val="75000"/>
                      <a:lumOff val="25000"/>
                    </a:schemeClr>
                  </a:solidFill>
                  <a:latin typeface="Arial" panose="020B0604020202020204" pitchFamily="34" charset="0"/>
                  <a:cs typeface="Arial" panose="020B0604020202020204" pitchFamily="34" charset="0"/>
                </a:rPr>
                <a:t>0.01</a:t>
              </a:r>
              <a:endParaRPr lang="en-US" sz="1600" b="1">
                <a:solidFill>
                  <a:schemeClr val="tx2">
                    <a:lumMod val="75000"/>
                    <a:lumOff val="25000"/>
                  </a:schemeClr>
                </a:solidFill>
              </a:endParaRPr>
            </a:p>
          </p:txBody>
        </p:sp>
        <p:sp>
          <p:nvSpPr>
            <p:cNvPr id="24" name="Rectangle: Rounded Corners 23">
              <a:extLst>
                <a:ext uri="{FF2B5EF4-FFF2-40B4-BE49-F238E27FC236}">
                  <a16:creationId xmlns:a16="http://schemas.microsoft.com/office/drawing/2014/main" id="{80839E64-F157-43D5-1FEE-60F576E55767}"/>
                </a:ext>
              </a:extLst>
            </p:cNvPr>
            <p:cNvSpPr/>
            <p:nvPr/>
          </p:nvSpPr>
          <p:spPr>
            <a:xfrm>
              <a:off x="267982" y="4906994"/>
              <a:ext cx="723027" cy="326933"/>
            </a:xfrm>
            <a:prstGeom prst="roundRect">
              <a:avLst/>
            </a:prstGeom>
            <a:noFill/>
            <a:ln>
              <a:solidFill>
                <a:srgbClr val="236A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AP</a:t>
              </a:r>
            </a:p>
          </p:txBody>
        </p:sp>
      </p:grpSp>
      <p:sp>
        <p:nvSpPr>
          <p:cNvPr id="35" name="Rectangle 34">
            <a:extLst>
              <a:ext uri="{FF2B5EF4-FFF2-40B4-BE49-F238E27FC236}">
                <a16:creationId xmlns:a16="http://schemas.microsoft.com/office/drawing/2014/main" id="{0B8D94DF-2C40-E411-85EE-6EAAB52E9C83}"/>
              </a:ext>
            </a:extLst>
          </p:cNvPr>
          <p:cNvSpPr/>
          <p:nvPr/>
        </p:nvSpPr>
        <p:spPr>
          <a:xfrm>
            <a:off x="2466840" y="4724282"/>
            <a:ext cx="980527" cy="284245"/>
          </a:xfrm>
          <a:prstGeom prst="rect">
            <a:avLst/>
          </a:prstGeom>
          <a:solidFill>
            <a:srgbClr val="FAE8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MSM</a:t>
            </a:r>
          </a:p>
        </p:txBody>
      </p:sp>
      <p:sp>
        <p:nvSpPr>
          <p:cNvPr id="36" name="Rectangle 35">
            <a:extLst>
              <a:ext uri="{FF2B5EF4-FFF2-40B4-BE49-F238E27FC236}">
                <a16:creationId xmlns:a16="http://schemas.microsoft.com/office/drawing/2014/main" id="{9BA626C1-2630-2320-7C14-356AB9D0373C}"/>
              </a:ext>
            </a:extLst>
          </p:cNvPr>
          <p:cNvSpPr/>
          <p:nvPr/>
        </p:nvSpPr>
        <p:spPr>
          <a:xfrm>
            <a:off x="3649162" y="4736572"/>
            <a:ext cx="980527" cy="284245"/>
          </a:xfrm>
          <a:prstGeom prst="rect">
            <a:avLst/>
          </a:prstGeom>
          <a:solidFill>
            <a:srgbClr val="FAE8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PWID</a:t>
            </a:r>
          </a:p>
        </p:txBody>
      </p:sp>
      <p:sp>
        <p:nvSpPr>
          <p:cNvPr id="44" name="TextBox 43">
            <a:extLst>
              <a:ext uri="{FF2B5EF4-FFF2-40B4-BE49-F238E27FC236}">
                <a16:creationId xmlns:a16="http://schemas.microsoft.com/office/drawing/2014/main" id="{5E17D9C1-9C1B-880C-96FC-3E56716DA7E0}"/>
              </a:ext>
            </a:extLst>
          </p:cNvPr>
          <p:cNvSpPr txBox="1"/>
          <p:nvPr/>
        </p:nvSpPr>
        <p:spPr>
          <a:xfrm>
            <a:off x="7854733" y="2176944"/>
            <a:ext cx="2855992" cy="646331"/>
          </a:xfrm>
          <a:prstGeom prst="rect">
            <a:avLst/>
          </a:prstGeom>
          <a:noFill/>
        </p:spPr>
        <p:txBody>
          <a:bodyPr wrap="square" rtlCol="0">
            <a:spAutoFit/>
          </a:bodyPr>
          <a:lstStyle/>
          <a:p>
            <a:pPr algn="ctr"/>
            <a:r>
              <a:rPr lang="en-US" dirty="0"/>
              <a:t>Progress on 95-95-95 (Andhra Pradesh)</a:t>
            </a:r>
            <a:endParaRPr lang="en-IN" dirty="0"/>
          </a:p>
        </p:txBody>
      </p:sp>
      <p:sp>
        <p:nvSpPr>
          <p:cNvPr id="26" name="TextBox 25">
            <a:extLst>
              <a:ext uri="{FF2B5EF4-FFF2-40B4-BE49-F238E27FC236}">
                <a16:creationId xmlns:a16="http://schemas.microsoft.com/office/drawing/2014/main" id="{D275802D-1941-A512-61A0-05525D1DC885}"/>
              </a:ext>
            </a:extLst>
          </p:cNvPr>
          <p:cNvSpPr txBox="1"/>
          <p:nvPr/>
        </p:nvSpPr>
        <p:spPr>
          <a:xfrm>
            <a:off x="2859315" y="86671"/>
            <a:ext cx="6096000" cy="584775"/>
          </a:xfrm>
          <a:prstGeom prst="rect">
            <a:avLst/>
          </a:prstGeom>
          <a:noFill/>
        </p:spPr>
        <p:txBody>
          <a:bodyPr wrap="square">
            <a:spAutoFit/>
          </a:bodyPr>
          <a:lstStyle/>
          <a:p>
            <a:pPr algn="ctr"/>
            <a:r>
              <a:rPr lang="en-US" sz="3200">
                <a:latin typeface="+mn-lt"/>
                <a:ea typeface="+mn-ea"/>
                <a:cs typeface="+mn-cs"/>
              </a:rPr>
              <a:t>HIV/AIDS Scenario</a:t>
            </a:r>
            <a:endParaRPr lang="en-IN" sz="3200"/>
          </a:p>
        </p:txBody>
      </p:sp>
      <p:cxnSp>
        <p:nvCxnSpPr>
          <p:cNvPr id="27" name="Straight Connector 26">
            <a:extLst>
              <a:ext uri="{FF2B5EF4-FFF2-40B4-BE49-F238E27FC236}">
                <a16:creationId xmlns:a16="http://schemas.microsoft.com/office/drawing/2014/main" id="{DD9606F7-6096-5AB2-0D03-7B5F6D8CBA98}"/>
              </a:ext>
            </a:extLst>
          </p:cNvPr>
          <p:cNvCxnSpPr/>
          <p:nvPr/>
        </p:nvCxnSpPr>
        <p:spPr>
          <a:xfrm>
            <a:off x="8495" y="880279"/>
            <a:ext cx="12192000" cy="0"/>
          </a:xfrm>
          <a:prstGeom prst="line">
            <a:avLst/>
          </a:prstGeom>
          <a:ln w="57150">
            <a:solidFill>
              <a:srgbClr val="EF7C8E"/>
            </a:solidFill>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2CBE4273-BA89-EB8D-45C7-D5E5E7EDD5F4}"/>
              </a:ext>
            </a:extLst>
          </p:cNvPr>
          <p:cNvSpPr txBox="1"/>
          <p:nvPr/>
        </p:nvSpPr>
        <p:spPr>
          <a:xfrm>
            <a:off x="154949" y="4279772"/>
            <a:ext cx="4467009" cy="369332"/>
          </a:xfrm>
          <a:prstGeom prst="roundRect">
            <a:avLst/>
          </a:prstGeom>
          <a:solidFill>
            <a:srgbClr val="D8A7B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rgbClr val="FFD7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a:solidFill>
                  <a:srgbClr val="FFFFFF"/>
                </a:solidFill>
              </a:rPr>
              <a:t>Estimated KP (in million)</a:t>
            </a:r>
          </a:p>
        </p:txBody>
      </p:sp>
      <p:pic>
        <p:nvPicPr>
          <p:cNvPr id="3" name="Picture 2">
            <a:extLst>
              <a:ext uri="{FF2B5EF4-FFF2-40B4-BE49-F238E27FC236}">
                <a16:creationId xmlns:a16="http://schemas.microsoft.com/office/drawing/2014/main" id="{1773FBEB-8D45-F883-7745-DCAEEE99B3D9}"/>
              </a:ext>
            </a:extLst>
          </p:cNvPr>
          <p:cNvPicPr>
            <a:picLocks noChangeAspect="1"/>
          </p:cNvPicPr>
          <p:nvPr/>
        </p:nvPicPr>
        <p:blipFill>
          <a:blip r:embed="rId7"/>
          <a:srcRect/>
          <a:stretch/>
        </p:blipFill>
        <p:spPr>
          <a:xfrm>
            <a:off x="10824315" y="56985"/>
            <a:ext cx="1068152" cy="796004"/>
          </a:xfrm>
          <a:prstGeom prst="rect">
            <a:avLst/>
          </a:prstGeom>
        </p:spPr>
      </p:pic>
    </p:spTree>
    <p:extLst>
      <p:ext uri="{BB962C8B-B14F-4D97-AF65-F5344CB8AC3E}">
        <p14:creationId xmlns:p14="http://schemas.microsoft.com/office/powerpoint/2010/main" val="3244451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B6258-A12B-B927-4437-88634DBD522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3158498-D1C1-58E6-3E2A-D23E5D9758ED}"/>
              </a:ext>
            </a:extLst>
          </p:cNvPr>
          <p:cNvSpPr txBox="1"/>
          <p:nvPr/>
        </p:nvSpPr>
        <p:spPr>
          <a:xfrm>
            <a:off x="162386" y="-27629"/>
            <a:ext cx="10488681" cy="1077218"/>
          </a:xfrm>
          <a:prstGeom prst="rect">
            <a:avLst/>
          </a:prstGeom>
          <a:noFill/>
        </p:spPr>
        <p:txBody>
          <a:bodyPr wrap="square">
            <a:spAutoFit/>
          </a:bodyPr>
          <a:lstStyle/>
          <a:p>
            <a:pPr algn="ctr"/>
            <a:r>
              <a:rPr lang="en-IN" sz="3200"/>
              <a:t>Building a strong prevention response to reach the underserved people at higher risk for HIV </a:t>
            </a:r>
          </a:p>
        </p:txBody>
      </p:sp>
      <p:cxnSp>
        <p:nvCxnSpPr>
          <p:cNvPr id="5" name="Straight Connector 4">
            <a:extLst>
              <a:ext uri="{FF2B5EF4-FFF2-40B4-BE49-F238E27FC236}">
                <a16:creationId xmlns:a16="http://schemas.microsoft.com/office/drawing/2014/main" id="{C2DA9CFD-C5B2-91A1-A657-76C757559E26}"/>
              </a:ext>
            </a:extLst>
          </p:cNvPr>
          <p:cNvCxnSpPr/>
          <p:nvPr/>
        </p:nvCxnSpPr>
        <p:spPr>
          <a:xfrm>
            <a:off x="0" y="1014913"/>
            <a:ext cx="12192000" cy="0"/>
          </a:xfrm>
          <a:prstGeom prst="line">
            <a:avLst/>
          </a:prstGeom>
          <a:ln w="57150">
            <a:solidFill>
              <a:srgbClr val="EF7C8E"/>
            </a:solidFill>
          </a:ln>
        </p:spPr>
        <p:style>
          <a:lnRef idx="2">
            <a:schemeClr val="accent1"/>
          </a:lnRef>
          <a:fillRef idx="0">
            <a:schemeClr val="accent1"/>
          </a:fillRef>
          <a:effectRef idx="1">
            <a:schemeClr val="accent1"/>
          </a:effectRef>
          <a:fontRef idx="minor">
            <a:schemeClr val="tx1"/>
          </a:fontRef>
        </p:style>
      </p:cxnSp>
      <p:grpSp>
        <p:nvGrpSpPr>
          <p:cNvPr id="14" name="Group 13">
            <a:extLst>
              <a:ext uri="{FF2B5EF4-FFF2-40B4-BE49-F238E27FC236}">
                <a16:creationId xmlns:a16="http://schemas.microsoft.com/office/drawing/2014/main" id="{56DBD606-3334-6BD6-CD0D-C682BD789B2B}"/>
              </a:ext>
            </a:extLst>
          </p:cNvPr>
          <p:cNvGrpSpPr/>
          <p:nvPr/>
        </p:nvGrpSpPr>
        <p:grpSpPr>
          <a:xfrm>
            <a:off x="69621" y="1075345"/>
            <a:ext cx="3068664" cy="2520261"/>
            <a:chOff x="1146875" y="1069383"/>
            <a:chExt cx="3068664" cy="2520261"/>
          </a:xfrm>
        </p:grpSpPr>
        <p:sp>
          <p:nvSpPr>
            <p:cNvPr id="7" name="Rectangle: Rounded Corners 6">
              <a:extLst>
                <a:ext uri="{FF2B5EF4-FFF2-40B4-BE49-F238E27FC236}">
                  <a16:creationId xmlns:a16="http://schemas.microsoft.com/office/drawing/2014/main" id="{2DEA902E-1FE7-DD7B-81A5-78A6C5AADFCF}"/>
                </a:ext>
              </a:extLst>
            </p:cNvPr>
            <p:cNvSpPr/>
            <p:nvPr/>
          </p:nvSpPr>
          <p:spPr>
            <a:xfrm>
              <a:off x="1146875" y="1549831"/>
              <a:ext cx="3068664" cy="2039813"/>
            </a:xfrm>
            <a:prstGeom prst="roundRect">
              <a:avLst/>
            </a:prstGeom>
            <a:solidFill>
              <a:srgbClr val="D8A7B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000"/>
                <a:t>National program aims for innovative demonstrable models to reduce new HIV infections</a:t>
              </a:r>
            </a:p>
          </p:txBody>
        </p:sp>
        <p:sp>
          <p:nvSpPr>
            <p:cNvPr id="8" name="Plaque 7">
              <a:extLst>
                <a:ext uri="{FF2B5EF4-FFF2-40B4-BE49-F238E27FC236}">
                  <a16:creationId xmlns:a16="http://schemas.microsoft.com/office/drawing/2014/main" id="{1AAFE5DB-5471-234C-2ECC-1437483F81A4}"/>
                </a:ext>
              </a:extLst>
            </p:cNvPr>
            <p:cNvSpPr/>
            <p:nvPr/>
          </p:nvSpPr>
          <p:spPr>
            <a:xfrm>
              <a:off x="2433235" y="1069383"/>
              <a:ext cx="550068" cy="480447"/>
            </a:xfrm>
            <a:prstGeom prst="plaque">
              <a:avLst/>
            </a:prstGeom>
            <a:solidFill>
              <a:srgbClr val="D8A7B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3" name="Arrow: Chevron 12">
            <a:extLst>
              <a:ext uri="{FF2B5EF4-FFF2-40B4-BE49-F238E27FC236}">
                <a16:creationId xmlns:a16="http://schemas.microsoft.com/office/drawing/2014/main" id="{84B80902-9F45-C1C9-682E-3488362A6CCC}"/>
              </a:ext>
            </a:extLst>
          </p:cNvPr>
          <p:cNvSpPr/>
          <p:nvPr/>
        </p:nvSpPr>
        <p:spPr>
          <a:xfrm>
            <a:off x="3252706" y="2400439"/>
            <a:ext cx="511444" cy="387458"/>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7" name="TextBox 16">
            <a:extLst>
              <a:ext uri="{FF2B5EF4-FFF2-40B4-BE49-F238E27FC236}">
                <a16:creationId xmlns:a16="http://schemas.microsoft.com/office/drawing/2014/main" id="{CE088560-5CFE-F8DB-509E-282EB2F4935F}"/>
              </a:ext>
            </a:extLst>
          </p:cNvPr>
          <p:cNvSpPr txBox="1"/>
          <p:nvPr/>
        </p:nvSpPr>
        <p:spPr>
          <a:xfrm>
            <a:off x="5612564" y="1137183"/>
            <a:ext cx="1805075" cy="707886"/>
          </a:xfrm>
          <a:prstGeom prst="rect">
            <a:avLst/>
          </a:prstGeom>
          <a:noFill/>
        </p:spPr>
        <p:txBody>
          <a:bodyPr wrap="square">
            <a:spAutoFit/>
          </a:bodyPr>
          <a:lstStyle/>
          <a:p>
            <a:pPr algn="ctr"/>
            <a:r>
              <a:rPr lang="en-IN" sz="2000" b="1"/>
              <a:t>Findings revealed </a:t>
            </a:r>
          </a:p>
        </p:txBody>
      </p:sp>
      <p:sp>
        <p:nvSpPr>
          <p:cNvPr id="18" name="Arrow: Chevron 17">
            <a:extLst>
              <a:ext uri="{FF2B5EF4-FFF2-40B4-BE49-F238E27FC236}">
                <a16:creationId xmlns:a16="http://schemas.microsoft.com/office/drawing/2014/main" id="{8702CE43-63CB-F407-7020-4519CDC5A5EF}"/>
              </a:ext>
            </a:extLst>
          </p:cNvPr>
          <p:cNvSpPr/>
          <p:nvPr/>
        </p:nvSpPr>
        <p:spPr>
          <a:xfrm rot="832818">
            <a:off x="6605939" y="2666414"/>
            <a:ext cx="511444" cy="387458"/>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9" name="Rectangle: Rounded Corners 18">
            <a:extLst>
              <a:ext uri="{FF2B5EF4-FFF2-40B4-BE49-F238E27FC236}">
                <a16:creationId xmlns:a16="http://schemas.microsoft.com/office/drawing/2014/main" id="{89EF267E-A138-A308-F9F0-C8F7E1315985}"/>
              </a:ext>
            </a:extLst>
          </p:cNvPr>
          <p:cNvSpPr/>
          <p:nvPr/>
        </p:nvSpPr>
        <p:spPr>
          <a:xfrm>
            <a:off x="342900" y="3770311"/>
            <a:ext cx="11344275" cy="1615117"/>
          </a:xfrm>
          <a:prstGeom prst="roundRect">
            <a:avLst/>
          </a:prstGeom>
          <a:solidFill>
            <a:srgbClr val="B6E0B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IN">
                <a:solidFill>
                  <a:schemeClr val="tx1"/>
                </a:solidFill>
              </a:rPr>
              <a:t>Do not identify themselves as people at higher risk for HIV</a:t>
            </a:r>
          </a:p>
          <a:p>
            <a:pPr marL="342900" indent="-342900">
              <a:buFont typeface="Arial" panose="020B0604020202020204" pitchFamily="34" charset="0"/>
              <a:buChar char="•"/>
            </a:pPr>
            <a:r>
              <a:rPr lang="en-IN">
                <a:solidFill>
                  <a:schemeClr val="tx1"/>
                </a:solidFill>
              </a:rPr>
              <a:t>Their perception for HIV and STI is low, hindering their acceptance to register in the national HIV program</a:t>
            </a:r>
          </a:p>
          <a:p>
            <a:pPr marL="342900" indent="-342900">
              <a:buFont typeface="Arial" panose="020B0604020202020204" pitchFamily="34" charset="0"/>
              <a:buChar char="•"/>
            </a:pPr>
            <a:r>
              <a:rPr lang="en-IN">
                <a:solidFill>
                  <a:schemeClr val="tx1"/>
                </a:solidFill>
              </a:rPr>
              <a:t>Vast number of women who are married and were engaged in sex work for extra income without the knowledge of their husbands or family. </a:t>
            </a:r>
          </a:p>
          <a:p>
            <a:pPr marL="342900" indent="-342900">
              <a:buFont typeface="Arial" panose="020B0604020202020204" pitchFamily="34" charset="0"/>
              <a:buChar char="•"/>
            </a:pPr>
            <a:r>
              <a:rPr lang="en-IN">
                <a:solidFill>
                  <a:schemeClr val="tx1"/>
                </a:solidFill>
              </a:rPr>
              <a:t>Involved in sex through network operators, through peers or independently</a:t>
            </a:r>
          </a:p>
          <a:p>
            <a:pPr marL="342900" indent="-342900">
              <a:buFont typeface="Arial" panose="020B0604020202020204" pitchFamily="34" charset="0"/>
              <a:buChar char="•"/>
            </a:pPr>
            <a:r>
              <a:rPr lang="en-IN">
                <a:solidFill>
                  <a:schemeClr val="tx1"/>
                </a:solidFill>
              </a:rPr>
              <a:t>Health is a low priority for them </a:t>
            </a:r>
          </a:p>
        </p:txBody>
      </p:sp>
      <p:sp>
        <p:nvSpPr>
          <p:cNvPr id="20" name="Arrow: Chevron 19">
            <a:extLst>
              <a:ext uri="{FF2B5EF4-FFF2-40B4-BE49-F238E27FC236}">
                <a16:creationId xmlns:a16="http://schemas.microsoft.com/office/drawing/2014/main" id="{C2D19DF8-21EE-A4A3-3927-18F8ADB82BEE}"/>
              </a:ext>
            </a:extLst>
          </p:cNvPr>
          <p:cNvSpPr/>
          <p:nvPr/>
        </p:nvSpPr>
        <p:spPr>
          <a:xfrm rot="1526982">
            <a:off x="7067012" y="2951233"/>
            <a:ext cx="511444" cy="387458"/>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3" name="Straight Connector 2">
            <a:extLst>
              <a:ext uri="{FF2B5EF4-FFF2-40B4-BE49-F238E27FC236}">
                <a16:creationId xmlns:a16="http://schemas.microsoft.com/office/drawing/2014/main" id="{9E725AA1-E557-F7A0-17D5-CAE1BF82F026}"/>
              </a:ext>
            </a:extLst>
          </p:cNvPr>
          <p:cNvCxnSpPr>
            <a:cxnSpLocks/>
          </p:cNvCxnSpPr>
          <p:nvPr/>
        </p:nvCxnSpPr>
        <p:spPr>
          <a:xfrm flipV="1">
            <a:off x="6658879" y="1711923"/>
            <a:ext cx="795305" cy="55015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7940B9A-55D7-1AF2-E127-D147AFBA1A3E}"/>
              </a:ext>
            </a:extLst>
          </p:cNvPr>
          <p:cNvSpPr txBox="1"/>
          <p:nvPr/>
        </p:nvSpPr>
        <p:spPr>
          <a:xfrm>
            <a:off x="7454184" y="1520790"/>
            <a:ext cx="3931411" cy="400110"/>
          </a:xfrm>
          <a:prstGeom prst="rect">
            <a:avLst/>
          </a:prstGeom>
          <a:noFill/>
        </p:spPr>
        <p:txBody>
          <a:bodyPr wrap="square" rtlCol="0">
            <a:spAutoFit/>
          </a:bodyPr>
          <a:lstStyle/>
          <a:p>
            <a:r>
              <a:rPr lang="en-IN" sz="2000"/>
              <a:t>Economically disadvantaged</a:t>
            </a:r>
            <a:endParaRPr lang="te-IN" sz="2000"/>
          </a:p>
        </p:txBody>
      </p:sp>
      <p:grpSp>
        <p:nvGrpSpPr>
          <p:cNvPr id="6" name="Group 5">
            <a:extLst>
              <a:ext uri="{FF2B5EF4-FFF2-40B4-BE49-F238E27FC236}">
                <a16:creationId xmlns:a16="http://schemas.microsoft.com/office/drawing/2014/main" id="{58D46C33-32B9-461B-B45E-AF80A2EB2430}"/>
              </a:ext>
            </a:extLst>
          </p:cNvPr>
          <p:cNvGrpSpPr/>
          <p:nvPr/>
        </p:nvGrpSpPr>
        <p:grpSpPr>
          <a:xfrm>
            <a:off x="3579932" y="1344553"/>
            <a:ext cx="2726921" cy="1969111"/>
            <a:chOff x="83664" y="3048905"/>
            <a:chExt cx="2498157" cy="2396905"/>
          </a:xfrm>
          <a:solidFill>
            <a:schemeClr val="bg1"/>
          </a:solidFill>
        </p:grpSpPr>
        <p:sp>
          <p:nvSpPr>
            <p:cNvPr id="9" name="Teardrop 8">
              <a:extLst>
                <a:ext uri="{FF2B5EF4-FFF2-40B4-BE49-F238E27FC236}">
                  <a16:creationId xmlns:a16="http://schemas.microsoft.com/office/drawing/2014/main" id="{E80B1B14-32D8-B05B-3057-5658B71682C9}"/>
                </a:ext>
              </a:extLst>
            </p:cNvPr>
            <p:cNvSpPr/>
            <p:nvPr/>
          </p:nvSpPr>
          <p:spPr>
            <a:xfrm rot="2030364">
              <a:off x="83664" y="3048905"/>
              <a:ext cx="2498157" cy="2396905"/>
            </a:xfrm>
            <a:prstGeom prst="teardrop">
              <a:avLst>
                <a:gd name="adj" fmla="val 98134"/>
              </a:avLst>
            </a:prstGeom>
            <a:grpFill/>
            <a:ln>
              <a:solidFill>
                <a:srgbClr val="007C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Box 9">
              <a:extLst>
                <a:ext uri="{FF2B5EF4-FFF2-40B4-BE49-F238E27FC236}">
                  <a16:creationId xmlns:a16="http://schemas.microsoft.com/office/drawing/2014/main" id="{AC4F2BF3-B46A-C8A5-FCDC-CE4E783FDD84}"/>
                </a:ext>
              </a:extLst>
            </p:cNvPr>
            <p:cNvSpPr txBox="1"/>
            <p:nvPr/>
          </p:nvSpPr>
          <p:spPr>
            <a:xfrm>
              <a:off x="493806" y="3236383"/>
              <a:ext cx="2084896" cy="1798281"/>
            </a:xfrm>
            <a:prstGeom prst="rect">
              <a:avLst/>
            </a:prstGeom>
            <a:noFill/>
            <a:ln>
              <a:noFill/>
            </a:ln>
          </p:spPr>
          <p:txBody>
            <a:bodyPr wrap="square" rtlCol="0">
              <a:spAutoFit/>
            </a:bodyPr>
            <a:lstStyle/>
            <a:p>
              <a:r>
                <a:rPr lang="en-US" b="1"/>
                <a:t>Community- listening exercise carried out to understand sexual dynamics &amp; needs</a:t>
              </a:r>
            </a:p>
          </p:txBody>
        </p:sp>
      </p:grpSp>
      <p:sp>
        <p:nvSpPr>
          <p:cNvPr id="16" name="TextBox 15">
            <a:extLst>
              <a:ext uri="{FF2B5EF4-FFF2-40B4-BE49-F238E27FC236}">
                <a16:creationId xmlns:a16="http://schemas.microsoft.com/office/drawing/2014/main" id="{1DF5CCC6-4805-060F-D42F-6209D3D03059}"/>
              </a:ext>
            </a:extLst>
          </p:cNvPr>
          <p:cNvSpPr txBox="1"/>
          <p:nvPr/>
        </p:nvSpPr>
        <p:spPr>
          <a:xfrm>
            <a:off x="7454184" y="2088042"/>
            <a:ext cx="3472615" cy="400110"/>
          </a:xfrm>
          <a:prstGeom prst="rect">
            <a:avLst/>
          </a:prstGeom>
          <a:noFill/>
        </p:spPr>
        <p:txBody>
          <a:bodyPr wrap="square" rtlCol="0">
            <a:spAutoFit/>
          </a:bodyPr>
          <a:lstStyle/>
          <a:p>
            <a:r>
              <a:rPr lang="en-IN" sz="2000"/>
              <a:t>Remain anonymous</a:t>
            </a:r>
            <a:endParaRPr lang="te-IN" sz="2000"/>
          </a:p>
        </p:txBody>
      </p:sp>
      <p:cxnSp>
        <p:nvCxnSpPr>
          <p:cNvPr id="23" name="Straight Connector 22">
            <a:extLst>
              <a:ext uri="{FF2B5EF4-FFF2-40B4-BE49-F238E27FC236}">
                <a16:creationId xmlns:a16="http://schemas.microsoft.com/office/drawing/2014/main" id="{E4A2A488-9515-8949-2AC3-C501589C4169}"/>
              </a:ext>
            </a:extLst>
          </p:cNvPr>
          <p:cNvCxnSpPr>
            <a:cxnSpLocks/>
            <a:stCxn id="9" idx="7"/>
          </p:cNvCxnSpPr>
          <p:nvPr/>
        </p:nvCxnSpPr>
        <p:spPr>
          <a:xfrm>
            <a:off x="6592789" y="2271693"/>
            <a:ext cx="910096" cy="4272"/>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CDFC0110-9190-5FF5-4A0C-D52A4F5FE137}"/>
              </a:ext>
            </a:extLst>
          </p:cNvPr>
          <p:cNvSpPr txBox="1"/>
          <p:nvPr/>
        </p:nvSpPr>
        <p:spPr>
          <a:xfrm>
            <a:off x="4761855" y="5557780"/>
            <a:ext cx="7240468" cy="657719"/>
          </a:xfrm>
          <a:prstGeom prst="rect">
            <a:avLst/>
          </a:prstGeom>
          <a:solidFill>
            <a:srgbClr val="FAE8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sz="160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000">
                <a:solidFill>
                  <a:schemeClr val="tx1"/>
                </a:solidFill>
              </a:rPr>
              <a:t>VHS-Project ASPIRE  </a:t>
            </a:r>
            <a:r>
              <a:rPr lang="en-IN" sz="2000">
                <a:solidFill>
                  <a:schemeClr val="tx1"/>
                </a:solidFill>
              </a:rPr>
              <a:t>is demonstrating strategies to reach  underserved </a:t>
            </a:r>
            <a:r>
              <a:rPr lang="en-IN" sz="2000" err="1">
                <a:solidFill>
                  <a:schemeClr val="tx1"/>
                </a:solidFill>
              </a:rPr>
              <a:t>i</a:t>
            </a:r>
            <a:r>
              <a:rPr lang="en-IN" sz="2000">
                <a:solidFill>
                  <a:schemeClr val="tx1"/>
                </a:solidFill>
              </a:rPr>
              <a:t>-WECS </a:t>
            </a:r>
          </a:p>
        </p:txBody>
      </p:sp>
      <p:sp>
        <p:nvSpPr>
          <p:cNvPr id="29" name="Arrow: Chevron 28">
            <a:extLst>
              <a:ext uri="{FF2B5EF4-FFF2-40B4-BE49-F238E27FC236}">
                <a16:creationId xmlns:a16="http://schemas.microsoft.com/office/drawing/2014/main" id="{10A8DFBE-6FF3-2F03-4C53-1251FD7FE54C}"/>
              </a:ext>
            </a:extLst>
          </p:cNvPr>
          <p:cNvSpPr/>
          <p:nvPr/>
        </p:nvSpPr>
        <p:spPr>
          <a:xfrm rot="2082182">
            <a:off x="7450755" y="3271726"/>
            <a:ext cx="511444" cy="387458"/>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5" name="Arrow: Pentagon 14">
            <a:extLst>
              <a:ext uri="{FF2B5EF4-FFF2-40B4-BE49-F238E27FC236}">
                <a16:creationId xmlns:a16="http://schemas.microsoft.com/office/drawing/2014/main" id="{218338AE-8AF8-144E-9F4C-538FD0BD2EE9}"/>
              </a:ext>
            </a:extLst>
          </p:cNvPr>
          <p:cNvSpPr/>
          <p:nvPr/>
        </p:nvSpPr>
        <p:spPr>
          <a:xfrm>
            <a:off x="189677" y="5532106"/>
            <a:ext cx="4415008" cy="657725"/>
          </a:xfrm>
          <a:prstGeom prst="homePlate">
            <a:avLst/>
          </a:prstGeom>
          <a:solidFill>
            <a:srgbClr val="8000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a:t>Informed the design and roll out</a:t>
            </a:r>
            <a:endParaRPr lang="en-IN" sz="2000"/>
          </a:p>
        </p:txBody>
      </p:sp>
      <p:pic>
        <p:nvPicPr>
          <p:cNvPr id="11" name="Picture 10">
            <a:extLst>
              <a:ext uri="{FF2B5EF4-FFF2-40B4-BE49-F238E27FC236}">
                <a16:creationId xmlns:a16="http://schemas.microsoft.com/office/drawing/2014/main" id="{74241369-5455-B791-BD83-D6E4EB81D51D}"/>
              </a:ext>
            </a:extLst>
          </p:cNvPr>
          <p:cNvPicPr>
            <a:picLocks noChangeAspect="1"/>
          </p:cNvPicPr>
          <p:nvPr/>
        </p:nvPicPr>
        <p:blipFill>
          <a:blip r:embed="rId3"/>
          <a:srcRect/>
          <a:stretch/>
        </p:blipFill>
        <p:spPr>
          <a:xfrm>
            <a:off x="10793481" y="63113"/>
            <a:ext cx="1236133" cy="921186"/>
          </a:xfrm>
          <a:prstGeom prst="rect">
            <a:avLst/>
          </a:prstGeom>
        </p:spPr>
      </p:pic>
    </p:spTree>
    <p:extLst>
      <p:ext uri="{BB962C8B-B14F-4D97-AF65-F5344CB8AC3E}">
        <p14:creationId xmlns:p14="http://schemas.microsoft.com/office/powerpoint/2010/main" val="2935166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7F50EAF-F2F8-07FB-EC71-777EE064CBC1}"/>
              </a:ext>
            </a:extLst>
          </p:cNvPr>
          <p:cNvSpPr/>
          <p:nvPr/>
        </p:nvSpPr>
        <p:spPr>
          <a:xfrm>
            <a:off x="6959600" y="1789381"/>
            <a:ext cx="5054600" cy="713487"/>
          </a:xfrm>
          <a:prstGeom prst="roundRect">
            <a:avLst/>
          </a:prstGeom>
          <a:solidFill>
            <a:srgbClr val="D8A7B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FFFF"/>
                </a:solidFill>
              </a:rPr>
              <a:t>Network operator</a:t>
            </a:r>
            <a:endParaRPr lang="en-IN" sz="3200">
              <a:solidFill>
                <a:srgbClr val="FFFFFF"/>
              </a:solidFill>
            </a:endParaRPr>
          </a:p>
        </p:txBody>
      </p:sp>
      <p:sp>
        <p:nvSpPr>
          <p:cNvPr id="6" name="Content Placeholder 2">
            <a:extLst>
              <a:ext uri="{FF2B5EF4-FFF2-40B4-BE49-F238E27FC236}">
                <a16:creationId xmlns:a16="http://schemas.microsoft.com/office/drawing/2014/main" id="{F04C42AD-703F-DDB4-6345-AAF0368EE516}"/>
              </a:ext>
            </a:extLst>
          </p:cNvPr>
          <p:cNvSpPr txBox="1">
            <a:spLocks/>
          </p:cNvSpPr>
          <p:nvPr/>
        </p:nvSpPr>
        <p:spPr>
          <a:xfrm>
            <a:off x="7239000" y="2595427"/>
            <a:ext cx="4775200" cy="12104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IN" sz="2400"/>
          </a:p>
        </p:txBody>
      </p:sp>
      <p:sp>
        <p:nvSpPr>
          <p:cNvPr id="7" name="Rectangle: Rounded Corners 6">
            <a:extLst>
              <a:ext uri="{FF2B5EF4-FFF2-40B4-BE49-F238E27FC236}">
                <a16:creationId xmlns:a16="http://schemas.microsoft.com/office/drawing/2014/main" id="{C2142306-66F4-0485-8D7C-F28DDB29F711}"/>
              </a:ext>
            </a:extLst>
          </p:cNvPr>
          <p:cNvSpPr/>
          <p:nvPr/>
        </p:nvSpPr>
        <p:spPr>
          <a:xfrm>
            <a:off x="330200" y="1758372"/>
            <a:ext cx="5676900" cy="713487"/>
          </a:xfrm>
          <a:prstGeom prst="roundRect">
            <a:avLst/>
          </a:prstGeom>
          <a:solidFill>
            <a:srgbClr val="D8A7B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FFFFFF"/>
                </a:solidFill>
              </a:rPr>
              <a:t>Informal WECS</a:t>
            </a:r>
            <a:endParaRPr lang="en-IN" sz="3200">
              <a:solidFill>
                <a:srgbClr val="FFFFFF"/>
              </a:solidFill>
            </a:endParaRPr>
          </a:p>
        </p:txBody>
      </p:sp>
      <p:sp>
        <p:nvSpPr>
          <p:cNvPr id="16" name="TextBox 15">
            <a:extLst>
              <a:ext uri="{FF2B5EF4-FFF2-40B4-BE49-F238E27FC236}">
                <a16:creationId xmlns:a16="http://schemas.microsoft.com/office/drawing/2014/main" id="{5EBF4418-B5BE-5CEF-B612-C1A293ADF62E}"/>
              </a:ext>
            </a:extLst>
          </p:cNvPr>
          <p:cNvSpPr txBox="1"/>
          <p:nvPr/>
        </p:nvSpPr>
        <p:spPr>
          <a:xfrm>
            <a:off x="2290664" y="119293"/>
            <a:ext cx="7432871" cy="1077218"/>
          </a:xfrm>
          <a:prstGeom prst="rect">
            <a:avLst/>
          </a:prstGeom>
          <a:noFill/>
        </p:spPr>
        <p:txBody>
          <a:bodyPr wrap="square">
            <a:spAutoFit/>
          </a:bodyPr>
          <a:lstStyle/>
          <a:p>
            <a:pPr algn="ctr"/>
            <a:r>
              <a:rPr lang="en-US" sz="3200"/>
              <a:t>Who is an informal WECS and </a:t>
            </a:r>
          </a:p>
          <a:p>
            <a:pPr algn="ctr"/>
            <a:r>
              <a:rPr lang="en-US" sz="3200"/>
              <a:t>network operator</a:t>
            </a:r>
            <a:endParaRPr lang="en-IN" sz="3200"/>
          </a:p>
        </p:txBody>
      </p:sp>
      <p:cxnSp>
        <p:nvCxnSpPr>
          <p:cNvPr id="17" name="Straight Connector 16">
            <a:extLst>
              <a:ext uri="{FF2B5EF4-FFF2-40B4-BE49-F238E27FC236}">
                <a16:creationId xmlns:a16="http://schemas.microsoft.com/office/drawing/2014/main" id="{D6095AF7-264C-4ACF-01A3-F8CE79EC1537}"/>
              </a:ext>
            </a:extLst>
          </p:cNvPr>
          <p:cNvCxnSpPr/>
          <p:nvPr/>
        </p:nvCxnSpPr>
        <p:spPr>
          <a:xfrm>
            <a:off x="0" y="1425385"/>
            <a:ext cx="12192000" cy="0"/>
          </a:xfrm>
          <a:prstGeom prst="line">
            <a:avLst/>
          </a:prstGeom>
          <a:ln w="57150">
            <a:solidFill>
              <a:srgbClr val="EF7C8E"/>
            </a:solidFill>
          </a:ln>
        </p:spPr>
        <p:style>
          <a:lnRef idx="2">
            <a:schemeClr val="accent1"/>
          </a:lnRef>
          <a:fillRef idx="0">
            <a:schemeClr val="accent1"/>
          </a:fillRef>
          <a:effectRef idx="1">
            <a:schemeClr val="accent1"/>
          </a:effectRef>
          <a:fontRef idx="minor">
            <a:schemeClr val="tx1"/>
          </a:fontRef>
        </p:style>
      </p:cxnSp>
      <p:pic>
        <p:nvPicPr>
          <p:cNvPr id="19" name="Picture 18">
            <a:extLst>
              <a:ext uri="{FF2B5EF4-FFF2-40B4-BE49-F238E27FC236}">
                <a16:creationId xmlns:a16="http://schemas.microsoft.com/office/drawing/2014/main" id="{CCC5FF38-2C7A-B4C1-B92A-68FF5F0744EC}"/>
              </a:ext>
            </a:extLst>
          </p:cNvPr>
          <p:cNvPicPr>
            <a:picLocks noChangeAspect="1"/>
          </p:cNvPicPr>
          <p:nvPr/>
        </p:nvPicPr>
        <p:blipFill>
          <a:blip r:embed="rId3">
            <a:duotone>
              <a:schemeClr val="accent5">
                <a:shade val="45000"/>
                <a:satMod val="135000"/>
              </a:schemeClr>
              <a:prstClr val="white"/>
            </a:duotone>
          </a:blip>
          <a:stretch>
            <a:fillRect/>
          </a:stretch>
        </p:blipFill>
        <p:spPr>
          <a:xfrm>
            <a:off x="402899" y="3934076"/>
            <a:ext cx="746908" cy="746908"/>
          </a:xfrm>
          <a:prstGeom prst="rect">
            <a:avLst/>
          </a:prstGeom>
        </p:spPr>
      </p:pic>
      <p:sp>
        <p:nvSpPr>
          <p:cNvPr id="21" name="TextBox 20">
            <a:extLst>
              <a:ext uri="{FF2B5EF4-FFF2-40B4-BE49-F238E27FC236}">
                <a16:creationId xmlns:a16="http://schemas.microsoft.com/office/drawing/2014/main" id="{9227E797-0D86-479E-09B1-4D4D321E2673}"/>
              </a:ext>
            </a:extLst>
          </p:cNvPr>
          <p:cNvSpPr txBox="1"/>
          <p:nvPr/>
        </p:nvSpPr>
        <p:spPr>
          <a:xfrm>
            <a:off x="1311499" y="2553673"/>
            <a:ext cx="4997067" cy="1200329"/>
          </a:xfrm>
          <a:prstGeom prst="rect">
            <a:avLst/>
          </a:prstGeom>
          <a:noFill/>
        </p:spPr>
        <p:txBody>
          <a:bodyPr wrap="square">
            <a:spAutoFit/>
          </a:bodyPr>
          <a:lstStyle/>
          <a:p>
            <a:pPr marL="0" indent="0">
              <a:buNone/>
            </a:pPr>
            <a:r>
              <a:rPr lang="en-IN" sz="2400"/>
              <a:t>Married, staying in family/separated, engage in part-time sex work to supplement income</a:t>
            </a:r>
          </a:p>
        </p:txBody>
      </p:sp>
      <p:pic>
        <p:nvPicPr>
          <p:cNvPr id="23" name="Picture 22">
            <a:extLst>
              <a:ext uri="{FF2B5EF4-FFF2-40B4-BE49-F238E27FC236}">
                <a16:creationId xmlns:a16="http://schemas.microsoft.com/office/drawing/2014/main" id="{BDFE8F9F-E0C5-FE55-738D-65A9265DE61B}"/>
              </a:ext>
            </a:extLst>
          </p:cNvPr>
          <p:cNvPicPr>
            <a:picLocks noChangeAspect="1"/>
          </p:cNvPicPr>
          <p:nvPr/>
        </p:nvPicPr>
        <p:blipFill>
          <a:blip r:embed="rId4">
            <a:duotone>
              <a:schemeClr val="accent4">
                <a:shade val="45000"/>
                <a:satMod val="135000"/>
              </a:schemeClr>
              <a:prstClr val="white"/>
            </a:duotone>
          </a:blip>
          <a:stretch>
            <a:fillRect/>
          </a:stretch>
        </p:blipFill>
        <p:spPr>
          <a:xfrm>
            <a:off x="402899" y="4946704"/>
            <a:ext cx="667684" cy="667684"/>
          </a:xfrm>
          <a:prstGeom prst="rect">
            <a:avLst/>
          </a:prstGeom>
        </p:spPr>
      </p:pic>
      <p:sp>
        <p:nvSpPr>
          <p:cNvPr id="25" name="TextBox 24">
            <a:extLst>
              <a:ext uri="{FF2B5EF4-FFF2-40B4-BE49-F238E27FC236}">
                <a16:creationId xmlns:a16="http://schemas.microsoft.com/office/drawing/2014/main" id="{628EAD58-2D56-D21C-DF06-05CBC4A02489}"/>
              </a:ext>
            </a:extLst>
          </p:cNvPr>
          <p:cNvSpPr txBox="1"/>
          <p:nvPr/>
        </p:nvSpPr>
        <p:spPr>
          <a:xfrm>
            <a:off x="1230343" y="5152723"/>
            <a:ext cx="5253264" cy="461665"/>
          </a:xfrm>
          <a:prstGeom prst="rect">
            <a:avLst/>
          </a:prstGeom>
          <a:noFill/>
        </p:spPr>
        <p:txBody>
          <a:bodyPr wrap="square">
            <a:spAutoFit/>
          </a:bodyPr>
          <a:lstStyle>
            <a:defPPr>
              <a:defRPr lang="en-US"/>
            </a:defPPr>
            <a:lvl1pPr indent="0">
              <a:buNone/>
              <a:defRPr sz="2800"/>
            </a:lvl1pPr>
          </a:lstStyle>
          <a:p>
            <a:r>
              <a:rPr lang="en-IN" sz="2400"/>
              <a:t>Seek anonymity</a:t>
            </a:r>
          </a:p>
        </p:txBody>
      </p:sp>
      <p:pic>
        <p:nvPicPr>
          <p:cNvPr id="27" name="Picture 26">
            <a:extLst>
              <a:ext uri="{FF2B5EF4-FFF2-40B4-BE49-F238E27FC236}">
                <a16:creationId xmlns:a16="http://schemas.microsoft.com/office/drawing/2014/main" id="{F661AB82-D53D-15DE-38F6-E88A4AF109DD}"/>
              </a:ext>
            </a:extLst>
          </p:cNvPr>
          <p:cNvPicPr>
            <a:picLocks noChangeAspect="1"/>
          </p:cNvPicPr>
          <p:nvPr/>
        </p:nvPicPr>
        <p:blipFill>
          <a:blip r:embed="rId5">
            <a:duotone>
              <a:schemeClr val="accent6">
                <a:shade val="45000"/>
                <a:satMod val="135000"/>
              </a:schemeClr>
              <a:prstClr val="white"/>
            </a:duotone>
          </a:blip>
          <a:stretch>
            <a:fillRect/>
          </a:stretch>
        </p:blipFill>
        <p:spPr>
          <a:xfrm>
            <a:off x="473103" y="5833018"/>
            <a:ext cx="505466" cy="505466"/>
          </a:xfrm>
          <a:prstGeom prst="rect">
            <a:avLst/>
          </a:prstGeom>
        </p:spPr>
      </p:pic>
      <p:sp>
        <p:nvSpPr>
          <p:cNvPr id="29" name="TextBox 28">
            <a:extLst>
              <a:ext uri="{FF2B5EF4-FFF2-40B4-BE49-F238E27FC236}">
                <a16:creationId xmlns:a16="http://schemas.microsoft.com/office/drawing/2014/main" id="{B9C90A61-FB71-F7A8-D005-21050A71159E}"/>
              </a:ext>
            </a:extLst>
          </p:cNvPr>
          <p:cNvSpPr txBox="1"/>
          <p:nvPr/>
        </p:nvSpPr>
        <p:spPr>
          <a:xfrm>
            <a:off x="1251066" y="5777700"/>
            <a:ext cx="4558574" cy="461665"/>
          </a:xfrm>
          <a:prstGeom prst="rect">
            <a:avLst/>
          </a:prstGeom>
          <a:noFill/>
        </p:spPr>
        <p:txBody>
          <a:bodyPr wrap="square">
            <a:spAutoFit/>
          </a:bodyPr>
          <a:lstStyle/>
          <a:p>
            <a:r>
              <a:rPr lang="en-IN" sz="2400"/>
              <a:t>Not part of national HIV program</a:t>
            </a:r>
          </a:p>
        </p:txBody>
      </p:sp>
      <p:pic>
        <p:nvPicPr>
          <p:cNvPr id="3" name="Picture 2">
            <a:extLst>
              <a:ext uri="{FF2B5EF4-FFF2-40B4-BE49-F238E27FC236}">
                <a16:creationId xmlns:a16="http://schemas.microsoft.com/office/drawing/2014/main" id="{92E1B8AE-C18B-FE76-6484-DFFDA9FD87B5}"/>
              </a:ext>
            </a:extLst>
          </p:cNvPr>
          <p:cNvPicPr>
            <a:picLocks noChangeAspect="1"/>
          </p:cNvPicPr>
          <p:nvPr/>
        </p:nvPicPr>
        <p:blipFill>
          <a:blip r:embed="rId6">
            <a:duotone>
              <a:schemeClr val="accent5">
                <a:shade val="45000"/>
                <a:satMod val="135000"/>
              </a:schemeClr>
              <a:prstClr val="white"/>
            </a:duotone>
          </a:blip>
          <a:stretch>
            <a:fillRect/>
          </a:stretch>
        </p:blipFill>
        <p:spPr>
          <a:xfrm>
            <a:off x="6978652" y="2723607"/>
            <a:ext cx="993864" cy="993864"/>
          </a:xfrm>
          <a:prstGeom prst="rect">
            <a:avLst/>
          </a:prstGeom>
        </p:spPr>
      </p:pic>
      <p:sp>
        <p:nvSpPr>
          <p:cNvPr id="8" name="TextBox 7">
            <a:extLst>
              <a:ext uri="{FF2B5EF4-FFF2-40B4-BE49-F238E27FC236}">
                <a16:creationId xmlns:a16="http://schemas.microsoft.com/office/drawing/2014/main" id="{CA19B872-14BF-8722-B90D-FF645EBB9AD8}"/>
              </a:ext>
            </a:extLst>
          </p:cNvPr>
          <p:cNvSpPr txBox="1"/>
          <p:nvPr/>
        </p:nvSpPr>
        <p:spPr>
          <a:xfrm>
            <a:off x="8088486" y="2620374"/>
            <a:ext cx="4215810" cy="1200329"/>
          </a:xfrm>
          <a:prstGeom prst="rect">
            <a:avLst/>
          </a:prstGeom>
          <a:noFill/>
        </p:spPr>
        <p:txBody>
          <a:bodyPr wrap="square">
            <a:spAutoFit/>
          </a:bodyPr>
          <a:lstStyle/>
          <a:p>
            <a:r>
              <a:rPr lang="en-US" sz="2400" dirty="0"/>
              <a:t>Manages i-WECS networks (average 8-9) connected to them </a:t>
            </a:r>
            <a:endParaRPr lang="en-IN" sz="2400" dirty="0"/>
          </a:p>
        </p:txBody>
      </p:sp>
      <p:pic>
        <p:nvPicPr>
          <p:cNvPr id="10" name="Picture 9">
            <a:extLst>
              <a:ext uri="{FF2B5EF4-FFF2-40B4-BE49-F238E27FC236}">
                <a16:creationId xmlns:a16="http://schemas.microsoft.com/office/drawing/2014/main" id="{5852483E-1645-9D5B-77E1-0491EF329606}"/>
              </a:ext>
            </a:extLst>
          </p:cNvPr>
          <p:cNvPicPr>
            <a:picLocks noChangeAspect="1"/>
          </p:cNvPicPr>
          <p:nvPr/>
        </p:nvPicPr>
        <p:blipFill>
          <a:blip r:embed="rId7">
            <a:duotone>
              <a:schemeClr val="accent4">
                <a:shade val="45000"/>
                <a:satMod val="135000"/>
              </a:schemeClr>
              <a:prstClr val="white"/>
            </a:duotone>
          </a:blip>
          <a:stretch>
            <a:fillRect/>
          </a:stretch>
        </p:blipFill>
        <p:spPr>
          <a:xfrm>
            <a:off x="6959600" y="3934076"/>
            <a:ext cx="993865" cy="993865"/>
          </a:xfrm>
          <a:prstGeom prst="rect">
            <a:avLst/>
          </a:prstGeom>
        </p:spPr>
      </p:pic>
      <p:sp>
        <p:nvSpPr>
          <p:cNvPr id="12" name="TextBox 11">
            <a:extLst>
              <a:ext uri="{FF2B5EF4-FFF2-40B4-BE49-F238E27FC236}">
                <a16:creationId xmlns:a16="http://schemas.microsoft.com/office/drawing/2014/main" id="{6487F2EA-D18E-9EE2-01DC-F235F5483CAB}"/>
              </a:ext>
            </a:extLst>
          </p:cNvPr>
          <p:cNvSpPr txBox="1"/>
          <p:nvPr/>
        </p:nvSpPr>
        <p:spPr>
          <a:xfrm>
            <a:off x="8120570" y="3949427"/>
            <a:ext cx="3639822" cy="1200329"/>
          </a:xfrm>
          <a:prstGeom prst="rect">
            <a:avLst/>
          </a:prstGeom>
          <a:noFill/>
        </p:spPr>
        <p:txBody>
          <a:bodyPr wrap="square">
            <a:spAutoFit/>
          </a:bodyPr>
          <a:lstStyle/>
          <a:p>
            <a:pPr marL="0" indent="0">
              <a:buNone/>
            </a:pPr>
            <a:r>
              <a:rPr lang="en-IN" sz="2400" dirty="0"/>
              <a:t>Play a pivotal role in navigating the i-WECS’ with their clients</a:t>
            </a:r>
          </a:p>
        </p:txBody>
      </p:sp>
      <p:sp>
        <p:nvSpPr>
          <p:cNvPr id="14" name="TextBox 13">
            <a:extLst>
              <a:ext uri="{FF2B5EF4-FFF2-40B4-BE49-F238E27FC236}">
                <a16:creationId xmlns:a16="http://schemas.microsoft.com/office/drawing/2014/main" id="{3A6F98B2-FF8F-52F7-C1ED-8597C0B6439E}"/>
              </a:ext>
            </a:extLst>
          </p:cNvPr>
          <p:cNvSpPr txBox="1"/>
          <p:nvPr/>
        </p:nvSpPr>
        <p:spPr>
          <a:xfrm>
            <a:off x="8120570" y="5336363"/>
            <a:ext cx="3480165" cy="830997"/>
          </a:xfrm>
          <a:prstGeom prst="rect">
            <a:avLst/>
          </a:prstGeom>
          <a:noFill/>
        </p:spPr>
        <p:txBody>
          <a:bodyPr wrap="square">
            <a:spAutoFit/>
          </a:bodyPr>
          <a:lstStyle/>
          <a:p>
            <a:r>
              <a:rPr lang="en-IN" sz="2400"/>
              <a:t>Engaged in other professions </a:t>
            </a:r>
          </a:p>
        </p:txBody>
      </p:sp>
      <p:pic>
        <p:nvPicPr>
          <p:cNvPr id="32" name="Picture 31">
            <a:extLst>
              <a:ext uri="{FF2B5EF4-FFF2-40B4-BE49-F238E27FC236}">
                <a16:creationId xmlns:a16="http://schemas.microsoft.com/office/drawing/2014/main" id="{724FDA7F-6846-44D8-50E6-DC134D287419}"/>
              </a:ext>
            </a:extLst>
          </p:cNvPr>
          <p:cNvPicPr>
            <a:picLocks noChangeAspect="1"/>
          </p:cNvPicPr>
          <p:nvPr/>
        </p:nvPicPr>
        <p:blipFill>
          <a:blip r:embed="rId8">
            <a:duotone>
              <a:schemeClr val="accent3">
                <a:shade val="45000"/>
                <a:satMod val="135000"/>
              </a:schemeClr>
              <a:prstClr val="white"/>
            </a:duotone>
          </a:blip>
          <a:stretch>
            <a:fillRect/>
          </a:stretch>
        </p:blipFill>
        <p:spPr>
          <a:xfrm>
            <a:off x="6786879" y="5084635"/>
            <a:ext cx="1306286" cy="1306286"/>
          </a:xfrm>
          <a:prstGeom prst="rect">
            <a:avLst/>
          </a:prstGeom>
        </p:spPr>
      </p:pic>
      <p:sp>
        <p:nvSpPr>
          <p:cNvPr id="2" name="TextBox 1">
            <a:extLst>
              <a:ext uri="{FF2B5EF4-FFF2-40B4-BE49-F238E27FC236}">
                <a16:creationId xmlns:a16="http://schemas.microsoft.com/office/drawing/2014/main" id="{FAA0D4E4-BE2F-63C6-D012-2FAED089282F}"/>
              </a:ext>
            </a:extLst>
          </p:cNvPr>
          <p:cNvSpPr txBox="1"/>
          <p:nvPr/>
        </p:nvSpPr>
        <p:spPr>
          <a:xfrm>
            <a:off x="1311499" y="3813721"/>
            <a:ext cx="4812850" cy="1200329"/>
          </a:xfrm>
          <a:prstGeom prst="rect">
            <a:avLst/>
          </a:prstGeom>
          <a:noFill/>
        </p:spPr>
        <p:txBody>
          <a:bodyPr wrap="square">
            <a:spAutoFit/>
          </a:bodyPr>
          <a:lstStyle/>
          <a:p>
            <a:pPr marL="0" indent="0">
              <a:buNone/>
            </a:pPr>
            <a:r>
              <a:rPr lang="en-IN" sz="2400"/>
              <a:t>Solicit clients through network operators, social media, friends, etc</a:t>
            </a:r>
          </a:p>
        </p:txBody>
      </p:sp>
      <p:pic>
        <p:nvPicPr>
          <p:cNvPr id="13" name="Picture 12">
            <a:extLst>
              <a:ext uri="{FF2B5EF4-FFF2-40B4-BE49-F238E27FC236}">
                <a16:creationId xmlns:a16="http://schemas.microsoft.com/office/drawing/2014/main" id="{6D1C70B2-76BE-D18C-EB80-240FA480D407}"/>
              </a:ext>
            </a:extLst>
          </p:cNvPr>
          <p:cNvPicPr>
            <a:picLocks noChangeAspect="1"/>
          </p:cNvPicPr>
          <p:nvPr/>
        </p:nvPicPr>
        <p:blipFill>
          <a:blip r:embed="rId9"/>
          <a:stretch>
            <a:fillRect/>
          </a:stretch>
        </p:blipFill>
        <p:spPr>
          <a:xfrm>
            <a:off x="330370" y="2704058"/>
            <a:ext cx="920696" cy="920696"/>
          </a:xfrm>
          <a:prstGeom prst="rect">
            <a:avLst/>
          </a:prstGeom>
        </p:spPr>
      </p:pic>
      <p:pic>
        <p:nvPicPr>
          <p:cNvPr id="15" name="Picture 14">
            <a:extLst>
              <a:ext uri="{FF2B5EF4-FFF2-40B4-BE49-F238E27FC236}">
                <a16:creationId xmlns:a16="http://schemas.microsoft.com/office/drawing/2014/main" id="{6C8A84FE-CE9C-EF45-9569-E4BB0B2E670F}"/>
              </a:ext>
            </a:extLst>
          </p:cNvPr>
          <p:cNvPicPr>
            <a:picLocks noChangeAspect="1"/>
          </p:cNvPicPr>
          <p:nvPr/>
        </p:nvPicPr>
        <p:blipFill>
          <a:blip r:embed="rId10">
            <a:duotone>
              <a:schemeClr val="accent1">
                <a:shade val="45000"/>
                <a:satMod val="135000"/>
              </a:schemeClr>
              <a:prstClr val="white"/>
            </a:duotone>
          </a:blip>
          <a:stretch>
            <a:fillRect/>
          </a:stretch>
        </p:blipFill>
        <p:spPr>
          <a:xfrm>
            <a:off x="159710" y="-121693"/>
            <a:ext cx="1588168" cy="1588168"/>
          </a:xfrm>
          <a:prstGeom prst="rect">
            <a:avLst/>
          </a:prstGeom>
        </p:spPr>
      </p:pic>
      <p:pic>
        <p:nvPicPr>
          <p:cNvPr id="4" name="Picture 3">
            <a:extLst>
              <a:ext uri="{FF2B5EF4-FFF2-40B4-BE49-F238E27FC236}">
                <a16:creationId xmlns:a16="http://schemas.microsoft.com/office/drawing/2014/main" id="{4EB5A5FC-3B77-3162-1CBC-5C8BF3F21040}"/>
              </a:ext>
            </a:extLst>
          </p:cNvPr>
          <p:cNvPicPr>
            <a:picLocks noChangeAspect="1"/>
          </p:cNvPicPr>
          <p:nvPr/>
        </p:nvPicPr>
        <p:blipFill>
          <a:blip r:embed="rId11"/>
          <a:srcRect/>
          <a:stretch/>
        </p:blipFill>
        <p:spPr>
          <a:xfrm>
            <a:off x="10382316" y="161453"/>
            <a:ext cx="1378076" cy="1026964"/>
          </a:xfrm>
          <a:prstGeom prst="rect">
            <a:avLst/>
          </a:prstGeom>
        </p:spPr>
      </p:pic>
    </p:spTree>
    <p:extLst>
      <p:ext uri="{BB962C8B-B14F-4D97-AF65-F5344CB8AC3E}">
        <p14:creationId xmlns:p14="http://schemas.microsoft.com/office/powerpoint/2010/main" val="2538810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C0B1B-BDBF-BDDB-F92B-78540E291A3D}"/>
            </a:ext>
          </a:extLst>
        </p:cNvPr>
        <p:cNvGrpSpPr/>
        <p:nvPr/>
      </p:nvGrpSpPr>
      <p:grpSpPr>
        <a:xfrm>
          <a:off x="0" y="0"/>
          <a:ext cx="0" cy="0"/>
          <a:chOff x="0" y="0"/>
          <a:chExt cx="0" cy="0"/>
        </a:xfrm>
      </p:grpSpPr>
      <p:sp>
        <p:nvSpPr>
          <p:cNvPr id="43" name="Oval 42">
            <a:extLst>
              <a:ext uri="{FF2B5EF4-FFF2-40B4-BE49-F238E27FC236}">
                <a16:creationId xmlns:a16="http://schemas.microsoft.com/office/drawing/2014/main" id="{56AFD2AC-80D1-345A-C9E0-D9516021F06B}"/>
              </a:ext>
            </a:extLst>
          </p:cNvPr>
          <p:cNvSpPr/>
          <p:nvPr/>
        </p:nvSpPr>
        <p:spPr>
          <a:xfrm>
            <a:off x="470332" y="5338183"/>
            <a:ext cx="1237480" cy="1168517"/>
          </a:xfrm>
          <a:prstGeom prst="ellipse">
            <a:avLst/>
          </a:prstGeom>
          <a:solidFill>
            <a:srgbClr val="FAE8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Oval 41">
            <a:extLst>
              <a:ext uri="{FF2B5EF4-FFF2-40B4-BE49-F238E27FC236}">
                <a16:creationId xmlns:a16="http://schemas.microsoft.com/office/drawing/2014/main" id="{BE79868D-9B8D-895B-42FA-DB53C6CE55F0}"/>
              </a:ext>
            </a:extLst>
          </p:cNvPr>
          <p:cNvSpPr/>
          <p:nvPr/>
        </p:nvSpPr>
        <p:spPr>
          <a:xfrm>
            <a:off x="449945" y="3970055"/>
            <a:ext cx="1237480" cy="1168517"/>
          </a:xfrm>
          <a:prstGeom prst="ellipse">
            <a:avLst/>
          </a:prstGeom>
          <a:solidFill>
            <a:srgbClr val="FAE8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Oval 40">
            <a:extLst>
              <a:ext uri="{FF2B5EF4-FFF2-40B4-BE49-F238E27FC236}">
                <a16:creationId xmlns:a16="http://schemas.microsoft.com/office/drawing/2014/main" id="{45F33450-D2A2-B10D-1853-5194A55866A5}"/>
              </a:ext>
            </a:extLst>
          </p:cNvPr>
          <p:cNvSpPr/>
          <p:nvPr/>
        </p:nvSpPr>
        <p:spPr>
          <a:xfrm>
            <a:off x="464578" y="2531415"/>
            <a:ext cx="1237480" cy="1168517"/>
          </a:xfrm>
          <a:prstGeom prst="ellipse">
            <a:avLst/>
          </a:prstGeom>
          <a:solidFill>
            <a:srgbClr val="FAE8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a:extLst>
              <a:ext uri="{FF2B5EF4-FFF2-40B4-BE49-F238E27FC236}">
                <a16:creationId xmlns:a16="http://schemas.microsoft.com/office/drawing/2014/main" id="{707D29ED-A8FF-67B3-864A-2C647D86A584}"/>
              </a:ext>
            </a:extLst>
          </p:cNvPr>
          <p:cNvSpPr txBox="1"/>
          <p:nvPr/>
        </p:nvSpPr>
        <p:spPr>
          <a:xfrm>
            <a:off x="220174" y="258275"/>
            <a:ext cx="10149605" cy="584775"/>
          </a:xfrm>
          <a:prstGeom prst="rect">
            <a:avLst/>
          </a:prstGeom>
          <a:noFill/>
        </p:spPr>
        <p:txBody>
          <a:bodyPr wrap="square">
            <a:spAutoFit/>
          </a:bodyPr>
          <a:lstStyle/>
          <a:p>
            <a:pPr algn="ctr"/>
            <a:r>
              <a:rPr lang="en-IN" sz="3200"/>
              <a:t>Addressing the service delivery gaps in national program</a:t>
            </a:r>
          </a:p>
        </p:txBody>
      </p:sp>
      <p:cxnSp>
        <p:nvCxnSpPr>
          <p:cNvPr id="5" name="Straight Connector 4">
            <a:extLst>
              <a:ext uri="{FF2B5EF4-FFF2-40B4-BE49-F238E27FC236}">
                <a16:creationId xmlns:a16="http://schemas.microsoft.com/office/drawing/2014/main" id="{7B7785E2-ED83-F0C2-5AB3-F8C5D9267641}"/>
              </a:ext>
            </a:extLst>
          </p:cNvPr>
          <p:cNvCxnSpPr/>
          <p:nvPr/>
        </p:nvCxnSpPr>
        <p:spPr>
          <a:xfrm>
            <a:off x="-40811" y="1049589"/>
            <a:ext cx="12192000" cy="0"/>
          </a:xfrm>
          <a:prstGeom prst="line">
            <a:avLst/>
          </a:prstGeom>
          <a:ln w="57150">
            <a:solidFill>
              <a:srgbClr val="EF7C8E"/>
            </a:solidFill>
          </a:ln>
        </p:spPr>
        <p:style>
          <a:lnRef idx="2">
            <a:schemeClr val="accent1"/>
          </a:lnRef>
          <a:fillRef idx="0">
            <a:schemeClr val="accent1"/>
          </a:fillRef>
          <a:effectRef idx="1">
            <a:schemeClr val="accent1"/>
          </a:effectRef>
          <a:fontRef idx="minor">
            <a:schemeClr val="tx1"/>
          </a:fontRef>
        </p:style>
      </p:cxnSp>
      <p:grpSp>
        <p:nvGrpSpPr>
          <p:cNvPr id="18" name="Group 17">
            <a:extLst>
              <a:ext uri="{FF2B5EF4-FFF2-40B4-BE49-F238E27FC236}">
                <a16:creationId xmlns:a16="http://schemas.microsoft.com/office/drawing/2014/main" id="{A7E0E2C8-273C-6EE3-E975-B402C845695A}"/>
              </a:ext>
            </a:extLst>
          </p:cNvPr>
          <p:cNvGrpSpPr/>
          <p:nvPr/>
        </p:nvGrpSpPr>
        <p:grpSpPr>
          <a:xfrm>
            <a:off x="304823" y="1249200"/>
            <a:ext cx="4081487" cy="4993111"/>
            <a:chOff x="792940" y="1220133"/>
            <a:chExt cx="3345665" cy="2208867"/>
          </a:xfrm>
        </p:grpSpPr>
        <p:sp>
          <p:nvSpPr>
            <p:cNvPr id="7" name="Rectangle: Rounded Corners 6">
              <a:extLst>
                <a:ext uri="{FF2B5EF4-FFF2-40B4-BE49-F238E27FC236}">
                  <a16:creationId xmlns:a16="http://schemas.microsoft.com/office/drawing/2014/main" id="{884DABA7-58CA-02A3-0CFC-2BBCB31259A4}"/>
                </a:ext>
              </a:extLst>
            </p:cNvPr>
            <p:cNvSpPr/>
            <p:nvPr/>
          </p:nvSpPr>
          <p:spPr>
            <a:xfrm>
              <a:off x="1414468" y="1220133"/>
              <a:ext cx="2081207" cy="313649"/>
            </a:xfrm>
            <a:prstGeom prst="roundRect">
              <a:avLst/>
            </a:prstGeom>
            <a:solidFill>
              <a:srgbClr val="D8A7B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t>SERVICE DELIVERY GAP</a:t>
              </a:r>
              <a:endParaRPr lang="en-IN" sz="2000"/>
            </a:p>
          </p:txBody>
        </p:sp>
        <p:grpSp>
          <p:nvGrpSpPr>
            <p:cNvPr id="17" name="Group 16">
              <a:extLst>
                <a:ext uri="{FF2B5EF4-FFF2-40B4-BE49-F238E27FC236}">
                  <a16:creationId xmlns:a16="http://schemas.microsoft.com/office/drawing/2014/main" id="{DD6D597E-E242-080F-59DB-A98CB2C3CE9B}"/>
                </a:ext>
              </a:extLst>
            </p:cNvPr>
            <p:cNvGrpSpPr/>
            <p:nvPr/>
          </p:nvGrpSpPr>
          <p:grpSpPr>
            <a:xfrm>
              <a:off x="792940" y="1470994"/>
              <a:ext cx="3345665" cy="1958006"/>
              <a:chOff x="792940" y="1470994"/>
              <a:chExt cx="3345665" cy="1958006"/>
            </a:xfrm>
          </p:grpSpPr>
          <p:cxnSp>
            <p:nvCxnSpPr>
              <p:cNvPr id="3" name="Straight Connector 2">
                <a:extLst>
                  <a:ext uri="{FF2B5EF4-FFF2-40B4-BE49-F238E27FC236}">
                    <a16:creationId xmlns:a16="http://schemas.microsoft.com/office/drawing/2014/main" id="{DEF8015F-891E-DC5B-6FD2-B217C39F3195}"/>
                  </a:ext>
                </a:extLst>
              </p:cNvPr>
              <p:cNvCxnSpPr/>
              <p:nvPr/>
            </p:nvCxnSpPr>
            <p:spPr>
              <a:xfrm>
                <a:off x="842963" y="1485283"/>
                <a:ext cx="0" cy="1943717"/>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157DD82A-E7FB-3145-E081-958C290B127B}"/>
                  </a:ext>
                </a:extLst>
              </p:cNvPr>
              <p:cNvCxnSpPr/>
              <p:nvPr/>
            </p:nvCxnSpPr>
            <p:spPr>
              <a:xfrm>
                <a:off x="4138605" y="1470994"/>
                <a:ext cx="0" cy="1943717"/>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BDDD116-8CCD-D5F2-0B8F-1F60C3EEFDAD}"/>
                  </a:ext>
                </a:extLst>
              </p:cNvPr>
              <p:cNvCxnSpPr/>
              <p:nvPr/>
            </p:nvCxnSpPr>
            <p:spPr>
              <a:xfrm>
                <a:off x="842963" y="1485282"/>
                <a:ext cx="600075"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6F3D721-5AE9-2E1E-F3FA-83E67A02382B}"/>
                  </a:ext>
                </a:extLst>
              </p:cNvPr>
              <p:cNvCxnSpPr/>
              <p:nvPr/>
            </p:nvCxnSpPr>
            <p:spPr>
              <a:xfrm>
                <a:off x="3495675" y="1480514"/>
                <a:ext cx="600075"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504F6C5D-F67C-C84A-A185-21BF4AE6D417}"/>
                  </a:ext>
                </a:extLst>
              </p:cNvPr>
              <p:cNvSpPr txBox="1"/>
              <p:nvPr/>
            </p:nvSpPr>
            <p:spPr>
              <a:xfrm>
                <a:off x="792940" y="1550212"/>
                <a:ext cx="3324237" cy="343164"/>
              </a:xfrm>
              <a:prstGeom prst="rect">
                <a:avLst/>
              </a:prstGeom>
              <a:noFill/>
            </p:spPr>
            <p:txBody>
              <a:bodyPr wrap="square">
                <a:spAutoFit/>
              </a:bodyPr>
              <a:lstStyle/>
              <a:p>
                <a:pPr algn="ctr"/>
                <a:r>
                  <a:rPr lang="en-IN" sz="2000" b="1"/>
                  <a:t>WECS not linked in the national program</a:t>
                </a:r>
              </a:p>
            </p:txBody>
          </p:sp>
        </p:grpSp>
      </p:grpSp>
      <p:pic>
        <p:nvPicPr>
          <p:cNvPr id="24" name="Picture 23">
            <a:extLst>
              <a:ext uri="{FF2B5EF4-FFF2-40B4-BE49-F238E27FC236}">
                <a16:creationId xmlns:a16="http://schemas.microsoft.com/office/drawing/2014/main" id="{BEFD95CB-1212-357B-BE0E-AF6388C66639}"/>
              </a:ext>
            </a:extLst>
          </p:cNvPr>
          <p:cNvPicPr>
            <a:picLocks noChangeAspect="1"/>
          </p:cNvPicPr>
          <p:nvPr/>
        </p:nvPicPr>
        <p:blipFill>
          <a:blip r:embed="rId3"/>
          <a:stretch>
            <a:fillRect/>
          </a:stretch>
        </p:blipFill>
        <p:spPr>
          <a:xfrm>
            <a:off x="619653" y="2621014"/>
            <a:ext cx="965797" cy="965797"/>
          </a:xfrm>
          <a:prstGeom prst="rect">
            <a:avLst/>
          </a:prstGeom>
        </p:spPr>
      </p:pic>
      <p:sp>
        <p:nvSpPr>
          <p:cNvPr id="26" name="TextBox 25">
            <a:extLst>
              <a:ext uri="{FF2B5EF4-FFF2-40B4-BE49-F238E27FC236}">
                <a16:creationId xmlns:a16="http://schemas.microsoft.com/office/drawing/2014/main" id="{412811F6-F7AE-E2EE-26E9-908463BE807C}"/>
              </a:ext>
            </a:extLst>
          </p:cNvPr>
          <p:cNvSpPr txBox="1"/>
          <p:nvPr/>
        </p:nvSpPr>
        <p:spPr>
          <a:xfrm>
            <a:off x="1783163" y="2604651"/>
            <a:ext cx="2228850" cy="1323439"/>
          </a:xfrm>
          <a:prstGeom prst="rect">
            <a:avLst/>
          </a:prstGeom>
          <a:noFill/>
        </p:spPr>
        <p:txBody>
          <a:bodyPr wrap="square">
            <a:spAutoFit/>
          </a:bodyPr>
          <a:lstStyle/>
          <a:p>
            <a:r>
              <a:rPr lang="en-IN" sz="2000"/>
              <a:t>Have more inconsistent use of condoms in sex practices</a:t>
            </a:r>
          </a:p>
        </p:txBody>
      </p:sp>
      <p:pic>
        <p:nvPicPr>
          <p:cNvPr id="28" name="Picture 27">
            <a:extLst>
              <a:ext uri="{FF2B5EF4-FFF2-40B4-BE49-F238E27FC236}">
                <a16:creationId xmlns:a16="http://schemas.microsoft.com/office/drawing/2014/main" id="{C44F536D-25D7-8AC0-3760-1F20B09C6343}"/>
              </a:ext>
            </a:extLst>
          </p:cNvPr>
          <p:cNvPicPr>
            <a:picLocks noChangeAspect="1"/>
          </p:cNvPicPr>
          <p:nvPr/>
        </p:nvPicPr>
        <p:blipFill>
          <a:blip r:embed="rId4"/>
          <a:stretch>
            <a:fillRect/>
          </a:stretch>
        </p:blipFill>
        <p:spPr>
          <a:xfrm>
            <a:off x="585787" y="4067691"/>
            <a:ext cx="922047" cy="922047"/>
          </a:xfrm>
          <a:prstGeom prst="rect">
            <a:avLst/>
          </a:prstGeom>
        </p:spPr>
      </p:pic>
      <p:sp>
        <p:nvSpPr>
          <p:cNvPr id="30" name="TextBox 29">
            <a:extLst>
              <a:ext uri="{FF2B5EF4-FFF2-40B4-BE49-F238E27FC236}">
                <a16:creationId xmlns:a16="http://schemas.microsoft.com/office/drawing/2014/main" id="{06069E44-2292-ECB8-E285-21996E44E657}"/>
              </a:ext>
            </a:extLst>
          </p:cNvPr>
          <p:cNvSpPr txBox="1"/>
          <p:nvPr/>
        </p:nvSpPr>
        <p:spPr>
          <a:xfrm>
            <a:off x="1301816" y="3946686"/>
            <a:ext cx="2661301" cy="1323439"/>
          </a:xfrm>
          <a:prstGeom prst="rect">
            <a:avLst/>
          </a:prstGeom>
          <a:noFill/>
        </p:spPr>
        <p:txBody>
          <a:bodyPr wrap="square">
            <a:spAutoFit/>
          </a:bodyPr>
          <a:lstStyle/>
          <a:p>
            <a:pPr lvl="1"/>
            <a:r>
              <a:rPr lang="en-IN" sz="2000"/>
              <a:t>Have inadequate knowledge about HIV and other safe sex practices</a:t>
            </a:r>
          </a:p>
        </p:txBody>
      </p:sp>
      <p:sp>
        <p:nvSpPr>
          <p:cNvPr id="31" name="Oval 30">
            <a:extLst>
              <a:ext uri="{FF2B5EF4-FFF2-40B4-BE49-F238E27FC236}">
                <a16:creationId xmlns:a16="http://schemas.microsoft.com/office/drawing/2014/main" id="{B0C734C9-E90C-C005-1610-5865FE5A861B}"/>
              </a:ext>
            </a:extLst>
          </p:cNvPr>
          <p:cNvSpPr/>
          <p:nvPr/>
        </p:nvSpPr>
        <p:spPr>
          <a:xfrm>
            <a:off x="252004" y="6113737"/>
            <a:ext cx="143982" cy="172631"/>
          </a:xfrm>
          <a:prstGeom prst="ellipse">
            <a:avLst/>
          </a:prstGeom>
          <a:solidFill>
            <a:srgbClr val="FAE8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Oval 31">
            <a:extLst>
              <a:ext uri="{FF2B5EF4-FFF2-40B4-BE49-F238E27FC236}">
                <a16:creationId xmlns:a16="http://schemas.microsoft.com/office/drawing/2014/main" id="{B60C052C-CB26-DAC7-E619-BA346E0D02BD}"/>
              </a:ext>
            </a:extLst>
          </p:cNvPr>
          <p:cNvSpPr/>
          <p:nvPr/>
        </p:nvSpPr>
        <p:spPr>
          <a:xfrm>
            <a:off x="4039055" y="6094682"/>
            <a:ext cx="143982" cy="172631"/>
          </a:xfrm>
          <a:prstGeom prst="ellipse">
            <a:avLst/>
          </a:prstGeom>
          <a:solidFill>
            <a:srgbClr val="FAE8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4" name="Picture 33">
            <a:extLst>
              <a:ext uri="{FF2B5EF4-FFF2-40B4-BE49-F238E27FC236}">
                <a16:creationId xmlns:a16="http://schemas.microsoft.com/office/drawing/2014/main" id="{D2A4721E-AC4F-F738-6FDD-D744FCE26165}"/>
              </a:ext>
            </a:extLst>
          </p:cNvPr>
          <p:cNvPicPr>
            <a:picLocks noChangeAspect="1"/>
          </p:cNvPicPr>
          <p:nvPr/>
        </p:nvPicPr>
        <p:blipFill>
          <a:blip r:embed="rId5"/>
          <a:stretch>
            <a:fillRect/>
          </a:stretch>
        </p:blipFill>
        <p:spPr>
          <a:xfrm>
            <a:off x="720093" y="5465893"/>
            <a:ext cx="913095" cy="913095"/>
          </a:xfrm>
          <a:prstGeom prst="rect">
            <a:avLst/>
          </a:prstGeom>
        </p:spPr>
      </p:pic>
      <p:sp>
        <p:nvSpPr>
          <p:cNvPr id="35" name="TextBox 34">
            <a:extLst>
              <a:ext uri="{FF2B5EF4-FFF2-40B4-BE49-F238E27FC236}">
                <a16:creationId xmlns:a16="http://schemas.microsoft.com/office/drawing/2014/main" id="{0CDD2DF6-A5D0-3EC1-9A6C-4D7EA596AF35}"/>
              </a:ext>
            </a:extLst>
          </p:cNvPr>
          <p:cNvSpPr txBox="1"/>
          <p:nvPr/>
        </p:nvSpPr>
        <p:spPr>
          <a:xfrm>
            <a:off x="1301815" y="5487101"/>
            <a:ext cx="2661301" cy="707886"/>
          </a:xfrm>
          <a:prstGeom prst="rect">
            <a:avLst/>
          </a:prstGeom>
          <a:noFill/>
        </p:spPr>
        <p:txBody>
          <a:bodyPr wrap="square">
            <a:spAutoFit/>
          </a:bodyPr>
          <a:lstStyle/>
          <a:p>
            <a:pPr lvl="1"/>
            <a:r>
              <a:rPr lang="en-IN" sz="2000"/>
              <a:t>Possess high risk of STIs and HIV</a:t>
            </a:r>
          </a:p>
        </p:txBody>
      </p:sp>
      <p:grpSp>
        <p:nvGrpSpPr>
          <p:cNvPr id="48" name="Group 47">
            <a:extLst>
              <a:ext uri="{FF2B5EF4-FFF2-40B4-BE49-F238E27FC236}">
                <a16:creationId xmlns:a16="http://schemas.microsoft.com/office/drawing/2014/main" id="{C440C1EA-4CC8-E1DE-004F-8A4C5BC4A40F}"/>
              </a:ext>
            </a:extLst>
          </p:cNvPr>
          <p:cNvGrpSpPr/>
          <p:nvPr/>
        </p:nvGrpSpPr>
        <p:grpSpPr>
          <a:xfrm rot="389011">
            <a:off x="3600343" y="1248688"/>
            <a:ext cx="1372374" cy="509065"/>
            <a:chOff x="4280223" y="800100"/>
            <a:chExt cx="677540" cy="271462"/>
          </a:xfrm>
        </p:grpSpPr>
        <p:sp>
          <p:nvSpPr>
            <p:cNvPr id="36" name="Arrow: Right 35">
              <a:extLst>
                <a:ext uri="{FF2B5EF4-FFF2-40B4-BE49-F238E27FC236}">
                  <a16:creationId xmlns:a16="http://schemas.microsoft.com/office/drawing/2014/main" id="{D8F984D0-A882-FD5D-9E0B-A83A856A2274}"/>
                </a:ext>
              </a:extLst>
            </p:cNvPr>
            <p:cNvSpPr/>
            <p:nvPr/>
          </p:nvSpPr>
          <p:spPr>
            <a:xfrm>
              <a:off x="4557713" y="800100"/>
              <a:ext cx="400050" cy="271462"/>
            </a:xfrm>
            <a:prstGeom prst="rightArrow">
              <a:avLst/>
            </a:prstGeom>
            <a:solidFill>
              <a:srgbClr val="FAE8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Rectangle: Rounded Corners 36">
              <a:extLst>
                <a:ext uri="{FF2B5EF4-FFF2-40B4-BE49-F238E27FC236}">
                  <a16:creationId xmlns:a16="http://schemas.microsoft.com/office/drawing/2014/main" id="{718E7B48-6FD1-7CB8-1B8E-4464C63F1E46}"/>
                </a:ext>
              </a:extLst>
            </p:cNvPr>
            <p:cNvSpPr/>
            <p:nvPr/>
          </p:nvSpPr>
          <p:spPr>
            <a:xfrm flipH="1">
              <a:off x="4457700" y="843732"/>
              <a:ext cx="45719" cy="171447"/>
            </a:xfrm>
            <a:prstGeom prst="roundRect">
              <a:avLst/>
            </a:prstGeom>
            <a:solidFill>
              <a:srgbClr val="FAE8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Rectangle: Rounded Corners 38">
              <a:extLst>
                <a:ext uri="{FF2B5EF4-FFF2-40B4-BE49-F238E27FC236}">
                  <a16:creationId xmlns:a16="http://schemas.microsoft.com/office/drawing/2014/main" id="{B603CA1F-5CF0-6E17-4C03-17DEC4546B4F}"/>
                </a:ext>
              </a:extLst>
            </p:cNvPr>
            <p:cNvSpPr/>
            <p:nvPr/>
          </p:nvSpPr>
          <p:spPr>
            <a:xfrm flipH="1">
              <a:off x="4368560" y="845748"/>
              <a:ext cx="45719" cy="171447"/>
            </a:xfrm>
            <a:prstGeom prst="roundRect">
              <a:avLst/>
            </a:prstGeom>
            <a:solidFill>
              <a:srgbClr val="FAE8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Rectangle: Rounded Corners 39">
              <a:extLst>
                <a:ext uri="{FF2B5EF4-FFF2-40B4-BE49-F238E27FC236}">
                  <a16:creationId xmlns:a16="http://schemas.microsoft.com/office/drawing/2014/main" id="{ECED4DFF-192F-036A-3EBC-43D1C2D0ED52}"/>
                </a:ext>
              </a:extLst>
            </p:cNvPr>
            <p:cNvSpPr/>
            <p:nvPr/>
          </p:nvSpPr>
          <p:spPr>
            <a:xfrm flipH="1">
              <a:off x="4280223" y="847765"/>
              <a:ext cx="45719" cy="171447"/>
            </a:xfrm>
            <a:prstGeom prst="roundRect">
              <a:avLst/>
            </a:prstGeom>
            <a:solidFill>
              <a:srgbClr val="FAE8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44" name="Picture 43">
            <a:extLst>
              <a:ext uri="{FF2B5EF4-FFF2-40B4-BE49-F238E27FC236}">
                <a16:creationId xmlns:a16="http://schemas.microsoft.com/office/drawing/2014/main" id="{8BE95018-3B09-E37B-4E41-99FBB93E946C}"/>
              </a:ext>
            </a:extLst>
          </p:cNvPr>
          <p:cNvPicPr>
            <a:picLocks noChangeAspect="1"/>
          </p:cNvPicPr>
          <p:nvPr/>
        </p:nvPicPr>
        <p:blipFill>
          <a:blip r:embed="rId6"/>
          <a:stretch>
            <a:fillRect/>
          </a:stretch>
        </p:blipFill>
        <p:spPr>
          <a:xfrm>
            <a:off x="4849690" y="2109252"/>
            <a:ext cx="1478047" cy="1478047"/>
          </a:xfrm>
          <a:prstGeom prst="rect">
            <a:avLst/>
          </a:prstGeom>
        </p:spPr>
      </p:pic>
      <p:sp>
        <p:nvSpPr>
          <p:cNvPr id="45" name="TextBox 44">
            <a:extLst>
              <a:ext uri="{FF2B5EF4-FFF2-40B4-BE49-F238E27FC236}">
                <a16:creationId xmlns:a16="http://schemas.microsoft.com/office/drawing/2014/main" id="{97447D1F-8909-C1B2-301E-3B81237EFE19}"/>
              </a:ext>
            </a:extLst>
          </p:cNvPr>
          <p:cNvSpPr txBox="1"/>
          <p:nvPr/>
        </p:nvSpPr>
        <p:spPr>
          <a:xfrm>
            <a:off x="4680039" y="3520543"/>
            <a:ext cx="1817350" cy="1631216"/>
          </a:xfrm>
          <a:prstGeom prst="rect">
            <a:avLst/>
          </a:prstGeom>
          <a:noFill/>
        </p:spPr>
        <p:txBody>
          <a:bodyPr wrap="square">
            <a:spAutoFit/>
          </a:bodyPr>
          <a:lstStyle>
            <a:defPPr>
              <a:defRPr lang="en-US"/>
            </a:defPPr>
            <a:lvl1pPr algn="ctr">
              <a:defRPr sz="2400"/>
            </a:lvl1pPr>
          </a:lstStyle>
          <a:p>
            <a:r>
              <a:rPr lang="en-US" sz="2000"/>
              <a:t>Engaging network operators in prevention response</a:t>
            </a:r>
            <a:endParaRPr lang="en-IN" sz="2000"/>
          </a:p>
        </p:txBody>
      </p:sp>
      <p:pic>
        <p:nvPicPr>
          <p:cNvPr id="46" name="Picture 45">
            <a:extLst>
              <a:ext uri="{FF2B5EF4-FFF2-40B4-BE49-F238E27FC236}">
                <a16:creationId xmlns:a16="http://schemas.microsoft.com/office/drawing/2014/main" id="{6DE75DE4-B828-92A1-7A4D-AD82E98A9669}"/>
              </a:ext>
            </a:extLst>
          </p:cNvPr>
          <p:cNvPicPr>
            <a:picLocks noChangeAspect="1"/>
          </p:cNvPicPr>
          <p:nvPr/>
        </p:nvPicPr>
        <p:blipFill>
          <a:blip r:embed="rId7"/>
          <a:stretch>
            <a:fillRect/>
          </a:stretch>
        </p:blipFill>
        <p:spPr>
          <a:xfrm>
            <a:off x="8667624" y="2204371"/>
            <a:ext cx="1301416" cy="1301416"/>
          </a:xfrm>
          <a:prstGeom prst="rect">
            <a:avLst/>
          </a:prstGeom>
        </p:spPr>
      </p:pic>
      <p:sp>
        <p:nvSpPr>
          <p:cNvPr id="47" name="TextBox 46">
            <a:extLst>
              <a:ext uri="{FF2B5EF4-FFF2-40B4-BE49-F238E27FC236}">
                <a16:creationId xmlns:a16="http://schemas.microsoft.com/office/drawing/2014/main" id="{62DFA0E3-B7FF-E9DF-4140-04E6D66C38C8}"/>
              </a:ext>
            </a:extLst>
          </p:cNvPr>
          <p:cNvSpPr txBox="1"/>
          <p:nvPr/>
        </p:nvSpPr>
        <p:spPr>
          <a:xfrm>
            <a:off x="8355794" y="3505787"/>
            <a:ext cx="1956197" cy="2246769"/>
          </a:xfrm>
          <a:prstGeom prst="rect">
            <a:avLst/>
          </a:prstGeom>
          <a:noFill/>
        </p:spPr>
        <p:txBody>
          <a:bodyPr wrap="square">
            <a:spAutoFit/>
          </a:bodyPr>
          <a:lstStyle/>
          <a:p>
            <a:pPr algn="ctr"/>
            <a:r>
              <a:rPr lang="en-IN" sz="2000"/>
              <a:t>Harnessing social media &amp; awareness campaigns to increase health seeking behaviour</a:t>
            </a:r>
          </a:p>
        </p:txBody>
      </p:sp>
      <p:pic>
        <p:nvPicPr>
          <p:cNvPr id="49" name="Picture 48">
            <a:extLst>
              <a:ext uri="{FF2B5EF4-FFF2-40B4-BE49-F238E27FC236}">
                <a16:creationId xmlns:a16="http://schemas.microsoft.com/office/drawing/2014/main" id="{F0C1C424-7B6C-5155-89E0-E7C0FB70F8A6}"/>
              </a:ext>
            </a:extLst>
          </p:cNvPr>
          <p:cNvPicPr>
            <a:picLocks noChangeAspect="1"/>
          </p:cNvPicPr>
          <p:nvPr/>
        </p:nvPicPr>
        <p:blipFill>
          <a:blip r:embed="rId8"/>
          <a:stretch>
            <a:fillRect/>
          </a:stretch>
        </p:blipFill>
        <p:spPr>
          <a:xfrm>
            <a:off x="6803825" y="2277918"/>
            <a:ext cx="1151021" cy="1151021"/>
          </a:xfrm>
          <a:prstGeom prst="rect">
            <a:avLst/>
          </a:prstGeom>
        </p:spPr>
      </p:pic>
      <p:sp>
        <p:nvSpPr>
          <p:cNvPr id="51" name="TextBox 50">
            <a:extLst>
              <a:ext uri="{FF2B5EF4-FFF2-40B4-BE49-F238E27FC236}">
                <a16:creationId xmlns:a16="http://schemas.microsoft.com/office/drawing/2014/main" id="{06179BE7-070D-6604-C8BF-39C5B8350CB5}"/>
              </a:ext>
            </a:extLst>
          </p:cNvPr>
          <p:cNvSpPr txBox="1"/>
          <p:nvPr/>
        </p:nvSpPr>
        <p:spPr>
          <a:xfrm>
            <a:off x="6728968" y="3506288"/>
            <a:ext cx="1251480" cy="2031325"/>
          </a:xfrm>
          <a:prstGeom prst="rect">
            <a:avLst/>
          </a:prstGeom>
          <a:noFill/>
        </p:spPr>
        <p:txBody>
          <a:bodyPr wrap="square">
            <a:spAutoFit/>
          </a:bodyPr>
          <a:lstStyle/>
          <a:p>
            <a:pPr algn="ctr"/>
            <a:r>
              <a:rPr lang="en-US" sz="1800" kern="1200" spc="-10">
                <a:solidFill>
                  <a:srgbClr val="151616"/>
                </a:solidFill>
                <a:effectLst/>
                <a:latin typeface="+mn-lt"/>
                <a:ea typeface="Arial MT"/>
                <a:cs typeface="Arial MT"/>
              </a:rPr>
              <a:t>Access for </a:t>
            </a:r>
            <a:r>
              <a:rPr lang="en-US" sz="1800" kern="1200" spc="-10" err="1">
                <a:solidFill>
                  <a:srgbClr val="151616"/>
                </a:solidFill>
                <a:effectLst/>
                <a:latin typeface="+mn-lt"/>
                <a:ea typeface="Arial MT"/>
                <a:cs typeface="Arial MT"/>
              </a:rPr>
              <a:t>i</a:t>
            </a:r>
            <a:r>
              <a:rPr lang="en-US" sz="1800" kern="1200" spc="-10">
                <a:solidFill>
                  <a:srgbClr val="151616"/>
                </a:solidFill>
                <a:effectLst/>
                <a:latin typeface="+mn-lt"/>
                <a:ea typeface="Arial MT"/>
                <a:cs typeface="Arial MT"/>
              </a:rPr>
              <a:t>-WECS to package of services catering individual needs</a:t>
            </a:r>
            <a:endParaRPr lang="en-IN"/>
          </a:p>
        </p:txBody>
      </p:sp>
      <p:pic>
        <p:nvPicPr>
          <p:cNvPr id="53" name="Picture 52">
            <a:extLst>
              <a:ext uri="{FF2B5EF4-FFF2-40B4-BE49-F238E27FC236}">
                <a16:creationId xmlns:a16="http://schemas.microsoft.com/office/drawing/2014/main" id="{0AA926B6-EFD2-40ED-66C5-F34E59CC50C6}"/>
              </a:ext>
            </a:extLst>
          </p:cNvPr>
          <p:cNvPicPr>
            <a:picLocks noChangeAspect="1"/>
          </p:cNvPicPr>
          <p:nvPr/>
        </p:nvPicPr>
        <p:blipFill>
          <a:blip r:embed="rId9"/>
          <a:stretch>
            <a:fillRect/>
          </a:stretch>
        </p:blipFill>
        <p:spPr>
          <a:xfrm>
            <a:off x="10473376" y="2127610"/>
            <a:ext cx="1544822" cy="1544822"/>
          </a:xfrm>
          <a:prstGeom prst="rect">
            <a:avLst/>
          </a:prstGeom>
        </p:spPr>
      </p:pic>
      <p:sp>
        <p:nvSpPr>
          <p:cNvPr id="55" name="TextBox 54">
            <a:extLst>
              <a:ext uri="{FF2B5EF4-FFF2-40B4-BE49-F238E27FC236}">
                <a16:creationId xmlns:a16="http://schemas.microsoft.com/office/drawing/2014/main" id="{AD8B7369-9980-168B-FE51-8BF02ADE94F7}"/>
              </a:ext>
            </a:extLst>
          </p:cNvPr>
          <p:cNvSpPr txBox="1"/>
          <p:nvPr/>
        </p:nvSpPr>
        <p:spPr>
          <a:xfrm>
            <a:off x="10473376" y="3552594"/>
            <a:ext cx="1486604" cy="1754326"/>
          </a:xfrm>
          <a:prstGeom prst="rect">
            <a:avLst/>
          </a:prstGeom>
          <a:noFill/>
        </p:spPr>
        <p:txBody>
          <a:bodyPr wrap="square">
            <a:spAutoFit/>
          </a:bodyPr>
          <a:lstStyle/>
          <a:p>
            <a:pPr lvl="0" algn="ctr">
              <a:spcBef>
                <a:spcPts val="380"/>
              </a:spcBef>
            </a:pPr>
            <a:r>
              <a:rPr lang="en-US" sz="1800" kern="1200" spc="-10">
                <a:solidFill>
                  <a:srgbClr val="151616"/>
                </a:solidFill>
                <a:effectLst/>
                <a:latin typeface="+mn-lt"/>
                <a:ea typeface="Arial MT"/>
                <a:cs typeface="Arial MT"/>
              </a:rPr>
              <a:t>Develop</a:t>
            </a:r>
            <a:r>
              <a:rPr lang="en-US" spc="-10">
                <a:solidFill>
                  <a:srgbClr val="151616"/>
                </a:solidFill>
                <a:ea typeface="Arial MT"/>
                <a:cs typeface="Arial MT"/>
              </a:rPr>
              <a:t>ing</a:t>
            </a:r>
            <a:r>
              <a:rPr lang="en-US" sz="1800" kern="1200" spc="-10">
                <a:solidFill>
                  <a:srgbClr val="151616"/>
                </a:solidFill>
                <a:effectLst/>
                <a:latin typeface="+mn-lt"/>
                <a:ea typeface="Arial MT"/>
                <a:cs typeface="Arial MT"/>
              </a:rPr>
              <a:t> strong linkages to STI, HIV and other health programs</a:t>
            </a:r>
          </a:p>
        </p:txBody>
      </p:sp>
      <p:sp>
        <p:nvSpPr>
          <p:cNvPr id="56" name="Rectangle: Rounded Corners 55">
            <a:extLst>
              <a:ext uri="{FF2B5EF4-FFF2-40B4-BE49-F238E27FC236}">
                <a16:creationId xmlns:a16="http://schemas.microsoft.com/office/drawing/2014/main" id="{515A9A3E-C1D4-7EA6-6254-DE55DDA33C5E}"/>
              </a:ext>
            </a:extLst>
          </p:cNvPr>
          <p:cNvSpPr/>
          <p:nvPr/>
        </p:nvSpPr>
        <p:spPr>
          <a:xfrm>
            <a:off x="4997069" y="1269684"/>
            <a:ext cx="6881644" cy="764354"/>
          </a:xfrm>
          <a:prstGeom prst="roundRect">
            <a:avLst/>
          </a:prstGeom>
          <a:solidFill>
            <a:srgbClr val="FAE8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ADDRESSED THROUGH</a:t>
            </a:r>
            <a:endParaRPr lang="en-IN" sz="2000" b="1">
              <a:solidFill>
                <a:srgbClr val="000000"/>
              </a:solidFill>
            </a:endParaRPr>
          </a:p>
        </p:txBody>
      </p:sp>
      <p:pic>
        <p:nvPicPr>
          <p:cNvPr id="2" name="Picture 1">
            <a:extLst>
              <a:ext uri="{FF2B5EF4-FFF2-40B4-BE49-F238E27FC236}">
                <a16:creationId xmlns:a16="http://schemas.microsoft.com/office/drawing/2014/main" id="{B8A0C5A9-47A7-9BFB-0A58-FC33D408E7D7}"/>
              </a:ext>
            </a:extLst>
          </p:cNvPr>
          <p:cNvPicPr>
            <a:picLocks noChangeAspect="1"/>
          </p:cNvPicPr>
          <p:nvPr/>
        </p:nvPicPr>
        <p:blipFill>
          <a:blip r:embed="rId10"/>
          <a:srcRect/>
          <a:stretch/>
        </p:blipFill>
        <p:spPr>
          <a:xfrm>
            <a:off x="10593750" y="-2903"/>
            <a:ext cx="1378076" cy="1026964"/>
          </a:xfrm>
          <a:prstGeom prst="rect">
            <a:avLst/>
          </a:prstGeom>
        </p:spPr>
      </p:pic>
    </p:spTree>
    <p:extLst>
      <p:ext uri="{BB962C8B-B14F-4D97-AF65-F5344CB8AC3E}">
        <p14:creationId xmlns:p14="http://schemas.microsoft.com/office/powerpoint/2010/main" val="2941303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0E9FE-7A12-B833-D96E-3669A262A9B6}"/>
            </a:ext>
          </a:extLst>
        </p:cNvPr>
        <p:cNvGrpSpPr/>
        <p:nvPr/>
      </p:nvGrpSpPr>
      <p:grpSpPr>
        <a:xfrm>
          <a:off x="0" y="0"/>
          <a:ext cx="0" cy="0"/>
          <a:chOff x="0" y="0"/>
          <a:chExt cx="0" cy="0"/>
        </a:xfrm>
      </p:grpSpPr>
      <p:sp>
        <p:nvSpPr>
          <p:cNvPr id="3" name="Teardrop 2">
            <a:extLst>
              <a:ext uri="{FF2B5EF4-FFF2-40B4-BE49-F238E27FC236}">
                <a16:creationId xmlns:a16="http://schemas.microsoft.com/office/drawing/2014/main" id="{22634A1F-3F61-60E0-6038-D236ED0A2001}"/>
              </a:ext>
            </a:extLst>
          </p:cNvPr>
          <p:cNvSpPr/>
          <p:nvPr/>
        </p:nvSpPr>
        <p:spPr>
          <a:xfrm>
            <a:off x="1016001" y="3421843"/>
            <a:ext cx="3686628" cy="2641600"/>
          </a:xfrm>
          <a:prstGeom prst="teardrop">
            <a:avLst/>
          </a:prstGeom>
          <a:solidFill>
            <a:srgbClr val="FAE8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Networks are intervention sites through which, the outreach activities are focused</a:t>
            </a:r>
            <a:endParaRPr lang="en-IN" sz="2400">
              <a:solidFill>
                <a:schemeClr val="tx1"/>
              </a:solidFill>
            </a:endParaRPr>
          </a:p>
        </p:txBody>
      </p:sp>
      <p:sp>
        <p:nvSpPr>
          <p:cNvPr id="7" name="TextBox 6">
            <a:extLst>
              <a:ext uri="{FF2B5EF4-FFF2-40B4-BE49-F238E27FC236}">
                <a16:creationId xmlns:a16="http://schemas.microsoft.com/office/drawing/2014/main" id="{7EDDA141-B7CD-F7E2-B099-9DAEDE0917E6}"/>
              </a:ext>
            </a:extLst>
          </p:cNvPr>
          <p:cNvSpPr txBox="1"/>
          <p:nvPr/>
        </p:nvSpPr>
        <p:spPr>
          <a:xfrm>
            <a:off x="2859315" y="225167"/>
            <a:ext cx="6096000" cy="584775"/>
          </a:xfrm>
          <a:prstGeom prst="rect">
            <a:avLst/>
          </a:prstGeom>
          <a:noFill/>
        </p:spPr>
        <p:txBody>
          <a:bodyPr wrap="square">
            <a:spAutoFit/>
          </a:bodyPr>
          <a:lstStyle/>
          <a:p>
            <a:pPr algn="ctr"/>
            <a:r>
              <a:rPr lang="en-US" sz="3200">
                <a:latin typeface="+mn-lt"/>
                <a:ea typeface="+mn-ea"/>
                <a:cs typeface="+mn-cs"/>
              </a:rPr>
              <a:t>Implementation steps</a:t>
            </a:r>
            <a:endParaRPr lang="en-IN" sz="3200"/>
          </a:p>
        </p:txBody>
      </p:sp>
      <p:cxnSp>
        <p:nvCxnSpPr>
          <p:cNvPr id="8" name="Straight Connector 7">
            <a:extLst>
              <a:ext uri="{FF2B5EF4-FFF2-40B4-BE49-F238E27FC236}">
                <a16:creationId xmlns:a16="http://schemas.microsoft.com/office/drawing/2014/main" id="{9E62ABD6-E332-D4BD-950A-F56D221CE063}"/>
              </a:ext>
            </a:extLst>
          </p:cNvPr>
          <p:cNvCxnSpPr/>
          <p:nvPr/>
        </p:nvCxnSpPr>
        <p:spPr>
          <a:xfrm>
            <a:off x="0" y="1116290"/>
            <a:ext cx="12192000" cy="0"/>
          </a:xfrm>
          <a:prstGeom prst="line">
            <a:avLst/>
          </a:prstGeom>
          <a:ln w="57150">
            <a:solidFill>
              <a:srgbClr val="EF7C8E"/>
            </a:solidFill>
          </a:ln>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5E378055-A02F-9148-9240-3E7A908E2C53}"/>
              </a:ext>
            </a:extLst>
          </p:cNvPr>
          <p:cNvGrpSpPr/>
          <p:nvPr/>
        </p:nvGrpSpPr>
        <p:grpSpPr>
          <a:xfrm>
            <a:off x="7192515" y="2423155"/>
            <a:ext cx="4922293" cy="3998434"/>
            <a:chOff x="6134298" y="2064313"/>
            <a:chExt cx="5247379" cy="4225134"/>
          </a:xfrm>
        </p:grpSpPr>
        <p:pic>
          <p:nvPicPr>
            <p:cNvPr id="27" name="Picture 26">
              <a:extLst>
                <a:ext uri="{FF2B5EF4-FFF2-40B4-BE49-F238E27FC236}">
                  <a16:creationId xmlns:a16="http://schemas.microsoft.com/office/drawing/2014/main" id="{A7DDE197-9B08-17F2-70FD-BD22979F94E7}"/>
                </a:ext>
              </a:extLst>
            </p:cNvPr>
            <p:cNvPicPr>
              <a:picLocks noChangeAspect="1"/>
            </p:cNvPicPr>
            <p:nvPr/>
          </p:nvPicPr>
          <p:blipFill>
            <a:blip r:embed="rId3"/>
            <a:srcRect l="3620" r="4485"/>
            <a:stretch/>
          </p:blipFill>
          <p:spPr>
            <a:xfrm>
              <a:off x="6134298" y="2064313"/>
              <a:ext cx="5247379" cy="4225134"/>
            </a:xfrm>
            <a:prstGeom prst="rect">
              <a:avLst/>
            </a:prstGeom>
          </p:spPr>
        </p:pic>
        <p:sp>
          <p:nvSpPr>
            <p:cNvPr id="2" name="TextBox 1">
              <a:extLst>
                <a:ext uri="{FF2B5EF4-FFF2-40B4-BE49-F238E27FC236}">
                  <a16:creationId xmlns:a16="http://schemas.microsoft.com/office/drawing/2014/main" id="{C9E3E232-6939-0D30-2542-BF722988225D}"/>
                </a:ext>
              </a:extLst>
            </p:cNvPr>
            <p:cNvSpPr txBox="1"/>
            <p:nvPr/>
          </p:nvSpPr>
          <p:spPr>
            <a:xfrm>
              <a:off x="7991061" y="3737466"/>
              <a:ext cx="1378225" cy="830997"/>
            </a:xfrm>
            <a:prstGeom prst="rect">
              <a:avLst/>
            </a:prstGeom>
            <a:solidFill>
              <a:srgbClr val="E96D2F"/>
            </a:solidFill>
          </p:spPr>
          <p:txBody>
            <a:bodyPr wrap="square" rtlCol="0">
              <a:spAutoFit/>
            </a:bodyPr>
            <a:lstStyle/>
            <a:p>
              <a:pPr algn="ctr"/>
              <a:r>
                <a:rPr lang="en-US" sz="1600" err="1">
                  <a:solidFill>
                    <a:schemeClr val="bg1"/>
                  </a:solidFill>
                </a:rPr>
                <a:t>i</a:t>
              </a:r>
              <a:r>
                <a:rPr lang="en-US" sz="1600">
                  <a:solidFill>
                    <a:schemeClr val="bg1"/>
                  </a:solidFill>
                </a:rPr>
                <a:t>-WECS Package of Services</a:t>
              </a:r>
              <a:endParaRPr lang="en-IN" sz="1600">
                <a:solidFill>
                  <a:schemeClr val="bg1"/>
                </a:solidFill>
              </a:endParaRPr>
            </a:p>
          </p:txBody>
        </p:sp>
      </p:grpSp>
      <p:pic>
        <p:nvPicPr>
          <p:cNvPr id="17" name="Picture 16">
            <a:extLst>
              <a:ext uri="{FF2B5EF4-FFF2-40B4-BE49-F238E27FC236}">
                <a16:creationId xmlns:a16="http://schemas.microsoft.com/office/drawing/2014/main" id="{1F700713-A056-FA72-4636-CC93CAEAC8D1}"/>
              </a:ext>
            </a:extLst>
          </p:cNvPr>
          <p:cNvPicPr>
            <a:picLocks noChangeAspect="1"/>
          </p:cNvPicPr>
          <p:nvPr/>
        </p:nvPicPr>
        <p:blipFill>
          <a:blip r:embed="rId4"/>
          <a:srcRect/>
          <a:stretch/>
        </p:blipFill>
        <p:spPr>
          <a:xfrm>
            <a:off x="10627657" y="13803"/>
            <a:ext cx="1378076" cy="1026964"/>
          </a:xfrm>
          <a:prstGeom prst="rect">
            <a:avLst/>
          </a:prstGeom>
        </p:spPr>
      </p:pic>
      <p:grpSp>
        <p:nvGrpSpPr>
          <p:cNvPr id="15" name="Group 14">
            <a:extLst>
              <a:ext uri="{FF2B5EF4-FFF2-40B4-BE49-F238E27FC236}">
                <a16:creationId xmlns:a16="http://schemas.microsoft.com/office/drawing/2014/main" id="{9953151E-BD6C-3D16-D338-568B26132BF9}"/>
              </a:ext>
            </a:extLst>
          </p:cNvPr>
          <p:cNvGrpSpPr/>
          <p:nvPr/>
        </p:nvGrpSpPr>
        <p:grpSpPr>
          <a:xfrm>
            <a:off x="116520" y="1299528"/>
            <a:ext cx="8608196" cy="1537801"/>
            <a:chOff x="362857" y="4581363"/>
            <a:chExt cx="11201400" cy="2189966"/>
          </a:xfrm>
        </p:grpSpPr>
        <p:pic>
          <p:nvPicPr>
            <p:cNvPr id="5" name="Picture 4" descr="A colorful diagram with text and icons&#10;&#10;AI-generated content may be incorrect.">
              <a:extLst>
                <a:ext uri="{FF2B5EF4-FFF2-40B4-BE49-F238E27FC236}">
                  <a16:creationId xmlns:a16="http://schemas.microsoft.com/office/drawing/2014/main" id="{09BFAC6B-C683-ED44-ED16-4694D14C1A0D}"/>
                </a:ext>
              </a:extLst>
            </p:cNvPr>
            <p:cNvPicPr>
              <a:picLocks noChangeAspect="1"/>
            </p:cNvPicPr>
            <p:nvPr/>
          </p:nvPicPr>
          <p:blipFill>
            <a:blip r:embed="rId5">
              <a:extLst>
                <a:ext uri="{28A0092B-C50C-407E-A947-70E740481C1C}">
                  <a14:useLocalDpi xmlns:a14="http://schemas.microsoft.com/office/drawing/2010/main" val="0"/>
                </a:ext>
              </a:extLst>
            </a:blip>
            <a:srcRect l="4500" t="37484" r="3625" b="36315"/>
            <a:stretch>
              <a:fillRect/>
            </a:stretch>
          </p:blipFill>
          <p:spPr>
            <a:xfrm>
              <a:off x="362857" y="4581363"/>
              <a:ext cx="11201400" cy="2189966"/>
            </a:xfrm>
            <a:prstGeom prst="rect">
              <a:avLst/>
            </a:prstGeom>
            <a:solidFill>
              <a:schemeClr val="bg1"/>
            </a:solidFill>
          </p:spPr>
        </p:pic>
        <p:grpSp>
          <p:nvGrpSpPr>
            <p:cNvPr id="14" name="Group 13">
              <a:extLst>
                <a:ext uri="{FF2B5EF4-FFF2-40B4-BE49-F238E27FC236}">
                  <a16:creationId xmlns:a16="http://schemas.microsoft.com/office/drawing/2014/main" id="{7CB11D74-825B-D68E-C52A-C24607A53BA1}"/>
                </a:ext>
              </a:extLst>
            </p:cNvPr>
            <p:cNvGrpSpPr/>
            <p:nvPr/>
          </p:nvGrpSpPr>
          <p:grpSpPr>
            <a:xfrm>
              <a:off x="1023582" y="5203989"/>
              <a:ext cx="10213071" cy="1051923"/>
              <a:chOff x="1023582" y="5203989"/>
              <a:chExt cx="10213071" cy="1051923"/>
            </a:xfrm>
          </p:grpSpPr>
          <p:sp>
            <p:nvSpPr>
              <p:cNvPr id="9" name="TextBox 8">
                <a:extLst>
                  <a:ext uri="{FF2B5EF4-FFF2-40B4-BE49-F238E27FC236}">
                    <a16:creationId xmlns:a16="http://schemas.microsoft.com/office/drawing/2014/main" id="{D082B9BF-04B4-C90B-B65C-DAF36ACF3EE6}"/>
                  </a:ext>
                </a:extLst>
              </p:cNvPr>
              <p:cNvSpPr txBox="1"/>
              <p:nvPr/>
            </p:nvSpPr>
            <p:spPr>
              <a:xfrm>
                <a:off x="1023582" y="5214681"/>
                <a:ext cx="1569493" cy="966827"/>
              </a:xfrm>
              <a:prstGeom prst="rect">
                <a:avLst/>
              </a:prstGeom>
              <a:noFill/>
            </p:spPr>
            <p:txBody>
              <a:bodyPr wrap="square" rtlCol="0">
                <a:spAutoFit/>
              </a:bodyPr>
              <a:lstStyle/>
              <a:p>
                <a:pPr algn="ctr"/>
                <a:r>
                  <a:rPr lang="en-US" sz="1400">
                    <a:solidFill>
                      <a:schemeClr val="bg1"/>
                    </a:solidFill>
                  </a:rPr>
                  <a:t>Identifying network operators</a:t>
                </a:r>
                <a:endParaRPr lang="en-IN" sz="1400">
                  <a:solidFill>
                    <a:schemeClr val="bg1"/>
                  </a:solidFill>
                </a:endParaRPr>
              </a:p>
            </p:txBody>
          </p:sp>
          <p:sp>
            <p:nvSpPr>
              <p:cNvPr id="10" name="TextBox 9">
                <a:extLst>
                  <a:ext uri="{FF2B5EF4-FFF2-40B4-BE49-F238E27FC236}">
                    <a16:creationId xmlns:a16="http://schemas.microsoft.com/office/drawing/2014/main" id="{212A6983-46DF-1277-74F0-4024B3668EDE}"/>
                  </a:ext>
                </a:extLst>
              </p:cNvPr>
              <p:cNvSpPr txBox="1"/>
              <p:nvPr/>
            </p:nvSpPr>
            <p:spPr>
              <a:xfrm>
                <a:off x="3112555" y="5203990"/>
                <a:ext cx="1569493" cy="966827"/>
              </a:xfrm>
              <a:prstGeom prst="rect">
                <a:avLst/>
              </a:prstGeom>
              <a:noFill/>
            </p:spPr>
            <p:txBody>
              <a:bodyPr wrap="square" rtlCol="0">
                <a:spAutoFit/>
              </a:bodyPr>
              <a:lstStyle/>
              <a:p>
                <a:pPr algn="ctr"/>
                <a:r>
                  <a:rPr lang="en-US" sz="1400">
                    <a:solidFill>
                      <a:schemeClr val="bg1"/>
                    </a:solidFill>
                  </a:rPr>
                  <a:t>Mapping the estimated population</a:t>
                </a:r>
                <a:endParaRPr lang="en-IN" sz="1400">
                  <a:solidFill>
                    <a:schemeClr val="bg1"/>
                  </a:solidFill>
                </a:endParaRPr>
              </a:p>
            </p:txBody>
          </p:sp>
          <p:sp>
            <p:nvSpPr>
              <p:cNvPr id="11" name="TextBox 10">
                <a:extLst>
                  <a:ext uri="{FF2B5EF4-FFF2-40B4-BE49-F238E27FC236}">
                    <a16:creationId xmlns:a16="http://schemas.microsoft.com/office/drawing/2014/main" id="{13C11E09-0EBE-9970-5F2A-FAD6050B1843}"/>
                  </a:ext>
                </a:extLst>
              </p:cNvPr>
              <p:cNvSpPr txBox="1"/>
              <p:nvPr/>
            </p:nvSpPr>
            <p:spPr>
              <a:xfrm>
                <a:off x="5237328" y="5203989"/>
                <a:ext cx="1966079" cy="1051923"/>
              </a:xfrm>
              <a:prstGeom prst="rect">
                <a:avLst/>
              </a:prstGeom>
              <a:noFill/>
            </p:spPr>
            <p:txBody>
              <a:bodyPr wrap="square" rtlCol="0">
                <a:spAutoFit/>
              </a:bodyPr>
              <a:lstStyle/>
              <a:p>
                <a:pPr algn="ctr"/>
                <a:r>
                  <a:rPr lang="en-US" sz="1400">
                    <a:solidFill>
                      <a:schemeClr val="bg1"/>
                    </a:solidFill>
                  </a:rPr>
                  <a:t>Providing package of services</a:t>
                </a:r>
                <a:endParaRPr lang="en-IN" sz="1400">
                  <a:solidFill>
                    <a:schemeClr val="bg1"/>
                  </a:solidFill>
                </a:endParaRPr>
              </a:p>
            </p:txBody>
          </p:sp>
          <p:sp>
            <p:nvSpPr>
              <p:cNvPr id="12" name="TextBox 11">
                <a:extLst>
                  <a:ext uri="{FF2B5EF4-FFF2-40B4-BE49-F238E27FC236}">
                    <a16:creationId xmlns:a16="http://schemas.microsoft.com/office/drawing/2014/main" id="{A4AFD974-22B0-BEBC-2D3B-0DD79D8F8D87}"/>
                  </a:ext>
                </a:extLst>
              </p:cNvPr>
              <p:cNvSpPr txBox="1"/>
              <p:nvPr/>
            </p:nvSpPr>
            <p:spPr>
              <a:xfrm>
                <a:off x="7413076" y="5356660"/>
                <a:ext cx="1717344" cy="684835"/>
              </a:xfrm>
              <a:prstGeom prst="rect">
                <a:avLst/>
              </a:prstGeom>
              <a:noFill/>
            </p:spPr>
            <p:txBody>
              <a:bodyPr wrap="square" rtlCol="0">
                <a:spAutoFit/>
              </a:bodyPr>
              <a:lstStyle/>
              <a:p>
                <a:pPr algn="ctr"/>
                <a:r>
                  <a:rPr lang="en-US" sz="1400">
                    <a:solidFill>
                      <a:schemeClr val="bg1"/>
                    </a:solidFill>
                  </a:rPr>
                  <a:t>Networking &amp; Linkages</a:t>
                </a:r>
                <a:endParaRPr lang="en-IN" sz="1400">
                  <a:solidFill>
                    <a:schemeClr val="bg1"/>
                  </a:solidFill>
                </a:endParaRPr>
              </a:p>
            </p:txBody>
          </p:sp>
          <p:sp>
            <p:nvSpPr>
              <p:cNvPr id="13" name="TextBox 12">
                <a:extLst>
                  <a:ext uri="{FF2B5EF4-FFF2-40B4-BE49-F238E27FC236}">
                    <a16:creationId xmlns:a16="http://schemas.microsoft.com/office/drawing/2014/main" id="{3C11B305-36AA-E6E4-ACEE-A8A48088A727}"/>
                  </a:ext>
                </a:extLst>
              </p:cNvPr>
              <p:cNvSpPr txBox="1"/>
              <p:nvPr/>
            </p:nvSpPr>
            <p:spPr>
              <a:xfrm>
                <a:off x="9519309" y="5417112"/>
                <a:ext cx="1717344" cy="402845"/>
              </a:xfrm>
              <a:prstGeom prst="rect">
                <a:avLst/>
              </a:prstGeom>
              <a:noFill/>
            </p:spPr>
            <p:txBody>
              <a:bodyPr wrap="square" rtlCol="0">
                <a:spAutoFit/>
              </a:bodyPr>
              <a:lstStyle/>
              <a:p>
                <a:pPr algn="ctr"/>
                <a:r>
                  <a:rPr lang="en-US" sz="1400">
                    <a:solidFill>
                      <a:schemeClr val="bg1"/>
                    </a:solidFill>
                  </a:rPr>
                  <a:t>Follow-up</a:t>
                </a:r>
                <a:endParaRPr lang="en-IN" sz="1400">
                  <a:solidFill>
                    <a:schemeClr val="bg1"/>
                  </a:solidFill>
                </a:endParaRPr>
              </a:p>
            </p:txBody>
          </p:sp>
        </p:grpSp>
      </p:grpSp>
    </p:spTree>
    <p:extLst>
      <p:ext uri="{BB962C8B-B14F-4D97-AF65-F5344CB8AC3E}">
        <p14:creationId xmlns:p14="http://schemas.microsoft.com/office/powerpoint/2010/main" val="2729128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8BD2F-E21A-C942-9E20-5A49F5B3BA18}"/>
            </a:ext>
          </a:extLst>
        </p:cNvPr>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99303C4A-F796-FE06-AFD7-561974AA8D47}"/>
              </a:ext>
            </a:extLst>
          </p:cNvPr>
          <p:cNvGraphicFramePr>
            <a:graphicFrameLocks noGrp="1"/>
          </p:cNvGraphicFramePr>
          <p:nvPr>
            <p:ph idx="1"/>
            <p:extLst>
              <p:ext uri="{D42A27DB-BD31-4B8C-83A1-F6EECF244321}">
                <p14:modId xmlns:p14="http://schemas.microsoft.com/office/powerpoint/2010/main" val="2813665605"/>
              </p:ext>
            </p:extLst>
          </p:nvPr>
        </p:nvGraphicFramePr>
        <p:xfrm>
          <a:off x="338665" y="1513980"/>
          <a:ext cx="48514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92F8D28A-1766-37FC-076F-BE2BD7821A54}"/>
              </a:ext>
            </a:extLst>
          </p:cNvPr>
          <p:cNvSpPr txBox="1"/>
          <p:nvPr/>
        </p:nvSpPr>
        <p:spPr>
          <a:xfrm>
            <a:off x="701523" y="1275453"/>
            <a:ext cx="2500086" cy="477054"/>
          </a:xfrm>
          <a:prstGeom prst="rect">
            <a:avLst/>
          </a:prstGeom>
          <a:noFill/>
        </p:spPr>
        <p:txBody>
          <a:bodyPr wrap="square">
            <a:spAutoFit/>
          </a:bodyPr>
          <a:lstStyle/>
          <a:p>
            <a:r>
              <a:rPr lang="en-US" sz="2500" b="1"/>
              <a:t>Staff structure</a:t>
            </a:r>
            <a:endParaRPr lang="en-IN" sz="2500"/>
          </a:p>
        </p:txBody>
      </p:sp>
      <p:sp>
        <p:nvSpPr>
          <p:cNvPr id="9" name="TextBox 8">
            <a:extLst>
              <a:ext uri="{FF2B5EF4-FFF2-40B4-BE49-F238E27FC236}">
                <a16:creationId xmlns:a16="http://schemas.microsoft.com/office/drawing/2014/main" id="{B7BC820E-9D10-7D6E-9472-D58D7FEE0FD5}"/>
              </a:ext>
            </a:extLst>
          </p:cNvPr>
          <p:cNvSpPr txBox="1"/>
          <p:nvPr/>
        </p:nvSpPr>
        <p:spPr>
          <a:xfrm>
            <a:off x="7184571" y="1215837"/>
            <a:ext cx="4575629" cy="477054"/>
          </a:xfrm>
          <a:prstGeom prst="rect">
            <a:avLst/>
          </a:prstGeom>
          <a:noFill/>
        </p:spPr>
        <p:txBody>
          <a:bodyPr wrap="square">
            <a:spAutoFit/>
          </a:bodyPr>
          <a:lstStyle/>
          <a:p>
            <a:r>
              <a:rPr lang="en-US" sz="2500" b="1"/>
              <a:t>Capacity building on </a:t>
            </a:r>
            <a:endParaRPr lang="en-IN" sz="2500"/>
          </a:p>
        </p:txBody>
      </p:sp>
      <p:graphicFrame>
        <p:nvGraphicFramePr>
          <p:cNvPr id="10" name="Diagram 9">
            <a:extLst>
              <a:ext uri="{FF2B5EF4-FFF2-40B4-BE49-F238E27FC236}">
                <a16:creationId xmlns:a16="http://schemas.microsoft.com/office/drawing/2014/main" id="{4C6C0544-1BF0-B7FC-EEB6-B04A1AFAB63A}"/>
              </a:ext>
            </a:extLst>
          </p:cNvPr>
          <p:cNvGraphicFramePr/>
          <p:nvPr>
            <p:extLst>
              <p:ext uri="{D42A27DB-BD31-4B8C-83A1-F6EECF244321}">
                <p14:modId xmlns:p14="http://schemas.microsoft.com/office/powerpoint/2010/main" val="445846473"/>
              </p:ext>
            </p:extLst>
          </p:nvPr>
        </p:nvGraphicFramePr>
        <p:xfrm>
          <a:off x="5725888" y="1432124"/>
          <a:ext cx="6099630" cy="314168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Arrow: Chevron 12">
            <a:extLst>
              <a:ext uri="{FF2B5EF4-FFF2-40B4-BE49-F238E27FC236}">
                <a16:creationId xmlns:a16="http://schemas.microsoft.com/office/drawing/2014/main" id="{03A357F2-CD10-CEF7-4B60-3F2C63EA0EDE}"/>
              </a:ext>
            </a:extLst>
          </p:cNvPr>
          <p:cNvSpPr/>
          <p:nvPr/>
        </p:nvSpPr>
        <p:spPr>
          <a:xfrm>
            <a:off x="6524171" y="4525806"/>
            <a:ext cx="5236029" cy="1685811"/>
          </a:xfrm>
          <a:prstGeom prst="chevron">
            <a:avLst/>
          </a:prstGeom>
          <a:solidFill>
            <a:srgbClr val="EF7C8E"/>
          </a:solidFill>
          <a:effectLst>
            <a:glow rad="635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Job aids </a:t>
            </a:r>
            <a:r>
              <a:rPr lang="en-IN">
                <a:solidFill>
                  <a:srgbClr val="FFFFFF"/>
                </a:solidFill>
              </a:rPr>
              <a:t>such as STI pamphlets, flyers, posters, and gifs, were developed to support the field team in delivering consistent and effective services</a:t>
            </a:r>
            <a:r>
              <a:rPr lang="en-US">
                <a:solidFill>
                  <a:srgbClr val="FFFFFF"/>
                </a:solidFill>
              </a:rPr>
              <a:t> </a:t>
            </a:r>
            <a:endParaRPr lang="en-IN">
              <a:solidFill>
                <a:srgbClr val="FFFFFF"/>
              </a:solidFill>
            </a:endParaRPr>
          </a:p>
        </p:txBody>
      </p:sp>
      <p:sp>
        <p:nvSpPr>
          <p:cNvPr id="14" name="TextBox 13">
            <a:extLst>
              <a:ext uri="{FF2B5EF4-FFF2-40B4-BE49-F238E27FC236}">
                <a16:creationId xmlns:a16="http://schemas.microsoft.com/office/drawing/2014/main" id="{809D834A-1B0D-02B6-ACB7-5905EFBF9D2A}"/>
              </a:ext>
            </a:extLst>
          </p:cNvPr>
          <p:cNvSpPr txBox="1"/>
          <p:nvPr/>
        </p:nvSpPr>
        <p:spPr>
          <a:xfrm>
            <a:off x="5725888" y="5113040"/>
            <a:ext cx="1502228" cy="477054"/>
          </a:xfrm>
          <a:prstGeom prst="rect">
            <a:avLst/>
          </a:prstGeom>
          <a:noFill/>
        </p:spPr>
        <p:txBody>
          <a:bodyPr wrap="square">
            <a:spAutoFit/>
          </a:bodyPr>
          <a:lstStyle/>
          <a:p>
            <a:r>
              <a:rPr lang="en-US" sz="2500" b="1"/>
              <a:t>Job aids</a:t>
            </a:r>
            <a:endParaRPr lang="en-IN" sz="2500"/>
          </a:p>
        </p:txBody>
      </p:sp>
      <p:sp>
        <p:nvSpPr>
          <p:cNvPr id="2" name="TextBox 1">
            <a:extLst>
              <a:ext uri="{FF2B5EF4-FFF2-40B4-BE49-F238E27FC236}">
                <a16:creationId xmlns:a16="http://schemas.microsoft.com/office/drawing/2014/main" id="{7E06C3AF-825F-EE4B-DBCD-7816C7BC016D}"/>
              </a:ext>
            </a:extLst>
          </p:cNvPr>
          <p:cNvSpPr txBox="1"/>
          <p:nvPr/>
        </p:nvSpPr>
        <p:spPr>
          <a:xfrm>
            <a:off x="440657" y="274087"/>
            <a:ext cx="9746344" cy="584775"/>
          </a:xfrm>
          <a:prstGeom prst="rect">
            <a:avLst/>
          </a:prstGeom>
          <a:noFill/>
        </p:spPr>
        <p:txBody>
          <a:bodyPr wrap="square">
            <a:spAutoFit/>
          </a:bodyPr>
          <a:lstStyle/>
          <a:p>
            <a:pPr algn="ctr"/>
            <a:r>
              <a:rPr lang="en-US" sz="3200">
                <a:latin typeface="+mn-lt"/>
                <a:ea typeface="+mn-ea"/>
                <a:cs typeface="+mn-cs"/>
              </a:rPr>
              <a:t>Lean, skilled, equipped: The efficiency edge</a:t>
            </a:r>
            <a:endParaRPr lang="en-IN" sz="3200"/>
          </a:p>
        </p:txBody>
      </p:sp>
      <p:cxnSp>
        <p:nvCxnSpPr>
          <p:cNvPr id="3" name="Straight Connector 2">
            <a:extLst>
              <a:ext uri="{FF2B5EF4-FFF2-40B4-BE49-F238E27FC236}">
                <a16:creationId xmlns:a16="http://schemas.microsoft.com/office/drawing/2014/main" id="{87852499-4901-DD90-AC4E-31859DBB1E31}"/>
              </a:ext>
            </a:extLst>
          </p:cNvPr>
          <p:cNvCxnSpPr/>
          <p:nvPr/>
        </p:nvCxnSpPr>
        <p:spPr>
          <a:xfrm>
            <a:off x="0" y="1108499"/>
            <a:ext cx="12192000" cy="0"/>
          </a:xfrm>
          <a:prstGeom prst="line">
            <a:avLst/>
          </a:prstGeom>
          <a:ln w="57150">
            <a:solidFill>
              <a:srgbClr val="EF7C8E"/>
            </a:solidFill>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4AA6715D-8A56-9A0C-3022-BFD38B56AE9C}"/>
              </a:ext>
            </a:extLst>
          </p:cNvPr>
          <p:cNvPicPr>
            <a:picLocks noChangeAspect="1"/>
          </p:cNvPicPr>
          <p:nvPr/>
        </p:nvPicPr>
        <p:blipFill>
          <a:blip r:embed="rId13"/>
          <a:srcRect/>
          <a:stretch/>
        </p:blipFill>
        <p:spPr>
          <a:xfrm>
            <a:off x="10627657" y="13803"/>
            <a:ext cx="1378076" cy="1026964"/>
          </a:xfrm>
          <a:prstGeom prst="rect">
            <a:avLst/>
          </a:prstGeom>
        </p:spPr>
      </p:pic>
    </p:spTree>
    <p:extLst>
      <p:ext uri="{BB962C8B-B14F-4D97-AF65-F5344CB8AC3E}">
        <p14:creationId xmlns:p14="http://schemas.microsoft.com/office/powerpoint/2010/main" val="2595618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5EBF0-C618-BE1E-B260-60B1DBD26AE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A212C3C-5B51-A4FB-355B-4391B92AE261}"/>
              </a:ext>
            </a:extLst>
          </p:cNvPr>
          <p:cNvPicPr>
            <a:picLocks noChangeAspect="1"/>
          </p:cNvPicPr>
          <p:nvPr/>
        </p:nvPicPr>
        <p:blipFill>
          <a:blip r:embed="rId3"/>
          <a:srcRect t="-56621" r="50000" b="56621"/>
          <a:stretch/>
        </p:blipFill>
        <p:spPr>
          <a:xfrm>
            <a:off x="9993630" y="723954"/>
            <a:ext cx="1950720" cy="5410091"/>
          </a:xfrm>
          <a:prstGeom prst="rect">
            <a:avLst/>
          </a:prstGeom>
        </p:spPr>
      </p:pic>
      <p:pic>
        <p:nvPicPr>
          <p:cNvPr id="8" name="Picture 7">
            <a:extLst>
              <a:ext uri="{FF2B5EF4-FFF2-40B4-BE49-F238E27FC236}">
                <a16:creationId xmlns:a16="http://schemas.microsoft.com/office/drawing/2014/main" id="{DE0C6686-CCDB-2068-D16F-0DB2D735CCA7}"/>
              </a:ext>
            </a:extLst>
          </p:cNvPr>
          <p:cNvPicPr>
            <a:picLocks noChangeAspect="1"/>
          </p:cNvPicPr>
          <p:nvPr/>
        </p:nvPicPr>
        <p:blipFill>
          <a:blip r:embed="rId3"/>
          <a:srcRect l="50000" b="57082"/>
          <a:stretch/>
        </p:blipFill>
        <p:spPr>
          <a:xfrm>
            <a:off x="9993630" y="1270844"/>
            <a:ext cx="1950720" cy="2321877"/>
          </a:xfrm>
          <a:prstGeom prst="rect">
            <a:avLst/>
          </a:prstGeom>
        </p:spPr>
      </p:pic>
      <p:pic>
        <p:nvPicPr>
          <p:cNvPr id="9" name="Picture 8">
            <a:extLst>
              <a:ext uri="{FF2B5EF4-FFF2-40B4-BE49-F238E27FC236}">
                <a16:creationId xmlns:a16="http://schemas.microsoft.com/office/drawing/2014/main" id="{C24ED53C-7373-1DBD-5ACA-342766C2509B}"/>
              </a:ext>
            </a:extLst>
          </p:cNvPr>
          <p:cNvPicPr>
            <a:picLocks noChangeAspect="1"/>
          </p:cNvPicPr>
          <p:nvPr/>
        </p:nvPicPr>
        <p:blipFill>
          <a:blip r:embed="rId3"/>
          <a:srcRect l="50000" t="48934" b="12854"/>
          <a:stretch/>
        </p:blipFill>
        <p:spPr>
          <a:xfrm>
            <a:off x="6901618" y="1954365"/>
            <a:ext cx="3092012" cy="3276711"/>
          </a:xfrm>
          <a:prstGeom prst="rect">
            <a:avLst/>
          </a:prstGeom>
        </p:spPr>
      </p:pic>
      <p:graphicFrame>
        <p:nvGraphicFramePr>
          <p:cNvPr id="4" name="Diagram 3">
            <a:extLst>
              <a:ext uri="{FF2B5EF4-FFF2-40B4-BE49-F238E27FC236}">
                <a16:creationId xmlns:a16="http://schemas.microsoft.com/office/drawing/2014/main" id="{BB7B3B57-6FC4-D327-7613-59216485271C}"/>
              </a:ext>
            </a:extLst>
          </p:cNvPr>
          <p:cNvGraphicFramePr/>
          <p:nvPr>
            <p:extLst>
              <p:ext uri="{D42A27DB-BD31-4B8C-83A1-F6EECF244321}">
                <p14:modId xmlns:p14="http://schemas.microsoft.com/office/powerpoint/2010/main" val="3614819045"/>
              </p:ext>
            </p:extLst>
          </p:nvPr>
        </p:nvGraphicFramePr>
        <p:xfrm>
          <a:off x="-522516" y="1357581"/>
          <a:ext cx="8108649" cy="49444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D228411B-860F-6BBA-4148-6F9925E2B28F}"/>
              </a:ext>
            </a:extLst>
          </p:cNvPr>
          <p:cNvSpPr txBox="1"/>
          <p:nvPr/>
        </p:nvSpPr>
        <p:spPr>
          <a:xfrm>
            <a:off x="186267" y="327541"/>
            <a:ext cx="10513964" cy="584775"/>
          </a:xfrm>
          <a:prstGeom prst="rect">
            <a:avLst/>
          </a:prstGeom>
          <a:noFill/>
        </p:spPr>
        <p:txBody>
          <a:bodyPr wrap="square">
            <a:spAutoFit/>
          </a:bodyPr>
          <a:lstStyle/>
          <a:p>
            <a:pPr algn="ctr"/>
            <a:r>
              <a:rPr lang="en-US" sz="3200">
                <a:latin typeface="+mn-lt"/>
                <a:ea typeface="+mn-ea"/>
                <a:cs typeface="+mn-cs"/>
              </a:rPr>
              <a:t>Demand creation through community-led approach</a:t>
            </a:r>
            <a:endParaRPr lang="en-IN" sz="3200"/>
          </a:p>
        </p:txBody>
      </p:sp>
      <p:cxnSp>
        <p:nvCxnSpPr>
          <p:cNvPr id="5" name="Straight Connector 4">
            <a:extLst>
              <a:ext uri="{FF2B5EF4-FFF2-40B4-BE49-F238E27FC236}">
                <a16:creationId xmlns:a16="http://schemas.microsoft.com/office/drawing/2014/main" id="{4341CC1B-5C86-3FE9-77F5-CB8101397038}"/>
              </a:ext>
            </a:extLst>
          </p:cNvPr>
          <p:cNvCxnSpPr/>
          <p:nvPr/>
        </p:nvCxnSpPr>
        <p:spPr>
          <a:xfrm>
            <a:off x="-38708" y="1270844"/>
            <a:ext cx="12192000" cy="0"/>
          </a:xfrm>
          <a:prstGeom prst="line">
            <a:avLst/>
          </a:prstGeom>
          <a:ln w="57150">
            <a:solidFill>
              <a:srgbClr val="EF7C8E"/>
            </a:solidFill>
          </a:ln>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637351B6-F67A-FADB-B5BE-34D0D5F22959}"/>
              </a:ext>
            </a:extLst>
          </p:cNvPr>
          <p:cNvPicPr>
            <a:picLocks noChangeAspect="1"/>
          </p:cNvPicPr>
          <p:nvPr/>
        </p:nvPicPr>
        <p:blipFill>
          <a:blip r:embed="rId9"/>
          <a:srcRect/>
          <a:stretch/>
        </p:blipFill>
        <p:spPr>
          <a:xfrm>
            <a:off x="10627657" y="13803"/>
            <a:ext cx="1378076" cy="1026964"/>
          </a:xfrm>
          <a:prstGeom prst="rect">
            <a:avLst/>
          </a:prstGeom>
        </p:spPr>
      </p:pic>
    </p:spTree>
    <p:extLst>
      <p:ext uri="{BB962C8B-B14F-4D97-AF65-F5344CB8AC3E}">
        <p14:creationId xmlns:p14="http://schemas.microsoft.com/office/powerpoint/2010/main" val="38988637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6af2d52-594f-4bb0-95b8-de5379b1d90b" xsi:nil="true"/>
    <lcf76f155ced4ddcb4097134ff3c332f xmlns="15ce61e7-f389-49f7-9e1e-20a97db02f7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E054A80F339E54DB61475C18B0680C3" ma:contentTypeVersion="14" ma:contentTypeDescription="Create a new document." ma:contentTypeScope="" ma:versionID="d329d90cebd7559a1aa3f312eae14995">
  <xsd:schema xmlns:xsd="http://www.w3.org/2001/XMLSchema" xmlns:xs="http://www.w3.org/2001/XMLSchema" xmlns:p="http://schemas.microsoft.com/office/2006/metadata/properties" xmlns:ns2="15ce61e7-f389-49f7-9e1e-20a97db02f7c" xmlns:ns3="66af2d52-594f-4bb0-95b8-de5379b1d90b" targetNamespace="http://schemas.microsoft.com/office/2006/metadata/properties" ma:root="true" ma:fieldsID="8d4f48c481ede3c9eb7cb919def73aa3" ns2:_="" ns3:_="">
    <xsd:import namespace="15ce61e7-f389-49f7-9e1e-20a97db02f7c"/>
    <xsd:import namespace="66af2d52-594f-4bb0-95b8-de5379b1d90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ce61e7-f389-49f7-9e1e-20a97db02f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6af2d52-594f-4bb0-95b8-de5379b1d90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9e2c1717-620c-43a8-856b-1acb12110f46}" ma:internalName="TaxCatchAll" ma:showField="CatchAllData" ma:web="66af2d52-594f-4bb0-95b8-de5379b1d90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83E8DB-6C90-4154-B639-8B0B221DB991}">
  <ds:schemaRefs>
    <ds:schemaRef ds:uri="http://schemas.microsoft.com/office/2006/documentManagement/types"/>
    <ds:schemaRef ds:uri="http://schemas.openxmlformats.org/package/2006/metadata/core-properties"/>
    <ds:schemaRef ds:uri="http://purl.org/dc/dcmitype/"/>
    <ds:schemaRef ds:uri="15ce61e7-f389-49f7-9e1e-20a97db02f7c"/>
    <ds:schemaRef ds:uri="http://purl.org/dc/elements/1.1/"/>
    <ds:schemaRef ds:uri="http://purl.org/dc/terms/"/>
    <ds:schemaRef ds:uri="http://schemas.microsoft.com/office/infopath/2007/PartnerControls"/>
    <ds:schemaRef ds:uri="66af2d52-594f-4bb0-95b8-de5379b1d90b"/>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E6EB84B-99DF-41DC-AAB9-F961231C2CD2}">
  <ds:schemaRefs>
    <ds:schemaRef ds:uri="15ce61e7-f389-49f7-9e1e-20a97db02f7c"/>
    <ds:schemaRef ds:uri="66af2d52-594f-4bb0-95b8-de5379b1d90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ECE443F-BF1C-4BEC-AB0A-BF381EC426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72</TotalTime>
  <Words>3057</Words>
  <Application>Microsoft Office PowerPoint</Application>
  <PresentationFormat>Widescreen</PresentationFormat>
  <Paragraphs>326</Paragraphs>
  <Slides>19</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Aptos</vt:lpstr>
      <vt:lpstr>Aptos Display</vt:lpstr>
      <vt:lpstr>Arial</vt:lpstr>
      <vt:lpstr>Arial MT</vt:lpstr>
      <vt:lpstr>Calibri</vt:lpstr>
      <vt:lpstr>IAS Ribbon Sans Regular</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VHS</dc:creator>
  <cp:lastModifiedBy>VHS</cp:lastModifiedBy>
  <cp:revision>9</cp:revision>
  <cp:lastPrinted>2025-07-10T11:55:19Z</cp:lastPrinted>
  <dcterms:created xsi:type="dcterms:W3CDTF">2025-05-28T06:06:25Z</dcterms:created>
  <dcterms:modified xsi:type="dcterms:W3CDTF">2025-07-10T11:55:29Z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2025-06-23T10:09:36Z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7e2b23d9-4208-43b1-8f57-d293483a8511</vt:lpwstr>
  </property>
  <property fmtid="{D5CDD505-2E9C-101B-9397-08002B2CF9AE}" pid="8" name="MSIP_Label_7b94a7b8-f06c-4dfe-bdcc-9b548fd58c31_ContentBits">
    <vt:lpwstr>0</vt:lpwstr>
  </property>
  <property fmtid="{D5CDD505-2E9C-101B-9397-08002B2CF9AE}" pid="9" name="ContentTypeId">
    <vt:lpwstr>0x0101007E054A80F339E54DB61475C18B0680C3</vt:lpwstr>
  </property>
  <property fmtid="{D5CDD505-2E9C-101B-9397-08002B2CF9AE}" pid="10" name="MediaServiceImageTags">
    <vt:lpwstr/>
  </property>
</Properties>
</file>