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2" r:id="rId1"/>
  </p:sldMasterIdLst>
  <p:notesMasterIdLst>
    <p:notesMasterId r:id="rId18"/>
  </p:notesMasterIdLst>
  <p:sldIdLst>
    <p:sldId id="266" r:id="rId2"/>
    <p:sldId id="2147471118" r:id="rId3"/>
    <p:sldId id="258" r:id="rId4"/>
    <p:sldId id="262" r:id="rId5"/>
    <p:sldId id="274" r:id="rId6"/>
    <p:sldId id="2147471116" r:id="rId7"/>
    <p:sldId id="2147471108" r:id="rId8"/>
    <p:sldId id="2147471115" r:id="rId9"/>
    <p:sldId id="2147471110" r:id="rId10"/>
    <p:sldId id="301" r:id="rId11"/>
    <p:sldId id="2147471117" r:id="rId12"/>
    <p:sldId id="283" r:id="rId13"/>
    <p:sldId id="2147471104" r:id="rId14"/>
    <p:sldId id="2147471105" r:id="rId15"/>
    <p:sldId id="2147471106" r:id="rId16"/>
    <p:sldId id="2147471119"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
      <p:font typeface="Helvetica" panose="020B0604020202020204" pitchFamily="34" charset="0"/>
      <p:regular r:id="rId27"/>
      <p:bold r:id="rId28"/>
      <p:italic r:id="rId29"/>
      <p:bold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67" autoAdjust="0"/>
    <p:restoredTop sz="96327"/>
  </p:normalViewPr>
  <p:slideViewPr>
    <p:cSldViewPr snapToGrid="0" snapToObjects="1">
      <p:cViewPr varScale="1">
        <p:scale>
          <a:sx n="69" d="100"/>
          <a:sy n="69" d="100"/>
        </p:scale>
        <p:origin x="70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gemmaoberth\Dropbox\Consulting\Clients\ITPC\Citizen%20Science%20Phase%202\%22Triple%20I%22%20Report\Raw%20Data\MANERELA%20Quantitative%20Dataset%20202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0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200" b="1" dirty="0">
                <a:solidFill>
                  <a:srgbClr val="562A83"/>
                </a:solidFill>
                <a:latin typeface="Helvetica" pitchFamily="2" charset="0"/>
              </a:rPr>
              <a:t>FIGURE</a:t>
            </a:r>
            <a:r>
              <a:rPr lang="en-GB" sz="1200" b="1" dirty="0">
                <a:solidFill>
                  <a:schemeClr val="accent2"/>
                </a:solidFill>
                <a:latin typeface="Helvetica" pitchFamily="2" charset="0"/>
              </a:rPr>
              <a:t>. </a:t>
            </a:r>
            <a:r>
              <a:rPr lang="en-GB" sz="1200" dirty="0">
                <a:latin typeface="Helvetica" pitchFamily="2" charset="0"/>
              </a:rPr>
              <a:t>Number of people who were virally suppressed (&lt; 0-199 copies/ml or undetectable) at CLM sites with and without DSD strengthening interventions, 2023</a:t>
            </a:r>
          </a:p>
        </c:rich>
      </c:tx>
      <c:layout>
        <c:manualLayout>
          <c:xMode val="edge"/>
          <c:yMode val="edge"/>
          <c:x val="7.1433849929758621E-3"/>
          <c:y val="0"/>
        </c:manualLayout>
      </c:layout>
      <c:overlay val="0"/>
      <c:spPr>
        <a:noFill/>
        <a:ln>
          <a:noFill/>
        </a:ln>
        <a:effectLst/>
      </c:spPr>
      <c:txPr>
        <a:bodyPr rot="0" spcFirstLastPara="1" vertOverflow="ellipsis" vert="horz" wrap="square" anchor="ctr" anchorCtr="1"/>
        <a:lstStyle/>
        <a:p>
          <a:pPr algn="l">
            <a:defRPr sz="10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562A8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rgbClr val="562A83"/>
                    </a:solidFill>
                    <a:latin typeface="Helvetica" pitchFamily="2"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'VLS OR'!$D$26:$D$27</c:f>
              <c:strCache>
                <c:ptCount val="2"/>
                <c:pt idx="0">
                  <c:v>Sites with DSD strengthening interventions (n=7)</c:v>
                </c:pt>
                <c:pt idx="1">
                  <c:v>Sites without DSD strengthening interventions (n=7)</c:v>
                </c:pt>
              </c:strCache>
            </c:strRef>
          </c:cat>
          <c:val>
            <c:numRef>
              <c:f>'VLS OR'!$E$26:$E$27</c:f>
              <c:numCache>
                <c:formatCode>General</c:formatCode>
                <c:ptCount val="2"/>
                <c:pt idx="0">
                  <c:v>2965</c:v>
                </c:pt>
                <c:pt idx="1">
                  <c:v>1297</c:v>
                </c:pt>
              </c:numCache>
            </c:numRef>
          </c:val>
          <c:extLst>
            <c:ext xmlns:c16="http://schemas.microsoft.com/office/drawing/2014/chart" uri="{C3380CC4-5D6E-409C-BE32-E72D297353CC}">
              <c16:uniqueId val="{00000000-7620-814A-9F38-063379DEE76C}"/>
            </c:ext>
          </c:extLst>
        </c:ser>
        <c:dLbls>
          <c:showLegendKey val="0"/>
          <c:showVal val="0"/>
          <c:showCatName val="0"/>
          <c:showSerName val="0"/>
          <c:showPercent val="0"/>
          <c:showBubbleSize val="0"/>
        </c:dLbls>
        <c:gapWidth val="125"/>
        <c:overlap val="-27"/>
        <c:axId val="990586672"/>
        <c:axId val="990588672"/>
      </c:barChart>
      <c:catAx>
        <c:axId val="99058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90588672"/>
        <c:crosses val="autoZero"/>
        <c:auto val="1"/>
        <c:lblAlgn val="ctr"/>
        <c:lblOffset val="100"/>
        <c:noMultiLvlLbl val="0"/>
      </c:catAx>
      <c:valAx>
        <c:axId val="990588672"/>
        <c:scaling>
          <c:orientation val="minMax"/>
        </c:scaling>
        <c:delete val="1"/>
        <c:axPos val="l"/>
        <c:numFmt formatCode="General" sourceLinked="1"/>
        <c:majorTickMark val="none"/>
        <c:minorTickMark val="none"/>
        <c:tickLblPos val="nextTo"/>
        <c:crossAx val="990586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85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AC4D20E5-D8F7-594B-9D91-F763D43B9AF7}" type="datetimeFigureOut">
              <a:rPr lang="en-GB" smtClean="0"/>
              <a:pPr/>
              <a:t>07/07/2025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1BE8DCDC-D13C-2549-BE6A-717E9EED41AD}" type="slidenum">
              <a:rPr lang="en-GB" smtClean="0"/>
              <a:pPr/>
              <a:t>‹#›</a:t>
            </a:fld>
            <a:endParaRPr lang="en-GB" dirty="0"/>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53818-D77F-CE07-112A-33C8C4998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BE8AE-DB23-11EF-A7CF-3CA1B41CF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9170F5-299D-0D6A-CAB0-279F8F6E0784}"/>
              </a:ext>
            </a:extLst>
          </p:cNvPr>
          <p:cNvSpPr>
            <a:spLocks noGrp="1"/>
          </p:cNvSpPr>
          <p:nvPr>
            <p:ph type="body" idx="1"/>
          </p:nvPr>
        </p:nvSpPr>
        <p:spPr/>
        <p:txBody>
          <a:bodyPr/>
          <a:lstStyle/>
          <a:p>
            <a:r>
              <a:rPr lang="en-US" dirty="0"/>
              <a:t>What was the intervention?</a:t>
            </a:r>
          </a:p>
          <a:p>
            <a:endParaRPr lang="en-US" dirty="0"/>
          </a:p>
          <a:p>
            <a:r>
              <a:rPr lang="en-US" sz="1800" kern="0" dirty="0">
                <a:solidFill>
                  <a:srgbClr val="595959"/>
                </a:solidFill>
                <a:effectLst/>
                <a:latin typeface="Arial" panose="020B0604020202020204" pitchFamily="34" charset="0"/>
                <a:ea typeface="Times New Roman" panose="02020603050405020304" pitchFamily="18" charset="0"/>
              </a:rPr>
              <a:t>a) We engaged clinic committees to help us find solutions. </a:t>
            </a:r>
          </a:p>
          <a:p>
            <a:r>
              <a:rPr lang="en-US" sz="1800" kern="0" dirty="0">
                <a:solidFill>
                  <a:srgbClr val="595959"/>
                </a:solidFill>
                <a:effectLst/>
                <a:latin typeface="Arial" panose="020B0604020202020204" pitchFamily="34" charset="0"/>
                <a:ea typeface="Times New Roman" panose="02020603050405020304" pitchFamily="18" charset="0"/>
              </a:rPr>
              <a:t>b) They encouraged the Ward-based Outreach Teams to conduct health talks for women of childbearing age. </a:t>
            </a:r>
          </a:p>
          <a:p>
            <a:r>
              <a:rPr lang="en-US" sz="1800" kern="0" dirty="0">
                <a:solidFill>
                  <a:srgbClr val="595959"/>
                </a:solidFill>
                <a:effectLst/>
                <a:latin typeface="Arial" panose="020B0604020202020204" pitchFamily="34" charset="0"/>
                <a:ea typeface="Times New Roman" panose="02020603050405020304" pitchFamily="18" charset="0"/>
              </a:rPr>
              <a:t>c) They also advocated for the enhanced use of the </a:t>
            </a:r>
            <a:r>
              <a:rPr lang="en-US" sz="1800" i="1" kern="0" dirty="0">
                <a:solidFill>
                  <a:srgbClr val="595959"/>
                </a:solidFill>
                <a:effectLst/>
                <a:latin typeface="Arial" panose="020B0604020202020204" pitchFamily="34" charset="0"/>
                <a:ea typeface="Times New Roman" panose="02020603050405020304" pitchFamily="18" charset="0"/>
              </a:rPr>
              <a:t>NHLS</a:t>
            </a:r>
            <a:r>
              <a:rPr lang="en-US" sz="1800" kern="0" dirty="0">
                <a:solidFill>
                  <a:srgbClr val="595959"/>
                </a:solidFill>
                <a:effectLst/>
                <a:latin typeface="Arial" panose="020B0604020202020204" pitchFamily="34" charset="0"/>
                <a:ea typeface="Times New Roman" panose="02020603050405020304" pitchFamily="18" charset="0"/>
              </a:rPr>
              <a:t> LabTrak</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a system used to telephonically trace unreachable recipients of care</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to monitor foreign nationals visiting the clinics. </a:t>
            </a:r>
          </a:p>
          <a:p>
            <a:r>
              <a:rPr lang="en-US" sz="1800" kern="0" dirty="0">
                <a:solidFill>
                  <a:srgbClr val="595959"/>
                </a:solidFill>
                <a:effectLst/>
                <a:latin typeface="Arial" panose="020B0604020202020204" pitchFamily="34" charset="0"/>
                <a:ea typeface="Times New Roman" panose="02020603050405020304" pitchFamily="18" charset="0"/>
              </a:rPr>
              <a:t>d) Finally, we worked with facility managers to implement a practice of documenting reasons for late ANC visits in patient files.</a:t>
            </a:r>
            <a:r>
              <a:rPr lang="en-US" dirty="0">
                <a:effectLst/>
              </a:rPr>
              <a:t> </a:t>
            </a:r>
            <a:endParaRPr lang="en-US" dirty="0"/>
          </a:p>
        </p:txBody>
      </p:sp>
      <p:sp>
        <p:nvSpPr>
          <p:cNvPr id="4" name="Slide Number Placeholder 3">
            <a:extLst>
              <a:ext uri="{FF2B5EF4-FFF2-40B4-BE49-F238E27FC236}">
                <a16:creationId xmlns:a16="http://schemas.microsoft.com/office/drawing/2014/main" id="{03FBFC2B-C622-B383-6D53-DCDA1BDCBC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5356-FAE6-5B4F-BE63-DD00721F3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9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DC818-267B-0F21-F09E-BFF8A6109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107BF-1EE0-70EF-9432-EA0D34C9D3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EC984-E866-C73B-ECDA-BE45316F7096}"/>
              </a:ext>
            </a:extLst>
          </p:cNvPr>
          <p:cNvSpPr>
            <a:spLocks noGrp="1"/>
          </p:cNvSpPr>
          <p:nvPr>
            <p:ph type="body" idx="1"/>
          </p:nvPr>
        </p:nvSpPr>
        <p:spPr/>
        <p:txBody>
          <a:bodyPr/>
          <a:lstStyle/>
          <a:p>
            <a:r>
              <a:rPr lang="en-US" dirty="0"/>
              <a:t>What was the intervention?</a:t>
            </a:r>
          </a:p>
          <a:p>
            <a:endParaRPr lang="en-US" dirty="0"/>
          </a:p>
          <a:p>
            <a:r>
              <a:rPr lang="en-US" sz="1800" kern="0" dirty="0">
                <a:solidFill>
                  <a:srgbClr val="595959"/>
                </a:solidFill>
                <a:effectLst/>
                <a:latin typeface="Arial" panose="020B0604020202020204" pitchFamily="34" charset="0"/>
                <a:ea typeface="Times New Roman" panose="02020603050405020304" pitchFamily="18" charset="0"/>
              </a:rPr>
              <a:t>a) We engaged clinic committees to help us find solutions. </a:t>
            </a:r>
          </a:p>
          <a:p>
            <a:r>
              <a:rPr lang="en-US" sz="1800" kern="0" dirty="0">
                <a:solidFill>
                  <a:srgbClr val="595959"/>
                </a:solidFill>
                <a:effectLst/>
                <a:latin typeface="Arial" panose="020B0604020202020204" pitchFamily="34" charset="0"/>
                <a:ea typeface="Times New Roman" panose="02020603050405020304" pitchFamily="18" charset="0"/>
              </a:rPr>
              <a:t>b) They encouraged the Ward-based Outreach Teams to conduct health talks for women of childbearing age. </a:t>
            </a:r>
          </a:p>
          <a:p>
            <a:r>
              <a:rPr lang="en-US" sz="1800" kern="0" dirty="0">
                <a:solidFill>
                  <a:srgbClr val="595959"/>
                </a:solidFill>
                <a:effectLst/>
                <a:latin typeface="Arial" panose="020B0604020202020204" pitchFamily="34" charset="0"/>
                <a:ea typeface="Times New Roman" panose="02020603050405020304" pitchFamily="18" charset="0"/>
              </a:rPr>
              <a:t>c) They also advocated for the enhanced use of the </a:t>
            </a:r>
            <a:r>
              <a:rPr lang="en-US" sz="1800" i="1" kern="0" dirty="0">
                <a:solidFill>
                  <a:srgbClr val="595959"/>
                </a:solidFill>
                <a:effectLst/>
                <a:latin typeface="Arial" panose="020B0604020202020204" pitchFamily="34" charset="0"/>
                <a:ea typeface="Times New Roman" panose="02020603050405020304" pitchFamily="18" charset="0"/>
              </a:rPr>
              <a:t>NHLS</a:t>
            </a:r>
            <a:r>
              <a:rPr lang="en-US" sz="1800" kern="0" dirty="0">
                <a:solidFill>
                  <a:srgbClr val="595959"/>
                </a:solidFill>
                <a:effectLst/>
                <a:latin typeface="Arial" panose="020B0604020202020204" pitchFamily="34" charset="0"/>
                <a:ea typeface="Times New Roman" panose="02020603050405020304" pitchFamily="18" charset="0"/>
              </a:rPr>
              <a:t> LabTrak</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a system used to telephonically trace unreachable recipients of care</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to monitor foreign nationals visiting the clinics. </a:t>
            </a:r>
          </a:p>
          <a:p>
            <a:r>
              <a:rPr lang="en-US" sz="1800" kern="0" dirty="0">
                <a:solidFill>
                  <a:srgbClr val="595959"/>
                </a:solidFill>
                <a:effectLst/>
                <a:latin typeface="Arial" panose="020B0604020202020204" pitchFamily="34" charset="0"/>
                <a:ea typeface="Times New Roman" panose="02020603050405020304" pitchFamily="18" charset="0"/>
              </a:rPr>
              <a:t>d) Finally, we worked with facility managers to implement a practice of documenting reasons for late ANC visits in patient files.</a:t>
            </a:r>
            <a:r>
              <a:rPr lang="en-US" dirty="0">
                <a:effectLst/>
              </a:rPr>
              <a:t> </a:t>
            </a:r>
            <a:endParaRPr lang="en-US" dirty="0"/>
          </a:p>
        </p:txBody>
      </p:sp>
      <p:sp>
        <p:nvSpPr>
          <p:cNvPr id="4" name="Slide Number Placeholder 3">
            <a:extLst>
              <a:ext uri="{FF2B5EF4-FFF2-40B4-BE49-F238E27FC236}">
                <a16:creationId xmlns:a16="http://schemas.microsoft.com/office/drawing/2014/main" id="{4A631B89-8865-E88B-F0F0-B95D68423F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5356-FAE6-5B4F-BE63-DD00721F3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324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782A0-002A-25B6-9EDE-03AA9C5F5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B4E70-CC74-2252-CC0D-B524D2A21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23654-28FC-3492-73A5-9E63F192222D}"/>
              </a:ext>
            </a:extLst>
          </p:cNvPr>
          <p:cNvSpPr>
            <a:spLocks noGrp="1"/>
          </p:cNvSpPr>
          <p:nvPr>
            <p:ph type="body" idx="1"/>
          </p:nvPr>
        </p:nvSpPr>
        <p:spPr/>
        <p:txBody>
          <a:bodyPr/>
          <a:lstStyle/>
          <a:p>
            <a:r>
              <a:rPr lang="en-US" dirty="0"/>
              <a:t>What was the intervention?</a:t>
            </a:r>
          </a:p>
          <a:p>
            <a:endParaRPr lang="en-US" dirty="0"/>
          </a:p>
          <a:p>
            <a:r>
              <a:rPr lang="en-US" sz="1800" kern="0" dirty="0">
                <a:solidFill>
                  <a:srgbClr val="595959"/>
                </a:solidFill>
                <a:effectLst/>
                <a:latin typeface="Arial" panose="020B0604020202020204" pitchFamily="34" charset="0"/>
                <a:ea typeface="Times New Roman" panose="02020603050405020304" pitchFamily="18" charset="0"/>
              </a:rPr>
              <a:t>a) We engaged clinic committees to help us find solutions. </a:t>
            </a:r>
          </a:p>
          <a:p>
            <a:r>
              <a:rPr lang="en-US" sz="1800" kern="0" dirty="0">
                <a:solidFill>
                  <a:srgbClr val="595959"/>
                </a:solidFill>
                <a:effectLst/>
                <a:latin typeface="Arial" panose="020B0604020202020204" pitchFamily="34" charset="0"/>
                <a:ea typeface="Times New Roman" panose="02020603050405020304" pitchFamily="18" charset="0"/>
              </a:rPr>
              <a:t>b) They encouraged the Ward-based Outreach Teams to conduct health talks for women of childbearing age. </a:t>
            </a:r>
          </a:p>
          <a:p>
            <a:r>
              <a:rPr lang="en-US" sz="1800" kern="0" dirty="0">
                <a:solidFill>
                  <a:srgbClr val="595959"/>
                </a:solidFill>
                <a:effectLst/>
                <a:latin typeface="Arial" panose="020B0604020202020204" pitchFamily="34" charset="0"/>
                <a:ea typeface="Times New Roman" panose="02020603050405020304" pitchFamily="18" charset="0"/>
              </a:rPr>
              <a:t>c) They also advocated for the enhanced use of the </a:t>
            </a:r>
            <a:r>
              <a:rPr lang="en-US" sz="1800" i="1" kern="0" dirty="0">
                <a:solidFill>
                  <a:srgbClr val="595959"/>
                </a:solidFill>
                <a:effectLst/>
                <a:latin typeface="Arial" panose="020B0604020202020204" pitchFamily="34" charset="0"/>
                <a:ea typeface="Times New Roman" panose="02020603050405020304" pitchFamily="18" charset="0"/>
              </a:rPr>
              <a:t>NHLS</a:t>
            </a:r>
            <a:r>
              <a:rPr lang="en-US" sz="1800" kern="0" dirty="0">
                <a:solidFill>
                  <a:srgbClr val="595959"/>
                </a:solidFill>
                <a:effectLst/>
                <a:latin typeface="Arial" panose="020B0604020202020204" pitchFamily="34" charset="0"/>
                <a:ea typeface="Times New Roman" panose="02020603050405020304" pitchFamily="18" charset="0"/>
              </a:rPr>
              <a:t> LabTrak</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a system used to telephonically trace unreachable recipients of care</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to monitor foreign nationals visiting the clinics. </a:t>
            </a:r>
          </a:p>
          <a:p>
            <a:r>
              <a:rPr lang="en-US" sz="1800" kern="0" dirty="0">
                <a:solidFill>
                  <a:srgbClr val="595959"/>
                </a:solidFill>
                <a:effectLst/>
                <a:latin typeface="Arial" panose="020B0604020202020204" pitchFamily="34" charset="0"/>
                <a:ea typeface="Times New Roman" panose="02020603050405020304" pitchFamily="18" charset="0"/>
              </a:rPr>
              <a:t>d) Finally, we worked with facility managers to implement a practice of documenting reasons for late ANC visits in patient files.</a:t>
            </a:r>
            <a:r>
              <a:rPr lang="en-US" dirty="0">
                <a:effectLst/>
              </a:rPr>
              <a:t> </a:t>
            </a:r>
            <a:endParaRPr lang="en-US" dirty="0"/>
          </a:p>
        </p:txBody>
      </p:sp>
      <p:sp>
        <p:nvSpPr>
          <p:cNvPr id="4" name="Slide Number Placeholder 3">
            <a:extLst>
              <a:ext uri="{FF2B5EF4-FFF2-40B4-BE49-F238E27FC236}">
                <a16:creationId xmlns:a16="http://schemas.microsoft.com/office/drawing/2014/main" id="{9AE1A907-CDA1-622C-A2DD-A78794FD9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5356-FAE6-5B4F-BE63-DD00721F3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68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40ADB-47E2-B34B-2C3B-22B7B43D4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3DB65-A6FF-29C5-C847-F927B81D4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C7C9C-500D-E5AB-85AE-B19B42FBB0C9}"/>
              </a:ext>
            </a:extLst>
          </p:cNvPr>
          <p:cNvSpPr>
            <a:spLocks noGrp="1"/>
          </p:cNvSpPr>
          <p:nvPr>
            <p:ph type="body" idx="1"/>
          </p:nvPr>
        </p:nvSpPr>
        <p:spPr/>
        <p:txBody>
          <a:bodyPr/>
          <a:lstStyle/>
          <a:p>
            <a:r>
              <a:rPr lang="en-US" dirty="0"/>
              <a:t>What was the intervention?</a:t>
            </a:r>
          </a:p>
          <a:p>
            <a:endParaRPr lang="en-US" dirty="0"/>
          </a:p>
          <a:p>
            <a:r>
              <a:rPr lang="en-US" sz="1800" kern="0" dirty="0">
                <a:solidFill>
                  <a:srgbClr val="595959"/>
                </a:solidFill>
                <a:effectLst/>
                <a:latin typeface="Arial" panose="020B0604020202020204" pitchFamily="34" charset="0"/>
                <a:ea typeface="Times New Roman" panose="02020603050405020304" pitchFamily="18" charset="0"/>
              </a:rPr>
              <a:t>a) We engaged clinic committees to help us find solutions. </a:t>
            </a:r>
          </a:p>
          <a:p>
            <a:r>
              <a:rPr lang="en-US" sz="1800" kern="0" dirty="0">
                <a:solidFill>
                  <a:srgbClr val="595959"/>
                </a:solidFill>
                <a:effectLst/>
                <a:latin typeface="Arial" panose="020B0604020202020204" pitchFamily="34" charset="0"/>
                <a:ea typeface="Times New Roman" panose="02020603050405020304" pitchFamily="18" charset="0"/>
              </a:rPr>
              <a:t>b) They encouraged the Ward-based Outreach Teams to conduct health talks for women of childbearing age. </a:t>
            </a:r>
          </a:p>
          <a:p>
            <a:r>
              <a:rPr lang="en-US" sz="1800" kern="0" dirty="0">
                <a:solidFill>
                  <a:srgbClr val="595959"/>
                </a:solidFill>
                <a:effectLst/>
                <a:latin typeface="Arial" panose="020B0604020202020204" pitchFamily="34" charset="0"/>
                <a:ea typeface="Times New Roman" panose="02020603050405020304" pitchFamily="18" charset="0"/>
              </a:rPr>
              <a:t>c) They also advocated for the enhanced use of the </a:t>
            </a:r>
            <a:r>
              <a:rPr lang="en-US" sz="1800" i="1" kern="0" dirty="0">
                <a:solidFill>
                  <a:srgbClr val="595959"/>
                </a:solidFill>
                <a:effectLst/>
                <a:latin typeface="Arial" panose="020B0604020202020204" pitchFamily="34" charset="0"/>
                <a:ea typeface="Times New Roman" panose="02020603050405020304" pitchFamily="18" charset="0"/>
              </a:rPr>
              <a:t>NHLS</a:t>
            </a:r>
            <a:r>
              <a:rPr lang="en-US" sz="1800" kern="0" dirty="0">
                <a:solidFill>
                  <a:srgbClr val="595959"/>
                </a:solidFill>
                <a:effectLst/>
                <a:latin typeface="Arial" panose="020B0604020202020204" pitchFamily="34" charset="0"/>
                <a:ea typeface="Times New Roman" panose="02020603050405020304" pitchFamily="18" charset="0"/>
              </a:rPr>
              <a:t> LabTrak</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a system used to telephonically trace unreachable recipients of care</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to monitor foreign nationals visiting the clinics. </a:t>
            </a:r>
          </a:p>
          <a:p>
            <a:r>
              <a:rPr lang="en-US" sz="1800" kern="0" dirty="0">
                <a:solidFill>
                  <a:srgbClr val="595959"/>
                </a:solidFill>
                <a:effectLst/>
                <a:latin typeface="Arial" panose="020B0604020202020204" pitchFamily="34" charset="0"/>
                <a:ea typeface="Times New Roman" panose="02020603050405020304" pitchFamily="18" charset="0"/>
              </a:rPr>
              <a:t>d) Finally, we worked with facility managers to implement a practice of documenting reasons for late ANC visits in patient files.</a:t>
            </a:r>
            <a:r>
              <a:rPr lang="en-US" dirty="0">
                <a:effectLst/>
              </a:rPr>
              <a:t> </a:t>
            </a:r>
            <a:endParaRPr lang="en-US" dirty="0"/>
          </a:p>
        </p:txBody>
      </p:sp>
      <p:sp>
        <p:nvSpPr>
          <p:cNvPr id="4" name="Slide Number Placeholder 3">
            <a:extLst>
              <a:ext uri="{FF2B5EF4-FFF2-40B4-BE49-F238E27FC236}">
                <a16:creationId xmlns:a16="http://schemas.microsoft.com/office/drawing/2014/main" id="{FCDC0836-469E-7C2E-D9DB-48C3D6B0C2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5356-FAE6-5B4F-BE63-DD00721F3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353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a:p>
        </p:txBody>
      </p:sp>
    </p:spTree>
    <p:extLst>
      <p:ext uri="{BB962C8B-B14F-4D97-AF65-F5344CB8AC3E}">
        <p14:creationId xmlns:p14="http://schemas.microsoft.com/office/powerpoint/2010/main" val="414343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C6476-7ABC-2EE6-34E3-CB6B78F0E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7DEDB-CAE4-2156-C797-192283BBF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E3161-82F9-15C8-EB6D-6E61AA32E22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12EBDFE-8581-9DCD-9DCC-64889F4BE54B}"/>
              </a:ext>
            </a:extLst>
          </p:cNvPr>
          <p:cNvSpPr>
            <a:spLocks noGrp="1"/>
          </p:cNvSpPr>
          <p:nvPr>
            <p:ph type="sldNum" sz="quarter" idx="5"/>
          </p:nvPr>
        </p:nvSpPr>
        <p:spPr/>
        <p:txBody>
          <a:bodyPr/>
          <a:lstStyle/>
          <a:p>
            <a:fld id="{1BE8DCDC-D13C-2549-BE6A-717E9EED41AD}" type="slidenum">
              <a:rPr lang="en-GB" smtClean="0"/>
              <a:t>5</a:t>
            </a:fld>
            <a:endParaRPr lang="en-GB"/>
          </a:p>
        </p:txBody>
      </p:sp>
    </p:spTree>
    <p:extLst>
      <p:ext uri="{BB962C8B-B14F-4D97-AF65-F5344CB8AC3E}">
        <p14:creationId xmlns:p14="http://schemas.microsoft.com/office/powerpoint/2010/main" val="216248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the intervention?</a:t>
            </a:r>
          </a:p>
          <a:p>
            <a:endParaRPr lang="en-US" dirty="0"/>
          </a:p>
          <a:p>
            <a:r>
              <a:rPr lang="en-US" sz="1800" kern="0" dirty="0">
                <a:solidFill>
                  <a:srgbClr val="595959"/>
                </a:solidFill>
                <a:effectLst/>
                <a:latin typeface="Arial" panose="020B0604020202020204" pitchFamily="34" charset="0"/>
                <a:ea typeface="Times New Roman" panose="02020603050405020304" pitchFamily="18" charset="0"/>
              </a:rPr>
              <a:t>a) We engaged clinic committees to help us find solutions. </a:t>
            </a:r>
          </a:p>
          <a:p>
            <a:r>
              <a:rPr lang="en-US" sz="1800" kern="0" dirty="0">
                <a:solidFill>
                  <a:srgbClr val="595959"/>
                </a:solidFill>
                <a:effectLst/>
                <a:latin typeface="Arial" panose="020B0604020202020204" pitchFamily="34" charset="0"/>
                <a:ea typeface="Times New Roman" panose="02020603050405020304" pitchFamily="18" charset="0"/>
              </a:rPr>
              <a:t>b) They encouraged the Ward-based Outreach Teams to conduct health talks for women of childbearing age. </a:t>
            </a:r>
          </a:p>
          <a:p>
            <a:r>
              <a:rPr lang="en-US" sz="1800" kern="0" dirty="0">
                <a:solidFill>
                  <a:srgbClr val="595959"/>
                </a:solidFill>
                <a:effectLst/>
                <a:latin typeface="Arial" panose="020B0604020202020204" pitchFamily="34" charset="0"/>
                <a:ea typeface="Times New Roman" panose="02020603050405020304" pitchFamily="18" charset="0"/>
              </a:rPr>
              <a:t>c) They also advocated for the enhanced use of the </a:t>
            </a:r>
            <a:r>
              <a:rPr lang="en-US" sz="1800" i="1" kern="0" dirty="0">
                <a:solidFill>
                  <a:srgbClr val="595959"/>
                </a:solidFill>
                <a:effectLst/>
                <a:latin typeface="Arial" panose="020B0604020202020204" pitchFamily="34" charset="0"/>
                <a:ea typeface="Times New Roman" panose="02020603050405020304" pitchFamily="18" charset="0"/>
              </a:rPr>
              <a:t>NHLS</a:t>
            </a:r>
            <a:r>
              <a:rPr lang="en-US" sz="1800" kern="0" dirty="0">
                <a:solidFill>
                  <a:srgbClr val="595959"/>
                </a:solidFill>
                <a:effectLst/>
                <a:latin typeface="Arial" panose="020B0604020202020204" pitchFamily="34" charset="0"/>
                <a:ea typeface="Times New Roman" panose="02020603050405020304" pitchFamily="18" charset="0"/>
              </a:rPr>
              <a:t> LabTrak</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a system used to telephonically trace unreachable recipients of care</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to monitor foreign nationals visiting the clinics. </a:t>
            </a:r>
          </a:p>
          <a:p>
            <a:r>
              <a:rPr lang="en-US" sz="1800" kern="0" dirty="0">
                <a:solidFill>
                  <a:srgbClr val="595959"/>
                </a:solidFill>
                <a:effectLst/>
                <a:latin typeface="Arial" panose="020B0604020202020204" pitchFamily="34" charset="0"/>
                <a:ea typeface="Times New Roman" panose="02020603050405020304" pitchFamily="18" charset="0"/>
              </a:rPr>
              <a:t>d) Finally, we worked with facility managers to implement a practice of documenting reasons for late ANC visits in patient files.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5345356-FAE6-5B4F-BE63-DD00721F31D0}" type="slidenum">
              <a:rPr lang="en-US" smtClean="0"/>
              <a:t>7</a:t>
            </a:fld>
            <a:endParaRPr lang="en-US"/>
          </a:p>
        </p:txBody>
      </p:sp>
    </p:spTree>
    <p:extLst>
      <p:ext uri="{BB962C8B-B14F-4D97-AF65-F5344CB8AC3E}">
        <p14:creationId xmlns:p14="http://schemas.microsoft.com/office/powerpoint/2010/main" val="88164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the intervention?</a:t>
            </a:r>
          </a:p>
          <a:p>
            <a:endParaRPr lang="en-US" dirty="0"/>
          </a:p>
          <a:p>
            <a:r>
              <a:rPr lang="en-US" sz="1800" kern="0" dirty="0">
                <a:solidFill>
                  <a:srgbClr val="595959"/>
                </a:solidFill>
                <a:effectLst/>
                <a:latin typeface="Arial" panose="020B0604020202020204" pitchFamily="34" charset="0"/>
                <a:ea typeface="Times New Roman" panose="02020603050405020304" pitchFamily="18" charset="0"/>
              </a:rPr>
              <a:t>a) We engaged clinic committees to help us find solutions. </a:t>
            </a:r>
          </a:p>
          <a:p>
            <a:r>
              <a:rPr lang="en-US" sz="1800" kern="0" dirty="0">
                <a:solidFill>
                  <a:srgbClr val="595959"/>
                </a:solidFill>
                <a:effectLst/>
                <a:latin typeface="Arial" panose="020B0604020202020204" pitchFamily="34" charset="0"/>
                <a:ea typeface="Times New Roman" panose="02020603050405020304" pitchFamily="18" charset="0"/>
              </a:rPr>
              <a:t>b) They encouraged the Ward-based Outreach Teams to conduct health talks for women of childbearing age. </a:t>
            </a:r>
          </a:p>
          <a:p>
            <a:r>
              <a:rPr lang="en-US" sz="1800" kern="0" dirty="0">
                <a:solidFill>
                  <a:srgbClr val="595959"/>
                </a:solidFill>
                <a:effectLst/>
                <a:latin typeface="Arial" panose="020B0604020202020204" pitchFamily="34" charset="0"/>
                <a:ea typeface="Times New Roman" panose="02020603050405020304" pitchFamily="18" charset="0"/>
              </a:rPr>
              <a:t>c) They also advocated for the enhanced use of the </a:t>
            </a:r>
            <a:r>
              <a:rPr lang="en-US" sz="1800" i="1" kern="0" dirty="0">
                <a:solidFill>
                  <a:srgbClr val="595959"/>
                </a:solidFill>
                <a:effectLst/>
                <a:latin typeface="Arial" panose="020B0604020202020204" pitchFamily="34" charset="0"/>
                <a:ea typeface="Times New Roman" panose="02020603050405020304" pitchFamily="18" charset="0"/>
              </a:rPr>
              <a:t>NHLS</a:t>
            </a:r>
            <a:r>
              <a:rPr lang="en-US" sz="1800" kern="0" dirty="0">
                <a:solidFill>
                  <a:srgbClr val="595959"/>
                </a:solidFill>
                <a:effectLst/>
                <a:latin typeface="Arial" panose="020B0604020202020204" pitchFamily="34" charset="0"/>
                <a:ea typeface="Times New Roman" panose="02020603050405020304" pitchFamily="18" charset="0"/>
              </a:rPr>
              <a:t> LabTrak</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a system used to telephonically trace unreachable recipients of care</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to monitor foreign nationals visiting the clinics. </a:t>
            </a:r>
          </a:p>
          <a:p>
            <a:r>
              <a:rPr lang="en-US" sz="1800" kern="0" dirty="0">
                <a:solidFill>
                  <a:srgbClr val="595959"/>
                </a:solidFill>
                <a:effectLst/>
                <a:latin typeface="Arial" panose="020B0604020202020204" pitchFamily="34" charset="0"/>
                <a:ea typeface="Times New Roman" panose="02020603050405020304" pitchFamily="18" charset="0"/>
              </a:rPr>
              <a:t>d) Finally, we worked with facility managers to implement a practice of documenting reasons for late ANC visits in patient files.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5345356-FAE6-5B4F-BE63-DD00721F31D0}" type="slidenum">
              <a:rPr lang="en-US" smtClean="0"/>
              <a:t>8</a:t>
            </a:fld>
            <a:endParaRPr lang="en-US"/>
          </a:p>
        </p:txBody>
      </p:sp>
    </p:spTree>
    <p:extLst>
      <p:ext uri="{BB962C8B-B14F-4D97-AF65-F5344CB8AC3E}">
        <p14:creationId xmlns:p14="http://schemas.microsoft.com/office/powerpoint/2010/main" val="457561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the intervention?</a:t>
            </a:r>
          </a:p>
          <a:p>
            <a:endParaRPr lang="en-US" dirty="0"/>
          </a:p>
          <a:p>
            <a:r>
              <a:rPr lang="en-US" sz="1800" kern="0" dirty="0">
                <a:solidFill>
                  <a:srgbClr val="595959"/>
                </a:solidFill>
                <a:effectLst/>
                <a:latin typeface="Arial" panose="020B0604020202020204" pitchFamily="34" charset="0"/>
                <a:ea typeface="Times New Roman" panose="02020603050405020304" pitchFamily="18" charset="0"/>
              </a:rPr>
              <a:t>a) We engaged clinic committees to help us find solutions. </a:t>
            </a:r>
          </a:p>
          <a:p>
            <a:r>
              <a:rPr lang="en-US" sz="1800" kern="0" dirty="0">
                <a:solidFill>
                  <a:srgbClr val="595959"/>
                </a:solidFill>
                <a:effectLst/>
                <a:latin typeface="Arial" panose="020B0604020202020204" pitchFamily="34" charset="0"/>
                <a:ea typeface="Times New Roman" panose="02020603050405020304" pitchFamily="18" charset="0"/>
              </a:rPr>
              <a:t>b) They encouraged the Ward-based Outreach Teams to conduct health talks for women of childbearing age. </a:t>
            </a:r>
          </a:p>
          <a:p>
            <a:r>
              <a:rPr lang="en-US" sz="1800" kern="0" dirty="0">
                <a:solidFill>
                  <a:srgbClr val="595959"/>
                </a:solidFill>
                <a:effectLst/>
                <a:latin typeface="Arial" panose="020B0604020202020204" pitchFamily="34" charset="0"/>
                <a:ea typeface="Times New Roman" panose="02020603050405020304" pitchFamily="18" charset="0"/>
              </a:rPr>
              <a:t>c) They also advocated for the enhanced use of the </a:t>
            </a:r>
            <a:r>
              <a:rPr lang="en-US" sz="1800" i="1" kern="0" dirty="0">
                <a:solidFill>
                  <a:srgbClr val="595959"/>
                </a:solidFill>
                <a:effectLst/>
                <a:latin typeface="Arial" panose="020B0604020202020204" pitchFamily="34" charset="0"/>
                <a:ea typeface="Times New Roman" panose="02020603050405020304" pitchFamily="18" charset="0"/>
              </a:rPr>
              <a:t>NHLS</a:t>
            </a:r>
            <a:r>
              <a:rPr lang="en-US" sz="1800" kern="0" dirty="0">
                <a:solidFill>
                  <a:srgbClr val="595959"/>
                </a:solidFill>
                <a:effectLst/>
                <a:latin typeface="Arial" panose="020B0604020202020204" pitchFamily="34" charset="0"/>
                <a:ea typeface="Times New Roman" panose="02020603050405020304" pitchFamily="18" charset="0"/>
              </a:rPr>
              <a:t> LabTrak</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a system used to telephonically trace unreachable recipients of care</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to monitor foreign nationals visiting the clinics. </a:t>
            </a:r>
          </a:p>
          <a:p>
            <a:r>
              <a:rPr lang="en-US" sz="1800" kern="0" dirty="0">
                <a:solidFill>
                  <a:srgbClr val="595959"/>
                </a:solidFill>
                <a:effectLst/>
                <a:latin typeface="Arial" panose="020B0604020202020204" pitchFamily="34" charset="0"/>
                <a:ea typeface="Times New Roman" panose="02020603050405020304" pitchFamily="18" charset="0"/>
              </a:rPr>
              <a:t>d) Finally, we worked with facility managers to implement a practice of documenting reasons for late ANC visits in patient files.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5345356-FAE6-5B4F-BE63-DD00721F31D0}" type="slidenum">
              <a:rPr lang="en-US" smtClean="0"/>
              <a:t>9</a:t>
            </a:fld>
            <a:endParaRPr lang="en-US"/>
          </a:p>
        </p:txBody>
      </p:sp>
    </p:spTree>
    <p:extLst>
      <p:ext uri="{BB962C8B-B14F-4D97-AF65-F5344CB8AC3E}">
        <p14:creationId xmlns:p14="http://schemas.microsoft.com/office/powerpoint/2010/main" val="92232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solidFill>
                  <a:srgbClr val="595959"/>
                </a:solidFill>
                <a:effectLst/>
                <a:latin typeface="Arial" panose="020B0604020202020204" pitchFamily="34" charset="0"/>
                <a:ea typeface="Times New Roman" panose="02020603050405020304" pitchFamily="18" charset="0"/>
              </a:rPr>
              <a:t>Why was the DSD enrollment so low?</a:t>
            </a:r>
          </a:p>
          <a:p>
            <a:endParaRPr lang="en-US" sz="1200" kern="0" dirty="0">
              <a:solidFill>
                <a:srgbClr val="595959"/>
              </a:solidFill>
              <a:effectLst/>
              <a:latin typeface="Arial" panose="020B0604020202020204" pitchFamily="34" charset="0"/>
              <a:ea typeface="Times New Roman" panose="02020603050405020304" pitchFamily="18" charset="0"/>
            </a:endParaRPr>
          </a:p>
          <a:p>
            <a:r>
              <a:rPr lang="en-US" sz="1200" kern="0" dirty="0">
                <a:solidFill>
                  <a:srgbClr val="595959"/>
                </a:solidFill>
                <a:effectLst/>
                <a:latin typeface="Arial" panose="020B0604020202020204" pitchFamily="34" charset="0"/>
                <a:ea typeface="Times New Roman" panose="02020603050405020304" pitchFamily="18" charset="0"/>
              </a:rPr>
              <a:t>Both a “supply” and a “demand” issue:</a:t>
            </a:r>
          </a:p>
          <a:p>
            <a:endParaRPr lang="en-US" sz="1200" kern="0" dirty="0">
              <a:solidFill>
                <a:srgbClr val="595959"/>
              </a:solidFill>
              <a:effectLst/>
              <a:latin typeface="Arial" panose="020B0604020202020204" pitchFamily="34" charset="0"/>
              <a:ea typeface="Times New Roman" panose="02020603050405020304" pitchFamily="18" charset="0"/>
            </a:endParaRPr>
          </a:p>
          <a:p>
            <a:r>
              <a:rPr lang="en-US" sz="1800" kern="0" dirty="0">
                <a:solidFill>
                  <a:srgbClr val="595959"/>
                </a:solidFill>
                <a:effectLst/>
                <a:latin typeface="Arial" panose="020B0604020202020204" pitchFamily="34" charset="0"/>
                <a:ea typeface="Times New Roman" panose="02020603050405020304" pitchFamily="18" charset="0"/>
              </a:rPr>
              <a:t>Supply side: Despite being part of Malawi’s HIV Clinical Guidelines since 2018, one healthcare worker told us in May 2022, “We have not started providing services by using differentiated service delivery” (male 48, healthcare worker, MW03, 25 May 2022). </a:t>
            </a:r>
          </a:p>
          <a:p>
            <a:r>
              <a:rPr lang="en-US" sz="1800" kern="0" dirty="0">
                <a:solidFill>
                  <a:srgbClr val="595959"/>
                </a:solidFill>
                <a:effectLst/>
                <a:latin typeface="Arial" panose="020B0604020202020204" pitchFamily="34" charset="0"/>
                <a:ea typeface="Times New Roman" panose="02020603050405020304" pitchFamily="18" charset="0"/>
              </a:rPr>
              <a:t>Demand side: Another healthcare worker spoke about avoidance of healthcare: “This has also affected DSD, as we are failing to reach the targeted groups” (female nurse, 23, 7 October 2022, MW08). </a:t>
            </a:r>
          </a:p>
          <a:p>
            <a:endParaRPr lang="en-US" sz="1800" kern="0" dirty="0">
              <a:solidFill>
                <a:srgbClr val="595959"/>
              </a:solidFill>
              <a:effectLst/>
              <a:latin typeface="Arial" panose="020B0604020202020204" pitchFamily="34" charset="0"/>
              <a:ea typeface="Times New Roman" panose="02020603050405020304" pitchFamily="18" charset="0"/>
            </a:endParaRPr>
          </a:p>
          <a:p>
            <a:r>
              <a:rPr lang="en-US" sz="1800" kern="0" dirty="0">
                <a:solidFill>
                  <a:srgbClr val="595959"/>
                </a:solidFill>
                <a:effectLst/>
                <a:latin typeface="Arial" panose="020B0604020202020204" pitchFamily="34" charset="0"/>
                <a:ea typeface="Times New Roman" panose="02020603050405020304" pitchFamily="18" charset="0"/>
              </a:rPr>
              <a:t>There were clearly gaps on both the supply and demand side for DSD, and a need to strengthen this approach.</a:t>
            </a:r>
            <a:r>
              <a:rPr lang="en-US" dirty="0">
                <a:effectLst/>
              </a:rPr>
              <a:t> </a:t>
            </a:r>
            <a:endParaRPr lang="en-US" sz="1200" kern="0" dirty="0">
              <a:solidFill>
                <a:srgbClr val="595959"/>
              </a:solidFill>
              <a:effectLst/>
              <a:latin typeface="Arial" panose="020B0604020202020204" pitchFamily="34" charset="0"/>
              <a:ea typeface="Times New Roman" panose="02020603050405020304" pitchFamily="18" charset="0"/>
            </a:endParaRPr>
          </a:p>
          <a:p>
            <a:endParaRPr lang="en-US" sz="1200" kern="0" dirty="0">
              <a:solidFill>
                <a:srgbClr val="595959"/>
              </a:solidFill>
              <a:effectLst/>
              <a:latin typeface="Arial" panose="020B0604020202020204" pitchFamily="34" charset="0"/>
              <a:ea typeface="Times New Roman" panose="02020603050405020304" pitchFamily="18" charset="0"/>
            </a:endParaRPr>
          </a:p>
          <a:p>
            <a:r>
              <a:rPr lang="en-US" sz="1200" kern="0" dirty="0">
                <a:solidFill>
                  <a:srgbClr val="595959"/>
                </a:solidFill>
                <a:effectLst/>
                <a:latin typeface="Arial" panose="020B0604020202020204" pitchFamily="34" charset="0"/>
                <a:ea typeface="Times New Roman" panose="02020603050405020304" pitchFamily="18" charset="0"/>
              </a:rPr>
              <a:t>In 2023,</a:t>
            </a:r>
            <a:r>
              <a:rPr lang="en-US" sz="1200" b="1" kern="0" dirty="0">
                <a:solidFill>
                  <a:srgbClr val="595959"/>
                </a:solidFill>
                <a:effectLst/>
                <a:latin typeface="Arial" panose="020B0604020202020204" pitchFamily="34" charset="0"/>
                <a:ea typeface="Times New Roman" panose="02020603050405020304" pitchFamily="18" charset="0"/>
              </a:rPr>
              <a:t> </a:t>
            </a:r>
            <a:r>
              <a:rPr lang="en-US" sz="1200" kern="0" dirty="0">
                <a:solidFill>
                  <a:srgbClr val="595959"/>
                </a:solidFill>
                <a:effectLst/>
                <a:latin typeface="Arial" panose="020B0604020202020204" pitchFamily="34" charset="0"/>
                <a:ea typeface="Times New Roman" panose="02020603050405020304" pitchFamily="18" charset="0"/>
              </a:rPr>
              <a:t>in collaboration with the HIV Coverage, Quality, and Impact Network (CQUIN),</a:t>
            </a:r>
            <a:r>
              <a:rPr lang="en-US" sz="1200" b="1" kern="0" dirty="0">
                <a:solidFill>
                  <a:srgbClr val="595959"/>
                </a:solidFill>
                <a:effectLst/>
                <a:latin typeface="Arial" panose="020B0604020202020204" pitchFamily="34" charset="0"/>
                <a:ea typeface="Times New Roman" panose="02020603050405020304" pitchFamily="18" charset="0"/>
              </a:rPr>
              <a:t> </a:t>
            </a:r>
            <a:r>
              <a:rPr lang="en-US" sz="1200" kern="0" dirty="0">
                <a:solidFill>
                  <a:srgbClr val="595959"/>
                </a:solidFill>
                <a:effectLst/>
                <a:latin typeface="Arial" panose="020B0604020202020204" pitchFamily="34" charset="0"/>
                <a:ea typeface="Times New Roman" panose="02020603050405020304" pitchFamily="18" charset="0"/>
              </a:rPr>
              <a:t>we supported three DSD strengthening interventions in 7 of our 14 monitored sites:</a:t>
            </a:r>
          </a:p>
          <a:p>
            <a:pPr marL="228600" indent="-228600">
              <a:buFont typeface="+mj-lt"/>
              <a:buAutoNum type="alphaLcParenR"/>
            </a:pPr>
            <a:r>
              <a:rPr lang="en-US" sz="1200" kern="0" dirty="0">
                <a:solidFill>
                  <a:srgbClr val="595959"/>
                </a:solidFill>
                <a:effectLst/>
                <a:latin typeface="Arial" panose="020B0604020202020204" pitchFamily="34" charset="0"/>
                <a:ea typeface="Times New Roman" panose="02020603050405020304" pitchFamily="18" charset="0"/>
              </a:rPr>
              <a:t>Established 14 community-level platforms aimed at gathering the views of people living with HIV on various DSD models</a:t>
            </a:r>
          </a:p>
          <a:p>
            <a:pPr marL="228600" indent="-228600">
              <a:buFont typeface="+mj-lt"/>
              <a:buAutoNum type="alphaLcParenR"/>
            </a:pPr>
            <a:r>
              <a:rPr lang="en-US" sz="1200" kern="0" dirty="0">
                <a:solidFill>
                  <a:srgbClr val="595959"/>
                </a:solidFill>
                <a:effectLst/>
                <a:latin typeface="Arial" panose="020B0604020202020204" pitchFamily="34" charset="0"/>
                <a:ea typeface="Times New Roman" panose="02020603050405020304" pitchFamily="18" charset="0"/>
              </a:rPr>
              <a:t>organized 25 trainings for peer educators and people living with HIV on DSD, and </a:t>
            </a:r>
          </a:p>
          <a:p>
            <a:pPr marL="228600" indent="-228600">
              <a:buFont typeface="+mj-lt"/>
              <a:buAutoNum type="alphaLcParenR"/>
            </a:pPr>
            <a:r>
              <a:rPr lang="en-US" sz="1200" kern="0" dirty="0">
                <a:solidFill>
                  <a:srgbClr val="595959"/>
                </a:solidFill>
                <a:effectLst/>
                <a:latin typeface="Arial" panose="020B0604020202020204" pitchFamily="34" charset="0"/>
                <a:ea typeface="Times New Roman" panose="02020603050405020304" pitchFamily="18" charset="0"/>
              </a:rPr>
              <a:t>implemented 8 community score cards and/or client satisfaction surveys for DSD.</a:t>
            </a:r>
            <a:r>
              <a:rPr lang="en-US" dirty="0">
                <a:effectLst/>
              </a:rPr>
              <a:t> </a:t>
            </a:r>
            <a:endParaRPr lang="en-US" dirty="0"/>
          </a:p>
        </p:txBody>
      </p:sp>
      <p:sp>
        <p:nvSpPr>
          <p:cNvPr id="4" name="Slide Number Placeholder 3"/>
          <p:cNvSpPr>
            <a:spLocks noGrp="1"/>
          </p:cNvSpPr>
          <p:nvPr>
            <p:ph type="sldNum" sz="quarter" idx="5"/>
          </p:nvPr>
        </p:nvSpPr>
        <p:spPr/>
        <p:txBody>
          <a:bodyPr/>
          <a:lstStyle/>
          <a:p>
            <a:fld id="{55345356-FAE6-5B4F-BE63-DD00721F31D0}" type="slidenum">
              <a:rPr lang="en-US" smtClean="0"/>
              <a:t>10</a:t>
            </a:fld>
            <a:endParaRPr lang="en-US"/>
          </a:p>
        </p:txBody>
      </p:sp>
    </p:spTree>
    <p:extLst>
      <p:ext uri="{BB962C8B-B14F-4D97-AF65-F5344CB8AC3E}">
        <p14:creationId xmlns:p14="http://schemas.microsoft.com/office/powerpoint/2010/main" val="3117397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BDF16-105E-8E88-7888-8234F57F8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B6515-6CF8-408C-A39B-DCB06136A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F65C8F-20A0-9481-71E1-EA3431C9E8DB}"/>
              </a:ext>
            </a:extLst>
          </p:cNvPr>
          <p:cNvSpPr>
            <a:spLocks noGrp="1"/>
          </p:cNvSpPr>
          <p:nvPr>
            <p:ph type="body" idx="1"/>
          </p:nvPr>
        </p:nvSpPr>
        <p:spPr/>
        <p:txBody>
          <a:bodyPr/>
          <a:lstStyle/>
          <a:p>
            <a:r>
              <a:rPr lang="en-US" dirty="0"/>
              <a:t>What was the intervention?</a:t>
            </a:r>
          </a:p>
          <a:p>
            <a:endParaRPr lang="en-US" dirty="0"/>
          </a:p>
          <a:p>
            <a:r>
              <a:rPr lang="en-US" sz="1800" kern="0" dirty="0">
                <a:solidFill>
                  <a:srgbClr val="595959"/>
                </a:solidFill>
                <a:effectLst/>
                <a:latin typeface="Arial" panose="020B0604020202020204" pitchFamily="34" charset="0"/>
                <a:ea typeface="Times New Roman" panose="02020603050405020304" pitchFamily="18" charset="0"/>
              </a:rPr>
              <a:t>a) We engaged clinic committees to help us find solutions. </a:t>
            </a:r>
          </a:p>
          <a:p>
            <a:r>
              <a:rPr lang="en-US" sz="1800" kern="0" dirty="0">
                <a:solidFill>
                  <a:srgbClr val="595959"/>
                </a:solidFill>
                <a:effectLst/>
                <a:latin typeface="Arial" panose="020B0604020202020204" pitchFamily="34" charset="0"/>
                <a:ea typeface="Times New Roman" panose="02020603050405020304" pitchFamily="18" charset="0"/>
              </a:rPr>
              <a:t>b) They encouraged the Ward-based Outreach Teams to conduct health talks for women of childbearing age. </a:t>
            </a:r>
          </a:p>
          <a:p>
            <a:r>
              <a:rPr lang="en-US" sz="1800" kern="0" dirty="0">
                <a:solidFill>
                  <a:srgbClr val="595959"/>
                </a:solidFill>
                <a:effectLst/>
                <a:latin typeface="Arial" panose="020B0604020202020204" pitchFamily="34" charset="0"/>
                <a:ea typeface="Times New Roman" panose="02020603050405020304" pitchFamily="18" charset="0"/>
              </a:rPr>
              <a:t>c) They also advocated for the enhanced use of the </a:t>
            </a:r>
            <a:r>
              <a:rPr lang="en-US" sz="1800" i="1" kern="0" dirty="0">
                <a:solidFill>
                  <a:srgbClr val="595959"/>
                </a:solidFill>
                <a:effectLst/>
                <a:latin typeface="Arial" panose="020B0604020202020204" pitchFamily="34" charset="0"/>
                <a:ea typeface="Times New Roman" panose="02020603050405020304" pitchFamily="18" charset="0"/>
              </a:rPr>
              <a:t>NHLS</a:t>
            </a:r>
            <a:r>
              <a:rPr lang="en-US" sz="1800" kern="0" dirty="0">
                <a:solidFill>
                  <a:srgbClr val="595959"/>
                </a:solidFill>
                <a:effectLst/>
                <a:latin typeface="Arial" panose="020B0604020202020204" pitchFamily="34" charset="0"/>
                <a:ea typeface="Times New Roman" panose="02020603050405020304" pitchFamily="18" charset="0"/>
              </a:rPr>
              <a:t> LabTrak</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a system used to telephonically trace unreachable recipients of care</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to monitor foreign nationals visiting the clinics. </a:t>
            </a:r>
          </a:p>
          <a:p>
            <a:r>
              <a:rPr lang="en-US" sz="1800" kern="0" dirty="0">
                <a:solidFill>
                  <a:srgbClr val="595959"/>
                </a:solidFill>
                <a:effectLst/>
                <a:latin typeface="Arial" panose="020B0604020202020204" pitchFamily="34" charset="0"/>
                <a:ea typeface="Times New Roman" panose="02020603050405020304" pitchFamily="18" charset="0"/>
              </a:rPr>
              <a:t>d) Finally, we worked with facility managers to implement a practice of documenting reasons for late ANC visits in patient files.</a:t>
            </a:r>
            <a:r>
              <a:rPr lang="en-US" dirty="0">
                <a:effectLst/>
              </a:rPr>
              <a:t> </a:t>
            </a:r>
            <a:endParaRPr lang="en-US" dirty="0"/>
          </a:p>
        </p:txBody>
      </p:sp>
      <p:sp>
        <p:nvSpPr>
          <p:cNvPr id="4" name="Slide Number Placeholder 3">
            <a:extLst>
              <a:ext uri="{FF2B5EF4-FFF2-40B4-BE49-F238E27FC236}">
                <a16:creationId xmlns:a16="http://schemas.microsoft.com/office/drawing/2014/main" id="{DD4DDAE7-8416-2D58-4108-BC1645BFBD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5356-FAE6-5B4F-BE63-DD00721F3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74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0DEAB-9E39-D036-DEDA-DFE654523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9CF859-EFF4-9007-5D82-BC4826323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5A9E05-55F4-3A4F-D4C7-050B2E901C58}"/>
              </a:ext>
            </a:extLst>
          </p:cNvPr>
          <p:cNvSpPr>
            <a:spLocks noGrp="1"/>
          </p:cNvSpPr>
          <p:nvPr>
            <p:ph type="body" idx="1"/>
          </p:nvPr>
        </p:nvSpPr>
        <p:spPr/>
        <p:txBody>
          <a:bodyPr/>
          <a:lstStyle/>
          <a:p>
            <a:r>
              <a:rPr lang="en-US" dirty="0"/>
              <a:t>What was the intervention?</a:t>
            </a:r>
          </a:p>
          <a:p>
            <a:endParaRPr lang="en-US" dirty="0"/>
          </a:p>
          <a:p>
            <a:r>
              <a:rPr lang="en-US" sz="1800" kern="0" dirty="0">
                <a:solidFill>
                  <a:srgbClr val="595959"/>
                </a:solidFill>
                <a:effectLst/>
                <a:latin typeface="Arial" panose="020B0604020202020204" pitchFamily="34" charset="0"/>
                <a:ea typeface="Times New Roman" panose="02020603050405020304" pitchFamily="18" charset="0"/>
              </a:rPr>
              <a:t>a) We engaged clinic committees to help us find solutions. </a:t>
            </a:r>
          </a:p>
          <a:p>
            <a:r>
              <a:rPr lang="en-US" sz="1800" kern="0" dirty="0">
                <a:solidFill>
                  <a:srgbClr val="595959"/>
                </a:solidFill>
                <a:effectLst/>
                <a:latin typeface="Arial" panose="020B0604020202020204" pitchFamily="34" charset="0"/>
                <a:ea typeface="Times New Roman" panose="02020603050405020304" pitchFamily="18" charset="0"/>
              </a:rPr>
              <a:t>b) They encouraged the Ward-based Outreach Teams to conduct health talks for women of childbearing age. </a:t>
            </a:r>
          </a:p>
          <a:p>
            <a:r>
              <a:rPr lang="en-US" sz="1800" kern="0" dirty="0">
                <a:solidFill>
                  <a:srgbClr val="595959"/>
                </a:solidFill>
                <a:effectLst/>
                <a:latin typeface="Arial" panose="020B0604020202020204" pitchFamily="34" charset="0"/>
                <a:ea typeface="Times New Roman" panose="02020603050405020304" pitchFamily="18" charset="0"/>
              </a:rPr>
              <a:t>c) They also advocated for the enhanced use of the </a:t>
            </a:r>
            <a:r>
              <a:rPr lang="en-US" sz="1800" i="1" kern="0" dirty="0">
                <a:solidFill>
                  <a:srgbClr val="595959"/>
                </a:solidFill>
                <a:effectLst/>
                <a:latin typeface="Arial" panose="020B0604020202020204" pitchFamily="34" charset="0"/>
                <a:ea typeface="Times New Roman" panose="02020603050405020304" pitchFamily="18" charset="0"/>
              </a:rPr>
              <a:t>NHLS</a:t>
            </a:r>
            <a:r>
              <a:rPr lang="en-US" sz="1800" kern="0" dirty="0">
                <a:solidFill>
                  <a:srgbClr val="595959"/>
                </a:solidFill>
                <a:effectLst/>
                <a:latin typeface="Arial" panose="020B0604020202020204" pitchFamily="34" charset="0"/>
                <a:ea typeface="Times New Roman" panose="02020603050405020304" pitchFamily="18" charset="0"/>
              </a:rPr>
              <a:t> LabTrak</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a system used to telephonically trace unreachable recipients of care</a:t>
            </a:r>
            <a:r>
              <a:rPr lang="en-GB" sz="1800" kern="0" dirty="0">
                <a:effectLst/>
                <a:latin typeface="Arial" panose="020B0604020202020204" pitchFamily="34" charset="0"/>
                <a:ea typeface="Aptos" panose="020B0004020202020204" pitchFamily="34" charset="0"/>
              </a:rPr>
              <a:t>—</a:t>
            </a:r>
            <a:r>
              <a:rPr lang="en-US" sz="1800" kern="0" dirty="0">
                <a:solidFill>
                  <a:srgbClr val="595959"/>
                </a:solidFill>
                <a:effectLst/>
                <a:latin typeface="Arial" panose="020B0604020202020204" pitchFamily="34" charset="0"/>
                <a:ea typeface="Times New Roman" panose="02020603050405020304" pitchFamily="18" charset="0"/>
              </a:rPr>
              <a:t>to monitor foreign nationals visiting the clinics. </a:t>
            </a:r>
          </a:p>
          <a:p>
            <a:r>
              <a:rPr lang="en-US" sz="1800" kern="0" dirty="0">
                <a:solidFill>
                  <a:srgbClr val="595959"/>
                </a:solidFill>
                <a:effectLst/>
                <a:latin typeface="Arial" panose="020B0604020202020204" pitchFamily="34" charset="0"/>
                <a:ea typeface="Times New Roman" panose="02020603050405020304" pitchFamily="18" charset="0"/>
              </a:rPr>
              <a:t>d) Finally, we worked with facility managers to implement a practice of documenting reasons for late ANC visits in patient files.</a:t>
            </a:r>
            <a:r>
              <a:rPr lang="en-US" dirty="0">
                <a:effectLst/>
              </a:rPr>
              <a:t> </a:t>
            </a:r>
            <a:endParaRPr lang="en-US" dirty="0"/>
          </a:p>
        </p:txBody>
      </p:sp>
      <p:sp>
        <p:nvSpPr>
          <p:cNvPr id="4" name="Slide Number Placeholder 3">
            <a:extLst>
              <a:ext uri="{FF2B5EF4-FFF2-40B4-BE49-F238E27FC236}">
                <a16:creationId xmlns:a16="http://schemas.microsoft.com/office/drawing/2014/main" id="{12D0FE08-428E-1C55-232E-675CF36D91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345356-FAE6-5B4F-BE63-DD00721F3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402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dirty="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dirty="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p:nvPicPr>
        <p:blipFill>
          <a:blip r:embed="rId2"/>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p:nvPicPr>
        <p:blipFill>
          <a:blip r:embed="rId3"/>
          <a:srcRect/>
          <a:stretch/>
        </p:blipFill>
        <p:spPr>
          <a:xfrm rot="10800000">
            <a:off x="0" y="0"/>
            <a:ext cx="3600000" cy="3600000"/>
          </a:xfrm>
          <a:prstGeom prst="rect">
            <a:avLst/>
          </a:prstGeom>
        </p:spPr>
      </p:pic>
      <p:sp>
        <p:nvSpPr>
          <p:cNvPr id="2" name="Rectangle 1">
            <a:extLst>
              <a:ext uri="{FF2B5EF4-FFF2-40B4-BE49-F238E27FC236}">
                <a16:creationId xmlns:a16="http://schemas.microsoft.com/office/drawing/2014/main" id="{AA59130A-C07C-74F5-F7D0-98CA8D6D1EA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9AE29D7D-D7E4-DEA4-06F6-B53D5751B174}"/>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15A07090-E888-1E28-15C2-E3D2334B31FE}"/>
              </a:ext>
            </a:extLst>
          </p:cNvPr>
          <p:cNvPicPr>
            <a:picLocks noChangeAspect="1"/>
          </p:cNvPicPr>
          <p:nvPr userDrawn="1"/>
        </p:nvPicPr>
        <p:blipFill>
          <a:blip r:embed="rId2"/>
          <a:srcRect/>
          <a:stretch/>
        </p:blipFill>
        <p:spPr>
          <a:xfrm>
            <a:off x="489214" y="4060719"/>
            <a:ext cx="3069934" cy="2287762"/>
          </a:xfrm>
          <a:prstGeom prst="rect">
            <a:avLst/>
          </a:prstGeom>
        </p:spPr>
      </p:pic>
      <p:pic>
        <p:nvPicPr>
          <p:cNvPr id="10" name="Picture 9">
            <a:extLst>
              <a:ext uri="{FF2B5EF4-FFF2-40B4-BE49-F238E27FC236}">
                <a16:creationId xmlns:a16="http://schemas.microsoft.com/office/drawing/2014/main" id="{17A287E0-F360-9745-7D9A-2B2D692B3C4D}"/>
              </a:ext>
            </a:extLst>
          </p:cNvPr>
          <p:cNvPicPr>
            <a:picLocks noChangeAspect="1"/>
          </p:cNvPicPr>
          <p:nvPr userDrawn="1"/>
        </p:nvPicPr>
        <p:blipFill>
          <a:blip r:embed="rId3"/>
          <a:srcRect/>
          <a:stretch/>
        </p:blipFill>
        <p:spPr>
          <a:xfrm rot="10800000">
            <a:off x="0" y="0"/>
            <a:ext cx="3600000" cy="3600000"/>
          </a:xfrm>
          <a:prstGeom prst="rect">
            <a:avLst/>
          </a:prstGeom>
        </p:spPr>
      </p:pic>
    </p:spTree>
    <p:extLst>
      <p:ext uri="{BB962C8B-B14F-4D97-AF65-F5344CB8AC3E}">
        <p14:creationId xmlns:p14="http://schemas.microsoft.com/office/powerpoint/2010/main" val="3496230262"/>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p:nvPicPr>
        <p:blipFill>
          <a:blip r:embed="rId2"/>
          <a:srcRect/>
          <a:stretch/>
        </p:blipFill>
        <p:spPr>
          <a:xfrm>
            <a:off x="8272945" y="0"/>
            <a:ext cx="3919055" cy="6858000"/>
          </a:xfrm>
          <a:prstGeom prst="rect">
            <a:avLst/>
          </a:prstGeom>
        </p:spPr>
      </p:pic>
      <p:sp>
        <p:nvSpPr>
          <p:cNvPr id="5" name="TextBox 4">
            <a:extLst>
              <a:ext uri="{FF2B5EF4-FFF2-40B4-BE49-F238E27FC236}">
                <a16:creationId xmlns:a16="http://schemas.microsoft.com/office/drawing/2014/main" id="{9BD19E5D-1282-87A4-93A4-11553F954FD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6" name="Picture 5">
            <a:extLst>
              <a:ext uri="{FF2B5EF4-FFF2-40B4-BE49-F238E27FC236}">
                <a16:creationId xmlns:a16="http://schemas.microsoft.com/office/drawing/2014/main" id="{909C306E-AD59-43C3-D70E-86E449BC158C}"/>
              </a:ext>
            </a:extLst>
          </p:cNvPr>
          <p:cNvPicPr>
            <a:picLocks noChangeAspect="1"/>
          </p:cNvPicPr>
          <p:nvPr userDrawn="1"/>
        </p:nvPicPr>
        <p:blipFill>
          <a:blip r:embed="rId2"/>
          <a:srcRect/>
          <a:stretch/>
        </p:blipFill>
        <p:spPr>
          <a:xfrm>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83328" y="979714"/>
            <a:ext cx="4734000" cy="4898572"/>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86264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p:nvPicPr>
        <p:blipFill>
          <a:blip r:embed="rId2"/>
          <a:srcRect/>
          <a:stretch/>
        </p:blipFill>
        <p:spPr>
          <a:xfrm rot="10800000">
            <a:off x="8272945" y="0"/>
            <a:ext cx="3919055" cy="6858000"/>
          </a:xfrm>
          <a:prstGeom prst="rect">
            <a:avLst/>
          </a:prstGeom>
        </p:spPr>
      </p:pic>
      <p:sp>
        <p:nvSpPr>
          <p:cNvPr id="5" name="TextBox 4">
            <a:extLst>
              <a:ext uri="{FF2B5EF4-FFF2-40B4-BE49-F238E27FC236}">
                <a16:creationId xmlns:a16="http://schemas.microsoft.com/office/drawing/2014/main" id="{DBF8773D-E656-BD7A-BE14-0725A078805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6" name="Picture 5">
            <a:extLst>
              <a:ext uri="{FF2B5EF4-FFF2-40B4-BE49-F238E27FC236}">
                <a16:creationId xmlns:a16="http://schemas.microsoft.com/office/drawing/2014/main" id="{09D36A2C-4863-1EEA-047B-F2720FB9C9ED}"/>
              </a:ext>
            </a:extLst>
          </p:cNvPr>
          <p:cNvPicPr>
            <a:picLocks noChangeAspect="1"/>
          </p:cNvPicPr>
          <p:nvPr userDrawn="1"/>
        </p:nvPicPr>
        <p:blipFill>
          <a:blip r:embed="rId2"/>
          <a:srcRect/>
          <a:stretch/>
        </p:blipFill>
        <p:spPr>
          <a:xfrm rot="10800000">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74702" y="979714"/>
            <a:ext cx="4734000" cy="4898572"/>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3592379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p:nvPicPr>
        <p:blipFill>
          <a:blip r:embed="rId2"/>
          <a:srcRect/>
          <a:stretch/>
        </p:blipFill>
        <p:spPr>
          <a:xfrm rot="10800000">
            <a:off x="0" y="2097090"/>
            <a:ext cx="2381293" cy="4760909"/>
          </a:xfrm>
          <a:prstGeom prst="rect">
            <a:avLst/>
          </a:prstGeom>
        </p:spPr>
      </p:pic>
      <p:pic>
        <p:nvPicPr>
          <p:cNvPr id="5" name="Picture 4">
            <a:extLst>
              <a:ext uri="{FF2B5EF4-FFF2-40B4-BE49-F238E27FC236}">
                <a16:creationId xmlns:a16="http://schemas.microsoft.com/office/drawing/2014/main" id="{5A0024D6-6A30-B67A-32FF-6B94A865A452}"/>
              </a:ext>
            </a:extLst>
          </p:cNvPr>
          <p:cNvPicPr>
            <a:picLocks noChangeAspect="1"/>
          </p:cNvPicPr>
          <p:nvPr userDrawn="1"/>
        </p:nvPicPr>
        <p:blipFill>
          <a:blip r:embed="rId2"/>
          <a:srcRect/>
          <a:stretch/>
        </p:blipFill>
        <p:spPr>
          <a:xfrm rot="10800000">
            <a:off x="0" y="2097090"/>
            <a:ext cx="2381293"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141876956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a:t>Click icon to add picture</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extBox 9">
            <a:extLst>
              <a:ext uri="{FF2B5EF4-FFF2-40B4-BE49-F238E27FC236}">
                <a16:creationId xmlns:a16="http://schemas.microsoft.com/office/drawing/2014/main" id="{74D34DC7-EE56-704B-BED2-428093484F64}"/>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1" name="TextBox 10">
            <a:extLst>
              <a:ext uri="{FF2B5EF4-FFF2-40B4-BE49-F238E27FC236}">
                <a16:creationId xmlns:a16="http://schemas.microsoft.com/office/drawing/2014/main" id="{C51A06C6-814D-4A47-8F9A-552C373FA66E}"/>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5" name="TextBox 4">
            <a:extLst>
              <a:ext uri="{FF2B5EF4-FFF2-40B4-BE49-F238E27FC236}">
                <a16:creationId xmlns:a16="http://schemas.microsoft.com/office/drawing/2014/main" id="{185EA44B-9987-7510-17D4-631C2754314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7065484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mn-lt"/>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accent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E9CD793-F130-9CB2-2451-FA943BB6AE2F}"/>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6" name="TextBox 5">
            <a:extLst>
              <a:ext uri="{FF2B5EF4-FFF2-40B4-BE49-F238E27FC236}">
                <a16:creationId xmlns:a16="http://schemas.microsoft.com/office/drawing/2014/main" id="{AE239B4C-6F81-2889-0EB9-39A0F6583ECD}"/>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5" name="Picture 4">
            <a:extLst>
              <a:ext uri="{FF2B5EF4-FFF2-40B4-BE49-F238E27FC236}">
                <a16:creationId xmlns:a16="http://schemas.microsoft.com/office/drawing/2014/main" id="{A65E9DFF-8818-3B55-540A-51B035EB08DA}"/>
              </a:ext>
            </a:extLst>
          </p:cNvPr>
          <p:cNvPicPr>
            <a:picLocks noChangeAspect="1"/>
          </p:cNvPicPr>
          <p:nvPr/>
        </p:nvPicPr>
        <p:blipFill>
          <a:blip r:embed="rId2"/>
          <a:srcRect/>
          <a:stretch/>
        </p:blipFill>
        <p:spPr>
          <a:xfrm>
            <a:off x="0" y="2098800"/>
            <a:ext cx="3569400" cy="4759200"/>
          </a:xfrm>
          <a:prstGeom prst="rect">
            <a:avLst/>
          </a:prstGeom>
        </p:spPr>
      </p:pic>
      <p:sp>
        <p:nvSpPr>
          <p:cNvPr id="2" name="TextBox 1">
            <a:extLst>
              <a:ext uri="{FF2B5EF4-FFF2-40B4-BE49-F238E27FC236}">
                <a16:creationId xmlns:a16="http://schemas.microsoft.com/office/drawing/2014/main" id="{4EFABD0A-82D0-DEBA-88A8-6DCDFD28CF8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56A7D546-7D0C-9D21-6475-9F468FE65788}"/>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343418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F4D02-138B-364A-849D-325A3C758A44}"/>
              </a:ext>
            </a:extLst>
          </p:cNvPr>
          <p:cNvSpPr>
            <a:spLocks noGrp="1"/>
          </p:cNvSpPr>
          <p:nvPr>
            <p:ph type="title"/>
          </p:nvPr>
        </p:nvSpPr>
        <p:spPr/>
        <p:txBody>
          <a:bodyPr/>
          <a:lstStyle>
            <a:lvl1pPr>
              <a:defRPr>
                <a:solidFill>
                  <a:schemeClr val="tx2"/>
                </a:solidFill>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1FE8E5F6-55FC-9141-87F7-52655D4A4D3F}"/>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1720538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p:nvPicPr>
        <p:blipFill>
          <a:blip r:embed="rId2"/>
          <a:srcRect/>
          <a:stretch/>
        </p:blipFill>
        <p:spPr>
          <a:xfrm>
            <a:off x="0" y="2098800"/>
            <a:ext cx="3569400" cy="4759200"/>
          </a:xfrm>
          <a:prstGeom prst="rect">
            <a:avLst/>
          </a:prstGeom>
        </p:spPr>
      </p:pic>
      <p:sp>
        <p:nvSpPr>
          <p:cNvPr id="2" name="TextBox 1">
            <a:extLst>
              <a:ext uri="{FF2B5EF4-FFF2-40B4-BE49-F238E27FC236}">
                <a16:creationId xmlns:a16="http://schemas.microsoft.com/office/drawing/2014/main" id="{BE172C7C-A38E-5817-CEC8-6B6E4755A16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8" name="Picture 7">
            <a:extLst>
              <a:ext uri="{FF2B5EF4-FFF2-40B4-BE49-F238E27FC236}">
                <a16:creationId xmlns:a16="http://schemas.microsoft.com/office/drawing/2014/main" id="{B1D1A4B5-C84D-1847-5E82-223FAD82B2D0}"/>
              </a:ext>
            </a:extLst>
          </p:cNvPr>
          <p:cNvPicPr>
            <a:picLocks noChangeAspect="1"/>
          </p:cNvPicPr>
          <p:nvPr userDrawn="1"/>
        </p:nvPicPr>
        <p:blipFill>
          <a:blip r:embed="rId2"/>
          <a:srcRect/>
          <a:stretch/>
        </p:blipFill>
        <p:spPr>
          <a:xfrm>
            <a:off x="0" y="2098800"/>
            <a:ext cx="3569400" cy="4759200"/>
          </a:xfrm>
          <a:prstGeom prst="rect">
            <a:avLst/>
          </a:prstGeom>
        </p:spPr>
      </p:pic>
    </p:spTree>
    <p:extLst>
      <p:ext uri="{BB962C8B-B14F-4D97-AF65-F5344CB8AC3E}">
        <p14:creationId xmlns:p14="http://schemas.microsoft.com/office/powerpoint/2010/main" val="1000572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p:nvPicPr>
        <p:blipFill>
          <a:blip r:embed="rId2"/>
          <a:srcRect/>
          <a:stretch/>
        </p:blipFill>
        <p:spPr>
          <a:xfrm>
            <a:off x="10025891" y="207065"/>
            <a:ext cx="1769829" cy="1318904"/>
          </a:xfrm>
          <a:prstGeom prst="rect">
            <a:avLst/>
          </a:prstGeom>
        </p:spPr>
      </p:pic>
      <p:sp>
        <p:nvSpPr>
          <p:cNvPr id="4" name="Rectangle 3">
            <a:extLst>
              <a:ext uri="{FF2B5EF4-FFF2-40B4-BE49-F238E27FC236}">
                <a16:creationId xmlns:a16="http://schemas.microsoft.com/office/drawing/2014/main" id="{B8D48287-018F-E759-88F6-8D0431D9724E}"/>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8" name="TextBox 7">
            <a:extLst>
              <a:ext uri="{FF2B5EF4-FFF2-40B4-BE49-F238E27FC236}">
                <a16:creationId xmlns:a16="http://schemas.microsoft.com/office/drawing/2014/main" id="{1055DC59-D327-85C6-A111-70C68B6D41D2}"/>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10" name="Picture 9">
            <a:extLst>
              <a:ext uri="{FF2B5EF4-FFF2-40B4-BE49-F238E27FC236}">
                <a16:creationId xmlns:a16="http://schemas.microsoft.com/office/drawing/2014/main" id="{97B34D25-7B70-DD47-8219-EC14A2D2BC5B}"/>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31200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mj-lt"/>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mj-lt"/>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90E1EF8F-531C-1D2A-9F79-8AD307CD5366}"/>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6919604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Click to edit Master text styles</a:t>
            </a:r>
          </a:p>
        </p:txBody>
      </p:sp>
      <p:sp>
        <p:nvSpPr>
          <p:cNvPr id="8" name="TextBox 7">
            <a:extLst>
              <a:ext uri="{FF2B5EF4-FFF2-40B4-BE49-F238E27FC236}">
                <a16:creationId xmlns:a16="http://schemas.microsoft.com/office/drawing/2014/main" id="{A3180687-9ED9-514C-9D5C-4D3E75055068}"/>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dirty="0"/>
          </a:p>
        </p:txBody>
      </p:sp>
      <p:sp>
        <p:nvSpPr>
          <p:cNvPr id="11" name="TextBox 10">
            <a:extLst>
              <a:ext uri="{FF2B5EF4-FFF2-40B4-BE49-F238E27FC236}">
                <a16:creationId xmlns:a16="http://schemas.microsoft.com/office/drawing/2014/main" id="{917245EE-BB3A-034C-BE06-055376C80D0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2" name="TextBox 11">
            <a:extLst>
              <a:ext uri="{FF2B5EF4-FFF2-40B4-BE49-F238E27FC236}">
                <a16:creationId xmlns:a16="http://schemas.microsoft.com/office/drawing/2014/main" id="{48551B1C-217B-4F4B-81FF-529B758036DF}"/>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28D5A2AB-F9E2-F306-7694-B7D9BDB27B2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00502657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1" name="TextBox 10">
            <a:extLst>
              <a:ext uri="{FF2B5EF4-FFF2-40B4-BE49-F238E27FC236}">
                <a16:creationId xmlns:a16="http://schemas.microsoft.com/office/drawing/2014/main" id="{5D76478F-F1E2-AD47-BAC6-395C98E2FF59}"/>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3" name="TextBox 12">
            <a:extLst>
              <a:ext uri="{FF2B5EF4-FFF2-40B4-BE49-F238E27FC236}">
                <a16:creationId xmlns:a16="http://schemas.microsoft.com/office/drawing/2014/main" id="{67AD4010-0096-6B46-B74C-E77670FCDEA8}"/>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34CDDE31-B47E-39E8-CFAC-7E55D348599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196518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5" name="TextBox 4">
            <a:extLst>
              <a:ext uri="{FF2B5EF4-FFF2-40B4-BE49-F238E27FC236}">
                <a16:creationId xmlns:a16="http://schemas.microsoft.com/office/drawing/2014/main" id="{FB70D54A-CC44-1BF0-4CF8-636188BBAC5D}"/>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14344426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
        <p:nvSpPr>
          <p:cNvPr id="5" name="TextBox 4">
            <a:extLst>
              <a:ext uri="{FF2B5EF4-FFF2-40B4-BE49-F238E27FC236}">
                <a16:creationId xmlns:a16="http://schemas.microsoft.com/office/drawing/2014/main" id="{20512F13-5D47-FD64-1DE9-3A05ECCB5E4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20707334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Click to edit Master text styles</a:t>
            </a:r>
          </a:p>
        </p:txBody>
      </p:sp>
      <p:sp>
        <p:nvSpPr>
          <p:cNvPr id="11" name="TextBox 10">
            <a:extLst>
              <a:ext uri="{FF2B5EF4-FFF2-40B4-BE49-F238E27FC236}">
                <a16:creationId xmlns:a16="http://schemas.microsoft.com/office/drawing/2014/main" id="{4663AB3E-8BB7-2D4E-9A4B-1FA373B92B4A}"/>
              </a:ext>
            </a:extLst>
          </p:cNvPr>
          <p:cNvSpPr txBox="1"/>
          <p:nvPr/>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5" name="TextBox 4">
            <a:extLst>
              <a:ext uri="{FF2B5EF4-FFF2-40B4-BE49-F238E27FC236}">
                <a16:creationId xmlns:a16="http://schemas.microsoft.com/office/drawing/2014/main" id="{E8B0D675-CDCD-957C-2EAF-0477619803DB}"/>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4177380013"/>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p:nvPicPr>
        <p:blipFill>
          <a:blip r:embed="rId17"/>
          <a:srcRect/>
          <a:stretch/>
        </p:blipFill>
        <p:spPr>
          <a:xfrm>
            <a:off x="218042" y="311337"/>
            <a:ext cx="1956783" cy="1458225"/>
          </a:xfrm>
          <a:prstGeom prst="rect">
            <a:avLst/>
          </a:prstGeom>
        </p:spPr>
      </p:pic>
      <p:pic>
        <p:nvPicPr>
          <p:cNvPr id="5" name="Picture 4">
            <a:extLst>
              <a:ext uri="{FF2B5EF4-FFF2-40B4-BE49-F238E27FC236}">
                <a16:creationId xmlns:a16="http://schemas.microsoft.com/office/drawing/2014/main" id="{BF212F70-90EB-3BAF-E681-A249F7946CBA}"/>
              </a:ext>
            </a:extLst>
          </p:cNvPr>
          <p:cNvPicPr>
            <a:picLocks noChangeAspect="1"/>
          </p:cNvPicPr>
          <p:nvPr userDrawn="1"/>
        </p:nvPicPr>
        <p:blipFill>
          <a:blip r:embed="rId17"/>
          <a:srcRect/>
          <a:stretch/>
        </p:blipFill>
        <p:spPr>
          <a:xfrm>
            <a:off x="250126" y="311337"/>
            <a:ext cx="1956783" cy="1458225"/>
          </a:xfrm>
          <a:prstGeom prst="rect">
            <a:avLst/>
          </a:prstGeom>
        </p:spPr>
      </p:pic>
    </p:spTree>
    <p:extLst>
      <p:ext uri="{BB962C8B-B14F-4D97-AF65-F5344CB8AC3E}">
        <p14:creationId xmlns:p14="http://schemas.microsoft.com/office/powerpoint/2010/main" val="196776166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7" r:id="rId12"/>
    <p:sldLayoutId id="2147483718" r:id="rId13"/>
    <p:sldLayoutId id="2147483719" r:id="rId14"/>
    <p:sldLayoutId id="2147483721" r:id="rId15"/>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hyperlink" Target="https://www.gov.za/sites/default/files/gcis_document/201705/nsp-hiv-tb-stia.pdf" TargetMode="External"/><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s://hsrc.ac.za/special-projects/sabssm-survey-series/sabssmvi-media-pack-november-2023/" TargetMode="External"/><Relationship Id="rId5" Type="http://schemas.openxmlformats.org/officeDocument/2006/relationships/image" Target="../media/image2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1.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hyperlink" Target="http://www.itpcglobal.org/" TargetMode="External"/><Relationship Id="rId3" Type="http://schemas.openxmlformats.org/officeDocument/2006/relationships/hyperlink" Target="https://itpcglobal.org/resource/insight-influence-impact-clm-report/" TargetMode="External"/><Relationship Id="rId7" Type="http://schemas.openxmlformats.org/officeDocument/2006/relationships/hyperlink" Target="http://www.clmhub.org/"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7.tiff"/><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hyperlink" Target="https://pubmed.ncbi.nlm.nih.gov/33247517/" TargetMode="External"/><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p:txBody>
          <a:bodyPr anchor="ctr" anchorCtr="0">
            <a:normAutofit fontScale="90000"/>
          </a:bodyPr>
          <a:lstStyle/>
          <a:p>
            <a:r>
              <a:rPr lang="en-GB" noProof="0" dirty="0"/>
              <a:t>Outcomes from a Community-led Monitoring (CLM) Intervention in Malawi and South Africa</a:t>
            </a:r>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a:xfrm>
            <a:off x="4116390" y="191540"/>
            <a:ext cx="7357341" cy="1167360"/>
          </a:xfrm>
        </p:spPr>
        <p:txBody>
          <a:bodyPr>
            <a:normAutofit/>
          </a:bodyPr>
          <a:lstStyle/>
          <a:p>
            <a:r>
              <a:rPr lang="en-GB" b="1" dirty="0"/>
              <a:t>D. Kamkwamba</a:t>
            </a:r>
            <a:r>
              <a:rPr lang="en-GB" dirty="0"/>
              <a:t>, </a:t>
            </a:r>
            <a:r>
              <a:rPr lang="en-US" dirty="0"/>
              <a:t>Network of Journalists Living with HIV, Malawi</a:t>
            </a:r>
            <a:endParaRPr lang="en-GB" dirty="0"/>
          </a:p>
          <a:p>
            <a:r>
              <a:rPr lang="en-GB" i="1" dirty="0"/>
              <a:t>Co-Authors: </a:t>
            </a:r>
            <a:r>
              <a:rPr lang="en-GB" dirty="0"/>
              <a:t>G. Oberth, K. Lauer, J. Bozinovski, D. </a:t>
            </a:r>
            <a:r>
              <a:rPr lang="en-GB" dirty="0" err="1"/>
              <a:t>Mseu</a:t>
            </a:r>
            <a:r>
              <a:rPr lang="en-GB" dirty="0"/>
              <a:t>, H. </a:t>
            </a:r>
            <a:r>
              <a:rPr lang="en-GB" dirty="0" err="1"/>
              <a:t>Kachepatsonga</a:t>
            </a:r>
            <a:r>
              <a:rPr lang="en-GB" dirty="0"/>
              <a:t>, M. </a:t>
            </a:r>
            <a:r>
              <a:rPr lang="en-GB" dirty="0" err="1"/>
              <a:t>Soboyisi</a:t>
            </a:r>
            <a:r>
              <a:rPr lang="en-GB" dirty="0"/>
              <a:t>, D. Mnkandla, M. de Vos &amp; S. Baptiste</a:t>
            </a:r>
          </a:p>
        </p:txBody>
      </p:sp>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B1AC0-45EA-C3F1-B52E-67F263F95064}"/>
              </a:ext>
            </a:extLst>
          </p:cNvPr>
          <p:cNvSpPr>
            <a:spLocks noGrp="1"/>
          </p:cNvSpPr>
          <p:nvPr>
            <p:ph idx="1"/>
          </p:nvPr>
        </p:nvSpPr>
        <p:spPr>
          <a:xfrm>
            <a:off x="7419933" y="1622262"/>
            <a:ext cx="4665556" cy="5211448"/>
          </a:xfrm>
        </p:spPr>
        <p:txBody>
          <a:bodyPr>
            <a:noAutofit/>
          </a:bodyPr>
          <a:lstStyle/>
          <a:p>
            <a:pPr marL="457167" lvl="1" indent="0">
              <a:lnSpc>
                <a:spcPct val="110000"/>
              </a:lnSpc>
              <a:spcBef>
                <a:spcPts val="0"/>
              </a:spcBef>
              <a:buNone/>
            </a:pPr>
            <a:endParaRPr lang="en-US" sz="1995" dirty="0">
              <a:solidFill>
                <a:schemeClr val="tx1">
                  <a:lumMod val="65000"/>
                  <a:lumOff val="35000"/>
                </a:schemeClr>
              </a:solidFill>
              <a:latin typeface="Helvetica" pitchFamily="2" charset="0"/>
              <a:cs typeface="Calibri" panose="020F0502020204030204" pitchFamily="34" charset="0"/>
            </a:endParaRPr>
          </a:p>
          <a:p>
            <a:pPr marL="457167" lvl="1" indent="0">
              <a:lnSpc>
                <a:spcPct val="110000"/>
              </a:lnSpc>
              <a:spcBef>
                <a:spcPts val="0"/>
              </a:spcBef>
              <a:buNone/>
            </a:pPr>
            <a:r>
              <a:rPr lang="en-US" sz="1995" dirty="0">
                <a:solidFill>
                  <a:schemeClr val="tx1">
                    <a:lumMod val="65000"/>
                    <a:lumOff val="35000"/>
                  </a:schemeClr>
                </a:solidFill>
                <a:latin typeface="Helvetica" pitchFamily="2" charset="0"/>
                <a:cs typeface="Calibri" panose="020F0502020204030204" pitchFamily="34" charset="0"/>
              </a:rPr>
              <a:t>By December 2023, people accessing ART at facilities with a DSD strengthening intervention </a:t>
            </a:r>
            <a:r>
              <a:rPr lang="en-US" sz="1995" b="1" dirty="0">
                <a:solidFill>
                  <a:srgbClr val="562A83"/>
                </a:solidFill>
                <a:latin typeface="Helvetica" pitchFamily="2" charset="0"/>
                <a:cs typeface="Calibri" panose="020F0502020204030204" pitchFamily="34" charset="0"/>
              </a:rPr>
              <a:t>were six times more likely to be in a DSD model </a:t>
            </a:r>
            <a:r>
              <a:rPr lang="en-US" sz="1995" dirty="0">
                <a:solidFill>
                  <a:schemeClr val="tx1">
                    <a:lumMod val="65000"/>
                    <a:lumOff val="35000"/>
                  </a:schemeClr>
                </a:solidFill>
                <a:latin typeface="Helvetica" pitchFamily="2" charset="0"/>
                <a:cs typeface="Calibri" panose="020F0502020204030204" pitchFamily="34" charset="0"/>
              </a:rPr>
              <a:t>(6.79 OR 95% CI 6.04-7.63). </a:t>
            </a:r>
          </a:p>
          <a:p>
            <a:pPr marL="457167" lvl="1" indent="0">
              <a:lnSpc>
                <a:spcPct val="110000"/>
              </a:lnSpc>
              <a:spcBef>
                <a:spcPts val="0"/>
              </a:spcBef>
              <a:buNone/>
            </a:pPr>
            <a:endParaRPr lang="en-US" sz="1995" dirty="0">
              <a:solidFill>
                <a:schemeClr val="tx1">
                  <a:lumMod val="65000"/>
                  <a:lumOff val="35000"/>
                </a:schemeClr>
              </a:solidFill>
              <a:latin typeface="Helvetica" pitchFamily="2" charset="0"/>
              <a:cs typeface="Calibri" panose="020F0502020204030204" pitchFamily="34" charset="0"/>
            </a:endParaRPr>
          </a:p>
          <a:p>
            <a:pPr marL="457167" lvl="1" indent="0">
              <a:lnSpc>
                <a:spcPct val="110000"/>
              </a:lnSpc>
              <a:spcBef>
                <a:spcPts val="0"/>
              </a:spcBef>
              <a:buNone/>
            </a:pPr>
            <a:r>
              <a:rPr lang="en-US" sz="1995" dirty="0">
                <a:solidFill>
                  <a:schemeClr val="tx1">
                    <a:lumMod val="65000"/>
                    <a:lumOff val="35000"/>
                  </a:schemeClr>
                </a:solidFill>
                <a:latin typeface="Helvetica" pitchFamily="2" charset="0"/>
                <a:cs typeface="Calibri" panose="020F0502020204030204" pitchFamily="34" charset="0"/>
              </a:rPr>
              <a:t>As a proportion of total viral load tests done, people at the DSD strengthening sites </a:t>
            </a:r>
            <a:r>
              <a:rPr lang="en-US" sz="1995" b="1" dirty="0">
                <a:solidFill>
                  <a:srgbClr val="562A83"/>
                </a:solidFill>
                <a:latin typeface="Helvetica" pitchFamily="2" charset="0"/>
                <a:cs typeface="Calibri" panose="020F0502020204030204" pitchFamily="34" charset="0"/>
              </a:rPr>
              <a:t>were twice as likely to be virally suppressed</a:t>
            </a:r>
            <a:r>
              <a:rPr lang="en-US" sz="1995" dirty="0">
                <a:solidFill>
                  <a:schemeClr val="tx1">
                    <a:lumMod val="65000"/>
                    <a:lumOff val="35000"/>
                  </a:schemeClr>
                </a:solidFill>
                <a:latin typeface="Helvetica" pitchFamily="2" charset="0"/>
                <a:cs typeface="Calibri" panose="020F0502020204030204" pitchFamily="34" charset="0"/>
              </a:rPr>
              <a:t> than at sites without DSD strengthening (2.34 OR 95% CI 2.16-2.54).</a:t>
            </a:r>
          </a:p>
          <a:p>
            <a:pPr marL="0" indent="0">
              <a:lnSpc>
                <a:spcPct val="110000"/>
              </a:lnSpc>
              <a:buNone/>
            </a:pPr>
            <a:endParaRPr lang="en-US" sz="1995" dirty="0">
              <a:solidFill>
                <a:schemeClr val="tx1">
                  <a:lumMod val="65000"/>
                  <a:lumOff val="35000"/>
                </a:schemeClr>
              </a:solidFill>
              <a:latin typeface="Helvetica" pitchFamily="2" charset="0"/>
              <a:cs typeface="Calibri" panose="020F0502020204030204" pitchFamily="34" charset="0"/>
            </a:endParaRPr>
          </a:p>
        </p:txBody>
      </p:sp>
      <p:sp>
        <p:nvSpPr>
          <p:cNvPr id="14" name="Rectangle 10">
            <a:extLst>
              <a:ext uri="{FF2B5EF4-FFF2-40B4-BE49-F238E27FC236}">
                <a16:creationId xmlns:a16="http://schemas.microsoft.com/office/drawing/2014/main" id="{8ABFD56E-14EE-964F-EC12-9DEE365A1DB0}"/>
              </a:ext>
            </a:extLst>
          </p:cNvPr>
          <p:cNvSpPr>
            <a:spLocks noChangeArrowheads="1"/>
          </p:cNvSpPr>
          <p:nvPr/>
        </p:nvSpPr>
        <p:spPr bwMode="auto">
          <a:xfrm>
            <a:off x="240" y="948549"/>
            <a:ext cx="290456" cy="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914335" eaLnBrk="0" fontAlgn="base" hangingPunct="0">
              <a:spcBef>
                <a:spcPct val="0"/>
              </a:spcBef>
              <a:spcAft>
                <a:spcPct val="0"/>
              </a:spcAft>
            </a:pPr>
            <a:r>
              <a:rPr lang="en-US" altLang="en-US" sz="1000">
                <a:latin typeface="Arial" panose="020B0604020202020204" pitchFamily="34" charset="0"/>
                <a:ea typeface="Times New Roman" panose="02020603050405020304" pitchFamily="18" charset="0"/>
                <a:cs typeface="Arial" panose="020B0604020202020204" pitchFamily="34" charset="0"/>
              </a:rPr>
              <a:t>   </a:t>
            </a:r>
            <a:endParaRPr lang="en-US" altLang="en-US">
              <a:latin typeface="Arial" panose="020B0604020202020204" pitchFamily="34" charset="0"/>
            </a:endParaRPr>
          </a:p>
        </p:txBody>
      </p:sp>
      <p:sp>
        <p:nvSpPr>
          <p:cNvPr id="4" name="Text Box 1">
            <a:extLst>
              <a:ext uri="{FF2B5EF4-FFF2-40B4-BE49-F238E27FC236}">
                <a16:creationId xmlns:a16="http://schemas.microsoft.com/office/drawing/2014/main" id="{97EE64EB-89E1-975D-C572-9E5ED3D7E0BE}"/>
              </a:ext>
            </a:extLst>
          </p:cNvPr>
          <p:cNvSpPr txBox="1"/>
          <p:nvPr/>
        </p:nvSpPr>
        <p:spPr>
          <a:xfrm>
            <a:off x="375199" y="1715261"/>
            <a:ext cx="6279186" cy="491007"/>
          </a:xfrm>
          <a:prstGeom prst="rect">
            <a:avLst/>
          </a:prstGeom>
          <a:solidFill>
            <a:schemeClr val="lt1"/>
          </a:solidFill>
          <a:ln w="6350">
            <a:noFill/>
          </a:ln>
        </p:spPr>
        <p:txBody>
          <a:bodyPr rot="0" spcFirstLastPara="0" vert="horz" wrap="square" lIns="91436" tIns="45718" rIns="91436" bIns="45718" numCol="1" spcCol="0" rtlCol="0" fromWordArt="0" anchor="t" anchorCtr="0" forceAA="0" compatLnSpc="1">
            <a:prstTxWarp prst="textNoShape">
              <a:avLst/>
            </a:prstTxWarp>
            <a:noAutofit/>
          </a:bodyPr>
          <a:lstStyle/>
          <a:p>
            <a:r>
              <a:rPr lang="en-ZA" sz="1000" b="1" dirty="0">
                <a:solidFill>
                  <a:srgbClr val="562A83"/>
                </a:solidFill>
                <a:latin typeface="Helvetica" pitchFamily="2" charset="0"/>
                <a:ea typeface="Times New Roman" panose="02020603050405020304" pitchFamily="18" charset="0"/>
              </a:rPr>
              <a:t>TABLE.</a:t>
            </a:r>
            <a:r>
              <a:rPr lang="en-ZA" sz="1000" dirty="0">
                <a:solidFill>
                  <a:srgbClr val="562A83"/>
                </a:solidFill>
                <a:latin typeface="Helvetica" pitchFamily="2" charset="0"/>
                <a:ea typeface="Times New Roman" panose="02020603050405020304" pitchFamily="18" charset="0"/>
              </a:rPr>
              <a:t> </a:t>
            </a:r>
            <a:r>
              <a:rPr lang="en-ZA" sz="1088" dirty="0">
                <a:solidFill>
                  <a:srgbClr val="595959"/>
                </a:solidFill>
                <a:latin typeface="Helvetica" pitchFamily="2" charset="0"/>
                <a:ea typeface="Times New Roman" panose="02020603050405020304" pitchFamily="18" charset="0"/>
              </a:rPr>
              <a:t>Odds Ratio for DSD Access Based on Exposure to DSD Strengthening Interventions, December 2023 (6.79 OR 95% CI 6.04-7.63)</a:t>
            </a:r>
            <a:endParaRPr lang="en-ZA" sz="1088" dirty="0">
              <a:latin typeface="Helvetica" pitchFamily="2" charset="0"/>
              <a:ea typeface="Times New Roman" panose="02020603050405020304" pitchFamily="18" charset="0"/>
            </a:endParaRPr>
          </a:p>
          <a:p>
            <a:r>
              <a:rPr lang="en-ZA" sz="300" dirty="0">
                <a:latin typeface="Helvetica" pitchFamily="2" charset="0"/>
                <a:ea typeface="Times New Roman" panose="02020603050405020304" pitchFamily="18" charset="0"/>
              </a:rPr>
              <a:t> </a:t>
            </a:r>
            <a:endParaRPr lang="en-ZA" sz="1200" dirty="0">
              <a:latin typeface="Helvetica" pitchFamily="2" charset="0"/>
              <a:ea typeface="Times New Roman" panose="02020603050405020304" pitchFamily="18" charset="0"/>
            </a:endParaRPr>
          </a:p>
          <a:p>
            <a:r>
              <a:rPr lang="en-ZA" sz="600" dirty="0">
                <a:latin typeface="Helvetica" pitchFamily="2" charset="0"/>
                <a:ea typeface="Times New Roman" panose="02020603050405020304" pitchFamily="18" charset="0"/>
              </a:rPr>
              <a:t> </a:t>
            </a:r>
            <a:endParaRPr lang="en-ZA" sz="1200" dirty="0">
              <a:latin typeface="Helvetica" pitchFamily="2" charset="0"/>
              <a:ea typeface="Times New Roman" panose="02020603050405020304" pitchFamily="18" charset="0"/>
            </a:endParaRPr>
          </a:p>
          <a:p>
            <a:pPr algn="ctr"/>
            <a:r>
              <a:rPr lang="en-ZA" sz="900" dirty="0">
                <a:solidFill>
                  <a:srgbClr val="FFFFFF"/>
                </a:solidFill>
                <a:latin typeface="Helvetica" pitchFamily="2" charset="0"/>
                <a:ea typeface="Times New Roman" panose="02020603050405020304" pitchFamily="18" charset="0"/>
              </a:rPr>
              <a:t>Facilities with DSD</a:t>
            </a:r>
            <a:endParaRPr lang="en-ZA" sz="1200" dirty="0">
              <a:latin typeface="Helvetica" pitchFamily="2" charset="0"/>
              <a:ea typeface="Times New Roman" panose="02020603050405020304" pitchFamily="18" charset="0"/>
            </a:endParaRPr>
          </a:p>
        </p:txBody>
      </p:sp>
      <p:graphicFrame>
        <p:nvGraphicFramePr>
          <p:cNvPr id="5" name="Table 4">
            <a:extLst>
              <a:ext uri="{FF2B5EF4-FFF2-40B4-BE49-F238E27FC236}">
                <a16:creationId xmlns:a16="http://schemas.microsoft.com/office/drawing/2014/main" id="{B7C22974-B361-D846-A101-6D2B76C90B7F}"/>
              </a:ext>
            </a:extLst>
          </p:cNvPr>
          <p:cNvGraphicFramePr>
            <a:graphicFrameLocks noGrp="1"/>
          </p:cNvGraphicFramePr>
          <p:nvPr>
            <p:extLst>
              <p:ext uri="{D42A27DB-BD31-4B8C-83A1-F6EECF244321}">
                <p14:modId xmlns:p14="http://schemas.microsoft.com/office/powerpoint/2010/main" val="1396153185"/>
              </p:ext>
            </p:extLst>
          </p:nvPr>
        </p:nvGraphicFramePr>
        <p:xfrm>
          <a:off x="1127212" y="2271382"/>
          <a:ext cx="4665555" cy="1825871"/>
        </p:xfrm>
        <a:graphic>
          <a:graphicData uri="http://schemas.openxmlformats.org/drawingml/2006/table">
            <a:tbl>
              <a:tblPr firstRow="1" firstCol="1" bandRow="1">
                <a:tableStyleId>{21E4AEA4-8DFA-4A89-87EB-49C32662AFE0}</a:tableStyleId>
              </a:tblPr>
              <a:tblGrid>
                <a:gridCol w="1294969">
                  <a:extLst>
                    <a:ext uri="{9D8B030D-6E8A-4147-A177-3AD203B41FA5}">
                      <a16:colId xmlns:a16="http://schemas.microsoft.com/office/drawing/2014/main" val="1254148482"/>
                    </a:ext>
                  </a:extLst>
                </a:gridCol>
                <a:gridCol w="1736989">
                  <a:extLst>
                    <a:ext uri="{9D8B030D-6E8A-4147-A177-3AD203B41FA5}">
                      <a16:colId xmlns:a16="http://schemas.microsoft.com/office/drawing/2014/main" val="65242992"/>
                    </a:ext>
                  </a:extLst>
                </a:gridCol>
                <a:gridCol w="1633597">
                  <a:extLst>
                    <a:ext uri="{9D8B030D-6E8A-4147-A177-3AD203B41FA5}">
                      <a16:colId xmlns:a16="http://schemas.microsoft.com/office/drawing/2014/main" val="2835930157"/>
                    </a:ext>
                  </a:extLst>
                </a:gridCol>
              </a:tblGrid>
              <a:tr h="628943">
                <a:tc>
                  <a:txBody>
                    <a:bodyPr/>
                    <a:lstStyle/>
                    <a:p>
                      <a:pPr algn="l"/>
                      <a:endParaRPr lang="en-ZA" sz="1000" kern="100" dirty="0">
                        <a:effectLst/>
                        <a:latin typeface="Helvetica" pitchFamily="2" charset="0"/>
                        <a:cs typeface="Calibri" panose="020F0502020204030204" pitchFamily="34" charset="0"/>
                      </a:endParaRPr>
                    </a:p>
                  </a:txBody>
                  <a:tcPr marL="68578" marR="68578" marT="0" marB="0" anchor="ctr">
                    <a:noFill/>
                  </a:tcPr>
                </a:tc>
                <a:tc>
                  <a:txBody>
                    <a:bodyPr/>
                    <a:lstStyle/>
                    <a:p>
                      <a:pPr algn="ctr"/>
                      <a:r>
                        <a:rPr lang="en-ZA" sz="1000" kern="100" dirty="0">
                          <a:ln>
                            <a:noFill/>
                          </a:ln>
                          <a:solidFill>
                            <a:srgbClr val="562A83"/>
                          </a:solidFill>
                          <a:effectLst/>
                          <a:latin typeface="Helvetica" pitchFamily="2" charset="0"/>
                          <a:cs typeface="Calibri" panose="020F0502020204030204" pitchFamily="34" charset="0"/>
                        </a:rPr>
                        <a:t>Facilities with DSD strengthening Interventions</a:t>
                      </a:r>
                      <a:endParaRPr lang="en-ZA" sz="1000" kern="100" dirty="0">
                        <a:solidFill>
                          <a:srgbClr val="562A83"/>
                        </a:solidFill>
                        <a:effectLst/>
                        <a:latin typeface="Helvetica" pitchFamily="2" charset="0"/>
                        <a:ea typeface="Times New Roman" panose="02020603050405020304" pitchFamily="18" charset="0"/>
                        <a:cs typeface="Calibri" panose="020F0502020204030204" pitchFamily="34" charset="0"/>
                      </a:endParaRPr>
                    </a:p>
                  </a:txBody>
                  <a:tcPr marL="68578" marR="68578" marT="0" marB="0" anchor="ctr">
                    <a:solidFill>
                      <a:srgbClr val="E1D7EF"/>
                    </a:solidFill>
                  </a:tcPr>
                </a:tc>
                <a:tc>
                  <a:txBody>
                    <a:bodyPr/>
                    <a:lstStyle/>
                    <a:p>
                      <a:pPr algn="ctr"/>
                      <a:r>
                        <a:rPr lang="en-ZA" sz="1000" kern="100" dirty="0">
                          <a:ln>
                            <a:noFill/>
                          </a:ln>
                          <a:solidFill>
                            <a:srgbClr val="562A83"/>
                          </a:solidFill>
                          <a:effectLst/>
                          <a:latin typeface="Helvetica" pitchFamily="2" charset="0"/>
                          <a:cs typeface="Calibri" panose="020F0502020204030204" pitchFamily="34" charset="0"/>
                        </a:rPr>
                        <a:t>Facilities without DSD strengthening Interventions</a:t>
                      </a:r>
                      <a:endParaRPr lang="en-ZA" sz="1000" kern="100" dirty="0">
                        <a:solidFill>
                          <a:srgbClr val="562A83"/>
                        </a:solidFill>
                        <a:effectLst/>
                        <a:latin typeface="Helvetica" pitchFamily="2" charset="0"/>
                        <a:ea typeface="Times New Roman" panose="02020603050405020304" pitchFamily="18" charset="0"/>
                        <a:cs typeface="Calibri" panose="020F0502020204030204" pitchFamily="34" charset="0"/>
                      </a:endParaRPr>
                    </a:p>
                  </a:txBody>
                  <a:tcPr marL="68578" marR="68578" marT="0" marB="0" anchor="ctr">
                    <a:solidFill>
                      <a:srgbClr val="E1D7EF"/>
                    </a:solidFill>
                  </a:tcPr>
                </a:tc>
                <a:extLst>
                  <a:ext uri="{0D108BD9-81ED-4DB2-BD59-A6C34878D82A}">
                    <a16:rowId xmlns:a16="http://schemas.microsoft.com/office/drawing/2014/main" val="602211431"/>
                  </a:ext>
                </a:extLst>
              </a:tr>
              <a:tr h="567033">
                <a:tc>
                  <a:txBody>
                    <a:bodyPr/>
                    <a:lstStyle/>
                    <a:p>
                      <a:pPr algn="l"/>
                      <a:r>
                        <a:rPr lang="en-ZA" sz="1000" kern="100" dirty="0">
                          <a:ln>
                            <a:noFill/>
                          </a:ln>
                          <a:solidFill>
                            <a:srgbClr val="562A83"/>
                          </a:solidFill>
                          <a:effectLst/>
                          <a:latin typeface="Helvetica" pitchFamily="2" charset="0"/>
                          <a:cs typeface="Calibri" panose="020F0502020204030204" pitchFamily="34" charset="0"/>
                        </a:rPr>
                        <a:t>People accessing ART though a DSD model</a:t>
                      </a:r>
                      <a:endParaRPr lang="en-ZA" sz="1000" kern="100" dirty="0">
                        <a:solidFill>
                          <a:srgbClr val="562A83"/>
                        </a:solidFill>
                        <a:effectLst/>
                        <a:latin typeface="Helvetica" pitchFamily="2" charset="0"/>
                        <a:ea typeface="Times New Roman" panose="02020603050405020304" pitchFamily="18" charset="0"/>
                        <a:cs typeface="Calibri" panose="020F0502020204030204" pitchFamily="34" charset="0"/>
                      </a:endParaRPr>
                    </a:p>
                  </a:txBody>
                  <a:tcPr marL="68578" marR="68578" marT="0" marB="0" anchor="ctr">
                    <a:solidFill>
                      <a:srgbClr val="E1D7EF"/>
                    </a:solidFill>
                  </a:tcPr>
                </a:tc>
                <a:tc>
                  <a:txBody>
                    <a:bodyPr/>
                    <a:lstStyle/>
                    <a:p>
                      <a:pPr algn="ctr"/>
                      <a:r>
                        <a:rPr lang="en-ZA" sz="1600" b="1" kern="100" dirty="0">
                          <a:ln>
                            <a:noFill/>
                          </a:ln>
                          <a:solidFill>
                            <a:srgbClr val="562A83"/>
                          </a:solidFill>
                          <a:effectLst/>
                          <a:latin typeface="Helvetica" pitchFamily="2" charset="0"/>
                          <a:cs typeface="Calibri" panose="020F0502020204030204" pitchFamily="34" charset="0"/>
                        </a:rPr>
                        <a:t>2,290</a:t>
                      </a:r>
                      <a:endParaRPr lang="en-ZA" sz="1600" b="1" kern="100" dirty="0">
                        <a:solidFill>
                          <a:srgbClr val="562A83"/>
                        </a:solidFill>
                        <a:effectLst/>
                        <a:latin typeface="Helvetica" pitchFamily="2" charset="0"/>
                        <a:ea typeface="Times New Roman" panose="02020603050405020304" pitchFamily="18" charset="0"/>
                        <a:cs typeface="Calibri" panose="020F0502020204030204" pitchFamily="34" charset="0"/>
                      </a:endParaRPr>
                    </a:p>
                  </a:txBody>
                  <a:tcPr marL="68578" marR="68578" marT="0" marB="0" anchor="ctr">
                    <a:solidFill>
                      <a:schemeClr val="bg1">
                        <a:lumMod val="85000"/>
                      </a:schemeClr>
                    </a:solidFill>
                  </a:tcPr>
                </a:tc>
                <a:tc>
                  <a:txBody>
                    <a:bodyPr/>
                    <a:lstStyle/>
                    <a:p>
                      <a:pPr algn="ctr"/>
                      <a:r>
                        <a:rPr lang="en-ZA" sz="1600" b="1" kern="100" dirty="0">
                          <a:ln>
                            <a:noFill/>
                          </a:ln>
                          <a:solidFill>
                            <a:srgbClr val="562A83"/>
                          </a:solidFill>
                          <a:effectLst/>
                          <a:latin typeface="Helvetica" pitchFamily="2" charset="0"/>
                          <a:cs typeface="Calibri" panose="020F0502020204030204" pitchFamily="34" charset="0"/>
                        </a:rPr>
                        <a:t>334</a:t>
                      </a:r>
                      <a:endParaRPr lang="en-ZA" sz="1600" b="1" kern="100" dirty="0">
                        <a:solidFill>
                          <a:srgbClr val="562A83"/>
                        </a:solidFill>
                        <a:effectLst/>
                        <a:latin typeface="Helvetica" pitchFamily="2" charset="0"/>
                        <a:ea typeface="Times New Roman" panose="02020603050405020304" pitchFamily="18" charset="0"/>
                        <a:cs typeface="Calibri" panose="020F0502020204030204" pitchFamily="34" charset="0"/>
                      </a:endParaRPr>
                    </a:p>
                  </a:txBody>
                  <a:tcPr marL="68578" marR="68578" marT="0" marB="0" anchor="ctr">
                    <a:solidFill>
                      <a:schemeClr val="bg1">
                        <a:lumMod val="85000"/>
                      </a:schemeClr>
                    </a:solidFill>
                  </a:tcPr>
                </a:tc>
                <a:extLst>
                  <a:ext uri="{0D108BD9-81ED-4DB2-BD59-A6C34878D82A}">
                    <a16:rowId xmlns:a16="http://schemas.microsoft.com/office/drawing/2014/main" val="766933765"/>
                  </a:ext>
                </a:extLst>
              </a:tr>
              <a:tr h="629895">
                <a:tc>
                  <a:txBody>
                    <a:bodyPr/>
                    <a:lstStyle/>
                    <a:p>
                      <a:pPr algn="l"/>
                      <a:r>
                        <a:rPr lang="en-ZA" sz="1000" kern="100" dirty="0">
                          <a:ln>
                            <a:noFill/>
                          </a:ln>
                          <a:solidFill>
                            <a:srgbClr val="562A83"/>
                          </a:solidFill>
                          <a:effectLst/>
                          <a:latin typeface="Helvetica" pitchFamily="2" charset="0"/>
                          <a:cs typeface="Calibri" panose="020F0502020204030204" pitchFamily="34" charset="0"/>
                        </a:rPr>
                        <a:t>People accessing ART through standard care</a:t>
                      </a:r>
                      <a:endParaRPr lang="en-ZA" sz="1000" kern="100" dirty="0">
                        <a:solidFill>
                          <a:srgbClr val="562A83"/>
                        </a:solidFill>
                        <a:effectLst/>
                        <a:latin typeface="Helvetica" pitchFamily="2" charset="0"/>
                        <a:ea typeface="Times New Roman" panose="02020603050405020304" pitchFamily="18" charset="0"/>
                        <a:cs typeface="Calibri" panose="020F0502020204030204" pitchFamily="34" charset="0"/>
                      </a:endParaRPr>
                    </a:p>
                  </a:txBody>
                  <a:tcPr marL="68578" marR="68578" marT="0" marB="0" anchor="ctr">
                    <a:solidFill>
                      <a:srgbClr val="E1D7EF"/>
                    </a:solidFill>
                  </a:tcPr>
                </a:tc>
                <a:tc>
                  <a:txBody>
                    <a:bodyPr/>
                    <a:lstStyle/>
                    <a:p>
                      <a:pPr algn="ctr"/>
                      <a:r>
                        <a:rPr lang="en-ZA" sz="1600" b="1" kern="100" dirty="0">
                          <a:ln>
                            <a:noFill/>
                          </a:ln>
                          <a:solidFill>
                            <a:srgbClr val="562A83"/>
                          </a:solidFill>
                          <a:effectLst/>
                          <a:latin typeface="Helvetica" pitchFamily="2" charset="0"/>
                          <a:cs typeface="Calibri" panose="020F0502020204030204" pitchFamily="34" charset="0"/>
                        </a:rPr>
                        <a:t>17,389</a:t>
                      </a:r>
                      <a:endParaRPr lang="en-ZA" sz="1600" b="1" kern="100" dirty="0">
                        <a:solidFill>
                          <a:srgbClr val="562A83"/>
                        </a:solidFill>
                        <a:effectLst/>
                        <a:latin typeface="Helvetica" pitchFamily="2" charset="0"/>
                        <a:ea typeface="Times New Roman" panose="02020603050405020304" pitchFamily="18" charset="0"/>
                        <a:cs typeface="Calibri" panose="020F0502020204030204" pitchFamily="34" charset="0"/>
                      </a:endParaRPr>
                    </a:p>
                  </a:txBody>
                  <a:tcPr marL="68578" marR="68578" marT="0" marB="0" anchor="ctr">
                    <a:solidFill>
                      <a:schemeClr val="bg1">
                        <a:lumMod val="95000"/>
                      </a:schemeClr>
                    </a:solidFill>
                  </a:tcPr>
                </a:tc>
                <a:tc>
                  <a:txBody>
                    <a:bodyPr/>
                    <a:lstStyle/>
                    <a:p>
                      <a:pPr algn="ctr"/>
                      <a:r>
                        <a:rPr lang="en-ZA" sz="1600" b="1" kern="100" dirty="0">
                          <a:ln>
                            <a:noFill/>
                          </a:ln>
                          <a:solidFill>
                            <a:srgbClr val="562A83"/>
                          </a:solidFill>
                          <a:effectLst/>
                          <a:latin typeface="Helvetica" pitchFamily="2" charset="0"/>
                          <a:cs typeface="Calibri" panose="020F0502020204030204" pitchFamily="34" charset="0"/>
                        </a:rPr>
                        <a:t>17,221</a:t>
                      </a:r>
                      <a:endParaRPr lang="en-ZA" sz="1600" b="1" kern="100" dirty="0">
                        <a:solidFill>
                          <a:srgbClr val="562A83"/>
                        </a:solidFill>
                        <a:effectLst/>
                        <a:latin typeface="Helvetica" pitchFamily="2" charset="0"/>
                        <a:ea typeface="Times New Roman" panose="02020603050405020304" pitchFamily="18" charset="0"/>
                        <a:cs typeface="Calibri" panose="020F0502020204030204" pitchFamily="34" charset="0"/>
                      </a:endParaRPr>
                    </a:p>
                  </a:txBody>
                  <a:tcPr marL="68578" marR="68578" marT="0" marB="0" anchor="ctr">
                    <a:solidFill>
                      <a:schemeClr val="bg1">
                        <a:lumMod val="95000"/>
                      </a:schemeClr>
                    </a:solidFill>
                  </a:tcPr>
                </a:tc>
                <a:extLst>
                  <a:ext uri="{0D108BD9-81ED-4DB2-BD59-A6C34878D82A}">
                    <a16:rowId xmlns:a16="http://schemas.microsoft.com/office/drawing/2014/main" val="2132376664"/>
                  </a:ext>
                </a:extLst>
              </a:tr>
            </a:tbl>
          </a:graphicData>
        </a:graphic>
      </p:graphicFrame>
      <p:graphicFrame>
        <p:nvGraphicFramePr>
          <p:cNvPr id="6" name="Chart 5">
            <a:extLst>
              <a:ext uri="{FF2B5EF4-FFF2-40B4-BE49-F238E27FC236}">
                <a16:creationId xmlns:a16="http://schemas.microsoft.com/office/drawing/2014/main" id="{6A9ABB6A-F92E-F864-4DD4-1261D2DCFA5B}"/>
              </a:ext>
            </a:extLst>
          </p:cNvPr>
          <p:cNvGraphicFramePr/>
          <p:nvPr>
            <p:extLst>
              <p:ext uri="{D42A27DB-BD31-4B8C-83A1-F6EECF244321}">
                <p14:modId xmlns:p14="http://schemas.microsoft.com/office/powerpoint/2010/main" val="2661282960"/>
              </p:ext>
            </p:extLst>
          </p:nvPr>
        </p:nvGraphicFramePr>
        <p:xfrm>
          <a:off x="1223281" y="4346713"/>
          <a:ext cx="4665555" cy="2236984"/>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descr="Malawi Map Icons - Free SVG &amp; PNG Malawi Map Images - Noun ...">
            <a:extLst>
              <a:ext uri="{FF2B5EF4-FFF2-40B4-BE49-F238E27FC236}">
                <a16:creationId xmlns:a16="http://schemas.microsoft.com/office/drawing/2014/main" id="{AFD29DF0-18B8-985D-9421-E0E2CE262318}"/>
              </a:ext>
            </a:extLst>
          </p:cNvPr>
          <p:cNvPicPr>
            <a:picLocks noChangeAspect="1"/>
          </p:cNvPicPr>
          <p:nvPr/>
        </p:nvPicPr>
        <p:blipFill>
          <a:blip r:embed="rId4" cstate="screen">
            <a:biLevel thresh="5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11504" y="118959"/>
            <a:ext cx="755623" cy="755224"/>
          </a:xfrm>
          <a:prstGeom prst="rect">
            <a:avLst/>
          </a:prstGeom>
          <a:noFill/>
          <a:ln>
            <a:noFill/>
          </a:ln>
        </p:spPr>
      </p:pic>
      <p:sp>
        <p:nvSpPr>
          <p:cNvPr id="10" name="Title 1">
            <a:extLst>
              <a:ext uri="{FF2B5EF4-FFF2-40B4-BE49-F238E27FC236}">
                <a16:creationId xmlns:a16="http://schemas.microsoft.com/office/drawing/2014/main" id="{892871E2-1ED6-C37C-5CCF-2AD0C913B5EA}"/>
              </a:ext>
            </a:extLst>
          </p:cNvPr>
          <p:cNvSpPr>
            <a:spLocks noGrp="1"/>
          </p:cNvSpPr>
          <p:nvPr>
            <p:ph type="title"/>
          </p:nvPr>
        </p:nvSpPr>
        <p:spPr>
          <a:xfrm>
            <a:off x="859681" y="24290"/>
            <a:ext cx="10987824" cy="915007"/>
          </a:xfrm>
        </p:spPr>
        <p:txBody>
          <a:bodyPr>
            <a:noAutofit/>
          </a:bodyPr>
          <a:lstStyle/>
          <a:p>
            <a:r>
              <a:rPr lang="en-US" sz="2539" dirty="0">
                <a:solidFill>
                  <a:schemeClr val="bg1"/>
                </a:solidFill>
                <a:latin typeface="Helvetica" pitchFamily="2" charset="0"/>
                <a:cs typeface="Calibri" panose="020F0502020204030204" pitchFamily="34" charset="0"/>
              </a:rPr>
              <a:t>THE IMPACT – </a:t>
            </a:r>
            <a:r>
              <a:rPr lang="en-US" sz="2539" b="0" dirty="0">
                <a:solidFill>
                  <a:schemeClr val="bg1"/>
                </a:solidFill>
                <a:latin typeface="Helvetica" pitchFamily="2" charset="0"/>
                <a:cs typeface="Calibri" panose="020F0502020204030204" pitchFamily="34" charset="0"/>
              </a:rPr>
              <a:t> DSD coverage and viral load suppression improved </a:t>
            </a:r>
          </a:p>
        </p:txBody>
      </p:sp>
      <p:sp>
        <p:nvSpPr>
          <p:cNvPr id="7" name="Title 5">
            <a:extLst>
              <a:ext uri="{FF2B5EF4-FFF2-40B4-BE49-F238E27FC236}">
                <a16:creationId xmlns:a16="http://schemas.microsoft.com/office/drawing/2014/main" id="{6E8753D6-F7DA-A741-3D14-EBC5E2523CE6}"/>
              </a:ext>
            </a:extLst>
          </p:cNvPr>
          <p:cNvSpPr txBox="1">
            <a:spLocks/>
          </p:cNvSpPr>
          <p:nvPr/>
        </p:nvSpPr>
        <p:spPr>
          <a:xfrm>
            <a:off x="2782957" y="398299"/>
            <a:ext cx="9297539" cy="1223964"/>
          </a:xfrm>
          <a:prstGeom prst="rect">
            <a:avLst/>
          </a:prstGeom>
        </p:spPr>
        <p:txBody>
          <a:bodyPr vert="horz" lIns="0" tIns="0" rIns="0" bIns="0" rtlCol="0" anchor="ctr">
            <a:normAutofit fontScale="82500"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GB" dirty="0"/>
              <a:t>THE IMPACT –  DSD coverage and viral load suppression improved </a:t>
            </a:r>
          </a:p>
        </p:txBody>
      </p:sp>
    </p:spTree>
    <p:extLst>
      <p:ext uri="{BB962C8B-B14F-4D97-AF65-F5344CB8AC3E}">
        <p14:creationId xmlns:p14="http://schemas.microsoft.com/office/powerpoint/2010/main" val="3915813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890A4-4E9E-EE49-56C1-F99FA3BDAA2B}"/>
            </a:ext>
          </a:extLst>
        </p:cNvPr>
        <p:cNvGrpSpPr/>
        <p:nvPr/>
      </p:nvGrpSpPr>
      <p:grpSpPr>
        <a:xfrm>
          <a:off x="0" y="0"/>
          <a:ext cx="0" cy="0"/>
          <a:chOff x="0" y="0"/>
          <a:chExt cx="0" cy="0"/>
        </a:xfrm>
      </p:grpSpPr>
      <p:pic>
        <p:nvPicPr>
          <p:cNvPr id="8" name="Picture 4" descr="Hiv kit, hiv test, antibody test, medical test, awareness icon - Download  on Iconfinder">
            <a:extLst>
              <a:ext uri="{FF2B5EF4-FFF2-40B4-BE49-F238E27FC236}">
                <a16:creationId xmlns:a16="http://schemas.microsoft.com/office/drawing/2014/main" id="{E2915993-AE31-3B35-4329-47046FCE66F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22002" y="1215185"/>
            <a:ext cx="706443" cy="7064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391198-0F51-8C55-AAA7-CDD43F7E909B}"/>
              </a:ext>
            </a:extLst>
          </p:cNvPr>
          <p:cNvSpPr>
            <a:spLocks noGrp="1"/>
          </p:cNvSpPr>
          <p:nvPr>
            <p:ph type="title"/>
          </p:nvPr>
        </p:nvSpPr>
        <p:spPr>
          <a:xfrm>
            <a:off x="3970615" y="2248694"/>
            <a:ext cx="7632700" cy="4609306"/>
          </a:xfrm>
        </p:spPr>
        <p:txBody>
          <a:bodyPr wrap="square">
            <a:normAutofit fontScale="90000"/>
          </a:bodyPr>
          <a:lstStyle/>
          <a:p>
            <a:r>
              <a:rPr lang="en-GB" b="1" dirty="0"/>
              <a:t>CLM In Focus — South Africa</a:t>
            </a:r>
            <a:br>
              <a:rPr lang="en-GB" b="1" dirty="0"/>
            </a:br>
            <a:r>
              <a:rPr lang="en-GB" dirty="0"/>
              <a:t/>
            </a:r>
            <a:br>
              <a:rPr lang="en-GB" dirty="0"/>
            </a:br>
            <a:r>
              <a:rPr lang="en-GB" sz="4000" dirty="0">
                <a:solidFill>
                  <a:schemeClr val="tx1"/>
                </a:solidFill>
              </a:rPr>
              <a:t>Diagnosing More Men Living with HIV Through Early Achievement of the 2025 Targets on Community-led Service Delivery</a:t>
            </a:r>
            <a:r>
              <a:rPr lang="en-GB" dirty="0"/>
              <a:t/>
            </a:r>
            <a:br>
              <a:rPr lang="en-GB" dirty="0"/>
            </a:br>
            <a:r>
              <a:rPr lang="en-GB" dirty="0"/>
              <a:t/>
            </a:r>
            <a:br>
              <a:rPr lang="en-GB" dirty="0"/>
            </a:br>
            <a:endParaRPr lang="en-GB" dirty="0"/>
          </a:p>
        </p:txBody>
      </p:sp>
      <p:pic>
        <p:nvPicPr>
          <p:cNvPr id="6" name="Picture 5" descr="South-Africa Icons - Free SVG &amp; PNG South-Africa Images ...">
            <a:extLst>
              <a:ext uri="{FF2B5EF4-FFF2-40B4-BE49-F238E27FC236}">
                <a16:creationId xmlns:a16="http://schemas.microsoft.com/office/drawing/2014/main" id="{7751402F-E473-5038-C834-E9FB1EF55CFA}"/>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colorTemperature colorTemp="1500"/>
                    </a14:imgEffect>
                  </a14:imgLayer>
                </a14:imgProps>
              </a:ext>
              <a:ext uri="{28A0092B-C50C-407E-A947-70E740481C1C}">
                <a14:useLocalDpi xmlns:a14="http://schemas.microsoft.com/office/drawing/2010/main"/>
              </a:ext>
            </a:extLst>
          </a:blip>
          <a:srcRect/>
          <a:stretch>
            <a:fillRect/>
          </a:stretch>
        </p:blipFill>
        <p:spPr bwMode="auto">
          <a:xfrm>
            <a:off x="8870884" y="181676"/>
            <a:ext cx="2067018" cy="2067018"/>
          </a:xfrm>
          <a:prstGeom prst="rect">
            <a:avLst/>
          </a:prstGeom>
          <a:noFill/>
          <a:ln>
            <a:noFill/>
          </a:ln>
        </p:spPr>
      </p:pic>
    </p:spTree>
    <p:extLst>
      <p:ext uri="{BB962C8B-B14F-4D97-AF65-F5344CB8AC3E}">
        <p14:creationId xmlns:p14="http://schemas.microsoft.com/office/powerpoint/2010/main" val="2129377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94A3D-C8B8-B9B4-B175-DEE1D0F612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E27E3C-9E95-CFCA-0569-6BFB39940D0B}"/>
              </a:ext>
            </a:extLst>
          </p:cNvPr>
          <p:cNvSpPr>
            <a:spLocks noGrp="1"/>
          </p:cNvSpPr>
          <p:nvPr>
            <p:ph idx="1"/>
          </p:nvPr>
        </p:nvSpPr>
        <p:spPr>
          <a:xfrm>
            <a:off x="396708" y="1834652"/>
            <a:ext cx="4915729" cy="782140"/>
          </a:xfrm>
        </p:spPr>
        <p:txBody>
          <a:bodyPr>
            <a:noAutofit/>
          </a:bodyPr>
          <a:lstStyle/>
          <a:p>
            <a:pPr marL="0" indent="0">
              <a:lnSpc>
                <a:spcPct val="110000"/>
              </a:lnSpc>
              <a:buNone/>
            </a:pPr>
            <a:r>
              <a:rPr lang="en-US" sz="1632" kern="0" dirty="0">
                <a:solidFill>
                  <a:srgbClr val="595959"/>
                </a:solidFill>
                <a:latin typeface="Helvetica" pitchFamily="2" charset="0"/>
                <a:ea typeface="Times New Roman" panose="02020603050405020304" pitchFamily="18" charset="0"/>
              </a:rPr>
              <a:t>Men have a poor treatment cascade compared to women. The main gap for men is with HIV testing. </a:t>
            </a:r>
            <a:endParaRPr lang="en-US" sz="2267" dirty="0">
              <a:solidFill>
                <a:schemeClr val="tx1"/>
              </a:solidFill>
              <a:latin typeface="Helvetica" pitchFamily="2" charset="0"/>
              <a:cs typeface="Calibri" panose="020F0502020204030204" pitchFamily="34" charset="0"/>
            </a:endParaRPr>
          </a:p>
        </p:txBody>
      </p:sp>
      <p:sp>
        <p:nvSpPr>
          <p:cNvPr id="13" name="Rectangle 8">
            <a:extLst>
              <a:ext uri="{FF2B5EF4-FFF2-40B4-BE49-F238E27FC236}">
                <a16:creationId xmlns:a16="http://schemas.microsoft.com/office/drawing/2014/main" id="{81D41A8E-056E-0D80-A373-CF1846708774}"/>
              </a:ext>
            </a:extLst>
          </p:cNvPr>
          <p:cNvSpPr>
            <a:spLocks noChangeArrowheads="1"/>
          </p:cNvSpPr>
          <p:nvPr/>
        </p:nvSpPr>
        <p:spPr bwMode="auto">
          <a:xfrm>
            <a:off x="241" y="-184528"/>
            <a:ext cx="18472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829178">
              <a:defRPr/>
            </a:pPr>
            <a:endParaRPr lang="en-US">
              <a:solidFill>
                <a:srgbClr val="000000"/>
              </a:solidFill>
              <a:latin typeface="Calibri" panose="020F0502020204030204"/>
            </a:endParaRPr>
          </a:p>
        </p:txBody>
      </p:sp>
      <p:sp>
        <p:nvSpPr>
          <p:cNvPr id="14" name="Rectangle 10">
            <a:extLst>
              <a:ext uri="{FF2B5EF4-FFF2-40B4-BE49-F238E27FC236}">
                <a16:creationId xmlns:a16="http://schemas.microsoft.com/office/drawing/2014/main" id="{B351639A-94EA-43B7-EA84-5E6A1D303AB5}"/>
              </a:ext>
            </a:extLst>
          </p:cNvPr>
          <p:cNvSpPr>
            <a:spLocks noChangeArrowheads="1"/>
          </p:cNvSpPr>
          <p:nvPr/>
        </p:nvSpPr>
        <p:spPr bwMode="auto">
          <a:xfrm>
            <a:off x="240" y="948549"/>
            <a:ext cx="290456" cy="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914335" eaLnBrk="0" fontAlgn="base" hangingPunct="0">
              <a:spcBef>
                <a:spcPct val="0"/>
              </a:spcBef>
              <a:spcAft>
                <a:spcPct val="0"/>
              </a:spcAft>
              <a:defRPr/>
            </a:pPr>
            <a:r>
              <a:rPr lang="en-US" altLang="en-US" sz="10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a:solidFill>
                <a:srgbClr val="000000"/>
              </a:solidFill>
              <a:latin typeface="Arial" panose="020B0604020202020204" pitchFamily="34" charset="0"/>
            </a:endParaRPr>
          </a:p>
        </p:txBody>
      </p:sp>
      <p:pic>
        <p:nvPicPr>
          <p:cNvPr id="18" name="Picture 17" descr="South-Africa Icons - Free SVG &amp; PNG South-Africa Images ...">
            <a:extLst>
              <a:ext uri="{FF2B5EF4-FFF2-40B4-BE49-F238E27FC236}">
                <a16:creationId xmlns:a16="http://schemas.microsoft.com/office/drawing/2014/main" id="{ED4B3E43-CF0E-16AD-5C05-BBFEB63C689A}"/>
              </a:ext>
            </a:extLst>
          </p:cNvPr>
          <p:cNvPicPr>
            <a:picLocks noChangeAspect="1"/>
          </p:cNvPicPr>
          <p:nvPr/>
        </p:nvPicPr>
        <p:blipFill>
          <a:blip r:embed="rId3" cstate="screen">
            <a:biLevel thresh="5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55403" y="33560"/>
            <a:ext cx="782140" cy="782140"/>
          </a:xfrm>
          <a:prstGeom prst="rect">
            <a:avLst/>
          </a:prstGeom>
          <a:noFill/>
          <a:ln>
            <a:noFill/>
          </a:ln>
        </p:spPr>
      </p:pic>
      <p:pic>
        <p:nvPicPr>
          <p:cNvPr id="5" name="Picture 4">
            <a:extLst>
              <a:ext uri="{FF2B5EF4-FFF2-40B4-BE49-F238E27FC236}">
                <a16:creationId xmlns:a16="http://schemas.microsoft.com/office/drawing/2014/main" id="{0E36369D-D5D1-888D-8E20-C8580FF04F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39490" y="2602882"/>
            <a:ext cx="4171049" cy="2628263"/>
          </a:xfrm>
          <a:prstGeom prst="rect">
            <a:avLst/>
          </a:prstGeom>
        </p:spPr>
      </p:pic>
      <p:sp>
        <p:nvSpPr>
          <p:cNvPr id="7" name="TextBox 6">
            <a:extLst>
              <a:ext uri="{FF2B5EF4-FFF2-40B4-BE49-F238E27FC236}">
                <a16:creationId xmlns:a16="http://schemas.microsoft.com/office/drawing/2014/main" id="{69572EE0-80B3-BB48-8B48-17CF929E75F5}"/>
              </a:ext>
            </a:extLst>
          </p:cNvPr>
          <p:cNvSpPr txBox="1"/>
          <p:nvPr/>
        </p:nvSpPr>
        <p:spPr>
          <a:xfrm>
            <a:off x="396708" y="5562266"/>
            <a:ext cx="4056163" cy="343427"/>
          </a:xfrm>
          <a:prstGeom prst="rect">
            <a:avLst/>
          </a:prstGeom>
          <a:noFill/>
        </p:spPr>
        <p:txBody>
          <a:bodyPr wrap="square">
            <a:spAutoFit/>
          </a:bodyPr>
          <a:lstStyle/>
          <a:p>
            <a:pPr defTabSz="829178">
              <a:defRPr/>
            </a:pPr>
            <a:r>
              <a:rPr lang="en-US" sz="816" dirty="0">
                <a:solidFill>
                  <a:srgbClr val="000000"/>
                </a:solidFill>
                <a:latin typeface="Helvetica" pitchFamily="2" charset="0"/>
              </a:rPr>
              <a:t>Source: 2022 SABSSM VI </a:t>
            </a:r>
            <a:r>
              <a:rPr lang="en-US" sz="816" dirty="0">
                <a:solidFill>
                  <a:srgbClr val="000000"/>
                </a:solidFill>
                <a:latin typeface="Helvetica" pitchFamily="2" charset="0"/>
                <a:hlinkClick r:id="rId6"/>
              </a:rPr>
              <a:t>https://hsrc.ac.za/special-projects/sabssm-survey-series/sabssmvi-media-pack-november-2023/</a:t>
            </a:r>
            <a:r>
              <a:rPr lang="en-US" sz="816" dirty="0">
                <a:solidFill>
                  <a:srgbClr val="000000"/>
                </a:solidFill>
                <a:latin typeface="Helvetica" pitchFamily="2" charset="0"/>
              </a:rPr>
              <a:t> </a:t>
            </a:r>
          </a:p>
        </p:txBody>
      </p:sp>
      <p:pic>
        <p:nvPicPr>
          <p:cNvPr id="9" name="Picture 8">
            <a:extLst>
              <a:ext uri="{FF2B5EF4-FFF2-40B4-BE49-F238E27FC236}">
                <a16:creationId xmlns:a16="http://schemas.microsoft.com/office/drawing/2014/main" id="{CE1A4C6D-D7AD-9922-4B56-72B1A2A8BDA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46519" y="2929497"/>
            <a:ext cx="4519029" cy="3148057"/>
          </a:xfrm>
          <a:prstGeom prst="rect">
            <a:avLst/>
          </a:prstGeom>
        </p:spPr>
      </p:pic>
      <p:sp>
        <p:nvSpPr>
          <p:cNvPr id="12" name="TextBox 11">
            <a:extLst>
              <a:ext uri="{FF2B5EF4-FFF2-40B4-BE49-F238E27FC236}">
                <a16:creationId xmlns:a16="http://schemas.microsoft.com/office/drawing/2014/main" id="{0B3E6CB6-074C-816E-7CB7-94DE2180EBDD}"/>
              </a:ext>
            </a:extLst>
          </p:cNvPr>
          <p:cNvSpPr txBox="1"/>
          <p:nvPr/>
        </p:nvSpPr>
        <p:spPr>
          <a:xfrm>
            <a:off x="5772041" y="1898411"/>
            <a:ext cx="5857918" cy="909864"/>
          </a:xfrm>
          <a:prstGeom prst="rect">
            <a:avLst/>
          </a:prstGeom>
          <a:noFill/>
        </p:spPr>
        <p:txBody>
          <a:bodyPr wrap="square">
            <a:spAutoFit/>
          </a:bodyPr>
          <a:lstStyle/>
          <a:p>
            <a:pPr defTabSz="829178">
              <a:lnSpc>
                <a:spcPct val="110000"/>
              </a:lnSpc>
              <a:spcBef>
                <a:spcPts val="907"/>
              </a:spcBef>
              <a:defRPr/>
            </a:pPr>
            <a:r>
              <a:rPr lang="en-US" sz="1632" kern="0" dirty="0">
                <a:solidFill>
                  <a:srgbClr val="595959"/>
                </a:solidFill>
                <a:latin typeface="Helvetica" pitchFamily="2" charset="0"/>
              </a:rPr>
              <a:t>Low ART coverage and viral load suppression among men in their late 20s/early 30s has been shown to perpetuate a cycle of transmission to adolescent girls and young women. </a:t>
            </a:r>
          </a:p>
        </p:txBody>
      </p:sp>
      <p:sp>
        <p:nvSpPr>
          <p:cNvPr id="19" name="TextBox 18">
            <a:extLst>
              <a:ext uri="{FF2B5EF4-FFF2-40B4-BE49-F238E27FC236}">
                <a16:creationId xmlns:a16="http://schemas.microsoft.com/office/drawing/2014/main" id="{04E2B51E-8213-2AE7-12C4-8BE4E865330E}"/>
              </a:ext>
            </a:extLst>
          </p:cNvPr>
          <p:cNvSpPr txBox="1"/>
          <p:nvPr/>
        </p:nvSpPr>
        <p:spPr>
          <a:xfrm>
            <a:off x="313244" y="6048105"/>
            <a:ext cx="6568177" cy="594650"/>
          </a:xfrm>
          <a:prstGeom prst="rect">
            <a:avLst/>
          </a:prstGeom>
          <a:noFill/>
        </p:spPr>
        <p:txBody>
          <a:bodyPr wrap="square">
            <a:spAutoFit/>
          </a:bodyPr>
          <a:lstStyle/>
          <a:p>
            <a:pPr defTabSz="829178">
              <a:defRPr/>
            </a:pPr>
            <a:r>
              <a:rPr lang="en-US" sz="1632" b="1" kern="0" dirty="0">
                <a:solidFill>
                  <a:srgbClr val="562A83"/>
                </a:solidFill>
                <a:latin typeface="Helvetica" pitchFamily="2" charset="0"/>
                <a:ea typeface="Times New Roman" panose="02020603050405020304" pitchFamily="18" charset="0"/>
              </a:rPr>
              <a:t>To achieve epidemic control, it is critical to increase testing, treatment, and viral suppression among this group.  </a:t>
            </a:r>
            <a:r>
              <a:rPr lang="en-ZA" sz="1632" b="1" kern="100" dirty="0">
                <a:solidFill>
                  <a:srgbClr val="562A83"/>
                </a:solidFill>
                <a:latin typeface="Helvetica" pitchFamily="2" charset="0"/>
                <a:ea typeface="Aptos" panose="020B0004020202020204" pitchFamily="34" charset="0"/>
                <a:cs typeface="Times New Roman" panose="02020603050405020304" pitchFamily="18" charset="0"/>
              </a:rPr>
              <a:t> </a:t>
            </a:r>
          </a:p>
        </p:txBody>
      </p:sp>
      <p:sp>
        <p:nvSpPr>
          <p:cNvPr id="20" name="TextBox 19">
            <a:extLst>
              <a:ext uri="{FF2B5EF4-FFF2-40B4-BE49-F238E27FC236}">
                <a16:creationId xmlns:a16="http://schemas.microsoft.com/office/drawing/2014/main" id="{B106709E-EB62-5E67-6FA9-B133D93FD350}"/>
              </a:ext>
            </a:extLst>
          </p:cNvPr>
          <p:cNvSpPr txBox="1"/>
          <p:nvPr/>
        </p:nvSpPr>
        <p:spPr>
          <a:xfrm>
            <a:off x="6800773" y="6089106"/>
            <a:ext cx="4829186" cy="343427"/>
          </a:xfrm>
          <a:prstGeom prst="rect">
            <a:avLst/>
          </a:prstGeom>
          <a:noFill/>
        </p:spPr>
        <p:txBody>
          <a:bodyPr wrap="square">
            <a:spAutoFit/>
          </a:bodyPr>
          <a:lstStyle/>
          <a:p>
            <a:pPr defTabSz="829178">
              <a:defRPr/>
            </a:pPr>
            <a:r>
              <a:rPr lang="en-US" sz="816" dirty="0">
                <a:solidFill>
                  <a:srgbClr val="000000"/>
                </a:solidFill>
                <a:latin typeface="Helvetica" pitchFamily="2" charset="0"/>
              </a:rPr>
              <a:t>Source: NSP 2017-2022 </a:t>
            </a:r>
            <a:r>
              <a:rPr lang="en-US" sz="816" dirty="0">
                <a:solidFill>
                  <a:srgbClr val="000000"/>
                </a:solidFill>
                <a:latin typeface="Helvetica" pitchFamily="2" charset="0"/>
                <a:hlinkClick r:id="rId8"/>
              </a:rPr>
              <a:t>https://www.gov.za/sites/default/files/gcis_document/201705/nsp-hiv-tb-stia.pdf</a:t>
            </a:r>
            <a:r>
              <a:rPr lang="en-US" sz="816" dirty="0">
                <a:solidFill>
                  <a:srgbClr val="000000"/>
                </a:solidFill>
                <a:latin typeface="Helvetica" pitchFamily="2" charset="0"/>
              </a:rPr>
              <a:t>  </a:t>
            </a:r>
          </a:p>
        </p:txBody>
      </p:sp>
      <p:sp>
        <p:nvSpPr>
          <p:cNvPr id="4" name="Rectangle 3">
            <a:extLst>
              <a:ext uri="{FF2B5EF4-FFF2-40B4-BE49-F238E27FC236}">
                <a16:creationId xmlns:a16="http://schemas.microsoft.com/office/drawing/2014/main" id="{FB67A185-4BE5-DA79-1274-CDE289D69AA0}"/>
              </a:ext>
            </a:extLst>
          </p:cNvPr>
          <p:cNvSpPr/>
          <p:nvPr/>
        </p:nvSpPr>
        <p:spPr>
          <a:xfrm>
            <a:off x="2047591" y="2762854"/>
            <a:ext cx="457078" cy="288520"/>
          </a:xfrm>
          <a:prstGeom prst="rect">
            <a:avLst/>
          </a:prstGeom>
          <a:noFill/>
          <a:ln w="730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29178">
              <a:defRPr/>
            </a:pPr>
            <a:endParaRPr lang="en-US" sz="1632">
              <a:solidFill>
                <a:srgbClr val="FFFFFF"/>
              </a:solidFill>
              <a:latin typeface="Calibri" panose="020F0502020204030204"/>
            </a:endParaRPr>
          </a:p>
        </p:txBody>
      </p:sp>
      <p:sp>
        <p:nvSpPr>
          <p:cNvPr id="8" name="Title 7">
            <a:extLst>
              <a:ext uri="{FF2B5EF4-FFF2-40B4-BE49-F238E27FC236}">
                <a16:creationId xmlns:a16="http://schemas.microsoft.com/office/drawing/2014/main" id="{78409FCB-042A-AF09-1587-5856E77C034E}"/>
              </a:ext>
            </a:extLst>
          </p:cNvPr>
          <p:cNvSpPr>
            <a:spLocks noGrp="1"/>
          </p:cNvSpPr>
          <p:nvPr>
            <p:ph type="title"/>
          </p:nvPr>
        </p:nvSpPr>
        <p:spPr>
          <a:xfrm>
            <a:off x="2186609" y="425467"/>
            <a:ext cx="9849988" cy="1223964"/>
          </a:xfrm>
        </p:spPr>
        <p:txBody>
          <a:bodyPr>
            <a:normAutofit/>
          </a:bodyPr>
          <a:lstStyle/>
          <a:p>
            <a:r>
              <a:rPr lang="en-US" sz="3600" dirty="0"/>
              <a:t>THE ISSUE – Men living with HIV have low knowledge of their status</a:t>
            </a:r>
          </a:p>
        </p:txBody>
      </p:sp>
    </p:spTree>
    <p:extLst>
      <p:ext uri="{BB962C8B-B14F-4D97-AF65-F5344CB8AC3E}">
        <p14:creationId xmlns:p14="http://schemas.microsoft.com/office/powerpoint/2010/main" val="4150835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ED300-7DCB-9078-97D0-6572D42C752B}"/>
            </a:ext>
          </a:extLst>
        </p:cNvPr>
        <p:cNvGrpSpPr/>
        <p:nvPr/>
      </p:nvGrpSpPr>
      <p:grpSpPr>
        <a:xfrm>
          <a:off x="0" y="0"/>
          <a:ext cx="0" cy="0"/>
          <a:chOff x="0" y="0"/>
          <a:chExt cx="0" cy="0"/>
        </a:xfrm>
      </p:grpSpPr>
      <p:sp>
        <p:nvSpPr>
          <p:cNvPr id="13" name="Rectangle 8">
            <a:extLst>
              <a:ext uri="{FF2B5EF4-FFF2-40B4-BE49-F238E27FC236}">
                <a16:creationId xmlns:a16="http://schemas.microsoft.com/office/drawing/2014/main" id="{827C7AD0-4873-8A73-1276-081CB1F046CA}"/>
              </a:ext>
            </a:extLst>
          </p:cNvPr>
          <p:cNvSpPr>
            <a:spLocks noChangeArrowheads="1"/>
          </p:cNvSpPr>
          <p:nvPr/>
        </p:nvSpPr>
        <p:spPr bwMode="auto">
          <a:xfrm>
            <a:off x="241" y="-184528"/>
            <a:ext cx="18472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829178">
              <a:defRPr/>
            </a:pPr>
            <a:endParaRPr lang="en-US">
              <a:solidFill>
                <a:srgbClr val="000000"/>
              </a:solidFill>
              <a:latin typeface="Calibri" panose="020F0502020204030204"/>
            </a:endParaRPr>
          </a:p>
        </p:txBody>
      </p:sp>
      <p:sp>
        <p:nvSpPr>
          <p:cNvPr id="14" name="Rectangle 10">
            <a:extLst>
              <a:ext uri="{FF2B5EF4-FFF2-40B4-BE49-F238E27FC236}">
                <a16:creationId xmlns:a16="http://schemas.microsoft.com/office/drawing/2014/main" id="{8FF013DA-FB4F-57D5-2683-79DEFF79E355}"/>
              </a:ext>
            </a:extLst>
          </p:cNvPr>
          <p:cNvSpPr>
            <a:spLocks noChangeArrowheads="1"/>
          </p:cNvSpPr>
          <p:nvPr/>
        </p:nvSpPr>
        <p:spPr bwMode="auto">
          <a:xfrm>
            <a:off x="240" y="948549"/>
            <a:ext cx="290456" cy="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914335" eaLnBrk="0" fontAlgn="base" hangingPunct="0">
              <a:spcBef>
                <a:spcPct val="0"/>
              </a:spcBef>
              <a:spcAft>
                <a:spcPct val="0"/>
              </a:spcAft>
              <a:defRPr/>
            </a:pPr>
            <a:r>
              <a:rPr lang="en-US" altLang="en-US" sz="10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a:solidFill>
                <a:srgbClr val="000000"/>
              </a:solidFill>
              <a:latin typeface="Arial" panose="020B0604020202020204" pitchFamily="34" charset="0"/>
            </a:endParaRPr>
          </a:p>
        </p:txBody>
      </p:sp>
      <p:sp>
        <p:nvSpPr>
          <p:cNvPr id="8" name="Rectangle 4">
            <a:extLst>
              <a:ext uri="{FF2B5EF4-FFF2-40B4-BE49-F238E27FC236}">
                <a16:creationId xmlns:a16="http://schemas.microsoft.com/office/drawing/2014/main" id="{DC7CD8FB-27F8-FC9F-E4D2-7153CF0A967F}"/>
              </a:ext>
            </a:extLst>
          </p:cNvPr>
          <p:cNvSpPr>
            <a:spLocks noChangeArrowheads="1"/>
          </p:cNvSpPr>
          <p:nvPr/>
        </p:nvSpPr>
        <p:spPr bwMode="auto">
          <a:xfrm>
            <a:off x="240" y="39851"/>
            <a:ext cx="167520" cy="33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a:defRPr/>
            </a:pPr>
            <a:endParaRPr lang="en-US" sz="1632">
              <a:solidFill>
                <a:srgbClr val="000000"/>
              </a:solidFill>
              <a:latin typeface="Calibri" panose="020F0502020204030204"/>
            </a:endParaRPr>
          </a:p>
        </p:txBody>
      </p:sp>
      <p:sp>
        <p:nvSpPr>
          <p:cNvPr id="9" name="Rectangle 6">
            <a:extLst>
              <a:ext uri="{FF2B5EF4-FFF2-40B4-BE49-F238E27FC236}">
                <a16:creationId xmlns:a16="http://schemas.microsoft.com/office/drawing/2014/main" id="{E667C947-4392-5BE6-F306-6FF3DC77F67D}"/>
              </a:ext>
            </a:extLst>
          </p:cNvPr>
          <p:cNvSpPr>
            <a:spLocks noChangeArrowheads="1"/>
          </p:cNvSpPr>
          <p:nvPr/>
        </p:nvSpPr>
        <p:spPr bwMode="auto">
          <a:xfrm>
            <a:off x="240" y="1266730"/>
            <a:ext cx="295696" cy="3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eaLnBrk="0" fontAlgn="base" hangingPunct="0">
              <a:spcBef>
                <a:spcPct val="0"/>
              </a:spcBef>
              <a:spcAft>
                <a:spcPct val="0"/>
              </a:spcAft>
              <a:defRPr/>
            </a:pPr>
            <a:endPar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defTabSz="829178" eaLnBrk="0" fontAlgn="base" hangingPunct="0">
              <a:spcBef>
                <a:spcPct val="0"/>
              </a:spcBef>
              <a:spcAft>
                <a:spcPct val="0"/>
              </a:spcAft>
              <a:defRPr/>
            </a:pPr>
            <a:r>
              <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1632">
              <a:solidFill>
                <a:srgbClr val="000000"/>
              </a:solidFill>
              <a:latin typeface="Arial" panose="020B0604020202020204" pitchFamily="34" charset="0"/>
            </a:endParaRPr>
          </a:p>
        </p:txBody>
      </p:sp>
      <p:sp>
        <p:nvSpPr>
          <p:cNvPr id="10" name="Rectangle 8">
            <a:extLst>
              <a:ext uri="{FF2B5EF4-FFF2-40B4-BE49-F238E27FC236}">
                <a16:creationId xmlns:a16="http://schemas.microsoft.com/office/drawing/2014/main" id="{8EDEDFB2-5ACC-1151-6D92-67A824560420}"/>
              </a:ext>
            </a:extLst>
          </p:cNvPr>
          <p:cNvSpPr>
            <a:spLocks noChangeArrowheads="1"/>
          </p:cNvSpPr>
          <p:nvPr/>
        </p:nvSpPr>
        <p:spPr bwMode="auto">
          <a:xfrm>
            <a:off x="240" y="2300325"/>
            <a:ext cx="295696" cy="3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eaLnBrk="0" fontAlgn="base" hangingPunct="0">
              <a:spcBef>
                <a:spcPct val="0"/>
              </a:spcBef>
              <a:spcAft>
                <a:spcPct val="0"/>
              </a:spcAft>
              <a:defRPr/>
            </a:pPr>
            <a:endPar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defTabSz="829178" eaLnBrk="0" fontAlgn="base" hangingPunct="0">
              <a:spcBef>
                <a:spcPct val="0"/>
              </a:spcBef>
              <a:spcAft>
                <a:spcPct val="0"/>
              </a:spcAft>
              <a:defRPr/>
            </a:pPr>
            <a:r>
              <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1632">
              <a:solidFill>
                <a:srgbClr val="000000"/>
              </a:solidFill>
              <a:latin typeface="Arial" panose="020B0604020202020204" pitchFamily="34" charset="0"/>
            </a:endParaRPr>
          </a:p>
        </p:txBody>
      </p:sp>
      <p:sp>
        <p:nvSpPr>
          <p:cNvPr id="11" name="Rectangle 10">
            <a:extLst>
              <a:ext uri="{FF2B5EF4-FFF2-40B4-BE49-F238E27FC236}">
                <a16:creationId xmlns:a16="http://schemas.microsoft.com/office/drawing/2014/main" id="{8B50C75A-6A77-3302-9BCE-43BCB7E76B3F}"/>
              </a:ext>
            </a:extLst>
          </p:cNvPr>
          <p:cNvSpPr>
            <a:spLocks noChangeArrowheads="1"/>
          </p:cNvSpPr>
          <p:nvPr/>
        </p:nvSpPr>
        <p:spPr bwMode="auto">
          <a:xfrm>
            <a:off x="240" y="3347929"/>
            <a:ext cx="167520" cy="33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a:defRPr/>
            </a:pPr>
            <a:endParaRPr lang="en-US" sz="1632">
              <a:solidFill>
                <a:srgbClr val="000000"/>
              </a:solidFill>
              <a:latin typeface="Calibri" panose="020F0502020204030204"/>
            </a:endParaRPr>
          </a:p>
        </p:txBody>
      </p:sp>
      <p:pic>
        <p:nvPicPr>
          <p:cNvPr id="3" name="Picture 2" descr="South-Africa Icons - Free SVG &amp; PNG South-Africa Images ...">
            <a:extLst>
              <a:ext uri="{FF2B5EF4-FFF2-40B4-BE49-F238E27FC236}">
                <a16:creationId xmlns:a16="http://schemas.microsoft.com/office/drawing/2014/main" id="{7FC45486-093A-B2B3-FC54-3F72CDD0EABA}"/>
              </a:ext>
            </a:extLst>
          </p:cNvPr>
          <p:cNvPicPr>
            <a:picLocks noChangeAspect="1"/>
          </p:cNvPicPr>
          <p:nvPr/>
        </p:nvPicPr>
        <p:blipFill>
          <a:blip r:embed="rId3" cstate="screen">
            <a:biLevel thresh="5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55403" y="33560"/>
            <a:ext cx="782140" cy="782140"/>
          </a:xfrm>
          <a:prstGeom prst="rect">
            <a:avLst/>
          </a:prstGeom>
          <a:noFill/>
          <a:ln>
            <a:noFill/>
          </a:ln>
        </p:spPr>
      </p:pic>
      <p:pic>
        <p:nvPicPr>
          <p:cNvPr id="2" name="Picture 1">
            <a:extLst>
              <a:ext uri="{FF2B5EF4-FFF2-40B4-BE49-F238E27FC236}">
                <a16:creationId xmlns:a16="http://schemas.microsoft.com/office/drawing/2014/main" id="{1EE3FB28-83F8-251C-AD50-4B49C70D5F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300466" y="1408046"/>
            <a:ext cx="3897619" cy="5312305"/>
          </a:xfrm>
          <a:prstGeom prst="rect">
            <a:avLst/>
          </a:prstGeom>
        </p:spPr>
      </p:pic>
      <p:sp>
        <p:nvSpPr>
          <p:cNvPr id="5" name="TextBox 4">
            <a:extLst>
              <a:ext uri="{FF2B5EF4-FFF2-40B4-BE49-F238E27FC236}">
                <a16:creationId xmlns:a16="http://schemas.microsoft.com/office/drawing/2014/main" id="{C4A96F0C-8296-0EC3-D151-0B9F8C9FC2AD}"/>
              </a:ext>
            </a:extLst>
          </p:cNvPr>
          <p:cNvSpPr txBox="1"/>
          <p:nvPr/>
        </p:nvSpPr>
        <p:spPr>
          <a:xfrm>
            <a:off x="448582" y="1721449"/>
            <a:ext cx="6310027" cy="5460597"/>
          </a:xfrm>
          <a:prstGeom prst="rect">
            <a:avLst/>
          </a:prstGeom>
          <a:noFill/>
        </p:spPr>
        <p:txBody>
          <a:bodyPr wrap="square">
            <a:spAutoFit/>
          </a:bodyPr>
          <a:lstStyle/>
          <a:p>
            <a:pPr marL="0" marR="60325" lvl="0" indent="0" algn="l" defTabSz="914400" rtl="0" eaLnBrk="1" fontAlgn="auto" latinLnBrk="0" hangingPunct="1">
              <a:lnSpc>
                <a:spcPts val="212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62A83"/>
                </a:solidFill>
                <a:effectLst/>
                <a:uLnTx/>
                <a:uFillTx/>
                <a:latin typeface="Helvetica" pitchFamily="2" charset="0"/>
                <a:ea typeface="Times New Roman" panose="02020603050405020304" pitchFamily="18" charset="0"/>
                <a:cs typeface="+mn-cs"/>
              </a:rPr>
              <a:t>Through our CLM, we discovered a strong preference for community-led HIV testing services among men aged 25 years and older. </a:t>
            </a:r>
          </a:p>
          <a:p>
            <a:pPr marL="0" marR="60325" lvl="0" indent="0" algn="l" defTabSz="914400" rtl="0" eaLnBrk="1" fontAlgn="auto" latinLnBrk="0" hangingPunct="1">
              <a:lnSpc>
                <a:spcPts val="212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Helvetica" pitchFamily="2" charset="0"/>
              <a:ea typeface="Times New Roman" panose="02020603050405020304" pitchFamily="18" charset="0"/>
              <a:cs typeface="+mn-cs"/>
            </a:endParaRPr>
          </a:p>
          <a:p>
            <a:pPr marL="0" marR="60325" lvl="0" indent="0" algn="l" defTabSz="914400" rtl="0" eaLnBrk="1" fontAlgn="auto" latinLnBrk="0" hangingPunct="1">
              <a:lnSpc>
                <a:spcPts val="212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Helvetica" pitchFamily="2" charset="0"/>
                <a:ea typeface="Times New Roman" panose="02020603050405020304" pitchFamily="18" charset="0"/>
                <a:cs typeface="+mn-cs"/>
              </a:rPr>
              <a:t>At our monitored government sites, just 5.6% of HIV tests in 2022 were among men aged 25 years and older, compared to 35.5% of tests at our monitored community-led sites.</a:t>
            </a:r>
          </a:p>
          <a:p>
            <a:pPr marL="0" marR="60325" lvl="0" indent="0" algn="l" defTabSz="914400" rtl="0" eaLnBrk="1" fontAlgn="auto" latinLnBrk="0" hangingPunct="1">
              <a:lnSpc>
                <a:spcPts val="212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Helvetica" pitchFamily="2" charset="0"/>
              <a:ea typeface="Times New Roman" panose="02020603050405020304" pitchFamily="18" charset="0"/>
              <a:cs typeface="+mn-cs"/>
            </a:endParaRPr>
          </a:p>
          <a:p>
            <a:pPr marL="0" marR="60325" lvl="0" indent="0" algn="l" defTabSz="914400" rtl="0" eaLnBrk="1" fontAlgn="auto" latinLnBrk="0" hangingPunct="1">
              <a:lnSpc>
                <a:spcPts val="212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Helvetica" pitchFamily="2" charset="0"/>
                <a:ea typeface="Times New Roman" panose="02020603050405020304" pitchFamily="18" charset="0"/>
                <a:cs typeface="+mn-cs"/>
              </a:rPr>
              <a:t>We also discovered that community-led testing was below target across our monitored sites: just 20.5% of HIV tests in 2022 were done by community-led implementers, below the UN target of 30% by 2025. </a:t>
            </a:r>
          </a:p>
          <a:p>
            <a:pPr marL="0" marR="60325" lvl="0" indent="0" algn="l" defTabSz="914400" rtl="0" eaLnBrk="1" fontAlgn="auto" latinLnBrk="0" hangingPunct="1">
              <a:lnSpc>
                <a:spcPts val="212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Helvetica" pitchFamily="2" charset="0"/>
              <a:ea typeface="Times New Roman" panose="02020603050405020304" pitchFamily="18" charset="0"/>
              <a:cs typeface="+mn-cs"/>
            </a:endParaRPr>
          </a:p>
          <a:p>
            <a:pPr marL="0" marR="60325" lvl="0" indent="0" algn="l" defTabSz="914400" rtl="0" eaLnBrk="1" fontAlgn="auto" latinLnBrk="0" hangingPunct="1">
              <a:lnSpc>
                <a:spcPts val="212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Helvetica" pitchFamily="2" charset="0"/>
                <a:ea typeface="Times New Roman" panose="02020603050405020304" pitchFamily="18" charset="0"/>
                <a:cs typeface="+mn-cs"/>
              </a:rPr>
              <a:t>We performed a sub-analysis of the 47 interview transcripts among men aged 25-34 years to understand their barriers to HIV testing. Participants expressed views that the non-governmental organizations are ‘specialists’ in HIV testing, so they prefer to go there (male, 30, ZA14, 19 July 2022).</a:t>
            </a:r>
          </a:p>
          <a:p>
            <a:pPr marL="0" marR="60325" lvl="0" indent="0" algn="l" defTabSz="914400" rtl="0" eaLnBrk="1" fontAlgn="auto" latinLnBrk="0" hangingPunct="1">
              <a:lnSpc>
                <a:spcPts val="212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Helvetica" pitchFamily="2" charset="0"/>
              <a:ea typeface="Times New Roman" panose="02020603050405020304" pitchFamily="18" charset="0"/>
              <a:cs typeface="+mn-cs"/>
            </a:endParaRPr>
          </a:p>
          <a:p>
            <a:pPr marL="0" marR="60325" lvl="0" indent="0" algn="l" defTabSz="914400" rtl="0" eaLnBrk="1" fontAlgn="auto" latinLnBrk="0" hangingPunct="1">
              <a:lnSpc>
                <a:spcPts val="212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95959"/>
                </a:solidFill>
                <a:effectLst/>
                <a:uLnTx/>
                <a:uFillTx/>
                <a:latin typeface="Helvetica" pitchFamily="2" charset="0"/>
                <a:ea typeface="Times New Roman" panose="02020603050405020304" pitchFamily="18" charset="0"/>
                <a:cs typeface="+mn-cs"/>
              </a:rPr>
              <a:t>Increasing community-led testing appeared to be a good strategy to reach and diagnose more men living with HIV.</a:t>
            </a:r>
            <a:endParaRPr kumimoji="0" lang="en-US" sz="14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0" marR="60325" lvl="0" indent="0" algn="l" defTabSz="914400" rtl="0" eaLnBrk="1" fontAlgn="auto" latinLnBrk="0" hangingPunct="1">
              <a:lnSpc>
                <a:spcPts val="212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Helvetica" pitchFamily="2" charset="0"/>
              <a:ea typeface="Times New Roman" panose="02020603050405020304" pitchFamily="18" charset="0"/>
              <a:cs typeface="+mn-cs"/>
            </a:endParaRPr>
          </a:p>
          <a:p>
            <a:pPr marL="0" marR="60325" lvl="0" indent="0" algn="l" defTabSz="914400" rtl="0" eaLnBrk="1" fontAlgn="auto" latinLnBrk="0" hangingPunct="1">
              <a:lnSpc>
                <a:spcPts val="2120"/>
              </a:lnSpc>
              <a:spcBef>
                <a:spcPts val="0"/>
              </a:spcBef>
              <a:spcAft>
                <a:spcPts val="0"/>
              </a:spcAft>
              <a:buClrTx/>
              <a:buSzTx/>
              <a:buFontTx/>
              <a:buNone/>
              <a:tabLst/>
              <a:defRPr/>
            </a:pPr>
            <a:endParaRPr kumimoji="0" lang="en-ZA" sz="1400" b="0" i="0" u="none" strike="noStrike" kern="1200" cap="none" spc="0" normalizeH="0" baseline="0" noProof="0" dirty="0">
              <a:ln>
                <a:noFill/>
              </a:ln>
              <a:solidFill>
                <a:srgbClr val="000000"/>
              </a:solidFill>
              <a:effectLst/>
              <a:uLnTx/>
              <a:uFillTx/>
              <a:latin typeface="Helvetica" pitchFamily="2" charset="0"/>
              <a:ea typeface="Times New Roman" panose="02020603050405020304" pitchFamily="18" charset="0"/>
              <a:cs typeface="+mn-cs"/>
            </a:endParaRPr>
          </a:p>
        </p:txBody>
      </p:sp>
      <p:sp>
        <p:nvSpPr>
          <p:cNvPr id="6" name="Title 7">
            <a:extLst>
              <a:ext uri="{FF2B5EF4-FFF2-40B4-BE49-F238E27FC236}">
                <a16:creationId xmlns:a16="http://schemas.microsoft.com/office/drawing/2014/main" id="{CD23F038-1B2C-6445-9D0C-60A8D6273930}"/>
              </a:ext>
            </a:extLst>
          </p:cNvPr>
          <p:cNvSpPr>
            <a:spLocks noGrp="1"/>
          </p:cNvSpPr>
          <p:nvPr>
            <p:ph type="title"/>
          </p:nvPr>
        </p:nvSpPr>
        <p:spPr>
          <a:xfrm>
            <a:off x="2186609" y="306199"/>
            <a:ext cx="9849988" cy="1223964"/>
          </a:xfrm>
        </p:spPr>
        <p:txBody>
          <a:bodyPr>
            <a:normAutofit/>
          </a:bodyPr>
          <a:lstStyle/>
          <a:p>
            <a:r>
              <a:rPr lang="en-US" sz="3600" dirty="0"/>
              <a:t>THE INSIGHT – Men prefer community-led HIV testing sites</a:t>
            </a:r>
          </a:p>
        </p:txBody>
      </p:sp>
    </p:spTree>
    <p:extLst>
      <p:ext uri="{BB962C8B-B14F-4D97-AF65-F5344CB8AC3E}">
        <p14:creationId xmlns:p14="http://schemas.microsoft.com/office/powerpoint/2010/main" val="3637448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4C688-3C93-0B37-274C-B865E401EA39}"/>
            </a:ext>
          </a:extLst>
        </p:cNvPr>
        <p:cNvGrpSpPr/>
        <p:nvPr/>
      </p:nvGrpSpPr>
      <p:grpSpPr>
        <a:xfrm>
          <a:off x="0" y="0"/>
          <a:ext cx="0" cy="0"/>
          <a:chOff x="0" y="0"/>
          <a:chExt cx="0" cy="0"/>
        </a:xfrm>
      </p:grpSpPr>
      <p:sp>
        <p:nvSpPr>
          <p:cNvPr id="13" name="Rectangle 8">
            <a:extLst>
              <a:ext uri="{FF2B5EF4-FFF2-40B4-BE49-F238E27FC236}">
                <a16:creationId xmlns:a16="http://schemas.microsoft.com/office/drawing/2014/main" id="{71A161A6-9A1A-9F70-E04E-CA789B24817C}"/>
              </a:ext>
            </a:extLst>
          </p:cNvPr>
          <p:cNvSpPr>
            <a:spLocks noChangeArrowheads="1"/>
          </p:cNvSpPr>
          <p:nvPr/>
        </p:nvSpPr>
        <p:spPr bwMode="auto">
          <a:xfrm>
            <a:off x="241" y="-184528"/>
            <a:ext cx="18472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829178">
              <a:defRPr/>
            </a:pPr>
            <a:endParaRPr lang="en-US">
              <a:solidFill>
                <a:srgbClr val="000000"/>
              </a:solidFill>
              <a:latin typeface="Calibri" panose="020F0502020204030204"/>
            </a:endParaRPr>
          </a:p>
        </p:txBody>
      </p:sp>
      <p:sp>
        <p:nvSpPr>
          <p:cNvPr id="14" name="Rectangle 10">
            <a:extLst>
              <a:ext uri="{FF2B5EF4-FFF2-40B4-BE49-F238E27FC236}">
                <a16:creationId xmlns:a16="http://schemas.microsoft.com/office/drawing/2014/main" id="{2172459E-03D2-42C3-4AEC-28FD8CB5042F}"/>
              </a:ext>
            </a:extLst>
          </p:cNvPr>
          <p:cNvSpPr>
            <a:spLocks noChangeArrowheads="1"/>
          </p:cNvSpPr>
          <p:nvPr/>
        </p:nvSpPr>
        <p:spPr bwMode="auto">
          <a:xfrm>
            <a:off x="240" y="948549"/>
            <a:ext cx="290456" cy="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914335" eaLnBrk="0" fontAlgn="base" hangingPunct="0">
              <a:spcBef>
                <a:spcPct val="0"/>
              </a:spcBef>
              <a:spcAft>
                <a:spcPct val="0"/>
              </a:spcAft>
              <a:defRPr/>
            </a:pPr>
            <a:r>
              <a:rPr lang="en-US" altLang="en-US" sz="10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a:solidFill>
                <a:srgbClr val="000000"/>
              </a:solidFill>
              <a:latin typeface="Arial" panose="020B0604020202020204" pitchFamily="34" charset="0"/>
            </a:endParaRPr>
          </a:p>
        </p:txBody>
      </p:sp>
      <p:sp>
        <p:nvSpPr>
          <p:cNvPr id="8" name="Rectangle 4">
            <a:extLst>
              <a:ext uri="{FF2B5EF4-FFF2-40B4-BE49-F238E27FC236}">
                <a16:creationId xmlns:a16="http://schemas.microsoft.com/office/drawing/2014/main" id="{9154DB4F-5149-36AC-FB11-2AE25927FB84}"/>
              </a:ext>
            </a:extLst>
          </p:cNvPr>
          <p:cNvSpPr>
            <a:spLocks noChangeArrowheads="1"/>
          </p:cNvSpPr>
          <p:nvPr/>
        </p:nvSpPr>
        <p:spPr bwMode="auto">
          <a:xfrm>
            <a:off x="240" y="39851"/>
            <a:ext cx="167520" cy="33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a:defRPr/>
            </a:pPr>
            <a:endParaRPr lang="en-US" sz="1632">
              <a:solidFill>
                <a:srgbClr val="000000"/>
              </a:solidFill>
              <a:latin typeface="Calibri" panose="020F0502020204030204"/>
            </a:endParaRPr>
          </a:p>
        </p:txBody>
      </p:sp>
      <p:sp>
        <p:nvSpPr>
          <p:cNvPr id="9" name="Rectangle 6">
            <a:extLst>
              <a:ext uri="{FF2B5EF4-FFF2-40B4-BE49-F238E27FC236}">
                <a16:creationId xmlns:a16="http://schemas.microsoft.com/office/drawing/2014/main" id="{D5A2F541-57E4-7DD2-231D-C91C1FC5955B}"/>
              </a:ext>
            </a:extLst>
          </p:cNvPr>
          <p:cNvSpPr>
            <a:spLocks noChangeArrowheads="1"/>
          </p:cNvSpPr>
          <p:nvPr/>
        </p:nvSpPr>
        <p:spPr bwMode="auto">
          <a:xfrm>
            <a:off x="240" y="1266730"/>
            <a:ext cx="295696" cy="3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eaLnBrk="0" fontAlgn="base" hangingPunct="0">
              <a:spcBef>
                <a:spcPct val="0"/>
              </a:spcBef>
              <a:spcAft>
                <a:spcPct val="0"/>
              </a:spcAft>
              <a:defRPr/>
            </a:pPr>
            <a:endPar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defTabSz="829178" eaLnBrk="0" fontAlgn="base" hangingPunct="0">
              <a:spcBef>
                <a:spcPct val="0"/>
              </a:spcBef>
              <a:spcAft>
                <a:spcPct val="0"/>
              </a:spcAft>
              <a:defRPr/>
            </a:pPr>
            <a:r>
              <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1632">
              <a:solidFill>
                <a:srgbClr val="000000"/>
              </a:solidFill>
              <a:latin typeface="Arial" panose="020B0604020202020204" pitchFamily="34" charset="0"/>
            </a:endParaRPr>
          </a:p>
        </p:txBody>
      </p:sp>
      <p:sp>
        <p:nvSpPr>
          <p:cNvPr id="10" name="Rectangle 8">
            <a:extLst>
              <a:ext uri="{FF2B5EF4-FFF2-40B4-BE49-F238E27FC236}">
                <a16:creationId xmlns:a16="http://schemas.microsoft.com/office/drawing/2014/main" id="{22CF9D90-63DF-A0E4-9738-F23ECC57BDD0}"/>
              </a:ext>
            </a:extLst>
          </p:cNvPr>
          <p:cNvSpPr>
            <a:spLocks noChangeArrowheads="1"/>
          </p:cNvSpPr>
          <p:nvPr/>
        </p:nvSpPr>
        <p:spPr bwMode="auto">
          <a:xfrm>
            <a:off x="240" y="2300325"/>
            <a:ext cx="295696" cy="3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eaLnBrk="0" fontAlgn="base" hangingPunct="0">
              <a:spcBef>
                <a:spcPct val="0"/>
              </a:spcBef>
              <a:spcAft>
                <a:spcPct val="0"/>
              </a:spcAft>
              <a:defRPr/>
            </a:pPr>
            <a:endPar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defTabSz="829178" eaLnBrk="0" fontAlgn="base" hangingPunct="0">
              <a:spcBef>
                <a:spcPct val="0"/>
              </a:spcBef>
              <a:spcAft>
                <a:spcPct val="0"/>
              </a:spcAft>
              <a:defRPr/>
            </a:pPr>
            <a:r>
              <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1632">
              <a:solidFill>
                <a:srgbClr val="000000"/>
              </a:solidFill>
              <a:latin typeface="Arial" panose="020B0604020202020204" pitchFamily="34" charset="0"/>
            </a:endParaRPr>
          </a:p>
        </p:txBody>
      </p:sp>
      <p:sp>
        <p:nvSpPr>
          <p:cNvPr id="11" name="Rectangle 10">
            <a:extLst>
              <a:ext uri="{FF2B5EF4-FFF2-40B4-BE49-F238E27FC236}">
                <a16:creationId xmlns:a16="http://schemas.microsoft.com/office/drawing/2014/main" id="{682D9634-7C6A-A12B-7323-3779B33119F0}"/>
              </a:ext>
            </a:extLst>
          </p:cNvPr>
          <p:cNvSpPr>
            <a:spLocks noChangeArrowheads="1"/>
          </p:cNvSpPr>
          <p:nvPr/>
        </p:nvSpPr>
        <p:spPr bwMode="auto">
          <a:xfrm>
            <a:off x="240" y="3347929"/>
            <a:ext cx="167520" cy="33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a:defRPr/>
            </a:pPr>
            <a:endParaRPr lang="en-US" sz="1632">
              <a:solidFill>
                <a:srgbClr val="000000"/>
              </a:solidFill>
              <a:latin typeface="Calibri" panose="020F0502020204030204"/>
            </a:endParaRPr>
          </a:p>
        </p:txBody>
      </p:sp>
      <p:sp>
        <p:nvSpPr>
          <p:cNvPr id="19" name="TextBox 18">
            <a:extLst>
              <a:ext uri="{FF2B5EF4-FFF2-40B4-BE49-F238E27FC236}">
                <a16:creationId xmlns:a16="http://schemas.microsoft.com/office/drawing/2014/main" id="{34E3F13E-E23F-9138-7930-68842243177D}"/>
              </a:ext>
            </a:extLst>
          </p:cNvPr>
          <p:cNvSpPr txBox="1"/>
          <p:nvPr/>
        </p:nvSpPr>
        <p:spPr>
          <a:xfrm>
            <a:off x="6197855" y="1407489"/>
            <a:ext cx="5648814" cy="4131196"/>
          </a:xfrm>
          <a:prstGeom prst="rect">
            <a:avLst/>
          </a:prstGeom>
          <a:noFill/>
        </p:spPr>
        <p:txBody>
          <a:bodyPr wrap="square">
            <a:spAutoFit/>
          </a:bodyPr>
          <a:lstStyle/>
          <a:p>
            <a:pPr marL="42578" marR="54703" defTabSz="829178">
              <a:lnSpc>
                <a:spcPct val="110000"/>
              </a:lnSpc>
              <a:defRPr/>
            </a:pPr>
            <a:r>
              <a:rPr lang="en-US" sz="1995" dirty="0">
                <a:solidFill>
                  <a:srgbClr val="000000">
                    <a:lumMod val="65000"/>
                    <a:lumOff val="35000"/>
                  </a:srgbClr>
                </a:solidFill>
                <a:latin typeface="Helvetica" pitchFamily="2" charset="0"/>
                <a:cs typeface="Calibri" panose="020F0502020204030204" pitchFamily="34" charset="0"/>
              </a:rPr>
              <a:t>In the following year, we used our CLM data to further promote community-led HIV testing among older men, engaging local government officials and recommending the strategic placement of community-led testing sites along busy transport routes, reaching long-distance truck drivers. </a:t>
            </a:r>
          </a:p>
          <a:p>
            <a:pPr marL="42578" marR="54703" defTabSz="829178">
              <a:lnSpc>
                <a:spcPct val="110000"/>
              </a:lnSpc>
              <a:defRPr/>
            </a:pPr>
            <a:endParaRPr lang="en-US" sz="1995" dirty="0">
              <a:solidFill>
                <a:srgbClr val="000000">
                  <a:lumMod val="65000"/>
                  <a:lumOff val="35000"/>
                </a:srgbClr>
              </a:solidFill>
              <a:latin typeface="Helvetica" pitchFamily="2" charset="0"/>
              <a:cs typeface="Calibri" panose="020F0502020204030204" pitchFamily="34" charset="0"/>
            </a:endParaRPr>
          </a:p>
          <a:p>
            <a:pPr marL="42578" marR="54703" defTabSz="829178">
              <a:lnSpc>
                <a:spcPct val="110000"/>
              </a:lnSpc>
              <a:defRPr/>
            </a:pPr>
            <a:r>
              <a:rPr lang="en-US" sz="1995" dirty="0">
                <a:solidFill>
                  <a:srgbClr val="000000">
                    <a:lumMod val="65000"/>
                    <a:lumOff val="35000"/>
                  </a:srgbClr>
                </a:solidFill>
                <a:latin typeface="Helvetica" pitchFamily="2" charset="0"/>
                <a:cs typeface="Calibri" panose="020F0502020204030204" pitchFamily="34" charset="0"/>
              </a:rPr>
              <a:t>We also advocated for health facilities to distribute more test kits through community organizations with whom they work in partnership. </a:t>
            </a:r>
            <a:endParaRPr lang="en-ZA" sz="1995" dirty="0">
              <a:solidFill>
                <a:srgbClr val="000000">
                  <a:lumMod val="65000"/>
                  <a:lumOff val="35000"/>
                </a:srgbClr>
              </a:solidFill>
              <a:latin typeface="Helvetica" pitchFamily="2" charset="0"/>
              <a:cs typeface="Calibri" panose="020F0502020204030204" pitchFamily="34" charset="0"/>
            </a:endParaRPr>
          </a:p>
        </p:txBody>
      </p:sp>
      <p:sp>
        <p:nvSpPr>
          <p:cNvPr id="3" name="AutoShape 2">
            <a:extLst>
              <a:ext uri="{FF2B5EF4-FFF2-40B4-BE49-F238E27FC236}">
                <a16:creationId xmlns:a16="http://schemas.microsoft.com/office/drawing/2014/main" id="{7AB7B5C9-498D-8FB4-7265-EB5DE8442669}"/>
              </a:ext>
            </a:extLst>
          </p:cNvPr>
          <p:cNvSpPr>
            <a:spLocks noChangeAspect="1" noChangeArrowheads="1"/>
          </p:cNvSpPr>
          <p:nvPr/>
        </p:nvSpPr>
        <p:spPr bwMode="auto">
          <a:xfrm>
            <a:off x="5957084" y="3290804"/>
            <a:ext cx="276393" cy="276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18" tIns="41459" rIns="82918" bIns="41459" numCol="1" anchor="t" anchorCtr="0" compatLnSpc="1">
            <a:prstTxWarp prst="textNoShape">
              <a:avLst/>
            </a:prstTxWarp>
          </a:bodyPr>
          <a:lstStyle/>
          <a:p>
            <a:pPr defTabSz="829178">
              <a:defRPr/>
            </a:pPr>
            <a:endParaRPr lang="en-US" sz="1632">
              <a:solidFill>
                <a:srgbClr val="000000"/>
              </a:solidFill>
              <a:latin typeface="Calibri" panose="020F0502020204030204"/>
            </a:endParaRPr>
          </a:p>
        </p:txBody>
      </p:sp>
      <p:sp>
        <p:nvSpPr>
          <p:cNvPr id="5" name="TextBox 4">
            <a:extLst>
              <a:ext uri="{FF2B5EF4-FFF2-40B4-BE49-F238E27FC236}">
                <a16:creationId xmlns:a16="http://schemas.microsoft.com/office/drawing/2014/main" id="{9A689E58-82E7-F88F-C05A-487FBDBC95E5}"/>
              </a:ext>
            </a:extLst>
          </p:cNvPr>
          <p:cNvSpPr txBox="1"/>
          <p:nvPr/>
        </p:nvSpPr>
        <p:spPr>
          <a:xfrm>
            <a:off x="349871" y="5170011"/>
            <a:ext cx="5644275" cy="1096839"/>
          </a:xfrm>
          <a:prstGeom prst="rect">
            <a:avLst/>
          </a:prstGeom>
          <a:noFill/>
        </p:spPr>
        <p:txBody>
          <a:bodyPr wrap="square">
            <a:spAutoFit/>
          </a:bodyPr>
          <a:lstStyle/>
          <a:p>
            <a:pPr defTabSz="829178">
              <a:defRPr/>
            </a:pPr>
            <a:r>
              <a:rPr lang="en-ZA" sz="1088" b="1" dirty="0">
                <a:solidFill>
                  <a:srgbClr val="000000"/>
                </a:solidFill>
                <a:latin typeface="Helvetica" pitchFamily="2" charset="0"/>
              </a:rPr>
              <a:t>Photo: </a:t>
            </a:r>
            <a:r>
              <a:rPr lang="en-ZA" sz="1088" dirty="0">
                <a:solidFill>
                  <a:srgbClr val="595959"/>
                </a:solidFill>
                <a:latin typeface="Helvetica" pitchFamily="2" charset="0"/>
              </a:rPr>
              <a:t>Citizen Science CLM implementer, Caroline </a:t>
            </a:r>
            <a:r>
              <a:rPr lang="en-ZA" sz="1088" dirty="0" err="1">
                <a:solidFill>
                  <a:srgbClr val="595959"/>
                </a:solidFill>
                <a:latin typeface="Helvetica" pitchFamily="2" charset="0"/>
              </a:rPr>
              <a:t>Tiba</a:t>
            </a:r>
            <a:r>
              <a:rPr lang="en-ZA" sz="1088" dirty="0">
                <a:solidFill>
                  <a:srgbClr val="595959"/>
                </a:solidFill>
                <a:latin typeface="Helvetica" pitchFamily="2" charset="0"/>
              </a:rPr>
              <a:t> (</a:t>
            </a:r>
            <a:r>
              <a:rPr lang="en-ZA" sz="1088" dirty="0" err="1">
                <a:solidFill>
                  <a:srgbClr val="595959"/>
                </a:solidFill>
                <a:latin typeface="Helvetica" pitchFamily="2" charset="0"/>
              </a:rPr>
              <a:t>Rotanganedza</a:t>
            </a:r>
            <a:r>
              <a:rPr lang="en-ZA" sz="1088" dirty="0">
                <a:solidFill>
                  <a:srgbClr val="595959"/>
                </a:solidFill>
                <a:latin typeface="Helvetica" pitchFamily="2" charset="0"/>
              </a:rPr>
              <a:t> Community Care) (left) with local government HIV secretariat member Lulu </a:t>
            </a:r>
            <a:r>
              <a:rPr lang="en-ZA" sz="1088" dirty="0" err="1">
                <a:solidFill>
                  <a:srgbClr val="595959"/>
                </a:solidFill>
                <a:latin typeface="Helvetica" pitchFamily="2" charset="0"/>
              </a:rPr>
              <a:t>Kotobe</a:t>
            </a:r>
            <a:r>
              <a:rPr lang="en-ZA" sz="1088" dirty="0">
                <a:solidFill>
                  <a:srgbClr val="595959"/>
                </a:solidFill>
                <a:latin typeface="Helvetica" pitchFamily="2" charset="0"/>
              </a:rPr>
              <a:t> </a:t>
            </a:r>
            <a:r>
              <a:rPr lang="en-ZA" sz="1088" dirty="0" err="1">
                <a:solidFill>
                  <a:srgbClr val="595959"/>
                </a:solidFill>
                <a:latin typeface="Helvetica" pitchFamily="2" charset="0"/>
              </a:rPr>
              <a:t>Sosibo</a:t>
            </a:r>
            <a:r>
              <a:rPr lang="en-ZA" sz="1088" dirty="0">
                <a:solidFill>
                  <a:srgbClr val="595959"/>
                </a:solidFill>
                <a:latin typeface="Helvetica" pitchFamily="2" charset="0"/>
              </a:rPr>
              <a:t> (right) at the RCC community-led testing site at the busy intersection 5 minutes from </a:t>
            </a:r>
            <a:r>
              <a:rPr lang="en-ZA" sz="1088" dirty="0" err="1">
                <a:solidFill>
                  <a:srgbClr val="595959"/>
                </a:solidFill>
                <a:latin typeface="Helvetica" pitchFamily="2" charset="0"/>
              </a:rPr>
              <a:t>Badirile</a:t>
            </a:r>
            <a:r>
              <a:rPr lang="en-ZA" sz="1088" dirty="0">
                <a:solidFill>
                  <a:srgbClr val="595959"/>
                </a:solidFill>
                <a:latin typeface="Helvetica" pitchFamily="2" charset="0"/>
              </a:rPr>
              <a:t> Clinic in West Rand, South Africa (February 2022). This testing site strategically targets men by being situated at a busy intersection with a truck stop, and by offering integrated services for men including HIV testing alongside TB, diabetes and blood pressure screening. </a:t>
            </a:r>
            <a:endParaRPr lang="en-US" sz="1088" dirty="0">
              <a:solidFill>
                <a:srgbClr val="595959"/>
              </a:solidFill>
              <a:latin typeface="Helvetica" pitchFamily="2" charset="0"/>
            </a:endParaRPr>
          </a:p>
        </p:txBody>
      </p:sp>
      <p:pic>
        <p:nvPicPr>
          <p:cNvPr id="6" name="Picture 5">
            <a:extLst>
              <a:ext uri="{FF2B5EF4-FFF2-40B4-BE49-F238E27FC236}">
                <a16:creationId xmlns:a16="http://schemas.microsoft.com/office/drawing/2014/main" id="{900065B2-9527-B6E0-6DA2-E2FB498DE3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847" y="1687989"/>
            <a:ext cx="4979818" cy="3319879"/>
          </a:xfrm>
          <a:prstGeom prst="rect">
            <a:avLst/>
          </a:prstGeom>
        </p:spPr>
      </p:pic>
      <p:pic>
        <p:nvPicPr>
          <p:cNvPr id="4" name="Picture 3" descr="South-Africa Icons - Free SVG &amp; PNG South-Africa Images ...">
            <a:extLst>
              <a:ext uri="{FF2B5EF4-FFF2-40B4-BE49-F238E27FC236}">
                <a16:creationId xmlns:a16="http://schemas.microsoft.com/office/drawing/2014/main" id="{E043AAD4-F881-151F-D1A0-EB0ED7D6C357}"/>
              </a:ext>
            </a:extLst>
          </p:cNvPr>
          <p:cNvPicPr>
            <a:picLocks noChangeAspect="1"/>
          </p:cNvPicPr>
          <p:nvPr/>
        </p:nvPicPr>
        <p:blipFill>
          <a:blip r:embed="rId4" cstate="screen">
            <a:biLevel thresh="5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55403" y="33560"/>
            <a:ext cx="782140" cy="782140"/>
          </a:xfrm>
          <a:prstGeom prst="rect">
            <a:avLst/>
          </a:prstGeom>
          <a:noFill/>
          <a:ln>
            <a:noFill/>
          </a:ln>
        </p:spPr>
      </p:pic>
      <p:sp>
        <p:nvSpPr>
          <p:cNvPr id="7" name="Title 1">
            <a:extLst>
              <a:ext uri="{FF2B5EF4-FFF2-40B4-BE49-F238E27FC236}">
                <a16:creationId xmlns:a16="http://schemas.microsoft.com/office/drawing/2014/main" id="{C6A07283-5782-BD9D-553D-015C4CF7272A}"/>
              </a:ext>
            </a:extLst>
          </p:cNvPr>
          <p:cNvSpPr txBox="1">
            <a:spLocks/>
          </p:cNvSpPr>
          <p:nvPr/>
        </p:nvSpPr>
        <p:spPr>
          <a:xfrm>
            <a:off x="1114071" y="24290"/>
            <a:ext cx="10987824" cy="915007"/>
          </a:xfrm>
          <a:prstGeom prst="rect">
            <a:avLst/>
          </a:prstGeom>
        </p:spPr>
        <p:txBody>
          <a:bodyPr vert="horz" lIns="82918" tIns="41459" rIns="82918" bIns="41459" rtlCol="0" anchor="ctr">
            <a:noAutofit/>
          </a:bodyPr>
          <a:lstStyle>
            <a:lvl1pPr algn="l" defTabSz="914400" rtl="0" eaLnBrk="1" latinLnBrk="0" hangingPunct="1">
              <a:lnSpc>
                <a:spcPct val="90000"/>
              </a:lnSpc>
              <a:spcBef>
                <a:spcPct val="0"/>
              </a:spcBef>
              <a:buNone/>
              <a:defRPr sz="4400" b="1" kern="1200">
                <a:solidFill>
                  <a:schemeClr val="tx2"/>
                </a:solidFill>
                <a:latin typeface="+mn-lt"/>
                <a:ea typeface="+mj-ea"/>
                <a:cs typeface="+mj-cs"/>
              </a:defRPr>
            </a:lvl1pPr>
          </a:lstStyle>
          <a:p>
            <a:pPr defTabSz="829178">
              <a:defRPr/>
            </a:pPr>
            <a:r>
              <a:rPr lang="en-US" sz="2539" dirty="0">
                <a:solidFill>
                  <a:srgbClr val="FFFFFF"/>
                </a:solidFill>
                <a:latin typeface="Helvetica" pitchFamily="2" charset="0"/>
                <a:cs typeface="Calibri" panose="020F0502020204030204" pitchFamily="34" charset="0"/>
              </a:rPr>
              <a:t>THE INFLUENCE – </a:t>
            </a:r>
            <a:r>
              <a:rPr lang="en-US" sz="2539" b="0" dirty="0">
                <a:solidFill>
                  <a:srgbClr val="FFFFFF"/>
                </a:solidFill>
                <a:latin typeface="Helvetica" pitchFamily="2" charset="0"/>
                <a:cs typeface="Calibri" panose="020F0502020204030204" pitchFamily="34" charset="0"/>
              </a:rPr>
              <a:t> Advocacy to scale up community-led HIV testing</a:t>
            </a:r>
          </a:p>
        </p:txBody>
      </p:sp>
      <p:sp>
        <p:nvSpPr>
          <p:cNvPr id="2" name="Title 7">
            <a:extLst>
              <a:ext uri="{FF2B5EF4-FFF2-40B4-BE49-F238E27FC236}">
                <a16:creationId xmlns:a16="http://schemas.microsoft.com/office/drawing/2014/main" id="{AC1AC1E3-658D-D57D-641F-722C6D85242A}"/>
              </a:ext>
            </a:extLst>
          </p:cNvPr>
          <p:cNvSpPr>
            <a:spLocks noGrp="1"/>
          </p:cNvSpPr>
          <p:nvPr>
            <p:ph type="title"/>
          </p:nvPr>
        </p:nvSpPr>
        <p:spPr>
          <a:xfrm>
            <a:off x="2186609" y="332703"/>
            <a:ext cx="9849988" cy="1223964"/>
          </a:xfrm>
        </p:spPr>
        <p:txBody>
          <a:bodyPr>
            <a:normAutofit/>
          </a:bodyPr>
          <a:lstStyle/>
          <a:p>
            <a:r>
              <a:rPr lang="en-US" sz="3600" dirty="0"/>
              <a:t>THE INFLUENCE –  Advocacy to scale up community-led HIV testing</a:t>
            </a:r>
          </a:p>
        </p:txBody>
      </p:sp>
    </p:spTree>
    <p:extLst>
      <p:ext uri="{BB962C8B-B14F-4D97-AF65-F5344CB8AC3E}">
        <p14:creationId xmlns:p14="http://schemas.microsoft.com/office/powerpoint/2010/main" val="1029243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93403-0C24-4944-1DB2-EAA7ED67E1B8}"/>
            </a:ext>
          </a:extLst>
        </p:cNvPr>
        <p:cNvGrpSpPr/>
        <p:nvPr/>
      </p:nvGrpSpPr>
      <p:grpSpPr>
        <a:xfrm>
          <a:off x="0" y="0"/>
          <a:ext cx="0" cy="0"/>
          <a:chOff x="0" y="0"/>
          <a:chExt cx="0" cy="0"/>
        </a:xfrm>
      </p:grpSpPr>
      <p:sp>
        <p:nvSpPr>
          <p:cNvPr id="13" name="Rectangle 8">
            <a:extLst>
              <a:ext uri="{FF2B5EF4-FFF2-40B4-BE49-F238E27FC236}">
                <a16:creationId xmlns:a16="http://schemas.microsoft.com/office/drawing/2014/main" id="{EF7A5522-1B63-E952-5AC5-8027242DE5D0}"/>
              </a:ext>
            </a:extLst>
          </p:cNvPr>
          <p:cNvSpPr>
            <a:spLocks noChangeArrowheads="1"/>
          </p:cNvSpPr>
          <p:nvPr/>
        </p:nvSpPr>
        <p:spPr bwMode="auto">
          <a:xfrm>
            <a:off x="241" y="-184528"/>
            <a:ext cx="18472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829178">
              <a:defRPr/>
            </a:pPr>
            <a:endParaRPr lang="en-US">
              <a:solidFill>
                <a:srgbClr val="000000"/>
              </a:solidFill>
              <a:latin typeface="Calibri" panose="020F0502020204030204"/>
            </a:endParaRPr>
          </a:p>
        </p:txBody>
      </p:sp>
      <p:sp>
        <p:nvSpPr>
          <p:cNvPr id="14" name="Rectangle 10">
            <a:extLst>
              <a:ext uri="{FF2B5EF4-FFF2-40B4-BE49-F238E27FC236}">
                <a16:creationId xmlns:a16="http://schemas.microsoft.com/office/drawing/2014/main" id="{4168A7C3-7562-5598-D874-66D927C4C87C}"/>
              </a:ext>
            </a:extLst>
          </p:cNvPr>
          <p:cNvSpPr>
            <a:spLocks noChangeArrowheads="1"/>
          </p:cNvSpPr>
          <p:nvPr/>
        </p:nvSpPr>
        <p:spPr bwMode="auto">
          <a:xfrm>
            <a:off x="240" y="948549"/>
            <a:ext cx="290456" cy="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914335" eaLnBrk="0" fontAlgn="base" hangingPunct="0">
              <a:spcBef>
                <a:spcPct val="0"/>
              </a:spcBef>
              <a:spcAft>
                <a:spcPct val="0"/>
              </a:spcAft>
              <a:defRPr/>
            </a:pPr>
            <a:r>
              <a:rPr lang="en-US" altLang="en-US" sz="10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a:solidFill>
                <a:srgbClr val="000000"/>
              </a:solidFill>
              <a:latin typeface="Arial" panose="020B0604020202020204" pitchFamily="34" charset="0"/>
            </a:endParaRPr>
          </a:p>
        </p:txBody>
      </p:sp>
      <p:sp>
        <p:nvSpPr>
          <p:cNvPr id="8" name="Rectangle 4">
            <a:extLst>
              <a:ext uri="{FF2B5EF4-FFF2-40B4-BE49-F238E27FC236}">
                <a16:creationId xmlns:a16="http://schemas.microsoft.com/office/drawing/2014/main" id="{115009D7-D54D-8C16-B7D1-A67AFD77E053}"/>
              </a:ext>
            </a:extLst>
          </p:cNvPr>
          <p:cNvSpPr>
            <a:spLocks noChangeArrowheads="1"/>
          </p:cNvSpPr>
          <p:nvPr/>
        </p:nvSpPr>
        <p:spPr bwMode="auto">
          <a:xfrm>
            <a:off x="240" y="39851"/>
            <a:ext cx="167520" cy="33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a:defRPr/>
            </a:pPr>
            <a:endParaRPr lang="en-US" sz="1632">
              <a:solidFill>
                <a:srgbClr val="000000"/>
              </a:solidFill>
              <a:latin typeface="Calibri" panose="020F0502020204030204"/>
            </a:endParaRPr>
          </a:p>
        </p:txBody>
      </p:sp>
      <p:sp>
        <p:nvSpPr>
          <p:cNvPr id="9" name="Rectangle 6">
            <a:extLst>
              <a:ext uri="{FF2B5EF4-FFF2-40B4-BE49-F238E27FC236}">
                <a16:creationId xmlns:a16="http://schemas.microsoft.com/office/drawing/2014/main" id="{D69BF2CC-521F-65A5-07BA-F8E5D7D95A32}"/>
              </a:ext>
            </a:extLst>
          </p:cNvPr>
          <p:cNvSpPr>
            <a:spLocks noChangeArrowheads="1"/>
          </p:cNvSpPr>
          <p:nvPr/>
        </p:nvSpPr>
        <p:spPr bwMode="auto">
          <a:xfrm>
            <a:off x="240" y="1266730"/>
            <a:ext cx="295696" cy="3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eaLnBrk="0" fontAlgn="base" hangingPunct="0">
              <a:spcBef>
                <a:spcPct val="0"/>
              </a:spcBef>
              <a:spcAft>
                <a:spcPct val="0"/>
              </a:spcAft>
              <a:defRPr/>
            </a:pPr>
            <a:endPar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defTabSz="829178" eaLnBrk="0" fontAlgn="base" hangingPunct="0">
              <a:spcBef>
                <a:spcPct val="0"/>
              </a:spcBef>
              <a:spcAft>
                <a:spcPct val="0"/>
              </a:spcAft>
              <a:defRPr/>
            </a:pPr>
            <a:r>
              <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1632">
              <a:solidFill>
                <a:srgbClr val="000000"/>
              </a:solidFill>
              <a:latin typeface="Arial" panose="020B0604020202020204" pitchFamily="34" charset="0"/>
            </a:endParaRPr>
          </a:p>
        </p:txBody>
      </p:sp>
      <p:sp>
        <p:nvSpPr>
          <p:cNvPr id="10" name="Rectangle 8">
            <a:extLst>
              <a:ext uri="{FF2B5EF4-FFF2-40B4-BE49-F238E27FC236}">
                <a16:creationId xmlns:a16="http://schemas.microsoft.com/office/drawing/2014/main" id="{32FB9776-B6C2-B35C-7724-401000E9FE90}"/>
              </a:ext>
            </a:extLst>
          </p:cNvPr>
          <p:cNvSpPr>
            <a:spLocks noChangeArrowheads="1"/>
          </p:cNvSpPr>
          <p:nvPr/>
        </p:nvSpPr>
        <p:spPr bwMode="auto">
          <a:xfrm>
            <a:off x="240" y="2300325"/>
            <a:ext cx="295696" cy="3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eaLnBrk="0" fontAlgn="base" hangingPunct="0">
              <a:spcBef>
                <a:spcPct val="0"/>
              </a:spcBef>
              <a:spcAft>
                <a:spcPct val="0"/>
              </a:spcAft>
              <a:defRPr/>
            </a:pPr>
            <a:endPar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defTabSz="829178" eaLnBrk="0" fontAlgn="base" hangingPunct="0">
              <a:spcBef>
                <a:spcPct val="0"/>
              </a:spcBef>
              <a:spcAft>
                <a:spcPct val="0"/>
              </a:spcAft>
              <a:defRPr/>
            </a:pPr>
            <a:r>
              <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1632">
              <a:solidFill>
                <a:srgbClr val="000000"/>
              </a:solidFill>
              <a:latin typeface="Arial" panose="020B0604020202020204" pitchFamily="34" charset="0"/>
            </a:endParaRPr>
          </a:p>
        </p:txBody>
      </p:sp>
      <p:sp>
        <p:nvSpPr>
          <p:cNvPr id="11" name="Rectangle 10">
            <a:extLst>
              <a:ext uri="{FF2B5EF4-FFF2-40B4-BE49-F238E27FC236}">
                <a16:creationId xmlns:a16="http://schemas.microsoft.com/office/drawing/2014/main" id="{8DA1E5A7-387A-089F-21A9-DBAC80833A73}"/>
              </a:ext>
            </a:extLst>
          </p:cNvPr>
          <p:cNvSpPr>
            <a:spLocks noChangeArrowheads="1"/>
          </p:cNvSpPr>
          <p:nvPr/>
        </p:nvSpPr>
        <p:spPr bwMode="auto">
          <a:xfrm>
            <a:off x="240" y="3347929"/>
            <a:ext cx="167520" cy="33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a:defRPr/>
            </a:pPr>
            <a:endParaRPr lang="en-US" sz="1632">
              <a:solidFill>
                <a:srgbClr val="000000"/>
              </a:solidFill>
              <a:latin typeface="Calibri" panose="020F0502020204030204"/>
            </a:endParaRPr>
          </a:p>
        </p:txBody>
      </p:sp>
      <p:sp>
        <p:nvSpPr>
          <p:cNvPr id="3" name="AutoShape 2">
            <a:extLst>
              <a:ext uri="{FF2B5EF4-FFF2-40B4-BE49-F238E27FC236}">
                <a16:creationId xmlns:a16="http://schemas.microsoft.com/office/drawing/2014/main" id="{3615CA7D-903A-F99D-84D0-532A8ABE4811}"/>
              </a:ext>
            </a:extLst>
          </p:cNvPr>
          <p:cNvSpPr>
            <a:spLocks noChangeAspect="1" noChangeArrowheads="1"/>
          </p:cNvSpPr>
          <p:nvPr/>
        </p:nvSpPr>
        <p:spPr bwMode="auto">
          <a:xfrm>
            <a:off x="5957084" y="3290804"/>
            <a:ext cx="276393" cy="276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18" tIns="41459" rIns="82918" bIns="41459" numCol="1" anchor="t" anchorCtr="0" compatLnSpc="1">
            <a:prstTxWarp prst="textNoShape">
              <a:avLst/>
            </a:prstTxWarp>
          </a:bodyPr>
          <a:lstStyle/>
          <a:p>
            <a:pPr defTabSz="829178">
              <a:defRPr/>
            </a:pPr>
            <a:endParaRPr lang="en-US" sz="1632">
              <a:solidFill>
                <a:srgbClr val="000000"/>
              </a:solidFill>
              <a:latin typeface="Calibri" panose="020F0502020204030204"/>
            </a:endParaRPr>
          </a:p>
        </p:txBody>
      </p:sp>
      <p:sp>
        <p:nvSpPr>
          <p:cNvPr id="15" name="TextBox 14">
            <a:extLst>
              <a:ext uri="{FF2B5EF4-FFF2-40B4-BE49-F238E27FC236}">
                <a16:creationId xmlns:a16="http://schemas.microsoft.com/office/drawing/2014/main" id="{12353255-C53B-7B73-F1BF-C49BDB94D223}"/>
              </a:ext>
            </a:extLst>
          </p:cNvPr>
          <p:cNvSpPr txBox="1"/>
          <p:nvPr/>
        </p:nvSpPr>
        <p:spPr>
          <a:xfrm>
            <a:off x="5141843" y="1618455"/>
            <a:ext cx="6568838" cy="4497385"/>
          </a:xfrm>
          <a:prstGeom prst="rect">
            <a:avLst/>
          </a:prstGeom>
          <a:noFill/>
        </p:spPr>
        <p:txBody>
          <a:bodyPr wrap="square">
            <a:spAutoFit/>
          </a:bodyPr>
          <a:lstStyle/>
          <a:p>
            <a:pPr defTabSz="829178">
              <a:lnSpc>
                <a:spcPts val="1995"/>
              </a:lnSpc>
              <a:spcBef>
                <a:spcPts val="907"/>
              </a:spcBef>
              <a:spcAft>
                <a:spcPts val="544"/>
              </a:spcAft>
              <a:defRPr/>
            </a:pPr>
            <a:r>
              <a:rPr lang="en-US" sz="1632" dirty="0">
                <a:solidFill>
                  <a:schemeClr val="tx1">
                    <a:lumMod val="65000"/>
                    <a:lumOff val="35000"/>
                  </a:schemeClr>
                </a:solidFill>
                <a:latin typeface="Helvetica" pitchFamily="2" charset="0"/>
              </a:rPr>
              <a:t>The district prioritized community-led testing in 2023. </a:t>
            </a:r>
          </a:p>
          <a:p>
            <a:pPr defTabSz="829178">
              <a:lnSpc>
                <a:spcPts val="1995"/>
              </a:lnSpc>
              <a:spcBef>
                <a:spcPts val="907"/>
              </a:spcBef>
              <a:spcAft>
                <a:spcPts val="544"/>
              </a:spcAft>
              <a:defRPr/>
            </a:pPr>
            <a:r>
              <a:rPr lang="en-US" sz="1632" dirty="0">
                <a:solidFill>
                  <a:schemeClr val="tx1">
                    <a:lumMod val="65000"/>
                    <a:lumOff val="35000"/>
                  </a:schemeClr>
                </a:solidFill>
                <a:latin typeface="Helvetica" pitchFamily="2" charset="0"/>
              </a:rPr>
              <a:t>The number of HIV tests at community-led sites more than doubled, from 20,191 in 2022 to 46,891 in 2023, while testing at government sites declined slightly, from 98,410 in 2022 to 89,896 in 2023. </a:t>
            </a:r>
          </a:p>
          <a:p>
            <a:pPr defTabSz="829178">
              <a:lnSpc>
                <a:spcPts val="1995"/>
              </a:lnSpc>
              <a:spcBef>
                <a:spcPts val="907"/>
              </a:spcBef>
              <a:spcAft>
                <a:spcPts val="544"/>
              </a:spcAft>
              <a:defRPr/>
            </a:pPr>
            <a:r>
              <a:rPr lang="en-US" sz="1632" b="1" dirty="0">
                <a:solidFill>
                  <a:srgbClr val="562A83"/>
                </a:solidFill>
                <a:latin typeface="Helvetica" pitchFamily="2" charset="0"/>
              </a:rPr>
              <a:t>Community-led testing at our monitored sites increased from 20.5% in 2022 to 34.2% in 2023.</a:t>
            </a:r>
          </a:p>
          <a:p>
            <a:pPr defTabSz="829178">
              <a:lnSpc>
                <a:spcPts val="1995"/>
              </a:lnSpc>
              <a:spcBef>
                <a:spcPts val="907"/>
              </a:spcBef>
              <a:spcAft>
                <a:spcPts val="544"/>
              </a:spcAft>
              <a:defRPr/>
            </a:pPr>
            <a:r>
              <a:rPr lang="en-US" sz="1632" dirty="0">
                <a:solidFill>
                  <a:srgbClr val="595959"/>
                </a:solidFill>
                <a:latin typeface="Helvetica" pitchFamily="2" charset="0"/>
              </a:rPr>
              <a:t>This demonstrates early achievement of the UN target of 30% by 2025. </a:t>
            </a:r>
          </a:p>
          <a:p>
            <a:pPr defTabSz="829178">
              <a:lnSpc>
                <a:spcPts val="1995"/>
              </a:lnSpc>
              <a:spcBef>
                <a:spcPts val="907"/>
              </a:spcBef>
              <a:spcAft>
                <a:spcPts val="544"/>
              </a:spcAft>
              <a:defRPr/>
            </a:pPr>
            <a:r>
              <a:rPr lang="en-US" sz="1632" dirty="0">
                <a:solidFill>
                  <a:srgbClr val="595959"/>
                </a:solidFill>
                <a:latin typeface="Helvetica" pitchFamily="2" charset="0"/>
              </a:rPr>
              <a:t>As a result, more older men accessed HIV testing services.</a:t>
            </a:r>
          </a:p>
          <a:p>
            <a:pPr defTabSz="829178">
              <a:lnSpc>
                <a:spcPts val="1995"/>
              </a:lnSpc>
              <a:spcBef>
                <a:spcPts val="907"/>
              </a:spcBef>
              <a:spcAft>
                <a:spcPts val="544"/>
              </a:spcAft>
              <a:defRPr/>
            </a:pPr>
            <a:r>
              <a:rPr lang="en-US" sz="1632" b="1" dirty="0">
                <a:solidFill>
                  <a:srgbClr val="562A83"/>
                </a:solidFill>
                <a:latin typeface="Helvetica" pitchFamily="2" charset="0"/>
              </a:rPr>
              <a:t>The percentage of men aged 25-34 years in the West Rand with HIV who know their status increased from 86.8% in 2022 to 88.9% in 2023 </a:t>
            </a:r>
            <a:r>
              <a:rPr lang="en-US" sz="1632" dirty="0">
                <a:solidFill>
                  <a:schemeClr val="tx1">
                    <a:lumMod val="65000"/>
                    <a:lumOff val="35000"/>
                  </a:schemeClr>
                </a:solidFill>
                <a:latin typeface="Helvetica" pitchFamily="2" charset="0"/>
              </a:rPr>
              <a:t>(Naomi Model estimates).</a:t>
            </a:r>
            <a:endParaRPr lang="en-ZA" sz="1632" dirty="0">
              <a:solidFill>
                <a:schemeClr val="tx1">
                  <a:lumMod val="65000"/>
                  <a:lumOff val="35000"/>
                </a:schemeClr>
              </a:solidFill>
              <a:latin typeface="Helvetica" pitchFamily="2" charset="0"/>
            </a:endParaRPr>
          </a:p>
          <a:p>
            <a:pPr defTabSz="829178">
              <a:lnSpc>
                <a:spcPts val="1995"/>
              </a:lnSpc>
              <a:spcBef>
                <a:spcPts val="907"/>
              </a:spcBef>
              <a:spcAft>
                <a:spcPts val="544"/>
              </a:spcAft>
              <a:defRPr/>
            </a:pPr>
            <a:endParaRPr lang="en-US" sz="1632" dirty="0">
              <a:solidFill>
                <a:srgbClr val="595959"/>
              </a:solidFill>
              <a:latin typeface="Helvetica" pitchFamily="2" charset="0"/>
            </a:endParaRPr>
          </a:p>
        </p:txBody>
      </p:sp>
      <p:pic>
        <p:nvPicPr>
          <p:cNvPr id="4" name="Picture 3" descr="South-Africa Icons - Free SVG &amp; PNG South-Africa Images ...">
            <a:extLst>
              <a:ext uri="{FF2B5EF4-FFF2-40B4-BE49-F238E27FC236}">
                <a16:creationId xmlns:a16="http://schemas.microsoft.com/office/drawing/2014/main" id="{4E3BD788-2483-0C70-19F9-74850ED9D3D7}"/>
              </a:ext>
            </a:extLst>
          </p:cNvPr>
          <p:cNvPicPr>
            <a:picLocks noChangeAspect="1"/>
          </p:cNvPicPr>
          <p:nvPr/>
        </p:nvPicPr>
        <p:blipFill>
          <a:blip r:embed="rId3" cstate="screen">
            <a:biLevel thresh="5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55403" y="33560"/>
            <a:ext cx="782140" cy="782140"/>
          </a:xfrm>
          <a:prstGeom prst="rect">
            <a:avLst/>
          </a:prstGeom>
          <a:noFill/>
          <a:ln>
            <a:noFill/>
          </a:ln>
        </p:spPr>
      </p:pic>
      <p:sp>
        <p:nvSpPr>
          <p:cNvPr id="5" name="Title 1">
            <a:extLst>
              <a:ext uri="{FF2B5EF4-FFF2-40B4-BE49-F238E27FC236}">
                <a16:creationId xmlns:a16="http://schemas.microsoft.com/office/drawing/2014/main" id="{CCF4742C-8D3C-4A1A-F8CE-276D2144F6BC}"/>
              </a:ext>
            </a:extLst>
          </p:cNvPr>
          <p:cNvSpPr txBox="1">
            <a:spLocks/>
          </p:cNvSpPr>
          <p:nvPr/>
        </p:nvSpPr>
        <p:spPr>
          <a:xfrm>
            <a:off x="1114071" y="24290"/>
            <a:ext cx="10987824" cy="915007"/>
          </a:xfrm>
          <a:prstGeom prst="rect">
            <a:avLst/>
          </a:prstGeom>
        </p:spPr>
        <p:txBody>
          <a:bodyPr vert="horz" lIns="82918" tIns="41459" rIns="82918" bIns="41459" rtlCol="0" anchor="ctr">
            <a:noAutofit/>
          </a:bodyPr>
          <a:lstStyle>
            <a:lvl1pPr algn="l" defTabSz="914400" rtl="0" eaLnBrk="1" latinLnBrk="0" hangingPunct="1">
              <a:lnSpc>
                <a:spcPct val="90000"/>
              </a:lnSpc>
              <a:spcBef>
                <a:spcPct val="0"/>
              </a:spcBef>
              <a:buNone/>
              <a:defRPr sz="4400" b="1" kern="1200">
                <a:solidFill>
                  <a:schemeClr val="tx2"/>
                </a:solidFill>
                <a:latin typeface="+mn-lt"/>
                <a:ea typeface="+mj-ea"/>
                <a:cs typeface="+mj-cs"/>
              </a:defRPr>
            </a:lvl1pPr>
          </a:lstStyle>
          <a:p>
            <a:pPr defTabSz="829178">
              <a:defRPr/>
            </a:pPr>
            <a:r>
              <a:rPr lang="en-US" sz="2539" dirty="0">
                <a:solidFill>
                  <a:srgbClr val="FFFFFF"/>
                </a:solidFill>
                <a:latin typeface="Helvetica" pitchFamily="2" charset="0"/>
                <a:cs typeface="Calibri" panose="020F0502020204030204" pitchFamily="34" charset="0"/>
              </a:rPr>
              <a:t>THE IMPACT – </a:t>
            </a:r>
            <a:r>
              <a:rPr lang="en-US" sz="2539" b="0" dirty="0">
                <a:solidFill>
                  <a:srgbClr val="FFFFFF"/>
                </a:solidFill>
                <a:latin typeface="Helvetica" pitchFamily="2" charset="0"/>
                <a:cs typeface="Calibri" panose="020F0502020204030204" pitchFamily="34" charset="0"/>
              </a:rPr>
              <a:t> More men living with HIV know their status</a:t>
            </a:r>
          </a:p>
        </p:txBody>
      </p:sp>
      <p:pic>
        <p:nvPicPr>
          <p:cNvPr id="25" name="Picture 24" descr="A screenshot of a cell phone&#10;&#10;Description automatically generated">
            <a:extLst>
              <a:ext uri="{FF2B5EF4-FFF2-40B4-BE49-F238E27FC236}">
                <a16:creationId xmlns:a16="http://schemas.microsoft.com/office/drawing/2014/main" id="{8B917997-A60E-A641-8BFA-4160218C94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19" y="1448183"/>
            <a:ext cx="4208837" cy="5540941"/>
          </a:xfrm>
          <a:prstGeom prst="rect">
            <a:avLst/>
          </a:prstGeom>
        </p:spPr>
      </p:pic>
      <p:sp>
        <p:nvSpPr>
          <p:cNvPr id="2" name="Title 7">
            <a:extLst>
              <a:ext uri="{FF2B5EF4-FFF2-40B4-BE49-F238E27FC236}">
                <a16:creationId xmlns:a16="http://schemas.microsoft.com/office/drawing/2014/main" id="{9DF6EC92-409A-9A1B-ED8D-236A287B32EA}"/>
              </a:ext>
            </a:extLst>
          </p:cNvPr>
          <p:cNvSpPr>
            <a:spLocks noGrp="1"/>
          </p:cNvSpPr>
          <p:nvPr>
            <p:ph type="title"/>
          </p:nvPr>
        </p:nvSpPr>
        <p:spPr>
          <a:xfrm>
            <a:off x="2186609" y="425467"/>
            <a:ext cx="9849988" cy="1223964"/>
          </a:xfrm>
        </p:spPr>
        <p:txBody>
          <a:bodyPr>
            <a:normAutofit/>
          </a:bodyPr>
          <a:lstStyle/>
          <a:p>
            <a:r>
              <a:rPr lang="en-US" sz="3600" dirty="0"/>
              <a:t>THE IMPACT –  More men living with HIV know their status</a:t>
            </a:r>
          </a:p>
        </p:txBody>
      </p:sp>
    </p:spTree>
    <p:extLst>
      <p:ext uri="{BB962C8B-B14F-4D97-AF65-F5344CB8AC3E}">
        <p14:creationId xmlns:p14="http://schemas.microsoft.com/office/powerpoint/2010/main" val="1873799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3C317-4FD4-D74C-5A4B-517A9A7F4420}"/>
            </a:ext>
          </a:extLst>
        </p:cNvPr>
        <p:cNvGrpSpPr/>
        <p:nvPr/>
      </p:nvGrpSpPr>
      <p:grpSpPr>
        <a:xfrm>
          <a:off x="0" y="0"/>
          <a:ext cx="0" cy="0"/>
          <a:chOff x="0" y="0"/>
          <a:chExt cx="0" cy="0"/>
        </a:xfrm>
      </p:grpSpPr>
      <p:sp>
        <p:nvSpPr>
          <p:cNvPr id="13" name="Rectangle 8">
            <a:extLst>
              <a:ext uri="{FF2B5EF4-FFF2-40B4-BE49-F238E27FC236}">
                <a16:creationId xmlns:a16="http://schemas.microsoft.com/office/drawing/2014/main" id="{964231C1-E9DA-3B70-6770-27A8E63CA2DC}"/>
              </a:ext>
            </a:extLst>
          </p:cNvPr>
          <p:cNvSpPr>
            <a:spLocks noChangeArrowheads="1"/>
          </p:cNvSpPr>
          <p:nvPr/>
        </p:nvSpPr>
        <p:spPr bwMode="auto">
          <a:xfrm>
            <a:off x="241" y="-184528"/>
            <a:ext cx="18472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829178">
              <a:defRPr/>
            </a:pPr>
            <a:endParaRPr lang="en-US">
              <a:solidFill>
                <a:srgbClr val="000000"/>
              </a:solidFill>
              <a:latin typeface="Calibri" panose="020F0502020204030204"/>
            </a:endParaRPr>
          </a:p>
        </p:txBody>
      </p:sp>
      <p:sp>
        <p:nvSpPr>
          <p:cNvPr id="14" name="Rectangle 10">
            <a:extLst>
              <a:ext uri="{FF2B5EF4-FFF2-40B4-BE49-F238E27FC236}">
                <a16:creationId xmlns:a16="http://schemas.microsoft.com/office/drawing/2014/main" id="{7629342E-FAC0-11F5-19B6-19F4E59B57D4}"/>
              </a:ext>
            </a:extLst>
          </p:cNvPr>
          <p:cNvSpPr>
            <a:spLocks noChangeArrowheads="1"/>
          </p:cNvSpPr>
          <p:nvPr/>
        </p:nvSpPr>
        <p:spPr bwMode="auto">
          <a:xfrm>
            <a:off x="240" y="948549"/>
            <a:ext cx="290456" cy="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914335" eaLnBrk="0" fontAlgn="base" hangingPunct="0">
              <a:spcBef>
                <a:spcPct val="0"/>
              </a:spcBef>
              <a:spcAft>
                <a:spcPct val="0"/>
              </a:spcAft>
              <a:defRPr/>
            </a:pPr>
            <a:r>
              <a:rPr lang="en-US" altLang="en-US" sz="10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a:solidFill>
                <a:srgbClr val="000000"/>
              </a:solidFill>
              <a:latin typeface="Arial" panose="020B0604020202020204" pitchFamily="34" charset="0"/>
            </a:endParaRPr>
          </a:p>
        </p:txBody>
      </p:sp>
      <p:sp>
        <p:nvSpPr>
          <p:cNvPr id="8" name="Rectangle 4">
            <a:extLst>
              <a:ext uri="{FF2B5EF4-FFF2-40B4-BE49-F238E27FC236}">
                <a16:creationId xmlns:a16="http://schemas.microsoft.com/office/drawing/2014/main" id="{CC90C58C-6178-C6B3-7911-1A5CB39F552B}"/>
              </a:ext>
            </a:extLst>
          </p:cNvPr>
          <p:cNvSpPr>
            <a:spLocks noChangeArrowheads="1"/>
          </p:cNvSpPr>
          <p:nvPr/>
        </p:nvSpPr>
        <p:spPr bwMode="auto">
          <a:xfrm>
            <a:off x="240" y="39851"/>
            <a:ext cx="167520" cy="33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a:defRPr/>
            </a:pPr>
            <a:endParaRPr lang="en-US" sz="1632">
              <a:solidFill>
                <a:srgbClr val="000000"/>
              </a:solidFill>
              <a:latin typeface="Calibri" panose="020F0502020204030204"/>
            </a:endParaRPr>
          </a:p>
        </p:txBody>
      </p:sp>
      <p:sp>
        <p:nvSpPr>
          <p:cNvPr id="9" name="Rectangle 6">
            <a:extLst>
              <a:ext uri="{FF2B5EF4-FFF2-40B4-BE49-F238E27FC236}">
                <a16:creationId xmlns:a16="http://schemas.microsoft.com/office/drawing/2014/main" id="{2769567F-4288-F3C8-318E-252037A05826}"/>
              </a:ext>
            </a:extLst>
          </p:cNvPr>
          <p:cNvSpPr>
            <a:spLocks noChangeArrowheads="1"/>
          </p:cNvSpPr>
          <p:nvPr/>
        </p:nvSpPr>
        <p:spPr bwMode="auto">
          <a:xfrm>
            <a:off x="240" y="1266730"/>
            <a:ext cx="295696" cy="3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eaLnBrk="0" fontAlgn="base" hangingPunct="0">
              <a:spcBef>
                <a:spcPct val="0"/>
              </a:spcBef>
              <a:spcAft>
                <a:spcPct val="0"/>
              </a:spcAft>
              <a:defRPr/>
            </a:pPr>
            <a:endPar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defTabSz="829178" eaLnBrk="0" fontAlgn="base" hangingPunct="0">
              <a:spcBef>
                <a:spcPct val="0"/>
              </a:spcBef>
              <a:spcAft>
                <a:spcPct val="0"/>
              </a:spcAft>
              <a:defRPr/>
            </a:pPr>
            <a:r>
              <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1632">
              <a:solidFill>
                <a:srgbClr val="000000"/>
              </a:solidFill>
              <a:latin typeface="Arial" panose="020B0604020202020204" pitchFamily="34" charset="0"/>
            </a:endParaRPr>
          </a:p>
        </p:txBody>
      </p:sp>
      <p:sp>
        <p:nvSpPr>
          <p:cNvPr id="10" name="Rectangle 8">
            <a:extLst>
              <a:ext uri="{FF2B5EF4-FFF2-40B4-BE49-F238E27FC236}">
                <a16:creationId xmlns:a16="http://schemas.microsoft.com/office/drawing/2014/main" id="{1ADCF2E1-CBF4-1815-EE1C-A23249B12A91}"/>
              </a:ext>
            </a:extLst>
          </p:cNvPr>
          <p:cNvSpPr>
            <a:spLocks noChangeArrowheads="1"/>
          </p:cNvSpPr>
          <p:nvPr/>
        </p:nvSpPr>
        <p:spPr bwMode="auto">
          <a:xfrm>
            <a:off x="240" y="2300325"/>
            <a:ext cx="295696" cy="3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eaLnBrk="0" fontAlgn="base" hangingPunct="0">
              <a:spcBef>
                <a:spcPct val="0"/>
              </a:spcBef>
              <a:spcAft>
                <a:spcPct val="0"/>
              </a:spcAft>
              <a:defRPr/>
            </a:pPr>
            <a:endPar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defTabSz="829178" eaLnBrk="0" fontAlgn="base" hangingPunct="0">
              <a:spcBef>
                <a:spcPct val="0"/>
              </a:spcBef>
              <a:spcAft>
                <a:spcPct val="0"/>
              </a:spcAft>
              <a:defRPr/>
            </a:pPr>
            <a:r>
              <a:rPr lang="en-US" altLang="en-US" sz="907">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altLang="en-US" sz="1632">
              <a:solidFill>
                <a:srgbClr val="000000"/>
              </a:solidFill>
              <a:latin typeface="Arial" panose="020B0604020202020204" pitchFamily="34" charset="0"/>
            </a:endParaRPr>
          </a:p>
        </p:txBody>
      </p:sp>
      <p:sp>
        <p:nvSpPr>
          <p:cNvPr id="11" name="Rectangle 10">
            <a:extLst>
              <a:ext uri="{FF2B5EF4-FFF2-40B4-BE49-F238E27FC236}">
                <a16:creationId xmlns:a16="http://schemas.microsoft.com/office/drawing/2014/main" id="{513A0F78-65C2-AF68-AD27-656B20B843B8}"/>
              </a:ext>
            </a:extLst>
          </p:cNvPr>
          <p:cNvSpPr>
            <a:spLocks noChangeArrowheads="1"/>
          </p:cNvSpPr>
          <p:nvPr/>
        </p:nvSpPr>
        <p:spPr bwMode="auto">
          <a:xfrm>
            <a:off x="240" y="3347929"/>
            <a:ext cx="167520" cy="33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defTabSz="829178">
              <a:defRPr/>
            </a:pPr>
            <a:endParaRPr lang="en-US" sz="1632">
              <a:solidFill>
                <a:srgbClr val="000000"/>
              </a:solidFill>
              <a:latin typeface="Calibri" panose="020F0502020204030204"/>
            </a:endParaRPr>
          </a:p>
        </p:txBody>
      </p:sp>
      <p:sp>
        <p:nvSpPr>
          <p:cNvPr id="3" name="AutoShape 2">
            <a:extLst>
              <a:ext uri="{FF2B5EF4-FFF2-40B4-BE49-F238E27FC236}">
                <a16:creationId xmlns:a16="http://schemas.microsoft.com/office/drawing/2014/main" id="{5276D121-5A2D-3B7C-903F-F93BE5586F2A}"/>
              </a:ext>
            </a:extLst>
          </p:cNvPr>
          <p:cNvSpPr>
            <a:spLocks noChangeAspect="1" noChangeArrowheads="1"/>
          </p:cNvSpPr>
          <p:nvPr/>
        </p:nvSpPr>
        <p:spPr bwMode="auto">
          <a:xfrm>
            <a:off x="5957084" y="3290804"/>
            <a:ext cx="276393" cy="276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18" tIns="41459" rIns="82918" bIns="41459" numCol="1" anchor="t" anchorCtr="0" compatLnSpc="1">
            <a:prstTxWarp prst="textNoShape">
              <a:avLst/>
            </a:prstTxWarp>
          </a:bodyPr>
          <a:lstStyle/>
          <a:p>
            <a:pPr defTabSz="829178">
              <a:defRPr/>
            </a:pPr>
            <a:endParaRPr lang="en-US" sz="1632">
              <a:solidFill>
                <a:srgbClr val="000000"/>
              </a:solidFill>
              <a:latin typeface="Calibri" panose="020F0502020204030204"/>
            </a:endParaRPr>
          </a:p>
        </p:txBody>
      </p:sp>
      <p:sp>
        <p:nvSpPr>
          <p:cNvPr id="15" name="TextBox 14">
            <a:extLst>
              <a:ext uri="{FF2B5EF4-FFF2-40B4-BE49-F238E27FC236}">
                <a16:creationId xmlns:a16="http://schemas.microsoft.com/office/drawing/2014/main" id="{6CB90784-BBEC-42A4-B67F-344D60E0AED8}"/>
              </a:ext>
            </a:extLst>
          </p:cNvPr>
          <p:cNvSpPr txBox="1"/>
          <p:nvPr/>
        </p:nvSpPr>
        <p:spPr>
          <a:xfrm>
            <a:off x="3713929" y="2342122"/>
            <a:ext cx="3985584" cy="3112390"/>
          </a:xfrm>
          <a:prstGeom prst="rect">
            <a:avLst/>
          </a:prstGeom>
          <a:noFill/>
        </p:spPr>
        <p:txBody>
          <a:bodyPr wrap="square">
            <a:spAutoFit/>
          </a:bodyPr>
          <a:lstStyle/>
          <a:p>
            <a:pPr defTabSz="829178">
              <a:lnSpc>
                <a:spcPts val="1995"/>
              </a:lnSpc>
              <a:spcBef>
                <a:spcPts val="907"/>
              </a:spcBef>
              <a:spcAft>
                <a:spcPts val="544"/>
              </a:spcAft>
              <a:defRPr/>
            </a:pPr>
            <a:r>
              <a:rPr lang="en-US" sz="1632" b="1" dirty="0">
                <a:latin typeface="Helvetica" pitchFamily="2" charset="0"/>
              </a:rPr>
              <a:t>Insight, Influence &amp; Impact: </a:t>
            </a:r>
          </a:p>
          <a:p>
            <a:pPr defTabSz="829178">
              <a:lnSpc>
                <a:spcPts val="1995"/>
              </a:lnSpc>
              <a:spcBef>
                <a:spcPts val="907"/>
              </a:spcBef>
              <a:spcAft>
                <a:spcPts val="544"/>
              </a:spcAft>
              <a:defRPr/>
            </a:pPr>
            <a:r>
              <a:rPr lang="en-US" sz="1632" dirty="0">
                <a:latin typeface="Helvetica" pitchFamily="2" charset="0"/>
              </a:rPr>
              <a:t>10 Big Change Stories from the Citizen Science Community-Led Monitoring Project in 2023</a:t>
            </a:r>
          </a:p>
          <a:p>
            <a:pPr defTabSz="829178">
              <a:lnSpc>
                <a:spcPts val="1995"/>
              </a:lnSpc>
              <a:spcBef>
                <a:spcPts val="907"/>
              </a:spcBef>
              <a:spcAft>
                <a:spcPts val="544"/>
              </a:spcAft>
              <a:defRPr/>
            </a:pPr>
            <a:endParaRPr lang="en-US" sz="1632" dirty="0">
              <a:latin typeface="Helvetica" pitchFamily="2" charset="0"/>
            </a:endParaRPr>
          </a:p>
          <a:p>
            <a:pPr defTabSz="829178">
              <a:lnSpc>
                <a:spcPts val="1995"/>
              </a:lnSpc>
              <a:spcBef>
                <a:spcPts val="907"/>
              </a:spcBef>
              <a:spcAft>
                <a:spcPts val="544"/>
              </a:spcAft>
              <a:defRPr/>
            </a:pPr>
            <a:r>
              <a:rPr lang="en-US" sz="1632" dirty="0">
                <a:latin typeface="Helvetica" pitchFamily="2" charset="0"/>
              </a:rPr>
              <a:t>LINK TO REPORT: </a:t>
            </a:r>
            <a:r>
              <a:rPr lang="en-US" sz="1632" dirty="0">
                <a:solidFill>
                  <a:schemeClr val="tx1">
                    <a:lumMod val="65000"/>
                    <a:lumOff val="35000"/>
                  </a:schemeClr>
                </a:solidFill>
                <a:latin typeface="Helvetica" pitchFamily="2" charset="0"/>
                <a:hlinkClick r:id="rId3"/>
              </a:rPr>
              <a:t>itpcglobal.org/resource/insight-influence-impact-clm-report/</a:t>
            </a:r>
            <a:endParaRPr lang="en-US" sz="1632" dirty="0">
              <a:solidFill>
                <a:schemeClr val="tx1">
                  <a:lumMod val="65000"/>
                  <a:lumOff val="35000"/>
                </a:schemeClr>
              </a:solidFill>
              <a:latin typeface="Helvetica" pitchFamily="2" charset="0"/>
            </a:endParaRPr>
          </a:p>
          <a:p>
            <a:pPr defTabSz="829178">
              <a:lnSpc>
                <a:spcPts val="1995"/>
              </a:lnSpc>
              <a:spcBef>
                <a:spcPts val="907"/>
              </a:spcBef>
              <a:spcAft>
                <a:spcPts val="544"/>
              </a:spcAft>
              <a:defRPr/>
            </a:pPr>
            <a:endParaRPr lang="en-US" sz="1632" dirty="0">
              <a:solidFill>
                <a:srgbClr val="595959"/>
              </a:solidFill>
              <a:latin typeface="Helvetica" pitchFamily="2" charset="0"/>
            </a:endParaRPr>
          </a:p>
        </p:txBody>
      </p:sp>
      <p:pic>
        <p:nvPicPr>
          <p:cNvPr id="4" name="Picture 3" descr="South-Africa Icons - Free SVG &amp; PNG South-Africa Images ...">
            <a:extLst>
              <a:ext uri="{FF2B5EF4-FFF2-40B4-BE49-F238E27FC236}">
                <a16:creationId xmlns:a16="http://schemas.microsoft.com/office/drawing/2014/main" id="{06BD4B28-372E-6EFF-3A7D-D0EB0B1D4310}"/>
              </a:ext>
            </a:extLst>
          </p:cNvPr>
          <p:cNvPicPr>
            <a:picLocks noChangeAspect="1"/>
          </p:cNvPicPr>
          <p:nvPr/>
        </p:nvPicPr>
        <p:blipFill>
          <a:blip r:embed="rId4" cstate="screen">
            <a:biLevel thresh="5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55403" y="33560"/>
            <a:ext cx="782140" cy="782140"/>
          </a:xfrm>
          <a:prstGeom prst="rect">
            <a:avLst/>
          </a:prstGeom>
          <a:noFill/>
          <a:ln>
            <a:noFill/>
          </a:ln>
        </p:spPr>
      </p:pic>
      <p:pic>
        <p:nvPicPr>
          <p:cNvPr id="6" name="Picture 5" descr="A cover of a book&#10;&#10;AI-generated content may be incorrect.">
            <a:extLst>
              <a:ext uri="{FF2B5EF4-FFF2-40B4-BE49-F238E27FC236}">
                <a16:creationId xmlns:a16="http://schemas.microsoft.com/office/drawing/2014/main" id="{6DB7E0E9-5F8E-6608-F481-AC7E3915DD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696" y="1768577"/>
            <a:ext cx="3300297" cy="4695499"/>
          </a:xfrm>
          <a:prstGeom prst="rect">
            <a:avLst/>
          </a:prstGeom>
        </p:spPr>
      </p:pic>
      <p:sp>
        <p:nvSpPr>
          <p:cNvPr id="7" name="TextBox 6">
            <a:extLst>
              <a:ext uri="{FF2B5EF4-FFF2-40B4-BE49-F238E27FC236}">
                <a16:creationId xmlns:a16="http://schemas.microsoft.com/office/drawing/2014/main" id="{2C8AF4A3-6D61-E7ED-27BC-66D29F41B860}"/>
              </a:ext>
            </a:extLst>
          </p:cNvPr>
          <p:cNvSpPr txBox="1"/>
          <p:nvPr/>
        </p:nvSpPr>
        <p:spPr>
          <a:xfrm>
            <a:off x="7610613" y="1981767"/>
            <a:ext cx="4428603" cy="3662541"/>
          </a:xfrm>
          <a:prstGeom prst="rect">
            <a:avLst/>
          </a:prstGeom>
          <a:noFill/>
        </p:spPr>
        <p:txBody>
          <a:bodyPr wrap="square" rtlCol="0">
            <a:spAutoFit/>
          </a:bodyPr>
          <a:lstStyle/>
          <a:p>
            <a:r>
              <a:rPr lang="en-US" sz="3600" b="1" dirty="0">
                <a:latin typeface="Helvetica" pitchFamily="2" charset="0"/>
              </a:rPr>
              <a:t>VISIT US AT:</a:t>
            </a:r>
          </a:p>
          <a:p>
            <a:r>
              <a:rPr lang="en-US" sz="2800" dirty="0">
                <a:solidFill>
                  <a:schemeClr val="bg1"/>
                </a:solidFill>
                <a:latin typeface="Helvetica" pitchFamily="2" charset="0"/>
                <a:hlinkClick r:id="rId7"/>
              </a:rPr>
              <a:t>www.clmhub.org</a:t>
            </a:r>
            <a:r>
              <a:rPr lang="en-US" sz="2800" dirty="0">
                <a:solidFill>
                  <a:schemeClr val="bg1"/>
                </a:solidFill>
                <a:latin typeface="Helvetica" pitchFamily="2" charset="0"/>
              </a:rPr>
              <a:t>  </a:t>
            </a:r>
          </a:p>
          <a:p>
            <a:r>
              <a:rPr lang="en-US" sz="2800" dirty="0">
                <a:solidFill>
                  <a:schemeClr val="bg1"/>
                </a:solidFill>
                <a:latin typeface="Helvetica" pitchFamily="2" charset="0"/>
                <a:hlinkClick r:id="rId8"/>
              </a:rPr>
              <a:t>www.itpcglobal.org</a:t>
            </a:r>
            <a:endParaRPr lang="en-US" sz="2800" dirty="0">
              <a:solidFill>
                <a:schemeClr val="bg1"/>
              </a:solidFill>
              <a:latin typeface="Helvetica" pitchFamily="2" charset="0"/>
            </a:endParaRPr>
          </a:p>
          <a:p>
            <a:endParaRPr lang="en-US" sz="3600" dirty="0">
              <a:solidFill>
                <a:schemeClr val="bg1"/>
              </a:solidFill>
              <a:latin typeface="Helvetica" pitchFamily="2" charset="0"/>
            </a:endParaRPr>
          </a:p>
          <a:p>
            <a:r>
              <a:rPr lang="en-US" sz="3600" b="1" dirty="0">
                <a:latin typeface="Helvetica" pitchFamily="2" charset="0"/>
              </a:rPr>
              <a:t>CONTACT</a:t>
            </a:r>
          </a:p>
          <a:p>
            <a:r>
              <a:rPr lang="en-US" sz="2800" dirty="0" err="1">
                <a:solidFill>
                  <a:schemeClr val="accent3"/>
                </a:solidFill>
                <a:latin typeface="Helvetica" pitchFamily="2" charset="0"/>
              </a:rPr>
              <a:t>admin@itpcglobal.org</a:t>
            </a:r>
            <a:endParaRPr lang="en-US" sz="2800" dirty="0">
              <a:solidFill>
                <a:schemeClr val="accent3"/>
              </a:solidFill>
              <a:latin typeface="Helvetica" pitchFamily="2" charset="0"/>
            </a:endParaRPr>
          </a:p>
          <a:p>
            <a:r>
              <a:rPr lang="en-US" sz="3600" dirty="0">
                <a:solidFill>
                  <a:schemeClr val="bg1"/>
                </a:solidFill>
                <a:latin typeface="Helvetica" pitchFamily="2" charset="0"/>
              </a:rPr>
              <a:t>  </a:t>
            </a:r>
          </a:p>
        </p:txBody>
      </p:sp>
      <p:sp>
        <p:nvSpPr>
          <p:cNvPr id="16" name="Title 15">
            <a:extLst>
              <a:ext uri="{FF2B5EF4-FFF2-40B4-BE49-F238E27FC236}">
                <a16:creationId xmlns:a16="http://schemas.microsoft.com/office/drawing/2014/main" id="{2E4A0695-282E-D3D7-7A72-F4F7BD2EC829}"/>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577086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48C34-3E73-F7A1-CAC2-F0D676ECB05E}"/>
            </a:ext>
          </a:extLst>
        </p:cNvPr>
        <p:cNvGrpSpPr/>
        <p:nvPr/>
      </p:nvGrpSpPr>
      <p:grpSpPr>
        <a:xfrm>
          <a:off x="0" y="0"/>
          <a:ext cx="0" cy="0"/>
          <a:chOff x="0" y="0"/>
          <a:chExt cx="0" cy="0"/>
        </a:xfrm>
      </p:grpSpPr>
      <p:sp>
        <p:nvSpPr>
          <p:cNvPr id="13" name="Rectangle 8">
            <a:extLst>
              <a:ext uri="{FF2B5EF4-FFF2-40B4-BE49-F238E27FC236}">
                <a16:creationId xmlns:a16="http://schemas.microsoft.com/office/drawing/2014/main" id="{A2ED2C56-59C7-9624-5514-776A1D824824}"/>
              </a:ext>
            </a:extLst>
          </p:cNvPr>
          <p:cNvSpPr>
            <a:spLocks noChangeArrowheads="1"/>
          </p:cNvSpPr>
          <p:nvPr/>
        </p:nvSpPr>
        <p:spPr bwMode="auto">
          <a:xfrm>
            <a:off x="241" y="-184528"/>
            <a:ext cx="18472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angle 10">
            <a:extLst>
              <a:ext uri="{FF2B5EF4-FFF2-40B4-BE49-F238E27FC236}">
                <a16:creationId xmlns:a16="http://schemas.microsoft.com/office/drawing/2014/main" id="{BE47DC22-D16F-C853-3F7C-42CD8CBBBB2B}"/>
              </a:ext>
            </a:extLst>
          </p:cNvPr>
          <p:cNvSpPr>
            <a:spLocks noChangeArrowheads="1"/>
          </p:cNvSpPr>
          <p:nvPr/>
        </p:nvSpPr>
        <p:spPr bwMode="auto">
          <a:xfrm>
            <a:off x="240" y="948549"/>
            <a:ext cx="290456" cy="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marL="0" marR="0" lvl="0" indent="0" algn="l" defTabSz="914335"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4">
            <a:extLst>
              <a:ext uri="{FF2B5EF4-FFF2-40B4-BE49-F238E27FC236}">
                <a16:creationId xmlns:a16="http://schemas.microsoft.com/office/drawing/2014/main" id="{07AEC672-80F6-AF51-6A84-0CA0B6C2120F}"/>
              </a:ext>
            </a:extLst>
          </p:cNvPr>
          <p:cNvSpPr>
            <a:spLocks noChangeArrowheads="1"/>
          </p:cNvSpPr>
          <p:nvPr/>
        </p:nvSpPr>
        <p:spPr bwMode="auto">
          <a:xfrm>
            <a:off x="240" y="39851"/>
            <a:ext cx="167520" cy="33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Rectangle 6">
            <a:extLst>
              <a:ext uri="{FF2B5EF4-FFF2-40B4-BE49-F238E27FC236}">
                <a16:creationId xmlns:a16="http://schemas.microsoft.com/office/drawing/2014/main" id="{9D8A6F1A-0954-C118-6736-76A8F98E6A42}"/>
              </a:ext>
            </a:extLst>
          </p:cNvPr>
          <p:cNvSpPr>
            <a:spLocks noChangeArrowheads="1"/>
          </p:cNvSpPr>
          <p:nvPr/>
        </p:nvSpPr>
        <p:spPr bwMode="auto">
          <a:xfrm>
            <a:off x="240" y="1266730"/>
            <a:ext cx="295696" cy="3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marL="0" marR="0" lvl="0" indent="0" algn="l" defTabSz="829178" rtl="0" eaLnBrk="0" fontAlgn="base" latinLnBrk="0" hangingPunct="0">
              <a:lnSpc>
                <a:spcPct val="100000"/>
              </a:lnSpc>
              <a:spcBef>
                <a:spcPct val="0"/>
              </a:spcBef>
              <a:spcAft>
                <a:spcPct val="0"/>
              </a:spcAft>
              <a:buClrTx/>
              <a:buSzTx/>
              <a:buFontTx/>
              <a:buNone/>
              <a:tabLst/>
              <a:defRPr/>
            </a:pPr>
            <a:endParaRPr kumimoji="0" lang="en-US" altLang="en-US" sz="907"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829178" rtl="0" eaLnBrk="0" fontAlgn="base" latinLnBrk="0" hangingPunct="0">
              <a:lnSpc>
                <a:spcPct val="100000"/>
              </a:lnSpc>
              <a:spcBef>
                <a:spcPct val="0"/>
              </a:spcBef>
              <a:spcAft>
                <a:spcPct val="0"/>
              </a:spcAft>
              <a:buClrTx/>
              <a:buSzTx/>
              <a:buFontTx/>
              <a:buNone/>
              <a:tabLst/>
              <a:defRPr/>
            </a:pPr>
            <a:r>
              <a:rPr kumimoji="0" lang="en-US" altLang="en-US" sz="907"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altLang="en-US" sz="1632"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Rectangle 8">
            <a:extLst>
              <a:ext uri="{FF2B5EF4-FFF2-40B4-BE49-F238E27FC236}">
                <a16:creationId xmlns:a16="http://schemas.microsoft.com/office/drawing/2014/main" id="{78177719-D561-BB69-FCC6-226FF3C7033D}"/>
              </a:ext>
            </a:extLst>
          </p:cNvPr>
          <p:cNvSpPr>
            <a:spLocks noChangeArrowheads="1"/>
          </p:cNvSpPr>
          <p:nvPr/>
        </p:nvSpPr>
        <p:spPr bwMode="auto">
          <a:xfrm>
            <a:off x="240" y="2300325"/>
            <a:ext cx="295696" cy="36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marL="0" marR="0" lvl="0" indent="0" algn="l" defTabSz="829178" rtl="0" eaLnBrk="0" fontAlgn="base" latinLnBrk="0" hangingPunct="0">
              <a:lnSpc>
                <a:spcPct val="100000"/>
              </a:lnSpc>
              <a:spcBef>
                <a:spcPct val="0"/>
              </a:spcBef>
              <a:spcAft>
                <a:spcPct val="0"/>
              </a:spcAft>
              <a:buClrTx/>
              <a:buSzTx/>
              <a:buFontTx/>
              <a:buNone/>
              <a:tabLst/>
              <a:defRPr/>
            </a:pPr>
            <a:endParaRPr kumimoji="0" lang="en-US" altLang="en-US" sz="907"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829178" rtl="0" eaLnBrk="0" fontAlgn="base" latinLnBrk="0" hangingPunct="0">
              <a:lnSpc>
                <a:spcPct val="100000"/>
              </a:lnSpc>
              <a:spcBef>
                <a:spcPct val="0"/>
              </a:spcBef>
              <a:spcAft>
                <a:spcPct val="0"/>
              </a:spcAft>
              <a:buClrTx/>
              <a:buSzTx/>
              <a:buFontTx/>
              <a:buNone/>
              <a:tabLst/>
              <a:defRPr/>
            </a:pPr>
            <a:r>
              <a:rPr kumimoji="0" lang="en-US" altLang="en-US" sz="907"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altLang="en-US" sz="1632"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83C52348-8362-3D61-5D08-9FA53AFE1A8C}"/>
              </a:ext>
            </a:extLst>
          </p:cNvPr>
          <p:cNvSpPr>
            <a:spLocks noChangeArrowheads="1"/>
          </p:cNvSpPr>
          <p:nvPr/>
        </p:nvSpPr>
        <p:spPr bwMode="auto">
          <a:xfrm>
            <a:off x="240" y="3347929"/>
            <a:ext cx="167520" cy="33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AutoShape 2">
            <a:extLst>
              <a:ext uri="{FF2B5EF4-FFF2-40B4-BE49-F238E27FC236}">
                <a16:creationId xmlns:a16="http://schemas.microsoft.com/office/drawing/2014/main" id="{FD37BCC9-683B-69C8-2A89-2AFDA202889D}"/>
              </a:ext>
            </a:extLst>
          </p:cNvPr>
          <p:cNvSpPr>
            <a:spLocks noChangeAspect="1" noChangeArrowheads="1"/>
          </p:cNvSpPr>
          <p:nvPr/>
        </p:nvSpPr>
        <p:spPr bwMode="auto">
          <a:xfrm>
            <a:off x="5957084" y="3290804"/>
            <a:ext cx="276393" cy="27639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18" tIns="41459" rIns="82918" bIns="41459" numCol="1" anchor="t" anchorCtr="0" compatLnSpc="1">
            <a:prstTxWarp prst="textNoShape">
              <a:avLst/>
            </a:prstTxWarp>
          </a:bodyPr>
          <a:lstStyle/>
          <a:p>
            <a:pPr marL="0" marR="0" lvl="0" indent="0" algn="l" defTabSz="829178"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South-Africa Icons - Free SVG &amp; PNG South-Africa Images ...">
            <a:extLst>
              <a:ext uri="{FF2B5EF4-FFF2-40B4-BE49-F238E27FC236}">
                <a16:creationId xmlns:a16="http://schemas.microsoft.com/office/drawing/2014/main" id="{181EEDA2-55B4-FCA0-E812-44EAC7D655CC}"/>
              </a:ext>
            </a:extLst>
          </p:cNvPr>
          <p:cNvPicPr>
            <a:picLocks noChangeAspect="1"/>
          </p:cNvPicPr>
          <p:nvPr/>
        </p:nvPicPr>
        <p:blipFill>
          <a:blip r:embed="rId3" cstate="screen">
            <a:biLevel thresh="50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55403" y="33560"/>
            <a:ext cx="782140" cy="782140"/>
          </a:xfrm>
          <a:prstGeom prst="rect">
            <a:avLst/>
          </a:prstGeom>
          <a:noFill/>
          <a:ln>
            <a:noFill/>
          </a:ln>
        </p:spPr>
      </p:pic>
      <p:sp>
        <p:nvSpPr>
          <p:cNvPr id="5" name="Title 1">
            <a:extLst>
              <a:ext uri="{FF2B5EF4-FFF2-40B4-BE49-F238E27FC236}">
                <a16:creationId xmlns:a16="http://schemas.microsoft.com/office/drawing/2014/main" id="{5EB0F496-1429-FD82-FE11-E850E0748F67}"/>
              </a:ext>
            </a:extLst>
          </p:cNvPr>
          <p:cNvSpPr txBox="1">
            <a:spLocks/>
          </p:cNvSpPr>
          <p:nvPr/>
        </p:nvSpPr>
        <p:spPr>
          <a:xfrm>
            <a:off x="1114071" y="24290"/>
            <a:ext cx="10987824" cy="915007"/>
          </a:xfrm>
          <a:prstGeom prst="rect">
            <a:avLst/>
          </a:prstGeom>
        </p:spPr>
        <p:txBody>
          <a:bodyPr vert="horz" lIns="82918" tIns="41459" rIns="82918" bIns="41459" rtlCol="0" anchor="ctr">
            <a:noAutofit/>
          </a:bodyPr>
          <a:lstStyle>
            <a:lvl1pPr algn="l" defTabSz="914400" rtl="0" eaLnBrk="1" latinLnBrk="0" hangingPunct="1">
              <a:lnSpc>
                <a:spcPct val="90000"/>
              </a:lnSpc>
              <a:spcBef>
                <a:spcPct val="0"/>
              </a:spcBef>
              <a:buNone/>
              <a:defRPr sz="4400" b="1" kern="1200">
                <a:solidFill>
                  <a:schemeClr val="tx2"/>
                </a:solidFill>
                <a:latin typeface="+mn-lt"/>
                <a:ea typeface="+mj-ea"/>
                <a:cs typeface="+mj-cs"/>
              </a:defRPr>
            </a:lvl1pPr>
          </a:lstStyle>
          <a:p>
            <a:pPr marL="0" marR="0" lvl="0" indent="0" algn="l" defTabSz="829178" rtl="0" eaLnBrk="1" fontAlgn="auto" latinLnBrk="0" hangingPunct="1">
              <a:lnSpc>
                <a:spcPct val="90000"/>
              </a:lnSpc>
              <a:spcBef>
                <a:spcPct val="0"/>
              </a:spcBef>
              <a:spcAft>
                <a:spcPts val="0"/>
              </a:spcAft>
              <a:buClrTx/>
              <a:buSzTx/>
              <a:buFontTx/>
              <a:buNone/>
              <a:tabLst/>
              <a:defRPr/>
            </a:pPr>
            <a:r>
              <a:rPr kumimoji="0" lang="en-US" sz="2539" b="1" i="0" u="none" strike="noStrike" kern="1200" cap="none" spc="0" normalizeH="0" baseline="0" noProof="0" dirty="0">
                <a:ln>
                  <a:noFill/>
                </a:ln>
                <a:solidFill>
                  <a:srgbClr val="FFFFFF"/>
                </a:solidFill>
                <a:effectLst/>
                <a:uLnTx/>
                <a:uFillTx/>
                <a:latin typeface="Helvetica" pitchFamily="2" charset="0"/>
                <a:ea typeface="+mj-ea"/>
                <a:cs typeface="Calibri" panose="020F0502020204030204" pitchFamily="34" charset="0"/>
              </a:rPr>
              <a:t>THE IMPACT – </a:t>
            </a:r>
            <a:r>
              <a:rPr kumimoji="0" lang="en-US" sz="2539" b="0" i="0" u="none" strike="noStrike" kern="1200" cap="none" spc="0" normalizeH="0" baseline="0" noProof="0" dirty="0">
                <a:ln>
                  <a:noFill/>
                </a:ln>
                <a:solidFill>
                  <a:srgbClr val="FFFFFF"/>
                </a:solidFill>
                <a:effectLst/>
                <a:uLnTx/>
                <a:uFillTx/>
                <a:latin typeface="Helvetica" pitchFamily="2" charset="0"/>
                <a:ea typeface="+mj-ea"/>
                <a:cs typeface="Calibri" panose="020F0502020204030204" pitchFamily="34" charset="0"/>
              </a:rPr>
              <a:t> More men living with HIV know their status</a:t>
            </a:r>
          </a:p>
        </p:txBody>
      </p:sp>
      <p:sp>
        <p:nvSpPr>
          <p:cNvPr id="2" name="Title 7">
            <a:extLst>
              <a:ext uri="{FF2B5EF4-FFF2-40B4-BE49-F238E27FC236}">
                <a16:creationId xmlns:a16="http://schemas.microsoft.com/office/drawing/2014/main" id="{AC1466AC-90D8-267B-6BB4-FA4C96DDE91C}"/>
              </a:ext>
            </a:extLst>
          </p:cNvPr>
          <p:cNvSpPr>
            <a:spLocks noGrp="1"/>
          </p:cNvSpPr>
          <p:nvPr>
            <p:ph type="title"/>
          </p:nvPr>
        </p:nvSpPr>
        <p:spPr>
          <a:xfrm>
            <a:off x="2186609" y="425467"/>
            <a:ext cx="9849988" cy="841263"/>
          </a:xfrm>
        </p:spPr>
        <p:txBody>
          <a:bodyPr>
            <a:normAutofit/>
          </a:bodyPr>
          <a:lstStyle/>
          <a:p>
            <a:r>
              <a:rPr lang="en-US" sz="3600" dirty="0"/>
              <a:t>The Citizen Science Approach</a:t>
            </a:r>
          </a:p>
        </p:txBody>
      </p:sp>
      <p:pic>
        <p:nvPicPr>
          <p:cNvPr id="7" name="Picture 6">
            <a:extLst>
              <a:ext uri="{FF2B5EF4-FFF2-40B4-BE49-F238E27FC236}">
                <a16:creationId xmlns:a16="http://schemas.microsoft.com/office/drawing/2014/main" id="{599DBD4D-F9C5-5B7B-F998-BB3D09D03304}"/>
              </a:ext>
            </a:extLst>
          </p:cNvPr>
          <p:cNvPicPr/>
          <p:nvPr/>
        </p:nvPicPr>
        <p:blipFill>
          <a:blip r:embed="rId5" cstate="screen">
            <a:extLst>
              <a:ext uri="{28A0092B-C50C-407E-A947-70E740481C1C}">
                <a14:useLocalDpi xmlns:a14="http://schemas.microsoft.com/office/drawing/2010/main"/>
              </a:ext>
            </a:extLst>
          </a:blip>
          <a:stretch>
            <a:fillRect/>
          </a:stretch>
        </p:blipFill>
        <p:spPr>
          <a:xfrm>
            <a:off x="3512678" y="1448183"/>
            <a:ext cx="8388626" cy="4363080"/>
          </a:xfrm>
          <a:prstGeom prst="rect">
            <a:avLst/>
          </a:prstGeom>
        </p:spPr>
      </p:pic>
      <p:sp>
        <p:nvSpPr>
          <p:cNvPr id="12" name="Title 14">
            <a:extLst>
              <a:ext uri="{FF2B5EF4-FFF2-40B4-BE49-F238E27FC236}">
                <a16:creationId xmlns:a16="http://schemas.microsoft.com/office/drawing/2014/main" id="{4B8E634C-6914-D1D3-79FC-B4EAA6194B2B}"/>
              </a:ext>
            </a:extLst>
          </p:cNvPr>
          <p:cNvSpPr txBox="1">
            <a:spLocks/>
          </p:cNvSpPr>
          <p:nvPr/>
        </p:nvSpPr>
        <p:spPr>
          <a:xfrm>
            <a:off x="290696" y="2912951"/>
            <a:ext cx="3519304" cy="22051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562A83"/>
                </a:solidFill>
                <a:effectLst/>
                <a:uLnTx/>
                <a:uFillTx/>
                <a:latin typeface="Helvetica" pitchFamily="2" charset="0"/>
                <a:ea typeface="+mj-ea"/>
                <a:cs typeface="+mj-cs"/>
              </a:rPr>
              <a:t>ITPC’S COMMUNITY-LED MONITORING MODEL</a:t>
            </a:r>
            <a:endParaRPr kumimoji="0" lang="en-US" sz="2800" b="1" i="0" u="none" strike="noStrike" kern="1200" cap="none" spc="0" normalizeH="0" baseline="0" noProof="0" dirty="0">
              <a:ln>
                <a:noFill/>
              </a:ln>
              <a:solidFill>
                <a:srgbClr val="562A83"/>
              </a:solidFill>
              <a:effectLst/>
              <a:uLnTx/>
              <a:uFillTx/>
              <a:latin typeface="Helvetica" pitchFamily="2"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91982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12588-AD71-A541-8C67-D48304F18673}"/>
              </a:ext>
            </a:extLst>
          </p:cNvPr>
          <p:cNvSpPr>
            <a:spLocks noGrp="1"/>
          </p:cNvSpPr>
          <p:nvPr>
            <p:ph type="body" sz="quarter" idx="13"/>
          </p:nvPr>
        </p:nvSpPr>
        <p:spPr>
          <a:xfrm>
            <a:off x="442912" y="2141400"/>
            <a:ext cx="6872287" cy="2944008"/>
          </a:xfrm>
        </p:spPr>
        <p:txBody>
          <a:bodyPr>
            <a:noAutofit/>
          </a:bodyPr>
          <a:lstStyle/>
          <a:p>
            <a:pPr marL="285750" indent="-285750">
              <a:spcAft>
                <a:spcPts val="600"/>
              </a:spcAft>
              <a:buFont typeface="Arial" panose="020B0604020202020204" pitchFamily="34" charset="0"/>
              <a:buChar char="•"/>
            </a:pPr>
            <a:r>
              <a:rPr lang="en-US" sz="1100" b="1" dirty="0">
                <a:solidFill>
                  <a:srgbClr val="562A83"/>
                </a:solidFill>
              </a:rPr>
              <a:t>2 Countries: </a:t>
            </a:r>
            <a:r>
              <a:rPr lang="en-US" sz="1100" dirty="0"/>
              <a:t>Malawi and South Africa</a:t>
            </a:r>
          </a:p>
          <a:p>
            <a:pPr marL="285750" indent="-285750">
              <a:spcAft>
                <a:spcPts val="600"/>
              </a:spcAft>
              <a:buFont typeface="Arial" panose="020B0604020202020204" pitchFamily="34" charset="0"/>
              <a:buChar char="•"/>
            </a:pPr>
            <a:r>
              <a:rPr lang="en-US" sz="1100" b="1" dirty="0">
                <a:solidFill>
                  <a:srgbClr val="562A83"/>
                </a:solidFill>
              </a:rPr>
              <a:t>6 Partners: </a:t>
            </a:r>
            <a:r>
              <a:rPr lang="en-US" sz="1100" dirty="0"/>
              <a:t>ITPC (Project Lead), NACOSA (South Africa Lead), Access Chapter 2 (South Africa Implementer), </a:t>
            </a:r>
            <a:r>
              <a:rPr lang="en-US" sz="1100" dirty="0" err="1"/>
              <a:t>Rotanganedza</a:t>
            </a:r>
            <a:r>
              <a:rPr lang="en-US" sz="1100" dirty="0"/>
              <a:t> Care Center (South Africa Implementer), MANERELA+ (Malawi Lead), JONEHA (Malawi Implementer) </a:t>
            </a:r>
          </a:p>
          <a:p>
            <a:pPr marL="285750" indent="-285750">
              <a:spcAft>
                <a:spcPts val="600"/>
              </a:spcAft>
              <a:buFont typeface="Arial" panose="020B0604020202020204" pitchFamily="34" charset="0"/>
              <a:buChar char="•"/>
            </a:pPr>
            <a:r>
              <a:rPr lang="en-US" sz="1100" b="1" dirty="0">
                <a:solidFill>
                  <a:srgbClr val="562A83"/>
                </a:solidFill>
              </a:rPr>
              <a:t>33 Health Facilities:</a:t>
            </a:r>
          </a:p>
          <a:p>
            <a:pPr marL="742950" lvl="1" indent="-285750">
              <a:spcAft>
                <a:spcPts val="600"/>
              </a:spcAft>
            </a:pPr>
            <a:r>
              <a:rPr lang="en-US" sz="1100" dirty="0">
                <a:ea typeface="Times New Roman" panose="02020603050405020304" pitchFamily="18" charset="0"/>
                <a:cs typeface="Arial" panose="020B0604020202020204" pitchFamily="34" charset="0"/>
              </a:rPr>
              <a:t>14 in Malawi (eight in Kasungu and six in Dedza) </a:t>
            </a:r>
          </a:p>
          <a:p>
            <a:pPr marL="742950" lvl="1" indent="-285750">
              <a:spcAft>
                <a:spcPts val="600"/>
              </a:spcAft>
            </a:pPr>
            <a:r>
              <a:rPr lang="en-US" sz="1100" dirty="0">
                <a:ea typeface="Times New Roman" panose="02020603050405020304" pitchFamily="18" charset="0"/>
                <a:cs typeface="Arial" panose="020B0604020202020204" pitchFamily="34" charset="0"/>
              </a:rPr>
              <a:t>19 in South Africa (all in the West Rand)</a:t>
            </a:r>
          </a:p>
          <a:p>
            <a:pPr marL="742950" lvl="1" indent="-285750">
              <a:spcAft>
                <a:spcPts val="600"/>
              </a:spcAft>
            </a:pPr>
            <a:r>
              <a:rPr lang="en-US" sz="1100" dirty="0">
                <a:ea typeface="Times New Roman" panose="02020603050405020304" pitchFamily="18" charset="0"/>
                <a:cs typeface="Arial" panose="020B0604020202020204" pitchFamily="34" charset="0"/>
              </a:rPr>
              <a:t>INCLUDING: 6 non-governmental service providers (2 in Malawi and 4 in South Africa)</a:t>
            </a:r>
          </a:p>
          <a:p>
            <a:pPr marL="285750" indent="-285750">
              <a:spcAft>
                <a:spcPts val="600"/>
              </a:spcAft>
              <a:buFont typeface="Arial" panose="020B0604020202020204" pitchFamily="34" charset="0"/>
              <a:buChar char="•"/>
            </a:pPr>
            <a:r>
              <a:rPr lang="en-US" sz="1100" b="1" dirty="0">
                <a:solidFill>
                  <a:srgbClr val="562A83"/>
                </a:solidFill>
              </a:rPr>
              <a:t>58 Data Collectors</a:t>
            </a:r>
            <a:r>
              <a:rPr lang="en-US" sz="1100" b="1" dirty="0"/>
              <a:t>, </a:t>
            </a:r>
            <a:r>
              <a:rPr lang="en-US" sz="1100" dirty="0"/>
              <a:t>40 of whom are PLHIV, key populations, or young people. </a:t>
            </a:r>
          </a:p>
          <a:p>
            <a:pPr marL="285750" indent="-285750">
              <a:spcAft>
                <a:spcPts val="600"/>
              </a:spcAft>
              <a:buFont typeface="Arial" panose="020B0604020202020204" pitchFamily="34" charset="0"/>
              <a:buChar char="•"/>
            </a:pPr>
            <a:r>
              <a:rPr lang="en-US" sz="1100" b="1" dirty="0">
                <a:solidFill>
                  <a:srgbClr val="562A83"/>
                </a:solidFill>
                <a:ea typeface="Times New Roman" panose="02020603050405020304" pitchFamily="18" charset="0"/>
                <a:cs typeface="Calibri" panose="020F0502020204030204" pitchFamily="34" charset="0"/>
              </a:rPr>
              <a:t>989,848 S</a:t>
            </a:r>
            <a:r>
              <a:rPr lang="en-US" sz="1100" b="1" dirty="0">
                <a:solidFill>
                  <a:srgbClr val="562A83"/>
                </a:solidFill>
              </a:rPr>
              <a:t>ervice Users </a:t>
            </a:r>
            <a:r>
              <a:rPr lang="en-US" sz="1100" dirty="0"/>
              <a:t>in the facility catchment areas</a:t>
            </a:r>
          </a:p>
          <a:p>
            <a:pPr marL="285750" indent="-285750">
              <a:spcAft>
                <a:spcPts val="600"/>
              </a:spcAft>
              <a:buFont typeface="Arial" panose="020B0604020202020204" pitchFamily="34" charset="0"/>
              <a:buChar char="•"/>
            </a:pPr>
            <a:r>
              <a:rPr lang="en-US" sz="1100" b="1" dirty="0">
                <a:solidFill>
                  <a:srgbClr val="562A83"/>
                </a:solidFill>
              </a:rPr>
              <a:t>4 Years </a:t>
            </a:r>
            <a:r>
              <a:rPr lang="en-US" sz="1100" dirty="0"/>
              <a:t>of continuous monitoring (November 2020 – October 2024)</a:t>
            </a:r>
          </a:p>
          <a:p>
            <a:pPr marL="285750" indent="-285750">
              <a:spcAft>
                <a:spcPts val="600"/>
              </a:spcAft>
              <a:buFont typeface="Arial" panose="020B0604020202020204" pitchFamily="34" charset="0"/>
              <a:buChar char="•"/>
            </a:pPr>
            <a:r>
              <a:rPr lang="en-US" sz="1100" b="1" dirty="0">
                <a:solidFill>
                  <a:srgbClr val="562A83"/>
                </a:solidFill>
              </a:rPr>
              <a:t>50+ Indicators</a:t>
            </a:r>
            <a:r>
              <a:rPr lang="en-US" sz="1100" b="1" dirty="0"/>
              <a:t>: </a:t>
            </a:r>
            <a:r>
              <a:rPr lang="en-US" sz="1100" dirty="0"/>
              <a:t>30+ indicators in Malawi and 20+ indicators in South Africa.</a:t>
            </a:r>
          </a:p>
          <a:p>
            <a:pPr marL="742950" lvl="1" indent="-285750">
              <a:spcAft>
                <a:spcPts val="600"/>
              </a:spcAft>
            </a:pPr>
            <a:r>
              <a:rPr lang="en-US" sz="1100" dirty="0"/>
              <a:t>Qualitative (KIIs and FGDs) and quantitative (monthly clinic records surveys) </a:t>
            </a:r>
          </a:p>
          <a:p>
            <a:endParaRPr lang="en-GB" sz="1100" noProof="0" dirty="0"/>
          </a:p>
        </p:txBody>
      </p:sp>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429661" y="1572530"/>
            <a:ext cx="8184252" cy="374521"/>
          </a:xfrm>
        </p:spPr>
        <p:txBody>
          <a:bodyPr>
            <a:noAutofit/>
          </a:bodyPr>
          <a:lstStyle/>
          <a:p>
            <a:r>
              <a:rPr lang="en-GB" sz="2400" noProof="0" dirty="0"/>
              <a:t>The Citizen Science Project – At a Glance</a:t>
            </a:r>
          </a:p>
        </p:txBody>
      </p:sp>
      <p:pic>
        <p:nvPicPr>
          <p:cNvPr id="6" name="Picture Placeholder 5">
            <a:extLst>
              <a:ext uri="{FF2B5EF4-FFF2-40B4-BE49-F238E27FC236}">
                <a16:creationId xmlns:a16="http://schemas.microsoft.com/office/drawing/2014/main" id="{F89F8446-F1F6-33DC-3392-1B23F88C9C88}"/>
              </a:ext>
            </a:extLst>
          </p:cNvPr>
          <p:cNvPicPr>
            <a:picLocks noGrp="1" noChangeAspect="1"/>
          </p:cNvPicPr>
          <p:nvPr>
            <p:ph type="pic" sz="quarter" idx="14"/>
          </p:nvPr>
        </p:nvPicPr>
        <p:blipFill rotWithShape="1">
          <a:blip r:embed="rId2">
            <a:extLst>
              <a:ext uri="{96DAC541-7B7A-43D3-8B79-37D633B846F1}">
                <asvg:svgBlip xmlns:asvg="http://schemas.microsoft.com/office/drawing/2016/SVG/main" xmlns="" r:embed="rId3"/>
              </a:ext>
            </a:extLst>
          </a:blip>
          <a:srcRect t="4550" b="4550"/>
          <a:stretch/>
        </p:blipFill>
        <p:spPr>
          <a:xfrm>
            <a:off x="7454404" y="979714"/>
            <a:ext cx="3762923" cy="3893737"/>
          </a:xfrm>
        </p:spPr>
      </p:pic>
    </p:spTree>
    <p:extLst>
      <p:ext uri="{BB962C8B-B14F-4D97-AF65-F5344CB8AC3E}">
        <p14:creationId xmlns:p14="http://schemas.microsoft.com/office/powerpoint/2010/main" val="2033570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a:xfrm>
            <a:off x="3088838" y="200800"/>
            <a:ext cx="7632700" cy="1223964"/>
          </a:xfrm>
        </p:spPr>
        <p:txBody>
          <a:bodyPr>
            <a:normAutofit/>
          </a:bodyPr>
          <a:lstStyle/>
          <a:p>
            <a:r>
              <a:rPr lang="en-GB" noProof="0" dirty="0"/>
              <a:t>Top-line CLM Outcomes in 2023 – MALAWI</a:t>
            </a:r>
          </a:p>
        </p:txBody>
      </p:sp>
      <p:sp>
        <p:nvSpPr>
          <p:cNvPr id="42" name="TextBox 41">
            <a:extLst>
              <a:ext uri="{FF2B5EF4-FFF2-40B4-BE49-F238E27FC236}">
                <a16:creationId xmlns:a16="http://schemas.microsoft.com/office/drawing/2014/main" id="{F12D395A-BA09-3372-B164-D31AF158413F}"/>
              </a:ext>
            </a:extLst>
          </p:cNvPr>
          <p:cNvSpPr txBox="1"/>
          <p:nvPr/>
        </p:nvSpPr>
        <p:spPr>
          <a:xfrm>
            <a:off x="2677888" y="3452776"/>
            <a:ext cx="2127563" cy="2767231"/>
          </a:xfrm>
          <a:prstGeom prst="rect">
            <a:avLst/>
          </a:prstGeom>
          <a:noFill/>
        </p:spPr>
        <p:txBody>
          <a:bodyPr wrap="square" rtlCol="0">
            <a:noAutofit/>
          </a:bodyPr>
          <a:lstStyle/>
          <a:p>
            <a:r>
              <a:rPr lang="en-ZA" sz="1200" dirty="0">
                <a:cs typeface="Calibri" panose="020F0502020204030204" pitchFamily="34" charset="0"/>
              </a:rPr>
              <a:t>The number of </a:t>
            </a:r>
            <a:r>
              <a:rPr lang="en-ZA" sz="1200" b="1" dirty="0">
                <a:cs typeface="Calibri" panose="020F0502020204030204" pitchFamily="34" charset="0"/>
              </a:rPr>
              <a:t>HIV tests among young sex workers doubled </a:t>
            </a:r>
            <a:r>
              <a:rPr lang="en-ZA" sz="1200" dirty="0">
                <a:cs typeface="Calibri" panose="020F0502020204030204" pitchFamily="34" charset="0"/>
              </a:rPr>
              <a:t>(from 217 in 2022 to 434 in 2023), as did HIV positivity (from 1.7% to 2.4%), following CLM engagements with district hospitals to designate key population focal points and KP clinic spaces.</a:t>
            </a:r>
            <a:endParaRPr lang="en-ZA" sz="1200" dirty="0"/>
          </a:p>
          <a:p>
            <a:endParaRPr lang="en-ZA" sz="1200" dirty="0">
              <a:cs typeface="Calibri" panose="020F0502020204030204" pitchFamily="34" charset="0"/>
            </a:endParaRPr>
          </a:p>
        </p:txBody>
      </p:sp>
      <p:sp>
        <p:nvSpPr>
          <p:cNvPr id="43" name="TextBox 42">
            <a:extLst>
              <a:ext uri="{FF2B5EF4-FFF2-40B4-BE49-F238E27FC236}">
                <a16:creationId xmlns:a16="http://schemas.microsoft.com/office/drawing/2014/main" id="{BD84894C-CE96-F707-AE7C-5961FBA68F02}"/>
              </a:ext>
            </a:extLst>
          </p:cNvPr>
          <p:cNvSpPr txBox="1"/>
          <p:nvPr/>
        </p:nvSpPr>
        <p:spPr>
          <a:xfrm>
            <a:off x="5077413" y="3456129"/>
            <a:ext cx="2127563" cy="2879607"/>
          </a:xfrm>
          <a:prstGeom prst="rect">
            <a:avLst/>
          </a:prstGeom>
          <a:noFill/>
        </p:spPr>
        <p:txBody>
          <a:bodyPr wrap="square" rtlCol="0">
            <a:noAutofit/>
          </a:bodyPr>
          <a:lstStyle/>
          <a:p>
            <a:r>
              <a:rPr lang="en-ZA" sz="1200" dirty="0">
                <a:cs typeface="Calibri" panose="020F0502020204030204" pitchFamily="34" charset="0"/>
              </a:rPr>
              <a:t>CLM data was used to engage District Condom Coordinators and train condom distributors, which led to a 23.4%</a:t>
            </a:r>
          </a:p>
          <a:p>
            <a:r>
              <a:rPr lang="en-ZA" sz="1200" dirty="0">
                <a:cs typeface="Calibri" panose="020F0502020204030204" pitchFamily="34" charset="0"/>
              </a:rPr>
              <a:t>increase in condom distribution in 2023. This contributed to </a:t>
            </a:r>
            <a:r>
              <a:rPr lang="en-ZA" sz="1200" b="1" dirty="0">
                <a:cs typeface="Calibri" panose="020F0502020204030204" pitchFamily="34" charset="0"/>
              </a:rPr>
              <a:t>fewer new infections </a:t>
            </a:r>
            <a:r>
              <a:rPr lang="en-ZA" sz="1200" dirty="0">
                <a:cs typeface="Calibri" panose="020F0502020204030204" pitchFamily="34" charset="0"/>
              </a:rPr>
              <a:t>in the two districts, which fell from 868 in 2022 to 632 in 2023.</a:t>
            </a:r>
          </a:p>
        </p:txBody>
      </p:sp>
      <p:sp>
        <p:nvSpPr>
          <p:cNvPr id="44" name="TextBox 43">
            <a:extLst>
              <a:ext uri="{FF2B5EF4-FFF2-40B4-BE49-F238E27FC236}">
                <a16:creationId xmlns:a16="http://schemas.microsoft.com/office/drawing/2014/main" id="{1825E676-1ACD-732A-85F3-139C9DB30887}"/>
              </a:ext>
            </a:extLst>
          </p:cNvPr>
          <p:cNvSpPr txBox="1"/>
          <p:nvPr/>
        </p:nvSpPr>
        <p:spPr>
          <a:xfrm>
            <a:off x="7385326" y="3456129"/>
            <a:ext cx="2127563" cy="2879607"/>
          </a:xfrm>
          <a:prstGeom prst="rect">
            <a:avLst/>
          </a:prstGeom>
          <a:noFill/>
        </p:spPr>
        <p:txBody>
          <a:bodyPr wrap="square" rtlCol="0">
            <a:noAutofit/>
          </a:bodyPr>
          <a:lstStyle/>
          <a:p>
            <a:r>
              <a:rPr lang="en-ZA" sz="1200" dirty="0">
                <a:cs typeface="Calibri" panose="020F0502020204030204" pitchFamily="34" charset="0"/>
              </a:rPr>
              <a:t>CLM advocacy secured a commitment from the Global Fund to procure 50 new GeneXpert machines. As a result, 39% of TB tests at our CLM sites in 2023 were Xpert tests, up from 18% in 2022. </a:t>
            </a:r>
            <a:r>
              <a:rPr lang="en-ZA" sz="1200" b="1" dirty="0">
                <a:cs typeface="Calibri" panose="020F0502020204030204" pitchFamily="34" charset="0"/>
              </a:rPr>
              <a:t>People diagnosed with TB and enrolled onto treatment nearly tripled</a:t>
            </a:r>
            <a:r>
              <a:rPr lang="en-ZA" sz="1200" dirty="0">
                <a:cs typeface="Calibri" panose="020F0502020204030204" pitchFamily="34" charset="0"/>
              </a:rPr>
              <a:t>, from 320 in 2022 to 907 in 2023.</a:t>
            </a:r>
          </a:p>
        </p:txBody>
      </p:sp>
      <p:sp>
        <p:nvSpPr>
          <p:cNvPr id="45" name="TextBox 44">
            <a:extLst>
              <a:ext uri="{FF2B5EF4-FFF2-40B4-BE49-F238E27FC236}">
                <a16:creationId xmlns:a16="http://schemas.microsoft.com/office/drawing/2014/main" id="{0413FAFA-D88B-3A26-E890-2EF6F5ECD3D2}"/>
              </a:ext>
            </a:extLst>
          </p:cNvPr>
          <p:cNvSpPr txBox="1"/>
          <p:nvPr/>
        </p:nvSpPr>
        <p:spPr>
          <a:xfrm>
            <a:off x="9606878" y="3554338"/>
            <a:ext cx="2386340" cy="2452457"/>
          </a:xfrm>
          <a:prstGeom prst="rect">
            <a:avLst/>
          </a:prstGeom>
          <a:noFill/>
        </p:spPr>
        <p:txBody>
          <a:bodyPr wrap="square" rtlCol="0">
            <a:noAutofit/>
          </a:bodyPr>
          <a:lstStyle/>
          <a:p>
            <a:r>
              <a:rPr lang="en-ZA" sz="1200" dirty="0">
                <a:cs typeface="Calibri" panose="020F0502020204030204" pitchFamily="34" charset="0"/>
              </a:rPr>
              <a:t>Following CLM advocacy to expand static VMMC sites, the proportion of </a:t>
            </a:r>
            <a:r>
              <a:rPr lang="en-ZA" sz="1200" b="1" dirty="0">
                <a:cs typeface="Calibri" panose="020F0502020204030204" pitchFamily="34" charset="0"/>
              </a:rPr>
              <a:t>circumcisions among men aged 15 years and older increased </a:t>
            </a:r>
            <a:r>
              <a:rPr lang="en-ZA" sz="1200" dirty="0">
                <a:cs typeface="Calibri" panose="020F0502020204030204" pitchFamily="34" charset="0"/>
              </a:rPr>
              <a:t>from 77% in 2022 to 82% in 2023. According to the Naomi model, there were 205 new HIV infections among men in this age group in the two districts in 2023, down from 284 in 2022.</a:t>
            </a:r>
          </a:p>
          <a:p>
            <a:endParaRPr lang="en-ZA" sz="1200" dirty="0">
              <a:cs typeface="Calibri" panose="020F0502020204030204" pitchFamily="34" charset="0"/>
            </a:endParaRPr>
          </a:p>
        </p:txBody>
      </p:sp>
      <p:sp>
        <p:nvSpPr>
          <p:cNvPr id="46" name="TextBox 45">
            <a:extLst>
              <a:ext uri="{FF2B5EF4-FFF2-40B4-BE49-F238E27FC236}">
                <a16:creationId xmlns:a16="http://schemas.microsoft.com/office/drawing/2014/main" id="{D42016FC-FFB9-A774-4B9D-630F57AE0662}"/>
              </a:ext>
            </a:extLst>
          </p:cNvPr>
          <p:cNvSpPr txBox="1"/>
          <p:nvPr/>
        </p:nvSpPr>
        <p:spPr>
          <a:xfrm>
            <a:off x="428242" y="3456129"/>
            <a:ext cx="2127562" cy="2648877"/>
          </a:xfrm>
          <a:prstGeom prst="rect">
            <a:avLst/>
          </a:prstGeom>
          <a:noFill/>
        </p:spPr>
        <p:txBody>
          <a:bodyPr wrap="square" rtlCol="0">
            <a:noAutofit/>
          </a:bodyPr>
          <a:lstStyle/>
          <a:p>
            <a:r>
              <a:rPr lang="en-ZA" sz="1200" dirty="0">
                <a:cs typeface="Calibri" panose="020F0502020204030204" pitchFamily="34" charset="0"/>
              </a:rPr>
              <a:t>People accessing ART at sites with a CLM-informed DSD strengthening intervention were </a:t>
            </a:r>
            <a:r>
              <a:rPr lang="en-ZA" sz="1200" dirty="0"/>
              <a:t>six times more likely to be in a DSD model (6.79 OR 95% CI 6.04-7.63) and </a:t>
            </a:r>
            <a:r>
              <a:rPr lang="en-ZA" sz="1200" b="1" dirty="0">
                <a:cs typeface="Calibri" panose="020F0502020204030204" pitchFamily="34" charset="0"/>
              </a:rPr>
              <a:t>twice as likely to be virally suppressed </a:t>
            </a:r>
            <a:r>
              <a:rPr lang="en-ZA" sz="1200" dirty="0">
                <a:cs typeface="Calibri" panose="020F0502020204030204" pitchFamily="34" charset="0"/>
              </a:rPr>
              <a:t>(2.34 OR 95% CI 2.16-2.54) as sites without DSD strengthening.</a:t>
            </a:r>
          </a:p>
          <a:p>
            <a:endParaRPr lang="en-ZA" sz="1200" dirty="0">
              <a:cs typeface="Calibri" panose="020F0502020204030204" pitchFamily="34" charset="0"/>
            </a:endParaRPr>
          </a:p>
        </p:txBody>
      </p:sp>
      <p:pic>
        <p:nvPicPr>
          <p:cNvPr id="47" name="Picture 46">
            <a:extLst>
              <a:ext uri="{FF2B5EF4-FFF2-40B4-BE49-F238E27FC236}">
                <a16:creationId xmlns:a16="http://schemas.microsoft.com/office/drawing/2014/main" id="{7670F0EB-6179-6C89-E637-8767AC4E37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773516" y="1502798"/>
            <a:ext cx="1926202" cy="1926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54AE5463-0334-2471-341B-188257D971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096038" y="1523318"/>
            <a:ext cx="1878553" cy="187855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a:extLst>
              <a:ext uri="{FF2B5EF4-FFF2-40B4-BE49-F238E27FC236}">
                <a16:creationId xmlns:a16="http://schemas.microsoft.com/office/drawing/2014/main" id="{EB149CEE-74EF-2C94-7C37-8002D5F728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430631" y="1463561"/>
            <a:ext cx="1871766" cy="18717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a:extLst>
              <a:ext uri="{FF2B5EF4-FFF2-40B4-BE49-F238E27FC236}">
                <a16:creationId xmlns:a16="http://schemas.microsoft.com/office/drawing/2014/main" id="{70C545C0-4AC5-0E32-1399-E99EBBAE97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9758437" y="1424764"/>
            <a:ext cx="1926202" cy="192620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a:extLst>
              <a:ext uri="{FF2B5EF4-FFF2-40B4-BE49-F238E27FC236}">
                <a16:creationId xmlns:a16="http://schemas.microsoft.com/office/drawing/2014/main" id="{4588A9CA-C5E0-EBA0-434A-45118FAB86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28242" y="1630787"/>
            <a:ext cx="1825342" cy="182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087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155C9-EB7A-3266-AC48-4488A80E0CC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60F3B2F-14D9-B740-8BAF-F4C5030A6670}"/>
              </a:ext>
            </a:extLst>
          </p:cNvPr>
          <p:cNvSpPr>
            <a:spLocks noGrp="1"/>
          </p:cNvSpPr>
          <p:nvPr>
            <p:ph type="title"/>
          </p:nvPr>
        </p:nvSpPr>
        <p:spPr>
          <a:xfrm>
            <a:off x="3088838" y="200800"/>
            <a:ext cx="7632700" cy="1223964"/>
          </a:xfrm>
        </p:spPr>
        <p:txBody>
          <a:bodyPr>
            <a:normAutofit fontScale="90000"/>
          </a:bodyPr>
          <a:lstStyle/>
          <a:p>
            <a:r>
              <a:rPr lang="en-GB" noProof="0" dirty="0"/>
              <a:t>Top-line CLM Outcomes in 2023 – SOUTH AFRICA</a:t>
            </a:r>
          </a:p>
        </p:txBody>
      </p:sp>
      <p:sp>
        <p:nvSpPr>
          <p:cNvPr id="13" name="TextBox 12">
            <a:extLst>
              <a:ext uri="{FF2B5EF4-FFF2-40B4-BE49-F238E27FC236}">
                <a16:creationId xmlns:a16="http://schemas.microsoft.com/office/drawing/2014/main" id="{21A85AA0-D212-18E5-B96A-96327E78686B}"/>
              </a:ext>
            </a:extLst>
          </p:cNvPr>
          <p:cNvSpPr txBox="1"/>
          <p:nvPr/>
        </p:nvSpPr>
        <p:spPr>
          <a:xfrm>
            <a:off x="459323" y="3424377"/>
            <a:ext cx="2073326" cy="2866215"/>
          </a:xfrm>
          <a:prstGeom prst="rect">
            <a:avLst/>
          </a:prstGeom>
          <a:noFill/>
        </p:spPr>
        <p:txBody>
          <a:bodyPr wrap="square" rtlCol="0">
            <a:spAutoFit/>
          </a:bodyPr>
          <a:lstStyle/>
          <a:p>
            <a:pPr>
              <a:lnSpc>
                <a:spcPts val="1780"/>
              </a:lnSpc>
            </a:pPr>
            <a:r>
              <a:rPr lang="en-ZA" sz="1200" dirty="0">
                <a:cs typeface="Calibri" panose="020F0502020204030204" pitchFamily="34" charset="0"/>
              </a:rPr>
              <a:t>Following PrEP-related CLM feedback sessions with facility managers, people who visited our 19 monitored sites were 32% </a:t>
            </a:r>
            <a:r>
              <a:rPr lang="en-ZA" sz="1200" b="1" dirty="0">
                <a:cs typeface="Calibri" panose="020F0502020204030204" pitchFamily="34" charset="0"/>
              </a:rPr>
              <a:t>more likely to initiate PrEP </a:t>
            </a:r>
            <a:r>
              <a:rPr lang="en-ZA" sz="1200" dirty="0">
                <a:cs typeface="Calibri" panose="020F0502020204030204" pitchFamily="34" charset="0"/>
              </a:rPr>
              <a:t>following an HIV test compared to the other 70 West Rand health facilities (1.32 OR 95% CI 1.27-1.38).</a:t>
            </a:r>
          </a:p>
        </p:txBody>
      </p:sp>
      <p:sp>
        <p:nvSpPr>
          <p:cNvPr id="14" name="TextBox 13">
            <a:extLst>
              <a:ext uri="{FF2B5EF4-FFF2-40B4-BE49-F238E27FC236}">
                <a16:creationId xmlns:a16="http://schemas.microsoft.com/office/drawing/2014/main" id="{50FF3BD5-0B22-722E-AB17-73D5273A2D2A}"/>
              </a:ext>
            </a:extLst>
          </p:cNvPr>
          <p:cNvSpPr txBox="1"/>
          <p:nvPr/>
        </p:nvSpPr>
        <p:spPr>
          <a:xfrm>
            <a:off x="2539307" y="3442601"/>
            <a:ext cx="2082375" cy="3122315"/>
          </a:xfrm>
          <a:prstGeom prst="rect">
            <a:avLst/>
          </a:prstGeom>
          <a:noFill/>
        </p:spPr>
        <p:txBody>
          <a:bodyPr wrap="square" rtlCol="0">
            <a:noAutofit/>
          </a:bodyPr>
          <a:lstStyle/>
          <a:p>
            <a:pPr>
              <a:lnSpc>
                <a:spcPts val="1780"/>
              </a:lnSpc>
            </a:pPr>
            <a:r>
              <a:rPr lang="en-ZA" sz="1200" dirty="0">
                <a:cs typeface="Calibri" panose="020F0502020204030204" pitchFamily="34" charset="0"/>
              </a:rPr>
              <a:t>The percentage of older </a:t>
            </a:r>
            <a:r>
              <a:rPr lang="en-ZA" sz="1200" b="1" dirty="0">
                <a:cs typeface="Calibri" panose="020F0502020204030204" pitchFamily="34" charset="0"/>
              </a:rPr>
              <a:t>men living with HIV who know their status increased </a:t>
            </a:r>
            <a:r>
              <a:rPr lang="en-ZA" sz="1200" dirty="0">
                <a:cs typeface="Calibri" panose="020F0502020204030204" pitchFamily="34" charset="0"/>
              </a:rPr>
              <a:t>from</a:t>
            </a:r>
            <a:r>
              <a:rPr lang="en-ZA" sz="1200" b="1" dirty="0">
                <a:cs typeface="Calibri" panose="020F0502020204030204" pitchFamily="34" charset="0"/>
              </a:rPr>
              <a:t> </a:t>
            </a:r>
            <a:r>
              <a:rPr lang="en-ZA" sz="1200" dirty="0">
                <a:cs typeface="Calibri" panose="020F0502020204030204" pitchFamily="34" charset="0"/>
              </a:rPr>
              <a:t>86.8% in 2022 to 88.9% in 2023, following a CLM data-driven campaign to increase community-led HIV testing from 20.4% in 2022 to 33.6% in 2023 (UN target achieved).</a:t>
            </a:r>
          </a:p>
        </p:txBody>
      </p:sp>
      <p:sp>
        <p:nvSpPr>
          <p:cNvPr id="15" name="TextBox 14">
            <a:extLst>
              <a:ext uri="{FF2B5EF4-FFF2-40B4-BE49-F238E27FC236}">
                <a16:creationId xmlns:a16="http://schemas.microsoft.com/office/drawing/2014/main" id="{AD08E5CA-3DD8-E794-298A-5AA33F516FCB}"/>
              </a:ext>
            </a:extLst>
          </p:cNvPr>
          <p:cNvSpPr txBox="1"/>
          <p:nvPr/>
        </p:nvSpPr>
        <p:spPr>
          <a:xfrm>
            <a:off x="4689938" y="3442601"/>
            <a:ext cx="2073326" cy="3578869"/>
          </a:xfrm>
          <a:prstGeom prst="rect">
            <a:avLst/>
          </a:prstGeom>
          <a:noFill/>
        </p:spPr>
        <p:txBody>
          <a:bodyPr wrap="square" rtlCol="0">
            <a:noAutofit/>
          </a:bodyPr>
          <a:lstStyle/>
          <a:p>
            <a:pPr>
              <a:lnSpc>
                <a:spcPts val="1780"/>
              </a:lnSpc>
            </a:pPr>
            <a:r>
              <a:rPr lang="en-ZA" sz="1200" dirty="0">
                <a:cs typeface="Calibri" panose="020F0502020204030204" pitchFamily="34" charset="0"/>
              </a:rPr>
              <a:t>After using CLM data to alleviate stockouts of TB medicines, the </a:t>
            </a:r>
            <a:r>
              <a:rPr lang="en-ZA" sz="1200" b="1" dirty="0">
                <a:cs typeface="Calibri" panose="020F0502020204030204" pitchFamily="34" charset="0"/>
              </a:rPr>
              <a:t>treatment success rate at our CLM sites increased </a:t>
            </a:r>
            <a:r>
              <a:rPr lang="en-ZA" sz="1200" dirty="0">
                <a:cs typeface="Calibri" panose="020F0502020204030204" pitchFamily="34" charset="0"/>
              </a:rPr>
              <a:t>from 88% in 2022 to 91% in 2023, surpassing the End TB target of 90% by 2025 as well as South Africa’s national treatment success rate of 79%. </a:t>
            </a:r>
          </a:p>
        </p:txBody>
      </p:sp>
      <p:sp>
        <p:nvSpPr>
          <p:cNvPr id="16" name="TextBox 15">
            <a:extLst>
              <a:ext uri="{FF2B5EF4-FFF2-40B4-BE49-F238E27FC236}">
                <a16:creationId xmlns:a16="http://schemas.microsoft.com/office/drawing/2014/main" id="{40A018FE-E0EF-F655-003B-A42A74E0B0AB}"/>
              </a:ext>
            </a:extLst>
          </p:cNvPr>
          <p:cNvSpPr txBox="1"/>
          <p:nvPr/>
        </p:nvSpPr>
        <p:spPr>
          <a:xfrm>
            <a:off x="6905188" y="3442601"/>
            <a:ext cx="2388635" cy="3312106"/>
          </a:xfrm>
          <a:prstGeom prst="rect">
            <a:avLst/>
          </a:prstGeom>
          <a:noFill/>
        </p:spPr>
        <p:txBody>
          <a:bodyPr wrap="square" rtlCol="0">
            <a:noAutofit/>
          </a:bodyPr>
          <a:lstStyle/>
          <a:p>
            <a:pPr>
              <a:lnSpc>
                <a:spcPts val="1780"/>
              </a:lnSpc>
            </a:pPr>
            <a:r>
              <a:rPr lang="en-ZA" sz="1200" dirty="0">
                <a:cs typeface="Calibri" panose="020F0502020204030204" pitchFamily="34" charset="0"/>
              </a:rPr>
              <a:t>Enhanced patient tracking for pregnant foreign nationals was implemented based on CLM insights. In 2023, women at our monitored sites were </a:t>
            </a:r>
            <a:r>
              <a:rPr lang="en-ZA" sz="1200" b="1" dirty="0">
                <a:cs typeface="Calibri" panose="020F0502020204030204" pitchFamily="34" charset="0"/>
              </a:rPr>
              <a:t>twice as likely to deliver in the health facility</a:t>
            </a:r>
            <a:r>
              <a:rPr lang="en-ZA" sz="1200" dirty="0">
                <a:cs typeface="Calibri" panose="020F0502020204030204" pitchFamily="34" charset="0"/>
              </a:rPr>
              <a:t> as compared to other West Rand facilities (1.99 OR 95% CI 1.51-2.62), reducing risk of vertical transmission.</a:t>
            </a:r>
          </a:p>
        </p:txBody>
      </p:sp>
      <p:sp>
        <p:nvSpPr>
          <p:cNvPr id="17" name="TextBox 16">
            <a:extLst>
              <a:ext uri="{FF2B5EF4-FFF2-40B4-BE49-F238E27FC236}">
                <a16:creationId xmlns:a16="http://schemas.microsoft.com/office/drawing/2014/main" id="{F4AF0E03-A3A4-7EDF-9F9D-734D99497CCF}"/>
              </a:ext>
            </a:extLst>
          </p:cNvPr>
          <p:cNvSpPr txBox="1"/>
          <p:nvPr/>
        </p:nvSpPr>
        <p:spPr>
          <a:xfrm>
            <a:off x="9559360" y="3408508"/>
            <a:ext cx="2513370" cy="3312106"/>
          </a:xfrm>
          <a:prstGeom prst="rect">
            <a:avLst/>
          </a:prstGeom>
          <a:noFill/>
        </p:spPr>
        <p:txBody>
          <a:bodyPr wrap="square" rtlCol="0">
            <a:noAutofit/>
          </a:bodyPr>
          <a:lstStyle/>
          <a:p>
            <a:pPr>
              <a:lnSpc>
                <a:spcPts val="1780"/>
              </a:lnSpc>
            </a:pPr>
            <a:r>
              <a:rPr lang="en-ZA" sz="1200" dirty="0">
                <a:cs typeface="Calibri" panose="020F0502020204030204" pitchFamily="34" charset="0"/>
              </a:rPr>
              <a:t>When CLM data suggested HIV/SRHR service integration would increase HIV testing uptake (r = 0.36, p = &lt; 0.001), we promoted this approach. In 2023,  the </a:t>
            </a:r>
            <a:r>
              <a:rPr lang="en-ZA" sz="1200" b="1" dirty="0">
                <a:cs typeface="Calibri" panose="020F0502020204030204" pitchFamily="34" charset="0"/>
              </a:rPr>
              <a:t>cost to diagnose one AGYW living with HIV was cheaper </a:t>
            </a:r>
            <a:r>
              <a:rPr lang="en-ZA" sz="1200" dirty="0">
                <a:cs typeface="Calibri" panose="020F0502020204030204" pitchFamily="34" charset="0"/>
              </a:rPr>
              <a:t>at our CLM sites, at $2,852, compared with $4,154 at non-CLM sites (in terms of numbers needed to test).</a:t>
            </a:r>
          </a:p>
        </p:txBody>
      </p:sp>
      <p:pic>
        <p:nvPicPr>
          <p:cNvPr id="18" name="Picture 17">
            <a:extLst>
              <a:ext uri="{FF2B5EF4-FFF2-40B4-BE49-F238E27FC236}">
                <a16:creationId xmlns:a16="http://schemas.microsoft.com/office/drawing/2014/main" id="{B1F044FD-8B0A-74BB-E493-A568F32D3A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2612250" y="1424764"/>
            <a:ext cx="1926202" cy="19262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1875DEB-74FE-DF71-7A87-A6351A7D44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787324" y="1512581"/>
            <a:ext cx="1878553" cy="18785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a:extLst>
              <a:ext uri="{FF2B5EF4-FFF2-40B4-BE49-F238E27FC236}">
                <a16:creationId xmlns:a16="http://schemas.microsoft.com/office/drawing/2014/main" id="{236DEBC2-D119-84D6-2935-C579C13599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163622" y="1519368"/>
            <a:ext cx="1871766" cy="18717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id="{A53FD0AB-000B-78E5-81E2-015CDD2833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9812609" y="1374334"/>
            <a:ext cx="1926202" cy="19262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E66259CB-42B4-2FC4-2646-B23BB16676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452665" y="1583166"/>
            <a:ext cx="1825342" cy="182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044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EF003-E0F8-7D2E-5522-FFB0DBE83D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ECDAC-195B-17E0-90EE-BCAAB168BBFE}"/>
              </a:ext>
            </a:extLst>
          </p:cNvPr>
          <p:cNvSpPr>
            <a:spLocks noGrp="1"/>
          </p:cNvSpPr>
          <p:nvPr>
            <p:ph type="title"/>
          </p:nvPr>
        </p:nvSpPr>
        <p:spPr>
          <a:xfrm>
            <a:off x="4036876" y="2141470"/>
            <a:ext cx="7632700" cy="4609306"/>
          </a:xfrm>
        </p:spPr>
        <p:txBody>
          <a:bodyPr wrap="square">
            <a:normAutofit fontScale="90000"/>
          </a:bodyPr>
          <a:lstStyle/>
          <a:p>
            <a:r>
              <a:rPr lang="en-GB" b="1" dirty="0"/>
              <a:t>CLM In Focus — Malawi</a:t>
            </a:r>
            <a:r>
              <a:rPr lang="en-GB" dirty="0"/>
              <a:t/>
            </a:r>
            <a:br>
              <a:rPr lang="en-GB" dirty="0"/>
            </a:br>
            <a:r>
              <a:rPr lang="en-GB" dirty="0"/>
              <a:t/>
            </a:r>
            <a:br>
              <a:rPr lang="en-GB" dirty="0"/>
            </a:br>
            <a:r>
              <a:rPr lang="en-GB" dirty="0">
                <a:solidFill>
                  <a:schemeClr val="tx1"/>
                </a:solidFill>
              </a:rPr>
              <a:t>Increasing Viral Load Suppression by Promoting Differentiated ART Service Delivery Models</a:t>
            </a:r>
            <a:r>
              <a:rPr lang="en-GB" dirty="0"/>
              <a:t/>
            </a:r>
            <a:br>
              <a:rPr lang="en-GB" dirty="0"/>
            </a:br>
            <a:r>
              <a:rPr lang="en-GB" dirty="0"/>
              <a:t/>
            </a:r>
            <a:br>
              <a:rPr lang="en-GB" dirty="0"/>
            </a:br>
            <a:endParaRPr lang="en-GB" dirty="0"/>
          </a:p>
        </p:txBody>
      </p:sp>
      <p:pic>
        <p:nvPicPr>
          <p:cNvPr id="3" name="Picture 2" descr="No virus - Free signaling icons">
            <a:extLst>
              <a:ext uri="{FF2B5EF4-FFF2-40B4-BE49-F238E27FC236}">
                <a16:creationId xmlns:a16="http://schemas.microsoft.com/office/drawing/2014/main" id="{51D3ED25-4049-709E-182E-D429F1663A3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26426" y="940903"/>
            <a:ext cx="974025" cy="974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alawi Map Icons - Free SVG &amp; PNG Malawi Map Images - Noun ...">
            <a:extLst>
              <a:ext uri="{FF2B5EF4-FFF2-40B4-BE49-F238E27FC236}">
                <a16:creationId xmlns:a16="http://schemas.microsoft.com/office/drawing/2014/main" id="{B32813C9-A07B-ED8D-AC40-0F0ADA01CBBF}"/>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colorTemperature colorTemp="1500"/>
                    </a14:imgEffect>
                  </a14:imgLayer>
                </a14:imgProps>
              </a:ext>
              <a:ext uri="{28A0092B-C50C-407E-A947-70E740481C1C}">
                <a14:useLocalDpi xmlns:a14="http://schemas.microsoft.com/office/drawing/2010/main"/>
              </a:ext>
            </a:extLst>
          </a:blip>
          <a:srcRect/>
          <a:stretch>
            <a:fillRect/>
          </a:stretch>
        </p:blipFill>
        <p:spPr bwMode="auto">
          <a:xfrm>
            <a:off x="9639993" y="471607"/>
            <a:ext cx="1670746" cy="1669863"/>
          </a:xfrm>
          <a:prstGeom prst="rect">
            <a:avLst/>
          </a:prstGeom>
          <a:noFill/>
          <a:ln>
            <a:noFill/>
          </a:ln>
        </p:spPr>
      </p:pic>
    </p:spTree>
    <p:extLst>
      <p:ext uri="{BB962C8B-B14F-4D97-AF65-F5344CB8AC3E}">
        <p14:creationId xmlns:p14="http://schemas.microsoft.com/office/powerpoint/2010/main" val="580161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B1AC0-45EA-C3F1-B52E-67F263F95064}"/>
              </a:ext>
            </a:extLst>
          </p:cNvPr>
          <p:cNvSpPr>
            <a:spLocks noGrp="1"/>
          </p:cNvSpPr>
          <p:nvPr>
            <p:ph idx="1"/>
          </p:nvPr>
        </p:nvSpPr>
        <p:spPr>
          <a:xfrm>
            <a:off x="7527235" y="1622263"/>
            <a:ext cx="4442509" cy="5211448"/>
          </a:xfrm>
        </p:spPr>
        <p:txBody>
          <a:bodyPr>
            <a:noAutofit/>
          </a:bodyPr>
          <a:lstStyle/>
          <a:p>
            <a:pPr indent="0">
              <a:spcBef>
                <a:spcPts val="0"/>
              </a:spcBef>
              <a:buNone/>
            </a:pPr>
            <a:endParaRPr lang="en-US" sz="2358" dirty="0">
              <a:solidFill>
                <a:schemeClr val="tx1"/>
              </a:solidFill>
              <a:latin typeface="Helvetica" pitchFamily="2" charset="0"/>
              <a:cs typeface="Calibri" panose="020F0502020204030204" pitchFamily="34" charset="0"/>
            </a:endParaRPr>
          </a:p>
          <a:p>
            <a:pPr marL="457167" lvl="1" indent="0">
              <a:lnSpc>
                <a:spcPct val="110000"/>
              </a:lnSpc>
              <a:spcBef>
                <a:spcPts val="0"/>
              </a:spcBef>
              <a:buNone/>
            </a:pPr>
            <a:r>
              <a:rPr lang="en-US" sz="1995" dirty="0">
                <a:solidFill>
                  <a:schemeClr val="tx1">
                    <a:lumMod val="65000"/>
                    <a:lumOff val="35000"/>
                  </a:schemeClr>
                </a:solidFill>
                <a:latin typeface="Helvetica" pitchFamily="2" charset="0"/>
                <a:cs typeface="Calibri" panose="020F0502020204030204" pitchFamily="34" charset="0"/>
              </a:rPr>
              <a:t>Differentiated service delivery (DSD) models have been shown to improve viral load suppression (</a:t>
            </a:r>
            <a:r>
              <a:rPr lang="en-US" sz="1995" b="1" dirty="0">
                <a:solidFill>
                  <a:schemeClr val="tx1">
                    <a:lumMod val="65000"/>
                    <a:lumOff val="35000"/>
                  </a:schemeClr>
                </a:solidFill>
                <a:latin typeface="Helvetica" pitchFamily="2" charset="0"/>
                <a:cs typeface="Calibri" panose="020F0502020204030204" pitchFamily="34" charset="0"/>
                <a:hlinkClick r:id="rId3">
                  <a:extLst>
                    <a:ext uri="{A12FA001-AC4F-418D-AE19-62706E023703}">
                      <ahyp:hlinkClr xmlns:ahyp="http://schemas.microsoft.com/office/drawing/2018/hyperlinkcolor" xmlns="" val="tx"/>
                    </a:ext>
                  </a:extLst>
                </a:hlinkClick>
              </a:rPr>
              <a:t>Long et al., 2020</a:t>
            </a:r>
            <a:r>
              <a:rPr lang="en-US" sz="1995" dirty="0">
                <a:solidFill>
                  <a:schemeClr val="tx1">
                    <a:lumMod val="65000"/>
                    <a:lumOff val="35000"/>
                  </a:schemeClr>
                </a:solidFill>
                <a:latin typeface="Helvetica" pitchFamily="2" charset="0"/>
                <a:cs typeface="Calibri" panose="020F0502020204030204" pitchFamily="34" charset="0"/>
              </a:rPr>
              <a:t>). </a:t>
            </a:r>
          </a:p>
          <a:p>
            <a:pPr marL="457167" lvl="1" indent="0">
              <a:lnSpc>
                <a:spcPct val="110000"/>
              </a:lnSpc>
              <a:spcBef>
                <a:spcPts val="0"/>
              </a:spcBef>
              <a:buNone/>
            </a:pPr>
            <a:endParaRPr lang="en-US" sz="1995" dirty="0">
              <a:solidFill>
                <a:schemeClr val="tx1">
                  <a:lumMod val="65000"/>
                  <a:lumOff val="35000"/>
                </a:schemeClr>
              </a:solidFill>
              <a:latin typeface="Helvetica" pitchFamily="2" charset="0"/>
              <a:cs typeface="Calibri" panose="020F0502020204030204" pitchFamily="34" charset="0"/>
            </a:endParaRPr>
          </a:p>
          <a:p>
            <a:pPr marL="457167" lvl="1" indent="0">
              <a:lnSpc>
                <a:spcPct val="110000"/>
              </a:lnSpc>
              <a:spcBef>
                <a:spcPts val="0"/>
              </a:spcBef>
              <a:buNone/>
            </a:pPr>
            <a:r>
              <a:rPr lang="en-US" sz="1995" dirty="0">
                <a:solidFill>
                  <a:schemeClr val="tx1">
                    <a:lumMod val="65000"/>
                    <a:lumOff val="35000"/>
                  </a:schemeClr>
                </a:solidFill>
                <a:latin typeface="Helvetica" pitchFamily="2" charset="0"/>
                <a:cs typeface="Calibri" panose="020F0502020204030204" pitchFamily="34" charset="0"/>
              </a:rPr>
              <a:t>In Malawi, DSD guidelines exist but coverage of DSD models remains low. </a:t>
            </a:r>
          </a:p>
          <a:p>
            <a:pPr marL="457167" lvl="1" indent="0">
              <a:lnSpc>
                <a:spcPct val="110000"/>
              </a:lnSpc>
              <a:spcBef>
                <a:spcPts val="0"/>
              </a:spcBef>
              <a:buNone/>
            </a:pPr>
            <a:endParaRPr lang="en-US" sz="1995" dirty="0">
              <a:solidFill>
                <a:schemeClr val="tx1">
                  <a:lumMod val="65000"/>
                  <a:lumOff val="35000"/>
                </a:schemeClr>
              </a:solidFill>
              <a:latin typeface="Helvetica" pitchFamily="2" charset="0"/>
              <a:cs typeface="Calibri" panose="020F0502020204030204" pitchFamily="34" charset="0"/>
            </a:endParaRPr>
          </a:p>
          <a:p>
            <a:pPr marL="457167" lvl="1" indent="0">
              <a:lnSpc>
                <a:spcPct val="110000"/>
              </a:lnSpc>
              <a:spcBef>
                <a:spcPts val="0"/>
              </a:spcBef>
              <a:buNone/>
            </a:pPr>
            <a:r>
              <a:rPr lang="en-US" sz="1995" dirty="0">
                <a:solidFill>
                  <a:schemeClr val="tx1">
                    <a:lumMod val="65000"/>
                    <a:lumOff val="35000"/>
                  </a:schemeClr>
                </a:solidFill>
                <a:latin typeface="Helvetica" pitchFamily="2" charset="0"/>
                <a:cs typeface="Calibri" panose="020F0502020204030204" pitchFamily="34" charset="0"/>
              </a:rPr>
              <a:t>There is a need to scale up enrollment in DSD models to improve treatment outcomes. </a:t>
            </a:r>
            <a:endParaRPr lang="en-ZA" sz="1995" dirty="0">
              <a:solidFill>
                <a:schemeClr val="tx1">
                  <a:lumMod val="65000"/>
                  <a:lumOff val="35000"/>
                </a:schemeClr>
              </a:solidFill>
              <a:latin typeface="Helvetica" pitchFamily="2" charset="0"/>
              <a:cs typeface="Calibri" panose="020F0502020204030204" pitchFamily="34" charset="0"/>
            </a:endParaRPr>
          </a:p>
        </p:txBody>
      </p:sp>
      <p:sp>
        <p:nvSpPr>
          <p:cNvPr id="13" name="Rectangle 8">
            <a:extLst>
              <a:ext uri="{FF2B5EF4-FFF2-40B4-BE49-F238E27FC236}">
                <a16:creationId xmlns:a16="http://schemas.microsoft.com/office/drawing/2014/main" id="{5DDFE238-5253-678A-4B08-20B0781C82CC}"/>
              </a:ext>
            </a:extLst>
          </p:cNvPr>
          <p:cNvSpPr>
            <a:spLocks noChangeArrowheads="1"/>
          </p:cNvSpPr>
          <p:nvPr/>
        </p:nvSpPr>
        <p:spPr bwMode="auto">
          <a:xfrm>
            <a:off x="241" y="-184528"/>
            <a:ext cx="18472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endParaRPr lang="en-US"/>
          </a:p>
        </p:txBody>
      </p:sp>
      <p:sp>
        <p:nvSpPr>
          <p:cNvPr id="14" name="Rectangle 10">
            <a:extLst>
              <a:ext uri="{FF2B5EF4-FFF2-40B4-BE49-F238E27FC236}">
                <a16:creationId xmlns:a16="http://schemas.microsoft.com/office/drawing/2014/main" id="{8ABFD56E-14EE-964F-EC12-9DEE365A1DB0}"/>
              </a:ext>
            </a:extLst>
          </p:cNvPr>
          <p:cNvSpPr>
            <a:spLocks noChangeArrowheads="1"/>
          </p:cNvSpPr>
          <p:nvPr/>
        </p:nvSpPr>
        <p:spPr bwMode="auto">
          <a:xfrm>
            <a:off x="240" y="948549"/>
            <a:ext cx="290456" cy="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914335" eaLnBrk="0" fontAlgn="base" hangingPunct="0">
              <a:spcBef>
                <a:spcPct val="0"/>
              </a:spcBef>
              <a:spcAft>
                <a:spcPct val="0"/>
              </a:spcAft>
            </a:pPr>
            <a:r>
              <a:rPr lang="en-US" altLang="en-US" sz="1000">
                <a:latin typeface="Arial" panose="020B0604020202020204" pitchFamily="34" charset="0"/>
                <a:ea typeface="Times New Roman" panose="02020603050405020304" pitchFamily="18" charset="0"/>
                <a:cs typeface="Arial" panose="020B0604020202020204" pitchFamily="34" charset="0"/>
              </a:rPr>
              <a:t>   </a:t>
            </a:r>
            <a:endParaRPr lang="en-US" altLang="en-US">
              <a:latin typeface="Arial" panose="020B0604020202020204" pitchFamily="34" charset="0"/>
            </a:endParaRPr>
          </a:p>
        </p:txBody>
      </p:sp>
      <p:pic>
        <p:nvPicPr>
          <p:cNvPr id="6" name="Picture 5" descr="Malawi Map Icons - Free SVG &amp; PNG Malawi Map Images - Noun ...">
            <a:extLst>
              <a:ext uri="{FF2B5EF4-FFF2-40B4-BE49-F238E27FC236}">
                <a16:creationId xmlns:a16="http://schemas.microsoft.com/office/drawing/2014/main" id="{1C2F4CEF-A215-D1E8-7CBF-C1B1946FA91D}"/>
              </a:ext>
            </a:extLst>
          </p:cNvPr>
          <p:cNvPicPr>
            <a:picLocks noChangeAspect="1"/>
          </p:cNvPicPr>
          <p:nvPr/>
        </p:nvPicPr>
        <p:blipFill>
          <a:blip r:embed="rId4" cstate="screen">
            <a:biLevel thresh="5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11504" y="118959"/>
            <a:ext cx="755623" cy="755224"/>
          </a:xfrm>
          <a:prstGeom prst="rect">
            <a:avLst/>
          </a:prstGeom>
          <a:noFill/>
          <a:ln>
            <a:noFill/>
          </a:ln>
        </p:spPr>
      </p:pic>
      <p:sp>
        <p:nvSpPr>
          <p:cNvPr id="9" name="Title 1">
            <a:extLst>
              <a:ext uri="{FF2B5EF4-FFF2-40B4-BE49-F238E27FC236}">
                <a16:creationId xmlns:a16="http://schemas.microsoft.com/office/drawing/2014/main" id="{7271C170-2002-81AF-BDBC-AC8DCF7BC6FD}"/>
              </a:ext>
            </a:extLst>
          </p:cNvPr>
          <p:cNvSpPr>
            <a:spLocks noGrp="1"/>
          </p:cNvSpPr>
          <p:nvPr>
            <p:ph type="title"/>
          </p:nvPr>
        </p:nvSpPr>
        <p:spPr>
          <a:xfrm>
            <a:off x="859681" y="24290"/>
            <a:ext cx="10987824" cy="915007"/>
          </a:xfrm>
        </p:spPr>
        <p:txBody>
          <a:bodyPr>
            <a:noAutofit/>
          </a:bodyPr>
          <a:lstStyle/>
          <a:p>
            <a:r>
              <a:rPr lang="en-US" sz="2539" dirty="0">
                <a:solidFill>
                  <a:schemeClr val="bg1"/>
                </a:solidFill>
                <a:latin typeface="Helvetica" pitchFamily="2" charset="0"/>
                <a:cs typeface="Calibri" panose="020F0502020204030204" pitchFamily="34" charset="0"/>
              </a:rPr>
              <a:t>THE ISSUE – </a:t>
            </a:r>
            <a:r>
              <a:rPr lang="en-US" sz="2539" b="0" dirty="0">
                <a:solidFill>
                  <a:schemeClr val="bg1"/>
                </a:solidFill>
                <a:latin typeface="Helvetica" pitchFamily="2" charset="0"/>
                <a:cs typeface="Calibri" panose="020F0502020204030204" pitchFamily="34" charset="0"/>
              </a:rPr>
              <a:t> Differentiated service delivery coverage is limited</a:t>
            </a:r>
          </a:p>
        </p:txBody>
      </p:sp>
      <p:pic>
        <p:nvPicPr>
          <p:cNvPr id="2" name="Picture 1" descr="A screenshot of a medical service&#10;&#10;Description automatically generated">
            <a:extLst>
              <a:ext uri="{FF2B5EF4-FFF2-40B4-BE49-F238E27FC236}">
                <a16:creationId xmlns:a16="http://schemas.microsoft.com/office/drawing/2014/main" id="{F62A3957-08F2-66E7-DFD8-7F4C627E1EDB}"/>
              </a:ext>
            </a:extLst>
          </p:cNvPr>
          <p:cNvPicPr>
            <a:picLocks noChangeAspect="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90697" y="1637933"/>
            <a:ext cx="5805304" cy="2799784"/>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D75FFA34-26D6-CEF2-40AB-6648E1F0A7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0696" y="4437717"/>
            <a:ext cx="7428206" cy="1869350"/>
          </a:xfrm>
          <a:prstGeom prst="rect">
            <a:avLst/>
          </a:prstGeom>
        </p:spPr>
      </p:pic>
      <p:sp>
        <p:nvSpPr>
          <p:cNvPr id="5" name="TextBox 4">
            <a:extLst>
              <a:ext uri="{FF2B5EF4-FFF2-40B4-BE49-F238E27FC236}">
                <a16:creationId xmlns:a16="http://schemas.microsoft.com/office/drawing/2014/main" id="{580160C0-7C15-0C31-152D-42B96E2C6D9E}"/>
              </a:ext>
            </a:extLst>
          </p:cNvPr>
          <p:cNvSpPr txBox="1"/>
          <p:nvPr/>
        </p:nvSpPr>
        <p:spPr>
          <a:xfrm>
            <a:off x="320280" y="6356945"/>
            <a:ext cx="7072286" cy="369332"/>
          </a:xfrm>
          <a:prstGeom prst="rect">
            <a:avLst/>
          </a:prstGeom>
          <a:noFill/>
        </p:spPr>
        <p:txBody>
          <a:bodyPr wrap="square">
            <a:spAutoFit/>
          </a:bodyPr>
          <a:lstStyle/>
          <a:p>
            <a:r>
              <a:rPr lang="en-US" sz="900" dirty="0">
                <a:latin typeface="Helvetica" pitchFamily="2" charset="0"/>
              </a:rPr>
              <a:t>Source: Malawi 2022 Guidelines for Clinical Management of HIV in Children and </a:t>
            </a:r>
            <a:r>
              <a:rPr lang="en-US" sz="900" dirty="0" err="1">
                <a:latin typeface="Helvetica" pitchFamily="2" charset="0"/>
              </a:rPr>
              <a:t>Adules</a:t>
            </a:r>
            <a:r>
              <a:rPr lang="en-US" sz="900" dirty="0">
                <a:latin typeface="Helvetica" pitchFamily="2" charset="0"/>
              </a:rPr>
              <a:t> https://</a:t>
            </a:r>
            <a:r>
              <a:rPr lang="en-US" sz="900" dirty="0" err="1">
                <a:latin typeface="Helvetica" pitchFamily="2" charset="0"/>
              </a:rPr>
              <a:t>www.differentiatedservicedelivery.org</a:t>
            </a:r>
            <a:r>
              <a:rPr lang="en-US" sz="900" dirty="0">
                <a:latin typeface="Helvetica" pitchFamily="2" charset="0"/>
              </a:rPr>
              <a:t>/wp-content/uploads/Malawi-Clinical-HIV-Guidelines-2022-edition-5.pdf</a:t>
            </a:r>
          </a:p>
        </p:txBody>
      </p:sp>
      <p:sp>
        <p:nvSpPr>
          <p:cNvPr id="7" name="Title 5">
            <a:extLst>
              <a:ext uri="{FF2B5EF4-FFF2-40B4-BE49-F238E27FC236}">
                <a16:creationId xmlns:a16="http://schemas.microsoft.com/office/drawing/2014/main" id="{6F03E651-C57B-29DB-6BD5-1FB09BBE120E}"/>
              </a:ext>
            </a:extLst>
          </p:cNvPr>
          <p:cNvSpPr txBox="1">
            <a:spLocks/>
          </p:cNvSpPr>
          <p:nvPr/>
        </p:nvSpPr>
        <p:spPr>
          <a:xfrm>
            <a:off x="2782957" y="398299"/>
            <a:ext cx="9297539" cy="1223964"/>
          </a:xfrm>
          <a:prstGeom prst="rect">
            <a:avLst/>
          </a:prstGeom>
        </p:spPr>
        <p:txBody>
          <a:bodyPr vert="horz" lIns="0" tIns="0" rIns="0" bIns="0" rtlCol="0" anchor="ctr">
            <a:normAutofit fontScale="82500"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GB" dirty="0"/>
              <a:t>THE ISSUE –  Differentiated service delivery coverage is limited</a:t>
            </a:r>
          </a:p>
        </p:txBody>
      </p:sp>
    </p:spTree>
    <p:extLst>
      <p:ext uri="{BB962C8B-B14F-4D97-AF65-F5344CB8AC3E}">
        <p14:creationId xmlns:p14="http://schemas.microsoft.com/office/powerpoint/2010/main" val="2112332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B1AC0-45EA-C3F1-B52E-67F263F95064}"/>
              </a:ext>
            </a:extLst>
          </p:cNvPr>
          <p:cNvSpPr>
            <a:spLocks noGrp="1"/>
          </p:cNvSpPr>
          <p:nvPr>
            <p:ph idx="1"/>
          </p:nvPr>
        </p:nvSpPr>
        <p:spPr>
          <a:xfrm>
            <a:off x="290696" y="1861818"/>
            <a:ext cx="6865328" cy="4877223"/>
          </a:xfrm>
        </p:spPr>
        <p:txBody>
          <a:bodyPr>
            <a:noAutofit/>
          </a:bodyPr>
          <a:lstStyle/>
          <a:p>
            <a:pPr marL="0" indent="0">
              <a:lnSpc>
                <a:spcPts val="1995"/>
              </a:lnSpc>
              <a:spcAft>
                <a:spcPts val="544"/>
              </a:spcAft>
              <a:buNone/>
            </a:pPr>
            <a:r>
              <a:rPr lang="en-US" sz="1632" dirty="0">
                <a:solidFill>
                  <a:srgbClr val="595959"/>
                </a:solidFill>
                <a:latin typeface="Helvetica" pitchFamily="2" charset="0"/>
                <a:ea typeface="Times New Roman" panose="02020603050405020304" pitchFamily="18" charset="0"/>
              </a:rPr>
              <a:t>We monitored those accessing ART through DSD models, including 6-month dispensing, teen clubs, after hours, and alternative pick-up points.</a:t>
            </a:r>
            <a:r>
              <a:rPr lang="en-US" sz="1632" b="1" dirty="0">
                <a:solidFill>
                  <a:srgbClr val="595959"/>
                </a:solidFill>
                <a:latin typeface="Helvetica" pitchFamily="2" charset="0"/>
                <a:ea typeface="Times New Roman" panose="02020603050405020304" pitchFamily="18" charset="0"/>
              </a:rPr>
              <a:t> </a:t>
            </a:r>
          </a:p>
          <a:p>
            <a:pPr marL="0" indent="0">
              <a:lnSpc>
                <a:spcPts val="1995"/>
              </a:lnSpc>
              <a:spcAft>
                <a:spcPts val="544"/>
              </a:spcAft>
              <a:buNone/>
            </a:pPr>
            <a:r>
              <a:rPr lang="en-US" sz="1632" dirty="0">
                <a:solidFill>
                  <a:srgbClr val="595959"/>
                </a:solidFill>
                <a:latin typeface="Helvetica" pitchFamily="2" charset="0"/>
                <a:ea typeface="Times New Roman" panose="02020603050405020304" pitchFamily="18" charset="0"/>
              </a:rPr>
              <a:t>In January 2023, just 2,936 people were enrolled in a DSD model out of 10,837 people on ART at our 14 monitored sites (27% coverage). </a:t>
            </a:r>
          </a:p>
          <a:p>
            <a:pPr marL="0" indent="0">
              <a:lnSpc>
                <a:spcPts val="1995"/>
              </a:lnSpc>
              <a:spcAft>
                <a:spcPts val="544"/>
              </a:spcAft>
              <a:buNone/>
            </a:pPr>
            <a:r>
              <a:rPr lang="en-US" sz="1632" dirty="0">
                <a:solidFill>
                  <a:srgbClr val="595959"/>
                </a:solidFill>
                <a:latin typeface="Helvetica" pitchFamily="2" charset="0"/>
                <a:ea typeface="Times New Roman" panose="02020603050405020304" pitchFamily="18" charset="0"/>
              </a:rPr>
              <a:t>Despite being part of Malawi’s HIV Clinical Guidelines since 2018, one healthcare worker told us in May 2022, </a:t>
            </a:r>
            <a:r>
              <a:rPr lang="en-US" sz="1632" b="1" i="1" dirty="0">
                <a:solidFill>
                  <a:srgbClr val="562A83"/>
                </a:solidFill>
                <a:latin typeface="Helvetica" pitchFamily="2" charset="0"/>
                <a:ea typeface="Times New Roman" panose="02020603050405020304" pitchFamily="18" charset="0"/>
              </a:rPr>
              <a:t>“We have not started providing services by using differentiated service delivery”</a:t>
            </a:r>
            <a:r>
              <a:rPr lang="en-US" sz="1632" b="1" i="1" dirty="0">
                <a:solidFill>
                  <a:srgbClr val="FF6501"/>
                </a:solidFill>
                <a:latin typeface="Helvetica" pitchFamily="2" charset="0"/>
                <a:ea typeface="Times New Roman" panose="02020603050405020304" pitchFamily="18" charset="0"/>
              </a:rPr>
              <a:t> </a:t>
            </a:r>
            <a:r>
              <a:rPr lang="en-US" sz="1632" dirty="0">
                <a:solidFill>
                  <a:srgbClr val="595959"/>
                </a:solidFill>
                <a:latin typeface="Helvetica" pitchFamily="2" charset="0"/>
                <a:ea typeface="Times New Roman" panose="02020603050405020304" pitchFamily="18" charset="0"/>
              </a:rPr>
              <a:t>(male 48, healthcare worker, MW03, 25 May 2022). </a:t>
            </a:r>
          </a:p>
          <a:p>
            <a:pPr marL="0" indent="0">
              <a:lnSpc>
                <a:spcPts val="1995"/>
              </a:lnSpc>
              <a:spcAft>
                <a:spcPts val="544"/>
              </a:spcAft>
              <a:buNone/>
            </a:pPr>
            <a:r>
              <a:rPr lang="en-US" sz="1632" dirty="0">
                <a:solidFill>
                  <a:srgbClr val="595959"/>
                </a:solidFill>
                <a:latin typeface="Helvetica" pitchFamily="2" charset="0"/>
                <a:ea typeface="Times New Roman" panose="02020603050405020304" pitchFamily="18" charset="0"/>
              </a:rPr>
              <a:t>Another spoke about avoidance of healthcare: </a:t>
            </a:r>
            <a:r>
              <a:rPr lang="en-US" sz="1632" b="1" i="1" dirty="0">
                <a:solidFill>
                  <a:srgbClr val="562A83"/>
                </a:solidFill>
                <a:latin typeface="Helvetica" pitchFamily="2" charset="0"/>
                <a:ea typeface="Times New Roman" panose="02020603050405020304" pitchFamily="18" charset="0"/>
              </a:rPr>
              <a:t>“This has also affected DSD, as we are failing to reach the targeted groups” </a:t>
            </a:r>
            <a:r>
              <a:rPr lang="en-US" sz="1632" dirty="0">
                <a:solidFill>
                  <a:srgbClr val="595959"/>
                </a:solidFill>
                <a:latin typeface="Helvetica" pitchFamily="2" charset="0"/>
                <a:ea typeface="Times New Roman" panose="02020603050405020304" pitchFamily="18" charset="0"/>
              </a:rPr>
              <a:t>(female nurse, 23, 7 October 2022, MW08). </a:t>
            </a:r>
          </a:p>
          <a:p>
            <a:pPr marL="0" indent="0">
              <a:lnSpc>
                <a:spcPts val="1995"/>
              </a:lnSpc>
              <a:spcAft>
                <a:spcPts val="544"/>
              </a:spcAft>
              <a:buNone/>
            </a:pPr>
            <a:r>
              <a:rPr lang="en-US" sz="1632" dirty="0">
                <a:solidFill>
                  <a:srgbClr val="595959"/>
                </a:solidFill>
                <a:latin typeface="Helvetica" pitchFamily="2" charset="0"/>
                <a:ea typeface="Times New Roman" panose="02020603050405020304" pitchFamily="18" charset="0"/>
              </a:rPr>
              <a:t>There were clearly gaps on both the supply and demand side for DSD, and a need to strengthen this approach.</a:t>
            </a:r>
            <a:endParaRPr lang="en-ZA" sz="1632" dirty="0">
              <a:latin typeface="Helvetica" pitchFamily="2" charset="0"/>
              <a:ea typeface="Times New Roman" panose="02020603050405020304" pitchFamily="18" charset="0"/>
            </a:endParaRPr>
          </a:p>
          <a:p>
            <a:pPr marL="0" indent="0">
              <a:lnSpc>
                <a:spcPts val="1995"/>
              </a:lnSpc>
              <a:spcAft>
                <a:spcPts val="544"/>
              </a:spcAft>
              <a:buNone/>
            </a:pPr>
            <a:endParaRPr lang="en-US" sz="1632" dirty="0">
              <a:solidFill>
                <a:srgbClr val="595959"/>
              </a:solidFill>
              <a:latin typeface="Helvetica" pitchFamily="2" charset="0"/>
              <a:ea typeface="Times New Roman" panose="02020603050405020304" pitchFamily="18" charset="0"/>
            </a:endParaRPr>
          </a:p>
        </p:txBody>
      </p:sp>
      <p:sp>
        <p:nvSpPr>
          <p:cNvPr id="13" name="Rectangle 8">
            <a:extLst>
              <a:ext uri="{FF2B5EF4-FFF2-40B4-BE49-F238E27FC236}">
                <a16:creationId xmlns:a16="http://schemas.microsoft.com/office/drawing/2014/main" id="{5DDFE238-5253-678A-4B08-20B0781C82CC}"/>
              </a:ext>
            </a:extLst>
          </p:cNvPr>
          <p:cNvSpPr>
            <a:spLocks noChangeArrowheads="1"/>
          </p:cNvSpPr>
          <p:nvPr/>
        </p:nvSpPr>
        <p:spPr bwMode="auto">
          <a:xfrm>
            <a:off x="241" y="-184528"/>
            <a:ext cx="18472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endParaRPr lang="en-US"/>
          </a:p>
        </p:txBody>
      </p:sp>
      <p:sp>
        <p:nvSpPr>
          <p:cNvPr id="14" name="Rectangle 10">
            <a:extLst>
              <a:ext uri="{FF2B5EF4-FFF2-40B4-BE49-F238E27FC236}">
                <a16:creationId xmlns:a16="http://schemas.microsoft.com/office/drawing/2014/main" id="{8ABFD56E-14EE-964F-EC12-9DEE365A1DB0}"/>
              </a:ext>
            </a:extLst>
          </p:cNvPr>
          <p:cNvSpPr>
            <a:spLocks noChangeArrowheads="1"/>
          </p:cNvSpPr>
          <p:nvPr/>
        </p:nvSpPr>
        <p:spPr bwMode="auto">
          <a:xfrm>
            <a:off x="240" y="948549"/>
            <a:ext cx="290456" cy="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914335" eaLnBrk="0" fontAlgn="base" hangingPunct="0">
              <a:spcBef>
                <a:spcPct val="0"/>
              </a:spcBef>
              <a:spcAft>
                <a:spcPct val="0"/>
              </a:spcAft>
            </a:pPr>
            <a:r>
              <a:rPr lang="en-US" altLang="en-US" sz="1000">
                <a:latin typeface="Arial" panose="020B0604020202020204" pitchFamily="34" charset="0"/>
                <a:ea typeface="Times New Roman" panose="02020603050405020304" pitchFamily="18" charset="0"/>
                <a:cs typeface="Arial" panose="020B0604020202020204" pitchFamily="34" charset="0"/>
              </a:rPr>
              <a:t>   </a:t>
            </a:r>
            <a:endParaRPr lang="en-US" altLang="en-US">
              <a:latin typeface="Arial" panose="020B0604020202020204" pitchFamily="34" charset="0"/>
            </a:endParaRPr>
          </a:p>
        </p:txBody>
      </p:sp>
      <p:pic>
        <p:nvPicPr>
          <p:cNvPr id="15" name="Picture 14" descr="A person holding a cell phone&#10;&#10;Description automatically generated">
            <a:extLst>
              <a:ext uri="{FF2B5EF4-FFF2-40B4-BE49-F238E27FC236}">
                <a16:creationId xmlns:a16="http://schemas.microsoft.com/office/drawing/2014/main" id="{EBF3EA03-1ED1-BA72-DCE5-64103D159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3009" y="1851661"/>
            <a:ext cx="3959058" cy="2224957"/>
          </a:xfrm>
          <a:prstGeom prst="rect">
            <a:avLst/>
          </a:prstGeom>
        </p:spPr>
      </p:pic>
      <p:sp>
        <p:nvSpPr>
          <p:cNvPr id="17" name="TextBox 16">
            <a:extLst>
              <a:ext uri="{FF2B5EF4-FFF2-40B4-BE49-F238E27FC236}">
                <a16:creationId xmlns:a16="http://schemas.microsoft.com/office/drawing/2014/main" id="{7011405B-0FA3-F65C-02B2-BFCB3746140E}"/>
              </a:ext>
            </a:extLst>
          </p:cNvPr>
          <p:cNvSpPr txBox="1"/>
          <p:nvPr/>
        </p:nvSpPr>
        <p:spPr>
          <a:xfrm>
            <a:off x="7648524" y="4259778"/>
            <a:ext cx="4215742" cy="427168"/>
          </a:xfrm>
          <a:prstGeom prst="rect">
            <a:avLst/>
          </a:prstGeom>
          <a:noFill/>
        </p:spPr>
        <p:txBody>
          <a:bodyPr wrap="square">
            <a:spAutoFit/>
          </a:bodyPr>
          <a:lstStyle/>
          <a:p>
            <a:r>
              <a:rPr lang="en-ZA" sz="1088" b="1" dirty="0">
                <a:solidFill>
                  <a:srgbClr val="562A83"/>
                </a:solidFill>
                <a:latin typeface="Helvetica" pitchFamily="2" charset="0"/>
              </a:rPr>
              <a:t>Photo: </a:t>
            </a:r>
            <a:r>
              <a:rPr lang="en-ZA" sz="1088" dirty="0">
                <a:solidFill>
                  <a:srgbClr val="595959"/>
                </a:solidFill>
                <a:latin typeface="Helvetica" pitchFamily="2" charset="0"/>
              </a:rPr>
              <a:t>Citizen Science data collectors analysing HIV registers at the Bua Health </a:t>
            </a:r>
            <a:r>
              <a:rPr lang="en-ZA" sz="1088" dirty="0" err="1">
                <a:solidFill>
                  <a:srgbClr val="595959"/>
                </a:solidFill>
                <a:latin typeface="Helvetica" pitchFamily="2" charset="0"/>
              </a:rPr>
              <a:t>Center</a:t>
            </a:r>
            <a:r>
              <a:rPr lang="en-ZA" sz="1088" dirty="0">
                <a:solidFill>
                  <a:srgbClr val="595959"/>
                </a:solidFill>
                <a:latin typeface="Helvetica" pitchFamily="2" charset="0"/>
              </a:rPr>
              <a:t> in </a:t>
            </a:r>
            <a:r>
              <a:rPr lang="en-ZA" sz="1088" dirty="0" err="1">
                <a:solidFill>
                  <a:srgbClr val="595959"/>
                </a:solidFill>
                <a:latin typeface="Helvetica" pitchFamily="2" charset="0"/>
              </a:rPr>
              <a:t>Kasungi</a:t>
            </a:r>
            <a:r>
              <a:rPr lang="en-ZA" sz="1088" dirty="0">
                <a:solidFill>
                  <a:srgbClr val="595959"/>
                </a:solidFill>
                <a:latin typeface="Helvetica" pitchFamily="2" charset="0"/>
              </a:rPr>
              <a:t>, Malawi, April 2023</a:t>
            </a:r>
            <a:endParaRPr lang="en-US" sz="1088" dirty="0">
              <a:solidFill>
                <a:srgbClr val="595959"/>
              </a:solidFill>
              <a:latin typeface="Helvetica" pitchFamily="2" charset="0"/>
            </a:endParaRPr>
          </a:p>
        </p:txBody>
      </p:sp>
      <p:pic>
        <p:nvPicPr>
          <p:cNvPr id="9" name="Picture 8" descr="Malawi Map Icons - Free SVG &amp; PNG Malawi Map Images - Noun ...">
            <a:extLst>
              <a:ext uri="{FF2B5EF4-FFF2-40B4-BE49-F238E27FC236}">
                <a16:creationId xmlns:a16="http://schemas.microsoft.com/office/drawing/2014/main" id="{5247D424-C6B4-12DF-EA77-5EC5451D4822}"/>
              </a:ext>
            </a:extLst>
          </p:cNvPr>
          <p:cNvPicPr>
            <a:picLocks noChangeAspect="1"/>
          </p:cNvPicPr>
          <p:nvPr/>
        </p:nvPicPr>
        <p:blipFill>
          <a:blip r:embed="rId4" cstate="screen">
            <a:biLevel thresh="50000"/>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11504" y="118959"/>
            <a:ext cx="755623" cy="755224"/>
          </a:xfrm>
          <a:prstGeom prst="rect">
            <a:avLst/>
          </a:prstGeom>
          <a:noFill/>
          <a:ln>
            <a:noFill/>
          </a:ln>
        </p:spPr>
      </p:pic>
      <p:sp>
        <p:nvSpPr>
          <p:cNvPr id="10" name="Title 1">
            <a:extLst>
              <a:ext uri="{FF2B5EF4-FFF2-40B4-BE49-F238E27FC236}">
                <a16:creationId xmlns:a16="http://schemas.microsoft.com/office/drawing/2014/main" id="{517E39E0-D59F-FB15-40DB-2764F8020E60}"/>
              </a:ext>
            </a:extLst>
          </p:cNvPr>
          <p:cNvSpPr>
            <a:spLocks noGrp="1"/>
          </p:cNvSpPr>
          <p:nvPr>
            <p:ph type="title"/>
          </p:nvPr>
        </p:nvSpPr>
        <p:spPr>
          <a:xfrm>
            <a:off x="859681" y="24290"/>
            <a:ext cx="10987824" cy="915007"/>
          </a:xfrm>
        </p:spPr>
        <p:txBody>
          <a:bodyPr>
            <a:noAutofit/>
          </a:bodyPr>
          <a:lstStyle/>
          <a:p>
            <a:r>
              <a:rPr lang="en-US" sz="2539" dirty="0">
                <a:solidFill>
                  <a:schemeClr val="bg1"/>
                </a:solidFill>
                <a:latin typeface="Helvetica" pitchFamily="2" charset="0"/>
                <a:cs typeface="Calibri" panose="020F0502020204030204" pitchFamily="34" charset="0"/>
              </a:rPr>
              <a:t>THE INSIGHT – </a:t>
            </a:r>
            <a:r>
              <a:rPr lang="en-US" sz="2539" b="0" dirty="0">
                <a:solidFill>
                  <a:schemeClr val="bg1"/>
                </a:solidFill>
                <a:latin typeface="Helvetica" pitchFamily="2" charset="0"/>
                <a:cs typeface="Calibri" panose="020F0502020204030204" pitchFamily="34" charset="0"/>
              </a:rPr>
              <a:t> Facilities need support to implement DSD guidelines</a:t>
            </a:r>
          </a:p>
        </p:txBody>
      </p:sp>
      <p:sp>
        <p:nvSpPr>
          <p:cNvPr id="2" name="Title 5">
            <a:extLst>
              <a:ext uri="{FF2B5EF4-FFF2-40B4-BE49-F238E27FC236}">
                <a16:creationId xmlns:a16="http://schemas.microsoft.com/office/drawing/2014/main" id="{A826F3BE-8BFC-9036-4F2B-751E5373DB0D}"/>
              </a:ext>
            </a:extLst>
          </p:cNvPr>
          <p:cNvSpPr txBox="1">
            <a:spLocks/>
          </p:cNvSpPr>
          <p:nvPr/>
        </p:nvSpPr>
        <p:spPr>
          <a:xfrm>
            <a:off x="2319131" y="398299"/>
            <a:ext cx="9761366" cy="1223964"/>
          </a:xfrm>
          <a:prstGeom prst="rect">
            <a:avLst/>
          </a:prstGeom>
        </p:spPr>
        <p:txBody>
          <a:bodyPr vert="horz" lIns="0" tIns="0" rIns="0" bIns="0" rtlCol="0" anchor="ctr">
            <a:normAutofit fontScale="82500"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GB" dirty="0"/>
              <a:t>THE INSIGHT –  Facilities need support to implement DSD guidelines</a:t>
            </a:r>
          </a:p>
        </p:txBody>
      </p:sp>
    </p:spTree>
    <p:extLst>
      <p:ext uri="{BB962C8B-B14F-4D97-AF65-F5344CB8AC3E}">
        <p14:creationId xmlns:p14="http://schemas.microsoft.com/office/powerpoint/2010/main" val="2084246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DDFE238-5253-678A-4B08-20B0781C82CC}"/>
              </a:ext>
            </a:extLst>
          </p:cNvPr>
          <p:cNvSpPr>
            <a:spLocks noChangeArrowheads="1"/>
          </p:cNvSpPr>
          <p:nvPr/>
        </p:nvSpPr>
        <p:spPr bwMode="auto">
          <a:xfrm>
            <a:off x="241" y="-184528"/>
            <a:ext cx="184722"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endParaRPr lang="en-US"/>
          </a:p>
        </p:txBody>
      </p:sp>
      <p:sp>
        <p:nvSpPr>
          <p:cNvPr id="14" name="Rectangle 10">
            <a:extLst>
              <a:ext uri="{FF2B5EF4-FFF2-40B4-BE49-F238E27FC236}">
                <a16:creationId xmlns:a16="http://schemas.microsoft.com/office/drawing/2014/main" id="{8ABFD56E-14EE-964F-EC12-9DEE365A1DB0}"/>
              </a:ext>
            </a:extLst>
          </p:cNvPr>
          <p:cNvSpPr>
            <a:spLocks noChangeArrowheads="1"/>
          </p:cNvSpPr>
          <p:nvPr/>
        </p:nvSpPr>
        <p:spPr bwMode="auto">
          <a:xfrm>
            <a:off x="240" y="948549"/>
            <a:ext cx="290456" cy="24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6" tIns="45718" rIns="91436" bIns="45718" numCol="1" anchor="ctr" anchorCtr="0" compatLnSpc="1">
            <a:prstTxWarp prst="textNoShape">
              <a:avLst/>
            </a:prstTxWarp>
            <a:spAutoFit/>
          </a:bodyPr>
          <a:lstStyle/>
          <a:p>
            <a:pPr defTabSz="914335" eaLnBrk="0" fontAlgn="base" hangingPunct="0">
              <a:spcBef>
                <a:spcPct val="0"/>
              </a:spcBef>
              <a:spcAft>
                <a:spcPct val="0"/>
              </a:spcAft>
            </a:pPr>
            <a:r>
              <a:rPr lang="en-US" altLang="en-US" sz="1000">
                <a:latin typeface="Arial" panose="020B0604020202020204" pitchFamily="34" charset="0"/>
                <a:ea typeface="Times New Roman" panose="02020603050405020304" pitchFamily="18" charset="0"/>
                <a:cs typeface="Arial" panose="020B0604020202020204" pitchFamily="34" charset="0"/>
              </a:rPr>
              <a:t>   </a:t>
            </a:r>
            <a:endParaRPr lang="en-US" altLang="en-US">
              <a:latin typeface="Arial" panose="020B0604020202020204" pitchFamily="34" charset="0"/>
            </a:endParaRPr>
          </a:p>
        </p:txBody>
      </p:sp>
      <p:sp>
        <p:nvSpPr>
          <p:cNvPr id="7" name="Content Placeholder 6">
            <a:extLst>
              <a:ext uri="{FF2B5EF4-FFF2-40B4-BE49-F238E27FC236}">
                <a16:creationId xmlns:a16="http://schemas.microsoft.com/office/drawing/2014/main" id="{DA96C86D-5C88-5EB5-6147-7327902B9F2C}"/>
              </a:ext>
            </a:extLst>
          </p:cNvPr>
          <p:cNvSpPr>
            <a:spLocks noGrp="1"/>
          </p:cNvSpPr>
          <p:nvPr>
            <p:ph idx="1"/>
          </p:nvPr>
        </p:nvSpPr>
        <p:spPr>
          <a:xfrm>
            <a:off x="299423" y="1738116"/>
            <a:ext cx="8277860" cy="3371259"/>
          </a:xfrm>
        </p:spPr>
        <p:txBody>
          <a:bodyPr>
            <a:normAutofit/>
          </a:bodyPr>
          <a:lstStyle/>
          <a:p>
            <a:pPr marL="0" indent="0">
              <a:lnSpc>
                <a:spcPts val="1995"/>
              </a:lnSpc>
              <a:spcAft>
                <a:spcPts val="544"/>
              </a:spcAft>
              <a:buNone/>
            </a:pPr>
            <a:r>
              <a:rPr lang="en-US" sz="1632" dirty="0">
                <a:solidFill>
                  <a:schemeClr val="tx1">
                    <a:lumMod val="65000"/>
                    <a:lumOff val="35000"/>
                  </a:schemeClr>
                </a:solidFill>
                <a:latin typeface="Helvetica" pitchFamily="2" charset="0"/>
              </a:rPr>
              <a:t>We used our CLM data to mobilize additional funding from </a:t>
            </a:r>
            <a:r>
              <a:rPr lang="en-US" sz="1632" dirty="0" err="1">
                <a:solidFill>
                  <a:schemeClr val="tx1">
                    <a:lumMod val="65000"/>
                    <a:lumOff val="35000"/>
                  </a:schemeClr>
                </a:solidFill>
                <a:latin typeface="Helvetica" pitchFamily="2" charset="0"/>
              </a:rPr>
              <a:t>ViiV</a:t>
            </a:r>
            <a:r>
              <a:rPr lang="en-US" sz="1632" dirty="0">
                <a:solidFill>
                  <a:schemeClr val="tx1">
                    <a:lumMod val="65000"/>
                    <a:lumOff val="35000"/>
                  </a:schemeClr>
                </a:solidFill>
                <a:latin typeface="Helvetica" pitchFamily="2" charset="0"/>
              </a:rPr>
              <a:t> </a:t>
            </a:r>
            <a:r>
              <a:rPr lang="en-ZA" sz="1632" dirty="0">
                <a:solidFill>
                  <a:schemeClr val="tx1">
                    <a:lumMod val="65000"/>
                    <a:lumOff val="35000"/>
                  </a:schemeClr>
                </a:solidFill>
                <a:latin typeface="Helvetica" pitchFamily="2" charset="0"/>
              </a:rPr>
              <a:t>Positive Action, with a main focus on increasing access to differentiated service delivery for adolescent mothers living with HIV. </a:t>
            </a:r>
          </a:p>
          <a:p>
            <a:pPr marL="0" indent="0">
              <a:lnSpc>
                <a:spcPts val="1995"/>
              </a:lnSpc>
              <a:spcAft>
                <a:spcPts val="544"/>
              </a:spcAft>
              <a:buNone/>
            </a:pPr>
            <a:r>
              <a:rPr lang="en-ZA" sz="1632" b="1" dirty="0">
                <a:solidFill>
                  <a:srgbClr val="562A83"/>
                </a:solidFill>
                <a:latin typeface="Helvetica" pitchFamily="2" charset="0"/>
              </a:rPr>
              <a:t>“This is a brainchild of the CLM findings”, </a:t>
            </a:r>
            <a:r>
              <a:rPr lang="en-ZA" sz="1632" dirty="0">
                <a:solidFill>
                  <a:schemeClr val="tx1">
                    <a:lumMod val="65000"/>
                    <a:lumOff val="35000"/>
                  </a:schemeClr>
                </a:solidFill>
                <a:latin typeface="Helvetica" pitchFamily="2" charset="0"/>
              </a:rPr>
              <a:t>according to CLM implementers in Malawi. </a:t>
            </a:r>
          </a:p>
          <a:p>
            <a:pPr marL="0" indent="0">
              <a:lnSpc>
                <a:spcPts val="1995"/>
              </a:lnSpc>
              <a:spcAft>
                <a:spcPts val="544"/>
              </a:spcAft>
              <a:buNone/>
            </a:pPr>
            <a:r>
              <a:rPr lang="en-US" altLang="en-US" sz="1632" dirty="0">
                <a:solidFill>
                  <a:schemeClr val="tx1">
                    <a:lumMod val="65000"/>
                    <a:lumOff val="35000"/>
                  </a:schemeClr>
                </a:solidFill>
                <a:latin typeface="Helvetica" pitchFamily="2" charset="0"/>
                <a:ea typeface="Times New Roman" panose="02020603050405020304" pitchFamily="18" charset="0"/>
                <a:cs typeface="Arial" panose="020B0604020202020204" pitchFamily="34" charset="0"/>
              </a:rPr>
              <a:t>With this additional funding, we supported three DSD strengthening interventions in 7 of our 14 monitored sites (Table).</a:t>
            </a:r>
            <a:r>
              <a:rPr lang="en-US" altLang="en-US" sz="1632" b="1" dirty="0">
                <a:solidFill>
                  <a:schemeClr val="tx1">
                    <a:lumMod val="65000"/>
                    <a:lumOff val="35000"/>
                  </a:schemeClr>
                </a:solidFill>
                <a:latin typeface="Helvetica" pitchFamily="2" charset="0"/>
                <a:ea typeface="Times New Roman" panose="02020603050405020304" pitchFamily="18" charset="0"/>
                <a:cs typeface="Arial" panose="020B0604020202020204" pitchFamily="34" charset="0"/>
              </a:rPr>
              <a:t> </a:t>
            </a:r>
            <a:r>
              <a:rPr lang="en-US" altLang="en-US" sz="1632" dirty="0">
                <a:solidFill>
                  <a:schemeClr val="tx1">
                    <a:lumMod val="65000"/>
                    <a:lumOff val="35000"/>
                  </a:schemeClr>
                </a:solidFill>
                <a:latin typeface="Helvetica" pitchFamily="2" charset="0"/>
                <a:ea typeface="Times New Roman" panose="02020603050405020304" pitchFamily="18" charset="0"/>
                <a:cs typeface="Arial" panose="020B0604020202020204" pitchFamily="34" charset="0"/>
              </a:rPr>
              <a:t>We supported the establishment of 14 community-level platforms aimed at gathering the views of people living with HIV on various DSD models, organized 25 trainings for peer educators and people living with HIV on DSD, and implemented 8 community score cards and/or client satisfaction surveys for DSD.</a:t>
            </a:r>
          </a:p>
          <a:p>
            <a:pPr marL="0" indent="0">
              <a:buNone/>
            </a:pPr>
            <a:endParaRPr lang="en-ZA" sz="1723" dirty="0">
              <a:solidFill>
                <a:schemeClr val="tx1"/>
              </a:solidFill>
              <a:latin typeface="Helvetica" pitchFamily="2" charset="0"/>
            </a:endParaRPr>
          </a:p>
          <a:p>
            <a:pPr marL="0" indent="0">
              <a:buNone/>
            </a:pPr>
            <a:endParaRPr lang="en-ZA" sz="1723" dirty="0">
              <a:solidFill>
                <a:schemeClr val="tx1"/>
              </a:solidFill>
              <a:latin typeface="Helvetica" pitchFamily="2" charset="0"/>
            </a:endParaRPr>
          </a:p>
          <a:p>
            <a:pPr marL="0" indent="0">
              <a:buNone/>
            </a:pPr>
            <a:endParaRPr lang="en-ZA" sz="1723" dirty="0">
              <a:solidFill>
                <a:schemeClr val="tx1"/>
              </a:solidFill>
              <a:latin typeface="Helvetica" pitchFamily="2" charset="0"/>
            </a:endParaRPr>
          </a:p>
          <a:p>
            <a:endParaRPr lang="en-ZA" sz="1723" dirty="0">
              <a:solidFill>
                <a:schemeClr val="tx1"/>
              </a:solidFill>
              <a:latin typeface="Helvetica" pitchFamily="2" charset="0"/>
            </a:endParaRPr>
          </a:p>
          <a:p>
            <a:endParaRPr lang="en-ZA" sz="1723" dirty="0">
              <a:solidFill>
                <a:schemeClr val="tx1"/>
              </a:solidFill>
              <a:latin typeface="Helvetica" pitchFamily="2" charset="0"/>
            </a:endParaRPr>
          </a:p>
          <a:p>
            <a:endParaRPr lang="en-US" sz="1723" dirty="0">
              <a:solidFill>
                <a:schemeClr val="tx1"/>
              </a:solidFill>
              <a:latin typeface="Helvetica" pitchFamily="2" charset="0"/>
            </a:endParaRPr>
          </a:p>
        </p:txBody>
      </p:sp>
      <p:pic>
        <p:nvPicPr>
          <p:cNvPr id="12" name="Picture 11" descr="A screenshot of a computer&#10;&#10;Description automatically generated">
            <a:extLst>
              <a:ext uri="{FF2B5EF4-FFF2-40B4-BE49-F238E27FC236}">
                <a16:creationId xmlns:a16="http://schemas.microsoft.com/office/drawing/2014/main" id="{FE7A959A-0179-B690-59DA-64394C94588E}"/>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448919" y="4637074"/>
            <a:ext cx="5640994" cy="2052300"/>
          </a:xfrm>
          <a:prstGeom prst="rect">
            <a:avLst/>
          </a:prstGeom>
        </p:spPr>
      </p:pic>
      <p:pic>
        <p:nvPicPr>
          <p:cNvPr id="15" name="Picture 14">
            <a:extLst>
              <a:ext uri="{FF2B5EF4-FFF2-40B4-BE49-F238E27FC236}">
                <a16:creationId xmlns:a16="http://schemas.microsoft.com/office/drawing/2014/main" id="{A1576D69-973A-4490-DB37-507797CAD2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077" r="20484"/>
          <a:stretch/>
        </p:blipFill>
        <p:spPr>
          <a:xfrm>
            <a:off x="9280060" y="1497496"/>
            <a:ext cx="2515167" cy="2127395"/>
          </a:xfrm>
          <a:prstGeom prst="rect">
            <a:avLst/>
          </a:prstGeom>
        </p:spPr>
      </p:pic>
      <p:sp>
        <p:nvSpPr>
          <p:cNvPr id="16" name="TextBox 15">
            <a:extLst>
              <a:ext uri="{FF2B5EF4-FFF2-40B4-BE49-F238E27FC236}">
                <a16:creationId xmlns:a16="http://schemas.microsoft.com/office/drawing/2014/main" id="{AAB479A2-086A-17A4-E458-9BF1DBE6B892}"/>
              </a:ext>
            </a:extLst>
          </p:cNvPr>
          <p:cNvSpPr txBox="1"/>
          <p:nvPr/>
        </p:nvSpPr>
        <p:spPr>
          <a:xfrm>
            <a:off x="9437534" y="3850408"/>
            <a:ext cx="2445233" cy="929422"/>
          </a:xfrm>
          <a:prstGeom prst="rect">
            <a:avLst/>
          </a:prstGeom>
          <a:noFill/>
        </p:spPr>
        <p:txBody>
          <a:bodyPr wrap="square">
            <a:spAutoFit/>
          </a:bodyPr>
          <a:lstStyle/>
          <a:p>
            <a:r>
              <a:rPr lang="en-ZA" sz="1088" b="1" dirty="0">
                <a:solidFill>
                  <a:srgbClr val="562A83"/>
                </a:solidFill>
                <a:latin typeface="Helvetica" pitchFamily="2" charset="0"/>
              </a:rPr>
              <a:t>Photo: </a:t>
            </a:r>
            <a:r>
              <a:rPr lang="en-ZA" sz="1088" dirty="0">
                <a:solidFill>
                  <a:srgbClr val="595959"/>
                </a:solidFill>
                <a:latin typeface="Helvetica" pitchFamily="2" charset="0"/>
              </a:rPr>
              <a:t>CLM data feedback session &amp; training for people living with HIV on differentiated service delivery models in Kasungu District, September 2022. </a:t>
            </a:r>
            <a:endParaRPr lang="en-US" sz="1088" dirty="0">
              <a:solidFill>
                <a:srgbClr val="595959"/>
              </a:solidFill>
              <a:latin typeface="Helvetica" pitchFamily="2" charset="0"/>
            </a:endParaRPr>
          </a:p>
        </p:txBody>
      </p:sp>
      <p:pic>
        <p:nvPicPr>
          <p:cNvPr id="9" name="Picture 8" descr="Malawi Map Icons - Free SVG &amp; PNG Malawi Map Images - Noun ...">
            <a:extLst>
              <a:ext uri="{FF2B5EF4-FFF2-40B4-BE49-F238E27FC236}">
                <a16:creationId xmlns:a16="http://schemas.microsoft.com/office/drawing/2014/main" id="{7807E64B-E5F7-26F1-6B15-F6BDF99442E2}"/>
              </a:ext>
            </a:extLst>
          </p:cNvPr>
          <p:cNvPicPr>
            <a:picLocks noChangeAspect="1"/>
          </p:cNvPicPr>
          <p:nvPr/>
        </p:nvPicPr>
        <p:blipFill>
          <a:blip r:embed="rId5" cstate="screen">
            <a:biLevel thresh="5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11504" y="118959"/>
            <a:ext cx="755623" cy="755224"/>
          </a:xfrm>
          <a:prstGeom prst="rect">
            <a:avLst/>
          </a:prstGeom>
          <a:noFill/>
          <a:ln>
            <a:noFill/>
          </a:ln>
        </p:spPr>
      </p:pic>
      <p:sp>
        <p:nvSpPr>
          <p:cNvPr id="10" name="Title 1">
            <a:extLst>
              <a:ext uri="{FF2B5EF4-FFF2-40B4-BE49-F238E27FC236}">
                <a16:creationId xmlns:a16="http://schemas.microsoft.com/office/drawing/2014/main" id="{990B0052-E3FD-BBCA-664E-C13C3B7212FD}"/>
              </a:ext>
            </a:extLst>
          </p:cNvPr>
          <p:cNvSpPr>
            <a:spLocks noGrp="1"/>
          </p:cNvSpPr>
          <p:nvPr>
            <p:ph type="title"/>
          </p:nvPr>
        </p:nvSpPr>
        <p:spPr>
          <a:xfrm>
            <a:off x="859681" y="24290"/>
            <a:ext cx="11700715" cy="915007"/>
          </a:xfrm>
        </p:spPr>
        <p:txBody>
          <a:bodyPr>
            <a:noAutofit/>
          </a:bodyPr>
          <a:lstStyle/>
          <a:p>
            <a:r>
              <a:rPr lang="en-US" sz="2539" dirty="0">
                <a:solidFill>
                  <a:schemeClr val="bg1"/>
                </a:solidFill>
                <a:latin typeface="Helvetica" pitchFamily="2" charset="0"/>
                <a:cs typeface="Calibri" panose="020F0502020204030204" pitchFamily="34" charset="0"/>
              </a:rPr>
              <a:t>THE INFLUENCE – </a:t>
            </a:r>
            <a:r>
              <a:rPr lang="en-US" sz="2539" b="0" dirty="0">
                <a:solidFill>
                  <a:schemeClr val="bg1"/>
                </a:solidFill>
                <a:latin typeface="Helvetica" pitchFamily="2" charset="0"/>
                <a:cs typeface="Calibri" panose="020F0502020204030204" pitchFamily="34" charset="0"/>
              </a:rPr>
              <a:t> Funding mobilized for DSD strengthening interventions</a:t>
            </a:r>
          </a:p>
        </p:txBody>
      </p:sp>
      <p:sp>
        <p:nvSpPr>
          <p:cNvPr id="2" name="Title 5">
            <a:extLst>
              <a:ext uri="{FF2B5EF4-FFF2-40B4-BE49-F238E27FC236}">
                <a16:creationId xmlns:a16="http://schemas.microsoft.com/office/drawing/2014/main" id="{0D49E58E-6162-8C2C-BE50-6ADFDFF1BE37}"/>
              </a:ext>
            </a:extLst>
          </p:cNvPr>
          <p:cNvSpPr txBox="1">
            <a:spLocks/>
          </p:cNvSpPr>
          <p:nvPr/>
        </p:nvSpPr>
        <p:spPr>
          <a:xfrm>
            <a:off x="2173357" y="398299"/>
            <a:ext cx="9907139" cy="1223964"/>
          </a:xfrm>
          <a:prstGeom prst="rect">
            <a:avLst/>
          </a:prstGeom>
        </p:spPr>
        <p:txBody>
          <a:bodyPr vert="horz" lIns="0" tIns="0" rIns="0" bIns="0" rtlCol="0" anchor="ctr">
            <a:normAutofit fontScale="82500" lnSpcReduction="100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GB" dirty="0"/>
              <a:t>THE INFLUENCE –  Funding mobilized for DSD strengthening interventions</a:t>
            </a:r>
          </a:p>
        </p:txBody>
      </p:sp>
    </p:spTree>
    <p:extLst>
      <p:ext uri="{BB962C8B-B14F-4D97-AF65-F5344CB8AC3E}">
        <p14:creationId xmlns:p14="http://schemas.microsoft.com/office/powerpoint/2010/main" val="3874338309"/>
      </p:ext>
    </p:extLst>
  </p:cSld>
  <p:clrMapOvr>
    <a:masterClrMapping/>
  </p:clrMapOvr>
</p:sld>
</file>

<file path=ppt/theme/theme1.xml><?xml version="1.0" encoding="utf-8"?>
<a:theme xmlns:a="http://schemas.openxmlformats.org/drawingml/2006/main" name="IAS2025">
  <a:themeElements>
    <a:clrScheme name="IAS 2025">
      <a:dk1>
        <a:srgbClr val="000000"/>
      </a:dk1>
      <a:lt1>
        <a:srgbClr val="FFFFFF"/>
      </a:lt1>
      <a:dk2>
        <a:srgbClr val="CC0022"/>
      </a:dk2>
      <a:lt2>
        <a:srgbClr val="FFFFFF"/>
      </a:lt2>
      <a:accent1>
        <a:srgbClr val="1C1D1D"/>
      </a:accent1>
      <a:accent2>
        <a:srgbClr val="B2B2B2"/>
      </a:accent2>
      <a:accent3>
        <a:srgbClr val="CC0022"/>
      </a:accent3>
      <a:accent4>
        <a:srgbClr val="346CFF"/>
      </a:accent4>
      <a:accent5>
        <a:srgbClr val="FF8D00"/>
      </a:accent5>
      <a:accent6>
        <a:srgbClr val="8A3FFC"/>
      </a:accent6>
      <a:hlink>
        <a:srgbClr val="CC0022"/>
      </a:hlink>
      <a:folHlink>
        <a:srgbClr val="CC0022"/>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2992CA78-C814-C640-8F8A-AC2914D9903B}" vid="{6032044C-337A-1345-A317-3298C40612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IAS2025</Template>
  <TotalTime>280</TotalTime>
  <Words>2944</Words>
  <Application>Microsoft Office PowerPoint</Application>
  <PresentationFormat>Widescreen</PresentationFormat>
  <Paragraphs>230</Paragraphs>
  <Slides>16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Calibri</vt:lpstr>
      <vt:lpstr>IAS Ribbon Sans Regular</vt:lpstr>
      <vt:lpstr>Verdana</vt:lpstr>
      <vt:lpstr>Aptos</vt:lpstr>
      <vt:lpstr>IAS Ribbon Sans Bold</vt:lpstr>
      <vt:lpstr>Arial</vt:lpstr>
      <vt:lpstr>Lato</vt:lpstr>
      <vt:lpstr>Helvetica</vt:lpstr>
      <vt:lpstr>Times New Roman</vt:lpstr>
      <vt:lpstr>IAS2025</vt:lpstr>
      <vt:lpstr>Outcomes from a Community-led Monitoring (CLM) Intervention in Malawi and South Africa</vt:lpstr>
      <vt:lpstr>The Citizen Science Approach</vt:lpstr>
      <vt:lpstr>The Citizen Science Project – At a Glance</vt:lpstr>
      <vt:lpstr>Top-line CLM Outcomes in 2023 – MALAWI</vt:lpstr>
      <vt:lpstr>Top-line CLM Outcomes in 2023 – SOUTH AFRICA</vt:lpstr>
      <vt:lpstr>CLM In Focus — Malawi  Increasing Viral Load Suppression by Promoting Differentiated ART Service Delivery Models  </vt:lpstr>
      <vt:lpstr>THE ISSUE –  Differentiated service delivery coverage is limited</vt:lpstr>
      <vt:lpstr>THE INSIGHT –  Facilities need support to implement DSD guidelines</vt:lpstr>
      <vt:lpstr>THE INFLUENCE –  Funding mobilized for DSD strengthening interventions</vt:lpstr>
      <vt:lpstr>THE IMPACT –  DSD coverage and viral load suppression improved </vt:lpstr>
      <vt:lpstr>CLM In Focus — South Africa  Diagnosing More Men Living with HIV Through Early Achievement of the 2025 Targets on Community-led Service Delivery  </vt:lpstr>
      <vt:lpstr>THE ISSUE – Men living with HIV have low knowledge of their status</vt:lpstr>
      <vt:lpstr>THE INSIGHT – Men prefer community-led HIV testing sites</vt:lpstr>
      <vt:lpstr>THE INFLUENCE –  Advocacy to scale up community-led HIV testing</vt:lpstr>
      <vt:lpstr>THE IMPACT –  More men living with HIV know their status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Outcomes from a Community-led Monitoring (CLM) Intervention in Malawi and South Africa</dc:title>
  <dc:creator>Gloriah Moses</dc:creator>
  <cp:lastModifiedBy>David Kamkwamba</cp:lastModifiedBy>
  <cp:revision>26</cp:revision>
  <dcterms:created xsi:type="dcterms:W3CDTF">2025-07-07T08:15:20Z</dcterms:created>
  <dcterms:modified xsi:type="dcterms:W3CDTF">2025-07-07T13:51:20Z</dcterms:modified>
</cp:coreProperties>
</file>