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Tahoma" panose="020B0604030504040204" pitchFamily="34" charset="0"/>
      <p:regular r:id="rId13"/>
      <p:bold r:id="rId14"/>
    </p:embeddedFont>
    <p:embeddedFont>
      <p:font typeface="Verdana" panose="020B060403050404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M53Itds2lGkd7izSVnJsPOsKOf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rawit Amatavet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1F75B1-DC1D-41F8-A395-145BB2C22DE3}">
  <a:tblStyle styleId="{AE1F75B1-DC1D-41F8-A395-145BB2C22DE3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27F8413-48A5-4644-8B09-BC1AA22A9CAA}" styleName="Table_1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0F33193-1880-4D1E-9DAE-FA49A55862E9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23" autoAdjust="0"/>
  </p:normalViewPr>
  <p:slideViewPr>
    <p:cSldViewPr snapToGrid="0">
      <p:cViewPr varScale="1">
        <p:scale>
          <a:sx n="85" d="100"/>
          <a:sy n="85" d="100"/>
        </p:scale>
        <p:origin x="2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7" Type="http://customschemas.google.com/relationships/presentationmetadata" Target="meta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3215179410874E-2"/>
          <c:y val="0.2309639051365304"/>
          <c:w val="0.98076790595434549"/>
          <c:h val="0.589697271801791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88-4C65-98C7-B273DB0488C7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788-4C65-98C7-B273DB0488C7}"/>
              </c:ext>
            </c:extLst>
          </c:dPt>
          <c:dPt>
            <c:idx val="2"/>
            <c:invertIfNegative val="0"/>
            <c:bubble3D val="0"/>
            <c:spPr>
              <a:solidFill>
                <a:srgbClr val="91919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788-4C65-98C7-B273DB0488C7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788-4C65-98C7-B273DB0488C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788-4C65-98C7-B273DB0488C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788-4C65-98C7-B273DB0488C7}"/>
              </c:ext>
            </c:extLst>
          </c:dPt>
          <c:cat>
            <c:strRef>
              <c:f>Sheet1!$A$2:$A$7</c:f>
              <c:strCache>
                <c:ptCount val="6"/>
                <c:pt idx="0">
                  <c:v>VCT</c:v>
                </c:pt>
                <c:pt idx="1">
                  <c:v>PrEP</c:v>
                </c:pt>
                <c:pt idx="2">
                  <c:v>PEP</c:v>
                </c:pt>
                <c:pt idx="3">
                  <c:v>ART</c:v>
                </c:pt>
                <c:pt idx="4">
                  <c:v>STIs</c:v>
                </c:pt>
                <c:pt idx="5">
                  <c:v>MMT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1297</c:v>
                </c:pt>
                <c:pt idx="1">
                  <c:v>44</c:v>
                </c:pt>
                <c:pt idx="2">
                  <c:v>27</c:v>
                </c:pt>
                <c:pt idx="3">
                  <c:v>1995</c:v>
                </c:pt>
                <c:pt idx="4">
                  <c:v>135</c:v>
                </c:pt>
                <c:pt idx="5">
                  <c:v>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788-4C65-98C7-B273DB0488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602913200"/>
        <c:axId val="602914928"/>
      </c:barChart>
      <c:catAx>
        <c:axId val="60291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914928"/>
        <c:crosses val="autoZero"/>
        <c:auto val="1"/>
        <c:lblAlgn val="ctr"/>
        <c:lblOffset val="100"/>
        <c:noMultiLvlLbl val="0"/>
      </c:catAx>
      <c:valAx>
        <c:axId val="602914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0291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3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2" name="Google Shape;16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4" name="Google Shape;1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bf7b5ccb2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6bf7b5ccb2_5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dirty="0"/>
          </a:p>
        </p:txBody>
      </p:sp>
      <p:sp>
        <p:nvSpPr>
          <p:cNvPr id="265" name="Google Shape;265;g36bf7b5ccb2_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6ba2e4651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6ba2e4651e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dirty="0">
              <a:solidFill>
                <a:srgbClr val="CC002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0" name="Google Shape;280;g36ba2e4651e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6be67043e5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6be67043e5_6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g36be67043e5_6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6ba2e4651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6ba2e4651e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8" name="Google Shape;318;g36ba2e4651e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"/>
          <p:cNvSpPr/>
          <p:nvPr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" name="Google Shape;26;p11"/>
          <p:cNvSpPr txBox="1"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Verdan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" name="Google Shape;28;p11"/>
          <p:cNvSpPr txBox="1">
            <a:spLocks noGrp="1"/>
          </p:cNvSpPr>
          <p:nvPr>
            <p:ph type="body" idx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2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31" name="Google Shape;31;p11"/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pic>
        <p:nvPicPr>
          <p:cNvPr id="32" name="Google Shape;3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14" y="4060719"/>
            <a:ext cx="3069934" cy="228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0"/>
            <a:ext cx="360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1"/>
          <p:cNvSpPr/>
          <p:nvPr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" name="Google Shape;35;p11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" name="Google Shape;3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214" y="4060719"/>
            <a:ext cx="3069934" cy="228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0"/>
            <a:ext cx="36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ext 3">
  <p:cSld name="Content with Text 3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sp>
        <p:nvSpPr>
          <p:cNvPr id="111" name="Google Shape;111;p20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2"/>
          </p:nvPr>
        </p:nvSpPr>
        <p:spPr>
          <a:xfrm>
            <a:off x="442913" y="2097088"/>
            <a:ext cx="5437187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ext 4">
  <p:cSld name="Content with Text 4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sp>
        <p:nvSpPr>
          <p:cNvPr id="119" name="Google Shape;119;p21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2"/>
          </p:nvPr>
        </p:nvSpPr>
        <p:spPr>
          <a:xfrm>
            <a:off x="442913" y="2097088"/>
            <a:ext cx="7200900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Caption 2">
  <p:cSld name="Image with Caption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2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126" name="Google Shape;126;p22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sp>
        <p:nvSpPr>
          <p:cNvPr id="127" name="Google Shape;127;p22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8272945" y="0"/>
            <a:ext cx="39190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8272945" y="0"/>
            <a:ext cx="39190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>
            <a:spLocks noGrp="1"/>
          </p:cNvSpPr>
          <p:nvPr>
            <p:ph type="pic" idx="2"/>
          </p:nvPr>
        </p:nvSpPr>
        <p:spPr>
          <a:xfrm>
            <a:off x="6474702" y="979714"/>
            <a:ext cx="4734000" cy="48985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- Pattern 2">
  <p:cSld name="Image and Content - Pattern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3"/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2097090"/>
            <a:ext cx="2381293" cy="476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2097090"/>
            <a:ext cx="2381293" cy="476090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>
            <a:spLocks noGrp="1"/>
          </p:cNvSpPr>
          <p:nvPr>
            <p:ph type="pic" idx="2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">
  <p:cSld name="Image and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>
            <a:spLocks noGrp="1"/>
          </p:cNvSpPr>
          <p:nvPr>
            <p:ph type="pic" idx="2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44" name="Google Shape;144;p24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145" name="Google Shape;145;p24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sp>
        <p:nvSpPr>
          <p:cNvPr id="146" name="Google Shape;146;p24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2"/>
          <p:cNvSpPr txBox="1">
            <a:spLocks noGrp="1"/>
          </p:cNvSpPr>
          <p:nvPr>
            <p:ph type="body" idx="1"/>
          </p:nvPr>
        </p:nvSpPr>
        <p:spPr>
          <a:xfrm>
            <a:off x="442913" y="2997201"/>
            <a:ext cx="5437187" cy="320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2"/>
          </p:nvPr>
        </p:nvSpPr>
        <p:spPr>
          <a:xfrm>
            <a:off x="6311903" y="3006253"/>
            <a:ext cx="5437188" cy="319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3"/>
          </p:nvPr>
        </p:nvSpPr>
        <p:spPr>
          <a:xfrm>
            <a:off x="442913" y="2097088"/>
            <a:ext cx="5437187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4"/>
          </p:nvPr>
        </p:nvSpPr>
        <p:spPr>
          <a:xfrm>
            <a:off x="6311903" y="2097088"/>
            <a:ext cx="5437188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 i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sp>
        <p:nvSpPr>
          <p:cNvPr id="46" name="Google Shape;46;p12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" name="Google Shape;47;p12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body" idx="1"/>
          </p:nvPr>
        </p:nvSpPr>
        <p:spPr>
          <a:xfrm>
            <a:off x="4116388" y="2097091"/>
            <a:ext cx="7632704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51" name="Google Shape;51;p13"/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97091"/>
            <a:ext cx="3569400" cy="47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97091"/>
            <a:ext cx="3569400" cy="47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ext 2">
  <p:cSld name="Content with Text 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442913" y="2097088"/>
            <a:ext cx="3368799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ext">
  <p:cSld name="Content with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2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Caption">
  <p:cSld name="Imag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sp>
        <p:nvSpPr>
          <p:cNvPr id="76" name="Google Shape;76;p16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2945" y="0"/>
            <a:ext cx="39190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2945" y="0"/>
            <a:ext cx="39190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>
            <a:spLocks noGrp="1"/>
          </p:cNvSpPr>
          <p:nvPr>
            <p:ph type="pic" idx="2"/>
          </p:nvPr>
        </p:nvSpPr>
        <p:spPr>
          <a:xfrm>
            <a:off x="6483328" y="979714"/>
            <a:ext cx="4734000" cy="4898572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lide quote">
  <p:cSld name="Full slide quot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Verdana"/>
              <a:buNone/>
              <a:defRPr sz="4800" b="0" i="0"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0" i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86" name="Google Shape;86;p17"/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98800"/>
            <a:ext cx="3569400" cy="47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98800"/>
            <a:ext cx="3569400" cy="47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Verdan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94" name="Google Shape;94;p18"/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98800"/>
            <a:ext cx="3569400" cy="47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98800"/>
            <a:ext cx="3569400" cy="47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 – 17 July  •  Kigali, Rwanda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ias2025.org</a:t>
            </a:r>
            <a:endParaRPr/>
          </a:p>
        </p:txBody>
      </p:sp>
      <p:sp>
        <p:nvSpPr>
          <p:cNvPr id="104" name="Google Shape;104;p19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Verdana"/>
              <a:buNone/>
              <a:defRPr sz="4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12" name="Google Shape;12;p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18042" y="311337"/>
            <a:ext cx="1956783" cy="14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50126" y="311337"/>
            <a:ext cx="1956783" cy="14582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chart" Target="../charts/chart1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"/>
          <p:cNvSpPr txBox="1">
            <a:spLocks noGrp="1"/>
          </p:cNvSpPr>
          <p:nvPr>
            <p:ph type="title"/>
          </p:nvPr>
        </p:nvSpPr>
        <p:spPr>
          <a:xfrm>
            <a:off x="3863975" y="2084200"/>
            <a:ext cx="81216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</a:pPr>
            <a:r>
              <a:rPr lang="en-US" sz="5020" dirty="0">
                <a:latin typeface="Calibri"/>
                <a:ea typeface="Calibri"/>
                <a:cs typeface="Calibri"/>
                <a:sym typeface="Calibri"/>
              </a:rPr>
              <a:t>Advancing HIV Service Quality Through Community-Led Monitoring System </a:t>
            </a:r>
            <a:br>
              <a:rPr lang="en-US" sz="502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5020" dirty="0">
                <a:latin typeface="Calibri"/>
                <a:ea typeface="Calibri"/>
                <a:cs typeface="Calibri"/>
                <a:sym typeface="Calibri"/>
              </a:rPr>
              <a:t>in Chiang Mai, Thailand</a:t>
            </a:r>
            <a:r>
              <a:rPr lang="en-US" sz="53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5300" dirty="0"/>
          </a:p>
        </p:txBody>
      </p:sp>
      <p:sp>
        <p:nvSpPr>
          <p:cNvPr id="153" name="Google Shape;153;p2"/>
          <p:cNvSpPr txBox="1"/>
          <p:nvPr/>
        </p:nvSpPr>
        <p:spPr>
          <a:xfrm>
            <a:off x="4042625" y="5263500"/>
            <a:ext cx="79428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Sittikarn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 Wongwaiphanit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 Patpeerapong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 Mahawan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 Sangtong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Khomkaew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 Palee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 Chaisopa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K Singchaichit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 Janla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 Suwanphatthana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K Sirisup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Santayakul</a:t>
            </a: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200"/>
          </a:p>
        </p:txBody>
      </p:sp>
      <p:pic>
        <p:nvPicPr>
          <p:cNvPr id="154" name="Google Shape;154;p2"/>
          <p:cNvPicPr preferRelativeResize="0"/>
          <p:nvPr/>
        </p:nvPicPr>
        <p:blipFill rotWithShape="1">
          <a:blip r:embed="rId3">
            <a:alphaModFix/>
          </a:blip>
          <a:srcRect t="9948"/>
          <a:stretch/>
        </p:blipFill>
        <p:spPr>
          <a:xfrm>
            <a:off x="10045462" y="-6506"/>
            <a:ext cx="2038082" cy="1835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"/>
          <p:cNvSpPr txBox="1"/>
          <p:nvPr/>
        </p:nvSpPr>
        <p:spPr>
          <a:xfrm>
            <a:off x="4040094" y="5950185"/>
            <a:ext cx="712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1.Caremat Foundation, Chiang Mai, Thailand 2.MPLUS Foundation, Chiang Mai, Thailand 3.Chiang Mai Community-Led Monitoring Committee, Chiang Mai, Thailand 4.FHI 360, Bangkok, Thailand</a:t>
            </a:r>
            <a:endParaRPr dirty="0"/>
          </a:p>
        </p:txBody>
      </p:sp>
      <p:sp>
        <p:nvSpPr>
          <p:cNvPr id="156" name="Google Shape;156;p2"/>
          <p:cNvSpPr txBox="1">
            <a:spLocks noGrp="1"/>
          </p:cNvSpPr>
          <p:nvPr>
            <p:ph type="body" idx="1"/>
          </p:nvPr>
        </p:nvSpPr>
        <p:spPr>
          <a:xfrm>
            <a:off x="3943698" y="1127869"/>
            <a:ext cx="5954400" cy="43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4"/>
                </a:solidFill>
              </a:rPr>
              <a:t>Satayu </a:t>
            </a:r>
            <a:r>
              <a:rPr lang="en-US" sz="1600" dirty="0" err="1">
                <a:solidFill>
                  <a:schemeClr val="accent4"/>
                </a:solidFill>
              </a:rPr>
              <a:t>Sittikarn</a:t>
            </a:r>
            <a:r>
              <a:rPr lang="en-US" sz="1600" dirty="0">
                <a:solidFill>
                  <a:schemeClr val="accent4"/>
                </a:solidFill>
              </a:rPr>
              <a:t>, CAREMAT Foundation, Thailand</a:t>
            </a:r>
            <a:endParaRPr sz="1600" dirty="0">
              <a:solidFill>
                <a:schemeClr val="accent4"/>
              </a:solidFill>
            </a:endParaRPr>
          </a:p>
        </p:txBody>
      </p:sp>
      <p:sp>
        <p:nvSpPr>
          <p:cNvPr id="157" name="Google Shape;157;p2"/>
          <p:cNvSpPr txBox="1">
            <a:spLocks noGrp="1"/>
          </p:cNvSpPr>
          <p:nvPr>
            <p:ph type="body" idx="2"/>
          </p:nvPr>
        </p:nvSpPr>
        <p:spPr>
          <a:xfrm>
            <a:off x="3943698" y="779372"/>
            <a:ext cx="5954400" cy="385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Thursday, July 17, 2025 (10.45 am - 11.45 am)</a:t>
            </a:r>
            <a:endParaRPr dirty="0"/>
          </a:p>
        </p:txBody>
      </p:sp>
      <p:pic>
        <p:nvPicPr>
          <p:cNvPr id="158" name="Google Shape;158;p2"/>
          <p:cNvPicPr preferRelativeResize="0"/>
          <p:nvPr/>
        </p:nvPicPr>
        <p:blipFill rotWithShape="1">
          <a:blip r:embed="rId3">
            <a:alphaModFix/>
          </a:blip>
          <a:srcRect t="9950"/>
          <a:stretch/>
        </p:blipFill>
        <p:spPr>
          <a:xfrm>
            <a:off x="10135387" y="16115"/>
            <a:ext cx="2033046" cy="183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8"/>
          <p:cNvSpPr txBox="1">
            <a:spLocks noGrp="1"/>
          </p:cNvSpPr>
          <p:nvPr>
            <p:ph type="title"/>
          </p:nvPr>
        </p:nvSpPr>
        <p:spPr>
          <a:xfrm>
            <a:off x="3905702" y="480851"/>
            <a:ext cx="7622471" cy="848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</a:pPr>
            <a:r>
              <a:rPr lang="en-US" sz="5000" b="1">
                <a:latin typeface="Calibri"/>
                <a:ea typeface="Calibri"/>
                <a:cs typeface="Calibri"/>
                <a:sym typeface="Calibri"/>
              </a:rPr>
              <a:t>Lead with the Community</a:t>
            </a:r>
            <a:endParaRPr sz="50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1233919" y="222154"/>
            <a:ext cx="848223" cy="84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8"/>
          <p:cNvPicPr preferRelativeResize="0"/>
          <p:nvPr/>
        </p:nvPicPr>
        <p:blipFill rotWithShape="1">
          <a:blip r:embed="rId4">
            <a:alphaModFix/>
          </a:blip>
          <a:srcRect l="11442" t="16602" r="8901" b="13376"/>
          <a:stretch/>
        </p:blipFill>
        <p:spPr>
          <a:xfrm>
            <a:off x="3905703" y="1298502"/>
            <a:ext cx="7577591" cy="444072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8"/>
          <p:cNvSpPr txBox="1"/>
          <p:nvPr/>
        </p:nvSpPr>
        <p:spPr>
          <a:xfrm>
            <a:off x="4090826" y="5853929"/>
            <a:ext cx="72073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Photo: Chiang Mai Community-Led Monitoring Committee Annual Workshop in 2025 </a:t>
            </a:r>
            <a:endParaRPr dirty="0">
              <a:solidFill>
                <a:schemeClr val="accent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(Photo credit: CAREMAT Foundation)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334" name="Google Shape;334;p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8176" y="222154"/>
            <a:ext cx="848223" cy="848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/>
          <p:nvPr/>
        </p:nvSpPr>
        <p:spPr>
          <a:xfrm>
            <a:off x="569552" y="2113803"/>
            <a:ext cx="5823268" cy="4261841"/>
          </a:xfrm>
          <a:prstGeom prst="roundRect">
            <a:avLst>
              <a:gd name="adj" fmla="val 377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288000" tIns="288000" rIns="288000" bIns="28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/>
          </p:nvPr>
        </p:nvSpPr>
        <p:spPr>
          <a:xfrm>
            <a:off x="2692713" y="482356"/>
            <a:ext cx="9082136" cy="6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Community-Led Monitoring Overview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3"/>
          <p:cNvGrpSpPr/>
          <p:nvPr/>
        </p:nvGrpSpPr>
        <p:grpSpPr>
          <a:xfrm>
            <a:off x="5903551" y="1884886"/>
            <a:ext cx="6017307" cy="4354869"/>
            <a:chOff x="417151" y="2092737"/>
            <a:chExt cx="6017307" cy="4354869"/>
          </a:xfrm>
        </p:grpSpPr>
        <p:sp>
          <p:nvSpPr>
            <p:cNvPr id="167" name="Google Shape;167;p3"/>
            <p:cNvSpPr/>
            <p:nvPr/>
          </p:nvSpPr>
          <p:spPr>
            <a:xfrm>
              <a:off x="417151" y="2092737"/>
              <a:ext cx="6017307" cy="4354869"/>
            </a:xfrm>
            <a:prstGeom prst="roundRect">
              <a:avLst>
                <a:gd name="adj" fmla="val 3775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288000" tIns="288000" rIns="288000" bIns="28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942181" y="2315739"/>
              <a:ext cx="4967246" cy="32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Community-Led Monitoring (CLM) Cycle</a:t>
              </a:r>
              <a:endParaRPr sz="1600" b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" name="Google Shape;169;p3" descr="A diagram of a group of peopl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0829" y="2800584"/>
              <a:ext cx="5309951" cy="28609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3"/>
            <p:cNvSpPr/>
            <p:nvPr/>
          </p:nvSpPr>
          <p:spPr>
            <a:xfrm>
              <a:off x="765327" y="5931911"/>
              <a:ext cx="5320955" cy="407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Calibri"/>
                <a:buNone/>
              </a:pPr>
              <a:r>
                <a:rPr lang="en-US" sz="1100" b="0" i="1" u="none" strike="noStrike" cap="non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Credit</a:t>
              </a:r>
              <a:r>
                <a:rPr lang="en-US" sz="1100" i="1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: https://healthgap.org/wp-content/uploads/2020/02/Community-Led-Monitoring-of_Health-Services.pdf</a:t>
              </a:r>
              <a:endParaRPr sz="1100" b="0" i="1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3"/>
          <p:cNvSpPr txBox="1"/>
          <p:nvPr/>
        </p:nvSpPr>
        <p:spPr>
          <a:xfrm>
            <a:off x="415127" y="1884887"/>
            <a:ext cx="5268390" cy="424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Accountability mechanism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HIV response, </a:t>
            </a: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 and implemented by local community organizations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people living with HIV, networks of at-risk populations, and other affected groups to </a:t>
            </a: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 trend of service quality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</a:t>
            </a: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evidence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what works well, what is not working and what needs to be </a:t>
            </a: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improved through client satisfaction and  feedback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Routine data collection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ongoing quality assurance and quality improvement.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"/>
          <p:cNvSpPr txBox="1">
            <a:spLocks noGrp="1"/>
          </p:cNvSpPr>
          <p:nvPr>
            <p:ph type="title"/>
          </p:nvPr>
        </p:nvSpPr>
        <p:spPr>
          <a:xfrm>
            <a:off x="2996843" y="358607"/>
            <a:ext cx="87882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Community-Led Monitoring </a:t>
            </a:r>
            <a:br>
              <a:rPr lang="en-US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Partnerships and Roles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4"/>
          <p:cNvSpPr txBox="1"/>
          <p:nvPr/>
        </p:nvSpPr>
        <p:spPr>
          <a:xfrm>
            <a:off x="4318328" y="1955375"/>
            <a:ext cx="7581972" cy="3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2022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civil society and representatives of at-risk populations, including people living with HIV (PLHIV), launched a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people-centered CLM system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Chiang Mai, Thailand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initiative brought together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committee members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hospitals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improve service quality based on the evolving needs of at-risk populations.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Chiang Mai CLM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leverages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monitoring data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improve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HIV services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needs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demonstrating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meaningful community participation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toward ending AIDS in Thailand.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activities included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defining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CLM activities and timelines,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developing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CLM questionnaire,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collecting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analyzing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data, and working with healthcare facilities to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interpret results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implement improvement plans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grpSp>
        <p:nvGrpSpPr>
          <p:cNvPr id="178" name="Google Shape;178;p4"/>
          <p:cNvGrpSpPr/>
          <p:nvPr/>
        </p:nvGrpSpPr>
        <p:grpSpPr>
          <a:xfrm>
            <a:off x="366725" y="1839018"/>
            <a:ext cx="3620625" cy="4739533"/>
            <a:chOff x="-1" y="2057995"/>
            <a:chExt cx="3587263" cy="4803905"/>
          </a:xfrm>
        </p:grpSpPr>
        <p:sp>
          <p:nvSpPr>
            <p:cNvPr id="179" name="Google Shape;179;p4"/>
            <p:cNvSpPr/>
            <p:nvPr/>
          </p:nvSpPr>
          <p:spPr>
            <a:xfrm>
              <a:off x="0" y="2057996"/>
              <a:ext cx="3587262" cy="48000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288000" tIns="288000" rIns="288000" bIns="28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80" name="Google Shape;180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50513" y="5934130"/>
              <a:ext cx="1236748" cy="927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4"/>
            <p:cNvPicPr preferRelativeResize="0"/>
            <p:nvPr/>
          </p:nvPicPr>
          <p:blipFill rotWithShape="1">
            <a:blip r:embed="rId4">
              <a:alphaModFix/>
            </a:blip>
            <a:srcRect r="3361"/>
            <a:stretch/>
          </p:blipFill>
          <p:spPr>
            <a:xfrm>
              <a:off x="1144402" y="3363498"/>
              <a:ext cx="2442859" cy="1685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4"/>
            <p:cNvPicPr preferRelativeResize="0"/>
            <p:nvPr/>
          </p:nvPicPr>
          <p:blipFill rotWithShape="1">
            <a:blip r:embed="rId5">
              <a:alphaModFix/>
            </a:blip>
            <a:srcRect l="8247" t="8258" r="8739" b="6838"/>
            <a:stretch/>
          </p:blipFill>
          <p:spPr>
            <a:xfrm>
              <a:off x="1" y="2057997"/>
              <a:ext cx="1752599" cy="1344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1" y="5042276"/>
              <a:ext cx="2420419" cy="181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4"/>
            <p:cNvPicPr preferRelativeResize="0"/>
            <p:nvPr/>
          </p:nvPicPr>
          <p:blipFill rotWithShape="1">
            <a:blip r:embed="rId7">
              <a:alphaModFix/>
            </a:blip>
            <a:srcRect r="15320"/>
            <a:stretch/>
          </p:blipFill>
          <p:spPr>
            <a:xfrm>
              <a:off x="1752600" y="2057995"/>
              <a:ext cx="1834661" cy="1350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" y="3407733"/>
              <a:ext cx="1185578" cy="8893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" y="4303545"/>
              <a:ext cx="1185579" cy="889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406423" y="5048701"/>
              <a:ext cx="1180838" cy="8854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"/>
          <p:cNvSpPr/>
          <p:nvPr/>
        </p:nvSpPr>
        <p:spPr>
          <a:xfrm>
            <a:off x="-6425" y="4323243"/>
            <a:ext cx="12192000" cy="25259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88000" tIns="288000" rIns="288000" bIns="28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93" name="Google Shape;193;p5"/>
          <p:cNvGrpSpPr/>
          <p:nvPr/>
        </p:nvGrpSpPr>
        <p:grpSpPr>
          <a:xfrm>
            <a:off x="2682801" y="4831135"/>
            <a:ext cx="9383311" cy="1927334"/>
            <a:chOff x="1879630" y="4827685"/>
            <a:chExt cx="7378163" cy="1482658"/>
          </a:xfrm>
        </p:grpSpPr>
        <p:grpSp>
          <p:nvGrpSpPr>
            <p:cNvPr id="194" name="Google Shape;194;p5"/>
            <p:cNvGrpSpPr/>
            <p:nvPr/>
          </p:nvGrpSpPr>
          <p:grpSpPr>
            <a:xfrm>
              <a:off x="1879630" y="4827685"/>
              <a:ext cx="7378163" cy="1482658"/>
              <a:chOff x="1053233" y="4923831"/>
              <a:chExt cx="9625022" cy="1934169"/>
            </a:xfrm>
          </p:grpSpPr>
          <p:graphicFrame>
            <p:nvGraphicFramePr>
              <p:cNvPr id="195" name="Google Shape;195;p5"/>
              <p:cNvGraphicFramePr/>
              <p:nvPr/>
            </p:nvGraphicFramePr>
            <p:xfrm>
              <a:off x="1053233" y="4923831"/>
              <a:ext cx="9465317" cy="193416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196" name="Google Shape;196;p5"/>
              <p:cNvGrpSpPr/>
              <p:nvPr/>
            </p:nvGrpSpPr>
            <p:grpSpPr>
              <a:xfrm>
                <a:off x="1858160" y="5034117"/>
                <a:ext cx="8820095" cy="1453628"/>
                <a:chOff x="1858160" y="5034117"/>
                <a:chExt cx="8820095" cy="1453628"/>
              </a:xfrm>
            </p:grpSpPr>
            <p:sp>
              <p:nvSpPr>
                <p:cNvPr id="197" name="Google Shape;197;p5"/>
                <p:cNvSpPr txBox="1"/>
                <p:nvPr/>
              </p:nvSpPr>
              <p:spPr>
                <a:xfrm>
                  <a:off x="6502065" y="5034117"/>
                  <a:ext cx="1106691" cy="502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1,995</a:t>
                  </a:r>
                  <a:endParaRPr/>
                </a:p>
              </p:txBody>
            </p:sp>
            <p:sp>
              <p:nvSpPr>
                <p:cNvPr id="198" name="Google Shape;198;p5"/>
                <p:cNvSpPr txBox="1"/>
                <p:nvPr/>
              </p:nvSpPr>
              <p:spPr>
                <a:xfrm>
                  <a:off x="1904163" y="5338797"/>
                  <a:ext cx="1027357" cy="502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1,297</a:t>
                  </a:r>
                  <a:endParaRPr/>
                </a:p>
              </p:txBody>
            </p:sp>
            <p:sp>
              <p:nvSpPr>
                <p:cNvPr id="199" name="Google Shape;199;p5"/>
                <p:cNvSpPr txBox="1"/>
                <p:nvPr/>
              </p:nvSpPr>
              <p:spPr>
                <a:xfrm>
                  <a:off x="1858160" y="5683147"/>
                  <a:ext cx="947260" cy="24709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(VCT service)</a:t>
                  </a:r>
                  <a:endParaRPr sz="1000" b="1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 txBox="1"/>
                <p:nvPr/>
              </p:nvSpPr>
              <p:spPr>
                <a:xfrm>
                  <a:off x="6470418" y="5359391"/>
                  <a:ext cx="1093838" cy="289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900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(ART service)</a:t>
                  </a:r>
                  <a:endParaRPr sz="900" b="1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 txBox="1"/>
                <p:nvPr/>
              </p:nvSpPr>
              <p:spPr>
                <a:xfrm>
                  <a:off x="8279408" y="5914083"/>
                  <a:ext cx="633253" cy="4015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135</a:t>
                  </a:r>
                  <a:endParaRPr/>
                </a:p>
              </p:txBody>
            </p:sp>
            <p:sp>
              <p:nvSpPr>
                <p:cNvPr id="202" name="Google Shape;202;p5"/>
                <p:cNvSpPr txBox="1"/>
                <p:nvPr/>
              </p:nvSpPr>
              <p:spPr>
                <a:xfrm>
                  <a:off x="8053691" y="6196581"/>
                  <a:ext cx="1056068" cy="24709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(STIs service)</a:t>
                  </a:r>
                  <a:endParaRPr sz="1000" b="1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 txBox="1"/>
                <p:nvPr/>
              </p:nvSpPr>
              <p:spPr>
                <a:xfrm>
                  <a:off x="3735001" y="5934735"/>
                  <a:ext cx="616012" cy="502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44</a:t>
                  </a:r>
                  <a:endParaRPr/>
                </a:p>
              </p:txBody>
            </p:sp>
            <p:sp>
              <p:nvSpPr>
                <p:cNvPr id="204" name="Google Shape;204;p5"/>
                <p:cNvSpPr txBox="1"/>
                <p:nvPr/>
              </p:nvSpPr>
              <p:spPr>
                <a:xfrm>
                  <a:off x="3388706" y="6240651"/>
                  <a:ext cx="987265" cy="24709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(PrEP service)</a:t>
                  </a:r>
                  <a:endParaRPr sz="1000" b="1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5"/>
                <p:cNvSpPr txBox="1"/>
                <p:nvPr/>
              </p:nvSpPr>
              <p:spPr>
                <a:xfrm>
                  <a:off x="5336233" y="5934056"/>
                  <a:ext cx="629729" cy="502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27</a:t>
                  </a:r>
                  <a:endParaRPr/>
                </a:p>
              </p:txBody>
            </p:sp>
            <p:sp>
              <p:nvSpPr>
                <p:cNvPr id="206" name="Google Shape;206;p5"/>
                <p:cNvSpPr txBox="1"/>
                <p:nvPr/>
              </p:nvSpPr>
              <p:spPr>
                <a:xfrm>
                  <a:off x="4986714" y="6231252"/>
                  <a:ext cx="1077415" cy="24709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(PEP service)</a:t>
                  </a:r>
                  <a:endParaRPr sz="1000" b="1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" name="Google Shape;207;p5"/>
                <p:cNvSpPr txBox="1"/>
                <p:nvPr/>
              </p:nvSpPr>
              <p:spPr>
                <a:xfrm>
                  <a:off x="9844808" y="5759948"/>
                  <a:ext cx="600704" cy="4015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471</a:t>
                  </a:r>
                  <a:endParaRPr/>
                </a:p>
              </p:txBody>
            </p:sp>
            <p:sp>
              <p:nvSpPr>
                <p:cNvPr id="208" name="Google Shape;208;p5"/>
                <p:cNvSpPr txBox="1"/>
                <p:nvPr/>
              </p:nvSpPr>
              <p:spPr>
                <a:xfrm>
                  <a:off x="9522633" y="6067649"/>
                  <a:ext cx="1155622" cy="24709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accen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(MMT service)</a:t>
                  </a:r>
                  <a:endParaRPr sz="1000" b="1">
                    <a:solidFill>
                      <a:schemeClr val="accen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9" name="Google Shape;209;p5"/>
            <p:cNvGrpSpPr/>
            <p:nvPr/>
          </p:nvGrpSpPr>
          <p:grpSpPr>
            <a:xfrm>
              <a:off x="2065344" y="5085830"/>
              <a:ext cx="480703" cy="463533"/>
              <a:chOff x="629097" y="4947182"/>
              <a:chExt cx="477576" cy="460519"/>
            </a:xfrm>
          </p:grpSpPr>
          <p:sp>
            <p:nvSpPr>
              <p:cNvPr id="210" name="Google Shape;210;p5"/>
              <p:cNvSpPr/>
              <p:nvPr/>
            </p:nvSpPr>
            <p:spPr>
              <a:xfrm>
                <a:off x="629097" y="4947182"/>
                <a:ext cx="477576" cy="46051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id="211" name="Google Shape;211;p5" descr="A black background with a black square&#10;&#10;Description automatically generated with medium confidenc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76624" y="5027032"/>
                <a:ext cx="180270" cy="300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5"/>
            <p:cNvGrpSpPr/>
            <p:nvPr/>
          </p:nvGrpSpPr>
          <p:grpSpPr>
            <a:xfrm>
              <a:off x="3276705" y="5557855"/>
              <a:ext cx="446647" cy="433753"/>
              <a:chOff x="1738270" y="5466566"/>
              <a:chExt cx="434241" cy="421705"/>
            </a:xfrm>
          </p:grpSpPr>
          <p:sp>
            <p:nvSpPr>
              <p:cNvPr id="213" name="Google Shape;213;p5"/>
              <p:cNvSpPr/>
              <p:nvPr/>
            </p:nvSpPr>
            <p:spPr>
              <a:xfrm>
                <a:off x="1738270" y="5466566"/>
                <a:ext cx="434241" cy="42170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288000" tIns="288000" rIns="288000" bIns="28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id="214" name="Google Shape;214;p5" descr="A white and black logo&#10;&#10;Description automatically generated with medium confidenc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849869" y="5527077"/>
                <a:ext cx="268931" cy="2770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5" name="Google Shape;215;p5"/>
            <p:cNvGrpSpPr/>
            <p:nvPr/>
          </p:nvGrpSpPr>
          <p:grpSpPr>
            <a:xfrm>
              <a:off x="4454205" y="5557853"/>
              <a:ext cx="460476" cy="438983"/>
              <a:chOff x="2791400" y="5490226"/>
              <a:chExt cx="434241" cy="413973"/>
            </a:xfrm>
          </p:grpSpPr>
          <p:sp>
            <p:nvSpPr>
              <p:cNvPr id="216" name="Google Shape;216;p5"/>
              <p:cNvSpPr/>
              <p:nvPr/>
            </p:nvSpPr>
            <p:spPr>
              <a:xfrm>
                <a:off x="2791400" y="5490226"/>
                <a:ext cx="434241" cy="413973"/>
              </a:xfrm>
              <a:prstGeom prst="ellipse">
                <a:avLst/>
              </a:prstGeom>
              <a:solidFill>
                <a:srgbClr val="889191"/>
              </a:solidFill>
              <a:ln>
                <a:noFill/>
              </a:ln>
            </p:spPr>
            <p:txBody>
              <a:bodyPr spcFirstLastPara="1" wrap="square" lIns="288000" tIns="288000" rIns="288000" bIns="28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id="217" name="Google Shape;217;p5" descr="A white box with red text and a pill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906741" y="5535238"/>
                <a:ext cx="268931" cy="2770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8" name="Google Shape;218;p5"/>
            <p:cNvGrpSpPr/>
            <p:nvPr/>
          </p:nvGrpSpPr>
          <p:grpSpPr>
            <a:xfrm>
              <a:off x="5590360" y="4845529"/>
              <a:ext cx="482726" cy="463534"/>
              <a:chOff x="5937921" y="5089171"/>
              <a:chExt cx="428609" cy="411569"/>
            </a:xfrm>
          </p:grpSpPr>
          <p:sp>
            <p:nvSpPr>
              <p:cNvPr id="219" name="Google Shape;219;p5"/>
              <p:cNvSpPr/>
              <p:nvPr/>
            </p:nvSpPr>
            <p:spPr>
              <a:xfrm>
                <a:off x="5937921" y="5089171"/>
                <a:ext cx="428609" cy="411569"/>
              </a:xfrm>
              <a:prstGeom prst="ellipse">
                <a:avLst/>
              </a:prstGeom>
              <a:solidFill>
                <a:srgbClr val="C1CACA"/>
              </a:solidFill>
              <a:ln>
                <a:noFill/>
              </a:ln>
            </p:spPr>
            <p:txBody>
              <a:bodyPr spcFirstLastPara="1" wrap="square" lIns="288000" tIns="288000" rIns="288000" bIns="28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id="220" name="Google Shape;220;p5" descr="A red and black medical icons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025505" y="5156605"/>
                <a:ext cx="314218" cy="2670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1" name="Google Shape;221;p5"/>
            <p:cNvGrpSpPr/>
            <p:nvPr/>
          </p:nvGrpSpPr>
          <p:grpSpPr>
            <a:xfrm>
              <a:off x="6785436" y="5530877"/>
              <a:ext cx="460476" cy="438983"/>
              <a:chOff x="4909760" y="5452126"/>
              <a:chExt cx="434241" cy="413973"/>
            </a:xfrm>
          </p:grpSpPr>
          <p:sp>
            <p:nvSpPr>
              <p:cNvPr id="222" name="Google Shape;222;p5"/>
              <p:cNvSpPr/>
              <p:nvPr/>
            </p:nvSpPr>
            <p:spPr>
              <a:xfrm>
                <a:off x="4909760" y="5452126"/>
                <a:ext cx="434241" cy="413973"/>
              </a:xfrm>
              <a:prstGeom prst="ellipse">
                <a:avLst/>
              </a:prstGeom>
              <a:solidFill>
                <a:srgbClr val="85A6FF"/>
              </a:solidFill>
              <a:ln>
                <a:noFill/>
              </a:ln>
            </p:spPr>
            <p:txBody>
              <a:bodyPr spcFirstLastPara="1" wrap="square" lIns="288000" tIns="288000" rIns="288000" bIns="28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id="223" name="Google Shape;223;p5" descr="A white symbol with a shield and a cross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979450" y="5515685"/>
                <a:ext cx="293378" cy="2770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4" name="Google Shape;224;p5"/>
            <p:cNvGrpSpPr/>
            <p:nvPr/>
          </p:nvGrpSpPr>
          <p:grpSpPr>
            <a:xfrm>
              <a:off x="7988265" y="5392424"/>
              <a:ext cx="460476" cy="447346"/>
              <a:chOff x="5920916" y="5394266"/>
              <a:chExt cx="434241" cy="421859"/>
            </a:xfrm>
          </p:grpSpPr>
          <p:sp>
            <p:nvSpPr>
              <p:cNvPr id="225" name="Google Shape;225;p5"/>
              <p:cNvSpPr/>
              <p:nvPr/>
            </p:nvSpPr>
            <p:spPr>
              <a:xfrm>
                <a:off x="5920916" y="5394266"/>
                <a:ext cx="434241" cy="42185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288000" tIns="288000" rIns="288000" bIns="2880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pic>
            <p:nvPicPr>
              <p:cNvPr id="226" name="Google Shape;226;p5" descr="A white bottle and a blue glass&#10;&#10;Description automatically generated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006534" y="5461261"/>
                <a:ext cx="293378" cy="2526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27" name="Google Shape;227;p5"/>
          <p:cNvSpPr txBox="1">
            <a:spLocks noGrp="1"/>
          </p:cNvSpPr>
          <p:nvPr>
            <p:ph type="title"/>
          </p:nvPr>
        </p:nvSpPr>
        <p:spPr>
          <a:xfrm>
            <a:off x="2082394" y="321526"/>
            <a:ext cx="9812412" cy="61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Data Collection and Analysis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8" name="Google Shape;228;p5"/>
          <p:cNvCxnSpPr/>
          <p:nvPr/>
        </p:nvCxnSpPr>
        <p:spPr>
          <a:xfrm>
            <a:off x="5151934" y="1980093"/>
            <a:ext cx="0" cy="2173594"/>
          </a:xfrm>
          <a:prstGeom prst="straightConnector1">
            <a:avLst/>
          </a:prstGeom>
          <a:noFill/>
          <a:ln w="222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9" name="Google Shape;229;p5"/>
          <p:cNvSpPr/>
          <p:nvPr/>
        </p:nvSpPr>
        <p:spPr>
          <a:xfrm>
            <a:off x="2887210" y="6470934"/>
            <a:ext cx="6287473" cy="299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Verdana"/>
              <a:buNone/>
            </a:pPr>
            <a:r>
              <a:rPr lang="en-US" sz="100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Remark</a:t>
            </a:r>
            <a:r>
              <a:rPr lang="en-US" sz="1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: A client may complete more than one service survey if they receive multiple services.</a:t>
            </a:r>
            <a:endParaRPr sz="100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0" name="Google Shape;230;p5"/>
          <p:cNvSpPr txBox="1"/>
          <p:nvPr/>
        </p:nvSpPr>
        <p:spPr>
          <a:xfrm>
            <a:off x="5415378" y="1396688"/>
            <a:ext cx="5447083" cy="47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Collected data on following topics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5"/>
          <p:cNvSpPr/>
          <p:nvPr/>
        </p:nvSpPr>
        <p:spPr>
          <a:xfrm>
            <a:off x="6406938" y="1876725"/>
            <a:ext cx="2253300" cy="1066032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VCT (HIV testing, </a:t>
            </a:r>
            <a:r>
              <a:rPr lang="en-US" sz="16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PEP, condoms, lubricants and index testing)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"/>
          <p:cNvSpPr/>
          <p:nvPr/>
        </p:nvSpPr>
        <p:spPr>
          <a:xfrm>
            <a:off x="9711209" y="1912869"/>
            <a:ext cx="2127859" cy="72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Stigma and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discrimination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/>
          <p:cNvSpPr/>
          <p:nvPr/>
        </p:nvSpPr>
        <p:spPr>
          <a:xfrm>
            <a:off x="6406950" y="3145950"/>
            <a:ext cx="2134200" cy="9741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Treatment services (ARV, VL, 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MMD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DSD and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U=U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STIs</a:t>
            </a:r>
            <a:endParaRPr/>
          </a:p>
        </p:txBody>
      </p:sp>
      <p:sp>
        <p:nvSpPr>
          <p:cNvPr id="234" name="Google Shape;234;p5"/>
          <p:cNvSpPr/>
          <p:nvPr/>
        </p:nvSpPr>
        <p:spPr>
          <a:xfrm>
            <a:off x="9708007" y="3179700"/>
            <a:ext cx="2134265" cy="844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Management issues: hours, confidentiality, safety and security, and complaints</a:t>
            </a:r>
            <a:endParaRPr/>
          </a:p>
        </p:txBody>
      </p:sp>
      <p:grpSp>
        <p:nvGrpSpPr>
          <p:cNvPr id="235" name="Google Shape;235;p5"/>
          <p:cNvGrpSpPr/>
          <p:nvPr/>
        </p:nvGrpSpPr>
        <p:grpSpPr>
          <a:xfrm>
            <a:off x="5494914" y="1847179"/>
            <a:ext cx="846667" cy="846667"/>
            <a:chOff x="5494914" y="1877797"/>
            <a:chExt cx="846667" cy="846667"/>
          </a:xfrm>
        </p:grpSpPr>
        <p:sp>
          <p:nvSpPr>
            <p:cNvPr id="236" name="Google Shape;236;p5"/>
            <p:cNvSpPr/>
            <p:nvPr/>
          </p:nvSpPr>
          <p:spPr>
            <a:xfrm>
              <a:off x="5494914" y="1877797"/>
              <a:ext cx="846667" cy="8466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288000" tIns="288000" rIns="288000" bIns="28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37" name="Google Shape;237;p5" descr="A black background with white squares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45197" y="2091580"/>
              <a:ext cx="546100" cy="419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8" name="Google Shape;238;p5"/>
          <p:cNvGrpSpPr/>
          <p:nvPr/>
        </p:nvGrpSpPr>
        <p:grpSpPr>
          <a:xfrm>
            <a:off x="8725592" y="1847179"/>
            <a:ext cx="846667" cy="846667"/>
            <a:chOff x="8781712" y="1386109"/>
            <a:chExt cx="846667" cy="846667"/>
          </a:xfrm>
        </p:grpSpPr>
        <p:sp>
          <p:nvSpPr>
            <p:cNvPr id="239" name="Google Shape;239;p5"/>
            <p:cNvSpPr/>
            <p:nvPr/>
          </p:nvSpPr>
          <p:spPr>
            <a:xfrm>
              <a:off x="8781712" y="1386109"/>
              <a:ext cx="846667" cy="8466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288000" tIns="288000" rIns="288000" bIns="28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40" name="Google Shape;240;p5" descr="A circular white arrow with a black background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960045" y="1566580"/>
              <a:ext cx="558800" cy="48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" name="Google Shape;241;p5"/>
          <p:cNvGrpSpPr/>
          <p:nvPr/>
        </p:nvGrpSpPr>
        <p:grpSpPr>
          <a:xfrm>
            <a:off x="5474489" y="3209658"/>
            <a:ext cx="846667" cy="846667"/>
            <a:chOff x="5474489" y="3176033"/>
            <a:chExt cx="846667" cy="846667"/>
          </a:xfrm>
        </p:grpSpPr>
        <p:sp>
          <p:nvSpPr>
            <p:cNvPr id="242" name="Google Shape;242;p5"/>
            <p:cNvSpPr/>
            <p:nvPr/>
          </p:nvSpPr>
          <p:spPr>
            <a:xfrm>
              <a:off x="5474489" y="3176033"/>
              <a:ext cx="846667" cy="8466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288000" tIns="288000" rIns="288000" bIns="28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43" name="Google Shape;243;p5" descr="A black background with a black square&#10;&#10;Description automatically generated with medium confidence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700972" y="3396166"/>
              <a:ext cx="393700" cy="406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4" name="Google Shape;244;p5"/>
          <p:cNvGrpSpPr/>
          <p:nvPr/>
        </p:nvGrpSpPr>
        <p:grpSpPr>
          <a:xfrm>
            <a:off x="8750445" y="3209658"/>
            <a:ext cx="846667" cy="846667"/>
            <a:chOff x="8781712" y="2357936"/>
            <a:chExt cx="846667" cy="846667"/>
          </a:xfrm>
        </p:grpSpPr>
        <p:sp>
          <p:nvSpPr>
            <p:cNvPr id="245" name="Google Shape;245;p5"/>
            <p:cNvSpPr/>
            <p:nvPr/>
          </p:nvSpPr>
          <p:spPr>
            <a:xfrm>
              <a:off x="8781712" y="2357936"/>
              <a:ext cx="846667" cy="8466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288000" tIns="288000" rIns="288000" bIns="28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46" name="Google Shape;246;p5" descr="A white arrows and a gear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969551" y="2558435"/>
              <a:ext cx="482600" cy="48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5"/>
          <p:cNvSpPr txBox="1"/>
          <p:nvPr/>
        </p:nvSpPr>
        <p:spPr>
          <a:xfrm>
            <a:off x="417002" y="1912869"/>
            <a:ext cx="1297544" cy="62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Populations and sites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5"/>
          <p:cNvSpPr/>
          <p:nvPr/>
        </p:nvSpPr>
        <p:spPr>
          <a:xfrm>
            <a:off x="2792760" y="1912869"/>
            <a:ext cx="2365464" cy="134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MSM, TGW, SW, PWID, Male, Female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facility (2022)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 facilities (2023)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 facilities (2024)</a:t>
            </a:r>
            <a:endParaRPr/>
          </a:p>
        </p:txBody>
      </p:sp>
      <p:grpSp>
        <p:nvGrpSpPr>
          <p:cNvPr id="249" name="Google Shape;249;p5"/>
          <p:cNvGrpSpPr/>
          <p:nvPr/>
        </p:nvGrpSpPr>
        <p:grpSpPr>
          <a:xfrm>
            <a:off x="1758440" y="1839464"/>
            <a:ext cx="842304" cy="862096"/>
            <a:chOff x="8142339" y="2123272"/>
            <a:chExt cx="846667" cy="846667"/>
          </a:xfrm>
        </p:grpSpPr>
        <p:sp>
          <p:nvSpPr>
            <p:cNvPr id="250" name="Google Shape;250;p5"/>
            <p:cNvSpPr/>
            <p:nvPr/>
          </p:nvSpPr>
          <p:spPr>
            <a:xfrm>
              <a:off x="8142339" y="2123272"/>
              <a:ext cx="846667" cy="84666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288000" tIns="288000" rIns="288000" bIns="28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51" name="Google Shape;251;p5" descr="A yellow and white circle with a person in it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300987" y="2345278"/>
              <a:ext cx="504742" cy="4470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2" name="Google Shape;252;p5"/>
          <p:cNvSpPr txBox="1"/>
          <p:nvPr/>
        </p:nvSpPr>
        <p:spPr>
          <a:xfrm>
            <a:off x="2791990" y="3222783"/>
            <a:ext cx="235994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statistical methods such as frequency, percentage, and content analysis. </a:t>
            </a:r>
            <a:endParaRPr/>
          </a:p>
        </p:txBody>
      </p:sp>
      <p:sp>
        <p:nvSpPr>
          <p:cNvPr id="253" name="Google Shape;253;p5"/>
          <p:cNvSpPr txBox="1"/>
          <p:nvPr/>
        </p:nvSpPr>
        <p:spPr>
          <a:xfrm>
            <a:off x="381719" y="3313723"/>
            <a:ext cx="1583986" cy="62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analysis methods </a:t>
            </a:r>
            <a:endParaRPr sz="1800" b="1" i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4" name="Google Shape;254;p5"/>
          <p:cNvGrpSpPr/>
          <p:nvPr/>
        </p:nvGrpSpPr>
        <p:grpSpPr>
          <a:xfrm>
            <a:off x="1752845" y="3201943"/>
            <a:ext cx="852201" cy="862096"/>
            <a:chOff x="1775367" y="1952748"/>
            <a:chExt cx="495941" cy="495941"/>
          </a:xfrm>
        </p:grpSpPr>
        <p:sp>
          <p:nvSpPr>
            <p:cNvPr id="255" name="Google Shape;255;p5"/>
            <p:cNvSpPr/>
            <p:nvPr/>
          </p:nvSpPr>
          <p:spPr>
            <a:xfrm>
              <a:off x="1775367" y="1952748"/>
              <a:ext cx="495941" cy="495941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288000" tIns="288000" rIns="288000" bIns="28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56" name="Google Shape;256;p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96949" y="2066489"/>
              <a:ext cx="254303" cy="2403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7" name="Google Shape;257;p5"/>
          <p:cNvSpPr/>
          <p:nvPr/>
        </p:nvSpPr>
        <p:spPr>
          <a:xfrm>
            <a:off x="2631989" y="4388566"/>
            <a:ext cx="9342357" cy="38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7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umber </a:t>
            </a:r>
            <a:r>
              <a:rPr lang="en-US" sz="1700" b="1"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7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responses collected from clients who received HIV services in Chiang Mai (2022-2024) </a:t>
            </a:r>
            <a:endParaRPr sz="1700" b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8" name="Google Shape;258;p5"/>
          <p:cNvGrpSpPr/>
          <p:nvPr/>
        </p:nvGrpSpPr>
        <p:grpSpPr>
          <a:xfrm>
            <a:off x="2682800" y="4979034"/>
            <a:ext cx="104091" cy="1528824"/>
            <a:chOff x="5449898" y="537817"/>
            <a:chExt cx="59207" cy="1124162"/>
          </a:xfrm>
        </p:grpSpPr>
        <p:cxnSp>
          <p:nvCxnSpPr>
            <p:cNvPr id="259" name="Google Shape;259;p5"/>
            <p:cNvCxnSpPr/>
            <p:nvPr/>
          </p:nvCxnSpPr>
          <p:spPr>
            <a:xfrm>
              <a:off x="5449898" y="537817"/>
              <a:ext cx="0" cy="1124162"/>
            </a:xfrm>
            <a:prstGeom prst="straightConnector1">
              <a:avLst/>
            </a:prstGeom>
            <a:noFill/>
            <a:ln w="19050" cap="flat" cmpd="sng">
              <a:solidFill>
                <a:srgbClr val="030D4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60" name="Google Shape;260;p5"/>
            <p:cNvSpPr/>
            <p:nvPr/>
          </p:nvSpPr>
          <p:spPr>
            <a:xfrm rot="5400000">
              <a:off x="5370409" y="1059547"/>
              <a:ext cx="218186" cy="59206"/>
            </a:xfrm>
            <a:prstGeom prst="triangle">
              <a:avLst>
                <a:gd name="adj" fmla="val 50000"/>
              </a:avLst>
            </a:prstGeom>
            <a:solidFill>
              <a:srgbClr val="030D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261" name="Google Shape;261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29330" y="4979035"/>
            <a:ext cx="2253149" cy="15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36bf7b5ccb2_5_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2952" y="2123475"/>
            <a:ext cx="8819451" cy="461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36bf7b5ccb2_5_0"/>
          <p:cNvSpPr txBox="1">
            <a:spLocks noGrp="1"/>
          </p:cNvSpPr>
          <p:nvPr>
            <p:ph type="title"/>
          </p:nvPr>
        </p:nvSpPr>
        <p:spPr>
          <a:xfrm>
            <a:off x="2485500" y="384563"/>
            <a:ext cx="7632700" cy="122396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Results and Improvement :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Increased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PrEP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Availability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36bf7b5ccb2_5_0"/>
          <p:cNvSpPr txBox="1"/>
          <p:nvPr/>
        </p:nvSpPr>
        <p:spPr>
          <a:xfrm>
            <a:off x="4250900" y="6473425"/>
            <a:ext cx="73434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hospitals registered as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service facilities in Chiang Mai province in 2022-2024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36bf7b5ccb2_5_0"/>
          <p:cNvSpPr txBox="1"/>
          <p:nvPr/>
        </p:nvSpPr>
        <p:spPr>
          <a:xfrm>
            <a:off x="9146650" y="623700"/>
            <a:ext cx="2445300" cy="9279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Expansion of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facilities from 13 to 24 hospitals across all 24 districts (2024)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6bf7b5ccb2_5_0"/>
          <p:cNvSpPr txBox="1"/>
          <p:nvPr/>
        </p:nvSpPr>
        <p:spPr>
          <a:xfrm>
            <a:off x="6154550" y="1997434"/>
            <a:ext cx="3331200" cy="11756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Conducted a series of advocacy efforts with partner hospitals, supported by the Chiang Mai Provincial Public Health Office, to expand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availability.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6bf7b5ccb2_5_0"/>
          <p:cNvSpPr txBox="1"/>
          <p:nvPr/>
        </p:nvSpPr>
        <p:spPr>
          <a:xfrm>
            <a:off x="4553350" y="3536425"/>
            <a:ext cx="2616600" cy="9279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Clients reported low or limited availability to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when visiting 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hospital for HIV testing (2022)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36bf7b5ccb2_5_0"/>
          <p:cNvSpPr/>
          <p:nvPr/>
        </p:nvSpPr>
        <p:spPr>
          <a:xfrm rot="10800000">
            <a:off x="5686750" y="4508507"/>
            <a:ext cx="502200" cy="596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5" name="Google Shape;275;g36bf7b5ccb2_5_0"/>
          <p:cNvSpPr/>
          <p:nvPr/>
        </p:nvSpPr>
        <p:spPr>
          <a:xfrm rot="10800000">
            <a:off x="7860500" y="3260578"/>
            <a:ext cx="502200" cy="596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6" name="Google Shape;276;g36bf7b5ccb2_5_0"/>
          <p:cNvSpPr/>
          <p:nvPr/>
        </p:nvSpPr>
        <p:spPr>
          <a:xfrm rot="10800000">
            <a:off x="10118200" y="1595694"/>
            <a:ext cx="502200" cy="596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ba2e4651e_0_18"/>
          <p:cNvSpPr txBox="1">
            <a:spLocks noGrp="1"/>
          </p:cNvSpPr>
          <p:nvPr>
            <p:ph type="title"/>
          </p:nvPr>
        </p:nvSpPr>
        <p:spPr>
          <a:xfrm>
            <a:off x="1900800" y="441325"/>
            <a:ext cx="9968700" cy="99811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libri"/>
                <a:ea typeface="Calibri"/>
                <a:cs typeface="Calibri"/>
                <a:sym typeface="Calibri"/>
              </a:rPr>
              <a:t>Results and Improvement :</a:t>
            </a:r>
            <a:br>
              <a:rPr lang="en-US" sz="4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dirty="0">
                <a:latin typeface="Calibri"/>
                <a:ea typeface="Calibri"/>
                <a:cs typeface="Calibri"/>
                <a:sym typeface="Calibri"/>
              </a:rPr>
              <a:t>Multi-Month Dispensing (MMD) for ART  </a:t>
            </a: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36ba2e4651e_0_18"/>
          <p:cNvSpPr txBox="1"/>
          <p:nvPr/>
        </p:nvSpPr>
        <p:spPr>
          <a:xfrm>
            <a:off x="309575" y="2272400"/>
            <a:ext cx="5466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homa"/>
              <a:buChar char="●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Multi-Month Dispensing (MMD) = ARV supply &gt; 3 months.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homa"/>
              <a:buChar char="●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 Challenge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Only 50% of ART clients received more than a 3-month ARV supply.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g36ba2e4651e_0_1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8525" y="1927350"/>
            <a:ext cx="6158226" cy="407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36ba2e4651e_0_18"/>
          <p:cNvSpPr txBox="1"/>
          <p:nvPr/>
        </p:nvSpPr>
        <p:spPr>
          <a:xfrm>
            <a:off x="10503925" y="3379150"/>
            <a:ext cx="5781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50%</a:t>
            </a:r>
            <a:endParaRPr sz="13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6" name="Google Shape;286;g36ba2e4651e_0_18"/>
          <p:cNvSpPr txBox="1"/>
          <p:nvPr/>
        </p:nvSpPr>
        <p:spPr>
          <a:xfrm>
            <a:off x="9858900" y="4588175"/>
            <a:ext cx="5781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68%</a:t>
            </a:r>
            <a:endParaRPr sz="13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7" name="Google Shape;287;g36ba2e4651e_0_18"/>
          <p:cNvSpPr txBox="1"/>
          <p:nvPr/>
        </p:nvSpPr>
        <p:spPr>
          <a:xfrm>
            <a:off x="442925" y="3608223"/>
            <a:ext cx="5466000" cy="95920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Policy Change</a:t>
            </a:r>
            <a:r>
              <a:rPr lang="en-US" sz="20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: Chiang Mai Provincial Health Office set a 30% MMD-ART enrollment target for all 24 hospitals in the province.</a:t>
            </a:r>
            <a:endParaRPr sz="2000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68B57A-2DB4-883D-3FB5-8B28E6133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309" y="4759965"/>
            <a:ext cx="1763434" cy="1322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AC2554-F2AE-27E3-DCBF-815456093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25" y="4759965"/>
            <a:ext cx="1763434" cy="13222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6be67043e5_6_0"/>
          <p:cNvSpPr txBox="1">
            <a:spLocks noGrp="1"/>
          </p:cNvSpPr>
          <p:nvPr>
            <p:ph type="title"/>
          </p:nvPr>
        </p:nvSpPr>
        <p:spPr>
          <a:xfrm>
            <a:off x="2343875" y="441325"/>
            <a:ext cx="9483600" cy="1008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Results and Improvement:  Understanding of Undetectable = Untransmittable (U=U)</a:t>
            </a:r>
            <a:endParaRPr sz="4000"/>
          </a:p>
        </p:txBody>
      </p:sp>
      <p:grpSp>
        <p:nvGrpSpPr>
          <p:cNvPr id="294" name="Google Shape;294;g36be67043e5_6_0"/>
          <p:cNvGrpSpPr/>
          <p:nvPr/>
        </p:nvGrpSpPr>
        <p:grpSpPr>
          <a:xfrm>
            <a:off x="670789" y="5160291"/>
            <a:ext cx="5089200" cy="1178402"/>
            <a:chOff x="861575" y="5082173"/>
            <a:chExt cx="5089200" cy="1178402"/>
          </a:xfrm>
        </p:grpSpPr>
        <p:grpSp>
          <p:nvGrpSpPr>
            <p:cNvPr id="295" name="Google Shape;295;g36be67043e5_6_0"/>
            <p:cNvGrpSpPr/>
            <p:nvPr/>
          </p:nvGrpSpPr>
          <p:grpSpPr>
            <a:xfrm>
              <a:off x="1987975" y="5082173"/>
              <a:ext cx="3019451" cy="639813"/>
              <a:chOff x="1087375" y="5232148"/>
              <a:chExt cx="3019451" cy="639813"/>
            </a:xfrm>
          </p:grpSpPr>
          <p:pic>
            <p:nvPicPr>
              <p:cNvPr id="296" name="Google Shape;296;g36be67043e5_6_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087375" y="5252088"/>
                <a:ext cx="753682" cy="6198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7" name="Google Shape;297;g36be67043e5_6_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841055" y="5232148"/>
                <a:ext cx="647620" cy="61987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8" name="Google Shape;298;g36be67043e5_6_0"/>
              <p:cNvSpPr/>
              <p:nvPr/>
            </p:nvSpPr>
            <p:spPr>
              <a:xfrm>
                <a:off x="2628754" y="5371812"/>
                <a:ext cx="1478072" cy="500138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0" i="0" dirty="0">
                    <a:ln w="9525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4A86E8"/>
                    </a:solidFill>
                    <a:latin typeface="Arial"/>
                  </a:rPr>
                  <a:t>8/10</a:t>
                </a:r>
              </a:p>
            </p:txBody>
          </p:sp>
        </p:grpSp>
        <p:sp>
          <p:nvSpPr>
            <p:cNvPr id="299" name="Google Shape;299;g36be67043e5_6_0"/>
            <p:cNvSpPr txBox="1"/>
            <p:nvPr/>
          </p:nvSpPr>
          <p:spPr>
            <a:xfrm>
              <a:off x="861575" y="5845675"/>
              <a:ext cx="5089200" cy="41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Self-Rated Understanding of U=U Among Informed PLHIV</a:t>
              </a:r>
              <a:endParaRPr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0" name="Google Shape;300;g36be67043e5_6_0"/>
          <p:cNvSpPr txBox="1"/>
          <p:nvPr/>
        </p:nvSpPr>
        <p:spPr>
          <a:xfrm>
            <a:off x="442925" y="1819275"/>
            <a:ext cx="54372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Challenge: Limited Understanding of U=U Among PLHIV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75% (2023) and 70% (2024) of PLHIV received U=U counseling.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Clients informed about U=U in 2024 (n=691) reported an average understanding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score of 8 out of 10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markedly higher than the 2 out of 10 reported by those not informed (n=299)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36be67043e5_6_0"/>
          <p:cNvSpPr txBox="1"/>
          <p:nvPr/>
        </p:nvSpPr>
        <p:spPr>
          <a:xfrm>
            <a:off x="6394250" y="1819275"/>
            <a:ext cx="52884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Improvements: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Hospital level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U=U counseling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educational materials (standees and videos) in hospitals to strengthen visibility and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tackle self- stigma among PLHIV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level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Partnered with private sector to launch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province-wide U=U awareness campaign.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g36be67043e5_6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0262" y="5130796"/>
            <a:ext cx="2030776" cy="154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6be67043e5_6_0"/>
          <p:cNvPicPr preferRelativeResize="0"/>
          <p:nvPr/>
        </p:nvPicPr>
        <p:blipFill rotWithShape="1">
          <a:blip r:embed="rId6">
            <a:alphaModFix/>
          </a:blip>
          <a:srcRect l="10480" r="-10479"/>
          <a:stretch/>
        </p:blipFill>
        <p:spPr>
          <a:xfrm>
            <a:off x="5929951" y="5065436"/>
            <a:ext cx="727094" cy="162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36be67043e5_6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4602" y="5117979"/>
            <a:ext cx="625701" cy="156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36be67043e5_6_0"/>
          <p:cNvPicPr preferRelativeResize="0"/>
          <p:nvPr/>
        </p:nvPicPr>
        <p:blipFill rotWithShape="1">
          <a:blip r:embed="rId8">
            <a:alphaModFix/>
          </a:blip>
          <a:srcRect l="5042"/>
          <a:stretch/>
        </p:blipFill>
        <p:spPr>
          <a:xfrm>
            <a:off x="9682798" y="5123399"/>
            <a:ext cx="2284324" cy="155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"/>
          <p:cNvSpPr txBox="1"/>
          <p:nvPr/>
        </p:nvSpPr>
        <p:spPr>
          <a:xfrm>
            <a:off x="584175" y="2010613"/>
            <a:ext cx="6221400" cy="3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Client-centered improvements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CLM-generated data enabled service providers and policymakers to tailor services based on evolving needs of clients in diverse contexts.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Expansion of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facilities from 13 to 24 hospitals.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Scaling up ≥ 3-month MMD at 24 hospitals.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Provincial Health Office launched a comprehensive U=U campaign.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 communication approach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CLM-led campaigns promoted accurate HIV knowledge among health staff, government, and private sectors—shifting from fear-based messaging to understanding.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7"/>
          <p:cNvSpPr txBox="1">
            <a:spLocks noGrp="1"/>
          </p:cNvSpPr>
          <p:nvPr>
            <p:ph type="title"/>
          </p:nvPr>
        </p:nvSpPr>
        <p:spPr>
          <a:xfrm>
            <a:off x="2602503" y="359689"/>
            <a:ext cx="543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Lessons Learned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7"/>
          <p:cNvSpPr txBox="1"/>
          <p:nvPr/>
        </p:nvSpPr>
        <p:spPr>
          <a:xfrm>
            <a:off x="665000" y="4999875"/>
            <a:ext cx="64089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Limitation: </a:t>
            </a:r>
            <a:r>
              <a:rPr lang="en-US" sz="1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Data were collected at convenient service points, which may not represent all clients but reflect real-world experiences at hospitals.</a:t>
            </a:r>
            <a:endParaRPr sz="1600" dirty="0">
              <a:solidFill>
                <a:schemeClr val="accent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3" name="Google Shape;313;p7"/>
          <p:cNvSpPr/>
          <p:nvPr/>
        </p:nvSpPr>
        <p:spPr>
          <a:xfrm>
            <a:off x="8261425" y="2937075"/>
            <a:ext cx="3930600" cy="3921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4" name="Google Shape;31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323" y="3256274"/>
            <a:ext cx="4672983" cy="3363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6ba2e4651e_0_36"/>
          <p:cNvSpPr txBox="1">
            <a:spLocks noGrp="1"/>
          </p:cNvSpPr>
          <p:nvPr>
            <p:ph type="body" idx="1"/>
          </p:nvPr>
        </p:nvSpPr>
        <p:spPr>
          <a:xfrm>
            <a:off x="442925" y="4447163"/>
            <a:ext cx="6504300" cy="193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b="1" dirty="0">
                <a:latin typeface="Calibri"/>
                <a:ea typeface="Calibri"/>
                <a:cs typeface="Calibri"/>
                <a:sym typeface="Calibri"/>
              </a:rPr>
              <a:t>National-Level:</a:t>
            </a:r>
            <a:endParaRPr sz="19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Share findings of CLM data in six provinces with the Ministry of Public Health and the national PLHIV network to inform national policy.</a:t>
            </a:r>
            <a:endParaRPr sz="19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Align CLM efforts with national policy frameworks to advance sustainability.</a:t>
            </a:r>
            <a:endParaRPr sz="19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36ba2e4651e_0_36"/>
          <p:cNvSpPr/>
          <p:nvPr/>
        </p:nvSpPr>
        <p:spPr>
          <a:xfrm>
            <a:off x="7559045" y="824643"/>
            <a:ext cx="4012200" cy="5424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88000" tIns="288000" rIns="288000" bIns="28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2" name="Google Shape;322;g36ba2e4651e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6450" y="1040437"/>
            <a:ext cx="4544799" cy="499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36ba2e4651e_0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79325" y="4524475"/>
            <a:ext cx="1752474" cy="175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36ba2e4651e_0_36"/>
          <p:cNvSpPr txBox="1">
            <a:spLocks noGrp="1"/>
          </p:cNvSpPr>
          <p:nvPr>
            <p:ph type="title"/>
          </p:nvPr>
        </p:nvSpPr>
        <p:spPr>
          <a:xfrm>
            <a:off x="5267025" y="132500"/>
            <a:ext cx="2884800" cy="78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Next Steps</a:t>
            </a:r>
            <a:endParaRPr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36ba2e4651e_0_36"/>
          <p:cNvSpPr txBox="1"/>
          <p:nvPr/>
        </p:nvSpPr>
        <p:spPr>
          <a:xfrm>
            <a:off x="442925" y="1678050"/>
            <a:ext cx="6583500" cy="29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Provincial-Level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 hospital service improvements based on CLM-provided recommendations.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adaptive follow-up questions to reflect evolving local service conditions and the changing needs of clients, expanding to other diseases.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web-based data collection tools to enhance accessibility for diverse service users and enable real-time data visualization.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AS2025">
  <a:themeElements>
    <a:clrScheme name="IAS 2025">
      <a:dk1>
        <a:srgbClr val="000000"/>
      </a:dk1>
      <a:lt1>
        <a:srgbClr val="FFFFFF"/>
      </a:lt1>
      <a:dk2>
        <a:srgbClr val="CC0022"/>
      </a:dk2>
      <a:lt2>
        <a:srgbClr val="FFFFFF"/>
      </a:lt2>
      <a:accent1>
        <a:srgbClr val="1C1D1D"/>
      </a:accent1>
      <a:accent2>
        <a:srgbClr val="B2B2B2"/>
      </a:accent2>
      <a:accent3>
        <a:srgbClr val="CC0022"/>
      </a:accent3>
      <a:accent4>
        <a:srgbClr val="346CFF"/>
      </a:accent4>
      <a:accent5>
        <a:srgbClr val="FF8D00"/>
      </a:accent5>
      <a:accent6>
        <a:srgbClr val="8A3FFC"/>
      </a:accent6>
      <a:hlink>
        <a:srgbClr val="CC0022"/>
      </a:hlink>
      <a:folHlink>
        <a:srgbClr val="CC002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1004</Words>
  <Application>Microsoft Office PowerPoint</Application>
  <PresentationFormat>Widescreen</PresentationFormat>
  <Paragraphs>90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Courier New</vt:lpstr>
      <vt:lpstr>Verdana</vt:lpstr>
      <vt:lpstr>Arial</vt:lpstr>
      <vt:lpstr>Tahoma</vt:lpstr>
      <vt:lpstr>IAS2025</vt:lpstr>
      <vt:lpstr>Advancing HIV Service Quality Through Community-Led Monitoring System  in Chiang Mai, Thailand </vt:lpstr>
      <vt:lpstr>Community-Led Monitoring Overview</vt:lpstr>
      <vt:lpstr>Community-Led Monitoring  Partnerships and Roles</vt:lpstr>
      <vt:lpstr>Data Collection and Analysis</vt:lpstr>
      <vt:lpstr>Results and Improvement :  Increased PrEP Availability</vt:lpstr>
      <vt:lpstr>Results and Improvement : Multi-Month Dispensing (MMD) for ART  </vt:lpstr>
      <vt:lpstr>Results and Improvement:  Understanding of Undetectable = Untransmittable (U=U)</vt:lpstr>
      <vt:lpstr>Lessons Learned</vt:lpstr>
      <vt:lpstr>Next Steps</vt:lpstr>
      <vt:lpstr>Lead with the Community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caremat org</dc:creator>
  <cp:lastModifiedBy>caremat org</cp:lastModifiedBy>
  <cp:revision>4</cp:revision>
  <dcterms:created xsi:type="dcterms:W3CDTF">2025-06-23T06:56:40Z</dcterms:created>
  <dcterms:modified xsi:type="dcterms:W3CDTF">2025-07-09T04:35:11Z</dcterms:modified>
</cp:coreProperties>
</file>