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e Lankiewicz" initials="EL" lastIdx="6" clrIdx="0">
    <p:extLst>
      <p:ext uri="{19B8F6BF-5375-455C-9EA6-DF929625EA0E}">
        <p15:presenceInfo xmlns:p15="http://schemas.microsoft.com/office/powerpoint/2012/main" userId="S-1-5-21-13641068-1258972853-1190612905-8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0"/>
  </p:normalViewPr>
  <p:slideViewPr>
    <p:cSldViewPr snapToGrid="0" snapToObjects="1">
      <p:cViewPr varScale="1">
        <p:scale>
          <a:sx n="98" d="100"/>
          <a:sy n="98" d="100"/>
        </p:scale>
        <p:origin x="101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7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lay out the problem we are trying to fix. 
Describe how KVPs may be unwilling to participate in non-KP led monitoring or research efforts
Describe how its difficult to know how to </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speaking, I would discuss why the community-based data collection was important (eg. respondents could be more open than if they were at facilities, it was important to collect data from individuals no longer accessing care, and is safer.</a:t>
            </a:r>
          </a:p>
          <a:p>
            <a:endParaRPr lang="en-US" dirty="0"/>
          </a:p>
          <a:p>
            <a:r>
              <a:rPr lang="en-US" dirty="0"/>
              <a:t>You should also describe what is meant by a </a:t>
            </a:r>
            <a:r>
              <a:rPr lang="en-US"/>
              <a:t>‘hotspot’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this is the largest sample of key and vulnerable populations in TZ we know about</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taking a second to describe what outreach services are - these are called different things in different countries so will be helpful for people to understand</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9600" y="481012"/>
            <a:ext cx="8081962" cy="3724275"/>
          </a:xfrm>
          <a:prstGeom prst="rect">
            <a:avLst/>
          </a:prstGeom>
          <a:noFill/>
          <a:ln/>
        </p:spPr>
      </p:sp>
      <p:pic>
        <p:nvPicPr>
          <p:cNvPr id="3" name="Image 0" descr="preencoded.png"/>
          <p:cNvPicPr>
            <a:picLocks noChangeAspect="1"/>
          </p:cNvPicPr>
          <p:nvPr/>
        </p:nvPicPr>
        <p:blipFill>
          <a:blip r:embed="rId3"/>
          <a:stretch>
            <a:fillRect/>
          </a:stretch>
        </p:blipFill>
        <p:spPr>
          <a:xfrm>
            <a:off x="4672013" y="2066925"/>
            <a:ext cx="4471988" cy="223838"/>
          </a:xfrm>
          <a:prstGeom prst="rect">
            <a:avLst/>
          </a:prstGeom>
        </p:spPr>
      </p:pic>
      <p:pic>
        <p:nvPicPr>
          <p:cNvPr id="4" name="Image 1" descr="preencoded.png"/>
          <p:cNvPicPr>
            <a:picLocks noChangeAspect="1"/>
          </p:cNvPicPr>
          <p:nvPr/>
        </p:nvPicPr>
        <p:blipFill>
          <a:blip r:embed="rId4"/>
          <a:stretch>
            <a:fillRect/>
          </a:stretch>
        </p:blipFill>
        <p:spPr>
          <a:xfrm>
            <a:off x="939088" y="-90188"/>
            <a:ext cx="8103739" cy="2877479"/>
          </a:xfrm>
          <a:prstGeom prst="rect">
            <a:avLst/>
          </a:prstGeom>
        </p:spPr>
      </p:pic>
      <p:sp>
        <p:nvSpPr>
          <p:cNvPr id="5" name="Text 1"/>
          <p:cNvSpPr/>
          <p:nvPr/>
        </p:nvSpPr>
        <p:spPr>
          <a:xfrm>
            <a:off x="609600" y="3333749"/>
            <a:ext cx="1586523" cy="339481"/>
          </a:xfrm>
          <a:prstGeom prst="rect">
            <a:avLst/>
          </a:prstGeom>
          <a:noFill/>
          <a:ln/>
        </p:spPr>
        <p:txBody>
          <a:bodyPr wrap="square" rtlCol="0" anchor="ctr"/>
          <a:lstStyle/>
          <a:p>
            <a:pPr marL="0" indent="0" algn="l">
              <a:lnSpc>
                <a:spcPts val="1758"/>
              </a:lnSpc>
              <a:buNone/>
            </a:pPr>
            <a:r>
              <a:rPr lang="en-US" sz="1500" dirty="0">
                <a:solidFill>
                  <a:srgbClr val="000000">
                    <a:alpha val="99000"/>
                  </a:srgbClr>
                </a:solidFill>
                <a:latin typeface="Roboto" pitchFamily="34" charset="0"/>
                <a:ea typeface="Roboto" pitchFamily="34" charset="-122"/>
                <a:cs typeface="Roboto" pitchFamily="34" charset="-120"/>
              </a:rPr>
              <a:t>17 July 2025</a:t>
            </a:r>
            <a:endParaRPr lang="en-US" sz="1500" dirty="0"/>
          </a:p>
        </p:txBody>
      </p:sp>
      <p:pic>
        <p:nvPicPr>
          <p:cNvPr id="8" name="Picture 7">
            <a:extLst>
              <a:ext uri="{FF2B5EF4-FFF2-40B4-BE49-F238E27FC236}">
                <a16:creationId xmlns:a16="http://schemas.microsoft.com/office/drawing/2014/main" id="{C9FF1149-26BB-45FE-ABA6-6B31BA803A43}"/>
              </a:ext>
            </a:extLst>
          </p:cNvPr>
          <p:cNvPicPr>
            <a:picLocks noChangeAspect="1"/>
          </p:cNvPicPr>
          <p:nvPr/>
        </p:nvPicPr>
        <p:blipFill>
          <a:blip r:embed="rId5"/>
          <a:stretch>
            <a:fillRect/>
          </a:stretch>
        </p:blipFill>
        <p:spPr>
          <a:xfrm>
            <a:off x="814042" y="4205287"/>
            <a:ext cx="1697092" cy="848546"/>
          </a:xfrm>
          <a:prstGeom prst="rect">
            <a:avLst/>
          </a:prstGeom>
        </p:spPr>
      </p:pic>
      <p:pic>
        <p:nvPicPr>
          <p:cNvPr id="10" name="Picture 9">
            <a:extLst>
              <a:ext uri="{FF2B5EF4-FFF2-40B4-BE49-F238E27FC236}">
                <a16:creationId xmlns:a16="http://schemas.microsoft.com/office/drawing/2014/main" id="{AD616B91-15F3-45BB-B2CE-71FE304DB5A7}"/>
              </a:ext>
            </a:extLst>
          </p:cNvPr>
          <p:cNvPicPr>
            <a:picLocks noChangeAspect="1"/>
          </p:cNvPicPr>
          <p:nvPr/>
        </p:nvPicPr>
        <p:blipFill>
          <a:blip r:embed="rId6"/>
          <a:stretch>
            <a:fillRect/>
          </a:stretch>
        </p:blipFill>
        <p:spPr>
          <a:xfrm>
            <a:off x="3907534" y="4246773"/>
            <a:ext cx="1482223" cy="564727"/>
          </a:xfrm>
          <a:prstGeom prst="rect">
            <a:avLst/>
          </a:prstGeom>
        </p:spPr>
      </p:pic>
      <p:pic>
        <p:nvPicPr>
          <p:cNvPr id="9" name="Picture 8">
            <a:extLst>
              <a:ext uri="{FF2B5EF4-FFF2-40B4-BE49-F238E27FC236}">
                <a16:creationId xmlns:a16="http://schemas.microsoft.com/office/drawing/2014/main" id="{C0B12716-8FDE-A68F-A131-72320AA48158}"/>
              </a:ext>
            </a:extLst>
          </p:cNvPr>
          <p:cNvPicPr>
            <a:picLocks noChangeAspect="1"/>
          </p:cNvPicPr>
          <p:nvPr/>
        </p:nvPicPr>
        <p:blipFill>
          <a:blip r:embed="rId7"/>
          <a:stretch>
            <a:fillRect/>
          </a:stretch>
        </p:blipFill>
        <p:spPr>
          <a:xfrm>
            <a:off x="3498057" y="157162"/>
            <a:ext cx="1891700" cy="765837"/>
          </a:xfrm>
          <a:prstGeom prst="rect">
            <a:avLst/>
          </a:prstGeom>
        </p:spPr>
      </p:pic>
      <p:pic>
        <p:nvPicPr>
          <p:cNvPr id="12" name="Picture 11">
            <a:extLst>
              <a:ext uri="{FF2B5EF4-FFF2-40B4-BE49-F238E27FC236}">
                <a16:creationId xmlns:a16="http://schemas.microsoft.com/office/drawing/2014/main" id="{C746FAE7-7276-F8CB-770A-FDCE31D409A9}"/>
              </a:ext>
            </a:extLst>
          </p:cNvPr>
          <p:cNvPicPr>
            <a:picLocks noChangeAspect="1"/>
          </p:cNvPicPr>
          <p:nvPr/>
        </p:nvPicPr>
        <p:blipFill>
          <a:blip r:embed="rId8"/>
          <a:stretch>
            <a:fillRect/>
          </a:stretch>
        </p:blipFill>
        <p:spPr>
          <a:xfrm>
            <a:off x="6982173" y="4312347"/>
            <a:ext cx="1709389" cy="433577"/>
          </a:xfrm>
          <a:prstGeom prst="rect">
            <a:avLst/>
          </a:prstGeom>
        </p:spPr>
      </p:pic>
      <p:sp>
        <p:nvSpPr>
          <p:cNvPr id="13" name="Text 1">
            <a:extLst>
              <a:ext uri="{FF2B5EF4-FFF2-40B4-BE49-F238E27FC236}">
                <a16:creationId xmlns:a16="http://schemas.microsoft.com/office/drawing/2014/main" id="{4D142B11-24EA-35E9-0836-C3FA34708D5C}"/>
              </a:ext>
            </a:extLst>
          </p:cNvPr>
          <p:cNvSpPr/>
          <p:nvPr/>
        </p:nvSpPr>
        <p:spPr>
          <a:xfrm>
            <a:off x="4197695" y="2778872"/>
            <a:ext cx="2656397" cy="339481"/>
          </a:xfrm>
          <a:prstGeom prst="rect">
            <a:avLst/>
          </a:prstGeom>
          <a:noFill/>
          <a:ln/>
        </p:spPr>
        <p:txBody>
          <a:bodyPr wrap="square" rtlCol="0" anchor="ctr"/>
          <a:lstStyle/>
          <a:p>
            <a:pPr marL="0" indent="0" algn="l">
              <a:lnSpc>
                <a:spcPts val="1758"/>
              </a:lnSpc>
              <a:buNone/>
            </a:pPr>
            <a:r>
              <a:rPr lang="en-US" sz="1500" dirty="0">
                <a:solidFill>
                  <a:srgbClr val="000000">
                    <a:alpha val="99000"/>
                  </a:srgbClr>
                </a:solidFill>
                <a:latin typeface="Roboto" pitchFamily="34" charset="0"/>
                <a:ea typeface="Roboto" pitchFamily="34" charset="-122"/>
                <a:cs typeface="Roboto" pitchFamily="34" charset="-120"/>
              </a:rPr>
              <a:t>By: Philbert Liberatus</a:t>
            </a: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9600" y="609600"/>
            <a:ext cx="3381375" cy="342900"/>
          </a:xfrm>
          <a:prstGeom prst="rect">
            <a:avLst/>
          </a:prstGeom>
          <a:noFill/>
          <a:ln/>
        </p:spPr>
      </p:sp>
      <p:pic>
        <p:nvPicPr>
          <p:cNvPr id="3" name="Image 0" descr="preencoded.png"/>
          <p:cNvPicPr>
            <a:picLocks noChangeAspect="1"/>
          </p:cNvPicPr>
          <p:nvPr/>
        </p:nvPicPr>
        <p:blipFill>
          <a:blip r:embed="rId3"/>
          <a:stretch>
            <a:fillRect/>
          </a:stretch>
        </p:blipFill>
        <p:spPr>
          <a:xfrm>
            <a:off x="704850" y="1357313"/>
            <a:ext cx="6838950" cy="2424113"/>
          </a:xfrm>
          <a:prstGeom prst="rect">
            <a:avLst/>
          </a:prstGeom>
        </p:spPr>
      </p:pic>
      <p:sp>
        <p:nvSpPr>
          <p:cNvPr id="4" name="Text 1"/>
          <p:cNvSpPr/>
          <p:nvPr/>
        </p:nvSpPr>
        <p:spPr>
          <a:xfrm>
            <a:off x="704850" y="4186238"/>
            <a:ext cx="8186738" cy="585788"/>
          </a:xfrm>
          <a:prstGeom prst="rect">
            <a:avLst/>
          </a:prstGeom>
          <a:noFill/>
          <a:ln/>
        </p:spPr>
        <p:txBody>
          <a:bodyPr wrap="square" rtlCol="0" anchor="ctr"/>
          <a:lstStyle/>
          <a:p>
            <a:pPr marL="0" indent="0" algn="l">
              <a:lnSpc>
                <a:spcPts val="1530"/>
              </a:lnSpc>
              <a:buNone/>
            </a:pPr>
            <a:r>
              <a:rPr lang="en-US" sz="1125" kern="0" spc="-11" dirty="0">
                <a:solidFill>
                  <a:srgbClr val="000000">
                    <a:alpha val="99000"/>
                  </a:srgbClr>
                </a:solidFill>
                <a:latin typeface="Roboto"/>
                <a:ea typeface="Roboto"/>
                <a:cs typeface="Inter" pitchFamily="34" charset="-120"/>
              </a:rPr>
              <a:t>More than half (53%, n=159) of KVPs felt very unsafe or unsafe at facilities. Lack of safety at facilities extended beyond criminalized populations to AGYWs as well, with 57% (n=30) of AGYWs using public health facilities reporting feeling unsafe or very unsafe.</a:t>
            </a:r>
            <a:endParaRPr lang="en-US" sz="1125" dirty="0">
              <a:latin typeface="Roboto"/>
              <a:ea typeface="Roboto"/>
            </a:endParaRPr>
          </a:p>
        </p:txBody>
      </p:sp>
      <p:sp>
        <p:nvSpPr>
          <p:cNvPr id="5" name="Text 2"/>
          <p:cNvSpPr/>
          <p:nvPr/>
        </p:nvSpPr>
        <p:spPr>
          <a:xfrm>
            <a:off x="609600" y="609600"/>
            <a:ext cx="3838575" cy="342900"/>
          </a:xfrm>
          <a:prstGeom prst="rect">
            <a:avLst/>
          </a:prstGeom>
          <a:noFill/>
          <a:ln/>
        </p:spPr>
        <p:txBody>
          <a:bodyPr wrap="square" rtlCol="0" anchor="ctr"/>
          <a:lstStyle/>
          <a:p>
            <a:pPr marL="0" indent="0" algn="l">
              <a:lnSpc>
                <a:spcPts val="2700"/>
              </a:lnSpc>
              <a:buNone/>
            </a:pPr>
            <a:r>
              <a:rPr lang="en-US" sz="2250" b="1" kern="0" spc="-50" dirty="0">
                <a:solidFill>
                  <a:srgbClr val="000000">
                    <a:alpha val="99000"/>
                  </a:srgbClr>
                </a:solidFill>
                <a:latin typeface="Roboto"/>
                <a:ea typeface="Roboto"/>
                <a:cs typeface="Inter" pitchFamily="34" charset="-120"/>
              </a:rPr>
              <a:t>Safety at facilities</a:t>
            </a:r>
            <a:endParaRPr lang="en-US" sz="2250" dirty="0">
              <a:latin typeface="Roboto"/>
              <a:ea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9600" y="3652838"/>
            <a:ext cx="6729413" cy="838200"/>
          </a:xfrm>
          <a:prstGeom prst="rect">
            <a:avLst/>
          </a:prstGeom>
          <a:noFill/>
          <a:ln/>
        </p:spPr>
      </p:sp>
      <p:pic>
        <p:nvPicPr>
          <p:cNvPr id="3" name="Image 0" descr="preencoded.png"/>
          <p:cNvPicPr>
            <a:picLocks noChangeAspect="1"/>
          </p:cNvPicPr>
          <p:nvPr/>
        </p:nvPicPr>
        <p:blipFill>
          <a:blip r:embed="rId3"/>
          <a:stretch>
            <a:fillRect/>
          </a:stretch>
        </p:blipFill>
        <p:spPr>
          <a:xfrm>
            <a:off x="757238" y="1119188"/>
            <a:ext cx="2986088" cy="2238375"/>
          </a:xfrm>
          <a:prstGeom prst="rect">
            <a:avLst/>
          </a:prstGeom>
        </p:spPr>
      </p:pic>
      <p:pic>
        <p:nvPicPr>
          <p:cNvPr id="4" name="Image 1" descr="preencoded.png"/>
          <p:cNvPicPr>
            <a:picLocks noChangeAspect="1"/>
          </p:cNvPicPr>
          <p:nvPr/>
        </p:nvPicPr>
        <p:blipFill>
          <a:blip r:embed="rId4"/>
          <a:stretch>
            <a:fillRect/>
          </a:stretch>
        </p:blipFill>
        <p:spPr>
          <a:xfrm>
            <a:off x="4724400" y="1119188"/>
            <a:ext cx="2952750" cy="2300288"/>
          </a:xfrm>
          <a:prstGeom prst="rect">
            <a:avLst/>
          </a:prstGeom>
        </p:spPr>
      </p:pic>
      <p:sp>
        <p:nvSpPr>
          <p:cNvPr id="5" name="Text 1"/>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Privacy violations at facilities and outreach centers</a:t>
            </a:r>
            <a:endParaRPr lang="en-US" sz="1800" dirty="0">
              <a:latin typeface="Roboto"/>
            </a:endParaRPr>
          </a:p>
        </p:txBody>
      </p:sp>
      <p:sp>
        <p:nvSpPr>
          <p:cNvPr id="6" name="Text 2"/>
          <p:cNvSpPr/>
          <p:nvPr/>
        </p:nvSpPr>
        <p:spPr>
          <a:xfrm>
            <a:off x="609600" y="3652838"/>
            <a:ext cx="7186613" cy="4572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More KVPs felt that their privacy was not respected at public health facilities as compared to outreach services.</a:t>
            </a:r>
            <a:endParaRPr lang="en-US" sz="1350" dirty="0">
              <a:latin typeface="Roboto"/>
            </a:endParaRPr>
          </a:p>
        </p:txBody>
      </p:sp>
      <p:sp>
        <p:nvSpPr>
          <p:cNvPr id="7" name="Text 3"/>
          <p:cNvSpPr/>
          <p:nvPr/>
        </p:nvSpPr>
        <p:spPr>
          <a:xfrm>
            <a:off x="609600" y="4186238"/>
            <a:ext cx="7186613" cy="3048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Roboto"/>
                <a:ea typeface="Inter" pitchFamily="34" charset="-122"/>
                <a:cs typeface="Inter" pitchFamily="34" charset="-120"/>
              </a:rPr>
              <a:t>74% (b=307) of KVP facility users reported their facility did not respect their privacy and confidentiality as compared to only 18% (n=31) of outreach services users.</a:t>
            </a:r>
            <a:endParaRPr lang="en-US" sz="900" dirty="0">
              <a:latin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9600" y="1304925"/>
            <a:ext cx="2438400" cy="3228975"/>
          </a:xfrm>
          <a:prstGeom prst="roundRect">
            <a:avLst>
              <a:gd name="adj" fmla="val 6000"/>
            </a:avLst>
          </a:prstGeom>
          <a:solidFill>
            <a:srgbClr val="CFCFCF"/>
          </a:solidFill>
          <a:ln/>
        </p:spPr>
      </p:sp>
      <p:sp>
        <p:nvSpPr>
          <p:cNvPr id="3" name="Shape 1"/>
          <p:cNvSpPr/>
          <p:nvPr/>
        </p:nvSpPr>
        <p:spPr>
          <a:xfrm>
            <a:off x="3352800" y="1304925"/>
            <a:ext cx="2438400" cy="3228975"/>
          </a:xfrm>
          <a:prstGeom prst="roundRect">
            <a:avLst>
              <a:gd name="adj" fmla="val 6000"/>
            </a:avLst>
          </a:prstGeom>
          <a:solidFill>
            <a:schemeClr val="accent4">
              <a:lumMod val="20000"/>
              <a:lumOff val="80000"/>
            </a:schemeClr>
          </a:solidFill>
          <a:ln/>
        </p:spPr>
      </p:sp>
      <p:sp>
        <p:nvSpPr>
          <p:cNvPr id="4" name="Shape 2"/>
          <p:cNvSpPr/>
          <p:nvPr/>
        </p:nvSpPr>
        <p:spPr>
          <a:xfrm>
            <a:off x="6096000" y="1304925"/>
            <a:ext cx="2438400" cy="3228975"/>
          </a:xfrm>
          <a:prstGeom prst="roundRect">
            <a:avLst>
              <a:gd name="adj" fmla="val 6000"/>
            </a:avLst>
          </a:prstGeom>
          <a:solidFill>
            <a:schemeClr val="accent6">
              <a:lumMod val="20000"/>
              <a:lumOff val="80000"/>
            </a:schemeClr>
          </a:solidFill>
          <a:ln/>
        </p:spPr>
      </p:sp>
      <p:sp>
        <p:nvSpPr>
          <p:cNvPr id="5" name="Text 3"/>
          <p:cNvSpPr/>
          <p:nvPr/>
        </p:nvSpPr>
        <p:spPr>
          <a:xfrm>
            <a:off x="609600" y="609600"/>
            <a:ext cx="8001000" cy="552450"/>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These data were collected before the USG funding freeze, but have important implications now...</a:t>
            </a:r>
            <a:endParaRPr lang="en-US" sz="1800" dirty="0">
              <a:latin typeface="Roboto"/>
            </a:endParaRPr>
          </a:p>
        </p:txBody>
      </p:sp>
      <p:sp>
        <p:nvSpPr>
          <p:cNvPr id="6" name="Text 4"/>
          <p:cNvSpPr/>
          <p:nvPr/>
        </p:nvSpPr>
        <p:spPr>
          <a:xfrm>
            <a:off x="6310314" y="1400175"/>
            <a:ext cx="2108066" cy="303847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As USG funded projects will not be collected disagreegated data on KVPs, there will be even less information on if they are being reached with appropriate services. </a:t>
            </a:r>
            <a:endParaRPr lang="en-US" sz="1800" dirty="0">
              <a:latin typeface="Roboto"/>
            </a:endParaRPr>
          </a:p>
        </p:txBody>
      </p:sp>
      <p:sp>
        <p:nvSpPr>
          <p:cNvPr id="7" name="Text 5"/>
          <p:cNvSpPr/>
          <p:nvPr/>
        </p:nvSpPr>
        <p:spPr>
          <a:xfrm>
            <a:off x="3581401" y="1676399"/>
            <a:ext cx="2034786" cy="24860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Integration, a common response to the USG funding freeze, is challenging in Dar es Salaam where many KVPs fear arrest at public facilities. </a:t>
            </a:r>
            <a:endParaRPr lang="en-US" sz="1800" dirty="0">
              <a:latin typeface="Roboto"/>
            </a:endParaRPr>
          </a:p>
        </p:txBody>
      </p:sp>
      <p:sp>
        <p:nvSpPr>
          <p:cNvPr id="8" name="Text 6"/>
          <p:cNvSpPr/>
          <p:nvPr/>
        </p:nvSpPr>
        <p:spPr>
          <a:xfrm>
            <a:off x="882199" y="1814511"/>
            <a:ext cx="1893201" cy="2209800"/>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Roboto"/>
                <a:cs typeface="Inter" pitchFamily="34" charset="-120"/>
              </a:rPr>
              <a:t>KVPs preferred and were safer at tailored service delivery sites - many of which have been lost because of USG funding changes.</a:t>
            </a:r>
            <a:endParaRPr lang="en-US" sz="1800" dirty="0">
              <a:latin typeface="Roboto"/>
              <a:ea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9600" y="1304925"/>
            <a:ext cx="2438400" cy="3228975"/>
          </a:xfrm>
          <a:prstGeom prst="roundRect">
            <a:avLst>
              <a:gd name="adj" fmla="val 6000"/>
            </a:avLst>
          </a:prstGeom>
          <a:solidFill>
            <a:schemeClr val="accent1">
              <a:lumMod val="20000"/>
              <a:lumOff val="80000"/>
            </a:schemeClr>
          </a:solidFill>
          <a:ln/>
        </p:spPr>
      </p:sp>
      <p:sp>
        <p:nvSpPr>
          <p:cNvPr id="3" name="Shape 1"/>
          <p:cNvSpPr/>
          <p:nvPr/>
        </p:nvSpPr>
        <p:spPr>
          <a:xfrm>
            <a:off x="3352800" y="1304925"/>
            <a:ext cx="2438400" cy="3228975"/>
          </a:xfrm>
          <a:prstGeom prst="roundRect">
            <a:avLst>
              <a:gd name="adj" fmla="val 6000"/>
            </a:avLst>
          </a:prstGeom>
          <a:solidFill>
            <a:srgbClr val="FFC000"/>
          </a:solidFill>
          <a:ln/>
        </p:spPr>
      </p:sp>
      <p:sp>
        <p:nvSpPr>
          <p:cNvPr id="4" name="Shape 2"/>
          <p:cNvSpPr/>
          <p:nvPr/>
        </p:nvSpPr>
        <p:spPr>
          <a:xfrm>
            <a:off x="6096000" y="1281113"/>
            <a:ext cx="2438400" cy="3228975"/>
          </a:xfrm>
          <a:prstGeom prst="roundRect">
            <a:avLst>
              <a:gd name="adj" fmla="val 6000"/>
            </a:avLst>
          </a:prstGeom>
          <a:solidFill>
            <a:srgbClr val="CFCFCF"/>
          </a:solidFill>
          <a:ln/>
        </p:spPr>
      </p:sp>
      <p:sp>
        <p:nvSpPr>
          <p:cNvPr id="5" name="Text 3"/>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Recommendations</a:t>
            </a:r>
            <a:endParaRPr lang="en-US" sz="1800" dirty="0">
              <a:latin typeface="Roboto"/>
            </a:endParaRPr>
          </a:p>
        </p:txBody>
      </p:sp>
      <p:sp>
        <p:nvSpPr>
          <p:cNvPr id="6" name="Text 4"/>
          <p:cNvSpPr/>
          <p:nvPr/>
        </p:nvSpPr>
        <p:spPr>
          <a:xfrm>
            <a:off x="6310314" y="1524000"/>
            <a:ext cx="2009774" cy="1371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Fund KVP-led monitoring of health services.  In criminalised contexts, this is the best way to get accurate data. </a:t>
            </a:r>
            <a:endParaRPr lang="en-US" sz="1350" dirty="0">
              <a:latin typeface="Roboto"/>
            </a:endParaRPr>
          </a:p>
        </p:txBody>
      </p:sp>
      <p:sp>
        <p:nvSpPr>
          <p:cNvPr id="7" name="Text 5"/>
          <p:cNvSpPr/>
          <p:nvPr/>
        </p:nvSpPr>
        <p:spPr>
          <a:xfrm>
            <a:off x="3581401" y="1524000"/>
            <a:ext cx="2045164" cy="2694254"/>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Ensure KVPs are represented in working groups related to changes in service provision. </a:t>
            </a:r>
            <a:endParaRPr lang="en-US" sz="1350" dirty="0">
              <a:latin typeface="Roboto"/>
            </a:endParaRPr>
          </a:p>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Ensure KVPs have appropriate opportunities and support to engage in GF and other funder processes. </a:t>
            </a:r>
            <a:endParaRPr lang="en-US" sz="1350" dirty="0">
              <a:latin typeface="Roboto"/>
            </a:endParaRPr>
          </a:p>
        </p:txBody>
      </p:sp>
      <p:sp>
        <p:nvSpPr>
          <p:cNvPr id="8" name="Text 6"/>
          <p:cNvSpPr/>
          <p:nvPr/>
        </p:nvSpPr>
        <p:spPr>
          <a:xfrm>
            <a:off x="823913" y="1600200"/>
            <a:ext cx="2072799" cy="20574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Prioritize refresher trainings for healthcare providers  to ensure that the health workers are equipped with the skills to offer quality services to KVP communities and reduce stigma at the health facilities.</a:t>
            </a:r>
            <a:endParaRPr lang="en-US" sz="1350" dirty="0">
              <a:latin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714500" y="2005013"/>
            <a:ext cx="5715000" cy="1138238"/>
          </a:xfrm>
          <a:prstGeom prst="rect">
            <a:avLst/>
          </a:prstGeom>
          <a:noFill/>
          <a:ln/>
        </p:spPr>
      </p:sp>
      <p:sp>
        <p:nvSpPr>
          <p:cNvPr id="3" name="Text 1"/>
          <p:cNvSpPr/>
          <p:nvPr/>
        </p:nvSpPr>
        <p:spPr>
          <a:xfrm>
            <a:off x="1714500" y="2005013"/>
            <a:ext cx="6172200" cy="547688"/>
          </a:xfrm>
          <a:prstGeom prst="rect">
            <a:avLst/>
          </a:prstGeom>
          <a:noFill/>
          <a:ln/>
        </p:spPr>
        <p:txBody>
          <a:bodyPr wrap="square" rtlCol="0" anchor="ctr"/>
          <a:lstStyle/>
          <a:p>
            <a:pPr marL="0" indent="0" algn="ctr">
              <a:lnSpc>
                <a:spcPts val="4320"/>
              </a:lnSpc>
              <a:buNone/>
            </a:pPr>
            <a:r>
              <a:rPr lang="en-US" sz="3600" b="1" kern="0" spc="-72" dirty="0">
                <a:solidFill>
                  <a:srgbClr val="000000">
                    <a:alpha val="99000"/>
                  </a:srgbClr>
                </a:solidFill>
                <a:latin typeface="Inter" pitchFamily="34" charset="0"/>
                <a:ea typeface="Inter" pitchFamily="34" charset="-122"/>
                <a:cs typeface="Inter" pitchFamily="34" charset="-120"/>
              </a:rPr>
              <a:t>Thank you</a:t>
            </a:r>
            <a:endParaRPr lang="en-US" sz="3600" dirty="0"/>
          </a:p>
        </p:txBody>
      </p:sp>
      <p:sp>
        <p:nvSpPr>
          <p:cNvPr id="4" name="Text 2"/>
          <p:cNvSpPr/>
          <p:nvPr/>
        </p:nvSpPr>
        <p:spPr>
          <a:xfrm>
            <a:off x="844705" y="2590800"/>
            <a:ext cx="6172200" cy="476250"/>
          </a:xfrm>
          <a:prstGeom prst="rect">
            <a:avLst/>
          </a:prstGeom>
          <a:noFill/>
          <a:ln/>
        </p:spPr>
        <p:txBody>
          <a:bodyPr wrap="square" rtlCol="0" anchor="ctr"/>
          <a:lstStyle/>
          <a:p>
            <a:pPr marL="0" indent="0" algn="ctr">
              <a:lnSpc>
                <a:spcPts val="1890"/>
              </a:lnSpc>
              <a:buNone/>
            </a:pPr>
            <a:r>
              <a:rPr lang="en-US" sz="1350" kern="0" spc="-13" dirty="0">
                <a:solidFill>
                  <a:srgbClr val="000000">
                    <a:alpha val="99000"/>
                  </a:srgbClr>
                </a:solidFill>
                <a:latin typeface="Inter" pitchFamily="34" charset="0"/>
                <a:ea typeface="Inter" pitchFamily="34" charset="-122"/>
                <a:cs typeface="Inter" pitchFamily="34" charset="-120"/>
              </a:rPr>
              <a:t>This CLM projected was funded through the generous support of</a:t>
            </a:r>
            <a:endParaRPr lang="en-US" sz="1350" dirty="0">
              <a:highlight>
                <a:srgbClr val="FFFF00"/>
              </a:highlight>
            </a:endParaRPr>
          </a:p>
        </p:txBody>
      </p:sp>
      <p:pic>
        <p:nvPicPr>
          <p:cNvPr id="5" name="Picture 4">
            <a:extLst>
              <a:ext uri="{FF2B5EF4-FFF2-40B4-BE49-F238E27FC236}">
                <a16:creationId xmlns:a16="http://schemas.microsoft.com/office/drawing/2014/main" id="{30BD0AED-6E09-7063-1E86-41F0CC8C7961}"/>
              </a:ext>
            </a:extLst>
          </p:cNvPr>
          <p:cNvPicPr>
            <a:picLocks noChangeAspect="1"/>
          </p:cNvPicPr>
          <p:nvPr/>
        </p:nvPicPr>
        <p:blipFill>
          <a:blip r:embed="rId3"/>
          <a:stretch>
            <a:fillRect/>
          </a:stretch>
        </p:blipFill>
        <p:spPr>
          <a:xfrm>
            <a:off x="6246453" y="2472257"/>
            <a:ext cx="1697092" cy="8485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4E3FF"/>
        </a:solidFill>
        <a:effectLst/>
      </p:bgPr>
    </p:bg>
    <p:spTree>
      <p:nvGrpSpPr>
        <p:cNvPr id="1" name=""/>
        <p:cNvGrpSpPr/>
        <p:nvPr/>
      </p:nvGrpSpPr>
      <p:grpSpPr>
        <a:xfrm>
          <a:off x="0" y="0"/>
          <a:ext cx="0" cy="0"/>
          <a:chOff x="0" y="0"/>
          <a:chExt cx="0" cy="0"/>
        </a:xfrm>
      </p:grpSpPr>
      <p:sp>
        <p:nvSpPr>
          <p:cNvPr id="3" name="Text 0"/>
          <p:cNvSpPr/>
          <p:nvPr/>
        </p:nvSpPr>
        <p:spPr>
          <a:xfrm>
            <a:off x="609600" y="1885950"/>
            <a:ext cx="3600450" cy="1371600"/>
          </a:xfrm>
          <a:prstGeom prst="rect">
            <a:avLst/>
          </a:prstGeom>
          <a:noFill/>
          <a:ln/>
        </p:spPr>
        <p:txBody>
          <a:bodyPr wrap="square" rtlCol="0" anchor="ctr"/>
          <a:lstStyle/>
          <a:p>
            <a:pPr marL="0" indent="0" algn="l">
              <a:lnSpc>
                <a:spcPts val="2688"/>
              </a:lnSpc>
              <a:buNone/>
            </a:pPr>
            <a:r>
              <a:rPr lang="en-US" sz="2400" kern="0" spc="-48" dirty="0">
                <a:solidFill>
                  <a:srgbClr val="111111">
                    <a:alpha val="99000"/>
                  </a:srgbClr>
                </a:solidFill>
                <a:latin typeface="Roboto"/>
                <a:ea typeface="Roboto"/>
                <a:cs typeface="Roboto" pitchFamily="34" charset="-120"/>
              </a:rPr>
              <a:t>Key populations face extensive access and quality of care challenges </a:t>
            </a:r>
            <a:endParaRPr lang="en-US" sz="2400" dirty="0">
              <a:latin typeface="Roboto"/>
              <a:ea typeface="Roboto"/>
            </a:endParaRPr>
          </a:p>
        </p:txBody>
      </p:sp>
      <p:sp>
        <p:nvSpPr>
          <p:cNvPr id="4" name="Text 1"/>
          <p:cNvSpPr/>
          <p:nvPr/>
        </p:nvSpPr>
        <p:spPr>
          <a:xfrm>
            <a:off x="4610100" y="1790700"/>
            <a:ext cx="3695700" cy="1566863"/>
          </a:xfrm>
          <a:prstGeom prst="rect">
            <a:avLst/>
          </a:prstGeom>
          <a:noFill/>
          <a:ln/>
        </p:spPr>
        <p:txBody>
          <a:bodyPr wrap="square" rtlCol="0" anchor="ctr"/>
          <a:lstStyle/>
          <a:p>
            <a:pPr marL="0" indent="0" algn="l">
              <a:lnSpc>
                <a:spcPts val="1758"/>
              </a:lnSpc>
              <a:buNone/>
            </a:pPr>
            <a:r>
              <a:rPr lang="en-US" sz="1500" dirty="0">
                <a:solidFill>
                  <a:srgbClr val="111111">
                    <a:alpha val="99000"/>
                  </a:srgbClr>
                </a:solidFill>
                <a:latin typeface="Roboto" pitchFamily="34" charset="0"/>
                <a:ea typeface="Roboto"/>
                <a:cs typeface="Roboto" pitchFamily="34" charset="-120"/>
              </a:rPr>
              <a:t>Yet, we have little data on experiences access care directly from KVPs</a:t>
            </a:r>
            <a:endParaRPr lang="en-US" sz="1500" dirty="0">
              <a:ea typeface="Roboto"/>
            </a:endParaRPr>
          </a:p>
          <a:p>
            <a:pPr marL="0" indent="0" algn="l">
              <a:lnSpc>
                <a:spcPts val="1758"/>
              </a:lnSpc>
              <a:buNone/>
            </a:pPr>
            <a:r>
              <a:rPr lang="en-US" sz="1500" dirty="0">
                <a:solidFill>
                  <a:srgbClr val="111111">
                    <a:alpha val="99000"/>
                  </a:srgbClr>
                </a:solidFill>
                <a:latin typeface="Roboto" pitchFamily="34" charset="0"/>
                <a:ea typeface="Roboto"/>
                <a:cs typeface="Roboto" pitchFamily="34" charset="-120"/>
              </a:rPr>
              <a:t>As a result, we don’t know how to tailor solutions for most at risk populations</a:t>
            </a:r>
            <a:endParaRPr lang="en-US" sz="1500" dirty="0">
              <a:ea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3486150" y="800100"/>
            <a:ext cx="2324100" cy="914400"/>
          </a:xfrm>
          <a:prstGeom prst="rect">
            <a:avLst/>
          </a:prstGeom>
          <a:noFill/>
          <a:ln/>
        </p:spPr>
      </p:sp>
      <p:sp>
        <p:nvSpPr>
          <p:cNvPr id="4" name="Shape 1"/>
          <p:cNvSpPr/>
          <p:nvPr/>
        </p:nvSpPr>
        <p:spPr>
          <a:xfrm>
            <a:off x="3486150" y="1995487"/>
            <a:ext cx="2324100" cy="914400"/>
          </a:xfrm>
          <a:prstGeom prst="rect">
            <a:avLst/>
          </a:prstGeom>
          <a:noFill/>
          <a:ln/>
        </p:spPr>
      </p:sp>
      <p:sp>
        <p:nvSpPr>
          <p:cNvPr id="5" name="Shape 2"/>
          <p:cNvSpPr/>
          <p:nvPr/>
        </p:nvSpPr>
        <p:spPr>
          <a:xfrm>
            <a:off x="6305550" y="800100"/>
            <a:ext cx="2771775" cy="914400"/>
          </a:xfrm>
          <a:prstGeom prst="rect">
            <a:avLst/>
          </a:prstGeom>
          <a:noFill/>
          <a:ln/>
        </p:spPr>
      </p:sp>
      <p:sp>
        <p:nvSpPr>
          <p:cNvPr id="6" name="Shape 3"/>
          <p:cNvSpPr/>
          <p:nvPr/>
        </p:nvSpPr>
        <p:spPr>
          <a:xfrm>
            <a:off x="6305550" y="1995487"/>
            <a:ext cx="2324100" cy="609600"/>
          </a:xfrm>
          <a:prstGeom prst="rect">
            <a:avLst/>
          </a:prstGeom>
          <a:noFill/>
          <a:ln/>
        </p:spPr>
      </p:sp>
      <p:sp>
        <p:nvSpPr>
          <p:cNvPr id="7" name="Text 4"/>
          <p:cNvSpPr/>
          <p:nvPr/>
        </p:nvSpPr>
        <p:spPr>
          <a:xfrm>
            <a:off x="1633538" y="3105150"/>
            <a:ext cx="2519363" cy="1428750"/>
          </a:xfrm>
          <a:prstGeom prst="rect">
            <a:avLst/>
          </a:prstGeom>
          <a:solidFill>
            <a:srgbClr val="0887A0"/>
          </a:solidFill>
          <a:ln/>
        </p:spPr>
        <p:txBody>
          <a:bodyPr wrap="square" rtlCol="0" anchor="ctr"/>
          <a:lstStyle/>
          <a:p>
            <a:pPr marL="0" indent="0">
              <a:buNone/>
            </a:pPr>
            <a:r>
              <a:rPr lang="en-US" dirty="0">
                <a:solidFill>
                  <a:srgbClr val="000000"/>
                </a:solidFill>
              </a:rPr>
              <a:t>If you have photos from the data training of data collection could add here.</a:t>
            </a:r>
            <a:endParaRPr lang="en-US" dirty="0"/>
          </a:p>
        </p:txBody>
      </p:sp>
      <p:sp>
        <p:nvSpPr>
          <p:cNvPr id="8" name="Text 5"/>
          <p:cNvSpPr/>
          <p:nvPr/>
        </p:nvSpPr>
        <p:spPr>
          <a:xfrm>
            <a:off x="471488" y="1409700"/>
            <a:ext cx="992767" cy="1347644"/>
          </a:xfrm>
          <a:prstGeom prst="rect">
            <a:avLst/>
          </a:prstGeom>
          <a:solidFill>
            <a:srgbClr val="0887A0"/>
          </a:solidFill>
          <a:ln/>
        </p:spPr>
        <p:txBody>
          <a:bodyPr wrap="square" rtlCol="0" anchor="ctr"/>
          <a:lstStyle/>
          <a:p>
            <a:pPr marL="0" indent="0">
              <a:buNone/>
            </a:pPr>
            <a:r>
              <a:rPr lang="en-US" dirty="0">
                <a:solidFill>
                  <a:srgbClr val="000000"/>
                </a:solidFill>
              </a:rPr>
              <a:t>If you he</a:t>
            </a:r>
            <a:endParaRPr lang="en-US" dirty="0"/>
          </a:p>
        </p:txBody>
      </p:sp>
      <p:pic>
        <p:nvPicPr>
          <p:cNvPr id="9" name="Image 0" descr="preencoded.png"/>
          <p:cNvPicPr>
            <a:picLocks noChangeAspect="1"/>
          </p:cNvPicPr>
          <p:nvPr/>
        </p:nvPicPr>
        <p:blipFill>
          <a:blip r:embed="rId3"/>
          <a:stretch>
            <a:fillRect/>
          </a:stretch>
        </p:blipFill>
        <p:spPr>
          <a:xfrm>
            <a:off x="5095875" y="3105150"/>
            <a:ext cx="3438525" cy="1428750"/>
          </a:xfrm>
          <a:prstGeom prst="rect">
            <a:avLst/>
          </a:prstGeom>
        </p:spPr>
      </p:pic>
      <p:sp>
        <p:nvSpPr>
          <p:cNvPr id="10" name="Text 6"/>
          <p:cNvSpPr/>
          <p:nvPr/>
        </p:nvSpPr>
        <p:spPr>
          <a:xfrm>
            <a:off x="609600" y="800100"/>
            <a:ext cx="27432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Methods</a:t>
            </a:r>
            <a:endParaRPr lang="en-US" sz="1800" dirty="0">
              <a:latin typeface="Roboto"/>
            </a:endParaRPr>
          </a:p>
        </p:txBody>
      </p:sp>
      <p:sp>
        <p:nvSpPr>
          <p:cNvPr id="11" name="Text 7"/>
          <p:cNvSpPr/>
          <p:nvPr/>
        </p:nvSpPr>
        <p:spPr>
          <a:xfrm>
            <a:off x="5253038" y="4695825"/>
            <a:ext cx="3833813" cy="195263"/>
          </a:xfrm>
          <a:prstGeom prst="rect">
            <a:avLst/>
          </a:prstGeom>
          <a:noFill/>
          <a:ln/>
        </p:spPr>
        <p:txBody>
          <a:bodyPr wrap="square" rtlCol="0" anchor="ctr"/>
          <a:lstStyle/>
          <a:p>
            <a:pPr marL="0" indent="0" algn="l">
              <a:lnSpc>
                <a:spcPts val="1530"/>
              </a:lnSpc>
              <a:buNone/>
            </a:pPr>
            <a:r>
              <a:rPr lang="en-US" sz="1125" kern="0" spc="-11" dirty="0">
                <a:solidFill>
                  <a:srgbClr val="000000">
                    <a:alpha val="99000"/>
                  </a:srgbClr>
                </a:solidFill>
                <a:latin typeface="Inter" pitchFamily="34" charset="0"/>
                <a:ea typeface="Roboto"/>
                <a:cs typeface="Inter" pitchFamily="34" charset="-120"/>
              </a:rPr>
              <a:t>The KVP Forum data dashboard</a:t>
            </a:r>
            <a:endParaRPr lang="en-US" sz="1125" dirty="0">
              <a:ea typeface="Roboto"/>
            </a:endParaRPr>
          </a:p>
        </p:txBody>
      </p:sp>
      <p:sp>
        <p:nvSpPr>
          <p:cNvPr id="12" name="Text 8"/>
          <p:cNvSpPr/>
          <p:nvPr/>
        </p:nvSpPr>
        <p:spPr>
          <a:xfrm>
            <a:off x="6362700" y="2035970"/>
            <a:ext cx="2781300"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Roboto"/>
                <a:cs typeface="Inter" pitchFamily="34" charset="-120"/>
              </a:rPr>
              <a:t>Advocacy</a:t>
            </a:r>
            <a:endParaRPr lang="en-US" sz="1350" dirty="0">
              <a:latin typeface="Roboto"/>
              <a:ea typeface="Roboto"/>
            </a:endParaRPr>
          </a:p>
        </p:txBody>
      </p:sp>
      <p:sp>
        <p:nvSpPr>
          <p:cNvPr id="13" name="Text 9"/>
          <p:cNvSpPr/>
          <p:nvPr/>
        </p:nvSpPr>
        <p:spPr>
          <a:xfrm>
            <a:off x="6354104" y="2431257"/>
            <a:ext cx="2723221" cy="466724"/>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highlight>
                  <a:srgbClr val="FFFF00"/>
                </a:highlight>
                <a:latin typeface="Roboto"/>
                <a:ea typeface="Roboto"/>
                <a:cs typeface="Inter" pitchFamily="34" charset="-120"/>
              </a:rPr>
              <a:t>Data were used to conduct advocacy with Health facility in-charges, CHMT, RHMT, </a:t>
            </a:r>
            <a:r>
              <a:rPr lang="en-US" sz="900" kern="0" spc="-5" dirty="0" err="1">
                <a:solidFill>
                  <a:srgbClr val="000000">
                    <a:alpha val="99000"/>
                  </a:srgbClr>
                </a:solidFill>
                <a:highlight>
                  <a:srgbClr val="FFFF00"/>
                </a:highlight>
                <a:latin typeface="Roboto"/>
                <a:ea typeface="Roboto"/>
                <a:cs typeface="Inter" pitchFamily="34" charset="-120"/>
              </a:rPr>
              <a:t>MoHCDGE</a:t>
            </a:r>
            <a:r>
              <a:rPr lang="en-US" sz="900" kern="0" spc="-5" dirty="0">
                <a:solidFill>
                  <a:srgbClr val="000000">
                    <a:alpha val="99000"/>
                  </a:srgbClr>
                </a:solidFill>
                <a:highlight>
                  <a:srgbClr val="FFFF00"/>
                </a:highlight>
                <a:latin typeface="Roboto"/>
                <a:ea typeface="Roboto"/>
                <a:cs typeface="Inter" pitchFamily="34" charset="-120"/>
              </a:rPr>
              <a:t> stakeholders on arrest issues, Stigma and Discrimination, friendly services, and KVP involvement in decision making</a:t>
            </a:r>
            <a:endParaRPr lang="en-US" sz="900" dirty="0">
              <a:highlight>
                <a:srgbClr val="FFFF00"/>
              </a:highlight>
              <a:latin typeface="Roboto"/>
              <a:ea typeface="Roboto"/>
            </a:endParaRPr>
          </a:p>
        </p:txBody>
      </p:sp>
      <p:sp>
        <p:nvSpPr>
          <p:cNvPr id="14" name="Text 10"/>
          <p:cNvSpPr/>
          <p:nvPr/>
        </p:nvSpPr>
        <p:spPr>
          <a:xfrm>
            <a:off x="6305550" y="800100"/>
            <a:ext cx="3228975"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Inter" pitchFamily="34" charset="0"/>
                <a:ea typeface="Inter" pitchFamily="34" charset="-122"/>
                <a:cs typeface="Inter" pitchFamily="34" charset="-120"/>
              </a:rPr>
              <a:t>Data Collection</a:t>
            </a:r>
            <a:endParaRPr lang="en-US" sz="1350" dirty="0"/>
          </a:p>
        </p:txBody>
      </p:sp>
      <p:sp>
        <p:nvSpPr>
          <p:cNvPr id="15" name="Text 11"/>
          <p:cNvSpPr/>
          <p:nvPr/>
        </p:nvSpPr>
        <p:spPr>
          <a:xfrm>
            <a:off x="6305550" y="1104900"/>
            <a:ext cx="2691305" cy="6096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Inter" pitchFamily="34" charset="0"/>
                <a:ea typeface="Roboto"/>
                <a:cs typeface="Inter" pitchFamily="34" charset="-120"/>
              </a:rPr>
              <a:t>KVP members were trained on data collection and conducted interviews over ten days at </a:t>
            </a:r>
            <a:r>
              <a:rPr lang="en-US" sz="900" b="1" kern="0" spc="-5" dirty="0">
                <a:solidFill>
                  <a:srgbClr val="000000">
                    <a:alpha val="99000"/>
                  </a:srgbClr>
                </a:solidFill>
                <a:latin typeface="Inter" pitchFamily="34" charset="0"/>
                <a:ea typeface="Roboto"/>
                <a:cs typeface="Inter" pitchFamily="34" charset="-120"/>
              </a:rPr>
              <a:t>community-based hot spots. </a:t>
            </a:r>
            <a:r>
              <a:rPr lang="en-US" sz="900" kern="0" spc="-5" dirty="0">
                <a:solidFill>
                  <a:srgbClr val="000000">
                    <a:alpha val="99000"/>
                  </a:srgbClr>
                </a:solidFill>
                <a:latin typeface="Inter" pitchFamily="34" charset="0"/>
                <a:ea typeface="Roboto"/>
                <a:cs typeface="Inter" pitchFamily="34" charset="-120"/>
              </a:rPr>
              <a:t>Data collection took place in September 2024.</a:t>
            </a:r>
            <a:endParaRPr lang="en-US" sz="900" dirty="0">
              <a:ea typeface="Roboto"/>
            </a:endParaRPr>
          </a:p>
        </p:txBody>
      </p:sp>
      <p:sp>
        <p:nvSpPr>
          <p:cNvPr id="16" name="Text 12"/>
          <p:cNvSpPr/>
          <p:nvPr/>
        </p:nvSpPr>
        <p:spPr>
          <a:xfrm>
            <a:off x="3486150" y="1995487"/>
            <a:ext cx="2781300"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Roboto"/>
                <a:cs typeface="Inter" pitchFamily="34" charset="-120"/>
              </a:rPr>
              <a:t>Analysis</a:t>
            </a:r>
            <a:endParaRPr lang="en-US" sz="1350" dirty="0">
              <a:latin typeface="Roboto"/>
              <a:ea typeface="Roboto"/>
            </a:endParaRPr>
          </a:p>
        </p:txBody>
      </p:sp>
      <p:sp>
        <p:nvSpPr>
          <p:cNvPr id="17" name="Text 13"/>
          <p:cNvSpPr/>
          <p:nvPr/>
        </p:nvSpPr>
        <p:spPr>
          <a:xfrm>
            <a:off x="3486150" y="2300288"/>
            <a:ext cx="2781300" cy="6096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Roboto"/>
                <a:ea typeface="Roboto"/>
                <a:cs typeface="Inter" pitchFamily="34" charset="-120"/>
              </a:rPr>
              <a:t>An electronic data dashboard was built to assess findings of data in real time, including assess KVP group individually and in aggregate.</a:t>
            </a:r>
            <a:endParaRPr lang="en-US" sz="900" dirty="0">
              <a:latin typeface="Roboto"/>
              <a:ea typeface="Roboto"/>
            </a:endParaRPr>
          </a:p>
        </p:txBody>
      </p:sp>
      <p:sp>
        <p:nvSpPr>
          <p:cNvPr id="18" name="Text 14"/>
          <p:cNvSpPr/>
          <p:nvPr/>
        </p:nvSpPr>
        <p:spPr>
          <a:xfrm>
            <a:off x="3486150" y="800100"/>
            <a:ext cx="2781300"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Inter" pitchFamily="34" charset="0"/>
                <a:ea typeface="Inter" pitchFamily="34" charset="-122"/>
                <a:cs typeface="Inter" pitchFamily="34" charset="-120"/>
              </a:rPr>
              <a:t>Tool development</a:t>
            </a:r>
            <a:endParaRPr lang="en-US" sz="1350" dirty="0"/>
          </a:p>
        </p:txBody>
      </p:sp>
      <p:sp>
        <p:nvSpPr>
          <p:cNvPr id="19" name="Text 15"/>
          <p:cNvSpPr/>
          <p:nvPr/>
        </p:nvSpPr>
        <p:spPr>
          <a:xfrm>
            <a:off x="3486150" y="1104900"/>
            <a:ext cx="2781300" cy="6096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Inter" pitchFamily="34" charset="0"/>
                <a:ea typeface="Inter" pitchFamily="34" charset="-122"/>
                <a:cs typeface="Inter" pitchFamily="34" charset="-120"/>
              </a:rPr>
              <a:t>Survey tools were developed based on community priorities and built to into a electronic data collection application in </a:t>
            </a:r>
            <a:r>
              <a:rPr lang="en-US" sz="900" kern="0" spc="-5" dirty="0" err="1">
                <a:solidFill>
                  <a:srgbClr val="000000">
                    <a:alpha val="99000"/>
                  </a:srgbClr>
                </a:solidFill>
                <a:latin typeface="Inter" pitchFamily="34" charset="0"/>
                <a:ea typeface="Inter" pitchFamily="34" charset="-122"/>
                <a:cs typeface="Inter" pitchFamily="34" charset="-120"/>
              </a:rPr>
              <a:t>kiSwahili</a:t>
            </a:r>
            <a:r>
              <a:rPr lang="en-US" sz="900" kern="0" spc="-5" dirty="0">
                <a:solidFill>
                  <a:srgbClr val="000000">
                    <a:alpha val="99000"/>
                  </a:srgbClr>
                </a:solidFill>
                <a:latin typeface="Inter" pitchFamily="34" charset="0"/>
                <a:ea typeface="Inter" pitchFamily="34" charset="-122"/>
                <a:cs typeface="Inter" pitchFamily="34" charset="-120"/>
              </a:rPr>
              <a:t>.</a:t>
            </a:r>
            <a:endParaRPr lang="en-US" sz="900" dirty="0"/>
          </a:p>
        </p:txBody>
      </p:sp>
      <p:pic>
        <p:nvPicPr>
          <p:cNvPr id="2" name="Picture 1">
            <a:extLst>
              <a:ext uri="{FF2B5EF4-FFF2-40B4-BE49-F238E27FC236}">
                <a16:creationId xmlns:a16="http://schemas.microsoft.com/office/drawing/2014/main" id="{31F87D1F-9942-849C-A795-51229FE4F610}"/>
              </a:ext>
            </a:extLst>
          </p:cNvPr>
          <p:cNvPicPr>
            <a:picLocks noChangeAspect="1"/>
          </p:cNvPicPr>
          <p:nvPr/>
        </p:nvPicPr>
        <p:blipFill>
          <a:blip r:embed="rId4"/>
          <a:stretch>
            <a:fillRect/>
          </a:stretch>
        </p:blipFill>
        <p:spPr>
          <a:xfrm>
            <a:off x="453522" y="1409701"/>
            <a:ext cx="1010734" cy="1347644"/>
          </a:xfrm>
          <a:prstGeom prst="rect">
            <a:avLst/>
          </a:prstGeom>
        </p:spPr>
      </p:pic>
      <p:pic>
        <p:nvPicPr>
          <p:cNvPr id="20" name="Picture 19">
            <a:extLst>
              <a:ext uri="{FF2B5EF4-FFF2-40B4-BE49-F238E27FC236}">
                <a16:creationId xmlns:a16="http://schemas.microsoft.com/office/drawing/2014/main" id="{802EB9B3-C30B-1297-C2F9-D6957EAB0D4C}"/>
              </a:ext>
            </a:extLst>
          </p:cNvPr>
          <p:cNvPicPr>
            <a:picLocks noChangeAspect="1"/>
          </p:cNvPicPr>
          <p:nvPr/>
        </p:nvPicPr>
        <p:blipFill>
          <a:blip r:embed="rId5"/>
          <a:stretch>
            <a:fillRect/>
          </a:stretch>
        </p:blipFill>
        <p:spPr>
          <a:xfrm>
            <a:off x="1680368" y="3119437"/>
            <a:ext cx="2425701" cy="13644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Respondents</a:t>
            </a:r>
            <a:endParaRPr lang="en-US" sz="1800" dirty="0">
              <a:latin typeface="Roboto"/>
            </a:endParaRPr>
          </a:p>
        </p:txBody>
      </p:sp>
      <p:sp>
        <p:nvSpPr>
          <p:cNvPr id="4" name="Text 1"/>
          <p:cNvSpPr/>
          <p:nvPr/>
        </p:nvSpPr>
        <p:spPr>
          <a:xfrm>
            <a:off x="509587" y="4357688"/>
            <a:ext cx="4267200"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1,343 KVPs were interviewed</a:t>
            </a:r>
            <a:endParaRPr lang="en-US" sz="1350" dirty="0">
              <a:latin typeface="Roboto"/>
            </a:endParaRPr>
          </a:p>
        </p:txBody>
      </p:sp>
      <p:graphicFrame>
        <p:nvGraphicFramePr>
          <p:cNvPr id="5" name="Table 0"/>
          <p:cNvGraphicFramePr>
            <a:graphicFrameLocks noGrp="1"/>
          </p:cNvGraphicFramePr>
          <p:nvPr>
            <p:extLst>
              <p:ext uri="{D42A27DB-BD31-4B8C-83A1-F6EECF244321}">
                <p14:modId xmlns:p14="http://schemas.microsoft.com/office/powerpoint/2010/main" val="209071823"/>
              </p:ext>
            </p:extLst>
          </p:nvPr>
        </p:nvGraphicFramePr>
        <p:xfrm>
          <a:off x="509587" y="1100138"/>
          <a:ext cx="3354490" cy="2900364"/>
        </p:xfrm>
        <a:graphic>
          <a:graphicData uri="http://schemas.openxmlformats.org/drawingml/2006/table">
            <a:tbl>
              <a:tblPr>
                <a:tableStyleId>{5C22544A-7EE6-4342-B048-85BDC9FD1C3A}</a:tableStyleId>
              </a:tblPr>
              <a:tblGrid>
                <a:gridCol w="2425525">
                  <a:extLst>
                    <a:ext uri="{9D8B030D-6E8A-4147-A177-3AD203B41FA5}">
                      <a16:colId xmlns:a16="http://schemas.microsoft.com/office/drawing/2014/main" val="20000"/>
                    </a:ext>
                  </a:extLst>
                </a:gridCol>
                <a:gridCol w="928965">
                  <a:extLst>
                    <a:ext uri="{9D8B030D-6E8A-4147-A177-3AD203B41FA5}">
                      <a16:colId xmlns:a16="http://schemas.microsoft.com/office/drawing/2014/main" val="20001"/>
                    </a:ext>
                  </a:extLst>
                </a:gridCol>
              </a:tblGrid>
              <a:tr h="581025">
                <a:tc>
                  <a:txBody>
                    <a:bodyPr/>
                    <a:lstStyle/>
                    <a:p>
                      <a:pPr marL="0" indent="0" algn="l">
                        <a:lnSpc>
                          <a:spcPts val="1530"/>
                        </a:lnSpc>
                        <a:buNone/>
                      </a:pPr>
                      <a:r>
                        <a:rPr lang="en-US" sz="1125" b="1" kern="0" spc="-11" dirty="0">
                          <a:solidFill>
                            <a:srgbClr val="000000">
                              <a:alpha val="99000"/>
                            </a:srgbClr>
                          </a:solidFill>
                        </a:rPr>
                        <a:t>KVP Group</a:t>
                      </a:r>
                      <a:endParaRPr lang="en-US" sz="1200" dirty="0">
                        <a:latin typeface="Roboto"/>
                      </a:endParaRPr>
                    </a:p>
                  </a:txBody>
                  <a:tcPr/>
                </a:tc>
                <a:tc>
                  <a:txBody>
                    <a:bodyPr/>
                    <a:lstStyle/>
                    <a:p>
                      <a:pPr marL="0" indent="0" algn="l">
                        <a:lnSpc>
                          <a:spcPts val="1530"/>
                        </a:lnSpc>
                        <a:buNone/>
                      </a:pPr>
                      <a:r>
                        <a:rPr lang="en-US" sz="1125" b="1" kern="0" spc="-11" dirty="0">
                          <a:solidFill>
                            <a:srgbClr val="000000">
                              <a:alpha val="99000"/>
                            </a:srgbClr>
                          </a:solidFill>
                        </a:rPr>
                        <a:t>Number of respondents</a:t>
                      </a:r>
                      <a:endParaRPr lang="en-US" sz="1200" dirty="0">
                        <a:latin typeface="Roboto"/>
                      </a:endParaRPr>
                    </a:p>
                  </a:txBody>
                  <a:tcPr/>
                </a:tc>
                <a:extLst>
                  <a:ext uri="{0D108BD9-81ED-4DB2-BD59-A6C34878D82A}">
                    <a16:rowId xmlns:a16="http://schemas.microsoft.com/office/drawing/2014/main" val="10000"/>
                  </a:ext>
                </a:extLst>
              </a:tr>
              <a:tr h="385763">
                <a:tc>
                  <a:txBody>
                    <a:bodyPr/>
                    <a:lstStyle/>
                    <a:p>
                      <a:pPr marL="0" indent="0" algn="l">
                        <a:lnSpc>
                          <a:spcPts val="1530"/>
                        </a:lnSpc>
                        <a:buNone/>
                      </a:pPr>
                      <a:r>
                        <a:rPr lang="en-US" sz="1125" kern="0" spc="-11" dirty="0">
                          <a:solidFill>
                            <a:srgbClr val="000000">
                              <a:alpha val="99000"/>
                            </a:srgbClr>
                          </a:solidFill>
                        </a:rPr>
                        <a:t>Transgender</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336</a:t>
                      </a:r>
                      <a:endParaRPr lang="en-US" sz="1200" dirty="0">
                        <a:latin typeface="Roboto"/>
                      </a:endParaRPr>
                    </a:p>
                  </a:txBody>
                  <a:tcPr/>
                </a:tc>
                <a:extLst>
                  <a:ext uri="{0D108BD9-81ED-4DB2-BD59-A6C34878D82A}">
                    <a16:rowId xmlns:a16="http://schemas.microsoft.com/office/drawing/2014/main" val="10001"/>
                  </a:ext>
                </a:extLst>
              </a:tr>
              <a:tr h="385763">
                <a:tc>
                  <a:txBody>
                    <a:bodyPr/>
                    <a:lstStyle/>
                    <a:p>
                      <a:pPr marL="0" indent="0" algn="l">
                        <a:lnSpc>
                          <a:spcPts val="1530"/>
                        </a:lnSpc>
                        <a:buNone/>
                      </a:pPr>
                      <a:r>
                        <a:rPr lang="en-US" sz="1125" kern="0" spc="-11" dirty="0">
                          <a:solidFill>
                            <a:srgbClr val="000000">
                              <a:alpha val="99000"/>
                            </a:srgbClr>
                          </a:solidFill>
                        </a:rPr>
                        <a:t>Sex workers</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314</a:t>
                      </a:r>
                      <a:endParaRPr lang="en-US" sz="1200" dirty="0">
                        <a:latin typeface="Roboto"/>
                      </a:endParaRPr>
                    </a:p>
                  </a:txBody>
                  <a:tcPr/>
                </a:tc>
                <a:extLst>
                  <a:ext uri="{0D108BD9-81ED-4DB2-BD59-A6C34878D82A}">
                    <a16:rowId xmlns:a16="http://schemas.microsoft.com/office/drawing/2014/main" val="10002"/>
                  </a:ext>
                </a:extLst>
              </a:tr>
              <a:tr h="581025">
                <a:tc>
                  <a:txBody>
                    <a:bodyPr/>
                    <a:lstStyle/>
                    <a:p>
                      <a:pPr marL="0" indent="0" algn="l">
                        <a:lnSpc>
                          <a:spcPts val="1530"/>
                        </a:lnSpc>
                        <a:buNone/>
                      </a:pPr>
                      <a:r>
                        <a:rPr lang="en-US" sz="1125" kern="0" spc="-11" dirty="0">
                          <a:solidFill>
                            <a:srgbClr val="000000">
                              <a:alpha val="99000"/>
                            </a:srgbClr>
                          </a:solidFill>
                        </a:rPr>
                        <a:t>Gay, bisexual and other men who have sex with men</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194</a:t>
                      </a:r>
                      <a:endParaRPr lang="en-US" sz="1200" dirty="0">
                        <a:latin typeface="Roboto"/>
                      </a:endParaRPr>
                    </a:p>
                  </a:txBody>
                  <a:tcPr/>
                </a:tc>
                <a:extLst>
                  <a:ext uri="{0D108BD9-81ED-4DB2-BD59-A6C34878D82A}">
                    <a16:rowId xmlns:a16="http://schemas.microsoft.com/office/drawing/2014/main" val="10003"/>
                  </a:ext>
                </a:extLst>
              </a:tr>
              <a:tr h="581025">
                <a:tc>
                  <a:txBody>
                    <a:bodyPr/>
                    <a:lstStyle/>
                    <a:p>
                      <a:pPr marL="0" indent="0" algn="l">
                        <a:lnSpc>
                          <a:spcPts val="1530"/>
                        </a:lnSpc>
                        <a:buNone/>
                      </a:pPr>
                      <a:r>
                        <a:rPr lang="en-US" sz="1125" kern="0" spc="-11" dirty="0">
                          <a:solidFill>
                            <a:srgbClr val="000000">
                              <a:alpha val="99000"/>
                            </a:srgbClr>
                          </a:solidFill>
                        </a:rPr>
                        <a:t>Adolescent girls and young women</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201</a:t>
                      </a:r>
                      <a:endParaRPr lang="en-US" sz="1200" dirty="0">
                        <a:latin typeface="Roboto"/>
                      </a:endParaRPr>
                    </a:p>
                  </a:txBody>
                  <a:tcPr/>
                </a:tc>
                <a:extLst>
                  <a:ext uri="{0D108BD9-81ED-4DB2-BD59-A6C34878D82A}">
                    <a16:rowId xmlns:a16="http://schemas.microsoft.com/office/drawing/2014/main" val="10004"/>
                  </a:ext>
                </a:extLst>
              </a:tr>
              <a:tr h="385763">
                <a:tc>
                  <a:txBody>
                    <a:bodyPr/>
                    <a:lstStyle/>
                    <a:p>
                      <a:pPr marL="0" indent="0" algn="l">
                        <a:lnSpc>
                          <a:spcPts val="1530"/>
                        </a:lnSpc>
                        <a:buNone/>
                      </a:pPr>
                      <a:r>
                        <a:rPr lang="en-US" sz="1125" kern="0" spc="-11" dirty="0">
                          <a:solidFill>
                            <a:srgbClr val="000000">
                              <a:alpha val="99000"/>
                            </a:srgbClr>
                          </a:solidFill>
                        </a:rPr>
                        <a:t>People who use drugs</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298</a:t>
                      </a:r>
                      <a:endParaRPr lang="en-US" sz="1200" dirty="0">
                        <a:latin typeface="Roboto"/>
                      </a:endParaRPr>
                    </a:p>
                  </a:txBody>
                  <a:tcPr/>
                </a:tc>
                <a:extLst>
                  <a:ext uri="{0D108BD9-81ED-4DB2-BD59-A6C34878D82A}">
                    <a16:rowId xmlns:a16="http://schemas.microsoft.com/office/drawing/2014/main" val="10005"/>
                  </a:ext>
                </a:extLst>
              </a:tr>
            </a:tbl>
          </a:graphicData>
        </a:graphic>
      </p:graphicFrame>
      <p:graphicFrame>
        <p:nvGraphicFramePr>
          <p:cNvPr id="9" name="Table 1"/>
          <p:cNvGraphicFramePr>
            <a:graphicFrameLocks noGrp="1"/>
          </p:cNvGraphicFramePr>
          <p:nvPr>
            <p:extLst>
              <p:ext uri="{D42A27DB-BD31-4B8C-83A1-F6EECF244321}">
                <p14:modId xmlns:p14="http://schemas.microsoft.com/office/powerpoint/2010/main" val="606126397"/>
              </p:ext>
            </p:extLst>
          </p:nvPr>
        </p:nvGraphicFramePr>
        <p:xfrm>
          <a:off x="4724400" y="1038286"/>
          <a:ext cx="3829051" cy="2824102"/>
        </p:xfrm>
        <a:graphic>
          <a:graphicData uri="http://schemas.openxmlformats.org/drawingml/2006/table">
            <a:tbl>
              <a:tblPr>
                <a:tableStyleId>{00A15C55-8517-42AA-B614-E9B94910E393}</a:tableStyleId>
              </a:tblPr>
              <a:tblGrid>
                <a:gridCol w="1290638">
                  <a:extLst>
                    <a:ext uri="{9D8B030D-6E8A-4147-A177-3AD203B41FA5}">
                      <a16:colId xmlns:a16="http://schemas.microsoft.com/office/drawing/2014/main" val="20000"/>
                    </a:ext>
                  </a:extLst>
                </a:gridCol>
                <a:gridCol w="2538413">
                  <a:extLst>
                    <a:ext uri="{9D8B030D-6E8A-4147-A177-3AD203B41FA5}">
                      <a16:colId xmlns:a16="http://schemas.microsoft.com/office/drawing/2014/main" val="20001"/>
                    </a:ext>
                  </a:extLst>
                </a:gridCol>
              </a:tblGrid>
              <a:tr h="423802">
                <a:tc>
                  <a:txBody>
                    <a:bodyPr/>
                    <a:lstStyle/>
                    <a:p>
                      <a:pPr marL="0" indent="0" algn="l">
                        <a:lnSpc>
                          <a:spcPts val="1782"/>
                        </a:lnSpc>
                        <a:buNone/>
                      </a:pPr>
                      <a:r>
                        <a:rPr lang="en-US" sz="1350" b="1" kern="0" spc="-27" dirty="0">
                          <a:solidFill>
                            <a:srgbClr val="000000">
                              <a:alpha val="99000"/>
                            </a:srgbClr>
                          </a:solidFill>
                        </a:rPr>
                        <a:t>Age</a:t>
                      </a:r>
                      <a:endParaRPr lang="en-US" sz="1200" dirty="0">
                        <a:latin typeface="Roboto"/>
                      </a:endParaRPr>
                    </a:p>
                  </a:txBody>
                  <a:tcPr/>
                </a:tc>
                <a:tc>
                  <a:txBody>
                    <a:bodyPr/>
                    <a:lstStyle/>
                    <a:p>
                      <a:pPr marL="0" indent="0" algn="l">
                        <a:lnSpc>
                          <a:spcPts val="1782"/>
                        </a:lnSpc>
                        <a:buNone/>
                      </a:pPr>
                      <a:r>
                        <a:rPr lang="en-US" sz="1350" b="1" kern="0" spc="-27" dirty="0">
                          <a:solidFill>
                            <a:srgbClr val="000000">
                              <a:alpha val="99000"/>
                            </a:srgbClr>
                          </a:solidFill>
                        </a:rPr>
                        <a:t>Number of respondents (%)</a:t>
                      </a:r>
                      <a:endParaRPr lang="en-US" sz="1200" dirty="0">
                        <a:latin typeface="Roboto"/>
                      </a:endParaRPr>
                    </a:p>
                  </a:txBody>
                  <a:tcPr/>
                </a:tc>
                <a:extLst>
                  <a:ext uri="{0D108BD9-81ED-4DB2-BD59-A6C34878D82A}">
                    <a16:rowId xmlns:a16="http://schemas.microsoft.com/office/drawing/2014/main" val="10000"/>
                  </a:ext>
                </a:extLst>
              </a:tr>
              <a:tr h="400050">
                <a:tc>
                  <a:txBody>
                    <a:bodyPr/>
                    <a:lstStyle/>
                    <a:p>
                      <a:pPr marL="0" indent="0" algn="l">
                        <a:lnSpc>
                          <a:spcPts val="1530"/>
                        </a:lnSpc>
                        <a:buNone/>
                      </a:pPr>
                      <a:r>
                        <a:rPr lang="en-US" sz="1125" kern="0" spc="-11" dirty="0">
                          <a:solidFill>
                            <a:srgbClr val="000000">
                              <a:alpha val="99000"/>
                            </a:srgbClr>
                          </a:solidFill>
                        </a:rPr>
                        <a:t>Under 18</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25 (2.9%)</a:t>
                      </a:r>
                      <a:endParaRPr lang="en-US" sz="1200" dirty="0">
                        <a:latin typeface="Roboto"/>
                      </a:endParaRPr>
                    </a:p>
                  </a:txBody>
                  <a:tcPr/>
                </a:tc>
                <a:extLst>
                  <a:ext uri="{0D108BD9-81ED-4DB2-BD59-A6C34878D82A}">
                    <a16:rowId xmlns:a16="http://schemas.microsoft.com/office/drawing/2014/main" val="10001"/>
                  </a:ext>
                </a:extLst>
              </a:tr>
              <a:tr h="400050">
                <a:tc>
                  <a:txBody>
                    <a:bodyPr/>
                    <a:lstStyle/>
                    <a:p>
                      <a:pPr marL="0" indent="0" algn="l">
                        <a:lnSpc>
                          <a:spcPts val="1530"/>
                        </a:lnSpc>
                        <a:buNone/>
                      </a:pPr>
                      <a:r>
                        <a:rPr lang="en-US" sz="1125" kern="0" spc="-11" dirty="0">
                          <a:solidFill>
                            <a:srgbClr val="000000">
                              <a:alpha val="99000"/>
                            </a:srgbClr>
                          </a:solidFill>
                        </a:rPr>
                        <a:t>18 - 24</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468 (35.1%)</a:t>
                      </a:r>
                      <a:endParaRPr lang="en-US" sz="1200" dirty="0">
                        <a:latin typeface="Roboto"/>
                      </a:endParaRPr>
                    </a:p>
                  </a:txBody>
                  <a:tcPr/>
                </a:tc>
                <a:extLst>
                  <a:ext uri="{0D108BD9-81ED-4DB2-BD59-A6C34878D82A}">
                    <a16:rowId xmlns:a16="http://schemas.microsoft.com/office/drawing/2014/main" val="10002"/>
                  </a:ext>
                </a:extLst>
              </a:tr>
              <a:tr h="400050">
                <a:tc>
                  <a:txBody>
                    <a:bodyPr/>
                    <a:lstStyle/>
                    <a:p>
                      <a:pPr marL="0" indent="0" algn="l">
                        <a:lnSpc>
                          <a:spcPts val="1530"/>
                        </a:lnSpc>
                        <a:buNone/>
                      </a:pPr>
                      <a:r>
                        <a:rPr lang="en-US" sz="1125" kern="0" spc="-11" dirty="0">
                          <a:solidFill>
                            <a:srgbClr val="000000">
                              <a:alpha val="99000"/>
                            </a:srgbClr>
                          </a:solidFill>
                        </a:rPr>
                        <a:t>25 - 34</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451 (33.9%)</a:t>
                      </a:r>
                      <a:endParaRPr lang="en-US" sz="1200" dirty="0">
                        <a:latin typeface="Roboto"/>
                      </a:endParaRPr>
                    </a:p>
                  </a:txBody>
                  <a:tcPr/>
                </a:tc>
                <a:extLst>
                  <a:ext uri="{0D108BD9-81ED-4DB2-BD59-A6C34878D82A}">
                    <a16:rowId xmlns:a16="http://schemas.microsoft.com/office/drawing/2014/main" val="10003"/>
                  </a:ext>
                </a:extLst>
              </a:tr>
              <a:tr h="400050">
                <a:tc>
                  <a:txBody>
                    <a:bodyPr/>
                    <a:lstStyle/>
                    <a:p>
                      <a:pPr marL="0" indent="0" algn="l">
                        <a:lnSpc>
                          <a:spcPts val="1530"/>
                        </a:lnSpc>
                        <a:buNone/>
                      </a:pPr>
                      <a:r>
                        <a:rPr lang="en-US" sz="1125" kern="0" spc="-11" dirty="0">
                          <a:solidFill>
                            <a:srgbClr val="000000">
                              <a:alpha val="99000"/>
                            </a:srgbClr>
                          </a:solidFill>
                        </a:rPr>
                        <a:t>35 - 49</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378 (28.4%)</a:t>
                      </a:r>
                      <a:endParaRPr lang="en-US" sz="1200" dirty="0">
                        <a:latin typeface="Roboto"/>
                      </a:endParaRPr>
                    </a:p>
                  </a:txBody>
                  <a:tcPr/>
                </a:tc>
                <a:extLst>
                  <a:ext uri="{0D108BD9-81ED-4DB2-BD59-A6C34878D82A}">
                    <a16:rowId xmlns:a16="http://schemas.microsoft.com/office/drawing/2014/main" val="10004"/>
                  </a:ext>
                </a:extLst>
              </a:tr>
              <a:tr h="400050">
                <a:tc>
                  <a:txBody>
                    <a:bodyPr/>
                    <a:lstStyle/>
                    <a:p>
                      <a:pPr marL="0" indent="0" algn="l">
                        <a:lnSpc>
                          <a:spcPts val="1530"/>
                        </a:lnSpc>
                        <a:buNone/>
                      </a:pPr>
                      <a:r>
                        <a:rPr lang="en-US" sz="1125" kern="0" spc="-11" dirty="0">
                          <a:solidFill>
                            <a:srgbClr val="000000">
                              <a:alpha val="99000"/>
                            </a:srgbClr>
                          </a:solidFill>
                        </a:rPr>
                        <a:t>50 and above</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9 (0.7%)</a:t>
                      </a:r>
                      <a:endParaRPr lang="en-US" sz="1200" dirty="0">
                        <a:latin typeface="Roboto"/>
                      </a:endParaRPr>
                    </a:p>
                  </a:txBody>
                  <a:tcPr/>
                </a:tc>
                <a:extLst>
                  <a:ext uri="{0D108BD9-81ED-4DB2-BD59-A6C34878D82A}">
                    <a16:rowId xmlns:a16="http://schemas.microsoft.com/office/drawing/2014/main" val="10005"/>
                  </a:ext>
                </a:extLst>
              </a:tr>
              <a:tr h="400050">
                <a:tc>
                  <a:txBody>
                    <a:bodyPr/>
                    <a:lstStyle/>
                    <a:p>
                      <a:pPr marL="0" indent="0" algn="l">
                        <a:lnSpc>
                          <a:spcPts val="1530"/>
                        </a:lnSpc>
                        <a:buNone/>
                      </a:pPr>
                      <a:r>
                        <a:rPr lang="en-US" sz="1125" kern="0" spc="-11" dirty="0">
                          <a:solidFill>
                            <a:srgbClr val="000000">
                              <a:alpha val="99000"/>
                            </a:srgbClr>
                          </a:solidFill>
                        </a:rPr>
                        <a:t>Don’t know</a:t>
                      </a:r>
                      <a:endParaRPr lang="en-US" sz="1200" dirty="0">
                        <a:latin typeface="Roboto"/>
                      </a:endParaRPr>
                    </a:p>
                  </a:txBody>
                  <a:tcPr/>
                </a:tc>
                <a:tc>
                  <a:txBody>
                    <a:bodyPr/>
                    <a:lstStyle/>
                    <a:p>
                      <a:pPr marL="0" indent="0" algn="l">
                        <a:lnSpc>
                          <a:spcPts val="1530"/>
                        </a:lnSpc>
                        <a:buNone/>
                      </a:pPr>
                      <a:r>
                        <a:rPr lang="en-US" sz="1125" kern="0" spc="-11" dirty="0">
                          <a:solidFill>
                            <a:srgbClr val="000000">
                              <a:alpha val="99000"/>
                            </a:srgbClr>
                          </a:solidFill>
                        </a:rPr>
                        <a:t>1 (0.1%)</a:t>
                      </a:r>
                      <a:endParaRPr lang="en-US" sz="1200" dirty="0">
                        <a:latin typeface="Roboto"/>
                      </a:endParaRP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762000" y="3771900"/>
            <a:ext cx="3476625" cy="1171575"/>
          </a:xfrm>
          <a:prstGeom prst="rect">
            <a:avLst/>
          </a:prstGeom>
          <a:noFill/>
          <a:ln/>
        </p:spPr>
      </p:sp>
      <p:pic>
        <p:nvPicPr>
          <p:cNvPr id="4" name="Image 0" descr="preencoded.png"/>
          <p:cNvPicPr>
            <a:picLocks noChangeAspect="1"/>
          </p:cNvPicPr>
          <p:nvPr/>
        </p:nvPicPr>
        <p:blipFill>
          <a:blip r:embed="rId3"/>
          <a:stretch>
            <a:fillRect/>
          </a:stretch>
        </p:blipFill>
        <p:spPr>
          <a:xfrm>
            <a:off x="609600" y="919162"/>
            <a:ext cx="7620000" cy="2733675"/>
          </a:xfrm>
          <a:prstGeom prst="rect">
            <a:avLst/>
          </a:prstGeom>
        </p:spPr>
      </p:pic>
      <p:sp>
        <p:nvSpPr>
          <p:cNvPr id="5" name="Text 1"/>
          <p:cNvSpPr/>
          <p:nvPr/>
        </p:nvSpPr>
        <p:spPr>
          <a:xfrm>
            <a:off x="5029200" y="3864768"/>
            <a:ext cx="4267200"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Many KVPs avoid health services</a:t>
            </a:r>
            <a:endParaRPr lang="en-US" sz="1350" dirty="0">
              <a:latin typeface="Roboto"/>
            </a:endParaRPr>
          </a:p>
        </p:txBody>
      </p:sp>
      <p:sp>
        <p:nvSpPr>
          <p:cNvPr id="6" name="Text 2"/>
          <p:cNvSpPr/>
          <p:nvPr/>
        </p:nvSpPr>
        <p:spPr>
          <a:xfrm>
            <a:off x="5029200" y="4305300"/>
            <a:ext cx="4110375" cy="304800"/>
          </a:xfrm>
          <a:prstGeom prst="rect">
            <a:avLst/>
          </a:prstGeom>
          <a:noFill/>
          <a:ln/>
        </p:spPr>
        <p:txBody>
          <a:bodyPr wrap="square" rtlCol="0" anchor="ctr"/>
          <a:lstStyle/>
          <a:p>
            <a:pPr marL="0" indent="0" algn="l">
              <a:lnSpc>
                <a:spcPts val="1206"/>
              </a:lnSpc>
              <a:buNone/>
            </a:pPr>
            <a:r>
              <a:rPr lang="en-US" sz="900" b="1" kern="0" spc="-5" dirty="0">
                <a:solidFill>
                  <a:srgbClr val="0E0F65">
                    <a:alpha val="99000"/>
                  </a:srgbClr>
                </a:solidFill>
                <a:latin typeface="Roboto"/>
                <a:ea typeface="Inter" pitchFamily="34" charset="-122"/>
                <a:cs typeface="Inter" pitchFamily="34" charset="-120"/>
              </a:rPr>
              <a:t>21%</a:t>
            </a:r>
            <a:r>
              <a:rPr lang="en-US" sz="900" b="1" kern="0" spc="-5" dirty="0">
                <a:solidFill>
                  <a:srgbClr val="3D38F5">
                    <a:alpha val="99000"/>
                  </a:srgbClr>
                </a:solidFill>
                <a:latin typeface="Roboto"/>
                <a:ea typeface="Inter" pitchFamily="34" charset="-122"/>
                <a:cs typeface="Inter" pitchFamily="34" charset="-120"/>
              </a:rPr>
              <a:t> </a:t>
            </a:r>
            <a:r>
              <a:rPr lang="en-US" sz="900" kern="0" spc="-5" dirty="0">
                <a:solidFill>
                  <a:srgbClr val="000000">
                    <a:alpha val="99000"/>
                  </a:srgbClr>
                </a:solidFill>
                <a:latin typeface="Roboto"/>
                <a:ea typeface="Inter" pitchFamily="34" charset="-122"/>
                <a:cs typeface="Inter" pitchFamily="34" charset="-120"/>
              </a:rPr>
              <a:t>of all KVPs surveyed do not get health services anywhere, including </a:t>
            </a:r>
            <a:r>
              <a:rPr lang="en-US" sz="900" b="1" kern="0" spc="-5" dirty="0">
                <a:solidFill>
                  <a:srgbClr val="0E0F65">
                    <a:alpha val="99000"/>
                  </a:srgbClr>
                </a:solidFill>
                <a:latin typeface="Roboto"/>
                <a:ea typeface="Inter" pitchFamily="34" charset="-122"/>
                <a:cs typeface="Inter" pitchFamily="34" charset="-120"/>
              </a:rPr>
              <a:t>more than half</a:t>
            </a:r>
            <a:r>
              <a:rPr lang="en-US" sz="900" kern="0" spc="-5" dirty="0">
                <a:solidFill>
                  <a:srgbClr val="000000">
                    <a:alpha val="99000"/>
                  </a:srgbClr>
                </a:solidFill>
                <a:latin typeface="Roboto"/>
                <a:ea typeface="Inter" pitchFamily="34" charset="-122"/>
                <a:cs typeface="Inter" pitchFamily="34" charset="-120"/>
              </a:rPr>
              <a:t> (55%, n=297) of PWUDs surveyed.</a:t>
            </a:r>
            <a:endParaRPr lang="en-US" sz="900" dirty="0">
              <a:latin typeface="Roboto"/>
            </a:endParaRPr>
          </a:p>
        </p:txBody>
      </p:sp>
      <p:sp>
        <p:nvSpPr>
          <p:cNvPr id="7" name="Text 3"/>
          <p:cNvSpPr/>
          <p:nvPr/>
        </p:nvSpPr>
        <p:spPr>
          <a:xfrm>
            <a:off x="638175" y="285750"/>
            <a:ext cx="4391025" cy="342900"/>
          </a:xfrm>
          <a:prstGeom prst="rect">
            <a:avLst/>
          </a:prstGeom>
          <a:noFill/>
          <a:ln/>
        </p:spPr>
        <p:txBody>
          <a:bodyPr wrap="square" rtlCol="0" anchor="ctr"/>
          <a:lstStyle/>
          <a:p>
            <a:pPr marL="0" indent="0" algn="l">
              <a:lnSpc>
                <a:spcPts val="2700"/>
              </a:lnSpc>
              <a:buNone/>
            </a:pPr>
            <a:r>
              <a:rPr lang="en-US" sz="2250" b="1" kern="0" spc="-50" dirty="0">
                <a:solidFill>
                  <a:srgbClr val="000000">
                    <a:alpha val="99000"/>
                  </a:srgbClr>
                </a:solidFill>
                <a:latin typeface="Inter" pitchFamily="34" charset="0"/>
                <a:ea typeface="Roboto"/>
                <a:cs typeface="Inter" pitchFamily="34" charset="-120"/>
              </a:rPr>
              <a:t>Access preferences</a:t>
            </a:r>
            <a:endParaRPr lang="en-US" sz="2250" dirty="0">
              <a:ea typeface="Roboto"/>
            </a:endParaRPr>
          </a:p>
        </p:txBody>
      </p:sp>
      <p:sp>
        <p:nvSpPr>
          <p:cNvPr id="8" name="Text 4"/>
          <p:cNvSpPr/>
          <p:nvPr/>
        </p:nvSpPr>
        <p:spPr>
          <a:xfrm>
            <a:off x="762000" y="3771900"/>
            <a:ext cx="3933825" cy="4572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Most KVPs preferred private health facilities</a:t>
            </a:r>
            <a:endParaRPr lang="en-US" sz="1350" dirty="0">
              <a:latin typeface="Roboto"/>
            </a:endParaRPr>
          </a:p>
        </p:txBody>
      </p:sp>
      <p:sp>
        <p:nvSpPr>
          <p:cNvPr id="9" name="Text 5"/>
          <p:cNvSpPr/>
          <p:nvPr/>
        </p:nvSpPr>
        <p:spPr>
          <a:xfrm>
            <a:off x="762000" y="4305300"/>
            <a:ext cx="3933825" cy="6096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Roboto"/>
                <a:ea typeface="Inter" pitchFamily="34" charset="-122"/>
                <a:cs typeface="Inter" pitchFamily="34" charset="-120"/>
              </a:rPr>
              <a:t>In open-ended questions, respondents described that given long waits and unfriendly services, they preferred accessing services at private health facilities since they were forced to pay for most services at public health facilities anyway</a:t>
            </a:r>
            <a:endParaRPr lang="en-US" sz="900" dirty="0">
              <a:latin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66725" y="1047750"/>
            <a:ext cx="4819650" cy="3486150"/>
          </a:xfrm>
          <a:prstGeom prst="rect">
            <a:avLst/>
          </a:prstGeom>
        </p:spPr>
      </p:pic>
      <p:sp>
        <p:nvSpPr>
          <p:cNvPr id="3" name="Text 0"/>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Roboto"/>
                <a:cs typeface="Inter" pitchFamily="34" charset="-120"/>
              </a:rPr>
              <a:t>Why don't KVPs access services?</a:t>
            </a:r>
            <a:endParaRPr lang="en-US" sz="1800" dirty="0">
              <a:latin typeface="Roboto"/>
              <a:ea typeface="Roboto"/>
            </a:endParaRPr>
          </a:p>
        </p:txBody>
      </p:sp>
      <p:sp>
        <p:nvSpPr>
          <p:cNvPr id="4" name="Text 1"/>
          <p:cNvSpPr/>
          <p:nvPr/>
        </p:nvSpPr>
        <p:spPr>
          <a:xfrm>
            <a:off x="5624513" y="2038350"/>
            <a:ext cx="2986088" cy="1171575"/>
          </a:xfrm>
          <a:prstGeom prst="rect">
            <a:avLst/>
          </a:prstGeom>
          <a:noFill/>
          <a:ln/>
        </p:spPr>
        <p:txBody>
          <a:bodyPr wrap="square" rtlCol="0" anchor="ctr"/>
          <a:lstStyle/>
          <a:p>
            <a:pPr marL="0" indent="0" algn="l">
              <a:lnSpc>
                <a:spcPts val="1530"/>
              </a:lnSpc>
              <a:buNone/>
            </a:pPr>
            <a:r>
              <a:rPr lang="en-US" sz="1125" kern="0" spc="-11" dirty="0">
                <a:solidFill>
                  <a:srgbClr val="000000">
                    <a:alpha val="99000"/>
                  </a:srgbClr>
                </a:solidFill>
                <a:latin typeface="Roboto"/>
                <a:ea typeface="Inter" pitchFamily="34" charset="-122"/>
                <a:cs typeface="Inter" pitchFamily="34" charset="-120"/>
              </a:rPr>
              <a:t>Among KVPs who did not access health services anywhere, the most frequently cited reasons were that the staff were </a:t>
            </a:r>
            <a:r>
              <a:rPr lang="en-US" sz="1125" b="1" kern="0" spc="-11" dirty="0">
                <a:solidFill>
                  <a:srgbClr val="0E0F65">
                    <a:alpha val="99000"/>
                  </a:srgbClr>
                </a:solidFill>
                <a:latin typeface="Roboto"/>
                <a:ea typeface="Inter" pitchFamily="34" charset="-122"/>
                <a:cs typeface="Inter" pitchFamily="34" charset="-120"/>
              </a:rPr>
              <a:t>not friendly</a:t>
            </a:r>
            <a:r>
              <a:rPr lang="en-US" sz="1125" kern="0" spc="-11" dirty="0">
                <a:solidFill>
                  <a:srgbClr val="000000">
                    <a:alpha val="99000"/>
                  </a:srgbClr>
                </a:solidFill>
                <a:latin typeface="Roboto"/>
                <a:ea typeface="Inter" pitchFamily="34" charset="-122"/>
                <a:cs typeface="Inter" pitchFamily="34" charset="-120"/>
              </a:rPr>
              <a:t> (30%, n=84) and that service users </a:t>
            </a:r>
            <a:r>
              <a:rPr lang="en-US" sz="1125" b="1" kern="0" spc="-11" dirty="0">
                <a:solidFill>
                  <a:srgbClr val="0E0F65">
                    <a:alpha val="99000"/>
                  </a:srgbClr>
                </a:solidFill>
                <a:latin typeface="Roboto"/>
                <a:ea typeface="Inter" pitchFamily="34" charset="-122"/>
                <a:cs typeface="Inter" pitchFamily="34" charset="-120"/>
              </a:rPr>
              <a:t>feared people finding out they were KVPs</a:t>
            </a:r>
            <a:r>
              <a:rPr lang="en-US" sz="1125" kern="0" spc="-11" dirty="0">
                <a:solidFill>
                  <a:srgbClr val="000000">
                    <a:alpha val="99000"/>
                  </a:srgbClr>
                </a:solidFill>
                <a:latin typeface="Roboto"/>
                <a:ea typeface="Inter" pitchFamily="34" charset="-122"/>
                <a:cs typeface="Inter" pitchFamily="34" charset="-120"/>
              </a:rPr>
              <a:t> (28%)</a:t>
            </a:r>
            <a:endParaRPr lang="en-US" sz="1125" dirty="0">
              <a:latin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357313" y="4110038"/>
            <a:ext cx="6900863" cy="838200"/>
          </a:xfrm>
          <a:prstGeom prst="rect">
            <a:avLst/>
          </a:prstGeom>
          <a:noFill/>
          <a:ln/>
        </p:spPr>
      </p:sp>
      <p:pic>
        <p:nvPicPr>
          <p:cNvPr id="3" name="Image 0" descr="preencoded.png"/>
          <p:cNvPicPr>
            <a:picLocks noChangeAspect="1"/>
          </p:cNvPicPr>
          <p:nvPr/>
        </p:nvPicPr>
        <p:blipFill>
          <a:blip r:embed="rId3"/>
          <a:stretch>
            <a:fillRect/>
          </a:stretch>
        </p:blipFill>
        <p:spPr>
          <a:xfrm>
            <a:off x="609600" y="1309688"/>
            <a:ext cx="3810000" cy="2152650"/>
          </a:xfrm>
          <a:prstGeom prst="rect">
            <a:avLst/>
          </a:prstGeom>
        </p:spPr>
      </p:pic>
      <p:pic>
        <p:nvPicPr>
          <p:cNvPr id="4" name="Image 1" descr="preencoded.png"/>
          <p:cNvPicPr>
            <a:picLocks noChangeAspect="1"/>
          </p:cNvPicPr>
          <p:nvPr/>
        </p:nvPicPr>
        <p:blipFill>
          <a:blip r:embed="rId3"/>
          <a:stretch>
            <a:fillRect/>
          </a:stretch>
        </p:blipFill>
        <p:spPr>
          <a:xfrm>
            <a:off x="4724400" y="1309688"/>
            <a:ext cx="3810000" cy="2152650"/>
          </a:xfrm>
          <a:prstGeom prst="rect">
            <a:avLst/>
          </a:prstGeom>
        </p:spPr>
      </p:pic>
      <p:pic>
        <p:nvPicPr>
          <p:cNvPr id="5" name="Image 2" descr="preencoded.png"/>
          <p:cNvPicPr>
            <a:picLocks noChangeAspect="1"/>
          </p:cNvPicPr>
          <p:nvPr/>
        </p:nvPicPr>
        <p:blipFill>
          <a:blip r:embed="rId4"/>
          <a:stretch>
            <a:fillRect/>
          </a:stretch>
        </p:blipFill>
        <p:spPr>
          <a:xfrm>
            <a:off x="762000" y="1243013"/>
            <a:ext cx="7620000" cy="2657475"/>
          </a:xfrm>
          <a:prstGeom prst="rect">
            <a:avLst/>
          </a:prstGeom>
        </p:spPr>
      </p:pic>
      <p:sp>
        <p:nvSpPr>
          <p:cNvPr id="6" name="Text 1"/>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Many KVPs fear arrest at public health facilities</a:t>
            </a:r>
            <a:endParaRPr lang="en-US" sz="1800" dirty="0">
              <a:latin typeface="Roboto"/>
            </a:endParaRPr>
          </a:p>
        </p:txBody>
      </p:sp>
      <p:sp>
        <p:nvSpPr>
          <p:cNvPr id="7" name="Text 2"/>
          <p:cNvSpPr/>
          <p:nvPr/>
        </p:nvSpPr>
        <p:spPr>
          <a:xfrm>
            <a:off x="979755" y="3995738"/>
            <a:ext cx="7358063" cy="4572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Roboto"/>
                <a:cs typeface="Inter" pitchFamily="34" charset="-120"/>
              </a:rPr>
              <a:t>Among those who reported being afraid of arrest when seeking health services 99% (n=931), reported it impacted their ability to seek health services.</a:t>
            </a:r>
            <a:endParaRPr lang="en-US" sz="1350" dirty="0">
              <a:latin typeface="Roboto"/>
              <a:ea typeface="Roboto"/>
            </a:endParaRPr>
          </a:p>
        </p:txBody>
      </p:sp>
      <p:sp>
        <p:nvSpPr>
          <p:cNvPr id="8" name="Text 3"/>
          <p:cNvSpPr/>
          <p:nvPr/>
        </p:nvSpPr>
        <p:spPr>
          <a:xfrm>
            <a:off x="979755" y="4529138"/>
            <a:ext cx="7358063" cy="3048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Roboto"/>
                <a:ea typeface="Roboto"/>
                <a:cs typeface="Inter" pitchFamily="34" charset="-120"/>
              </a:rPr>
              <a:t>Among KPs as a whole, 84% (n=947) of respondents feared being arrested when going to seek health services. </a:t>
            </a:r>
            <a:r>
              <a:rPr lang="en-US" sz="900" b="1" kern="0" spc="-5" dirty="0">
                <a:solidFill>
                  <a:srgbClr val="0E0F65">
                    <a:alpha val="99000"/>
                  </a:srgbClr>
                </a:solidFill>
                <a:latin typeface="Roboto"/>
                <a:ea typeface="Roboto"/>
                <a:cs typeface="Inter" pitchFamily="34" charset="-120"/>
              </a:rPr>
              <a:t>This was as high as 98% (n=327) among transgender individuals</a:t>
            </a:r>
            <a:r>
              <a:rPr lang="en-US" sz="900" kern="0" spc="-5" dirty="0">
                <a:solidFill>
                  <a:srgbClr val="000000">
                    <a:alpha val="99000"/>
                  </a:srgbClr>
                </a:solidFill>
                <a:latin typeface="Roboto"/>
                <a:ea typeface="Roboto"/>
                <a:cs typeface="Inter" pitchFamily="34" charset="-120"/>
              </a:rPr>
              <a:t> and as low as 55% (n=296) among PWUD</a:t>
            </a:r>
            <a:endParaRPr lang="en-US" sz="900" dirty="0">
              <a:latin typeface="Roboto"/>
              <a:ea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610100" y="609600"/>
            <a:ext cx="3924300" cy="3924300"/>
          </a:xfrm>
          <a:prstGeom prst="rect">
            <a:avLst/>
          </a:prstGeom>
        </p:spPr>
      </p:pic>
      <p:pic>
        <p:nvPicPr>
          <p:cNvPr id="3" name="Image 1" descr="preencoded.png"/>
          <p:cNvPicPr>
            <a:picLocks noChangeAspect="1"/>
          </p:cNvPicPr>
          <p:nvPr/>
        </p:nvPicPr>
        <p:blipFill>
          <a:blip r:embed="rId4"/>
          <a:stretch>
            <a:fillRect/>
          </a:stretch>
        </p:blipFill>
        <p:spPr>
          <a:xfrm>
            <a:off x="3119438" y="609600"/>
            <a:ext cx="5412823" cy="3924300"/>
          </a:xfrm>
          <a:prstGeom prst="rect">
            <a:avLst/>
          </a:prstGeom>
        </p:spPr>
      </p:pic>
      <p:sp>
        <p:nvSpPr>
          <p:cNvPr id="4" name="Text 0"/>
          <p:cNvSpPr/>
          <p:nvPr/>
        </p:nvSpPr>
        <p:spPr>
          <a:xfrm>
            <a:off x="347663" y="2579301"/>
            <a:ext cx="2771775" cy="1366838"/>
          </a:xfrm>
          <a:prstGeom prst="rect">
            <a:avLst/>
          </a:prstGeom>
          <a:noFill/>
          <a:ln/>
        </p:spPr>
        <p:txBody>
          <a:bodyPr wrap="square" rtlCol="0" anchor="ctr"/>
          <a:lstStyle/>
          <a:p>
            <a:pPr marL="0" indent="0" algn="l">
              <a:lnSpc>
                <a:spcPts val="1530"/>
              </a:lnSpc>
              <a:buNone/>
            </a:pPr>
            <a:r>
              <a:rPr lang="en-US" sz="1125" b="1" kern="0" spc="-11" dirty="0">
                <a:solidFill>
                  <a:srgbClr val="0E0F65">
                    <a:alpha val="99000"/>
                  </a:srgbClr>
                </a:solidFill>
                <a:latin typeface="Roboto"/>
                <a:ea typeface="Roboto"/>
                <a:cs typeface="Inter" pitchFamily="34" charset="-120"/>
              </a:rPr>
              <a:t>More than half (54%, n=191) of KPs surveyed</a:t>
            </a:r>
            <a:r>
              <a:rPr lang="en-US" sz="1125" kern="0" spc="-11" dirty="0">
                <a:solidFill>
                  <a:srgbClr val="000000">
                    <a:alpha val="99000"/>
                  </a:srgbClr>
                </a:solidFill>
                <a:latin typeface="Roboto"/>
                <a:ea typeface="Roboto"/>
                <a:cs typeface="Inter" pitchFamily="34" charset="-120"/>
              </a:rPr>
              <a:t> who use public health facilities had been refused services at the facility in the last year, including 80% (n=41) of GBMSM and 75% (n=106) of transgender facility users</a:t>
            </a:r>
            <a:endParaRPr lang="en-US" sz="1125" dirty="0">
              <a:latin typeface="Roboto"/>
              <a:ea typeface="Roboto"/>
            </a:endParaRPr>
          </a:p>
        </p:txBody>
      </p:sp>
      <p:sp>
        <p:nvSpPr>
          <p:cNvPr id="5" name="Text 1"/>
          <p:cNvSpPr/>
          <p:nvPr/>
        </p:nvSpPr>
        <p:spPr>
          <a:xfrm>
            <a:off x="262926" y="1557048"/>
            <a:ext cx="2401229" cy="342900"/>
          </a:xfrm>
          <a:prstGeom prst="rect">
            <a:avLst/>
          </a:prstGeom>
          <a:noFill/>
          <a:ln/>
        </p:spPr>
        <p:txBody>
          <a:bodyPr wrap="square" rtlCol="0" anchor="ctr"/>
          <a:lstStyle/>
          <a:p>
            <a:pPr marL="0" indent="0" algn="l">
              <a:lnSpc>
                <a:spcPts val="2700"/>
              </a:lnSpc>
              <a:buNone/>
            </a:pPr>
            <a:r>
              <a:rPr lang="en-US" sz="2250" b="1" kern="0" spc="-50" dirty="0">
                <a:solidFill>
                  <a:srgbClr val="000000">
                    <a:alpha val="99000"/>
                  </a:srgbClr>
                </a:solidFill>
                <a:latin typeface="Roboto"/>
                <a:ea typeface="Roboto"/>
                <a:cs typeface="Inter" pitchFamily="34" charset="-120"/>
              </a:rPr>
              <a:t>Service refusals</a:t>
            </a:r>
            <a:endParaRPr lang="en-US" sz="2250" dirty="0">
              <a:latin typeface="Roboto"/>
              <a:ea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724400" y="1309688"/>
            <a:ext cx="3810000" cy="2152650"/>
          </a:xfrm>
          <a:prstGeom prst="rect">
            <a:avLst/>
          </a:prstGeom>
        </p:spPr>
      </p:pic>
      <p:pic>
        <p:nvPicPr>
          <p:cNvPr id="3" name="Image 1" descr="preencoded.png"/>
          <p:cNvPicPr>
            <a:picLocks noChangeAspect="1"/>
          </p:cNvPicPr>
          <p:nvPr/>
        </p:nvPicPr>
        <p:blipFill>
          <a:blip r:embed="rId4"/>
          <a:stretch>
            <a:fillRect/>
          </a:stretch>
        </p:blipFill>
        <p:spPr>
          <a:xfrm>
            <a:off x="4724400" y="3652838"/>
            <a:ext cx="3810000" cy="152400"/>
          </a:xfrm>
          <a:prstGeom prst="rect">
            <a:avLst/>
          </a:prstGeom>
        </p:spPr>
      </p:pic>
      <p:pic>
        <p:nvPicPr>
          <p:cNvPr id="4" name="Image 2" descr="preencoded.png"/>
          <p:cNvPicPr>
            <a:picLocks noChangeAspect="1"/>
          </p:cNvPicPr>
          <p:nvPr/>
        </p:nvPicPr>
        <p:blipFill>
          <a:blip r:embed="rId5"/>
          <a:stretch>
            <a:fillRect/>
          </a:stretch>
        </p:blipFill>
        <p:spPr>
          <a:xfrm>
            <a:off x="609600" y="1209675"/>
            <a:ext cx="3681413" cy="2347913"/>
          </a:xfrm>
          <a:prstGeom prst="rect">
            <a:avLst/>
          </a:prstGeom>
        </p:spPr>
      </p:pic>
      <p:pic>
        <p:nvPicPr>
          <p:cNvPr id="5" name="Image 3" descr="preencoded.png"/>
          <p:cNvPicPr>
            <a:picLocks noChangeAspect="1"/>
          </p:cNvPicPr>
          <p:nvPr/>
        </p:nvPicPr>
        <p:blipFill>
          <a:blip r:embed="rId6"/>
          <a:stretch>
            <a:fillRect/>
          </a:stretch>
        </p:blipFill>
        <p:spPr>
          <a:xfrm>
            <a:off x="4652963" y="1209675"/>
            <a:ext cx="3952875" cy="2305050"/>
          </a:xfrm>
          <a:prstGeom prst="rect">
            <a:avLst/>
          </a:prstGeom>
        </p:spPr>
      </p:pic>
      <p:sp>
        <p:nvSpPr>
          <p:cNvPr id="6" name="Text 0"/>
          <p:cNvSpPr/>
          <p:nvPr/>
        </p:nvSpPr>
        <p:spPr>
          <a:xfrm>
            <a:off x="609600" y="609600"/>
            <a:ext cx="8001000" cy="276225"/>
          </a:xfrm>
          <a:prstGeom prst="rect">
            <a:avLst/>
          </a:prstGeom>
          <a:noFill/>
          <a:ln/>
        </p:spPr>
        <p:txBody>
          <a:bodyPr wrap="square" rtlCol="0" anchor="ctr"/>
          <a:lstStyle/>
          <a:p>
            <a:pPr marL="0" indent="0" algn="l">
              <a:lnSpc>
                <a:spcPts val="2160"/>
              </a:lnSpc>
              <a:buNone/>
            </a:pPr>
            <a:r>
              <a:rPr lang="en-US" sz="1800" b="1" kern="0" spc="-36" dirty="0">
                <a:solidFill>
                  <a:srgbClr val="000000">
                    <a:alpha val="99000"/>
                  </a:srgbClr>
                </a:solidFill>
                <a:latin typeface="Roboto"/>
                <a:ea typeface="Inter" pitchFamily="34" charset="-122"/>
                <a:cs typeface="Inter" pitchFamily="34" charset="-120"/>
              </a:rPr>
              <a:t>Staff friendliness towards KVPs</a:t>
            </a:r>
            <a:endParaRPr lang="en-US" sz="1800" dirty="0">
              <a:latin typeface="Roboto"/>
            </a:endParaRPr>
          </a:p>
        </p:txBody>
      </p:sp>
      <p:sp>
        <p:nvSpPr>
          <p:cNvPr id="7" name="Text 1"/>
          <p:cNvSpPr/>
          <p:nvPr/>
        </p:nvSpPr>
        <p:spPr>
          <a:xfrm>
            <a:off x="461963" y="4129088"/>
            <a:ext cx="7858125" cy="228600"/>
          </a:xfrm>
          <a:prstGeom prst="rect">
            <a:avLst/>
          </a:prstGeom>
          <a:noFill/>
          <a:ln/>
        </p:spPr>
        <p:txBody>
          <a:bodyPr wrap="square" rtlCol="0" anchor="ctr"/>
          <a:lstStyle/>
          <a:p>
            <a:pPr marL="0" indent="0" algn="l">
              <a:lnSpc>
                <a:spcPts val="1782"/>
              </a:lnSpc>
              <a:buNone/>
            </a:pPr>
            <a:r>
              <a:rPr lang="en-US" sz="1350" b="1" kern="0" spc="-27" dirty="0">
                <a:solidFill>
                  <a:srgbClr val="000000">
                    <a:alpha val="99000"/>
                  </a:srgbClr>
                </a:solidFill>
                <a:latin typeface="Roboto"/>
                <a:ea typeface="Inter" pitchFamily="34" charset="-122"/>
                <a:cs typeface="Inter" pitchFamily="34" charset="-120"/>
              </a:rPr>
              <a:t>Outreach staff are friendlier to KVPs than public health facility staff</a:t>
            </a:r>
            <a:endParaRPr lang="en-US" sz="1350" dirty="0">
              <a:latin typeface="Roboto"/>
            </a:endParaRPr>
          </a:p>
        </p:txBody>
      </p:sp>
      <p:sp>
        <p:nvSpPr>
          <p:cNvPr id="8" name="Text 2"/>
          <p:cNvSpPr/>
          <p:nvPr/>
        </p:nvSpPr>
        <p:spPr>
          <a:xfrm>
            <a:off x="461963" y="4495800"/>
            <a:ext cx="8929688" cy="457200"/>
          </a:xfrm>
          <a:prstGeom prst="rect">
            <a:avLst/>
          </a:prstGeom>
          <a:noFill/>
          <a:ln/>
        </p:spPr>
        <p:txBody>
          <a:bodyPr wrap="square" rtlCol="0" anchor="ctr"/>
          <a:lstStyle/>
          <a:p>
            <a:pPr marL="0" indent="0" algn="l">
              <a:lnSpc>
                <a:spcPts val="1206"/>
              </a:lnSpc>
              <a:buNone/>
            </a:pPr>
            <a:r>
              <a:rPr lang="en-US" sz="900" kern="0" spc="-5" dirty="0">
                <a:solidFill>
                  <a:srgbClr val="000000">
                    <a:alpha val="99000"/>
                  </a:srgbClr>
                </a:solidFill>
                <a:latin typeface="Roboto"/>
                <a:ea typeface="Inter" pitchFamily="34" charset="-122"/>
                <a:cs typeface="Inter" pitchFamily="34" charset="-120"/>
              </a:rPr>
              <a:t>Qualitative data revealed KVPs were regularly humiliated and harassed by public health facility staff. This ranged from rude behavior when requesting services, to service refusals, and to extreme examples like a sex worker being told they should abort their pregnancy since they were living with HIV and GBMSM being beaten by police while in the facility.</a:t>
            </a:r>
            <a:endParaRPr lang="en-US" sz="900" dirty="0">
              <a:latin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1074</Words>
  <Application>Microsoft Office PowerPoint</Application>
  <PresentationFormat>On-screen Show (16:9)</PresentationFormat>
  <Paragraphs>96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Inter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edward beny</cp:lastModifiedBy>
  <cp:revision>10</cp:revision>
  <dcterms:created xsi:type="dcterms:W3CDTF">2025-07-09T18:30:51Z</dcterms:created>
  <dcterms:modified xsi:type="dcterms:W3CDTF">2025-07-11T11:52:36Z</dcterms:modified>
</cp:coreProperties>
</file>