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4"/>
  </p:sldMasterIdLst>
  <p:notesMasterIdLst>
    <p:notesMasterId r:id="rId14"/>
  </p:notesMasterIdLst>
  <p:handoutMasterIdLst>
    <p:handoutMasterId r:id="rId15"/>
  </p:handoutMasterIdLst>
  <p:sldIdLst>
    <p:sldId id="256" r:id="rId5"/>
    <p:sldId id="3525" r:id="rId6"/>
    <p:sldId id="317" r:id="rId7"/>
    <p:sldId id="318" r:id="rId8"/>
    <p:sldId id="321" r:id="rId9"/>
    <p:sldId id="3526" r:id="rId10"/>
    <p:sldId id="319" r:id="rId11"/>
    <p:sldId id="3527" r:id="rId12"/>
    <p:sldId id="350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A6400"/>
    <a:srgbClr val="FBD300"/>
    <a:srgbClr val="F0F0EE"/>
    <a:srgbClr val="0D85D6"/>
    <a:srgbClr val="B3B3B3"/>
    <a:srgbClr val="F7941D"/>
    <a:srgbClr val="5C51AB"/>
    <a:srgbClr val="D6DCE5"/>
    <a:srgbClr val="E9E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25" autoAdjust="0"/>
    <p:restoredTop sz="92192" autoAdjust="0"/>
  </p:normalViewPr>
  <p:slideViewPr>
    <p:cSldViewPr snapToGrid="0">
      <p:cViewPr varScale="1">
        <p:scale>
          <a:sx n="66" d="100"/>
          <a:sy n="66" d="100"/>
        </p:scale>
        <p:origin x="690" y="6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-19108"/>
    </p:cViewPr>
  </p:sorterViewPr>
  <p:notesViewPr>
    <p:cSldViewPr snapToGrid="0">
      <p:cViewPr varScale="1">
        <p:scale>
          <a:sx n="77" d="100"/>
          <a:sy n="77" d="100"/>
        </p:scale>
        <p:origin x="326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B913B1-4FE7-4E3D-AC82-19DC48DB8F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78D43-E74B-4607-BF03-7065242555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EA84E-D1FE-4199-AF8A-4727ECA810AC}" type="datetimeFigureOut">
              <a:rPr lang="en-US" smtClean="0">
                <a:latin typeface="Arial" panose="020B0604020202020204" pitchFamily="34" charset="0"/>
              </a:rPr>
              <a:t>7/11/2025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981C8-5658-41E9-B33C-905418723C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F7E3F-473C-40A7-9FAE-1C30A40B8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B4971-77B2-468B-B466-343C40B77FE9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184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6FFE78C-FD6B-49F7-B823-DDE1DB702B38}" type="datetimeFigureOut">
              <a:rPr lang="en-US" smtClean="0"/>
              <a:pPr/>
              <a:t>7/11/2025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6370A32-94F4-4A26-A815-A3A744D42C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1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8f799d1c21_0_9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1313" y="696913"/>
            <a:ext cx="6199187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1" name="Google Shape;451;g8f799d1c21_0_987:notes"/>
          <p:cNvSpPr txBox="1">
            <a:spLocks noGrp="1"/>
          </p:cNvSpPr>
          <p:nvPr>
            <p:ph type="body" idx="1"/>
          </p:nvPr>
        </p:nvSpPr>
        <p:spPr>
          <a:xfrm>
            <a:off x="917575" y="4414838"/>
            <a:ext cx="5046600" cy="41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52" name="Google Shape;452;g8f799d1c21_0_987:notes"/>
          <p:cNvSpPr txBox="1">
            <a:spLocks noGrp="1"/>
          </p:cNvSpPr>
          <p:nvPr>
            <p:ph type="sldNum" idx="12"/>
          </p:nvPr>
        </p:nvSpPr>
        <p:spPr>
          <a:xfrm>
            <a:off x="3900488" y="8831263"/>
            <a:ext cx="2981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70A32-94F4-4A26-A815-A3A744D42CF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4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Data Capture &amp; Transmission:</a:t>
            </a:r>
            <a:endParaRPr lang="en-ZW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Online facilities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data is then sent through an interchange layer that routes, validates, and orchestrates data flows according to international standards.</a:t>
            </a:r>
            <a:endParaRPr lang="en-ZW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Registries &amp; Data Conversion:</a:t>
            </a:r>
            <a:endParaRPr lang="en-ZW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Data is directed to relevant registries (e.g., Shared Health Record, Client Registry, Facility Registry, Terminology Service).</a:t>
            </a:r>
            <a:endParaRPr lang="en-ZW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Central Storage &amp; Monitoring:</a:t>
            </a:r>
            <a:endParaRPr lang="en-ZW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transformed data goes into a </a:t>
            </a: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National Data Warehouse 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where it can be securely stored and accessed.</a:t>
            </a:r>
            <a:endParaRPr lang="en-ZW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monitoring tool (Grafana)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keeps track of all data flows, making it easy to see if everything is working smoothly.</a:t>
            </a:r>
            <a:endParaRPr lang="en-ZW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ZW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Offline Sites Data Flow</a:t>
            </a:r>
            <a:endParaRPr lang="en-ZW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Offline Data Capture:</a:t>
            </a:r>
            <a:endParaRPr lang="en-ZW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locations without reliable internet, clinicians use an offline version of Impilo EMR.</a:t>
            </a:r>
            <a:endParaRPr lang="en-ZW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Data is stored locally until connectivity is available.</a:t>
            </a:r>
            <a:endParaRPr lang="en-ZW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Syncing to Central Database:</a:t>
            </a:r>
            <a:endParaRPr lang="en-ZW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Once internet access is available, the offline data is sent to The Central through a mobile application.</a:t>
            </a:r>
            <a:endParaRPr lang="en-ZW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ensures no data is lost even when connectivity is limited.</a:t>
            </a:r>
            <a:endParaRPr lang="en-ZW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15000"/>
              </a:lnSpc>
              <a:spcAft>
                <a:spcPts val="800"/>
              </a:spcAft>
            </a:pP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ZW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Services Layer</a:t>
            </a:r>
            <a:endParaRPr lang="en-ZW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Data Processing:</a:t>
            </a:r>
            <a:endParaRPr lang="en-ZW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specialized “Service Layer” collects information from both the National Data Warehouse and the central database. This service consists of Construction Services Layer, Shared Services Layer, and Routing Services Layer</a:t>
            </a:r>
            <a:endParaRPr lang="en-ZW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checks the data for errors, cleans it up, and organizes it so it’s ready for reporting.</a:t>
            </a:r>
            <a:endParaRPr lang="en-ZW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Support &amp; Routing Services:</a:t>
            </a:r>
            <a:endParaRPr lang="en-ZW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Shared services handle common tasks like user security and data consistency.</a:t>
            </a:r>
            <a:endParaRPr lang="en-ZW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routing service makes sure each piece of information goes to the right place.</a:t>
            </a:r>
            <a:endParaRPr lang="en-ZW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Reporting &amp; Decision-Making:</a:t>
            </a:r>
            <a:endParaRPr lang="en-ZW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processed data is moved into “Data Marts,” which are set up for easy analysis.</a:t>
            </a:r>
            <a:endParaRPr lang="en-ZW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Finally, data flows into DHIS2, a system used to create dashboards and reports, supporting timely decisions and strategic planning.</a:t>
            </a:r>
            <a:endParaRPr lang="en-ZW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70A32-94F4-4A26-A815-A3A744D42CF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573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8f799d1c21_0_9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1313" y="696913"/>
            <a:ext cx="6199187" cy="34877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1" name="Google Shape;451;g8f799d1c21_0_987:notes"/>
          <p:cNvSpPr txBox="1">
            <a:spLocks noGrp="1"/>
          </p:cNvSpPr>
          <p:nvPr>
            <p:ph type="body" idx="1"/>
          </p:nvPr>
        </p:nvSpPr>
        <p:spPr>
          <a:xfrm>
            <a:off x="917575" y="4414838"/>
            <a:ext cx="5046600" cy="41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52" name="Google Shape;452;g8f799d1c21_0_987:notes"/>
          <p:cNvSpPr txBox="1">
            <a:spLocks noGrp="1"/>
          </p:cNvSpPr>
          <p:nvPr>
            <p:ph type="sldNum" idx="12"/>
          </p:nvPr>
        </p:nvSpPr>
        <p:spPr>
          <a:xfrm>
            <a:off x="3900488" y="8831263"/>
            <a:ext cx="29814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8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-2">
  <p:cSld name="1_Title-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8eda662a86_1_1317" descr="A large tree in a fores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37940" t="21970" r="26312" b="8881"/>
          <a:stretch/>
        </p:blipFill>
        <p:spPr>
          <a:xfrm>
            <a:off x="5592518" y="0"/>
            <a:ext cx="6599482" cy="64054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g8eda662a86_1_1317"/>
          <p:cNvSpPr/>
          <p:nvPr/>
        </p:nvSpPr>
        <p:spPr>
          <a:xfrm>
            <a:off x="5462651" y="0"/>
            <a:ext cx="806160" cy="6858000"/>
          </a:xfrm>
          <a:prstGeom prst="rect">
            <a:avLst/>
          </a:prstGeom>
          <a:gradFill>
            <a:gsLst>
              <a:gs pos="0">
                <a:srgbClr val="F3F3F3">
                  <a:alpha val="0"/>
                </a:srgbClr>
              </a:gs>
              <a:gs pos="16000">
                <a:srgbClr val="F3F3F3"/>
              </a:gs>
              <a:gs pos="51000">
                <a:srgbClr val="F3F3F3"/>
              </a:gs>
              <a:gs pos="100000">
                <a:srgbClr val="F3F3F3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765" b="0" i="0" u="none" strike="noStrike" cap="none" dirty="0">
              <a:solidFill>
                <a:srgbClr val="5A5C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8eda662a86_1_1317"/>
          <p:cNvSpPr/>
          <p:nvPr/>
        </p:nvSpPr>
        <p:spPr>
          <a:xfrm>
            <a:off x="1" y="2998643"/>
            <a:ext cx="7335576" cy="3406760"/>
          </a:xfrm>
          <a:prstGeom prst="rect">
            <a:avLst/>
          </a:prstGeom>
          <a:solidFill>
            <a:srgbClr val="006400"/>
          </a:solidFill>
          <a:ln>
            <a:noFill/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765" b="0" i="0" u="none" strike="noStrike" cap="none" dirty="0">
              <a:solidFill>
                <a:srgbClr val="5A5C5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" name="Google Shape;19;g8eda662a86_1_1317"/>
          <p:cNvSpPr txBox="1">
            <a:spLocks noGrp="1"/>
          </p:cNvSpPr>
          <p:nvPr>
            <p:ph type="title"/>
          </p:nvPr>
        </p:nvSpPr>
        <p:spPr>
          <a:xfrm>
            <a:off x="890981" y="3464596"/>
            <a:ext cx="5818853" cy="1245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3000" b="1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8eda662a86_1_1317"/>
          <p:cNvSpPr txBox="1">
            <a:spLocks noGrp="1"/>
          </p:cNvSpPr>
          <p:nvPr>
            <p:ph type="body" idx="1"/>
          </p:nvPr>
        </p:nvSpPr>
        <p:spPr>
          <a:xfrm>
            <a:off x="893000" y="4443085"/>
            <a:ext cx="5816833" cy="49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03433" lvl="0" indent="-201717" algn="l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50"/>
              <a:buNone/>
              <a:defRPr sz="1677" i="1">
                <a:solidFill>
                  <a:schemeClr val="accent3"/>
                </a:solidFill>
              </a:defRPr>
            </a:lvl1pPr>
            <a:lvl2pPr marL="806867" lvl="1" indent="-201717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"/>
              <a:buNone/>
              <a:defRPr>
                <a:solidFill>
                  <a:schemeClr val="accent3"/>
                </a:solidFill>
              </a:defRPr>
            </a:lvl2pPr>
            <a:lvl3pPr marL="1210300" lvl="2" indent="-201717" algn="l">
              <a:lnSpc>
                <a:spcPct val="114285"/>
              </a:lnSpc>
              <a:spcBef>
                <a:spcPts val="529"/>
              </a:spcBef>
              <a:spcAft>
                <a:spcPts val="0"/>
              </a:spcAft>
              <a:buClr>
                <a:schemeClr val="accent3"/>
              </a:buClr>
              <a:buSzPts val="700"/>
              <a:buNone/>
              <a:defRPr>
                <a:solidFill>
                  <a:schemeClr val="accent3"/>
                </a:solidFill>
              </a:defRPr>
            </a:lvl3pPr>
            <a:lvl4pPr marL="1613733" lvl="3" indent="-201717" algn="l">
              <a:lnSpc>
                <a:spcPct val="116666"/>
              </a:lnSpc>
              <a:spcBef>
                <a:spcPts val="529"/>
              </a:spcBef>
              <a:spcAft>
                <a:spcPts val="0"/>
              </a:spcAft>
              <a:buClr>
                <a:schemeClr val="accent3"/>
              </a:buClr>
              <a:buSzPts val="600"/>
              <a:buNone/>
              <a:defRPr>
                <a:solidFill>
                  <a:schemeClr val="accent3"/>
                </a:solidFill>
              </a:defRPr>
            </a:lvl4pPr>
            <a:lvl5pPr marL="2017166" lvl="4" indent="-201717" algn="l">
              <a:lnSpc>
                <a:spcPct val="100000"/>
              </a:lnSpc>
              <a:spcBef>
                <a:spcPts val="529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5pPr>
            <a:lvl6pPr marL="2420600" lvl="5" indent="-201717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2824033" lvl="6" indent="-201717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227466" lvl="7" indent="-201717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3630900" lvl="8" indent="-201717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8eda662a86_1_1317"/>
          <p:cNvSpPr txBox="1">
            <a:spLocks noGrp="1"/>
          </p:cNvSpPr>
          <p:nvPr>
            <p:ph type="body" idx="2"/>
          </p:nvPr>
        </p:nvSpPr>
        <p:spPr>
          <a:xfrm>
            <a:off x="883228" y="5857087"/>
            <a:ext cx="4133273" cy="26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03433" lvl="0" indent="-201717" algn="l">
              <a:lnSpc>
                <a:spcPct val="185714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None/>
              <a:defRPr sz="1235">
                <a:solidFill>
                  <a:schemeClr val="accent3"/>
                </a:solidFill>
              </a:defRPr>
            </a:lvl1pPr>
            <a:lvl2pPr marL="806867" lvl="1" indent="-201717" algn="l">
              <a:lnSpc>
                <a:spcPct val="112500"/>
              </a:lnSpc>
              <a:spcBef>
                <a:spcPts val="882"/>
              </a:spcBef>
              <a:spcAft>
                <a:spcPts val="0"/>
              </a:spcAft>
              <a:buClr>
                <a:schemeClr val="dk1"/>
              </a:buClr>
              <a:buSzPts val="960"/>
              <a:buNone/>
              <a:defRPr/>
            </a:lvl2pPr>
            <a:lvl3pPr marL="1210300" lvl="2" indent="-201717" algn="l">
              <a:lnSpc>
                <a:spcPct val="114285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/>
            </a:lvl3pPr>
            <a:lvl4pPr marL="1613733" lvl="3" indent="-201717" algn="l">
              <a:lnSpc>
                <a:spcPct val="116666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/>
            </a:lvl4pPr>
            <a:lvl5pPr marL="2017166" lvl="4" indent="-201717" algn="l">
              <a:lnSpc>
                <a:spcPct val="100000"/>
              </a:lnSpc>
              <a:spcBef>
                <a:spcPts val="529"/>
              </a:spcBef>
              <a:spcAft>
                <a:spcPts val="0"/>
              </a:spcAft>
              <a:buClr>
                <a:srgbClr val="111111"/>
              </a:buClr>
              <a:buSzPts val="1100"/>
              <a:buFont typeface="Arial"/>
              <a:buNone/>
              <a:defRPr/>
            </a:lvl5pPr>
            <a:lvl6pPr marL="2420600" lvl="5" indent="-201717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2824033" lvl="6" indent="-201717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227466" lvl="7" indent="-201717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3630900" lvl="8" indent="-201717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8eda662a86_1_1317"/>
          <p:cNvSpPr txBox="1">
            <a:spLocks noGrp="1"/>
          </p:cNvSpPr>
          <p:nvPr>
            <p:ph type="body" idx="3"/>
          </p:nvPr>
        </p:nvSpPr>
        <p:spPr>
          <a:xfrm>
            <a:off x="883228" y="5229747"/>
            <a:ext cx="2503239" cy="42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03433" lvl="0" indent="-201717" algn="l">
              <a:lnSpc>
                <a:spcPct val="131428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None/>
              <a:defRPr sz="1235" b="0">
                <a:solidFill>
                  <a:schemeClr val="accent3"/>
                </a:solidFill>
              </a:defRPr>
            </a:lvl1pPr>
            <a:lvl2pPr marL="806867" lvl="1" indent="-201717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"/>
              <a:buNone/>
              <a:defRPr sz="1235"/>
            </a:lvl2pPr>
            <a:lvl3pPr marL="1210300" lvl="2" indent="-201717" algn="l">
              <a:lnSpc>
                <a:spcPct val="114285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1235"/>
            </a:lvl3pPr>
            <a:lvl4pPr marL="1613733" lvl="3" indent="-201717" algn="l">
              <a:lnSpc>
                <a:spcPct val="100000"/>
              </a:lnSpc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1235"/>
            </a:lvl4pPr>
            <a:lvl5pPr marL="2017166" lvl="4" indent="-201717" algn="l">
              <a:lnSpc>
                <a:spcPct val="100000"/>
              </a:lnSpc>
              <a:spcBef>
                <a:spcPts val="529"/>
              </a:spcBef>
              <a:spcAft>
                <a:spcPts val="0"/>
              </a:spcAft>
              <a:buClr>
                <a:srgbClr val="111111"/>
              </a:buClr>
              <a:buSzPts val="1400"/>
              <a:buNone/>
              <a:defRPr sz="1235"/>
            </a:lvl5pPr>
            <a:lvl6pPr marL="2420600" lvl="5" indent="-201717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2824033" lvl="6" indent="-201717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227466" lvl="7" indent="-201717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3630900" lvl="8" indent="-201717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g8eda662a86_1_13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9285" y="526774"/>
            <a:ext cx="1726672" cy="2335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g8eda662a86_1_1317"/>
          <p:cNvPicPr preferRelativeResize="0"/>
          <p:nvPr/>
        </p:nvPicPr>
        <p:blipFill rotWithShape="1">
          <a:blip r:embed="rId4">
            <a:alphaModFix/>
          </a:blip>
          <a:srcRect l="34276" r="-1"/>
          <a:stretch/>
        </p:blipFill>
        <p:spPr>
          <a:xfrm>
            <a:off x="1" y="6335027"/>
            <a:ext cx="12191999" cy="519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79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62F5-74C3-40E2-947A-322CBA702A05}" type="datetimeFigureOut">
              <a:rPr lang="en-ZW" smtClean="0"/>
              <a:t>11/7/2025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EFEE7-B6E0-4384-8ADE-2564D29D02E5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63409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hank You">
  <p:cSld name="1_Thank You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6;g8eda662a86_1_1317" descr="A large tree in a forest&#10;&#10;Description automatically generated">
            <a:extLst>
              <a:ext uri="{FF2B5EF4-FFF2-40B4-BE49-F238E27FC236}">
                <a16:creationId xmlns:a16="http://schemas.microsoft.com/office/drawing/2014/main" id="{E2771869-6848-4FAF-AB6F-54387C4428B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37940" t="21970" r="26312" b="8881"/>
          <a:stretch/>
        </p:blipFill>
        <p:spPr>
          <a:xfrm>
            <a:off x="5149411" y="11261"/>
            <a:ext cx="7042589" cy="683547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g8eda662a86_1_1320"/>
          <p:cNvSpPr/>
          <p:nvPr/>
        </p:nvSpPr>
        <p:spPr>
          <a:xfrm>
            <a:off x="-178189" y="11261"/>
            <a:ext cx="6325230" cy="6858000"/>
          </a:xfrm>
          <a:prstGeom prst="rect">
            <a:avLst/>
          </a:prstGeom>
          <a:solidFill>
            <a:srgbClr val="006400"/>
          </a:solidFill>
          <a:ln>
            <a:noFill/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765" b="0" i="0" u="none" strike="noStrike" cap="none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g8eda662a86_1_1320" descr="Thank You!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440" y="2714404"/>
            <a:ext cx="4816314" cy="117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g8eda662a86_1_1320"/>
          <p:cNvPicPr preferRelativeResize="0"/>
          <p:nvPr/>
        </p:nvPicPr>
        <p:blipFill rotWithShape="1">
          <a:blip r:embed="rId4">
            <a:alphaModFix/>
          </a:blip>
          <a:srcRect l="34276" r="-1"/>
          <a:stretch/>
        </p:blipFill>
        <p:spPr>
          <a:xfrm>
            <a:off x="-178189" y="6355316"/>
            <a:ext cx="6325230" cy="51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3;g8eda662a86_1_1317">
            <a:extLst>
              <a:ext uri="{FF2B5EF4-FFF2-40B4-BE49-F238E27FC236}">
                <a16:creationId xmlns:a16="http://schemas.microsoft.com/office/drawing/2014/main" id="{60789FD0-D11F-4B3E-805D-202BFAE629F0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64667" y="97436"/>
            <a:ext cx="977530" cy="1254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816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76d0cc1054_3_438"/>
          <p:cNvSpPr txBox="1">
            <a:spLocks noGrp="1"/>
          </p:cNvSpPr>
          <p:nvPr>
            <p:ph type="ctrTitle"/>
          </p:nvPr>
        </p:nvSpPr>
        <p:spPr>
          <a:xfrm>
            <a:off x="1583915" y="1121990"/>
            <a:ext cx="9144000" cy="2388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529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76d0cc1054_3_438"/>
          <p:cNvSpPr txBox="1">
            <a:spLocks noGrp="1"/>
          </p:cNvSpPr>
          <p:nvPr>
            <p:ph type="subTitle" idx="1"/>
          </p:nvPr>
        </p:nvSpPr>
        <p:spPr>
          <a:xfrm>
            <a:off x="1583915" y="3602692"/>
            <a:ext cx="9144000" cy="165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82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18"/>
            </a:lvl1pPr>
            <a:lvl2pPr lvl="1" algn="ctr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765"/>
            </a:lvl2pPr>
            <a:lvl3pPr lvl="2" algn="ctr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588"/>
            </a:lvl3pPr>
            <a:lvl4pPr lvl="3" algn="ctr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12"/>
            </a:lvl4pPr>
            <a:lvl5pPr lvl="4" algn="ctr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12"/>
            </a:lvl5pPr>
            <a:lvl6pPr lvl="5" algn="ctr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12"/>
            </a:lvl6pPr>
            <a:lvl7pPr lvl="6" algn="ctr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12"/>
            </a:lvl7pPr>
            <a:lvl8pPr lvl="7" algn="ctr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12"/>
            </a:lvl8pPr>
            <a:lvl9pPr lvl="8" algn="ctr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12"/>
            </a:lvl9pPr>
          </a:lstStyle>
          <a:p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B28E0F-50FD-5B7B-6ED7-9CFAB04337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117" y="6100472"/>
            <a:ext cx="1148883" cy="37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11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76d0cc1054_3_501"/>
          <p:cNvSpPr txBox="1">
            <a:spLocks noGrp="1"/>
          </p:cNvSpPr>
          <p:nvPr>
            <p:ph type="title"/>
          </p:nvPr>
        </p:nvSpPr>
        <p:spPr>
          <a:xfrm>
            <a:off x="1572677" y="365593"/>
            <a:ext cx="9782278" cy="13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g76d0cc1054_3_501"/>
          <p:cNvSpPr txBox="1">
            <a:spLocks noGrp="1"/>
          </p:cNvSpPr>
          <p:nvPr>
            <p:ph type="body" idx="1"/>
          </p:nvPr>
        </p:nvSpPr>
        <p:spPr>
          <a:xfrm>
            <a:off x="838969" y="1680883"/>
            <a:ext cx="5158895" cy="82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03433" lvl="0" indent="-201717" algn="l">
              <a:lnSpc>
                <a:spcPct val="90000"/>
              </a:lnSpc>
              <a:spcBef>
                <a:spcPts val="882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18" b="1"/>
            </a:lvl1pPr>
            <a:lvl2pPr marL="806867" lvl="1" indent="-201717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765" b="1"/>
            </a:lvl2pPr>
            <a:lvl3pPr marL="1210300" lvl="2" indent="-201717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588" b="1"/>
            </a:lvl3pPr>
            <a:lvl4pPr marL="1613733" lvl="3" indent="-201717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12" b="1"/>
            </a:lvl4pPr>
            <a:lvl5pPr marL="2017166" lvl="4" indent="-201717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12" b="1"/>
            </a:lvl5pPr>
            <a:lvl6pPr marL="2420600" lvl="5" indent="-201717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12" b="1"/>
            </a:lvl6pPr>
            <a:lvl7pPr marL="2824033" lvl="6" indent="-201717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12" b="1"/>
            </a:lvl7pPr>
            <a:lvl8pPr marL="3227466" lvl="7" indent="-201717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12" b="1"/>
            </a:lvl8pPr>
            <a:lvl9pPr marL="3630900" lvl="8" indent="-201717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12" b="1"/>
            </a:lvl9pPr>
          </a:lstStyle>
          <a:p>
            <a:endParaRPr/>
          </a:p>
        </p:txBody>
      </p:sp>
      <p:sp>
        <p:nvSpPr>
          <p:cNvPr id="51" name="Google Shape;51;g76d0cc1054_3_501"/>
          <p:cNvSpPr txBox="1">
            <a:spLocks noGrp="1"/>
          </p:cNvSpPr>
          <p:nvPr>
            <p:ph type="body" idx="2"/>
          </p:nvPr>
        </p:nvSpPr>
        <p:spPr>
          <a:xfrm>
            <a:off x="838969" y="2504515"/>
            <a:ext cx="5158895" cy="368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03433" lvl="0" indent="-302575" algn="l">
              <a:lnSpc>
                <a:spcPct val="90000"/>
              </a:lnSpc>
              <a:spcBef>
                <a:spcPts val="88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06867" lvl="1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10300" lvl="2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13733" lvl="3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17166" lvl="4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20600" lvl="5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24033" lvl="6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27466" lvl="7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630900" lvl="8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g76d0cc1054_3_501"/>
          <p:cNvSpPr txBox="1">
            <a:spLocks noGrp="1"/>
          </p:cNvSpPr>
          <p:nvPr>
            <p:ph type="body" idx="3"/>
          </p:nvPr>
        </p:nvSpPr>
        <p:spPr>
          <a:xfrm>
            <a:off x="6172970" y="1680883"/>
            <a:ext cx="5181985" cy="82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03433" lvl="0" indent="-201717" algn="l">
              <a:lnSpc>
                <a:spcPct val="90000"/>
              </a:lnSpc>
              <a:spcBef>
                <a:spcPts val="882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18" b="1"/>
            </a:lvl1pPr>
            <a:lvl2pPr marL="806867" lvl="1" indent="-201717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765" b="1"/>
            </a:lvl2pPr>
            <a:lvl3pPr marL="1210300" lvl="2" indent="-201717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588" b="1"/>
            </a:lvl3pPr>
            <a:lvl4pPr marL="1613733" lvl="3" indent="-201717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12" b="1"/>
            </a:lvl4pPr>
            <a:lvl5pPr marL="2017166" lvl="4" indent="-201717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12" b="1"/>
            </a:lvl5pPr>
            <a:lvl6pPr marL="2420600" lvl="5" indent="-201717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12" b="1"/>
            </a:lvl6pPr>
            <a:lvl7pPr marL="2824033" lvl="6" indent="-201717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12" b="1"/>
            </a:lvl7pPr>
            <a:lvl8pPr marL="3227466" lvl="7" indent="-201717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12" b="1"/>
            </a:lvl8pPr>
            <a:lvl9pPr marL="3630900" lvl="8" indent="-201717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12" b="1"/>
            </a:lvl9pPr>
          </a:lstStyle>
          <a:p>
            <a:endParaRPr/>
          </a:p>
        </p:txBody>
      </p:sp>
      <p:sp>
        <p:nvSpPr>
          <p:cNvPr id="53" name="Google Shape;53;g76d0cc1054_3_501"/>
          <p:cNvSpPr txBox="1">
            <a:spLocks noGrp="1"/>
          </p:cNvSpPr>
          <p:nvPr>
            <p:ph type="body" idx="4"/>
          </p:nvPr>
        </p:nvSpPr>
        <p:spPr>
          <a:xfrm>
            <a:off x="6172970" y="2504515"/>
            <a:ext cx="5181985" cy="3685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03433" lvl="0" indent="-302575" algn="l">
              <a:lnSpc>
                <a:spcPct val="90000"/>
              </a:lnSpc>
              <a:spcBef>
                <a:spcPts val="88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06867" lvl="1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10300" lvl="2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13733" lvl="3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17166" lvl="4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20600" lvl="5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24033" lvl="6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27466" lvl="7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630900" lvl="8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6EA450B-3477-4943-A7C2-7174B6D275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117" y="6100472"/>
            <a:ext cx="1148883" cy="37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6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76d0cc1054_3_519"/>
          <p:cNvSpPr txBox="1">
            <a:spLocks noGrp="1"/>
          </p:cNvSpPr>
          <p:nvPr>
            <p:ph type="title"/>
          </p:nvPr>
        </p:nvSpPr>
        <p:spPr>
          <a:xfrm>
            <a:off x="1252451" y="298358"/>
            <a:ext cx="10289455" cy="561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65C72E1-BCAB-115F-0316-CFA131F08C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117" y="6100472"/>
            <a:ext cx="1148883" cy="37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98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6d0cc1054_3_539"/>
          <p:cNvSpPr txBox="1">
            <a:spLocks noGrp="1"/>
          </p:cNvSpPr>
          <p:nvPr>
            <p:ph type="title"/>
          </p:nvPr>
        </p:nvSpPr>
        <p:spPr>
          <a:xfrm>
            <a:off x="838969" y="1253848"/>
            <a:ext cx="3933152" cy="80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282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76d0cc1054_3_539"/>
          <p:cNvSpPr txBox="1">
            <a:spLocks noGrp="1"/>
          </p:cNvSpPr>
          <p:nvPr>
            <p:ph type="body" idx="1"/>
          </p:nvPr>
        </p:nvSpPr>
        <p:spPr>
          <a:xfrm>
            <a:off x="5183910" y="987519"/>
            <a:ext cx="6171046" cy="487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03433" lvl="0" indent="-381020" algn="l">
              <a:lnSpc>
                <a:spcPct val="90000"/>
              </a:lnSpc>
              <a:spcBef>
                <a:spcPts val="88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824"/>
            </a:lvl1pPr>
            <a:lvl2pPr marL="806867" lvl="1" indent="-358607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471"/>
            </a:lvl2pPr>
            <a:lvl3pPr marL="1210300" lvl="2" indent="-336194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118"/>
            </a:lvl3pPr>
            <a:lvl4pPr marL="1613733" lvl="3" indent="-313781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65"/>
            </a:lvl4pPr>
            <a:lvl5pPr marL="2017166" lvl="4" indent="-313781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65"/>
            </a:lvl5pPr>
            <a:lvl6pPr marL="2420600" lvl="5" indent="-313781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65"/>
            </a:lvl6pPr>
            <a:lvl7pPr marL="2824033" lvl="6" indent="-313781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65"/>
            </a:lvl7pPr>
            <a:lvl8pPr marL="3227466" lvl="7" indent="-313781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65"/>
            </a:lvl8pPr>
            <a:lvl9pPr marL="3630900" lvl="8" indent="-313781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65"/>
            </a:lvl9pPr>
          </a:lstStyle>
          <a:p>
            <a:endParaRPr/>
          </a:p>
        </p:txBody>
      </p:sp>
      <p:sp>
        <p:nvSpPr>
          <p:cNvPr id="59" name="Google Shape;59;g76d0cc1054_3_539"/>
          <p:cNvSpPr txBox="1">
            <a:spLocks noGrp="1"/>
          </p:cNvSpPr>
          <p:nvPr>
            <p:ph type="body" idx="2"/>
          </p:nvPr>
        </p:nvSpPr>
        <p:spPr>
          <a:xfrm>
            <a:off x="838969" y="2057681"/>
            <a:ext cx="3933152" cy="3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03433" lvl="0" indent="-201717" algn="l">
              <a:lnSpc>
                <a:spcPct val="90000"/>
              </a:lnSpc>
              <a:spcBef>
                <a:spcPts val="88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12"/>
            </a:lvl1pPr>
            <a:lvl2pPr marL="806867" lvl="1" indent="-201717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35"/>
            </a:lvl2pPr>
            <a:lvl3pPr marL="1210300" lvl="2" indent="-201717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59"/>
            </a:lvl3pPr>
            <a:lvl4pPr marL="1613733" lvl="3" indent="-201717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82"/>
            </a:lvl4pPr>
            <a:lvl5pPr marL="2017166" lvl="4" indent="-201717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82"/>
            </a:lvl5pPr>
            <a:lvl6pPr marL="2420600" lvl="5" indent="-201717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82"/>
            </a:lvl6pPr>
            <a:lvl7pPr marL="2824033" lvl="6" indent="-201717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82"/>
            </a:lvl7pPr>
            <a:lvl8pPr marL="3227466" lvl="7" indent="-201717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82"/>
            </a:lvl8pPr>
            <a:lvl9pPr marL="3630900" lvl="8" indent="-201717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82"/>
            </a:lvl9pPr>
          </a:lstStyle>
          <a:p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1264B88-F8C6-54A8-546C-1D3F212160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117" y="6100472"/>
            <a:ext cx="1148883" cy="37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28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6d0cc1054_3_556"/>
          <p:cNvSpPr txBox="1">
            <a:spLocks noGrp="1"/>
          </p:cNvSpPr>
          <p:nvPr>
            <p:ph type="title"/>
          </p:nvPr>
        </p:nvSpPr>
        <p:spPr>
          <a:xfrm>
            <a:off x="1078408" y="365593"/>
            <a:ext cx="10289601" cy="56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76d0cc1054_3_556"/>
          <p:cNvSpPr txBox="1">
            <a:spLocks noGrp="1"/>
          </p:cNvSpPr>
          <p:nvPr>
            <p:ph type="body" idx="1"/>
          </p:nvPr>
        </p:nvSpPr>
        <p:spPr>
          <a:xfrm rot="5400000">
            <a:off x="3919958" y="-1255830"/>
            <a:ext cx="4352084" cy="1051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03433" lvl="0" indent="-302575" algn="l">
              <a:lnSpc>
                <a:spcPct val="90000"/>
              </a:lnSpc>
              <a:spcBef>
                <a:spcPts val="88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06867" lvl="1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10300" lvl="2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13733" lvl="3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17166" lvl="4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20600" lvl="5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24033" lvl="6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27466" lvl="7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630900" lvl="8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5AA1628-9743-724A-1222-3EF28D2DA8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117" y="6100472"/>
            <a:ext cx="1148883" cy="37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05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6d0cc1054_3_563"/>
          <p:cNvSpPr txBox="1">
            <a:spLocks noGrp="1"/>
          </p:cNvSpPr>
          <p:nvPr>
            <p:ph type="title"/>
          </p:nvPr>
        </p:nvSpPr>
        <p:spPr>
          <a:xfrm rot="5400000">
            <a:off x="7132948" y="1957160"/>
            <a:ext cx="5811650" cy="2628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76d0cc1054_3_563"/>
          <p:cNvSpPr txBox="1">
            <a:spLocks noGrp="1"/>
          </p:cNvSpPr>
          <p:nvPr>
            <p:ph type="body" idx="1"/>
          </p:nvPr>
        </p:nvSpPr>
        <p:spPr>
          <a:xfrm rot="5400000">
            <a:off x="2112964" y="-249582"/>
            <a:ext cx="5811650" cy="704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03433" lvl="0" indent="-302575" algn="l">
              <a:lnSpc>
                <a:spcPct val="90000"/>
              </a:lnSpc>
              <a:spcBef>
                <a:spcPts val="88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06867" lvl="1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10300" lvl="2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13733" lvl="3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17166" lvl="4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20600" lvl="5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24033" lvl="6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27466" lvl="7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630900" lvl="8" indent="-302575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6B318E2-E3DE-686B-2586-5833F4A754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117" y="6100472"/>
            <a:ext cx="1148883" cy="37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28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-4">
  <p:cSld name="Divider-4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31b8e22d1_0_3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400"/>
          </a:solidFill>
          <a:ln>
            <a:noFill/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765" b="0" i="0" u="none" strike="noStrike" cap="none" dirty="0">
              <a:solidFill>
                <a:srgbClr val="5A5C5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" name="Picture 1" descr="ZLogo.png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448" y="245931"/>
            <a:ext cx="9155695" cy="9431332"/>
          </a:xfrm>
          <a:prstGeom prst="rect">
            <a:avLst/>
          </a:prstGeom>
        </p:spPr>
      </p:pic>
      <p:pic>
        <p:nvPicPr>
          <p:cNvPr id="73" name="Google Shape;73;g531b8e22d1_0_319" descr="VIT0004_08072015_Globe-white.eps"/>
          <p:cNvPicPr preferRelativeResize="0"/>
          <p:nvPr/>
        </p:nvPicPr>
        <p:blipFill rotWithShape="1">
          <a:blip r:embed="rId3">
            <a:alphaModFix amt="10000"/>
          </a:blip>
          <a:srcRect/>
          <a:stretch/>
        </p:blipFill>
        <p:spPr>
          <a:xfrm>
            <a:off x="-1830745" y="-551158"/>
            <a:ext cx="7778361" cy="566218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g531b8e22d1_0_319"/>
          <p:cNvSpPr txBox="1">
            <a:spLocks noGrp="1"/>
          </p:cNvSpPr>
          <p:nvPr>
            <p:ph type="title"/>
          </p:nvPr>
        </p:nvSpPr>
        <p:spPr>
          <a:xfrm>
            <a:off x="4805358" y="2779727"/>
            <a:ext cx="6855550" cy="3145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06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356224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078408" y="365593"/>
            <a:ext cx="10289601" cy="56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970" y="1825159"/>
            <a:ext cx="10514061" cy="435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12">
            <a:alphaModFix/>
          </a:blip>
          <a:srcRect l="34276" r="-1"/>
          <a:stretch/>
        </p:blipFill>
        <p:spPr>
          <a:xfrm>
            <a:off x="0" y="6563619"/>
            <a:ext cx="11546833" cy="29438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/>
        </p:nvSpPr>
        <p:spPr>
          <a:xfrm>
            <a:off x="11546832" y="6563619"/>
            <a:ext cx="645168" cy="294381"/>
          </a:xfrm>
          <a:prstGeom prst="rect">
            <a:avLst/>
          </a:prstGeom>
          <a:solidFill>
            <a:srgbClr val="006400"/>
          </a:solidFill>
          <a:ln>
            <a:noFill/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059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059" b="0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23;g8eda662a86_1_1317">
            <a:extLst>
              <a:ext uri="{FF2B5EF4-FFF2-40B4-BE49-F238E27FC236}">
                <a16:creationId xmlns:a16="http://schemas.microsoft.com/office/drawing/2014/main" id="{2015C3D6-2ADE-45D6-A63A-AF5EB7529480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214802" y="101528"/>
            <a:ext cx="702786" cy="901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0775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12" r:id="rId1"/>
    <p:sldLayoutId id="2147484015" r:id="rId2"/>
    <p:sldLayoutId id="2147484016" r:id="rId3"/>
    <p:sldLayoutId id="2147484018" r:id="rId4"/>
    <p:sldLayoutId id="2147484019" r:id="rId5"/>
    <p:sldLayoutId id="2147484020" r:id="rId6"/>
    <p:sldLayoutId id="2147484022" r:id="rId7"/>
    <p:sldLayoutId id="2147484023" r:id="rId8"/>
    <p:sldLayoutId id="2147484030" r:id="rId9"/>
    <p:sldLayoutId id="214748403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8f799d1c21_0_987"/>
          <p:cNvSpPr txBox="1">
            <a:spLocks noGrp="1"/>
          </p:cNvSpPr>
          <p:nvPr>
            <p:ph type="title"/>
          </p:nvPr>
        </p:nvSpPr>
        <p:spPr>
          <a:xfrm>
            <a:off x="188686" y="3159928"/>
            <a:ext cx="7039428" cy="165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80669" anchor="t" anchorCtr="0">
            <a:noAutofit/>
          </a:bodyPr>
          <a:lstStyle/>
          <a:p>
            <a:pPr lvl="0">
              <a:lnSpc>
                <a:spcPct val="114000"/>
              </a:lnSpc>
              <a:buClr>
                <a:schemeClr val="accent3"/>
              </a:buClr>
              <a:buSzPts val="168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Enhancing data quality for differentiated service delivery: lessons from Zimbabwe’s Multiregional DSD review</a:t>
            </a:r>
            <a:endParaRPr lang="en-US" sz="2800" dirty="0"/>
          </a:p>
        </p:txBody>
      </p:sp>
      <p:sp>
        <p:nvSpPr>
          <p:cNvPr id="456" name="Google Shape;456;g8f799d1c21_0_987"/>
          <p:cNvSpPr txBox="1"/>
          <p:nvPr/>
        </p:nvSpPr>
        <p:spPr>
          <a:xfrm>
            <a:off x="188686" y="4992914"/>
            <a:ext cx="7039427" cy="13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40" rIns="91440" bIns="91440" anchor="t" anchorCtr="0">
            <a:noAutofit/>
          </a:bodyPr>
          <a:lstStyle/>
          <a:p>
            <a:pPr defTabSz="806867">
              <a:buClr>
                <a:srgbClr val="C3C930"/>
              </a:buClr>
              <a:buSzPts val="1000"/>
              <a:defRPr/>
            </a:pPr>
            <a:r>
              <a:rPr lang="en-US" sz="1765" kern="0" dirty="0">
                <a:solidFill>
                  <a:srgbClr val="FFD303"/>
                </a:solidFill>
                <a:latin typeface="Arial"/>
                <a:cs typeface="Arial"/>
                <a:sym typeface="Arial"/>
              </a:rPr>
              <a:t>T. Matare1, P. Mujuru 2, C. Gwanzura1, C. </a:t>
            </a:r>
            <a:r>
              <a:rPr lang="en-US" sz="1765" kern="0" dirty="0" err="1">
                <a:solidFill>
                  <a:srgbClr val="FFD303"/>
                </a:solidFill>
                <a:latin typeface="Arial"/>
                <a:cs typeface="Arial"/>
                <a:sym typeface="Arial"/>
              </a:rPr>
              <a:t>Mupanguri</a:t>
            </a:r>
            <a:r>
              <a:rPr lang="en-US" sz="1765" kern="0" dirty="0">
                <a:solidFill>
                  <a:srgbClr val="FFD303"/>
                </a:solidFill>
                <a:latin typeface="Arial"/>
                <a:cs typeface="Arial"/>
                <a:sym typeface="Arial"/>
              </a:rPr>
              <a:t> 1, T. Apollo1 </a:t>
            </a:r>
          </a:p>
          <a:p>
            <a:pPr defTabSz="806867">
              <a:buClr>
                <a:srgbClr val="C3C930"/>
              </a:buClr>
              <a:buSzPts val="1000"/>
              <a:defRPr/>
            </a:pPr>
            <a:endParaRPr lang="en-ZW" baseline="300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6867">
              <a:buClr>
                <a:srgbClr val="C3C930"/>
              </a:buClr>
              <a:buSzPts val="1000"/>
              <a:defRPr/>
            </a:pPr>
            <a:r>
              <a:rPr lang="en-ZW" baseline="30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Health and Child Care Harare (MOHCC), Zimbabwe </a:t>
            </a:r>
            <a:b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W" sz="1600" baseline="30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Zimbabwe Technical Assistance, Training and Education Center (Zim-TTECH), Zimbabwe</a:t>
            </a:r>
            <a:endParaRPr lang="en-US" sz="1765" kern="0" dirty="0">
              <a:solidFill>
                <a:schemeClr val="accent3"/>
              </a:solidFill>
              <a:latin typeface="Arial"/>
              <a:cs typeface="Arial"/>
              <a:sym typeface="Arial"/>
            </a:endParaRPr>
          </a:p>
          <a:p>
            <a:pPr defTabSz="806867">
              <a:buClr>
                <a:srgbClr val="C3C930"/>
              </a:buClr>
              <a:buSzPts val="1000"/>
              <a:defRPr/>
            </a:pPr>
            <a:endParaRPr kumimoji="0" sz="2471" b="0" i="0" u="none" strike="noStrike" kern="0" cap="none" spc="0" normalizeH="0" baseline="0" noProof="0" dirty="0">
              <a:ln>
                <a:noFill/>
              </a:ln>
              <a:solidFill>
                <a:srgbClr val="FFD30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133C87-15F1-C446-2057-EF54B71E6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079018-0097-1150-8168-9F3CE12D2CA5}"/>
              </a:ext>
            </a:extLst>
          </p:cNvPr>
          <p:cNvSpPr txBox="1"/>
          <p:nvPr/>
        </p:nvSpPr>
        <p:spPr>
          <a:xfrm>
            <a:off x="794657" y="1023839"/>
            <a:ext cx="1045028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Differentiated Service Delivery (DSD) </a:t>
            </a:r>
          </a:p>
          <a:p>
            <a:pPr lvl="1">
              <a:buFont typeface="Courier New" panose="02070309020205020404" pitchFamily="49" charset="0"/>
              <a:buChar char="­"/>
            </a:pPr>
            <a:r>
              <a:rPr lang="en-US" sz="2400" dirty="0">
                <a:latin typeface="+mn-lt"/>
              </a:rPr>
              <a:t>Client-centered approach that simplifies and adapts HIV services to reflect clients’ preferences and expectations while reducing unnecessary burdens on the health system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Zimbabwe started implementing DSD models for ART in 2017 and has been conducting DSD Reviews annually since 2018 </a:t>
            </a:r>
          </a:p>
          <a:p>
            <a:endParaRPr lang="en-US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­"/>
            </a:pPr>
            <a:r>
              <a:rPr lang="en-US" sz="2400" dirty="0">
                <a:latin typeface="+mn-lt"/>
              </a:rPr>
              <a:t>They assess implementation progress and peer-learning opportunities to share best practices, challenges and innovations 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The 2024 DSD Review was conducted in July – August 2024</a:t>
            </a:r>
            <a:endParaRPr lang="en-ZW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88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540BE-FD1B-8BF6-E9E6-2242A780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36" y="172124"/>
            <a:ext cx="11905129" cy="803237"/>
          </a:xfrm>
        </p:spPr>
        <p:txBody>
          <a:bodyPr/>
          <a:lstStyle/>
          <a:p>
            <a:pPr algn="ctr"/>
            <a:r>
              <a:rPr lang="en-ZW" b="1" dirty="0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4CE85-E06A-3780-72F3-84F7E04F7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75" y="975362"/>
            <a:ext cx="11503511" cy="5507913"/>
          </a:xfrm>
        </p:spPr>
        <p:txBody>
          <a:bodyPr>
            <a:normAutofit lnSpcReduction="10000"/>
          </a:bodyPr>
          <a:lstStyle/>
          <a:p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A total of 148 facilities in 30 districts from 4 provinces participated</a:t>
            </a:r>
          </a:p>
          <a:p>
            <a:endParaRPr lang="en-US" sz="10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Data was collected using Survey CTO and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analysed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using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PowerBI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0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A facility survey and individual patient survey tools were used</a:t>
            </a:r>
          </a:p>
          <a:p>
            <a:endParaRPr lang="en-US" sz="10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Data was abstracted from 4,630 patient files for recipients of care (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RoCs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) in the 12-, 24- and 36-months ART cohorts </a:t>
            </a:r>
          </a:p>
          <a:p>
            <a:endParaRPr lang="en-US" sz="10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Data was collected from paper-based tools and/electronic medical records for services received </a:t>
            </a:r>
          </a:p>
          <a:p>
            <a:pPr lvl="1">
              <a:buFont typeface="Courier New" panose="02070309020205020404" pitchFamily="49" charset="0"/>
              <a:buChar char="­"/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Across HIV continuum of care for HIV testing treatment, management of HVL and integration with TB, FP, Mental Health, OIs and NCDs</a:t>
            </a:r>
            <a:endParaRPr lang="en-ZW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65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25818-604E-A6BF-6043-0C0920FFA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/>
          <a:lstStyle/>
          <a:p>
            <a:pPr algn="ctr"/>
            <a:r>
              <a:rPr lang="en-ZW" b="1" dirty="0">
                <a:latin typeface="Arial" panose="020B0604020202020204" pitchFamily="34" charset="0"/>
                <a:cs typeface="Arial" panose="020B0604020202020204" pitchFamily="34" charset="0"/>
              </a:rPr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CA147-D6BB-8797-DF14-F922DE826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00" y="1536633"/>
            <a:ext cx="11360800" cy="4555200"/>
          </a:xfrm>
        </p:spPr>
        <p:txBody>
          <a:bodyPr/>
          <a:lstStyle/>
          <a:p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As Zimbabwe nears epidemic control, it is imperative that available data sources are robust, as we provide client centered services, for better data driven decisions </a:t>
            </a:r>
          </a:p>
          <a:p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However, the review showed incompleteness on some key patient variables such as DSD model (22%), Date of Birth (4%), Date of HIV Diagnosis (4%), Sex (1%) and Date of ART initiation (1%)</a:t>
            </a:r>
          </a:p>
          <a:p>
            <a:endParaRPr lang="en-US" sz="10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­"/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This is despite having Standard Operating Procedure for recording and reporting</a:t>
            </a:r>
          </a:p>
          <a:p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9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AB4A7-9ABD-75EF-9D79-4253B63DC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97B0F-79EB-50CB-D312-7085EE5EF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/>
          <a:lstStyle/>
          <a:p>
            <a:pPr algn="ctr"/>
            <a:r>
              <a:rPr lang="en-ZW" b="1" dirty="0">
                <a:latin typeface="Arial" panose="020B0604020202020204" pitchFamily="34" charset="0"/>
                <a:cs typeface="Arial" panose="020B0604020202020204" pitchFamily="34" charset="0"/>
              </a:rPr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17BAD-0162-A1A5-0C38-DE0D9E80E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00" y="1536633"/>
            <a:ext cx="11360800" cy="4555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Zimbabwe intensified development of a module for DSD models with validation rules and subsequent data visualizations within electronic health record (EHR) with support from PEPFAR</a:t>
            </a:r>
          </a:p>
          <a:p>
            <a:pPr>
              <a:lnSpc>
                <a:spcPct val="100000"/>
              </a:lnSpc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The module was refined after several validations and deployed to 795 facilities</a:t>
            </a:r>
          </a:p>
          <a:p>
            <a:pPr>
              <a:lnSpc>
                <a:spcPct val="100000"/>
              </a:lnSpc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Zimbabwe has decommissioned over 26 paper register and Impilo EHR synchronizing data to DHIS2 via Health Information Exchange as in next slide</a:t>
            </a:r>
          </a:p>
          <a:p>
            <a:pPr>
              <a:lnSpc>
                <a:spcPct val="100000"/>
              </a:lnSpc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DSD visits can now be done in Impilo using an improved workflow</a:t>
            </a:r>
          </a:p>
          <a:p>
            <a:endParaRPr lang="en-ZW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35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361866D-0864-116A-99BC-48F8640DA8D0}"/>
              </a:ext>
            </a:extLst>
          </p:cNvPr>
          <p:cNvGrpSpPr/>
          <p:nvPr/>
        </p:nvGrpSpPr>
        <p:grpSpPr>
          <a:xfrm>
            <a:off x="163576" y="4442018"/>
            <a:ext cx="4021624" cy="1206729"/>
            <a:chOff x="153416" y="5075202"/>
            <a:chExt cx="4021624" cy="120672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4B40EAA-C455-26A5-1A12-DCC299AD4D1C}"/>
                </a:ext>
              </a:extLst>
            </p:cNvPr>
            <p:cNvGrpSpPr/>
            <p:nvPr/>
          </p:nvGrpSpPr>
          <p:grpSpPr>
            <a:xfrm>
              <a:off x="527600" y="5075202"/>
              <a:ext cx="3647440" cy="1206729"/>
              <a:chOff x="527600" y="5075202"/>
              <a:chExt cx="3647440" cy="120672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478FE72-99C0-6187-3A86-075012D662BF}"/>
                  </a:ext>
                </a:extLst>
              </p:cNvPr>
              <p:cNvSpPr/>
              <p:nvPr/>
            </p:nvSpPr>
            <p:spPr>
              <a:xfrm>
                <a:off x="527600" y="5075202"/>
                <a:ext cx="3647440" cy="37573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sz="1400" b="1" dirty="0">
                    <a:solidFill>
                      <a:schemeClr val="accent3"/>
                    </a:solidFill>
                  </a:rPr>
                  <a:t>Services Layer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EB1058-F3E9-67DD-2B69-36050CDD2E04}"/>
                  </a:ext>
                </a:extLst>
              </p:cNvPr>
              <p:cNvSpPr txBox="1"/>
              <p:nvPr/>
            </p:nvSpPr>
            <p:spPr>
              <a:xfrm>
                <a:off x="527600" y="5450934"/>
                <a:ext cx="3647440" cy="830997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000000"/>
                    </a:solidFill>
                  </a:rPr>
                  <a:t>Data Processing</a:t>
                </a: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000000"/>
                    </a:solidFill>
                  </a:rPr>
                  <a:t>Support &amp; Routing Services</a:t>
                </a: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000000"/>
                    </a:solidFill>
                  </a:rPr>
                  <a:t>Reporting &amp; Decision-Making</a:t>
                </a:r>
              </a:p>
              <a:p>
                <a:pPr algn="ctr"/>
                <a:endParaRPr lang="en-ZA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" name="Flowchart: Connector 16">
              <a:extLst>
                <a:ext uri="{FF2B5EF4-FFF2-40B4-BE49-F238E27FC236}">
                  <a16:creationId xmlns:a16="http://schemas.microsoft.com/office/drawing/2014/main" id="{6E89EEF1-DE51-91F4-D9A0-62456E4AB8E5}"/>
                </a:ext>
              </a:extLst>
            </p:cNvPr>
            <p:cNvSpPr/>
            <p:nvPr/>
          </p:nvSpPr>
          <p:spPr>
            <a:xfrm>
              <a:off x="153416" y="5106214"/>
              <a:ext cx="344720" cy="344720"/>
            </a:xfrm>
            <a:prstGeom prst="flowChartConnector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639190-62DC-1160-5083-4F4EC784A887}"/>
                </a:ext>
              </a:extLst>
            </p:cNvPr>
            <p:cNvSpPr txBox="1"/>
            <p:nvPr/>
          </p:nvSpPr>
          <p:spPr>
            <a:xfrm>
              <a:off x="153416" y="5140075"/>
              <a:ext cx="334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b="1" dirty="0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4F75B8-40A5-76DA-200E-B10C8D6829D8}"/>
              </a:ext>
            </a:extLst>
          </p:cNvPr>
          <p:cNvGrpSpPr/>
          <p:nvPr/>
        </p:nvGrpSpPr>
        <p:grpSpPr>
          <a:xfrm>
            <a:off x="153416" y="3071601"/>
            <a:ext cx="4021624" cy="837397"/>
            <a:chOff x="153416" y="3116052"/>
            <a:chExt cx="4021624" cy="83739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2957A78-4793-2D78-231A-6376BFC515D5}"/>
                </a:ext>
              </a:extLst>
            </p:cNvPr>
            <p:cNvGrpSpPr/>
            <p:nvPr/>
          </p:nvGrpSpPr>
          <p:grpSpPr>
            <a:xfrm>
              <a:off x="527600" y="3116052"/>
              <a:ext cx="3647440" cy="837397"/>
              <a:chOff x="527600" y="3116052"/>
              <a:chExt cx="3647440" cy="83739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09086FE-A84E-2441-47F7-4E363A1637B6}"/>
                  </a:ext>
                </a:extLst>
              </p:cNvPr>
              <p:cNvSpPr/>
              <p:nvPr/>
            </p:nvSpPr>
            <p:spPr>
              <a:xfrm>
                <a:off x="527600" y="3116052"/>
                <a:ext cx="3647440" cy="37573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sz="1400" b="1" dirty="0">
                    <a:solidFill>
                      <a:schemeClr val="accent3"/>
                    </a:solidFill>
                  </a:rPr>
                  <a:t>Offline Sites Data Flow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B1005A-8AA2-19F0-3E12-EC3D77D242A2}"/>
                  </a:ext>
                </a:extLst>
              </p:cNvPr>
              <p:cNvSpPr txBox="1"/>
              <p:nvPr/>
            </p:nvSpPr>
            <p:spPr>
              <a:xfrm>
                <a:off x="527600" y="3491784"/>
                <a:ext cx="3647440" cy="461665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000000"/>
                    </a:solidFill>
                  </a:rPr>
                  <a:t>Offline Data Capture</a:t>
                </a: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en-US" sz="1200" dirty="0">
                    <a:solidFill>
                      <a:srgbClr val="000000"/>
                    </a:solidFill>
                  </a:rPr>
                  <a:t>Syncing to Central Database</a:t>
                </a:r>
                <a:endParaRPr lang="en-ZA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" name="Flowchart: Connector 15">
              <a:extLst>
                <a:ext uri="{FF2B5EF4-FFF2-40B4-BE49-F238E27FC236}">
                  <a16:creationId xmlns:a16="http://schemas.microsoft.com/office/drawing/2014/main" id="{DDA6E108-2BC2-B582-B506-DD28DEEA166D}"/>
                </a:ext>
              </a:extLst>
            </p:cNvPr>
            <p:cNvSpPr/>
            <p:nvPr/>
          </p:nvSpPr>
          <p:spPr>
            <a:xfrm>
              <a:off x="163576" y="3131558"/>
              <a:ext cx="344720" cy="344720"/>
            </a:xfrm>
            <a:prstGeom prst="flowChartConnector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D460E0-4694-FAC2-868F-99CA4C74F5F4}"/>
                </a:ext>
              </a:extLst>
            </p:cNvPr>
            <p:cNvSpPr txBox="1"/>
            <p:nvPr/>
          </p:nvSpPr>
          <p:spPr>
            <a:xfrm>
              <a:off x="153416" y="3179547"/>
              <a:ext cx="344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b="1" dirty="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D92FB2-7B8B-E2AF-E891-6CEAEABBD6E0}"/>
              </a:ext>
            </a:extLst>
          </p:cNvPr>
          <p:cNvGrpSpPr/>
          <p:nvPr/>
        </p:nvGrpSpPr>
        <p:grpSpPr>
          <a:xfrm>
            <a:off x="153416" y="1516519"/>
            <a:ext cx="4021624" cy="1022063"/>
            <a:chOff x="153416" y="1156902"/>
            <a:chExt cx="4021624" cy="102206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F77DB74-1CF3-8CED-E286-FD8C28F4AE8E}"/>
                </a:ext>
              </a:extLst>
            </p:cNvPr>
            <p:cNvGrpSpPr/>
            <p:nvPr/>
          </p:nvGrpSpPr>
          <p:grpSpPr>
            <a:xfrm>
              <a:off x="527600" y="1156902"/>
              <a:ext cx="3647440" cy="1022063"/>
              <a:chOff x="527600" y="1156902"/>
              <a:chExt cx="3647440" cy="1022063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395A47C-EFFD-D18A-695A-850143F14E8F}"/>
                  </a:ext>
                </a:extLst>
              </p:cNvPr>
              <p:cNvSpPr/>
              <p:nvPr/>
            </p:nvSpPr>
            <p:spPr>
              <a:xfrm>
                <a:off x="527600" y="1156902"/>
                <a:ext cx="3647440" cy="37573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sz="1400" b="1" dirty="0">
                    <a:solidFill>
                      <a:schemeClr val="accent3"/>
                    </a:solidFill>
                  </a:rPr>
                  <a:t>Online Site’s data flow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133C253-FEDA-44BD-6268-20576CD94E50}"/>
                  </a:ext>
                </a:extLst>
              </p:cNvPr>
              <p:cNvSpPr txBox="1"/>
              <p:nvPr/>
            </p:nvSpPr>
            <p:spPr>
              <a:xfrm>
                <a:off x="527600" y="1532634"/>
                <a:ext cx="3647440" cy="646331"/>
              </a:xfrm>
              <a:prstGeom prst="rect">
                <a:avLst/>
              </a:prstGeom>
              <a:solidFill>
                <a:schemeClr val="accent3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it-IT" sz="1200" dirty="0">
                    <a:solidFill>
                      <a:srgbClr val="000000"/>
                    </a:solidFill>
                  </a:rPr>
                  <a:t>Data Capture &amp; Transmission</a:t>
                </a: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it-IT" sz="1200" dirty="0">
                    <a:solidFill>
                      <a:srgbClr val="000000"/>
                    </a:solidFill>
                  </a:rPr>
                  <a:t>Registries &amp; Data Conversion</a:t>
                </a: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it-IT" sz="1200" dirty="0">
                    <a:solidFill>
                      <a:srgbClr val="000000"/>
                    </a:solidFill>
                  </a:rPr>
                  <a:t>Central Storage &amp; Monitoring</a:t>
                </a:r>
                <a:endParaRPr lang="en-ZA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" name="Flowchart: Connector 14">
              <a:extLst>
                <a:ext uri="{FF2B5EF4-FFF2-40B4-BE49-F238E27FC236}">
                  <a16:creationId xmlns:a16="http://schemas.microsoft.com/office/drawing/2014/main" id="{D73865A7-72EE-3500-2600-312BBA1A3B97}"/>
                </a:ext>
              </a:extLst>
            </p:cNvPr>
            <p:cNvSpPr/>
            <p:nvPr/>
          </p:nvSpPr>
          <p:spPr>
            <a:xfrm>
              <a:off x="182880" y="1156902"/>
              <a:ext cx="344720" cy="344720"/>
            </a:xfrm>
            <a:prstGeom prst="flowChartConnector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9899D8-6D9C-1696-F717-E771E821D9CD}"/>
                </a:ext>
              </a:extLst>
            </p:cNvPr>
            <p:cNvSpPr txBox="1"/>
            <p:nvPr/>
          </p:nvSpPr>
          <p:spPr>
            <a:xfrm>
              <a:off x="153416" y="1219020"/>
              <a:ext cx="374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200" b="1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C68CFBC0-BB59-E436-FB5A-FA2C6AF3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451" y="298358"/>
            <a:ext cx="10289455" cy="646330"/>
          </a:xfrm>
        </p:spPr>
        <p:txBody>
          <a:bodyPr>
            <a:noAutofit/>
          </a:bodyPr>
          <a:lstStyle/>
          <a:p>
            <a:r>
              <a:rPr lang="en-US" sz="2400" b="0" dirty="0">
                <a:latin typeface="+mn-lt"/>
              </a:rPr>
              <a:t>The current implementation of the Impilo (EHR) system is in 3 main stages outlined below</a:t>
            </a:r>
          </a:p>
        </p:txBody>
      </p:sp>
      <p:pic>
        <p:nvPicPr>
          <p:cNvPr id="23" name="Picture 22" descr="A diagram of a data processing process&#10;&#10;AI-generated content may be incorrect.">
            <a:extLst>
              <a:ext uri="{FF2B5EF4-FFF2-40B4-BE49-F238E27FC236}">
                <a16:creationId xmlns:a16="http://schemas.microsoft.com/office/drawing/2014/main" id="{71250241-DEF6-85AC-6D08-E3B870167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415" y="1709530"/>
            <a:ext cx="7872351" cy="372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6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6156E-5313-3DDA-56F1-0295E6948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177404"/>
            <a:ext cx="11360800" cy="763600"/>
          </a:xfrm>
        </p:spPr>
        <p:txBody>
          <a:bodyPr/>
          <a:lstStyle/>
          <a:p>
            <a:pPr algn="ctr"/>
            <a:r>
              <a:rPr lang="en-ZW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0BC43-BA43-0966-76AD-DC9BE5333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00" y="1090107"/>
            <a:ext cx="11360800" cy="5001727"/>
          </a:xfrm>
        </p:spPr>
        <p:txBody>
          <a:bodyPr/>
          <a:lstStyle/>
          <a:p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The review provided an opportunity for assessing data quality</a:t>
            </a:r>
          </a:p>
          <a:p>
            <a:pPr lvl="1">
              <a:buFont typeface="Courier New" panose="02070309020205020404" pitchFamily="49" charset="0"/>
              <a:buChar char="­"/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We learnt that data quality was sub-optimal on some variables</a:t>
            </a:r>
          </a:p>
          <a:p>
            <a:pPr lvl="1">
              <a:buFont typeface="Courier New" panose="02070309020205020404" pitchFamily="49" charset="0"/>
              <a:buChar char="­"/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EMRs provide an opportunity for improving data quality </a:t>
            </a:r>
          </a:p>
          <a:p>
            <a:endParaRPr lang="en-US" sz="10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There is a need for governments and implementing partners to tackle challenges </a:t>
            </a:r>
          </a:p>
          <a:p>
            <a:pPr lvl="1">
              <a:buFont typeface="Courier New" panose="02070309020205020404" pitchFamily="49" charset="0"/>
              <a:buChar char="­"/>
            </a:pP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Connectivity, power, hardware, software development and HRH capacity building to sustain the system for better data quality</a:t>
            </a:r>
            <a:endParaRPr lang="en-ZW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20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D6657-8737-5F77-EBA6-7910744F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DSD Module in Impilo EHR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29303-1366-51B4-2CF0-3EA298753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1" y="1186543"/>
            <a:ext cx="6052457" cy="49907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dirty="0"/>
              <a:t>The developers are currently working on modifying the functionality of the Differentiated Service Delivery (DSD) module. Key changes include: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b="1" dirty="0"/>
              <a:t>Eligibility Criteria</a:t>
            </a:r>
            <a:r>
              <a:rPr lang="en-US" dirty="0"/>
              <a:t>: The DSD workflow will only activate for clients who have been on Antiretroviral Therapy (ART) for at least six months and have a suppressed viral load.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b="1" dirty="0"/>
              <a:t>Group Selection</a:t>
            </a:r>
            <a:r>
              <a:rPr lang="en-US" dirty="0"/>
              <a:t>: Clinicians can select the group that the client is joining from an existing list, with a search function available by group name. They can also create a new group.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b="1" dirty="0"/>
              <a:t>Visit Initiation</a:t>
            </a:r>
            <a:r>
              <a:rPr lang="en-US" dirty="0"/>
              <a:t>: To start a DSD visit, clinicians must first admit the client representing the group to a queue.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b="1" dirty="0"/>
              <a:t>Group Visit</a:t>
            </a:r>
            <a:r>
              <a:rPr lang="en-US" dirty="0"/>
              <a:t>: Information given by the group representative for each member can be added on the visit.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b="1" dirty="0"/>
              <a:t>Medication Dispensation</a:t>
            </a:r>
            <a:r>
              <a:rPr lang="en-US" dirty="0"/>
              <a:t>: Medication can be dispensed during the visit for each member..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b="1" dirty="0"/>
              <a:t>Appointment Scheduling</a:t>
            </a:r>
            <a:r>
              <a:rPr lang="en-US" dirty="0"/>
              <a:t>: An appointment will be added for each member of the group, streamlining the scheduling process.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4D1D608E-91CE-377D-467A-2E9E1C23FD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28" y="1953793"/>
            <a:ext cx="4495701" cy="2316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7D5DAAD-B84A-1BD3-AB9C-1FC552870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908" y="1959508"/>
            <a:ext cx="4495701" cy="2316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799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2828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Zimbabwe MoHCC">
  <a:themeElements>
    <a:clrScheme name="Vital Wave">
      <a:dk1>
        <a:srgbClr val="004484"/>
      </a:dk1>
      <a:lt1>
        <a:srgbClr val="808080"/>
      </a:lt1>
      <a:dk2>
        <a:srgbClr val="009BA6"/>
      </a:dk2>
      <a:lt2>
        <a:srgbClr val="C3C930"/>
      </a:lt2>
      <a:accent1>
        <a:srgbClr val="69CDE7"/>
      </a:accent1>
      <a:accent2>
        <a:srgbClr val="6E8FB4"/>
      </a:accent2>
      <a:accent3>
        <a:srgbClr val="FFFFFF"/>
      </a:accent3>
      <a:accent4>
        <a:srgbClr val="529FDE"/>
      </a:accent4>
      <a:accent5>
        <a:srgbClr val="B2B4AC"/>
      </a:accent5>
      <a:accent6>
        <a:srgbClr val="89CFD3"/>
      </a:accent6>
      <a:hlink>
        <a:srgbClr val="C3C930"/>
      </a:hlink>
      <a:folHlink>
        <a:srgbClr val="0044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987055-ecc6-47eb-a758-b99b2c39167b" xsi:nil="true"/>
    <lcf76f155ced4ddcb4097134ff3c332f xmlns="0de94125-7266-49d7-985b-77f88b508f5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0ED45E40D09D47992FCABE73AED97E" ma:contentTypeVersion="14" ma:contentTypeDescription="Create a new document." ma:contentTypeScope="" ma:versionID="1b8b23b88256106308ece7bbc7ef8442">
  <xsd:schema xmlns:xsd="http://www.w3.org/2001/XMLSchema" xmlns:xs="http://www.w3.org/2001/XMLSchema" xmlns:p="http://schemas.microsoft.com/office/2006/metadata/properties" xmlns:ns2="0de94125-7266-49d7-985b-77f88b508f5c" xmlns:ns3="c1987055-ecc6-47eb-a758-b99b2c39167b" targetNamespace="http://schemas.microsoft.com/office/2006/metadata/properties" ma:root="true" ma:fieldsID="2ac9635c2a36cfa3128409892c105cc6" ns2:_="" ns3:_="">
    <xsd:import namespace="0de94125-7266-49d7-985b-77f88b508f5c"/>
    <xsd:import namespace="c1987055-ecc6-47eb-a758-b99b2c3916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e94125-7266-49d7-985b-77f88b508f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84845f4-784f-427c-bd7c-1b39edfd22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87055-ecc6-47eb-a758-b99b2c3916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ebb56e0-4516-45d2-9d25-2ffc393ad442}" ma:internalName="TaxCatchAll" ma:showField="CatchAllData" ma:web="c1987055-ecc6-47eb-a758-b99b2c3916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22A51F-F19C-43E3-99C0-6C9AF8B4D9D9}">
  <ds:schemaRefs>
    <ds:schemaRef ds:uri="http://www.w3.org/XML/1998/namespace"/>
    <ds:schemaRef ds:uri="http://purl.org/dc/elements/1.1/"/>
    <ds:schemaRef ds:uri="c1987055-ecc6-47eb-a758-b99b2c39167b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de94125-7266-49d7-985b-77f88b508f5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C0C6930-1C73-4230-B212-ED9775C610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98B28D-6411-4CCB-8A48-DA488D2E4D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e94125-7266-49d7-985b-77f88b508f5c"/>
    <ds:schemaRef ds:uri="c1987055-ecc6-47eb-a758-b99b2c3916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Fortanix_Theme_201902</Template>
  <TotalTime>63</TotalTime>
  <Words>996</Words>
  <Application>Microsoft Office PowerPoint</Application>
  <PresentationFormat>Widescreen</PresentationFormat>
  <Paragraphs>96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Courier New</vt:lpstr>
      <vt:lpstr>Garamond</vt:lpstr>
      <vt:lpstr>1_Zimbabwe MoHCC</vt:lpstr>
      <vt:lpstr>Enhancing data quality for differentiated service delivery: lessons from Zimbabwe’s Multiregional DSD review</vt:lpstr>
      <vt:lpstr>Background</vt:lpstr>
      <vt:lpstr>Description</vt:lpstr>
      <vt:lpstr>Lessons learned</vt:lpstr>
      <vt:lpstr>Lessons learned</vt:lpstr>
      <vt:lpstr>The current implementation of the Impilo (EHR) system is in 3 main stages outlined below</vt:lpstr>
      <vt:lpstr>Conclusions</vt:lpstr>
      <vt:lpstr>DSD Module in Impilo EHR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Vital Wave</dc:title>
  <dc:creator>Takura Matare</dc:creator>
  <cp:lastModifiedBy>Takura Matare</cp:lastModifiedBy>
  <cp:revision>94</cp:revision>
  <dcterms:created xsi:type="dcterms:W3CDTF">2019-04-29T23:00:52Z</dcterms:created>
  <dcterms:modified xsi:type="dcterms:W3CDTF">2025-07-11T12:59:51Z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0x010100850ED45E40D09D47992FCABE73AED97E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</Properties>
</file>