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1"/>
  </p:sldMasterIdLst>
  <p:notesMasterIdLst>
    <p:notesMasterId r:id="rId14"/>
  </p:notesMasterIdLst>
  <p:sldIdLst>
    <p:sldId id="266" r:id="rId2"/>
    <p:sldId id="274" r:id="rId3"/>
    <p:sldId id="257" r:id="rId4"/>
    <p:sldId id="258" r:id="rId5"/>
    <p:sldId id="276" r:id="rId6"/>
    <p:sldId id="275" r:id="rId7"/>
    <p:sldId id="277" r:id="rId8"/>
    <p:sldId id="278" r:id="rId9"/>
    <p:sldId id="281" r:id="rId10"/>
    <p:sldId id="279" r:id="rId11"/>
    <p:sldId id="261" r:id="rId12"/>
    <p:sldId id="264" r:id="rId13"/>
  </p:sldIdLst>
  <p:sldSz cx="12192000" cy="6858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C2671-D55E-4717-A15A-562D05165B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B1AEE6-E9AC-4D33-B8D4-934A93883B1E}">
      <dgm:prSet/>
      <dgm:spPr/>
      <dgm:t>
        <a:bodyPr/>
        <a:lstStyle/>
        <a:p>
          <a:r>
            <a:rPr lang="en-US"/>
            <a:t>Blockchain is transforming HIV care by strengthening data security, improving treatment adherence, and securing pharmaceutical supply chains. Its decentralized, tamper-proof design addresses major challenges such as fragmented systems, privacy risks, and global inequities in care delivery.</a:t>
          </a:r>
        </a:p>
      </dgm:t>
    </dgm:pt>
    <dgm:pt modelId="{64D2AD49-A975-4ADC-810D-170CE9F82A8F}" type="parTrans" cxnId="{37B6927A-7905-4DEC-832C-6086A19DB333}">
      <dgm:prSet/>
      <dgm:spPr/>
      <dgm:t>
        <a:bodyPr/>
        <a:lstStyle/>
        <a:p>
          <a:endParaRPr lang="en-US"/>
        </a:p>
      </dgm:t>
    </dgm:pt>
    <dgm:pt modelId="{74FC36CD-0EE7-4E5A-B184-5C6B4A8730CC}" type="sibTrans" cxnId="{37B6927A-7905-4DEC-832C-6086A19DB333}">
      <dgm:prSet/>
      <dgm:spPr/>
      <dgm:t>
        <a:bodyPr/>
        <a:lstStyle/>
        <a:p>
          <a:endParaRPr lang="en-US"/>
        </a:p>
      </dgm:t>
    </dgm:pt>
    <dgm:pt modelId="{35C092AA-453A-4962-8E3F-DABC0E766C99}">
      <dgm:prSet/>
      <dgm:spPr/>
      <dgm:t>
        <a:bodyPr/>
        <a:lstStyle/>
        <a:p>
          <a:r>
            <a:rPr lang="en-US" b="1" dirty="0"/>
            <a:t>Understanding Blockchain in Healthcare: </a:t>
          </a:r>
          <a:r>
            <a:rPr lang="en-US" dirty="0"/>
            <a:t>As a decentralized, distributed ledger, blockchain offers a secure and transparent way to manage sensitive health data. Its immutability ensures data integrity, while cryptography protects patient privacy. Beyond centralized systems, it provides a trustworthy, patient-centered foundation for global health solutions.</a:t>
          </a:r>
          <a:endParaRPr lang="en-US" b="1" dirty="0"/>
        </a:p>
      </dgm:t>
    </dgm:pt>
    <dgm:pt modelId="{FCC87395-17EC-4D24-B013-541FE1A0F778}" type="parTrans" cxnId="{EB0D4885-7500-4B33-AD3D-74B21AC84F2E}">
      <dgm:prSet/>
      <dgm:spPr/>
      <dgm:t>
        <a:bodyPr/>
        <a:lstStyle/>
        <a:p>
          <a:endParaRPr lang="en-US"/>
        </a:p>
      </dgm:t>
    </dgm:pt>
    <dgm:pt modelId="{84F9F274-25A1-42A6-9CE6-7896510CBB8D}" type="sibTrans" cxnId="{EB0D4885-7500-4B33-AD3D-74B21AC84F2E}">
      <dgm:prSet/>
      <dgm:spPr/>
      <dgm:t>
        <a:bodyPr/>
        <a:lstStyle/>
        <a:p>
          <a:endParaRPr lang="en-US"/>
        </a:p>
      </dgm:t>
    </dgm:pt>
    <dgm:pt modelId="{2AC00D65-9FB2-4E3D-99B8-CC1E3D64ECA4}" type="pres">
      <dgm:prSet presAssocID="{91EC2671-D55E-4717-A15A-562D05165B0F}" presName="root" presStyleCnt="0">
        <dgm:presLayoutVars>
          <dgm:dir/>
          <dgm:resizeHandles val="exact"/>
        </dgm:presLayoutVars>
      </dgm:prSet>
      <dgm:spPr/>
    </dgm:pt>
    <dgm:pt modelId="{4479116D-57D6-4755-9A3F-ACDFFFAB29B6}" type="pres">
      <dgm:prSet presAssocID="{79B1AEE6-E9AC-4D33-B8D4-934A93883B1E}" presName="compNode" presStyleCnt="0"/>
      <dgm:spPr/>
    </dgm:pt>
    <dgm:pt modelId="{872898C8-A740-4338-B02B-3EA2A4B0E4C8}" type="pres">
      <dgm:prSet presAssocID="{79B1AEE6-E9AC-4D33-B8D4-934A93883B1E}" presName="bgRect" presStyleLbl="bgShp" presStyleIdx="0" presStyleCnt="2"/>
      <dgm:spPr/>
    </dgm:pt>
    <dgm:pt modelId="{ACD6EB77-2B3C-4F02-BC0B-D2B53F09FB1D}" type="pres">
      <dgm:prSet presAssocID="{79B1AEE6-E9AC-4D33-B8D4-934A93883B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F8D7854-9239-471D-8E8A-ABCA21CFB11A}" type="pres">
      <dgm:prSet presAssocID="{79B1AEE6-E9AC-4D33-B8D4-934A93883B1E}" presName="spaceRect" presStyleCnt="0"/>
      <dgm:spPr/>
    </dgm:pt>
    <dgm:pt modelId="{4814756E-70A3-455B-9B5A-C11F187E4DAD}" type="pres">
      <dgm:prSet presAssocID="{79B1AEE6-E9AC-4D33-B8D4-934A93883B1E}" presName="parTx" presStyleLbl="revTx" presStyleIdx="0" presStyleCnt="2">
        <dgm:presLayoutVars>
          <dgm:chMax val="0"/>
          <dgm:chPref val="0"/>
        </dgm:presLayoutVars>
      </dgm:prSet>
      <dgm:spPr/>
    </dgm:pt>
    <dgm:pt modelId="{81332833-BA01-4704-AD60-DE9D5147D609}" type="pres">
      <dgm:prSet presAssocID="{74FC36CD-0EE7-4E5A-B184-5C6B4A8730CC}" presName="sibTrans" presStyleCnt="0"/>
      <dgm:spPr/>
    </dgm:pt>
    <dgm:pt modelId="{DDB6965C-C714-46B2-AEAB-CD2F8CEB82AB}" type="pres">
      <dgm:prSet presAssocID="{35C092AA-453A-4962-8E3F-DABC0E766C99}" presName="compNode" presStyleCnt="0"/>
      <dgm:spPr/>
    </dgm:pt>
    <dgm:pt modelId="{836FFD80-44D7-4FB0-B118-E1F64D8DB4AF}" type="pres">
      <dgm:prSet presAssocID="{35C092AA-453A-4962-8E3F-DABC0E766C99}" presName="bgRect" presStyleLbl="bgShp" presStyleIdx="1" presStyleCnt="2" custLinFactNeighborX="0"/>
      <dgm:spPr/>
    </dgm:pt>
    <dgm:pt modelId="{28CF3031-00C5-4B92-9030-2EB8E815A634}" type="pres">
      <dgm:prSet presAssocID="{35C092AA-453A-4962-8E3F-DABC0E766C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21DD464E-8F77-4F88-82CA-CC9DCA0FD828}" type="pres">
      <dgm:prSet presAssocID="{35C092AA-453A-4962-8E3F-DABC0E766C99}" presName="spaceRect" presStyleCnt="0"/>
      <dgm:spPr/>
    </dgm:pt>
    <dgm:pt modelId="{F163A446-23FF-488C-8FE3-9961A5FE6B20}" type="pres">
      <dgm:prSet presAssocID="{35C092AA-453A-4962-8E3F-DABC0E766C9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D00A52-5507-444E-9130-C2ADCFDBCDAE}" type="presOf" srcId="{79B1AEE6-E9AC-4D33-B8D4-934A93883B1E}" destId="{4814756E-70A3-455B-9B5A-C11F187E4DAD}" srcOrd="0" destOrd="0" presId="urn:microsoft.com/office/officeart/2018/2/layout/IconVerticalSolidList"/>
    <dgm:cxn modelId="{805B1475-BE18-4D38-AE00-A61B9200CB02}" type="presOf" srcId="{91EC2671-D55E-4717-A15A-562D05165B0F}" destId="{2AC00D65-9FB2-4E3D-99B8-CC1E3D64ECA4}" srcOrd="0" destOrd="0" presId="urn:microsoft.com/office/officeart/2018/2/layout/IconVerticalSolidList"/>
    <dgm:cxn modelId="{37B6927A-7905-4DEC-832C-6086A19DB333}" srcId="{91EC2671-D55E-4717-A15A-562D05165B0F}" destId="{79B1AEE6-E9AC-4D33-B8D4-934A93883B1E}" srcOrd="0" destOrd="0" parTransId="{64D2AD49-A975-4ADC-810D-170CE9F82A8F}" sibTransId="{74FC36CD-0EE7-4E5A-B184-5C6B4A8730CC}"/>
    <dgm:cxn modelId="{EB0D4885-7500-4B33-AD3D-74B21AC84F2E}" srcId="{91EC2671-D55E-4717-A15A-562D05165B0F}" destId="{35C092AA-453A-4962-8E3F-DABC0E766C99}" srcOrd="1" destOrd="0" parTransId="{FCC87395-17EC-4D24-B013-541FE1A0F778}" sibTransId="{84F9F274-25A1-42A6-9CE6-7896510CBB8D}"/>
    <dgm:cxn modelId="{A6DA519D-F01A-4533-854A-2438156EB546}" type="presOf" srcId="{35C092AA-453A-4962-8E3F-DABC0E766C99}" destId="{F163A446-23FF-488C-8FE3-9961A5FE6B20}" srcOrd="0" destOrd="0" presId="urn:microsoft.com/office/officeart/2018/2/layout/IconVerticalSolidList"/>
    <dgm:cxn modelId="{921975EC-8BDE-4FDA-84C4-E74DD921F025}" type="presParOf" srcId="{2AC00D65-9FB2-4E3D-99B8-CC1E3D64ECA4}" destId="{4479116D-57D6-4755-9A3F-ACDFFFAB29B6}" srcOrd="0" destOrd="0" presId="urn:microsoft.com/office/officeart/2018/2/layout/IconVerticalSolidList"/>
    <dgm:cxn modelId="{8FDB04B6-0935-47EF-80C8-507F82C72894}" type="presParOf" srcId="{4479116D-57D6-4755-9A3F-ACDFFFAB29B6}" destId="{872898C8-A740-4338-B02B-3EA2A4B0E4C8}" srcOrd="0" destOrd="0" presId="urn:microsoft.com/office/officeart/2018/2/layout/IconVerticalSolidList"/>
    <dgm:cxn modelId="{DBD26134-C3B4-4B9E-B981-EF1FA580FFFA}" type="presParOf" srcId="{4479116D-57D6-4755-9A3F-ACDFFFAB29B6}" destId="{ACD6EB77-2B3C-4F02-BC0B-D2B53F09FB1D}" srcOrd="1" destOrd="0" presId="urn:microsoft.com/office/officeart/2018/2/layout/IconVerticalSolidList"/>
    <dgm:cxn modelId="{1AE0450A-FE37-4A89-853D-20F785F593B5}" type="presParOf" srcId="{4479116D-57D6-4755-9A3F-ACDFFFAB29B6}" destId="{DF8D7854-9239-471D-8E8A-ABCA21CFB11A}" srcOrd="2" destOrd="0" presId="urn:microsoft.com/office/officeart/2018/2/layout/IconVerticalSolidList"/>
    <dgm:cxn modelId="{6165F496-3260-4FBF-A983-3DF17A265A91}" type="presParOf" srcId="{4479116D-57D6-4755-9A3F-ACDFFFAB29B6}" destId="{4814756E-70A3-455B-9B5A-C11F187E4DAD}" srcOrd="3" destOrd="0" presId="urn:microsoft.com/office/officeart/2018/2/layout/IconVerticalSolidList"/>
    <dgm:cxn modelId="{454324E5-547C-4BDF-9D89-9C2BEAE86391}" type="presParOf" srcId="{2AC00D65-9FB2-4E3D-99B8-CC1E3D64ECA4}" destId="{81332833-BA01-4704-AD60-DE9D5147D609}" srcOrd="1" destOrd="0" presId="urn:microsoft.com/office/officeart/2018/2/layout/IconVerticalSolidList"/>
    <dgm:cxn modelId="{E1262B37-FA94-4BC4-B454-F99CA5C7C10E}" type="presParOf" srcId="{2AC00D65-9FB2-4E3D-99B8-CC1E3D64ECA4}" destId="{DDB6965C-C714-46B2-AEAB-CD2F8CEB82AB}" srcOrd="2" destOrd="0" presId="urn:microsoft.com/office/officeart/2018/2/layout/IconVerticalSolidList"/>
    <dgm:cxn modelId="{D75132F8-FDF3-4CE2-8067-C1697851C148}" type="presParOf" srcId="{DDB6965C-C714-46B2-AEAB-CD2F8CEB82AB}" destId="{836FFD80-44D7-4FB0-B118-E1F64D8DB4AF}" srcOrd="0" destOrd="0" presId="urn:microsoft.com/office/officeart/2018/2/layout/IconVerticalSolidList"/>
    <dgm:cxn modelId="{C733B9E2-C5F2-44DF-A8B1-7A6FBF1DF060}" type="presParOf" srcId="{DDB6965C-C714-46B2-AEAB-CD2F8CEB82AB}" destId="{28CF3031-00C5-4B92-9030-2EB8E815A634}" srcOrd="1" destOrd="0" presId="urn:microsoft.com/office/officeart/2018/2/layout/IconVerticalSolidList"/>
    <dgm:cxn modelId="{D7DBC54E-BD84-40B1-AA3F-D7FAFF30D536}" type="presParOf" srcId="{DDB6965C-C714-46B2-AEAB-CD2F8CEB82AB}" destId="{21DD464E-8F77-4F88-82CA-CC9DCA0FD828}" srcOrd="2" destOrd="0" presId="urn:microsoft.com/office/officeart/2018/2/layout/IconVerticalSolidList"/>
    <dgm:cxn modelId="{10F8FDFE-45B3-46D5-B7FA-4660A1DF5E49}" type="presParOf" srcId="{DDB6965C-C714-46B2-AEAB-CD2F8CEB82AB}" destId="{F163A446-23FF-488C-8FE3-9961A5FE6B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266E6-F3B6-4235-84DC-58A3BCA8749E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ADD1690-433F-4B00-A517-17A2DCD6D7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Infrastructure Gaps</a:t>
          </a:r>
        </a:p>
      </dgm:t>
    </dgm:pt>
    <dgm:pt modelId="{0DA150EC-DF8D-442E-A0D2-F1D8F4C94958}" type="parTrans" cxnId="{2D9B0D1F-DC8B-4012-A294-1BD54EB485FE}">
      <dgm:prSet/>
      <dgm:spPr/>
      <dgm:t>
        <a:bodyPr/>
        <a:lstStyle/>
        <a:p>
          <a:endParaRPr lang="en-US"/>
        </a:p>
      </dgm:t>
    </dgm:pt>
    <dgm:pt modelId="{2B62ADDC-9CB8-4A8E-9983-B8C515D352D0}" type="sibTrans" cxnId="{2D9B0D1F-DC8B-4012-A294-1BD54EB485FE}">
      <dgm:prSet/>
      <dgm:spPr/>
      <dgm:t>
        <a:bodyPr/>
        <a:lstStyle/>
        <a:p>
          <a:endParaRPr lang="en-US"/>
        </a:p>
      </dgm:t>
    </dgm:pt>
    <dgm:pt modelId="{F9694898-E826-4D85-8975-F63ADD3353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Regulatory Complexities</a:t>
          </a:r>
        </a:p>
      </dgm:t>
    </dgm:pt>
    <dgm:pt modelId="{16F0C61A-2646-4B97-B2DF-7ED7BB36BE27}" type="parTrans" cxnId="{24BCC7F2-E7E4-47B1-B4F9-EE0ADF6EED67}">
      <dgm:prSet/>
      <dgm:spPr/>
      <dgm:t>
        <a:bodyPr/>
        <a:lstStyle/>
        <a:p>
          <a:endParaRPr lang="en-US"/>
        </a:p>
      </dgm:t>
    </dgm:pt>
    <dgm:pt modelId="{ACA17EA0-F121-411A-9157-FAF55E039154}" type="sibTrans" cxnId="{24BCC7F2-E7E4-47B1-B4F9-EE0ADF6EED67}">
      <dgm:prSet/>
      <dgm:spPr/>
      <dgm:t>
        <a:bodyPr/>
        <a:lstStyle/>
        <a:p>
          <a:endParaRPr lang="en-US"/>
        </a:p>
      </dgm:t>
    </dgm:pt>
    <dgm:pt modelId="{AB5F3A6D-7585-43C0-81E9-087CE7FE34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Scalability</a:t>
          </a:r>
        </a:p>
      </dgm:t>
    </dgm:pt>
    <dgm:pt modelId="{FE44CD35-12BD-405A-916D-9F0052B9C001}" type="parTrans" cxnId="{A19330CD-0597-4436-B3EB-38D6D795547F}">
      <dgm:prSet/>
      <dgm:spPr/>
      <dgm:t>
        <a:bodyPr/>
        <a:lstStyle/>
        <a:p>
          <a:endParaRPr lang="en-US"/>
        </a:p>
      </dgm:t>
    </dgm:pt>
    <dgm:pt modelId="{BD814BDE-13AC-4FA9-994E-133D552840E1}" type="sibTrans" cxnId="{A19330CD-0597-4436-B3EB-38D6D795547F}">
      <dgm:prSet/>
      <dgm:spPr/>
      <dgm:t>
        <a:bodyPr/>
        <a:lstStyle/>
        <a:p>
          <a:endParaRPr lang="en-US"/>
        </a:p>
      </dgm:t>
    </dgm:pt>
    <dgm:pt modelId="{590641D9-85C2-4A05-A7B5-8FDA08CC2EFA}">
      <dgm:prSet/>
      <dgm:spPr/>
      <dgm:t>
        <a:bodyPr/>
        <a:lstStyle/>
        <a:p>
          <a:pPr algn="l"/>
          <a:r>
            <a:rPr lang="en-US" dirty="0"/>
            <a:t>Challenges such as limited internet access in rural areas hinder the adoption and seamless operation of blockchain systems, necessitating robust offline capabilities and hybrid models.</a:t>
          </a:r>
        </a:p>
      </dgm:t>
    </dgm:pt>
    <dgm:pt modelId="{FFF5D572-FAAB-497D-BE94-7C1B173AB714}" type="parTrans" cxnId="{368738ED-0196-49E0-9AF5-B404FC901715}">
      <dgm:prSet/>
      <dgm:spPr/>
      <dgm:t>
        <a:bodyPr/>
        <a:lstStyle/>
        <a:p>
          <a:endParaRPr lang="en-US"/>
        </a:p>
      </dgm:t>
    </dgm:pt>
    <dgm:pt modelId="{89835E45-2319-4E5D-B4A4-60B5B517AC1E}" type="sibTrans" cxnId="{368738ED-0196-49E0-9AF5-B404FC901715}">
      <dgm:prSet/>
      <dgm:spPr/>
      <dgm:t>
        <a:bodyPr/>
        <a:lstStyle/>
        <a:p>
          <a:endParaRPr lang="en-US"/>
        </a:p>
      </dgm:t>
    </dgm:pt>
    <dgm:pt modelId="{2F66C9E8-E559-440D-A0B3-D4CAFDE71677}">
      <dgm:prSet/>
      <dgm:spPr/>
      <dgm:t>
        <a:bodyPr/>
        <a:lstStyle/>
        <a:p>
          <a:pPr algn="r"/>
          <a:endParaRPr lang="en-US"/>
        </a:p>
      </dgm:t>
    </dgm:pt>
    <dgm:pt modelId="{FEC8FCE1-42C3-4D6D-906B-0FB03C6FB95D}" type="parTrans" cxnId="{F94B1D2A-BCA9-46A8-94D9-9AB99A61254F}">
      <dgm:prSet/>
      <dgm:spPr/>
      <dgm:t>
        <a:bodyPr/>
        <a:lstStyle/>
        <a:p>
          <a:endParaRPr lang="en-US"/>
        </a:p>
      </dgm:t>
    </dgm:pt>
    <dgm:pt modelId="{AE9E25F6-D220-48C9-9A04-CA08006267F5}" type="sibTrans" cxnId="{F94B1D2A-BCA9-46A8-94D9-9AB99A61254F}">
      <dgm:prSet/>
      <dgm:spPr/>
      <dgm:t>
        <a:bodyPr/>
        <a:lstStyle/>
        <a:p>
          <a:endParaRPr lang="en-US"/>
        </a:p>
      </dgm:t>
    </dgm:pt>
    <dgm:pt modelId="{2775C30D-4214-4175-8D53-371976B77A39}">
      <dgm:prSet/>
      <dgm:spPr/>
      <dgm:t>
        <a:bodyPr/>
        <a:lstStyle/>
        <a:p>
          <a:pPr algn="l"/>
          <a:r>
            <a:rPr lang="en-US" dirty="0"/>
            <a:t>Compliance with stringent healthcare regulations like HIPAA requires careful implementation to balance data transparency with patient privacy.</a:t>
          </a:r>
        </a:p>
      </dgm:t>
    </dgm:pt>
    <dgm:pt modelId="{8F4D6E95-4919-4992-8941-7E4006061A48}" type="parTrans" cxnId="{9881A7D4-1142-44DD-A58D-7DC3C2566F5C}">
      <dgm:prSet/>
      <dgm:spPr/>
      <dgm:t>
        <a:bodyPr/>
        <a:lstStyle/>
        <a:p>
          <a:endParaRPr lang="en-US"/>
        </a:p>
      </dgm:t>
    </dgm:pt>
    <dgm:pt modelId="{F7963C49-E79C-44E2-9634-340D726ED568}" type="sibTrans" cxnId="{9881A7D4-1142-44DD-A58D-7DC3C2566F5C}">
      <dgm:prSet/>
      <dgm:spPr/>
      <dgm:t>
        <a:bodyPr/>
        <a:lstStyle/>
        <a:p>
          <a:endParaRPr lang="en-US"/>
        </a:p>
      </dgm:t>
    </dgm:pt>
    <dgm:pt modelId="{CB133FCD-DA36-41D9-B7FA-5586182F41BE}">
      <dgm:prSet/>
      <dgm:spPr/>
      <dgm:t>
        <a:bodyPr/>
        <a:lstStyle/>
        <a:p>
          <a:pPr algn="r"/>
          <a:endParaRPr lang="en-US"/>
        </a:p>
      </dgm:t>
    </dgm:pt>
    <dgm:pt modelId="{DE426C3B-EF59-4DD8-BD92-60A8814CDD01}" type="parTrans" cxnId="{3E86EB17-DEA3-4C28-B971-98647200EBA6}">
      <dgm:prSet/>
      <dgm:spPr/>
      <dgm:t>
        <a:bodyPr/>
        <a:lstStyle/>
        <a:p>
          <a:endParaRPr lang="en-US"/>
        </a:p>
      </dgm:t>
    </dgm:pt>
    <dgm:pt modelId="{42CFF1C6-979D-42E5-A394-10358E1466D2}" type="sibTrans" cxnId="{3E86EB17-DEA3-4C28-B971-98647200EBA6}">
      <dgm:prSet/>
      <dgm:spPr/>
      <dgm:t>
        <a:bodyPr/>
        <a:lstStyle/>
        <a:p>
          <a:endParaRPr lang="en-US"/>
        </a:p>
      </dgm:t>
    </dgm:pt>
    <dgm:pt modelId="{57DA345B-EBC7-46BD-9A80-3757F2CFDFFD}">
      <dgm:prSet/>
      <dgm:spPr/>
      <dgm:t>
        <a:bodyPr/>
        <a:lstStyle/>
        <a:p>
          <a:pPr algn="l"/>
          <a:r>
            <a:rPr lang="en-US" dirty="0"/>
            <a:t>Achieving widespread adoption demands solutions that can seamlessly integrate with existing healthcare systems without disruption.</a:t>
          </a:r>
        </a:p>
      </dgm:t>
    </dgm:pt>
    <dgm:pt modelId="{996358B5-93B2-4634-B0C7-3257D9149530}" type="parTrans" cxnId="{4C89589A-F6FF-4226-AFD2-8B067C645636}">
      <dgm:prSet/>
      <dgm:spPr/>
      <dgm:t>
        <a:bodyPr/>
        <a:lstStyle/>
        <a:p>
          <a:endParaRPr lang="en-US"/>
        </a:p>
      </dgm:t>
    </dgm:pt>
    <dgm:pt modelId="{DAA0C998-4293-4EED-8CA6-417387852D1B}" type="sibTrans" cxnId="{4C89589A-F6FF-4226-AFD2-8B067C645636}">
      <dgm:prSet/>
      <dgm:spPr/>
      <dgm:t>
        <a:bodyPr/>
        <a:lstStyle/>
        <a:p>
          <a:endParaRPr lang="en-US"/>
        </a:p>
      </dgm:t>
    </dgm:pt>
    <dgm:pt modelId="{D310B4EE-A226-4512-9718-0FA6209F08FF}">
      <dgm:prSet/>
      <dgm:spPr/>
      <dgm:t>
        <a:bodyPr/>
        <a:lstStyle/>
        <a:p>
          <a:pPr algn="r"/>
          <a:endParaRPr lang="en-US" dirty="0"/>
        </a:p>
      </dgm:t>
    </dgm:pt>
    <dgm:pt modelId="{48F5D274-F051-485F-95E6-66890EF48FCC}" type="parTrans" cxnId="{54D58F96-BC3A-4425-AFDA-60D3A8EC7FF4}">
      <dgm:prSet/>
      <dgm:spPr/>
      <dgm:t>
        <a:bodyPr/>
        <a:lstStyle/>
        <a:p>
          <a:endParaRPr lang="en-US"/>
        </a:p>
      </dgm:t>
    </dgm:pt>
    <dgm:pt modelId="{DBC83A1E-A4BD-4DB9-A074-BCFC22EFD5B8}" type="sibTrans" cxnId="{54D58F96-BC3A-4425-AFDA-60D3A8EC7FF4}">
      <dgm:prSet/>
      <dgm:spPr/>
      <dgm:t>
        <a:bodyPr/>
        <a:lstStyle/>
        <a:p>
          <a:endParaRPr lang="en-US"/>
        </a:p>
      </dgm:t>
    </dgm:pt>
    <dgm:pt modelId="{AFE3AB8D-00F7-45EA-BBC8-A4320D5DC3C2}">
      <dgm:prSet/>
      <dgm:spPr/>
      <dgm:t>
        <a:bodyPr/>
        <a:lstStyle/>
        <a:p>
          <a:pPr algn="l"/>
          <a:r>
            <a:rPr lang="en-US" dirty="0"/>
            <a:t>Achieving widespread adoption demands solutions that can seamlessly integrate with existing healthcare systems without disruption.</a:t>
          </a:r>
        </a:p>
      </dgm:t>
    </dgm:pt>
    <dgm:pt modelId="{3A508FA2-DF5E-4D4E-A89D-76EAD197F7DA}" type="parTrans" cxnId="{4FBF30D2-C814-4F05-9960-5349B36DA73D}">
      <dgm:prSet/>
      <dgm:spPr/>
      <dgm:t>
        <a:bodyPr/>
        <a:lstStyle/>
        <a:p>
          <a:endParaRPr lang="en-US"/>
        </a:p>
      </dgm:t>
    </dgm:pt>
    <dgm:pt modelId="{EB26AE42-A27D-43B4-87CD-8A9A71880397}" type="sibTrans" cxnId="{4FBF30D2-C814-4F05-9960-5349B36DA73D}">
      <dgm:prSet/>
      <dgm:spPr/>
      <dgm:t>
        <a:bodyPr/>
        <a:lstStyle/>
        <a:p>
          <a:endParaRPr lang="en-US"/>
        </a:p>
      </dgm:t>
    </dgm:pt>
    <dgm:pt modelId="{50F943E7-83D7-4BD8-B2E2-016A3E12E534}">
      <dgm:prSet/>
      <dgm:spPr/>
      <dgm:t>
        <a:bodyPr/>
        <a:lstStyle/>
        <a:p>
          <a:pPr algn="l"/>
          <a:endParaRPr lang="en-US"/>
        </a:p>
      </dgm:t>
    </dgm:pt>
    <dgm:pt modelId="{14174B15-0289-4BA1-B630-16F2302CF369}" type="parTrans" cxnId="{B60195C1-48F5-436F-92C2-10BF35B056F2}">
      <dgm:prSet/>
      <dgm:spPr/>
      <dgm:t>
        <a:bodyPr/>
        <a:lstStyle/>
        <a:p>
          <a:endParaRPr lang="en-US"/>
        </a:p>
      </dgm:t>
    </dgm:pt>
    <dgm:pt modelId="{504E3FA9-AB2B-4A99-9D00-4F0BC18E9CA1}" type="sibTrans" cxnId="{B60195C1-48F5-436F-92C2-10BF35B056F2}">
      <dgm:prSet/>
      <dgm:spPr/>
      <dgm:t>
        <a:bodyPr/>
        <a:lstStyle/>
        <a:p>
          <a:endParaRPr lang="en-US"/>
        </a:p>
      </dgm:t>
    </dgm:pt>
    <dgm:pt modelId="{EFD39BF6-8B0A-4995-A050-53A0059EDB4B}" type="pres">
      <dgm:prSet presAssocID="{E03266E6-F3B6-4235-84DC-58A3BCA8749E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F1C76388-7245-4ED6-9107-72E40B0EE144}" type="pres">
      <dgm:prSet presAssocID="{AB5F3A6D-7585-43C0-81E9-087CE7FE3422}" presName="ChildAccent3" presStyleCnt="0"/>
      <dgm:spPr/>
    </dgm:pt>
    <dgm:pt modelId="{EFC4DC0A-3089-496E-84C5-EE186E512432}" type="pres">
      <dgm:prSet presAssocID="{AB5F3A6D-7585-43C0-81E9-087CE7FE3422}" presName="ChildAccent" presStyleLbl="alignImgPlace1" presStyleIdx="0" presStyleCnt="3"/>
      <dgm:spPr/>
    </dgm:pt>
    <dgm:pt modelId="{2B52FC1F-AE79-4A7D-812E-92924B726397}" type="pres">
      <dgm:prSet presAssocID="{AB5F3A6D-7585-43C0-81E9-087CE7FE342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3CE942-F8BA-470B-9120-5C935991D8BB}" type="pres">
      <dgm:prSet presAssocID="{AB5F3A6D-7585-43C0-81E9-087CE7FE3422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716E5EDB-4545-4430-8FC0-442C0B9834EF}" type="pres">
      <dgm:prSet presAssocID="{F9694898-E826-4D85-8975-F63ADD33537A}" presName="ChildAccent2" presStyleCnt="0"/>
      <dgm:spPr/>
    </dgm:pt>
    <dgm:pt modelId="{E73A17E4-CC97-4F5F-86F0-C9764034341D}" type="pres">
      <dgm:prSet presAssocID="{F9694898-E826-4D85-8975-F63ADD33537A}" presName="ChildAccent" presStyleLbl="alignImgPlace1" presStyleIdx="1" presStyleCnt="3"/>
      <dgm:spPr/>
    </dgm:pt>
    <dgm:pt modelId="{7667637B-1F94-4B12-BACA-5DB282807907}" type="pres">
      <dgm:prSet presAssocID="{F9694898-E826-4D85-8975-F63ADD33537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631FEA-E20F-4F2D-A02B-96CD547673F2}" type="pres">
      <dgm:prSet presAssocID="{F9694898-E826-4D85-8975-F63ADD33537A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CC301072-6A4E-4903-9CF5-995F418340BF}" type="pres">
      <dgm:prSet presAssocID="{4ADD1690-433F-4B00-A517-17A2DCD6D7C3}" presName="ChildAccent1" presStyleCnt="0"/>
      <dgm:spPr/>
    </dgm:pt>
    <dgm:pt modelId="{4AEB80F4-8EE6-4731-BEA0-D3DE971325E8}" type="pres">
      <dgm:prSet presAssocID="{4ADD1690-433F-4B00-A517-17A2DCD6D7C3}" presName="ChildAccent" presStyleLbl="alignImgPlace1" presStyleIdx="2" presStyleCnt="3"/>
      <dgm:spPr/>
    </dgm:pt>
    <dgm:pt modelId="{FDF8C255-62BE-45B0-AEAB-181EA210BCBA}" type="pres">
      <dgm:prSet presAssocID="{4ADD1690-433F-4B00-A517-17A2DCD6D7C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9297BF-520F-4CFF-8EA2-0E0579D9A205}" type="pres">
      <dgm:prSet presAssocID="{4ADD1690-433F-4B00-A517-17A2DCD6D7C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302D830D-F13F-4CCB-A9E0-528B330769D9}" type="presOf" srcId="{2F66C9E8-E559-440D-A0B3-D4CAFDE71677}" destId="{FDF8C255-62BE-45B0-AEAB-181EA210BCBA}" srcOrd="1" destOrd="1" presId="urn:microsoft.com/office/officeart/2011/layout/InterconnectedBlockProcess"/>
    <dgm:cxn modelId="{6EF31715-F07A-4A26-BF99-868D8A96FCAF}" type="presOf" srcId="{D310B4EE-A226-4512-9718-0FA6209F08FF}" destId="{2B52FC1F-AE79-4A7D-812E-92924B726397}" srcOrd="1" destOrd="3" presId="urn:microsoft.com/office/officeart/2011/layout/InterconnectedBlockProcess"/>
    <dgm:cxn modelId="{3E86EB17-DEA3-4C28-B971-98647200EBA6}" srcId="{F9694898-E826-4D85-8975-F63ADD33537A}" destId="{CB133FCD-DA36-41D9-B7FA-5586182F41BE}" srcOrd="1" destOrd="0" parTransId="{DE426C3B-EF59-4DD8-BD92-60A8814CDD01}" sibTransId="{42CFF1C6-979D-42E5-A394-10358E1466D2}"/>
    <dgm:cxn modelId="{2D9B0D1F-DC8B-4012-A294-1BD54EB485FE}" srcId="{E03266E6-F3B6-4235-84DC-58A3BCA8749E}" destId="{4ADD1690-433F-4B00-A517-17A2DCD6D7C3}" srcOrd="0" destOrd="0" parTransId="{0DA150EC-DF8D-442E-A0D2-F1D8F4C94958}" sibTransId="{2B62ADDC-9CB8-4A8E-9983-B8C515D352D0}"/>
    <dgm:cxn modelId="{74B2BB28-30B0-4E86-8EFA-68FDF1B8038C}" type="presOf" srcId="{590641D9-85C2-4A05-A7B5-8FDA08CC2EFA}" destId="{4AEB80F4-8EE6-4731-BEA0-D3DE971325E8}" srcOrd="0" destOrd="0" presId="urn:microsoft.com/office/officeart/2011/layout/InterconnectedBlockProcess"/>
    <dgm:cxn modelId="{F94B1D2A-BCA9-46A8-94D9-9AB99A61254F}" srcId="{4ADD1690-433F-4B00-A517-17A2DCD6D7C3}" destId="{2F66C9E8-E559-440D-A0B3-D4CAFDE71677}" srcOrd="1" destOrd="0" parTransId="{FEC8FCE1-42C3-4D6D-906B-0FB03C6FB95D}" sibTransId="{AE9E25F6-D220-48C9-9A04-CA08006267F5}"/>
    <dgm:cxn modelId="{8F07992D-26C6-4659-8687-66C4B2CA6ED0}" type="presOf" srcId="{2775C30D-4214-4175-8D53-371976B77A39}" destId="{E73A17E4-CC97-4F5F-86F0-C9764034341D}" srcOrd="0" destOrd="0" presId="urn:microsoft.com/office/officeart/2011/layout/InterconnectedBlockProcess"/>
    <dgm:cxn modelId="{6758613C-47A9-412A-B86C-B2E84F526175}" type="presOf" srcId="{590641D9-85C2-4A05-A7B5-8FDA08CC2EFA}" destId="{FDF8C255-62BE-45B0-AEAB-181EA210BCBA}" srcOrd="1" destOrd="0" presId="urn:microsoft.com/office/officeart/2011/layout/InterconnectedBlockProcess"/>
    <dgm:cxn modelId="{78EC4449-552E-46BB-96BC-768490C8B107}" type="presOf" srcId="{AB5F3A6D-7585-43C0-81E9-087CE7FE3422}" destId="{803CE942-F8BA-470B-9120-5C935991D8BB}" srcOrd="0" destOrd="0" presId="urn:microsoft.com/office/officeart/2011/layout/InterconnectedBlockProcess"/>
    <dgm:cxn modelId="{CAEDD049-5AAC-48A8-927F-FDA8B1B70950}" type="presOf" srcId="{AFE3AB8D-00F7-45EA-BBC8-A4320D5DC3C2}" destId="{EFC4DC0A-3089-496E-84C5-EE186E512432}" srcOrd="0" destOrd="1" presId="urn:microsoft.com/office/officeart/2011/layout/InterconnectedBlockProcess"/>
    <dgm:cxn modelId="{BED47E6A-4953-4C62-8525-3EC9C8A0FD0E}" type="presOf" srcId="{57DA345B-EBC7-46BD-9A80-3757F2CFDFFD}" destId="{2B52FC1F-AE79-4A7D-812E-92924B726397}" srcOrd="1" destOrd="0" presId="urn:microsoft.com/office/officeart/2011/layout/InterconnectedBlockProcess"/>
    <dgm:cxn modelId="{04F1914D-D61C-4B02-8C79-2808C78967F9}" type="presOf" srcId="{CB133FCD-DA36-41D9-B7FA-5586182F41BE}" destId="{E73A17E4-CC97-4F5F-86F0-C9764034341D}" srcOrd="0" destOrd="1" presId="urn:microsoft.com/office/officeart/2011/layout/InterconnectedBlockProcess"/>
    <dgm:cxn modelId="{DDCADB74-A3F7-45F5-9542-6AE49FCE9519}" type="presOf" srcId="{50F943E7-83D7-4BD8-B2E2-016A3E12E534}" destId="{EFC4DC0A-3089-496E-84C5-EE186E512432}" srcOrd="0" destOrd="2" presId="urn:microsoft.com/office/officeart/2011/layout/InterconnectedBlockProcess"/>
    <dgm:cxn modelId="{BA7C7F7C-7530-47BC-A857-8D9B56DA23E8}" type="presOf" srcId="{F9694898-E826-4D85-8975-F63ADD33537A}" destId="{75631FEA-E20F-4F2D-A02B-96CD547673F2}" srcOrd="0" destOrd="0" presId="urn:microsoft.com/office/officeart/2011/layout/InterconnectedBlockProcess"/>
    <dgm:cxn modelId="{E603E792-F53D-475C-BF32-85CD7AE18F70}" type="presOf" srcId="{57DA345B-EBC7-46BD-9A80-3757F2CFDFFD}" destId="{EFC4DC0A-3089-496E-84C5-EE186E512432}" srcOrd="0" destOrd="0" presId="urn:microsoft.com/office/officeart/2011/layout/InterconnectedBlockProcess"/>
    <dgm:cxn modelId="{34A75F96-9A78-4ED4-A442-F95F93604669}" type="presOf" srcId="{AFE3AB8D-00F7-45EA-BBC8-A4320D5DC3C2}" destId="{2B52FC1F-AE79-4A7D-812E-92924B726397}" srcOrd="1" destOrd="1" presId="urn:microsoft.com/office/officeart/2011/layout/InterconnectedBlockProcess"/>
    <dgm:cxn modelId="{54D58F96-BC3A-4425-AFDA-60D3A8EC7FF4}" srcId="{AB5F3A6D-7585-43C0-81E9-087CE7FE3422}" destId="{D310B4EE-A226-4512-9718-0FA6209F08FF}" srcOrd="3" destOrd="0" parTransId="{48F5D274-F051-485F-95E6-66890EF48FCC}" sibTransId="{DBC83A1E-A4BD-4DB9-A074-BCFC22EFD5B8}"/>
    <dgm:cxn modelId="{4C89589A-F6FF-4226-AFD2-8B067C645636}" srcId="{AB5F3A6D-7585-43C0-81E9-087CE7FE3422}" destId="{57DA345B-EBC7-46BD-9A80-3757F2CFDFFD}" srcOrd="0" destOrd="0" parTransId="{996358B5-93B2-4634-B0C7-3257D9149530}" sibTransId="{DAA0C998-4293-4EED-8CA6-417387852D1B}"/>
    <dgm:cxn modelId="{A393E5B5-F269-4599-AF4C-C761152EF6E2}" type="presOf" srcId="{D310B4EE-A226-4512-9718-0FA6209F08FF}" destId="{EFC4DC0A-3089-496E-84C5-EE186E512432}" srcOrd="0" destOrd="3" presId="urn:microsoft.com/office/officeart/2011/layout/InterconnectedBlockProcess"/>
    <dgm:cxn modelId="{B60195C1-48F5-436F-92C2-10BF35B056F2}" srcId="{AB5F3A6D-7585-43C0-81E9-087CE7FE3422}" destId="{50F943E7-83D7-4BD8-B2E2-016A3E12E534}" srcOrd="2" destOrd="0" parTransId="{14174B15-0289-4BA1-B630-16F2302CF369}" sibTransId="{504E3FA9-AB2B-4A99-9D00-4F0BC18E9CA1}"/>
    <dgm:cxn modelId="{ABC564C9-BE42-419F-ABA6-D6BEBB389E53}" type="presOf" srcId="{50F943E7-83D7-4BD8-B2E2-016A3E12E534}" destId="{2B52FC1F-AE79-4A7D-812E-92924B726397}" srcOrd="1" destOrd="2" presId="urn:microsoft.com/office/officeart/2011/layout/InterconnectedBlockProcess"/>
    <dgm:cxn modelId="{968C37CA-0E66-4948-A82C-C67373CB7A3D}" type="presOf" srcId="{CB133FCD-DA36-41D9-B7FA-5586182F41BE}" destId="{7667637B-1F94-4B12-BACA-5DB282807907}" srcOrd="1" destOrd="1" presId="urn:microsoft.com/office/officeart/2011/layout/InterconnectedBlockProcess"/>
    <dgm:cxn modelId="{A19330CD-0597-4436-B3EB-38D6D795547F}" srcId="{E03266E6-F3B6-4235-84DC-58A3BCA8749E}" destId="{AB5F3A6D-7585-43C0-81E9-087CE7FE3422}" srcOrd="2" destOrd="0" parTransId="{FE44CD35-12BD-405A-916D-9F0052B9C001}" sibTransId="{BD814BDE-13AC-4FA9-994E-133D552840E1}"/>
    <dgm:cxn modelId="{4FBF30D2-C814-4F05-9960-5349B36DA73D}" srcId="{AB5F3A6D-7585-43C0-81E9-087CE7FE3422}" destId="{AFE3AB8D-00F7-45EA-BBC8-A4320D5DC3C2}" srcOrd="1" destOrd="0" parTransId="{3A508FA2-DF5E-4D4E-A89D-76EAD197F7DA}" sibTransId="{EB26AE42-A27D-43B4-87CD-8A9A71880397}"/>
    <dgm:cxn modelId="{9881A7D4-1142-44DD-A58D-7DC3C2566F5C}" srcId="{F9694898-E826-4D85-8975-F63ADD33537A}" destId="{2775C30D-4214-4175-8D53-371976B77A39}" srcOrd="0" destOrd="0" parTransId="{8F4D6E95-4919-4992-8941-7E4006061A48}" sibTransId="{F7963C49-E79C-44E2-9634-340D726ED568}"/>
    <dgm:cxn modelId="{4FB971E0-655B-499E-8130-579F88CDA064}" type="presOf" srcId="{2F66C9E8-E559-440D-A0B3-D4CAFDE71677}" destId="{4AEB80F4-8EE6-4731-BEA0-D3DE971325E8}" srcOrd="0" destOrd="1" presId="urn:microsoft.com/office/officeart/2011/layout/InterconnectedBlockProcess"/>
    <dgm:cxn modelId="{C30BF9EC-1579-45BB-8DB4-873154FB3789}" type="presOf" srcId="{E03266E6-F3B6-4235-84DC-58A3BCA8749E}" destId="{EFD39BF6-8B0A-4995-A050-53A0059EDB4B}" srcOrd="0" destOrd="0" presId="urn:microsoft.com/office/officeart/2011/layout/InterconnectedBlockProcess"/>
    <dgm:cxn modelId="{368738ED-0196-49E0-9AF5-B404FC901715}" srcId="{4ADD1690-433F-4B00-A517-17A2DCD6D7C3}" destId="{590641D9-85C2-4A05-A7B5-8FDA08CC2EFA}" srcOrd="0" destOrd="0" parTransId="{FFF5D572-FAAB-497D-BE94-7C1B173AB714}" sibTransId="{89835E45-2319-4E5D-B4A4-60B5B517AC1E}"/>
    <dgm:cxn modelId="{7D5FDDF1-6A6F-4699-8556-4CA55F6EA14C}" type="presOf" srcId="{2775C30D-4214-4175-8D53-371976B77A39}" destId="{7667637B-1F94-4B12-BACA-5DB282807907}" srcOrd="1" destOrd="0" presId="urn:microsoft.com/office/officeart/2011/layout/InterconnectedBlockProcess"/>
    <dgm:cxn modelId="{24BCC7F2-E7E4-47B1-B4F9-EE0ADF6EED67}" srcId="{E03266E6-F3B6-4235-84DC-58A3BCA8749E}" destId="{F9694898-E826-4D85-8975-F63ADD33537A}" srcOrd="1" destOrd="0" parTransId="{16F0C61A-2646-4B97-B2DF-7ED7BB36BE27}" sibTransId="{ACA17EA0-F121-411A-9157-FAF55E039154}"/>
    <dgm:cxn modelId="{DCA3CAFD-5016-4DF8-A78F-5AB691BAE733}" type="presOf" srcId="{4ADD1690-433F-4B00-A517-17A2DCD6D7C3}" destId="{629297BF-520F-4CFF-8EA2-0E0579D9A205}" srcOrd="0" destOrd="0" presId="urn:microsoft.com/office/officeart/2011/layout/InterconnectedBlockProcess"/>
    <dgm:cxn modelId="{B81CD7E9-E90E-48AF-B07D-90E9A18D6AF8}" type="presParOf" srcId="{EFD39BF6-8B0A-4995-A050-53A0059EDB4B}" destId="{F1C76388-7245-4ED6-9107-72E40B0EE144}" srcOrd="0" destOrd="0" presId="urn:microsoft.com/office/officeart/2011/layout/InterconnectedBlockProcess"/>
    <dgm:cxn modelId="{FA8C1794-4FEE-411D-8E5A-1A7821AC2023}" type="presParOf" srcId="{F1C76388-7245-4ED6-9107-72E40B0EE144}" destId="{EFC4DC0A-3089-496E-84C5-EE186E512432}" srcOrd="0" destOrd="0" presId="urn:microsoft.com/office/officeart/2011/layout/InterconnectedBlockProcess"/>
    <dgm:cxn modelId="{E37C7BB9-B06D-424E-9B72-45E6C7A483D1}" type="presParOf" srcId="{EFD39BF6-8B0A-4995-A050-53A0059EDB4B}" destId="{2B52FC1F-AE79-4A7D-812E-92924B726397}" srcOrd="1" destOrd="0" presId="urn:microsoft.com/office/officeart/2011/layout/InterconnectedBlockProcess"/>
    <dgm:cxn modelId="{3B9D2ABA-C765-4A91-BA40-2C3D183CE79D}" type="presParOf" srcId="{EFD39BF6-8B0A-4995-A050-53A0059EDB4B}" destId="{803CE942-F8BA-470B-9120-5C935991D8BB}" srcOrd="2" destOrd="0" presId="urn:microsoft.com/office/officeart/2011/layout/InterconnectedBlockProcess"/>
    <dgm:cxn modelId="{B0853B15-7AB1-4396-842A-C9D9FDF5237E}" type="presParOf" srcId="{EFD39BF6-8B0A-4995-A050-53A0059EDB4B}" destId="{716E5EDB-4545-4430-8FC0-442C0B9834EF}" srcOrd="3" destOrd="0" presId="urn:microsoft.com/office/officeart/2011/layout/InterconnectedBlockProcess"/>
    <dgm:cxn modelId="{B5D2EB1C-06E2-467F-8718-A5F45F1A85A2}" type="presParOf" srcId="{716E5EDB-4545-4430-8FC0-442C0B9834EF}" destId="{E73A17E4-CC97-4F5F-86F0-C9764034341D}" srcOrd="0" destOrd="0" presId="urn:microsoft.com/office/officeart/2011/layout/InterconnectedBlockProcess"/>
    <dgm:cxn modelId="{A5FC227F-AE87-405A-AC43-1ECEE7107169}" type="presParOf" srcId="{EFD39BF6-8B0A-4995-A050-53A0059EDB4B}" destId="{7667637B-1F94-4B12-BACA-5DB282807907}" srcOrd="4" destOrd="0" presId="urn:microsoft.com/office/officeart/2011/layout/InterconnectedBlockProcess"/>
    <dgm:cxn modelId="{E5EF4EC6-EBD2-4E15-8FA7-479B082A9766}" type="presParOf" srcId="{EFD39BF6-8B0A-4995-A050-53A0059EDB4B}" destId="{75631FEA-E20F-4F2D-A02B-96CD547673F2}" srcOrd="5" destOrd="0" presId="urn:microsoft.com/office/officeart/2011/layout/InterconnectedBlockProcess"/>
    <dgm:cxn modelId="{9F29BFEC-48BF-4E46-A86A-301D4391F44E}" type="presParOf" srcId="{EFD39BF6-8B0A-4995-A050-53A0059EDB4B}" destId="{CC301072-6A4E-4903-9CF5-995F418340BF}" srcOrd="6" destOrd="0" presId="urn:microsoft.com/office/officeart/2011/layout/InterconnectedBlockProcess"/>
    <dgm:cxn modelId="{40550101-0032-46C8-BA73-E804C8442210}" type="presParOf" srcId="{CC301072-6A4E-4903-9CF5-995F418340BF}" destId="{4AEB80F4-8EE6-4731-BEA0-D3DE971325E8}" srcOrd="0" destOrd="0" presId="urn:microsoft.com/office/officeart/2011/layout/InterconnectedBlockProcess"/>
    <dgm:cxn modelId="{456147D2-8DDB-4ABC-9FBA-DB2E203EF435}" type="presParOf" srcId="{EFD39BF6-8B0A-4995-A050-53A0059EDB4B}" destId="{FDF8C255-62BE-45B0-AEAB-181EA210BCBA}" srcOrd="7" destOrd="0" presId="urn:microsoft.com/office/officeart/2011/layout/InterconnectedBlockProcess"/>
    <dgm:cxn modelId="{47501458-07EE-43EA-A797-AB28E8891FE5}" type="presParOf" srcId="{EFD39BF6-8B0A-4995-A050-53A0059EDB4B}" destId="{629297BF-520F-4CFF-8EA2-0E0579D9A205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BFCE9-60BE-4940-9992-44EA53991762}" type="doc">
      <dgm:prSet loTypeId="urn:microsoft.com/office/officeart/2005/8/layout/targe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E7C4E0F-89FB-46D0-8E06-ADA07496D73F}">
      <dgm:prSet custT="1"/>
      <dgm:spPr/>
      <dgm:t>
        <a:bodyPr/>
        <a:lstStyle/>
        <a:p>
          <a:r>
            <a:rPr lang="en-US" sz="1200" b="1" dirty="0"/>
            <a:t>Hybrid Blockchain Models</a:t>
          </a:r>
        </a:p>
        <a:p>
          <a:r>
            <a:rPr lang="en-US" sz="1200" dirty="0"/>
            <a:t>Balancing transparency with compliance, these models can offer both public and private blockchain elements.</a:t>
          </a:r>
        </a:p>
        <a:p>
          <a:endParaRPr lang="en-US" sz="1100" dirty="0"/>
        </a:p>
      </dgm:t>
    </dgm:pt>
    <dgm:pt modelId="{2B6079B3-8884-4C6A-8314-D0DDFEB0AD24}" type="parTrans" cxnId="{4A313A35-A4F5-4832-B47A-219CA404FCF0}">
      <dgm:prSet/>
      <dgm:spPr/>
      <dgm:t>
        <a:bodyPr/>
        <a:lstStyle/>
        <a:p>
          <a:endParaRPr lang="en-US"/>
        </a:p>
      </dgm:t>
    </dgm:pt>
    <dgm:pt modelId="{78CBA22E-8B31-4D82-A7F0-9AC099D4DAB9}" type="sibTrans" cxnId="{4A313A35-A4F5-4832-B47A-219CA404FCF0}">
      <dgm:prSet/>
      <dgm:spPr/>
      <dgm:t>
        <a:bodyPr/>
        <a:lstStyle/>
        <a:p>
          <a:endParaRPr lang="en-US"/>
        </a:p>
      </dgm:t>
    </dgm:pt>
    <dgm:pt modelId="{852E1FD9-0727-45A7-8903-1198B40A81AE}">
      <dgm:prSet custT="1"/>
      <dgm:spPr/>
      <dgm:t>
        <a:bodyPr/>
        <a:lstStyle/>
        <a:p>
          <a:r>
            <a:rPr lang="en-US" sz="1200" b="1" dirty="0"/>
            <a:t>Infrastructure Investment</a:t>
          </a:r>
        </a:p>
        <a:p>
          <a:r>
            <a:rPr lang="en-US" sz="1200" dirty="0"/>
            <a:t>Investing in digital infrastructure, particularly in underserved regions, to ensure equitable access.</a:t>
          </a:r>
        </a:p>
        <a:p>
          <a:endParaRPr lang="en-US" sz="1100" dirty="0"/>
        </a:p>
      </dgm:t>
    </dgm:pt>
    <dgm:pt modelId="{6D43B140-8F21-4B58-B2E1-3EC3F0A6FD5B}" type="parTrans" cxnId="{67F58FB3-30C4-4BE7-9828-8BAF99921C88}">
      <dgm:prSet/>
      <dgm:spPr/>
      <dgm:t>
        <a:bodyPr/>
        <a:lstStyle/>
        <a:p>
          <a:endParaRPr lang="en-US"/>
        </a:p>
      </dgm:t>
    </dgm:pt>
    <dgm:pt modelId="{014DBDBE-0A6F-46F5-9736-AC82C5067346}" type="sibTrans" cxnId="{67F58FB3-30C4-4BE7-9828-8BAF99921C88}">
      <dgm:prSet/>
      <dgm:spPr/>
      <dgm:t>
        <a:bodyPr/>
        <a:lstStyle/>
        <a:p>
          <a:endParaRPr lang="en-US"/>
        </a:p>
      </dgm:t>
    </dgm:pt>
    <dgm:pt modelId="{368FDDD5-3396-4D29-9A0C-6AEA95BF2701}">
      <dgm:prSet custT="1"/>
      <dgm:spPr/>
      <dgm:t>
        <a:bodyPr/>
        <a:lstStyle/>
        <a:p>
          <a:r>
            <a:rPr lang="en-US" sz="1200" b="1" dirty="0"/>
            <a:t>Stakeholder Training</a:t>
          </a:r>
        </a:p>
        <a:p>
          <a:r>
            <a:rPr lang="en-US" sz="1200" dirty="0"/>
            <a:t>Educating healthcare professionals and policymakers on blockchain's benefits and operational requirements.</a:t>
          </a:r>
        </a:p>
        <a:p>
          <a:endParaRPr lang="en-US" sz="1100" dirty="0"/>
        </a:p>
      </dgm:t>
    </dgm:pt>
    <dgm:pt modelId="{99F5F07E-1C7A-4E83-8F59-FFD21C55B41B}" type="parTrans" cxnId="{BDDC971F-9186-4AD1-BF4E-B0D4F889B397}">
      <dgm:prSet/>
      <dgm:spPr/>
      <dgm:t>
        <a:bodyPr/>
        <a:lstStyle/>
        <a:p>
          <a:endParaRPr lang="en-US"/>
        </a:p>
      </dgm:t>
    </dgm:pt>
    <dgm:pt modelId="{C7E2D54E-AC40-4431-A715-41E2BB4623A5}" type="sibTrans" cxnId="{BDDC971F-9186-4AD1-BF4E-B0D4F889B397}">
      <dgm:prSet/>
      <dgm:spPr/>
      <dgm:t>
        <a:bodyPr/>
        <a:lstStyle/>
        <a:p>
          <a:endParaRPr lang="en-US"/>
        </a:p>
      </dgm:t>
    </dgm:pt>
    <dgm:pt modelId="{71F1FF7D-B36E-4E41-8CE4-C31A9DA819C2}">
      <dgm:prSet custT="1"/>
      <dgm:spPr/>
      <dgm:t>
        <a:bodyPr/>
        <a:lstStyle/>
        <a:p>
          <a:r>
            <a:rPr lang="en-US" sz="1200" b="1" dirty="0"/>
            <a:t>Public-Private Partnerships</a:t>
          </a:r>
        </a:p>
        <a:p>
          <a:r>
            <a:rPr lang="en-US" sz="1200" dirty="0"/>
            <a:t>Fostering collaboration between governments, NGOs, and technology firms to pool resources and expertise.</a:t>
          </a:r>
        </a:p>
        <a:p>
          <a:endParaRPr lang="en-US" sz="1100" dirty="0"/>
        </a:p>
      </dgm:t>
    </dgm:pt>
    <dgm:pt modelId="{75B1CC81-04CE-4B2C-B9F4-02B937A049F7}" type="parTrans" cxnId="{4C7E7523-C82A-4491-AE1D-008C62ABF6B2}">
      <dgm:prSet/>
      <dgm:spPr/>
      <dgm:t>
        <a:bodyPr/>
        <a:lstStyle/>
        <a:p>
          <a:endParaRPr lang="en-US"/>
        </a:p>
      </dgm:t>
    </dgm:pt>
    <dgm:pt modelId="{468D4BC3-18A1-43DA-9949-F58E270E218E}" type="sibTrans" cxnId="{4C7E7523-C82A-4491-AE1D-008C62ABF6B2}">
      <dgm:prSet/>
      <dgm:spPr/>
      <dgm:t>
        <a:bodyPr/>
        <a:lstStyle/>
        <a:p>
          <a:endParaRPr lang="en-US"/>
        </a:p>
      </dgm:t>
    </dgm:pt>
    <dgm:pt modelId="{5E2932D0-19DE-41D2-ACDE-A0EE4A803DD5}" type="pres">
      <dgm:prSet presAssocID="{FD5BFCE9-60BE-4940-9992-44EA5399176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244BDA-DAAB-44E2-B378-E51EBB188BEC}" type="pres">
      <dgm:prSet presAssocID="{8E7C4E0F-89FB-46D0-8E06-ADA07496D73F}" presName="circle1" presStyleLbl="node1" presStyleIdx="0" presStyleCnt="4"/>
      <dgm:spPr/>
    </dgm:pt>
    <dgm:pt modelId="{90B76717-C25F-45B2-95E3-65F74DBD8F71}" type="pres">
      <dgm:prSet presAssocID="{8E7C4E0F-89FB-46D0-8E06-ADA07496D73F}" presName="space" presStyleCnt="0"/>
      <dgm:spPr/>
    </dgm:pt>
    <dgm:pt modelId="{99E5534A-E7C4-4A16-82F7-A1BBB9032FF4}" type="pres">
      <dgm:prSet presAssocID="{8E7C4E0F-89FB-46D0-8E06-ADA07496D73F}" presName="rect1" presStyleLbl="alignAcc1" presStyleIdx="0" presStyleCnt="4"/>
      <dgm:spPr/>
    </dgm:pt>
    <dgm:pt modelId="{17557719-E034-4906-846E-BA013CCD6A07}" type="pres">
      <dgm:prSet presAssocID="{71F1FF7D-B36E-4E41-8CE4-C31A9DA819C2}" presName="vertSpace2" presStyleLbl="node1" presStyleIdx="0" presStyleCnt="4"/>
      <dgm:spPr/>
    </dgm:pt>
    <dgm:pt modelId="{CC919393-62DA-4527-A144-F90A95D84C88}" type="pres">
      <dgm:prSet presAssocID="{71F1FF7D-B36E-4E41-8CE4-C31A9DA819C2}" presName="circle2" presStyleLbl="node1" presStyleIdx="1" presStyleCnt="4"/>
      <dgm:spPr/>
    </dgm:pt>
    <dgm:pt modelId="{4CC4BF9E-AF6C-4F13-B79E-B9F09B954289}" type="pres">
      <dgm:prSet presAssocID="{71F1FF7D-B36E-4E41-8CE4-C31A9DA819C2}" presName="rect2" presStyleLbl="alignAcc1" presStyleIdx="1" presStyleCnt="4"/>
      <dgm:spPr/>
    </dgm:pt>
    <dgm:pt modelId="{8EBCD78B-E476-4E4A-BF08-305B98223766}" type="pres">
      <dgm:prSet presAssocID="{852E1FD9-0727-45A7-8903-1198B40A81AE}" presName="vertSpace3" presStyleLbl="node1" presStyleIdx="1" presStyleCnt="4"/>
      <dgm:spPr/>
    </dgm:pt>
    <dgm:pt modelId="{C0C69500-FA04-4F56-B3BE-2484DA2FF805}" type="pres">
      <dgm:prSet presAssocID="{852E1FD9-0727-45A7-8903-1198B40A81AE}" presName="circle3" presStyleLbl="node1" presStyleIdx="2" presStyleCnt="4"/>
      <dgm:spPr/>
    </dgm:pt>
    <dgm:pt modelId="{BBEB5B16-4C06-4532-AF6F-1B04BE40C46F}" type="pres">
      <dgm:prSet presAssocID="{852E1FD9-0727-45A7-8903-1198B40A81AE}" presName="rect3" presStyleLbl="alignAcc1" presStyleIdx="2" presStyleCnt="4"/>
      <dgm:spPr/>
    </dgm:pt>
    <dgm:pt modelId="{0A1707E3-9073-4A99-9751-C9D2FA4AA773}" type="pres">
      <dgm:prSet presAssocID="{368FDDD5-3396-4D29-9A0C-6AEA95BF2701}" presName="vertSpace4" presStyleLbl="node1" presStyleIdx="2" presStyleCnt="4"/>
      <dgm:spPr/>
    </dgm:pt>
    <dgm:pt modelId="{A347A548-3C51-45E1-A503-0C51BE893AB5}" type="pres">
      <dgm:prSet presAssocID="{368FDDD5-3396-4D29-9A0C-6AEA95BF2701}" presName="circle4" presStyleLbl="node1" presStyleIdx="3" presStyleCnt="4"/>
      <dgm:spPr/>
    </dgm:pt>
    <dgm:pt modelId="{AD186C31-8D11-4509-944B-98F7B9BDCE2C}" type="pres">
      <dgm:prSet presAssocID="{368FDDD5-3396-4D29-9A0C-6AEA95BF2701}" presName="rect4" presStyleLbl="alignAcc1" presStyleIdx="3" presStyleCnt="4"/>
      <dgm:spPr/>
    </dgm:pt>
    <dgm:pt modelId="{10090A80-3B17-45F7-8C1B-35E9B7D0890D}" type="pres">
      <dgm:prSet presAssocID="{8E7C4E0F-89FB-46D0-8E06-ADA07496D73F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87502532-C365-42C5-8B85-748AE66A878C}" type="pres">
      <dgm:prSet presAssocID="{71F1FF7D-B36E-4E41-8CE4-C31A9DA819C2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48DDE69-DC48-4A8F-B188-1DD55B1FDF6C}" type="pres">
      <dgm:prSet presAssocID="{852E1FD9-0727-45A7-8903-1198B40A81AE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DD54DF07-A279-4527-A6FC-0200243CF547}" type="pres">
      <dgm:prSet presAssocID="{368FDDD5-3396-4D29-9A0C-6AEA95BF270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D43F309-70E9-4565-9F4B-A6E83C5564AE}" type="presOf" srcId="{368FDDD5-3396-4D29-9A0C-6AEA95BF2701}" destId="{DD54DF07-A279-4527-A6FC-0200243CF547}" srcOrd="1" destOrd="0" presId="urn:microsoft.com/office/officeart/2005/8/layout/target3"/>
    <dgm:cxn modelId="{BDDC971F-9186-4AD1-BF4E-B0D4F889B397}" srcId="{FD5BFCE9-60BE-4940-9992-44EA53991762}" destId="{368FDDD5-3396-4D29-9A0C-6AEA95BF2701}" srcOrd="3" destOrd="0" parTransId="{99F5F07E-1C7A-4E83-8F59-FFD21C55B41B}" sibTransId="{C7E2D54E-AC40-4431-A715-41E2BB4623A5}"/>
    <dgm:cxn modelId="{4C7E7523-C82A-4491-AE1D-008C62ABF6B2}" srcId="{FD5BFCE9-60BE-4940-9992-44EA53991762}" destId="{71F1FF7D-B36E-4E41-8CE4-C31A9DA819C2}" srcOrd="1" destOrd="0" parTransId="{75B1CC81-04CE-4B2C-B9F4-02B937A049F7}" sibTransId="{468D4BC3-18A1-43DA-9949-F58E270E218E}"/>
    <dgm:cxn modelId="{2C1C712F-220C-4185-A45D-D32F6CEFF71C}" type="presOf" srcId="{71F1FF7D-B36E-4E41-8CE4-C31A9DA819C2}" destId="{4CC4BF9E-AF6C-4F13-B79E-B9F09B954289}" srcOrd="0" destOrd="0" presId="urn:microsoft.com/office/officeart/2005/8/layout/target3"/>
    <dgm:cxn modelId="{4A313A35-A4F5-4832-B47A-219CA404FCF0}" srcId="{FD5BFCE9-60BE-4940-9992-44EA53991762}" destId="{8E7C4E0F-89FB-46D0-8E06-ADA07496D73F}" srcOrd="0" destOrd="0" parTransId="{2B6079B3-8884-4C6A-8314-D0DDFEB0AD24}" sibTransId="{78CBA22E-8B31-4D82-A7F0-9AC099D4DAB9}"/>
    <dgm:cxn modelId="{6232993E-BC56-441F-A29B-950F54A70265}" type="presOf" srcId="{FD5BFCE9-60BE-4940-9992-44EA53991762}" destId="{5E2932D0-19DE-41D2-ACDE-A0EE4A803DD5}" srcOrd="0" destOrd="0" presId="urn:microsoft.com/office/officeart/2005/8/layout/target3"/>
    <dgm:cxn modelId="{0107A65C-655B-46A6-A5CF-FB15F890722F}" type="presOf" srcId="{8E7C4E0F-89FB-46D0-8E06-ADA07496D73F}" destId="{99E5534A-E7C4-4A16-82F7-A1BBB9032FF4}" srcOrd="0" destOrd="0" presId="urn:microsoft.com/office/officeart/2005/8/layout/target3"/>
    <dgm:cxn modelId="{4554D05F-A8C2-4441-A47E-F021FC88B940}" type="presOf" srcId="{852E1FD9-0727-45A7-8903-1198B40A81AE}" destId="{BBEB5B16-4C06-4532-AF6F-1B04BE40C46F}" srcOrd="0" destOrd="0" presId="urn:microsoft.com/office/officeart/2005/8/layout/target3"/>
    <dgm:cxn modelId="{EC07034D-AE5B-4AEE-9FF4-09734D7585EB}" type="presOf" srcId="{852E1FD9-0727-45A7-8903-1198B40A81AE}" destId="{348DDE69-DC48-4A8F-B188-1DD55B1FDF6C}" srcOrd="1" destOrd="0" presId="urn:microsoft.com/office/officeart/2005/8/layout/target3"/>
    <dgm:cxn modelId="{1095AC9A-2D39-4280-B5D0-3870ADF906E2}" type="presOf" srcId="{8E7C4E0F-89FB-46D0-8E06-ADA07496D73F}" destId="{10090A80-3B17-45F7-8C1B-35E9B7D0890D}" srcOrd="1" destOrd="0" presId="urn:microsoft.com/office/officeart/2005/8/layout/target3"/>
    <dgm:cxn modelId="{67F58FB3-30C4-4BE7-9828-8BAF99921C88}" srcId="{FD5BFCE9-60BE-4940-9992-44EA53991762}" destId="{852E1FD9-0727-45A7-8903-1198B40A81AE}" srcOrd="2" destOrd="0" parTransId="{6D43B140-8F21-4B58-B2E1-3EC3F0A6FD5B}" sibTransId="{014DBDBE-0A6F-46F5-9736-AC82C5067346}"/>
    <dgm:cxn modelId="{DF6497BC-829B-4ECA-9C9B-9E4D4F531A49}" type="presOf" srcId="{368FDDD5-3396-4D29-9A0C-6AEA95BF2701}" destId="{AD186C31-8D11-4509-944B-98F7B9BDCE2C}" srcOrd="0" destOrd="0" presId="urn:microsoft.com/office/officeart/2005/8/layout/target3"/>
    <dgm:cxn modelId="{574E52D3-B6A6-46F3-BCE8-FF855CC17BBB}" type="presOf" srcId="{71F1FF7D-B36E-4E41-8CE4-C31A9DA819C2}" destId="{87502532-C365-42C5-8B85-748AE66A878C}" srcOrd="1" destOrd="0" presId="urn:microsoft.com/office/officeart/2005/8/layout/target3"/>
    <dgm:cxn modelId="{D5464F2C-4C29-4A59-9997-E3B6237A6CC6}" type="presParOf" srcId="{5E2932D0-19DE-41D2-ACDE-A0EE4A803DD5}" destId="{68244BDA-DAAB-44E2-B378-E51EBB188BEC}" srcOrd="0" destOrd="0" presId="urn:microsoft.com/office/officeart/2005/8/layout/target3"/>
    <dgm:cxn modelId="{4B52ECD7-56A2-4A92-A3DE-AE48F10FD679}" type="presParOf" srcId="{5E2932D0-19DE-41D2-ACDE-A0EE4A803DD5}" destId="{90B76717-C25F-45B2-95E3-65F74DBD8F71}" srcOrd="1" destOrd="0" presId="urn:microsoft.com/office/officeart/2005/8/layout/target3"/>
    <dgm:cxn modelId="{EC34DF89-3ED8-4E1D-A523-175FEB1402A4}" type="presParOf" srcId="{5E2932D0-19DE-41D2-ACDE-A0EE4A803DD5}" destId="{99E5534A-E7C4-4A16-82F7-A1BBB9032FF4}" srcOrd="2" destOrd="0" presId="urn:microsoft.com/office/officeart/2005/8/layout/target3"/>
    <dgm:cxn modelId="{EE40C751-A1EE-4373-AF82-393A9BD32059}" type="presParOf" srcId="{5E2932D0-19DE-41D2-ACDE-A0EE4A803DD5}" destId="{17557719-E034-4906-846E-BA013CCD6A07}" srcOrd="3" destOrd="0" presId="urn:microsoft.com/office/officeart/2005/8/layout/target3"/>
    <dgm:cxn modelId="{AB1E559B-AFE3-4EC8-AC45-CF9353E2A7E9}" type="presParOf" srcId="{5E2932D0-19DE-41D2-ACDE-A0EE4A803DD5}" destId="{CC919393-62DA-4527-A144-F90A95D84C88}" srcOrd="4" destOrd="0" presId="urn:microsoft.com/office/officeart/2005/8/layout/target3"/>
    <dgm:cxn modelId="{2BBDB85B-7186-47F7-81EF-2F25D4B6EF45}" type="presParOf" srcId="{5E2932D0-19DE-41D2-ACDE-A0EE4A803DD5}" destId="{4CC4BF9E-AF6C-4F13-B79E-B9F09B954289}" srcOrd="5" destOrd="0" presId="urn:microsoft.com/office/officeart/2005/8/layout/target3"/>
    <dgm:cxn modelId="{CAF0B4A9-904B-4242-BBAE-949735AFB30F}" type="presParOf" srcId="{5E2932D0-19DE-41D2-ACDE-A0EE4A803DD5}" destId="{8EBCD78B-E476-4E4A-BF08-305B98223766}" srcOrd="6" destOrd="0" presId="urn:microsoft.com/office/officeart/2005/8/layout/target3"/>
    <dgm:cxn modelId="{C993050B-946E-4BDE-88CF-46A74077807B}" type="presParOf" srcId="{5E2932D0-19DE-41D2-ACDE-A0EE4A803DD5}" destId="{C0C69500-FA04-4F56-B3BE-2484DA2FF805}" srcOrd="7" destOrd="0" presId="urn:microsoft.com/office/officeart/2005/8/layout/target3"/>
    <dgm:cxn modelId="{D7C67D60-9625-49B0-8608-0FCD5B967523}" type="presParOf" srcId="{5E2932D0-19DE-41D2-ACDE-A0EE4A803DD5}" destId="{BBEB5B16-4C06-4532-AF6F-1B04BE40C46F}" srcOrd="8" destOrd="0" presId="urn:microsoft.com/office/officeart/2005/8/layout/target3"/>
    <dgm:cxn modelId="{E7BD0F5D-66A0-42E7-9DBB-D81FF738ED08}" type="presParOf" srcId="{5E2932D0-19DE-41D2-ACDE-A0EE4A803DD5}" destId="{0A1707E3-9073-4A99-9751-C9D2FA4AA773}" srcOrd="9" destOrd="0" presId="urn:microsoft.com/office/officeart/2005/8/layout/target3"/>
    <dgm:cxn modelId="{362776E3-43F9-41E5-81B2-FA981923CF14}" type="presParOf" srcId="{5E2932D0-19DE-41D2-ACDE-A0EE4A803DD5}" destId="{A347A548-3C51-45E1-A503-0C51BE893AB5}" srcOrd="10" destOrd="0" presId="urn:microsoft.com/office/officeart/2005/8/layout/target3"/>
    <dgm:cxn modelId="{4D5AF6E7-76AD-4AF5-8460-4DC3C984CD0D}" type="presParOf" srcId="{5E2932D0-19DE-41D2-ACDE-A0EE4A803DD5}" destId="{AD186C31-8D11-4509-944B-98F7B9BDCE2C}" srcOrd="11" destOrd="0" presId="urn:microsoft.com/office/officeart/2005/8/layout/target3"/>
    <dgm:cxn modelId="{A31D2388-7597-4324-95F4-DF9E3F37AE54}" type="presParOf" srcId="{5E2932D0-19DE-41D2-ACDE-A0EE4A803DD5}" destId="{10090A80-3B17-45F7-8C1B-35E9B7D0890D}" srcOrd="12" destOrd="0" presId="urn:microsoft.com/office/officeart/2005/8/layout/target3"/>
    <dgm:cxn modelId="{56159CD9-E00E-4A8E-868A-B181628B8FBD}" type="presParOf" srcId="{5E2932D0-19DE-41D2-ACDE-A0EE4A803DD5}" destId="{87502532-C365-42C5-8B85-748AE66A878C}" srcOrd="13" destOrd="0" presId="urn:microsoft.com/office/officeart/2005/8/layout/target3"/>
    <dgm:cxn modelId="{2F6BDDA3-ED75-4CB0-B9DA-EF2B8768F8AE}" type="presParOf" srcId="{5E2932D0-19DE-41D2-ACDE-A0EE4A803DD5}" destId="{348DDE69-DC48-4A8F-B188-1DD55B1FDF6C}" srcOrd="14" destOrd="0" presId="urn:microsoft.com/office/officeart/2005/8/layout/target3"/>
    <dgm:cxn modelId="{DB579C8B-045B-41AC-8C50-EC3262FD70F6}" type="presParOf" srcId="{5E2932D0-19DE-41D2-ACDE-A0EE4A803DD5}" destId="{DD54DF07-A279-4527-A6FC-0200243CF54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98C8-A740-4338-B02B-3EA2A4B0E4C8}">
      <dsp:nvSpPr>
        <dsp:cNvPr id="0" name=""/>
        <dsp:cNvSpPr/>
      </dsp:nvSpPr>
      <dsp:spPr>
        <a:xfrm>
          <a:off x="0" y="631155"/>
          <a:ext cx="7632704" cy="12658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6EB77-2B3C-4F02-BC0B-D2B53F09FB1D}">
      <dsp:nvSpPr>
        <dsp:cNvPr id="0" name=""/>
        <dsp:cNvSpPr/>
      </dsp:nvSpPr>
      <dsp:spPr>
        <a:xfrm>
          <a:off x="382923" y="915974"/>
          <a:ext cx="696904" cy="696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4756E-70A3-455B-9B5A-C11F187E4DAD}">
      <dsp:nvSpPr>
        <dsp:cNvPr id="0" name=""/>
        <dsp:cNvSpPr/>
      </dsp:nvSpPr>
      <dsp:spPr>
        <a:xfrm>
          <a:off x="1462751" y="631155"/>
          <a:ext cx="6167091" cy="126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1" tIns="134101" rIns="134101" bIns="13410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Blockchain is transforming HIV care by strengthening data security, improving treatment adherence, and securing pharmaceutical supply chains. Its decentralized, tamper-proof design addresses major challenges such as fragmented systems, privacy risks, and global inequities in care delivery.</a:t>
          </a:r>
        </a:p>
      </dsp:txBody>
      <dsp:txXfrm>
        <a:off x="1462751" y="631155"/>
        <a:ext cx="6167091" cy="1267099"/>
      </dsp:txXfrm>
    </dsp:sp>
    <dsp:sp modelId="{836FFD80-44D7-4FB0-B118-E1F64D8DB4AF}">
      <dsp:nvSpPr>
        <dsp:cNvPr id="0" name=""/>
        <dsp:cNvSpPr/>
      </dsp:nvSpPr>
      <dsp:spPr>
        <a:xfrm>
          <a:off x="0" y="2205431"/>
          <a:ext cx="7632704" cy="12658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3031-00C5-4B92-9030-2EB8E815A634}">
      <dsp:nvSpPr>
        <dsp:cNvPr id="0" name=""/>
        <dsp:cNvSpPr/>
      </dsp:nvSpPr>
      <dsp:spPr>
        <a:xfrm>
          <a:off x="382923" y="2490250"/>
          <a:ext cx="696904" cy="696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3A446-23FF-488C-8FE3-9961A5FE6B20}">
      <dsp:nvSpPr>
        <dsp:cNvPr id="0" name=""/>
        <dsp:cNvSpPr/>
      </dsp:nvSpPr>
      <dsp:spPr>
        <a:xfrm>
          <a:off x="1462751" y="2205431"/>
          <a:ext cx="6167091" cy="126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1" tIns="134101" rIns="134101" bIns="13410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Understanding Blockchain in Healthcare: </a:t>
          </a:r>
          <a:r>
            <a:rPr lang="en-US" sz="1400" kern="1200" dirty="0"/>
            <a:t>As a decentralized, distributed ledger, blockchain offers a secure and transparent way to manage sensitive health data. Its immutability ensures data integrity, while cryptography protects patient privacy. Beyond centralized systems, it provides a trustworthy, patient-centered foundation for global health solutions.</a:t>
          </a:r>
          <a:endParaRPr lang="en-US" sz="1400" b="1" kern="1200" dirty="0"/>
        </a:p>
      </dsp:txBody>
      <dsp:txXfrm>
        <a:off x="1462751" y="2205431"/>
        <a:ext cx="6167091" cy="126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4DC0A-3089-496E-84C5-EE186E512432}">
      <dsp:nvSpPr>
        <dsp:cNvPr id="0" name=""/>
        <dsp:cNvSpPr/>
      </dsp:nvSpPr>
      <dsp:spPr>
        <a:xfrm>
          <a:off x="4377269" y="956708"/>
          <a:ext cx="2019757" cy="4488415"/>
        </a:xfrm>
        <a:prstGeom prst="wedgeRectCallout">
          <a:avLst>
            <a:gd name="adj1" fmla="val 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Achieving widespread adoption demands solutions that can seamlessly integrate with existing healthcare systems without disruption.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Achieving widespread adoption demands solutions that can seamlessly integrate with existing healthcare systems without disruption.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633602" y="956708"/>
        <a:ext cx="1763424" cy="4488415"/>
      </dsp:txXfrm>
    </dsp:sp>
    <dsp:sp modelId="{803CE942-F8BA-470B-9120-5C935991D8BB}">
      <dsp:nvSpPr>
        <dsp:cNvPr id="0" name=""/>
        <dsp:cNvSpPr/>
      </dsp:nvSpPr>
      <dsp:spPr>
        <a:xfrm>
          <a:off x="4377269" y="0"/>
          <a:ext cx="2019757" cy="958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Scalability</a:t>
          </a:r>
        </a:p>
      </dsp:txBody>
      <dsp:txXfrm>
        <a:off x="4377269" y="0"/>
        <a:ext cx="2019757" cy="958341"/>
      </dsp:txXfrm>
    </dsp:sp>
    <dsp:sp modelId="{E73A17E4-CC97-4F5F-86F0-C9764034341D}">
      <dsp:nvSpPr>
        <dsp:cNvPr id="0" name=""/>
        <dsp:cNvSpPr/>
      </dsp:nvSpPr>
      <dsp:spPr>
        <a:xfrm>
          <a:off x="2356905" y="956708"/>
          <a:ext cx="2019757" cy="416824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Compliance with stringent healthcare regulations like HIPAA requires careful implementation to balance data transparency with patient privacy.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613238" y="956708"/>
        <a:ext cx="1763424" cy="4168242"/>
      </dsp:txXfrm>
    </dsp:sp>
    <dsp:sp modelId="{75631FEA-E20F-4F2D-A02B-96CD547673F2}">
      <dsp:nvSpPr>
        <dsp:cNvPr id="0" name=""/>
        <dsp:cNvSpPr/>
      </dsp:nvSpPr>
      <dsp:spPr>
        <a:xfrm>
          <a:off x="2356905" y="155186"/>
          <a:ext cx="2019757" cy="801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Regulatory Complexities</a:t>
          </a:r>
        </a:p>
      </dsp:txBody>
      <dsp:txXfrm>
        <a:off x="2356905" y="155186"/>
        <a:ext cx="2019757" cy="801522"/>
      </dsp:txXfrm>
    </dsp:sp>
    <dsp:sp modelId="{4AEB80F4-8EE6-4731-BEA0-D3DE971325E8}">
      <dsp:nvSpPr>
        <dsp:cNvPr id="0" name=""/>
        <dsp:cNvSpPr/>
      </dsp:nvSpPr>
      <dsp:spPr>
        <a:xfrm>
          <a:off x="337148" y="956708"/>
          <a:ext cx="2019757" cy="384752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Challenges such as limited internet access in rural areas hinder the adoption and seamless operation of blockchain systems, necessitating robust offline capabilities and hybrid models.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93481" y="956708"/>
        <a:ext cx="1763424" cy="3847524"/>
      </dsp:txXfrm>
    </dsp:sp>
    <dsp:sp modelId="{629297BF-520F-4CFF-8EA2-0E0579D9A205}">
      <dsp:nvSpPr>
        <dsp:cNvPr id="0" name=""/>
        <dsp:cNvSpPr/>
      </dsp:nvSpPr>
      <dsp:spPr>
        <a:xfrm>
          <a:off x="337148" y="315272"/>
          <a:ext cx="2019757" cy="641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Gaps</a:t>
          </a:r>
        </a:p>
      </dsp:txBody>
      <dsp:txXfrm>
        <a:off x="337148" y="315272"/>
        <a:ext cx="2019757" cy="641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44BDA-DAAB-44E2-B378-E51EBB188BEC}">
      <dsp:nvSpPr>
        <dsp:cNvPr id="0" name=""/>
        <dsp:cNvSpPr/>
      </dsp:nvSpPr>
      <dsp:spPr>
        <a:xfrm>
          <a:off x="0" y="283209"/>
          <a:ext cx="3969069" cy="39690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E5534A-E7C4-4A16-82F7-A1BBB9032FF4}">
      <dsp:nvSpPr>
        <dsp:cNvPr id="0" name=""/>
        <dsp:cNvSpPr/>
      </dsp:nvSpPr>
      <dsp:spPr>
        <a:xfrm>
          <a:off x="1984534" y="283209"/>
          <a:ext cx="4630581" cy="39690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Hybrid Blockchain Models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Balancing transparency with compliance, these models can offer both public and private blockchain elements.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84534" y="283209"/>
        <a:ext cx="4630581" cy="843427"/>
      </dsp:txXfrm>
    </dsp:sp>
    <dsp:sp modelId="{CC919393-62DA-4527-A144-F90A95D84C88}">
      <dsp:nvSpPr>
        <dsp:cNvPr id="0" name=""/>
        <dsp:cNvSpPr/>
      </dsp:nvSpPr>
      <dsp:spPr>
        <a:xfrm>
          <a:off x="520940" y="1126636"/>
          <a:ext cx="2927188" cy="29271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C4BF9E-AF6C-4F13-B79E-B9F09B954289}">
      <dsp:nvSpPr>
        <dsp:cNvPr id="0" name=""/>
        <dsp:cNvSpPr/>
      </dsp:nvSpPr>
      <dsp:spPr>
        <a:xfrm>
          <a:off x="1984534" y="1126636"/>
          <a:ext cx="4630581" cy="2927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Public-Private Partnerships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Fostering collaboration between governments, NGOs, and technology firms to pool resources and expertise.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84534" y="1126636"/>
        <a:ext cx="4630581" cy="843427"/>
      </dsp:txXfrm>
    </dsp:sp>
    <dsp:sp modelId="{C0C69500-FA04-4F56-B3BE-2484DA2FF805}">
      <dsp:nvSpPr>
        <dsp:cNvPr id="0" name=""/>
        <dsp:cNvSpPr/>
      </dsp:nvSpPr>
      <dsp:spPr>
        <a:xfrm>
          <a:off x="1041880" y="1970064"/>
          <a:ext cx="1885308" cy="18853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B5B16-4C06-4532-AF6F-1B04BE40C46F}">
      <dsp:nvSpPr>
        <dsp:cNvPr id="0" name=""/>
        <dsp:cNvSpPr/>
      </dsp:nvSpPr>
      <dsp:spPr>
        <a:xfrm>
          <a:off x="1984534" y="1970064"/>
          <a:ext cx="4630581" cy="18853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Infrastructure Investment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Investing in digital infrastructure, particularly in underserved regions, to ensure equitable access.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84534" y="1970064"/>
        <a:ext cx="4630581" cy="843427"/>
      </dsp:txXfrm>
    </dsp:sp>
    <dsp:sp modelId="{A347A548-3C51-45E1-A503-0C51BE893AB5}">
      <dsp:nvSpPr>
        <dsp:cNvPr id="0" name=""/>
        <dsp:cNvSpPr/>
      </dsp:nvSpPr>
      <dsp:spPr>
        <a:xfrm>
          <a:off x="1562821" y="2813491"/>
          <a:ext cx="843427" cy="8434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86C31-8D11-4509-944B-98F7B9BDCE2C}">
      <dsp:nvSpPr>
        <dsp:cNvPr id="0" name=""/>
        <dsp:cNvSpPr/>
      </dsp:nvSpPr>
      <dsp:spPr>
        <a:xfrm>
          <a:off x="1984534" y="2813491"/>
          <a:ext cx="4630581" cy="843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Stakeholder Training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Educating healthcare professionals and policymakers on blockchain's benefits and operational requirements.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84534" y="2813491"/>
        <a:ext cx="4630581" cy="84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13/07/2025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19E5D-1282-87A4-93A4-11553F954FD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306E-AD59-43C3-D70E-86E449BC1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6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ABD0A-82D0-DEBA-88A8-6DCDFD28CF8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7D546-7D0C-9D21-6475-9F468FE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2C04A-F41D-F116-ED1D-BE44852083B2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AA6D6-8290-FF57-8654-0F015A762DA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8FFCA-AE52-CD0B-955C-E64841A43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18042" y="311337"/>
            <a:ext cx="1956783" cy="14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  <p:sldLayoutId id="2147483718" r:id="rId14"/>
    <p:sldLayoutId id="214748371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br>
              <a:rPr lang="en-US" sz="4900" dirty="0"/>
            </a:br>
            <a:r>
              <a:rPr lang="en-US" sz="4900" dirty="0"/>
              <a:t>Decentralizing HIV care: blockchain solutions for client data integrity and pharmaceutical supply chain resilience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38426"/>
            <a:ext cx="7357344" cy="433798"/>
          </a:xfrm>
        </p:spPr>
        <p:txBody>
          <a:bodyPr>
            <a:normAutofit fontScale="62500" lnSpcReduction="20000"/>
          </a:bodyPr>
          <a:lstStyle/>
          <a:p>
            <a:r>
              <a:rPr lang="en-US" b="0" dirty="0"/>
              <a:t>Innovations in data collection, monitoring, and evaluation</a:t>
            </a:r>
            <a:endParaRPr lang="en-GB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478565"/>
            <a:ext cx="7357344" cy="602678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P.C.D. Rupasinghe, Ichan Medical School at Mount Sinai, NY, USA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diagram of a blockchain process&#10;&#10;AI-generated content may be incorrect.">
            <a:extLst>
              <a:ext uri="{FF2B5EF4-FFF2-40B4-BE49-F238E27FC236}">
                <a16:creationId xmlns:a16="http://schemas.microsoft.com/office/drawing/2014/main" id="{CD3FBA46-A4C2-16B9-A1AF-3A6098E8F4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2909" y="2119357"/>
            <a:ext cx="3673481" cy="348668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AD00-33DA-40A6-0A1E-A4CC53A6B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4370" y="1845893"/>
            <a:ext cx="7014721" cy="435488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The true power of blockchain in healthcare will be unleashed through its synergistic integration with emerging technologies like Artificial Intelligence (AI).</a:t>
            </a:r>
          </a:p>
          <a:p>
            <a:endParaRPr lang="en-US" sz="19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dirty="0"/>
              <a:t>Predictive Analytics for Supply Chains</a:t>
            </a:r>
          </a:p>
          <a:p>
            <a:r>
              <a:rPr lang="en-US" sz="1900" dirty="0"/>
              <a:t>AI algorithms can analyze blockchain data to predict demand fluctuations, optimize inventory, and identify potential disruptions, ensuring a steady supply of medications.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9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dirty="0"/>
              <a:t>Personalized Client Care</a:t>
            </a:r>
          </a:p>
          <a:p>
            <a:r>
              <a:rPr lang="en-US" sz="1900" dirty="0"/>
              <a:t>Combining secure patient data from blockchain with AI-driven insights can lead to highly personalized treatment plans, improving patient outcomes and adherence.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9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56AAFD-976C-46F1-C015-C52B2A0A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745172" cy="122396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Future Directions: Integration with AI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265085"/>
            <a:ext cx="7632700" cy="410368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1" noProof="0" dirty="0"/>
              <a:t>Prioritize Hybrid Models</a:t>
            </a:r>
            <a:r>
              <a:rPr lang="en-GB" sz="1800" noProof="0" dirty="0"/>
              <a:t>: </a:t>
            </a:r>
          </a:p>
          <a:p>
            <a:r>
              <a:rPr lang="en-US" sz="1800" noProof="0" dirty="0"/>
              <a:t>To balance transparency with regulatory compliance and ensure broad applicability.</a:t>
            </a:r>
            <a:endParaRPr lang="en-GB" sz="1800" noProof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1" noProof="0" dirty="0"/>
              <a:t>Foster Cross-Sector Collaboration:</a:t>
            </a:r>
            <a:endParaRPr lang="en-GB" sz="1800" b="1" dirty="0"/>
          </a:p>
          <a:p>
            <a:r>
              <a:rPr lang="en-US" sz="1800" noProof="0" dirty="0"/>
              <a:t>Engage public and private entities to expand solutions and share resources.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1" noProof="0" dirty="0"/>
              <a:t>Explore Broader Applications</a:t>
            </a:r>
            <a:r>
              <a:rPr lang="en-GB" sz="1800" noProof="0" dirty="0"/>
              <a:t>:</a:t>
            </a:r>
          </a:p>
          <a:p>
            <a:r>
              <a:rPr lang="en-US" sz="1800" noProof="0" dirty="0"/>
              <a:t>Extend blockchain's use to chronic disease management and cross-border health data sharing.</a:t>
            </a:r>
          </a:p>
          <a:p>
            <a:pPr marL="457200" indent="-457200">
              <a:buFont typeface="+mj-lt"/>
              <a:buAutoNum type="arabicPeriod"/>
            </a:pPr>
            <a:endParaRPr lang="en-GB" noProof="0" dirty="0"/>
          </a:p>
          <a:p>
            <a:pPr marL="457200" indent="-4572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729449"/>
          </a:xfrm>
        </p:spPr>
        <p:txBody>
          <a:bodyPr>
            <a:normAutofit fontScale="90000"/>
          </a:bodyPr>
          <a:lstStyle/>
          <a:p>
            <a:r>
              <a:rPr lang="en-GB" sz="4000" noProof="0" dirty="0"/>
              <a:t>Key Takeaways &amp; Next Steps</a:t>
            </a:r>
            <a:br>
              <a:rPr lang="en-GB" sz="3600" noProof="0" dirty="0"/>
            </a:br>
            <a:endParaRPr lang="en-GB" sz="36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42912" y="2265086"/>
            <a:ext cx="3293064" cy="4103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EB039-E8E4-950B-A488-05D379E199FE}"/>
              </a:ext>
            </a:extLst>
          </p:cNvPr>
          <p:cNvSpPr txBox="1"/>
          <p:nvPr/>
        </p:nvSpPr>
        <p:spPr>
          <a:xfrm>
            <a:off x="442914" y="1068225"/>
            <a:ext cx="940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Blockchain offers a robust solution for enhancing HIV care. Its proven ability to improve data security, streamline supply chains, and boost treatment adherence makes it an invaluable tool.</a:t>
            </a:r>
          </a:p>
        </p:txBody>
      </p:sp>
      <p:pic>
        <p:nvPicPr>
          <p:cNvPr id="8" name="Picture 7" descr="A person holding a digital screen">
            <a:extLst>
              <a:ext uri="{FF2B5EF4-FFF2-40B4-BE49-F238E27FC236}">
                <a16:creationId xmlns:a16="http://schemas.microsoft.com/office/drawing/2014/main" id="{56B1E4D4-410F-3010-060B-BE3002C8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2265085"/>
            <a:ext cx="3293062" cy="41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THANK YOU</a:t>
            </a:r>
            <a:br>
              <a:rPr lang="en-GB" sz="3000" dirty="0"/>
            </a:br>
            <a:br>
              <a:rPr lang="en-GB" sz="3000" dirty="0"/>
            </a:br>
            <a:r>
              <a:rPr lang="en-US" sz="3000" dirty="0"/>
              <a:t>“Blockchain technology can become a cornerstone of equitable, patient-centered healthcare worldwide. Its power to improve data security, streamline supply chains, and strengthen treatment adherence makes it a transformative force in HIV programs and beyond.”</a:t>
            </a:r>
            <a:br>
              <a:rPr lang="en-US" sz="3000" dirty="0"/>
            </a:br>
            <a:endParaRPr lang="en-GB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1" y="4733952"/>
            <a:ext cx="7632700" cy="633357"/>
          </a:xfrm>
        </p:spPr>
        <p:txBody>
          <a:bodyPr>
            <a:normAutofit/>
          </a:bodyPr>
          <a:lstStyle/>
          <a:p>
            <a:r>
              <a:rPr lang="en-US" sz="3200" dirty="0"/>
              <a:t>- </a:t>
            </a:r>
            <a:r>
              <a:rPr lang="en-US" sz="1800" dirty="0"/>
              <a:t>P.C. Rupasinghe, Ichan Medical School at Mount Sinai, NY, USA</a:t>
            </a:r>
            <a:endParaRPr lang="en-US" sz="32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3551B-FA0A-F102-20A0-A46AC2F8B7AD}"/>
              </a:ext>
            </a:extLst>
          </p:cNvPr>
          <p:cNvSpPr txBox="1"/>
          <p:nvPr/>
        </p:nvSpPr>
        <p:spPr>
          <a:xfrm>
            <a:off x="5813384" y="5609383"/>
            <a:ext cx="42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78FC37F-3272-0F4E-C92C-CFBAEAAE2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665289"/>
            <a:ext cx="7632704" cy="4410771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>
                <a:solidFill>
                  <a:schemeClr val="tx2"/>
                </a:solidFill>
              </a:rPr>
              <a:t>Main Research Question</a:t>
            </a:r>
          </a:p>
          <a:p>
            <a:r>
              <a:rPr lang="en-GB" sz="1900" dirty="0">
                <a:solidFill>
                  <a:schemeClr val="tx2"/>
                </a:solidFill>
              </a:rPr>
              <a:t> </a:t>
            </a:r>
            <a:r>
              <a:rPr lang="en-US" sz="1900" b="1" dirty="0"/>
              <a:t>“Can blockchain technology address systemic barriers in HIV care to improve data security, treatment adherence, and supply chain integrity?”</a:t>
            </a:r>
          </a:p>
          <a:p>
            <a:br>
              <a:rPr lang="en-GB" sz="1900" dirty="0"/>
            </a:br>
            <a:r>
              <a:rPr lang="en-GB" sz="1900" dirty="0">
                <a:solidFill>
                  <a:schemeClr val="tx2"/>
                </a:solidFill>
              </a:rPr>
              <a:t>Key Findings</a:t>
            </a:r>
          </a:p>
          <a:p>
            <a:r>
              <a:rPr lang="en-US" sz="1900" dirty="0"/>
              <a:t>• Improved adherence (25%) in Kenya</a:t>
            </a:r>
            <a:br>
              <a:rPr lang="en-US" sz="1900" dirty="0"/>
            </a:br>
            <a:r>
              <a:rPr lang="en-US" sz="1900" dirty="0"/>
              <a:t>• Increased trust and reduced errors in the US</a:t>
            </a:r>
            <a:br>
              <a:rPr lang="en-US" sz="1900" dirty="0"/>
            </a:br>
            <a:r>
              <a:rPr lang="en-US" sz="1900" dirty="0"/>
              <a:t>• Strengthened supply chain resilience in Malawi and Ghana</a:t>
            </a:r>
            <a:br>
              <a:rPr lang="en-US" sz="1900" dirty="0"/>
            </a:br>
            <a:r>
              <a:rPr lang="en-US" sz="1900" dirty="0"/>
              <a:t>• Enhanced rural access and reduced counterfeit risks</a:t>
            </a:r>
          </a:p>
          <a:p>
            <a:br>
              <a:rPr lang="en-GB" sz="1900" dirty="0"/>
            </a:br>
            <a:r>
              <a:rPr lang="en-GB" sz="1900" dirty="0">
                <a:solidFill>
                  <a:schemeClr val="tx2"/>
                </a:solidFill>
              </a:rPr>
              <a:t>Why is this important?</a:t>
            </a:r>
          </a:p>
          <a:p>
            <a:r>
              <a:rPr lang="en-US" sz="1900" dirty="0"/>
              <a:t>Blockchain offers an equitable, patient-centered, and scalable solution for HIV care and beyond. Its integration with AI and IoT can revolutionize global health delivery and data security.</a:t>
            </a:r>
          </a:p>
          <a:p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50F3F07-08A6-29A4-FF03-3F7F5B77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>
            <a:normAutofit/>
          </a:bodyPr>
          <a:lstStyle/>
          <a:p>
            <a:r>
              <a:rPr lang="en-US" sz="3600"/>
              <a:t>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095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sz="3100" noProof="0"/>
              <a:t>Blockchain’s Transformative Potential and Role in Healthcare</a:t>
            </a:r>
            <a:endParaRPr lang="en-GB" sz="3100" noProof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5F37E1-0A37-5F48-26F9-7F99287335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1023123"/>
              </p:ext>
            </p:extLst>
          </p:nvPr>
        </p:nvGraphicFramePr>
        <p:xfrm>
          <a:off x="4116388" y="2097091"/>
          <a:ext cx="7632704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9F8446-F1F6-33DC-3392-1B23F88C9C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442913" y="2766889"/>
            <a:ext cx="5437187" cy="3626409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898" y="2793187"/>
            <a:ext cx="5437187" cy="3600111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 noProof="0" dirty="0"/>
              <a:t>Kenya: Immunify.Life Initiative</a:t>
            </a:r>
            <a:r>
              <a:rPr lang="en-US" sz="3800" b="1" dirty="0"/>
              <a:t>:</a:t>
            </a:r>
            <a:r>
              <a:rPr lang="en-US" sz="3800" noProof="0" dirty="0"/>
              <a:t> </a:t>
            </a:r>
          </a:p>
          <a:p>
            <a:r>
              <a:rPr lang="en-US" sz="3800" noProof="0" dirty="0"/>
              <a:t>In Kakamega, Kenya, the Immunify.Life initiative improved treatment adherence by 25% among non-adherent clients over 12 months by transitioning from paper to blockchain-enabled real-time data tracking.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 noProof="0" dirty="0"/>
              <a:t>USA: PrEP Access in Houston</a:t>
            </a:r>
            <a:r>
              <a:rPr lang="en-US" sz="3800" b="1" dirty="0"/>
              <a:t>:</a:t>
            </a:r>
            <a:r>
              <a:rPr lang="en-US" sz="3800" noProof="0" dirty="0"/>
              <a:t> </a:t>
            </a:r>
          </a:p>
          <a:p>
            <a:r>
              <a:rPr lang="en-US" sz="3800" noProof="0" dirty="0"/>
              <a:t>In Houston, Texas, blockchain platforms for pre-exposure prophylaxis (PrEP) access achieved 83% user trust and reduced administrative errors by 40% through secure, decentralized health records.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noProof="0" dirty="0"/>
              <a:t>Revolutionizing Client Data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38E75-141F-1068-D3B9-C9DBF492BF23}"/>
              </a:ext>
            </a:extLst>
          </p:cNvPr>
          <p:cNvSpPr txBox="1"/>
          <p:nvPr/>
        </p:nvSpPr>
        <p:spPr>
          <a:xfrm>
            <a:off x="442913" y="1665289"/>
            <a:ext cx="1130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blockchain's most significant impacts is in securing and streamlining client data. By replacing outdated paper-based systems, blockchain enables real-time data tracking, improving the efficiency and accuracy of health records.</a:t>
            </a: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9045EA2-E618-1361-466C-19B86EA886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565" y="1773771"/>
            <a:ext cx="6178610" cy="4182648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Blockchain enhances supply chain resilience by providing end-to-end visibility, combating counterfeit drugs, and reducing stockouts. Its transparent ledger ensures that every step of a drug's journey, from manufacturing to patient, is verifiable.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/>
              <a:t>Malawi: ARV Drug Tracking</a:t>
            </a:r>
          </a:p>
          <a:p>
            <a:r>
              <a:rPr lang="en-US" sz="2100" dirty="0"/>
              <a:t>Tracking of ARV drugs in Malawi reduced clinic stockouts from 25% to 12% and lowered counterfeit drug rates by 35% across 150 clinics. This ensured more consistent access to life-saving medication.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/>
              <a:t>Ghana: HIV Test Kit </a:t>
            </a:r>
          </a:p>
          <a:p>
            <a:r>
              <a:rPr lang="en-US" sz="2100" dirty="0"/>
              <a:t>Delivery Ghanaian pilot cut HIV test kit delivery delays by 50% in rural areas through blockchain-monitored shipments. This dramatically improved the accessibility of critical diagnostic tools.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92722F5-2742-412A-8733-5BF836BE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74" y="441325"/>
            <a:ext cx="7835117" cy="1223964"/>
          </a:xfrm>
        </p:spPr>
        <p:txBody>
          <a:bodyPr>
            <a:noAutofit/>
          </a:bodyPr>
          <a:lstStyle/>
          <a:p>
            <a:r>
              <a:rPr lang="en-US" sz="3600" dirty="0"/>
              <a:t>Strengthening Pharmaceutical Supply Chains</a:t>
            </a:r>
          </a:p>
        </p:txBody>
      </p:sp>
      <p:pic>
        <p:nvPicPr>
          <p:cNvPr id="8" name="Content Placeholder 7" descr="A graph of red and grey bars">
            <a:extLst>
              <a:ext uri="{FF2B5EF4-FFF2-40B4-BE49-F238E27FC236}">
                <a16:creationId xmlns:a16="http://schemas.microsoft.com/office/drawing/2014/main" id="{F6351E01-9AEC-9945-4466-99DAE0FB80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29"/>
          <a:stretch>
            <a:fillRect/>
          </a:stretch>
        </p:blipFill>
        <p:spPr>
          <a:xfrm>
            <a:off x="6879364" y="1773770"/>
            <a:ext cx="4980818" cy="4182649"/>
          </a:xfrm>
          <a:noFill/>
        </p:spPr>
      </p:pic>
    </p:spTree>
    <p:extLst>
      <p:ext uri="{BB962C8B-B14F-4D97-AF65-F5344CB8AC3E}">
        <p14:creationId xmlns:p14="http://schemas.microsoft.com/office/powerpoint/2010/main" val="390843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EA0143-82F1-4AE4-BB7E-47F06DA554D9}"/>
              </a:ext>
            </a:extLst>
          </p:cNvPr>
          <p:cNvSpPr txBox="1"/>
          <p:nvPr/>
        </p:nvSpPr>
        <p:spPr>
          <a:xfrm>
            <a:off x="442913" y="2671040"/>
            <a:ext cx="5868990" cy="3778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b="1" kern="1200" dirty="0">
                <a:latin typeface="+mn-lt"/>
                <a:ea typeface="+mn-ea"/>
                <a:cs typeface="+mn-cs"/>
              </a:rPr>
              <a:t>Adherence Gains</a:t>
            </a:r>
            <a:r>
              <a:rPr lang="en-US" kern="1200" dirty="0">
                <a:latin typeface="+mn-lt"/>
                <a:ea typeface="+mn-ea"/>
                <a:cs typeface="+mn-cs"/>
              </a:rPr>
              <a:t>: Improved treatment adherence in Kenya, leading to better patient outcomes and reduced disease progression.</a:t>
            </a:r>
          </a:p>
          <a:p>
            <a:pPr marL="342900" indent="-3429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b="1" kern="1200" dirty="0">
                <a:latin typeface="+mn-lt"/>
                <a:ea typeface="+mn-ea"/>
                <a:cs typeface="+mn-cs"/>
              </a:rPr>
              <a:t>Error Reduction</a:t>
            </a:r>
            <a:r>
              <a:rPr lang="en-US" kern="1200" dirty="0">
                <a:latin typeface="+mn-lt"/>
                <a:ea typeface="+mn-ea"/>
                <a:cs typeface="+mn-cs"/>
              </a:rPr>
              <a:t>: Decreased administrative errors in the U.S., enhancing data accuracy and operational efficiency.</a:t>
            </a:r>
          </a:p>
          <a:p>
            <a:pPr marL="342900" indent="-3429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b="1" kern="1200" dirty="0">
                <a:latin typeface="+mn-lt"/>
                <a:ea typeface="+mn-ea"/>
                <a:cs typeface="+mn-cs"/>
              </a:rPr>
              <a:t>Counterfeit Mitigation</a:t>
            </a:r>
            <a:r>
              <a:rPr lang="en-US" kern="1200" dirty="0">
                <a:latin typeface="+mn-lt"/>
                <a:ea typeface="+mn-ea"/>
                <a:cs typeface="+mn-cs"/>
              </a:rPr>
              <a:t>: Reduced counterfeit drug rates in Malawi, ensuring the authenticity and safety of medications.</a:t>
            </a:r>
          </a:p>
          <a:p>
            <a:pPr marL="342900" indent="-3429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ED63A-0506-FFEA-9ABE-EF6B153C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600" dirty="0"/>
              <a:t>Key Successes and Benefits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Content Placeholder 8" descr="A pie chart with numbers and text">
            <a:extLst>
              <a:ext uri="{FF2B5EF4-FFF2-40B4-BE49-F238E27FC236}">
                <a16:creationId xmlns:a16="http://schemas.microsoft.com/office/drawing/2014/main" id="{BF43E414-1E2B-BA0F-2866-49FFA4E78B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6311902" y="2673388"/>
            <a:ext cx="5437185" cy="3641953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9238D3-8FB3-C6C9-92FF-694809CD353D}"/>
              </a:ext>
            </a:extLst>
          </p:cNvPr>
          <p:cNvSpPr txBox="1"/>
          <p:nvPr/>
        </p:nvSpPr>
        <p:spPr>
          <a:xfrm>
            <a:off x="442913" y="1720792"/>
            <a:ext cx="1130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diverse implementations of blockchain in HIV care highlight its transformative potential, delivering measurable improvements in various critical areas.</a:t>
            </a:r>
          </a:p>
        </p:txBody>
      </p:sp>
    </p:spTree>
    <p:extLst>
      <p:ext uri="{BB962C8B-B14F-4D97-AF65-F5344CB8AC3E}">
        <p14:creationId xmlns:p14="http://schemas.microsoft.com/office/powerpoint/2010/main" val="352103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088DDB2-BD2D-AC34-EF51-1888E1D02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830" y="2143187"/>
            <a:ext cx="4317094" cy="4103686"/>
          </a:xfrm>
        </p:spPr>
        <p:txBody>
          <a:bodyPr>
            <a:normAutofit/>
          </a:bodyPr>
          <a:lstStyle/>
          <a:p>
            <a:r>
              <a:rPr lang="en-US" sz="1800" dirty="0"/>
              <a:t>Despite its promise, scaling blockchain solutions in healthcare faces significant hurdles, primarily related to infrastructure gaps and complex regulatory environments.</a:t>
            </a:r>
          </a:p>
          <a:p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8019939-3403-441D-7459-FFB7C985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sz="2800"/>
              <a:t>Navigating Challenges: Infrastructure and Regulation</a:t>
            </a:r>
            <a:br>
              <a:rPr lang="en-US" sz="2800"/>
            </a:br>
            <a:endParaRPr lang="en-US" sz="28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CC8F28-F7AB-92CB-14D2-C53EDB9CFB9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19550608"/>
              </p:ext>
            </p:extLst>
          </p:nvPr>
        </p:nvGraphicFramePr>
        <p:xfrm>
          <a:off x="5162906" y="1327419"/>
          <a:ext cx="6734175" cy="544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3C28C1C-85C9-3F56-E89C-D698BEE8D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4" y="2097089"/>
            <a:ext cx="4691062" cy="4103686"/>
          </a:xfrm>
        </p:spPr>
        <p:txBody>
          <a:bodyPr>
            <a:normAutofit/>
          </a:bodyPr>
          <a:lstStyle/>
          <a:p>
            <a:r>
              <a:rPr lang="en-US" sz="1800" dirty="0"/>
              <a:t>To overcome existing challenges and unlock blockchain's full potential, a strategic approach involving hybrid models and robust collaborations is essential.</a:t>
            </a:r>
          </a:p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5A98EB9-DB67-D049-37F2-CEE73167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sz="2800"/>
              <a:t>Towards Scalability: Hybrid Models &amp; Partnerships</a:t>
            </a:r>
            <a:br>
              <a:rPr lang="en-US" sz="2800"/>
            </a:br>
            <a:endParaRPr lang="en-US" sz="280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B673023-FDDD-FDD3-3305-C3D25F6FE3E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727407"/>
              </p:ext>
            </p:extLst>
          </p:nvPr>
        </p:nvGraphicFramePr>
        <p:xfrm>
          <a:off x="5133975" y="1665289"/>
          <a:ext cx="6615116" cy="453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99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8B25C8F-3493-1CD0-CC50-104DA9332A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138" y="2415310"/>
            <a:ext cx="5437187" cy="38402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Key Contributions: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Improving client adherence to treatment protocols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Significantly reducing the circulation of counterfeit drugs.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Streamlining complex pharmaceutical supply chains.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Enhancing data security and patient privacy.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These advancements contribute to building more resilient and accessible healthcare systems globally.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5" name="Picture Placeholder 4" descr="A person in a white coat holding a clipboard&#10;&#10;AI-generated content may be incorrect.">
            <a:extLst>
              <a:ext uri="{FF2B5EF4-FFF2-40B4-BE49-F238E27FC236}">
                <a16:creationId xmlns:a16="http://schemas.microsoft.com/office/drawing/2014/main" id="{9A05F738-61BA-4BA8-505F-E3761AA84C9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3" y="2619725"/>
            <a:ext cx="5437188" cy="3058418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3D0B89E-C6DA-6612-BEAF-AA1DEB00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sz="2800" dirty="0"/>
              <a:t>Blockchain's Role in Global Health Equity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12472-573E-9A00-3D7E-96BA9E82EEB6}"/>
              </a:ext>
            </a:extLst>
          </p:cNvPr>
          <p:cNvSpPr txBox="1"/>
          <p:nvPr/>
        </p:nvSpPr>
        <p:spPr>
          <a:xfrm>
            <a:off x="675117" y="1665289"/>
            <a:ext cx="1107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Blockchain technology is poised to become a cornerstone of equitable, client-centered healthcare worldwide, especially in the context of HIV programs. </a:t>
            </a:r>
          </a:p>
        </p:txBody>
      </p:sp>
    </p:spTree>
    <p:extLst>
      <p:ext uri="{BB962C8B-B14F-4D97-AF65-F5344CB8AC3E}">
        <p14:creationId xmlns:p14="http://schemas.microsoft.com/office/powerpoint/2010/main" val="3634513381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IAS-2025-Speaker-Oral-Abstract-template_Verdana (1)</Template>
  <TotalTime>173</TotalTime>
  <Words>1090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Courier New</vt:lpstr>
      <vt:lpstr>Wingdings</vt:lpstr>
      <vt:lpstr>Verdana</vt:lpstr>
      <vt:lpstr>Arial</vt:lpstr>
      <vt:lpstr>IAS2025</vt:lpstr>
      <vt:lpstr> Decentralizing HIV care: blockchain solutions for client data integrity and pharmaceutical supply chain resilience </vt:lpstr>
      <vt:lpstr>Summary</vt:lpstr>
      <vt:lpstr>Blockchain’s Transformative Potential and Role in Healthcare</vt:lpstr>
      <vt:lpstr>Revolutionizing Client Data Management</vt:lpstr>
      <vt:lpstr>Strengthening Pharmaceutical Supply Chains</vt:lpstr>
      <vt:lpstr>Key Successes and Benefits </vt:lpstr>
      <vt:lpstr>Navigating Challenges: Infrastructure and Regulation </vt:lpstr>
      <vt:lpstr>Towards Scalability: Hybrid Models &amp; Partnerships </vt:lpstr>
      <vt:lpstr>Blockchain's Role in Global Health Equity </vt:lpstr>
      <vt:lpstr>Future Directions: Integration with AI </vt:lpstr>
      <vt:lpstr>Key Takeaways &amp; Next Steps </vt:lpstr>
      <vt:lpstr>THANK YOU  “Blockchain technology can become a cornerstone of equitable, patient-centered healthcare worldwide. Its power to improve data security, streamline supply chains, and strengthen treatment adherence makes it a transformative force in HIV programs and beyond.”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Thusitha Wijayawardhane</dc:creator>
  <cp:lastModifiedBy>Thusitha Wijayawardhane</cp:lastModifiedBy>
  <cp:revision>53</cp:revision>
  <dcterms:created xsi:type="dcterms:W3CDTF">2025-07-13T13:51:36Z</dcterms:created>
  <dcterms:modified xsi:type="dcterms:W3CDTF">2025-07-13T16:55:47Z</dcterms:modified>
</cp:coreProperties>
</file>