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2" r:id="rId1"/>
  </p:sldMasterIdLst>
  <p:notesMasterIdLst>
    <p:notesMasterId r:id="rId13"/>
  </p:notesMasterIdLst>
  <p:sldIdLst>
    <p:sldId id="266" r:id="rId2"/>
    <p:sldId id="274" r:id="rId3"/>
    <p:sldId id="272" r:id="rId4"/>
    <p:sldId id="281" r:id="rId5"/>
    <p:sldId id="275" r:id="rId6"/>
    <p:sldId id="284" r:id="rId7"/>
    <p:sldId id="285" r:id="rId8"/>
    <p:sldId id="283" r:id="rId9"/>
    <p:sldId id="280" r:id="rId10"/>
    <p:sldId id="257" r:id="rId11"/>
    <p:sldId id="282" r:id="rId12"/>
  </p:sldIdLst>
  <p:sldSz cx="12192000" cy="6858000"/>
  <p:notesSz cx="6858000" cy="9144000"/>
  <p:embeddedFontLst>
    <p:embeddedFont>
      <p:font typeface="Verdana" panose="020B0604030504040204" pitchFamily="34" charset="0"/>
      <p:regular r:id="rId14"/>
      <p:bold r:id="rId15"/>
      <p:italic r:id="rId16"/>
      <p:bold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48" autoAdjust="0"/>
    <p:restoredTop sz="96327"/>
  </p:normalViewPr>
  <p:slideViewPr>
    <p:cSldViewPr snapToGrid="0" snapToObjects="1">
      <p:cViewPr varScale="1">
        <p:scale>
          <a:sx n="67" d="100"/>
          <a:sy n="67" d="100"/>
        </p:scale>
        <p:origin x="100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r>
              <a:rPr lang="en-GB" sz="1800" dirty="0"/>
              <a:t>Cascade</a:t>
            </a:r>
            <a:r>
              <a:rPr lang="en-GB" sz="1800" baseline="0" dirty="0"/>
              <a:t> Efficiency</a:t>
            </a:r>
            <a:endParaRPr lang="en-GB" sz="1800" dirty="0"/>
          </a:p>
        </c:rich>
      </c:tx>
      <c:overlay val="0"/>
      <c:spPr>
        <a:noFill/>
        <a:ln>
          <a:noFill/>
        </a:ln>
        <a:effectLst/>
      </c:spPr>
      <c:txPr>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1.2702526648027807E-2"/>
          <c:y val="0.18282364269493945"/>
          <c:w val="0.97690449700358584"/>
          <c:h val="0.56817020482634861"/>
        </c:manualLayout>
      </c:layout>
      <c:barChart>
        <c:barDir val="col"/>
        <c:grouping val="percentStacked"/>
        <c:varyColors val="0"/>
        <c:ser>
          <c:idx val="0"/>
          <c:order val="0"/>
          <c:tx>
            <c:strRef>
              <c:f>Sheet1!$B$8</c:f>
              <c:strCache>
                <c:ptCount val="1"/>
                <c:pt idx="0">
                  <c:v>A.I supported screening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Sheet1!$C$7:$H$7</c:f>
              <c:strCache>
                <c:ptCount val="6"/>
                <c:pt idx="0">
                  <c:v>Screened</c:v>
                </c:pt>
                <c:pt idx="1">
                  <c:v>Presumptive</c:v>
                </c:pt>
                <c:pt idx="2">
                  <c:v>Evaluated</c:v>
                </c:pt>
                <c:pt idx="3">
                  <c:v>Dignosed</c:v>
                </c:pt>
                <c:pt idx="4">
                  <c:v>On Care</c:v>
                </c:pt>
                <c:pt idx="5">
                  <c:v>% TB yield</c:v>
                </c:pt>
              </c:strCache>
            </c:strRef>
          </c:cat>
          <c:val>
            <c:numRef>
              <c:f>Sheet1!$C$8:$H$8</c:f>
              <c:numCache>
                <c:formatCode>#,##0</c:formatCode>
                <c:ptCount val="6"/>
                <c:pt idx="0">
                  <c:v>1128</c:v>
                </c:pt>
                <c:pt idx="1">
                  <c:v>203</c:v>
                </c:pt>
                <c:pt idx="2">
                  <c:v>203</c:v>
                </c:pt>
                <c:pt idx="3">
                  <c:v>47</c:v>
                </c:pt>
                <c:pt idx="4">
                  <c:v>47</c:v>
                </c:pt>
                <c:pt idx="5" formatCode="#,##0.00">
                  <c:v>0.23152709359605911</c:v>
                </c:pt>
              </c:numCache>
            </c:numRef>
          </c:val>
          <c:extLst>
            <c:ext xmlns:c16="http://schemas.microsoft.com/office/drawing/2014/chart" uri="{C3380CC4-5D6E-409C-BE32-E72D297353CC}">
              <c16:uniqueId val="{00000000-5EF0-4384-B215-980FD453CC3A}"/>
            </c:ext>
          </c:extLst>
        </c:ser>
        <c:ser>
          <c:idx val="1"/>
          <c:order val="1"/>
          <c:tx>
            <c:strRef>
              <c:f>Sheet1!$B$9</c:f>
              <c:strCache>
                <c:ptCount val="1"/>
                <c:pt idx="0">
                  <c:v>Symptom screening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Sheet1!$C$7:$H$7</c:f>
              <c:strCache>
                <c:ptCount val="6"/>
                <c:pt idx="0">
                  <c:v>Screened</c:v>
                </c:pt>
                <c:pt idx="1">
                  <c:v>Presumptive</c:v>
                </c:pt>
                <c:pt idx="2">
                  <c:v>Evaluated</c:v>
                </c:pt>
                <c:pt idx="3">
                  <c:v>Dignosed</c:v>
                </c:pt>
                <c:pt idx="4">
                  <c:v>On Care</c:v>
                </c:pt>
                <c:pt idx="5">
                  <c:v>% TB yield</c:v>
                </c:pt>
              </c:strCache>
            </c:strRef>
          </c:cat>
          <c:val>
            <c:numRef>
              <c:f>Sheet1!$C$9:$H$9</c:f>
              <c:numCache>
                <c:formatCode>#,##0</c:formatCode>
                <c:ptCount val="6"/>
                <c:pt idx="0">
                  <c:v>7898</c:v>
                </c:pt>
                <c:pt idx="1">
                  <c:v>789</c:v>
                </c:pt>
                <c:pt idx="2">
                  <c:v>789</c:v>
                </c:pt>
                <c:pt idx="3">
                  <c:v>64</c:v>
                </c:pt>
                <c:pt idx="4">
                  <c:v>57</c:v>
                </c:pt>
                <c:pt idx="5" formatCode="#,##0.00">
                  <c:v>8.1115335868187574E-2</c:v>
                </c:pt>
              </c:numCache>
            </c:numRef>
          </c:val>
          <c:extLst>
            <c:ext xmlns:c16="http://schemas.microsoft.com/office/drawing/2014/chart" uri="{C3380CC4-5D6E-409C-BE32-E72D297353CC}">
              <c16:uniqueId val="{00000001-5EF0-4384-B215-980FD453CC3A}"/>
            </c:ext>
          </c:extLst>
        </c:ser>
        <c:dLbls>
          <c:dLblPos val="ctr"/>
          <c:showLegendKey val="0"/>
          <c:showVal val="1"/>
          <c:showCatName val="0"/>
          <c:showSerName val="0"/>
          <c:showPercent val="0"/>
          <c:showBubbleSize val="0"/>
        </c:dLbls>
        <c:gapWidth val="79"/>
        <c:overlap val="100"/>
        <c:axId val="1821683519"/>
        <c:axId val="1821683999"/>
      </c:barChart>
      <c:catAx>
        <c:axId val="18216835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1821683999"/>
        <c:crosses val="autoZero"/>
        <c:auto val="1"/>
        <c:lblAlgn val="ctr"/>
        <c:lblOffset val="100"/>
        <c:noMultiLvlLbl val="0"/>
      </c:catAx>
      <c:valAx>
        <c:axId val="1821683999"/>
        <c:scaling>
          <c:orientation val="minMax"/>
        </c:scaling>
        <c:delete val="1"/>
        <c:axPos val="l"/>
        <c:numFmt formatCode="0%" sourceLinked="1"/>
        <c:majorTickMark val="none"/>
        <c:minorTickMark val="none"/>
        <c:tickLblPos val="nextTo"/>
        <c:crossAx val="18216835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AC4D20E5-D8F7-594B-9D91-F763D43B9AF7}" type="datetimeFigureOut">
              <a:rPr lang="en-GB" smtClean="0"/>
              <a:pPr/>
              <a:t>06/07/2025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1BE8DCDC-D13C-2549-BE6A-717E9EED41AD}" type="slidenum">
              <a:rPr lang="en-GB" smtClean="0"/>
              <a:pPr/>
              <a:t>‹#›</a:t>
            </a:fld>
            <a:endParaRPr lang="en-GB" dirty="0"/>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a:lvl2pPr marL="457200" algn="l" defTabSz="914400" rtl="0" eaLnBrk="1" latinLnBrk="0" hangingPunct="1">
      <a:defRPr sz="1200" b="0" i="0" kern="1200">
        <a:solidFill>
          <a:schemeClr val="tx1"/>
        </a:solidFill>
        <a:latin typeface="Verdana" panose="020B0604030504040204" pitchFamily="34" charset="0"/>
        <a:ea typeface="+mn-ea"/>
        <a:cs typeface="+mn-cs"/>
      </a:defRPr>
    </a:lvl2pPr>
    <a:lvl3pPr marL="914400" algn="l" defTabSz="914400" rtl="0" eaLnBrk="1" latinLnBrk="0" hangingPunct="1">
      <a:defRPr sz="1200" b="0" i="0" kern="1200">
        <a:solidFill>
          <a:schemeClr val="tx1"/>
        </a:solidFill>
        <a:latin typeface="Verdana" panose="020B0604030504040204" pitchFamily="34" charset="0"/>
        <a:ea typeface="+mn-ea"/>
        <a:cs typeface="+mn-cs"/>
      </a:defRPr>
    </a:lvl3pPr>
    <a:lvl4pPr marL="1371600" algn="l" defTabSz="914400" rtl="0" eaLnBrk="1" latinLnBrk="0" hangingPunct="1">
      <a:defRPr sz="1200" b="0" i="0" kern="1200">
        <a:solidFill>
          <a:schemeClr val="tx1"/>
        </a:solidFill>
        <a:latin typeface="Verdana" panose="020B0604030504040204" pitchFamily="34" charset="0"/>
        <a:ea typeface="+mn-ea"/>
        <a:cs typeface="+mn-cs"/>
      </a:defRPr>
    </a:lvl4pPr>
    <a:lvl5pPr marL="1828800" algn="l" defTabSz="914400" rtl="0" eaLnBrk="1" latinLnBrk="0" hangingPunct="1">
      <a:defRPr sz="1200" b="0" i="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dirty="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dirty="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p:nvPicPr>
        <p:blipFill>
          <a:blip r:embed="rId2"/>
          <a:srcRect/>
          <a:stretch/>
        </p:blipFill>
        <p:spPr>
          <a:xfrm>
            <a:off x="489214" y="4060719"/>
            <a:ext cx="3069934"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p:nvPicPr>
        <p:blipFill>
          <a:blip r:embed="rId3"/>
          <a:srcRect/>
          <a:stretch/>
        </p:blipFill>
        <p:spPr>
          <a:xfrm rot="10800000">
            <a:off x="0" y="0"/>
            <a:ext cx="3600000" cy="3600000"/>
          </a:xfrm>
          <a:prstGeom prst="rect">
            <a:avLst/>
          </a:prstGeom>
        </p:spPr>
      </p:pic>
      <p:sp>
        <p:nvSpPr>
          <p:cNvPr id="2" name="Rectangle 1">
            <a:extLst>
              <a:ext uri="{FF2B5EF4-FFF2-40B4-BE49-F238E27FC236}">
                <a16:creationId xmlns:a16="http://schemas.microsoft.com/office/drawing/2014/main" id="{AA59130A-C07C-74F5-F7D0-98CA8D6D1EA8}"/>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TextBox 5">
            <a:extLst>
              <a:ext uri="{FF2B5EF4-FFF2-40B4-BE49-F238E27FC236}">
                <a16:creationId xmlns:a16="http://schemas.microsoft.com/office/drawing/2014/main" id="{9AE29D7D-D7E4-DEA4-06F6-B53D5751B174}"/>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9" name="Picture 8">
            <a:extLst>
              <a:ext uri="{FF2B5EF4-FFF2-40B4-BE49-F238E27FC236}">
                <a16:creationId xmlns:a16="http://schemas.microsoft.com/office/drawing/2014/main" id="{15A07090-E888-1E28-15C2-E3D2334B31FE}"/>
              </a:ext>
            </a:extLst>
          </p:cNvPr>
          <p:cNvPicPr>
            <a:picLocks noChangeAspect="1"/>
          </p:cNvPicPr>
          <p:nvPr userDrawn="1"/>
        </p:nvPicPr>
        <p:blipFill>
          <a:blip r:embed="rId2"/>
          <a:srcRect/>
          <a:stretch/>
        </p:blipFill>
        <p:spPr>
          <a:xfrm>
            <a:off x="489214" y="4060719"/>
            <a:ext cx="3069934" cy="2287762"/>
          </a:xfrm>
          <a:prstGeom prst="rect">
            <a:avLst/>
          </a:prstGeom>
        </p:spPr>
      </p:pic>
      <p:pic>
        <p:nvPicPr>
          <p:cNvPr id="10" name="Picture 9">
            <a:extLst>
              <a:ext uri="{FF2B5EF4-FFF2-40B4-BE49-F238E27FC236}">
                <a16:creationId xmlns:a16="http://schemas.microsoft.com/office/drawing/2014/main" id="{17A287E0-F360-9745-7D9A-2B2D692B3C4D}"/>
              </a:ext>
            </a:extLst>
          </p:cNvPr>
          <p:cNvPicPr>
            <a:picLocks noChangeAspect="1"/>
          </p:cNvPicPr>
          <p:nvPr userDrawn="1"/>
        </p:nvPicPr>
        <p:blipFill>
          <a:blip r:embed="rId3"/>
          <a:srcRect/>
          <a:stretch/>
        </p:blipFill>
        <p:spPr>
          <a:xfrm rot="10800000">
            <a:off x="0" y="0"/>
            <a:ext cx="3600000" cy="3600000"/>
          </a:xfrm>
          <a:prstGeom prst="rect">
            <a:avLst/>
          </a:prstGeom>
        </p:spPr>
      </p:pic>
    </p:spTree>
    <p:extLst>
      <p:ext uri="{BB962C8B-B14F-4D97-AF65-F5344CB8AC3E}">
        <p14:creationId xmlns:p14="http://schemas.microsoft.com/office/powerpoint/2010/main" val="3496230262"/>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5" name="TextBox 14">
            <a:extLst>
              <a:ext uri="{FF2B5EF4-FFF2-40B4-BE49-F238E27FC236}">
                <a16:creationId xmlns:a16="http://schemas.microsoft.com/office/drawing/2014/main" id="{2A3A0912-00E9-3E4E-9381-0A5C958C62D2}"/>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DD43CCD-AAFC-B847-BF0F-B7E2A805F6E1}"/>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p:nvPicPr>
        <p:blipFill>
          <a:blip r:embed="rId2"/>
          <a:srcRect/>
          <a:stretch/>
        </p:blipFill>
        <p:spPr>
          <a:xfrm rot="10800000">
            <a:off x="8272945" y="0"/>
            <a:ext cx="3919055" cy="6858000"/>
          </a:xfrm>
          <a:prstGeom prst="rect">
            <a:avLst/>
          </a:prstGeom>
        </p:spPr>
      </p:pic>
      <p:sp>
        <p:nvSpPr>
          <p:cNvPr id="5" name="TextBox 4">
            <a:extLst>
              <a:ext uri="{FF2B5EF4-FFF2-40B4-BE49-F238E27FC236}">
                <a16:creationId xmlns:a16="http://schemas.microsoft.com/office/drawing/2014/main" id="{DBF8773D-E656-BD7A-BE14-0725A078805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6" name="Picture 5">
            <a:extLst>
              <a:ext uri="{FF2B5EF4-FFF2-40B4-BE49-F238E27FC236}">
                <a16:creationId xmlns:a16="http://schemas.microsoft.com/office/drawing/2014/main" id="{09D36A2C-4863-1EEA-047B-F2720FB9C9ED}"/>
              </a:ext>
            </a:extLst>
          </p:cNvPr>
          <p:cNvPicPr>
            <a:picLocks noChangeAspect="1"/>
          </p:cNvPicPr>
          <p:nvPr userDrawn="1"/>
        </p:nvPicPr>
        <p:blipFill>
          <a:blip r:embed="rId2"/>
          <a:srcRect/>
          <a:stretch/>
        </p:blipFill>
        <p:spPr>
          <a:xfrm rot="10800000">
            <a:off x="8272945" y="0"/>
            <a:ext cx="3919055"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474702" y="979714"/>
            <a:ext cx="4734000" cy="4898572"/>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3592379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2" name="TextBox 11">
            <a:extLst>
              <a:ext uri="{FF2B5EF4-FFF2-40B4-BE49-F238E27FC236}">
                <a16:creationId xmlns:a16="http://schemas.microsoft.com/office/drawing/2014/main" id="{E7A9DA97-3B37-BB0F-1BE6-74FB3CC95EA0}"/>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p:nvPicPr>
        <p:blipFill>
          <a:blip r:embed="rId2"/>
          <a:srcRect/>
          <a:stretch/>
        </p:blipFill>
        <p:spPr>
          <a:xfrm rot="10800000">
            <a:off x="0" y="2097090"/>
            <a:ext cx="2381293" cy="4760909"/>
          </a:xfrm>
          <a:prstGeom prst="rect">
            <a:avLst/>
          </a:prstGeom>
        </p:spPr>
      </p:pic>
      <p:pic>
        <p:nvPicPr>
          <p:cNvPr id="5" name="Picture 4">
            <a:extLst>
              <a:ext uri="{FF2B5EF4-FFF2-40B4-BE49-F238E27FC236}">
                <a16:creationId xmlns:a16="http://schemas.microsoft.com/office/drawing/2014/main" id="{5A0024D6-6A30-B67A-32FF-6B94A865A452}"/>
              </a:ext>
            </a:extLst>
          </p:cNvPr>
          <p:cNvPicPr>
            <a:picLocks noChangeAspect="1"/>
          </p:cNvPicPr>
          <p:nvPr userDrawn="1"/>
        </p:nvPicPr>
        <p:blipFill>
          <a:blip r:embed="rId2"/>
          <a:srcRect/>
          <a:stretch/>
        </p:blipFill>
        <p:spPr>
          <a:xfrm rot="10800000">
            <a:off x="0" y="2097090"/>
            <a:ext cx="2381293"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141876956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0" name="TextBox 9">
            <a:extLst>
              <a:ext uri="{FF2B5EF4-FFF2-40B4-BE49-F238E27FC236}">
                <a16:creationId xmlns:a16="http://schemas.microsoft.com/office/drawing/2014/main" id="{74D34DC7-EE56-704B-BED2-428093484F64}"/>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1" name="TextBox 10">
            <a:extLst>
              <a:ext uri="{FF2B5EF4-FFF2-40B4-BE49-F238E27FC236}">
                <a16:creationId xmlns:a16="http://schemas.microsoft.com/office/drawing/2014/main" id="{C51A06C6-814D-4A47-8F9A-552C373FA66E}"/>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5" name="TextBox 4">
            <a:extLst>
              <a:ext uri="{FF2B5EF4-FFF2-40B4-BE49-F238E27FC236}">
                <a16:creationId xmlns:a16="http://schemas.microsoft.com/office/drawing/2014/main" id="{185EA44B-9987-7510-17D4-631C27543142}"/>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70654845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5" name="TextBox 4">
            <a:extLst>
              <a:ext uri="{FF2B5EF4-FFF2-40B4-BE49-F238E27FC236}">
                <a16:creationId xmlns:a16="http://schemas.microsoft.com/office/drawing/2014/main" id="{7370DA7D-2DD8-A57A-3FF5-CAA8CD78ED41}"/>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p:nvPicPr>
        <p:blipFill>
          <a:blip r:embed="rId2"/>
          <a:srcRect/>
          <a:stretch/>
        </p:blipFill>
        <p:spPr>
          <a:xfrm>
            <a:off x="0" y="2098800"/>
            <a:ext cx="3569400" cy="4759200"/>
          </a:xfrm>
          <a:prstGeom prst="rect">
            <a:avLst/>
          </a:prstGeom>
        </p:spPr>
      </p:pic>
      <p:sp>
        <p:nvSpPr>
          <p:cNvPr id="2" name="TextBox 1">
            <a:extLst>
              <a:ext uri="{FF2B5EF4-FFF2-40B4-BE49-F238E27FC236}">
                <a16:creationId xmlns:a16="http://schemas.microsoft.com/office/drawing/2014/main" id="{BE172C7C-A38E-5817-CEC8-6B6E4755A16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8" name="Picture 7">
            <a:extLst>
              <a:ext uri="{FF2B5EF4-FFF2-40B4-BE49-F238E27FC236}">
                <a16:creationId xmlns:a16="http://schemas.microsoft.com/office/drawing/2014/main" id="{B1D1A4B5-C84D-1847-5E82-223FAD82B2D0}"/>
              </a:ext>
            </a:extLst>
          </p:cNvPr>
          <p:cNvPicPr>
            <a:picLocks noChangeAspect="1"/>
          </p:cNvPicPr>
          <p:nvPr userDrawn="1"/>
        </p:nvPicPr>
        <p:blipFill>
          <a:blip r:embed="rId2"/>
          <a:srcRect/>
          <a:stretch/>
        </p:blipFill>
        <p:spPr>
          <a:xfrm>
            <a:off x="0" y="2098800"/>
            <a:ext cx="3569400" cy="4759200"/>
          </a:xfrm>
          <a:prstGeom prst="rect">
            <a:avLst/>
          </a:prstGeom>
        </p:spPr>
      </p:pic>
    </p:spTree>
    <p:extLst>
      <p:ext uri="{BB962C8B-B14F-4D97-AF65-F5344CB8AC3E}">
        <p14:creationId xmlns:p14="http://schemas.microsoft.com/office/powerpoint/2010/main" val="1000572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97091"/>
            <a:ext cx="7632704" cy="4103687"/>
          </a:xfrm>
          <a:prstGeom prst="rect">
            <a:avLst/>
          </a:prstGeom>
        </p:spPr>
        <p:txBody>
          <a:bodyPr lIns="0" tIns="0" rIns="0" bIns="0"/>
          <a:lstStyle>
            <a:lvl1pPr marL="0" indent="0">
              <a:buFont typeface="Courier New" panose="02070309020205020404" pitchFamily="49" charset="0"/>
              <a:buNone/>
              <a:defRPr sz="2000"/>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
        <p:nvSpPr>
          <p:cNvPr id="15" name="TextBox 14">
            <a:extLst>
              <a:ext uri="{FF2B5EF4-FFF2-40B4-BE49-F238E27FC236}">
                <a16:creationId xmlns:a16="http://schemas.microsoft.com/office/drawing/2014/main" id="{091C2EAF-4008-1240-8C52-9E641194B157}"/>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6" name="TextBox 15">
            <a:extLst>
              <a:ext uri="{FF2B5EF4-FFF2-40B4-BE49-F238E27FC236}">
                <a16:creationId xmlns:a16="http://schemas.microsoft.com/office/drawing/2014/main" id="{CEED8009-8440-8D46-8AD7-A2541109AEA4}"/>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pic>
        <p:nvPicPr>
          <p:cNvPr id="3" name="Picture 2">
            <a:extLst>
              <a:ext uri="{FF2B5EF4-FFF2-40B4-BE49-F238E27FC236}">
                <a16:creationId xmlns:a16="http://schemas.microsoft.com/office/drawing/2014/main" id="{304A4F27-4DA0-09FA-F328-C702D6A3E7C0}"/>
              </a:ext>
            </a:extLst>
          </p:cNvPr>
          <p:cNvPicPr>
            <a:picLocks noChangeAspect="1"/>
          </p:cNvPicPr>
          <p:nvPr/>
        </p:nvPicPr>
        <p:blipFill>
          <a:blip r:embed="rId2"/>
          <a:srcRect/>
          <a:stretch/>
        </p:blipFill>
        <p:spPr>
          <a:xfrm>
            <a:off x="0" y="2097091"/>
            <a:ext cx="3569400" cy="4759200"/>
          </a:xfrm>
          <a:prstGeom prst="rect">
            <a:avLst/>
          </a:prstGeom>
        </p:spPr>
      </p:pic>
      <p:pic>
        <p:nvPicPr>
          <p:cNvPr id="5" name="Picture 4">
            <a:extLst>
              <a:ext uri="{FF2B5EF4-FFF2-40B4-BE49-F238E27FC236}">
                <a16:creationId xmlns:a16="http://schemas.microsoft.com/office/drawing/2014/main" id="{481F9E75-901E-3650-0FBC-12ABDFE02D3A}"/>
              </a:ext>
            </a:extLst>
          </p:cNvPr>
          <p:cNvPicPr>
            <a:picLocks noChangeAspect="1"/>
          </p:cNvPicPr>
          <p:nvPr userDrawn="1"/>
        </p:nvPicPr>
        <p:blipFill>
          <a:blip r:embed="rId2"/>
          <a:srcRect/>
          <a:stretch/>
        </p:blipFill>
        <p:spPr>
          <a:xfrm>
            <a:off x="0" y="2097091"/>
            <a:ext cx="3569400" cy="4759200"/>
          </a:xfrm>
          <a:prstGeom prst="rect">
            <a:avLst/>
          </a:prstGeom>
        </p:spPr>
      </p:pic>
    </p:spTree>
    <p:extLst>
      <p:ext uri="{BB962C8B-B14F-4D97-AF65-F5344CB8AC3E}">
        <p14:creationId xmlns:p14="http://schemas.microsoft.com/office/powerpoint/2010/main" val="341069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9" name="TextBox 8">
            <a:extLst>
              <a:ext uri="{FF2B5EF4-FFF2-40B4-BE49-F238E27FC236}">
                <a16:creationId xmlns:a16="http://schemas.microsoft.com/office/drawing/2014/main" id="{05DE0E92-4155-274E-B8D3-6224F5791510}"/>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p:nvPicPr>
        <p:blipFill>
          <a:blip r:embed="rId2"/>
          <a:srcRect/>
          <a:stretch/>
        </p:blipFill>
        <p:spPr>
          <a:xfrm>
            <a:off x="10025891" y="207065"/>
            <a:ext cx="1769829" cy="1318904"/>
          </a:xfrm>
          <a:prstGeom prst="rect">
            <a:avLst/>
          </a:prstGeom>
        </p:spPr>
      </p:pic>
      <p:sp>
        <p:nvSpPr>
          <p:cNvPr id="4" name="Rectangle 3">
            <a:extLst>
              <a:ext uri="{FF2B5EF4-FFF2-40B4-BE49-F238E27FC236}">
                <a16:creationId xmlns:a16="http://schemas.microsoft.com/office/drawing/2014/main" id="{B8D48287-018F-E759-88F6-8D0431D9724E}"/>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TextBox 7">
            <a:extLst>
              <a:ext uri="{FF2B5EF4-FFF2-40B4-BE49-F238E27FC236}">
                <a16:creationId xmlns:a16="http://schemas.microsoft.com/office/drawing/2014/main" id="{1055DC59-D327-85C6-A111-70C68B6D41D2}"/>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10" name="Picture 9">
            <a:extLst>
              <a:ext uri="{FF2B5EF4-FFF2-40B4-BE49-F238E27FC236}">
                <a16:creationId xmlns:a16="http://schemas.microsoft.com/office/drawing/2014/main" id="{97B34D25-7B70-DD47-8219-EC14A2D2BC5B}"/>
              </a:ext>
            </a:extLst>
          </p:cNvPr>
          <p:cNvPicPr>
            <a:picLocks noChangeAspect="1"/>
          </p:cNvPicPr>
          <p:nvPr userDrawn="1"/>
        </p:nvPicPr>
        <p:blipFill>
          <a:blip r:embed="rId2"/>
          <a:srcRect/>
          <a:stretch/>
        </p:blipFill>
        <p:spPr>
          <a:xfrm>
            <a:off x="10025891" y="207065"/>
            <a:ext cx="1769829" cy="1318904"/>
          </a:xfrm>
          <a:prstGeom prst="rect">
            <a:avLst/>
          </a:prstGeom>
        </p:spPr>
      </p:pic>
    </p:spTree>
    <p:extLst>
      <p:ext uri="{BB962C8B-B14F-4D97-AF65-F5344CB8AC3E}">
        <p14:creationId xmlns:p14="http://schemas.microsoft.com/office/powerpoint/2010/main" val="312006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dirty="0"/>
          </a:p>
        </p:txBody>
      </p:sp>
      <p:sp>
        <p:nvSpPr>
          <p:cNvPr id="11" name="TextBox 10">
            <a:extLst>
              <a:ext uri="{FF2B5EF4-FFF2-40B4-BE49-F238E27FC236}">
                <a16:creationId xmlns:a16="http://schemas.microsoft.com/office/drawing/2014/main" id="{917245EE-BB3A-034C-BE06-055376C80D0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2" name="TextBox 11">
            <a:extLst>
              <a:ext uri="{FF2B5EF4-FFF2-40B4-BE49-F238E27FC236}">
                <a16:creationId xmlns:a16="http://schemas.microsoft.com/office/drawing/2014/main" id="{48551B1C-217B-4F4B-81FF-529B758036DF}"/>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28D5A2AB-F9E2-F306-7694-B7D9BDB27B2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0050265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1" name="TextBox 10">
            <a:extLst>
              <a:ext uri="{FF2B5EF4-FFF2-40B4-BE49-F238E27FC236}">
                <a16:creationId xmlns:a16="http://schemas.microsoft.com/office/drawing/2014/main" id="{5D76478F-F1E2-AD47-BAC6-395C98E2FF59}"/>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3" name="TextBox 12">
            <a:extLst>
              <a:ext uri="{FF2B5EF4-FFF2-40B4-BE49-F238E27FC236}">
                <a16:creationId xmlns:a16="http://schemas.microsoft.com/office/drawing/2014/main" id="{67AD4010-0096-6B46-B74C-E77670FCDEA8}"/>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34CDDE31-B47E-39E8-CFAC-7E55D348599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96518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5" name="TextBox 4">
            <a:extLst>
              <a:ext uri="{FF2B5EF4-FFF2-40B4-BE49-F238E27FC236}">
                <a16:creationId xmlns:a16="http://schemas.microsoft.com/office/drawing/2014/main" id="{FB70D54A-CC44-1BF0-4CF8-636188BBAC5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314344426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
        <p:nvSpPr>
          <p:cNvPr id="5" name="TextBox 4">
            <a:extLst>
              <a:ext uri="{FF2B5EF4-FFF2-40B4-BE49-F238E27FC236}">
                <a16:creationId xmlns:a16="http://schemas.microsoft.com/office/drawing/2014/main" id="{20512F13-5D47-FD64-1DE9-3A05ECCB5E4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2070733458"/>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
        <p:nvSpPr>
          <p:cNvPr id="5" name="TextBox 4">
            <a:extLst>
              <a:ext uri="{FF2B5EF4-FFF2-40B4-BE49-F238E27FC236}">
                <a16:creationId xmlns:a16="http://schemas.microsoft.com/office/drawing/2014/main" id="{E8B0D675-CDCD-957C-2EAF-0477619803DB}"/>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77380013"/>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6"/>
            <a:ext cx="7632692" cy="1223964"/>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2907" y="2097090"/>
            <a:ext cx="11306175" cy="40798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DB2911C2-CB14-73B1-B98D-60E41E95A97B}"/>
              </a:ext>
            </a:extLst>
          </p:cNvPr>
          <p:cNvPicPr>
            <a:picLocks noChangeAspect="1"/>
          </p:cNvPicPr>
          <p:nvPr/>
        </p:nvPicPr>
        <p:blipFill>
          <a:blip r:embed="rId14"/>
          <a:srcRect/>
          <a:stretch/>
        </p:blipFill>
        <p:spPr>
          <a:xfrm>
            <a:off x="218042" y="311337"/>
            <a:ext cx="1956783" cy="1458225"/>
          </a:xfrm>
          <a:prstGeom prst="rect">
            <a:avLst/>
          </a:prstGeom>
        </p:spPr>
      </p:pic>
      <p:pic>
        <p:nvPicPr>
          <p:cNvPr id="5" name="Picture 4">
            <a:extLst>
              <a:ext uri="{FF2B5EF4-FFF2-40B4-BE49-F238E27FC236}">
                <a16:creationId xmlns:a16="http://schemas.microsoft.com/office/drawing/2014/main" id="{BF212F70-90EB-3BAF-E681-A249F7946CBA}"/>
              </a:ext>
            </a:extLst>
          </p:cNvPr>
          <p:cNvPicPr>
            <a:picLocks noChangeAspect="1"/>
          </p:cNvPicPr>
          <p:nvPr userDrawn="1"/>
        </p:nvPicPr>
        <p:blipFill>
          <a:blip r:embed="rId14"/>
          <a:srcRect/>
          <a:stretch/>
        </p:blipFill>
        <p:spPr>
          <a:xfrm>
            <a:off x="250126" y="311337"/>
            <a:ext cx="1956783" cy="1458225"/>
          </a:xfrm>
          <a:prstGeom prst="rect">
            <a:avLst/>
          </a:prstGeom>
        </p:spPr>
      </p:pic>
    </p:spTree>
    <p:extLst>
      <p:ext uri="{BB962C8B-B14F-4D97-AF65-F5344CB8AC3E}">
        <p14:creationId xmlns:p14="http://schemas.microsoft.com/office/powerpoint/2010/main" val="196776166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7" r:id="rId4"/>
    <p:sldLayoutId id="2147483709" r:id="rId5"/>
    <p:sldLayoutId id="2147483710" r:id="rId6"/>
    <p:sldLayoutId id="2147483711" r:id="rId7"/>
    <p:sldLayoutId id="2147483712" r:id="rId8"/>
    <p:sldLayoutId id="2147483713" r:id="rId9"/>
    <p:sldLayoutId id="2147483715" r:id="rId10"/>
    <p:sldLayoutId id="2147483717" r:id="rId11"/>
    <p:sldLayoutId id="2147483718" r:id="rId12"/>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D35D-9FB0-95A3-17CD-1754C0D7C0AA}"/>
              </a:ext>
            </a:extLst>
          </p:cNvPr>
          <p:cNvSpPr>
            <a:spLocks noGrp="1"/>
          </p:cNvSpPr>
          <p:nvPr>
            <p:ph type="title"/>
          </p:nvPr>
        </p:nvSpPr>
        <p:spPr>
          <a:xfrm>
            <a:off x="3622969" y="1822208"/>
            <a:ext cx="8174221" cy="4185332"/>
          </a:xfrm>
        </p:spPr>
        <p:txBody>
          <a:bodyPr anchor="ctr" anchorCtr="0">
            <a:normAutofit/>
          </a:bodyPr>
          <a:lstStyle/>
          <a:p>
            <a:pPr algn="just">
              <a:lnSpc>
                <a:spcPct val="100000"/>
              </a:lnSpc>
            </a:pPr>
            <a:r>
              <a:rPr lang="en-GB" sz="2800" dirty="0"/>
              <a:t>Title:</a:t>
            </a:r>
            <a:br>
              <a:rPr lang="en-GB" sz="2800" dirty="0"/>
            </a:br>
            <a:br>
              <a:rPr lang="en-US" sz="2800" noProof="0" dirty="0">
                <a:solidFill>
                  <a:schemeClr val="tx1"/>
                </a:solidFill>
              </a:rPr>
            </a:br>
            <a:r>
              <a:rPr lang="en-US" sz="2800" noProof="0" dirty="0">
                <a:solidFill>
                  <a:schemeClr val="tx1"/>
                </a:solidFill>
                <a:latin typeface="Verdana" panose="020B0604030504040204" pitchFamily="34" charset="0"/>
                <a:ea typeface="Verdana" panose="020B0604030504040204" pitchFamily="34" charset="0"/>
              </a:rPr>
              <a:t>Innovative use of mobile digital Chest-</a:t>
            </a:r>
            <a:r>
              <a:rPr lang="en-US" sz="2800" dirty="0">
                <a:solidFill>
                  <a:schemeClr val="tx1"/>
                </a:solidFill>
                <a:latin typeface="Verdana" panose="020B0604030504040204" pitchFamily="34" charset="0"/>
                <a:ea typeface="Verdana" panose="020B0604030504040204" pitchFamily="34" charset="0"/>
              </a:rPr>
              <a:t>X</a:t>
            </a:r>
            <a:r>
              <a:rPr lang="en-US" sz="2800" noProof="0" dirty="0">
                <a:solidFill>
                  <a:schemeClr val="tx1"/>
                </a:solidFill>
                <a:latin typeface="Verdana" panose="020B0604030504040204" pitchFamily="34" charset="0"/>
                <a:ea typeface="Verdana" panose="020B0604030504040204" pitchFamily="34" charset="0"/>
              </a:rPr>
              <a:t>ray equipped with artificial intelligence to improve TB diagnosis among people living with HIV at primary health </a:t>
            </a:r>
            <a:r>
              <a:rPr lang="en-US" sz="2800" noProof="0" dirty="0" err="1">
                <a:solidFill>
                  <a:schemeClr val="tx1"/>
                </a:solidFill>
                <a:latin typeface="Verdana" panose="020B0604030504040204" pitchFamily="34" charset="0"/>
                <a:ea typeface="Verdana" panose="020B0604030504040204" pitchFamily="34" charset="0"/>
              </a:rPr>
              <a:t>centres</a:t>
            </a:r>
            <a:r>
              <a:rPr lang="en-US" sz="2800" noProof="0" dirty="0">
                <a:solidFill>
                  <a:schemeClr val="tx1"/>
                </a:solidFill>
                <a:latin typeface="Verdana" panose="020B0604030504040204" pitchFamily="34" charset="0"/>
                <a:ea typeface="Verdana" panose="020B0604030504040204" pitchFamily="34" charset="0"/>
              </a:rPr>
              <a:t> (PHCs) in Lagos, Nigeria</a:t>
            </a:r>
            <a:endParaRPr lang="en-GB" sz="2800" dirty="0">
              <a:solidFill>
                <a:schemeClr val="tx1"/>
              </a:solidFill>
              <a:latin typeface="Verdana" panose="020B0604030504040204" pitchFamily="34" charset="0"/>
              <a:ea typeface="Verdana" panose="020B0604030504040204" pitchFamily="34" charset="0"/>
            </a:endParaRPr>
          </a:p>
        </p:txBody>
      </p:sp>
      <p:sp>
        <p:nvSpPr>
          <p:cNvPr id="3" name="Text Placeholder 2">
            <a:extLst>
              <a:ext uri="{FF2B5EF4-FFF2-40B4-BE49-F238E27FC236}">
                <a16:creationId xmlns:a16="http://schemas.microsoft.com/office/drawing/2014/main" id="{6EA84B2F-E52F-9015-D192-CF183D256194}"/>
              </a:ext>
            </a:extLst>
          </p:cNvPr>
          <p:cNvSpPr>
            <a:spLocks noGrp="1"/>
          </p:cNvSpPr>
          <p:nvPr>
            <p:ph type="body" sz="quarter" idx="10"/>
          </p:nvPr>
        </p:nvSpPr>
        <p:spPr>
          <a:xfrm>
            <a:off x="3945699" y="357686"/>
            <a:ext cx="7851491" cy="983434"/>
          </a:xfrm>
        </p:spPr>
        <p:txBody>
          <a:bodyPr>
            <a:normAutofit/>
          </a:bodyPr>
          <a:lstStyle/>
          <a:p>
            <a:r>
              <a:rPr lang="en-GB" dirty="0"/>
              <a:t>Authors Name:	Udunze Obioha</a:t>
            </a:r>
          </a:p>
          <a:p>
            <a:r>
              <a:rPr lang="en-GB" dirty="0"/>
              <a:t>Affiliations: 		</a:t>
            </a:r>
            <a:r>
              <a:rPr lang="en-GB" b="0" dirty="0"/>
              <a:t>KNCV Nigeria </a:t>
            </a:r>
          </a:p>
          <a:p>
            <a:endParaRPr lang="en-GB" dirty="0"/>
          </a:p>
        </p:txBody>
      </p:sp>
    </p:spTree>
    <p:extLst>
      <p:ext uri="{BB962C8B-B14F-4D97-AF65-F5344CB8AC3E}">
        <p14:creationId xmlns:p14="http://schemas.microsoft.com/office/powerpoint/2010/main" val="92414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a:xfrm>
            <a:off x="3751729" y="2097091"/>
            <a:ext cx="7997363" cy="4103687"/>
          </a:xfrm>
        </p:spPr>
        <p:txBody>
          <a:bodyPr>
            <a:normAutofit lnSpcReduction="10000"/>
          </a:bodyPr>
          <a:lstStyle/>
          <a:p>
            <a:pPr algn="just">
              <a:lnSpc>
                <a:spcPct val="150000"/>
              </a:lnSpc>
            </a:pPr>
            <a:r>
              <a:rPr lang="en-US" dirty="0"/>
              <a:t>Artificial Intelligence powered Mobile Digital CXR has demonstrated efficiency in TB diagnosis particularly among PLHIV that are asymptomatic for TB, who would have otherwise been missed using the W4SS and conventional CXR evaluation.</a:t>
            </a:r>
          </a:p>
          <a:p>
            <a:pPr algn="just"/>
            <a:endParaRPr lang="en-US" dirty="0"/>
          </a:p>
          <a:p>
            <a:pPr algn="just">
              <a:lnSpc>
                <a:spcPct val="150000"/>
              </a:lnSpc>
            </a:pPr>
            <a:r>
              <a:rPr lang="en-US" dirty="0"/>
              <a:t>Therefore, the expansion of Mobile digital CXR equipped with A.I, will strengthen integration of TB/HIV collaboration and improve quality of care among PLHIV in Nigeria.</a:t>
            </a:r>
            <a:endParaRPr lang="en-GB" noProof="0"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p:txBody>
          <a:bodyPr>
            <a:normAutofit/>
          </a:bodyPr>
          <a:lstStyle/>
          <a:p>
            <a:r>
              <a:rPr lang="en-GB" noProof="0" dirty="0"/>
              <a:t>Conclusion</a:t>
            </a:r>
          </a:p>
        </p:txBody>
      </p:sp>
    </p:spTree>
    <p:extLst>
      <p:ext uri="{BB962C8B-B14F-4D97-AF65-F5344CB8AC3E}">
        <p14:creationId xmlns:p14="http://schemas.microsoft.com/office/powerpoint/2010/main" val="269481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F4D2E-03AD-1C75-8E2E-123700BD2D4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5938D51-7AB4-4BBC-B6C6-087AFBFD162A}"/>
              </a:ext>
            </a:extLst>
          </p:cNvPr>
          <p:cNvPicPr>
            <a:picLocks noChangeAspect="1"/>
          </p:cNvPicPr>
          <p:nvPr/>
        </p:nvPicPr>
        <p:blipFill>
          <a:blip r:embed="rId2"/>
          <a:stretch>
            <a:fillRect/>
          </a:stretch>
        </p:blipFill>
        <p:spPr>
          <a:xfrm>
            <a:off x="3850339" y="1183340"/>
            <a:ext cx="7700683" cy="5133789"/>
          </a:xfrm>
          <a:prstGeom prst="rect">
            <a:avLst/>
          </a:prstGeom>
        </p:spPr>
      </p:pic>
    </p:spTree>
    <p:extLst>
      <p:ext uri="{BB962C8B-B14F-4D97-AF65-F5344CB8AC3E}">
        <p14:creationId xmlns:p14="http://schemas.microsoft.com/office/powerpoint/2010/main" val="327969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8"/>
                                        </p:tgtEl>
                                      </p:cBhvr>
                                    </p:animEffect>
                                    <p:anim calcmode="lin" valueType="num">
                                      <p:cBhvr>
                                        <p:cTn id="7"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8"/>
                                        </p:tgtEl>
                                        <p:attrNameLst>
                                          <p:attrName>ppt_h</p:attrName>
                                        </p:attrNameLst>
                                      </p:cBhvr>
                                      <p:tavLst>
                                        <p:tav tm="0">
                                          <p:val>
                                            <p:strVal val="ppt_h"/>
                                          </p:val>
                                        </p:tav>
                                        <p:tav tm="100000">
                                          <p:val>
                                            <p:strVal val="ppt_h"/>
                                          </p:val>
                                        </p:tav>
                                      </p:tavLst>
                                    </p:anim>
                                    <p:set>
                                      <p:cBhvr>
                                        <p:cTn id="9"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E2E13-ADA4-985A-5BC0-8D7312083404}"/>
            </a:ext>
          </a:extLst>
        </p:cNvPr>
        <p:cNvGrpSpPr/>
        <p:nvPr/>
      </p:nvGrpSpPr>
      <p:grpSpPr>
        <a:xfrm>
          <a:off x="0" y="0"/>
          <a:ext cx="0" cy="0"/>
          <a:chOff x="0" y="0"/>
          <a:chExt cx="0" cy="0"/>
        </a:xfrm>
      </p:grpSpPr>
      <p:sp>
        <p:nvSpPr>
          <p:cNvPr id="9" name="Content Placeholder 12">
            <a:extLst>
              <a:ext uri="{FF2B5EF4-FFF2-40B4-BE49-F238E27FC236}">
                <a16:creationId xmlns:a16="http://schemas.microsoft.com/office/drawing/2014/main" id="{F6BD4F6E-21C5-D34E-7550-A26B332B5504}"/>
              </a:ext>
            </a:extLst>
          </p:cNvPr>
          <p:cNvSpPr txBox="1">
            <a:spLocks/>
          </p:cNvSpPr>
          <p:nvPr/>
        </p:nvSpPr>
        <p:spPr>
          <a:xfrm>
            <a:off x="3967985" y="1296260"/>
            <a:ext cx="7730956" cy="4701128"/>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2300" dirty="0">
                <a:latin typeface="Verdana (Body)"/>
              </a:rPr>
              <a:t>I want to begin my presentation </a:t>
            </a:r>
            <a:r>
              <a:rPr lang="en-GB" sz="2300" dirty="0">
                <a:latin typeface="Verdana (Body)"/>
              </a:rPr>
              <a:t>by acknowledging and thanking the people living with HIV who generously shared their experiences and perspectives for this research.</a:t>
            </a:r>
          </a:p>
          <a:p>
            <a:pPr algn="just">
              <a:lnSpc>
                <a:spcPct val="150000"/>
              </a:lnSpc>
              <a:buFont typeface="Wingdings" panose="05000000000000000000" pitchFamily="2" charset="2"/>
              <a:buChar char="v"/>
            </a:pPr>
            <a:endParaRPr lang="en-GB" sz="2300" dirty="0">
              <a:latin typeface="Verdana (Body)"/>
            </a:endParaRPr>
          </a:p>
          <a:p>
            <a:pPr marL="0" indent="0" algn="just">
              <a:lnSpc>
                <a:spcPct val="150000"/>
              </a:lnSpc>
              <a:buNone/>
            </a:pPr>
            <a:r>
              <a:rPr lang="en-GB" sz="2300" b="1" dirty="0">
                <a:latin typeface="Verdana (Body)"/>
              </a:rPr>
              <a:t>Your contributions are deeply valued</a:t>
            </a:r>
            <a:endParaRPr lang="en-US" sz="2300" b="1" dirty="0">
              <a:latin typeface="Verdana (Body)"/>
            </a:endParaRPr>
          </a:p>
        </p:txBody>
      </p:sp>
      <p:sp>
        <p:nvSpPr>
          <p:cNvPr id="12" name="Content Placeholder 12">
            <a:extLst>
              <a:ext uri="{FF2B5EF4-FFF2-40B4-BE49-F238E27FC236}">
                <a16:creationId xmlns:a16="http://schemas.microsoft.com/office/drawing/2014/main" id="{5CAA814A-84E8-8852-DEC4-DFD0AD8DF2AF}"/>
              </a:ext>
            </a:extLst>
          </p:cNvPr>
          <p:cNvSpPr txBox="1">
            <a:spLocks/>
          </p:cNvSpPr>
          <p:nvPr/>
        </p:nvSpPr>
        <p:spPr>
          <a:xfrm>
            <a:off x="4053329" y="428325"/>
            <a:ext cx="7437631" cy="545559"/>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2400" b="1" dirty="0">
                <a:solidFill>
                  <a:srgbClr val="C00000"/>
                </a:solidFill>
              </a:rPr>
              <a:t>Acknowledgement</a:t>
            </a:r>
          </a:p>
        </p:txBody>
      </p:sp>
    </p:spTree>
    <p:extLst>
      <p:ext uri="{BB962C8B-B14F-4D97-AF65-F5344CB8AC3E}">
        <p14:creationId xmlns:p14="http://schemas.microsoft.com/office/powerpoint/2010/main" val="3290082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AC7B6FA-761F-EBD1-45EC-E00DE08954BE}"/>
              </a:ext>
            </a:extLst>
          </p:cNvPr>
          <p:cNvSpPr>
            <a:spLocks noGrp="1"/>
          </p:cNvSpPr>
          <p:nvPr>
            <p:ph type="body" sz="quarter" idx="17"/>
          </p:nvPr>
        </p:nvSpPr>
        <p:spPr>
          <a:xfrm>
            <a:off x="494880" y="1762437"/>
            <a:ext cx="11202240" cy="4666937"/>
          </a:xfrm>
        </p:spPr>
        <p:txBody>
          <a:bodyPr>
            <a:noAutofit/>
          </a:bodyPr>
          <a:lstStyle/>
          <a:p>
            <a:pPr marL="342900" indent="-342900" algn="just">
              <a:lnSpc>
                <a:spcPct val="150000"/>
              </a:lnSpc>
              <a:buFont typeface="Wingdings" panose="05000000000000000000" pitchFamily="2" charset="2"/>
              <a:buChar char="Ø"/>
            </a:pPr>
            <a:r>
              <a:rPr lang="en-US" sz="2000" dirty="0"/>
              <a:t>Early detection of TB among People living with HIV through screening allows for timely diagnosis and treatment, which can improve overall health outcomes for people living with HIV</a:t>
            </a:r>
          </a:p>
          <a:p>
            <a:pPr marL="342900" indent="-342900" algn="just">
              <a:lnSpc>
                <a:spcPct val="150000"/>
              </a:lnSpc>
              <a:buFont typeface="Wingdings" panose="05000000000000000000" pitchFamily="2" charset="2"/>
              <a:buChar char="Ø"/>
            </a:pPr>
            <a:endParaRPr lang="en-GB" sz="700" dirty="0"/>
          </a:p>
          <a:p>
            <a:pPr marL="342900" indent="-342900" algn="just">
              <a:lnSpc>
                <a:spcPct val="150000"/>
              </a:lnSpc>
              <a:buFont typeface="Wingdings" panose="05000000000000000000" pitchFamily="2" charset="2"/>
              <a:buChar char="Ø"/>
            </a:pPr>
            <a:r>
              <a:rPr lang="en-US" sz="2000" dirty="0"/>
              <a:t>The use of Artificial Intelligence powered Mobile Digital CXR has demonstrated efficiency in TB diagnosis particularly among PLHIV that are asymptomatic for TB.</a:t>
            </a:r>
          </a:p>
          <a:p>
            <a:pPr marL="171450" indent="-171450" algn="just">
              <a:lnSpc>
                <a:spcPct val="150000"/>
              </a:lnSpc>
              <a:buFont typeface="Wingdings" panose="05000000000000000000" pitchFamily="2" charset="2"/>
              <a:buChar char="Ø"/>
            </a:pPr>
            <a:endParaRPr lang="en-GB" sz="600" dirty="0"/>
          </a:p>
          <a:p>
            <a:pPr marL="342900" indent="-342900" algn="just">
              <a:lnSpc>
                <a:spcPct val="150000"/>
              </a:lnSpc>
              <a:buFont typeface="Wingdings" panose="05000000000000000000" pitchFamily="2" charset="2"/>
              <a:buChar char="Ø"/>
            </a:pPr>
            <a:r>
              <a:rPr lang="en-GB" sz="2000" dirty="0"/>
              <a:t>Leveraging on an A.I powered Mobile digital CXR will adequately improve early diagnosis and treatment of TB among PLHIV, while fostering adequate  integration and collaboration of TB/HIV services.</a:t>
            </a:r>
          </a:p>
        </p:txBody>
      </p:sp>
      <p:sp>
        <p:nvSpPr>
          <p:cNvPr id="14" name="Title 11">
            <a:extLst>
              <a:ext uri="{FF2B5EF4-FFF2-40B4-BE49-F238E27FC236}">
                <a16:creationId xmlns:a16="http://schemas.microsoft.com/office/drawing/2014/main" id="{FB8B2190-1119-4594-BBA3-D7C52257C885}"/>
              </a:ext>
            </a:extLst>
          </p:cNvPr>
          <p:cNvSpPr txBox="1">
            <a:spLocks/>
          </p:cNvSpPr>
          <p:nvPr/>
        </p:nvSpPr>
        <p:spPr>
          <a:xfrm>
            <a:off x="2926080" y="258824"/>
            <a:ext cx="4469802" cy="7497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nSpc>
                <a:spcPct val="160000"/>
              </a:lnSpc>
            </a:pPr>
            <a:r>
              <a:rPr lang="en-US" sz="3200" dirty="0"/>
              <a:t>Summary</a:t>
            </a:r>
            <a:endParaRPr lang="en-GB" sz="3200" dirty="0"/>
          </a:p>
        </p:txBody>
      </p:sp>
    </p:spTree>
    <p:extLst>
      <p:ext uri="{BB962C8B-B14F-4D97-AF65-F5344CB8AC3E}">
        <p14:creationId xmlns:p14="http://schemas.microsoft.com/office/powerpoint/2010/main" val="3774489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B4920-0C52-5805-20B7-FC037190844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B1D2E56-C9F2-4501-4CE8-3A55C3B16309}"/>
              </a:ext>
            </a:extLst>
          </p:cNvPr>
          <p:cNvSpPr>
            <a:spLocks noGrp="1"/>
          </p:cNvSpPr>
          <p:nvPr>
            <p:ph type="body" sz="quarter" idx="17"/>
          </p:nvPr>
        </p:nvSpPr>
        <p:spPr>
          <a:xfrm>
            <a:off x="442913" y="1667435"/>
            <a:ext cx="9252416" cy="4585447"/>
          </a:xfrm>
        </p:spPr>
        <p:txBody>
          <a:bodyPr>
            <a:noAutofit/>
          </a:bodyPr>
          <a:lstStyle/>
          <a:p>
            <a:pPr algn="just"/>
            <a:r>
              <a:rPr lang="en-US" sz="2100" dirty="0"/>
              <a:t>Deployment of Mobile digital Chest X-Ray (CXR) vans equipped with artificial intelligence (CAD4TB) is a joint investment of the State Government and Global Fund to complement other interventions in TB program, to find and treat the missing persons with TB. </a:t>
            </a:r>
          </a:p>
          <a:p>
            <a:pPr algn="just"/>
            <a:endParaRPr lang="en-US" sz="2100" dirty="0"/>
          </a:p>
          <a:p>
            <a:pPr algn="just"/>
            <a:r>
              <a:rPr lang="en-US" sz="2100" dirty="0"/>
              <a:t>The CXR intervention will further increase access to free TB screening and treatment as part of the Global Strategy to end TB. Three mobile CXR Vans, equipped with artificial intelligence (CAD4TB) was used for this activity.</a:t>
            </a:r>
          </a:p>
          <a:p>
            <a:pPr algn="just"/>
            <a:endParaRPr lang="en-US" sz="2100" dirty="0"/>
          </a:p>
          <a:p>
            <a:pPr algn="just"/>
            <a:r>
              <a:rPr lang="en-US" sz="2100" dirty="0"/>
              <a:t>This provided an opportunity for adequate TB/HIV integration and collaboration at the PHCs. </a:t>
            </a:r>
            <a:endParaRPr lang="en-GB" sz="2100" dirty="0"/>
          </a:p>
          <a:p>
            <a:endParaRPr lang="en-GB" sz="2100" dirty="0"/>
          </a:p>
        </p:txBody>
      </p:sp>
      <p:sp>
        <p:nvSpPr>
          <p:cNvPr id="14" name="Title 11">
            <a:extLst>
              <a:ext uri="{FF2B5EF4-FFF2-40B4-BE49-F238E27FC236}">
                <a16:creationId xmlns:a16="http://schemas.microsoft.com/office/drawing/2014/main" id="{ADCE6AF7-EE20-0330-3785-A52EFD76AFD8}"/>
              </a:ext>
            </a:extLst>
          </p:cNvPr>
          <p:cNvSpPr txBox="1">
            <a:spLocks/>
          </p:cNvSpPr>
          <p:nvPr/>
        </p:nvSpPr>
        <p:spPr>
          <a:xfrm>
            <a:off x="2926080" y="258824"/>
            <a:ext cx="3169920" cy="7497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nSpc>
                <a:spcPct val="160000"/>
              </a:lnSpc>
            </a:pPr>
            <a:r>
              <a:rPr lang="en-US" sz="3200" dirty="0"/>
              <a:t>B</a:t>
            </a:r>
            <a:r>
              <a:rPr lang="en-GB" sz="3200" dirty="0" err="1"/>
              <a:t>ackground</a:t>
            </a:r>
            <a:endParaRPr lang="en-GB" sz="3200" dirty="0"/>
          </a:p>
        </p:txBody>
      </p:sp>
      <p:pic>
        <p:nvPicPr>
          <p:cNvPr id="2" name="Picture 1">
            <a:extLst>
              <a:ext uri="{FF2B5EF4-FFF2-40B4-BE49-F238E27FC236}">
                <a16:creationId xmlns:a16="http://schemas.microsoft.com/office/drawing/2014/main" id="{4FDDCDF6-C8B4-174D-5193-50C37D385BE1}"/>
              </a:ext>
            </a:extLst>
          </p:cNvPr>
          <p:cNvPicPr>
            <a:picLocks noChangeAspect="1"/>
          </p:cNvPicPr>
          <p:nvPr/>
        </p:nvPicPr>
        <p:blipFill>
          <a:blip r:embed="rId2"/>
          <a:stretch>
            <a:fillRect/>
          </a:stretch>
        </p:blipFill>
        <p:spPr>
          <a:xfrm>
            <a:off x="9805177" y="1667435"/>
            <a:ext cx="2187388" cy="1640541"/>
          </a:xfrm>
          <a:prstGeom prst="rect">
            <a:avLst/>
          </a:prstGeom>
        </p:spPr>
      </p:pic>
      <p:pic>
        <p:nvPicPr>
          <p:cNvPr id="3" name="Picture 2">
            <a:extLst>
              <a:ext uri="{FF2B5EF4-FFF2-40B4-BE49-F238E27FC236}">
                <a16:creationId xmlns:a16="http://schemas.microsoft.com/office/drawing/2014/main" id="{B8C066A6-ED60-A34D-AD7D-355AEA9AA1EC}"/>
              </a:ext>
            </a:extLst>
          </p:cNvPr>
          <p:cNvPicPr>
            <a:picLocks noChangeAspect="1"/>
          </p:cNvPicPr>
          <p:nvPr/>
        </p:nvPicPr>
        <p:blipFill>
          <a:blip r:embed="rId3"/>
          <a:stretch>
            <a:fillRect/>
          </a:stretch>
        </p:blipFill>
        <p:spPr>
          <a:xfrm>
            <a:off x="9805176" y="3778624"/>
            <a:ext cx="2187389" cy="1640542"/>
          </a:xfrm>
          <a:prstGeom prst="rect">
            <a:avLst/>
          </a:prstGeom>
        </p:spPr>
      </p:pic>
    </p:spTree>
    <p:extLst>
      <p:ext uri="{BB962C8B-B14F-4D97-AF65-F5344CB8AC3E}">
        <p14:creationId xmlns:p14="http://schemas.microsoft.com/office/powerpoint/2010/main" val="1387171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A261D-DC6D-2088-94B8-E5496F82F437}"/>
            </a:ext>
          </a:extLst>
        </p:cNvPr>
        <p:cNvGrpSpPr/>
        <p:nvPr/>
      </p:nvGrpSpPr>
      <p:grpSpPr>
        <a:xfrm>
          <a:off x="0" y="0"/>
          <a:ext cx="0" cy="0"/>
          <a:chOff x="0" y="0"/>
          <a:chExt cx="0" cy="0"/>
        </a:xfrm>
      </p:grpSpPr>
      <p:sp>
        <p:nvSpPr>
          <p:cNvPr id="15" name="Content Placeholder 12">
            <a:extLst>
              <a:ext uri="{FF2B5EF4-FFF2-40B4-BE49-F238E27FC236}">
                <a16:creationId xmlns:a16="http://schemas.microsoft.com/office/drawing/2014/main" id="{58083EF3-3BD6-3791-E963-F9824D017981}"/>
              </a:ext>
            </a:extLst>
          </p:cNvPr>
          <p:cNvSpPr>
            <a:spLocks noGrp="1"/>
          </p:cNvSpPr>
          <p:nvPr>
            <p:ph sz="quarter" idx="13"/>
          </p:nvPr>
        </p:nvSpPr>
        <p:spPr>
          <a:xfrm>
            <a:off x="3707417" y="1235582"/>
            <a:ext cx="8041674" cy="4842489"/>
          </a:xfrm>
        </p:spPr>
        <p:txBody>
          <a:bodyPr>
            <a:normAutofit/>
          </a:bodyPr>
          <a:lstStyle/>
          <a:p>
            <a:pPr algn="just">
              <a:lnSpc>
                <a:spcPct val="150000"/>
              </a:lnSpc>
            </a:pPr>
            <a:endParaRPr lang="en-GB" sz="2300" dirty="0">
              <a:solidFill>
                <a:srgbClr val="FF0000"/>
              </a:solidFill>
            </a:endParaRPr>
          </a:p>
          <a:p>
            <a:pPr marL="342900" indent="-342900" algn="just">
              <a:lnSpc>
                <a:spcPct val="110000"/>
              </a:lnSpc>
              <a:buFont typeface="Wingdings" panose="05000000000000000000" pitchFamily="2" charset="2"/>
              <a:buChar char="ü"/>
            </a:pPr>
            <a:r>
              <a:rPr lang="en-GB" sz="2300" dirty="0"/>
              <a:t>To improved early diagnosis and treatment of TB using A.I  among PLHIV.</a:t>
            </a:r>
          </a:p>
          <a:p>
            <a:pPr algn="just">
              <a:lnSpc>
                <a:spcPct val="110000"/>
              </a:lnSpc>
            </a:pPr>
            <a:endParaRPr lang="en-GB" sz="2300" dirty="0"/>
          </a:p>
          <a:p>
            <a:pPr marL="342900" indent="-342900" algn="just">
              <a:lnSpc>
                <a:spcPct val="110000"/>
              </a:lnSpc>
              <a:buFont typeface="Wingdings" panose="05000000000000000000" pitchFamily="2" charset="2"/>
              <a:buChar char="ü"/>
            </a:pPr>
            <a:r>
              <a:rPr lang="en-GB" sz="2300" dirty="0"/>
              <a:t>Identification of Asymptomatic TB clients thereby, improving TB yield among PLHIV.</a:t>
            </a:r>
          </a:p>
          <a:p>
            <a:pPr algn="just">
              <a:lnSpc>
                <a:spcPct val="110000"/>
              </a:lnSpc>
            </a:pPr>
            <a:endParaRPr lang="en-GB" sz="2300" dirty="0"/>
          </a:p>
          <a:p>
            <a:pPr marL="342900" indent="-342900" algn="just">
              <a:lnSpc>
                <a:spcPct val="110000"/>
              </a:lnSpc>
              <a:buFont typeface="Wingdings" panose="05000000000000000000" pitchFamily="2" charset="2"/>
              <a:buChar char="ü"/>
            </a:pPr>
            <a:r>
              <a:rPr lang="en-US" sz="2300" dirty="0"/>
              <a:t>To highlight the effectiveness of TB/HIV service integration.</a:t>
            </a:r>
            <a:endParaRPr lang="en-GB" sz="2300" dirty="0"/>
          </a:p>
          <a:p>
            <a:pPr marL="342900" indent="-342900" algn="just">
              <a:buFont typeface="Arial" panose="020B0604020202020204" pitchFamily="34" charset="0"/>
              <a:buChar char="•"/>
            </a:pPr>
            <a:endParaRPr lang="en-GB" sz="2400" dirty="0">
              <a:solidFill>
                <a:srgbClr val="FF0000"/>
              </a:solidFill>
            </a:endParaRPr>
          </a:p>
          <a:p>
            <a:pPr algn="just"/>
            <a:endParaRPr lang="en-US" sz="2400" dirty="0"/>
          </a:p>
          <a:p>
            <a:pPr algn="just"/>
            <a:endParaRPr lang="en-US" sz="2400" dirty="0"/>
          </a:p>
        </p:txBody>
      </p:sp>
      <p:sp>
        <p:nvSpPr>
          <p:cNvPr id="16" name="Title 11">
            <a:extLst>
              <a:ext uri="{FF2B5EF4-FFF2-40B4-BE49-F238E27FC236}">
                <a16:creationId xmlns:a16="http://schemas.microsoft.com/office/drawing/2014/main" id="{A1A5BE54-5326-78A3-3CD1-22A59E7C0F06}"/>
              </a:ext>
            </a:extLst>
          </p:cNvPr>
          <p:cNvSpPr>
            <a:spLocks noGrp="1"/>
          </p:cNvSpPr>
          <p:nvPr>
            <p:ph type="title"/>
          </p:nvPr>
        </p:nvSpPr>
        <p:spPr/>
        <p:txBody>
          <a:bodyPr>
            <a:normAutofit/>
          </a:bodyPr>
          <a:lstStyle/>
          <a:p>
            <a:r>
              <a:rPr lang="en-US" dirty="0"/>
              <a:t>Objectives:</a:t>
            </a:r>
            <a:endParaRPr lang="en-GB" dirty="0"/>
          </a:p>
        </p:txBody>
      </p:sp>
    </p:spTree>
    <p:extLst>
      <p:ext uri="{BB962C8B-B14F-4D97-AF65-F5344CB8AC3E}">
        <p14:creationId xmlns:p14="http://schemas.microsoft.com/office/powerpoint/2010/main" val="2533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 calcmode="lin" valueType="num">
                                      <p:cBhvr additive="base">
                                        <p:cTn id="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anim calcmode="lin" valueType="num">
                                      <p:cBhvr additive="base">
                                        <p:cTn id="13"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anim calcmode="lin" valueType="num">
                                      <p:cBhvr additive="base">
                                        <p:cTn id="19"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FBCB6-A585-18FC-05D0-F9BFEDCAF82D}"/>
            </a:ext>
          </a:extLst>
        </p:cNvPr>
        <p:cNvGrpSpPr/>
        <p:nvPr/>
      </p:nvGrpSpPr>
      <p:grpSpPr>
        <a:xfrm>
          <a:off x="0" y="0"/>
          <a:ext cx="0" cy="0"/>
          <a:chOff x="0" y="0"/>
          <a:chExt cx="0" cy="0"/>
        </a:xfrm>
      </p:grpSpPr>
      <p:sp>
        <p:nvSpPr>
          <p:cNvPr id="14" name="Title 11">
            <a:extLst>
              <a:ext uri="{FF2B5EF4-FFF2-40B4-BE49-F238E27FC236}">
                <a16:creationId xmlns:a16="http://schemas.microsoft.com/office/drawing/2014/main" id="{5B4CCF99-5F68-3BE8-C5D3-A84BC03B5442}"/>
              </a:ext>
            </a:extLst>
          </p:cNvPr>
          <p:cNvSpPr txBox="1">
            <a:spLocks/>
          </p:cNvSpPr>
          <p:nvPr/>
        </p:nvSpPr>
        <p:spPr>
          <a:xfrm>
            <a:off x="2926080" y="258824"/>
            <a:ext cx="4469802" cy="7497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nSpc>
                <a:spcPct val="160000"/>
              </a:lnSpc>
            </a:pPr>
            <a:r>
              <a:rPr lang="en-US" sz="3200" dirty="0"/>
              <a:t>Methods:</a:t>
            </a:r>
            <a:endParaRPr lang="en-GB" sz="3200" dirty="0"/>
          </a:p>
        </p:txBody>
      </p:sp>
      <p:sp>
        <p:nvSpPr>
          <p:cNvPr id="5" name="Content Placeholder 12">
            <a:extLst>
              <a:ext uri="{FF2B5EF4-FFF2-40B4-BE49-F238E27FC236}">
                <a16:creationId xmlns:a16="http://schemas.microsoft.com/office/drawing/2014/main" id="{63425C40-CBE1-EA9D-917A-2D626FD46829}"/>
              </a:ext>
            </a:extLst>
          </p:cNvPr>
          <p:cNvSpPr txBox="1">
            <a:spLocks/>
          </p:cNvSpPr>
          <p:nvPr/>
        </p:nvSpPr>
        <p:spPr>
          <a:xfrm>
            <a:off x="375057" y="1728001"/>
            <a:ext cx="11479870" cy="4121469"/>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lnSpc>
                <a:spcPct val="150000"/>
              </a:lnSpc>
              <a:buFont typeface="+mj-lt"/>
              <a:buAutoNum type="romanLcPeriod"/>
            </a:pPr>
            <a:r>
              <a:rPr lang="en-US" sz="2000" dirty="0"/>
              <a:t>The use of the of mobile digital CXR at the PHCs for active TB case finding was conceptualized and conducted from January–December 2024 to address the existing 32% TB notification gaps in Lagos Nigeria. </a:t>
            </a:r>
          </a:p>
          <a:p>
            <a:pPr marL="514350" indent="-514350" algn="just">
              <a:lnSpc>
                <a:spcPct val="150000"/>
              </a:lnSpc>
              <a:buFont typeface="+mj-lt"/>
              <a:buAutoNum type="romanLcPeriod"/>
            </a:pPr>
            <a:endParaRPr lang="en-US" sz="2000" dirty="0"/>
          </a:p>
          <a:p>
            <a:pPr marL="514350" indent="-514350" algn="just">
              <a:lnSpc>
                <a:spcPct val="150000"/>
              </a:lnSpc>
              <a:buFont typeface="+mj-lt"/>
              <a:buAutoNum type="romanLcPeriod"/>
            </a:pPr>
            <a:r>
              <a:rPr lang="en-US" sz="2000" dirty="0"/>
              <a:t>This however, provided an opportunity to adequately screen PLHIV for TB at PHCs.</a:t>
            </a:r>
          </a:p>
          <a:p>
            <a:pPr marL="514350" indent="-514350" algn="just">
              <a:lnSpc>
                <a:spcPct val="150000"/>
              </a:lnSpc>
              <a:buFont typeface="+mj-lt"/>
              <a:buAutoNum type="romanLcPeriod"/>
            </a:pPr>
            <a:endParaRPr lang="en-US" sz="2000" dirty="0"/>
          </a:p>
          <a:p>
            <a:pPr marL="514350" indent="-514350" algn="just">
              <a:lnSpc>
                <a:spcPct val="150000"/>
              </a:lnSpc>
              <a:buFont typeface="+mj-lt"/>
              <a:buAutoNum type="romanLcPeriod"/>
            </a:pPr>
            <a:r>
              <a:rPr lang="en-US" sz="2000" dirty="0"/>
              <a:t>DHIS2 was used to determine the PLHIV currently on Treatment across 8 flagship sites (PHCs) in the State, following facility assessment and advocacy visit.</a:t>
            </a:r>
          </a:p>
          <a:p>
            <a:pPr algn="just">
              <a:lnSpc>
                <a:spcPct val="150000"/>
              </a:lnSpc>
            </a:pPr>
            <a:endParaRPr lang="en-US" sz="2000" dirty="0"/>
          </a:p>
          <a:p>
            <a:pPr marL="514350" indent="-514350" algn="just">
              <a:lnSpc>
                <a:spcPct val="150000"/>
              </a:lnSpc>
              <a:buFont typeface="+mj-lt"/>
              <a:buAutoNum type="romanLcPeriod"/>
            </a:pPr>
            <a:endParaRPr lang="en-US" sz="2000" dirty="0"/>
          </a:p>
        </p:txBody>
      </p:sp>
    </p:spTree>
    <p:extLst>
      <p:ext uri="{BB962C8B-B14F-4D97-AF65-F5344CB8AC3E}">
        <p14:creationId xmlns:p14="http://schemas.microsoft.com/office/powerpoint/2010/main" val="4078040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D2A36-1B18-8A5F-9ABF-7A4FBEAC874E}"/>
            </a:ext>
          </a:extLst>
        </p:cNvPr>
        <p:cNvGrpSpPr/>
        <p:nvPr/>
      </p:nvGrpSpPr>
      <p:grpSpPr>
        <a:xfrm>
          <a:off x="0" y="0"/>
          <a:ext cx="0" cy="0"/>
          <a:chOff x="0" y="0"/>
          <a:chExt cx="0" cy="0"/>
        </a:xfrm>
      </p:grpSpPr>
      <p:sp>
        <p:nvSpPr>
          <p:cNvPr id="14" name="Title 11">
            <a:extLst>
              <a:ext uri="{FF2B5EF4-FFF2-40B4-BE49-F238E27FC236}">
                <a16:creationId xmlns:a16="http://schemas.microsoft.com/office/drawing/2014/main" id="{4FE7E977-F224-FB7D-9E61-8E22296416D9}"/>
              </a:ext>
            </a:extLst>
          </p:cNvPr>
          <p:cNvSpPr txBox="1">
            <a:spLocks/>
          </p:cNvSpPr>
          <p:nvPr/>
        </p:nvSpPr>
        <p:spPr>
          <a:xfrm>
            <a:off x="2926080" y="258824"/>
            <a:ext cx="4469802" cy="7497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nSpc>
                <a:spcPct val="160000"/>
              </a:lnSpc>
            </a:pPr>
            <a:r>
              <a:rPr lang="en-US" sz="3200" dirty="0"/>
              <a:t>Methods Cont..:</a:t>
            </a:r>
            <a:endParaRPr lang="en-GB" sz="3200" dirty="0"/>
          </a:p>
        </p:txBody>
      </p:sp>
      <p:sp>
        <p:nvSpPr>
          <p:cNvPr id="5" name="Content Placeholder 12">
            <a:extLst>
              <a:ext uri="{FF2B5EF4-FFF2-40B4-BE49-F238E27FC236}">
                <a16:creationId xmlns:a16="http://schemas.microsoft.com/office/drawing/2014/main" id="{E35A4FA8-E3E3-694C-F8C3-6D7E8E08A73D}"/>
              </a:ext>
            </a:extLst>
          </p:cNvPr>
          <p:cNvSpPr txBox="1">
            <a:spLocks/>
          </p:cNvSpPr>
          <p:nvPr/>
        </p:nvSpPr>
        <p:spPr>
          <a:xfrm>
            <a:off x="286306" y="1929707"/>
            <a:ext cx="11479870" cy="412146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lnSpc>
                <a:spcPct val="150000"/>
              </a:lnSpc>
              <a:buFont typeface="+mj-lt"/>
              <a:buAutoNum type="romanLcPeriod"/>
            </a:pPr>
            <a:endParaRPr lang="en-US" sz="2000" dirty="0"/>
          </a:p>
        </p:txBody>
      </p:sp>
      <p:sp>
        <p:nvSpPr>
          <p:cNvPr id="2" name="Content Placeholder 12">
            <a:extLst>
              <a:ext uri="{FF2B5EF4-FFF2-40B4-BE49-F238E27FC236}">
                <a16:creationId xmlns:a16="http://schemas.microsoft.com/office/drawing/2014/main" id="{668E71C7-4762-85A1-D7B6-7D29C9671CE5}"/>
              </a:ext>
            </a:extLst>
          </p:cNvPr>
          <p:cNvSpPr txBox="1">
            <a:spLocks/>
          </p:cNvSpPr>
          <p:nvPr/>
        </p:nvSpPr>
        <p:spPr>
          <a:xfrm>
            <a:off x="286306" y="1929707"/>
            <a:ext cx="11479870" cy="4551775"/>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2000" dirty="0"/>
              <a:t>iii. 	TB Facility Cascade Management Team Meeting were conducted and CXR mobile 	Vans deployed. </a:t>
            </a:r>
          </a:p>
          <a:p>
            <a:pPr marL="0" indent="0" algn="just">
              <a:lnSpc>
                <a:spcPct val="150000"/>
              </a:lnSpc>
              <a:buNone/>
            </a:pPr>
            <a:endParaRPr lang="en-US" sz="2000" dirty="0"/>
          </a:p>
          <a:p>
            <a:pPr marL="0" indent="0" algn="just">
              <a:lnSpc>
                <a:spcPct val="150000"/>
              </a:lnSpc>
              <a:buNone/>
            </a:pPr>
            <a:r>
              <a:rPr lang="en-US" sz="2000" dirty="0"/>
              <a:t>iv.	WHO 3B TB screening algorithm was adopted. Specimen were collected and sent 	for GeneXpert test.</a:t>
            </a:r>
          </a:p>
          <a:p>
            <a:pPr marL="342900" indent="-342900" algn="just">
              <a:lnSpc>
                <a:spcPct val="150000"/>
              </a:lnSpc>
              <a:buFont typeface="Wingdings" panose="05000000000000000000" pitchFamily="2" charset="2"/>
              <a:buChar char="v"/>
            </a:pPr>
            <a:endParaRPr lang="en-US" sz="2000" dirty="0"/>
          </a:p>
          <a:p>
            <a:pPr marL="0" indent="0" algn="just">
              <a:lnSpc>
                <a:spcPct val="150000"/>
              </a:lnSpc>
              <a:buNone/>
            </a:pPr>
            <a:r>
              <a:rPr lang="en-US" sz="2000" dirty="0"/>
              <a:t>v.	Chest radiographs of eligible </a:t>
            </a:r>
            <a:r>
              <a:rPr lang="en-US" sz="2000" dirty="0" err="1"/>
              <a:t>presumptives</a:t>
            </a:r>
            <a:r>
              <a:rPr lang="en-US" sz="2000" dirty="0"/>
              <a:t> were sent to Radiologist through the 	digital platform (XMAP) for clinical evaluation.</a:t>
            </a:r>
          </a:p>
        </p:txBody>
      </p:sp>
    </p:spTree>
    <p:extLst>
      <p:ext uri="{BB962C8B-B14F-4D97-AF65-F5344CB8AC3E}">
        <p14:creationId xmlns:p14="http://schemas.microsoft.com/office/powerpoint/2010/main" val="304665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CAB01-DEBF-20F0-4081-4278D2DB8419}"/>
            </a:ext>
          </a:extLst>
        </p:cNvPr>
        <p:cNvGrpSpPr/>
        <p:nvPr/>
      </p:nvGrpSpPr>
      <p:grpSpPr>
        <a:xfrm>
          <a:off x="0" y="0"/>
          <a:ext cx="0" cy="0"/>
          <a:chOff x="0" y="0"/>
          <a:chExt cx="0" cy="0"/>
        </a:xfrm>
      </p:grpSpPr>
      <p:sp>
        <p:nvSpPr>
          <p:cNvPr id="14" name="Title 11">
            <a:extLst>
              <a:ext uri="{FF2B5EF4-FFF2-40B4-BE49-F238E27FC236}">
                <a16:creationId xmlns:a16="http://schemas.microsoft.com/office/drawing/2014/main" id="{EE653F76-898A-8331-BF08-24538CD487A9}"/>
              </a:ext>
            </a:extLst>
          </p:cNvPr>
          <p:cNvSpPr txBox="1">
            <a:spLocks/>
          </p:cNvSpPr>
          <p:nvPr/>
        </p:nvSpPr>
        <p:spPr>
          <a:xfrm>
            <a:off x="2926080" y="258824"/>
            <a:ext cx="4469802" cy="7497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nSpc>
                <a:spcPct val="160000"/>
              </a:lnSpc>
            </a:pPr>
            <a:r>
              <a:rPr lang="en-US" sz="3200" dirty="0"/>
              <a:t>Results</a:t>
            </a:r>
            <a:endParaRPr lang="en-GB" sz="3200" dirty="0"/>
          </a:p>
        </p:txBody>
      </p:sp>
      <p:graphicFrame>
        <p:nvGraphicFramePr>
          <p:cNvPr id="5" name="Table 4">
            <a:extLst>
              <a:ext uri="{FF2B5EF4-FFF2-40B4-BE49-F238E27FC236}">
                <a16:creationId xmlns:a16="http://schemas.microsoft.com/office/drawing/2014/main" id="{D35CC8CD-C2C2-0BD4-5945-68809EFE8CC7}"/>
              </a:ext>
            </a:extLst>
          </p:cNvPr>
          <p:cNvGraphicFramePr>
            <a:graphicFrameLocks noGrp="1"/>
          </p:cNvGraphicFramePr>
          <p:nvPr>
            <p:extLst>
              <p:ext uri="{D42A27DB-BD31-4B8C-83A1-F6EECF244321}">
                <p14:modId xmlns:p14="http://schemas.microsoft.com/office/powerpoint/2010/main" val="3418314442"/>
              </p:ext>
            </p:extLst>
          </p:nvPr>
        </p:nvGraphicFramePr>
        <p:xfrm>
          <a:off x="257767" y="1812126"/>
          <a:ext cx="11454621" cy="4047744"/>
        </p:xfrm>
        <a:graphic>
          <a:graphicData uri="http://schemas.openxmlformats.org/drawingml/2006/table">
            <a:tbl>
              <a:tblPr/>
              <a:tblGrid>
                <a:gridCol w="2041680">
                  <a:extLst>
                    <a:ext uri="{9D8B030D-6E8A-4147-A177-3AD203B41FA5}">
                      <a16:colId xmlns:a16="http://schemas.microsoft.com/office/drawing/2014/main" val="2721378612"/>
                    </a:ext>
                  </a:extLst>
                </a:gridCol>
                <a:gridCol w="1156447">
                  <a:extLst>
                    <a:ext uri="{9D8B030D-6E8A-4147-A177-3AD203B41FA5}">
                      <a16:colId xmlns:a16="http://schemas.microsoft.com/office/drawing/2014/main" val="275077381"/>
                    </a:ext>
                  </a:extLst>
                </a:gridCol>
                <a:gridCol w="1290918">
                  <a:extLst>
                    <a:ext uri="{9D8B030D-6E8A-4147-A177-3AD203B41FA5}">
                      <a16:colId xmlns:a16="http://schemas.microsoft.com/office/drawing/2014/main" val="2616127769"/>
                    </a:ext>
                  </a:extLst>
                </a:gridCol>
                <a:gridCol w="1317812">
                  <a:extLst>
                    <a:ext uri="{9D8B030D-6E8A-4147-A177-3AD203B41FA5}">
                      <a16:colId xmlns:a16="http://schemas.microsoft.com/office/drawing/2014/main" val="339261683"/>
                    </a:ext>
                  </a:extLst>
                </a:gridCol>
                <a:gridCol w="1277470">
                  <a:extLst>
                    <a:ext uri="{9D8B030D-6E8A-4147-A177-3AD203B41FA5}">
                      <a16:colId xmlns:a16="http://schemas.microsoft.com/office/drawing/2014/main" val="1300171118"/>
                    </a:ext>
                  </a:extLst>
                </a:gridCol>
                <a:gridCol w="1075765">
                  <a:extLst>
                    <a:ext uri="{9D8B030D-6E8A-4147-A177-3AD203B41FA5}">
                      <a16:colId xmlns:a16="http://schemas.microsoft.com/office/drawing/2014/main" val="2870860331"/>
                    </a:ext>
                  </a:extLst>
                </a:gridCol>
                <a:gridCol w="860612">
                  <a:extLst>
                    <a:ext uri="{9D8B030D-6E8A-4147-A177-3AD203B41FA5}">
                      <a16:colId xmlns:a16="http://schemas.microsoft.com/office/drawing/2014/main" val="1263854297"/>
                    </a:ext>
                  </a:extLst>
                </a:gridCol>
                <a:gridCol w="1222703">
                  <a:extLst>
                    <a:ext uri="{9D8B030D-6E8A-4147-A177-3AD203B41FA5}">
                      <a16:colId xmlns:a16="http://schemas.microsoft.com/office/drawing/2014/main" val="1224201737"/>
                    </a:ext>
                  </a:extLst>
                </a:gridCol>
                <a:gridCol w="1211214">
                  <a:extLst>
                    <a:ext uri="{9D8B030D-6E8A-4147-A177-3AD203B41FA5}">
                      <a16:colId xmlns:a16="http://schemas.microsoft.com/office/drawing/2014/main" val="2881754940"/>
                    </a:ext>
                  </a:extLst>
                </a:gridCol>
              </a:tblGrid>
              <a:tr h="1385899">
                <a:tc>
                  <a:txBody>
                    <a:bodyPr/>
                    <a:lstStyle/>
                    <a:p>
                      <a:pPr algn="l" fontAlgn="t"/>
                      <a:r>
                        <a:rPr lang="en-GB" sz="1800" b="1" i="0" u="none" strike="noStrike" dirty="0">
                          <a:solidFill>
                            <a:srgbClr val="212529"/>
                          </a:solidFill>
                          <a:effectLst/>
                          <a:latin typeface="Verdana (Body)"/>
                        </a:rPr>
                        <a:t>Type of TB Screening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800" b="1" i="0" u="none" strike="noStrike" dirty="0">
                          <a:solidFill>
                            <a:srgbClr val="212529"/>
                          </a:solidFill>
                          <a:effectLst/>
                          <a:latin typeface="Verdana (Body)"/>
                        </a:rPr>
                        <a:t>No. of PLHIV screened for TB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800" b="1" i="0" u="none" strike="noStrike" dirty="0">
                          <a:solidFill>
                            <a:srgbClr val="212529"/>
                          </a:solidFill>
                          <a:effectLst/>
                          <a:latin typeface="Verdana (Body)"/>
                        </a:rPr>
                        <a:t>No. of TB presumptive among PLHIV</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800" b="1" i="0" u="none" strike="noStrike" dirty="0">
                          <a:solidFill>
                            <a:srgbClr val="212529"/>
                          </a:solidFill>
                          <a:effectLst/>
                          <a:latin typeface="Verdana (Body)"/>
                        </a:rPr>
                        <a:t>No. of TB presumptive clinically evaluated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GB" sz="1800" b="1" i="0" u="none" strike="noStrike" dirty="0">
                          <a:solidFill>
                            <a:srgbClr val="212529"/>
                          </a:solidFill>
                          <a:effectLst/>
                          <a:latin typeface="Verdana (Body)"/>
                        </a:rPr>
                        <a:t>No. clinically  diagnosed with TB</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GB" sz="1800" b="1" i="0" u="none" strike="noStrike" dirty="0">
                          <a:solidFill>
                            <a:srgbClr val="212529"/>
                          </a:solidFill>
                          <a:effectLst/>
                          <a:latin typeface="Verdana (Body)"/>
                        </a:rPr>
                        <a:t>No. linked to care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GB" sz="1800" b="1" i="0" u="none" strike="noStrike" dirty="0">
                          <a:solidFill>
                            <a:srgbClr val="212529"/>
                          </a:solidFill>
                          <a:effectLst/>
                          <a:latin typeface="Verdana (Body)"/>
                        </a:rPr>
                        <a:t>% TB yield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800" b="1" i="0" u="none" strike="noStrike" dirty="0">
                          <a:solidFill>
                            <a:srgbClr val="212529"/>
                          </a:solidFill>
                          <a:effectLst/>
                          <a:latin typeface="Verdana (Body)"/>
                        </a:rPr>
                        <a:t>No. needed to screen (NNS)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800" b="1" i="0" u="none" strike="noStrike" dirty="0">
                          <a:solidFill>
                            <a:srgbClr val="212529"/>
                          </a:solidFill>
                          <a:effectLst/>
                          <a:latin typeface="Verdana (Body)"/>
                        </a:rPr>
                        <a:t>No. needed to test (NNT)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57770798"/>
                  </a:ext>
                </a:extLst>
              </a:tr>
              <a:tr h="1184315">
                <a:tc>
                  <a:txBody>
                    <a:bodyPr/>
                    <a:lstStyle/>
                    <a:p>
                      <a:pPr algn="l" fontAlgn="t"/>
                      <a:r>
                        <a:rPr lang="en-US" sz="1800" b="0" i="0" u="none" strike="noStrike" dirty="0">
                          <a:solidFill>
                            <a:srgbClr val="212529"/>
                          </a:solidFill>
                          <a:effectLst/>
                          <a:latin typeface="Verdana (Body)"/>
                        </a:rPr>
                        <a:t>TB screening using A.I powered Digital CXR machine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2000" b="0" i="0" u="none" strike="noStrike" dirty="0">
                          <a:solidFill>
                            <a:srgbClr val="212529"/>
                          </a:solidFill>
                          <a:effectLst/>
                          <a:latin typeface="Verdana (Body)"/>
                        </a:rPr>
                        <a:t>1,128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2000" b="0" i="0" u="none" strike="noStrike" dirty="0">
                          <a:solidFill>
                            <a:srgbClr val="212529"/>
                          </a:solidFill>
                          <a:effectLst/>
                          <a:latin typeface="Verdana (Body)"/>
                        </a:rPr>
                        <a:t>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2000" b="0" i="0" u="none" strike="noStrike" dirty="0">
                          <a:solidFill>
                            <a:srgbClr val="212529"/>
                          </a:solidFill>
                          <a:effectLst/>
                          <a:latin typeface="Verdana (Body)"/>
                        </a:rPr>
                        <a:t>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2000" b="0" i="0" u="none" strike="noStrike" dirty="0">
                          <a:solidFill>
                            <a:srgbClr val="212529"/>
                          </a:solidFill>
                          <a:effectLst/>
                          <a:latin typeface="Verdana (Body)"/>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2000" b="0" i="0" u="none" strike="noStrike">
                          <a:solidFill>
                            <a:srgbClr val="212529"/>
                          </a:solidFill>
                          <a:effectLst/>
                          <a:latin typeface="Verdana (Body)"/>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2000" b="0" i="0" u="none" strike="noStrike">
                          <a:solidFill>
                            <a:srgbClr val="212529"/>
                          </a:solidFill>
                          <a:effectLst/>
                          <a:latin typeface="Verdana (Body)"/>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2000" b="0" i="0" u="none" strike="noStrike">
                          <a:solidFill>
                            <a:srgbClr val="212529"/>
                          </a:solidFill>
                          <a:effectLst/>
                          <a:latin typeface="Verdana (Body)"/>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2000" b="0" i="0" u="none" strike="noStrike">
                          <a:solidFill>
                            <a:srgbClr val="212529"/>
                          </a:solidFill>
                          <a:effectLst/>
                          <a:latin typeface="Verdana (Body)"/>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0901406"/>
                  </a:ext>
                </a:extLst>
              </a:tr>
              <a:tr h="1477530">
                <a:tc>
                  <a:txBody>
                    <a:bodyPr/>
                    <a:lstStyle/>
                    <a:p>
                      <a:pPr algn="l" fontAlgn="t"/>
                      <a:r>
                        <a:rPr lang="en-US" sz="1800" b="0" i="0" u="none" strike="noStrike" dirty="0">
                          <a:solidFill>
                            <a:srgbClr val="212529"/>
                          </a:solidFill>
                          <a:effectLst/>
                          <a:latin typeface="Verdana (Body)"/>
                        </a:rPr>
                        <a:t>Symptom screening at other Secondary facilities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2000" b="0" i="0" u="none" strike="noStrike">
                          <a:solidFill>
                            <a:srgbClr val="212529"/>
                          </a:solidFill>
                          <a:effectLst/>
                          <a:latin typeface="Verdana (Body)"/>
                        </a:rPr>
                        <a:t>7,898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2000" b="0" i="0" u="none" strike="noStrike" dirty="0">
                          <a:solidFill>
                            <a:srgbClr val="212529"/>
                          </a:solidFill>
                          <a:effectLst/>
                          <a:latin typeface="Verdana (Body)"/>
                        </a:rPr>
                        <a:t>789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2000" b="0" i="0" u="none" strike="noStrike" dirty="0">
                          <a:solidFill>
                            <a:srgbClr val="212529"/>
                          </a:solidFill>
                          <a:effectLst/>
                          <a:latin typeface="Verdana (Body)"/>
                        </a:rPr>
                        <a:t>789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2000" b="0" i="0" u="none" strike="noStrike" dirty="0">
                          <a:solidFill>
                            <a:srgbClr val="212529"/>
                          </a:solidFill>
                          <a:effectLst/>
                          <a:latin typeface="Verdana (Body)"/>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2000" b="0" i="0" u="none" strike="noStrike">
                          <a:solidFill>
                            <a:srgbClr val="212529"/>
                          </a:solidFill>
                          <a:effectLst/>
                          <a:latin typeface="Verdana (Body)"/>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2000" b="0" i="0" u="none" strike="noStrike">
                          <a:solidFill>
                            <a:srgbClr val="212529"/>
                          </a:solidFill>
                          <a:effectLst/>
                          <a:latin typeface="Verdana (Body)"/>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2000" b="0" i="0" u="none" strike="noStrike" dirty="0">
                          <a:solidFill>
                            <a:srgbClr val="212529"/>
                          </a:solidFill>
                          <a:effectLst/>
                          <a:latin typeface="Verdana (Body)"/>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2000" b="0" i="0" u="none" strike="noStrike" dirty="0">
                          <a:solidFill>
                            <a:srgbClr val="212529"/>
                          </a:solidFill>
                          <a:effectLst/>
                          <a:latin typeface="Verdana (Body)"/>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5291378"/>
                  </a:ext>
                </a:extLst>
              </a:tr>
            </a:tbl>
          </a:graphicData>
        </a:graphic>
      </p:graphicFrame>
    </p:spTree>
    <p:extLst>
      <p:ext uri="{BB962C8B-B14F-4D97-AF65-F5344CB8AC3E}">
        <p14:creationId xmlns:p14="http://schemas.microsoft.com/office/powerpoint/2010/main" val="1950790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5328F-3EEE-E2AD-BF1B-DEE5052CEFD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03C7918-C185-7678-EB70-DF6CAD1A7F1A}"/>
              </a:ext>
            </a:extLst>
          </p:cNvPr>
          <p:cNvSpPr>
            <a:spLocks noGrp="1"/>
          </p:cNvSpPr>
          <p:nvPr>
            <p:ph type="body" sz="quarter" idx="17"/>
          </p:nvPr>
        </p:nvSpPr>
        <p:spPr>
          <a:xfrm>
            <a:off x="442913" y="1765800"/>
            <a:ext cx="4021511" cy="4335399"/>
          </a:xfrm>
        </p:spPr>
        <p:txBody>
          <a:bodyPr>
            <a:normAutofit fontScale="92500"/>
          </a:bodyPr>
          <a:lstStyle/>
          <a:p>
            <a:pPr algn="just">
              <a:lnSpc>
                <a:spcPct val="200000"/>
              </a:lnSpc>
            </a:pPr>
            <a:r>
              <a:rPr lang="en-US" dirty="0"/>
              <a:t>For the A.I supported TB screening among PLHIV, the average TB yield is </a:t>
            </a:r>
            <a:r>
              <a:rPr lang="en-US" b="1" dirty="0"/>
              <a:t>23%</a:t>
            </a:r>
            <a:r>
              <a:rPr lang="en-US" dirty="0"/>
              <a:t>, NNS and NNT were </a:t>
            </a:r>
            <a:r>
              <a:rPr lang="en-US" b="1" dirty="0"/>
              <a:t>24 </a:t>
            </a:r>
            <a:r>
              <a:rPr lang="en-US" dirty="0"/>
              <a:t>and </a:t>
            </a:r>
            <a:r>
              <a:rPr lang="en-US" b="1" dirty="0"/>
              <a:t>4</a:t>
            </a:r>
            <a:r>
              <a:rPr lang="en-US" dirty="0"/>
              <a:t> respectively given a better yield compared to the conventional TB screening (symptom screening at </a:t>
            </a:r>
            <a:r>
              <a:rPr lang="en-US" b="1" dirty="0"/>
              <a:t>8%</a:t>
            </a:r>
            <a:r>
              <a:rPr lang="en-US" dirty="0"/>
              <a:t> TB yield, </a:t>
            </a:r>
            <a:r>
              <a:rPr lang="en-US" b="1" dirty="0"/>
              <a:t>123</a:t>
            </a:r>
            <a:r>
              <a:rPr lang="en-US" dirty="0"/>
              <a:t> NNS and </a:t>
            </a:r>
            <a:r>
              <a:rPr lang="en-US" b="1" dirty="0"/>
              <a:t>12</a:t>
            </a:r>
            <a:r>
              <a:rPr lang="en-US" dirty="0"/>
              <a:t> NNT respectively.</a:t>
            </a:r>
            <a:endParaRPr lang="en-US" sz="2000" dirty="0"/>
          </a:p>
          <a:p>
            <a:endParaRPr lang="en-GB" dirty="0"/>
          </a:p>
        </p:txBody>
      </p:sp>
      <p:graphicFrame>
        <p:nvGraphicFramePr>
          <p:cNvPr id="2" name="Chart 1">
            <a:extLst>
              <a:ext uri="{FF2B5EF4-FFF2-40B4-BE49-F238E27FC236}">
                <a16:creationId xmlns:a16="http://schemas.microsoft.com/office/drawing/2014/main" id="{3C129C98-89DA-DBDB-D9ED-6B1E627DE39C}"/>
              </a:ext>
            </a:extLst>
          </p:cNvPr>
          <p:cNvGraphicFramePr>
            <a:graphicFrameLocks/>
          </p:cNvGraphicFramePr>
          <p:nvPr>
            <p:extLst>
              <p:ext uri="{D42A27DB-BD31-4B8C-83A1-F6EECF244321}">
                <p14:modId xmlns:p14="http://schemas.microsoft.com/office/powerpoint/2010/main" val="170194302"/>
              </p:ext>
            </p:extLst>
          </p:nvPr>
        </p:nvGraphicFramePr>
        <p:xfrm>
          <a:off x="4464424" y="1102659"/>
          <a:ext cx="7543800" cy="493507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1">
            <a:extLst>
              <a:ext uri="{FF2B5EF4-FFF2-40B4-BE49-F238E27FC236}">
                <a16:creationId xmlns:a16="http://schemas.microsoft.com/office/drawing/2014/main" id="{08FD4C4A-3AB3-EF13-0435-2E10A438A18A}"/>
              </a:ext>
            </a:extLst>
          </p:cNvPr>
          <p:cNvSpPr>
            <a:spLocks noGrp="1"/>
          </p:cNvSpPr>
          <p:nvPr>
            <p:ph type="title"/>
          </p:nvPr>
        </p:nvSpPr>
        <p:spPr>
          <a:xfrm>
            <a:off x="4116391" y="441325"/>
            <a:ext cx="7632700" cy="570611"/>
          </a:xfrm>
        </p:spPr>
        <p:txBody>
          <a:bodyPr>
            <a:normAutofit fontScale="90000"/>
          </a:bodyPr>
          <a:lstStyle/>
          <a:p>
            <a:r>
              <a:rPr lang="en-US" dirty="0"/>
              <a:t>Results Cont..</a:t>
            </a:r>
            <a:endParaRPr lang="en-GB" dirty="0"/>
          </a:p>
        </p:txBody>
      </p:sp>
    </p:spTree>
    <p:extLst>
      <p:ext uri="{BB962C8B-B14F-4D97-AF65-F5344CB8AC3E}">
        <p14:creationId xmlns:p14="http://schemas.microsoft.com/office/powerpoint/2010/main" val="173159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IAS2025">
  <a:themeElements>
    <a:clrScheme name="IAS 2025">
      <a:dk1>
        <a:srgbClr val="000000"/>
      </a:dk1>
      <a:lt1>
        <a:srgbClr val="FFFFFF"/>
      </a:lt1>
      <a:dk2>
        <a:srgbClr val="CC0022"/>
      </a:dk2>
      <a:lt2>
        <a:srgbClr val="FFFFFF"/>
      </a:lt2>
      <a:accent1>
        <a:srgbClr val="1C1D1D"/>
      </a:accent1>
      <a:accent2>
        <a:srgbClr val="B2B2B2"/>
      </a:accent2>
      <a:accent3>
        <a:srgbClr val="CC0022"/>
      </a:accent3>
      <a:accent4>
        <a:srgbClr val="346CFF"/>
      </a:accent4>
      <a:accent5>
        <a:srgbClr val="FF8D00"/>
      </a:accent5>
      <a:accent6>
        <a:srgbClr val="8A3FFC"/>
      </a:accent6>
      <a:hlink>
        <a:srgbClr val="CC0022"/>
      </a:hlink>
      <a:folHlink>
        <a:srgbClr val="CC0022"/>
      </a:folHlink>
    </a:clrScheme>
    <a:fontScheme name="IAS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2992CA78-C814-C640-8F8A-AC2914D9903B}" vid="{6032044C-337A-1345-A317-3298C40612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IAS-2025-Speaker-Oral-Abstract-template_Verdana (1)</Template>
  <TotalTime>1225</TotalTime>
  <Words>676</Words>
  <Application>Microsoft Office PowerPoint</Application>
  <PresentationFormat>Widescreen</PresentationFormat>
  <Paragraphs>74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Verdana (Body)</vt:lpstr>
      <vt:lpstr>Courier New</vt:lpstr>
      <vt:lpstr>Wingdings</vt:lpstr>
      <vt:lpstr>Verdana</vt:lpstr>
      <vt:lpstr>IAS2025</vt:lpstr>
      <vt:lpstr>Title:  Innovative use of mobile digital Chest-Xray equipped with artificial intelligence to improve TB diagnosis among people living with HIV at primary health centres (PHCs) in Lagos, Nigeria</vt:lpstr>
      <vt:lpstr>PowerPoint Presentation</vt:lpstr>
      <vt:lpstr>PowerPoint Presentation</vt:lpstr>
      <vt:lpstr>PowerPoint Presentation</vt:lpstr>
      <vt:lpstr>Objectives:</vt:lpstr>
      <vt:lpstr>PowerPoint Presentation</vt:lpstr>
      <vt:lpstr>PowerPoint Presentation</vt:lpstr>
      <vt:lpstr>PowerPoint Presentation</vt:lpstr>
      <vt:lpstr>Results Cont..</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Udunze Obioha</dc:creator>
  <cp:lastModifiedBy>Udunze Obioha</cp:lastModifiedBy>
  <cp:revision>6</cp:revision>
  <dcterms:created xsi:type="dcterms:W3CDTF">2025-06-21T22:36:21Z</dcterms:created>
  <dcterms:modified xsi:type="dcterms:W3CDTF">2025-07-06T02:27:30Z</dcterms:modified>
</cp:coreProperties>
</file>