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A_371552FF.xml" ContentType="application/vnd.ms-powerpoint.comments+xml"/>
  <Override PartName="/ppt/comments/modernComment_101_A09F9A03.xml" ContentType="application/vnd.ms-powerpoint.comments+xml"/>
  <Override PartName="/ppt/comments/modernComment_117_4F155227.xml" ContentType="application/vnd.ms-powerpoint.comments+xml"/>
  <Override PartName="/ppt/comments/modernComment_10E_BEB8CB3E.xml" ContentType="application/vnd.ms-powerpoint.comments+xml"/>
  <Override PartName="/ppt/comments/modernComment_10F_29262153.xml" ContentType="application/vnd.ms-powerpoint.comments+xml"/>
  <Override PartName="/ppt/comments/modernComment_11A_8640652D.xml" ContentType="application/vnd.ms-powerpoint.comments+xml"/>
  <Override PartName="/ppt/comments/modernComment_108_576ADE98.xml" ContentType="application/vnd.ms-powerpoint.comments+xml"/>
  <Override PartName="/ppt/comments/modernComment_103_B105FB1C.xml" ContentType="application/vnd.ms-powerpoint.comments+xml"/>
  <Override PartName="/ppt/comments/modernComment_105_CEC0C1AB.xml" ContentType="application/vnd.ms-powerpoint.comment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Lst>
  <p:notesMasterIdLst>
    <p:notesMasterId r:id="rId21"/>
  </p:notesMasterIdLst>
  <p:sldIdLst>
    <p:sldId id="266" r:id="rId2"/>
    <p:sldId id="273" r:id="rId3"/>
    <p:sldId id="257" r:id="rId4"/>
    <p:sldId id="258" r:id="rId5"/>
    <p:sldId id="274" r:id="rId6"/>
    <p:sldId id="280" r:id="rId7"/>
    <p:sldId id="275" r:id="rId8"/>
    <p:sldId id="279" r:id="rId9"/>
    <p:sldId id="270" r:id="rId10"/>
    <p:sldId id="286" r:id="rId11"/>
    <p:sldId id="287" r:id="rId12"/>
    <p:sldId id="288" r:id="rId13"/>
    <p:sldId id="271" r:id="rId14"/>
    <p:sldId id="282" r:id="rId15"/>
    <p:sldId id="264" r:id="rId16"/>
    <p:sldId id="259" r:id="rId17"/>
    <p:sldId id="283" r:id="rId18"/>
    <p:sldId id="261"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DD0677-4315-83EA-7B31-4FFE2FE45676}" name="Haberer, Jessica E.,MD" initials="JH" userId="S::jhaberer@mgb.org::3e0f9d89-cbe6-4700-ae9c-23ca826f2d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A9F52-1C28-4FDB-AC33-DA4C987F05DD}" v="5" dt="2025-07-09T16:11:5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3085" autoAdjust="0"/>
  </p:normalViewPr>
  <p:slideViewPr>
    <p:cSldViewPr snapToGrid="0" snapToObjects="1">
      <p:cViewPr>
        <p:scale>
          <a:sx n="100" d="100"/>
          <a:sy n="100" d="100"/>
        </p:scale>
        <p:origin x="168" y="-117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berer, Jessica E.,MD" userId="3e0f9d89-cbe6-4700-ae9c-23ca826f2d7a" providerId="ADAL" clId="{6A9A9F52-1C28-4FDB-AC33-DA4C987F05DD}"/>
    <pc:docChg chg="undo custSel addSld delSld modSld">
      <pc:chgData name="Haberer, Jessica E.,MD" userId="3e0f9d89-cbe6-4700-ae9c-23ca826f2d7a" providerId="ADAL" clId="{6A9A9F52-1C28-4FDB-AC33-DA4C987F05DD}" dt="2025-07-09T16:12:22.892" v="812" actId="14100"/>
      <pc:docMkLst>
        <pc:docMk/>
      </pc:docMkLst>
      <pc:sldChg chg="modSp mod">
        <pc:chgData name="Haberer, Jessica E.,MD" userId="3e0f9d89-cbe6-4700-ae9c-23ca826f2d7a" providerId="ADAL" clId="{6A9A9F52-1C28-4FDB-AC33-DA4C987F05DD}" dt="2025-07-09T16:12:22.892" v="812" actId="14100"/>
        <pc:sldMkLst>
          <pc:docMk/>
          <pc:sldMk cId="2969959196" sldId="259"/>
        </pc:sldMkLst>
        <pc:picChg chg="mod">
          <ac:chgData name="Haberer, Jessica E.,MD" userId="3e0f9d89-cbe6-4700-ae9c-23ca826f2d7a" providerId="ADAL" clId="{6A9A9F52-1C28-4FDB-AC33-DA4C987F05DD}" dt="2025-07-09T16:12:22.892" v="812" actId="14100"/>
          <ac:picMkLst>
            <pc:docMk/>
            <pc:sldMk cId="2969959196" sldId="259"/>
            <ac:picMk id="7" creationId="{00000000-0000-0000-0000-000000000000}"/>
          </ac:picMkLst>
        </pc:picChg>
      </pc:sldChg>
      <pc:sldChg chg="modSp mod">
        <pc:chgData name="Haberer, Jessica E.,MD" userId="3e0f9d89-cbe6-4700-ae9c-23ca826f2d7a" providerId="ADAL" clId="{6A9A9F52-1C28-4FDB-AC33-DA4C987F05DD}" dt="2025-07-09T16:11:44.712" v="811" actId="108"/>
        <pc:sldMkLst>
          <pc:docMk/>
          <pc:sldMk cId="3468738987" sldId="261"/>
        </pc:sldMkLst>
        <pc:spChg chg="mod">
          <ac:chgData name="Haberer, Jessica E.,MD" userId="3e0f9d89-cbe6-4700-ae9c-23ca826f2d7a" providerId="ADAL" clId="{6A9A9F52-1C28-4FDB-AC33-DA4C987F05DD}" dt="2025-07-09T16:11:05.033" v="806" actId="20577"/>
          <ac:spMkLst>
            <pc:docMk/>
            <pc:sldMk cId="3468738987" sldId="261"/>
            <ac:spMk id="4" creationId="{63C3AA59-AF57-4542-96DD-81773C010CCB}"/>
          </ac:spMkLst>
        </pc:spChg>
        <pc:spChg chg="mod">
          <ac:chgData name="Haberer, Jessica E.,MD" userId="3e0f9d89-cbe6-4700-ae9c-23ca826f2d7a" providerId="ADAL" clId="{6A9A9F52-1C28-4FDB-AC33-DA4C987F05DD}" dt="2025-07-09T16:11:44.712" v="811" actId="108"/>
          <ac:spMkLst>
            <pc:docMk/>
            <pc:sldMk cId="3468738987" sldId="261"/>
            <ac:spMk id="13" creationId="{00000000-0000-0000-0000-000000000000}"/>
          </ac:spMkLst>
        </pc:spChg>
        <pc:picChg chg="mod">
          <ac:chgData name="Haberer, Jessica E.,MD" userId="3e0f9d89-cbe6-4700-ae9c-23ca826f2d7a" providerId="ADAL" clId="{6A9A9F52-1C28-4FDB-AC33-DA4C987F05DD}" dt="2025-07-09T16:11:26.898" v="809" actId="1076"/>
          <ac:picMkLst>
            <pc:docMk/>
            <pc:sldMk cId="3468738987" sldId="261"/>
            <ac:picMk id="7" creationId="{00000000-0000-0000-0000-000000000000}"/>
          </ac:picMkLst>
        </pc:picChg>
        <pc:picChg chg="mod">
          <ac:chgData name="Haberer, Jessica E.,MD" userId="3e0f9d89-cbe6-4700-ae9c-23ca826f2d7a" providerId="ADAL" clId="{6A9A9F52-1C28-4FDB-AC33-DA4C987F05DD}" dt="2025-07-09T16:11:24.732" v="808" actId="1076"/>
          <ac:picMkLst>
            <pc:docMk/>
            <pc:sldMk cId="3468738987" sldId="261"/>
            <ac:picMk id="10" creationId="{00000000-0000-0000-0000-000000000000}"/>
          </ac:picMkLst>
        </pc:picChg>
        <pc:picChg chg="mod">
          <ac:chgData name="Haberer, Jessica E.,MD" userId="3e0f9d89-cbe6-4700-ae9c-23ca826f2d7a" providerId="ADAL" clId="{6A9A9F52-1C28-4FDB-AC33-DA4C987F05DD}" dt="2025-07-09T16:11:29.928" v="810" actId="1076"/>
          <ac:picMkLst>
            <pc:docMk/>
            <pc:sldMk cId="3468738987" sldId="261"/>
            <ac:picMk id="12" creationId="{00000000-0000-0000-0000-000000000000}"/>
          </ac:picMkLst>
        </pc:picChg>
      </pc:sldChg>
      <pc:sldChg chg="modSp mod">
        <pc:chgData name="Haberer, Jessica E.,MD" userId="3e0f9d89-cbe6-4700-ae9c-23ca826f2d7a" providerId="ADAL" clId="{6A9A9F52-1C28-4FDB-AC33-DA4C987F05DD}" dt="2025-07-09T15:53:06.715" v="307" actId="20577"/>
        <pc:sldMkLst>
          <pc:docMk/>
          <pc:sldMk cId="3199781694" sldId="270"/>
        </pc:sldMkLst>
        <pc:graphicFrameChg chg="modGraphic">
          <ac:chgData name="Haberer, Jessica E.,MD" userId="3e0f9d89-cbe6-4700-ae9c-23ca826f2d7a" providerId="ADAL" clId="{6A9A9F52-1C28-4FDB-AC33-DA4C987F05DD}" dt="2025-07-09T15:53:06.715" v="307" actId="20577"/>
          <ac:graphicFrameMkLst>
            <pc:docMk/>
            <pc:sldMk cId="3199781694" sldId="270"/>
            <ac:graphicFrameMk id="6" creationId="{00000000-0000-0000-0000-000000000000}"/>
          </ac:graphicFrameMkLst>
        </pc:graphicFrameChg>
      </pc:sldChg>
      <pc:sldChg chg="delSp modSp mod">
        <pc:chgData name="Haberer, Jessica E.,MD" userId="3e0f9d89-cbe6-4700-ae9c-23ca826f2d7a" providerId="ADAL" clId="{6A9A9F52-1C28-4FDB-AC33-DA4C987F05DD}" dt="2025-07-09T16:10:00.340" v="793" actId="1076"/>
        <pc:sldMkLst>
          <pc:docMk/>
          <pc:sldMk cId="690364755" sldId="271"/>
        </pc:sldMkLst>
        <pc:spChg chg="mod">
          <ac:chgData name="Haberer, Jessica E.,MD" userId="3e0f9d89-cbe6-4700-ae9c-23ca826f2d7a" providerId="ADAL" clId="{6A9A9F52-1C28-4FDB-AC33-DA4C987F05DD}" dt="2025-07-09T16:10:00.340" v="793" actId="1076"/>
          <ac:spMkLst>
            <pc:docMk/>
            <pc:sldMk cId="690364755" sldId="271"/>
            <ac:spMk id="3" creationId="{8CE90B16-2195-3B57-1EC8-7E57E4200D04}"/>
          </ac:spMkLst>
        </pc:spChg>
        <pc:spChg chg="mod">
          <ac:chgData name="Haberer, Jessica E.,MD" userId="3e0f9d89-cbe6-4700-ae9c-23ca826f2d7a" providerId="ADAL" clId="{6A9A9F52-1C28-4FDB-AC33-DA4C987F05DD}" dt="2025-07-09T16:08:48.353" v="787" actId="20577"/>
          <ac:spMkLst>
            <pc:docMk/>
            <pc:sldMk cId="690364755" sldId="271"/>
            <ac:spMk id="5" creationId="{00000000-0000-0000-0000-000000000000}"/>
          </ac:spMkLst>
        </pc:spChg>
        <pc:graphicFrameChg chg="del modGraphic">
          <ac:chgData name="Haberer, Jessica E.,MD" userId="3e0f9d89-cbe6-4700-ae9c-23ca826f2d7a" providerId="ADAL" clId="{6A9A9F52-1C28-4FDB-AC33-DA4C987F05DD}" dt="2025-07-09T16:08:05.310" v="764" actId="478"/>
          <ac:graphicFrameMkLst>
            <pc:docMk/>
            <pc:sldMk cId="690364755" sldId="271"/>
            <ac:graphicFrameMk id="2" creationId="{00000000-0000-0000-0000-000000000000}"/>
          </ac:graphicFrameMkLst>
        </pc:graphicFrameChg>
      </pc:sldChg>
      <pc:sldChg chg="modSp mod">
        <pc:chgData name="Haberer, Jessica E.,MD" userId="3e0f9d89-cbe6-4700-ae9c-23ca826f2d7a" providerId="ADAL" clId="{6A9A9F52-1C28-4FDB-AC33-DA4C987F05DD}" dt="2025-07-09T16:09:19.878" v="791" actId="20577"/>
        <pc:sldMkLst>
          <pc:docMk/>
          <pc:sldMk cId="717229294" sldId="273"/>
        </pc:sldMkLst>
        <pc:spChg chg="mod">
          <ac:chgData name="Haberer, Jessica E.,MD" userId="3e0f9d89-cbe6-4700-ae9c-23ca826f2d7a" providerId="ADAL" clId="{6A9A9F52-1C28-4FDB-AC33-DA4C987F05DD}" dt="2025-07-09T16:09:19.878" v="791" actId="20577"/>
          <ac:spMkLst>
            <pc:docMk/>
            <pc:sldMk cId="717229294" sldId="273"/>
            <ac:spMk id="15" creationId="{4E5FFE6B-D131-D786-03AC-701185BB5B74}"/>
          </ac:spMkLst>
        </pc:spChg>
      </pc:sldChg>
      <pc:sldChg chg="modSp mod">
        <pc:chgData name="Haberer, Jessica E.,MD" userId="3e0f9d89-cbe6-4700-ae9c-23ca826f2d7a" providerId="ADAL" clId="{6A9A9F52-1C28-4FDB-AC33-DA4C987F05DD}" dt="2025-07-09T15:38:26.110" v="6" actId="5793"/>
        <pc:sldMkLst>
          <pc:docMk/>
          <pc:sldMk cId="1195127185" sldId="274"/>
        </pc:sldMkLst>
        <pc:spChg chg="mod">
          <ac:chgData name="Haberer, Jessica E.,MD" userId="3e0f9d89-cbe6-4700-ae9c-23ca826f2d7a" providerId="ADAL" clId="{6A9A9F52-1C28-4FDB-AC33-DA4C987F05DD}" dt="2025-07-09T15:38:26.110" v="6" actId="5793"/>
          <ac:spMkLst>
            <pc:docMk/>
            <pc:sldMk cId="1195127185" sldId="274"/>
            <ac:spMk id="2" creationId="{00000000-0000-0000-0000-000000000000}"/>
          </ac:spMkLst>
        </pc:spChg>
      </pc:sldChg>
      <pc:sldChg chg="modSp mod">
        <pc:chgData name="Haberer, Jessica E.,MD" userId="3e0f9d89-cbe6-4700-ae9c-23ca826f2d7a" providerId="ADAL" clId="{6A9A9F52-1C28-4FDB-AC33-DA4C987F05DD}" dt="2025-07-09T15:41:01.096" v="140" actId="20577"/>
        <pc:sldMkLst>
          <pc:docMk/>
          <pc:sldMk cId="22195818" sldId="275"/>
        </pc:sldMkLst>
        <pc:spChg chg="mod">
          <ac:chgData name="Haberer, Jessica E.,MD" userId="3e0f9d89-cbe6-4700-ae9c-23ca826f2d7a" providerId="ADAL" clId="{6A9A9F52-1C28-4FDB-AC33-DA4C987F05DD}" dt="2025-07-09T15:41:01.096" v="140" actId="20577"/>
          <ac:spMkLst>
            <pc:docMk/>
            <pc:sldMk cId="22195818" sldId="275"/>
            <ac:spMk id="2" creationId="{00000000-0000-0000-0000-000000000000}"/>
          </ac:spMkLst>
        </pc:spChg>
      </pc:sldChg>
      <pc:sldChg chg="addSp delSp modSp mod">
        <pc:chgData name="Haberer, Jessica E.,MD" userId="3e0f9d89-cbe6-4700-ae9c-23ca826f2d7a" providerId="ADAL" clId="{6A9A9F52-1C28-4FDB-AC33-DA4C987F05DD}" dt="2025-07-09T16:09:52.219" v="792" actId="20577"/>
        <pc:sldMkLst>
          <pc:docMk/>
          <pc:sldMk cId="2093741677" sldId="284"/>
        </pc:sldMkLst>
        <pc:spChg chg="mod">
          <ac:chgData name="Haberer, Jessica E.,MD" userId="3e0f9d89-cbe6-4700-ae9c-23ca826f2d7a" providerId="ADAL" clId="{6A9A9F52-1C28-4FDB-AC33-DA4C987F05DD}" dt="2025-07-09T16:09:52.219" v="792" actId="20577"/>
          <ac:spMkLst>
            <pc:docMk/>
            <pc:sldMk cId="2093741677" sldId="284"/>
            <ac:spMk id="4" creationId="{10681640-B741-C751-BC64-8036B3868613}"/>
          </ac:spMkLst>
        </pc:spChg>
        <pc:graphicFrameChg chg="mod modGraphic">
          <ac:chgData name="Haberer, Jessica E.,MD" userId="3e0f9d89-cbe6-4700-ae9c-23ca826f2d7a" providerId="ADAL" clId="{6A9A9F52-1C28-4FDB-AC33-DA4C987F05DD}" dt="2025-07-09T16:01:26.522" v="436" actId="14100"/>
          <ac:graphicFrameMkLst>
            <pc:docMk/>
            <pc:sldMk cId="2093741677" sldId="284"/>
            <ac:graphicFrameMk id="3" creationId="{00000000-0000-0000-0000-000000000000}"/>
          </ac:graphicFrameMkLst>
        </pc:graphicFrameChg>
        <pc:graphicFrameChg chg="mod modGraphic">
          <ac:chgData name="Haberer, Jessica E.,MD" userId="3e0f9d89-cbe6-4700-ae9c-23ca826f2d7a" providerId="ADAL" clId="{6A9A9F52-1C28-4FDB-AC33-DA4C987F05DD}" dt="2025-07-09T16:05:06.700" v="536" actId="14100"/>
          <ac:graphicFrameMkLst>
            <pc:docMk/>
            <pc:sldMk cId="2093741677" sldId="284"/>
            <ac:graphicFrameMk id="5" creationId="{00000000-0000-0000-0000-000000000000}"/>
          </ac:graphicFrameMkLst>
        </pc:graphicFrameChg>
        <pc:picChg chg="del">
          <ac:chgData name="Haberer, Jessica E.,MD" userId="3e0f9d89-cbe6-4700-ae9c-23ca826f2d7a" providerId="ADAL" clId="{6A9A9F52-1C28-4FDB-AC33-DA4C987F05DD}" dt="2025-07-09T15:58:29.779" v="398" actId="478"/>
          <ac:picMkLst>
            <pc:docMk/>
            <pc:sldMk cId="2093741677" sldId="284"/>
            <ac:picMk id="2" creationId="{00000000-0000-0000-0000-000000000000}"/>
          </ac:picMkLst>
        </pc:picChg>
        <pc:picChg chg="add mod">
          <ac:chgData name="Haberer, Jessica E.,MD" userId="3e0f9d89-cbe6-4700-ae9c-23ca826f2d7a" providerId="ADAL" clId="{6A9A9F52-1C28-4FDB-AC33-DA4C987F05DD}" dt="2025-07-09T15:59:30.323" v="411" actId="1076"/>
          <ac:picMkLst>
            <pc:docMk/>
            <pc:sldMk cId="2093741677" sldId="284"/>
            <ac:picMk id="6" creationId="{EECAAE06-3D0F-FF89-50DB-DE885D31BF7B}"/>
          </ac:picMkLst>
        </pc:picChg>
      </pc:sldChg>
      <pc:sldChg chg="modSp add mod">
        <pc:chgData name="Haberer, Jessica E.,MD" userId="3e0f9d89-cbe6-4700-ae9c-23ca826f2d7a" providerId="ADAL" clId="{6A9A9F52-1C28-4FDB-AC33-DA4C987F05DD}" dt="2025-07-09T15:54:24.540" v="318" actId="14734"/>
        <pc:sldMkLst>
          <pc:docMk/>
          <pc:sldMk cId="937582269" sldId="286"/>
        </pc:sldMkLst>
        <pc:graphicFrameChg chg="modGraphic">
          <ac:chgData name="Haberer, Jessica E.,MD" userId="3e0f9d89-cbe6-4700-ae9c-23ca826f2d7a" providerId="ADAL" clId="{6A9A9F52-1C28-4FDB-AC33-DA4C987F05DD}" dt="2025-07-09T15:54:24.540" v="318" actId="14734"/>
          <ac:graphicFrameMkLst>
            <pc:docMk/>
            <pc:sldMk cId="937582269" sldId="286"/>
            <ac:graphicFrameMk id="6" creationId="{3E6B78B1-0366-4D84-035F-C52689AFB7DC}"/>
          </ac:graphicFrameMkLst>
        </pc:graphicFrameChg>
      </pc:sldChg>
      <pc:sldChg chg="modSp add mod">
        <pc:chgData name="Haberer, Jessica E.,MD" userId="3e0f9d89-cbe6-4700-ae9c-23ca826f2d7a" providerId="ADAL" clId="{6A9A9F52-1C28-4FDB-AC33-DA4C987F05DD}" dt="2025-07-09T15:57:55.399" v="392" actId="255"/>
        <pc:sldMkLst>
          <pc:docMk/>
          <pc:sldMk cId="844480281" sldId="287"/>
        </pc:sldMkLst>
        <pc:graphicFrameChg chg="modGraphic">
          <ac:chgData name="Haberer, Jessica E.,MD" userId="3e0f9d89-cbe6-4700-ae9c-23ca826f2d7a" providerId="ADAL" clId="{6A9A9F52-1C28-4FDB-AC33-DA4C987F05DD}" dt="2025-07-09T15:57:55.399" v="392" actId="255"/>
          <ac:graphicFrameMkLst>
            <pc:docMk/>
            <pc:sldMk cId="844480281" sldId="287"/>
            <ac:graphicFrameMk id="6" creationId="{EA0E517E-4938-853C-B6DC-2B332D3C53B7}"/>
          </ac:graphicFrameMkLst>
        </pc:graphicFrameChg>
      </pc:sldChg>
      <pc:sldChg chg="add del">
        <pc:chgData name="Haberer, Jessica E.,MD" userId="3e0f9d89-cbe6-4700-ae9c-23ca826f2d7a" providerId="ADAL" clId="{6A9A9F52-1C28-4FDB-AC33-DA4C987F05DD}" dt="2025-07-09T15:46:18.797" v="146" actId="47"/>
        <pc:sldMkLst>
          <pc:docMk/>
          <pc:sldMk cId="302961179" sldId="288"/>
        </pc:sldMkLst>
      </pc:sldChg>
      <pc:sldChg chg="delSp modSp add del mod">
        <pc:chgData name="Haberer, Jessica E.,MD" userId="3e0f9d89-cbe6-4700-ae9c-23ca826f2d7a" providerId="ADAL" clId="{6A9A9F52-1C28-4FDB-AC33-DA4C987F05DD}" dt="2025-07-09T15:58:58.537" v="403" actId="47"/>
        <pc:sldMkLst>
          <pc:docMk/>
          <pc:sldMk cId="3138361470" sldId="288"/>
        </pc:sldMkLst>
        <pc:graphicFrameChg chg="del">
          <ac:chgData name="Haberer, Jessica E.,MD" userId="3e0f9d89-cbe6-4700-ae9c-23ca826f2d7a" providerId="ADAL" clId="{6A9A9F52-1C28-4FDB-AC33-DA4C987F05DD}" dt="2025-07-09T15:58:14.523" v="394" actId="478"/>
          <ac:graphicFrameMkLst>
            <pc:docMk/>
            <pc:sldMk cId="3138361470" sldId="288"/>
            <ac:graphicFrameMk id="3" creationId="{FBEF13F7-5F92-8773-2166-46CE31EBD489}"/>
          </ac:graphicFrameMkLst>
        </pc:graphicFrameChg>
        <pc:graphicFrameChg chg="del">
          <ac:chgData name="Haberer, Jessica E.,MD" userId="3e0f9d89-cbe6-4700-ae9c-23ca826f2d7a" providerId="ADAL" clId="{6A9A9F52-1C28-4FDB-AC33-DA4C987F05DD}" dt="2025-07-09T15:58:18.214" v="395" actId="478"/>
          <ac:graphicFrameMkLst>
            <pc:docMk/>
            <pc:sldMk cId="3138361470" sldId="288"/>
            <ac:graphicFrameMk id="5" creationId="{F5AEE4DC-5581-94FA-8169-12BF700E74D8}"/>
          </ac:graphicFrameMkLst>
        </pc:graphicFrameChg>
        <pc:picChg chg="del mod">
          <ac:chgData name="Haberer, Jessica E.,MD" userId="3e0f9d89-cbe6-4700-ae9c-23ca826f2d7a" providerId="ADAL" clId="{6A9A9F52-1C28-4FDB-AC33-DA4C987F05DD}" dt="2025-07-09T15:58:25.628" v="397" actId="21"/>
          <ac:picMkLst>
            <pc:docMk/>
            <pc:sldMk cId="3138361470" sldId="288"/>
            <ac:picMk id="2" creationId="{EECAAE06-3D0F-FF89-50DB-DE885D31BF7B}"/>
          </ac:picMkLst>
        </pc:picChg>
      </pc:sldChg>
    </pc:docChg>
  </pc:docChgLst>
</pc:chgInfo>
</file>

<file path=ppt/comments/modernComment_101_A09F9A03.xml><?xml version="1.0" encoding="utf-8"?>
<p188:cmLst xmlns:a="http://schemas.openxmlformats.org/drawingml/2006/main" xmlns:r="http://schemas.openxmlformats.org/officeDocument/2006/relationships" xmlns:p188="http://schemas.microsoft.com/office/powerpoint/2018/8/main">
  <p188:cm id="{A2E25527-CF12-4AAF-AFE4-2E6EC411E457}" authorId="{43DD0677-4315-83EA-7B31-4FFE2FE45676}" created="2025-07-01T23:22:02.286">
    <ac:deMkLst xmlns:ac="http://schemas.microsoft.com/office/drawing/2013/main/command">
      <pc:docMk xmlns:pc="http://schemas.microsoft.com/office/powerpoint/2013/main/command"/>
      <pc:sldMk xmlns:pc="http://schemas.microsoft.com/office/powerpoint/2013/main/command" cId="2694814211" sldId="257"/>
      <ac:spMk id="3" creationId="{EEBEBCFC-4907-6648-87B8-5CEE435505BA}"/>
    </ac:deMkLst>
    <p188:txBody>
      <a:bodyPr/>
      <a:lstStyle/>
      <a:p>
        <a:r>
          <a:rPr lang="en-US"/>
          <a:t>I cut the text down but try to cut a bit more. This is a lot to read</a:t>
        </a:r>
      </a:p>
    </p188:txBody>
  </p188:cm>
</p188:cmLst>
</file>

<file path=ppt/comments/modernComment_103_B105FB1C.xml><?xml version="1.0" encoding="utf-8"?>
<p188:cmLst xmlns:a="http://schemas.openxmlformats.org/drawingml/2006/main" xmlns:r="http://schemas.openxmlformats.org/officeDocument/2006/relationships" xmlns:p188="http://schemas.microsoft.com/office/powerpoint/2018/8/main">
  <p188:cm id="{4C34F33E-EC9F-4221-905B-9F9CA866AD19}" authorId="{43DD0677-4315-83EA-7B31-4FFE2FE45676}" created="2025-07-01T23:14:12.982">
    <ac:txMkLst xmlns:ac="http://schemas.microsoft.com/office/drawing/2013/main/command">
      <pc:docMk xmlns:pc="http://schemas.microsoft.com/office/powerpoint/2013/main/command"/>
      <pc:sldMk xmlns:pc="http://schemas.microsoft.com/office/powerpoint/2013/main/command" cId="2969959196" sldId="259"/>
      <ac:spMk id="2" creationId="{2F4A9785-5714-F747-B084-91CE0A734F24}"/>
      <ac:txMk cp="194" len="17">
        <ac:context len="551" hash="808707793"/>
      </ac:txMk>
    </ac:txMkLst>
    <p188:pos x="5637013" y="1355988"/>
    <p188:txBody>
      <a:bodyPr/>
      <a:lstStyle/>
      <a:p>
        <a:r>
          <a:rPr lang="en-US"/>
          <a:t>Can you say what you think those standards should be based on our data?</a:t>
        </a:r>
      </a:p>
    </p188:txBody>
  </p188:cm>
</p188:cmLst>
</file>

<file path=ppt/comments/modernComment_105_CEC0C1AB.xml><?xml version="1.0" encoding="utf-8"?>
<p188:cmLst xmlns:a="http://schemas.openxmlformats.org/drawingml/2006/main" xmlns:r="http://schemas.openxmlformats.org/officeDocument/2006/relationships" xmlns:p188="http://schemas.microsoft.com/office/powerpoint/2018/8/main">
  <p188:cm id="{52D193BC-8AC4-4575-A10A-158218C336DF}" authorId="{43DD0677-4315-83EA-7B31-4FFE2FE45676}" created="2025-07-01T23:20:54.494">
    <ac:deMkLst xmlns:ac="http://schemas.microsoft.com/office/drawing/2013/main/command">
      <pc:docMk xmlns:pc="http://schemas.microsoft.com/office/powerpoint/2013/main/command"/>
      <pc:sldMk xmlns:pc="http://schemas.microsoft.com/office/powerpoint/2013/main/command" cId="3468738987" sldId="261"/>
      <ac:spMk id="2" creationId="{A1010A4E-4F36-9D4C-97C5-9AF4FEF49D21}"/>
    </ac:deMkLst>
    <p188:txBody>
      <a:bodyPr/>
      <a:lstStyle/>
      <a:p>
        <a:r>
          <a:rPr lang="en-US"/>
          <a:t>Please add our team photos and acknowledge NIH (R21MH132436), all Kisumu based team members, Lindsey, Dr. Dorcas Kamuya, and our NC State colleagues (Drs. Bill Rand and Rakesh Ravi).
</a:t>
        </a:r>
      </a:p>
    </p188:txBody>
  </p188:cm>
</p188:cmLst>
</file>

<file path=ppt/comments/modernComment_108_576ADE98.xml><?xml version="1.0" encoding="utf-8"?>
<p188:cmLst xmlns:a="http://schemas.openxmlformats.org/drawingml/2006/main" xmlns:r="http://schemas.openxmlformats.org/officeDocument/2006/relationships" xmlns:p188="http://schemas.microsoft.com/office/powerpoint/2018/8/main">
  <p188:cm id="{371906F6-9E2B-4833-9DC3-1B6158BCF768}" authorId="{43DD0677-4315-83EA-7B31-4FFE2FE45676}" created="2025-07-01T23:12:23.998">
    <ac:deMkLst xmlns:ac="http://schemas.microsoft.com/office/drawing/2013/main/command">
      <pc:docMk xmlns:pc="http://schemas.microsoft.com/office/powerpoint/2013/main/command"/>
      <pc:sldMk xmlns:pc="http://schemas.microsoft.com/office/powerpoint/2013/main/command" cId="1466621592" sldId="264"/>
      <ac:spMk id="2" creationId="{C688F98D-7295-E343-8A23-37562C7E37F9}"/>
    </ac:deMkLst>
    <p188:txBody>
      <a:bodyPr/>
      <a:lstStyle/>
      <a:p>
        <a:r>
          <a:rPr lang="en-US"/>
          <a:t>Can you frame the limitations in terms of the ethical analysis? The lack of input from other groups is valid in this regard. You may also want to mention the experience was limited to just providing data and not getting feedback or linkages to services (as is planned).</a:t>
        </a:r>
      </a:p>
    </p188:txBody>
  </p188:cm>
</p188:cmLst>
</file>

<file path=ppt/comments/modernComment_10A_371552FF.xml><?xml version="1.0" encoding="utf-8"?>
<p188:cmLst xmlns:a="http://schemas.openxmlformats.org/drawingml/2006/main" xmlns:r="http://schemas.openxmlformats.org/officeDocument/2006/relationships" xmlns:p188="http://schemas.microsoft.com/office/powerpoint/2018/8/main">
  <p188:cm id="{B6ED6F9E-E52B-4377-9783-F236933ED8AD}" authorId="{43DD0677-4315-83EA-7B31-4FFE2FE45676}" created="2025-07-01T23:21:35.994">
    <ac:deMkLst xmlns:ac="http://schemas.microsoft.com/office/drawing/2013/main/command">
      <pc:docMk xmlns:pc="http://schemas.microsoft.com/office/powerpoint/2013/main/command"/>
      <pc:sldMk xmlns:pc="http://schemas.microsoft.com/office/powerpoint/2013/main/command" cId="924144383" sldId="266"/>
      <ac:spMk id="4" creationId="{44289A9C-59C8-D96C-FF8D-6EF6BF55A525}"/>
    </ac:deMkLst>
    <p188:txBody>
      <a:bodyPr/>
      <a:lstStyle/>
      <a:p>
        <a:r>
          <a:rPr lang="en-US"/>
          <a:t>Add coauthors here or on the acknowledgement slide</a:t>
        </a:r>
      </a:p>
    </p188:txBody>
  </p188:cm>
</p188:cmLst>
</file>

<file path=ppt/comments/modernComment_10E_BEB8CB3E.xml><?xml version="1.0" encoding="utf-8"?>
<p188:cmLst xmlns:a="http://schemas.openxmlformats.org/drawingml/2006/main" xmlns:r="http://schemas.openxmlformats.org/officeDocument/2006/relationships" xmlns:p188="http://schemas.microsoft.com/office/powerpoint/2018/8/main">
  <p188:cm id="{7F1F2E7A-613C-43D4-B405-90B9CB8983D4}" authorId="{43DD0677-4315-83EA-7B31-4FFE2FE45676}" created="2025-07-01T13:57:25.264">
    <ac:deMkLst xmlns:ac="http://schemas.microsoft.com/office/drawing/2013/main/command">
      <pc:docMk xmlns:pc="http://schemas.microsoft.com/office/powerpoint/2013/main/command"/>
      <pc:sldMk xmlns:pc="http://schemas.microsoft.com/office/powerpoint/2013/main/command" cId="3199781694" sldId="270"/>
      <ac:spMk id="4" creationId="{10681640-B741-C751-BC64-8036B3868613}"/>
    </ac:deMkLst>
    <p188:txBody>
      <a:bodyPr/>
      <a:lstStyle/>
      <a:p>
        <a:r>
          <a:rPr lang="en-US"/>
          <a:t>This is very dense. I would make 1 slide per concept. 
Do you also want to add the differences with the follow up interviews?</a:t>
        </a:r>
      </a:p>
    </p188:txBody>
  </p188:cm>
</p188:cmLst>
</file>

<file path=ppt/comments/modernComment_10F_29262153.xml><?xml version="1.0" encoding="utf-8"?>
<p188:cmLst xmlns:a="http://schemas.openxmlformats.org/drawingml/2006/main" xmlns:r="http://schemas.openxmlformats.org/officeDocument/2006/relationships" xmlns:p188="http://schemas.microsoft.com/office/powerpoint/2018/8/main">
  <p188:cm id="{566869D2-5707-4A16-B866-4DFB7EB6F2AC}" authorId="{43DD0677-4315-83EA-7B31-4FFE2FE45676}" created="2025-07-01T23:08:57.795">
    <pc:sldMkLst xmlns:pc="http://schemas.microsoft.com/office/powerpoint/2013/main/command">
      <pc:docMk/>
      <pc:sldMk cId="690364755" sldId="271"/>
    </pc:sldMkLst>
    <p188:txBody>
      <a:bodyPr/>
      <a:lstStyle/>
      <a:p>
        <a:r>
          <a:rPr lang="en-US"/>
          <a:t>As noted, we may need to stay focused on the ethics pieces for time. I therefore might cut this table or limit the comparison to the ethics angle.</a:t>
        </a:r>
      </a:p>
    </p188:txBody>
  </p188:cm>
  <p188:cm id="{49DB28CE-1E61-491C-9DC8-71ABE452728F}" authorId="{43DD0677-4315-83EA-7B31-4FFE2FE45676}" created="2025-07-01T23:10:01.592">
    <ac:deMkLst xmlns:ac="http://schemas.microsoft.com/office/drawing/2013/main/command">
      <pc:docMk xmlns:pc="http://schemas.microsoft.com/office/powerpoint/2013/main/command"/>
      <pc:sldMk xmlns:pc="http://schemas.microsoft.com/office/powerpoint/2013/main/command" cId="690364755" sldId="271"/>
      <ac:spMk id="5" creationId="{00000000-0000-0000-0000-000000000000}"/>
    </ac:deMkLst>
    <p188:txBody>
      <a:bodyPr/>
      <a:lstStyle/>
      <a:p>
        <a:r>
          <a:rPr lang="en-US"/>
          <a:t>I would focus on the ethical concerns for the Discussion. What do you think are the key messages?</a:t>
        </a:r>
      </a:p>
    </p188:txBody>
  </p188:cm>
</p188:cmLst>
</file>

<file path=ppt/comments/modernComment_117_4F155227.xml><?xml version="1.0" encoding="utf-8"?>
<p188:cmLst xmlns:a="http://schemas.openxmlformats.org/drawingml/2006/main" xmlns:r="http://schemas.openxmlformats.org/officeDocument/2006/relationships" xmlns:p188="http://schemas.microsoft.com/office/powerpoint/2018/8/main">
  <p188:cm id="{07857361-D685-4784-93E2-03A5B63E9ECA}" authorId="{43DD0677-4315-83EA-7B31-4FFE2FE45676}" created="2025-07-01T13:57:00.153">
    <ac:deMkLst xmlns:ac="http://schemas.microsoft.com/office/drawing/2013/main/command">
      <pc:docMk xmlns:pc="http://schemas.microsoft.com/office/powerpoint/2013/main/command"/>
      <pc:sldMk xmlns:pc="http://schemas.microsoft.com/office/powerpoint/2013/main/command" cId="1326797351" sldId="279"/>
      <ac:spMk id="2" creationId="{00000000-0000-0000-0000-000000000000}"/>
    </ac:deMkLst>
    <p188:txBody>
      <a:bodyPr/>
      <a:lstStyle/>
      <a:p>
        <a:r>
          <a:rPr lang="en-US"/>
          <a:t>May need to cut for time</a:t>
        </a:r>
      </a:p>
    </p188:txBody>
  </p188:cm>
</p188:cmLst>
</file>

<file path=ppt/comments/modernComment_11A_8640652D.xml><?xml version="1.0" encoding="utf-8"?>
<p188:cmLst xmlns:a="http://schemas.openxmlformats.org/drawingml/2006/main" xmlns:r="http://schemas.openxmlformats.org/officeDocument/2006/relationships" xmlns:p188="http://schemas.microsoft.com/office/powerpoint/2018/8/main">
  <p188:cm id="{2D4CF9E7-1C32-45AD-99B2-0BF4D4E14415}" authorId="{43DD0677-4315-83EA-7B31-4FFE2FE45676}" created="2025-07-01T23:10:26.492">
    <ac:deMkLst xmlns:ac="http://schemas.microsoft.com/office/drawing/2013/main/command">
      <pc:docMk xmlns:pc="http://schemas.microsoft.com/office/powerpoint/2013/main/command"/>
      <pc:sldMk xmlns:pc="http://schemas.microsoft.com/office/powerpoint/2013/main/command" cId="2252367149" sldId="282"/>
      <ac:spMk id="3" creationId="{00000000-0000-0000-0000-000000000000}"/>
    </ac:deMkLst>
    <p188:txBody>
      <a:bodyPr/>
      <a:lstStyle/>
      <a:p>
        <a:r>
          <a:rPr lang="en-US"/>
          <a:t>Again, I think you should stick to the ethics piece.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AC4D20E5-D8F7-594B-9D91-F763D43B9AF7}" type="datetimeFigureOut">
              <a:rPr lang="en-GB" smtClean="0"/>
              <a:pPr/>
              <a:t>11/07/2025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BE8DCDC-D13C-2549-BE6A-717E9EED41AD}" type="slidenum">
              <a:rPr lang="en-GB" smtClean="0"/>
              <a:pPr/>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a:t>
            </a:fld>
            <a:endParaRPr lang="en-GB" dirty="0"/>
          </a:p>
        </p:txBody>
      </p:sp>
    </p:spTree>
    <p:extLst>
      <p:ext uri="{BB962C8B-B14F-4D97-AF65-F5344CB8AC3E}">
        <p14:creationId xmlns:p14="http://schemas.microsoft.com/office/powerpoint/2010/main" val="59738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Confidentiality elicited themes including</a:t>
            </a:r>
            <a:r>
              <a:rPr lang="en-US" baseline="0" dirty="0" smtClean="0"/>
              <a:t>: trust in researchers, anonymity precautions, and accountability measures.</a:t>
            </a:r>
            <a:endParaRPr lang="en-US" dirty="0" smtClean="0"/>
          </a:p>
          <a:p>
            <a:r>
              <a:rPr lang="en-US" dirty="0" smtClean="0"/>
              <a:t>While justice discussed</a:t>
            </a:r>
            <a:r>
              <a:rPr lang="en-US" baseline="0" dirty="0" smtClean="0"/>
              <a:t> bystander messages, inclusivity and diversity in research participation, and concerns around language barrier.</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10</a:t>
            </a:fld>
            <a:endParaRPr lang="en-GB" dirty="0"/>
          </a:p>
        </p:txBody>
      </p:sp>
    </p:spTree>
    <p:extLst>
      <p:ext uri="{BB962C8B-B14F-4D97-AF65-F5344CB8AC3E}">
        <p14:creationId xmlns:p14="http://schemas.microsoft.com/office/powerpoint/2010/main" val="405991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Non-maleficence</a:t>
            </a:r>
            <a:r>
              <a:rPr lang="en-US" baseline="0" dirty="0" smtClean="0"/>
              <a:t> themes included criminality, implications, mitigation of concerns, and data falsification. A bioethicist made this observation during the first FGD:</a:t>
            </a:r>
            <a:endParaRPr lang="en-US" dirty="0" smtClean="0"/>
          </a:p>
          <a:p>
            <a:r>
              <a:rPr lang="en-US" dirty="0" smtClean="0"/>
              <a:t>Privacy tackled data protection, breaches, and opinions on deleted messages.</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11</a:t>
            </a:fld>
            <a:endParaRPr lang="en-GB" dirty="0"/>
          </a:p>
        </p:txBody>
      </p:sp>
    </p:spTree>
    <p:extLst>
      <p:ext uri="{BB962C8B-B14F-4D97-AF65-F5344CB8AC3E}">
        <p14:creationId xmlns:p14="http://schemas.microsoft.com/office/powerpoint/2010/main" val="2406034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young women and bioethicists raised serious concerns about privacy risks linked to accessing third-party and deleted messages, potential embarrassment, data leaks, and breaches during AI algorithm development. Bioethicists questioned the feasibility of achieving truly informed consent due to the complexities of sentiment analysis. </a:t>
            </a:r>
          </a:p>
          <a:p>
            <a:r>
              <a:rPr lang="en-US" dirty="0" smtClean="0"/>
              <a:t>Young women recommended strong data protections, including anonymization and involving non-Kenyans in handling sensitive data. Bioethicists emphasized the need for participant-centered, iterative consent form development and proposed using publicly available social media data instead of personal content. They also called for ethical bodies to establish legal guidelines around breaches, especially when criminal activity may be uncovered.</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12</a:t>
            </a:fld>
            <a:endParaRPr lang="en-GB" dirty="0"/>
          </a:p>
        </p:txBody>
      </p:sp>
    </p:spTree>
    <p:extLst>
      <p:ext uri="{BB962C8B-B14F-4D97-AF65-F5344CB8AC3E}">
        <p14:creationId xmlns:p14="http://schemas.microsoft.com/office/powerpoint/2010/main" val="354366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nutshell, </a:t>
            </a:r>
          </a:p>
          <a:p>
            <a:r>
              <a:rPr lang="en-US" dirty="0" smtClean="0"/>
              <a:t>Traditional HIV risk tools often rely on self-reporting, which may be limited by social desirability bias.</a:t>
            </a:r>
          </a:p>
          <a:p>
            <a:r>
              <a:rPr lang="en-US" dirty="0" smtClean="0"/>
              <a:t>The SMaaRT Study introduces an AI-driven approach that minimizes user bias and enhances privacy-aware automation.</a:t>
            </a:r>
          </a:p>
          <a:p>
            <a:r>
              <a:rPr lang="en-US" dirty="0" smtClean="0"/>
              <a:t>Draws inspiration from models like WAND for STI prediction and aims to complement existing tools like RAST.</a:t>
            </a:r>
          </a:p>
          <a:p>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13</a:t>
            </a:fld>
            <a:endParaRPr lang="en-GB" dirty="0"/>
          </a:p>
        </p:txBody>
      </p:sp>
    </p:spTree>
    <p:extLst>
      <p:ext uri="{BB962C8B-B14F-4D97-AF65-F5344CB8AC3E}">
        <p14:creationId xmlns:p14="http://schemas.microsoft.com/office/powerpoint/2010/main" val="59074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certain limitations to our</a:t>
            </a:r>
            <a:r>
              <a:rPr lang="en-US" baseline="0" dirty="0" smtClean="0"/>
              <a:t> study, which we have to acknowledge:</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15</a:t>
            </a:fld>
            <a:endParaRPr lang="en-GB" dirty="0"/>
          </a:p>
        </p:txBody>
      </p:sp>
    </p:spTree>
    <p:extLst>
      <p:ext uri="{BB962C8B-B14F-4D97-AF65-F5344CB8AC3E}">
        <p14:creationId xmlns:p14="http://schemas.microsoft.com/office/powerpoint/2010/main" val="3647433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Ethical integrity is key to designing AI health tools. The SMaaRT study contributes actionable insights to guide consent, data handling, and responsible innovation in sentiment-based HIV risk prediction.</a:t>
            </a:r>
          </a:p>
          <a:p>
            <a:r>
              <a:rPr lang="en-US" dirty="0" smtClean="0"/>
              <a:t>These findings provide guidance for researchers developing AI-based prediction tools in HIV prevention and health behavior analysis. They highlight the importance of safeguarding ethical principles such as privacy, confidentiality, and non-maleficence. The study urges ethical review boards to establish clear standards for participant protection in sentiment analysis research. Publication of these insights aims to inform broader discussions around data ethics in digital health innovation, offering value to future studies on responsible AI tool development.</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16</a:t>
            </a:fld>
            <a:endParaRPr lang="en-GB" dirty="0"/>
          </a:p>
        </p:txBody>
      </p:sp>
    </p:spTree>
    <p:extLst>
      <p:ext uri="{BB962C8B-B14F-4D97-AF65-F5344CB8AC3E}">
        <p14:creationId xmlns:p14="http://schemas.microsoft.com/office/powerpoint/2010/main" val="329356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These</a:t>
            </a:r>
            <a:r>
              <a:rPr lang="en-US" baseline="0" dirty="0" smtClean="0"/>
              <a:t> f</a:t>
            </a:r>
            <a:r>
              <a:rPr lang="en-US" dirty="0" smtClean="0"/>
              <a:t>indings will inform the development of a scalable risk prediction prototype, with potential for full-scale clinical trials.</a:t>
            </a:r>
          </a:p>
          <a:p>
            <a:r>
              <a:rPr lang="en-US" dirty="0" smtClean="0"/>
              <a:t>Broader insights will support ethical frameworks for integrating AI in digital public health globally.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study will inform a future large-scale clinical trial in Kisumu, involving thousands of women and linking app-generated HIV risk insights to real-world incidence.</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pPr/>
              <a:t>17</a:t>
            </a:fld>
            <a:endParaRPr lang="en-GB" dirty="0"/>
          </a:p>
        </p:txBody>
      </p:sp>
    </p:spTree>
    <p:extLst>
      <p:ext uri="{BB962C8B-B14F-4D97-AF65-F5344CB8AC3E}">
        <p14:creationId xmlns:p14="http://schemas.microsoft.com/office/powerpoint/2010/main" val="260784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18</a:t>
            </a:fld>
            <a:endParaRPr lang="en-GB" dirty="0"/>
          </a:p>
        </p:txBody>
      </p:sp>
    </p:spTree>
    <p:extLst>
      <p:ext uri="{BB962C8B-B14F-4D97-AF65-F5344CB8AC3E}">
        <p14:creationId xmlns:p14="http://schemas.microsoft.com/office/powerpoint/2010/main" val="42344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anose="020B0604030504040204" pitchFamily="34" charset="0"/>
                <a:ea typeface="+mn-ea"/>
                <a:cs typeface="+mn-cs"/>
              </a:rPr>
              <a:t>The main question this study wishes to answer is:</a:t>
            </a:r>
          </a:p>
          <a:p>
            <a:r>
              <a:rPr lang="en-US" sz="1200" b="0" i="0" kern="1200" dirty="0" smtClean="0">
                <a:solidFill>
                  <a:schemeClr val="tx1"/>
                </a:solidFill>
                <a:effectLst/>
                <a:latin typeface="Verdana" panose="020B0604030504040204" pitchFamily="34" charset="0"/>
                <a:ea typeface="+mn-ea"/>
                <a:cs typeface="+mn-cs"/>
              </a:rPr>
              <a:t>How would populations respond to proven effective HIV preventive services if they were aware of their level of risk for acquiring the virus, based on AI projections? </a:t>
            </a:r>
          </a:p>
          <a:p>
            <a:r>
              <a:rPr lang="en-US" sz="1200" b="0" i="0" kern="1200" dirty="0" smtClean="0">
                <a:solidFill>
                  <a:schemeClr val="tx1"/>
                </a:solidFill>
                <a:effectLst/>
                <a:latin typeface="Verdana" panose="020B0604030504040204" pitchFamily="34" charset="0"/>
                <a:ea typeface="+mn-ea"/>
                <a:cs typeface="+mn-cs"/>
              </a:rPr>
              <a:t>The problem this abstract is addressing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What (though) are the ethical considerations in the development and use of an AI tool that assesses a user’s HIV risk based on their social media and SMS chats smartphone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Verdana" panose="020B0604030504040204" pitchFamily="34" charset="0"/>
              <a:ea typeface="+mn-ea"/>
              <a:cs typeface="+mn-cs"/>
            </a:endParaRPr>
          </a:p>
          <a:p>
            <a:r>
              <a:rPr lang="en-US" sz="1200" b="0" i="0" kern="1200" dirty="0" smtClean="0">
                <a:solidFill>
                  <a:schemeClr val="tx1"/>
                </a:solidFill>
                <a:effectLst/>
                <a:latin typeface="Verdana" panose="020B0604030504040204" pitchFamily="34" charset="0"/>
                <a:ea typeface="+mn-ea"/>
                <a:cs typeface="+mn-cs"/>
              </a:rPr>
              <a:t>Effective</a:t>
            </a:r>
            <a:r>
              <a:rPr lang="en-US" sz="1200" b="0" i="0" kern="1200" baseline="0" dirty="0" smtClean="0">
                <a:solidFill>
                  <a:schemeClr val="tx1"/>
                </a:solidFill>
                <a:effectLst/>
                <a:latin typeface="Verdana" panose="020B0604030504040204" pitchFamily="34" charset="0"/>
                <a:ea typeface="+mn-ea"/>
                <a:cs typeface="+mn-cs"/>
              </a:rPr>
              <a:t> </a:t>
            </a:r>
            <a:r>
              <a:rPr lang="en-US" sz="1200" b="0" i="0" kern="1200" dirty="0" smtClean="0">
                <a:solidFill>
                  <a:schemeClr val="tx1"/>
                </a:solidFill>
                <a:effectLst/>
                <a:latin typeface="Verdana" panose="020B0604030504040204" pitchFamily="34" charset="0"/>
                <a:ea typeface="+mn-ea"/>
                <a:cs typeface="+mn-cs"/>
              </a:rPr>
              <a:t>HIV prevention options—</a:t>
            </a:r>
            <a:r>
              <a:rPr lang="en-US" sz="1200" b="0" i="0" kern="1200" dirty="0" err="1" smtClean="0">
                <a:solidFill>
                  <a:schemeClr val="tx1"/>
                </a:solidFill>
                <a:effectLst/>
                <a:latin typeface="Verdana" panose="020B0604030504040204" pitchFamily="34" charset="0"/>
                <a:ea typeface="+mn-ea"/>
                <a:cs typeface="+mn-cs"/>
              </a:rPr>
              <a:t>PrEP</a:t>
            </a:r>
            <a:r>
              <a:rPr lang="en-US" sz="1200" b="0" i="0" kern="1200" dirty="0" smtClean="0">
                <a:solidFill>
                  <a:schemeClr val="tx1"/>
                </a:solidFill>
                <a:effectLst/>
                <a:latin typeface="Verdana" panose="020B0604030504040204" pitchFamily="34" charset="0"/>
                <a:ea typeface="+mn-ea"/>
                <a:cs typeface="+mn-cs"/>
              </a:rPr>
              <a:t>, condom use, male circumcision, testing, and counseling—</a:t>
            </a:r>
            <a:r>
              <a:rPr lang="en-US" sz="1200" b="0" i="0" kern="1200" baseline="0" dirty="0" smtClean="0">
                <a:solidFill>
                  <a:schemeClr val="tx1"/>
                </a:solidFill>
                <a:effectLst/>
                <a:latin typeface="Verdana" panose="020B0604030504040204" pitchFamily="34" charset="0"/>
                <a:ea typeface="+mn-ea"/>
                <a:cs typeface="+mn-cs"/>
              </a:rPr>
              <a:t> would be more impactful </a:t>
            </a:r>
            <a:r>
              <a:rPr lang="en-US" sz="1200" b="0" i="0" kern="1200" dirty="0" smtClean="0">
                <a:solidFill>
                  <a:schemeClr val="tx1"/>
                </a:solidFill>
                <a:effectLst/>
                <a:latin typeface="Verdana" panose="020B0604030504040204" pitchFamily="34" charset="0"/>
                <a:ea typeface="+mn-ea"/>
                <a:cs typeface="+mn-cs"/>
              </a:rPr>
              <a:t>when adopted by intended beneficiaries, like adolescent girls and young women (AGYW). However, uptake remains limited, as many individuals remain unaware of their level of risk to contract the virus.</a:t>
            </a:r>
          </a:p>
          <a:p>
            <a:r>
              <a:rPr lang="en-US" sz="1200" b="0" i="0" kern="1200" dirty="0" smtClean="0">
                <a:solidFill>
                  <a:schemeClr val="tx1"/>
                </a:solidFill>
                <a:effectLst/>
                <a:latin typeface="Verdana" panose="020B0604030504040204" pitchFamily="34" charset="0"/>
                <a:ea typeface="+mn-ea"/>
                <a:cs typeface="+mn-cs"/>
              </a:rPr>
              <a:t>Initial responses point to possibilities of deliberate action by users of AI technology-based HIV risk predicting tool </a:t>
            </a:r>
            <a:r>
              <a:rPr lang="en-US" sz="1200" b="1" i="0" kern="1200" dirty="0" smtClean="0">
                <a:solidFill>
                  <a:schemeClr val="tx1"/>
                </a:solidFill>
                <a:effectLst/>
                <a:latin typeface="Verdana" panose="020B0604030504040204" pitchFamily="34" charset="0"/>
                <a:ea typeface="+mn-ea"/>
                <a:cs typeface="+mn-cs"/>
              </a:rPr>
              <a:t>to seek HIV testing and preventive services, and to address primary escalators of risk</a:t>
            </a:r>
            <a:r>
              <a:rPr lang="en-US" sz="1200" b="0" i="0" kern="1200" dirty="0" smtClean="0">
                <a:solidFill>
                  <a:schemeClr val="tx1"/>
                </a:solidFill>
                <a:effectLst/>
                <a:latin typeface="Verdana" panose="020B0604030504040204" pitchFamily="34" charset="0"/>
                <a:ea typeface="+mn-ea"/>
                <a:cs typeface="+mn-cs"/>
              </a:rPr>
              <a:t>. Yet we can only speculate on how populations would most likely respond to such</a:t>
            </a:r>
            <a:r>
              <a:rPr lang="en-US" sz="1200" b="0" i="0" kern="1200" baseline="0" dirty="0" smtClean="0">
                <a:solidFill>
                  <a:schemeClr val="tx1"/>
                </a:solidFill>
                <a:effectLst/>
                <a:latin typeface="Verdana" panose="020B0604030504040204" pitchFamily="34" charset="0"/>
                <a:ea typeface="+mn-ea"/>
                <a:cs typeface="+mn-cs"/>
              </a:rPr>
              <a:t> a tool the moment it becomes available</a:t>
            </a:r>
            <a:r>
              <a:rPr lang="en-US" sz="1200" b="0" i="0" kern="1200" dirty="0" smtClean="0">
                <a:solidFill>
                  <a:schemeClr val="tx1"/>
                </a:solidFill>
                <a:effectLst/>
                <a:latin typeface="Verdana" panose="020B0604030504040204" pitchFamily="34" charset="0"/>
                <a:ea typeface="+mn-ea"/>
                <a:cs typeface="+mn-cs"/>
              </a:rPr>
              <a:t>.</a:t>
            </a:r>
          </a:p>
          <a:p>
            <a:endParaRPr lang="en-US" sz="1200" b="0" i="0" kern="1200" dirty="0" smtClean="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Verdana" panose="020B0604030504040204" pitchFamily="34" charset="0"/>
                <a:ea typeface="+mn-ea"/>
                <a:cs typeface="+mn-cs"/>
              </a:rPr>
              <a:t>There is need for more novel approaches to help populations be aware of their individual HIV acquisition risk levels; and, hopefully, thereby spark deliberate preventive action. Yet, any such innovations must make sure to uphold ethical standards,</a:t>
            </a:r>
            <a:r>
              <a:rPr lang="en-GB" sz="1200" b="0" i="0" kern="1200" baseline="0" dirty="0" smtClean="0">
                <a:solidFill>
                  <a:schemeClr val="tx1"/>
                </a:solidFill>
                <a:effectLst/>
                <a:latin typeface="Verdana" panose="020B0604030504040204" pitchFamily="34" charset="0"/>
                <a:ea typeface="+mn-ea"/>
                <a:cs typeface="+mn-cs"/>
              </a:rPr>
              <a:t> for acceptability that leads to it achieving it’s objective.</a:t>
            </a:r>
            <a:endParaRPr lang="en-US" sz="1200" b="0" i="0" kern="1200" dirty="0" smtClean="0">
              <a:solidFill>
                <a:schemeClr val="tx1"/>
              </a:solidFill>
              <a:effectLst/>
              <a:latin typeface="Verdana" panose="020B0604030504040204" pitchFamily="34" charset="0"/>
              <a:ea typeface="+mn-ea"/>
              <a:cs typeface="+mn-cs"/>
            </a:endParaRPr>
          </a:p>
          <a:p>
            <a:endParaRPr lang="en-US" sz="1200" b="0" i="0" kern="1200" dirty="0" smtClean="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2</a:t>
            </a:fld>
            <a:endParaRPr lang="en-GB" dirty="0"/>
          </a:p>
        </p:txBody>
      </p:sp>
    </p:spTree>
    <p:extLst>
      <p:ext uri="{BB962C8B-B14F-4D97-AF65-F5344CB8AC3E}">
        <p14:creationId xmlns:p14="http://schemas.microsoft.com/office/powerpoint/2010/main" val="216858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panose="020B0604030504040204" pitchFamily="34" charset="0"/>
                <a:ea typeface="+mn-ea"/>
                <a:cs typeface="+mn-cs"/>
              </a:rPr>
              <a:t>Sentiment</a:t>
            </a:r>
            <a:r>
              <a:rPr lang="en-GB" sz="1200" b="0" i="0" kern="1200" baseline="0" dirty="0" smtClean="0">
                <a:solidFill>
                  <a:schemeClr val="tx1"/>
                </a:solidFill>
                <a:effectLst/>
                <a:latin typeface="Verdana" panose="020B0604030504040204" pitchFamily="34" charset="0"/>
                <a:ea typeface="+mn-ea"/>
                <a:cs typeface="+mn-cs"/>
              </a:rPr>
              <a:t> analysis was used during </a:t>
            </a:r>
            <a:r>
              <a:rPr lang="en-GB" sz="1200" b="0" i="0" kern="1200" baseline="0" dirty="0" err="1" smtClean="0">
                <a:solidFill>
                  <a:schemeClr val="tx1"/>
                </a:solidFill>
                <a:effectLst/>
                <a:latin typeface="Verdana" panose="020B0604030504040204" pitchFamily="34" charset="0"/>
                <a:ea typeface="+mn-ea"/>
                <a:cs typeface="+mn-cs"/>
              </a:rPr>
              <a:t>covid</a:t>
            </a:r>
            <a:r>
              <a:rPr lang="en-GB" sz="1200" b="0" i="0" kern="1200" baseline="0" dirty="0" smtClean="0">
                <a:solidFill>
                  <a:schemeClr val="tx1"/>
                </a:solidFill>
                <a:effectLst/>
                <a:latin typeface="Verdana" panose="020B0604030504040204" pitchFamily="34" charset="0"/>
                <a:ea typeface="+mn-ea"/>
                <a:cs typeface="+mn-cs"/>
              </a:rPr>
              <a:t> 19, to map out hot-spot areas. Given the amount of authentic interpersonal data which is transacted over everyday interactions, </a:t>
            </a:r>
            <a:r>
              <a:rPr lang="en-GB" sz="1200" b="0" i="0" kern="1200" dirty="0" smtClean="0">
                <a:solidFill>
                  <a:schemeClr val="tx1"/>
                </a:solidFill>
                <a:effectLst/>
                <a:latin typeface="Verdana" panose="020B0604030504040204" pitchFamily="34" charset="0"/>
                <a:ea typeface="+mn-ea"/>
                <a:cs typeface="+mn-cs"/>
              </a:rPr>
              <a:t>Artificial Intelligence has a promise of providing such an innovative platform, through sentiment analysis. </a:t>
            </a:r>
          </a:p>
          <a:p>
            <a:r>
              <a:rPr lang="en-GB" sz="1200" b="0" i="0" kern="1200" dirty="0" err="1" smtClean="0">
                <a:solidFill>
                  <a:schemeClr val="tx1"/>
                </a:solidFill>
                <a:effectLst/>
                <a:latin typeface="Verdana" panose="020B0604030504040204" pitchFamily="34" charset="0"/>
                <a:ea typeface="+mn-ea"/>
                <a:cs typeface="+mn-cs"/>
              </a:rPr>
              <a:t>SMaaRT</a:t>
            </a:r>
            <a:r>
              <a:rPr lang="en-GB" sz="1200" b="0" i="0" kern="1200" dirty="0" smtClean="0">
                <a:solidFill>
                  <a:schemeClr val="tx1"/>
                </a:solidFill>
                <a:effectLst/>
                <a:latin typeface="Verdana" panose="020B0604030504040204" pitchFamily="34" charset="0"/>
                <a:ea typeface="+mn-ea"/>
                <a:cs typeface="+mn-cs"/>
              </a:rPr>
              <a:t> Study posits that, if individuals are aware of their predicted risk level</a:t>
            </a:r>
            <a:r>
              <a:rPr lang="en-GB" sz="1200" b="0" i="0" kern="1200" baseline="0" dirty="0" smtClean="0">
                <a:solidFill>
                  <a:schemeClr val="tx1"/>
                </a:solidFill>
                <a:effectLst/>
                <a:latin typeface="Verdana" panose="020B0604030504040204" pitchFamily="34" charset="0"/>
                <a:ea typeface="+mn-ea"/>
                <a:cs typeface="+mn-cs"/>
              </a:rPr>
              <a:t>s for contracting HIV: they will most likely take action to seek preventive measures and address causal factors.</a:t>
            </a:r>
            <a:r>
              <a:rPr lang="en-GB" sz="1200" b="0" i="0" kern="1200" dirty="0" smtClean="0">
                <a:solidFill>
                  <a:schemeClr val="tx1"/>
                </a:solidFill>
                <a:effectLst/>
                <a:latin typeface="Verdana" panose="020B0604030504040204" pitchFamily="34" charset="0"/>
                <a:ea typeface="+mn-ea"/>
                <a:cs typeface="+mn-cs"/>
              </a:rPr>
              <a:t/>
            </a:r>
            <a:br>
              <a:rPr lang="en-GB" sz="1200" b="0" i="0" kern="1200" dirty="0" smtClean="0">
                <a:solidFill>
                  <a:schemeClr val="tx1"/>
                </a:solidFill>
                <a:effectLst/>
                <a:latin typeface="Verdan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3</a:t>
            </a:fld>
            <a:endParaRPr lang="en-GB" dirty="0"/>
          </a:p>
        </p:txBody>
      </p:sp>
    </p:spTree>
    <p:extLst>
      <p:ext uri="{BB962C8B-B14F-4D97-AF65-F5344CB8AC3E}">
        <p14:creationId xmlns:p14="http://schemas.microsoft.com/office/powerpoint/2010/main" val="159358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Verdana" panose="020B0604030504040204" pitchFamily="34" charset="0"/>
                <a:ea typeface="+mn-ea"/>
                <a:cs typeface="+mn-cs"/>
              </a:rPr>
              <a:t>The overall goal of</a:t>
            </a:r>
            <a:r>
              <a:rPr lang="en-GB" sz="1200" b="0" i="0" kern="1200" baseline="0" dirty="0" smtClean="0">
                <a:solidFill>
                  <a:schemeClr val="tx1"/>
                </a:solidFill>
                <a:effectLst/>
                <a:latin typeface="Verdana" panose="020B0604030504040204" pitchFamily="34" charset="0"/>
                <a:ea typeface="+mn-ea"/>
                <a:cs typeface="+mn-cs"/>
              </a:rPr>
              <a:t> </a:t>
            </a:r>
            <a:r>
              <a:rPr lang="en-GB" sz="1200" b="0" i="0" kern="1200" baseline="0" dirty="0" err="1" smtClean="0">
                <a:solidFill>
                  <a:schemeClr val="tx1"/>
                </a:solidFill>
                <a:effectLst/>
                <a:latin typeface="Verdana" panose="020B0604030504040204" pitchFamily="34" charset="0"/>
                <a:ea typeface="+mn-ea"/>
                <a:cs typeface="+mn-cs"/>
              </a:rPr>
              <a:t>SMaaRT</a:t>
            </a:r>
            <a:r>
              <a:rPr lang="en-GB" sz="1200" b="0" i="0" kern="1200" baseline="0" dirty="0" smtClean="0">
                <a:solidFill>
                  <a:schemeClr val="tx1"/>
                </a:solidFill>
                <a:effectLst/>
                <a:latin typeface="Verdana" panose="020B0604030504040204" pitchFamily="34" charset="0"/>
                <a:ea typeface="+mn-ea"/>
                <a:cs typeface="+mn-cs"/>
              </a:rPr>
              <a:t> </a:t>
            </a:r>
            <a:r>
              <a:rPr lang="en-GB" sz="1200" b="0" i="0" kern="1200" dirty="0" smtClean="0">
                <a:solidFill>
                  <a:schemeClr val="tx1"/>
                </a:solidFill>
                <a:effectLst/>
                <a:latin typeface="Verdana" panose="020B0604030504040204" pitchFamily="34" charset="0"/>
                <a:ea typeface="+mn-ea"/>
                <a:cs typeface="+mn-cs"/>
              </a:rPr>
              <a:t>is to develop a Smartphone-based HIV risk predicting tool, which users can easily access and run from wherever to inform them of their level of HIV risk; thus need to seek preventive services. </a:t>
            </a:r>
            <a:r>
              <a:rPr lang="en-US" sz="1200" b="0" i="0" kern="1200" dirty="0" smtClean="0">
                <a:solidFill>
                  <a:schemeClr val="tx1"/>
                </a:solidFill>
                <a:effectLst/>
                <a:latin typeface="Verdana" panose="020B0604030504040204" pitchFamily="34" charset="0"/>
                <a:ea typeface="+mn-ea"/>
                <a:cs typeface="+mn-cs"/>
              </a:rPr>
              <a:t>The  goal is to develop a tool that can complement the existing tools for HIV needs prevention assessment such as the RAST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The Objective of this paper is to explore the</a:t>
            </a:r>
            <a:r>
              <a:rPr lang="en-US" sz="1200" b="0" i="0" kern="1200" baseline="0" dirty="0" smtClean="0">
                <a:solidFill>
                  <a:schemeClr val="tx1"/>
                </a:solidFill>
                <a:effectLst/>
                <a:latin typeface="Verdana" panose="020B0604030504040204" pitchFamily="34" charset="0"/>
                <a:ea typeface="+mn-ea"/>
                <a:cs typeface="+mn-cs"/>
              </a:rPr>
              <a:t> ethical concerns in the development and operationalization of such a SMaaRT tool.</a:t>
            </a:r>
            <a:endParaRPr lang="en-US" sz="1200" b="0" i="0" kern="1200" dirty="0" smtClean="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1BE8DCDC-D13C-2549-BE6A-717E9EED41AD}" type="slidenum">
              <a:rPr lang="en-GB" smtClean="0"/>
              <a:pPr/>
              <a:t>4</a:t>
            </a:fld>
            <a:endParaRPr lang="en-GB" dirty="0"/>
          </a:p>
        </p:txBody>
      </p:sp>
    </p:spTree>
    <p:extLst>
      <p:ext uri="{BB962C8B-B14F-4D97-AF65-F5344CB8AC3E}">
        <p14:creationId xmlns:p14="http://schemas.microsoft.com/office/powerpoint/2010/main" val="353880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Verdana" panose="020B0604030504040204" pitchFamily="34" charset="0"/>
                <a:ea typeface="+mn-ea"/>
                <a:cs typeface="+mn-cs"/>
              </a:rPr>
              <a:t>The Social Media as a Risk Tool, </a:t>
            </a:r>
            <a:r>
              <a:rPr lang="en-GB" sz="1200" b="0" i="1" kern="1200" dirty="0" err="1" smtClean="0">
                <a:solidFill>
                  <a:schemeClr val="tx1"/>
                </a:solidFill>
                <a:effectLst/>
                <a:latin typeface="Verdana" panose="020B0604030504040204" pitchFamily="34" charset="0"/>
                <a:ea typeface="+mn-ea"/>
                <a:cs typeface="+mn-cs"/>
              </a:rPr>
              <a:t>SMaaRT</a:t>
            </a:r>
            <a:r>
              <a:rPr lang="en-GB" sz="1200" b="0" i="1" kern="1200" dirty="0" smtClean="0">
                <a:solidFill>
                  <a:schemeClr val="tx1"/>
                </a:solidFill>
                <a:effectLst/>
                <a:latin typeface="Verdana" panose="020B0604030504040204" pitchFamily="34" charset="0"/>
                <a:ea typeface="+mn-ea"/>
                <a:cs typeface="+mn-cs"/>
              </a:rPr>
              <a:t> Study design is a Sequential Exploratory Design. In Sequential Exploratory Qualitative  Design, one study aim informs the next aim or step; in prototype development.</a:t>
            </a:r>
            <a:endParaRPr lang="en-US" sz="1200" b="0" i="0" kern="1200" dirty="0" smtClean="0">
              <a:solidFill>
                <a:schemeClr val="tx1"/>
              </a:solidFill>
              <a:effectLst/>
              <a:latin typeface="Verdana" panose="020B0604030504040204" pitchFamily="34" charset="0"/>
              <a:ea typeface="+mn-ea"/>
              <a:cs typeface="+mn-cs"/>
            </a:endParaRPr>
          </a:p>
          <a:p>
            <a:endParaRPr lang="en-US" dirty="0" smtClean="0"/>
          </a:p>
          <a:p>
            <a:r>
              <a:rPr lang="en-US" sz="1200" b="1" i="0" kern="1200" dirty="0" smtClean="0">
                <a:solidFill>
                  <a:schemeClr val="tx1"/>
                </a:solidFill>
                <a:effectLst/>
                <a:latin typeface="Verdana" panose="020B0604030504040204" pitchFamily="34" charset="0"/>
                <a:ea typeface="+mn-ea"/>
                <a:cs typeface="+mn-cs"/>
              </a:rPr>
              <a:t>At AIM1 </a:t>
            </a:r>
            <a:r>
              <a:rPr lang="en-US" sz="1200" b="0" i="0" kern="1200" dirty="0" smtClean="0">
                <a:solidFill>
                  <a:schemeClr val="tx1"/>
                </a:solidFill>
                <a:effectLst/>
                <a:latin typeface="Verdana" panose="020B0604030504040204" pitchFamily="34" charset="0"/>
                <a:ea typeface="+mn-ea"/>
                <a:cs typeface="+mn-cs"/>
              </a:rPr>
              <a:t>We </a:t>
            </a:r>
            <a:r>
              <a:rPr lang="en-US" sz="1200" b="1" i="0" kern="1200" dirty="0" smtClean="0">
                <a:solidFill>
                  <a:schemeClr val="tx1"/>
                </a:solidFill>
                <a:effectLst/>
                <a:latin typeface="Verdana" panose="020B0604030504040204" pitchFamily="34" charset="0"/>
                <a:ea typeface="+mn-ea"/>
                <a:cs typeface="+mn-cs"/>
              </a:rPr>
              <a:t>Explored ethical concerns that may influence access to and analysis of SMS and social media messages: </a:t>
            </a:r>
            <a:r>
              <a:rPr lang="en-US" sz="1200" b="0" i="0" kern="1200" dirty="0" smtClean="0">
                <a:solidFill>
                  <a:schemeClr val="tx1"/>
                </a:solidFill>
                <a:effectLst/>
                <a:latin typeface="Verdana" panose="020B0604030504040204" pitchFamily="34" charset="0"/>
                <a:ea typeface="+mn-ea"/>
                <a:cs typeface="+mn-cs"/>
              </a:rPr>
              <a:t>whereby we conducted 2 FGDs with 11 bioethicists, and in-depth interviews with 32 young women </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5</a:t>
            </a:fld>
            <a:endParaRPr lang="en-GB" dirty="0"/>
          </a:p>
        </p:txBody>
      </p:sp>
    </p:spTree>
    <p:extLst>
      <p:ext uri="{BB962C8B-B14F-4D97-AF65-F5344CB8AC3E}">
        <p14:creationId xmlns:p14="http://schemas.microsoft.com/office/powerpoint/2010/main" val="192017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panose="020B0604030504040204" pitchFamily="34" charset="0"/>
                <a:ea typeface="+mn-ea"/>
                <a:cs typeface="+mn-cs"/>
              </a:rPr>
              <a:t>AGYW participants</a:t>
            </a:r>
            <a:r>
              <a:rPr lang="en-US" sz="1200" b="0" i="0" kern="1200" baseline="0" dirty="0" smtClean="0">
                <a:solidFill>
                  <a:schemeClr val="tx1"/>
                </a:solidFill>
                <a:effectLst/>
                <a:latin typeface="Verdana" panose="020B0604030504040204" pitchFamily="34" charset="0"/>
                <a:ea typeface="+mn-ea"/>
                <a:cs typeface="+mn-cs"/>
              </a:rPr>
              <a:t> were recruited while seeking SRH services </a:t>
            </a:r>
            <a:r>
              <a:rPr lang="en-US" sz="1200" b="0" i="0" kern="1200" dirty="0" smtClean="0">
                <a:solidFill>
                  <a:schemeClr val="tx1"/>
                </a:solidFill>
                <a:effectLst/>
                <a:latin typeface="Verdana" panose="020B0604030504040204" pitchFamily="34" charset="0"/>
                <a:ea typeface="+mn-ea"/>
                <a:cs typeface="+mn-cs"/>
              </a:rPr>
              <a:t>from 4 public health facilities, within Kisumu county – Kenya;</a:t>
            </a:r>
            <a:r>
              <a:rPr lang="en-US" sz="1200" b="0" i="0" kern="1200" baseline="0" dirty="0" smtClean="0">
                <a:solidFill>
                  <a:schemeClr val="tx1"/>
                </a:solidFill>
                <a:effectLst/>
                <a:latin typeface="Verdana" panose="020B0604030504040204" pitchFamily="34" charset="0"/>
                <a:ea typeface="+mn-ea"/>
                <a:cs typeface="+mn-cs"/>
              </a:rPr>
              <a:t> namely </a:t>
            </a:r>
            <a:r>
              <a:rPr lang="en-US" sz="1200" b="0" i="0" kern="1200" baseline="0" dirty="0" err="1" smtClean="0">
                <a:solidFill>
                  <a:schemeClr val="tx1"/>
                </a:solidFill>
                <a:effectLst/>
                <a:latin typeface="Verdana" panose="020B0604030504040204" pitchFamily="34" charset="0"/>
                <a:ea typeface="+mn-ea"/>
                <a:cs typeface="+mn-cs"/>
              </a:rPr>
              <a:t>Kuoyo</a:t>
            </a:r>
            <a:r>
              <a:rPr lang="en-US" sz="1200" b="0" i="0" kern="1200" baseline="0" dirty="0" smtClean="0">
                <a:solidFill>
                  <a:schemeClr val="tx1"/>
                </a:solidFill>
                <a:effectLst/>
                <a:latin typeface="Verdana" panose="020B0604030504040204" pitchFamily="34" charset="0"/>
                <a:ea typeface="+mn-ea"/>
                <a:cs typeface="+mn-cs"/>
              </a:rPr>
              <a:t> health center, </a:t>
            </a:r>
            <a:r>
              <a:rPr lang="en-US" sz="1200" b="0" i="0" kern="1200" baseline="0" dirty="0" err="1" smtClean="0">
                <a:solidFill>
                  <a:schemeClr val="tx1"/>
                </a:solidFill>
                <a:effectLst/>
                <a:latin typeface="Verdana" panose="020B0604030504040204" pitchFamily="34" charset="0"/>
                <a:ea typeface="+mn-ea"/>
                <a:cs typeface="+mn-cs"/>
              </a:rPr>
              <a:t>Ahero</a:t>
            </a:r>
            <a:r>
              <a:rPr lang="en-US" sz="1200" b="0" i="0" kern="1200" baseline="0" dirty="0" smtClean="0">
                <a:solidFill>
                  <a:schemeClr val="tx1"/>
                </a:solidFill>
                <a:effectLst/>
                <a:latin typeface="Verdana" panose="020B0604030504040204" pitchFamily="34" charset="0"/>
                <a:ea typeface="+mn-ea"/>
                <a:cs typeface="+mn-cs"/>
              </a:rPr>
              <a:t> sub-county hospital (serving semi-urban population), and Lumumba sub-county and Kisumu County referral hospitals (serving urban population)</a:t>
            </a:r>
            <a:endParaRPr lang="en-US" sz="1200" b="0" i="0" kern="1200" dirty="0" smtClean="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6</a:t>
            </a:fld>
            <a:endParaRPr lang="en-GB" dirty="0"/>
          </a:p>
        </p:txBody>
      </p:sp>
    </p:spTree>
    <p:extLst>
      <p:ext uri="{BB962C8B-B14F-4D97-AF65-F5344CB8AC3E}">
        <p14:creationId xmlns:p14="http://schemas.microsoft.com/office/powerpoint/2010/main" val="244620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February and April 2024, we conducted in-depth interviews (IDIs) with 32 young women aged 18 to 24 who sought sexual and reproductive health services from four public facilities. Half of them were willing to share their SMS and social-media messages for HIV prevention analysis. Additionally, two focus group discussions were held with 11 bioethicists. Ethical concerns were explored through questions covering privacy, confidentiality, autonomy, beneficence, non-maleficence, justice, and power. Data were thematically analyzed using a deductive approach, based on Systems Framework model.</a:t>
            </a:r>
          </a:p>
          <a:p>
            <a:endParaRPr lang="en-US" dirty="0" smtClean="0"/>
          </a:p>
          <a:p>
            <a:r>
              <a:rPr lang="en-US" dirty="0" smtClean="0"/>
              <a:t>The resultant Aim 1 data was analyzed using a framework system, in identifying</a:t>
            </a:r>
            <a:r>
              <a:rPr lang="en-US" baseline="0" dirty="0" smtClean="0"/>
              <a:t> and grouping the key thematic areas.</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7</a:t>
            </a:fld>
            <a:endParaRPr lang="en-GB" dirty="0"/>
          </a:p>
        </p:txBody>
      </p:sp>
    </p:spTree>
    <p:extLst>
      <p:ext uri="{BB962C8B-B14F-4D97-AF65-F5344CB8AC3E}">
        <p14:creationId xmlns:p14="http://schemas.microsoft.com/office/powerpoint/2010/main" val="29502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Aim</a:t>
            </a:r>
            <a:r>
              <a:rPr lang="en-US" baseline="0" dirty="0" smtClean="0"/>
              <a:t> 2 </a:t>
            </a:r>
            <a:r>
              <a:rPr lang="en-US" baseline="0" dirty="0" err="1" smtClean="0"/>
              <a:t>phasee</a:t>
            </a:r>
            <a:r>
              <a:rPr lang="en-US" dirty="0" smtClean="0"/>
              <a:t> of the study, we engaged 400 young women across four clinics to analyze social media content and survey responses for training</a:t>
            </a:r>
            <a:r>
              <a:rPr lang="en-US" baseline="0" dirty="0" smtClean="0"/>
              <a:t> the algorithm to run</a:t>
            </a:r>
            <a:r>
              <a:rPr lang="en-US" dirty="0" smtClean="0"/>
              <a:t> the HIV risk prediction. We also conducted follow-up in-depth interviews with 8 participants from</a:t>
            </a:r>
            <a:r>
              <a:rPr lang="en-US" baseline="0" dirty="0" smtClean="0"/>
              <a:t> Aim 1 to </a:t>
            </a:r>
            <a:r>
              <a:rPr lang="en-US" dirty="0" smtClean="0"/>
              <a:t>evaluate their</a:t>
            </a:r>
            <a:r>
              <a:rPr lang="en-US" baseline="0" dirty="0" smtClean="0"/>
              <a:t> </a:t>
            </a:r>
            <a:r>
              <a:rPr lang="en-US" dirty="0" smtClean="0"/>
              <a:t>experience post data sharing. Under Aim 3, we’re assessing real-world feasibility of integrating the sentiment analysis tool—</a:t>
            </a:r>
            <a:r>
              <a:rPr lang="en-US" dirty="0" err="1" smtClean="0"/>
              <a:t>Jijue</a:t>
            </a:r>
            <a:r>
              <a:rPr lang="en-US" dirty="0" smtClean="0"/>
              <a:t> SMaaRT—into routine HIV prevention services. So far we’ve conducted 6</a:t>
            </a:r>
            <a:r>
              <a:rPr lang="en-US" baseline="0" dirty="0" smtClean="0"/>
              <a:t> </a:t>
            </a:r>
            <a:r>
              <a:rPr lang="en-US" dirty="0" err="1" smtClean="0"/>
              <a:t>fFGD’s</a:t>
            </a:r>
            <a:r>
              <a:rPr lang="en-US" dirty="0" smtClean="0"/>
              <a:t>;</a:t>
            </a:r>
            <a:r>
              <a:rPr lang="en-US" baseline="0" dirty="0" smtClean="0"/>
              <a:t> 2 </a:t>
            </a:r>
            <a:r>
              <a:rPr lang="en-US" dirty="0" smtClean="0"/>
              <a:t>with 10 AGYW from Aim 2, and 1</a:t>
            </a:r>
            <a:r>
              <a:rPr lang="en-US" baseline="0" dirty="0" smtClean="0"/>
              <a:t> with 5 healthcare providers from each facility;</a:t>
            </a:r>
            <a:r>
              <a:rPr lang="en-US" dirty="0" smtClean="0"/>
              <a:t> to explore staffing and implementation strategies. </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8</a:t>
            </a:fld>
            <a:endParaRPr lang="en-GB" dirty="0"/>
          </a:p>
        </p:txBody>
      </p:sp>
    </p:spTree>
    <p:extLst>
      <p:ext uri="{BB962C8B-B14F-4D97-AF65-F5344CB8AC3E}">
        <p14:creationId xmlns:p14="http://schemas.microsoft.com/office/powerpoint/2010/main" val="88361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Autonomy explored concerns around understanding informed consent and data sharing. Themes</a:t>
            </a:r>
            <a:r>
              <a:rPr lang="en-US" baseline="0" dirty="0" smtClean="0"/>
              <a:t> under b</a:t>
            </a:r>
            <a:r>
              <a:rPr lang="en-US" dirty="0" smtClean="0"/>
              <a:t>eneficence included harms, benefits, and behavior change. A</a:t>
            </a:r>
            <a:r>
              <a:rPr lang="en-US" baseline="0" dirty="0" smtClean="0"/>
              <a:t> 19 year-old participant who was not open to the idea of sharing her phone data stated:</a:t>
            </a:r>
            <a:endParaRPr lang="en-US" dirty="0"/>
          </a:p>
        </p:txBody>
      </p:sp>
      <p:sp>
        <p:nvSpPr>
          <p:cNvPr id="4" name="Slide Number Placeholder 3"/>
          <p:cNvSpPr>
            <a:spLocks noGrp="1"/>
          </p:cNvSpPr>
          <p:nvPr>
            <p:ph type="sldNum" sz="quarter" idx="10"/>
          </p:nvPr>
        </p:nvSpPr>
        <p:spPr/>
        <p:txBody>
          <a:bodyPr/>
          <a:lstStyle/>
          <a:p>
            <a:fld id="{1BE8DCDC-D13C-2549-BE6A-717E9EED41AD}" type="slidenum">
              <a:rPr lang="en-GB" smtClean="0"/>
              <a:pPr/>
              <a:t>9</a:t>
            </a:fld>
            <a:endParaRPr lang="en-GB" dirty="0"/>
          </a:p>
        </p:txBody>
      </p:sp>
    </p:spTree>
    <p:extLst>
      <p:ext uri="{BB962C8B-B14F-4D97-AF65-F5344CB8AC3E}">
        <p14:creationId xmlns:p14="http://schemas.microsoft.com/office/powerpoint/2010/main" val="240062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Verdana" panose="020B0604030504040204" pitchFamily="34"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p:nvPicPr>
        <p:blipFill>
          <a:blip r:embed="rId2"/>
          <a:srcRect/>
          <a:stretch/>
        </p:blipFill>
        <p:spPr>
          <a:xfrm>
            <a:off x="8272945" y="0"/>
            <a:ext cx="3919055" cy="6858000"/>
          </a:xfrm>
          <a:prstGeom prst="rect">
            <a:avLst/>
          </a:prstGeom>
        </p:spPr>
      </p:pic>
      <p:sp>
        <p:nvSpPr>
          <p:cNvPr id="5" name="TextBox 4">
            <a:extLst>
              <a:ext uri="{FF2B5EF4-FFF2-40B4-BE49-F238E27FC236}">
                <a16:creationId xmlns:a16="http://schemas.microsoft.com/office/drawing/2014/main" id="{9BD19E5D-1282-87A4-93A4-11553F954FD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909C306E-AD59-43C3-D70E-86E449BC158C}"/>
              </a:ext>
            </a:extLst>
          </p:cNvPr>
          <p:cNvPicPr>
            <a:picLocks noChangeAspect="1"/>
          </p:cNvPicPr>
          <p:nvPr userDrawn="1"/>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6264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359237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p:nvPicPr>
        <p:blipFill>
          <a:blip r:embed="rId2"/>
          <a:srcRect/>
          <a:stretch/>
        </p:blipFill>
        <p:spPr>
          <a:xfrm>
            <a:off x="0" y="2097090"/>
            <a:ext cx="2380438" cy="4759200"/>
          </a:xfrm>
          <a:prstGeom prst="rect">
            <a:avLst/>
          </a:prstGeom>
        </p:spPr>
      </p:pic>
      <p:pic>
        <p:nvPicPr>
          <p:cNvPr id="5" name="Picture 4">
            <a:extLst>
              <a:ext uri="{FF2B5EF4-FFF2-40B4-BE49-F238E27FC236}">
                <a16:creationId xmlns:a16="http://schemas.microsoft.com/office/drawing/2014/main" id="{53B2FA2B-5657-1626-F0BC-8DB227E81CBD}"/>
              </a:ext>
            </a:extLst>
          </p:cNvPr>
          <p:cNvPicPr>
            <a:picLocks noChangeAspect="1"/>
          </p:cNvPicPr>
          <p:nvPr userDrawn="1"/>
        </p:nvPicPr>
        <p:blipFill>
          <a:blip r:embed="rId2"/>
          <a:srcRect/>
          <a:stretch/>
        </p:blipFill>
        <p:spPr>
          <a:xfrm>
            <a:off x="0" y="2097090"/>
            <a:ext cx="2380438" cy="47592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4435140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AE239B4C-6F81-2889-0EB9-39A0F6583EC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A65E9DFF-8818-3B55-540A-51B035EB08DA}"/>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4EFABD0A-82D0-DEBA-88A8-6DCDFD28CF8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56A7D546-7D0C-9D21-6475-9F468FE65788}"/>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34341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82C04A-F41D-F116-ED1D-BE44852083B2}"/>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Rectangle 3">
            <a:extLst>
              <a:ext uri="{FF2B5EF4-FFF2-40B4-BE49-F238E27FC236}">
                <a16:creationId xmlns:a16="http://schemas.microsoft.com/office/drawing/2014/main" id="{44759B3F-D110-D6ED-127F-0FAAA91002E8}"/>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p:nvPicPr>
        <p:blipFill>
          <a:blip r:embed="rId2"/>
          <a:srcRect/>
          <a:stretch/>
        </p:blipFill>
        <p:spPr>
          <a:xfrm>
            <a:off x="10025891" y="207065"/>
            <a:ext cx="1769829" cy="1318904"/>
          </a:xfrm>
          <a:prstGeom prst="rect">
            <a:avLst/>
          </a:prstGeom>
        </p:spPr>
      </p:pic>
      <p:sp>
        <p:nvSpPr>
          <p:cNvPr id="8" name="TextBox 7">
            <a:extLst>
              <a:ext uri="{FF2B5EF4-FFF2-40B4-BE49-F238E27FC236}">
                <a16:creationId xmlns:a16="http://schemas.microsoft.com/office/drawing/2014/main" id="{6B3AA6D6-8290-FF57-8654-0F015A762DA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FE08FFCA-AE52-CD0B-955C-E64841A43D57}"/>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24621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18"/>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18"/>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A_371552FF.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F_2926215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A_8640652D.xm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8_576ADE98.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18/10/relationships/comments" Target="../comments/modernComment_103_B105FB1C.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hyperlink" Target="mailto:alfodira@gmail.com" TargetMode="External"/><Relationship Id="rId3" Type="http://schemas.openxmlformats.org/officeDocument/2006/relationships/image" Target="../media/image16.png"/><Relationship Id="rId7" Type="http://schemas.openxmlformats.org/officeDocument/2006/relationships/hyperlink" Target="mailto:aochiel@kemri-rctp.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microsoft.com/office/2018/10/relationships/comments" Target="../comments/modernComment_105_CEC0C1AB.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A09F9A0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7_4F15522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E_BEB8CB3E.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3925304" y="630525"/>
            <a:ext cx="7853612" cy="4431181"/>
          </a:xfrm>
        </p:spPr>
        <p:txBody>
          <a:bodyPr anchor="ctr" anchorCtr="0">
            <a:normAutofit/>
          </a:bodyPr>
          <a:lstStyle/>
          <a:p>
            <a:r>
              <a:rPr lang="en-GB" sz="3600" dirty="0">
                <a:solidFill>
                  <a:schemeClr val="accent5">
                    <a:lumMod val="50000"/>
                  </a:schemeClr>
                </a:solidFill>
              </a:rPr>
              <a:t>Ethical concerns and suggested mitigations surrounding access to and use of SMS and social media data in sentiment analysis, for HIV prevention among young women in Western Kenya</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3925304" y="5076177"/>
            <a:ext cx="7357344" cy="385199"/>
          </a:xfrm>
        </p:spPr>
        <p:txBody>
          <a:bodyPr>
            <a:normAutofit/>
          </a:bodyPr>
          <a:lstStyle/>
          <a:p>
            <a:r>
              <a:rPr lang="en-GB" sz="2000" b="1" i="1" dirty="0">
                <a:solidFill>
                  <a:schemeClr val="accent5">
                    <a:lumMod val="75000"/>
                  </a:schemeClr>
                </a:solidFill>
              </a:rPr>
              <a:t>Alfred Odira </a:t>
            </a:r>
            <a:r>
              <a:rPr lang="en-GB" sz="2000" b="1" dirty="0">
                <a:solidFill>
                  <a:schemeClr val="accent5">
                    <a:lumMod val="75000"/>
                  </a:schemeClr>
                </a:solidFill>
              </a:rPr>
              <a:t>– Kenya Medical Research Institute</a:t>
            </a:r>
          </a:p>
        </p:txBody>
      </p:sp>
    </p:spTree>
    <p:extLst>
      <p:ext uri="{BB962C8B-B14F-4D97-AF65-F5344CB8AC3E}">
        <p14:creationId xmlns:p14="http://schemas.microsoft.com/office/powerpoint/2010/main" val="924144383"/>
      </p:ext>
    </p:extLst>
  </p:cSld>
  <p:clrMapOvr>
    <a:masterClrMapping/>
  </p:clrMapOvr>
  <p:extLst>
    <p:ext uri="{6950BFC3-D8DA-4A85-94F7-54DA5524770B}">
      <p188:commentRel xmlns:p188="http://schemas.microsoft.com/office/powerpoint/2018/8/main" xmlns=""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DF4F6-9FE7-229F-1309-F899327A3D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C26B39-53D4-E4A2-CE96-B08DADE95F97}"/>
              </a:ext>
            </a:extLst>
          </p:cNvPr>
          <p:cNvSpPr>
            <a:spLocks noGrp="1"/>
          </p:cNvSpPr>
          <p:nvPr>
            <p:ph type="title"/>
          </p:nvPr>
        </p:nvSpPr>
        <p:spPr>
          <a:xfrm>
            <a:off x="3814833" y="684517"/>
            <a:ext cx="3879745" cy="638445"/>
          </a:xfrm>
        </p:spPr>
        <p:txBody>
          <a:bodyPr/>
          <a:lstStyle/>
          <a:p>
            <a:r>
              <a:rPr lang="en-GB" dirty="0">
                <a:solidFill>
                  <a:schemeClr val="accent5">
                    <a:lumMod val="50000"/>
                  </a:schemeClr>
                </a:solidFill>
              </a:rPr>
              <a:t>Findings</a:t>
            </a:r>
            <a:endParaRPr lang="en-GB" dirty="0"/>
          </a:p>
        </p:txBody>
      </p:sp>
      <p:graphicFrame>
        <p:nvGraphicFramePr>
          <p:cNvPr id="6" name="Table 5">
            <a:extLst>
              <a:ext uri="{FF2B5EF4-FFF2-40B4-BE49-F238E27FC236}">
                <a16:creationId xmlns:a16="http://schemas.microsoft.com/office/drawing/2014/main" id="{3E6B78B1-0366-4D84-035F-C52689AFB7DC}"/>
              </a:ext>
            </a:extLst>
          </p:cNvPr>
          <p:cNvGraphicFramePr>
            <a:graphicFrameLocks noGrp="1"/>
          </p:cNvGraphicFramePr>
          <p:nvPr>
            <p:extLst>
              <p:ext uri="{D42A27DB-BD31-4B8C-83A1-F6EECF244321}">
                <p14:modId xmlns:p14="http://schemas.microsoft.com/office/powerpoint/2010/main" val="3720536206"/>
              </p:ext>
            </p:extLst>
          </p:nvPr>
        </p:nvGraphicFramePr>
        <p:xfrm>
          <a:off x="177801" y="1665289"/>
          <a:ext cx="11853333" cy="4229226"/>
        </p:xfrm>
        <a:graphic>
          <a:graphicData uri="http://schemas.openxmlformats.org/drawingml/2006/table">
            <a:tbl>
              <a:tblPr firstRow="1" firstCol="1" bandRow="1">
                <a:tableStyleId>{5C22544A-7EE6-4342-B048-85BDC9FD1C3A}</a:tableStyleId>
              </a:tblPr>
              <a:tblGrid>
                <a:gridCol w="2017962">
                  <a:extLst>
                    <a:ext uri="{9D8B030D-6E8A-4147-A177-3AD203B41FA5}">
                      <a16:colId xmlns:a16="http://schemas.microsoft.com/office/drawing/2014/main" val="2969600622"/>
                    </a:ext>
                  </a:extLst>
                </a:gridCol>
                <a:gridCol w="1738563">
                  <a:extLst>
                    <a:ext uri="{9D8B030D-6E8A-4147-A177-3AD203B41FA5}">
                      <a16:colId xmlns:a16="http://schemas.microsoft.com/office/drawing/2014/main" val="4131597738"/>
                    </a:ext>
                  </a:extLst>
                </a:gridCol>
                <a:gridCol w="8096808">
                  <a:extLst>
                    <a:ext uri="{9D8B030D-6E8A-4147-A177-3AD203B41FA5}">
                      <a16:colId xmlns:a16="http://schemas.microsoft.com/office/drawing/2014/main" val="2751702014"/>
                    </a:ext>
                  </a:extLst>
                </a:gridCol>
              </a:tblGrid>
              <a:tr h="315911">
                <a:tc>
                  <a:txBody>
                    <a:bodyPr/>
                    <a:lstStyle/>
                    <a:p>
                      <a:pPr>
                        <a:lnSpc>
                          <a:spcPct val="107000"/>
                        </a:lnSpc>
                        <a:spcAft>
                          <a:spcPts val="0"/>
                        </a:spcAft>
                      </a:pPr>
                      <a:r>
                        <a:rPr lang="en-US" sz="1800" dirty="0">
                          <a:effectLst/>
                        </a:rPr>
                        <a:t>Concept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a:effectLst/>
                        </a:rPr>
                        <a:t>Concerns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Quotes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138152692"/>
                  </a:ext>
                </a:extLst>
              </a:tr>
              <a:tr h="585776">
                <a:tc>
                  <a:txBody>
                    <a:bodyPr/>
                    <a:lstStyle/>
                    <a:p>
                      <a:pPr>
                        <a:lnSpc>
                          <a:spcPct val="107000"/>
                        </a:lnSpc>
                        <a:spcAft>
                          <a:spcPts val="0"/>
                        </a:spcAft>
                      </a:pPr>
                      <a:r>
                        <a:rPr lang="en-US" sz="1800" dirty="0">
                          <a:solidFill>
                            <a:schemeClr val="tx1"/>
                          </a:solidFill>
                          <a:effectLst/>
                        </a:rPr>
                        <a:t>Confidentiality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dirty="0">
                          <a:effectLst/>
                        </a:rPr>
                        <a:t>Trust in researchers, anonymity precautions, accountability measures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“I feel encoding and keeping the names and contacts a secret is the best way… some of the researchers are our family or friends. They might acquire our information… And maybe some of the information might disturb them. So, if you encode… Information won’t go out. Won’t leak.” </a:t>
                      </a:r>
                    </a:p>
                    <a:p>
                      <a:pPr>
                        <a:lnSpc>
                          <a:spcPct val="107000"/>
                        </a:lnSpc>
                        <a:spcAft>
                          <a:spcPts val="0"/>
                        </a:spcAft>
                      </a:pPr>
                      <a:r>
                        <a:rPr lang="en-US" sz="1800" b="1" i="1" dirty="0">
                          <a:effectLst/>
                        </a:rPr>
                        <a:t>   ~20-year-old, secondary completed, data-sharing acceptor</a:t>
                      </a:r>
                    </a:p>
                    <a:p>
                      <a:pPr>
                        <a:lnSpc>
                          <a:spcPct val="107000"/>
                        </a:lnSpc>
                        <a:spcAft>
                          <a:spcPts val="0"/>
                        </a:spcAft>
                      </a:pPr>
                      <a:endParaRPr lang="en-US" sz="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465634532"/>
                  </a:ext>
                </a:extLst>
              </a:tr>
              <a:tr h="670099">
                <a:tc>
                  <a:txBody>
                    <a:bodyPr/>
                    <a:lstStyle/>
                    <a:p>
                      <a:pPr>
                        <a:lnSpc>
                          <a:spcPct val="107000"/>
                        </a:lnSpc>
                        <a:spcAft>
                          <a:spcPts val="0"/>
                        </a:spcAft>
                      </a:pPr>
                      <a:r>
                        <a:rPr lang="en-US" sz="1800" dirty="0">
                          <a:solidFill>
                            <a:schemeClr val="tx1"/>
                          </a:solidFill>
                          <a:effectLst/>
                        </a:rPr>
                        <a:t>Justice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dirty="0">
                          <a:effectLst/>
                        </a:rPr>
                        <a:t>Bystander messages, inclusivity and diversity in participation, language barriers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“…even the older people can have that infection… it should be for every person… old and the young… It should not only be for those who have smartphones… not everyone has smartphone… to those who [don’t] have smartphones, they should… check theirs at the hospital.”     </a:t>
                      </a:r>
                    </a:p>
                    <a:p>
                      <a:pPr>
                        <a:lnSpc>
                          <a:spcPct val="107000"/>
                        </a:lnSpc>
                        <a:spcAft>
                          <a:spcPts val="0"/>
                        </a:spcAft>
                      </a:pPr>
                      <a:r>
                        <a:rPr lang="en-US" sz="1800" b="1" i="1" dirty="0">
                          <a:effectLst/>
                        </a:rPr>
                        <a:t>   ~19-year-old, secondary-incomplete, data-sharing acceptor</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3170577832"/>
                  </a:ext>
                </a:extLst>
              </a:tr>
            </a:tbl>
          </a:graphicData>
        </a:graphic>
      </p:graphicFrame>
    </p:spTree>
    <p:extLst>
      <p:ext uri="{BB962C8B-B14F-4D97-AF65-F5344CB8AC3E}">
        <p14:creationId xmlns:p14="http://schemas.microsoft.com/office/powerpoint/2010/main" val="93758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76FA-C1A8-F1DE-C58C-50C145E8A8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038DB7-BE09-126E-699F-D267E729AC4B}"/>
              </a:ext>
            </a:extLst>
          </p:cNvPr>
          <p:cNvSpPr>
            <a:spLocks noGrp="1"/>
          </p:cNvSpPr>
          <p:nvPr>
            <p:ph type="title"/>
          </p:nvPr>
        </p:nvSpPr>
        <p:spPr>
          <a:xfrm>
            <a:off x="3814833" y="684517"/>
            <a:ext cx="3879745" cy="638445"/>
          </a:xfrm>
        </p:spPr>
        <p:txBody>
          <a:bodyPr/>
          <a:lstStyle/>
          <a:p>
            <a:r>
              <a:rPr lang="en-GB" dirty="0">
                <a:solidFill>
                  <a:schemeClr val="accent5">
                    <a:lumMod val="50000"/>
                  </a:schemeClr>
                </a:solidFill>
              </a:rPr>
              <a:t>Findings</a:t>
            </a:r>
            <a:endParaRPr lang="en-GB" dirty="0"/>
          </a:p>
        </p:txBody>
      </p:sp>
      <p:graphicFrame>
        <p:nvGraphicFramePr>
          <p:cNvPr id="6" name="Table 5">
            <a:extLst>
              <a:ext uri="{FF2B5EF4-FFF2-40B4-BE49-F238E27FC236}">
                <a16:creationId xmlns:a16="http://schemas.microsoft.com/office/drawing/2014/main" id="{EA0E517E-4938-853C-B6DC-2B332D3C53B7}"/>
              </a:ext>
            </a:extLst>
          </p:cNvPr>
          <p:cNvGraphicFramePr>
            <a:graphicFrameLocks noGrp="1"/>
          </p:cNvGraphicFramePr>
          <p:nvPr>
            <p:extLst>
              <p:ext uri="{D42A27DB-BD31-4B8C-83A1-F6EECF244321}">
                <p14:modId xmlns:p14="http://schemas.microsoft.com/office/powerpoint/2010/main" val="2828903975"/>
              </p:ext>
            </p:extLst>
          </p:nvPr>
        </p:nvGraphicFramePr>
        <p:xfrm>
          <a:off x="177801" y="1665289"/>
          <a:ext cx="11853333" cy="5158612"/>
        </p:xfrm>
        <a:graphic>
          <a:graphicData uri="http://schemas.openxmlformats.org/drawingml/2006/table">
            <a:tbl>
              <a:tblPr firstRow="1" firstCol="1" bandRow="1">
                <a:tableStyleId>{5C22544A-7EE6-4342-B048-85BDC9FD1C3A}</a:tableStyleId>
              </a:tblPr>
              <a:tblGrid>
                <a:gridCol w="1789362">
                  <a:extLst>
                    <a:ext uri="{9D8B030D-6E8A-4147-A177-3AD203B41FA5}">
                      <a16:colId xmlns:a16="http://schemas.microsoft.com/office/drawing/2014/main" val="2969600622"/>
                    </a:ext>
                  </a:extLst>
                </a:gridCol>
                <a:gridCol w="1702469">
                  <a:extLst>
                    <a:ext uri="{9D8B030D-6E8A-4147-A177-3AD203B41FA5}">
                      <a16:colId xmlns:a16="http://schemas.microsoft.com/office/drawing/2014/main" val="4131597738"/>
                    </a:ext>
                  </a:extLst>
                </a:gridCol>
                <a:gridCol w="8361502">
                  <a:extLst>
                    <a:ext uri="{9D8B030D-6E8A-4147-A177-3AD203B41FA5}">
                      <a16:colId xmlns:a16="http://schemas.microsoft.com/office/drawing/2014/main" val="2751702014"/>
                    </a:ext>
                  </a:extLst>
                </a:gridCol>
              </a:tblGrid>
              <a:tr h="315911">
                <a:tc>
                  <a:txBody>
                    <a:bodyPr/>
                    <a:lstStyle/>
                    <a:p>
                      <a:pPr>
                        <a:lnSpc>
                          <a:spcPct val="107000"/>
                        </a:lnSpc>
                        <a:spcAft>
                          <a:spcPts val="0"/>
                        </a:spcAft>
                      </a:pPr>
                      <a:r>
                        <a:rPr lang="en-US" sz="1800" dirty="0">
                          <a:effectLst/>
                        </a:rPr>
                        <a:t>Concept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Concerns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Quotes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138152692"/>
                  </a:ext>
                </a:extLst>
              </a:tr>
              <a:tr h="1176039">
                <a:tc>
                  <a:txBody>
                    <a:bodyPr/>
                    <a:lstStyle/>
                    <a:p>
                      <a:pPr>
                        <a:lnSpc>
                          <a:spcPct val="107000"/>
                        </a:lnSpc>
                        <a:spcAft>
                          <a:spcPts val="0"/>
                        </a:spcAft>
                      </a:pPr>
                      <a:r>
                        <a:rPr lang="en-US" sz="1800" dirty="0">
                          <a:solidFill>
                            <a:schemeClr val="tx1"/>
                          </a:solidFill>
                          <a:effectLst/>
                        </a:rPr>
                        <a:t>Non-maleficence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dirty="0">
                          <a:effectLst/>
                        </a:rPr>
                        <a:t>Criminality implications, mitigation of concerns, and data falsification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“…would data that would indicate criminal activity be reported or not… The issue of… collecting all data and using a filter- the filtering itself is a methodologic issue, whereas the disclosure is the ethical issue. The issue of ethical disclosure of criminal activity is the pertinent question.”    ~</a:t>
                      </a:r>
                      <a:r>
                        <a:rPr lang="en-US" sz="1800" b="1" i="1" dirty="0">
                          <a:effectLst/>
                        </a:rPr>
                        <a:t>Bioethicist, 1</a:t>
                      </a:r>
                      <a:r>
                        <a:rPr lang="en-US" sz="1800" b="1" i="1" baseline="30000" dirty="0">
                          <a:effectLst/>
                        </a:rPr>
                        <a:t>st</a:t>
                      </a:r>
                      <a:r>
                        <a:rPr lang="en-US" sz="1800" b="1" i="1" dirty="0">
                          <a:effectLst/>
                        </a:rPr>
                        <a:t> FGD</a:t>
                      </a:r>
                      <a:br>
                        <a:rPr lang="en-US" sz="1800" b="1" i="1" dirty="0">
                          <a:effectLst/>
                        </a:rPr>
                      </a:br>
                      <a:r>
                        <a:rPr lang="en-US" sz="900" b="1" i="1" dirty="0">
                          <a:effectLst/>
                        </a:rPr>
                        <a:t> </a:t>
                      </a:r>
                      <a:r>
                        <a:rPr lang="en-US" sz="1800" dirty="0">
                          <a:effectLst/>
                        </a:rPr>
                        <a:t/>
                      </a:r>
                      <a:br>
                        <a:rPr lang="en-US" sz="1800" dirty="0">
                          <a:effectLst/>
                        </a:rPr>
                      </a:br>
                      <a:r>
                        <a:rPr lang="en-US" sz="1800" dirty="0">
                          <a:effectLst/>
                        </a:rPr>
                        <a:t>“…maybe you have told me that messages are getting analyzed. I may begin to constantly delete messages... You will then analyze them and say that I am not at risk, when maybe I am at risk, and I have been hiding them.” </a:t>
                      </a:r>
                    </a:p>
                    <a:p>
                      <a:pPr>
                        <a:lnSpc>
                          <a:spcPct val="107000"/>
                        </a:lnSpc>
                        <a:spcAft>
                          <a:spcPts val="0"/>
                        </a:spcAft>
                      </a:pPr>
                      <a:r>
                        <a:rPr lang="en-US" sz="1800" dirty="0">
                          <a:effectLst/>
                        </a:rPr>
                        <a:t>   ~</a:t>
                      </a:r>
                      <a:r>
                        <a:rPr lang="en-US" sz="1800" b="1" i="1" dirty="0">
                          <a:effectLst/>
                        </a:rPr>
                        <a:t>21-year-old, college student, data-sharing decliner</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2366128608"/>
                  </a:ext>
                </a:extLst>
              </a:tr>
              <a:tr h="585776">
                <a:tc>
                  <a:txBody>
                    <a:bodyPr/>
                    <a:lstStyle/>
                    <a:p>
                      <a:pPr>
                        <a:lnSpc>
                          <a:spcPct val="107000"/>
                        </a:lnSpc>
                        <a:spcAft>
                          <a:spcPts val="0"/>
                        </a:spcAft>
                      </a:pPr>
                      <a:r>
                        <a:rPr lang="en-US" sz="1800" dirty="0">
                          <a:solidFill>
                            <a:schemeClr val="tx1"/>
                          </a:solidFill>
                          <a:effectLst/>
                        </a:rPr>
                        <a:t>Privacy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a:effectLst/>
                        </a:rPr>
                        <a:t>Data protection, breaches, and opinion on deleted messages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“I do not know whether anybody did a benefit-risk analysis of just this sharing of the data… I think we are really dealing with a very high-risk sort of study, although it might not be so obvious. Because with the level of life we have now, when you get somebody’s phone, you’ve sort of really gone into their personal space.” </a:t>
                      </a:r>
                    </a:p>
                    <a:p>
                      <a:pPr>
                        <a:lnSpc>
                          <a:spcPct val="107000"/>
                        </a:lnSpc>
                        <a:spcAft>
                          <a:spcPts val="0"/>
                        </a:spcAft>
                      </a:pPr>
                      <a:r>
                        <a:rPr lang="en-US" sz="1800" b="1" i="1" dirty="0">
                          <a:effectLst/>
                        </a:rPr>
                        <a:t>   ~Bioethicist, 1</a:t>
                      </a:r>
                      <a:r>
                        <a:rPr lang="en-US" sz="1800" b="1" i="1" baseline="30000" dirty="0">
                          <a:effectLst/>
                        </a:rPr>
                        <a:t>st</a:t>
                      </a:r>
                      <a:r>
                        <a:rPr lang="en-US" sz="1800" b="1" i="1" dirty="0">
                          <a:effectLst/>
                        </a:rPr>
                        <a:t> FGD</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3700970813"/>
                  </a:ext>
                </a:extLst>
              </a:tr>
            </a:tbl>
          </a:graphicData>
        </a:graphic>
      </p:graphicFrame>
    </p:spTree>
    <p:extLst>
      <p:ext uri="{BB962C8B-B14F-4D97-AF65-F5344CB8AC3E}">
        <p14:creationId xmlns:p14="http://schemas.microsoft.com/office/powerpoint/2010/main" val="84448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9694" y="419148"/>
            <a:ext cx="10272408" cy="735722"/>
          </a:xfrm>
        </p:spPr>
        <p:txBody>
          <a:bodyPr>
            <a:normAutofit/>
          </a:bodyPr>
          <a:lstStyle/>
          <a:p>
            <a:r>
              <a:rPr lang="en-US" sz="3600" dirty="0">
                <a:solidFill>
                  <a:schemeClr val="accent5">
                    <a:lumMod val="75000"/>
                  </a:schemeClr>
                </a:solidFill>
              </a:rPr>
              <a:t>Weighing Key Concerns to Mitigations</a:t>
            </a:r>
            <a:endParaRPr lang="en-US" sz="3600" dirty="0"/>
          </a:p>
        </p:txBody>
      </p:sp>
      <p:pic>
        <p:nvPicPr>
          <p:cNvPr id="5" name="Picture 4"/>
          <p:cNvPicPr>
            <a:picLocks noChangeAspect="1"/>
          </p:cNvPicPr>
          <p:nvPr/>
        </p:nvPicPr>
        <p:blipFill>
          <a:blip r:embed="rId3"/>
          <a:stretch>
            <a:fillRect/>
          </a:stretch>
        </p:blipFill>
        <p:spPr>
          <a:xfrm>
            <a:off x="1994170" y="1120782"/>
            <a:ext cx="8861898" cy="52504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09876946"/>
              </p:ext>
            </p:extLst>
          </p:nvPr>
        </p:nvGraphicFramePr>
        <p:xfrm>
          <a:off x="2149814" y="1488244"/>
          <a:ext cx="3706724" cy="4616949"/>
        </p:xfrm>
        <a:graphic>
          <a:graphicData uri="http://schemas.openxmlformats.org/drawingml/2006/table">
            <a:tbl>
              <a:tblPr firstRow="1" firstCol="1" bandRow="1">
                <a:tableStyleId>{073A0DAA-6AF3-43AB-8588-CEC1D06C72B9}</a:tableStyleId>
              </a:tblPr>
              <a:tblGrid>
                <a:gridCol w="3706724">
                  <a:extLst>
                    <a:ext uri="{9D8B030D-6E8A-4147-A177-3AD203B41FA5}">
                      <a16:colId xmlns:a16="http://schemas.microsoft.com/office/drawing/2014/main" val="4215913174"/>
                    </a:ext>
                  </a:extLst>
                </a:gridCol>
              </a:tblGrid>
              <a:tr h="301645">
                <a:tc>
                  <a:txBody>
                    <a:bodyPr/>
                    <a:lstStyle/>
                    <a:p>
                      <a:pPr algn="ctr">
                        <a:lnSpc>
                          <a:spcPct val="107000"/>
                        </a:lnSpc>
                        <a:spcAft>
                          <a:spcPts val="0"/>
                        </a:spcAft>
                      </a:pPr>
                      <a:r>
                        <a:rPr lang="en-US" sz="1400" dirty="0">
                          <a:solidFill>
                            <a:schemeClr val="accent5">
                              <a:lumMod val="50000"/>
                            </a:schemeClr>
                          </a:solidFill>
                          <a:effectLst/>
                        </a:rPr>
                        <a:t>Ethical Concerns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425997989"/>
                  </a:ext>
                </a:extLst>
              </a:tr>
              <a:tr h="778213">
                <a:tc>
                  <a:txBody>
                    <a:bodyPr/>
                    <a:lstStyle/>
                    <a:p>
                      <a:pPr algn="l">
                        <a:lnSpc>
                          <a:spcPct val="107000"/>
                        </a:lnSpc>
                        <a:spcAft>
                          <a:spcPts val="0"/>
                        </a:spcAft>
                      </a:pPr>
                      <a:r>
                        <a:rPr lang="en-US" sz="1200" dirty="0" smtClean="0">
                          <a:solidFill>
                            <a:schemeClr val="bg1"/>
                          </a:solidFill>
                          <a:effectLst/>
                        </a:rPr>
                        <a:t>1.</a:t>
                      </a:r>
                      <a:r>
                        <a:rPr lang="en-US" sz="1200" baseline="0" dirty="0" smtClean="0">
                          <a:solidFill>
                            <a:schemeClr val="bg1"/>
                          </a:solidFill>
                          <a:effectLst/>
                        </a:rPr>
                        <a:t> </a:t>
                      </a:r>
                      <a:r>
                        <a:rPr lang="en-US" sz="1200" dirty="0" smtClean="0">
                          <a:solidFill>
                            <a:schemeClr val="bg1"/>
                          </a:solidFill>
                          <a:effectLst/>
                        </a:rPr>
                        <a:t>Privacy </a:t>
                      </a:r>
                      <a:r>
                        <a:rPr lang="en-US" sz="1200" dirty="0">
                          <a:solidFill>
                            <a:schemeClr val="bg1"/>
                          </a:solidFill>
                          <a:effectLst/>
                        </a:rPr>
                        <a:t>Intrusion and potentially embarrassing situation</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4039520211"/>
                  </a:ext>
                </a:extLst>
              </a:tr>
              <a:tr h="554477">
                <a:tc>
                  <a:txBody>
                    <a:bodyPr/>
                    <a:lstStyle/>
                    <a:p>
                      <a:pPr algn="l">
                        <a:lnSpc>
                          <a:spcPct val="107000"/>
                        </a:lnSpc>
                        <a:spcAft>
                          <a:spcPts val="0"/>
                        </a:spcAft>
                      </a:pPr>
                      <a:r>
                        <a:rPr lang="en-US" sz="1200" dirty="0" smtClean="0">
                          <a:solidFill>
                            <a:schemeClr val="bg1"/>
                          </a:solidFill>
                          <a:effectLst/>
                        </a:rPr>
                        <a:t>2. By-stander </a:t>
                      </a:r>
                      <a:r>
                        <a:rPr lang="en-US" sz="1200" dirty="0">
                          <a:solidFill>
                            <a:schemeClr val="bg1"/>
                          </a:solidFill>
                          <a:effectLst/>
                        </a:rPr>
                        <a:t>(third party contact) messages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941347303"/>
                  </a:ext>
                </a:extLst>
              </a:tr>
              <a:tr h="642025">
                <a:tc>
                  <a:txBody>
                    <a:bodyPr/>
                    <a:lstStyle/>
                    <a:p>
                      <a:pPr algn="l">
                        <a:lnSpc>
                          <a:spcPct val="107000"/>
                        </a:lnSpc>
                        <a:spcAft>
                          <a:spcPts val="0"/>
                        </a:spcAft>
                      </a:pPr>
                      <a:r>
                        <a:rPr lang="en-US" sz="1200" dirty="0" smtClean="0">
                          <a:solidFill>
                            <a:schemeClr val="bg1"/>
                          </a:solidFill>
                          <a:effectLst/>
                        </a:rPr>
                        <a:t>3. Confidentiality </a:t>
                      </a:r>
                      <a:r>
                        <a:rPr lang="en-US" sz="1200" dirty="0">
                          <a:solidFill>
                            <a:schemeClr val="bg1"/>
                          </a:solidFill>
                          <a:effectLst/>
                        </a:rPr>
                        <a:t>of sensitive information</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4143158077"/>
                  </a:ext>
                </a:extLst>
              </a:tr>
              <a:tr h="612843">
                <a:tc>
                  <a:txBody>
                    <a:bodyPr/>
                    <a:lstStyle/>
                    <a:p>
                      <a:pPr algn="l">
                        <a:lnSpc>
                          <a:spcPct val="107000"/>
                        </a:lnSpc>
                        <a:spcAft>
                          <a:spcPts val="0"/>
                        </a:spcAft>
                      </a:pPr>
                      <a:r>
                        <a:rPr lang="en-US" sz="1200" dirty="0" smtClean="0">
                          <a:solidFill>
                            <a:schemeClr val="bg1"/>
                          </a:solidFill>
                          <a:effectLst/>
                        </a:rPr>
                        <a:t>4. Potential </a:t>
                      </a:r>
                      <a:r>
                        <a:rPr lang="en-US" sz="1200" dirty="0">
                          <a:solidFill>
                            <a:schemeClr val="bg1"/>
                          </a:solidFill>
                          <a:effectLst/>
                        </a:rPr>
                        <a:t>for exposure and data leaks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2975893731"/>
                  </a:ext>
                </a:extLst>
              </a:tr>
              <a:tr h="885217">
                <a:tc>
                  <a:txBody>
                    <a:bodyPr/>
                    <a:lstStyle/>
                    <a:p>
                      <a:pPr algn="l">
                        <a:lnSpc>
                          <a:spcPct val="107000"/>
                        </a:lnSpc>
                        <a:spcAft>
                          <a:spcPts val="0"/>
                        </a:spcAft>
                      </a:pPr>
                      <a:r>
                        <a:rPr lang="en-US" sz="1200" dirty="0" smtClean="0">
                          <a:solidFill>
                            <a:schemeClr val="bg1"/>
                          </a:solidFill>
                          <a:effectLst/>
                        </a:rPr>
                        <a:t>5. </a:t>
                      </a:r>
                      <a:r>
                        <a:rPr lang="en-US" sz="1200" dirty="0" smtClean="0">
                          <a:solidFill>
                            <a:srgbClr val="002060"/>
                          </a:solidFill>
                          <a:effectLst/>
                        </a:rPr>
                        <a:t>Obtaining </a:t>
                      </a:r>
                      <a:r>
                        <a:rPr lang="en-US" sz="1200" dirty="0">
                          <a:solidFill>
                            <a:srgbClr val="002060"/>
                          </a:solidFill>
                          <a:effectLst/>
                        </a:rPr>
                        <a:t>Truly informed co</a:t>
                      </a:r>
                      <a:r>
                        <a:rPr lang="en-US" sz="1200" dirty="0">
                          <a:solidFill>
                            <a:schemeClr val="bg1"/>
                          </a:solidFill>
                          <a:effectLst/>
                        </a:rPr>
                        <a:t>nsent</a:t>
                      </a:r>
                      <a:r>
                        <a:rPr lang="en-US" sz="1200" dirty="0">
                          <a:solidFill>
                            <a:srgbClr val="002060"/>
                          </a:solidFill>
                          <a:effectLst/>
                        </a:rPr>
                        <a:t> </a:t>
                      </a:r>
                      <a:r>
                        <a:rPr lang="en-US" sz="1200" dirty="0">
                          <a:solidFill>
                            <a:schemeClr val="bg1"/>
                          </a:solidFill>
                          <a:effectLst/>
                        </a:rPr>
                        <a:t>from young participants – voluntariness of information without undue influence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869751963"/>
                  </a:ext>
                </a:extLst>
              </a:tr>
              <a:tr h="842529">
                <a:tc>
                  <a:txBody>
                    <a:bodyPr/>
                    <a:lstStyle/>
                    <a:p>
                      <a:pPr algn="l">
                        <a:lnSpc>
                          <a:spcPct val="107000"/>
                        </a:lnSpc>
                        <a:spcAft>
                          <a:spcPts val="0"/>
                        </a:spcAft>
                      </a:pPr>
                      <a:r>
                        <a:rPr lang="en-US" sz="1200" dirty="0" smtClean="0">
                          <a:solidFill>
                            <a:schemeClr val="bg1"/>
                          </a:solidFill>
                          <a:effectLst/>
                        </a:rPr>
                        <a:t>6. Dealing </a:t>
                      </a:r>
                      <a:r>
                        <a:rPr lang="en-US" sz="1200" dirty="0">
                          <a:solidFill>
                            <a:schemeClr val="bg1"/>
                          </a:solidFill>
                          <a:effectLst/>
                        </a:rPr>
                        <a:t>with evidence of criminality or abuse</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20000"/>
                      </a:blip>
                      <a:srcRect/>
                      <a:tile tx="0" ty="0" sx="100000" sy="100000" flip="none" algn="tl"/>
                    </a:blipFill>
                  </a:tcPr>
                </a:tc>
                <a:extLst>
                  <a:ext uri="{0D108BD9-81ED-4DB2-BD59-A6C34878D82A}">
                    <a16:rowId xmlns:a16="http://schemas.microsoft.com/office/drawing/2014/main" val="130994386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6496530"/>
              </p:ext>
            </p:extLst>
          </p:nvPr>
        </p:nvGraphicFramePr>
        <p:xfrm>
          <a:off x="6717253" y="1462364"/>
          <a:ext cx="4012356" cy="4627152"/>
        </p:xfrm>
        <a:graphic>
          <a:graphicData uri="http://schemas.openxmlformats.org/drawingml/2006/table">
            <a:tbl>
              <a:tblPr firstRow="1" firstCol="1" bandRow="1">
                <a:tableStyleId>{073A0DAA-6AF3-43AB-8588-CEC1D06C72B9}</a:tableStyleId>
              </a:tblPr>
              <a:tblGrid>
                <a:gridCol w="4012356">
                  <a:extLst>
                    <a:ext uri="{9D8B030D-6E8A-4147-A177-3AD203B41FA5}">
                      <a16:colId xmlns:a16="http://schemas.microsoft.com/office/drawing/2014/main" val="1671828864"/>
                    </a:ext>
                  </a:extLst>
                </a:gridCol>
              </a:tblGrid>
              <a:tr h="299304">
                <a:tc>
                  <a:txBody>
                    <a:bodyPr/>
                    <a:lstStyle/>
                    <a:p>
                      <a:pPr marL="0" algn="ctr" defTabSz="914400" rtl="0" eaLnBrk="1" latinLnBrk="0" hangingPunct="1">
                        <a:lnSpc>
                          <a:spcPct val="107000"/>
                        </a:lnSpc>
                        <a:spcAft>
                          <a:spcPts val="0"/>
                        </a:spcAft>
                      </a:pPr>
                      <a:r>
                        <a:rPr lang="en-US" sz="1400" kern="1200" dirty="0">
                          <a:solidFill>
                            <a:schemeClr val="accent5">
                              <a:lumMod val="75000"/>
                            </a:schemeClr>
                          </a:solidFill>
                          <a:effectLst/>
                        </a:rPr>
                        <a:t>Suggested Mitigations</a:t>
                      </a:r>
                      <a:endParaRPr lang="en-US" sz="1400" b="1" kern="1200" dirty="0">
                        <a:solidFill>
                          <a:schemeClr val="accent5">
                            <a:lumMod val="75000"/>
                          </a:schemeClr>
                        </a:solidFill>
                        <a:effectLst/>
                        <a:latin typeface="+mn-lt"/>
                        <a:ea typeface="+mn-ea"/>
                        <a:cs typeface="+mn-cs"/>
                      </a:endParaRPr>
                    </a:p>
                  </a:txBody>
                  <a:tcPr marL="68580" marR="68580" marT="0" marB="0" anchor="ctr">
                    <a:solidFill>
                      <a:schemeClr val="bg1"/>
                    </a:solidFill>
                  </a:tcPr>
                </a:tc>
                <a:extLst>
                  <a:ext uri="{0D108BD9-81ED-4DB2-BD59-A6C34878D82A}">
                    <a16:rowId xmlns:a16="http://schemas.microsoft.com/office/drawing/2014/main" val="4167738459"/>
                  </a:ext>
                </a:extLst>
              </a:tr>
              <a:tr h="798980">
                <a:tc>
                  <a:txBody>
                    <a:bodyPr/>
                    <a:lstStyle/>
                    <a:p>
                      <a:pPr algn="l">
                        <a:lnSpc>
                          <a:spcPct val="107000"/>
                        </a:lnSpc>
                        <a:spcAft>
                          <a:spcPts val="0"/>
                        </a:spcAft>
                      </a:pPr>
                      <a:r>
                        <a:rPr lang="en-US" sz="1200" dirty="0" smtClean="0">
                          <a:solidFill>
                            <a:schemeClr val="tx1"/>
                          </a:solidFill>
                          <a:effectLst/>
                        </a:rPr>
                        <a:t>1. Users independently determine which files are shared or scanned, including deleted content,</a:t>
                      </a:r>
                      <a:r>
                        <a:rPr lang="en-US" sz="1200" baseline="0" dirty="0" smtClean="0">
                          <a:solidFill>
                            <a:schemeClr val="tx1"/>
                          </a:solidFill>
                          <a:effectLst/>
                        </a:rPr>
                        <a:t> and initiate the prompt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2111758857"/>
                  </a:ext>
                </a:extLst>
              </a:tr>
              <a:tr h="576583">
                <a:tc>
                  <a:txBody>
                    <a:bodyPr/>
                    <a:lstStyle/>
                    <a:p>
                      <a:pPr algn="l">
                        <a:lnSpc>
                          <a:spcPct val="107000"/>
                        </a:lnSpc>
                        <a:spcAft>
                          <a:spcPts val="0"/>
                        </a:spcAft>
                      </a:pPr>
                      <a:r>
                        <a:rPr lang="en-US" sz="1200" dirty="0" smtClean="0">
                          <a:solidFill>
                            <a:schemeClr val="tx1"/>
                          </a:solidFill>
                          <a:effectLst/>
                        </a:rPr>
                        <a:t>2. Could </a:t>
                      </a:r>
                      <a:r>
                        <a:rPr lang="en-US" sz="1200" dirty="0">
                          <a:solidFill>
                            <a:schemeClr val="tx1"/>
                          </a:solidFill>
                          <a:effectLst/>
                        </a:rPr>
                        <a:t>contextualize </a:t>
                      </a:r>
                      <a:r>
                        <a:rPr lang="en-US" sz="1200" dirty="0" smtClean="0">
                          <a:solidFill>
                            <a:schemeClr val="tx1"/>
                          </a:solidFill>
                          <a:effectLst/>
                        </a:rPr>
                        <a:t>conversations </a:t>
                      </a:r>
                      <a:r>
                        <a:rPr lang="en-US" sz="1200" dirty="0">
                          <a:solidFill>
                            <a:schemeClr val="tx1"/>
                          </a:solidFill>
                          <a:effectLst/>
                        </a:rPr>
                        <a:t>but not reflective of user risk - ignore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2711794943"/>
                  </a:ext>
                </a:extLst>
              </a:tr>
              <a:tr h="632540">
                <a:tc>
                  <a:txBody>
                    <a:bodyPr/>
                    <a:lstStyle/>
                    <a:p>
                      <a:pPr algn="l">
                        <a:lnSpc>
                          <a:spcPct val="107000"/>
                        </a:lnSpc>
                        <a:spcAft>
                          <a:spcPts val="0"/>
                        </a:spcAft>
                      </a:pPr>
                      <a:r>
                        <a:rPr lang="en-US" sz="1200" dirty="0" smtClean="0">
                          <a:solidFill>
                            <a:schemeClr val="tx1"/>
                          </a:solidFill>
                          <a:effectLst/>
                        </a:rPr>
                        <a:t>3. Security </a:t>
                      </a:r>
                      <a:r>
                        <a:rPr lang="en-US" sz="1200" dirty="0">
                          <a:solidFill>
                            <a:schemeClr val="tx1"/>
                          </a:solidFill>
                          <a:effectLst/>
                        </a:rPr>
                        <a:t>enhancement by automated technology targeting specific data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152312157"/>
                  </a:ext>
                </a:extLst>
              </a:tr>
              <a:tr h="617334">
                <a:tc>
                  <a:txBody>
                    <a:bodyPr/>
                    <a:lstStyle/>
                    <a:p>
                      <a:pPr algn="l">
                        <a:lnSpc>
                          <a:spcPct val="107000"/>
                        </a:lnSpc>
                        <a:spcAft>
                          <a:spcPts val="0"/>
                        </a:spcAft>
                      </a:pPr>
                      <a:r>
                        <a:rPr lang="en-US" sz="1200" dirty="0" smtClean="0">
                          <a:solidFill>
                            <a:schemeClr val="tx1"/>
                          </a:solidFill>
                          <a:effectLst/>
                        </a:rPr>
                        <a:t>4. Anonymize participants,</a:t>
                      </a:r>
                      <a:r>
                        <a:rPr lang="en-US" sz="1200" baseline="0" dirty="0" smtClean="0">
                          <a:solidFill>
                            <a:schemeClr val="tx1"/>
                          </a:solidFill>
                          <a:effectLst/>
                        </a:rPr>
                        <a:t> </a:t>
                      </a:r>
                      <a:r>
                        <a:rPr lang="en-US" sz="1200" dirty="0" smtClean="0">
                          <a:solidFill>
                            <a:schemeClr val="tx1"/>
                          </a:solidFill>
                          <a:effectLst/>
                        </a:rPr>
                        <a:t>de-identify </a:t>
                      </a:r>
                      <a:r>
                        <a:rPr lang="en-US" sz="1200" dirty="0">
                          <a:solidFill>
                            <a:schemeClr val="tx1"/>
                          </a:solidFill>
                          <a:effectLst/>
                        </a:rPr>
                        <a:t>data; </a:t>
                      </a:r>
                      <a:r>
                        <a:rPr lang="en-US" sz="1200" dirty="0" smtClean="0">
                          <a:solidFill>
                            <a:schemeClr val="tx1"/>
                          </a:solidFill>
                          <a:effectLst/>
                        </a:rPr>
                        <a:t>codes</a:t>
                      </a:r>
                      <a:r>
                        <a:rPr lang="en-US" sz="1200" baseline="0" dirty="0" smtClean="0">
                          <a:solidFill>
                            <a:schemeClr val="tx1"/>
                          </a:solidFill>
                          <a:effectLst/>
                        </a:rPr>
                        <a:t> for </a:t>
                      </a:r>
                      <a:r>
                        <a:rPr lang="en-US" sz="1200" dirty="0" smtClean="0">
                          <a:solidFill>
                            <a:schemeClr val="tx1"/>
                          </a:solidFill>
                          <a:effectLst/>
                        </a:rPr>
                        <a:t>phone numbers, </a:t>
                      </a:r>
                      <a:r>
                        <a:rPr lang="en-US" sz="1200" dirty="0">
                          <a:solidFill>
                            <a:schemeClr val="tx1"/>
                          </a:solidFill>
                          <a:effectLst/>
                        </a:rPr>
                        <a:t>deleting </a:t>
                      </a:r>
                      <a:r>
                        <a:rPr lang="en-US" sz="1200" dirty="0" smtClean="0">
                          <a:solidFill>
                            <a:schemeClr val="tx1"/>
                          </a:solidFill>
                          <a:effectLst/>
                        </a:rPr>
                        <a:t>images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966632049"/>
                  </a:ext>
                </a:extLst>
              </a:tr>
              <a:tr h="887248">
                <a:tc>
                  <a:txBody>
                    <a:bodyPr/>
                    <a:lstStyle/>
                    <a:p>
                      <a:pPr algn="l">
                        <a:lnSpc>
                          <a:spcPct val="107000"/>
                        </a:lnSpc>
                        <a:spcAft>
                          <a:spcPts val="0"/>
                        </a:spcAft>
                      </a:pPr>
                      <a:r>
                        <a:rPr lang="en-US" sz="1200" dirty="0" smtClean="0">
                          <a:solidFill>
                            <a:schemeClr val="tx1"/>
                          </a:solidFill>
                          <a:effectLst/>
                        </a:rPr>
                        <a:t>5. Iterative</a:t>
                      </a:r>
                      <a:r>
                        <a:rPr lang="en-US" sz="1200" baseline="0" dirty="0" smtClean="0">
                          <a:solidFill>
                            <a:schemeClr val="tx1"/>
                          </a:solidFill>
                          <a:effectLst/>
                        </a:rPr>
                        <a:t> c</a:t>
                      </a:r>
                      <a:r>
                        <a:rPr lang="en-US" sz="1200" dirty="0" smtClean="0">
                          <a:solidFill>
                            <a:schemeClr val="tx1"/>
                          </a:solidFill>
                          <a:effectLst/>
                        </a:rPr>
                        <a:t>onsent </a:t>
                      </a:r>
                      <a:r>
                        <a:rPr lang="en-US" sz="1200" dirty="0">
                          <a:solidFill>
                            <a:schemeClr val="tx1"/>
                          </a:solidFill>
                          <a:effectLst/>
                        </a:rPr>
                        <a:t>development </a:t>
                      </a:r>
                      <a:r>
                        <a:rPr lang="en-US" sz="1200" dirty="0" smtClean="0">
                          <a:solidFill>
                            <a:schemeClr val="tx1"/>
                          </a:solidFill>
                          <a:effectLst/>
                        </a:rPr>
                        <a:t>process:  incorporate</a:t>
                      </a:r>
                      <a:r>
                        <a:rPr lang="en-US" sz="1200" baseline="0" dirty="0" smtClean="0">
                          <a:solidFill>
                            <a:schemeClr val="tx1"/>
                          </a:solidFill>
                          <a:effectLst/>
                        </a:rPr>
                        <a:t> young people</a:t>
                      </a:r>
                      <a:r>
                        <a:rPr lang="en-US" sz="1200" dirty="0" smtClean="0">
                          <a:solidFill>
                            <a:schemeClr val="tx1"/>
                          </a:solidFill>
                          <a:effectLst/>
                        </a:rPr>
                        <a:t>, </a:t>
                      </a:r>
                      <a:r>
                        <a:rPr lang="en-US" sz="1200" dirty="0">
                          <a:solidFill>
                            <a:schemeClr val="tx1"/>
                          </a:solidFill>
                          <a:effectLst/>
                        </a:rPr>
                        <a:t>to tame and frame language </a:t>
                      </a:r>
                      <a:r>
                        <a:rPr lang="en-US" sz="1200" dirty="0" smtClean="0">
                          <a:solidFill>
                            <a:schemeClr val="tx1"/>
                          </a:solidFill>
                          <a:effectLst/>
                        </a:rPr>
                        <a:t>for</a:t>
                      </a:r>
                      <a:r>
                        <a:rPr lang="en-US" sz="1200" baseline="0" dirty="0" smtClean="0">
                          <a:solidFill>
                            <a:schemeClr val="tx1"/>
                          </a:solidFill>
                          <a:effectLst/>
                        </a:rPr>
                        <a:t> </a:t>
                      </a:r>
                      <a:r>
                        <a:rPr lang="en-US" sz="1200" dirty="0" smtClean="0">
                          <a:solidFill>
                            <a:schemeClr val="tx1"/>
                          </a:solidFill>
                          <a:effectLst/>
                        </a:rPr>
                        <a:t>understanding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651789388"/>
                  </a:ext>
                </a:extLst>
              </a:tr>
              <a:tr h="815163">
                <a:tc>
                  <a:txBody>
                    <a:bodyPr/>
                    <a:lstStyle/>
                    <a:p>
                      <a:pPr algn="l">
                        <a:lnSpc>
                          <a:spcPct val="107000"/>
                        </a:lnSpc>
                        <a:spcAft>
                          <a:spcPts val="0"/>
                        </a:spcAft>
                      </a:pPr>
                      <a:r>
                        <a:rPr lang="en-US" sz="1200" dirty="0" smtClean="0">
                          <a:solidFill>
                            <a:schemeClr val="tx1"/>
                          </a:solidFill>
                          <a:effectLst/>
                        </a:rPr>
                        <a:t>6. Define</a:t>
                      </a:r>
                      <a:r>
                        <a:rPr lang="en-US" sz="1200" dirty="0">
                          <a:solidFill>
                            <a:schemeClr val="tx1"/>
                          </a:solidFill>
                          <a:effectLst/>
                        </a:rPr>
                        <a:t>,  in consent forms, ethical threshold </a:t>
                      </a:r>
                      <a:r>
                        <a:rPr lang="en-US" sz="1200" dirty="0" smtClean="0">
                          <a:solidFill>
                            <a:schemeClr val="tx1"/>
                          </a:solidFill>
                          <a:effectLst/>
                        </a:rPr>
                        <a:t>&amp;</a:t>
                      </a:r>
                      <a:r>
                        <a:rPr lang="en-US" sz="1200" baseline="0" dirty="0" smtClean="0">
                          <a:solidFill>
                            <a:schemeClr val="tx1"/>
                          </a:solidFill>
                          <a:effectLst/>
                        </a:rPr>
                        <a:t> </a:t>
                      </a:r>
                      <a:r>
                        <a:rPr lang="en-US" sz="1200" dirty="0" smtClean="0">
                          <a:solidFill>
                            <a:schemeClr val="tx1"/>
                          </a:solidFill>
                          <a:effectLst/>
                        </a:rPr>
                        <a:t>legal </a:t>
                      </a:r>
                      <a:r>
                        <a:rPr lang="en-US" sz="1200" dirty="0">
                          <a:solidFill>
                            <a:schemeClr val="tx1"/>
                          </a:solidFill>
                          <a:effectLst/>
                        </a:rPr>
                        <a:t>obligation permitting </a:t>
                      </a:r>
                      <a:r>
                        <a:rPr lang="en-US" sz="1200" dirty="0" smtClean="0">
                          <a:solidFill>
                            <a:schemeClr val="tx1"/>
                          </a:solidFill>
                          <a:effectLst/>
                        </a:rPr>
                        <a:t>confidentiality breach to </a:t>
                      </a:r>
                      <a:r>
                        <a:rPr lang="en-US" sz="1200" dirty="0">
                          <a:solidFill>
                            <a:schemeClr val="tx1"/>
                          </a:solidFill>
                          <a:effectLst/>
                        </a:rPr>
                        <a:t>report criminality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blipFill dpi="0" rotWithShape="1">
                      <a:blip r:embed="rId4">
                        <a:alphaModFix amt="74000"/>
                      </a:blip>
                      <a:srcRect/>
                      <a:tile tx="0" ty="0" sx="100000" sy="100000" flip="none" algn="tl"/>
                    </a:blipFill>
                  </a:tcPr>
                </a:tc>
                <a:extLst>
                  <a:ext uri="{0D108BD9-81ED-4DB2-BD59-A6C34878D82A}">
                    <a16:rowId xmlns:a16="http://schemas.microsoft.com/office/drawing/2014/main" val="2104235567"/>
                  </a:ext>
                </a:extLst>
              </a:tr>
            </a:tbl>
          </a:graphicData>
        </a:graphic>
      </p:graphicFrame>
    </p:spTree>
    <p:extLst>
      <p:ext uri="{BB962C8B-B14F-4D97-AF65-F5344CB8AC3E}">
        <p14:creationId xmlns:p14="http://schemas.microsoft.com/office/powerpoint/2010/main" val="360326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90B16-2195-3B57-1EC8-7E57E4200D04}"/>
              </a:ext>
            </a:extLst>
          </p:cNvPr>
          <p:cNvSpPr>
            <a:spLocks noGrp="1"/>
          </p:cNvSpPr>
          <p:nvPr>
            <p:ph type="title"/>
          </p:nvPr>
        </p:nvSpPr>
        <p:spPr>
          <a:xfrm>
            <a:off x="1171046" y="407196"/>
            <a:ext cx="8891918" cy="732155"/>
          </a:xfrm>
        </p:spPr>
        <p:txBody>
          <a:bodyPr/>
          <a:lstStyle/>
          <a:p>
            <a:pPr algn="ctr"/>
            <a:r>
              <a:rPr lang="en-GB" noProof="0" dirty="0">
                <a:solidFill>
                  <a:schemeClr val="accent5">
                    <a:lumMod val="50000"/>
                  </a:schemeClr>
                </a:solidFill>
              </a:rPr>
              <a:t>Discussion</a:t>
            </a:r>
            <a:endParaRPr lang="en-GB" dirty="0">
              <a:solidFill>
                <a:schemeClr val="accent5">
                  <a:lumMod val="50000"/>
                </a:schemeClr>
              </a:solidFill>
            </a:endParaRPr>
          </a:p>
        </p:txBody>
      </p:sp>
      <p:sp>
        <p:nvSpPr>
          <p:cNvPr id="5" name="Rectangle 1"/>
          <p:cNvSpPr>
            <a:spLocks noGrp="1" noChangeArrowheads="1"/>
          </p:cNvSpPr>
          <p:nvPr>
            <p:ph sz="quarter" idx="13"/>
          </p:nvPr>
        </p:nvSpPr>
        <p:spPr bwMode="auto">
          <a:xfrm>
            <a:off x="739497" y="1234088"/>
            <a:ext cx="10016066" cy="504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Wingdings" panose="05000000000000000000" pitchFamily="2" charset="2"/>
              <a:buChar char="q"/>
            </a:pPr>
            <a:r>
              <a:rPr lang="en-US" dirty="0"/>
              <a:t>Conventional HIV risk </a:t>
            </a:r>
            <a:r>
              <a:rPr lang="en-US" dirty="0" smtClean="0"/>
              <a:t>tools</a:t>
            </a:r>
          </a:p>
          <a:p>
            <a:pPr marL="1028700" lvl="1" indent="-342900">
              <a:buFont typeface="Wingdings" panose="05000000000000000000" pitchFamily="2" charset="2"/>
              <a:buChar char="§"/>
            </a:pPr>
            <a:r>
              <a:rPr lang="en-US" sz="2000" dirty="0"/>
              <a:t>R</a:t>
            </a:r>
            <a:r>
              <a:rPr lang="en-US" sz="2000" dirty="0" smtClean="0"/>
              <a:t>ely </a:t>
            </a:r>
            <a:r>
              <a:rPr lang="en-US" sz="2000" dirty="0"/>
              <a:t>on self-reporting, which may be skewed by social desirability and recall bias, </a:t>
            </a:r>
            <a:endParaRPr lang="en-US" sz="2000" dirty="0" smtClean="0"/>
          </a:p>
          <a:p>
            <a:pPr marL="1028700" lvl="1" indent="-342900">
              <a:buFont typeface="Wingdings" panose="05000000000000000000" pitchFamily="2" charset="2"/>
              <a:buChar char="§"/>
            </a:pPr>
            <a:r>
              <a:rPr lang="en-US" sz="2000" dirty="0" smtClean="0"/>
              <a:t>Depends </a:t>
            </a:r>
            <a:r>
              <a:rPr lang="en-US" sz="2000" dirty="0"/>
              <a:t>heavily on subjective </a:t>
            </a:r>
            <a:r>
              <a:rPr lang="en-US" sz="2000" dirty="0" smtClean="0"/>
              <a:t>interpretation, and lacks privacy</a:t>
            </a:r>
          </a:p>
          <a:p>
            <a:pPr marL="1028700" lvl="1" indent="-342900">
              <a:buFont typeface="Wingdings" panose="05000000000000000000" pitchFamily="2" charset="2"/>
              <a:buChar char="§"/>
            </a:pPr>
            <a:r>
              <a:rPr lang="en-US" sz="2000" dirty="0" smtClean="0"/>
              <a:t>Travel and time opportunity costs are incurred to access</a:t>
            </a:r>
            <a:endParaRPr lang="en-US" sz="2000" dirty="0"/>
          </a:p>
          <a:p>
            <a:pPr marL="342900" lvl="0" indent="-342900">
              <a:buFont typeface="Wingdings" panose="05000000000000000000" pitchFamily="2" charset="2"/>
              <a:buChar char="q"/>
            </a:pPr>
            <a:r>
              <a:rPr lang="en-US" dirty="0" smtClean="0"/>
              <a:t>Sentiment </a:t>
            </a:r>
            <a:r>
              <a:rPr lang="en-US" dirty="0"/>
              <a:t>analysis </a:t>
            </a:r>
          </a:p>
          <a:p>
            <a:pPr marL="1028700" lvl="1" indent="-342900">
              <a:buFont typeface="Wingdings" panose="05000000000000000000" pitchFamily="2" charset="2"/>
              <a:buChar char="§"/>
            </a:pPr>
            <a:r>
              <a:rPr lang="en-US" sz="2000" dirty="0"/>
              <a:t>Introduces an AI-driven approach that reduces user bias and enhances privacy-aware automation</a:t>
            </a:r>
          </a:p>
          <a:p>
            <a:pPr marL="1028700" lvl="1" indent="-342900">
              <a:buFont typeface="Wingdings" panose="05000000000000000000" pitchFamily="2" charset="2"/>
              <a:buChar char="§"/>
            </a:pPr>
            <a:r>
              <a:rPr lang="en-US" sz="2000" dirty="0"/>
              <a:t>Can complement existing HIV risk assessment tools like RAST, VOICE</a:t>
            </a:r>
          </a:p>
          <a:p>
            <a:pPr marL="1028700" lvl="1" indent="-342900">
              <a:buFont typeface="Wingdings" panose="05000000000000000000" pitchFamily="2" charset="2"/>
              <a:buChar char="§"/>
            </a:pPr>
            <a:r>
              <a:rPr lang="en-US" sz="2000" dirty="0"/>
              <a:t>Is convenient and can be accessed outside of clinical facilities</a:t>
            </a:r>
          </a:p>
          <a:p>
            <a:pPr marL="342900" lvl="0" indent="-342900">
              <a:buFont typeface="Wingdings" panose="05000000000000000000" pitchFamily="2" charset="2"/>
              <a:buChar char="q"/>
            </a:pPr>
            <a:r>
              <a:rPr lang="en-US" dirty="0"/>
              <a:t>With ethical safeguards in place, sentiment analysis could extend to other health interventions beyond sexual and reproductive health</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364755"/>
      </p:ext>
    </p:extLst>
  </p:cSld>
  <p:clrMapOvr>
    <a:masterClrMapping/>
  </p:clrMapOvr>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0457"/>
            <a:ext cx="5530058" cy="5277544"/>
          </a:xfrm>
          <a:prstGeom prst="rect">
            <a:avLst/>
          </a:prstGeom>
        </p:spPr>
      </p:pic>
      <p:sp>
        <p:nvSpPr>
          <p:cNvPr id="2" name="Rectangle 1"/>
          <p:cNvSpPr/>
          <p:nvPr/>
        </p:nvSpPr>
        <p:spPr>
          <a:xfrm>
            <a:off x="5530058" y="406558"/>
            <a:ext cx="6079067" cy="769441"/>
          </a:xfrm>
          <a:prstGeom prst="rect">
            <a:avLst/>
          </a:prstGeom>
        </p:spPr>
        <p:txBody>
          <a:bodyPr wrap="square">
            <a:spAutoFit/>
          </a:bodyPr>
          <a:lstStyle/>
          <a:p>
            <a:r>
              <a:rPr lang="en-US" sz="4400" b="1" dirty="0">
                <a:solidFill>
                  <a:srgbClr val="FF8D00">
                    <a:lumMod val="50000"/>
                  </a:srgbClr>
                </a:solidFill>
                <a:ea typeface="+mj-ea"/>
                <a:cs typeface="+mj-cs"/>
              </a:rPr>
              <a:t>Implementation</a:t>
            </a:r>
            <a:endParaRPr lang="en-US" dirty="0"/>
          </a:p>
        </p:txBody>
      </p:sp>
      <p:sp>
        <p:nvSpPr>
          <p:cNvPr id="3" name="Rectangle 2"/>
          <p:cNvSpPr/>
          <p:nvPr/>
        </p:nvSpPr>
        <p:spPr>
          <a:xfrm>
            <a:off x="5972783" y="1200030"/>
            <a:ext cx="5544765" cy="4288353"/>
          </a:xfrm>
          <a:prstGeom prst="rect">
            <a:avLst/>
          </a:prstGeom>
        </p:spPr>
        <p:txBody>
          <a:bodyPr wrap="square">
            <a:spAutoFit/>
          </a:bodyPr>
          <a:lstStyle/>
          <a:p>
            <a:pPr lvl="0" defTabSz="914400" eaLnBrk="0" fontAlgn="base" hangingPunct="0">
              <a:spcBef>
                <a:spcPct val="0"/>
              </a:spcBef>
              <a:spcAft>
                <a:spcPct val="0"/>
              </a:spcAft>
            </a:pP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marL="342900" indent="-342900" defTabSz="914400" fontAlgn="base">
              <a:spcBef>
                <a:spcPts val="1000"/>
              </a:spcBef>
              <a:spcAft>
                <a:spcPct val="0"/>
              </a:spcAft>
              <a:buFont typeface="Wingdings" panose="05000000000000000000" pitchFamily="2" charset="2"/>
              <a:buChar char="q"/>
            </a:pPr>
            <a:r>
              <a:rPr lang="en-US" altLang="en-US" sz="2000" dirty="0" err="1"/>
              <a:t>Jijue</a:t>
            </a:r>
            <a:r>
              <a:rPr lang="en-US" altLang="en-US" sz="2000" dirty="0"/>
              <a:t> SMaaRT can be implemented both within the public clinic healthcare delivery system, and at community based health service points; including pharmacies, drop-in-centers, and other safe spaces.</a:t>
            </a:r>
            <a:br>
              <a:rPr lang="en-US" altLang="en-US" sz="2000" dirty="0"/>
            </a:br>
            <a:endParaRPr lang="en-US" altLang="en-US" sz="2000" dirty="0"/>
          </a:p>
          <a:p>
            <a:pPr marL="342900" indent="-342900" defTabSz="914400" fontAlgn="base">
              <a:spcBef>
                <a:spcPts val="1000"/>
              </a:spcBef>
              <a:spcAft>
                <a:spcPct val="0"/>
              </a:spcAft>
              <a:buFont typeface="Wingdings" panose="05000000000000000000" pitchFamily="2" charset="2"/>
              <a:buChar char="q"/>
            </a:pPr>
            <a:r>
              <a:rPr lang="en-US" altLang="en-US" sz="2000" dirty="0"/>
              <a:t>Peer influencers and community health promoters could lead sensitization, adoptability, and use campaign initiatives.</a:t>
            </a:r>
          </a:p>
        </p:txBody>
      </p:sp>
    </p:spTree>
    <p:extLst>
      <p:ext uri="{BB962C8B-B14F-4D97-AF65-F5344CB8AC3E}">
        <p14:creationId xmlns:p14="http://schemas.microsoft.com/office/powerpoint/2010/main" val="2252367149"/>
      </p:ext>
    </p:extLst>
  </p:cSld>
  <p:clrMapOvr>
    <a:masterClrMapping/>
  </p:clrMapOvr>
  <p:extLst>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a:xfrm>
            <a:off x="4116388" y="894557"/>
            <a:ext cx="7632700" cy="835818"/>
          </a:xfrm>
        </p:spPr>
        <p:txBody>
          <a:bodyPr/>
          <a:lstStyle/>
          <a:p>
            <a:r>
              <a:rPr lang="en-US" sz="4400" b="1" dirty="0">
                <a:solidFill>
                  <a:srgbClr val="FF8D00">
                    <a:lumMod val="50000"/>
                  </a:srgbClr>
                </a:solidFill>
                <a:ea typeface="+mj-ea"/>
                <a:cs typeface="+mj-cs"/>
              </a:rPr>
              <a:t>Limitations</a:t>
            </a:r>
            <a:endParaRPr lang="en-GB" dirty="0"/>
          </a:p>
        </p:txBody>
      </p:sp>
      <p:sp>
        <p:nvSpPr>
          <p:cNvPr id="4" name="Rectangle 3"/>
          <p:cNvSpPr/>
          <p:nvPr/>
        </p:nvSpPr>
        <p:spPr>
          <a:xfrm>
            <a:off x="4010024" y="1993464"/>
            <a:ext cx="7739064" cy="3785652"/>
          </a:xfrm>
          <a:prstGeom prst="rect">
            <a:avLst/>
          </a:prstGeom>
        </p:spPr>
        <p:txBody>
          <a:bodyPr wrap="square">
            <a:spAutoFit/>
          </a:bodyPr>
          <a:lstStyle/>
          <a:p>
            <a:pPr marL="342900" indent="-342900">
              <a:buFont typeface="Wingdings" panose="05000000000000000000" pitchFamily="2" charset="2"/>
              <a:buChar char="q"/>
            </a:pPr>
            <a:r>
              <a:rPr lang="en-US" sz="2000" b="1" dirty="0"/>
              <a:t>Data Manipulation Risk: </a:t>
            </a:r>
            <a:r>
              <a:rPr lang="en-US" sz="2000" dirty="0"/>
              <a:t>Participants may intentionally delete or alter chats to appear at lower HIV risk or meet social expectations. </a:t>
            </a:r>
            <a:br>
              <a:rPr lang="en-US" sz="2000" dirty="0"/>
            </a:br>
            <a:r>
              <a:rPr lang="en-US" sz="2000" dirty="0"/>
              <a:t/>
            </a:r>
            <a:br>
              <a:rPr lang="en-US" sz="2000" dirty="0"/>
            </a:br>
            <a:r>
              <a:rPr lang="en-US" sz="2000" dirty="0"/>
              <a:t>However, sustained app usage over time will most likely </a:t>
            </a:r>
            <a:r>
              <a:rPr lang="en-US" sz="2000" dirty="0" smtClean="0"/>
              <a:t>scatter </a:t>
            </a:r>
            <a:r>
              <a:rPr lang="en-US" sz="2000" dirty="0"/>
              <a:t>the consistency of such falsification.</a:t>
            </a:r>
            <a:br>
              <a:rPr lang="en-US" sz="2000" dirty="0"/>
            </a:br>
            <a:endParaRPr lang="en-US" sz="2000" dirty="0"/>
          </a:p>
          <a:p>
            <a:pPr marL="342900" indent="-342900">
              <a:buFont typeface="Wingdings" panose="05000000000000000000" pitchFamily="2" charset="2"/>
              <a:buChar char="q"/>
            </a:pPr>
            <a:r>
              <a:rPr lang="en-US" sz="2000" b="1" dirty="0"/>
              <a:t>Limited Perspectives:</a:t>
            </a:r>
            <a:r>
              <a:rPr lang="en-US" sz="2000" dirty="0"/>
              <a:t> The study did not include input from young men or older adults.</a:t>
            </a:r>
            <a:br>
              <a:rPr lang="en-US" sz="2000" dirty="0"/>
            </a:br>
            <a:r>
              <a:rPr lang="en-US" sz="2000" dirty="0"/>
              <a:t/>
            </a:r>
            <a:br>
              <a:rPr lang="en-US" sz="2000" dirty="0"/>
            </a:br>
            <a:r>
              <a:rPr lang="en-US" sz="2000" dirty="0"/>
              <a:t>Their perspectives could offer valuable insights and should be incorporated in future clinical trials.</a:t>
            </a:r>
          </a:p>
        </p:txBody>
      </p:sp>
    </p:spTree>
    <p:extLst>
      <p:ext uri="{BB962C8B-B14F-4D97-AF65-F5344CB8AC3E}">
        <p14:creationId xmlns:p14="http://schemas.microsoft.com/office/powerpoint/2010/main" val="1466621592"/>
      </p:ext>
    </p:extLst>
  </p:cSld>
  <p:clrMapOvr>
    <a:masterClrMapping/>
  </p:clrMapOvr>
  <p:extLst mod="1">
    <p:ext uri="{6950BFC3-D8DA-4A85-94F7-54DA5524770B}">
      <p188:commentRel xmlns:p188="http://schemas.microsoft.com/office/powerpoint/2018/8/main" xmlns=""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4295775" y="1152525"/>
            <a:ext cx="7453316" cy="5340350"/>
          </a:xfrm>
        </p:spPr>
        <p:txBody>
          <a:bodyPr>
            <a:normAutofit/>
          </a:bodyPr>
          <a:lstStyle/>
          <a:p>
            <a:pPr marL="342900" indent="-342900">
              <a:buFont typeface="Wingdings" panose="05000000000000000000" pitchFamily="2" charset="2"/>
              <a:buChar char="q"/>
            </a:pPr>
            <a:r>
              <a:rPr lang="en-US" b="1" dirty="0"/>
              <a:t>Ethical Guidance for Innovation:</a:t>
            </a:r>
          </a:p>
          <a:p>
            <a:r>
              <a:rPr lang="en-US" dirty="0"/>
              <a:t>The findings provide valuable ethical direction for researchers developing AI-based tools for HIV prevention and broader health applications.</a:t>
            </a:r>
          </a:p>
          <a:p>
            <a:pPr marL="342900" indent="-342900">
              <a:buFont typeface="Wingdings" panose="05000000000000000000" pitchFamily="2" charset="2"/>
              <a:buChar char="q"/>
            </a:pPr>
            <a:r>
              <a:rPr lang="en-US" b="1" dirty="0"/>
              <a:t>Implications for Ethics Review:</a:t>
            </a:r>
          </a:p>
          <a:p>
            <a:r>
              <a:rPr lang="en-US" dirty="0"/>
              <a:t>Highlights the need for clear standards to protect participants when studies involve smartphone data and sentiment analysis.</a:t>
            </a:r>
          </a:p>
          <a:p>
            <a:pPr marL="342900" indent="-342900">
              <a:buFont typeface="Wingdings" panose="05000000000000000000" pitchFamily="2" charset="2"/>
              <a:buChar char="q"/>
            </a:pPr>
            <a:r>
              <a:rPr lang="en-US" b="1" dirty="0"/>
              <a:t>Call for Responsible Design:</a:t>
            </a:r>
          </a:p>
          <a:p>
            <a:r>
              <a:rPr lang="en-US" dirty="0"/>
              <a:t>Emphasizes that ethical integrity must guide AI health tool development.</a:t>
            </a:r>
          </a:p>
          <a:p>
            <a:r>
              <a:rPr lang="en-US" dirty="0"/>
              <a:t>The SMaaRT study offers practical insights for informed consent, data stewardship, and responsible innovation in HIV risk prediction.</a:t>
            </a: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295775" y="365125"/>
            <a:ext cx="7632700" cy="921808"/>
          </a:xfrm>
        </p:spPr>
        <p:txBody>
          <a:bodyPr/>
          <a:lstStyle/>
          <a:p>
            <a:r>
              <a:rPr lang="en-GB" dirty="0">
                <a:solidFill>
                  <a:srgbClr val="FF8D00">
                    <a:lumMod val="50000"/>
                  </a:srgbClr>
                </a:solidFill>
              </a:rPr>
              <a:t>Conclusions</a:t>
            </a:r>
            <a:endParaRPr lang="en-GB" noProof="0" dirty="0"/>
          </a:p>
        </p:txBody>
      </p:sp>
      <p:pic>
        <p:nvPicPr>
          <p:cNvPr id="7" name="Picture Placeholder 6"/>
          <p:cNvPicPr>
            <a:picLocks noGrp="1" noChangeAspect="1"/>
          </p:cNvPicPr>
          <p:nvPr>
            <p:ph type="pic" sz="quarter" idx="15"/>
          </p:nvPr>
        </p:nvPicPr>
        <p:blipFill>
          <a:blip r:embed="rId3"/>
          <a:srcRect l="9196" r="9196"/>
          <a:stretch>
            <a:fillRect/>
          </a:stretch>
        </p:blipFill>
        <p:spPr>
          <a:xfrm>
            <a:off x="304800" y="2298032"/>
            <a:ext cx="3735777" cy="3940843"/>
          </a:xfrm>
          <a:prstGeom prst="rect">
            <a:avLst/>
          </a:prstGeom>
        </p:spPr>
      </p:pic>
    </p:spTree>
    <p:extLst>
      <p:ext uri="{BB962C8B-B14F-4D97-AF65-F5344CB8AC3E}">
        <p14:creationId xmlns:p14="http://schemas.microsoft.com/office/powerpoint/2010/main" val="2969959196"/>
      </p:ext>
    </p:extLst>
  </p:cSld>
  <p:clrMapOvr>
    <a:masterClrMapping/>
  </p:clrMapOvr>
  <p:extLst mod="1">
    <p:ext uri="{6950BFC3-D8DA-4A85-94F7-54DA5524770B}">
      <p188:commentRel xmlns:p188="http://schemas.microsoft.com/office/powerpoint/2018/8/main" xmlns=""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1732" y="1924255"/>
            <a:ext cx="7907867" cy="1872775"/>
          </a:xfrm>
        </p:spPr>
        <p:txBody>
          <a:bodyPr/>
          <a:lstStyle/>
          <a:p>
            <a:pPr marL="342900" lvl="0" indent="-342900">
              <a:buFont typeface="Wingdings" panose="05000000000000000000" pitchFamily="2" charset="2"/>
              <a:buChar char="q"/>
            </a:pPr>
            <a:r>
              <a:rPr lang="en-US" dirty="0"/>
              <a:t>Findings will inform the development of a scalable risk prediction prototype, with potential for full-scale clinical trials.</a:t>
            </a:r>
          </a:p>
          <a:p>
            <a:pPr marL="342900" lvl="0" indent="-342900">
              <a:buFont typeface="Wingdings" panose="05000000000000000000" pitchFamily="2" charset="2"/>
              <a:buChar char="q"/>
            </a:pPr>
            <a:r>
              <a:rPr lang="en-US" dirty="0"/>
              <a:t>Broader insights will support ethical frameworks for integrating AI in digital public health globally.</a:t>
            </a:r>
          </a:p>
        </p:txBody>
      </p:sp>
      <p:sp>
        <p:nvSpPr>
          <p:cNvPr id="3" name="Title 2"/>
          <p:cNvSpPr>
            <a:spLocks noGrp="1"/>
          </p:cNvSpPr>
          <p:nvPr>
            <p:ph type="title"/>
          </p:nvPr>
        </p:nvSpPr>
        <p:spPr>
          <a:xfrm>
            <a:off x="2408874" y="958602"/>
            <a:ext cx="5437187" cy="681666"/>
          </a:xfrm>
        </p:spPr>
        <p:txBody>
          <a:bodyPr/>
          <a:lstStyle/>
          <a:p>
            <a:r>
              <a:rPr lang="en-US" dirty="0">
                <a:solidFill>
                  <a:schemeClr val="accent5">
                    <a:lumMod val="50000"/>
                  </a:schemeClr>
                </a:solidFill>
              </a:rPr>
              <a:t>Next Steps</a:t>
            </a:r>
            <a:endParaRPr lang="en-US" dirty="0"/>
          </a:p>
        </p:txBody>
      </p:sp>
      <p:pic>
        <p:nvPicPr>
          <p:cNvPr id="8" name="Picture 7"/>
          <p:cNvPicPr>
            <a:picLocks noChangeAspect="1"/>
          </p:cNvPicPr>
          <p:nvPr/>
        </p:nvPicPr>
        <p:blipFill>
          <a:blip r:embed="rId3"/>
          <a:stretch>
            <a:fillRect/>
          </a:stretch>
        </p:blipFill>
        <p:spPr>
          <a:xfrm>
            <a:off x="389466" y="3885905"/>
            <a:ext cx="7840133" cy="2516490"/>
          </a:xfrm>
          <a:prstGeom prst="rect">
            <a:avLst/>
          </a:prstGeom>
        </p:spPr>
      </p:pic>
    </p:spTree>
    <p:extLst>
      <p:ext uri="{BB962C8B-B14F-4D97-AF65-F5344CB8AC3E}">
        <p14:creationId xmlns:p14="http://schemas.microsoft.com/office/powerpoint/2010/main" val="73677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3305175" y="1350349"/>
            <a:ext cx="8087315" cy="4593251"/>
          </a:xfrm>
        </p:spPr>
        <p:txBody>
          <a:bodyPr>
            <a:normAutofit/>
          </a:bodyPr>
          <a:lstStyle/>
          <a:p>
            <a:endParaRPr lang="en-GB" noProof="0" dirty="0"/>
          </a:p>
          <a:p>
            <a:pPr marL="457200" indent="-457200">
              <a:buFont typeface="Wingdings" panose="05000000000000000000" pitchFamily="2" charset="2"/>
              <a:buChar char="q"/>
            </a:pPr>
            <a:r>
              <a:rPr lang="en-US" dirty="0"/>
              <a:t>We, the author and co-authors, express sincere gratitude to all our study participants, funders, collaborators, and institutions.</a:t>
            </a:r>
            <a:endParaRPr lang="en-US" b="1" dirty="0">
              <a:solidFill>
                <a:schemeClr val="accent5">
                  <a:lumMod val="75000"/>
                </a:schemeClr>
              </a:solidFill>
            </a:endParaRPr>
          </a:p>
          <a:p>
            <a:r>
              <a:rPr lang="en-US" b="1" u="sng" dirty="0">
                <a:solidFill>
                  <a:schemeClr val="accent5">
                    <a:lumMod val="75000"/>
                  </a:schemeClr>
                </a:solidFill>
              </a:rPr>
              <a:t>Authors</a:t>
            </a:r>
          </a:p>
          <a:p>
            <a:r>
              <a:rPr lang="en-US" b="1" dirty="0"/>
              <a:t>Alfred Odira</a:t>
            </a:r>
            <a:r>
              <a:rPr lang="en-US" b="1" baseline="30000" dirty="0"/>
              <a:t>1</a:t>
            </a:r>
            <a:r>
              <a:rPr lang="en-US" dirty="0"/>
              <a:t>, Zachary Kwena</a:t>
            </a:r>
            <a:r>
              <a:rPr lang="en-US" baseline="30000" dirty="0"/>
              <a:t>1</a:t>
            </a:r>
            <a:r>
              <a:rPr lang="en-US" dirty="0"/>
              <a:t>, Kevin Oware</a:t>
            </a:r>
            <a:r>
              <a:rPr lang="en-US" baseline="30000" dirty="0"/>
              <a:t>1</a:t>
            </a:r>
            <a:r>
              <a:rPr lang="en-US" dirty="0"/>
              <a:t>, Lydia Adiema</a:t>
            </a:r>
            <a:r>
              <a:rPr lang="en-US" baseline="30000" dirty="0"/>
              <a:t>1</a:t>
            </a:r>
            <a:r>
              <a:rPr lang="en-US" dirty="0"/>
              <a:t>, Perez Ochwal</a:t>
            </a:r>
            <a:r>
              <a:rPr lang="en-US" baseline="30000" dirty="0"/>
              <a:t>1</a:t>
            </a:r>
            <a:r>
              <a:rPr lang="en-US" dirty="0"/>
              <a:t>, Marion Hewa</a:t>
            </a:r>
            <a:r>
              <a:rPr lang="en-US" baseline="30000" dirty="0"/>
              <a:t>1</a:t>
            </a:r>
            <a:r>
              <a:rPr lang="en-US" dirty="0"/>
              <a:t>, Josephine Odoyo</a:t>
            </a:r>
            <a:r>
              <a:rPr lang="en-US" baseline="30000" dirty="0"/>
              <a:t>1</a:t>
            </a:r>
            <a:r>
              <a:rPr lang="en-US" dirty="0"/>
              <a:t>, Bernard Rono</a:t>
            </a:r>
            <a:r>
              <a:rPr lang="en-US" baseline="30000" dirty="0"/>
              <a:t>1</a:t>
            </a:r>
            <a:r>
              <a:rPr lang="en-US" dirty="0"/>
              <a:t>, Lindsey Garrison</a:t>
            </a:r>
            <a:r>
              <a:rPr lang="en-US" baseline="30000" dirty="0"/>
              <a:t>2</a:t>
            </a:r>
            <a:r>
              <a:rPr lang="en-US" dirty="0"/>
              <a:t>, Elizabeth </a:t>
            </a:r>
            <a:r>
              <a:rPr lang="en-US" dirty="0" smtClean="0"/>
              <a:t>Buk usi</a:t>
            </a:r>
            <a:r>
              <a:rPr lang="en-US" baseline="30000" dirty="0" smtClean="0"/>
              <a:t>1</a:t>
            </a:r>
            <a:r>
              <a:rPr lang="en-US" dirty="0"/>
              <a:t>, Jessica Haberer</a:t>
            </a:r>
            <a:r>
              <a:rPr lang="en-US" baseline="30000" dirty="0"/>
              <a:t>2,3</a:t>
            </a:r>
          </a:p>
          <a:p>
            <a:endParaRPr lang="en-US" sz="2200" b="1" dirty="0"/>
          </a:p>
          <a:p>
            <a:endParaRPr lang="en-US" sz="2100" b="1" dirty="0"/>
          </a:p>
          <a:p>
            <a:endParaRPr lang="en-US" sz="2200" i="1" dirty="0"/>
          </a:p>
          <a:p>
            <a:pPr marL="457200" indent="-457200">
              <a:buFont typeface="+mj-lt"/>
              <a:buAutoNum type="arabicPeriod"/>
            </a:pPr>
            <a:endParaRPr lang="en-GB" noProof="0" dirty="0"/>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469278" y="454025"/>
            <a:ext cx="8891918" cy="1223964"/>
          </a:xfrm>
        </p:spPr>
        <p:txBody>
          <a:bodyPr>
            <a:normAutofit/>
          </a:bodyPr>
          <a:lstStyle/>
          <a:p>
            <a:r>
              <a:rPr lang="en-GB" noProof="0" dirty="0">
                <a:solidFill>
                  <a:schemeClr val="accent5">
                    <a:lumMod val="50000"/>
                  </a:schemeClr>
                </a:solidFill>
              </a:rPr>
              <a:t>Acknowledgements </a:t>
            </a:r>
          </a:p>
        </p:txBody>
      </p:sp>
      <p:sp>
        <p:nvSpPr>
          <p:cNvPr id="4" name="Rectangle 3">
            <a:extLst>
              <a:ext uri="{FF2B5EF4-FFF2-40B4-BE49-F238E27FC236}">
                <a16:creationId xmlns:a16="http://schemas.microsoft.com/office/drawing/2014/main" id="{63C3AA59-AF57-4542-96DD-81773C010CCB}"/>
              </a:ext>
            </a:extLst>
          </p:cNvPr>
          <p:cNvSpPr/>
          <p:nvPr/>
        </p:nvSpPr>
        <p:spPr>
          <a:xfrm>
            <a:off x="1" y="1609725"/>
            <a:ext cx="3143250" cy="459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r>
              <a:rPr lang="en-US" sz="2000" b="1" dirty="0"/>
              <a:t>Institutions</a:t>
            </a:r>
          </a:p>
          <a:p>
            <a:endParaRPr lang="en-US" sz="1600" dirty="0"/>
          </a:p>
          <a:p>
            <a:pPr marL="457200" indent="-457200">
              <a:buFont typeface="+mj-lt"/>
              <a:buAutoNum type="arabicPeriod"/>
            </a:pPr>
            <a:r>
              <a:rPr lang="en-US" sz="2000" dirty="0"/>
              <a:t>Kenya Medical Research Institute</a:t>
            </a:r>
          </a:p>
          <a:p>
            <a:pPr marL="457200" indent="-457200">
              <a:buFont typeface="+mj-lt"/>
              <a:buAutoNum type="arabicPeriod"/>
            </a:pPr>
            <a:r>
              <a:rPr lang="en-US" sz="2000" dirty="0"/>
              <a:t>Massachusetts General Hospital</a:t>
            </a:r>
          </a:p>
          <a:p>
            <a:pPr marL="457200" indent="-457200">
              <a:buFont typeface="+mj-lt"/>
              <a:buAutoNum type="arabicPeriod"/>
            </a:pPr>
            <a:r>
              <a:rPr lang="en-US" sz="2000" dirty="0"/>
              <a:t>Harvard Medical School</a:t>
            </a:r>
          </a:p>
          <a:p>
            <a:pPr marL="457200" indent="-457200">
              <a:buFont typeface="+mj-lt"/>
              <a:buAutoNum type="arabicPeriod"/>
            </a:pPr>
            <a:r>
              <a:rPr lang="en-US" sz="2000" dirty="0"/>
              <a:t>US National Institute of Health (NIH): R21MH132436</a:t>
            </a:r>
          </a:p>
          <a:p>
            <a:endParaRPr lang="en-US" sz="1600" dirty="0"/>
          </a:p>
        </p:txBody>
      </p:sp>
      <p:pic>
        <p:nvPicPr>
          <p:cNvPr id="7" name="Picture 6"/>
          <p:cNvPicPr>
            <a:picLocks noChangeAspect="1"/>
          </p:cNvPicPr>
          <p:nvPr/>
        </p:nvPicPr>
        <p:blipFill>
          <a:blip r:embed="rId3"/>
          <a:stretch>
            <a:fillRect/>
          </a:stretch>
        </p:blipFill>
        <p:spPr>
          <a:xfrm>
            <a:off x="5249839" y="5856414"/>
            <a:ext cx="928320" cy="931248"/>
          </a:xfrm>
          <a:prstGeom prst="rect">
            <a:avLst/>
          </a:prstGeom>
        </p:spPr>
      </p:pic>
      <p:pic>
        <p:nvPicPr>
          <p:cNvPr id="10" name="Picture 9"/>
          <p:cNvPicPr>
            <a:picLocks noChangeAspect="1"/>
          </p:cNvPicPr>
          <p:nvPr/>
        </p:nvPicPr>
        <p:blipFill>
          <a:blip r:embed="rId4"/>
          <a:stretch>
            <a:fillRect/>
          </a:stretch>
        </p:blipFill>
        <p:spPr>
          <a:xfrm>
            <a:off x="6349609" y="6164749"/>
            <a:ext cx="2716161" cy="478451"/>
          </a:xfrm>
          <a:prstGeom prst="rect">
            <a:avLst/>
          </a:prstGeom>
        </p:spPr>
      </p:pic>
      <p:pic>
        <p:nvPicPr>
          <p:cNvPr id="11" name="Picture 10"/>
          <p:cNvPicPr>
            <a:picLocks noChangeAspect="1"/>
          </p:cNvPicPr>
          <p:nvPr/>
        </p:nvPicPr>
        <p:blipFill>
          <a:blip r:embed="rId5"/>
          <a:stretch>
            <a:fillRect/>
          </a:stretch>
        </p:blipFill>
        <p:spPr>
          <a:xfrm>
            <a:off x="9237220" y="5964851"/>
            <a:ext cx="1683560" cy="714375"/>
          </a:xfrm>
          <a:prstGeom prst="rect">
            <a:avLst/>
          </a:prstGeom>
        </p:spPr>
      </p:pic>
      <p:pic>
        <p:nvPicPr>
          <p:cNvPr id="12" name="Picture 11"/>
          <p:cNvPicPr>
            <a:picLocks noChangeAspect="1"/>
          </p:cNvPicPr>
          <p:nvPr/>
        </p:nvPicPr>
        <p:blipFill>
          <a:blip r:embed="rId6"/>
          <a:stretch>
            <a:fillRect/>
          </a:stretch>
        </p:blipFill>
        <p:spPr>
          <a:xfrm>
            <a:off x="10939336" y="6047993"/>
            <a:ext cx="1185495" cy="711844"/>
          </a:xfrm>
          <a:prstGeom prst="rect">
            <a:avLst/>
          </a:prstGeom>
        </p:spPr>
      </p:pic>
      <p:sp>
        <p:nvSpPr>
          <p:cNvPr id="13" name="TextBox 12"/>
          <p:cNvSpPr txBox="1"/>
          <p:nvPr/>
        </p:nvSpPr>
        <p:spPr>
          <a:xfrm>
            <a:off x="3143251" y="4793871"/>
            <a:ext cx="9058274" cy="954107"/>
          </a:xfrm>
          <a:prstGeom prst="rect">
            <a:avLst/>
          </a:prstGeom>
          <a:solidFill>
            <a:schemeClr val="accent5"/>
          </a:solidFill>
        </p:spPr>
        <p:txBody>
          <a:bodyPr wrap="square" rtlCol="0">
            <a:spAutoFit/>
          </a:bodyPr>
          <a:lstStyle/>
          <a:p>
            <a:pPr algn="ctr"/>
            <a:r>
              <a:rPr lang="en-US" sz="2000" b="1" dirty="0">
                <a:solidFill>
                  <a:schemeClr val="accent3">
                    <a:lumMod val="50000"/>
                  </a:schemeClr>
                </a:solidFill>
              </a:rPr>
              <a:t>Contact Information</a:t>
            </a:r>
          </a:p>
          <a:p>
            <a:pPr marL="342900" indent="-342900" algn="ctr">
              <a:buFont typeface="Wingdings" panose="05000000000000000000" pitchFamily="2" charset="2"/>
              <a:buChar char="v"/>
            </a:pPr>
            <a:r>
              <a:rPr lang="en-US" i="1" dirty="0">
                <a:solidFill>
                  <a:schemeClr val="accent3">
                    <a:lumMod val="50000"/>
                  </a:schemeClr>
                </a:solidFill>
              </a:rPr>
              <a:t>Alfred Odira Ochiel, </a:t>
            </a:r>
            <a:r>
              <a:rPr lang="en-US" i="1" dirty="0">
                <a:solidFill>
                  <a:schemeClr val="accent3">
                    <a:lumMod val="50000"/>
                  </a:schemeClr>
                </a:solidFill>
                <a:hlinkClick r:id="rId7">
                  <a:extLst>
                    <a:ext uri="{A12FA001-AC4F-418D-AE19-62706E023703}">
                      <ahyp:hlinkClr xmlns:ahyp="http://schemas.microsoft.com/office/drawing/2018/hyperlinkcolor" xmlns="" val="tx"/>
                    </a:ext>
                  </a:extLst>
                </a:hlinkClick>
              </a:rPr>
              <a:t>aochiel@kemri-rctp.com</a:t>
            </a:r>
            <a:r>
              <a:rPr lang="en-US" i="1" dirty="0">
                <a:solidFill>
                  <a:schemeClr val="accent3">
                    <a:lumMod val="50000"/>
                  </a:schemeClr>
                </a:solidFill>
              </a:rPr>
              <a:t>; </a:t>
            </a:r>
            <a:r>
              <a:rPr lang="en-US" i="1" dirty="0">
                <a:solidFill>
                  <a:schemeClr val="accent3">
                    <a:lumMod val="50000"/>
                  </a:schemeClr>
                </a:solidFill>
                <a:hlinkClick r:id="rId8">
                  <a:extLst>
                    <a:ext uri="{A12FA001-AC4F-418D-AE19-62706E023703}">
                      <ahyp:hlinkClr xmlns:ahyp="http://schemas.microsoft.com/office/drawing/2018/hyperlinkcolor" xmlns="" val="tx"/>
                    </a:ext>
                  </a:extLst>
                </a:hlinkClick>
              </a:rPr>
              <a:t>alfodira@gmail.com</a:t>
            </a:r>
            <a:r>
              <a:rPr lang="en-US" i="1" dirty="0">
                <a:solidFill>
                  <a:schemeClr val="accent3">
                    <a:lumMod val="50000"/>
                  </a:schemeClr>
                </a:solidFill>
              </a:rPr>
              <a:t>; +254738640649</a:t>
            </a:r>
            <a:endParaRPr lang="en-US" dirty="0">
              <a:solidFill>
                <a:schemeClr val="accent3">
                  <a:lumMod val="50000"/>
                </a:schemeClr>
              </a:solidFill>
            </a:endParaRPr>
          </a:p>
        </p:txBody>
      </p:sp>
    </p:spTree>
    <p:extLst>
      <p:ext uri="{BB962C8B-B14F-4D97-AF65-F5344CB8AC3E}">
        <p14:creationId xmlns:p14="http://schemas.microsoft.com/office/powerpoint/2010/main" val="3468738987"/>
      </p:ext>
    </p:extLst>
  </p:cSld>
  <p:clrMapOvr>
    <a:masterClrMapping/>
  </p:clrMapOvr>
  <p:extLst mod="1">
    <p:ext uri="{6950BFC3-D8DA-4A85-94F7-54DA5524770B}">
      <p188:commentRel xmlns:p188="http://schemas.microsoft.com/office/powerpoint/2018/8/main" xmlns="" r:id="rId9"/>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085976" y="603249"/>
            <a:ext cx="6841066" cy="5130801"/>
          </a:xfrm>
          <a:prstGeom prst="rect">
            <a:avLst/>
          </a:prstGeom>
        </p:spPr>
      </p:pic>
      <p:sp>
        <p:nvSpPr>
          <p:cNvPr id="3" name="Title 2"/>
          <p:cNvSpPr>
            <a:spLocks noGrp="1"/>
          </p:cNvSpPr>
          <p:nvPr>
            <p:ph type="title"/>
          </p:nvPr>
        </p:nvSpPr>
        <p:spPr>
          <a:xfrm>
            <a:off x="2085976" y="5734050"/>
            <a:ext cx="8891918" cy="1006475"/>
          </a:xfrm>
        </p:spPr>
        <p:txBody>
          <a:bodyPr>
            <a:normAutofit/>
          </a:bodyPr>
          <a:lstStyle/>
          <a:p>
            <a:r>
              <a:rPr lang="en-US" sz="3600" dirty="0">
                <a:solidFill>
                  <a:schemeClr val="accent5">
                    <a:lumMod val="75000"/>
                  </a:schemeClr>
                </a:solidFill>
              </a:rPr>
              <a:t>Thank you! Asanteni!</a:t>
            </a:r>
          </a:p>
        </p:txBody>
      </p:sp>
      <p:sp>
        <p:nvSpPr>
          <p:cNvPr id="6" name="TextBox 5"/>
          <p:cNvSpPr txBox="1"/>
          <p:nvPr/>
        </p:nvSpPr>
        <p:spPr>
          <a:xfrm>
            <a:off x="2085976" y="83047"/>
            <a:ext cx="6810374" cy="400110"/>
          </a:xfrm>
          <a:prstGeom prst="rect">
            <a:avLst/>
          </a:prstGeom>
          <a:noFill/>
        </p:spPr>
        <p:txBody>
          <a:bodyPr wrap="square" rtlCol="0">
            <a:spAutoFit/>
          </a:bodyPr>
          <a:lstStyle/>
          <a:p>
            <a:pPr algn="ctr"/>
            <a:r>
              <a:rPr lang="en-US" sz="2000" b="1" dirty="0">
                <a:solidFill>
                  <a:schemeClr val="accent5">
                    <a:lumMod val="75000"/>
                  </a:schemeClr>
                </a:solidFill>
              </a:rPr>
              <a:t>Study Team</a:t>
            </a:r>
          </a:p>
        </p:txBody>
      </p:sp>
      <p:sp>
        <p:nvSpPr>
          <p:cNvPr id="2" name="Rectangle 1"/>
          <p:cNvSpPr/>
          <p:nvPr/>
        </p:nvSpPr>
        <p:spPr>
          <a:xfrm>
            <a:off x="3048000" y="2828836"/>
            <a:ext cx="6096000" cy="2585323"/>
          </a:xfrm>
          <a:prstGeom prst="rect">
            <a:avLst/>
          </a:prstGeom>
        </p:spPr>
        <p:txBody>
          <a:bodyPr>
            <a:spAutoFit/>
          </a:bodyPr>
          <a:lstStyle/>
          <a:p>
            <a:r>
              <a:rPr lang="en-GB" dirty="0">
                <a:latin typeface="Verdana" panose="020B0604030504040204" pitchFamily="34" charset="0"/>
              </a:rPr>
              <a:t>There is need for more novel approaches to help populations be aware of their individual HIV acquisition risk levels; and, hopefully, thereby spark deliberate preventive action</a:t>
            </a:r>
            <a:r>
              <a:rPr lang="en-GB" dirty="0" smtClean="0">
                <a:latin typeface="Verdana" panose="020B0604030504040204" pitchFamily="34" charset="0"/>
              </a:rPr>
              <a:t>.</a:t>
            </a:r>
            <a:r>
              <a:rPr lang="en-GB" dirty="0">
                <a:latin typeface="Verdana" panose="020B0604030504040204" pitchFamily="34" charset="0"/>
              </a:rPr>
              <a:t> There is need for more novel approaches to help populations be aware of their individual HIV acquisition risk levels; and, hopefully, thereby spark deliberate preventive action.</a:t>
            </a:r>
            <a:endParaRPr lang="en-US" dirty="0">
              <a:latin typeface="Verdana" panose="020B0604030504040204" pitchFamily="34" charset="0"/>
            </a:endParaRPr>
          </a:p>
          <a:p>
            <a:endParaRPr lang="en-US" dirty="0">
              <a:latin typeface="Verdana" panose="020B0604030504040204" pitchFamily="34" charset="0"/>
            </a:endParaRPr>
          </a:p>
        </p:txBody>
      </p:sp>
    </p:spTree>
    <p:extLst>
      <p:ext uri="{BB962C8B-B14F-4D97-AF65-F5344CB8AC3E}">
        <p14:creationId xmlns:p14="http://schemas.microsoft.com/office/powerpoint/2010/main" val="374130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a:xfrm>
            <a:off x="3774332" y="1527242"/>
            <a:ext cx="8281282" cy="4893013"/>
          </a:xfrm>
        </p:spPr>
        <p:txBody>
          <a:bodyPr>
            <a:noAutofit/>
          </a:bodyPr>
          <a:lstStyle/>
          <a:p>
            <a:pPr>
              <a:spcBef>
                <a:spcPts val="0"/>
              </a:spcBef>
            </a:pPr>
            <a:r>
              <a:rPr lang="en-US" sz="1800" b="1" dirty="0">
                <a:solidFill>
                  <a:schemeClr val="accent5">
                    <a:lumMod val="75000"/>
                  </a:schemeClr>
                </a:solidFill>
              </a:rPr>
              <a:t>Main questions</a:t>
            </a:r>
          </a:p>
          <a:p>
            <a:pPr>
              <a:spcBef>
                <a:spcPts val="0"/>
              </a:spcBef>
            </a:pPr>
            <a:r>
              <a:rPr lang="en-US" sz="1700" dirty="0"/>
              <a:t>How would people respond to HIV prevention if they were aware of their risk based on artificial intelligence (AI) prediction?</a:t>
            </a:r>
          </a:p>
          <a:p>
            <a:pPr>
              <a:spcBef>
                <a:spcPts val="800"/>
              </a:spcBef>
            </a:pPr>
            <a:r>
              <a:rPr lang="en-US" sz="1700" dirty="0"/>
              <a:t>What are the ethical concerns in development and use of AI tool to assess HIV risk from smartphone data?</a:t>
            </a:r>
            <a:r>
              <a:rPr lang="en-GB" sz="1600" dirty="0"/>
              <a:t/>
            </a:r>
            <a:br>
              <a:rPr lang="en-GB" sz="1600" dirty="0"/>
            </a:br>
            <a:endParaRPr lang="en-GB" sz="1600" dirty="0"/>
          </a:p>
          <a:p>
            <a:pPr>
              <a:spcBef>
                <a:spcPts val="0"/>
              </a:spcBef>
            </a:pPr>
            <a:r>
              <a:rPr lang="en-GB" sz="1800" b="1" noProof="0" dirty="0">
                <a:solidFill>
                  <a:schemeClr val="accent5">
                    <a:lumMod val="75000"/>
                  </a:schemeClr>
                </a:solidFill>
              </a:rPr>
              <a:t>What we found</a:t>
            </a:r>
            <a:endParaRPr lang="en-GB" sz="1800" b="1" dirty="0">
              <a:solidFill>
                <a:schemeClr val="accent5">
                  <a:lumMod val="75000"/>
                </a:schemeClr>
              </a:solidFill>
            </a:endParaRPr>
          </a:p>
          <a:p>
            <a:pPr>
              <a:spcBef>
                <a:spcPts val="0"/>
              </a:spcBef>
            </a:pPr>
            <a:r>
              <a:rPr lang="en-US" sz="1700" dirty="0"/>
              <a:t>Enthusiasm by potential users to seek HIV testing and preventive services, and to address primary drivers of HIV risk. </a:t>
            </a:r>
          </a:p>
          <a:p>
            <a:pPr>
              <a:spcBef>
                <a:spcPts val="800"/>
              </a:spcBef>
            </a:pPr>
            <a:r>
              <a:rPr lang="en-US" sz="1700" dirty="0"/>
              <a:t>Concerns emerged around privacy, confidentiality, embarrassment, data access and security.</a:t>
            </a:r>
            <a:r>
              <a:rPr lang="en-GB" sz="1800" dirty="0"/>
              <a:t/>
            </a:r>
            <a:br>
              <a:rPr lang="en-GB" sz="1800" dirty="0"/>
            </a:br>
            <a:r>
              <a:rPr lang="en-GB" sz="1700" dirty="0"/>
              <a:t>  </a:t>
            </a:r>
          </a:p>
          <a:p>
            <a:pPr>
              <a:spcBef>
                <a:spcPts val="0"/>
              </a:spcBef>
            </a:pPr>
            <a:r>
              <a:rPr lang="en-GB" sz="1800" b="1" noProof="0" dirty="0">
                <a:solidFill>
                  <a:schemeClr val="accent5">
                    <a:lumMod val="75000"/>
                  </a:schemeClr>
                </a:solidFill>
              </a:rPr>
              <a:t>Why it matters</a:t>
            </a:r>
            <a:endParaRPr lang="en-GB" sz="1800" b="1" dirty="0">
              <a:solidFill>
                <a:schemeClr val="accent5">
                  <a:lumMod val="75000"/>
                </a:schemeClr>
              </a:solidFill>
            </a:endParaRPr>
          </a:p>
          <a:p>
            <a:pPr>
              <a:spcBef>
                <a:spcPts val="0"/>
              </a:spcBef>
            </a:pPr>
            <a:r>
              <a:rPr lang="en-GB" sz="1700" dirty="0"/>
              <a:t>Options such as </a:t>
            </a:r>
            <a:r>
              <a:rPr lang="en-GB" sz="1700" dirty="0" err="1"/>
              <a:t>PrEP</a:t>
            </a:r>
            <a:r>
              <a:rPr lang="en-GB" sz="1700" dirty="0"/>
              <a:t> are most effective when target beneficiaries are aware of their individual risk and take deliberate preventive action.</a:t>
            </a:r>
          </a:p>
          <a:p>
            <a:pPr>
              <a:spcBef>
                <a:spcPts val="0"/>
              </a:spcBef>
            </a:pPr>
            <a:r>
              <a:rPr lang="en-GB" sz="800" dirty="0"/>
              <a:t> </a:t>
            </a:r>
          </a:p>
          <a:p>
            <a:pPr>
              <a:spcBef>
                <a:spcPts val="0"/>
              </a:spcBef>
            </a:pPr>
            <a:r>
              <a:rPr lang="en-GB" sz="1700" dirty="0"/>
              <a:t>AI holds promise but, such tool, must be developed with ethical safeguards to gain trust and acceptance.</a:t>
            </a:r>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a:xfrm>
            <a:off x="3693733" y="365824"/>
            <a:ext cx="7632700" cy="750661"/>
          </a:xfrm>
        </p:spPr>
        <p:txBody>
          <a:bodyPr>
            <a:normAutofit/>
          </a:bodyPr>
          <a:lstStyle/>
          <a:p>
            <a:r>
              <a:rPr lang="en-GB" dirty="0">
                <a:solidFill>
                  <a:schemeClr val="accent5">
                    <a:lumMod val="50000"/>
                  </a:schemeClr>
                </a:solidFill>
              </a:rPr>
              <a:t>Summary</a:t>
            </a:r>
          </a:p>
        </p:txBody>
      </p:sp>
      <p:pic>
        <p:nvPicPr>
          <p:cNvPr id="2" name="Picture 1"/>
          <p:cNvPicPr>
            <a:picLocks noChangeAspect="1"/>
          </p:cNvPicPr>
          <p:nvPr/>
        </p:nvPicPr>
        <p:blipFill>
          <a:blip r:embed="rId3"/>
          <a:stretch>
            <a:fillRect/>
          </a:stretch>
        </p:blipFill>
        <p:spPr>
          <a:xfrm>
            <a:off x="0" y="2072082"/>
            <a:ext cx="3711489" cy="4785918"/>
          </a:xfrm>
          <a:prstGeom prst="rect">
            <a:avLst/>
          </a:prstGeom>
        </p:spPr>
      </p:pic>
    </p:spTree>
    <p:extLst>
      <p:ext uri="{BB962C8B-B14F-4D97-AF65-F5344CB8AC3E}">
        <p14:creationId xmlns:p14="http://schemas.microsoft.com/office/powerpoint/2010/main" val="71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785447" y="1287537"/>
            <a:ext cx="8175312" cy="4992189"/>
          </a:xfrm>
        </p:spPr>
        <p:txBody>
          <a:bodyPr>
            <a:normAutofit/>
          </a:bodyPr>
          <a:lstStyle/>
          <a:p>
            <a:pPr marL="342900" indent="-342900">
              <a:buFont typeface="Wingdings" panose="05000000000000000000" pitchFamily="2" charset="2"/>
              <a:buChar char="q"/>
            </a:pPr>
            <a:r>
              <a:rPr lang="en-US" dirty="0"/>
              <a:t>AI-powered smartphone apps are increasingly popular for learning, problem-solving, and commerce.</a:t>
            </a:r>
          </a:p>
          <a:p>
            <a:pPr marL="342900" indent="-342900">
              <a:buFont typeface="Wingdings" panose="05000000000000000000" pitchFamily="2" charset="2"/>
              <a:buChar char="q"/>
            </a:pPr>
            <a:r>
              <a:rPr lang="en-US" dirty="0"/>
              <a:t>These apps can analyze vast interpersonal data (e.g., SMS, social media) to infer users’ health risks.</a:t>
            </a:r>
          </a:p>
          <a:p>
            <a:r>
              <a:rPr lang="en-US" b="1" dirty="0"/>
              <a:t>Hypothesis:</a:t>
            </a:r>
          </a:p>
          <a:p>
            <a:pPr marL="342900" indent="-342900">
              <a:buFont typeface="Wingdings" panose="05000000000000000000" pitchFamily="2" charset="2"/>
              <a:buChar char="q"/>
            </a:pPr>
            <a:r>
              <a:rPr lang="en-US" dirty="0"/>
              <a:t>If individuals know their predicted HIV risk, they may be more likely to adopt preventive measures like </a:t>
            </a:r>
            <a:r>
              <a:rPr lang="en-US" dirty="0" err="1"/>
              <a:t>PrEP.</a:t>
            </a:r>
            <a:endParaRPr lang="en-US" dirty="0"/>
          </a:p>
          <a:p>
            <a:r>
              <a:rPr lang="en-US" b="1" dirty="0"/>
              <a:t>Study Focus – SMaaRT:</a:t>
            </a:r>
          </a:p>
          <a:p>
            <a:pPr marL="342900" indent="-342900">
              <a:buFont typeface="Wingdings" panose="05000000000000000000" pitchFamily="2" charset="2"/>
              <a:buChar char="q"/>
            </a:pPr>
            <a:r>
              <a:rPr lang="en-US" dirty="0"/>
              <a:t>The Social Media as a Risk Tool (SMaaRT) Study explores how AI and sentiment analysis can identify HIV prevention needs.</a:t>
            </a:r>
          </a:p>
          <a:p>
            <a:pPr marL="342900" indent="-342900">
              <a:buFont typeface="Wingdings" panose="05000000000000000000" pitchFamily="2" charset="2"/>
              <a:buChar char="q"/>
            </a:pPr>
            <a:r>
              <a:rPr lang="en-US" dirty="0"/>
              <a:t>It also examines ethical concerns and safeguards when accessing young women’s phone data for this purpose.</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785447" y="407821"/>
            <a:ext cx="7632700" cy="685346"/>
          </a:xfrm>
        </p:spPr>
        <p:txBody>
          <a:bodyPr>
            <a:normAutofit/>
          </a:bodyPr>
          <a:lstStyle/>
          <a:p>
            <a:r>
              <a:rPr lang="en-GB" noProof="0" dirty="0">
                <a:solidFill>
                  <a:schemeClr val="accent5">
                    <a:lumMod val="50000"/>
                  </a:schemeClr>
                </a:solidFill>
              </a:rPr>
              <a:t>Introduction</a:t>
            </a: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AI-powered smartphone apps are increasingly popular for learning, problem-solving, and commerce.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4814211"/>
      </p:ext>
    </p:extLst>
  </p:cSld>
  <p:clrMapOvr>
    <a:masterClrMapping/>
  </p:clrMapOvr>
  <p:extLst mod="1">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366711" y="2838776"/>
            <a:ext cx="7804523" cy="3320416"/>
          </a:xfrm>
        </p:spPr>
        <p:txBody>
          <a:bodyPr>
            <a:normAutofit/>
          </a:bodyPr>
          <a:lstStyle/>
          <a:p>
            <a:pPr marL="342900" indent="-342900">
              <a:buFont typeface="Wingdings" panose="05000000000000000000" pitchFamily="2" charset="2"/>
              <a:buChar char="q"/>
            </a:pPr>
            <a:r>
              <a:rPr lang="en-GB" b="1" u="sng" dirty="0">
                <a:solidFill>
                  <a:schemeClr val="accent5">
                    <a:lumMod val="75000"/>
                  </a:schemeClr>
                </a:solidFill>
              </a:rPr>
              <a:t>Main Study Aim:</a:t>
            </a:r>
            <a:r>
              <a:rPr lang="en-GB" b="1" dirty="0"/>
              <a:t> </a:t>
            </a:r>
            <a:r>
              <a:rPr lang="en-US" dirty="0"/>
              <a:t>To develop a smartphone-based predictive algorithm for HIV prevention needs that users can easily access and use to seek appropriate services.</a:t>
            </a:r>
            <a:r>
              <a:rPr lang="en-GB" dirty="0"/>
              <a:t/>
            </a:r>
            <a:br>
              <a:rPr lang="en-GB" dirty="0"/>
            </a:br>
            <a:endParaRPr lang="en-GB" dirty="0"/>
          </a:p>
          <a:p>
            <a:pPr marL="342900" indent="-342900">
              <a:buFont typeface="Wingdings" panose="05000000000000000000" pitchFamily="2" charset="2"/>
              <a:buChar char="q"/>
            </a:pPr>
            <a:r>
              <a:rPr lang="en-GB" b="1" u="sng" noProof="0" dirty="0">
                <a:solidFill>
                  <a:schemeClr val="accent5">
                    <a:lumMod val="75000"/>
                  </a:schemeClr>
                </a:solidFill>
              </a:rPr>
              <a:t>Our objective:</a:t>
            </a:r>
            <a:r>
              <a:rPr lang="en-GB" b="1" noProof="0" dirty="0">
                <a:solidFill>
                  <a:schemeClr val="accent5">
                    <a:lumMod val="75000"/>
                  </a:schemeClr>
                </a:solidFill>
              </a:rPr>
              <a:t> </a:t>
            </a:r>
            <a:r>
              <a:rPr lang="en-GB" noProof="0" dirty="0"/>
              <a:t>Explore ethical concerns around accessing personal data on a user’s phone to aid in development and use of AI-based HIV risk predicting tool.</a:t>
            </a:r>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366712" y="1844690"/>
            <a:ext cx="5437187" cy="651186"/>
          </a:xfrm>
        </p:spPr>
        <p:txBody>
          <a:bodyPr/>
          <a:lstStyle/>
          <a:p>
            <a:r>
              <a:rPr lang="en-GB" noProof="0" dirty="0">
                <a:solidFill>
                  <a:schemeClr val="accent5">
                    <a:lumMod val="50000"/>
                  </a:schemeClr>
                </a:solidFill>
              </a:rPr>
              <a:t>Objectives</a:t>
            </a:r>
          </a:p>
        </p:txBody>
      </p:sp>
    </p:spTree>
    <p:extLst>
      <p:ext uri="{BB962C8B-B14F-4D97-AF65-F5344CB8AC3E}">
        <p14:creationId xmlns:p14="http://schemas.microsoft.com/office/powerpoint/2010/main" val="203357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25695" y="2076798"/>
            <a:ext cx="8249054" cy="4586649"/>
          </a:xfrm>
        </p:spPr>
        <p:txBody>
          <a:bodyPr>
            <a:normAutofit/>
          </a:bodyPr>
          <a:lstStyle/>
          <a:p>
            <a:r>
              <a:rPr lang="en-US" dirty="0"/>
              <a:t>The SMaaRT study follows a sequential exploratory design.</a:t>
            </a:r>
          </a:p>
          <a:p>
            <a:endParaRPr lang="en-US" sz="800" b="1" u="sng" dirty="0">
              <a:solidFill>
                <a:schemeClr val="accent5">
                  <a:lumMod val="75000"/>
                </a:schemeClr>
              </a:solidFill>
            </a:endParaRPr>
          </a:p>
          <a:p>
            <a:r>
              <a:rPr lang="en-US" b="1" u="sng" dirty="0">
                <a:solidFill>
                  <a:schemeClr val="accent5">
                    <a:lumMod val="75000"/>
                  </a:schemeClr>
                </a:solidFill>
              </a:rPr>
              <a:t>Aim 1:</a:t>
            </a:r>
            <a:r>
              <a:rPr lang="en-US" b="1" dirty="0">
                <a:solidFill>
                  <a:schemeClr val="accent5">
                    <a:lumMod val="75000"/>
                  </a:schemeClr>
                </a:solidFill>
              </a:rPr>
              <a:t> Ethical Considerations:</a:t>
            </a:r>
            <a:r>
              <a:rPr lang="en-US" dirty="0">
                <a:solidFill>
                  <a:schemeClr val="accent5">
                    <a:lumMod val="75000"/>
                  </a:schemeClr>
                </a:solidFill>
              </a:rPr>
              <a:t> </a:t>
            </a:r>
          </a:p>
          <a:p>
            <a:pPr marL="342900" indent="-342900">
              <a:buFont typeface="Wingdings" panose="05000000000000000000" pitchFamily="2" charset="2"/>
              <a:buChar char="q"/>
            </a:pPr>
            <a:r>
              <a:rPr lang="en-US" dirty="0"/>
              <a:t>Investigate ethical concerns around accessing and analyzing SMS/social media data for tool algorithm development.</a:t>
            </a:r>
          </a:p>
          <a:p>
            <a:r>
              <a:rPr lang="en-US" b="1" dirty="0"/>
              <a:t>Approach: </a:t>
            </a:r>
          </a:p>
          <a:p>
            <a:pPr marL="342900" indent="-342900">
              <a:buFont typeface="Wingdings" panose="05000000000000000000" pitchFamily="2" charset="2"/>
              <a:buChar char="q"/>
            </a:pPr>
            <a:r>
              <a:rPr lang="en-US" dirty="0"/>
              <a:t>Conducted in-depth interviews (IDI) with young women accessing sexual and reproductive health (SRH) services at four public clinics in Kisumu County, Kenya.</a:t>
            </a:r>
          </a:p>
          <a:p>
            <a:pPr marL="342900" indent="-342900">
              <a:buFont typeface="Wingdings" panose="05000000000000000000" pitchFamily="2" charset="2"/>
              <a:buChar char="q"/>
            </a:pPr>
            <a:r>
              <a:rPr lang="en-US" dirty="0"/>
              <a:t>Held focus group discussions (FGD) with bioethicists to explore privacy, autonomy, beneficence, non-maleficence, and justice themes.</a:t>
            </a:r>
          </a:p>
        </p:txBody>
      </p:sp>
      <p:sp>
        <p:nvSpPr>
          <p:cNvPr id="3" name="Title 2"/>
          <p:cNvSpPr>
            <a:spLocks noGrp="1"/>
          </p:cNvSpPr>
          <p:nvPr>
            <p:ph type="title"/>
          </p:nvPr>
        </p:nvSpPr>
        <p:spPr>
          <a:xfrm>
            <a:off x="3852334" y="902017"/>
            <a:ext cx="7632700" cy="770255"/>
          </a:xfrm>
        </p:spPr>
        <p:txBody>
          <a:bodyPr/>
          <a:lstStyle/>
          <a:p>
            <a:r>
              <a:rPr lang="en-US" dirty="0">
                <a:solidFill>
                  <a:schemeClr val="accent5">
                    <a:lumMod val="50000"/>
                  </a:schemeClr>
                </a:solidFill>
              </a:rPr>
              <a:t>Methodology</a:t>
            </a:r>
            <a:endParaRPr lang="en-US" sz="3600" i="1" dirty="0">
              <a:solidFill>
                <a:schemeClr val="accent5">
                  <a:lumMod val="75000"/>
                </a:schemeClr>
              </a:solidFill>
            </a:endParaRPr>
          </a:p>
        </p:txBody>
      </p:sp>
    </p:spTree>
    <p:extLst>
      <p:ext uri="{BB962C8B-B14F-4D97-AF65-F5344CB8AC3E}">
        <p14:creationId xmlns:p14="http://schemas.microsoft.com/office/powerpoint/2010/main" val="119512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srcRect t="7673"/>
          <a:stretch/>
        </p:blipFill>
        <p:spPr>
          <a:xfrm>
            <a:off x="770468" y="1996580"/>
            <a:ext cx="4775199" cy="4361888"/>
          </a:xfrm>
          <a:prstGeom prst="rect">
            <a:avLst/>
          </a:prstGeom>
        </p:spPr>
      </p:pic>
      <p:sp>
        <p:nvSpPr>
          <p:cNvPr id="3" name="Title 2"/>
          <p:cNvSpPr>
            <a:spLocks noGrp="1"/>
          </p:cNvSpPr>
          <p:nvPr>
            <p:ph type="title"/>
          </p:nvPr>
        </p:nvSpPr>
        <p:spPr>
          <a:xfrm>
            <a:off x="3623733" y="433917"/>
            <a:ext cx="7321024" cy="684742"/>
          </a:xfrm>
        </p:spPr>
        <p:txBody>
          <a:bodyPr>
            <a:normAutofit/>
          </a:bodyPr>
          <a:lstStyle/>
          <a:p>
            <a:r>
              <a:rPr lang="en-US" sz="3600" dirty="0">
                <a:solidFill>
                  <a:schemeClr val="accent5">
                    <a:lumMod val="75000"/>
                  </a:schemeClr>
                </a:solidFill>
              </a:rPr>
              <a:t>Study Location</a:t>
            </a:r>
          </a:p>
        </p:txBody>
      </p:sp>
      <p:pic>
        <p:nvPicPr>
          <p:cNvPr id="5" name="Picture 4"/>
          <p:cNvPicPr>
            <a:picLocks noChangeAspect="1"/>
          </p:cNvPicPr>
          <p:nvPr/>
        </p:nvPicPr>
        <p:blipFill>
          <a:blip r:embed="rId4"/>
          <a:stretch>
            <a:fillRect/>
          </a:stretch>
        </p:blipFill>
        <p:spPr>
          <a:xfrm>
            <a:off x="5545667" y="2175934"/>
            <a:ext cx="6338108" cy="4182534"/>
          </a:xfrm>
          <a:prstGeom prst="rect">
            <a:avLst/>
          </a:prstGeom>
        </p:spPr>
      </p:pic>
      <p:sp>
        <p:nvSpPr>
          <p:cNvPr id="6" name="TextBox 5"/>
          <p:cNvSpPr txBox="1"/>
          <p:nvPr/>
        </p:nvSpPr>
        <p:spPr>
          <a:xfrm>
            <a:off x="5461000" y="1899047"/>
            <a:ext cx="6338108" cy="307777"/>
          </a:xfrm>
          <a:prstGeom prst="rect">
            <a:avLst/>
          </a:prstGeom>
          <a:noFill/>
        </p:spPr>
        <p:txBody>
          <a:bodyPr wrap="square" rtlCol="0">
            <a:spAutoFit/>
          </a:bodyPr>
          <a:lstStyle/>
          <a:p>
            <a:r>
              <a:rPr lang="en-US" sz="1400" dirty="0"/>
              <a:t>Map of Kisumu county, Displaying Study Facility Locations</a:t>
            </a:r>
          </a:p>
        </p:txBody>
      </p:sp>
      <p:sp>
        <p:nvSpPr>
          <p:cNvPr id="9" name="Right Triangle 8"/>
          <p:cNvSpPr/>
          <p:nvPr/>
        </p:nvSpPr>
        <p:spPr>
          <a:xfrm flipH="1">
            <a:off x="1608662" y="2175934"/>
            <a:ext cx="3937002" cy="2116666"/>
          </a:xfrm>
          <a:prstGeom prst="rtTriangle">
            <a:avLst/>
          </a:prstGeom>
          <a:solidFill>
            <a:schemeClr val="bg1">
              <a:lumMod val="85000"/>
              <a:alpha val="80000"/>
            </a:schemeClr>
          </a:solidFill>
          <a:ln>
            <a:solidFill>
              <a:schemeClr val="bg1">
                <a:lumMod val="65000"/>
                <a:alpha val="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11" name="Right Triangle 10"/>
          <p:cNvSpPr/>
          <p:nvPr/>
        </p:nvSpPr>
        <p:spPr>
          <a:xfrm flipH="1" flipV="1">
            <a:off x="1608662" y="4233333"/>
            <a:ext cx="3937004" cy="2125135"/>
          </a:xfrm>
          <a:prstGeom prst="rtTriangle">
            <a:avLst/>
          </a:prstGeom>
          <a:solidFill>
            <a:schemeClr val="bg1">
              <a:lumMod val="85000"/>
              <a:alpha val="80000"/>
            </a:schemeClr>
          </a:solidFill>
          <a:ln>
            <a:solidFill>
              <a:schemeClr val="bg1">
                <a:lumMod val="65000"/>
                <a:alpha val="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2" name="TextBox 1">
            <a:extLst>
              <a:ext uri="{FF2B5EF4-FFF2-40B4-BE49-F238E27FC236}">
                <a16:creationId xmlns:a16="http://schemas.microsoft.com/office/drawing/2014/main" id="{E6D2612F-1985-44D9-DA9D-57172683B55C}"/>
              </a:ext>
            </a:extLst>
          </p:cNvPr>
          <p:cNvSpPr txBox="1"/>
          <p:nvPr/>
        </p:nvSpPr>
        <p:spPr>
          <a:xfrm>
            <a:off x="3229760" y="1440038"/>
            <a:ext cx="6794849" cy="369332"/>
          </a:xfrm>
          <a:prstGeom prst="rect">
            <a:avLst/>
          </a:prstGeom>
          <a:noFill/>
        </p:spPr>
        <p:txBody>
          <a:bodyPr wrap="square" rtlCol="0">
            <a:spAutoFit/>
          </a:bodyPr>
          <a:lstStyle/>
          <a:p>
            <a:r>
              <a:rPr lang="en-US" dirty="0"/>
              <a:t>Kisumu County, Kenya (population 1.5 million)</a:t>
            </a:r>
          </a:p>
        </p:txBody>
      </p:sp>
    </p:spTree>
    <p:extLst>
      <p:ext uri="{BB962C8B-B14F-4D97-AF65-F5344CB8AC3E}">
        <p14:creationId xmlns:p14="http://schemas.microsoft.com/office/powerpoint/2010/main" val="348906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61881" y="797668"/>
            <a:ext cx="8180962" cy="5633027"/>
          </a:xfrm>
        </p:spPr>
        <p:txBody>
          <a:bodyPr>
            <a:normAutofit lnSpcReduction="10000"/>
          </a:bodyPr>
          <a:lstStyle/>
          <a:p>
            <a:r>
              <a:rPr lang="en-US" sz="3600" b="1" dirty="0">
                <a:solidFill>
                  <a:schemeClr val="accent5">
                    <a:lumMod val="75000"/>
                  </a:schemeClr>
                </a:solidFill>
              </a:rPr>
              <a:t>Data Collection and Analysis</a:t>
            </a:r>
            <a:br>
              <a:rPr lang="en-US" sz="3600" b="1" dirty="0">
                <a:solidFill>
                  <a:schemeClr val="accent5">
                    <a:lumMod val="75000"/>
                  </a:schemeClr>
                </a:solidFill>
              </a:rPr>
            </a:br>
            <a:endParaRPr lang="en-US" sz="3600" b="1" u="sng" dirty="0">
              <a:solidFill>
                <a:schemeClr val="accent5">
                  <a:lumMod val="75000"/>
                </a:schemeClr>
              </a:solidFill>
            </a:endParaRPr>
          </a:p>
          <a:p>
            <a:r>
              <a:rPr lang="en-US" b="1" dirty="0"/>
              <a:t>Period</a:t>
            </a:r>
            <a:r>
              <a:rPr lang="en-US" dirty="0"/>
              <a:t>: February–April 2024</a:t>
            </a:r>
          </a:p>
          <a:p>
            <a:r>
              <a:rPr lang="en-US" b="1" dirty="0"/>
              <a:t>Participants</a:t>
            </a:r>
            <a:r>
              <a:rPr lang="en-US" dirty="0"/>
              <a:t>:</a:t>
            </a:r>
          </a:p>
          <a:p>
            <a:pPr marL="347472" indent="-347472">
              <a:buFont typeface="Wingdings" panose="05000000000000000000" pitchFamily="2" charset="2"/>
              <a:buChar char="q"/>
            </a:pPr>
            <a:r>
              <a:rPr lang="en-US" dirty="0"/>
              <a:t>32 young women (ages 18–24) from Lumumba sub-county, </a:t>
            </a:r>
            <a:r>
              <a:rPr lang="en-US" dirty="0" err="1"/>
              <a:t>Ahero</a:t>
            </a:r>
            <a:r>
              <a:rPr lang="en-US" dirty="0"/>
              <a:t> sub-county, Kisumu county referral, and </a:t>
            </a:r>
            <a:r>
              <a:rPr lang="en-US" dirty="0" err="1"/>
              <a:t>Kuoyo</a:t>
            </a:r>
            <a:r>
              <a:rPr lang="en-US" dirty="0"/>
              <a:t> health center; public facilities </a:t>
            </a:r>
          </a:p>
          <a:p>
            <a:pPr marL="347472" indent="-347472">
              <a:buFont typeface="Wingdings" panose="05000000000000000000" pitchFamily="2" charset="2"/>
              <a:buChar char="q"/>
            </a:pPr>
            <a:r>
              <a:rPr lang="en-US" dirty="0"/>
              <a:t>11 Kenyan bioethicists – 6 female, 5 male</a:t>
            </a:r>
          </a:p>
          <a:p>
            <a:r>
              <a:rPr lang="en-US" b="1" dirty="0"/>
              <a:t>Methods</a:t>
            </a:r>
            <a:r>
              <a:rPr lang="en-US" dirty="0"/>
              <a:t>:</a:t>
            </a:r>
          </a:p>
          <a:p>
            <a:pPr marL="342900" indent="-342900">
              <a:buFont typeface="Wingdings" panose="05000000000000000000" pitchFamily="2" charset="2"/>
              <a:buChar char="q"/>
            </a:pPr>
            <a:r>
              <a:rPr lang="en-US" dirty="0"/>
              <a:t>In-depth interviews: 16 hypothetically willing and 16 not willing to give access to their social media/SMS messages </a:t>
            </a:r>
          </a:p>
          <a:p>
            <a:pPr marL="342900" indent="-342900">
              <a:buFont typeface="Wingdings" panose="05000000000000000000" pitchFamily="2" charset="2"/>
              <a:buChar char="q"/>
            </a:pPr>
            <a:r>
              <a:rPr lang="en-US" dirty="0"/>
              <a:t>Focus group discussions (2 FGDS – 5/6)</a:t>
            </a:r>
          </a:p>
          <a:p>
            <a:r>
              <a:rPr lang="en-US" b="1" dirty="0"/>
              <a:t>Analysis</a:t>
            </a:r>
            <a:r>
              <a:rPr lang="en-US" dirty="0"/>
              <a:t>:</a:t>
            </a:r>
          </a:p>
          <a:p>
            <a:pPr marL="342900" indent="-342900">
              <a:buFont typeface="Wingdings" panose="05000000000000000000" pitchFamily="2" charset="2"/>
              <a:buChar char="q"/>
            </a:pPr>
            <a:r>
              <a:rPr lang="en-US" dirty="0"/>
              <a:t>Deductive analysis based on framework approach</a:t>
            </a:r>
          </a:p>
          <a:p>
            <a:endParaRPr lang="en-US" dirty="0"/>
          </a:p>
        </p:txBody>
      </p:sp>
    </p:spTree>
    <p:extLst>
      <p:ext uri="{BB962C8B-B14F-4D97-AF65-F5344CB8AC3E}">
        <p14:creationId xmlns:p14="http://schemas.microsoft.com/office/powerpoint/2010/main" val="2219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45148" y="713064"/>
            <a:ext cx="8134431" cy="5586137"/>
          </a:xfrm>
        </p:spPr>
        <p:txBody>
          <a:bodyPr>
            <a:normAutofit/>
          </a:bodyPr>
          <a:lstStyle/>
          <a:p>
            <a:r>
              <a:rPr lang="en-US" sz="3600" b="1" dirty="0">
                <a:solidFill>
                  <a:schemeClr val="accent5">
                    <a:lumMod val="75000"/>
                  </a:schemeClr>
                </a:solidFill>
              </a:rPr>
              <a:t>Other aspects of SMaaRT Study</a:t>
            </a:r>
          </a:p>
          <a:p>
            <a:r>
              <a:rPr lang="en-US" b="1" u="sng" dirty="0">
                <a:solidFill>
                  <a:schemeClr val="accent5">
                    <a:lumMod val="75000"/>
                  </a:schemeClr>
                </a:solidFill>
              </a:rPr>
              <a:t/>
            </a:r>
            <a:br>
              <a:rPr lang="en-US" b="1" u="sng" dirty="0">
                <a:solidFill>
                  <a:schemeClr val="accent5">
                    <a:lumMod val="75000"/>
                  </a:schemeClr>
                </a:solidFill>
              </a:rPr>
            </a:br>
            <a:r>
              <a:rPr lang="en-US" b="1" u="sng" dirty="0">
                <a:solidFill>
                  <a:schemeClr val="accent5">
                    <a:lumMod val="75000"/>
                  </a:schemeClr>
                </a:solidFill>
              </a:rPr>
              <a:t>Aim 2:</a:t>
            </a:r>
            <a:r>
              <a:rPr lang="en-US" b="1" dirty="0">
                <a:solidFill>
                  <a:schemeClr val="accent5">
                    <a:lumMod val="75000"/>
                  </a:schemeClr>
                </a:solidFill>
              </a:rPr>
              <a:t> Data Collection for Tool Development</a:t>
            </a:r>
            <a:r>
              <a:rPr lang="en-US" dirty="0">
                <a:solidFill>
                  <a:schemeClr val="accent5">
                    <a:lumMod val="75000"/>
                  </a:schemeClr>
                </a:solidFill>
              </a:rPr>
              <a:t> </a:t>
            </a:r>
          </a:p>
          <a:p>
            <a:pPr marL="342900" indent="-342900">
              <a:spcBef>
                <a:spcPts val="0"/>
              </a:spcBef>
              <a:buFont typeface="Wingdings" panose="05000000000000000000" pitchFamily="2" charset="2"/>
              <a:buChar char="q"/>
            </a:pPr>
            <a:r>
              <a:rPr lang="en-US" dirty="0"/>
              <a:t>Collected social media content and survey responses from 400 young women accessing HIV/SRH services, to support topic modeling and network analysis.</a:t>
            </a:r>
          </a:p>
          <a:p>
            <a:pPr marL="342900" indent="-342900">
              <a:spcBef>
                <a:spcPts val="0"/>
              </a:spcBef>
              <a:buFont typeface="Wingdings" panose="05000000000000000000" pitchFamily="2" charset="2"/>
              <a:buChar char="q"/>
            </a:pPr>
            <a:r>
              <a:rPr lang="en-US" dirty="0"/>
              <a:t>Conducted follow-up IDIs with 8 Aim 1 participants to assess their post-data-sharing experience.</a:t>
            </a:r>
            <a:br>
              <a:rPr lang="en-US" dirty="0"/>
            </a:br>
            <a:endParaRPr lang="en-US" dirty="0"/>
          </a:p>
          <a:p>
            <a:pPr>
              <a:spcBef>
                <a:spcPts val="0"/>
              </a:spcBef>
            </a:pPr>
            <a:r>
              <a:rPr lang="en-US" b="1" u="sng" dirty="0">
                <a:solidFill>
                  <a:schemeClr val="accent5">
                    <a:lumMod val="75000"/>
                  </a:schemeClr>
                </a:solidFill>
              </a:rPr>
              <a:t>Aim 3:</a:t>
            </a:r>
            <a:r>
              <a:rPr lang="en-US" b="1" dirty="0">
                <a:solidFill>
                  <a:schemeClr val="accent5">
                    <a:lumMod val="75000"/>
                  </a:schemeClr>
                </a:solidFill>
              </a:rPr>
              <a:t> Implementation Feasibility</a:t>
            </a:r>
            <a:r>
              <a:rPr lang="en-US" dirty="0">
                <a:solidFill>
                  <a:schemeClr val="accent5">
                    <a:lumMod val="75000"/>
                  </a:schemeClr>
                </a:solidFill>
              </a:rPr>
              <a:t> </a:t>
            </a:r>
          </a:p>
          <a:p>
            <a:pPr marL="342900" indent="-342900">
              <a:spcBef>
                <a:spcPts val="0"/>
              </a:spcBef>
              <a:buFont typeface="Wingdings" panose="05000000000000000000" pitchFamily="2" charset="2"/>
              <a:buChar char="q"/>
            </a:pPr>
            <a:r>
              <a:rPr lang="en-US" dirty="0"/>
              <a:t>Assessed how the AI-based HIV risk tool could be integrated into routine care. </a:t>
            </a:r>
          </a:p>
          <a:p>
            <a:pPr marL="342900" indent="-342900">
              <a:spcBef>
                <a:spcPts val="0"/>
              </a:spcBef>
              <a:buFont typeface="Wingdings" panose="05000000000000000000" pitchFamily="2" charset="2"/>
              <a:buChar char="q"/>
            </a:pPr>
            <a:r>
              <a:rPr lang="en-US" dirty="0"/>
              <a:t>Held 4 focus groups with 20 clinical staff and 2 with 10 young women, 2-3 from each facility, to explore effective staffing and implementation strategies.</a:t>
            </a:r>
          </a:p>
          <a:p>
            <a:endParaRPr lang="en-US" dirty="0"/>
          </a:p>
        </p:txBody>
      </p:sp>
    </p:spTree>
    <p:extLst>
      <p:ext uri="{BB962C8B-B14F-4D97-AF65-F5344CB8AC3E}">
        <p14:creationId xmlns:p14="http://schemas.microsoft.com/office/powerpoint/2010/main" val="1326797351"/>
      </p:ext>
    </p:extLst>
  </p:cSld>
  <p:clrMapOvr>
    <a:masterClrMapping/>
  </p:clrMapOvr>
  <p:extLst mod="1">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81640-B741-C751-BC64-8036B3868613}"/>
              </a:ext>
            </a:extLst>
          </p:cNvPr>
          <p:cNvSpPr>
            <a:spLocks noGrp="1"/>
          </p:cNvSpPr>
          <p:nvPr>
            <p:ph type="title"/>
          </p:nvPr>
        </p:nvSpPr>
        <p:spPr>
          <a:xfrm>
            <a:off x="3814833" y="684517"/>
            <a:ext cx="3879745" cy="638445"/>
          </a:xfrm>
        </p:spPr>
        <p:txBody>
          <a:bodyPr/>
          <a:lstStyle/>
          <a:p>
            <a:r>
              <a:rPr lang="en-GB" dirty="0">
                <a:solidFill>
                  <a:schemeClr val="accent5">
                    <a:lumMod val="50000"/>
                  </a:schemeClr>
                </a:solidFill>
              </a:rPr>
              <a:t>Findings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72130708"/>
              </p:ext>
            </p:extLst>
          </p:nvPr>
        </p:nvGraphicFramePr>
        <p:xfrm>
          <a:off x="177801" y="1665289"/>
          <a:ext cx="11853333" cy="4664124"/>
        </p:xfrm>
        <a:graphic>
          <a:graphicData uri="http://schemas.openxmlformats.org/drawingml/2006/table">
            <a:tbl>
              <a:tblPr firstRow="1" firstCol="1" bandRow="1">
                <a:tableStyleId>{5C22544A-7EE6-4342-B048-85BDC9FD1C3A}</a:tableStyleId>
              </a:tblPr>
              <a:tblGrid>
                <a:gridCol w="1687094">
                  <a:extLst>
                    <a:ext uri="{9D8B030D-6E8A-4147-A177-3AD203B41FA5}">
                      <a16:colId xmlns:a16="http://schemas.microsoft.com/office/drawing/2014/main" val="2969600622"/>
                    </a:ext>
                  </a:extLst>
                </a:gridCol>
                <a:gridCol w="1891109">
                  <a:extLst>
                    <a:ext uri="{9D8B030D-6E8A-4147-A177-3AD203B41FA5}">
                      <a16:colId xmlns:a16="http://schemas.microsoft.com/office/drawing/2014/main" val="4131597738"/>
                    </a:ext>
                  </a:extLst>
                </a:gridCol>
                <a:gridCol w="8275130">
                  <a:extLst>
                    <a:ext uri="{9D8B030D-6E8A-4147-A177-3AD203B41FA5}">
                      <a16:colId xmlns:a16="http://schemas.microsoft.com/office/drawing/2014/main" val="2751702014"/>
                    </a:ext>
                  </a:extLst>
                </a:gridCol>
              </a:tblGrid>
              <a:tr h="380079">
                <a:tc>
                  <a:txBody>
                    <a:bodyPr/>
                    <a:lstStyle/>
                    <a:p>
                      <a:pPr>
                        <a:lnSpc>
                          <a:spcPct val="107000"/>
                        </a:lnSpc>
                        <a:spcAft>
                          <a:spcPts val="0"/>
                        </a:spcAft>
                      </a:pPr>
                      <a:r>
                        <a:rPr lang="en-US" sz="1800" dirty="0">
                          <a:effectLst/>
                        </a:rPr>
                        <a:t>Concept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Concerns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Quotes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138152692"/>
                  </a:ext>
                </a:extLst>
              </a:tr>
              <a:tr h="2304584">
                <a:tc>
                  <a:txBody>
                    <a:bodyPr/>
                    <a:lstStyle/>
                    <a:p>
                      <a:pPr>
                        <a:lnSpc>
                          <a:spcPct val="107000"/>
                        </a:lnSpc>
                        <a:spcAft>
                          <a:spcPts val="0"/>
                        </a:spcAft>
                      </a:pPr>
                      <a:r>
                        <a:rPr lang="en-US" sz="1800" dirty="0">
                          <a:solidFill>
                            <a:schemeClr val="tx1"/>
                          </a:solidFill>
                          <a:effectLst/>
                        </a:rPr>
                        <a:t>Autonomy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dirty="0">
                          <a:effectLst/>
                        </a:rPr>
                        <a:t>Understanding informed consent and data sharing choice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“There are certain messages which you feel, like, they belong to you alone; you do not want someone else to see them.”  </a:t>
                      </a:r>
                    </a:p>
                    <a:p>
                      <a:pPr>
                        <a:lnSpc>
                          <a:spcPct val="107000"/>
                        </a:lnSpc>
                        <a:spcAft>
                          <a:spcPts val="0"/>
                        </a:spcAft>
                      </a:pPr>
                      <a:r>
                        <a:rPr lang="en-US" sz="1800" b="1" i="1" dirty="0">
                          <a:effectLst/>
                        </a:rPr>
                        <a:t>   ~19-year-old, high school student, data-sharing acceptor </a:t>
                      </a:r>
                      <a:r>
                        <a:rPr lang="en-US" sz="1800" dirty="0">
                          <a:effectLst/>
                        </a:rPr>
                        <a:t/>
                      </a:r>
                      <a:br>
                        <a:rPr lang="en-US" sz="1800" dirty="0">
                          <a:effectLst/>
                        </a:rPr>
                      </a:br>
                      <a:endParaRPr lang="en-US" sz="1800" dirty="0">
                        <a:effectLst/>
                      </a:endParaRPr>
                    </a:p>
                    <a:p>
                      <a:pPr>
                        <a:lnSpc>
                          <a:spcPct val="107000"/>
                        </a:lnSpc>
                        <a:spcAft>
                          <a:spcPts val="0"/>
                        </a:spcAft>
                      </a:pPr>
                      <a:r>
                        <a:rPr lang="en-US" sz="1800" dirty="0">
                          <a:effectLst/>
                        </a:rPr>
                        <a:t>“So, the process of obtaining consent needs to be very detailed and it needs to divulge the information… there would be need to… re-consent… so that they are participating in the study while being aware of the risks… they could be exposed to.” </a:t>
                      </a:r>
                    </a:p>
                    <a:p>
                      <a:pPr>
                        <a:lnSpc>
                          <a:spcPct val="107000"/>
                        </a:lnSpc>
                        <a:spcAft>
                          <a:spcPts val="0"/>
                        </a:spcAft>
                      </a:pPr>
                      <a:r>
                        <a:rPr lang="en-US" sz="1800" dirty="0">
                          <a:effectLst/>
                        </a:rPr>
                        <a:t>   ~</a:t>
                      </a:r>
                      <a:r>
                        <a:rPr lang="en-US" sz="1800" b="1" i="1" dirty="0">
                          <a:effectLst/>
                        </a:rPr>
                        <a:t>Bioethicist, 2</a:t>
                      </a:r>
                      <a:r>
                        <a:rPr lang="en-US" sz="1800" b="1" i="1" baseline="30000" dirty="0">
                          <a:effectLst/>
                        </a:rPr>
                        <a:t>nd</a:t>
                      </a:r>
                      <a:r>
                        <a:rPr lang="en-US" sz="1800" b="1" i="1" dirty="0">
                          <a:effectLst/>
                        </a:rPr>
                        <a:t> FGD</a:t>
                      </a:r>
                    </a:p>
                    <a:p>
                      <a:pPr>
                        <a:lnSpc>
                          <a:spcPct val="107000"/>
                        </a:lnSpc>
                        <a:spcAft>
                          <a:spcPts val="0"/>
                        </a:spcAft>
                      </a:pPr>
                      <a:endParaRPr lang="en-US" sz="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569801890"/>
                  </a:ext>
                </a:extLst>
              </a:tr>
              <a:tr h="1544718">
                <a:tc>
                  <a:txBody>
                    <a:bodyPr/>
                    <a:lstStyle/>
                    <a:p>
                      <a:pPr>
                        <a:lnSpc>
                          <a:spcPct val="107000"/>
                        </a:lnSpc>
                        <a:spcAft>
                          <a:spcPts val="0"/>
                        </a:spcAft>
                      </a:pPr>
                      <a:r>
                        <a:rPr lang="en-US" sz="1800" dirty="0">
                          <a:solidFill>
                            <a:schemeClr val="tx1"/>
                          </a:solidFill>
                          <a:effectLst/>
                        </a:rPr>
                        <a:t>Beneficence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solidFill>
                      <a:schemeClr val="accent5"/>
                    </a:solidFill>
                  </a:tcPr>
                </a:tc>
                <a:tc>
                  <a:txBody>
                    <a:bodyPr/>
                    <a:lstStyle/>
                    <a:p>
                      <a:pPr>
                        <a:lnSpc>
                          <a:spcPct val="107000"/>
                        </a:lnSpc>
                        <a:spcAft>
                          <a:spcPts val="0"/>
                        </a:spcAft>
                      </a:pPr>
                      <a:r>
                        <a:rPr lang="en-US" sz="1800" dirty="0">
                          <a:effectLst/>
                        </a:rPr>
                        <a:t>Harms, benefits, and behavior change among users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tc>
                  <a:txBody>
                    <a:bodyPr/>
                    <a:lstStyle/>
                    <a:p>
                      <a:pPr>
                        <a:lnSpc>
                          <a:spcPct val="107000"/>
                        </a:lnSpc>
                        <a:spcAft>
                          <a:spcPts val="0"/>
                        </a:spcAft>
                      </a:pPr>
                      <a:r>
                        <a:rPr lang="en-US" sz="1800" dirty="0">
                          <a:effectLst/>
                        </a:rPr>
                        <a:t>“You are having, maybe, 5 sexual partners- it will impact you… you are at risk! … it will make you decide and say, ‘let me reduce’ or ‘let me have 1.’ So, I think, at that, it has impact, because it has made you to change.” </a:t>
                      </a:r>
                    </a:p>
                    <a:p>
                      <a:pPr>
                        <a:lnSpc>
                          <a:spcPct val="107000"/>
                        </a:lnSpc>
                        <a:spcAft>
                          <a:spcPts val="0"/>
                        </a:spcAft>
                      </a:pPr>
                      <a:r>
                        <a:rPr lang="en-US" sz="1800" b="1" i="1" dirty="0">
                          <a:effectLst/>
                        </a:rPr>
                        <a:t>   ~19-year-old, secondary completed, data-sharing decliner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661" marR="34661" marT="0" marB="0"/>
                </a:tc>
                <a:extLst>
                  <a:ext uri="{0D108BD9-81ED-4DB2-BD59-A6C34878D82A}">
                    <a16:rowId xmlns:a16="http://schemas.microsoft.com/office/drawing/2014/main" val="2207276409"/>
                  </a:ext>
                </a:extLst>
              </a:tr>
            </a:tbl>
          </a:graphicData>
        </a:graphic>
      </p:graphicFrame>
    </p:spTree>
    <p:extLst>
      <p:ext uri="{BB962C8B-B14F-4D97-AF65-F5344CB8AC3E}">
        <p14:creationId xmlns:p14="http://schemas.microsoft.com/office/powerpoint/2010/main" val="3199781694"/>
      </p:ext>
    </p:extLst>
  </p:cSld>
  <p:clrMapOvr>
    <a:masterClrMapping/>
  </p:clrMapOvr>
  <p:extLst mod="1">
    <p:ext uri="{6950BFC3-D8DA-4A85-94F7-54DA5524770B}">
      <p188:commentRel xmlns:p188="http://schemas.microsoft.com/office/powerpoint/2018/8/main" xmlns="" r:id="rId3"/>
    </p:ext>
  </p:extLst>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992CA78-C814-C640-8F8A-AC2914D9903B}" vid="{6032044C-337A-1345-A317-3298C4061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IAS-2025-Speaker-Oral-Abstract-template_Verdana</Template>
  <TotalTime>17059</TotalTime>
  <Words>2577</Words>
  <Application>Microsoft Office PowerPoint</Application>
  <PresentationFormat>Widescreen</PresentationFormat>
  <Paragraphs>210</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IAS Ribbon Sans Regular</vt:lpstr>
      <vt:lpstr>Times New Roman</vt:lpstr>
      <vt:lpstr>Verdana</vt:lpstr>
      <vt:lpstr>Wingdings</vt:lpstr>
      <vt:lpstr>IAS2025</vt:lpstr>
      <vt:lpstr>Ethical concerns and suggested mitigations surrounding access to and use of SMS and social media data in sentiment analysis, for HIV prevention among young women in Western Kenya</vt:lpstr>
      <vt:lpstr>Summary</vt:lpstr>
      <vt:lpstr>Introduction</vt:lpstr>
      <vt:lpstr>Objectives</vt:lpstr>
      <vt:lpstr>Methodology</vt:lpstr>
      <vt:lpstr>Study Location</vt:lpstr>
      <vt:lpstr>PowerPoint Presentation</vt:lpstr>
      <vt:lpstr>PowerPoint Presentation</vt:lpstr>
      <vt:lpstr>Findings</vt:lpstr>
      <vt:lpstr>Findings</vt:lpstr>
      <vt:lpstr>Findings</vt:lpstr>
      <vt:lpstr>Weighing Key Concerns to Mitigations</vt:lpstr>
      <vt:lpstr>Discussion</vt:lpstr>
      <vt:lpstr>PowerPoint Presentation</vt:lpstr>
      <vt:lpstr>PowerPoint Presentation</vt:lpstr>
      <vt:lpstr>Conclusions</vt:lpstr>
      <vt:lpstr>Next Steps</vt:lpstr>
      <vt:lpstr>Acknowledgements </vt:lpstr>
      <vt:lpstr>Thank you! Asanteni!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concerns and suggested mitigations surrounding access to and use of SMS and social media data in sentiment analysis, for HIV prevention among young women in Western Kenya</dc:title>
  <dc:creator>AGYW Synegy</dc:creator>
  <cp:lastModifiedBy>AGYW Synegy</cp:lastModifiedBy>
  <cp:revision>220</cp:revision>
  <dcterms:created xsi:type="dcterms:W3CDTF">2025-06-16T03:20:05Z</dcterms:created>
  <dcterms:modified xsi:type="dcterms:W3CDTF">2025-07-11T11:41:56Z</dcterms:modified>
</cp:coreProperties>
</file>