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Lst>
  <p:notesMasterIdLst>
    <p:notesMasterId r:id="rId17"/>
  </p:notesMasterIdLst>
  <p:sldIdLst>
    <p:sldId id="266" r:id="rId2"/>
    <p:sldId id="273" r:id="rId3"/>
    <p:sldId id="276" r:id="rId4"/>
    <p:sldId id="257" r:id="rId5"/>
    <p:sldId id="258" r:id="rId6"/>
    <p:sldId id="262" r:id="rId7"/>
    <p:sldId id="272" r:id="rId8"/>
    <p:sldId id="269" r:id="rId9"/>
    <p:sldId id="270" r:id="rId10"/>
    <p:sldId id="271" r:id="rId11"/>
    <p:sldId id="259" r:id="rId12"/>
    <p:sldId id="274" r:id="rId13"/>
    <p:sldId id="277" r:id="rId14"/>
    <p:sldId id="275" r:id="rId15"/>
    <p:sldId id="264" r:id="rId16"/>
  </p:sldIdLst>
  <p:sldSz cx="12192000" cy="6858000"/>
  <p:notesSz cx="6858000" cy="9144000"/>
  <p:embeddedFontLst>
    <p:embeddedFont>
      <p:font typeface="Verdana" panose="020B060403050404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71F0F-ABCC-1048-85E7-ADEBB3A1A66F}" v="2" dt="2025-07-12T13:13:48.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8" autoAdjust="0"/>
    <p:restoredTop sz="96327"/>
  </p:normalViewPr>
  <p:slideViewPr>
    <p:cSldViewPr snapToGrid="0" snapToObjects="1">
      <p:cViewPr varScale="1">
        <p:scale>
          <a:sx n="86" d="100"/>
          <a:sy n="86" d="100"/>
        </p:scale>
        <p:origin x="73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AC4D20E5-D8F7-594B-9D91-F763D43B9AF7}" type="datetimeFigureOut">
              <a:rPr lang="en-GB" smtClean="0"/>
              <a:pPr/>
              <a:t>14/07/2025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BE8DCDC-D13C-2549-BE6A-717E9EED41AD}" type="slidenum">
              <a:rPr lang="en-GB" smtClean="0"/>
              <a:pPr/>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GB"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p:nvPicPr>
        <p:blipFill>
          <a:blip r:embed="rId2"/>
          <a:srcRect/>
          <a:stretch/>
        </p:blipFill>
        <p:spPr>
          <a:xfrm>
            <a:off x="8272945" y="0"/>
            <a:ext cx="3919055" cy="6858000"/>
          </a:xfrm>
          <a:prstGeom prst="rect">
            <a:avLst/>
          </a:prstGeom>
        </p:spPr>
      </p:pic>
      <p:sp>
        <p:nvSpPr>
          <p:cNvPr id="5" name="TextBox 4">
            <a:extLst>
              <a:ext uri="{FF2B5EF4-FFF2-40B4-BE49-F238E27FC236}">
                <a16:creationId xmlns:a16="http://schemas.microsoft.com/office/drawing/2014/main" id="{9BD19E5D-1282-87A4-93A4-11553F954FD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909C306E-AD59-43C3-D70E-86E449BC158C}"/>
              </a:ext>
            </a:extLst>
          </p:cNvPr>
          <p:cNvPicPr>
            <a:picLocks noChangeAspect="1"/>
          </p:cNvPicPr>
          <p:nvPr userDrawn="1"/>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86264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59237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p:nvPicPr>
        <p:blipFill>
          <a:blip r:embed="rId2"/>
          <a:srcRect/>
          <a:stretch/>
        </p:blipFill>
        <p:spPr>
          <a:xfrm>
            <a:off x="0" y="2097090"/>
            <a:ext cx="2380438" cy="4759200"/>
          </a:xfrm>
          <a:prstGeom prst="rect">
            <a:avLst/>
          </a:prstGeom>
        </p:spPr>
      </p:pic>
      <p:pic>
        <p:nvPicPr>
          <p:cNvPr id="5" name="Picture 4">
            <a:extLst>
              <a:ext uri="{FF2B5EF4-FFF2-40B4-BE49-F238E27FC236}">
                <a16:creationId xmlns:a16="http://schemas.microsoft.com/office/drawing/2014/main" id="{53B2FA2B-5657-1626-F0BC-8DB227E81CBD}"/>
              </a:ext>
            </a:extLst>
          </p:cNvPr>
          <p:cNvPicPr>
            <a:picLocks noChangeAspect="1"/>
          </p:cNvPicPr>
          <p:nvPr userDrawn="1"/>
        </p:nvPicPr>
        <p:blipFill>
          <a:blip r:embed="rId2"/>
          <a:srcRect/>
          <a:stretch/>
        </p:blipFill>
        <p:spPr>
          <a:xfrm>
            <a:off x="0" y="2097090"/>
            <a:ext cx="2380438" cy="47592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244351407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AE239B4C-6F81-2889-0EB9-39A0F6583EC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5" name="Picture 4">
            <a:extLst>
              <a:ext uri="{FF2B5EF4-FFF2-40B4-BE49-F238E27FC236}">
                <a16:creationId xmlns:a16="http://schemas.microsoft.com/office/drawing/2014/main" id="{A65E9DFF-8818-3B55-540A-51B035EB08DA}"/>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4EFABD0A-82D0-DEBA-88A8-6DCDFD28CF8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56A7D546-7D0C-9D21-6475-9F468FE65788}"/>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34341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82C04A-F41D-F116-ED1D-BE44852083B2}"/>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Rectangle 3">
            <a:extLst>
              <a:ext uri="{FF2B5EF4-FFF2-40B4-BE49-F238E27FC236}">
                <a16:creationId xmlns:a16="http://schemas.microsoft.com/office/drawing/2014/main" id="{44759B3F-D110-D6ED-127F-0FAAA91002E8}"/>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p:nvPicPr>
        <p:blipFill>
          <a:blip r:embed="rId2"/>
          <a:srcRect/>
          <a:stretch/>
        </p:blipFill>
        <p:spPr>
          <a:xfrm>
            <a:off x="10025891" y="207065"/>
            <a:ext cx="1769829" cy="1318904"/>
          </a:xfrm>
          <a:prstGeom prst="rect">
            <a:avLst/>
          </a:prstGeom>
        </p:spPr>
      </p:pic>
      <p:sp>
        <p:nvSpPr>
          <p:cNvPr id="8" name="TextBox 7">
            <a:extLst>
              <a:ext uri="{FF2B5EF4-FFF2-40B4-BE49-F238E27FC236}">
                <a16:creationId xmlns:a16="http://schemas.microsoft.com/office/drawing/2014/main" id="{6B3AA6D6-8290-FF57-8654-0F015A762DA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FE08FFCA-AE52-CD0B-955C-E64841A43D57}"/>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24621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90E1EF8F-531C-1D2A-9F79-8AD307CD5366}"/>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6919604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GB"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19"/>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19"/>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fontScale="90000"/>
          </a:bodyPr>
          <a:lstStyle/>
          <a:p>
            <a:pPr algn="ctr"/>
            <a:br>
              <a:rPr lang="en-GB" sz="2400" noProof="0" dirty="0"/>
            </a:br>
            <a:br>
              <a:rPr lang="en-GB" sz="2400" noProof="0" dirty="0"/>
            </a:br>
            <a:br>
              <a:rPr lang="en-GB" sz="2400" noProof="0" dirty="0"/>
            </a:br>
            <a:br>
              <a:rPr lang="en-GB" sz="2400" noProof="0" dirty="0"/>
            </a:br>
            <a:r>
              <a:rPr lang="en-GB" sz="2400" noProof="0" dirty="0"/>
              <a:t>No Retreat No Surrender: Sustaining the HIV Response in Times of Turmoil:</a:t>
            </a:r>
            <a:br>
              <a:rPr lang="en-GB" sz="2400" noProof="0" dirty="0"/>
            </a:br>
            <a:br>
              <a:rPr lang="en-GB" sz="2400" noProof="0" dirty="0"/>
            </a:br>
            <a:r>
              <a:rPr lang="en-GB" sz="2000" i="1" dirty="0"/>
              <a:t>DRM for HIV in Africa: A Comparative Analysis of Country Policies and Practices</a:t>
            </a:r>
            <a:br>
              <a:rPr lang="en-GB" b="0" dirty="0"/>
            </a:br>
            <a:br>
              <a:rPr lang="en-GB" b="0" dirty="0"/>
            </a:br>
            <a:br>
              <a:rPr lang="en-GB" b="0" dirty="0"/>
            </a:br>
            <a:br>
              <a:rPr lang="en-GB" sz="2400" dirty="0"/>
            </a:br>
            <a:r>
              <a:rPr lang="en-GB" sz="2400" dirty="0"/>
              <a:t>No Conflict of Interest</a:t>
            </a:r>
            <a:br>
              <a:rPr lang="en-GB" sz="2400" dirty="0"/>
            </a:br>
            <a:br>
              <a:rPr lang="en-GB" sz="2400" noProof="0" dirty="0"/>
            </a:br>
            <a:br>
              <a:rPr lang="en-GB" sz="2400" noProof="0" dirty="0"/>
            </a:br>
            <a:endParaRPr lang="en-GB" sz="24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rmAutofit/>
          </a:bodyPr>
          <a:lstStyle/>
          <a:p>
            <a:r>
              <a:rPr lang="en-GB" dirty="0"/>
              <a:t>Session title</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fontScale="92500" lnSpcReduction="20000"/>
          </a:bodyPr>
          <a:lstStyle/>
          <a:p>
            <a:r>
              <a:rPr lang="en-GB" dirty="0"/>
              <a:t>Richard Muko Ochanda, Senior Regional Implementation Advocacy Manager, AVAC and Part of Program Support Team for COMPASS Coalition</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90B16-2195-3B57-1EC8-7E57E4200D04}"/>
              </a:ext>
            </a:extLst>
          </p:cNvPr>
          <p:cNvSpPr>
            <a:spLocks noGrp="1"/>
          </p:cNvSpPr>
          <p:nvPr>
            <p:ph type="title"/>
          </p:nvPr>
        </p:nvSpPr>
        <p:spPr>
          <a:xfrm>
            <a:off x="442913" y="441325"/>
            <a:ext cx="8891918" cy="774158"/>
          </a:xfrm>
        </p:spPr>
        <p:txBody>
          <a:bodyPr>
            <a:normAutofit/>
          </a:bodyPr>
          <a:lstStyle/>
          <a:p>
            <a:r>
              <a:rPr lang="en-GB" sz="2400" dirty="0"/>
              <a:t>Key Elements of Effective DRM for HIV: Building a Robust and Sustainable HIV Response</a:t>
            </a:r>
          </a:p>
        </p:txBody>
      </p:sp>
      <p:graphicFrame>
        <p:nvGraphicFramePr>
          <p:cNvPr id="6" name="Table 5">
            <a:extLst>
              <a:ext uri="{FF2B5EF4-FFF2-40B4-BE49-F238E27FC236}">
                <a16:creationId xmlns:a16="http://schemas.microsoft.com/office/drawing/2014/main" id="{CC19AD0F-F05E-7D6C-94DF-E18A78F39B2E}"/>
              </a:ext>
            </a:extLst>
          </p:cNvPr>
          <p:cNvGraphicFramePr>
            <a:graphicFrameLocks noGrp="1"/>
          </p:cNvGraphicFramePr>
          <p:nvPr>
            <p:extLst>
              <p:ext uri="{D42A27DB-BD31-4B8C-83A1-F6EECF244321}">
                <p14:modId xmlns:p14="http://schemas.microsoft.com/office/powerpoint/2010/main" val="3453087668"/>
              </p:ext>
            </p:extLst>
          </p:nvPr>
        </p:nvGraphicFramePr>
        <p:xfrm>
          <a:off x="2352907" y="1829458"/>
          <a:ext cx="9668107" cy="4491893"/>
        </p:xfrm>
        <a:graphic>
          <a:graphicData uri="http://schemas.openxmlformats.org/drawingml/2006/table">
            <a:tbl>
              <a:tblPr/>
              <a:tblGrid>
                <a:gridCol w="3052272">
                  <a:extLst>
                    <a:ext uri="{9D8B030D-6E8A-4147-A177-3AD203B41FA5}">
                      <a16:colId xmlns:a16="http://schemas.microsoft.com/office/drawing/2014/main" val="632731303"/>
                    </a:ext>
                  </a:extLst>
                </a:gridCol>
                <a:gridCol w="6615835">
                  <a:extLst>
                    <a:ext uri="{9D8B030D-6E8A-4147-A177-3AD203B41FA5}">
                      <a16:colId xmlns:a16="http://schemas.microsoft.com/office/drawing/2014/main" val="271272906"/>
                    </a:ext>
                  </a:extLst>
                </a:gridCol>
              </a:tblGrid>
              <a:tr h="284879">
                <a:tc>
                  <a:txBody>
                    <a:bodyPr/>
                    <a:lstStyle/>
                    <a:p>
                      <a:pPr rtl="0" fontAlgn="t">
                        <a:buNone/>
                      </a:pPr>
                      <a:r>
                        <a:rPr lang="en-GB" sz="1200" b="1" i="0" u="none" strike="noStrike" dirty="0">
                          <a:solidFill>
                            <a:srgbClr val="000000"/>
                          </a:solidFill>
                          <a:effectLst/>
                          <a:latin typeface="Google Sans Text"/>
                        </a:rPr>
                        <a:t>Key Element of Effective DRM</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200" b="1" i="0" u="none" strike="noStrike" dirty="0">
                          <a:solidFill>
                            <a:srgbClr val="000000"/>
                          </a:solidFill>
                          <a:effectLst/>
                          <a:latin typeface="Google Sans Text"/>
                        </a:rPr>
                        <a:t>Manifestation in Countries (Examples)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19859496"/>
                  </a:ext>
                </a:extLst>
              </a:tr>
              <a:tr h="396796">
                <a:tc>
                  <a:txBody>
                    <a:bodyPr/>
                    <a:lstStyle/>
                    <a:p>
                      <a:pPr rtl="0" fontAlgn="t">
                        <a:buNone/>
                      </a:pPr>
                      <a:r>
                        <a:rPr lang="en-GB" sz="1200" b="1" i="0" u="none" strike="noStrike" dirty="0">
                          <a:solidFill>
                            <a:srgbClr val="000000"/>
                          </a:solidFill>
                          <a:effectLst/>
                          <a:latin typeface="Google Sans Text"/>
                        </a:rPr>
                        <a:t>1. Budgetary Planning &amp; Allocation</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a:solidFill>
                            <a:srgbClr val="000000"/>
                          </a:solidFill>
                          <a:effectLst/>
                          <a:latin typeface="Google Sans Text"/>
                        </a:rPr>
                        <a:t>All Countries:</a:t>
                      </a:r>
                      <a:r>
                        <a:rPr lang="en-GB" sz="1200" b="0" i="0" u="none" strike="noStrike">
                          <a:solidFill>
                            <a:srgbClr val="000000"/>
                          </a:solidFill>
                          <a:effectLst/>
                          <a:latin typeface="Google Sans Text"/>
                        </a:rPr>
                        <a:t> Prioritizing health in national budgets; </a:t>
                      </a:r>
                      <a:r>
                        <a:rPr lang="en-GB" sz="1200" b="1" i="0" u="none" strike="noStrike">
                          <a:solidFill>
                            <a:srgbClr val="000000"/>
                          </a:solidFill>
                          <a:effectLst/>
                          <a:latin typeface="Google Sans Text"/>
                        </a:rPr>
                        <a:t>Nigeria, Zambia, Ethiopia:</a:t>
                      </a:r>
                      <a:r>
                        <a:rPr lang="en-GB" sz="1200" b="0" i="0" u="none" strike="noStrike">
                          <a:solidFill>
                            <a:srgbClr val="000000"/>
                          </a:solidFill>
                          <a:effectLst/>
                          <a:latin typeface="Google Sans Text"/>
                        </a:rPr>
                        <a:t> Advocacy for increased allocations, budget tracking.</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454962"/>
                  </a:ext>
                </a:extLst>
              </a:tr>
              <a:tr h="396796">
                <a:tc>
                  <a:txBody>
                    <a:bodyPr/>
                    <a:lstStyle/>
                    <a:p>
                      <a:pPr rtl="0" fontAlgn="t">
                        <a:buNone/>
                      </a:pPr>
                      <a:r>
                        <a:rPr lang="en-GB" sz="1200" b="1" i="0" u="none" strike="noStrike" dirty="0">
                          <a:solidFill>
                            <a:srgbClr val="000000"/>
                          </a:solidFill>
                          <a:effectLst/>
                          <a:latin typeface="Google Sans Text"/>
                        </a:rPr>
                        <a:t>2. Prioritization of Expenditures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a:solidFill>
                            <a:srgbClr val="000000"/>
                          </a:solidFill>
                          <a:effectLst/>
                          <a:latin typeface="Google Sans Text"/>
                        </a:rPr>
                        <a:t>All Countries:</a:t>
                      </a:r>
                      <a:r>
                        <a:rPr lang="en-GB" sz="1200" b="0" i="0" u="none" strike="noStrike">
                          <a:solidFill>
                            <a:srgbClr val="000000"/>
                          </a:solidFill>
                          <a:effectLst/>
                          <a:latin typeface="Google Sans Text"/>
                        </a:rPr>
                        <a:t> Focusing on prevention, treatment, care, and health system strengthening; </a:t>
                      </a:r>
                      <a:r>
                        <a:rPr lang="en-GB" sz="1200" b="1" i="0" u="none" strike="noStrike">
                          <a:solidFill>
                            <a:srgbClr val="000000"/>
                          </a:solidFill>
                          <a:effectLst/>
                          <a:latin typeface="Google Sans Text"/>
                        </a:rPr>
                        <a:t>Kenya, Tanzania:</a:t>
                      </a:r>
                      <a:r>
                        <a:rPr lang="en-GB" sz="1200" b="0" i="0" u="none" strike="noStrike">
                          <a:solidFill>
                            <a:srgbClr val="000000"/>
                          </a:solidFill>
                          <a:effectLst/>
                          <a:latin typeface="Google Sans Text"/>
                        </a:rPr>
                        <a:t> Scaling up ART access; </a:t>
                      </a:r>
                      <a:r>
                        <a:rPr lang="en-GB" sz="1200" b="1" i="0" u="none" strike="noStrike">
                          <a:solidFill>
                            <a:srgbClr val="000000"/>
                          </a:solidFill>
                          <a:effectLst/>
                          <a:latin typeface="Google Sans Text"/>
                        </a:rPr>
                        <a:t>Malawi, Zambia:</a:t>
                      </a:r>
                      <a:r>
                        <a:rPr lang="en-GB" sz="1200" b="0" i="0" u="none" strike="noStrike">
                          <a:solidFill>
                            <a:srgbClr val="000000"/>
                          </a:solidFill>
                          <a:effectLst/>
                          <a:latin typeface="Google Sans Text"/>
                        </a:rPr>
                        <a:t> VMMC, condom distribution.</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416026"/>
                  </a:ext>
                </a:extLst>
              </a:tr>
              <a:tr h="396796">
                <a:tc>
                  <a:txBody>
                    <a:bodyPr/>
                    <a:lstStyle/>
                    <a:p>
                      <a:pPr rtl="0" fontAlgn="t">
                        <a:buNone/>
                      </a:pPr>
                      <a:r>
                        <a:rPr lang="en-GB" sz="1200" b="1" i="0" u="none" strike="noStrike" dirty="0">
                          <a:solidFill>
                            <a:srgbClr val="000000"/>
                          </a:solidFill>
                          <a:effectLst/>
                          <a:latin typeface="Google Sans Text"/>
                        </a:rPr>
                        <a:t>3. Diversification of Funding Sources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a:solidFill>
                            <a:srgbClr val="000000"/>
                          </a:solidFill>
                          <a:effectLst/>
                          <a:latin typeface="Google Sans Text"/>
                        </a:rPr>
                        <a:t>All Countries:</a:t>
                      </a:r>
                      <a:r>
                        <a:rPr lang="en-GB" sz="1200" b="0" i="0" u="none" strike="noStrike">
                          <a:solidFill>
                            <a:srgbClr val="000000"/>
                          </a:solidFill>
                          <a:effectLst/>
                          <a:latin typeface="Google Sans Text"/>
                        </a:rPr>
                        <a:t> Reducing reliance on external aid; </a:t>
                      </a:r>
                      <a:r>
                        <a:rPr lang="en-GB" sz="1200" b="1" i="0" u="none" strike="noStrike">
                          <a:solidFill>
                            <a:srgbClr val="000000"/>
                          </a:solidFill>
                          <a:effectLst/>
                          <a:latin typeface="Google Sans Text"/>
                        </a:rPr>
                        <a:t>Tanzania:</a:t>
                      </a:r>
                      <a:r>
                        <a:rPr lang="en-GB" sz="1200" b="0" i="0" u="none" strike="noStrike">
                          <a:solidFill>
                            <a:srgbClr val="000000"/>
                          </a:solidFill>
                          <a:effectLst/>
                          <a:latin typeface="Google Sans Text"/>
                        </a:rPr>
                        <a:t> AIDS Trust Fund (ATF); </a:t>
                      </a:r>
                      <a:r>
                        <a:rPr lang="en-GB" sz="1200" b="1" i="0" u="none" strike="noStrike">
                          <a:solidFill>
                            <a:srgbClr val="000000"/>
                          </a:solidFill>
                          <a:effectLst/>
                          <a:latin typeface="Google Sans Text"/>
                        </a:rPr>
                        <a:t>Nigeria, Kenya:</a:t>
                      </a:r>
                      <a:r>
                        <a:rPr lang="en-GB" sz="1200" b="0" i="0" u="none" strike="noStrike">
                          <a:solidFill>
                            <a:srgbClr val="000000"/>
                          </a:solidFill>
                          <a:effectLst/>
                          <a:latin typeface="Google Sans Text"/>
                        </a:rPr>
                        <a:t> National Health Insurance Schemes.</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005838"/>
                  </a:ext>
                </a:extLst>
              </a:tr>
              <a:tr h="508713">
                <a:tc>
                  <a:txBody>
                    <a:bodyPr/>
                    <a:lstStyle/>
                    <a:p>
                      <a:pPr rtl="0" fontAlgn="t">
                        <a:buNone/>
                      </a:pPr>
                      <a:r>
                        <a:rPr lang="en-GB" sz="1200" b="1" i="0" u="none" strike="noStrike" dirty="0">
                          <a:solidFill>
                            <a:srgbClr val="000000"/>
                          </a:solidFill>
                          <a:effectLst/>
                          <a:latin typeface="Google Sans Text"/>
                        </a:rPr>
                        <a:t>4. Innovative Financing Mechanisms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a:solidFill>
                            <a:srgbClr val="000000"/>
                          </a:solidFill>
                          <a:effectLst/>
                          <a:latin typeface="Google Sans Text"/>
                        </a:rPr>
                        <a:t>Nigeria, Tanzania, Zimbabwe:</a:t>
                      </a:r>
                      <a:r>
                        <a:rPr lang="en-GB" sz="1200" b="0" i="0" u="none" strike="noStrike">
                          <a:solidFill>
                            <a:srgbClr val="000000"/>
                          </a:solidFill>
                          <a:effectLst/>
                          <a:latin typeface="Google Sans Text"/>
                        </a:rPr>
                        <a:t> Earmarked taxes (e.g., AIDS Levy); </a:t>
                      </a:r>
                      <a:r>
                        <a:rPr lang="en-GB" sz="1200" b="1" i="0" u="none" strike="noStrike">
                          <a:solidFill>
                            <a:srgbClr val="000000"/>
                          </a:solidFill>
                          <a:effectLst/>
                          <a:latin typeface="Google Sans Text"/>
                        </a:rPr>
                        <a:t>Ethiopia:</a:t>
                      </a:r>
                      <a:r>
                        <a:rPr lang="en-GB" sz="1200" b="0" i="0" u="none" strike="noStrike">
                          <a:solidFill>
                            <a:srgbClr val="000000"/>
                          </a:solidFill>
                          <a:effectLst/>
                          <a:latin typeface="Google Sans Text"/>
                        </a:rPr>
                        <a:t> Community-Based Health Insurance (CBHI); </a:t>
                      </a:r>
                      <a:r>
                        <a:rPr lang="en-GB" sz="1200" b="1" i="0" u="none" strike="noStrike">
                          <a:solidFill>
                            <a:srgbClr val="000000"/>
                          </a:solidFill>
                          <a:effectLst/>
                          <a:latin typeface="Google Sans Text"/>
                        </a:rPr>
                        <a:t>Malawi, Kenya:</a:t>
                      </a:r>
                      <a:r>
                        <a:rPr lang="en-GB" sz="1200" b="0" i="0" u="none" strike="noStrike">
                          <a:solidFill>
                            <a:srgbClr val="000000"/>
                          </a:solidFill>
                          <a:effectLst/>
                          <a:latin typeface="Google Sans Text"/>
                        </a:rPr>
                        <a:t> Public-Private Partnerships (PPPs); </a:t>
                      </a:r>
                      <a:r>
                        <a:rPr lang="en-GB" sz="1200" b="1" i="0" u="none" strike="noStrike">
                          <a:solidFill>
                            <a:srgbClr val="000000"/>
                          </a:solidFill>
                          <a:effectLst/>
                          <a:latin typeface="Google Sans Text"/>
                        </a:rPr>
                        <a:t>Tanzania, Kenya:</a:t>
                      </a:r>
                      <a:r>
                        <a:rPr lang="en-GB" sz="1200" b="0" i="0" u="none" strike="noStrike">
                          <a:solidFill>
                            <a:srgbClr val="000000"/>
                          </a:solidFill>
                          <a:effectLst/>
                          <a:latin typeface="Google Sans Text"/>
                        </a:rPr>
                        <a:t> Community fundraising (e.g., Harambees).</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8101372"/>
                  </a:ext>
                </a:extLst>
              </a:tr>
              <a:tr h="396796">
                <a:tc>
                  <a:txBody>
                    <a:bodyPr/>
                    <a:lstStyle/>
                    <a:p>
                      <a:pPr rtl="0" fontAlgn="t">
                        <a:buNone/>
                      </a:pPr>
                      <a:r>
                        <a:rPr lang="en-GB" sz="1200" b="1" i="0" u="none" strike="noStrike" dirty="0">
                          <a:solidFill>
                            <a:srgbClr val="000000"/>
                          </a:solidFill>
                          <a:effectLst/>
                          <a:latin typeface="Google Sans Text"/>
                        </a:rPr>
                        <a:t>5. Equity-Oriented Approaches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dirty="0">
                          <a:solidFill>
                            <a:srgbClr val="000000"/>
                          </a:solidFill>
                          <a:effectLst/>
                          <a:latin typeface="Google Sans Text"/>
                        </a:rPr>
                        <a:t>Tanzania, Malawi, Ethiopia, Zambia:</a:t>
                      </a:r>
                      <a:r>
                        <a:rPr lang="en-GB" sz="1200" b="0" i="0" u="none" strike="noStrike" dirty="0">
                          <a:solidFill>
                            <a:srgbClr val="000000"/>
                          </a:solidFill>
                          <a:effectLst/>
                          <a:latin typeface="Google Sans Text"/>
                        </a:rPr>
                        <a:t> Expanding service delivery to rural areas; </a:t>
                      </a:r>
                      <a:r>
                        <a:rPr lang="en-GB" sz="1200" b="1" i="0" u="none" strike="noStrike" dirty="0">
                          <a:solidFill>
                            <a:srgbClr val="000000"/>
                          </a:solidFill>
                          <a:effectLst/>
                          <a:latin typeface="Google Sans Text"/>
                        </a:rPr>
                        <a:t>Tanzania, Kenya, Zimbabwe:</a:t>
                      </a:r>
                      <a:r>
                        <a:rPr lang="en-GB" sz="1200" b="0" i="0" u="none" strike="noStrike" dirty="0">
                          <a:solidFill>
                            <a:srgbClr val="000000"/>
                          </a:solidFill>
                          <a:effectLst/>
                          <a:latin typeface="Google Sans Text"/>
                        </a:rPr>
                        <a:t> Subsidizing HIV services; </a:t>
                      </a:r>
                      <a:r>
                        <a:rPr lang="en-GB" sz="1200" b="1" i="0" u="none" strike="noStrike" dirty="0">
                          <a:solidFill>
                            <a:srgbClr val="000000"/>
                          </a:solidFill>
                          <a:effectLst/>
                          <a:latin typeface="Google Sans Text"/>
                        </a:rPr>
                        <a:t>Nigeria, Ethiopia:</a:t>
                      </a:r>
                      <a:r>
                        <a:rPr lang="en-GB" sz="1200" b="0" i="0" u="none" strike="noStrike" dirty="0">
                          <a:solidFill>
                            <a:srgbClr val="000000"/>
                          </a:solidFill>
                          <a:effectLst/>
                          <a:latin typeface="Google Sans Text"/>
                        </a:rPr>
                        <a:t> Integrating HIV services into primary healthcare.</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6534926"/>
                  </a:ext>
                </a:extLst>
              </a:tr>
              <a:tr h="396796">
                <a:tc>
                  <a:txBody>
                    <a:bodyPr/>
                    <a:lstStyle/>
                    <a:p>
                      <a:pPr rtl="0" fontAlgn="t">
                        <a:buNone/>
                      </a:pPr>
                      <a:r>
                        <a:rPr lang="en-GB" sz="1200" b="1" i="0" u="none" strike="noStrike">
                          <a:solidFill>
                            <a:srgbClr val="000000"/>
                          </a:solidFill>
                          <a:effectLst/>
                          <a:latin typeface="Google Sans Text"/>
                        </a:rPr>
                        <a:t>6. Sustainable Financing Models</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dirty="0">
                          <a:solidFill>
                            <a:srgbClr val="000000"/>
                          </a:solidFill>
                          <a:effectLst/>
                          <a:latin typeface="Google Sans Text"/>
                        </a:rPr>
                        <a:t>Tanzania:</a:t>
                      </a:r>
                      <a:r>
                        <a:rPr lang="en-GB" sz="1200" b="0" i="0" u="none" strike="noStrike" dirty="0">
                          <a:solidFill>
                            <a:srgbClr val="000000"/>
                          </a:solidFill>
                          <a:effectLst/>
                          <a:latin typeface="Google Sans Text"/>
                        </a:rPr>
                        <a:t> AIDS Trust Fund (ATF); </a:t>
                      </a:r>
                      <a:r>
                        <a:rPr lang="en-GB" sz="1200" b="1" i="0" u="none" strike="noStrike" dirty="0">
                          <a:solidFill>
                            <a:srgbClr val="000000"/>
                          </a:solidFill>
                          <a:effectLst/>
                          <a:latin typeface="Google Sans Text"/>
                        </a:rPr>
                        <a:t>Kenya, Nigeria:</a:t>
                      </a:r>
                      <a:r>
                        <a:rPr lang="en-GB" sz="1200" b="0" i="0" u="none" strike="noStrike" dirty="0">
                          <a:solidFill>
                            <a:srgbClr val="000000"/>
                          </a:solidFill>
                          <a:effectLst/>
                          <a:latin typeface="Google Sans Text"/>
                        </a:rPr>
                        <a:t> National Health Insurance Schemes; </a:t>
                      </a:r>
                      <a:r>
                        <a:rPr lang="en-GB" sz="1200" b="1" i="0" u="none" strike="noStrike" dirty="0">
                          <a:solidFill>
                            <a:srgbClr val="000000"/>
                          </a:solidFill>
                          <a:effectLst/>
                          <a:latin typeface="Google Sans Text"/>
                        </a:rPr>
                        <a:t>Ethiopia:</a:t>
                      </a:r>
                      <a:r>
                        <a:rPr lang="en-GB" sz="1200" b="0" i="0" u="none" strike="noStrike" dirty="0">
                          <a:solidFill>
                            <a:srgbClr val="000000"/>
                          </a:solidFill>
                          <a:effectLst/>
                          <a:latin typeface="Google Sans Text"/>
                        </a:rPr>
                        <a:t> Health Sector Transformation Plan (HSTP); </a:t>
                      </a:r>
                      <a:r>
                        <a:rPr lang="en-GB" sz="1200" b="1" i="0" u="none" strike="noStrike" dirty="0">
                          <a:solidFill>
                            <a:srgbClr val="000000"/>
                          </a:solidFill>
                          <a:effectLst/>
                          <a:latin typeface="Google Sans Text"/>
                        </a:rPr>
                        <a:t>Malawi:</a:t>
                      </a:r>
                      <a:r>
                        <a:rPr lang="en-GB" sz="1200" b="0" i="0" u="none" strike="noStrike" dirty="0">
                          <a:solidFill>
                            <a:srgbClr val="000000"/>
                          </a:solidFill>
                          <a:effectLst/>
                          <a:latin typeface="Google Sans Text"/>
                        </a:rPr>
                        <a:t> Sector-Wide Approach (</a:t>
                      </a:r>
                      <a:r>
                        <a:rPr lang="en-GB" sz="1200" b="0" i="0" u="none" strike="noStrike" dirty="0" err="1">
                          <a:solidFill>
                            <a:srgbClr val="000000"/>
                          </a:solidFill>
                          <a:effectLst/>
                          <a:latin typeface="Google Sans Text"/>
                        </a:rPr>
                        <a:t>SWAp</a:t>
                      </a:r>
                      <a:r>
                        <a:rPr lang="en-GB" sz="1200" b="0" i="0" u="none" strike="noStrike" dirty="0">
                          <a:solidFill>
                            <a:srgbClr val="000000"/>
                          </a:solidFill>
                          <a:effectLst/>
                          <a:latin typeface="Google Sans Text"/>
                        </a:rPr>
                        <a:t>).</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63796"/>
                  </a:ext>
                </a:extLst>
              </a:tr>
              <a:tr h="396796">
                <a:tc>
                  <a:txBody>
                    <a:bodyPr/>
                    <a:lstStyle/>
                    <a:p>
                      <a:pPr rtl="0" fontAlgn="t">
                        <a:buNone/>
                      </a:pPr>
                      <a:r>
                        <a:rPr lang="en-GB" sz="1200" b="1" i="0" u="none" strike="noStrike">
                          <a:solidFill>
                            <a:srgbClr val="000000"/>
                          </a:solidFill>
                          <a:effectLst/>
                          <a:latin typeface="Google Sans Text"/>
                        </a:rPr>
                        <a:t>7. Community Engagement &amp; Ownership</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dirty="0">
                          <a:solidFill>
                            <a:srgbClr val="000000"/>
                          </a:solidFill>
                          <a:effectLst/>
                          <a:latin typeface="Google Sans Text"/>
                        </a:rPr>
                        <a:t>Tanzania, Malawi, Zimbabwe:</a:t>
                      </a:r>
                      <a:r>
                        <a:rPr lang="en-GB" sz="1200" b="0" i="0" u="none" strike="noStrike" dirty="0">
                          <a:solidFill>
                            <a:srgbClr val="000000"/>
                          </a:solidFill>
                          <a:effectLst/>
                          <a:latin typeface="Google Sans Text"/>
                        </a:rPr>
                        <a:t> Active involvement of CBOs/NGOs in decision-making; </a:t>
                      </a:r>
                      <a:r>
                        <a:rPr lang="en-GB" sz="1200" b="1" i="0" u="none" strike="noStrike" dirty="0">
                          <a:solidFill>
                            <a:srgbClr val="000000"/>
                          </a:solidFill>
                          <a:effectLst/>
                          <a:latin typeface="Google Sans Text"/>
                        </a:rPr>
                        <a:t>Kenya, Tanzania:</a:t>
                      </a:r>
                      <a:r>
                        <a:rPr lang="en-GB" sz="1200" b="0" i="0" u="none" strike="noStrike" dirty="0">
                          <a:solidFill>
                            <a:srgbClr val="000000"/>
                          </a:solidFill>
                          <a:effectLst/>
                          <a:latin typeface="Google Sans Text"/>
                        </a:rPr>
                        <a:t> Community health workers, grassroots initiatives.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6537496"/>
                  </a:ext>
                </a:extLst>
              </a:tr>
              <a:tr h="508713">
                <a:tc>
                  <a:txBody>
                    <a:bodyPr/>
                    <a:lstStyle/>
                    <a:p>
                      <a:pPr rtl="0" fontAlgn="t">
                        <a:buNone/>
                      </a:pPr>
                      <a:r>
                        <a:rPr lang="en-GB" sz="1200" b="1" i="0" u="none" strike="noStrike">
                          <a:solidFill>
                            <a:srgbClr val="000000"/>
                          </a:solidFill>
                          <a:effectLst/>
                          <a:latin typeface="Google Sans Text"/>
                        </a:rPr>
                        <a:t>8. Policy &amp; Regulatory Frameworks</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dirty="0">
                          <a:solidFill>
                            <a:srgbClr val="000000"/>
                          </a:solidFill>
                          <a:effectLst/>
                          <a:latin typeface="Google Sans Text"/>
                        </a:rPr>
                        <a:t>Tanzania:</a:t>
                      </a:r>
                      <a:r>
                        <a:rPr lang="en-GB" sz="1200" b="0" i="0" u="none" strike="noStrike" dirty="0">
                          <a:solidFill>
                            <a:srgbClr val="000000"/>
                          </a:solidFill>
                          <a:effectLst/>
                          <a:latin typeface="Google Sans Text"/>
                        </a:rPr>
                        <a:t> National Multi-Sectoral Strategic Framework (NMSF); </a:t>
                      </a:r>
                      <a:r>
                        <a:rPr lang="en-GB" sz="1200" b="1" i="0" u="none" strike="noStrike" dirty="0">
                          <a:solidFill>
                            <a:srgbClr val="000000"/>
                          </a:solidFill>
                          <a:effectLst/>
                          <a:latin typeface="Google Sans Text"/>
                        </a:rPr>
                        <a:t>Nigeria:</a:t>
                      </a:r>
                      <a:r>
                        <a:rPr lang="en-GB" sz="1200" b="0" i="0" u="none" strike="noStrike" dirty="0">
                          <a:solidFill>
                            <a:srgbClr val="000000"/>
                          </a:solidFill>
                          <a:effectLst/>
                          <a:latin typeface="Google Sans Text"/>
                        </a:rPr>
                        <a:t> National Agency for the Control of AIDS (NACA); </a:t>
                      </a:r>
                      <a:r>
                        <a:rPr lang="en-GB" sz="1200" b="1" i="0" u="none" strike="noStrike" dirty="0">
                          <a:solidFill>
                            <a:srgbClr val="000000"/>
                          </a:solidFill>
                          <a:effectLst/>
                          <a:latin typeface="Google Sans Text"/>
                        </a:rPr>
                        <a:t>Zambia:</a:t>
                      </a:r>
                      <a:r>
                        <a:rPr lang="en-GB" sz="1200" b="0" i="0" u="none" strike="noStrike" dirty="0">
                          <a:solidFill>
                            <a:srgbClr val="000000"/>
                          </a:solidFill>
                          <a:effectLst/>
                          <a:latin typeface="Google Sans Text"/>
                        </a:rPr>
                        <a:t> National HIV/AIDS Strategic Framework; </a:t>
                      </a:r>
                      <a:r>
                        <a:rPr lang="en-GB" sz="1200" b="1" i="0" u="none" strike="noStrike" dirty="0">
                          <a:solidFill>
                            <a:srgbClr val="000000"/>
                          </a:solidFill>
                          <a:effectLst/>
                          <a:latin typeface="Google Sans Text"/>
                        </a:rPr>
                        <a:t>Ethiopia:</a:t>
                      </a:r>
                      <a:r>
                        <a:rPr lang="en-GB" sz="1200" b="0" i="0" u="none" strike="noStrike" dirty="0">
                          <a:solidFill>
                            <a:srgbClr val="000000"/>
                          </a:solidFill>
                          <a:effectLst/>
                          <a:latin typeface="Google Sans Text"/>
                        </a:rPr>
                        <a:t> Health Sector Transformation Plan.</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626529"/>
                  </a:ext>
                </a:extLst>
              </a:tr>
              <a:tr h="396796">
                <a:tc>
                  <a:txBody>
                    <a:bodyPr/>
                    <a:lstStyle/>
                    <a:p>
                      <a:pPr rtl="0" fontAlgn="t">
                        <a:buNone/>
                      </a:pPr>
                      <a:r>
                        <a:rPr lang="en-GB" sz="1200" b="1" i="0" u="none" strike="noStrike">
                          <a:solidFill>
                            <a:srgbClr val="000000"/>
                          </a:solidFill>
                          <a:effectLst/>
                          <a:latin typeface="Google Sans Text"/>
                        </a:rPr>
                        <a:t>9. Monitoring &amp; Evaluation Mechanisms</a:t>
                      </a:r>
                      <a:endParaRPr lang="en-GB" sz="120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1" i="0" u="none" strike="noStrike" dirty="0">
                          <a:solidFill>
                            <a:srgbClr val="000000"/>
                          </a:solidFill>
                          <a:effectLst/>
                          <a:latin typeface="Google Sans Text"/>
                        </a:rPr>
                        <a:t>Tanzania:</a:t>
                      </a:r>
                      <a:r>
                        <a:rPr lang="en-GB" sz="1200" b="0" i="0" u="none" strike="noStrike" dirty="0">
                          <a:solidFill>
                            <a:srgbClr val="000000"/>
                          </a:solidFill>
                          <a:effectLst/>
                          <a:latin typeface="Google Sans Text"/>
                        </a:rPr>
                        <a:t> Tanzania HIV Impact Survey (THIS); </a:t>
                      </a:r>
                      <a:r>
                        <a:rPr lang="en-GB" sz="1200" b="1" i="0" u="none" strike="noStrike" dirty="0">
                          <a:solidFill>
                            <a:srgbClr val="000000"/>
                          </a:solidFill>
                          <a:effectLst/>
                          <a:latin typeface="Google Sans Text"/>
                        </a:rPr>
                        <a:t>Nigeria:</a:t>
                      </a:r>
                      <a:r>
                        <a:rPr lang="en-GB" sz="1200" b="0" i="0" u="none" strike="noStrike" dirty="0">
                          <a:solidFill>
                            <a:srgbClr val="000000"/>
                          </a:solidFill>
                          <a:effectLst/>
                          <a:latin typeface="Google Sans Text"/>
                        </a:rPr>
                        <a:t> National HIV/AIDS Indicator and Impact Survey (NAIIS); </a:t>
                      </a:r>
                      <a:r>
                        <a:rPr lang="en-GB" sz="1200" b="1" i="0" u="none" strike="noStrike" dirty="0">
                          <a:solidFill>
                            <a:srgbClr val="000000"/>
                          </a:solidFill>
                          <a:effectLst/>
                          <a:latin typeface="Google Sans Text"/>
                        </a:rPr>
                        <a:t>Zambia, Ethiopia:</a:t>
                      </a:r>
                      <a:r>
                        <a:rPr lang="en-GB" sz="1200" b="0" i="0" u="none" strike="noStrike" dirty="0">
                          <a:solidFill>
                            <a:srgbClr val="000000"/>
                          </a:solidFill>
                          <a:effectLst/>
                          <a:latin typeface="Google Sans Text"/>
                        </a:rPr>
                        <a:t> Health Management Information Systems (HMIS).</a:t>
                      </a:r>
                      <a:endParaRPr lang="en-GB" sz="1200" dirty="0">
                        <a:effectLst/>
                      </a:endParaRPr>
                    </a:p>
                  </a:txBody>
                  <a:tcPr marL="61046" marR="61046" marT="30523" marB="3052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9419926"/>
                  </a:ext>
                </a:extLst>
              </a:tr>
            </a:tbl>
          </a:graphicData>
        </a:graphic>
      </p:graphicFrame>
      <p:sp>
        <p:nvSpPr>
          <p:cNvPr id="7" name="Rectangle 1">
            <a:extLst>
              <a:ext uri="{FF2B5EF4-FFF2-40B4-BE49-F238E27FC236}">
                <a16:creationId xmlns:a16="http://schemas.microsoft.com/office/drawing/2014/main" id="{6A43F22A-C43F-5384-A008-756C96FDDCFF}"/>
              </a:ext>
            </a:extLst>
          </p:cNvPr>
          <p:cNvSpPr>
            <a:spLocks noChangeArrowheads="1"/>
          </p:cNvSpPr>
          <p:nvPr/>
        </p:nvSpPr>
        <p:spPr bwMode="auto">
          <a:xfrm>
            <a:off x="-1601820" y="2097088"/>
            <a:ext cx="29706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
        <p:nvSpPr>
          <p:cNvPr id="9" name="TextBox 8">
            <a:extLst>
              <a:ext uri="{FF2B5EF4-FFF2-40B4-BE49-F238E27FC236}">
                <a16:creationId xmlns:a16="http://schemas.microsoft.com/office/drawing/2014/main" id="{02F447C4-6E77-6B0A-6D2B-92579C7A284A}"/>
              </a:ext>
            </a:extLst>
          </p:cNvPr>
          <p:cNvSpPr txBox="1"/>
          <p:nvPr/>
        </p:nvSpPr>
        <p:spPr>
          <a:xfrm>
            <a:off x="234177" y="1929162"/>
            <a:ext cx="2040673" cy="3231654"/>
          </a:xfrm>
          <a:prstGeom prst="rect">
            <a:avLst/>
          </a:prstGeom>
          <a:noFill/>
        </p:spPr>
        <p:txBody>
          <a:bodyPr wrap="square" rtlCol="0">
            <a:spAutoFit/>
          </a:bodyPr>
          <a:lstStyle/>
          <a:p>
            <a:r>
              <a:rPr lang="en-GB" sz="1200" dirty="0"/>
              <a:t>Effective Domestic Resource Mobilization for HIV/AIDS relies on a multi-faceted approach, manifesting from countries' policies and strategies studied in this research.</a:t>
            </a:r>
          </a:p>
          <a:p>
            <a:endParaRPr lang="en-GB" sz="1200" dirty="0"/>
          </a:p>
          <a:p>
            <a:r>
              <a:rPr lang="en-GB" sz="1200" dirty="0"/>
              <a:t>These elements are interconnected and vital for achieving self-reliance and ending the HIV/AIDS epidemic.</a:t>
            </a:r>
          </a:p>
          <a:p>
            <a:endParaRPr lang="en-GB" sz="1200" dirty="0"/>
          </a:p>
          <a:p>
            <a:endParaRPr lang="en-KE" sz="1200" dirty="0"/>
          </a:p>
        </p:txBody>
      </p:sp>
    </p:spTree>
    <p:extLst>
      <p:ext uri="{BB962C8B-B14F-4D97-AF65-F5344CB8AC3E}">
        <p14:creationId xmlns:p14="http://schemas.microsoft.com/office/powerpoint/2010/main" val="69036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2129883" y="441325"/>
            <a:ext cx="9619208" cy="746675"/>
          </a:xfrm>
        </p:spPr>
        <p:txBody>
          <a:bodyPr>
            <a:normAutofit/>
          </a:bodyPr>
          <a:lstStyle/>
          <a:p>
            <a:r>
              <a:rPr lang="en-GB" sz="2400" b="0" dirty="0"/>
              <a:t>Expanding the Resource Mobilization Toolkit: Further Funding Instruments for HIV to Consider</a:t>
            </a:r>
            <a:endParaRPr lang="en-GB" sz="2400" noProof="0" dirty="0"/>
          </a:p>
        </p:txBody>
      </p:sp>
      <p:sp>
        <p:nvSpPr>
          <p:cNvPr id="11" name="TextBox 10">
            <a:extLst>
              <a:ext uri="{FF2B5EF4-FFF2-40B4-BE49-F238E27FC236}">
                <a16:creationId xmlns:a16="http://schemas.microsoft.com/office/drawing/2014/main" id="{7E935152-F3BC-5F36-1A56-0303EC77AABF}"/>
              </a:ext>
            </a:extLst>
          </p:cNvPr>
          <p:cNvSpPr txBox="1"/>
          <p:nvPr/>
        </p:nvSpPr>
        <p:spPr>
          <a:xfrm>
            <a:off x="548268" y="1849825"/>
            <a:ext cx="2107581" cy="4828478"/>
          </a:xfrm>
          <a:prstGeom prst="rect">
            <a:avLst/>
          </a:prstGeom>
          <a:solidFill>
            <a:schemeClr val="bg1"/>
          </a:solidFill>
        </p:spPr>
        <p:txBody>
          <a:bodyPr wrap="square" rtlCol="0">
            <a:spAutoFit/>
          </a:bodyPr>
          <a:lstStyle/>
          <a:p>
            <a:endParaRPr lang="en-KE" dirty="0"/>
          </a:p>
        </p:txBody>
      </p:sp>
      <p:graphicFrame>
        <p:nvGraphicFramePr>
          <p:cNvPr id="12" name="Table 11">
            <a:extLst>
              <a:ext uri="{FF2B5EF4-FFF2-40B4-BE49-F238E27FC236}">
                <a16:creationId xmlns:a16="http://schemas.microsoft.com/office/drawing/2014/main" id="{44FB94EC-9FF1-3668-655E-E81CD32A4F85}"/>
              </a:ext>
            </a:extLst>
          </p:cNvPr>
          <p:cNvGraphicFramePr>
            <a:graphicFrameLocks noGrp="1"/>
          </p:cNvGraphicFramePr>
          <p:nvPr>
            <p:extLst>
              <p:ext uri="{D42A27DB-BD31-4B8C-83A1-F6EECF244321}">
                <p14:modId xmlns:p14="http://schemas.microsoft.com/office/powerpoint/2010/main" val="3831468995"/>
              </p:ext>
            </p:extLst>
          </p:nvPr>
        </p:nvGraphicFramePr>
        <p:xfrm>
          <a:off x="992458" y="1849825"/>
          <a:ext cx="10651272" cy="4109649"/>
        </p:xfrm>
        <a:graphic>
          <a:graphicData uri="http://schemas.openxmlformats.org/drawingml/2006/table">
            <a:tbl>
              <a:tblPr/>
              <a:tblGrid>
                <a:gridCol w="2662818">
                  <a:extLst>
                    <a:ext uri="{9D8B030D-6E8A-4147-A177-3AD203B41FA5}">
                      <a16:colId xmlns:a16="http://schemas.microsoft.com/office/drawing/2014/main" val="383401012"/>
                    </a:ext>
                  </a:extLst>
                </a:gridCol>
                <a:gridCol w="2662818">
                  <a:extLst>
                    <a:ext uri="{9D8B030D-6E8A-4147-A177-3AD203B41FA5}">
                      <a16:colId xmlns:a16="http://schemas.microsoft.com/office/drawing/2014/main" val="3304785253"/>
                    </a:ext>
                  </a:extLst>
                </a:gridCol>
                <a:gridCol w="2662818">
                  <a:extLst>
                    <a:ext uri="{9D8B030D-6E8A-4147-A177-3AD203B41FA5}">
                      <a16:colId xmlns:a16="http://schemas.microsoft.com/office/drawing/2014/main" val="112213122"/>
                    </a:ext>
                  </a:extLst>
                </a:gridCol>
                <a:gridCol w="2662818">
                  <a:extLst>
                    <a:ext uri="{9D8B030D-6E8A-4147-A177-3AD203B41FA5}">
                      <a16:colId xmlns:a16="http://schemas.microsoft.com/office/drawing/2014/main" val="175207500"/>
                    </a:ext>
                  </a:extLst>
                </a:gridCol>
              </a:tblGrid>
              <a:tr h="415552">
                <a:tc>
                  <a:txBody>
                    <a:bodyPr/>
                    <a:lstStyle/>
                    <a:p>
                      <a:pPr rtl="0" fontAlgn="t">
                        <a:buNone/>
                      </a:pPr>
                      <a:r>
                        <a:rPr lang="en-GB" sz="1400" b="1" i="0" u="none" strike="noStrike" dirty="0">
                          <a:solidFill>
                            <a:srgbClr val="000000"/>
                          </a:solidFill>
                          <a:effectLst/>
                          <a:latin typeface="Google Sans Text"/>
                        </a:rPr>
                        <a:t>Instrument</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Mechanism</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Benefit</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Countries Employing / Considering</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19817618"/>
                  </a:ext>
                </a:extLst>
              </a:tr>
              <a:tr h="684438">
                <a:tc>
                  <a:txBody>
                    <a:bodyPr/>
                    <a:lstStyle/>
                    <a:p>
                      <a:pPr rtl="0" fontAlgn="t">
                        <a:buNone/>
                      </a:pPr>
                      <a:r>
                        <a:rPr lang="en-GB" sz="1400" b="1" i="0" u="none" strike="noStrike">
                          <a:solidFill>
                            <a:srgbClr val="000000"/>
                          </a:solidFill>
                          <a:effectLst/>
                          <a:latin typeface="Google Sans Text"/>
                        </a:rPr>
                        <a:t>1. Earmarked Taxes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Specific taxes (e.g., on tobacco) dedicated to health/HIV.</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Provides a stable, protected revenue stream; increases taxpayer willingness.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Nigeria, Tanzania, Zimbabwe</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987108"/>
                  </a:ext>
                </a:extLst>
              </a:tr>
              <a:tr h="953323">
                <a:tc>
                  <a:txBody>
                    <a:bodyPr/>
                    <a:lstStyle/>
                    <a:p>
                      <a:pPr rtl="0" fontAlgn="t">
                        <a:buNone/>
                      </a:pPr>
                      <a:r>
                        <a:rPr lang="en-GB" sz="1400" b="1" i="0" u="none" strike="noStrike">
                          <a:solidFill>
                            <a:srgbClr val="000000"/>
                          </a:solidFill>
                          <a:effectLst/>
                          <a:latin typeface="Google Sans Text"/>
                        </a:rPr>
                        <a:t>2. Concessionary Loans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Loans with favorable terms (low interest, deferred payments) from international bodies.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Access to cost-effective capital for health investments.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Mentioned as an option for countries to consider (general)</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98816"/>
                  </a:ext>
                </a:extLst>
              </a:tr>
              <a:tr h="953323">
                <a:tc>
                  <a:txBody>
                    <a:bodyPr/>
                    <a:lstStyle/>
                    <a:p>
                      <a:pPr rtl="0" fontAlgn="t">
                        <a:buNone/>
                      </a:pPr>
                      <a:r>
                        <a:rPr lang="en-GB" sz="1400" b="1" i="0" u="none" strike="noStrike">
                          <a:solidFill>
                            <a:srgbClr val="000000"/>
                          </a:solidFill>
                          <a:effectLst/>
                          <a:latin typeface="Google Sans Text"/>
                        </a:rPr>
                        <a:t>3. Debt Conversion</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Exchanging debt for domestic investment in health projects (e.g., Global Fund’s Debt2Health).</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Reallocates existing financial burdens towards crucial health initiatives.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Mentioned as an option for countries to consider (general)</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311028"/>
                  </a:ext>
                </a:extLst>
              </a:tr>
              <a:tr h="953323">
                <a:tc>
                  <a:txBody>
                    <a:bodyPr/>
                    <a:lstStyle/>
                    <a:p>
                      <a:pPr rtl="0" fontAlgn="t">
                        <a:buNone/>
                      </a:pPr>
                      <a:r>
                        <a:rPr lang="en-GB" sz="1400" b="1" i="0" u="none" strike="noStrike">
                          <a:solidFill>
                            <a:srgbClr val="000000"/>
                          </a:solidFill>
                          <a:effectLst/>
                          <a:latin typeface="Google Sans Text"/>
                        </a:rPr>
                        <a:t>4. Risk-Pooling Schemes (e.g., Health Insurance)</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Collective financial protection where many contribute to cover the costs of a few.</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Alleviates out-of-pocket expenses, broadens access to services, and provides financial stability.</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Nigeria, Ethiopia, Kenya, Malawi, Tanzania, Zambia</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842476"/>
                  </a:ext>
                </a:extLst>
              </a:tr>
            </a:tbl>
          </a:graphicData>
        </a:graphic>
      </p:graphicFrame>
      <p:sp>
        <p:nvSpPr>
          <p:cNvPr id="13" name="Rectangle 2">
            <a:extLst>
              <a:ext uri="{FF2B5EF4-FFF2-40B4-BE49-F238E27FC236}">
                <a16:creationId xmlns:a16="http://schemas.microsoft.com/office/drawing/2014/main" id="{DF3F633A-D87F-229A-9EC5-9FC0421BCD20}"/>
              </a:ext>
            </a:extLst>
          </p:cNvPr>
          <p:cNvSpPr>
            <a:spLocks noChangeArrowheads="1"/>
          </p:cNvSpPr>
          <p:nvPr/>
        </p:nvSpPr>
        <p:spPr bwMode="auto">
          <a:xfrm>
            <a:off x="3124200" y="2147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KE"/>
          </a:p>
        </p:txBody>
      </p:sp>
    </p:spTree>
    <p:extLst>
      <p:ext uri="{BB962C8B-B14F-4D97-AF65-F5344CB8AC3E}">
        <p14:creationId xmlns:p14="http://schemas.microsoft.com/office/powerpoint/2010/main" val="296995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E7167-E5AF-7E7C-96C4-8963640B862D}"/>
              </a:ext>
            </a:extLst>
          </p:cNvPr>
          <p:cNvSpPr>
            <a:spLocks noGrp="1"/>
          </p:cNvSpPr>
          <p:nvPr>
            <p:ph type="title"/>
          </p:nvPr>
        </p:nvSpPr>
        <p:spPr>
          <a:xfrm>
            <a:off x="2074128" y="441325"/>
            <a:ext cx="9674964" cy="785309"/>
          </a:xfrm>
        </p:spPr>
        <p:txBody>
          <a:bodyPr>
            <a:normAutofit/>
          </a:bodyPr>
          <a:lstStyle/>
          <a:p>
            <a:r>
              <a:rPr lang="en-GB" sz="2400" b="0" dirty="0"/>
              <a:t>Expanding the Resource Mobilization Toolkit: Further Funding Instruments for HIV to Consider</a:t>
            </a:r>
            <a:endParaRPr lang="en-KE" sz="2400" dirty="0"/>
          </a:p>
        </p:txBody>
      </p:sp>
      <p:sp>
        <p:nvSpPr>
          <p:cNvPr id="6" name="Rectangle 1">
            <a:extLst>
              <a:ext uri="{FF2B5EF4-FFF2-40B4-BE49-F238E27FC236}">
                <a16:creationId xmlns:a16="http://schemas.microsoft.com/office/drawing/2014/main" id="{22B1601A-54AD-FB55-099C-3183C358D2BF}"/>
              </a:ext>
            </a:extLst>
          </p:cNvPr>
          <p:cNvSpPr>
            <a:spLocks noChangeArrowheads="1"/>
          </p:cNvSpPr>
          <p:nvPr/>
        </p:nvSpPr>
        <p:spPr bwMode="auto">
          <a:xfrm>
            <a:off x="3592833" y="2028825"/>
            <a:ext cx="122615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
        <p:nvSpPr>
          <p:cNvPr id="7" name="TextBox 6">
            <a:extLst>
              <a:ext uri="{FF2B5EF4-FFF2-40B4-BE49-F238E27FC236}">
                <a16:creationId xmlns:a16="http://schemas.microsoft.com/office/drawing/2014/main" id="{552989B6-DC1D-7563-E466-2A7B98815217}"/>
              </a:ext>
            </a:extLst>
          </p:cNvPr>
          <p:cNvSpPr txBox="1"/>
          <p:nvPr/>
        </p:nvSpPr>
        <p:spPr>
          <a:xfrm>
            <a:off x="836341" y="1918010"/>
            <a:ext cx="2174488" cy="4638907"/>
          </a:xfrm>
          <a:prstGeom prst="rect">
            <a:avLst/>
          </a:prstGeom>
          <a:solidFill>
            <a:schemeClr val="bg1"/>
          </a:solidFill>
        </p:spPr>
        <p:txBody>
          <a:bodyPr wrap="square" rtlCol="0">
            <a:spAutoFit/>
          </a:bodyPr>
          <a:lstStyle/>
          <a:p>
            <a:endParaRPr lang="en-KE" dirty="0"/>
          </a:p>
        </p:txBody>
      </p:sp>
      <p:graphicFrame>
        <p:nvGraphicFramePr>
          <p:cNvPr id="8" name="Table 7">
            <a:extLst>
              <a:ext uri="{FF2B5EF4-FFF2-40B4-BE49-F238E27FC236}">
                <a16:creationId xmlns:a16="http://schemas.microsoft.com/office/drawing/2014/main" id="{6A61D727-D9B7-8B52-A64E-4C5687BAC1A9}"/>
              </a:ext>
            </a:extLst>
          </p:cNvPr>
          <p:cNvGraphicFramePr>
            <a:graphicFrameLocks noGrp="1"/>
          </p:cNvGraphicFramePr>
          <p:nvPr>
            <p:extLst>
              <p:ext uri="{D42A27DB-BD31-4B8C-83A1-F6EECF244321}">
                <p14:modId xmlns:p14="http://schemas.microsoft.com/office/powerpoint/2010/main" val="2470889051"/>
              </p:ext>
            </p:extLst>
          </p:nvPr>
        </p:nvGraphicFramePr>
        <p:xfrm>
          <a:off x="896251" y="2028717"/>
          <a:ext cx="10852840" cy="4394084"/>
        </p:xfrm>
        <a:graphic>
          <a:graphicData uri="http://schemas.openxmlformats.org/drawingml/2006/table">
            <a:tbl>
              <a:tblPr/>
              <a:tblGrid>
                <a:gridCol w="2713210">
                  <a:extLst>
                    <a:ext uri="{9D8B030D-6E8A-4147-A177-3AD203B41FA5}">
                      <a16:colId xmlns:a16="http://schemas.microsoft.com/office/drawing/2014/main" val="633624577"/>
                    </a:ext>
                  </a:extLst>
                </a:gridCol>
                <a:gridCol w="2713210">
                  <a:extLst>
                    <a:ext uri="{9D8B030D-6E8A-4147-A177-3AD203B41FA5}">
                      <a16:colId xmlns:a16="http://schemas.microsoft.com/office/drawing/2014/main" val="115063953"/>
                    </a:ext>
                  </a:extLst>
                </a:gridCol>
                <a:gridCol w="2713210">
                  <a:extLst>
                    <a:ext uri="{9D8B030D-6E8A-4147-A177-3AD203B41FA5}">
                      <a16:colId xmlns:a16="http://schemas.microsoft.com/office/drawing/2014/main" val="4053986847"/>
                    </a:ext>
                  </a:extLst>
                </a:gridCol>
                <a:gridCol w="2713210">
                  <a:extLst>
                    <a:ext uri="{9D8B030D-6E8A-4147-A177-3AD203B41FA5}">
                      <a16:colId xmlns:a16="http://schemas.microsoft.com/office/drawing/2014/main" val="2623203734"/>
                    </a:ext>
                  </a:extLst>
                </a:gridCol>
              </a:tblGrid>
              <a:tr h="364819">
                <a:tc>
                  <a:txBody>
                    <a:bodyPr/>
                    <a:lstStyle/>
                    <a:p>
                      <a:pPr rtl="0" fontAlgn="t">
                        <a:buNone/>
                      </a:pPr>
                      <a:r>
                        <a:rPr lang="en-GB" sz="1400" b="1" i="0" u="none" strike="noStrike" dirty="0">
                          <a:solidFill>
                            <a:srgbClr val="000000"/>
                          </a:solidFill>
                          <a:effectLst/>
                          <a:latin typeface="Google Sans Text"/>
                        </a:rPr>
                        <a:t>Instrument</a:t>
                      </a:r>
                      <a:endParaRPr lang="en-GB" sz="1400" dirty="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Mechanism</a:t>
                      </a:r>
                      <a:endParaRPr lang="en-GB" sz="1400" dirty="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Benefit</a:t>
                      </a:r>
                      <a:endParaRPr lang="en-GB" sz="1400" dirty="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Countries Employing / Considering</a:t>
                      </a:r>
                      <a:endParaRPr lang="en-GB" sz="1400" dirty="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22258424"/>
                  </a:ext>
                </a:extLst>
              </a:tr>
              <a:tr h="794786">
                <a:tc>
                  <a:txBody>
                    <a:bodyPr/>
                    <a:lstStyle/>
                    <a:p>
                      <a:pPr rtl="0" fontAlgn="t">
                        <a:buNone/>
                      </a:pPr>
                      <a:r>
                        <a:rPr lang="en-GB" sz="1400" b="1" i="0" u="none" strike="noStrike">
                          <a:solidFill>
                            <a:srgbClr val="000000"/>
                          </a:solidFill>
                          <a:effectLst/>
                          <a:latin typeface="Google Sans Text"/>
                        </a:rPr>
                        <a:t>5. Social Contracting</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Governments or public entities contracting with civil society organizations (CSOs) for service delivery.</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Leverages community expertise and infrastructure, formalizes funding to non-state actors.</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Emerging in some countries (general)</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2114648"/>
                  </a:ext>
                </a:extLst>
              </a:tr>
              <a:tr h="938107">
                <a:tc>
                  <a:txBody>
                    <a:bodyPr/>
                    <a:lstStyle/>
                    <a:p>
                      <a:pPr rtl="0" fontAlgn="t">
                        <a:buNone/>
                      </a:pPr>
                      <a:r>
                        <a:rPr lang="en-GB" sz="1400" b="1" i="0" u="none" strike="noStrike">
                          <a:solidFill>
                            <a:srgbClr val="000000"/>
                          </a:solidFill>
                          <a:effectLst/>
                          <a:latin typeface="Google Sans Text"/>
                        </a:rPr>
                        <a:t>6. Leveraging on Technology</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Utilizing digital health technologies (e.g., mHealth platforms) for service delivery and efficiency.</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Enhances patient monitoring, improves access in remote areas, streamlines services, and can lead to cost savings.</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Kenya, Ethiopia</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261674"/>
                  </a:ext>
                </a:extLst>
              </a:tr>
              <a:tr h="938107">
                <a:tc>
                  <a:txBody>
                    <a:bodyPr/>
                    <a:lstStyle/>
                    <a:p>
                      <a:pPr rtl="0" fontAlgn="t">
                        <a:buNone/>
                      </a:pPr>
                      <a:r>
                        <a:rPr lang="en-GB" sz="1400" b="1" i="0" u="none" strike="noStrike">
                          <a:solidFill>
                            <a:srgbClr val="000000"/>
                          </a:solidFill>
                          <a:effectLst/>
                          <a:latin typeface="Google Sans Text"/>
                        </a:rPr>
                        <a:t>7. Leveraging Resources from All Sectors</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Drawing financial and in-kind support from diverse economic sectors beyond traditional health partners.</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Broadens the resource base and fosters multi-sectoral ownership of the HIV response.</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Ethiopia, Zimbabwe</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74614"/>
                  </a:ext>
                </a:extLst>
              </a:tr>
              <a:tr h="1224751">
                <a:tc>
                  <a:txBody>
                    <a:bodyPr/>
                    <a:lstStyle/>
                    <a:p>
                      <a:pPr rtl="0" fontAlgn="t">
                        <a:buNone/>
                      </a:pPr>
                      <a:r>
                        <a:rPr lang="en-GB" sz="1400" b="1" i="0" u="none" strike="noStrike">
                          <a:solidFill>
                            <a:srgbClr val="000000"/>
                          </a:solidFill>
                          <a:effectLst/>
                          <a:latin typeface="Google Sans Text"/>
                        </a:rPr>
                        <a:t>8. Impounded Illicit Financial Flows (IFFs)</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Recovering and redirecting funds seized from illegal activities (e.g., corruption, tax evasion, money laundering).</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Provides a significant, often untapped, domestic resource for public services, including HIV programs, while promoting good governance.</a:t>
                      </a:r>
                      <a:endParaRPr lang="en-GB" sz="140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Potential future resource (not explicitly stated as currently used by these 7 for HIV)</a:t>
                      </a:r>
                      <a:endParaRPr lang="en-GB" sz="1400" dirty="0">
                        <a:effectLst/>
                      </a:endParaRPr>
                    </a:p>
                  </a:txBody>
                  <a:tcPr marL="74860" marR="74860" marT="37430" marB="3743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855251"/>
                  </a:ext>
                </a:extLst>
              </a:tr>
            </a:tbl>
          </a:graphicData>
        </a:graphic>
      </p:graphicFrame>
    </p:spTree>
    <p:extLst>
      <p:ext uri="{BB962C8B-B14F-4D97-AF65-F5344CB8AC3E}">
        <p14:creationId xmlns:p14="http://schemas.microsoft.com/office/powerpoint/2010/main" val="165169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08099-5446-8450-7F03-8F038C16009B}"/>
              </a:ext>
            </a:extLst>
          </p:cNvPr>
          <p:cNvSpPr>
            <a:spLocks noGrp="1"/>
          </p:cNvSpPr>
          <p:nvPr>
            <p:ph type="title"/>
          </p:nvPr>
        </p:nvSpPr>
        <p:spPr>
          <a:xfrm>
            <a:off x="4116391" y="441325"/>
            <a:ext cx="7632700" cy="428470"/>
          </a:xfrm>
        </p:spPr>
        <p:txBody>
          <a:bodyPr>
            <a:normAutofit/>
          </a:bodyPr>
          <a:lstStyle/>
          <a:p>
            <a:r>
              <a:rPr lang="en-KE" sz="2400" dirty="0"/>
              <a:t>Best Practices and Lessons learnt</a:t>
            </a:r>
          </a:p>
        </p:txBody>
      </p:sp>
      <p:sp>
        <p:nvSpPr>
          <p:cNvPr id="4" name="TextBox 3">
            <a:extLst>
              <a:ext uri="{FF2B5EF4-FFF2-40B4-BE49-F238E27FC236}">
                <a16:creationId xmlns:a16="http://schemas.microsoft.com/office/drawing/2014/main" id="{D1499A76-354C-5E7C-A926-406372A89293}"/>
              </a:ext>
            </a:extLst>
          </p:cNvPr>
          <p:cNvSpPr txBox="1"/>
          <p:nvPr/>
        </p:nvSpPr>
        <p:spPr>
          <a:xfrm>
            <a:off x="1177290" y="1760220"/>
            <a:ext cx="1497330" cy="4812030"/>
          </a:xfrm>
          <a:prstGeom prst="rect">
            <a:avLst/>
          </a:prstGeom>
          <a:solidFill>
            <a:schemeClr val="bg1"/>
          </a:solidFill>
        </p:spPr>
        <p:txBody>
          <a:bodyPr wrap="square" rtlCol="0">
            <a:spAutoFit/>
          </a:bodyPr>
          <a:lstStyle/>
          <a:p>
            <a:endParaRPr lang="en-KE" dirty="0"/>
          </a:p>
        </p:txBody>
      </p:sp>
      <p:sp>
        <p:nvSpPr>
          <p:cNvPr id="7" name="Content Placeholder 1">
            <a:extLst>
              <a:ext uri="{FF2B5EF4-FFF2-40B4-BE49-F238E27FC236}">
                <a16:creationId xmlns:a16="http://schemas.microsoft.com/office/drawing/2014/main" id="{984E078F-4DC5-3492-70B6-7628BD7EB6F6}"/>
              </a:ext>
            </a:extLst>
          </p:cNvPr>
          <p:cNvSpPr>
            <a:spLocks noGrp="1"/>
          </p:cNvSpPr>
          <p:nvPr>
            <p:ph sz="quarter" idx="14"/>
          </p:nvPr>
        </p:nvSpPr>
        <p:spPr>
          <a:xfrm>
            <a:off x="1325880" y="2097091"/>
            <a:ext cx="10423211" cy="4166549"/>
          </a:xfrm>
        </p:spPr>
        <p:txBody>
          <a:bodyPr>
            <a:noAutofit/>
          </a:bodyPr>
          <a:lstStyle/>
          <a:p>
            <a:pPr marL="171450" indent="-171450">
              <a:buFont typeface="Arial" panose="020B0604020202020204" pitchFamily="34" charset="0"/>
              <a:buChar char="•"/>
            </a:pPr>
            <a:r>
              <a:rPr lang="en-GB" sz="1400" b="1" dirty="0"/>
              <a:t>Diversify Funding Sources:</a:t>
            </a:r>
            <a:r>
              <a:rPr lang="en-GB" sz="1400" dirty="0"/>
              <a:t> Relying solely on external funding is unsustainable. Countries like Tanzania and Nigeria have successfully implemented domestic resource mobilization (DRM) strategies by establishing dedicated funds, like the Tanzania AIDS Trust Fund (ATF), and expanding health insurance schemes, like Nigeria's NHIS</a:t>
            </a:r>
          </a:p>
          <a:p>
            <a:pPr marL="171450" indent="-171450">
              <a:buFont typeface="Arial" panose="020B0604020202020204" pitchFamily="34" charset="0"/>
              <a:buChar char="•"/>
            </a:pPr>
            <a:r>
              <a:rPr lang="en-GB" sz="1400" b="1" dirty="0"/>
              <a:t>Strengthen Health Systems and Integrate Services:</a:t>
            </a:r>
            <a:r>
              <a:rPr lang="en-GB" sz="1400" dirty="0"/>
              <a:t> Integrating HIV/AIDS programs into broader national health systems makes the response more resilient and efficient. Ethiopia, for example, has integrated HIV services into its Health Sector Transformation Plan (HSTP), while Malawi uses a Health Sector Wide Approach (</a:t>
            </a:r>
            <a:r>
              <a:rPr lang="en-GB" sz="1400" dirty="0" err="1"/>
              <a:t>SWAp</a:t>
            </a:r>
            <a:r>
              <a:rPr lang="en-GB" sz="1400" dirty="0"/>
              <a:t>) to align donor and government priorities</a:t>
            </a:r>
          </a:p>
          <a:p>
            <a:pPr marL="171450" indent="-171450">
              <a:buFont typeface="Arial" panose="020B0604020202020204" pitchFamily="34" charset="0"/>
              <a:buChar char="•"/>
            </a:pPr>
            <a:r>
              <a:rPr lang="en-GB" sz="1400" b="1" dirty="0"/>
              <a:t>Leverage Public-Private Partnerships (PPPs):</a:t>
            </a:r>
            <a:r>
              <a:rPr lang="en-GB" sz="1400" dirty="0"/>
              <a:t> Engaging the private sector is crucial for expanding resources and expertise. Tanzania and Zambia actively use PPPs to supplement government funding and enhance service delivery</a:t>
            </a:r>
          </a:p>
          <a:p>
            <a:pPr marL="171450" indent="-171450">
              <a:buFont typeface="Arial" panose="020B0604020202020204" pitchFamily="34" charset="0"/>
              <a:buChar char="•"/>
            </a:pPr>
            <a:r>
              <a:rPr lang="en-GB" sz="1400" b="1" dirty="0"/>
              <a:t>Focus on Local Innovation and Production:</a:t>
            </a:r>
            <a:r>
              <a:rPr lang="en-GB" sz="1400" dirty="0"/>
              <a:t> Investing in local industries can reduce costs and lessen import dependency. Kenya and Ethiopia are exploring the domestic production of medical supplies and pharmaceuticals to support their health sectors and contribute to economic growth.</a:t>
            </a:r>
          </a:p>
          <a:p>
            <a:pPr marL="171450" indent="-171450">
              <a:buFont typeface="Arial" panose="020B0604020202020204" pitchFamily="34" charset="0"/>
              <a:buChar char="•"/>
            </a:pPr>
            <a:r>
              <a:rPr lang="en-GB" sz="1400" b="1" dirty="0"/>
              <a:t>Promote Community Engagement and Ownership:</a:t>
            </a:r>
            <a:r>
              <a:rPr lang="en-GB" sz="1400" dirty="0"/>
              <a:t> Empowering communities is essential for long-term program sustainability. Countries like Malawi and Zimbabwe involve communities in planning and monitoring, ensuring services are tailored to local needs and fostering a sense of ownership.</a:t>
            </a:r>
          </a:p>
          <a:p>
            <a:br>
              <a:rPr lang="en-GB" sz="1400" dirty="0"/>
            </a:b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endParaRPr lang="en-KE" sz="1400" dirty="0"/>
          </a:p>
        </p:txBody>
      </p:sp>
    </p:spTree>
    <p:extLst>
      <p:ext uri="{BB962C8B-B14F-4D97-AF65-F5344CB8AC3E}">
        <p14:creationId xmlns:p14="http://schemas.microsoft.com/office/powerpoint/2010/main" val="88189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D4B59-2404-3CE5-6A2C-524BE8D5938D}"/>
              </a:ext>
            </a:extLst>
          </p:cNvPr>
          <p:cNvSpPr>
            <a:spLocks noGrp="1"/>
          </p:cNvSpPr>
          <p:nvPr>
            <p:ph type="title"/>
          </p:nvPr>
        </p:nvSpPr>
        <p:spPr/>
        <p:txBody>
          <a:bodyPr/>
          <a:lstStyle/>
          <a:p>
            <a:r>
              <a:rPr lang="en-KE" dirty="0"/>
              <a:t>Conclusion</a:t>
            </a:r>
          </a:p>
        </p:txBody>
      </p:sp>
      <p:sp>
        <p:nvSpPr>
          <p:cNvPr id="4" name="Picture Placeholder 3">
            <a:extLst>
              <a:ext uri="{FF2B5EF4-FFF2-40B4-BE49-F238E27FC236}">
                <a16:creationId xmlns:a16="http://schemas.microsoft.com/office/drawing/2014/main" id="{07353CD7-30BB-89D6-3D19-71CB70C1DE25}"/>
              </a:ext>
            </a:extLst>
          </p:cNvPr>
          <p:cNvSpPr>
            <a:spLocks noGrp="1"/>
          </p:cNvSpPr>
          <p:nvPr>
            <p:ph type="pic" sz="quarter" idx="15"/>
          </p:nvPr>
        </p:nvSpPr>
        <p:spPr/>
        <p:txBody>
          <a:bodyPr/>
          <a:lstStyle/>
          <a:p>
            <a:endParaRPr lang="en-KE"/>
          </a:p>
        </p:txBody>
      </p:sp>
      <p:sp>
        <p:nvSpPr>
          <p:cNvPr id="5" name="TextBox 4">
            <a:extLst>
              <a:ext uri="{FF2B5EF4-FFF2-40B4-BE49-F238E27FC236}">
                <a16:creationId xmlns:a16="http://schemas.microsoft.com/office/drawing/2014/main" id="{B203DCA9-9DFB-4A8D-DFCE-8BAFB9E4BB4C}"/>
              </a:ext>
            </a:extLst>
          </p:cNvPr>
          <p:cNvSpPr txBox="1"/>
          <p:nvPr/>
        </p:nvSpPr>
        <p:spPr>
          <a:xfrm>
            <a:off x="401444" y="1884556"/>
            <a:ext cx="5798634" cy="4527395"/>
          </a:xfrm>
          <a:prstGeom prst="rect">
            <a:avLst/>
          </a:prstGeom>
          <a:solidFill>
            <a:schemeClr val="bg1"/>
          </a:solidFill>
        </p:spPr>
        <p:txBody>
          <a:bodyPr wrap="square" rtlCol="0">
            <a:spAutoFit/>
          </a:bodyPr>
          <a:lstStyle/>
          <a:p>
            <a:endParaRPr lang="en-KE" dirty="0"/>
          </a:p>
        </p:txBody>
      </p:sp>
      <p:sp>
        <p:nvSpPr>
          <p:cNvPr id="6" name="Content Placeholder 1">
            <a:extLst>
              <a:ext uri="{FF2B5EF4-FFF2-40B4-BE49-F238E27FC236}">
                <a16:creationId xmlns:a16="http://schemas.microsoft.com/office/drawing/2014/main" id="{8C272A0B-F804-904F-5FAE-4732A9DABF7C}"/>
              </a:ext>
            </a:extLst>
          </p:cNvPr>
          <p:cNvSpPr>
            <a:spLocks noGrp="1"/>
          </p:cNvSpPr>
          <p:nvPr>
            <p:ph sz="quarter" idx="14"/>
          </p:nvPr>
        </p:nvSpPr>
        <p:spPr>
          <a:xfrm>
            <a:off x="635620" y="2097091"/>
            <a:ext cx="11113471" cy="4103687"/>
          </a:xfrm>
        </p:spPr>
        <p:txBody>
          <a:bodyPr>
            <a:normAutofit lnSpcReduction="10000"/>
          </a:bodyPr>
          <a:lstStyle/>
          <a:p>
            <a:pPr marL="342900" indent="-342900">
              <a:buFont typeface="Arial" panose="020B0604020202020204" pitchFamily="34" charset="0"/>
              <a:buChar char="•"/>
            </a:pPr>
            <a:r>
              <a:rPr lang="en-GB" dirty="0"/>
              <a:t>The study confirms that the countries investigated have established various policies and strategies for Domestic Resource Mobilization (DRM) for HIV/AIDS. </a:t>
            </a:r>
          </a:p>
          <a:p>
            <a:pPr marL="342900" indent="-342900">
              <a:buFont typeface="Arial" panose="020B0604020202020204" pitchFamily="34" charset="0"/>
              <a:buChar char="•"/>
            </a:pPr>
            <a:r>
              <a:rPr lang="en-GB" dirty="0"/>
              <a:t>Examples of these documented policies and strategies </a:t>
            </a:r>
            <a:r>
              <a:rPr lang="en-GB" dirty="0" err="1"/>
              <a:t>include:National</a:t>
            </a:r>
            <a:r>
              <a:rPr lang="en-GB" dirty="0"/>
              <a:t> Frameworks, Dedicated Funds, Common Approaches and Innovative Mechanisms.</a:t>
            </a:r>
          </a:p>
          <a:p>
            <a:pPr marL="342900" indent="-342900">
              <a:buFont typeface="Arial" panose="020B0604020202020204" pitchFamily="34" charset="0"/>
              <a:buChar char="•"/>
            </a:pPr>
            <a:r>
              <a:rPr lang="en-GB" dirty="0"/>
              <a:t>The study also noted a Gap existing Between Policy and Reality with respect to Failure to Meet Spending Abuja and local Targets, Continued Donor Dependence, Weak Implementation and Inefficiency</a:t>
            </a:r>
          </a:p>
          <a:p>
            <a:pPr marL="342900" indent="-342900">
              <a:buFont typeface="Arial" panose="020B0604020202020204" pitchFamily="34" charset="0"/>
              <a:buChar char="•"/>
            </a:pPr>
            <a:r>
              <a:rPr lang="en-GB" dirty="0"/>
              <a:t>It is in the above light therefore that while specific DRM policies and strategies for HIV exist , a significant gap between policy and reality remains. This leads to continued over-reliance on international funding, with regional and domestic resource mobilization targets consistently missed.</a:t>
            </a:r>
          </a:p>
          <a:p>
            <a:br>
              <a:rPr lang="en-GB" dirty="0"/>
            </a:br>
            <a:endParaRPr lang="en-GB" dirty="0"/>
          </a:p>
          <a:p>
            <a:pPr marL="342900" indent="-342900">
              <a:buFont typeface="Arial" panose="020B0604020202020204" pitchFamily="34" charset="0"/>
              <a:buChar char="•"/>
            </a:pPr>
            <a:endParaRPr lang="en-KE" dirty="0"/>
          </a:p>
        </p:txBody>
      </p:sp>
    </p:spTree>
    <p:extLst>
      <p:ext uri="{BB962C8B-B14F-4D97-AF65-F5344CB8AC3E}">
        <p14:creationId xmlns:p14="http://schemas.microsoft.com/office/powerpoint/2010/main" val="22592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4116391" y="1360449"/>
            <a:ext cx="7632700" cy="3690182"/>
          </a:xfrm>
        </p:spPr>
        <p:txBody>
          <a:bodyPr wrap="square">
            <a:normAutofit/>
          </a:bodyPr>
          <a:lstStyle/>
          <a:p>
            <a:r>
              <a:rPr lang="en-GB" sz="2400" dirty="0"/>
              <a:t>Domestic financing and leadership in Africa are critical to sustaining current progress in the HIV response. This requires sound management, which includes enhancing program efficiency and minimizing waste , ensuring accountable spending , and strengthening monitoring and evaluation systems.</a:t>
            </a:r>
            <a:br>
              <a:rPr lang="en-GB" sz="2400" dirty="0"/>
            </a:br>
            <a:br>
              <a:rPr lang="en-GB" sz="2400" dirty="0"/>
            </a:br>
            <a:endParaRPr lang="en-GB" sz="2400" dirty="0"/>
          </a:p>
        </p:txBody>
      </p:sp>
    </p:spTree>
    <p:extLst>
      <p:ext uri="{BB962C8B-B14F-4D97-AF65-F5344CB8AC3E}">
        <p14:creationId xmlns:p14="http://schemas.microsoft.com/office/powerpoint/2010/main" val="146662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a:xfrm>
            <a:off x="3668750" y="1665289"/>
            <a:ext cx="8080341" cy="4412126"/>
          </a:xfrm>
        </p:spPr>
        <p:txBody>
          <a:bodyPr>
            <a:normAutofit fontScale="85000" lnSpcReduction="10000"/>
          </a:bodyPr>
          <a:lstStyle/>
          <a:p>
            <a:r>
              <a:rPr lang="en-GB" noProof="0" dirty="0">
                <a:solidFill>
                  <a:schemeClr val="tx2"/>
                </a:solidFill>
              </a:rPr>
              <a:t>What is your main question?</a:t>
            </a:r>
            <a:endParaRPr lang="en-GB" dirty="0">
              <a:solidFill>
                <a:schemeClr val="tx2"/>
              </a:solidFill>
            </a:endParaRPr>
          </a:p>
          <a:p>
            <a:r>
              <a:rPr lang="en-GB" dirty="0"/>
              <a:t>The study investigated Domestic Resource Mobilization (DRM) strategies for HIV/AIDS across seven African countries, aiming to understand their preparedness for potential declines in international funding.</a:t>
            </a:r>
            <a:br>
              <a:rPr lang="en-GB" dirty="0"/>
            </a:br>
            <a:endParaRPr lang="en-GB" dirty="0"/>
          </a:p>
          <a:p>
            <a:r>
              <a:rPr lang="en-GB" noProof="0" dirty="0">
                <a:solidFill>
                  <a:schemeClr val="tx2"/>
                </a:solidFill>
              </a:rPr>
              <a:t>What did you find?</a:t>
            </a:r>
            <a:endParaRPr lang="en-GB" dirty="0">
              <a:solidFill>
                <a:schemeClr val="tx2"/>
              </a:solidFill>
            </a:endParaRPr>
          </a:p>
          <a:p>
            <a:r>
              <a:rPr lang="en-GB" dirty="0"/>
              <a:t>This research unequivocally found a critical and urgent need for African nations to develop and implement specific, robust policies and practices to strengthen Domestic Resource Mobilization (DRM) for health and HIV/AIDS. This imperative stems from the study's finding that African countries remain heavily reliant on international funding (often 70% or more), which has now been forced to decline. </a:t>
            </a:r>
          </a:p>
          <a:p>
            <a:r>
              <a:rPr lang="en-GB" noProof="0" dirty="0">
                <a:solidFill>
                  <a:schemeClr val="tx2"/>
                </a:solidFill>
              </a:rPr>
              <a:t>Why is it important?</a:t>
            </a:r>
            <a:endParaRPr lang="en-GB" dirty="0">
              <a:solidFill>
                <a:schemeClr val="tx2"/>
              </a:solidFill>
            </a:endParaRPr>
          </a:p>
          <a:p>
            <a:r>
              <a:rPr lang="en-GB" dirty="0"/>
              <a:t>Proactive, tailored, and well-executed DRM policies are vital for African countries to achieve self-reliance and ensure the long-term resilience of their HIV/AIDS responses in a changing global funding landscape.</a:t>
            </a:r>
            <a:r>
              <a:rPr lang="en-US" dirty="0"/>
              <a:t>.</a:t>
            </a:r>
            <a:r>
              <a:rPr lang="en-KE" dirty="0"/>
              <a:t> </a:t>
            </a:r>
            <a:endParaRPr lang="en-GB" dirty="0"/>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p:txBody>
          <a:bodyPr>
            <a:normAutofit/>
          </a:bodyPr>
          <a:lstStyle/>
          <a:p>
            <a:r>
              <a:rPr lang="en-GB" dirty="0"/>
              <a:t>Summary</a:t>
            </a:r>
          </a:p>
        </p:txBody>
      </p:sp>
    </p:spTree>
    <p:extLst>
      <p:ext uri="{BB962C8B-B14F-4D97-AF65-F5344CB8AC3E}">
        <p14:creationId xmlns:p14="http://schemas.microsoft.com/office/powerpoint/2010/main" val="71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DDB81-CAF9-E242-E1E4-BA02F21D89C4}"/>
              </a:ext>
            </a:extLst>
          </p:cNvPr>
          <p:cNvSpPr>
            <a:spLocks noGrp="1"/>
          </p:cNvSpPr>
          <p:nvPr>
            <p:ph sz="quarter" idx="13"/>
          </p:nvPr>
        </p:nvSpPr>
        <p:spPr/>
        <p:txBody>
          <a:bodyPr>
            <a:normAutofit fontScale="77500" lnSpcReduction="20000"/>
          </a:bodyPr>
          <a:lstStyle/>
          <a:p>
            <a:r>
              <a:rPr lang="en-GB" u="sng" dirty="0"/>
              <a:t>Richard Ochanda</a:t>
            </a:r>
            <a:r>
              <a:rPr lang="en-GB" dirty="0"/>
              <a:t>  </a:t>
            </a:r>
          </a:p>
          <a:p>
            <a:r>
              <a:rPr lang="en-GB" dirty="0"/>
              <a:t>Atu </a:t>
            </a:r>
            <a:r>
              <a:rPr lang="en-GB" dirty="0" err="1"/>
              <a:t>Mwangomale</a:t>
            </a:r>
            <a:endParaRPr lang="en-GB" dirty="0"/>
          </a:p>
          <a:p>
            <a:r>
              <a:rPr lang="en-GB" dirty="0"/>
              <a:t>Amanda Banda  </a:t>
            </a:r>
          </a:p>
          <a:p>
            <a:r>
              <a:rPr lang="en-GB" dirty="0"/>
              <a:t>Ashley  Ngwenya  </a:t>
            </a:r>
          </a:p>
          <a:p>
            <a:r>
              <a:rPr lang="en-GB" dirty="0"/>
              <a:t>Justine MacWilliam  </a:t>
            </a:r>
          </a:p>
          <a:p>
            <a:r>
              <a:rPr lang="en-GB" dirty="0"/>
              <a:t>Walter Chikanya  </a:t>
            </a:r>
          </a:p>
          <a:p>
            <a:r>
              <a:rPr lang="en-GB" dirty="0"/>
              <a:t>Simon </a:t>
            </a:r>
            <a:r>
              <a:rPr lang="en-GB" dirty="0" err="1"/>
              <a:t>Shilagwa</a:t>
            </a:r>
            <a:r>
              <a:rPr lang="en-GB" dirty="0"/>
              <a:t>  </a:t>
            </a:r>
          </a:p>
          <a:p>
            <a:r>
              <a:rPr lang="en-GB" dirty="0"/>
              <a:t>Solomon Wambua </a:t>
            </a:r>
          </a:p>
          <a:p>
            <a:r>
              <a:rPr lang="en-GB" dirty="0"/>
              <a:t>Kennedy Mutale  </a:t>
            </a:r>
          </a:p>
          <a:p>
            <a:r>
              <a:rPr lang="en-GB" dirty="0"/>
              <a:t>Isha </a:t>
            </a:r>
            <a:r>
              <a:rPr lang="en-GB" dirty="0" err="1"/>
              <a:t>Tandolkar</a:t>
            </a:r>
            <a:r>
              <a:rPr lang="en-GB" dirty="0"/>
              <a:t>  </a:t>
            </a:r>
          </a:p>
          <a:p>
            <a:r>
              <a:rPr lang="en-GB" dirty="0"/>
              <a:t>Sibusiso Malunga  </a:t>
            </a:r>
          </a:p>
          <a:p>
            <a:r>
              <a:rPr lang="en-GB" dirty="0"/>
              <a:t>Maureen Luba   </a:t>
            </a:r>
          </a:p>
          <a:p>
            <a:r>
              <a:rPr lang="en-GB" dirty="0"/>
              <a:t>Victor Adula </a:t>
            </a:r>
            <a:endParaRPr lang="en-KE" dirty="0"/>
          </a:p>
        </p:txBody>
      </p:sp>
      <p:sp>
        <p:nvSpPr>
          <p:cNvPr id="3" name="Title 2">
            <a:extLst>
              <a:ext uri="{FF2B5EF4-FFF2-40B4-BE49-F238E27FC236}">
                <a16:creationId xmlns:a16="http://schemas.microsoft.com/office/drawing/2014/main" id="{72305C7B-E11C-0B46-2B25-99136B3FE962}"/>
              </a:ext>
            </a:extLst>
          </p:cNvPr>
          <p:cNvSpPr>
            <a:spLocks noGrp="1"/>
          </p:cNvSpPr>
          <p:nvPr>
            <p:ph type="title"/>
          </p:nvPr>
        </p:nvSpPr>
        <p:spPr/>
        <p:txBody>
          <a:bodyPr/>
          <a:lstStyle/>
          <a:p>
            <a:r>
              <a:rPr lang="en-KE" dirty="0"/>
              <a:t>Authors</a:t>
            </a:r>
          </a:p>
        </p:txBody>
      </p:sp>
    </p:spTree>
    <p:extLst>
      <p:ext uri="{BB962C8B-B14F-4D97-AF65-F5344CB8AC3E}">
        <p14:creationId xmlns:p14="http://schemas.microsoft.com/office/powerpoint/2010/main" val="116802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691053" y="925550"/>
            <a:ext cx="8058038" cy="2263699"/>
          </a:xfrm>
        </p:spPr>
        <p:txBody>
          <a:bodyPr>
            <a:normAutofit/>
          </a:bodyPr>
          <a:lstStyle/>
          <a:p>
            <a:pPr marL="342900" indent="-342900">
              <a:buFont typeface="Arial" panose="020B0604020202020204" pitchFamily="34" charset="0"/>
              <a:buChar char="•"/>
            </a:pPr>
            <a:r>
              <a:rPr lang="en-GB" sz="1600" b="1" dirty="0"/>
              <a:t>Heavy Reliance on External Funding:</a:t>
            </a:r>
            <a:r>
              <a:rPr lang="en-GB" sz="1600" dirty="0"/>
              <a:t> International funding currently accounts for over 70% of the HIV response in Africa.</a:t>
            </a:r>
          </a:p>
          <a:p>
            <a:pPr marL="342900" indent="-342900">
              <a:buFont typeface="Arial" panose="020B0604020202020204" pitchFamily="34" charset="0"/>
              <a:buChar char="•"/>
            </a:pPr>
            <a:r>
              <a:rPr lang="en-GB" sz="1600" b="1" dirty="0"/>
              <a:t>Plateauing &amp; Declining Aid:</a:t>
            </a:r>
            <a:r>
              <a:rPr lang="en-GB" sz="1600" dirty="0"/>
              <a:t> Development Assistance for Health (DAH) has plateaued since 2012, and overall donor funding for HIV is shrinking.</a:t>
            </a:r>
          </a:p>
          <a:p>
            <a:pPr marL="342900" indent="-342900">
              <a:buFont typeface="Arial" panose="020B0604020202020204" pitchFamily="34" charset="0"/>
              <a:buChar char="•"/>
            </a:pPr>
            <a:r>
              <a:rPr lang="en-GB" sz="1600" b="1" dirty="0"/>
              <a:t>Threat to Progress:</a:t>
            </a:r>
            <a:r>
              <a:rPr lang="en-GB" sz="1600" dirty="0"/>
              <a:t> This reliance threatens the sustainability of vital HIV programs and the significant gains made.</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903722" y="407873"/>
            <a:ext cx="7632700" cy="383865"/>
          </a:xfrm>
        </p:spPr>
        <p:txBody>
          <a:bodyPr>
            <a:normAutofit/>
          </a:bodyPr>
          <a:lstStyle/>
          <a:p>
            <a:r>
              <a:rPr lang="en-GB" sz="2000" b="0" dirty="0"/>
              <a:t>The Challenge: Sustaining the HIV Response</a:t>
            </a:r>
            <a:endParaRPr lang="en-GB" sz="2000" noProof="0" dirty="0"/>
          </a:p>
        </p:txBody>
      </p:sp>
      <p:sp>
        <p:nvSpPr>
          <p:cNvPr id="4" name="Title 1">
            <a:extLst>
              <a:ext uri="{FF2B5EF4-FFF2-40B4-BE49-F238E27FC236}">
                <a16:creationId xmlns:a16="http://schemas.microsoft.com/office/drawing/2014/main" id="{A65FAABF-E377-E7F8-7345-37B9C5C34A1D}"/>
              </a:ext>
            </a:extLst>
          </p:cNvPr>
          <p:cNvSpPr txBox="1">
            <a:spLocks/>
          </p:cNvSpPr>
          <p:nvPr/>
        </p:nvSpPr>
        <p:spPr>
          <a:xfrm>
            <a:off x="4056122" y="3292318"/>
            <a:ext cx="7632700" cy="38386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GB" sz="2000" b="0" dirty="0"/>
              <a:t>The Challenge: Sustaining the HIV Response</a:t>
            </a:r>
            <a:endParaRPr lang="en-GB" sz="2000" dirty="0"/>
          </a:p>
        </p:txBody>
      </p:sp>
      <p:sp>
        <p:nvSpPr>
          <p:cNvPr id="5" name="Content Placeholder 2">
            <a:extLst>
              <a:ext uri="{FF2B5EF4-FFF2-40B4-BE49-F238E27FC236}">
                <a16:creationId xmlns:a16="http://schemas.microsoft.com/office/drawing/2014/main" id="{8ED2F8C1-F818-B8E8-121A-69DC50D84B9E}"/>
              </a:ext>
            </a:extLst>
          </p:cNvPr>
          <p:cNvSpPr txBox="1">
            <a:spLocks/>
          </p:cNvSpPr>
          <p:nvPr/>
        </p:nvSpPr>
        <p:spPr>
          <a:xfrm>
            <a:off x="3843453" y="3765389"/>
            <a:ext cx="8058038" cy="22636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400" b="1" dirty="0"/>
              <a:t>Purpose:</a:t>
            </a:r>
            <a:r>
              <a:rPr lang="en-GB" sz="1400" dirty="0"/>
              <a:t> To investigate how Domestic Resource Mobilization (DRM) strategies and policies in seven African countries (Nigeria, Zambia, Ethiopia, Malawi, Kenya, Tanzania, Zimbabwe) are preparing them for self reliance.</a:t>
            </a:r>
          </a:p>
          <a:p>
            <a:pPr marL="285750" indent="-285750">
              <a:buFont typeface="Arial" panose="020B0604020202020204" pitchFamily="34" charset="0"/>
              <a:buChar char="•"/>
            </a:pPr>
            <a:r>
              <a:rPr lang="en-GB" sz="1400" b="1" dirty="0"/>
              <a:t>Core Question:</a:t>
            </a:r>
            <a:r>
              <a:rPr lang="en-GB" sz="1400" dirty="0"/>
              <a:t> How are these nations preparing to adapt to potential declines in international funding?</a:t>
            </a:r>
          </a:p>
          <a:p>
            <a:pPr marL="285750" indent="-285750">
              <a:buFont typeface="Arial" panose="020B0604020202020204" pitchFamily="34" charset="0"/>
              <a:buChar char="•"/>
            </a:pPr>
            <a:r>
              <a:rPr lang="en-GB" sz="1400" b="1" dirty="0"/>
              <a:t>Significance:</a:t>
            </a:r>
            <a:r>
              <a:rPr lang="en-GB" sz="1400" dirty="0"/>
              <a:t> To guide policymakers and stakeholders in designing effective, sustainable strategies, contributing to the global goal of ending the HIV/AIDS epidemic by 2030.</a:t>
            </a:r>
          </a:p>
        </p:txBody>
      </p:sp>
    </p:spTree>
    <p:extLst>
      <p:ext uri="{BB962C8B-B14F-4D97-AF65-F5344CB8AC3E}">
        <p14:creationId xmlns:p14="http://schemas.microsoft.com/office/powerpoint/2010/main" val="26948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42914" y="2230244"/>
            <a:ext cx="7017252" cy="3970531"/>
          </a:xfrm>
        </p:spPr>
        <p:txBody>
          <a:bodyPr>
            <a:normAutofit fontScale="85000" lnSpcReduction="10000"/>
          </a:bodyPr>
          <a:lstStyle/>
          <a:p>
            <a:pPr marL="342900" indent="-342900">
              <a:buFont typeface="Arial" panose="020B0604020202020204" pitchFamily="34" charset="0"/>
              <a:buChar char="•"/>
            </a:pPr>
            <a:r>
              <a:rPr lang="en-GB" sz="2100" b="1" noProof="0" dirty="0"/>
              <a:t>Research design: </a:t>
            </a:r>
            <a:r>
              <a:rPr lang="en-GB" sz="2100" dirty="0"/>
              <a:t>Qualitative research with a comparative analysis focus</a:t>
            </a:r>
            <a:endParaRPr lang="en-GB" sz="2100" noProof="0" dirty="0"/>
          </a:p>
          <a:p>
            <a:pPr marL="342900" indent="-342900">
              <a:buFont typeface="Arial" panose="020B0604020202020204" pitchFamily="34" charset="0"/>
              <a:buChar char="•"/>
            </a:pPr>
            <a:r>
              <a:rPr lang="en-GB" sz="2100" b="1" dirty="0"/>
              <a:t>Scope of study: </a:t>
            </a:r>
            <a:r>
              <a:rPr lang="en-GB" sz="2100" dirty="0"/>
              <a:t>Seven African countries: Nigeria, Zambia, Ethiopia, Malawi, Kenya, Tanzania, and Zimbabwe.</a:t>
            </a:r>
          </a:p>
          <a:p>
            <a:pPr marL="342900" indent="-342900">
              <a:buFont typeface="Arial" panose="020B0604020202020204" pitchFamily="34" charset="0"/>
              <a:buChar char="•"/>
            </a:pPr>
            <a:r>
              <a:rPr lang="en-GB" sz="2100" b="1" dirty="0"/>
              <a:t>Data collection: </a:t>
            </a:r>
            <a:r>
              <a:rPr lang="en-GB" sz="2100" dirty="0"/>
              <a:t>Comprehensive Review of Secondary Data: Relevant policy documents, National strategic frameworks, Reports from international organizations (PEPFAR, Global Fund, UNAIDS) and Academic and grey literature</a:t>
            </a:r>
          </a:p>
          <a:p>
            <a:pPr marL="342900" indent="-342900">
              <a:buFont typeface="Arial" panose="020B0604020202020204" pitchFamily="34" charset="0"/>
              <a:buChar char="•"/>
            </a:pPr>
            <a:r>
              <a:rPr lang="en-GB" sz="2100" b="1" dirty="0"/>
              <a:t>Data analysis: </a:t>
            </a:r>
            <a:r>
              <a:rPr lang="en-GB" sz="2100" dirty="0"/>
              <a:t>Method used: Thematic analysis with a </a:t>
            </a:r>
          </a:p>
          <a:p>
            <a:pPr marL="342900" indent="-342900">
              <a:buFont typeface="Arial" panose="020B0604020202020204" pitchFamily="34" charset="0"/>
              <a:buChar char="•"/>
            </a:pPr>
            <a:r>
              <a:rPr lang="en-GB" sz="2100" dirty="0"/>
              <a:t>Focus on Identifying common trends, challenges, best practices, and the overall impact of DRM strategies on national HIV/AIDS outcomes.</a:t>
            </a:r>
          </a:p>
          <a:p>
            <a:endParaRPr lang="en-GB" dirty="0"/>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42913" y="1665295"/>
            <a:ext cx="5437187" cy="419984"/>
          </a:xfrm>
        </p:spPr>
        <p:txBody>
          <a:bodyPr>
            <a:normAutofit/>
          </a:bodyPr>
          <a:lstStyle/>
          <a:p>
            <a:r>
              <a:rPr lang="en-GB" sz="2400" noProof="0" dirty="0"/>
              <a:t>Study Methodology</a:t>
            </a:r>
          </a:p>
        </p:txBody>
      </p:sp>
      <p:pic>
        <p:nvPicPr>
          <p:cNvPr id="6" name="Picture Placeholder 5">
            <a:extLst>
              <a:ext uri="{FF2B5EF4-FFF2-40B4-BE49-F238E27FC236}">
                <a16:creationId xmlns:a16="http://schemas.microsoft.com/office/drawing/2014/main" id="{F89F8446-F1F6-33DC-3392-1B23F88C9C88}"/>
              </a:ext>
            </a:extLst>
          </p:cNvPr>
          <p:cNvPicPr>
            <a:picLocks noGrp="1" noChangeAspect="1"/>
          </p:cNvPicPr>
          <p:nvPr>
            <p:ph type="pic" sz="quarter" idx="14"/>
          </p:nvPr>
        </p:nvPicPr>
        <p:blipFill rotWithShape="1">
          <a:blip r:embed="rId2"/>
          <a:srcRect l="17776" r="17776"/>
          <a:stretch/>
        </p:blipFill>
        <p:spPr>
          <a:xfrm>
            <a:off x="7551750" y="2085278"/>
            <a:ext cx="3665577" cy="3793007"/>
          </a:xfrm>
        </p:spPr>
      </p:pic>
    </p:spTree>
    <p:extLst>
      <p:ext uri="{BB962C8B-B14F-4D97-AF65-F5344CB8AC3E}">
        <p14:creationId xmlns:p14="http://schemas.microsoft.com/office/powerpoint/2010/main" val="203357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531327" y="441326"/>
            <a:ext cx="9217764" cy="606890"/>
          </a:xfrm>
        </p:spPr>
        <p:txBody>
          <a:bodyPr>
            <a:normAutofit/>
          </a:bodyPr>
          <a:lstStyle/>
          <a:p>
            <a:r>
              <a:rPr lang="en-GB" sz="2800" dirty="0"/>
              <a:t>Country Profiles: Population &amp; HIV Burden</a:t>
            </a:r>
            <a:endParaRPr lang="en-GB" sz="2800" noProof="0" dirty="0"/>
          </a:p>
        </p:txBody>
      </p:sp>
      <p:graphicFrame>
        <p:nvGraphicFramePr>
          <p:cNvPr id="13" name="Table 12">
            <a:extLst>
              <a:ext uri="{FF2B5EF4-FFF2-40B4-BE49-F238E27FC236}">
                <a16:creationId xmlns:a16="http://schemas.microsoft.com/office/drawing/2014/main" id="{AE746E11-D3CB-2D79-ABA4-9F3C6D2AC083}"/>
              </a:ext>
            </a:extLst>
          </p:cNvPr>
          <p:cNvGraphicFramePr>
            <a:graphicFrameLocks noGrp="1"/>
          </p:cNvGraphicFramePr>
          <p:nvPr>
            <p:extLst>
              <p:ext uri="{D42A27DB-BD31-4B8C-83A1-F6EECF244321}">
                <p14:modId xmlns:p14="http://schemas.microsoft.com/office/powerpoint/2010/main" val="251819020"/>
              </p:ext>
            </p:extLst>
          </p:nvPr>
        </p:nvGraphicFramePr>
        <p:xfrm>
          <a:off x="646771" y="1605776"/>
          <a:ext cx="10905891" cy="4416128"/>
        </p:xfrm>
        <a:graphic>
          <a:graphicData uri="http://schemas.openxmlformats.org/drawingml/2006/table">
            <a:tbl>
              <a:tblPr/>
              <a:tblGrid>
                <a:gridCol w="2195115">
                  <a:extLst>
                    <a:ext uri="{9D8B030D-6E8A-4147-A177-3AD203B41FA5}">
                      <a16:colId xmlns:a16="http://schemas.microsoft.com/office/drawing/2014/main" val="250310597"/>
                    </a:ext>
                  </a:extLst>
                </a:gridCol>
                <a:gridCol w="2177694">
                  <a:extLst>
                    <a:ext uri="{9D8B030D-6E8A-4147-A177-3AD203B41FA5}">
                      <a16:colId xmlns:a16="http://schemas.microsoft.com/office/drawing/2014/main" val="2566464818"/>
                    </a:ext>
                  </a:extLst>
                </a:gridCol>
                <a:gridCol w="2177694">
                  <a:extLst>
                    <a:ext uri="{9D8B030D-6E8A-4147-A177-3AD203B41FA5}">
                      <a16:colId xmlns:a16="http://schemas.microsoft.com/office/drawing/2014/main" val="1736094305"/>
                    </a:ext>
                  </a:extLst>
                </a:gridCol>
                <a:gridCol w="2177694">
                  <a:extLst>
                    <a:ext uri="{9D8B030D-6E8A-4147-A177-3AD203B41FA5}">
                      <a16:colId xmlns:a16="http://schemas.microsoft.com/office/drawing/2014/main" val="238441540"/>
                    </a:ext>
                  </a:extLst>
                </a:gridCol>
                <a:gridCol w="2177694">
                  <a:extLst>
                    <a:ext uri="{9D8B030D-6E8A-4147-A177-3AD203B41FA5}">
                      <a16:colId xmlns:a16="http://schemas.microsoft.com/office/drawing/2014/main" val="3215224290"/>
                    </a:ext>
                  </a:extLst>
                </a:gridCol>
              </a:tblGrid>
              <a:tr h="443196">
                <a:tc>
                  <a:txBody>
                    <a:bodyPr/>
                    <a:lstStyle/>
                    <a:p>
                      <a:pPr rtl="0" fontAlgn="t">
                        <a:buNone/>
                      </a:pPr>
                      <a:r>
                        <a:rPr lang="en-GB" sz="1100" b="1" i="0" u="none" strike="noStrike">
                          <a:solidFill>
                            <a:srgbClr val="000000"/>
                          </a:solidFill>
                          <a:effectLst/>
                          <a:latin typeface="Google Sans Text"/>
                        </a:rPr>
                        <a:t>Country</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100" b="1" i="0" u="none" strike="noStrike">
                          <a:solidFill>
                            <a:srgbClr val="000000"/>
                          </a:solidFill>
                          <a:effectLst/>
                          <a:latin typeface="Google Sans Text"/>
                        </a:rPr>
                        <a:t>Population (approx.)</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100" b="1" i="0" u="none" strike="noStrike">
                          <a:solidFill>
                            <a:srgbClr val="000000"/>
                          </a:solidFill>
                          <a:effectLst/>
                          <a:latin typeface="Google Sans Text"/>
                        </a:rPr>
                        <a:t>No. Living with HIV (approx.)</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100" b="1" i="0" u="none" strike="noStrike">
                          <a:solidFill>
                            <a:srgbClr val="000000"/>
                          </a:solidFill>
                          <a:effectLst/>
                          <a:latin typeface="Google Sans Text"/>
                        </a:rPr>
                        <a:t>HIV Prevalence (Adult, %)</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100" b="1" i="0" u="none" strike="noStrike" dirty="0">
                          <a:solidFill>
                            <a:srgbClr val="000000"/>
                          </a:solidFill>
                          <a:effectLst/>
                          <a:latin typeface="Google Sans Text"/>
                        </a:rPr>
                        <a:t>Progress towards 95-95-95</a:t>
                      </a:r>
                      <a:endParaRPr lang="en-GB" sz="1700" dirty="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13340259"/>
                  </a:ext>
                </a:extLst>
              </a:tr>
              <a:tr h="443196">
                <a:tc>
                  <a:txBody>
                    <a:bodyPr/>
                    <a:lstStyle/>
                    <a:p>
                      <a:pPr rtl="0" fontAlgn="t">
                        <a:buNone/>
                      </a:pPr>
                      <a:r>
                        <a:rPr lang="en-GB" sz="1100" b="1" i="0" u="none" strike="noStrike">
                          <a:solidFill>
                            <a:srgbClr val="000000"/>
                          </a:solidFill>
                          <a:effectLst/>
                          <a:latin typeface="Google Sans Text"/>
                        </a:rPr>
                        <a:t>Nigeria</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223.8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2.0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2.1%</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90-95-95 for 2023/2024</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890277"/>
                  </a:ext>
                </a:extLst>
              </a:tr>
              <a:tr h="617308">
                <a:tc>
                  <a:txBody>
                    <a:bodyPr/>
                    <a:lstStyle/>
                    <a:p>
                      <a:pPr rtl="0" fontAlgn="t">
                        <a:buNone/>
                      </a:pPr>
                      <a:r>
                        <a:rPr lang="en-GB" sz="1100" b="1" i="0" u="none" strike="noStrike">
                          <a:solidFill>
                            <a:srgbClr val="000000"/>
                          </a:solidFill>
                          <a:effectLst/>
                          <a:latin typeface="Google Sans Text"/>
                        </a:rPr>
                        <a:t>Zambia</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20.6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1.4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11.0%</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Surpassed 95-95-95 as of December 2024.</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7142419"/>
                  </a:ext>
                </a:extLst>
              </a:tr>
              <a:tr h="443196">
                <a:tc>
                  <a:txBody>
                    <a:bodyPr/>
                    <a:lstStyle/>
                    <a:p>
                      <a:pPr rtl="0" fontAlgn="t">
                        <a:buNone/>
                      </a:pPr>
                      <a:r>
                        <a:rPr lang="en-GB" sz="1100" b="1" i="0" u="none" strike="noStrike">
                          <a:solidFill>
                            <a:srgbClr val="000000"/>
                          </a:solidFill>
                          <a:effectLst/>
                          <a:latin typeface="Google Sans Text"/>
                        </a:rPr>
                        <a:t>Ethiopia</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126.5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753,100</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3.0%</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90-94-96 as of Feb 2025</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258491"/>
                  </a:ext>
                </a:extLst>
              </a:tr>
              <a:tr h="443196">
                <a:tc>
                  <a:txBody>
                    <a:bodyPr/>
                    <a:lstStyle/>
                    <a:p>
                      <a:pPr rtl="0" fontAlgn="t">
                        <a:buNone/>
                      </a:pPr>
                      <a:r>
                        <a:rPr lang="en-GB" sz="1100" b="1" i="0" u="none" strike="noStrike">
                          <a:solidFill>
                            <a:srgbClr val="000000"/>
                          </a:solidFill>
                          <a:effectLst/>
                          <a:latin typeface="Google Sans Text"/>
                        </a:rPr>
                        <a:t>Malawi</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20.9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1.0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8.9%</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1" i="0" u="none" strike="noStrike">
                          <a:solidFill>
                            <a:srgbClr val="000000"/>
                          </a:solidFill>
                          <a:effectLst/>
                          <a:latin typeface="Google Sans Text"/>
                        </a:rPr>
                        <a:t>Achieved</a:t>
                      </a:r>
                      <a:r>
                        <a:rPr lang="en-GB" sz="1100" b="0" i="0" u="none" strike="noStrike">
                          <a:solidFill>
                            <a:srgbClr val="000000"/>
                          </a:solidFill>
                          <a:effectLst/>
                          <a:latin typeface="Google Sans Text"/>
                        </a:rPr>
                        <a:t> 95-95-95 by 2024</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548177"/>
                  </a:ext>
                </a:extLst>
              </a:tr>
              <a:tr h="617308">
                <a:tc>
                  <a:txBody>
                    <a:bodyPr/>
                    <a:lstStyle/>
                    <a:p>
                      <a:pPr rtl="0" fontAlgn="t">
                        <a:buNone/>
                      </a:pPr>
                      <a:r>
                        <a:rPr lang="en-GB" sz="1100" b="1" i="0" u="none" strike="noStrike">
                          <a:solidFill>
                            <a:srgbClr val="000000"/>
                          </a:solidFill>
                          <a:effectLst/>
                          <a:latin typeface="Google Sans Text"/>
                        </a:rPr>
                        <a:t>Kenya</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55.1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1.4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4.5%</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1" i="0" u="none" strike="noStrike">
                          <a:solidFill>
                            <a:srgbClr val="000000"/>
                          </a:solidFill>
                          <a:effectLst/>
                          <a:latin typeface="Google Sans Text"/>
                        </a:rPr>
                        <a:t>Falling short</a:t>
                      </a:r>
                      <a:r>
                        <a:rPr lang="en-GB" sz="1100" b="0" i="0" u="none" strike="noStrike">
                          <a:solidFill>
                            <a:srgbClr val="000000"/>
                          </a:solidFill>
                          <a:effectLst/>
                          <a:latin typeface="Google Sans Text"/>
                        </a:rPr>
                        <a:t> of the 95-95-95 as of July 2025</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72801"/>
                  </a:ext>
                </a:extLst>
              </a:tr>
              <a:tr h="617308">
                <a:tc>
                  <a:txBody>
                    <a:bodyPr/>
                    <a:lstStyle/>
                    <a:p>
                      <a:pPr rtl="0" fontAlgn="t">
                        <a:buNone/>
                      </a:pPr>
                      <a:r>
                        <a:rPr lang="en-GB" sz="1100" b="1" i="0" u="none" strike="noStrike">
                          <a:solidFill>
                            <a:srgbClr val="000000"/>
                          </a:solidFill>
                          <a:effectLst/>
                          <a:latin typeface="Google Sans Text"/>
                        </a:rPr>
                        <a:t>Zimbabwe</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16.7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1.3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11.5%</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1" i="0" u="none" strike="noStrike">
                          <a:solidFill>
                            <a:srgbClr val="000000"/>
                          </a:solidFill>
                          <a:effectLst/>
                          <a:latin typeface="Google Sans Text"/>
                        </a:rPr>
                        <a:t>Achieved</a:t>
                      </a:r>
                      <a:r>
                        <a:rPr lang="en-GB" sz="1100" b="0" i="0" u="none" strike="noStrike">
                          <a:solidFill>
                            <a:srgbClr val="000000"/>
                          </a:solidFill>
                          <a:effectLst/>
                          <a:latin typeface="Google Sans Text"/>
                        </a:rPr>
                        <a:t> adults 95-95-95 as of Dec 2024</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5187293"/>
                  </a:ext>
                </a:extLst>
              </a:tr>
              <a:tr h="791420">
                <a:tc>
                  <a:txBody>
                    <a:bodyPr/>
                    <a:lstStyle/>
                    <a:p>
                      <a:pPr rtl="0" fontAlgn="t">
                        <a:buNone/>
                      </a:pPr>
                      <a:r>
                        <a:rPr lang="en-GB" sz="1100" b="1" i="0" u="none" strike="noStrike">
                          <a:solidFill>
                            <a:srgbClr val="000000"/>
                          </a:solidFill>
                          <a:effectLst/>
                          <a:latin typeface="Google Sans Text"/>
                        </a:rPr>
                        <a:t>Tanzania</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67.4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a:solidFill>
                            <a:srgbClr val="000000"/>
                          </a:solidFill>
                          <a:effectLst/>
                          <a:latin typeface="Google Sans Text"/>
                        </a:rPr>
                        <a:t>1.7 Million</a:t>
                      </a:r>
                      <a:endParaRPr lang="en-GB"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KE" sz="1100" b="0" i="0" u="none" strike="noStrike">
                          <a:solidFill>
                            <a:srgbClr val="000000"/>
                          </a:solidFill>
                          <a:effectLst/>
                          <a:latin typeface="Google Sans Text"/>
                        </a:rPr>
                        <a:t>4.4%</a:t>
                      </a:r>
                      <a:endParaRPr lang="en-KE" sz="170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100" b="0" i="0" u="none" strike="noStrike" dirty="0">
                          <a:solidFill>
                            <a:srgbClr val="000000"/>
                          </a:solidFill>
                          <a:effectLst/>
                          <a:latin typeface="Google Sans Text"/>
                        </a:rPr>
                        <a:t>Doing well on 2nd 95 to improve on 1st and 3rd</a:t>
                      </a:r>
                      <a:endParaRPr lang="en-GB" sz="1700" dirty="0">
                        <a:effectLst/>
                      </a:endParaRPr>
                    </a:p>
                  </a:txBody>
                  <a:tcPr marL="87739" marR="87739" marT="43870" marB="43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324684"/>
                  </a:ext>
                </a:extLst>
              </a:tr>
            </a:tbl>
          </a:graphicData>
        </a:graphic>
      </p:graphicFrame>
      <p:sp>
        <p:nvSpPr>
          <p:cNvPr id="14" name="Rectangle 1">
            <a:extLst>
              <a:ext uri="{FF2B5EF4-FFF2-40B4-BE49-F238E27FC236}">
                <a16:creationId xmlns:a16="http://schemas.microsoft.com/office/drawing/2014/main" id="{E1225BC9-CCBF-DAB8-7428-F3810F449870}"/>
              </a:ext>
            </a:extLst>
          </p:cNvPr>
          <p:cNvSpPr>
            <a:spLocks noChangeArrowheads="1"/>
          </p:cNvSpPr>
          <p:nvPr/>
        </p:nvSpPr>
        <p:spPr bwMode="auto">
          <a:xfrm>
            <a:off x="-1401604" y="1941513"/>
            <a:ext cx="215529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Tree>
    <p:extLst>
      <p:ext uri="{BB962C8B-B14F-4D97-AF65-F5344CB8AC3E}">
        <p14:creationId xmlns:p14="http://schemas.microsoft.com/office/powerpoint/2010/main" val="366308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2174488" y="441325"/>
            <a:ext cx="9574603" cy="684948"/>
          </a:xfrm>
        </p:spPr>
        <p:txBody>
          <a:bodyPr>
            <a:normAutofit/>
          </a:bodyPr>
          <a:lstStyle/>
          <a:p>
            <a:r>
              <a:rPr lang="en-GB" sz="2400" b="0" dirty="0"/>
              <a:t>innovative DRM approaches employed by the studied African countries to finance their HIV/AIDS responses.</a:t>
            </a:r>
            <a:endParaRPr lang="en-GB" sz="2400" dirty="0"/>
          </a:p>
        </p:txBody>
      </p:sp>
      <p:graphicFrame>
        <p:nvGraphicFramePr>
          <p:cNvPr id="9" name="Table 8">
            <a:extLst>
              <a:ext uri="{FF2B5EF4-FFF2-40B4-BE49-F238E27FC236}">
                <a16:creationId xmlns:a16="http://schemas.microsoft.com/office/drawing/2014/main" id="{E83315F3-9C18-B968-A22C-798B4B763904}"/>
              </a:ext>
            </a:extLst>
          </p:cNvPr>
          <p:cNvGraphicFramePr>
            <a:graphicFrameLocks noGrp="1"/>
          </p:cNvGraphicFramePr>
          <p:nvPr>
            <p:extLst>
              <p:ext uri="{D42A27DB-BD31-4B8C-83A1-F6EECF244321}">
                <p14:modId xmlns:p14="http://schemas.microsoft.com/office/powerpoint/2010/main" val="4233562811"/>
              </p:ext>
            </p:extLst>
          </p:nvPr>
        </p:nvGraphicFramePr>
        <p:xfrm>
          <a:off x="836338" y="1605775"/>
          <a:ext cx="10912752" cy="4799379"/>
        </p:xfrm>
        <a:graphic>
          <a:graphicData uri="http://schemas.openxmlformats.org/drawingml/2006/table">
            <a:tbl>
              <a:tblPr/>
              <a:tblGrid>
                <a:gridCol w="2728188">
                  <a:extLst>
                    <a:ext uri="{9D8B030D-6E8A-4147-A177-3AD203B41FA5}">
                      <a16:colId xmlns:a16="http://schemas.microsoft.com/office/drawing/2014/main" val="3870559092"/>
                    </a:ext>
                  </a:extLst>
                </a:gridCol>
                <a:gridCol w="2728188">
                  <a:extLst>
                    <a:ext uri="{9D8B030D-6E8A-4147-A177-3AD203B41FA5}">
                      <a16:colId xmlns:a16="http://schemas.microsoft.com/office/drawing/2014/main" val="2955507244"/>
                    </a:ext>
                  </a:extLst>
                </a:gridCol>
                <a:gridCol w="2728188">
                  <a:extLst>
                    <a:ext uri="{9D8B030D-6E8A-4147-A177-3AD203B41FA5}">
                      <a16:colId xmlns:a16="http://schemas.microsoft.com/office/drawing/2014/main" val="1041649903"/>
                    </a:ext>
                  </a:extLst>
                </a:gridCol>
                <a:gridCol w="2728188">
                  <a:extLst>
                    <a:ext uri="{9D8B030D-6E8A-4147-A177-3AD203B41FA5}">
                      <a16:colId xmlns:a16="http://schemas.microsoft.com/office/drawing/2014/main" val="971731738"/>
                    </a:ext>
                  </a:extLst>
                </a:gridCol>
              </a:tblGrid>
              <a:tr h="349709">
                <a:tc>
                  <a:txBody>
                    <a:bodyPr/>
                    <a:lstStyle/>
                    <a:p>
                      <a:pPr rtl="0" fontAlgn="t">
                        <a:buNone/>
                      </a:pPr>
                      <a:r>
                        <a:rPr lang="en-GB" sz="1400" b="1" i="0" u="none" strike="noStrike" dirty="0">
                          <a:solidFill>
                            <a:srgbClr val="000000"/>
                          </a:solidFill>
                          <a:effectLst/>
                          <a:latin typeface="Google Sans Text"/>
                        </a:rPr>
                        <a:t>DRM Strategy Category</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Common Approaches &amp; Mechanisms</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Countries Employing</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Key Details / Examples</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77505216"/>
                  </a:ext>
                </a:extLst>
              </a:tr>
              <a:tr h="676204">
                <a:tc>
                  <a:txBody>
                    <a:bodyPr/>
                    <a:lstStyle/>
                    <a:p>
                      <a:pPr rtl="0" fontAlgn="t">
                        <a:buNone/>
                      </a:pPr>
                      <a:r>
                        <a:rPr lang="en-GB" sz="1400" b="1" i="0" u="none" strike="noStrike">
                          <a:solidFill>
                            <a:srgbClr val="000000"/>
                          </a:solidFill>
                          <a:effectLst/>
                          <a:latin typeface="Google Sans Text"/>
                        </a:rPr>
                        <a:t>Budgetary &amp; Fiscal</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Increased Government Budget Allocations</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All Countries</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Prioritizing health in national budgets; </a:t>
                      </a:r>
                      <a:r>
                        <a:rPr lang="en-GB" sz="1400" b="0" i="0" u="none" strike="noStrike" dirty="0" err="1">
                          <a:solidFill>
                            <a:srgbClr val="000000"/>
                          </a:solidFill>
                          <a:effectLst/>
                          <a:latin typeface="Google Sans Text"/>
                        </a:rPr>
                        <a:t>channeling</a:t>
                      </a:r>
                      <a:r>
                        <a:rPr lang="en-GB" sz="1400" b="0" i="0" u="none" strike="noStrike" dirty="0">
                          <a:solidFill>
                            <a:srgbClr val="000000"/>
                          </a:solidFill>
                          <a:effectLst/>
                          <a:latin typeface="Google Sans Text"/>
                        </a:rPr>
                        <a:t> funds through Ministries of Health (e.g., Nigeria's NACA, Ethiopia's FHAPCO).</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4331398"/>
                  </a:ext>
                </a:extLst>
              </a:tr>
              <a:tr h="624479">
                <a:tc>
                  <a:txBody>
                    <a:bodyPr/>
                    <a:lstStyle/>
                    <a:p>
                      <a:pPr fontAlgn="t"/>
                      <a:br>
                        <a:rPr lang="en-KE" sz="1400">
                          <a:effectLst/>
                        </a:rPr>
                      </a:br>
                      <a:endParaRPr lang="en-KE"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Earmarked Taxes / Levies</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Nigeria, Tanzania, Zimbabwe (AIDS Levy)</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Specific taxes/levies for health or HIV (e.g., Nigeria's; Zimbabwe's AIDS Levy).</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1351230"/>
                  </a:ext>
                </a:extLst>
              </a:tr>
              <a:tr h="899250">
                <a:tc>
                  <a:txBody>
                    <a:bodyPr/>
                    <a:lstStyle/>
                    <a:p>
                      <a:pPr rtl="0" fontAlgn="t">
                        <a:buNone/>
                      </a:pPr>
                      <a:r>
                        <a:rPr lang="en-GB" sz="1400" b="1" i="0" u="none" strike="noStrike">
                          <a:solidFill>
                            <a:srgbClr val="000000"/>
                          </a:solidFill>
                          <a:effectLst/>
                          <a:latin typeface="Google Sans Text"/>
                        </a:rPr>
                        <a:t>Health Financing Schemes</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Health Insurance Schemes (National/Community-Based)</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Nigeria (NHIS, BHCPF), Ethiopia (CBHI), Kenya (NHIF), Malawi (Social Health Insurance), Tanzania (Health Insurance, ATF)</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Broadening access to HIV/AIDS services, alleviating out-of-pocket expenses.</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931834"/>
                  </a:ext>
                </a:extLst>
              </a:tr>
              <a:tr h="624479">
                <a:tc>
                  <a:txBody>
                    <a:bodyPr/>
                    <a:lstStyle/>
                    <a:p>
                      <a:pPr fontAlgn="t"/>
                      <a:br>
                        <a:rPr lang="en-KE" sz="1400">
                          <a:effectLst/>
                        </a:rPr>
                      </a:br>
                      <a:endParaRPr lang="en-KE"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Risk-Pooling Schemes</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Malawi, Zambia, Tanzania</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Spreading financial risk among a large group to cover health costs.</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251503"/>
                  </a:ext>
                </a:extLst>
              </a:tr>
              <a:tr h="1036635">
                <a:tc>
                  <a:txBody>
                    <a:bodyPr/>
                    <a:lstStyle/>
                    <a:p>
                      <a:pPr rtl="0" fontAlgn="t">
                        <a:buNone/>
                      </a:pPr>
                      <a:r>
                        <a:rPr lang="en-GB" sz="1400" b="1" i="0" u="none" strike="noStrike" dirty="0">
                          <a:solidFill>
                            <a:srgbClr val="000000"/>
                          </a:solidFill>
                          <a:effectLst/>
                          <a:latin typeface="Google Sans Text"/>
                        </a:rPr>
                        <a:t>Partnerships &amp; Collaboration</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Public-Private Partnerships (PPPs)</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Nigeria, Malawi, Kenya, Tanzania, Zimbabwe, Zambia</a:t>
                      </a:r>
                      <a:endParaRPr lang="en-GB" sz="140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Collaborating with private sector entities, civil society, and international donors to mobilize resources and improve service delivery.</a:t>
                      </a:r>
                      <a:endParaRPr lang="en-GB" sz="1400" dirty="0">
                        <a:effectLst/>
                      </a:endParaRPr>
                    </a:p>
                  </a:txBody>
                  <a:tcPr marL="66883" marR="66883" marT="33442" marB="3344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505256"/>
                  </a:ext>
                </a:extLst>
              </a:tr>
            </a:tbl>
          </a:graphicData>
        </a:graphic>
      </p:graphicFrame>
      <p:sp>
        <p:nvSpPr>
          <p:cNvPr id="10" name="Rectangle 1">
            <a:extLst>
              <a:ext uri="{FF2B5EF4-FFF2-40B4-BE49-F238E27FC236}">
                <a16:creationId xmlns:a16="http://schemas.microsoft.com/office/drawing/2014/main" id="{969581DC-DA8C-D0D3-8D78-968B4CA4A05B}"/>
              </a:ext>
            </a:extLst>
          </p:cNvPr>
          <p:cNvSpPr>
            <a:spLocks noChangeArrowheads="1"/>
          </p:cNvSpPr>
          <p:nvPr/>
        </p:nvSpPr>
        <p:spPr bwMode="auto">
          <a:xfrm>
            <a:off x="-4731632" y="2097088"/>
            <a:ext cx="306040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Tree>
    <p:extLst>
      <p:ext uri="{BB962C8B-B14F-4D97-AF65-F5344CB8AC3E}">
        <p14:creationId xmlns:p14="http://schemas.microsoft.com/office/powerpoint/2010/main" val="377448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2152186" y="115275"/>
            <a:ext cx="9813074" cy="654159"/>
          </a:xfrm>
        </p:spPr>
        <p:txBody>
          <a:bodyPr>
            <a:normAutofit fontScale="90000"/>
          </a:bodyPr>
          <a:lstStyle/>
          <a:p>
            <a:r>
              <a:rPr lang="en-GB" sz="2400" b="0" dirty="0"/>
              <a:t>innovative DRM approaches employed by the studied African countries to finance their HIV/AIDS responses.</a:t>
            </a:r>
            <a:endParaRPr lang="en-GB" sz="2400" dirty="0"/>
          </a:p>
        </p:txBody>
      </p:sp>
      <p:graphicFrame>
        <p:nvGraphicFramePr>
          <p:cNvPr id="9" name="Table 8">
            <a:extLst>
              <a:ext uri="{FF2B5EF4-FFF2-40B4-BE49-F238E27FC236}">
                <a16:creationId xmlns:a16="http://schemas.microsoft.com/office/drawing/2014/main" id="{0738B093-87AD-DB10-9861-53A0963335CC}"/>
              </a:ext>
            </a:extLst>
          </p:cNvPr>
          <p:cNvGraphicFramePr>
            <a:graphicFrameLocks noGrp="1"/>
          </p:cNvGraphicFramePr>
          <p:nvPr>
            <p:extLst>
              <p:ext uri="{D42A27DB-BD31-4B8C-83A1-F6EECF244321}">
                <p14:modId xmlns:p14="http://schemas.microsoft.com/office/powerpoint/2010/main" val="737701971"/>
              </p:ext>
            </p:extLst>
          </p:nvPr>
        </p:nvGraphicFramePr>
        <p:xfrm>
          <a:off x="401444" y="1650379"/>
          <a:ext cx="11351940" cy="4552487"/>
        </p:xfrm>
        <a:graphic>
          <a:graphicData uri="http://schemas.openxmlformats.org/drawingml/2006/table">
            <a:tbl>
              <a:tblPr/>
              <a:tblGrid>
                <a:gridCol w="2854710">
                  <a:extLst>
                    <a:ext uri="{9D8B030D-6E8A-4147-A177-3AD203B41FA5}">
                      <a16:colId xmlns:a16="http://schemas.microsoft.com/office/drawing/2014/main" val="1346286345"/>
                    </a:ext>
                  </a:extLst>
                </a:gridCol>
                <a:gridCol w="2832410">
                  <a:extLst>
                    <a:ext uri="{9D8B030D-6E8A-4147-A177-3AD203B41FA5}">
                      <a16:colId xmlns:a16="http://schemas.microsoft.com/office/drawing/2014/main" val="1287931757"/>
                    </a:ext>
                  </a:extLst>
                </a:gridCol>
                <a:gridCol w="2832410">
                  <a:extLst>
                    <a:ext uri="{9D8B030D-6E8A-4147-A177-3AD203B41FA5}">
                      <a16:colId xmlns:a16="http://schemas.microsoft.com/office/drawing/2014/main" val="3316881526"/>
                    </a:ext>
                  </a:extLst>
                </a:gridCol>
                <a:gridCol w="2832410">
                  <a:extLst>
                    <a:ext uri="{9D8B030D-6E8A-4147-A177-3AD203B41FA5}">
                      <a16:colId xmlns:a16="http://schemas.microsoft.com/office/drawing/2014/main" val="985590786"/>
                    </a:ext>
                  </a:extLst>
                </a:gridCol>
              </a:tblGrid>
              <a:tr h="271984">
                <a:tc>
                  <a:txBody>
                    <a:bodyPr/>
                    <a:lstStyle/>
                    <a:p>
                      <a:pPr rtl="0" fontAlgn="t">
                        <a:buNone/>
                      </a:pPr>
                      <a:r>
                        <a:rPr lang="en-GB" sz="1200" b="1" i="0" u="none" strike="noStrike" dirty="0">
                          <a:solidFill>
                            <a:srgbClr val="000000"/>
                          </a:solidFill>
                          <a:effectLst/>
                          <a:latin typeface="Google Sans Text"/>
                        </a:rPr>
                        <a:t>DRM Strategy Category</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200" b="1" i="0" u="none" strike="noStrike" dirty="0">
                          <a:solidFill>
                            <a:srgbClr val="000000"/>
                          </a:solidFill>
                          <a:effectLst/>
                          <a:latin typeface="Google Sans Text"/>
                        </a:rPr>
                        <a:t>Common Approaches &amp; Mechanisms</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200" b="1" i="0" u="none" strike="noStrike" dirty="0">
                          <a:solidFill>
                            <a:srgbClr val="000000"/>
                          </a:solidFill>
                          <a:effectLst/>
                          <a:latin typeface="Google Sans Text"/>
                        </a:rPr>
                        <a:t>Countries Employing</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200" b="1" i="0" u="none" strike="noStrike" dirty="0">
                          <a:solidFill>
                            <a:srgbClr val="000000"/>
                          </a:solidFill>
                          <a:effectLst/>
                          <a:latin typeface="Google Sans Text"/>
                        </a:rPr>
                        <a:t>Key Details / Examples</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88177246"/>
                  </a:ext>
                </a:extLst>
              </a:tr>
              <a:tr h="699386">
                <a:tc>
                  <a:txBody>
                    <a:bodyPr/>
                    <a:lstStyle/>
                    <a:p>
                      <a:pPr rtl="0" fontAlgn="t">
                        <a:buNone/>
                      </a:pPr>
                      <a:r>
                        <a:rPr lang="en-GB" sz="1200" b="1" i="0" u="none" strike="noStrike" dirty="0">
                          <a:solidFill>
                            <a:srgbClr val="000000"/>
                          </a:solidFill>
                          <a:effectLst/>
                          <a:latin typeface="Google Sans Text"/>
                        </a:rPr>
                        <a:t>Partnerships &amp; Collaboration</a:t>
                      </a:r>
                      <a:endParaRPr lang="en-GB" sz="1200" dirty="0">
                        <a:effectLst/>
                      </a:endParaRPr>
                    </a:p>
                    <a:p>
                      <a:pPr fontAlgn="t"/>
                      <a:br>
                        <a:rPr lang="en-GB" sz="1200" dirty="0">
                          <a:effectLst/>
                        </a:rPr>
                      </a:b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Community Contributions / Fundraising</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Nigeria, Tanzania, Kenya</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Community health funds, fundraising events (e.g., Tanzania's Harambees, charity walks, marathons).</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5559890"/>
                  </a:ext>
                </a:extLst>
              </a:tr>
              <a:tr h="592536">
                <a:tc>
                  <a:txBody>
                    <a:bodyPr/>
                    <a:lstStyle/>
                    <a:p>
                      <a:pPr rtl="0" fontAlgn="t">
                        <a:buNone/>
                      </a:pPr>
                      <a:r>
                        <a:rPr lang="en-GB" sz="1200" b="1" i="0" u="none" strike="noStrike" dirty="0">
                          <a:solidFill>
                            <a:srgbClr val="000000"/>
                          </a:solidFill>
                          <a:effectLst/>
                          <a:latin typeface="Google Sans Text"/>
                        </a:rPr>
                        <a:t>Innovative Financing Mechanisms</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AIDS Trust Funds</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Tanzania (ATF), Kenya, Nigeria</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Dedicated funds pooling domestic resources (taxes, private sector, donations).</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566539"/>
                  </a:ext>
                </a:extLst>
              </a:tr>
              <a:tr h="592536">
                <a:tc>
                  <a:txBody>
                    <a:bodyPr/>
                    <a:lstStyle/>
                    <a:p>
                      <a:pPr fontAlgn="t"/>
                      <a:br>
                        <a:rPr lang="en-KE" sz="1200" dirty="0">
                          <a:effectLst/>
                        </a:rPr>
                      </a:br>
                      <a:endParaRPr lang="en-KE"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Concessionary Loans</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(Mentioned as an option for countries to consider)</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Loans with favorable terms (low interest, deferred payments) from international financial institutions.</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100359"/>
                  </a:ext>
                </a:extLst>
              </a:tr>
              <a:tr h="592536">
                <a:tc>
                  <a:txBody>
                    <a:bodyPr/>
                    <a:lstStyle/>
                    <a:p>
                      <a:pPr fontAlgn="t"/>
                      <a:br>
                        <a:rPr lang="en-KE" sz="1200">
                          <a:effectLst/>
                        </a:rPr>
                      </a:br>
                      <a:endParaRPr lang="en-KE"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Debt Conversion</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(Mentioned as an option for countries to consider)</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Exchanging debt for domestic investment in health programs (e.g., Global Fund's Debt2Health).</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242746"/>
                  </a:ext>
                </a:extLst>
              </a:tr>
              <a:tr h="699386">
                <a:tc>
                  <a:txBody>
                    <a:bodyPr/>
                    <a:lstStyle/>
                    <a:p>
                      <a:pPr rtl="0" fontAlgn="t">
                        <a:buNone/>
                      </a:pPr>
                      <a:r>
                        <a:rPr lang="en-GB" sz="1200" b="1" i="0" u="none" strike="noStrike">
                          <a:solidFill>
                            <a:srgbClr val="000000"/>
                          </a:solidFill>
                          <a:effectLst/>
                          <a:latin typeface="Google Sans Text"/>
                        </a:rPr>
                        <a:t>Programmatic &amp; Efficiency</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Service Integration</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Ethiopia, Tanzania, Zambia</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Integrating HIV services into broader primary healthcare or social protection programs (e.g., Ethiopia's PSNP).</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3529258"/>
                  </a:ext>
                </a:extLst>
              </a:tr>
              <a:tr h="592536">
                <a:tc>
                  <a:txBody>
                    <a:bodyPr/>
                    <a:lstStyle/>
                    <a:p>
                      <a:pPr fontAlgn="t"/>
                      <a:br>
                        <a:rPr lang="en-KE" sz="1200">
                          <a:effectLst/>
                        </a:rPr>
                      </a:br>
                      <a:endParaRPr lang="en-KE"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Sector-Wide Approaches (SWAp)</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Malawi, Tanzania</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Aligning donor contributions with government priorities for sustainable health system development.</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3789023"/>
                  </a:ext>
                </a:extLst>
              </a:tr>
              <a:tr h="485685">
                <a:tc>
                  <a:txBody>
                    <a:bodyPr/>
                    <a:lstStyle/>
                    <a:p>
                      <a:pPr fontAlgn="t"/>
                      <a:br>
                        <a:rPr lang="en-KE" sz="1200">
                          <a:effectLst/>
                        </a:rPr>
                      </a:br>
                      <a:endParaRPr lang="en-KE"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Enhancing Program Efficiency / Waste Minimization</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a:solidFill>
                            <a:srgbClr val="000000"/>
                          </a:solidFill>
                          <a:effectLst/>
                          <a:latin typeface="Google Sans Text"/>
                        </a:rPr>
                        <a:t>All Countries</a:t>
                      </a:r>
                      <a:endParaRPr lang="en-GB" sz="120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200" b="0" i="0" u="none" strike="noStrike" dirty="0">
                          <a:solidFill>
                            <a:srgbClr val="000000"/>
                          </a:solidFill>
                          <a:effectLst/>
                          <a:latin typeface="Google Sans Text"/>
                        </a:rPr>
                        <a:t>Optimizing resource utilization, promoting accountability and transparency.</a:t>
                      </a:r>
                      <a:endParaRPr lang="en-GB" sz="1200" dirty="0">
                        <a:effectLst/>
                      </a:endParaRPr>
                    </a:p>
                  </a:txBody>
                  <a:tcPr marL="52531" marR="52531" marT="26265" marB="2626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036608"/>
                  </a:ext>
                </a:extLst>
              </a:tr>
            </a:tbl>
          </a:graphicData>
        </a:graphic>
      </p:graphicFrame>
      <p:sp>
        <p:nvSpPr>
          <p:cNvPr id="10" name="Rectangle 1">
            <a:extLst>
              <a:ext uri="{FF2B5EF4-FFF2-40B4-BE49-F238E27FC236}">
                <a16:creationId xmlns:a16="http://schemas.microsoft.com/office/drawing/2014/main" id="{9CA693A4-D935-F0F9-97F1-C76A384432CC}"/>
              </a:ext>
            </a:extLst>
          </p:cNvPr>
          <p:cNvSpPr>
            <a:spLocks noChangeArrowheads="1"/>
          </p:cNvSpPr>
          <p:nvPr/>
        </p:nvSpPr>
        <p:spPr bwMode="auto">
          <a:xfrm>
            <a:off x="-9768294" y="2097088"/>
            <a:ext cx="404543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Tree>
    <p:extLst>
      <p:ext uri="{BB962C8B-B14F-4D97-AF65-F5344CB8AC3E}">
        <p14:creationId xmlns:p14="http://schemas.microsoft.com/office/powerpoint/2010/main" val="128449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81640-B741-C751-BC64-8036B3868613}"/>
              </a:ext>
            </a:extLst>
          </p:cNvPr>
          <p:cNvSpPr>
            <a:spLocks noGrp="1"/>
          </p:cNvSpPr>
          <p:nvPr>
            <p:ph type="title"/>
          </p:nvPr>
        </p:nvSpPr>
        <p:spPr>
          <a:xfrm>
            <a:off x="4270917" y="441325"/>
            <a:ext cx="7478174" cy="528831"/>
          </a:xfrm>
        </p:spPr>
        <p:txBody>
          <a:bodyPr>
            <a:normAutofit/>
          </a:bodyPr>
          <a:lstStyle/>
          <a:p>
            <a:r>
              <a:rPr lang="en-GB" sz="2400" b="0" dirty="0"/>
              <a:t>Global Commitments and Domestic Realities.</a:t>
            </a:r>
            <a:endParaRPr lang="en-GB" sz="2400" dirty="0"/>
          </a:p>
        </p:txBody>
      </p:sp>
      <p:graphicFrame>
        <p:nvGraphicFramePr>
          <p:cNvPr id="9" name="Table 8">
            <a:extLst>
              <a:ext uri="{FF2B5EF4-FFF2-40B4-BE49-F238E27FC236}">
                <a16:creationId xmlns:a16="http://schemas.microsoft.com/office/drawing/2014/main" id="{DFC5755A-383C-84CA-BA87-66D771F4518A}"/>
              </a:ext>
            </a:extLst>
          </p:cNvPr>
          <p:cNvGraphicFramePr>
            <a:graphicFrameLocks noGrp="1"/>
          </p:cNvGraphicFramePr>
          <p:nvPr>
            <p:extLst>
              <p:ext uri="{D42A27DB-BD31-4B8C-83A1-F6EECF244321}">
                <p14:modId xmlns:p14="http://schemas.microsoft.com/office/powerpoint/2010/main" val="2113631727"/>
              </p:ext>
            </p:extLst>
          </p:nvPr>
        </p:nvGraphicFramePr>
        <p:xfrm>
          <a:off x="546409" y="1740675"/>
          <a:ext cx="6713034" cy="4563901"/>
        </p:xfrm>
        <a:graphic>
          <a:graphicData uri="http://schemas.openxmlformats.org/drawingml/2006/table">
            <a:tbl>
              <a:tblPr/>
              <a:tblGrid>
                <a:gridCol w="1338147">
                  <a:extLst>
                    <a:ext uri="{9D8B030D-6E8A-4147-A177-3AD203B41FA5}">
                      <a16:colId xmlns:a16="http://schemas.microsoft.com/office/drawing/2014/main" val="4235766641"/>
                    </a:ext>
                  </a:extLst>
                </a:gridCol>
                <a:gridCol w="1182029">
                  <a:extLst>
                    <a:ext uri="{9D8B030D-6E8A-4147-A177-3AD203B41FA5}">
                      <a16:colId xmlns:a16="http://schemas.microsoft.com/office/drawing/2014/main" val="2536537880"/>
                    </a:ext>
                  </a:extLst>
                </a:gridCol>
                <a:gridCol w="2129883">
                  <a:extLst>
                    <a:ext uri="{9D8B030D-6E8A-4147-A177-3AD203B41FA5}">
                      <a16:colId xmlns:a16="http://schemas.microsoft.com/office/drawing/2014/main" val="2593722269"/>
                    </a:ext>
                  </a:extLst>
                </a:gridCol>
                <a:gridCol w="2062975">
                  <a:extLst>
                    <a:ext uri="{9D8B030D-6E8A-4147-A177-3AD203B41FA5}">
                      <a16:colId xmlns:a16="http://schemas.microsoft.com/office/drawing/2014/main" val="2039358956"/>
                    </a:ext>
                  </a:extLst>
                </a:gridCol>
              </a:tblGrid>
              <a:tr h="851533">
                <a:tc>
                  <a:txBody>
                    <a:bodyPr/>
                    <a:lstStyle/>
                    <a:p>
                      <a:pPr rtl="0" fontAlgn="t">
                        <a:buNone/>
                      </a:pPr>
                      <a:r>
                        <a:rPr lang="en-GB" sz="1400" b="1" i="0" u="none" strike="noStrike" dirty="0">
                          <a:solidFill>
                            <a:srgbClr val="000000"/>
                          </a:solidFill>
                          <a:effectLst/>
                          <a:latin typeface="Google Sans Text"/>
                        </a:rPr>
                        <a:t>Country</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Abuja Declaration Commitment (&gt;=15%)</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Reported Reality (Health Budget Allocation as a % of the GDP)</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a:txBody>
                    <a:bodyPr/>
                    <a:lstStyle/>
                    <a:p>
                      <a:pPr rtl="0" fontAlgn="t">
                        <a:buNone/>
                      </a:pPr>
                      <a:r>
                        <a:rPr lang="en-GB" sz="1400" b="1" i="0" u="none" strike="noStrike" dirty="0">
                          <a:solidFill>
                            <a:srgbClr val="000000"/>
                          </a:solidFill>
                          <a:effectLst/>
                          <a:latin typeface="Google Sans Text"/>
                        </a:rPr>
                        <a:t>Abuja Declaration Status (Meeting Commitment?)</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15106453"/>
                  </a:ext>
                </a:extLst>
              </a:tr>
              <a:tr h="517003">
                <a:tc>
                  <a:txBody>
                    <a:bodyPr/>
                    <a:lstStyle/>
                    <a:p>
                      <a:pPr rtl="0" fontAlgn="t">
                        <a:buNone/>
                      </a:pPr>
                      <a:r>
                        <a:rPr lang="en-GB" sz="1400" b="1" i="0" u="none" strike="noStrike">
                          <a:solidFill>
                            <a:srgbClr val="000000"/>
                          </a:solidFill>
                          <a:effectLst/>
                          <a:latin typeface="Google Sans Text"/>
                        </a:rPr>
                        <a:t>Nigeria</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Consistently falls short</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197664"/>
                  </a:ext>
                </a:extLst>
              </a:tr>
              <a:tr h="517003">
                <a:tc>
                  <a:txBody>
                    <a:bodyPr/>
                    <a:lstStyle/>
                    <a:p>
                      <a:pPr rtl="0" fontAlgn="t">
                        <a:buNone/>
                      </a:pPr>
                      <a:r>
                        <a:rPr lang="en-GB" sz="1400" b="1" i="0" u="none" strike="noStrike">
                          <a:solidFill>
                            <a:srgbClr val="000000"/>
                          </a:solidFill>
                          <a:effectLst/>
                          <a:latin typeface="Google Sans Text"/>
                        </a:rPr>
                        <a:t>Kenya</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Hovers around 6-8%</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881016"/>
                  </a:ext>
                </a:extLst>
              </a:tr>
              <a:tr h="517003">
                <a:tc>
                  <a:txBody>
                    <a:bodyPr/>
                    <a:lstStyle/>
                    <a:p>
                      <a:pPr rtl="0" fontAlgn="t">
                        <a:buNone/>
                      </a:pPr>
                      <a:r>
                        <a:rPr lang="en-GB" sz="1400" b="1" i="0" u="none" strike="noStrike">
                          <a:solidFill>
                            <a:srgbClr val="000000"/>
                          </a:solidFill>
                          <a:effectLst/>
                          <a:latin typeface="Google Sans Text"/>
                        </a:rPr>
                        <a:t>Tanzania</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Below 15%</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398025"/>
                  </a:ext>
                </a:extLst>
              </a:tr>
              <a:tr h="517003">
                <a:tc>
                  <a:txBody>
                    <a:bodyPr/>
                    <a:lstStyle/>
                    <a:p>
                      <a:pPr rtl="0" fontAlgn="t">
                        <a:buNone/>
                      </a:pPr>
                      <a:r>
                        <a:rPr lang="en-GB" sz="1400" b="1" i="0" u="none" strike="noStrike">
                          <a:solidFill>
                            <a:srgbClr val="000000"/>
                          </a:solidFill>
                          <a:effectLst/>
                          <a:latin typeface="Google Sans Text"/>
                        </a:rPr>
                        <a:t>Ethiopia</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Ranges between 6-12%</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391742"/>
                  </a:ext>
                </a:extLst>
              </a:tr>
              <a:tr h="517003">
                <a:tc>
                  <a:txBody>
                    <a:bodyPr/>
                    <a:lstStyle/>
                    <a:p>
                      <a:pPr rtl="0" fontAlgn="t">
                        <a:buNone/>
                      </a:pPr>
                      <a:r>
                        <a:rPr lang="en-GB" sz="1400" b="1" i="0" u="none" strike="noStrike">
                          <a:solidFill>
                            <a:srgbClr val="000000"/>
                          </a:solidFill>
                          <a:effectLst/>
                          <a:latin typeface="Google Sans Text"/>
                        </a:rPr>
                        <a:t>Malawi</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Ranges between 6-12%</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658871"/>
                  </a:ext>
                </a:extLst>
              </a:tr>
              <a:tr h="517003">
                <a:tc>
                  <a:txBody>
                    <a:bodyPr/>
                    <a:lstStyle/>
                    <a:p>
                      <a:pPr rtl="0" fontAlgn="t">
                        <a:buNone/>
                      </a:pPr>
                      <a:r>
                        <a:rPr lang="en-GB" sz="1400" b="1" i="0" u="none" strike="noStrike">
                          <a:solidFill>
                            <a:srgbClr val="000000"/>
                          </a:solidFill>
                          <a:effectLst/>
                          <a:latin typeface="Google Sans Text"/>
                        </a:rPr>
                        <a:t>Zambia</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Ranges between 6-12%</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No</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2819238"/>
                  </a:ext>
                </a:extLst>
              </a:tr>
              <a:tr h="517003">
                <a:tc>
                  <a:txBody>
                    <a:bodyPr/>
                    <a:lstStyle/>
                    <a:p>
                      <a:pPr rtl="0" fontAlgn="t">
                        <a:buNone/>
                      </a:pPr>
                      <a:r>
                        <a:rPr lang="en-GB" sz="1400" b="1" i="0" u="none" strike="noStrike">
                          <a:solidFill>
                            <a:srgbClr val="000000"/>
                          </a:solidFill>
                          <a:effectLst/>
                          <a:latin typeface="Google Sans Text"/>
                        </a:rPr>
                        <a:t>Zimbabwe</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Yes</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a:solidFill>
                            <a:srgbClr val="000000"/>
                          </a:solidFill>
                          <a:effectLst/>
                          <a:latin typeface="Google Sans Text"/>
                        </a:rPr>
                        <a:t>Ranges between 6-12%</a:t>
                      </a:r>
                      <a:endParaRPr lang="en-GB" sz="14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GB" sz="1400" b="0" i="0" u="none" strike="noStrike" dirty="0">
                          <a:solidFill>
                            <a:srgbClr val="000000"/>
                          </a:solidFill>
                          <a:effectLst/>
                          <a:latin typeface="Google Sans Text"/>
                        </a:rPr>
                        <a:t>No</a:t>
                      </a:r>
                      <a:endParaRPr lang="en-GB" sz="140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039732"/>
                  </a:ext>
                </a:extLst>
              </a:tr>
            </a:tbl>
          </a:graphicData>
        </a:graphic>
      </p:graphicFrame>
      <p:sp>
        <p:nvSpPr>
          <p:cNvPr id="10" name="Rectangle 1">
            <a:extLst>
              <a:ext uri="{FF2B5EF4-FFF2-40B4-BE49-F238E27FC236}">
                <a16:creationId xmlns:a16="http://schemas.microsoft.com/office/drawing/2014/main" id="{26C5217B-0435-0ED9-8F8A-7A7A469DCBFD}"/>
              </a:ext>
            </a:extLst>
          </p:cNvPr>
          <p:cNvSpPr>
            <a:spLocks noChangeArrowheads="1"/>
          </p:cNvSpPr>
          <p:nvPr/>
        </p:nvSpPr>
        <p:spPr bwMode="auto">
          <a:xfrm>
            <a:off x="-1934829" y="2597150"/>
            <a:ext cx="21639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KE"/>
          </a:p>
        </p:txBody>
      </p:sp>
      <p:sp>
        <p:nvSpPr>
          <p:cNvPr id="11" name="TextBox 10">
            <a:extLst>
              <a:ext uri="{FF2B5EF4-FFF2-40B4-BE49-F238E27FC236}">
                <a16:creationId xmlns:a16="http://schemas.microsoft.com/office/drawing/2014/main" id="{5030FC55-C9CA-0EB0-5ABE-C754875B9DD3}"/>
              </a:ext>
            </a:extLst>
          </p:cNvPr>
          <p:cNvSpPr txBox="1"/>
          <p:nvPr/>
        </p:nvSpPr>
        <p:spPr>
          <a:xfrm>
            <a:off x="7638586" y="2497873"/>
            <a:ext cx="4007005" cy="2031325"/>
          </a:xfrm>
          <a:prstGeom prst="rect">
            <a:avLst/>
          </a:prstGeom>
          <a:noFill/>
        </p:spPr>
        <p:txBody>
          <a:bodyPr wrap="square" rtlCol="0">
            <a:spAutoFit/>
          </a:bodyPr>
          <a:lstStyle/>
          <a:p>
            <a:r>
              <a:rPr lang="en-GB" dirty="0"/>
              <a:t>All seven countries consistently fall short of the Abuja Declaration's commitment to allocate at least 15% of their annual budgets to the health sector, indicating a continued reliance on external funding.</a:t>
            </a:r>
            <a:endParaRPr lang="en-KE" dirty="0"/>
          </a:p>
        </p:txBody>
      </p:sp>
    </p:spTree>
    <p:extLst>
      <p:ext uri="{BB962C8B-B14F-4D97-AF65-F5344CB8AC3E}">
        <p14:creationId xmlns:p14="http://schemas.microsoft.com/office/powerpoint/2010/main" val="3199781694"/>
      </p:ext>
    </p:extLst>
  </p:cSld>
  <p:clrMapOvr>
    <a:masterClrMapping/>
  </p:clrMapOvr>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992CA78-C814-C640-8F8A-AC2914D9903B}" vid="{6032044C-337A-1345-A317-3298C4061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IAS2025</Template>
  <TotalTime>884</TotalTime>
  <Words>2433</Words>
  <Application>Microsoft Office PowerPoint</Application>
  <PresentationFormat>Widescreen</PresentationFormat>
  <Paragraphs>254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Verdana</vt:lpstr>
      <vt:lpstr>Courier New</vt:lpstr>
      <vt:lpstr>IAS Ribbon Sans Regular</vt:lpstr>
      <vt:lpstr>Google Sans Text</vt:lpstr>
      <vt:lpstr>IAS Ribbon Sans Bold</vt:lpstr>
      <vt:lpstr>Arial</vt:lpstr>
      <vt:lpstr>IAS2025</vt:lpstr>
      <vt:lpstr>    No Retreat No Surrender: Sustaining the HIV Response in Times of Turmoil:  DRM for HIV in Africa: A Comparative Analysis of Country Policies and Practices    No Conflict of Interest   </vt:lpstr>
      <vt:lpstr>Summary</vt:lpstr>
      <vt:lpstr>Authors</vt:lpstr>
      <vt:lpstr>The Challenge: Sustaining the HIV Response</vt:lpstr>
      <vt:lpstr>Study Methodology</vt:lpstr>
      <vt:lpstr>Country Profiles: Population &amp; HIV Burden</vt:lpstr>
      <vt:lpstr>innovative DRM approaches employed by the studied African countries to finance their HIV/AIDS responses.</vt:lpstr>
      <vt:lpstr>innovative DRM approaches employed by the studied African countries to finance their HIV/AIDS responses.</vt:lpstr>
      <vt:lpstr>Global Commitments and Domestic Realities.</vt:lpstr>
      <vt:lpstr>Key Elements of Effective DRM for HIV: Building a Robust and Sustainable HIV Response</vt:lpstr>
      <vt:lpstr>Expanding the Resource Mobilization Toolkit: Further Funding Instruments for HIV to Consider</vt:lpstr>
      <vt:lpstr>Expanding the Resource Mobilization Toolkit: Further Funding Instruments for HIV to Consider</vt:lpstr>
      <vt:lpstr>Best Practices and Lessons learnt</vt:lpstr>
      <vt:lpstr>Conclusion</vt:lpstr>
      <vt:lpstr>Domestic financing and leadership in Africa are critical to sustaining current progress in the HIV response. This requires sound management, which includes enhancing program efficiency and minimizing waste , ensuring accountable spending , and strengthening monitoring and evaluation systems.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 Retreat No Surrender: Sustaining the HIV Response in Times of Turmoil:  DRM for HIV in Africa: A Comparative Analysis of Country Policies and Practices    No Conflict of Interest   </dc:title>
  <dc:creator>Richard Muko</dc:creator>
  <cp:lastModifiedBy>key4events</cp:lastModifiedBy>
  <cp:revision>5</cp:revision>
  <dcterms:created xsi:type="dcterms:W3CDTF">2025-07-11T10:50:11Z</dcterms:created>
  <dcterms:modified xsi:type="dcterms:W3CDTF">2025-07-14T08:25:56Z</dcterms:modified>
</cp:coreProperties>
</file>