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2" r:id="rId4"/>
  </p:sldMasterIdLst>
  <p:notesMasterIdLst>
    <p:notesMasterId r:id="rId14"/>
  </p:notesMasterIdLst>
  <p:sldIdLst>
    <p:sldId id="266" r:id="rId5"/>
    <p:sldId id="273" r:id="rId6"/>
    <p:sldId id="278" r:id="rId7"/>
    <p:sldId id="281" r:id="rId8"/>
    <p:sldId id="258" r:id="rId9"/>
    <p:sldId id="272" r:id="rId10"/>
    <p:sldId id="276" r:id="rId11"/>
    <p:sldId id="280" r:id="rId12"/>
    <p:sldId id="279" r:id="rId13"/>
  </p:sldIdLst>
  <p:sldSz cx="12192000" cy="6858000"/>
  <p:notesSz cx="6858000" cy="9144000"/>
  <p:embeddedFontLs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1D203C-DE16-3AB6-77CB-79640D693395}" name="Dani (Danielle) Resar" initials="DR" userId="S::dresar@clintonhealthaccess.org::6e410847-c756-42f5-b81b-538537fc70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B1E6"/>
    <a:srgbClr val="3284AD"/>
    <a:srgbClr val="328ADA"/>
    <a:srgbClr val="B8D6F2"/>
    <a:srgbClr val="9ACAE2"/>
    <a:srgbClr val="F5F5F5"/>
    <a:srgbClr val="2DD39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DFEDD-6752-01FA-6557-B9C89B7E2331}" v="7" dt="2025-07-10T06:45:38.052"/>
    <p1510:client id="{84CA055B-F110-4B78-AA8D-F8F20CB0C01A}" v="105" dt="2025-07-10T00:36:08.818"/>
    <p1510:client id="{D6DF9206-2FB4-45D6-8877-1EC749E7E1A5}" v="209" dt="2025-07-10T08:06:02.306"/>
    <p1510:client id="{F6E3F894-E68C-43E0-88E9-5782DA4E7EA8}" v="21" dt="2025-07-09T23:40:28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82161" autoAdjust="0"/>
  </p:normalViewPr>
  <p:slideViewPr>
    <p:cSldViewPr snapToGrid="0" snapToObjects="1">
      <p:cViewPr varScale="1">
        <p:scale>
          <a:sx n="87" d="100"/>
          <a:sy n="87" d="100"/>
        </p:scale>
        <p:origin x="82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lintonhealthaccessorg-my.sharepoint.com/personal/msilondwa_clintonhealthaccess_org/Documents/HPT%20Meeting%20Data%20Review%20(10.11%20(version%202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Malekazi\Downloads\data%20(20)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ekazi\Downloads\data%20(20)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ekazi\Downloads\data%20(20)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spc="0" baseline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Zambia HIV Epidemic Trends (2010-2024)</a:t>
            </a:r>
          </a:p>
        </c:rich>
      </c:tx>
      <c:layout>
        <c:manualLayout>
          <c:xMode val="edge"/>
          <c:yMode val="edge"/>
          <c:x val="4.8919444556019272E-2"/>
          <c:y val="1.7789966559386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62825475615544"/>
          <c:y val="0.16489686989914071"/>
          <c:w val="0.86044198987811271"/>
          <c:h val="0.69674496790158991"/>
        </c:manualLayout>
      </c:layout>
      <c:lineChart>
        <c:grouping val="standard"/>
        <c:varyColors val="0"/>
        <c:ser>
          <c:idx val="2"/>
          <c:order val="0"/>
          <c:tx>
            <c:strRef>
              <c:f>ART!$AA$41</c:f>
              <c:strCache>
                <c:ptCount val="1"/>
                <c:pt idx="0">
                  <c:v>New Infections</c:v>
                </c:pt>
              </c:strCache>
            </c:strRef>
          </c:tx>
          <c:spPr>
            <a:ln w="28575" cap="rnd">
              <a:solidFill>
                <a:srgbClr val="FF0000">
                  <a:alpha val="98000"/>
                </a:srgb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695343348059931E-2"/>
                  <c:y val="-8.5627375778204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3F-4B89-8557-B91F8702306E}"/>
                </c:ext>
              </c:extLst>
            </c:dLbl>
            <c:dLbl>
              <c:idx val="14"/>
              <c:layout>
                <c:manualLayout>
                  <c:x val="-8.2472875438867096E-2"/>
                  <c:y val="-0.193228904062037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3F-4B89-8557-B91F870230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ART!$AB$38:$AP$38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ART!$AB$41:$AP$41</c:f>
              <c:numCache>
                <c:formatCode>_-* #,##0_-;\-* #,##0_-;_-* "-"??_-;_-@_-</c:formatCode>
                <c:ptCount val="15"/>
                <c:pt idx="0">
                  <c:v>62921.058590000001</c:v>
                </c:pt>
                <c:pt idx="1">
                  <c:v>65223.476560000003</c:v>
                </c:pt>
                <c:pt idx="2">
                  <c:v>67788.890620000006</c:v>
                </c:pt>
                <c:pt idx="3">
                  <c:v>70696.492190000004</c:v>
                </c:pt>
                <c:pt idx="4">
                  <c:v>71640.023440000004</c:v>
                </c:pt>
                <c:pt idx="5">
                  <c:v>74109.03125</c:v>
                </c:pt>
                <c:pt idx="6">
                  <c:v>74738.34375</c:v>
                </c:pt>
                <c:pt idx="7">
                  <c:v>74833.257809999996</c:v>
                </c:pt>
                <c:pt idx="8">
                  <c:v>70172.851559999996</c:v>
                </c:pt>
                <c:pt idx="9">
                  <c:v>59091.527340000001</c:v>
                </c:pt>
                <c:pt idx="10">
                  <c:v>48430.636720000002</c:v>
                </c:pt>
                <c:pt idx="11">
                  <c:v>42242.09375</c:v>
                </c:pt>
                <c:pt idx="12">
                  <c:v>37631.429689999997</c:v>
                </c:pt>
                <c:pt idx="13">
                  <c:v>32609.355469999999</c:v>
                </c:pt>
                <c:pt idx="14">
                  <c:v>30396.210940000001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3F-4B89-8557-B91F8702306E}"/>
            </c:ext>
          </c:extLst>
        </c:ser>
        <c:ser>
          <c:idx val="3"/>
          <c:order val="1"/>
          <c:tx>
            <c:strRef>
              <c:f>ART!$AA$42</c:f>
              <c:strCache>
                <c:ptCount val="1"/>
                <c:pt idx="0">
                  <c:v>AIDS Deaths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0.11421428218122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3F-4B89-8557-B91F8702306E}"/>
                </c:ext>
              </c:extLst>
            </c:dLbl>
            <c:dLbl>
              <c:idx val="14"/>
              <c:layout>
                <c:manualLayout>
                  <c:x val="-6.7388678192418644E-2"/>
                  <c:y val="0.105993118678836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3F-4B89-8557-B91F870230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ART!$AB$38:$AP$38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ART!$AB$42:$AP$42</c:f>
              <c:numCache>
                <c:formatCode>_-* #,##0_-;\-* #,##0_-;_-* "-"??_-;_-@_-</c:formatCode>
                <c:ptCount val="15"/>
                <c:pt idx="0">
                  <c:v>30806.523440000001</c:v>
                </c:pt>
                <c:pt idx="1">
                  <c:v>29947.904299999998</c:v>
                </c:pt>
                <c:pt idx="2">
                  <c:v>28491.216799999998</c:v>
                </c:pt>
                <c:pt idx="3">
                  <c:v>27504.949219999999</c:v>
                </c:pt>
                <c:pt idx="4">
                  <c:v>27052.1875</c:v>
                </c:pt>
                <c:pt idx="5">
                  <c:v>27385.529299999998</c:v>
                </c:pt>
                <c:pt idx="6">
                  <c:v>26386.03125</c:v>
                </c:pt>
                <c:pt idx="7">
                  <c:v>26235.70117</c:v>
                </c:pt>
                <c:pt idx="8">
                  <c:v>28431.556639999999</c:v>
                </c:pt>
                <c:pt idx="9">
                  <c:v>29230.560549999998</c:v>
                </c:pt>
                <c:pt idx="10">
                  <c:v>30031.369139999999</c:v>
                </c:pt>
                <c:pt idx="11">
                  <c:v>29701.257809999999</c:v>
                </c:pt>
                <c:pt idx="12">
                  <c:v>28801.316409999999</c:v>
                </c:pt>
                <c:pt idx="13">
                  <c:v>27260.609380000002</c:v>
                </c:pt>
                <c:pt idx="14">
                  <c:v>26035.525389999999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13F-4B89-8557-B91F87023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9067264"/>
        <c:axId val="1729068224"/>
      </c:lineChart>
      <c:catAx>
        <c:axId val="1729067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068224"/>
        <c:crossesAt val="0"/>
        <c:auto val="1"/>
        <c:lblAlgn val="ctr"/>
        <c:lblOffset val="100"/>
        <c:noMultiLvlLbl val="0"/>
      </c:catAx>
      <c:valAx>
        <c:axId val="172906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  <a:alpha val="20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067264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00011995600014"/>
          <c:y val="9.9155458828149468E-2"/>
          <c:w val="0.89999983643098957"/>
          <c:h val="6.1693971830466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29429710064019"/>
          <c:y val="5.4628748403594378E-2"/>
          <c:w val="0.77508070518556405"/>
          <c:h val="0.70009423652576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PrEP Initiations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116</c:v>
                </c:pt>
                <c:pt idx="1">
                  <c:v>3601</c:v>
                </c:pt>
                <c:pt idx="2">
                  <c:v>24439</c:v>
                </c:pt>
                <c:pt idx="3">
                  <c:v>45926</c:v>
                </c:pt>
                <c:pt idx="4">
                  <c:v>131260</c:v>
                </c:pt>
                <c:pt idx="5">
                  <c:v>152940</c:v>
                </c:pt>
                <c:pt idx="6">
                  <c:v>210542</c:v>
                </c:pt>
                <c:pt idx="7">
                  <c:v>193034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70-4605-911C-FF2AEE89E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7"/>
        <c:axId val="1406117152"/>
        <c:axId val="1406117632"/>
      </c:barChart>
      <c:line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Delivery Sites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4</c:v>
                </c:pt>
                <c:pt idx="1">
                  <c:v>184</c:v>
                </c:pt>
                <c:pt idx="2">
                  <c:v>954</c:v>
                </c:pt>
                <c:pt idx="3">
                  <c:v>1286</c:v>
                </c:pt>
                <c:pt idx="4">
                  <c:v>1541</c:v>
                </c:pt>
                <c:pt idx="5">
                  <c:v>1605</c:v>
                </c:pt>
                <c:pt idx="6">
                  <c:v>1879</c:v>
                </c:pt>
                <c:pt idx="7">
                  <c:v>2263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170-4605-911C-FF2AEE89E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8309888"/>
        <c:axId val="1598320448"/>
      </c:lineChart>
      <c:catAx>
        <c:axId val="140611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117632"/>
        <c:crosses val="autoZero"/>
        <c:auto val="1"/>
        <c:lblAlgn val="ctr"/>
        <c:lblOffset val="100"/>
        <c:noMultiLvlLbl val="0"/>
      </c:catAx>
      <c:valAx>
        <c:axId val="1406117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117152"/>
        <c:crosses val="autoZero"/>
        <c:crossBetween val="between"/>
      </c:valAx>
      <c:valAx>
        <c:axId val="15983204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309888"/>
        <c:crosses val="max"/>
        <c:crossBetween val="between"/>
      </c:valAx>
      <c:catAx>
        <c:axId val="1598309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98320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49158354608822"/>
          <c:y val="0.88055732196151648"/>
          <c:w val="0.74795578507207072"/>
          <c:h val="8.626875175773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PrEP Initiations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M"/>
        </a:p>
      </c:txPr>
    </c:title>
    <c:autoTitleDeleted val="0"/>
    <c:plotArea>
      <c:layout>
        <c:manualLayout>
          <c:layoutTarget val="inner"/>
          <c:xMode val="edge"/>
          <c:yMode val="edge"/>
          <c:x val="3.721931047238404E-2"/>
          <c:y val="0.20511592300962381"/>
          <c:w val="0.95657747111555191"/>
          <c:h val="0.59381889763779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'Zambia Ministry of Health'!$D$26</c:f>
              <c:strCache>
                <c:ptCount val="1"/>
                <c:pt idx="0">
                  <c:v>PrEP Initiations</c:v>
                </c:pt>
              </c:strCache>
            </c:strRef>
          </c:tx>
          <c:spPr>
            <a:solidFill>
              <a:srgbClr val="E93788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dkUpDiag">
                <a:fgClr>
                  <a:srgbClr val="E93788"/>
                </a:fgClr>
                <a:bgClr>
                  <a:srgbClr val="FFFFFF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4E-400A-8124-A5183661C134}"/>
              </c:ext>
            </c:extLst>
          </c:dPt>
          <c:dPt>
            <c:idx val="1"/>
            <c:invertIfNegative val="0"/>
            <c:bubble3D val="0"/>
            <c:spPr>
              <a:pattFill prst="dkUpDiag">
                <a:fgClr>
                  <a:srgbClr val="E93788"/>
                </a:fgClr>
                <a:bgClr>
                  <a:srgbClr val="FFFFFF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4E-400A-8124-A5183661C134}"/>
              </c:ext>
            </c:extLst>
          </c:dPt>
          <c:dPt>
            <c:idx val="2"/>
            <c:invertIfNegative val="0"/>
            <c:bubble3D val="0"/>
            <c:spPr>
              <a:pattFill prst="dkUpDiag">
                <a:fgClr>
                  <a:srgbClr val="E93788"/>
                </a:fgClr>
                <a:bgClr>
                  <a:srgbClr val="FFFFFF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54E-400A-8124-A5183661C1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ZM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'Zambia Ministry of Health'!$B$27:$C$32</c:f>
              <c:multiLvlStrCache>
                <c:ptCount val="6"/>
                <c:lvl>
                  <c:pt idx="0">
                    <c:v>Jan </c:v>
                  </c:pt>
                  <c:pt idx="1">
                    <c:v>Feb</c:v>
                  </c:pt>
                  <c:pt idx="2">
                    <c:v>Mar</c:v>
                  </c:pt>
                  <c:pt idx="3">
                    <c:v>Jan</c:v>
                  </c:pt>
                  <c:pt idx="4">
                    <c:v>Feb</c:v>
                  </c:pt>
                  <c:pt idx="5">
                    <c:v>Mar</c:v>
                  </c:pt>
                </c:lvl>
                <c:lvl>
                  <c:pt idx="0">
                    <c:v>Q1 2024</c:v>
                  </c:pt>
                  <c:pt idx="3">
                    <c:v>Q1 2025</c:v>
                  </c:pt>
                </c:lvl>
              </c:multiLvlStrCache>
            </c:multiLvlStrRef>
          </c:cat>
          <c:val>
            <c:numRef>
              <c:f>'Zambia Ministry of Health'!$D$27:$D$32</c:f>
              <c:numCache>
                <c:formatCode>#,##0</c:formatCode>
                <c:ptCount val="6"/>
                <c:pt idx="0">
                  <c:v>23446</c:v>
                </c:pt>
                <c:pt idx="1">
                  <c:v>25801</c:v>
                </c:pt>
                <c:pt idx="2">
                  <c:v>22559</c:v>
                </c:pt>
                <c:pt idx="3">
                  <c:v>12429</c:v>
                </c:pt>
                <c:pt idx="4">
                  <c:v>7144</c:v>
                </c:pt>
                <c:pt idx="5">
                  <c:v>9906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E-400A-8124-A5183661C1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-27"/>
        <c:axId val="461970096"/>
        <c:axId val="461965296"/>
      </c:barChart>
      <c:catAx>
        <c:axId val="461970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alpha val="3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461965296"/>
        <c:crosses val="autoZero"/>
        <c:auto val="1"/>
        <c:lblAlgn val="ctr"/>
        <c:lblOffset val="100"/>
        <c:noMultiLvlLbl val="0"/>
      </c:catAx>
      <c:valAx>
        <c:axId val="46196529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6197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FFFFFF"/>
    </a:solidFill>
    <a:ln>
      <a:solidFill>
        <a:srgbClr val="FFFFFF">
          <a:lumMod val="75000"/>
        </a:srgbClr>
      </a:solidFill>
    </a:ln>
    <a:effectLst/>
  </c:spPr>
  <c:txPr>
    <a:bodyPr/>
    <a:lstStyle/>
    <a:p>
      <a:pPr>
        <a:defRPr sz="1000">
          <a:latin typeface="+mn-lt"/>
        </a:defRPr>
      </a:pPr>
      <a:endParaRPr lang="en-ZM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4454232706854"/>
          <c:y val="0.18483442994283245"/>
          <c:w val="0.74271878310315065"/>
          <c:h val="0.70805943530398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'Zambia Ministry of Health'!$B$15</c:f>
              <c:strCache>
                <c:ptCount val="1"/>
                <c:pt idx="0">
                  <c:v>Q1 2024</c:v>
                </c:pt>
              </c:strCache>
            </c:strRef>
          </c:tx>
          <c:spPr>
            <a:pattFill prst="wdUpDiag">
              <a:fgClr>
                <a:srgbClr val="3FCDFF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ZM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'Zambia Ministry of Health'!$C$14</c:f>
              <c:strCache>
                <c:ptCount val="1"/>
                <c:pt idx="0">
                  <c:v>Currently on ART</c:v>
                </c:pt>
              </c:strCache>
            </c:strRef>
          </c:cat>
          <c:val>
            <c:numRef>
              <c:f>'Zambia Ministry of Health'!$C$15</c:f>
              <c:numCache>
                <c:formatCode>_(* #,##0_);_(* \(#,##0\);_(* "-"??_);_(@_)</c:formatCode>
                <c:ptCount val="1"/>
                <c:pt idx="0">
                  <c:v>1287918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4-4E81-9321-4DF8C3D6F385}"/>
            </c:ext>
          </c:extLst>
        </c:ser>
        <c:ser>
          <c:idx val="1"/>
          <c:order val="1"/>
          <c:tx>
            <c:strRef>
              <c:f>'Zambia Ministry of Health'!$B$16</c:f>
              <c:strCache>
                <c:ptCount val="1"/>
                <c:pt idx="0">
                  <c:v>Q1 2025</c:v>
                </c:pt>
              </c:strCache>
            </c:strRef>
          </c:tx>
          <c:spPr>
            <a:solidFill>
              <a:srgbClr val="138AD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ZM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'Zambia Ministry of Health'!$C$14</c:f>
              <c:strCache>
                <c:ptCount val="1"/>
                <c:pt idx="0">
                  <c:v>Currently on ART</c:v>
                </c:pt>
              </c:strCache>
            </c:strRef>
          </c:cat>
          <c:val>
            <c:numRef>
              <c:f>'Zambia Ministry of Health'!$C$16</c:f>
              <c:numCache>
                <c:formatCode>_(* #,##0_);_(* \(#,##0\);_(* "-"??_);_(@_)</c:formatCode>
                <c:ptCount val="1"/>
                <c:pt idx="0">
                  <c:v>1303960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4-4E81-9321-4DF8C3D6F3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82"/>
        <c:axId val="1991887856"/>
        <c:axId val="1991897936"/>
      </c:barChart>
      <c:catAx>
        <c:axId val="1991887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1897936"/>
        <c:crosses val="autoZero"/>
        <c:auto val="1"/>
        <c:lblAlgn val="ctr"/>
        <c:lblOffset val="100"/>
        <c:noMultiLvlLbl val="0"/>
      </c:catAx>
      <c:valAx>
        <c:axId val="1991897936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alpha val="7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99188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40348966367405"/>
          <c:y val="0.90975289638858126"/>
          <c:w val="0.63164596450966271"/>
          <c:h val="9.0247103611418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ZM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bg1">
          <a:lumMod val="85000"/>
        </a:schemeClr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ZM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C00000"/>
                </a:solidFill>
              </a:rPr>
              <a:t>VMMC's Reported</a:t>
            </a:r>
          </a:p>
        </c:rich>
      </c:tx>
      <c:layout>
        <c:manualLayout>
          <c:xMode val="edge"/>
          <c:yMode val="edge"/>
          <c:x val="0.31808541001401336"/>
          <c:y val="9.94728340681030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M"/>
        </a:p>
      </c:txPr>
    </c:title>
    <c:autoTitleDeleted val="0"/>
    <c:plotArea>
      <c:layout>
        <c:manualLayout>
          <c:layoutTarget val="inner"/>
          <c:xMode val="edge"/>
          <c:yMode val="edge"/>
          <c:x val="2.9372971844715046E-2"/>
          <c:y val="0.22790667343357046"/>
          <c:w val="0.97062702815528501"/>
          <c:h val="0.54464111039868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'Zambia Ministry of Health'!$D$18</c:f>
              <c:strCache>
                <c:ptCount val="1"/>
                <c:pt idx="0">
                  <c:v>VMMC's Reported</c:v>
                </c:pt>
              </c:strCache>
            </c:strRef>
          </c:tx>
          <c:spPr>
            <a:solidFill>
              <a:srgbClr val="14CE8C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dkUpDiag">
                <a:fgClr>
                  <a:srgbClr val="14CE8C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79-4AFD-89C2-4DFAA9A96289}"/>
              </c:ext>
            </c:extLst>
          </c:dPt>
          <c:dPt>
            <c:idx val="1"/>
            <c:invertIfNegative val="0"/>
            <c:bubble3D val="0"/>
            <c:spPr>
              <a:pattFill prst="dkUpDiag">
                <a:fgClr>
                  <a:srgbClr val="14CE8C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D79-4AFD-89C2-4DFAA9A96289}"/>
              </c:ext>
            </c:extLst>
          </c:dPt>
          <c:dPt>
            <c:idx val="2"/>
            <c:invertIfNegative val="0"/>
            <c:bubble3D val="0"/>
            <c:spPr>
              <a:pattFill prst="dkUpDiag">
                <a:fgClr>
                  <a:srgbClr val="14CE8C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79-4AFD-89C2-4DFAA9A962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ZM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'Zambia Ministry of Health'!$B$19:$C$24</c:f>
              <c:multiLvlStrCache>
                <c:ptCount val="6"/>
                <c:lvl>
                  <c:pt idx="0">
                    <c:v>Jan </c:v>
                  </c:pt>
                  <c:pt idx="1">
                    <c:v>Feb</c:v>
                  </c:pt>
                  <c:pt idx="2">
                    <c:v>Mar</c:v>
                  </c:pt>
                  <c:pt idx="3">
                    <c:v>Jan</c:v>
                  </c:pt>
                  <c:pt idx="4">
                    <c:v>Feb</c:v>
                  </c:pt>
                  <c:pt idx="5">
                    <c:v>Mar</c:v>
                  </c:pt>
                </c:lvl>
                <c:lvl>
                  <c:pt idx="0">
                    <c:v>Q1 2024</c:v>
                  </c:pt>
                  <c:pt idx="3">
                    <c:v>Q1 2025</c:v>
                  </c:pt>
                </c:lvl>
              </c:multiLvlStrCache>
            </c:multiLvlStrRef>
          </c:cat>
          <c:val>
            <c:numRef>
              <c:f>'Zambia Ministry of Health'!$D$19:$D$24</c:f>
              <c:numCache>
                <c:formatCode>#,##0</c:formatCode>
                <c:ptCount val="6"/>
                <c:pt idx="0">
                  <c:v>31745</c:v>
                </c:pt>
                <c:pt idx="1">
                  <c:v>42368</c:v>
                </c:pt>
                <c:pt idx="2">
                  <c:v>33029</c:v>
                </c:pt>
                <c:pt idx="3">
                  <c:v>24469</c:v>
                </c:pt>
                <c:pt idx="4">
                  <c:v>15835</c:v>
                </c:pt>
                <c:pt idx="5">
                  <c:v>21664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9-4AFD-89C2-4DFAA9A96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7"/>
        <c:axId val="461970096"/>
        <c:axId val="461965296"/>
      </c:barChart>
      <c:catAx>
        <c:axId val="46197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461965296"/>
        <c:crosses val="autoZero"/>
        <c:auto val="1"/>
        <c:lblAlgn val="ctr"/>
        <c:lblOffset val="100"/>
        <c:noMultiLvlLbl val="0"/>
      </c:catAx>
      <c:valAx>
        <c:axId val="461965296"/>
        <c:scaling>
          <c:orientation val="minMax"/>
          <c:max val="42400"/>
        </c:scaling>
        <c:delete val="1"/>
        <c:axPos val="l"/>
        <c:numFmt formatCode="#,##0" sourceLinked="1"/>
        <c:majorTickMark val="out"/>
        <c:minorTickMark val="none"/>
        <c:tickLblPos val="nextTo"/>
        <c:crossAx val="46197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bg1">
          <a:lumMod val="75000"/>
        </a:schemeClr>
      </a:solidFill>
    </a:ln>
    <a:effectLst/>
  </c:spPr>
  <c:txPr>
    <a:bodyPr/>
    <a:lstStyle/>
    <a:p>
      <a:pPr>
        <a:defRPr sz="1000">
          <a:latin typeface="+mn-lt"/>
        </a:defRPr>
      </a:pPr>
      <a:endParaRPr lang="en-ZM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AC4D20E5-D8F7-594B-9D91-F763D43B9AF7}" type="datetimeFigureOut">
              <a:rPr lang="en-GB" smtClean="0"/>
              <a:pPr/>
              <a:t>11/07/2025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1BE8DCDC-D13C-2549-BE6A-717E9EED41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3FDC6-A1EF-4DA5-B80E-A71D12F9E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C03AAD-FF9B-31A7-92B3-5ECB02643F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DCFFE1-D996-E675-63B5-919B61311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B6A5A-B675-10AB-919B-20CD119255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42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08299-B85A-F314-54DD-85DE89FBA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9825A3-0C1F-B772-AB8E-0CDD8ECAB6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85CBFF-AA2A-71E2-8BED-59D2D4683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8470F-F748-CE06-518B-05FA11C168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307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M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03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061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8E0D4-6EF0-3EB0-0E31-87794E2FD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8E52AA-9AEB-E39B-97E6-E66170CCFD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6BF392-2390-BBD3-BBB7-F55BB61C5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706A8-09DE-A851-DECF-47E8FA1F4E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161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5BAED-1FEC-70BE-EF71-C55403222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FB564B-62BE-CB9C-7452-65C4E7D2F6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EAF29C-EC17-5E43-29B6-0BA18F031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480CC-AF25-924A-0E2C-781694FCA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83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EE960-E5CB-EE5C-DA5E-D80AD7785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753069-EC2C-AD3A-E0A3-CE93A1304B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D2A2A-9169-B3CC-6366-9F1D1883A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E74F2-858F-C2D6-F4E2-E751ADFEE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94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/>
              <a:t>Presenter name &amp; affiliation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59130A-C07C-74F5-F7D0-98CA8D6D1EA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29D7D-D7E4-DEA4-06F6-B53D5751B174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A287E0-F360-9745-7D9A-2B2D692B3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30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72945" y="0"/>
            <a:ext cx="391905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D19E5D-1282-87A4-93A4-11553F954FD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C306E-AD59-43C3-D70E-86E449BC15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72945" y="0"/>
            <a:ext cx="3919055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3328" y="979714"/>
            <a:ext cx="4734000" cy="4898572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6264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8272945" y="0"/>
            <a:ext cx="391905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8773D-E656-BD7A-BE14-0725A078805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D36A2C-4863-1EEA-047B-F2720FB9C9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8272945" y="0"/>
            <a:ext cx="3919055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4702" y="979714"/>
            <a:ext cx="4734000" cy="489857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92379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0" y="2097090"/>
            <a:ext cx="2381293" cy="4760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0024D6-6A30-B67A-32FF-6B94A865A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2097090"/>
            <a:ext cx="2381293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18769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5EA44B-9987-7510-17D4-631C27543142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548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172C7C-A38E-5817-CEC8-6B6E4755A16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1A4B5-C84D-1847-5E82-223FAD82B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7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A4F27-4DA0-09FA-F328-C702D6A3E7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97091"/>
            <a:ext cx="3569400" cy="475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1F9E75-901E-3650-0FBC-12ABDFE02D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97091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9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D48287-018F-E759-88F6-8D0431D9724E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55DC59-D327-85C6-A111-70C68B6D41D2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B34D25-7B70-DD47-8219-EC14A2D2BC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5A2AB-F9E2-F306-7694-B7D9BDB27B2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026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DDE31-B47E-39E8-CFAC-7E55D348599D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18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0D54A-CC44-1BF0-4CF8-636188BBAC5D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444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12F13-5D47-FD64-1DE9-3A05ECCB5E4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733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0D675-CDCD-957C-2EAF-0477619803DB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8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218042" y="311337"/>
            <a:ext cx="1956783" cy="1458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212F70-90EB-3BAF-E681-A249F7946CB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250126" y="311337"/>
            <a:ext cx="1956783" cy="14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6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7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7" r:id="rId12"/>
    <p:sldLayoutId id="214748371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88" y="1470458"/>
            <a:ext cx="7602370" cy="4296397"/>
          </a:xfrm>
        </p:spPr>
        <p:txBody>
          <a:bodyPr anchor="ctr" anchorCtr="0">
            <a:noAutofit/>
          </a:bodyPr>
          <a:lstStyle/>
          <a:p>
            <a:r>
              <a:rPr lang="en-US" sz="4000" dirty="0"/>
              <a:t>Assessing the impact of USG funding cuts on Zambia’s HIV Prevention  programming: a retrospective review of PrEP and VMMC uptake (2024–2025)</a:t>
            </a:r>
            <a:endParaRPr lang="en-GB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4B2F-E52F-9015-D192-CF183D25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837504"/>
            <a:ext cx="7357344" cy="79887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Session title: </a:t>
            </a:r>
            <a:r>
              <a:rPr lang="en-ZM" dirty="0"/>
              <a:t>No retreat, no surrender: Sustaining the HIV response in times of turmoil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388" y="371189"/>
            <a:ext cx="7357344" cy="385199"/>
          </a:xfrm>
        </p:spPr>
        <p:txBody>
          <a:bodyPr/>
          <a:lstStyle/>
          <a:p>
            <a:r>
              <a:rPr lang="en-GB" dirty="0"/>
              <a:t>Madaliso Silondwa, Clinton Health Access Initiative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1174" y="3839298"/>
            <a:ext cx="2975688" cy="2217528"/>
          </a:xfrm>
          <a:prstGeom prst="rect">
            <a:avLst/>
          </a:prstGeom>
        </p:spPr>
      </p:pic>
      <p:pic>
        <p:nvPicPr>
          <p:cNvPr id="7" name="Picture 6" descr="A logo with stars in a circle&#10;&#10;AI-generated content may be incorrect.">
            <a:extLst>
              <a:ext uri="{FF2B5EF4-FFF2-40B4-BE49-F238E27FC236}">
                <a16:creationId xmlns:a16="http://schemas.microsoft.com/office/drawing/2014/main" id="{8E2AC746-3A7B-6947-C710-E96EF27E27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4120" y="5526810"/>
            <a:ext cx="2087880" cy="1348163"/>
          </a:xfrm>
          <a:prstGeom prst="rect">
            <a:avLst/>
          </a:prstGeom>
        </p:spPr>
      </p:pic>
      <p:pic>
        <p:nvPicPr>
          <p:cNvPr id="8" name="Picture 7" descr="A person and person holding a flag&#10;&#10;AI-generated content may be incorrect.">
            <a:extLst>
              <a:ext uri="{FF2B5EF4-FFF2-40B4-BE49-F238E27FC236}">
                <a16:creationId xmlns:a16="http://schemas.microsoft.com/office/drawing/2014/main" id="{A450FBDB-24A2-1125-2605-5C03D8A3F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118" y="5766855"/>
            <a:ext cx="731520" cy="80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4E5FFE6B-D131-D786-03AC-701185BB5B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6388" y="1203767"/>
            <a:ext cx="7453312" cy="5212908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r>
              <a:rPr lang="en-GB" dirty="0">
                <a:solidFill>
                  <a:schemeClr val="tx2"/>
                </a:solidFill>
              </a:rPr>
              <a:t>M</a:t>
            </a:r>
            <a:r>
              <a:rPr lang="en-GB" noProof="0" dirty="0">
                <a:solidFill>
                  <a:schemeClr val="tx2"/>
                </a:solidFill>
              </a:rPr>
              <a:t>ain question: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US" dirty="0"/>
              <a:t>What was the</a:t>
            </a:r>
            <a:r>
              <a:rPr lang="en-US" b="1" dirty="0"/>
              <a:t> immediate </a:t>
            </a:r>
            <a:r>
              <a:rPr lang="en-US" dirty="0"/>
              <a:t>impact of uptake on PrEP and VMMC following the recent USG funding cuts on HIV programming in Zambia</a:t>
            </a:r>
          </a:p>
          <a:p>
            <a:r>
              <a:rPr lang="en-GB" noProof="0" dirty="0">
                <a:solidFill>
                  <a:schemeClr val="tx2"/>
                </a:solidFill>
              </a:rPr>
              <a:t>Findings</a:t>
            </a:r>
            <a:r>
              <a:rPr lang="en-GB" dirty="0">
                <a:solidFill>
                  <a:schemeClr val="tx2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M" altLang="en-ZM" dirty="0"/>
              <a:t>Both PrEP and VMMC uptake declined significantly, with performance falling below 50% of quarterly targets.</a:t>
            </a:r>
            <a:endParaRPr lang="en-US" altLang="en-ZM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M" altLang="en-ZM" dirty="0"/>
              <a:t>ART coverage remained stable, indicating prevention services were more affected than treatment.</a:t>
            </a:r>
            <a:endParaRPr lang="en-US" dirty="0"/>
          </a:p>
          <a:p>
            <a:r>
              <a:rPr lang="en-GB" noProof="0" dirty="0">
                <a:solidFill>
                  <a:schemeClr val="tx2"/>
                </a:solidFill>
              </a:rPr>
              <a:t>Why is it important: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US" dirty="0"/>
              <a:t>The disruptions reversed key prevention gains, especially in high-burden provinces. This threatens epidemic control and highlights the need for more resilient, government-led systems and diversified financing to sustain HIV programming.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D8B8B53B-6312-1D9A-37B0-FF76CC23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1722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5E685-32B1-6DD4-87D6-BC12E27A4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9D86CB-CB45-0E5D-8AD6-8FE3383364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5740" y="0"/>
            <a:ext cx="3451860" cy="204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ZM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E91B081D-3B6E-B9FB-0EE0-23D12439B3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4578175" y="-3218"/>
            <a:ext cx="3818986" cy="6858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6522C2F-A590-DF91-2D47-C472465433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744412" y="0"/>
            <a:ext cx="3818986" cy="685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BEA64B0-F9CE-65EF-0BF9-987930AF91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l="79460"/>
          <a:stretch>
            <a:fillRect/>
          </a:stretch>
        </p:blipFill>
        <p:spPr>
          <a:xfrm>
            <a:off x="-27942" y="-9090"/>
            <a:ext cx="784427" cy="6858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1729D05-3CB9-14CC-1708-6875E8F81C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8397161" y="9863"/>
            <a:ext cx="3818986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6B49EB4-E927-21C4-602A-8C7019E6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631" y="245930"/>
            <a:ext cx="4283476" cy="782249"/>
          </a:xfrm>
        </p:spPr>
        <p:txBody>
          <a:bodyPr>
            <a:normAutofit/>
          </a:bodyPr>
          <a:lstStyle/>
          <a:p>
            <a:r>
              <a:rPr lang="en-GB" noProof="0" dirty="0"/>
              <a:t>Background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4AC886-88EF-593A-26C5-C493160FBC00}"/>
              </a:ext>
            </a:extLst>
          </p:cNvPr>
          <p:cNvSpPr txBox="1">
            <a:spLocks/>
          </p:cNvSpPr>
          <p:nvPr/>
        </p:nvSpPr>
        <p:spPr>
          <a:xfrm>
            <a:off x="5313086" y="5137100"/>
            <a:ext cx="6222077" cy="18519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Zambia has made strides in reducing the HIV burden with </a:t>
            </a:r>
            <a:r>
              <a:rPr lang="en-US" b="1" dirty="0">
                <a:solidFill>
                  <a:schemeClr val="tx2"/>
                </a:solidFill>
              </a:rPr>
              <a:t>annual new infections dropping by over 50% between 2017 and 2024 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ECD0DA5-8F04-8763-28D0-428DEAD55E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339586"/>
              </p:ext>
            </p:extLst>
          </p:nvPr>
        </p:nvGraphicFramePr>
        <p:xfrm>
          <a:off x="5187521" y="1341049"/>
          <a:ext cx="6347643" cy="343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1D7491EE-8833-1984-327A-7542A195B8AA}"/>
              </a:ext>
            </a:extLst>
          </p:cNvPr>
          <p:cNvSpPr txBox="1">
            <a:spLocks/>
          </p:cNvSpPr>
          <p:nvPr/>
        </p:nvSpPr>
        <p:spPr>
          <a:xfrm>
            <a:off x="737450" y="5137100"/>
            <a:ext cx="4036965" cy="116678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Total Population: 20 million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9A3752-054F-D49F-BCC1-D887D1893A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51" r="1974" b="8899"/>
          <a:stretch>
            <a:fillRect/>
          </a:stretch>
        </p:blipFill>
        <p:spPr>
          <a:xfrm>
            <a:off x="771262" y="1341049"/>
            <a:ext cx="3969343" cy="343698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7C0EB4C-4B95-529D-146E-035F9F05E061}"/>
              </a:ext>
            </a:extLst>
          </p:cNvPr>
          <p:cNvSpPr txBox="1"/>
          <p:nvPr/>
        </p:nvSpPr>
        <p:spPr>
          <a:xfrm>
            <a:off x="1147434" y="1347349"/>
            <a:ext cx="33119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0">
              <a:defRPr lang="en-US" sz="14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spc="0" baseline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HIV incidence per 1,000, all ages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84A8656-001D-0646-B5EF-62DE5797E4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787" t="89159" r="31216" b="1466"/>
          <a:stretch>
            <a:fillRect/>
          </a:stretch>
        </p:blipFill>
        <p:spPr>
          <a:xfrm>
            <a:off x="3053040" y="4197613"/>
            <a:ext cx="1338739" cy="3302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5115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E9B7E-EF4D-8036-C148-AD1F77EEA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40C115-2AAC-1F1D-35CD-B26B1866CE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5740" y="0"/>
            <a:ext cx="3451860" cy="204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ZM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E8044845-924B-46E6-83EE-ABEEACD40B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4578175" y="-3218"/>
            <a:ext cx="3818986" cy="6858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4133E05-80EF-105A-1D9E-4639E15CBF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744412" y="0"/>
            <a:ext cx="3818986" cy="685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5F24A5E-486C-5DB5-4782-13F7DD85D0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l="79460"/>
          <a:stretch>
            <a:fillRect/>
          </a:stretch>
        </p:blipFill>
        <p:spPr>
          <a:xfrm>
            <a:off x="-27942" y="-9090"/>
            <a:ext cx="784427" cy="6858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AC52EEE-2DCE-F58B-F5AB-DC464C6FBB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8397161" y="9863"/>
            <a:ext cx="3818986" cy="6858000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 txBox="1">
            <a:spLocks/>
          </p:cNvSpPr>
          <p:nvPr/>
        </p:nvSpPr>
        <p:spPr>
          <a:xfrm>
            <a:off x="2183419" y="333370"/>
            <a:ext cx="7632700" cy="6477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PrEP &amp; VMMC in Zambia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7DA222B-9215-3BCC-54A4-3120F3394A4E}"/>
              </a:ext>
            </a:extLst>
          </p:cNvPr>
          <p:cNvSpPr txBox="1">
            <a:spLocks/>
          </p:cNvSpPr>
          <p:nvPr/>
        </p:nvSpPr>
        <p:spPr>
          <a:xfrm>
            <a:off x="6472052" y="1424894"/>
            <a:ext cx="5449141" cy="509973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Zambia’s commitment to curb HIV has driven strong investments in programs such as VMMC &amp; PrEP</a:t>
            </a:r>
            <a:endParaRPr lang="en-US" sz="2400" dirty="0">
              <a:ea typeface="Verdana"/>
            </a:endParaRPr>
          </a:p>
          <a:p>
            <a:r>
              <a:rPr lang="en-US" sz="2400" dirty="0"/>
              <a:t>Expansion of these programs has been driven by significant funding from the US government</a:t>
            </a:r>
          </a:p>
          <a:p>
            <a:r>
              <a:rPr lang="en-US" sz="2400" dirty="0"/>
              <a:t>However, recent funding cuts introduced disruptions, with implications for Zambia’s ability to sustain epidemic control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0B2007-431F-6A26-5FC0-57EB5A123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545" y="1063434"/>
            <a:ext cx="1275666" cy="18215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37F105-D225-50A9-01C2-0BA1510D7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17" y="526225"/>
            <a:ext cx="1161600" cy="175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F66A761-6857-CF1C-7B95-B5B9DECC1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0671957"/>
              </p:ext>
            </p:extLst>
          </p:nvPr>
        </p:nvGraphicFramePr>
        <p:xfrm>
          <a:off x="270807" y="2920359"/>
          <a:ext cx="5740957" cy="3445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FB89A463-C471-73C7-2728-607C7EBB72B0}"/>
              </a:ext>
            </a:extLst>
          </p:cNvPr>
          <p:cNvSpPr/>
          <p:nvPr/>
        </p:nvSpPr>
        <p:spPr>
          <a:xfrm>
            <a:off x="2948020" y="1362262"/>
            <a:ext cx="3362493" cy="1608552"/>
          </a:xfrm>
          <a:prstGeom prst="wedgeRectCallout">
            <a:avLst>
              <a:gd name="adj1" fmla="val 25140"/>
              <a:gd name="adj2" fmla="val 6946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ctr"/>
          <a:lstStyle/>
          <a:p>
            <a:pPr algn="l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Zambia’s PrEP program has grown rapidly since 2017, with &gt;190K initiations in 2024 through &gt;2.2K sites</a:t>
            </a:r>
          </a:p>
        </p:txBody>
      </p:sp>
      <p:pic>
        <p:nvPicPr>
          <p:cNvPr id="1026" name="Picture 2" descr="Prep ">
            <a:extLst>
              <a:ext uri="{FF2B5EF4-FFF2-40B4-BE49-F238E27FC236}">
                <a16:creationId xmlns:a16="http://schemas.microsoft.com/office/drawing/2014/main" id="{BC1ED37A-452A-F7B7-FFB4-AF517E0E2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9" y="3189294"/>
            <a:ext cx="1064591" cy="9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23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CC679E-33A3-F27D-05FD-4731EEBBA622}"/>
              </a:ext>
            </a:extLst>
          </p:cNvPr>
          <p:cNvSpPr/>
          <p:nvPr/>
        </p:nvSpPr>
        <p:spPr>
          <a:xfrm>
            <a:off x="176981" y="238883"/>
            <a:ext cx="2261419" cy="1501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ZM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512588-AD71-A541-8C67-D48304F18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5" y="1330036"/>
            <a:ext cx="6029138" cy="475834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A </a:t>
            </a:r>
            <a:r>
              <a:rPr lang="en-US" sz="2400" b="1" dirty="0"/>
              <a:t>retrospective observational analysis</a:t>
            </a:r>
            <a:r>
              <a:rPr lang="en-US" sz="2400" dirty="0"/>
              <a:t> was conducted using secondary data from Zambia’s Ministry of Health DHIS2 platform, the national HMIS.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000" dirty="0"/>
              <a:t>• </a:t>
            </a:r>
            <a:r>
              <a:rPr lang="en-US" sz="2000" b="1" dirty="0"/>
              <a:t>Timeframe: </a:t>
            </a:r>
            <a:r>
              <a:rPr lang="en-US" sz="2000" dirty="0"/>
              <a:t>Quarter 1 of 2024 compared to Quarter 1 of 2025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000" dirty="0"/>
              <a:t>• </a:t>
            </a:r>
            <a:r>
              <a:rPr lang="en-US" sz="2000" b="1" dirty="0"/>
              <a:t>Indicators analyzed: </a:t>
            </a:r>
            <a:r>
              <a:rPr lang="en-US" sz="2000" dirty="0"/>
              <a:t>PrEP Initiations, VMMC Uptake, ART Clients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000" dirty="0"/>
              <a:t>• </a:t>
            </a:r>
            <a:r>
              <a:rPr lang="en-US" sz="2000" b="1" dirty="0"/>
              <a:t>Funding model comparisons:</a:t>
            </a:r>
            <a:r>
              <a:rPr lang="en-US" sz="2000" dirty="0"/>
              <a:t> USAID/CDC supported provinces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6D1EF3-464C-2441-9B81-0D92458A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453" y="238883"/>
            <a:ext cx="6343632" cy="5307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600" noProof="0" dirty="0"/>
              <a:t>Methodology Overview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8DAD05-BE4E-80F1-9C0E-B27832A75206}"/>
              </a:ext>
            </a:extLst>
          </p:cNvPr>
          <p:cNvSpPr/>
          <p:nvPr/>
        </p:nvSpPr>
        <p:spPr>
          <a:xfrm>
            <a:off x="6886667" y="1128155"/>
            <a:ext cx="4928260" cy="4960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/>
          </a:p>
        </p:txBody>
      </p:sp>
      <p:pic>
        <p:nvPicPr>
          <p:cNvPr id="2050" name="Picture 2" descr="Exploration ">
            <a:extLst>
              <a:ext uri="{FF2B5EF4-FFF2-40B4-BE49-F238E27FC236}">
                <a16:creationId xmlns:a16="http://schemas.microsoft.com/office/drawing/2014/main" id="{B2BBB192-E463-1F05-DA36-2A48D1C2B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866" y="147723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143B4F-5F29-1E4C-FE17-358465890000}"/>
              </a:ext>
            </a:extLst>
          </p:cNvPr>
          <p:cNvGrpSpPr/>
          <p:nvPr/>
        </p:nvGrpSpPr>
        <p:grpSpPr>
          <a:xfrm>
            <a:off x="7243900" y="4547115"/>
            <a:ext cx="1074718" cy="914400"/>
            <a:chOff x="6541308" y="4535838"/>
            <a:chExt cx="1074718" cy="9144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1744134-FD22-5F3C-D9A7-CCDC3B6074BD}"/>
                </a:ext>
              </a:extLst>
            </p:cNvPr>
            <p:cNvSpPr/>
            <p:nvPr/>
          </p:nvSpPr>
          <p:spPr>
            <a:xfrm>
              <a:off x="6553183" y="4535838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96FFFA-74F7-B739-68A0-697BBCA518C5}"/>
                </a:ext>
              </a:extLst>
            </p:cNvPr>
            <p:cNvSpPr txBox="1"/>
            <p:nvPr/>
          </p:nvSpPr>
          <p:spPr>
            <a:xfrm>
              <a:off x="6541308" y="4808372"/>
              <a:ext cx="10747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VMMC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E807D9-5C5C-667B-21B0-F49F04EFA66E}"/>
              </a:ext>
            </a:extLst>
          </p:cNvPr>
          <p:cNvCxnSpPr>
            <a:cxnSpLocks/>
          </p:cNvCxnSpPr>
          <p:nvPr/>
        </p:nvCxnSpPr>
        <p:spPr>
          <a:xfrm>
            <a:off x="9306266" y="3306030"/>
            <a:ext cx="0" cy="5221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01A5BA-7B91-2C81-3D9E-E54ED6D474B6}"/>
              </a:ext>
            </a:extLst>
          </p:cNvPr>
          <p:cNvCxnSpPr>
            <a:cxnSpLocks/>
          </p:cNvCxnSpPr>
          <p:nvPr/>
        </p:nvCxnSpPr>
        <p:spPr>
          <a:xfrm flipH="1" flipV="1">
            <a:off x="7625907" y="3828156"/>
            <a:ext cx="3361902" cy="235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92E3E4-C11D-C2AB-EC48-71E1F92BB917}"/>
              </a:ext>
            </a:extLst>
          </p:cNvPr>
          <p:cNvCxnSpPr>
            <a:cxnSpLocks/>
          </p:cNvCxnSpPr>
          <p:nvPr/>
        </p:nvCxnSpPr>
        <p:spPr>
          <a:xfrm flipH="1">
            <a:off x="7625907" y="3838305"/>
            <a:ext cx="0" cy="382271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Prep ">
            <a:extLst>
              <a:ext uri="{FF2B5EF4-FFF2-40B4-BE49-F238E27FC236}">
                <a16:creationId xmlns:a16="http://schemas.microsoft.com/office/drawing/2014/main" id="{A82E8284-F5B8-36AD-0247-7885FC653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179" y="4489290"/>
            <a:ext cx="914398" cy="91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2919E7-8FFD-2A3A-8D4B-1CC491A381E8}"/>
              </a:ext>
            </a:extLst>
          </p:cNvPr>
          <p:cNvCxnSpPr>
            <a:cxnSpLocks/>
          </p:cNvCxnSpPr>
          <p:nvPr/>
        </p:nvCxnSpPr>
        <p:spPr>
          <a:xfrm>
            <a:off x="9306266" y="3803884"/>
            <a:ext cx="21112" cy="416692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CDE377-7A65-9660-F5F4-F40D3DA38162}"/>
              </a:ext>
            </a:extLst>
          </p:cNvPr>
          <p:cNvCxnSpPr>
            <a:cxnSpLocks/>
          </p:cNvCxnSpPr>
          <p:nvPr/>
        </p:nvCxnSpPr>
        <p:spPr>
          <a:xfrm flipH="1">
            <a:off x="10940822" y="3838304"/>
            <a:ext cx="0" cy="382271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41B8AA7-B263-C4CF-A5A1-CDF2DB5557B2}"/>
              </a:ext>
            </a:extLst>
          </p:cNvPr>
          <p:cNvGrpSpPr/>
          <p:nvPr/>
        </p:nvGrpSpPr>
        <p:grpSpPr>
          <a:xfrm>
            <a:off x="9750568" y="3870318"/>
            <a:ext cx="2300844" cy="2306932"/>
            <a:chOff x="9647889" y="4439021"/>
            <a:chExt cx="2300844" cy="2306932"/>
          </a:xfrm>
        </p:grpSpPr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8AF354C0-A0E6-B37B-3688-F96C318AB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7889" y="4439021"/>
              <a:ext cx="2300844" cy="230693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C205DF-0795-4E0A-5193-D56CF0754A5F}"/>
                </a:ext>
              </a:extLst>
            </p:cNvPr>
            <p:cNvSpPr txBox="1"/>
            <p:nvPr/>
          </p:nvSpPr>
          <p:spPr>
            <a:xfrm rot="19408568">
              <a:off x="10687962" y="4977257"/>
              <a:ext cx="8468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357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A7E04B5-2F74-6506-973F-63F8EF3CCC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5740" y="0"/>
            <a:ext cx="3451860" cy="204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ZM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523FC01-15B4-4B04-6ED2-66F270DF40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4578175" y="-3218"/>
            <a:ext cx="3818986" cy="6858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B76B798-A3E1-7F7C-F0F4-A667B02DAE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744412" y="0"/>
            <a:ext cx="3818986" cy="685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6DDDF6F8-A11E-082D-5497-B7A4581BC8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l="79460"/>
          <a:stretch>
            <a:fillRect/>
          </a:stretch>
        </p:blipFill>
        <p:spPr>
          <a:xfrm>
            <a:off x="-27942" y="-9090"/>
            <a:ext cx="784427" cy="6858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90FD42B-DC0D-8971-3CA5-EF289D1CF3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8397161" y="9863"/>
            <a:ext cx="3818986" cy="6858000"/>
          </a:xfrm>
          <a:prstGeom prst="rect">
            <a:avLst/>
          </a:prstGeom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783FBC5-FCEA-211E-DD81-1F884BF6BF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18576"/>
              </p:ext>
            </p:extLst>
          </p:nvPr>
        </p:nvGraphicFramePr>
        <p:xfrm>
          <a:off x="748001" y="3547111"/>
          <a:ext cx="614197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D96AF1B-F244-74C0-0D34-CDE0EAF3A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71" y="43926"/>
            <a:ext cx="11669202" cy="685987"/>
          </a:xfrm>
        </p:spPr>
        <p:txBody>
          <a:bodyPr anchor="ctr">
            <a:noAutofit/>
          </a:bodyPr>
          <a:lstStyle/>
          <a:p>
            <a:r>
              <a:rPr lang="en-GB" sz="2600" noProof="0" dirty="0"/>
              <a:t>Declines in VMMC &amp; PrEP uptake and stability with treatment</a:t>
            </a:r>
            <a:endParaRPr lang="en-GB" sz="2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B6FA-761F-EBD1-45EC-E00DE08954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11843" y="3547112"/>
            <a:ext cx="4841951" cy="298915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noProof="0" dirty="0">
                <a:solidFill>
                  <a:schemeClr val="tx2"/>
                </a:solidFill>
              </a:rPr>
              <a:t>Stable ART </a:t>
            </a:r>
            <a:r>
              <a:rPr lang="en-GB" noProof="0" dirty="0"/>
              <a:t>following January </a:t>
            </a:r>
            <a:r>
              <a:rPr lang="en-GB" dirty="0"/>
              <a:t>USG funding cuts </a:t>
            </a:r>
            <a:r>
              <a:rPr lang="en-GB" noProof="0" dirty="0"/>
              <a:t>compared to a </a:t>
            </a:r>
            <a:r>
              <a:rPr lang="en-GB" b="1" noProof="0" dirty="0">
                <a:solidFill>
                  <a:schemeClr val="tx2"/>
                </a:solidFill>
              </a:rPr>
              <a:t>42%</a:t>
            </a:r>
            <a:r>
              <a:rPr lang="en-GB" noProof="0" dirty="0"/>
              <a:t> and </a:t>
            </a:r>
            <a:r>
              <a:rPr lang="en-GB" b="1" noProof="0" dirty="0">
                <a:solidFill>
                  <a:schemeClr val="tx2"/>
                </a:solidFill>
              </a:rPr>
              <a:t>59%</a:t>
            </a:r>
            <a:r>
              <a:rPr lang="en-GB" noProof="0" dirty="0"/>
              <a:t> decline in VMMCs performed and PrEP initiations respectively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While service delivery has continued through government staff, </a:t>
            </a:r>
            <a:r>
              <a:rPr lang="en-US" b="1" dirty="0">
                <a:solidFill>
                  <a:schemeClr val="accent3"/>
                </a:solidFill>
              </a:rPr>
              <a:t>reductions in human resources, demand generation, and community work limited PrEP &amp; VMMC access</a:t>
            </a:r>
            <a:r>
              <a:rPr lang="en-US" dirty="0"/>
              <a:t>, with some services fully down​</a:t>
            </a:r>
            <a:endParaRPr lang="en-GB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6853964-EE0B-97BA-22A5-FC3F62572B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924175"/>
              </p:ext>
            </p:extLst>
          </p:nvPr>
        </p:nvGraphicFramePr>
        <p:xfrm>
          <a:off x="7434964" y="839629"/>
          <a:ext cx="3818986" cy="258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5D933B7-47E1-4CC4-D73F-781DB7EEEE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234222"/>
              </p:ext>
            </p:extLst>
          </p:nvPr>
        </p:nvGraphicFramePr>
        <p:xfrm>
          <a:off x="748000" y="784861"/>
          <a:ext cx="6141973" cy="2644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40A3E9A2-EC1F-ECEC-EDB3-5CA9B46E1CF4}"/>
              </a:ext>
            </a:extLst>
          </p:cNvPr>
          <p:cNvSpPr txBox="1"/>
          <p:nvPr/>
        </p:nvSpPr>
        <p:spPr>
          <a:xfrm>
            <a:off x="7567366" y="839629"/>
            <a:ext cx="35839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2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C00000"/>
                </a:solidFill>
              </a:rPr>
              <a:t>HIV Treatment (ART Clients)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B181495-446C-36A8-BC02-40C78A63733D}"/>
              </a:ext>
            </a:extLst>
          </p:cNvPr>
          <p:cNvCxnSpPr>
            <a:cxnSpLocks/>
          </p:cNvCxnSpPr>
          <p:nvPr/>
        </p:nvCxnSpPr>
        <p:spPr>
          <a:xfrm flipV="1">
            <a:off x="3912555" y="1162813"/>
            <a:ext cx="0" cy="2186178"/>
          </a:xfrm>
          <a:prstGeom prst="line">
            <a:avLst/>
          </a:prstGeom>
          <a:ln w="19050">
            <a:solidFill>
              <a:srgbClr val="2DD390">
                <a:alpha val="53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8E9FB5C-0FE3-853B-CE1A-FAEB87E8A630}"/>
              </a:ext>
            </a:extLst>
          </p:cNvPr>
          <p:cNvCxnSpPr>
            <a:cxnSpLocks/>
          </p:cNvCxnSpPr>
          <p:nvPr/>
        </p:nvCxnSpPr>
        <p:spPr>
          <a:xfrm flipV="1">
            <a:off x="3912555" y="4028916"/>
            <a:ext cx="8255" cy="216805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  <a:alpha val="36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C4EBB17-902D-65BC-864D-D2F41D2CE2E5}"/>
              </a:ext>
            </a:extLst>
          </p:cNvPr>
          <p:cNvGrpSpPr/>
          <p:nvPr/>
        </p:nvGrpSpPr>
        <p:grpSpPr>
          <a:xfrm>
            <a:off x="227526" y="721360"/>
            <a:ext cx="1074718" cy="914400"/>
            <a:chOff x="6614556" y="4488873"/>
            <a:chExt cx="1074718" cy="914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18AF2BE-F4D6-9B31-38D0-8B8A2E87FB7F}"/>
                </a:ext>
              </a:extLst>
            </p:cNvPr>
            <p:cNvSpPr/>
            <p:nvPr/>
          </p:nvSpPr>
          <p:spPr>
            <a:xfrm>
              <a:off x="6626431" y="4488873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572762-FE70-0775-F67A-DECB15317CF2}"/>
                </a:ext>
              </a:extLst>
            </p:cNvPr>
            <p:cNvSpPr txBox="1"/>
            <p:nvPr/>
          </p:nvSpPr>
          <p:spPr>
            <a:xfrm>
              <a:off x="6614556" y="4761407"/>
              <a:ext cx="10747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VMMC</a:t>
              </a:r>
            </a:p>
          </p:txBody>
        </p:sp>
      </p:grpSp>
      <p:pic>
        <p:nvPicPr>
          <p:cNvPr id="17" name="Picture 4" descr="Prep ">
            <a:extLst>
              <a:ext uri="{FF2B5EF4-FFF2-40B4-BE49-F238E27FC236}">
                <a16:creationId xmlns:a16="http://schemas.microsoft.com/office/drawing/2014/main" id="{9F9E742F-60CE-F97E-1150-3F63B4939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58" y="3551664"/>
            <a:ext cx="784427" cy="71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2F385A6-3CE0-4CE4-C640-67C710F0C324}"/>
              </a:ext>
            </a:extLst>
          </p:cNvPr>
          <p:cNvGrpSpPr/>
          <p:nvPr/>
        </p:nvGrpSpPr>
        <p:grpSpPr>
          <a:xfrm>
            <a:off x="9930080" y="773839"/>
            <a:ext cx="2300844" cy="2306932"/>
            <a:chOff x="9192095" y="3890181"/>
            <a:chExt cx="2300844" cy="2306932"/>
          </a:xfrm>
        </p:grpSpPr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BCEDE551-0483-6AC6-0712-5E626C60A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095" y="3890181"/>
              <a:ext cx="2300844" cy="230693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9AF234-C079-4676-FB08-40CFB3B9407B}"/>
                </a:ext>
              </a:extLst>
            </p:cNvPr>
            <p:cNvSpPr txBox="1"/>
            <p:nvPr/>
          </p:nvSpPr>
          <p:spPr>
            <a:xfrm rot="19408568">
              <a:off x="10213965" y="4337142"/>
              <a:ext cx="10747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ART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AB951D-EC2E-EFBB-D744-573544668FB7}"/>
              </a:ext>
            </a:extLst>
          </p:cNvPr>
          <p:cNvCxnSpPr/>
          <p:nvPr/>
        </p:nvCxnSpPr>
        <p:spPr>
          <a:xfrm>
            <a:off x="3073236" y="4028916"/>
            <a:ext cx="17159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B37288-A76E-8502-81C4-B2DCC5CA9267}"/>
              </a:ext>
            </a:extLst>
          </p:cNvPr>
          <p:cNvCxnSpPr>
            <a:cxnSpLocks/>
          </p:cNvCxnSpPr>
          <p:nvPr/>
        </p:nvCxnSpPr>
        <p:spPr>
          <a:xfrm>
            <a:off x="4773043" y="4028916"/>
            <a:ext cx="0" cy="889795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6D956B8-BD34-0E25-C200-31886E67D980}"/>
              </a:ext>
            </a:extLst>
          </p:cNvPr>
          <p:cNvSpPr txBox="1"/>
          <p:nvPr/>
        </p:nvSpPr>
        <p:spPr>
          <a:xfrm>
            <a:off x="4063632" y="4159587"/>
            <a:ext cx="221841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/>
                </a:solidFill>
              </a:rPr>
              <a:t>59% DECLINE</a:t>
            </a:r>
            <a:endParaRPr lang="en-ZM" sz="2000" b="1" dirty="0">
              <a:solidFill>
                <a:schemeClr val="accent3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C008450-CAB4-E5CD-F4E5-3573BCDF9CCC}"/>
              </a:ext>
            </a:extLst>
          </p:cNvPr>
          <p:cNvCxnSpPr/>
          <p:nvPr/>
        </p:nvCxnSpPr>
        <p:spPr>
          <a:xfrm>
            <a:off x="3347318" y="1211718"/>
            <a:ext cx="17159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3CBF83C-8432-24BB-2E9F-07F97C7CA08D}"/>
              </a:ext>
            </a:extLst>
          </p:cNvPr>
          <p:cNvCxnSpPr>
            <a:cxnSpLocks/>
          </p:cNvCxnSpPr>
          <p:nvPr/>
        </p:nvCxnSpPr>
        <p:spPr>
          <a:xfrm>
            <a:off x="5047125" y="1211718"/>
            <a:ext cx="0" cy="889795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8BE10CA-EA91-9417-CDF0-A6ED7DC649F6}"/>
              </a:ext>
            </a:extLst>
          </p:cNvPr>
          <p:cNvSpPr txBox="1"/>
          <p:nvPr/>
        </p:nvSpPr>
        <p:spPr>
          <a:xfrm>
            <a:off x="4416387" y="1285717"/>
            <a:ext cx="221841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/>
                </a:solidFill>
              </a:rPr>
              <a:t>42% DECLINE</a:t>
            </a:r>
            <a:endParaRPr lang="en-ZM" sz="2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8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E65EB-C5D8-6185-CD89-CA3D68CC0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7CFE09-D742-E728-2AEE-B3962D37AB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5740" y="0"/>
            <a:ext cx="3451860" cy="204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ZM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6B4CC9F-A268-B777-819A-7B737C8ECB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4578175" y="-3218"/>
            <a:ext cx="3818986" cy="6858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2FCFAFE-5839-3096-A8C0-022F0A146C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744412" y="0"/>
            <a:ext cx="3818986" cy="685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C346572-31C0-29E8-5AC9-5C6EADC524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l="79460"/>
          <a:stretch>
            <a:fillRect/>
          </a:stretch>
        </p:blipFill>
        <p:spPr>
          <a:xfrm>
            <a:off x="-27942" y="-9090"/>
            <a:ext cx="784427" cy="6858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FB82800-F44B-2F95-27EA-668F8F5B44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8397161" y="9863"/>
            <a:ext cx="3818986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5D9FE20-607B-3106-8CAE-C85F01666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71" y="43926"/>
            <a:ext cx="11669202" cy="685987"/>
          </a:xfrm>
        </p:spPr>
        <p:txBody>
          <a:bodyPr anchor="ctr">
            <a:noAutofit/>
          </a:bodyPr>
          <a:lstStyle/>
          <a:p>
            <a:r>
              <a:rPr lang="en-GB" sz="2800" dirty="0"/>
              <a:t>Larger declines seen in USAID supported provinces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23371-FD69-5700-89BC-51E34ECAE9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66158" y="882396"/>
            <a:ext cx="5366816" cy="5650751"/>
          </a:xfrm>
        </p:spPr>
        <p:txBody>
          <a:bodyPr>
            <a:noAutofit/>
          </a:bodyPr>
          <a:lstStyle/>
          <a:p>
            <a:pPr fontAlgn="base"/>
            <a:r>
              <a:rPr lang="en-US" sz="2400" dirty="0"/>
              <a:t>Zambia’s HIV prevention scale-up has been supported through two key USG mechanisms:</a:t>
            </a:r>
          </a:p>
          <a:p>
            <a:pPr marL="1028700" lvl="1" indent="-342900" fontAlgn="base"/>
            <a:r>
              <a:rPr lang="en-US" sz="2400" dirty="0"/>
              <a:t>USAID: </a:t>
            </a:r>
            <a:r>
              <a:rPr lang="en-US" sz="2400" b="1" dirty="0"/>
              <a:t>partner-driven model </a:t>
            </a:r>
            <a:r>
              <a:rPr lang="en-US" sz="2400" dirty="0"/>
              <a:t>focused on service delivery and outreach.</a:t>
            </a:r>
          </a:p>
          <a:p>
            <a:pPr marL="1028700" lvl="1" indent="-342900" fontAlgn="base"/>
            <a:r>
              <a:rPr lang="en-US" sz="2400" dirty="0"/>
              <a:t>CDC </a:t>
            </a:r>
            <a:r>
              <a:rPr lang="en-US" sz="2400" dirty="0" err="1"/>
              <a:t>CoAg</a:t>
            </a:r>
            <a:r>
              <a:rPr lang="en-US" sz="2400" dirty="0"/>
              <a:t> – </a:t>
            </a:r>
            <a:r>
              <a:rPr lang="en-US" sz="2400" b="1" dirty="0"/>
              <a:t>Funds Sub-National Health Offices (SNHOs) </a:t>
            </a:r>
            <a:r>
              <a:rPr lang="en-US" sz="2400" dirty="0"/>
              <a:t>to strengthen government-led HIV systems.</a:t>
            </a:r>
          </a:p>
          <a:p>
            <a:pPr fontAlgn="base"/>
            <a:r>
              <a:rPr lang="en-US" sz="2400" b="1" dirty="0"/>
              <a:t>Greater declines observed in USAID</a:t>
            </a:r>
            <a:r>
              <a:rPr lang="en-US" sz="2400" dirty="0"/>
              <a:t>-supported provinces</a:t>
            </a:r>
          </a:p>
        </p:txBody>
      </p:sp>
      <p:pic>
        <p:nvPicPr>
          <p:cNvPr id="2" name="Picture 1" descr="A map of the state of zambia&#10;&#10;AI-generated content may be incorrect.">
            <a:extLst>
              <a:ext uri="{FF2B5EF4-FFF2-40B4-BE49-F238E27FC236}">
                <a16:creationId xmlns:a16="http://schemas.microsoft.com/office/drawing/2014/main" id="{3E7DB376-30B3-8E94-ED0E-428974272A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451"/>
          <a:stretch>
            <a:fillRect/>
          </a:stretch>
        </p:blipFill>
        <p:spPr>
          <a:xfrm>
            <a:off x="668441" y="882397"/>
            <a:ext cx="5427560" cy="44437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7FE060-B41C-EB51-66EC-336BA20077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7573" r="20098" b="17406"/>
          <a:stretch>
            <a:fillRect/>
          </a:stretch>
        </p:blipFill>
        <p:spPr>
          <a:xfrm>
            <a:off x="4708768" y="4157098"/>
            <a:ext cx="1387232" cy="685987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1B9C5AE-5560-CF05-D662-1032C33C3FA1}"/>
              </a:ext>
            </a:extLst>
          </p:cNvPr>
          <p:cNvSpPr/>
          <p:nvPr/>
        </p:nvSpPr>
        <p:spPr>
          <a:xfrm>
            <a:off x="668440" y="832757"/>
            <a:ext cx="2895495" cy="1268839"/>
          </a:xfrm>
          <a:prstGeom prst="wedgeRectCallout">
            <a:avLst>
              <a:gd name="adj1" fmla="val 46109"/>
              <a:gd name="adj2" fmla="val 78145"/>
            </a:avLst>
          </a:prstGeom>
          <a:solidFill>
            <a:srgbClr val="74B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ctr"/>
          <a:lstStyle/>
          <a:p>
            <a:pPr algn="l"/>
            <a:r>
              <a:rPr lang="en-US" b="1" u="sng" dirty="0">
                <a:solidFill>
                  <a:schemeClr val="bg1"/>
                </a:solidFill>
              </a:rPr>
              <a:t>66% </a:t>
            </a:r>
            <a:r>
              <a:rPr lang="en-US" b="1" dirty="0">
                <a:solidFill>
                  <a:schemeClr val="bg1"/>
                </a:solidFill>
              </a:rPr>
              <a:t>decline in PrEP &amp; VMMC in USAID-supported provinces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44E8AC5-7BE2-8976-6BDF-E2C72C85FB74}"/>
              </a:ext>
            </a:extLst>
          </p:cNvPr>
          <p:cNvSpPr/>
          <p:nvPr/>
        </p:nvSpPr>
        <p:spPr>
          <a:xfrm>
            <a:off x="1767800" y="5315828"/>
            <a:ext cx="2890393" cy="1319549"/>
          </a:xfrm>
          <a:prstGeom prst="wedgeRectCallout">
            <a:avLst>
              <a:gd name="adj1" fmla="val 13723"/>
              <a:gd name="adj2" fmla="val -89764"/>
            </a:avLst>
          </a:prstGeom>
          <a:solidFill>
            <a:srgbClr val="328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ctr"/>
          <a:lstStyle/>
          <a:p>
            <a:pPr algn="l"/>
            <a:r>
              <a:rPr lang="en-US" b="1" u="sng" dirty="0">
                <a:solidFill>
                  <a:schemeClr val="bg1"/>
                </a:solidFill>
              </a:rPr>
              <a:t>40% </a:t>
            </a:r>
            <a:r>
              <a:rPr lang="en-US" b="1" dirty="0">
                <a:solidFill>
                  <a:schemeClr val="bg1"/>
                </a:solidFill>
              </a:rPr>
              <a:t>decline in PrEP &amp; VMMC in CDC-supported provinces</a:t>
            </a:r>
          </a:p>
        </p:txBody>
      </p:sp>
    </p:spTree>
    <p:extLst>
      <p:ext uri="{BB962C8B-B14F-4D97-AF65-F5344CB8AC3E}">
        <p14:creationId xmlns:p14="http://schemas.microsoft.com/office/powerpoint/2010/main" val="2777607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8F1FE-25C2-92FD-0B64-75F05BAF2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4AE167E-C212-004D-2CB5-EB5E3DF1F5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5740" y="0"/>
            <a:ext cx="3451860" cy="204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ZM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6F909A4-F03D-6DCB-FA6C-0EA32D1BAE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4578175" y="-3218"/>
            <a:ext cx="3818986" cy="6858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91C88FA-BB93-3E6D-0CFC-EB23154BDB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744412" y="0"/>
            <a:ext cx="3818986" cy="685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49E8418-C6DF-8860-7D85-D35E58DF9D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l="79460"/>
          <a:stretch>
            <a:fillRect/>
          </a:stretch>
        </p:blipFill>
        <p:spPr>
          <a:xfrm>
            <a:off x="-27942" y="-9090"/>
            <a:ext cx="784427" cy="6858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0F734DD-E05C-224A-07AC-5F2248B96A8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8397161" y="9863"/>
            <a:ext cx="3818986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010A4E-4F36-9D4C-97C5-9AF4FEF49D21}"/>
              </a:ext>
            </a:extLst>
          </p:cNvPr>
          <p:cNvSpPr txBox="1">
            <a:spLocks/>
          </p:cNvSpPr>
          <p:nvPr/>
        </p:nvSpPr>
        <p:spPr>
          <a:xfrm>
            <a:off x="3740643" y="885249"/>
            <a:ext cx="8267625" cy="54924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To sustain HIV prevention gains and achieve epidemic control, Zambia and other countries must:</a:t>
            </a:r>
          </a:p>
          <a:p>
            <a:r>
              <a:rPr lang="en-US" sz="2800" dirty="0"/>
              <a:t>Mobilize </a:t>
            </a:r>
            <a:r>
              <a:rPr lang="en-US" sz="2800" b="1" dirty="0">
                <a:solidFill>
                  <a:schemeClr val="tx2"/>
                </a:solidFill>
              </a:rPr>
              <a:t>domestic resources </a:t>
            </a:r>
            <a:r>
              <a:rPr lang="en-US" sz="2800" dirty="0"/>
              <a:t>to reduce donor dependency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Re-prioritize HIV prevention</a:t>
            </a:r>
            <a:r>
              <a:rPr lang="en-US" sz="2800" dirty="0"/>
              <a:t> in national planning</a:t>
            </a:r>
          </a:p>
          <a:p>
            <a:r>
              <a:rPr lang="en-GB" sz="2800" b="1" dirty="0">
                <a:solidFill>
                  <a:schemeClr val="tx2"/>
                </a:solidFill>
              </a:rPr>
              <a:t>Adapt delivery and demand models </a:t>
            </a:r>
            <a:r>
              <a:rPr lang="en-GB" sz="2800" dirty="0"/>
              <a:t>to ensure cost-effectiveness and sustainability</a:t>
            </a:r>
          </a:p>
          <a:p>
            <a:r>
              <a:rPr lang="en-US" sz="2800" dirty="0"/>
              <a:t>Invest in </a:t>
            </a:r>
            <a:r>
              <a:rPr lang="en-US" sz="2800" b="1" dirty="0">
                <a:solidFill>
                  <a:schemeClr val="tx2"/>
                </a:solidFill>
              </a:rPr>
              <a:t>system resilience </a:t>
            </a:r>
            <a:r>
              <a:rPr lang="en-US" sz="2800" dirty="0"/>
              <a:t>to buffer against funding disruptions</a:t>
            </a:r>
            <a:endParaRPr lang="en-GB" sz="28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 txBox="1">
            <a:spLocks/>
          </p:cNvSpPr>
          <p:nvPr/>
        </p:nvSpPr>
        <p:spPr>
          <a:xfrm>
            <a:off x="442914" y="195096"/>
            <a:ext cx="3608349" cy="69015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Conclusion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7FB3EB-8421-EB91-6BAF-FC544CBCF2E9}"/>
              </a:ext>
            </a:extLst>
          </p:cNvPr>
          <p:cNvSpPr/>
          <p:nvPr/>
        </p:nvSpPr>
        <p:spPr>
          <a:xfrm>
            <a:off x="473506" y="1643569"/>
            <a:ext cx="2916328" cy="4074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ZAMBIA ENDING AIDS</a:t>
            </a:r>
            <a:endParaRPr lang="en-ZM" sz="4000" b="1" dirty="0"/>
          </a:p>
        </p:txBody>
      </p:sp>
      <p:pic>
        <p:nvPicPr>
          <p:cNvPr id="6" name="Picture 5" descr="A red ribbon on a black background&#10;&#10;AI-generated content may be incorrect.">
            <a:extLst>
              <a:ext uri="{FF2B5EF4-FFF2-40B4-BE49-F238E27FC236}">
                <a16:creationId xmlns:a16="http://schemas.microsoft.com/office/drawing/2014/main" id="{9F140980-C23C-BE5F-1FC4-B48018DD0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58" y="1251311"/>
            <a:ext cx="3198033" cy="319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96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D701B-02EC-873F-7346-A1EFBD8CB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71452-3862-A803-C0F9-F7508A51F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5740" y="0"/>
            <a:ext cx="3451860" cy="204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ZM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8E9C5C32-D33E-3E83-6E32-65DE14DB4B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4578175" y="-3218"/>
            <a:ext cx="3818986" cy="6858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A83D64D-7650-A9DC-C989-5C3C81A7A4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744412" y="0"/>
            <a:ext cx="3818986" cy="685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23F3210-A06D-AD8E-0BE8-3C75DF166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l="79460"/>
          <a:stretch>
            <a:fillRect/>
          </a:stretch>
        </p:blipFill>
        <p:spPr>
          <a:xfrm>
            <a:off x="-27942" y="-9090"/>
            <a:ext cx="784427" cy="6858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A05A52-E788-444D-E933-E0D24B7075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8397161" y="9863"/>
            <a:ext cx="3818986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6231AFE-0B90-2E54-787A-700064AC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71" y="205325"/>
            <a:ext cx="11669202" cy="685987"/>
          </a:xfrm>
        </p:spPr>
        <p:txBody>
          <a:bodyPr anchor="ctr">
            <a:noAutofit/>
          </a:bodyPr>
          <a:lstStyle/>
          <a:p>
            <a:r>
              <a:rPr lang="en-GB" sz="6600" dirty="0"/>
              <a:t>Special Thanks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7FD6C-814D-A58A-4DFE-E310A23543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50810" y="1229271"/>
            <a:ext cx="9696778" cy="4928461"/>
          </a:xfrm>
        </p:spPr>
        <p:txBody>
          <a:bodyPr>
            <a:noAutofit/>
          </a:bodyPr>
          <a:lstStyle/>
          <a:p>
            <a:r>
              <a:rPr lang="en-ZM" sz="2800" b="1" dirty="0">
                <a:solidFill>
                  <a:srgbClr val="C00000"/>
                </a:solidFill>
              </a:rPr>
              <a:t>B</a:t>
            </a:r>
            <a:r>
              <a:rPr lang="en-US" sz="2800" b="1" dirty="0" err="1">
                <a:solidFill>
                  <a:srgbClr val="C00000"/>
                </a:solidFill>
              </a:rPr>
              <a:t>elia</a:t>
            </a:r>
            <a:r>
              <a:rPr lang="en-ZM" sz="2800" b="1" dirty="0">
                <a:solidFill>
                  <a:srgbClr val="C00000"/>
                </a:solidFill>
              </a:rPr>
              <a:t> Longwe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n-ZM" sz="2800" b="1" dirty="0">
                <a:solidFill>
                  <a:srgbClr val="C00000"/>
                </a:solidFill>
              </a:rPr>
              <a:t>C</a:t>
            </a:r>
            <a:r>
              <a:rPr lang="en-US" sz="2800" b="1" dirty="0" err="1">
                <a:solidFill>
                  <a:srgbClr val="C00000"/>
                </a:solidFill>
              </a:rPr>
              <a:t>himika</a:t>
            </a:r>
            <a:r>
              <a:rPr lang="en-ZM" sz="2800" b="1" dirty="0">
                <a:solidFill>
                  <a:srgbClr val="C00000"/>
                </a:solidFill>
              </a:rPr>
              <a:t> Phiri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n-ZM" sz="2800" b="1" dirty="0">
                <a:solidFill>
                  <a:srgbClr val="C00000"/>
                </a:solidFill>
              </a:rPr>
              <a:t>M</a:t>
            </a:r>
            <a:r>
              <a:rPr lang="en-US" sz="2800" b="1" dirty="0" err="1">
                <a:solidFill>
                  <a:srgbClr val="C00000"/>
                </a:solidFill>
              </a:rPr>
              <a:t>waba</a:t>
            </a:r>
            <a:r>
              <a:rPr lang="en-ZM" sz="2800" b="1" dirty="0">
                <a:solidFill>
                  <a:srgbClr val="C00000"/>
                </a:solidFill>
              </a:rPr>
              <a:t> Mulenga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n-ZM" sz="2800" b="1" dirty="0">
                <a:solidFill>
                  <a:srgbClr val="C00000"/>
                </a:solidFill>
              </a:rPr>
              <a:t>A</a:t>
            </a:r>
            <a:r>
              <a:rPr lang="en-US" sz="2800" b="1" dirty="0" err="1">
                <a:solidFill>
                  <a:srgbClr val="C00000"/>
                </a:solidFill>
              </a:rPr>
              <a:t>mbele</a:t>
            </a:r>
            <a:r>
              <a:rPr lang="en-ZM" sz="2800" b="1" dirty="0">
                <a:solidFill>
                  <a:srgbClr val="C00000"/>
                </a:solidFill>
              </a:rPr>
              <a:t> Mwamelo 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n-ZM" sz="2800" b="1" dirty="0">
                <a:solidFill>
                  <a:srgbClr val="C00000"/>
                </a:solidFill>
              </a:rPr>
              <a:t>J</a:t>
            </a:r>
            <a:r>
              <a:rPr lang="en-US" sz="2800" b="1" dirty="0" err="1">
                <a:solidFill>
                  <a:srgbClr val="C00000"/>
                </a:solidFill>
              </a:rPr>
              <a:t>aneen</a:t>
            </a:r>
            <a:r>
              <a:rPr lang="en-ZM" sz="2800" b="1" dirty="0">
                <a:solidFill>
                  <a:srgbClr val="C00000"/>
                </a:solidFill>
              </a:rPr>
              <a:t> Drakes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n-ZM" sz="2800" b="1" dirty="0">
                <a:solidFill>
                  <a:srgbClr val="C00000"/>
                </a:solidFill>
              </a:rPr>
              <a:t>D</a:t>
            </a:r>
            <a:r>
              <a:rPr lang="en-US" sz="2800" b="1" dirty="0" err="1">
                <a:solidFill>
                  <a:srgbClr val="C00000"/>
                </a:solidFill>
              </a:rPr>
              <a:t>anielle</a:t>
            </a:r>
            <a:r>
              <a:rPr lang="en-ZM" sz="2800" b="1" dirty="0">
                <a:solidFill>
                  <a:srgbClr val="C00000"/>
                </a:solidFill>
              </a:rPr>
              <a:t> Resar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n-ZM" sz="2800" b="1" dirty="0">
                <a:solidFill>
                  <a:srgbClr val="C00000"/>
                </a:solidFill>
              </a:rPr>
              <a:t>P</a:t>
            </a:r>
            <a:r>
              <a:rPr lang="en-US" sz="2800" b="1" dirty="0" err="1">
                <a:solidFill>
                  <a:srgbClr val="C00000"/>
                </a:solidFill>
              </a:rPr>
              <a:t>rudence</a:t>
            </a:r>
            <a:r>
              <a:rPr lang="en-ZM" sz="2800" b="1" dirty="0">
                <a:solidFill>
                  <a:srgbClr val="C00000"/>
                </a:solidFill>
              </a:rPr>
              <a:t> Haimbe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n-ZM" sz="2800" b="1" dirty="0">
                <a:solidFill>
                  <a:srgbClr val="C00000"/>
                </a:solidFill>
              </a:rPr>
              <a:t>H</a:t>
            </a:r>
            <a:r>
              <a:rPr lang="en-US" sz="2800" b="1" dirty="0" err="1">
                <a:solidFill>
                  <a:srgbClr val="C00000"/>
                </a:solidFill>
              </a:rPr>
              <a:t>ilda</a:t>
            </a:r>
            <a:r>
              <a:rPr lang="en-ZM" sz="2800" b="1" dirty="0">
                <a:solidFill>
                  <a:srgbClr val="C00000"/>
                </a:solidFill>
              </a:rPr>
              <a:t> Shakwelele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n-ZM" sz="2800" b="1" dirty="0">
                <a:solidFill>
                  <a:srgbClr val="C00000"/>
                </a:solidFill>
              </a:rPr>
              <a:t>L</a:t>
            </a:r>
            <a:r>
              <a:rPr lang="en-US" sz="2800" b="1" dirty="0" err="1">
                <a:solidFill>
                  <a:srgbClr val="C00000"/>
                </a:solidFill>
              </a:rPr>
              <a:t>loyd</a:t>
            </a:r>
            <a:r>
              <a:rPr lang="en-ZM" sz="2800" b="1" dirty="0">
                <a:solidFill>
                  <a:srgbClr val="C00000"/>
                </a:solidFill>
              </a:rPr>
              <a:t> Mulenga</a:t>
            </a:r>
            <a:endParaRPr lang="en-GB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A logo with stars in a circle&#10;&#10;AI-generated content may be incorrect.">
            <a:extLst>
              <a:ext uri="{FF2B5EF4-FFF2-40B4-BE49-F238E27FC236}">
                <a16:creationId xmlns:a16="http://schemas.microsoft.com/office/drawing/2014/main" id="{3B11B368-FA56-65DD-20BD-4166975B035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3389" y="5215656"/>
            <a:ext cx="2519584" cy="1626919"/>
          </a:xfrm>
          <a:prstGeom prst="rect">
            <a:avLst/>
          </a:prstGeom>
        </p:spPr>
      </p:pic>
      <p:pic>
        <p:nvPicPr>
          <p:cNvPr id="2" name="Picture 1" descr="A person and person holding a flag&#10;&#10;AI-generated content may be incorrect.">
            <a:extLst>
              <a:ext uri="{FF2B5EF4-FFF2-40B4-BE49-F238E27FC236}">
                <a16:creationId xmlns:a16="http://schemas.microsoft.com/office/drawing/2014/main" id="{69255AD6-A661-59BC-F9AA-2E1655423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816" y="5412395"/>
            <a:ext cx="1011573" cy="111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90109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5">
  <a:themeElements>
    <a:clrScheme name="IAS 2025">
      <a:dk1>
        <a:srgbClr val="000000"/>
      </a:dk1>
      <a:lt1>
        <a:srgbClr val="FFFFFF"/>
      </a:lt1>
      <a:dk2>
        <a:srgbClr val="CC0022"/>
      </a:dk2>
      <a:lt2>
        <a:srgbClr val="FFFFFF"/>
      </a:lt2>
      <a:accent1>
        <a:srgbClr val="1C1D1D"/>
      </a:accent1>
      <a:accent2>
        <a:srgbClr val="B2B2B2"/>
      </a:accent2>
      <a:accent3>
        <a:srgbClr val="CC0022"/>
      </a:accent3>
      <a:accent4>
        <a:srgbClr val="346CFF"/>
      </a:accent4>
      <a:accent5>
        <a:srgbClr val="FF8D00"/>
      </a:accent5>
      <a:accent6>
        <a:srgbClr val="8A3FFC"/>
      </a:accent6>
      <a:hlink>
        <a:srgbClr val="CC0022"/>
      </a:hlink>
      <a:folHlink>
        <a:srgbClr val="CC0022"/>
      </a:folHlink>
    </a:clrScheme>
    <a:fontScheme name="IAS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2992CA78-C814-C640-8F8A-AC2914D9903B}" vid="{6032044C-337A-1345-A317-3298C40612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  <wetp:taskpane dockstate="right" visibility="0" width="438" row="3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EEBFA171-51CB-40CF-99B0-3283969AF86F}">
  <we:reference id="WA104381335" version="1.0.0.1" store="Omex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CB22E9F3-B3F2-4237-B659-DF41862F57B4}">
  <we:reference id="WA104379997" version="3.0.0.0" store="Omex" storeType="OMEX"/>
  <we:alternateReferences>
    <we:reference id="WA104379997" version="3.0.0.0" store="WA104379997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eeb698f-1262-41ba-931e-21ae05eca9a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277681694D2F48AC3D5C4CADEC1116" ma:contentTypeVersion="17" ma:contentTypeDescription="Create a new document." ma:contentTypeScope="" ma:versionID="e13a0579441d7bb7530a24e14f4022a0">
  <xsd:schema xmlns:xsd="http://www.w3.org/2001/XMLSchema" xmlns:xs="http://www.w3.org/2001/XMLSchema" xmlns:p="http://schemas.microsoft.com/office/2006/metadata/properties" xmlns:ns3="6eeb698f-1262-41ba-931e-21ae05eca9a8" xmlns:ns4="330a41aa-134a-48c2-a386-46f932b3705f" targetNamespace="http://schemas.microsoft.com/office/2006/metadata/properties" ma:root="true" ma:fieldsID="6714510c15bd724d053331b31fefdba1" ns3:_="" ns4:_="">
    <xsd:import namespace="6eeb698f-1262-41ba-931e-21ae05eca9a8"/>
    <xsd:import namespace="330a41aa-134a-48c2-a386-46f932b370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b698f-1262-41ba-931e-21ae05eca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a41aa-134a-48c2-a386-46f932b3705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E2595F-01BB-4510-A78D-354F3D4B3E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6D580E-CE58-42B5-A7DF-7628A74C8F02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6eeb698f-1262-41ba-931e-21ae05eca9a8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30a41aa-134a-48c2-a386-46f932b3705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91F4C5F-F024-48F7-89E5-B3C903F4F1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eb698f-1262-41ba-931e-21ae05eca9a8"/>
    <ds:schemaRef ds:uri="330a41aa-134a-48c2-a386-46f932b370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IAS-2025-Speaker-Oral-Abstract-template_Verdana (1)</Template>
  <TotalTime>6264</TotalTime>
  <Words>568</Words>
  <Application>Microsoft Office PowerPoint</Application>
  <PresentationFormat>Widescreen</PresentationFormat>
  <Paragraphs>77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Courier New</vt:lpstr>
      <vt:lpstr>Verdana</vt:lpstr>
      <vt:lpstr>Arial</vt:lpstr>
      <vt:lpstr>IAS2025</vt:lpstr>
      <vt:lpstr>Assessing the impact of USG funding cuts on Zambia’s HIV Prevention  programming: a retrospective review of PrEP and VMMC uptake (2024–2025)</vt:lpstr>
      <vt:lpstr>Summary</vt:lpstr>
      <vt:lpstr>Background</vt:lpstr>
      <vt:lpstr>PowerPoint Presentation</vt:lpstr>
      <vt:lpstr>Methodology Overview</vt:lpstr>
      <vt:lpstr>Declines in VMMC &amp; PrEP uptake and stability with treatment</vt:lpstr>
      <vt:lpstr>Larger declines seen in USAID supported provinces </vt:lpstr>
      <vt:lpstr>PowerPoint Presentation</vt:lpstr>
      <vt:lpstr>Special 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Madaliso Silondwa</dc:creator>
  <cp:lastModifiedBy>Madaliso Silondwa</cp:lastModifiedBy>
  <cp:revision>13</cp:revision>
  <dcterms:created xsi:type="dcterms:W3CDTF">2025-07-04T11:15:01Z</dcterms:created>
  <dcterms:modified xsi:type="dcterms:W3CDTF">2025-07-11T17:30:11Z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0x010100C7277681694D2F48AC3D5C4CADEC1116</vt:lpwstr>
  </property>
</Properties>
</file>