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4"/>
  </p:sldMasterIdLst>
  <p:notesMasterIdLst>
    <p:notesMasterId r:id="rId15"/>
  </p:notesMasterIdLst>
  <p:sldIdLst>
    <p:sldId id="257" r:id="rId5"/>
    <p:sldId id="2134806597" r:id="rId6"/>
    <p:sldId id="2134806555" r:id="rId7"/>
    <p:sldId id="261" r:id="rId8"/>
    <p:sldId id="2134806599" r:id="rId9"/>
    <p:sldId id="2134806600" r:id="rId10"/>
    <p:sldId id="2134806601" r:id="rId11"/>
    <p:sldId id="280" r:id="rId12"/>
    <p:sldId id="2134806609" r:id="rId13"/>
    <p:sldId id="213480655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84702-1F93-4E5D-A0FE-2247F93771D5}" v="1095" dt="2025-07-11T16:28:18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106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Primary Health Facilities</a:t>
            </a:r>
          </a:p>
        </c:rich>
      </c:tx>
      <c:layout>
        <c:manualLayout>
          <c:xMode val="edge"/>
          <c:yMode val="edge"/>
          <c:x val="2.437919067693335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'What is the status of HIV serv'!$B$1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'What is the status of HIV serv'!$A$2:$A$3</c:f>
              <c:strCache>
                <c:ptCount val="2"/>
                <c:pt idx="0">
                  <c:v>Functional and Ongoing</c:v>
                </c:pt>
                <c:pt idx="1">
                  <c:v>Partially Disrupted</c:v>
                </c:pt>
              </c:strCache>
            </c:strRef>
          </c:cat>
          <c:val>
            <c:numRef>
              <c:f>'What is the status of HIV serv'!$B$2:$B$3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5-464B-A053-73876328C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2621071"/>
        <c:axId val="1182626351"/>
      </c:barChart>
      <c:lineChart>
        <c:grouping val="standard"/>
        <c:varyColors val="0"/>
        <c:ser>
          <c:idx val="1"/>
          <c:order val="1"/>
          <c:tx>
            <c:strRef>
              <c:f>'What is the status of HIV serv'!$C$1</c:f>
              <c:strCache>
                <c:ptCount val="1"/>
                <c:pt idx="0">
                  <c:v>Percentage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192735910480175E-2"/>
                  <c:y val="-0.11005084025000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65-464B-A053-73876328CFE1}"/>
                </c:ext>
              </c:extLst>
            </c:dLbl>
            <c:dLbl>
              <c:idx val="1"/>
              <c:layout>
                <c:manualLayout>
                  <c:x val="1.1560693641618497E-2"/>
                  <c:y val="-3.3653846153846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65-464B-A053-73876328C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'What is the status of HIV serv'!$A$2:$A$3</c:f>
              <c:strCache>
                <c:ptCount val="2"/>
                <c:pt idx="0">
                  <c:v>Functional and Ongoing</c:v>
                </c:pt>
                <c:pt idx="1">
                  <c:v>Partially Disrupted</c:v>
                </c:pt>
              </c:strCache>
            </c:strRef>
          </c:cat>
          <c:val>
            <c:numRef>
              <c:f>'What is the status of HIV serv'!$C$2:$C$3</c:f>
              <c:numCache>
                <c:formatCode>0.0%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65-464B-A053-73876328C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82623951"/>
        <c:axId val="1182620591"/>
      </c:lineChart>
      <c:catAx>
        <c:axId val="118262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626351"/>
        <c:crosses val="autoZero"/>
        <c:auto val="1"/>
        <c:lblAlgn val="ctr"/>
        <c:lblOffset val="100"/>
        <c:noMultiLvlLbl val="0"/>
      </c:catAx>
      <c:valAx>
        <c:axId val="118262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621071"/>
        <c:crosses val="autoZero"/>
        <c:crossBetween val="between"/>
      </c:valAx>
      <c:valAx>
        <c:axId val="1182620591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623951"/>
        <c:crosses val="max"/>
        <c:crossBetween val="between"/>
      </c:valAx>
      <c:catAx>
        <c:axId val="11826239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26205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F0A22E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Secondary Health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'What is the status of HIV serv1'!$B$1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'What is the status of HIV serv1'!$A$2:$A$3</c:f>
              <c:strCache>
                <c:ptCount val="2"/>
                <c:pt idx="0">
                  <c:v>Functional and Ongoing</c:v>
                </c:pt>
                <c:pt idx="1">
                  <c:v>Partially Disrupted</c:v>
                </c:pt>
              </c:strCache>
            </c:strRef>
          </c:cat>
          <c:val>
            <c:numRef>
              <c:f>'What is the status of HIV serv1'!$B$2:$B$3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7-400B-BD76-3BA78D05B9CB}"/>
            </c:ext>
          </c:extLst>
        </c:ser>
        <c:ser>
          <c:idx val="1"/>
          <c:order val="1"/>
          <c:tx>
            <c:strRef>
              <c:f>'What is the status of HIV serv1'!$C$1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868393386865647E-2"/>
                  <c:y val="-1.6855827960397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945907216925583E-2"/>
                      <c:h val="0.127540186161129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D7-400B-BD76-3BA78D05B9CB}"/>
                </c:ext>
              </c:extLst>
            </c:dLbl>
            <c:dLbl>
              <c:idx val="1"/>
              <c:layout>
                <c:manualLayout>
                  <c:x val="5.833333333333333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D7-400B-BD76-3BA78D05B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'What is the status of HIV serv1'!$A$2:$A$3</c:f>
              <c:strCache>
                <c:ptCount val="2"/>
                <c:pt idx="0">
                  <c:v>Functional and Ongoing</c:v>
                </c:pt>
                <c:pt idx="1">
                  <c:v>Partially Disrupted</c:v>
                </c:pt>
              </c:strCache>
            </c:strRef>
          </c:cat>
          <c:val>
            <c:numRef>
              <c:f>'What is the status of HIV serv1'!$C$2:$C$3</c:f>
              <c:numCache>
                <c:formatCode>0.0%</c:formatCode>
                <c:ptCount val="2"/>
                <c:pt idx="0">
                  <c:v>0.875</c:v>
                </c:pt>
                <c:pt idx="1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D7-400B-BD76-3BA78D05B9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2591311"/>
        <c:axId val="1182596111"/>
      </c:barChart>
      <c:catAx>
        <c:axId val="1182591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596111"/>
        <c:crosses val="autoZero"/>
        <c:auto val="1"/>
        <c:lblAlgn val="ctr"/>
        <c:lblOffset val="100"/>
        <c:noMultiLvlLbl val="0"/>
      </c:catAx>
      <c:valAx>
        <c:axId val="11825961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2591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F0A22E"/>
      </a:solidFill>
      <a:prstDash val="solid"/>
      <a:miter lim="800000"/>
    </a:ln>
    <a:effectLst/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Tertiary Health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470553968744625"/>
          <c:y val="0.1472857142857143"/>
          <c:w val="0.64356220770811756"/>
          <c:h val="0.604851893513310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'What is the status of HIV serv2'!$B$1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'What is the status of HIV serv2'!$A$2:$A$3</c:f>
              <c:strCache>
                <c:ptCount val="2"/>
                <c:pt idx="0">
                  <c:v>Functional and Ongoing</c:v>
                </c:pt>
                <c:pt idx="1">
                  <c:v>Partially Disrupted</c:v>
                </c:pt>
              </c:strCache>
            </c:strRef>
          </c:cat>
          <c:val>
            <c:numRef>
              <c:f>'What is the status of HIV serv2'!$B$2:$B$3</c:f>
              <c:numCache>
                <c:formatCode>General</c:formatCode>
                <c:ptCount val="2"/>
                <c:pt idx="0">
                  <c:v>15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C-4F26-B629-8097315416F3}"/>
            </c:ext>
          </c:extLst>
        </c:ser>
        <c:ser>
          <c:idx val="1"/>
          <c:order val="1"/>
          <c:tx>
            <c:strRef>
              <c:f>'What is the status of HIV serv2'!$C$1</c:f>
              <c:strCache>
                <c:ptCount val="1"/>
                <c:pt idx="0">
                  <c:v>Percentage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444444444444448E-2"/>
                  <c:y val="-1.85185185185186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C-4F26-B629-8097315416F3}"/>
                </c:ext>
              </c:extLst>
            </c:dLbl>
            <c:dLbl>
              <c:idx val="1"/>
              <c:layout>
                <c:manualLayout>
                  <c:x val="6.1111111111111109E-2"/>
                  <c:y val="4.62962962962967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C-4F26-B629-809731541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'What is the status of HIV serv2'!$A$2:$A$3</c:f>
              <c:strCache>
                <c:ptCount val="2"/>
                <c:pt idx="0">
                  <c:v>Functional and Ongoing</c:v>
                </c:pt>
                <c:pt idx="1">
                  <c:v>Partially Disrupted</c:v>
                </c:pt>
              </c:strCache>
            </c:strRef>
          </c:cat>
          <c:val>
            <c:numRef>
              <c:f>'What is the status of HIV serv2'!$C$2:$C$3</c:f>
              <c:numCache>
                <c:formatCode>0.0%</c:formatCode>
                <c:ptCount val="2"/>
                <c:pt idx="0">
                  <c:v>0.93799999999999994</c:v>
                </c:pt>
                <c:pt idx="1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8C-4F26-B629-8097315416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2502511"/>
        <c:axId val="1182511151"/>
      </c:barChart>
      <c:catAx>
        <c:axId val="1182502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511151"/>
        <c:crosses val="autoZero"/>
        <c:auto val="1"/>
        <c:lblAlgn val="ctr"/>
        <c:lblOffset val="100"/>
        <c:noMultiLvlLbl val="0"/>
      </c:catAx>
      <c:valAx>
        <c:axId val="118251115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250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F0A22E"/>
      </a:solidFill>
      <a:prstDash val="solid"/>
      <a:miter lim="800000"/>
    </a:ln>
    <a:effectLst/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en-US"/>
              <a:t>Stand-alone NGO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Sheet1!$M$9</c:f>
              <c:strCache>
                <c:ptCount val="1"/>
                <c:pt idx="0">
                  <c:v>Partially Disrupted/ShutDown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Sheet1!$N$9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5-4289-8A9D-A5DC37BD371F}"/>
            </c:ext>
          </c:extLst>
        </c:ser>
        <c:ser>
          <c:idx val="1"/>
          <c:order val="1"/>
          <c:tx>
            <c:strRef>
              <c:f>Sheet1!$M$10</c:f>
              <c:strCache>
                <c:ptCount val="1"/>
                <c:pt idx="0">
                  <c:v>Ongoing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Sheet1!$N$10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5-4289-8A9D-A5DC37BD3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2027951"/>
        <c:axId val="1222029871"/>
      </c:barChart>
      <c:catAx>
        <c:axId val="1222027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222029871"/>
        <c:crosses val="autoZero"/>
        <c:auto val="1"/>
        <c:lblAlgn val="ctr"/>
        <c:lblOffset val="100"/>
        <c:noMultiLvlLbl val="0"/>
      </c:catAx>
      <c:valAx>
        <c:axId val="1222029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22202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 Nova Cond" panose="020B0506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en-US"/>
              <a:t>Community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15-40E7-9D63-F376AAF778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15-40E7-9D63-F376AAF778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Sheet1!$M$9:$M$10</c:f>
              <c:strCache>
                <c:ptCount val="2"/>
                <c:pt idx="0">
                  <c:v>Partially Disrupted/ShutDown</c:v>
                </c:pt>
                <c:pt idx="1">
                  <c:v>Ongoing</c:v>
                </c:pt>
              </c:strCache>
            </c:strRef>
          </c:cat>
          <c:val>
            <c:numRef>
              <c:f>Sheet1!$N$9:$N$10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15-40E7-9D63-F376AAF778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 Nova Cond" panose="020B0506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en-US"/>
              <a:t>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Sheet1!$I$34</c:f>
              <c:strCache>
                <c:ptCount val="1"/>
                <c:pt idx="0">
                  <c:v>% Ongoing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Sheet1!$J$33:$P$33</c:f>
              <c:strCache>
                <c:ptCount val="7"/>
                <c:pt idx="0">
                  <c:v>Data infrastructure </c:v>
                </c:pt>
                <c:pt idx="1">
                  <c:v>EMR in facilities</c:v>
                </c:pt>
                <c:pt idx="2">
                  <c:v>HIV reporting systems to national levels</c:v>
                </c:pt>
                <c:pt idx="3">
                  <c:v>Data for patient care</c:v>
                </c:pt>
                <c:pt idx="4">
                  <c:v>Data for use in supply chains decision making</c:v>
                </c:pt>
                <c:pt idx="5">
                  <c:v>Data for surveillance</c:v>
                </c:pt>
                <c:pt idx="6">
                  <c:v>Data for use in HIV programme management at sub-national levels</c:v>
                </c:pt>
              </c:strCache>
            </c:strRef>
          </c:cat>
          <c:val>
            <c:numRef>
              <c:f>Sheet1!$J$34:$P$34</c:f>
              <c:numCache>
                <c:formatCode>General</c:formatCode>
                <c:ptCount val="7"/>
                <c:pt idx="0">
                  <c:v>65</c:v>
                </c:pt>
                <c:pt idx="1">
                  <c:v>65</c:v>
                </c:pt>
                <c:pt idx="2">
                  <c:v>59</c:v>
                </c:pt>
                <c:pt idx="3">
                  <c:v>59</c:v>
                </c:pt>
                <c:pt idx="4">
                  <c:v>65</c:v>
                </c:pt>
                <c:pt idx="5">
                  <c:v>53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5-4664-8802-6FDD486F6BDD}"/>
            </c:ext>
          </c:extLst>
        </c:ser>
        <c:ser>
          <c:idx val="1"/>
          <c:order val="1"/>
          <c:tx>
            <c:strRef>
              <c:f>Sheet1!$I$35</c:f>
              <c:strCache>
                <c:ptCount val="1"/>
                <c:pt idx="0">
                  <c:v>% Partially Disrupted/ShutDown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Sheet1!$J$33:$P$33</c:f>
              <c:strCache>
                <c:ptCount val="7"/>
                <c:pt idx="0">
                  <c:v>Data infrastructure </c:v>
                </c:pt>
                <c:pt idx="1">
                  <c:v>EMR in facilities</c:v>
                </c:pt>
                <c:pt idx="2">
                  <c:v>HIV reporting systems to national levels</c:v>
                </c:pt>
                <c:pt idx="3">
                  <c:v>Data for patient care</c:v>
                </c:pt>
                <c:pt idx="4">
                  <c:v>Data for use in supply chains decision making</c:v>
                </c:pt>
                <c:pt idx="5">
                  <c:v>Data for surveillance</c:v>
                </c:pt>
                <c:pt idx="6">
                  <c:v>Data for use in HIV programme management at sub-national levels</c:v>
                </c:pt>
              </c:strCache>
            </c:strRef>
          </c:cat>
          <c:val>
            <c:numRef>
              <c:f>Sheet1!$J$35:$P$35</c:f>
              <c:numCache>
                <c:formatCode>General</c:formatCode>
                <c:ptCount val="7"/>
                <c:pt idx="0">
                  <c:v>35</c:v>
                </c:pt>
                <c:pt idx="1">
                  <c:v>35</c:v>
                </c:pt>
                <c:pt idx="2">
                  <c:v>41</c:v>
                </c:pt>
                <c:pt idx="3">
                  <c:v>41</c:v>
                </c:pt>
                <c:pt idx="4">
                  <c:v>35</c:v>
                </c:pt>
                <c:pt idx="5">
                  <c:v>47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5-4664-8802-6FDD486F6B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22048591"/>
        <c:axId val="1222038991"/>
      </c:barChart>
      <c:catAx>
        <c:axId val="1222048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222038991"/>
        <c:crosses val="autoZero"/>
        <c:auto val="1"/>
        <c:lblAlgn val="ctr"/>
        <c:lblOffset val="100"/>
        <c:noMultiLvlLbl val="0"/>
      </c:catAx>
      <c:valAx>
        <c:axId val="1222038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en-US"/>
          </a:p>
        </c:txPr>
        <c:crossAx val="1222048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F0A22E"/>
      </a:solidFill>
      <a:prstDash val="solid"/>
      <a:miter lim="800000"/>
    </a:ln>
    <a:effectLst/>
  </c:spPr>
  <c:txPr>
    <a:bodyPr/>
    <a:lstStyle/>
    <a:p>
      <a:pPr>
        <a:defRPr sz="1050" b="0">
          <a:solidFill>
            <a:schemeClr val="tx1"/>
          </a:solidFill>
          <a:latin typeface="Arial Nova Cond" panose="020B0506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/>
              <a:t>Commodity Stocking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Sheet1!$N$85</c:f>
              <c:strCache>
                <c:ptCount val="1"/>
                <c:pt idx="0">
                  <c:v>6-9 months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Sheet1!$L$86:$L$90</c:f>
              <c:strCache>
                <c:ptCount val="5"/>
                <c:pt idx="0">
                  <c:v>ARVS for Treatment</c:v>
                </c:pt>
                <c:pt idx="1">
                  <c:v>ARVs for Prevention</c:v>
                </c:pt>
                <c:pt idx="2">
                  <c:v>Lab Commodities</c:v>
                </c:pt>
                <c:pt idx="3">
                  <c:v>Testing Kits</c:v>
                </c:pt>
                <c:pt idx="4">
                  <c:v>Condoms</c:v>
                </c:pt>
              </c:strCache>
            </c:strRef>
          </c:cat>
          <c:val>
            <c:numRef>
              <c:f>Sheet1!$N$86:$N$90</c:f>
              <c:numCache>
                <c:formatCode>0%</c:formatCode>
                <c:ptCount val="5"/>
                <c:pt idx="0">
                  <c:v>0.68</c:v>
                </c:pt>
                <c:pt idx="1">
                  <c:v>0.44</c:v>
                </c:pt>
                <c:pt idx="2">
                  <c:v>0.63</c:v>
                </c:pt>
                <c:pt idx="3">
                  <c:v>0.62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9-407B-95E1-1FD70CB291AC}"/>
            </c:ext>
          </c:extLst>
        </c:ser>
        <c:ser>
          <c:idx val="2"/>
          <c:order val="2"/>
          <c:tx>
            <c:strRef>
              <c:f>Sheet1!$O$85</c:f>
              <c:strCache>
                <c:ptCount val="1"/>
                <c:pt idx="0">
                  <c:v>3-6 months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Sheet1!$L$86:$L$90</c:f>
              <c:strCache>
                <c:ptCount val="5"/>
                <c:pt idx="0">
                  <c:v>ARVS for Treatment</c:v>
                </c:pt>
                <c:pt idx="1">
                  <c:v>ARVs for Prevention</c:v>
                </c:pt>
                <c:pt idx="2">
                  <c:v>Lab Commodities</c:v>
                </c:pt>
                <c:pt idx="3">
                  <c:v>Testing Kits</c:v>
                </c:pt>
                <c:pt idx="4">
                  <c:v>Condoms</c:v>
                </c:pt>
              </c:strCache>
            </c:strRef>
          </c:cat>
          <c:val>
            <c:numRef>
              <c:f>Sheet1!$O$86:$O$90</c:f>
              <c:numCache>
                <c:formatCode>0%</c:formatCode>
                <c:ptCount val="5"/>
                <c:pt idx="0">
                  <c:v>0.2</c:v>
                </c:pt>
                <c:pt idx="1">
                  <c:v>0.38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9-407B-95E1-1FD70CB291AC}"/>
            </c:ext>
          </c:extLst>
        </c:ser>
        <c:ser>
          <c:idx val="3"/>
          <c:order val="3"/>
          <c:tx>
            <c:strRef>
              <c:f>Sheet1!$P$85</c:f>
              <c:strCache>
                <c:ptCount val="1"/>
                <c:pt idx="0">
                  <c:v>0-3 months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Sheet1!$L$86:$L$90</c:f>
              <c:strCache>
                <c:ptCount val="5"/>
                <c:pt idx="0">
                  <c:v>ARVS for Treatment</c:v>
                </c:pt>
                <c:pt idx="1">
                  <c:v>ARVs for Prevention</c:v>
                </c:pt>
                <c:pt idx="2">
                  <c:v>Lab Commodities</c:v>
                </c:pt>
                <c:pt idx="3">
                  <c:v>Testing Kits</c:v>
                </c:pt>
                <c:pt idx="4">
                  <c:v>Condoms</c:v>
                </c:pt>
              </c:strCache>
            </c:strRef>
          </c:cat>
          <c:val>
            <c:numRef>
              <c:f>Sheet1!$P$86:$P$90</c:f>
              <c:numCache>
                <c:formatCode>0%</c:formatCode>
                <c:ptCount val="5"/>
                <c:pt idx="0">
                  <c:v>0.12</c:v>
                </c:pt>
                <c:pt idx="1">
                  <c:v>0.18</c:v>
                </c:pt>
                <c:pt idx="2">
                  <c:v>0.12</c:v>
                </c:pt>
                <c:pt idx="3">
                  <c:v>0.13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9-407B-95E1-1FD70CB291AC}"/>
            </c:ext>
          </c:extLst>
        </c:ser>
        <c:ser>
          <c:idx val="4"/>
          <c:order val="4"/>
          <c:tx>
            <c:strRef>
              <c:f>Sheet1!$Q$85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Sheet1!$L$86:$L$90</c:f>
              <c:strCache>
                <c:ptCount val="5"/>
                <c:pt idx="0">
                  <c:v>ARVS for Treatment</c:v>
                </c:pt>
                <c:pt idx="1">
                  <c:v>ARVs for Prevention</c:v>
                </c:pt>
                <c:pt idx="2">
                  <c:v>Lab Commodities</c:v>
                </c:pt>
                <c:pt idx="3">
                  <c:v>Testing Kits</c:v>
                </c:pt>
                <c:pt idx="4">
                  <c:v>Condoms</c:v>
                </c:pt>
              </c:strCache>
            </c:strRef>
          </c:cat>
          <c:val>
            <c:numRef>
              <c:f>Sheet1!$Q$86:$Q$90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9-407B-95E1-1FD70CB291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1550015"/>
        <c:axId val="133154713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Sheet1!$M$85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Sheet1!$L$86:$L$90</c15:sqref>
                        </c15:formulaRef>
                      </c:ext>
                    </c:extLst>
                    <c:strCache>
                      <c:ptCount val="5"/>
                      <c:pt idx="0">
                        <c:v>ARVS for Treatment</c:v>
                      </c:pt>
                      <c:pt idx="1">
                        <c:v>ARVs for Prevention</c:v>
                      </c:pt>
                      <c:pt idx="2">
                        <c:v>Lab Commodities</c:v>
                      </c:pt>
                      <c:pt idx="3">
                        <c:v>Testing Kits</c:v>
                      </c:pt>
                      <c:pt idx="4">
                        <c:v>Condoms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Sheet1!$M$86:$M$90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B89-407B-95E1-1FD70CB291AC}"/>
                  </c:ext>
                </c:extLst>
              </c15:ser>
            </c15:filteredBarSeries>
          </c:ext>
        </c:extLst>
      </c:barChart>
      <c:catAx>
        <c:axId val="133155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31547135"/>
        <c:crosses val="autoZero"/>
        <c:auto val="1"/>
        <c:lblAlgn val="ctr"/>
        <c:lblOffset val="100"/>
        <c:noMultiLvlLbl val="0"/>
      </c:catAx>
      <c:valAx>
        <c:axId val="133154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3155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F0A22E"/>
      </a:solidFill>
      <a:prstDash val="solid"/>
      <a:miter lim="800000"/>
    </a:ln>
    <a:effectLst/>
  </c:spPr>
  <c:txPr>
    <a:bodyPr/>
    <a:lstStyle/>
    <a:p>
      <a:pPr>
        <a:defRPr sz="1050" b="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/>
              <a:t>Staff Affected by the Stop Work Order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125859029110446E-2"/>
          <c:y val="0.15065975540400203"/>
          <c:w val="0.89824962524479723"/>
          <c:h val="0.66378653295875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Sheet1!$AS$114</c:f>
              <c:strCache>
                <c:ptCount val="1"/>
                <c:pt idx="0">
                  <c:v>Pharmacists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Sheet1!$AT$113</c:f>
              <c:strCache>
                <c:ptCount val="1"/>
                <c:pt idx="0">
                  <c:v>Number Affected</c:v>
                </c:pt>
              </c:strCache>
            </c:strRef>
          </c:cat>
          <c:val>
            <c:numRef>
              <c:f>Sheet1!$AT$114</c:f>
              <c:numCache>
                <c:formatCode>General</c:formatCode>
                <c:ptCount val="1"/>
                <c:pt idx="0">
                  <c:v>1447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0-4BAD-9B55-DEFE33C6B419}"/>
            </c:ext>
          </c:extLst>
        </c:ser>
        <c:ser>
          <c:idx val="1"/>
          <c:order val="1"/>
          <c:tx>
            <c:strRef>
              <c:f>Sheet1!$AS$115</c:f>
              <c:strCache>
                <c:ptCount val="1"/>
                <c:pt idx="0">
                  <c:v>Lab Technicians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Sheet1!$AT$113</c:f>
              <c:strCache>
                <c:ptCount val="1"/>
                <c:pt idx="0">
                  <c:v>Number Affected</c:v>
                </c:pt>
              </c:strCache>
            </c:strRef>
          </c:cat>
          <c:val>
            <c:numRef>
              <c:f>Sheet1!$AT$115</c:f>
              <c:numCache>
                <c:formatCode>General</c:formatCode>
                <c:ptCount val="1"/>
                <c:pt idx="0">
                  <c:v>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40-4BAD-9B55-DEFE33C6B419}"/>
            </c:ext>
          </c:extLst>
        </c:ser>
        <c:ser>
          <c:idx val="2"/>
          <c:order val="2"/>
          <c:tx>
            <c:strRef>
              <c:f>Sheet1!$AS$116</c:f>
              <c:strCache>
                <c:ptCount val="1"/>
                <c:pt idx="0">
                  <c:v>Nurses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Sheet1!$AT$113</c:f>
              <c:strCache>
                <c:ptCount val="1"/>
                <c:pt idx="0">
                  <c:v>Number Affected</c:v>
                </c:pt>
              </c:strCache>
            </c:strRef>
          </c:cat>
          <c:val>
            <c:numRef>
              <c:f>Sheet1!$AT$116</c:f>
              <c:numCache>
                <c:formatCode>General</c:formatCode>
                <c:ptCount val="1"/>
                <c:pt idx="0">
                  <c:v>3579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40-4BAD-9B55-DEFE33C6B419}"/>
            </c:ext>
          </c:extLst>
        </c:ser>
        <c:ser>
          <c:idx val="3"/>
          <c:order val="3"/>
          <c:tx>
            <c:strRef>
              <c:f>Sheet1!$AS$117</c:f>
              <c:strCache>
                <c:ptCount val="1"/>
                <c:pt idx="0">
                  <c:v>Clinical Officers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Sheet1!$AT$113</c:f>
              <c:strCache>
                <c:ptCount val="1"/>
                <c:pt idx="0">
                  <c:v>Number Affected</c:v>
                </c:pt>
              </c:strCache>
            </c:strRef>
          </c:cat>
          <c:val>
            <c:numRef>
              <c:f>Sheet1!$AT$117</c:f>
              <c:numCache>
                <c:formatCode>General</c:formatCode>
                <c:ptCount val="1"/>
                <c:pt idx="0">
                  <c:v>14280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40-4BAD-9B55-DEFE33C6B419}"/>
            </c:ext>
          </c:extLst>
        </c:ser>
        <c:ser>
          <c:idx val="4"/>
          <c:order val="4"/>
          <c:tx>
            <c:strRef>
              <c:f>Sheet1!$AS$118</c:f>
              <c:strCache>
                <c:ptCount val="1"/>
                <c:pt idx="0">
                  <c:v>Community Health Volunteers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Sheet1!$AT$113</c:f>
              <c:strCache>
                <c:ptCount val="1"/>
                <c:pt idx="0">
                  <c:v>Number Affected</c:v>
                </c:pt>
              </c:strCache>
            </c:strRef>
          </c:cat>
          <c:val>
            <c:numRef>
              <c:f>Sheet1!$AT$118</c:f>
              <c:numCache>
                <c:formatCode>General</c:formatCode>
                <c:ptCount val="1"/>
                <c:pt idx="0">
                  <c:v>44502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40-4BAD-9B55-DEFE33C6B419}"/>
            </c:ext>
          </c:extLst>
        </c:ser>
        <c:ser>
          <c:idx val="5"/>
          <c:order val="5"/>
          <c:tx>
            <c:strRef>
              <c:f>Sheet1!$AS$119</c:f>
              <c:strCache>
                <c:ptCount val="1"/>
                <c:pt idx="0">
                  <c:v>Other Donor Supported Staff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Sheet1!$AT$113</c:f>
              <c:strCache>
                <c:ptCount val="1"/>
                <c:pt idx="0">
                  <c:v>Number Affected</c:v>
                </c:pt>
              </c:strCache>
            </c:strRef>
          </c:cat>
          <c:val>
            <c:numRef>
              <c:f>Sheet1!$AT$119</c:f>
              <c:numCache>
                <c:formatCode>General</c:formatCode>
                <c:ptCount val="1"/>
                <c:pt idx="0">
                  <c:v>56416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40-4BAD-9B55-DEFE33C6B4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884240"/>
        <c:axId val="32882320"/>
      </c:barChart>
      <c:catAx>
        <c:axId val="3288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2882320"/>
        <c:crosses val="autoZero"/>
        <c:auto val="1"/>
        <c:lblAlgn val="ctr"/>
        <c:lblOffset val="100"/>
        <c:noMultiLvlLbl val="0"/>
      </c:catAx>
      <c:valAx>
        <c:axId val="328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288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83387713317212"/>
          <c:y val="0.91253490824352512"/>
          <c:w val="0.8659718032216764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F0A22E"/>
      </a:solidFill>
      <a:prstDash val="solid"/>
      <a:miter lim="800000"/>
    </a:ln>
    <a:effectLst/>
  </c:spPr>
  <c:txPr>
    <a:bodyPr/>
    <a:lstStyle/>
    <a:p>
      <a:pPr>
        <a:defRPr sz="1100" b="0">
          <a:solidFill>
            <a:sysClr val="windowText" lastClr="000000"/>
          </a:solidFill>
          <a:latin typeface="Aptos" panose="020B0004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Sheet1!$I$99</c:f>
              <c:strCache>
                <c:ptCount val="1"/>
                <c:pt idx="0">
                  <c:v>Yes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Sheet1!$J$98:$O$98</c:f>
              <c:strCache>
                <c:ptCount val="6"/>
                <c:pt idx="0">
                  <c:v>Presidency</c:v>
                </c:pt>
                <c:pt idx="1">
                  <c:v>.Inter-ministerial Committees</c:v>
                </c:pt>
                <c:pt idx="2">
                  <c:v>National Treasury</c:v>
                </c:pt>
                <c:pt idx="3">
                  <c:v>Parliament</c:v>
                </c:pt>
                <c:pt idx="4">
                  <c:v>Sub-national authorities</c:v>
                </c:pt>
                <c:pt idx="5">
                  <c:v>Others</c:v>
                </c:pt>
              </c:strCache>
            </c:strRef>
          </c:cat>
          <c:val>
            <c:numRef>
              <c:f>Sheet1!$J$99:$O$99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4-4ED3-9382-C695E2D42D7B}"/>
            </c:ext>
          </c:extLst>
        </c:ser>
        <c:ser>
          <c:idx val="1"/>
          <c:order val="1"/>
          <c:tx>
            <c:strRef>
              <c:f>Sheet1!$I$100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Sheet1!$J$98:$O$98</c:f>
              <c:strCache>
                <c:ptCount val="6"/>
                <c:pt idx="0">
                  <c:v>Presidency</c:v>
                </c:pt>
                <c:pt idx="1">
                  <c:v>.Inter-ministerial Committees</c:v>
                </c:pt>
                <c:pt idx="2">
                  <c:v>National Treasury</c:v>
                </c:pt>
                <c:pt idx="3">
                  <c:v>Parliament</c:v>
                </c:pt>
                <c:pt idx="4">
                  <c:v>Sub-national authorities</c:v>
                </c:pt>
                <c:pt idx="5">
                  <c:v>Others</c:v>
                </c:pt>
              </c:strCache>
            </c:strRef>
          </c:cat>
          <c:val>
            <c:numRef>
              <c:f>Sheet1!$J$100:$O$100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4-4ED3-9382-C695E2D42D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1543295"/>
        <c:axId val="1331538495"/>
      </c:barChart>
      <c:catAx>
        <c:axId val="133154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31538495"/>
        <c:crosses val="autoZero"/>
        <c:auto val="1"/>
        <c:lblAlgn val="ctr"/>
        <c:lblOffset val="100"/>
        <c:noMultiLvlLbl val="0"/>
      </c:catAx>
      <c:valAx>
        <c:axId val="133153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33154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>
          <a:solidFill>
            <a:schemeClr val="tx1"/>
          </a:solidFill>
          <a:latin typeface="Aptos" panose="020B00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9F477-1546-4472-B244-B70F873AB9AB}" type="doc">
      <dgm:prSet loTypeId="urn:microsoft.com/office/officeart/2005/8/layout/process5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17E1AA-4BDD-4981-AEDA-A9B39DD334FD}">
      <dgm:prSet phldrT="[Text]" custT="1"/>
      <dgm:spPr/>
      <dgm:t>
        <a:bodyPr/>
        <a:lstStyle/>
        <a:p>
          <a:r>
            <a:rPr lang="en-US" sz="1400" dirty="0"/>
            <a:t>Position paper on sustainability issues and challenges (October 2024) </a:t>
          </a:r>
        </a:p>
      </dgm:t>
    </dgm:pt>
    <dgm:pt modelId="{AB87812A-7D24-423B-A6DD-8A182D01C45B}" type="parTrans" cxnId="{14F91875-AD22-45A6-AA06-891E3CAD2202}">
      <dgm:prSet/>
      <dgm:spPr/>
      <dgm:t>
        <a:bodyPr/>
        <a:lstStyle/>
        <a:p>
          <a:endParaRPr lang="en-US" sz="1600"/>
        </a:p>
      </dgm:t>
    </dgm:pt>
    <dgm:pt modelId="{209CCB7E-B85C-4879-B41A-B4248FD3FE52}" type="sibTrans" cxnId="{14F91875-AD22-45A6-AA06-891E3CAD2202}">
      <dgm:prSet custT="1"/>
      <dgm:spPr/>
      <dgm:t>
        <a:bodyPr/>
        <a:lstStyle/>
        <a:p>
          <a:endParaRPr lang="en-US" sz="1200"/>
        </a:p>
      </dgm:t>
    </dgm:pt>
    <dgm:pt modelId="{B5C61D9D-CD24-4E6E-A733-FCF75EADE99C}">
      <dgm:prSet phldrT="[Text]" custT="1"/>
      <dgm:spPr/>
      <dgm:t>
        <a:bodyPr/>
        <a:lstStyle/>
        <a:p>
          <a:r>
            <a:rPr lang="en-US" sz="1400" dirty="0"/>
            <a:t>Tools for countries to review HIV operating system (December 2024)</a:t>
          </a:r>
        </a:p>
      </dgm:t>
    </dgm:pt>
    <dgm:pt modelId="{8CFC7E57-5B46-4144-9419-E305C1244223}" type="parTrans" cxnId="{830D7927-F84A-4F1B-9446-AEFB1954927F}">
      <dgm:prSet/>
      <dgm:spPr/>
      <dgm:t>
        <a:bodyPr/>
        <a:lstStyle/>
        <a:p>
          <a:endParaRPr lang="en-US" sz="1600"/>
        </a:p>
      </dgm:t>
    </dgm:pt>
    <dgm:pt modelId="{2CF61A17-A055-4E57-B16F-7FC83646426E}" type="sibTrans" cxnId="{830D7927-F84A-4F1B-9446-AEFB1954927F}">
      <dgm:prSet custT="1"/>
      <dgm:spPr/>
      <dgm:t>
        <a:bodyPr/>
        <a:lstStyle/>
        <a:p>
          <a:endParaRPr lang="en-US" sz="1200"/>
        </a:p>
      </dgm:t>
    </dgm:pt>
    <dgm:pt modelId="{E3C32267-2348-4B64-A6C5-B176ADE17724}">
      <dgm:prSet phldrT="[Text]" custT="1"/>
      <dgm:spPr/>
      <dgm:t>
        <a:bodyPr/>
        <a:lstStyle/>
        <a:p>
          <a:r>
            <a:rPr lang="en-US" sz="1400" dirty="0"/>
            <a:t>Stop Work Order (January 21st 2025)</a:t>
          </a:r>
        </a:p>
      </dgm:t>
    </dgm:pt>
    <dgm:pt modelId="{BDBDDC16-027E-4BA8-9AE5-470FDFB0CF8B}" type="parTrans" cxnId="{1243D973-1DB2-4FE3-BEDE-7ABD74CFBCC2}">
      <dgm:prSet/>
      <dgm:spPr/>
      <dgm:t>
        <a:bodyPr/>
        <a:lstStyle/>
        <a:p>
          <a:endParaRPr lang="en-US" sz="1600"/>
        </a:p>
      </dgm:t>
    </dgm:pt>
    <dgm:pt modelId="{96410D35-319D-44E8-902C-DB816A555613}" type="sibTrans" cxnId="{1243D973-1DB2-4FE3-BEDE-7ABD74CFBCC2}">
      <dgm:prSet custT="1"/>
      <dgm:spPr/>
      <dgm:t>
        <a:bodyPr/>
        <a:lstStyle/>
        <a:p>
          <a:endParaRPr lang="en-US" sz="1200"/>
        </a:p>
      </dgm:t>
    </dgm:pt>
    <dgm:pt modelId="{80ACDD18-CD41-4297-B61F-070BFF27B795}">
      <dgm:prSet phldrT="[Text]" custT="1"/>
      <dgm:spPr/>
      <dgm:t>
        <a:bodyPr/>
        <a:lstStyle/>
        <a:p>
          <a:r>
            <a:rPr lang="en-US" sz="1400" dirty="0"/>
            <a:t>DGs meeting to share/review status (31st January 2025)</a:t>
          </a:r>
        </a:p>
        <a:p>
          <a:r>
            <a:rPr lang="en-US" sz="1400" dirty="0"/>
            <a:t>- Determine to adapt tools to focus on current country status &amp; transition readiness</a:t>
          </a:r>
        </a:p>
      </dgm:t>
    </dgm:pt>
    <dgm:pt modelId="{9DF8F936-DDFF-4F3F-AA60-A32632697A79}" type="parTrans" cxnId="{1DFA58CE-4056-4063-B582-5EBA0EC49F84}">
      <dgm:prSet/>
      <dgm:spPr/>
      <dgm:t>
        <a:bodyPr/>
        <a:lstStyle/>
        <a:p>
          <a:endParaRPr lang="en-US" sz="1600"/>
        </a:p>
      </dgm:t>
    </dgm:pt>
    <dgm:pt modelId="{1632712F-ADAB-457B-8960-929A3E8E9D96}" type="sibTrans" cxnId="{1DFA58CE-4056-4063-B582-5EBA0EC49F84}">
      <dgm:prSet custT="1"/>
      <dgm:spPr/>
      <dgm:t>
        <a:bodyPr/>
        <a:lstStyle/>
        <a:p>
          <a:endParaRPr lang="en-US" sz="1200"/>
        </a:p>
      </dgm:t>
    </dgm:pt>
    <dgm:pt modelId="{9872A0F4-1076-4979-AF70-114C98264F7E}">
      <dgm:prSet phldrT="[Text]" custT="1"/>
      <dgm:spPr/>
      <dgm:t>
        <a:bodyPr/>
        <a:lstStyle/>
        <a:p>
          <a:r>
            <a:rPr lang="en-US" sz="1400" dirty="0"/>
            <a:t>Tools developed and reviewed by the DGs sustainability thought leadership group </a:t>
          </a:r>
        </a:p>
        <a:p>
          <a:r>
            <a:rPr lang="en-US" sz="1400" dirty="0"/>
            <a:t>Tools sent to countries on 12th February</a:t>
          </a:r>
        </a:p>
      </dgm:t>
    </dgm:pt>
    <dgm:pt modelId="{8B72386A-F0F2-4F3B-B121-CB72C514D167}" type="parTrans" cxnId="{8CD66677-01E3-416C-9745-0781F0397BD0}">
      <dgm:prSet/>
      <dgm:spPr/>
      <dgm:t>
        <a:bodyPr/>
        <a:lstStyle/>
        <a:p>
          <a:endParaRPr lang="en-US" sz="1600"/>
        </a:p>
      </dgm:t>
    </dgm:pt>
    <dgm:pt modelId="{86E20276-5799-4A4A-A4EC-FF015A21CD18}" type="sibTrans" cxnId="{8CD66677-01E3-416C-9745-0781F0397BD0}">
      <dgm:prSet custT="1"/>
      <dgm:spPr/>
      <dgm:t>
        <a:bodyPr/>
        <a:lstStyle/>
        <a:p>
          <a:endParaRPr lang="en-US" sz="1200"/>
        </a:p>
      </dgm:t>
    </dgm:pt>
    <dgm:pt modelId="{C8B7094F-A44C-4F4A-B84A-2DCC49727F08}">
      <dgm:prSet phldrT="[Text]" custT="1"/>
      <dgm:spPr/>
      <dgm:t>
        <a:bodyPr/>
        <a:lstStyle/>
        <a:p>
          <a:r>
            <a:rPr lang="en-US" sz="1400" dirty="0"/>
            <a:t>THE HLF developed tools                     - Country transition readiness</a:t>
          </a:r>
        </a:p>
        <a:p>
          <a:r>
            <a:rPr lang="en-US" sz="1400" dirty="0"/>
            <a:t>- Country pain-points</a:t>
          </a:r>
        </a:p>
        <a:p>
          <a:r>
            <a:rPr lang="en-US" sz="1400" dirty="0"/>
            <a:t>- Country assets and opportunities </a:t>
          </a:r>
        </a:p>
      </dgm:t>
    </dgm:pt>
    <dgm:pt modelId="{130EECB9-12E3-4E2F-A328-9C0686AB1E66}" type="parTrans" cxnId="{CF68B871-38B8-4187-905F-B4836ADEDE9C}">
      <dgm:prSet/>
      <dgm:spPr/>
      <dgm:t>
        <a:bodyPr/>
        <a:lstStyle/>
        <a:p>
          <a:endParaRPr lang="en-US" sz="1600"/>
        </a:p>
      </dgm:t>
    </dgm:pt>
    <dgm:pt modelId="{7B47E644-423E-4940-8234-8AC63B377048}" type="sibTrans" cxnId="{CF68B871-38B8-4187-905F-B4836ADEDE9C}">
      <dgm:prSet/>
      <dgm:spPr/>
      <dgm:t>
        <a:bodyPr/>
        <a:lstStyle/>
        <a:p>
          <a:endParaRPr lang="en-US" sz="1600"/>
        </a:p>
      </dgm:t>
    </dgm:pt>
    <dgm:pt modelId="{C34A34D0-931A-406E-90A3-D6A495CB77E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/>
            <a:t>Data from 19 countries</a:t>
          </a:r>
        </a:p>
        <a:p>
          <a:r>
            <a:rPr lang="en-US" sz="1400" dirty="0"/>
            <a:t>- 14 Africa</a:t>
          </a:r>
        </a:p>
        <a:p>
          <a:r>
            <a:rPr lang="en-US" sz="1400" dirty="0"/>
            <a:t>- 3 LAC</a:t>
          </a:r>
        </a:p>
        <a:p>
          <a:r>
            <a:rPr lang="en-US" sz="1400" dirty="0"/>
            <a:t>1- EE</a:t>
          </a:r>
        </a:p>
        <a:p>
          <a:r>
            <a:rPr lang="en-US" sz="1400" dirty="0"/>
            <a:t>(Presentation from 14 African countries)</a:t>
          </a:r>
        </a:p>
      </dgm:t>
    </dgm:pt>
    <dgm:pt modelId="{A533C3AD-B495-40D1-81BE-D4F9842DF809}" type="parTrans" cxnId="{030581A0-E63E-488F-9C61-E1CB273473F1}">
      <dgm:prSet/>
      <dgm:spPr/>
      <dgm:t>
        <a:bodyPr/>
        <a:lstStyle/>
        <a:p>
          <a:endParaRPr lang="en-US"/>
        </a:p>
      </dgm:t>
    </dgm:pt>
    <dgm:pt modelId="{7B1D905E-BF2A-4439-9771-8682BE5689B7}" type="sibTrans" cxnId="{030581A0-E63E-488F-9C61-E1CB273473F1}">
      <dgm:prSet/>
      <dgm:spPr/>
      <dgm:t>
        <a:bodyPr/>
        <a:lstStyle/>
        <a:p>
          <a:endParaRPr lang="en-US"/>
        </a:p>
      </dgm:t>
    </dgm:pt>
    <dgm:pt modelId="{F1A2505B-FA1F-4FC9-ABAD-5D0A4B69C544}" type="pres">
      <dgm:prSet presAssocID="{F139F477-1546-4472-B244-B70F873AB9AB}" presName="diagram" presStyleCnt="0">
        <dgm:presLayoutVars>
          <dgm:dir/>
          <dgm:resizeHandles val="exact"/>
        </dgm:presLayoutVars>
      </dgm:prSet>
      <dgm:spPr/>
    </dgm:pt>
    <dgm:pt modelId="{8C25890C-0C41-40E0-870D-6919EC184097}" type="pres">
      <dgm:prSet presAssocID="{9C17E1AA-4BDD-4981-AEDA-A9B39DD334FD}" presName="node" presStyleLbl="node1" presStyleIdx="0" presStyleCnt="7">
        <dgm:presLayoutVars>
          <dgm:bulletEnabled val="1"/>
        </dgm:presLayoutVars>
      </dgm:prSet>
      <dgm:spPr/>
    </dgm:pt>
    <dgm:pt modelId="{77FC0E58-FBB4-4F65-9B5D-73ABFFC1E51A}" type="pres">
      <dgm:prSet presAssocID="{209CCB7E-B85C-4879-B41A-B4248FD3FE52}" presName="sibTrans" presStyleLbl="sibTrans2D1" presStyleIdx="0" presStyleCnt="6"/>
      <dgm:spPr/>
    </dgm:pt>
    <dgm:pt modelId="{1766309B-6B20-4F40-96AD-289E4659A8DA}" type="pres">
      <dgm:prSet presAssocID="{209CCB7E-B85C-4879-B41A-B4248FD3FE52}" presName="connectorText" presStyleLbl="sibTrans2D1" presStyleIdx="0" presStyleCnt="6"/>
      <dgm:spPr/>
    </dgm:pt>
    <dgm:pt modelId="{CFCDEF4F-1EF2-4EF4-8854-470CF6166BF6}" type="pres">
      <dgm:prSet presAssocID="{B5C61D9D-CD24-4E6E-A733-FCF75EADE99C}" presName="node" presStyleLbl="node1" presStyleIdx="1" presStyleCnt="7">
        <dgm:presLayoutVars>
          <dgm:bulletEnabled val="1"/>
        </dgm:presLayoutVars>
      </dgm:prSet>
      <dgm:spPr/>
    </dgm:pt>
    <dgm:pt modelId="{BBF5141D-B6FD-4122-A14B-0C68BCA1A883}" type="pres">
      <dgm:prSet presAssocID="{2CF61A17-A055-4E57-B16F-7FC83646426E}" presName="sibTrans" presStyleLbl="sibTrans2D1" presStyleIdx="1" presStyleCnt="6"/>
      <dgm:spPr/>
    </dgm:pt>
    <dgm:pt modelId="{6419AC89-B1B9-4195-B721-311A66CE3AAA}" type="pres">
      <dgm:prSet presAssocID="{2CF61A17-A055-4E57-B16F-7FC83646426E}" presName="connectorText" presStyleLbl="sibTrans2D1" presStyleIdx="1" presStyleCnt="6"/>
      <dgm:spPr/>
    </dgm:pt>
    <dgm:pt modelId="{737CCEA7-A378-4416-B22E-B73095010BD9}" type="pres">
      <dgm:prSet presAssocID="{E3C32267-2348-4B64-A6C5-B176ADE17724}" presName="node" presStyleLbl="node1" presStyleIdx="2" presStyleCnt="7">
        <dgm:presLayoutVars>
          <dgm:bulletEnabled val="1"/>
        </dgm:presLayoutVars>
      </dgm:prSet>
      <dgm:spPr/>
    </dgm:pt>
    <dgm:pt modelId="{4AE51D83-48E5-4CD8-80EE-BE835E16402D}" type="pres">
      <dgm:prSet presAssocID="{96410D35-319D-44E8-902C-DB816A555613}" presName="sibTrans" presStyleLbl="sibTrans2D1" presStyleIdx="2" presStyleCnt="6"/>
      <dgm:spPr/>
    </dgm:pt>
    <dgm:pt modelId="{EF1C5019-771C-4C34-B477-7ED2E0C59A9B}" type="pres">
      <dgm:prSet presAssocID="{96410D35-319D-44E8-902C-DB816A555613}" presName="connectorText" presStyleLbl="sibTrans2D1" presStyleIdx="2" presStyleCnt="6"/>
      <dgm:spPr/>
    </dgm:pt>
    <dgm:pt modelId="{7BEF4056-17D8-4AFB-8AFB-C2C293BA5B21}" type="pres">
      <dgm:prSet presAssocID="{80ACDD18-CD41-4297-B61F-070BFF27B795}" presName="node" presStyleLbl="node1" presStyleIdx="3" presStyleCnt="7">
        <dgm:presLayoutVars>
          <dgm:bulletEnabled val="1"/>
        </dgm:presLayoutVars>
      </dgm:prSet>
      <dgm:spPr/>
    </dgm:pt>
    <dgm:pt modelId="{444E8371-E887-4E6F-9967-55595CB59E30}" type="pres">
      <dgm:prSet presAssocID="{1632712F-ADAB-457B-8960-929A3E8E9D96}" presName="sibTrans" presStyleLbl="sibTrans2D1" presStyleIdx="3" presStyleCnt="6"/>
      <dgm:spPr/>
    </dgm:pt>
    <dgm:pt modelId="{46F8B278-B9CA-499E-9D49-7B8299D2FED8}" type="pres">
      <dgm:prSet presAssocID="{1632712F-ADAB-457B-8960-929A3E8E9D96}" presName="connectorText" presStyleLbl="sibTrans2D1" presStyleIdx="3" presStyleCnt="6"/>
      <dgm:spPr/>
    </dgm:pt>
    <dgm:pt modelId="{1FB4C5A6-A900-45DE-AF51-C0E344B580DD}" type="pres">
      <dgm:prSet presAssocID="{9872A0F4-1076-4979-AF70-114C98264F7E}" presName="node" presStyleLbl="node1" presStyleIdx="4" presStyleCnt="7">
        <dgm:presLayoutVars>
          <dgm:bulletEnabled val="1"/>
        </dgm:presLayoutVars>
      </dgm:prSet>
      <dgm:spPr/>
    </dgm:pt>
    <dgm:pt modelId="{EBDA5F08-E7AD-4B6B-966E-251647422FF4}" type="pres">
      <dgm:prSet presAssocID="{86E20276-5799-4A4A-A4EC-FF015A21CD18}" presName="sibTrans" presStyleLbl="sibTrans2D1" presStyleIdx="4" presStyleCnt="6"/>
      <dgm:spPr/>
    </dgm:pt>
    <dgm:pt modelId="{3BA4D471-FF4A-4A0A-9A77-E98E73B4A75B}" type="pres">
      <dgm:prSet presAssocID="{86E20276-5799-4A4A-A4EC-FF015A21CD18}" presName="connectorText" presStyleLbl="sibTrans2D1" presStyleIdx="4" presStyleCnt="6"/>
      <dgm:spPr/>
    </dgm:pt>
    <dgm:pt modelId="{436C42A1-0F24-4958-B003-FB479EE5EE06}" type="pres">
      <dgm:prSet presAssocID="{C8B7094F-A44C-4F4A-B84A-2DCC49727F08}" presName="node" presStyleLbl="node1" presStyleIdx="5" presStyleCnt="7">
        <dgm:presLayoutVars>
          <dgm:bulletEnabled val="1"/>
        </dgm:presLayoutVars>
      </dgm:prSet>
      <dgm:spPr/>
    </dgm:pt>
    <dgm:pt modelId="{F3C7CDFB-0158-4905-90B4-6C60F56FB3FB}" type="pres">
      <dgm:prSet presAssocID="{7B47E644-423E-4940-8234-8AC63B377048}" presName="sibTrans" presStyleLbl="sibTrans2D1" presStyleIdx="5" presStyleCnt="6"/>
      <dgm:spPr/>
    </dgm:pt>
    <dgm:pt modelId="{D0C77078-774E-48AF-BDA6-47C4C4DC0889}" type="pres">
      <dgm:prSet presAssocID="{7B47E644-423E-4940-8234-8AC63B377048}" presName="connectorText" presStyleLbl="sibTrans2D1" presStyleIdx="5" presStyleCnt="6"/>
      <dgm:spPr/>
    </dgm:pt>
    <dgm:pt modelId="{B907F4B8-B3CB-46A9-A92B-2C290F4BA1AF}" type="pres">
      <dgm:prSet presAssocID="{C34A34D0-931A-406E-90A3-D6A495CB77E5}" presName="node" presStyleLbl="node1" presStyleIdx="6" presStyleCnt="7" custScaleX="107870" custScaleY="127253">
        <dgm:presLayoutVars>
          <dgm:bulletEnabled val="1"/>
        </dgm:presLayoutVars>
      </dgm:prSet>
      <dgm:spPr/>
    </dgm:pt>
  </dgm:ptLst>
  <dgm:cxnLst>
    <dgm:cxn modelId="{B56B160A-DDA3-4741-9014-65DAD5D87C54}" type="presOf" srcId="{96410D35-319D-44E8-902C-DB816A555613}" destId="{4AE51D83-48E5-4CD8-80EE-BE835E16402D}" srcOrd="0" destOrd="0" presId="urn:microsoft.com/office/officeart/2005/8/layout/process5"/>
    <dgm:cxn modelId="{0EA0921F-72AA-40FE-BA70-EC0CE0824BA3}" type="presOf" srcId="{2CF61A17-A055-4E57-B16F-7FC83646426E}" destId="{6419AC89-B1B9-4195-B721-311A66CE3AAA}" srcOrd="1" destOrd="0" presId="urn:microsoft.com/office/officeart/2005/8/layout/process5"/>
    <dgm:cxn modelId="{830D7927-F84A-4F1B-9446-AEFB1954927F}" srcId="{F139F477-1546-4472-B244-B70F873AB9AB}" destId="{B5C61D9D-CD24-4E6E-A733-FCF75EADE99C}" srcOrd="1" destOrd="0" parTransId="{8CFC7E57-5B46-4144-9419-E305C1244223}" sibTransId="{2CF61A17-A055-4E57-B16F-7FC83646426E}"/>
    <dgm:cxn modelId="{EAB64A2C-2060-4BB0-BD6F-3DA087CA6841}" type="presOf" srcId="{F139F477-1546-4472-B244-B70F873AB9AB}" destId="{F1A2505B-FA1F-4FC9-ABAD-5D0A4B69C544}" srcOrd="0" destOrd="0" presId="urn:microsoft.com/office/officeart/2005/8/layout/process5"/>
    <dgm:cxn modelId="{939EA22F-12CC-4814-9837-1AE684662468}" type="presOf" srcId="{86E20276-5799-4A4A-A4EC-FF015A21CD18}" destId="{3BA4D471-FF4A-4A0A-9A77-E98E73B4A75B}" srcOrd="1" destOrd="0" presId="urn:microsoft.com/office/officeart/2005/8/layout/process5"/>
    <dgm:cxn modelId="{3889D736-B4A5-4B8E-9F3D-2D29DD2108CD}" type="presOf" srcId="{1632712F-ADAB-457B-8960-929A3E8E9D96}" destId="{444E8371-E887-4E6F-9967-55595CB59E30}" srcOrd="0" destOrd="0" presId="urn:microsoft.com/office/officeart/2005/8/layout/process5"/>
    <dgm:cxn modelId="{09CDB438-E601-48F6-8789-BF2556A07C26}" type="presOf" srcId="{7B47E644-423E-4940-8234-8AC63B377048}" destId="{F3C7CDFB-0158-4905-90B4-6C60F56FB3FB}" srcOrd="0" destOrd="0" presId="urn:microsoft.com/office/officeart/2005/8/layout/process5"/>
    <dgm:cxn modelId="{3C41CB64-66D8-4B05-A945-72BC8883AFF1}" type="presOf" srcId="{7B47E644-423E-4940-8234-8AC63B377048}" destId="{D0C77078-774E-48AF-BDA6-47C4C4DC0889}" srcOrd="1" destOrd="0" presId="urn:microsoft.com/office/officeart/2005/8/layout/process5"/>
    <dgm:cxn modelId="{CF68B871-38B8-4187-905F-B4836ADEDE9C}" srcId="{F139F477-1546-4472-B244-B70F873AB9AB}" destId="{C8B7094F-A44C-4F4A-B84A-2DCC49727F08}" srcOrd="5" destOrd="0" parTransId="{130EECB9-12E3-4E2F-A328-9C0686AB1E66}" sibTransId="{7B47E644-423E-4940-8234-8AC63B377048}"/>
    <dgm:cxn modelId="{1243D973-1DB2-4FE3-BEDE-7ABD74CFBCC2}" srcId="{F139F477-1546-4472-B244-B70F873AB9AB}" destId="{E3C32267-2348-4B64-A6C5-B176ADE17724}" srcOrd="2" destOrd="0" parTransId="{BDBDDC16-027E-4BA8-9AE5-470FDFB0CF8B}" sibTransId="{96410D35-319D-44E8-902C-DB816A555613}"/>
    <dgm:cxn modelId="{14F91875-AD22-45A6-AA06-891E3CAD2202}" srcId="{F139F477-1546-4472-B244-B70F873AB9AB}" destId="{9C17E1AA-4BDD-4981-AEDA-A9B39DD334FD}" srcOrd="0" destOrd="0" parTransId="{AB87812A-7D24-423B-A6DD-8A182D01C45B}" sibTransId="{209CCB7E-B85C-4879-B41A-B4248FD3FE52}"/>
    <dgm:cxn modelId="{8CD66677-01E3-416C-9745-0781F0397BD0}" srcId="{F139F477-1546-4472-B244-B70F873AB9AB}" destId="{9872A0F4-1076-4979-AF70-114C98264F7E}" srcOrd="4" destOrd="0" parTransId="{8B72386A-F0F2-4F3B-B121-CB72C514D167}" sibTransId="{86E20276-5799-4A4A-A4EC-FF015A21CD18}"/>
    <dgm:cxn modelId="{ADFFB257-E075-426C-A6E3-3F0E9A7BD630}" type="presOf" srcId="{86E20276-5799-4A4A-A4EC-FF015A21CD18}" destId="{EBDA5F08-E7AD-4B6B-966E-251647422FF4}" srcOrd="0" destOrd="0" presId="urn:microsoft.com/office/officeart/2005/8/layout/process5"/>
    <dgm:cxn modelId="{ABF54D9C-0E6B-460D-8CC9-2F84B8B9B518}" type="presOf" srcId="{9C17E1AA-4BDD-4981-AEDA-A9B39DD334FD}" destId="{8C25890C-0C41-40E0-870D-6919EC184097}" srcOrd="0" destOrd="0" presId="urn:microsoft.com/office/officeart/2005/8/layout/process5"/>
    <dgm:cxn modelId="{030581A0-E63E-488F-9C61-E1CB273473F1}" srcId="{F139F477-1546-4472-B244-B70F873AB9AB}" destId="{C34A34D0-931A-406E-90A3-D6A495CB77E5}" srcOrd="6" destOrd="0" parTransId="{A533C3AD-B495-40D1-81BE-D4F9842DF809}" sibTransId="{7B1D905E-BF2A-4439-9771-8682BE5689B7}"/>
    <dgm:cxn modelId="{907E36A9-9586-47E7-B1FE-0725BF7A0F4F}" type="presOf" srcId="{209CCB7E-B85C-4879-B41A-B4248FD3FE52}" destId="{77FC0E58-FBB4-4F65-9B5D-73ABFFC1E51A}" srcOrd="0" destOrd="0" presId="urn:microsoft.com/office/officeart/2005/8/layout/process5"/>
    <dgm:cxn modelId="{8947A5B6-85D0-402F-A701-1EC693DC16B8}" type="presOf" srcId="{80ACDD18-CD41-4297-B61F-070BFF27B795}" destId="{7BEF4056-17D8-4AFB-8AFB-C2C293BA5B21}" srcOrd="0" destOrd="0" presId="urn:microsoft.com/office/officeart/2005/8/layout/process5"/>
    <dgm:cxn modelId="{68ABB4B7-1AD2-4617-8B82-BC13EB26E13E}" type="presOf" srcId="{B5C61D9D-CD24-4E6E-A733-FCF75EADE99C}" destId="{CFCDEF4F-1EF2-4EF4-8854-470CF6166BF6}" srcOrd="0" destOrd="0" presId="urn:microsoft.com/office/officeart/2005/8/layout/process5"/>
    <dgm:cxn modelId="{1DFA58CE-4056-4063-B582-5EBA0EC49F84}" srcId="{F139F477-1546-4472-B244-B70F873AB9AB}" destId="{80ACDD18-CD41-4297-B61F-070BFF27B795}" srcOrd="3" destOrd="0" parTransId="{9DF8F936-DDFF-4F3F-AA60-A32632697A79}" sibTransId="{1632712F-ADAB-457B-8960-929A3E8E9D96}"/>
    <dgm:cxn modelId="{8C5029D5-79EF-4532-A99E-E183EA1BD6E6}" type="presOf" srcId="{2CF61A17-A055-4E57-B16F-7FC83646426E}" destId="{BBF5141D-B6FD-4122-A14B-0C68BCA1A883}" srcOrd="0" destOrd="0" presId="urn:microsoft.com/office/officeart/2005/8/layout/process5"/>
    <dgm:cxn modelId="{7B853ED9-C183-4BFA-8B47-CD640F2E4D60}" type="presOf" srcId="{209CCB7E-B85C-4879-B41A-B4248FD3FE52}" destId="{1766309B-6B20-4F40-96AD-289E4659A8DA}" srcOrd="1" destOrd="0" presId="urn:microsoft.com/office/officeart/2005/8/layout/process5"/>
    <dgm:cxn modelId="{29642DDF-E73C-4177-AE29-F125C03208A3}" type="presOf" srcId="{C8B7094F-A44C-4F4A-B84A-2DCC49727F08}" destId="{436C42A1-0F24-4958-B003-FB479EE5EE06}" srcOrd="0" destOrd="0" presId="urn:microsoft.com/office/officeart/2005/8/layout/process5"/>
    <dgm:cxn modelId="{6C1788E4-926F-442A-AA43-63D871833D99}" type="presOf" srcId="{96410D35-319D-44E8-902C-DB816A555613}" destId="{EF1C5019-771C-4C34-B477-7ED2E0C59A9B}" srcOrd="1" destOrd="0" presId="urn:microsoft.com/office/officeart/2005/8/layout/process5"/>
    <dgm:cxn modelId="{7A720DEB-EA7D-4338-93B9-651466E9DB0A}" type="presOf" srcId="{C34A34D0-931A-406E-90A3-D6A495CB77E5}" destId="{B907F4B8-B3CB-46A9-A92B-2C290F4BA1AF}" srcOrd="0" destOrd="0" presId="urn:microsoft.com/office/officeart/2005/8/layout/process5"/>
    <dgm:cxn modelId="{9CF62FEB-5543-4026-8B31-D374898D0926}" type="presOf" srcId="{E3C32267-2348-4B64-A6C5-B176ADE17724}" destId="{737CCEA7-A378-4416-B22E-B73095010BD9}" srcOrd="0" destOrd="0" presId="urn:microsoft.com/office/officeart/2005/8/layout/process5"/>
    <dgm:cxn modelId="{C8036AF7-FAD0-4077-A216-CDA4096B109B}" type="presOf" srcId="{9872A0F4-1076-4979-AF70-114C98264F7E}" destId="{1FB4C5A6-A900-45DE-AF51-C0E344B580DD}" srcOrd="0" destOrd="0" presId="urn:microsoft.com/office/officeart/2005/8/layout/process5"/>
    <dgm:cxn modelId="{385EBAFE-5343-4FC8-A87D-9D7D708DD017}" type="presOf" srcId="{1632712F-ADAB-457B-8960-929A3E8E9D96}" destId="{46F8B278-B9CA-499E-9D49-7B8299D2FED8}" srcOrd="1" destOrd="0" presId="urn:microsoft.com/office/officeart/2005/8/layout/process5"/>
    <dgm:cxn modelId="{C032B75B-8D2F-43FC-8D35-882D26A1AA3E}" type="presParOf" srcId="{F1A2505B-FA1F-4FC9-ABAD-5D0A4B69C544}" destId="{8C25890C-0C41-40E0-870D-6919EC184097}" srcOrd="0" destOrd="0" presId="urn:microsoft.com/office/officeart/2005/8/layout/process5"/>
    <dgm:cxn modelId="{00993397-DA7E-4EF8-B114-78885CB77AE0}" type="presParOf" srcId="{F1A2505B-FA1F-4FC9-ABAD-5D0A4B69C544}" destId="{77FC0E58-FBB4-4F65-9B5D-73ABFFC1E51A}" srcOrd="1" destOrd="0" presId="urn:microsoft.com/office/officeart/2005/8/layout/process5"/>
    <dgm:cxn modelId="{22470D33-CA49-4F0F-B957-B07DE8FE40CC}" type="presParOf" srcId="{77FC0E58-FBB4-4F65-9B5D-73ABFFC1E51A}" destId="{1766309B-6B20-4F40-96AD-289E4659A8DA}" srcOrd="0" destOrd="0" presId="urn:microsoft.com/office/officeart/2005/8/layout/process5"/>
    <dgm:cxn modelId="{F8C38D07-D41F-48BD-932A-D822C286353F}" type="presParOf" srcId="{F1A2505B-FA1F-4FC9-ABAD-5D0A4B69C544}" destId="{CFCDEF4F-1EF2-4EF4-8854-470CF6166BF6}" srcOrd="2" destOrd="0" presId="urn:microsoft.com/office/officeart/2005/8/layout/process5"/>
    <dgm:cxn modelId="{4EC451C3-5E92-458D-B876-854C3CC83E8B}" type="presParOf" srcId="{F1A2505B-FA1F-4FC9-ABAD-5D0A4B69C544}" destId="{BBF5141D-B6FD-4122-A14B-0C68BCA1A883}" srcOrd="3" destOrd="0" presId="urn:microsoft.com/office/officeart/2005/8/layout/process5"/>
    <dgm:cxn modelId="{3C878DD2-88CB-4B3F-80A3-CEB6AEC66323}" type="presParOf" srcId="{BBF5141D-B6FD-4122-A14B-0C68BCA1A883}" destId="{6419AC89-B1B9-4195-B721-311A66CE3AAA}" srcOrd="0" destOrd="0" presId="urn:microsoft.com/office/officeart/2005/8/layout/process5"/>
    <dgm:cxn modelId="{063DD23F-CB77-42C3-B335-A2D422F37A9B}" type="presParOf" srcId="{F1A2505B-FA1F-4FC9-ABAD-5D0A4B69C544}" destId="{737CCEA7-A378-4416-B22E-B73095010BD9}" srcOrd="4" destOrd="0" presId="urn:microsoft.com/office/officeart/2005/8/layout/process5"/>
    <dgm:cxn modelId="{4084331A-7910-4DCF-9426-35EF9A89C038}" type="presParOf" srcId="{F1A2505B-FA1F-4FC9-ABAD-5D0A4B69C544}" destId="{4AE51D83-48E5-4CD8-80EE-BE835E16402D}" srcOrd="5" destOrd="0" presId="urn:microsoft.com/office/officeart/2005/8/layout/process5"/>
    <dgm:cxn modelId="{697DD7C7-B144-4C03-BD91-BAFA34FFA366}" type="presParOf" srcId="{4AE51D83-48E5-4CD8-80EE-BE835E16402D}" destId="{EF1C5019-771C-4C34-B477-7ED2E0C59A9B}" srcOrd="0" destOrd="0" presId="urn:microsoft.com/office/officeart/2005/8/layout/process5"/>
    <dgm:cxn modelId="{1968BC02-A825-4BD5-9A6A-411D643AFC9F}" type="presParOf" srcId="{F1A2505B-FA1F-4FC9-ABAD-5D0A4B69C544}" destId="{7BEF4056-17D8-4AFB-8AFB-C2C293BA5B21}" srcOrd="6" destOrd="0" presId="urn:microsoft.com/office/officeart/2005/8/layout/process5"/>
    <dgm:cxn modelId="{2C3F4914-0596-4B53-8926-30A7F54052E3}" type="presParOf" srcId="{F1A2505B-FA1F-4FC9-ABAD-5D0A4B69C544}" destId="{444E8371-E887-4E6F-9967-55595CB59E30}" srcOrd="7" destOrd="0" presId="urn:microsoft.com/office/officeart/2005/8/layout/process5"/>
    <dgm:cxn modelId="{4912C302-01AE-4D48-91B4-AFA185AEED16}" type="presParOf" srcId="{444E8371-E887-4E6F-9967-55595CB59E30}" destId="{46F8B278-B9CA-499E-9D49-7B8299D2FED8}" srcOrd="0" destOrd="0" presId="urn:microsoft.com/office/officeart/2005/8/layout/process5"/>
    <dgm:cxn modelId="{437BF451-B8A8-4C06-8D3F-7B219D84D72F}" type="presParOf" srcId="{F1A2505B-FA1F-4FC9-ABAD-5D0A4B69C544}" destId="{1FB4C5A6-A900-45DE-AF51-C0E344B580DD}" srcOrd="8" destOrd="0" presId="urn:microsoft.com/office/officeart/2005/8/layout/process5"/>
    <dgm:cxn modelId="{92E5C90C-B285-429C-9AED-747C5C87E5D4}" type="presParOf" srcId="{F1A2505B-FA1F-4FC9-ABAD-5D0A4B69C544}" destId="{EBDA5F08-E7AD-4B6B-966E-251647422FF4}" srcOrd="9" destOrd="0" presId="urn:microsoft.com/office/officeart/2005/8/layout/process5"/>
    <dgm:cxn modelId="{4C6541BE-BEA9-44E2-A18A-03E82B517E01}" type="presParOf" srcId="{EBDA5F08-E7AD-4B6B-966E-251647422FF4}" destId="{3BA4D471-FF4A-4A0A-9A77-E98E73B4A75B}" srcOrd="0" destOrd="0" presId="urn:microsoft.com/office/officeart/2005/8/layout/process5"/>
    <dgm:cxn modelId="{B85EA27F-2ECA-4F13-8C7A-7E45DE18F5FD}" type="presParOf" srcId="{F1A2505B-FA1F-4FC9-ABAD-5D0A4B69C544}" destId="{436C42A1-0F24-4958-B003-FB479EE5EE06}" srcOrd="10" destOrd="0" presId="urn:microsoft.com/office/officeart/2005/8/layout/process5"/>
    <dgm:cxn modelId="{A51F2815-5901-49CA-BC03-F1EA50C0BAB6}" type="presParOf" srcId="{F1A2505B-FA1F-4FC9-ABAD-5D0A4B69C544}" destId="{F3C7CDFB-0158-4905-90B4-6C60F56FB3FB}" srcOrd="11" destOrd="0" presId="urn:microsoft.com/office/officeart/2005/8/layout/process5"/>
    <dgm:cxn modelId="{A80454E2-E61E-4CE3-8656-870BD03455E7}" type="presParOf" srcId="{F3C7CDFB-0158-4905-90B4-6C60F56FB3FB}" destId="{D0C77078-774E-48AF-BDA6-47C4C4DC0889}" srcOrd="0" destOrd="0" presId="urn:microsoft.com/office/officeart/2005/8/layout/process5"/>
    <dgm:cxn modelId="{D317B850-C36A-432F-8366-3ECBA19920CF}" type="presParOf" srcId="{F1A2505B-FA1F-4FC9-ABAD-5D0A4B69C544}" destId="{B907F4B8-B3CB-46A9-A92B-2C290F4BA1AF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C6186-781E-46FF-AE87-1E9AC6DA3AEF}" type="doc">
      <dgm:prSet loTypeId="urn:diagrams.loki3.com/Bracke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F55A77-0219-47A1-BC22-9E3ACED32657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Government leadership and national systems </a:t>
          </a:r>
        </a:p>
      </dgm:t>
    </dgm:pt>
    <dgm:pt modelId="{ECE43D98-74F7-4425-B7F3-4FF3F6A46708}" type="parTrans" cxnId="{2AC622AE-89D2-4203-9F71-1E1C388B9292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A67424E0-125A-48C3-B398-DAE7E271A191}" type="sibTrans" cxnId="{2AC622AE-89D2-4203-9F71-1E1C388B9292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727DDA0F-B717-405F-8FDA-9F86F1794E34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Invest in national systems – no more parallel, fragmented uncoordinated </a:t>
          </a:r>
          <a:r>
            <a:rPr lang="en-US" sz="1600" b="1" dirty="0" err="1">
              <a:latin typeface="Aptos" panose="020B0004020202020204" pitchFamily="34" charset="0"/>
            </a:rPr>
            <a:t>programmes</a:t>
          </a:r>
          <a:r>
            <a:rPr lang="en-US" sz="1600" b="1" dirty="0">
              <a:latin typeface="Aptos" panose="020B0004020202020204" pitchFamily="34" charset="0"/>
            </a:rPr>
            <a:t> and systems </a:t>
          </a:r>
        </a:p>
      </dgm:t>
    </dgm:pt>
    <dgm:pt modelId="{217063CC-6D74-4233-8A8B-A6F91AAECBDF}" type="parTrans" cxnId="{A23AD673-0A8F-4555-8893-BD0E468309A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28042841-665F-4259-8067-1D63532DFE83}" type="sibTrans" cxnId="{A23AD673-0A8F-4555-8893-BD0E468309A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2F635FE1-A97A-4AC8-B5A7-376B8BE8DDF3}">
      <dgm:prSet custT="1"/>
      <dgm:spPr/>
      <dgm:t>
        <a:bodyPr/>
        <a:lstStyle/>
        <a:p>
          <a:pPr>
            <a:buClrTx/>
            <a:buSzPts val="1600"/>
            <a:buFont typeface="Aptos" panose="020B0004020202020204" pitchFamily="34" charset="0"/>
            <a:buChar char="─"/>
          </a:pPr>
          <a:r>
            <a:rPr lang="en-US" sz="1600" b="1" dirty="0">
              <a:latin typeface="Aptos" panose="020B0004020202020204" pitchFamily="34" charset="0"/>
            </a:rPr>
            <a:t>HIV prevention</a:t>
          </a:r>
        </a:p>
      </dgm:t>
    </dgm:pt>
    <dgm:pt modelId="{F9210141-64A8-49E0-B9F2-6E9C511CDE9C}" type="parTrans" cxnId="{460A2FFE-6B08-411F-AC70-7D6DC3DA792D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422E88FA-AE33-4230-B046-80E3FB3232EB}" type="sibTrans" cxnId="{460A2FFE-6B08-411F-AC70-7D6DC3DA792D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FAEA0115-7AD3-463B-ADB4-113A3FBC2038}">
      <dgm:prSet custT="1"/>
      <dgm:spPr/>
      <dgm:t>
        <a:bodyPr/>
        <a:lstStyle/>
        <a:p>
          <a:r>
            <a:rPr lang="en-US" sz="1600" b="0" dirty="0">
              <a:latin typeface="Aptos" panose="020B0004020202020204" pitchFamily="34" charset="0"/>
            </a:rPr>
            <a:t>Prevention Stewardship</a:t>
          </a:r>
        </a:p>
      </dgm:t>
    </dgm:pt>
    <dgm:pt modelId="{81BF819D-E359-45AE-9379-590E5B186739}" type="parTrans" cxnId="{ACBD8305-2136-4025-AFCE-0E0315AE2600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6470F975-5D16-4AF4-8F10-AC229E600AAB}" type="sibTrans" cxnId="{ACBD8305-2136-4025-AFCE-0E0315AE2600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19F4836C-6D96-4FF0-BD9C-2BA8E74C4172}">
      <dgm:prSet custT="1"/>
      <dgm:spPr/>
      <dgm:t>
        <a:bodyPr/>
        <a:lstStyle/>
        <a:p>
          <a:r>
            <a:rPr lang="en-US" sz="1600" b="0" dirty="0">
              <a:latin typeface="Aptos" panose="020B0004020202020204" pitchFamily="34" charset="0"/>
            </a:rPr>
            <a:t>Cost and include HIV services (ART, testing, VL monitoring, PMTCT, VMMC) within Universal Health Care and/or social insurance packages</a:t>
          </a:r>
          <a:endParaRPr lang="en-US" sz="1600" b="1" dirty="0">
            <a:latin typeface="Aptos" panose="020B0004020202020204" pitchFamily="34" charset="0"/>
          </a:endParaRPr>
        </a:p>
      </dgm:t>
    </dgm:pt>
    <dgm:pt modelId="{AE9CB2EB-ECEC-4962-9F8E-6F061729BFCB}" type="parTrans" cxnId="{50D0356E-D862-4648-BCCC-4DE918CDBD85}">
      <dgm:prSet/>
      <dgm:spPr/>
      <dgm:t>
        <a:bodyPr/>
        <a:lstStyle/>
        <a:p>
          <a:endParaRPr lang="en-US"/>
        </a:p>
      </dgm:t>
    </dgm:pt>
    <dgm:pt modelId="{5A76A509-0CE0-44ED-8A10-FDE86FFCCE62}" type="sibTrans" cxnId="{50D0356E-D862-4648-BCCC-4DE918CDBD85}">
      <dgm:prSet/>
      <dgm:spPr/>
      <dgm:t>
        <a:bodyPr/>
        <a:lstStyle/>
        <a:p>
          <a:endParaRPr lang="en-US"/>
        </a:p>
      </dgm:t>
    </dgm:pt>
    <dgm:pt modelId="{EFF253F7-2346-42FB-9B68-9349784FF347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Rethinking partnerships</a:t>
          </a:r>
        </a:p>
      </dgm:t>
    </dgm:pt>
    <dgm:pt modelId="{00E7C396-8419-45A1-B2E3-39CC3320B080}" type="parTrans" cxnId="{38CED976-24C5-4764-9EBC-14CEACE4A8DE}">
      <dgm:prSet/>
      <dgm:spPr/>
      <dgm:t>
        <a:bodyPr/>
        <a:lstStyle/>
        <a:p>
          <a:endParaRPr lang="en-US"/>
        </a:p>
      </dgm:t>
    </dgm:pt>
    <dgm:pt modelId="{B149CB66-F662-4DC7-89EF-23EB211EF81C}" type="sibTrans" cxnId="{38CED976-24C5-4764-9EBC-14CEACE4A8DE}">
      <dgm:prSet/>
      <dgm:spPr/>
      <dgm:t>
        <a:bodyPr/>
        <a:lstStyle/>
        <a:p>
          <a:endParaRPr lang="en-US"/>
        </a:p>
      </dgm:t>
    </dgm:pt>
    <dgm:pt modelId="{C59A9641-CEAB-4F29-9EDE-9563B728AA08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Self care- yes, with</a:t>
          </a:r>
        </a:p>
      </dgm:t>
    </dgm:pt>
    <dgm:pt modelId="{26A2EA1C-3B8E-4A0A-A690-B3036F3B1DC5}" type="parTrans" cxnId="{D6C66847-800C-4091-8819-4E6F548545AC}">
      <dgm:prSet/>
      <dgm:spPr/>
      <dgm:t>
        <a:bodyPr/>
        <a:lstStyle/>
        <a:p>
          <a:endParaRPr lang="en-US"/>
        </a:p>
      </dgm:t>
    </dgm:pt>
    <dgm:pt modelId="{24635E6F-07D0-4C86-9923-FA0370958068}" type="sibTrans" cxnId="{D6C66847-800C-4091-8819-4E6F548545AC}">
      <dgm:prSet/>
      <dgm:spPr/>
      <dgm:t>
        <a:bodyPr/>
        <a:lstStyle/>
        <a:p>
          <a:endParaRPr lang="en-US"/>
        </a:p>
      </dgm:t>
    </dgm:pt>
    <dgm:pt modelId="{0131AF00-C3A3-4826-B6DB-E55EC951E737}">
      <dgm:prSet custT="1"/>
      <dgm:spPr/>
      <dgm:t>
        <a:bodyPr/>
        <a:lstStyle/>
        <a:p>
          <a:r>
            <a:rPr lang="en-US" sz="1600" b="0" dirty="0">
              <a:latin typeface="Aptos" panose="020B0004020202020204" pitchFamily="34" charset="0"/>
            </a:rPr>
            <a:t>Systems for data, supply chains and surveillance to decision-making (prevention commodity forecasting, quantification, targeting)</a:t>
          </a:r>
        </a:p>
      </dgm:t>
    </dgm:pt>
    <dgm:pt modelId="{15E62C54-B232-40DF-A266-E3BAED094036}" type="parTrans" cxnId="{3DC563A4-B106-4257-B3E2-6592415C5784}">
      <dgm:prSet/>
      <dgm:spPr/>
      <dgm:t>
        <a:bodyPr/>
        <a:lstStyle/>
        <a:p>
          <a:endParaRPr lang="en-US"/>
        </a:p>
      </dgm:t>
    </dgm:pt>
    <dgm:pt modelId="{61FF9790-9D77-4D13-A337-6BFE00BE4109}" type="sibTrans" cxnId="{3DC563A4-B106-4257-B3E2-6592415C5784}">
      <dgm:prSet/>
      <dgm:spPr/>
      <dgm:t>
        <a:bodyPr/>
        <a:lstStyle/>
        <a:p>
          <a:endParaRPr lang="en-US"/>
        </a:p>
      </dgm:t>
    </dgm:pt>
    <dgm:pt modelId="{584DD6AA-E2A4-4CFB-A94B-D87E212DCCC0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Faith leaders </a:t>
          </a:r>
          <a:r>
            <a:rPr lang="en-US" sz="1600" b="0" dirty="0">
              <a:latin typeface="Aptos" panose="020B0004020202020204" pitchFamily="34" charset="0"/>
            </a:rPr>
            <a:t>to drive self-care for prevention</a:t>
          </a:r>
        </a:p>
      </dgm:t>
    </dgm:pt>
    <dgm:pt modelId="{8EC6C06F-32A1-41F8-AF28-A435BCFEDA5B}" type="parTrans" cxnId="{1FA9B8A6-E220-4A6B-AD3D-AF2D5221EC85}">
      <dgm:prSet/>
      <dgm:spPr/>
      <dgm:t>
        <a:bodyPr/>
        <a:lstStyle/>
        <a:p>
          <a:endParaRPr lang="en-US"/>
        </a:p>
      </dgm:t>
    </dgm:pt>
    <dgm:pt modelId="{F60215B8-8173-4812-82C7-1390580F99AF}" type="sibTrans" cxnId="{1FA9B8A6-E220-4A6B-AD3D-AF2D5221EC85}">
      <dgm:prSet/>
      <dgm:spPr/>
      <dgm:t>
        <a:bodyPr/>
        <a:lstStyle/>
        <a:p>
          <a:endParaRPr lang="en-US"/>
        </a:p>
      </dgm:t>
    </dgm:pt>
    <dgm:pt modelId="{504526C8-DCA5-4EBB-9876-A8FB8261A9BB}">
      <dgm:prSet custT="1"/>
      <dgm:spPr/>
      <dgm:t>
        <a:bodyPr/>
        <a:lstStyle/>
        <a:p>
          <a:r>
            <a:rPr lang="en-US" sz="1600" b="0" dirty="0">
              <a:latin typeface="Aptos" panose="020B0004020202020204" pitchFamily="34" charset="0"/>
            </a:rPr>
            <a:t>Communities of </a:t>
          </a:r>
          <a:r>
            <a:rPr lang="en-US" sz="1600" b="1" dirty="0">
              <a:latin typeface="Aptos" panose="020B0004020202020204" pitchFamily="34" charset="0"/>
            </a:rPr>
            <a:t>persons living with HIV </a:t>
          </a:r>
          <a:r>
            <a:rPr lang="en-US" sz="1600" b="0" dirty="0">
              <a:latin typeface="Aptos" panose="020B0004020202020204" pitchFamily="34" charset="0"/>
            </a:rPr>
            <a:t>as partners with government and to drive community health systems</a:t>
          </a:r>
        </a:p>
      </dgm:t>
    </dgm:pt>
    <dgm:pt modelId="{F50FF25A-CAEC-4FC4-89BC-B2F0C06554DC}" type="parTrans" cxnId="{E0969C29-93EE-40FD-9BD8-7C5336B63E34}">
      <dgm:prSet/>
      <dgm:spPr/>
      <dgm:t>
        <a:bodyPr/>
        <a:lstStyle/>
        <a:p>
          <a:endParaRPr lang="en-US"/>
        </a:p>
      </dgm:t>
    </dgm:pt>
    <dgm:pt modelId="{6F95E3D9-C593-42AB-A150-2034ADDA9D83}" type="sibTrans" cxnId="{E0969C29-93EE-40FD-9BD8-7C5336B63E34}">
      <dgm:prSet/>
      <dgm:spPr/>
      <dgm:t>
        <a:bodyPr/>
        <a:lstStyle/>
        <a:p>
          <a:endParaRPr lang="en-US"/>
        </a:p>
      </dgm:t>
    </dgm:pt>
    <dgm:pt modelId="{334B151B-6C0C-422A-9A3A-54B406CE5E11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New models </a:t>
          </a:r>
        </a:p>
      </dgm:t>
    </dgm:pt>
    <dgm:pt modelId="{1884A128-E3CD-4D38-B4A9-C5402315D838}" type="parTrans" cxnId="{3744B5D6-170B-4F8E-A7D5-8220F2A0B969}">
      <dgm:prSet/>
      <dgm:spPr/>
      <dgm:t>
        <a:bodyPr/>
        <a:lstStyle/>
        <a:p>
          <a:endParaRPr lang="en-US"/>
        </a:p>
      </dgm:t>
    </dgm:pt>
    <dgm:pt modelId="{D4128AA1-6AA2-4724-AE6C-DCF31FBF9FF1}" type="sibTrans" cxnId="{3744B5D6-170B-4F8E-A7D5-8220F2A0B969}">
      <dgm:prSet/>
      <dgm:spPr/>
      <dgm:t>
        <a:bodyPr/>
        <a:lstStyle/>
        <a:p>
          <a:endParaRPr lang="en-US"/>
        </a:p>
      </dgm:t>
    </dgm:pt>
    <dgm:pt modelId="{5FA5590C-2281-43D7-8C24-6762B2FD7C24}">
      <dgm:prSet custT="1"/>
      <dgm:spPr/>
      <dgm:t>
        <a:bodyPr/>
        <a:lstStyle/>
        <a:p>
          <a:endParaRPr lang="en-US" sz="1600" b="1" dirty="0">
            <a:latin typeface="Aptos" panose="020B0004020202020204" pitchFamily="34" charset="0"/>
          </a:endParaRPr>
        </a:p>
      </dgm:t>
    </dgm:pt>
    <dgm:pt modelId="{EC9664C1-477B-462F-872E-B106E5ED1DEB}" type="parTrans" cxnId="{601E55AC-4DCF-4F38-BB51-ADE67641C36E}">
      <dgm:prSet/>
      <dgm:spPr/>
      <dgm:t>
        <a:bodyPr/>
        <a:lstStyle/>
        <a:p>
          <a:endParaRPr lang="en-US"/>
        </a:p>
      </dgm:t>
    </dgm:pt>
    <dgm:pt modelId="{5CC35F0C-1D00-4CBD-B8C0-23720EE65246}" type="sibTrans" cxnId="{601E55AC-4DCF-4F38-BB51-ADE67641C36E}">
      <dgm:prSet/>
      <dgm:spPr/>
      <dgm:t>
        <a:bodyPr/>
        <a:lstStyle/>
        <a:p>
          <a:endParaRPr lang="en-US"/>
        </a:p>
      </dgm:t>
    </dgm:pt>
    <dgm:pt modelId="{9AF4FFE3-F732-4EA0-BDAA-B058595DBB8D}">
      <dgm:prSet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Task-shifting models that leverage and integrate PLHIV networks and CBO services within </a:t>
          </a:r>
          <a:r>
            <a:rPr lang="en-US" sz="1600" b="1" dirty="0">
              <a:latin typeface="Aptos" panose="020B0004020202020204" pitchFamily="34" charset="0"/>
            </a:rPr>
            <a:t>national community health infrastructure</a:t>
          </a:r>
          <a:endParaRPr lang="en-US" sz="1600" b="1" dirty="0"/>
        </a:p>
      </dgm:t>
    </dgm:pt>
    <dgm:pt modelId="{0D3C1E1C-6465-4570-BC9E-BFB36780C217}" type="parTrans" cxnId="{D12A565C-BA5E-42FC-B6AB-8872D55CE413}">
      <dgm:prSet/>
      <dgm:spPr/>
      <dgm:t>
        <a:bodyPr/>
        <a:lstStyle/>
        <a:p>
          <a:endParaRPr lang="en-US"/>
        </a:p>
      </dgm:t>
    </dgm:pt>
    <dgm:pt modelId="{FBEA4C60-5E8E-49D5-9644-F2204810B2ED}" type="sibTrans" cxnId="{D12A565C-BA5E-42FC-B6AB-8872D55CE413}">
      <dgm:prSet/>
      <dgm:spPr/>
      <dgm:t>
        <a:bodyPr/>
        <a:lstStyle/>
        <a:p>
          <a:endParaRPr lang="en-US"/>
        </a:p>
      </dgm:t>
    </dgm:pt>
    <dgm:pt modelId="{F0525B7B-92FF-461D-95E0-ECD660E128B1}">
      <dgm:prSet custT="1"/>
      <dgm:spPr/>
      <dgm:t>
        <a:bodyPr/>
        <a:lstStyle/>
        <a:p>
          <a:endParaRPr lang="en-US" sz="1600" dirty="0"/>
        </a:p>
      </dgm:t>
    </dgm:pt>
    <dgm:pt modelId="{410205E0-A91B-4475-9E44-53C1C5247F6E}" type="parTrans" cxnId="{2AEA4DE1-D82E-430C-92A4-65D57BF23E61}">
      <dgm:prSet/>
      <dgm:spPr/>
      <dgm:t>
        <a:bodyPr/>
        <a:lstStyle/>
        <a:p>
          <a:endParaRPr lang="en-US"/>
        </a:p>
      </dgm:t>
    </dgm:pt>
    <dgm:pt modelId="{8BF910D1-CC35-4684-AF68-BF0A5A770369}" type="sibTrans" cxnId="{2AEA4DE1-D82E-430C-92A4-65D57BF23E61}">
      <dgm:prSet/>
      <dgm:spPr/>
      <dgm:t>
        <a:bodyPr/>
        <a:lstStyle/>
        <a:p>
          <a:endParaRPr lang="en-US"/>
        </a:p>
      </dgm:t>
    </dgm:pt>
    <dgm:pt modelId="{9DF36025-2508-46E9-9C75-EA69CC2430E4}">
      <dgm:prSet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Leverage private and faith facilities for co-pay models at primary health care levels </a:t>
          </a:r>
          <a:endParaRPr lang="en-US" sz="1600" dirty="0"/>
        </a:p>
      </dgm:t>
    </dgm:pt>
    <dgm:pt modelId="{1E77C3C7-D309-43D1-89D9-2C811E40454C}" type="parTrans" cxnId="{F8242D98-43DD-4F06-B805-7335752BEB95}">
      <dgm:prSet/>
      <dgm:spPr/>
      <dgm:t>
        <a:bodyPr/>
        <a:lstStyle/>
        <a:p>
          <a:endParaRPr lang="en-US"/>
        </a:p>
      </dgm:t>
    </dgm:pt>
    <dgm:pt modelId="{FB1A5990-3C54-43D8-A8B5-303EB64B9CF4}" type="sibTrans" cxnId="{F8242D98-43DD-4F06-B805-7335752BEB95}">
      <dgm:prSet/>
      <dgm:spPr/>
      <dgm:t>
        <a:bodyPr/>
        <a:lstStyle/>
        <a:p>
          <a:endParaRPr lang="en-US"/>
        </a:p>
      </dgm:t>
    </dgm:pt>
    <dgm:pt modelId="{A47942C6-74FE-4605-AD60-CEB6D167271F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The Global HIV Prevention Coalition </a:t>
          </a:r>
          <a:r>
            <a:rPr lang="en-US" sz="1600" b="0" dirty="0">
              <a:latin typeface="Aptos" panose="020B0004020202020204" pitchFamily="34" charset="0"/>
            </a:rPr>
            <a:t>– drive a Prevention RENAISSANCE</a:t>
          </a:r>
        </a:p>
      </dgm:t>
    </dgm:pt>
    <dgm:pt modelId="{7E8282AA-7A70-40F3-9BCE-C778432873D9}" type="parTrans" cxnId="{B344210F-092C-4D9D-94AE-B231214DFDA4}">
      <dgm:prSet/>
      <dgm:spPr/>
      <dgm:t>
        <a:bodyPr/>
        <a:lstStyle/>
        <a:p>
          <a:endParaRPr lang="en-US"/>
        </a:p>
      </dgm:t>
    </dgm:pt>
    <dgm:pt modelId="{AE475CC2-0358-4F1B-9F4D-0FD1E3A1591E}" type="sibTrans" cxnId="{B344210F-092C-4D9D-94AE-B231214DFDA4}">
      <dgm:prSet/>
      <dgm:spPr/>
      <dgm:t>
        <a:bodyPr/>
        <a:lstStyle/>
        <a:p>
          <a:endParaRPr lang="en-US"/>
        </a:p>
      </dgm:t>
    </dgm:pt>
    <dgm:pt modelId="{71413A27-3D73-4528-83E0-D48A388223B8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National AIDS Commissions </a:t>
          </a:r>
          <a:r>
            <a:rPr lang="en-US" sz="1600" b="0" dirty="0">
              <a:latin typeface="Aptos" panose="020B0004020202020204" pitchFamily="34" charset="0"/>
            </a:rPr>
            <a:t>to facilitate coordination across government agencies and institutions such as Parliament, Ministries of Finance to resolve on-going gaps, </a:t>
          </a:r>
        </a:p>
      </dgm:t>
    </dgm:pt>
    <dgm:pt modelId="{9038751D-0B24-4EB3-B074-58A59D3F3EDF}" type="parTrans" cxnId="{4A234066-8EF4-489C-AEF2-C2A6A54C4729}">
      <dgm:prSet/>
      <dgm:spPr/>
      <dgm:t>
        <a:bodyPr/>
        <a:lstStyle/>
        <a:p>
          <a:endParaRPr lang="en-US"/>
        </a:p>
      </dgm:t>
    </dgm:pt>
    <dgm:pt modelId="{0A0441D9-D396-40FC-B16A-A843F5C73D54}" type="sibTrans" cxnId="{4A234066-8EF4-489C-AEF2-C2A6A54C4729}">
      <dgm:prSet/>
      <dgm:spPr/>
      <dgm:t>
        <a:bodyPr/>
        <a:lstStyle/>
        <a:p>
          <a:endParaRPr lang="en-US"/>
        </a:p>
      </dgm:t>
    </dgm:pt>
    <dgm:pt modelId="{C98D88F8-CDF4-4014-AF5C-F857A2A0A31B}" type="pres">
      <dgm:prSet presAssocID="{E17C6186-781E-46FF-AE87-1E9AC6DA3AEF}" presName="Name0" presStyleCnt="0">
        <dgm:presLayoutVars>
          <dgm:dir/>
          <dgm:animLvl val="lvl"/>
          <dgm:resizeHandles val="exact"/>
        </dgm:presLayoutVars>
      </dgm:prSet>
      <dgm:spPr/>
    </dgm:pt>
    <dgm:pt modelId="{64F03734-6DFB-45A3-A9CD-D72987CB2F09}" type="pres">
      <dgm:prSet presAssocID="{02F55A77-0219-47A1-BC22-9E3ACED32657}" presName="linNode" presStyleCnt="0"/>
      <dgm:spPr/>
    </dgm:pt>
    <dgm:pt modelId="{C7F696A5-AF76-4DD4-AA84-680DAF2C98EC}" type="pres">
      <dgm:prSet presAssocID="{02F55A77-0219-47A1-BC22-9E3ACED32657}" presName="parTx" presStyleLbl="revTx" presStyleIdx="0" presStyleCnt="4">
        <dgm:presLayoutVars>
          <dgm:chMax val="1"/>
          <dgm:bulletEnabled val="1"/>
        </dgm:presLayoutVars>
      </dgm:prSet>
      <dgm:spPr/>
    </dgm:pt>
    <dgm:pt modelId="{43326609-DCAD-464E-95C0-993DC0552A42}" type="pres">
      <dgm:prSet presAssocID="{02F55A77-0219-47A1-BC22-9E3ACED32657}" presName="bracket" presStyleLbl="parChTrans1D1" presStyleIdx="0" presStyleCnt="4"/>
      <dgm:spPr/>
    </dgm:pt>
    <dgm:pt modelId="{3B37353F-2720-45F7-A723-E1E4EC868E12}" type="pres">
      <dgm:prSet presAssocID="{02F55A77-0219-47A1-BC22-9E3ACED32657}" presName="spH" presStyleCnt="0"/>
      <dgm:spPr/>
    </dgm:pt>
    <dgm:pt modelId="{C0BA68B5-65EE-4410-A750-E4F8E8A6CEEB}" type="pres">
      <dgm:prSet presAssocID="{02F55A77-0219-47A1-BC22-9E3ACED32657}" presName="desTx" presStyleLbl="node1" presStyleIdx="0" presStyleCnt="4">
        <dgm:presLayoutVars>
          <dgm:bulletEnabled val="1"/>
        </dgm:presLayoutVars>
      </dgm:prSet>
      <dgm:spPr/>
    </dgm:pt>
    <dgm:pt modelId="{8D8D98A2-F6EB-476C-8FC9-EC8A440FA153}" type="pres">
      <dgm:prSet presAssocID="{A67424E0-125A-48C3-B398-DAE7E271A191}" presName="spV" presStyleCnt="0"/>
      <dgm:spPr/>
    </dgm:pt>
    <dgm:pt modelId="{F64B8E41-4BFA-4561-A573-702449331DDB}" type="pres">
      <dgm:prSet presAssocID="{2F635FE1-A97A-4AC8-B5A7-376B8BE8DDF3}" presName="linNode" presStyleCnt="0"/>
      <dgm:spPr/>
    </dgm:pt>
    <dgm:pt modelId="{DB399A27-E61B-4723-A98C-DCCC13E703B1}" type="pres">
      <dgm:prSet presAssocID="{2F635FE1-A97A-4AC8-B5A7-376B8BE8DDF3}" presName="parTx" presStyleLbl="revTx" presStyleIdx="1" presStyleCnt="4">
        <dgm:presLayoutVars>
          <dgm:chMax val="1"/>
          <dgm:bulletEnabled val="1"/>
        </dgm:presLayoutVars>
      </dgm:prSet>
      <dgm:spPr/>
    </dgm:pt>
    <dgm:pt modelId="{61BD53DE-09FE-41DF-A652-274422064669}" type="pres">
      <dgm:prSet presAssocID="{2F635FE1-A97A-4AC8-B5A7-376B8BE8DDF3}" presName="bracket" presStyleLbl="parChTrans1D1" presStyleIdx="1" presStyleCnt="4"/>
      <dgm:spPr/>
    </dgm:pt>
    <dgm:pt modelId="{8AA88F45-293A-4DC4-8538-77A03D5F3E18}" type="pres">
      <dgm:prSet presAssocID="{2F635FE1-A97A-4AC8-B5A7-376B8BE8DDF3}" presName="spH" presStyleCnt="0"/>
      <dgm:spPr/>
    </dgm:pt>
    <dgm:pt modelId="{370E1315-32E5-4421-A815-597CD05FD14F}" type="pres">
      <dgm:prSet presAssocID="{2F635FE1-A97A-4AC8-B5A7-376B8BE8DDF3}" presName="desTx" presStyleLbl="node1" presStyleIdx="1" presStyleCnt="4">
        <dgm:presLayoutVars>
          <dgm:bulletEnabled val="1"/>
        </dgm:presLayoutVars>
      </dgm:prSet>
      <dgm:spPr/>
    </dgm:pt>
    <dgm:pt modelId="{5AE3BE06-6BC4-48FA-A019-0BC2777CD710}" type="pres">
      <dgm:prSet presAssocID="{422E88FA-AE33-4230-B046-80E3FB3232EB}" presName="spV" presStyleCnt="0"/>
      <dgm:spPr/>
    </dgm:pt>
    <dgm:pt modelId="{55EFBBAC-12FC-449C-9E8B-F7847FB43EBE}" type="pres">
      <dgm:prSet presAssocID="{334B151B-6C0C-422A-9A3A-54B406CE5E11}" presName="linNode" presStyleCnt="0"/>
      <dgm:spPr/>
    </dgm:pt>
    <dgm:pt modelId="{143BBC31-C883-4BA4-AFB0-85DB170CB06C}" type="pres">
      <dgm:prSet presAssocID="{334B151B-6C0C-422A-9A3A-54B406CE5E11}" presName="parTx" presStyleLbl="revTx" presStyleIdx="2" presStyleCnt="4">
        <dgm:presLayoutVars>
          <dgm:chMax val="1"/>
          <dgm:bulletEnabled val="1"/>
        </dgm:presLayoutVars>
      </dgm:prSet>
      <dgm:spPr/>
    </dgm:pt>
    <dgm:pt modelId="{FCB82F1C-877E-49E4-9398-3EF389969E9C}" type="pres">
      <dgm:prSet presAssocID="{334B151B-6C0C-422A-9A3A-54B406CE5E11}" presName="bracket" presStyleLbl="parChTrans1D1" presStyleIdx="2" presStyleCnt="4"/>
      <dgm:spPr/>
    </dgm:pt>
    <dgm:pt modelId="{F3C78DD9-0680-4771-9F1D-49116C4AEE2B}" type="pres">
      <dgm:prSet presAssocID="{334B151B-6C0C-422A-9A3A-54B406CE5E11}" presName="spH" presStyleCnt="0"/>
      <dgm:spPr/>
    </dgm:pt>
    <dgm:pt modelId="{F20CC0E2-777D-4190-881E-21074D4E54A4}" type="pres">
      <dgm:prSet presAssocID="{334B151B-6C0C-422A-9A3A-54B406CE5E11}" presName="desTx" presStyleLbl="node1" presStyleIdx="2" presStyleCnt="4">
        <dgm:presLayoutVars>
          <dgm:bulletEnabled val="1"/>
        </dgm:presLayoutVars>
      </dgm:prSet>
      <dgm:spPr/>
    </dgm:pt>
    <dgm:pt modelId="{5CBD9740-C8B7-4F45-97E8-C5459CB5B82D}" type="pres">
      <dgm:prSet presAssocID="{D4128AA1-6AA2-4724-AE6C-DCF31FBF9FF1}" presName="spV" presStyleCnt="0"/>
      <dgm:spPr/>
    </dgm:pt>
    <dgm:pt modelId="{603DB7A7-C198-4029-B93D-A36CCB001F66}" type="pres">
      <dgm:prSet presAssocID="{EFF253F7-2346-42FB-9B68-9349784FF347}" presName="linNode" presStyleCnt="0"/>
      <dgm:spPr/>
    </dgm:pt>
    <dgm:pt modelId="{8B3E7C5F-1C4F-451E-BFB9-1FED18D8AF1A}" type="pres">
      <dgm:prSet presAssocID="{EFF253F7-2346-42FB-9B68-9349784FF347}" presName="parTx" presStyleLbl="revTx" presStyleIdx="3" presStyleCnt="4">
        <dgm:presLayoutVars>
          <dgm:chMax val="1"/>
          <dgm:bulletEnabled val="1"/>
        </dgm:presLayoutVars>
      </dgm:prSet>
      <dgm:spPr/>
    </dgm:pt>
    <dgm:pt modelId="{51FC1C7E-B3F6-4E30-8EB5-27E6D3B813EC}" type="pres">
      <dgm:prSet presAssocID="{EFF253F7-2346-42FB-9B68-9349784FF347}" presName="bracket" presStyleLbl="parChTrans1D1" presStyleIdx="3" presStyleCnt="4"/>
      <dgm:spPr/>
    </dgm:pt>
    <dgm:pt modelId="{D510C9A4-69D5-40D9-9EF3-A88584468C0F}" type="pres">
      <dgm:prSet presAssocID="{EFF253F7-2346-42FB-9B68-9349784FF347}" presName="spH" presStyleCnt="0"/>
      <dgm:spPr/>
    </dgm:pt>
    <dgm:pt modelId="{C71E8B89-EC9F-4322-8963-24AFD4E1FA2B}" type="pres">
      <dgm:prSet presAssocID="{EFF253F7-2346-42FB-9B68-9349784FF347}" presName="desTx" presStyleLbl="node1" presStyleIdx="3" presStyleCnt="4">
        <dgm:presLayoutVars>
          <dgm:bulletEnabled val="1"/>
        </dgm:presLayoutVars>
      </dgm:prSet>
      <dgm:spPr/>
    </dgm:pt>
  </dgm:ptLst>
  <dgm:cxnLst>
    <dgm:cxn modelId="{ACBD8305-2136-4025-AFCE-0E0315AE2600}" srcId="{2F635FE1-A97A-4AC8-B5A7-376B8BE8DDF3}" destId="{FAEA0115-7AD3-463B-ADB4-113A3FBC2038}" srcOrd="0" destOrd="0" parTransId="{81BF819D-E359-45AE-9379-590E5B186739}" sibTransId="{6470F975-5D16-4AF4-8F10-AC229E600AAB}"/>
    <dgm:cxn modelId="{B344210F-092C-4D9D-94AE-B231214DFDA4}" srcId="{FAEA0115-7AD3-463B-ADB4-113A3FBC2038}" destId="{A47942C6-74FE-4605-AD60-CEB6D167271F}" srcOrd="0" destOrd="0" parTransId="{7E8282AA-7A70-40F3-9BCE-C778432873D9}" sibTransId="{AE475CC2-0358-4F1B-9F4D-0FD1E3A1591E}"/>
    <dgm:cxn modelId="{F3152C1E-5DAE-4DAC-8DFB-3635D48FFF83}" type="presOf" srcId="{A47942C6-74FE-4605-AD60-CEB6D167271F}" destId="{370E1315-32E5-4421-A815-597CD05FD14F}" srcOrd="0" destOrd="1" presId="urn:diagrams.loki3.com/BracketList"/>
    <dgm:cxn modelId="{E0969C29-93EE-40FD-9BD8-7C5336B63E34}" srcId="{EFF253F7-2346-42FB-9B68-9349784FF347}" destId="{504526C8-DCA5-4EBB-9876-A8FB8261A9BB}" srcOrd="1" destOrd="0" parTransId="{F50FF25A-CAEC-4FC4-89BC-B2F0C06554DC}" sibTransId="{6F95E3D9-C593-42AB-A150-2034ADDA9D83}"/>
    <dgm:cxn modelId="{29B2D33B-2909-4861-B8A7-4C0E3AA8B0E7}" type="presOf" srcId="{2F635FE1-A97A-4AC8-B5A7-376B8BE8DDF3}" destId="{DB399A27-E61B-4723-A98C-DCCC13E703B1}" srcOrd="0" destOrd="0" presId="urn:diagrams.loki3.com/BracketList"/>
    <dgm:cxn modelId="{D12A565C-BA5E-42FC-B6AB-8872D55CE413}" srcId="{334B151B-6C0C-422A-9A3A-54B406CE5E11}" destId="{9AF4FFE3-F732-4EA0-BDAA-B058595DBB8D}" srcOrd="1" destOrd="0" parTransId="{0D3C1E1C-6465-4570-BC9E-BFB36780C217}" sibTransId="{FBEA4C60-5E8E-49D5-9644-F2204810B2ED}"/>
    <dgm:cxn modelId="{4A234066-8EF4-489C-AEF2-C2A6A54C4729}" srcId="{FAEA0115-7AD3-463B-ADB4-113A3FBC2038}" destId="{71413A27-3D73-4528-83E0-D48A388223B8}" srcOrd="1" destOrd="0" parTransId="{9038751D-0B24-4EB3-B074-58A59D3F3EDF}" sibTransId="{0A0441D9-D396-40FC-B16A-A843F5C73D54}"/>
    <dgm:cxn modelId="{D6C66847-800C-4091-8819-4E6F548545AC}" srcId="{2F635FE1-A97A-4AC8-B5A7-376B8BE8DDF3}" destId="{C59A9641-CEAB-4F29-9EDE-9563B728AA08}" srcOrd="1" destOrd="0" parTransId="{26A2EA1C-3B8E-4A0A-A690-B3036F3B1DC5}" sibTransId="{24635E6F-07D0-4C86-9923-FA0370958068}"/>
    <dgm:cxn modelId="{9C14B848-4582-4622-9A9D-9EB0819E69FA}" type="presOf" srcId="{9DF36025-2508-46E9-9C75-EA69CC2430E4}" destId="{F20CC0E2-777D-4190-881E-21074D4E54A4}" srcOrd="0" destOrd="2" presId="urn:diagrams.loki3.com/BracketList"/>
    <dgm:cxn modelId="{7D00066C-6EEC-4D06-8615-B09070F7D379}" type="presOf" srcId="{584DD6AA-E2A4-4CFB-A94B-D87E212DCCC0}" destId="{C71E8B89-EC9F-4322-8963-24AFD4E1FA2B}" srcOrd="0" destOrd="0" presId="urn:diagrams.loki3.com/BracketList"/>
    <dgm:cxn modelId="{55156B4C-DC12-4C5B-B490-C14A87FEDE34}" type="presOf" srcId="{02F55A77-0219-47A1-BC22-9E3ACED32657}" destId="{C7F696A5-AF76-4DD4-AA84-680DAF2C98EC}" srcOrd="0" destOrd="0" presId="urn:diagrams.loki3.com/BracketList"/>
    <dgm:cxn modelId="{50D0356E-D862-4648-BCCC-4DE918CDBD85}" srcId="{02F55A77-0219-47A1-BC22-9E3ACED32657}" destId="{19F4836C-6D96-4FF0-BD9C-2BA8E74C4172}" srcOrd="1" destOrd="0" parTransId="{AE9CB2EB-ECEC-4962-9F8E-6F061729BFCB}" sibTransId="{5A76A509-0CE0-44ED-8A10-FDE86FFCCE62}"/>
    <dgm:cxn modelId="{91CE7970-8F29-4A21-AE53-22ADC6A85623}" type="presOf" srcId="{727DDA0F-B717-405F-8FDA-9F86F1794E34}" destId="{C0BA68B5-65EE-4410-A750-E4F8E8A6CEEB}" srcOrd="0" destOrd="0" presId="urn:diagrams.loki3.com/BracketList"/>
    <dgm:cxn modelId="{A23AD673-0A8F-4555-8893-BD0E468309A5}" srcId="{02F55A77-0219-47A1-BC22-9E3ACED32657}" destId="{727DDA0F-B717-405F-8FDA-9F86F1794E34}" srcOrd="0" destOrd="0" parTransId="{217063CC-6D74-4233-8A8B-A6F91AAECBDF}" sibTransId="{28042841-665F-4259-8067-1D63532DFE83}"/>
    <dgm:cxn modelId="{283E8356-5D9A-40B8-A209-75FB447F776F}" type="presOf" srcId="{19F4836C-6D96-4FF0-BD9C-2BA8E74C4172}" destId="{C0BA68B5-65EE-4410-A750-E4F8E8A6CEEB}" srcOrd="0" destOrd="1" presId="urn:diagrams.loki3.com/BracketList"/>
    <dgm:cxn modelId="{38CED976-24C5-4764-9EBC-14CEACE4A8DE}" srcId="{E17C6186-781E-46FF-AE87-1E9AC6DA3AEF}" destId="{EFF253F7-2346-42FB-9B68-9349784FF347}" srcOrd="3" destOrd="0" parTransId="{00E7C396-8419-45A1-B2E3-39CC3320B080}" sibTransId="{B149CB66-F662-4DC7-89EF-23EB211EF81C}"/>
    <dgm:cxn modelId="{E8E6997A-CC1E-41E4-9296-013FFE3F5058}" type="presOf" srcId="{5FA5590C-2281-43D7-8C24-6762B2FD7C24}" destId="{F20CC0E2-777D-4190-881E-21074D4E54A4}" srcOrd="0" destOrd="0" presId="urn:diagrams.loki3.com/BracketList"/>
    <dgm:cxn modelId="{BB96997D-60F6-4139-AC34-1FF6A51A244C}" type="presOf" srcId="{0131AF00-C3A3-4826-B6DB-E55EC951E737}" destId="{370E1315-32E5-4421-A815-597CD05FD14F}" srcOrd="0" destOrd="4" presId="urn:diagrams.loki3.com/BracketList"/>
    <dgm:cxn modelId="{2D559485-DD12-4D88-BD1A-EAF41E63699B}" type="presOf" srcId="{334B151B-6C0C-422A-9A3A-54B406CE5E11}" destId="{143BBC31-C883-4BA4-AFB0-85DB170CB06C}" srcOrd="0" destOrd="0" presId="urn:diagrams.loki3.com/BracketList"/>
    <dgm:cxn modelId="{4D32E387-7505-4D77-9AC5-4FA609A6ACDA}" type="presOf" srcId="{C59A9641-CEAB-4F29-9EDE-9563B728AA08}" destId="{370E1315-32E5-4421-A815-597CD05FD14F}" srcOrd="0" destOrd="3" presId="urn:diagrams.loki3.com/BracketList"/>
    <dgm:cxn modelId="{F8242D98-43DD-4F06-B805-7335752BEB95}" srcId="{334B151B-6C0C-422A-9A3A-54B406CE5E11}" destId="{9DF36025-2508-46E9-9C75-EA69CC2430E4}" srcOrd="2" destOrd="0" parTransId="{1E77C3C7-D309-43D1-89D9-2C811E40454C}" sibTransId="{FB1A5990-3C54-43D8-A8B5-303EB64B9CF4}"/>
    <dgm:cxn modelId="{782AA1A2-A0A6-4151-8CD0-4B0E491312D4}" type="presOf" srcId="{FAEA0115-7AD3-463B-ADB4-113A3FBC2038}" destId="{370E1315-32E5-4421-A815-597CD05FD14F}" srcOrd="0" destOrd="0" presId="urn:diagrams.loki3.com/BracketList"/>
    <dgm:cxn modelId="{3DC563A4-B106-4257-B3E2-6592415C5784}" srcId="{C59A9641-CEAB-4F29-9EDE-9563B728AA08}" destId="{0131AF00-C3A3-4826-B6DB-E55EC951E737}" srcOrd="0" destOrd="0" parTransId="{15E62C54-B232-40DF-A266-E3BAED094036}" sibTransId="{61FF9790-9D77-4D13-A337-6BFE00BE4109}"/>
    <dgm:cxn modelId="{1FA9B8A6-E220-4A6B-AD3D-AF2D5221EC85}" srcId="{EFF253F7-2346-42FB-9B68-9349784FF347}" destId="{584DD6AA-E2A4-4CFB-A94B-D87E212DCCC0}" srcOrd="0" destOrd="0" parTransId="{8EC6C06F-32A1-41F8-AF28-A435BCFEDA5B}" sibTransId="{F60215B8-8173-4812-82C7-1390580F99AF}"/>
    <dgm:cxn modelId="{601E55AC-4DCF-4F38-BB51-ADE67641C36E}" srcId="{334B151B-6C0C-422A-9A3A-54B406CE5E11}" destId="{5FA5590C-2281-43D7-8C24-6762B2FD7C24}" srcOrd="0" destOrd="0" parTransId="{EC9664C1-477B-462F-872E-B106E5ED1DEB}" sibTransId="{5CC35F0C-1D00-4CBD-B8C0-23720EE65246}"/>
    <dgm:cxn modelId="{2AC622AE-89D2-4203-9F71-1E1C388B9292}" srcId="{E17C6186-781E-46FF-AE87-1E9AC6DA3AEF}" destId="{02F55A77-0219-47A1-BC22-9E3ACED32657}" srcOrd="0" destOrd="0" parTransId="{ECE43D98-74F7-4425-B7F3-4FF3F6A46708}" sibTransId="{A67424E0-125A-48C3-B398-DAE7E271A191}"/>
    <dgm:cxn modelId="{262F0CB1-4B74-40AA-97D4-322D23682911}" type="presOf" srcId="{71413A27-3D73-4528-83E0-D48A388223B8}" destId="{370E1315-32E5-4421-A815-597CD05FD14F}" srcOrd="0" destOrd="2" presId="urn:diagrams.loki3.com/BracketList"/>
    <dgm:cxn modelId="{18A857B7-165D-40AE-92F2-2A9B6EF8220E}" type="presOf" srcId="{9AF4FFE3-F732-4EA0-BDAA-B058595DBB8D}" destId="{F20CC0E2-777D-4190-881E-21074D4E54A4}" srcOrd="0" destOrd="1" presId="urn:diagrams.loki3.com/BracketList"/>
    <dgm:cxn modelId="{7AEB8EBC-5528-48BF-A0E7-4C88F403DEF8}" type="presOf" srcId="{E17C6186-781E-46FF-AE87-1E9AC6DA3AEF}" destId="{C98D88F8-CDF4-4014-AF5C-F857A2A0A31B}" srcOrd="0" destOrd="0" presId="urn:diagrams.loki3.com/BracketList"/>
    <dgm:cxn modelId="{64FB65C6-0791-46CA-9F28-D379D51C34A1}" type="presOf" srcId="{504526C8-DCA5-4EBB-9876-A8FB8261A9BB}" destId="{C71E8B89-EC9F-4322-8963-24AFD4E1FA2B}" srcOrd="0" destOrd="1" presId="urn:diagrams.loki3.com/BracketList"/>
    <dgm:cxn modelId="{04D36FD3-2BDE-4D33-ADE1-DCE91A3DA6FB}" type="presOf" srcId="{F0525B7B-92FF-461D-95E0-ECD660E128B1}" destId="{F20CC0E2-777D-4190-881E-21074D4E54A4}" srcOrd="0" destOrd="3" presId="urn:diagrams.loki3.com/BracketList"/>
    <dgm:cxn modelId="{3744B5D6-170B-4F8E-A7D5-8220F2A0B969}" srcId="{E17C6186-781E-46FF-AE87-1E9AC6DA3AEF}" destId="{334B151B-6C0C-422A-9A3A-54B406CE5E11}" srcOrd="2" destOrd="0" parTransId="{1884A128-E3CD-4D38-B4A9-C5402315D838}" sibTransId="{D4128AA1-6AA2-4724-AE6C-DCF31FBF9FF1}"/>
    <dgm:cxn modelId="{2AEA4DE1-D82E-430C-92A4-65D57BF23E61}" srcId="{334B151B-6C0C-422A-9A3A-54B406CE5E11}" destId="{F0525B7B-92FF-461D-95E0-ECD660E128B1}" srcOrd="3" destOrd="0" parTransId="{410205E0-A91B-4475-9E44-53C1C5247F6E}" sibTransId="{8BF910D1-CC35-4684-AF68-BF0A5A770369}"/>
    <dgm:cxn modelId="{8104A1E3-6D0E-46FC-834C-B46375BAA2F7}" type="presOf" srcId="{EFF253F7-2346-42FB-9B68-9349784FF347}" destId="{8B3E7C5F-1C4F-451E-BFB9-1FED18D8AF1A}" srcOrd="0" destOrd="0" presId="urn:diagrams.loki3.com/BracketList"/>
    <dgm:cxn modelId="{460A2FFE-6B08-411F-AC70-7D6DC3DA792D}" srcId="{E17C6186-781E-46FF-AE87-1E9AC6DA3AEF}" destId="{2F635FE1-A97A-4AC8-B5A7-376B8BE8DDF3}" srcOrd="1" destOrd="0" parTransId="{F9210141-64A8-49E0-B9F2-6E9C511CDE9C}" sibTransId="{422E88FA-AE33-4230-B046-80E3FB3232EB}"/>
    <dgm:cxn modelId="{3102843C-B04B-4B10-853F-460D95092B55}" type="presParOf" srcId="{C98D88F8-CDF4-4014-AF5C-F857A2A0A31B}" destId="{64F03734-6DFB-45A3-A9CD-D72987CB2F09}" srcOrd="0" destOrd="0" presId="urn:diagrams.loki3.com/BracketList"/>
    <dgm:cxn modelId="{679542D5-E870-492B-874A-4CA0B5752B63}" type="presParOf" srcId="{64F03734-6DFB-45A3-A9CD-D72987CB2F09}" destId="{C7F696A5-AF76-4DD4-AA84-680DAF2C98EC}" srcOrd="0" destOrd="0" presId="urn:diagrams.loki3.com/BracketList"/>
    <dgm:cxn modelId="{3CF65D8E-0E4D-47FC-8A84-608EAE96A5B2}" type="presParOf" srcId="{64F03734-6DFB-45A3-A9CD-D72987CB2F09}" destId="{43326609-DCAD-464E-95C0-993DC0552A42}" srcOrd="1" destOrd="0" presId="urn:diagrams.loki3.com/BracketList"/>
    <dgm:cxn modelId="{70753CCC-6832-4240-8A8E-7D5936BC8CDD}" type="presParOf" srcId="{64F03734-6DFB-45A3-A9CD-D72987CB2F09}" destId="{3B37353F-2720-45F7-A723-E1E4EC868E12}" srcOrd="2" destOrd="0" presId="urn:diagrams.loki3.com/BracketList"/>
    <dgm:cxn modelId="{A946E1E7-5926-4B1A-952F-BDF3F7C4619C}" type="presParOf" srcId="{64F03734-6DFB-45A3-A9CD-D72987CB2F09}" destId="{C0BA68B5-65EE-4410-A750-E4F8E8A6CEEB}" srcOrd="3" destOrd="0" presId="urn:diagrams.loki3.com/BracketList"/>
    <dgm:cxn modelId="{248F0824-3B77-4923-BA20-EAEA24F1858A}" type="presParOf" srcId="{C98D88F8-CDF4-4014-AF5C-F857A2A0A31B}" destId="{8D8D98A2-F6EB-476C-8FC9-EC8A440FA153}" srcOrd="1" destOrd="0" presId="urn:diagrams.loki3.com/BracketList"/>
    <dgm:cxn modelId="{FFF42EE3-E830-41AB-9E3D-58CC08A98201}" type="presParOf" srcId="{C98D88F8-CDF4-4014-AF5C-F857A2A0A31B}" destId="{F64B8E41-4BFA-4561-A573-702449331DDB}" srcOrd="2" destOrd="0" presId="urn:diagrams.loki3.com/BracketList"/>
    <dgm:cxn modelId="{48F1E033-9ABC-411C-81D3-D7FE697282E6}" type="presParOf" srcId="{F64B8E41-4BFA-4561-A573-702449331DDB}" destId="{DB399A27-E61B-4723-A98C-DCCC13E703B1}" srcOrd="0" destOrd="0" presId="urn:diagrams.loki3.com/BracketList"/>
    <dgm:cxn modelId="{B3CFDC54-1AB9-48BC-938D-123F925A13B2}" type="presParOf" srcId="{F64B8E41-4BFA-4561-A573-702449331DDB}" destId="{61BD53DE-09FE-41DF-A652-274422064669}" srcOrd="1" destOrd="0" presId="urn:diagrams.loki3.com/BracketList"/>
    <dgm:cxn modelId="{149BF6F0-E689-4617-8BDF-0ADAEF571B49}" type="presParOf" srcId="{F64B8E41-4BFA-4561-A573-702449331DDB}" destId="{8AA88F45-293A-4DC4-8538-77A03D5F3E18}" srcOrd="2" destOrd="0" presId="urn:diagrams.loki3.com/BracketList"/>
    <dgm:cxn modelId="{54C24B76-138C-4BAE-BDA2-A2A0CB3B9550}" type="presParOf" srcId="{F64B8E41-4BFA-4561-A573-702449331DDB}" destId="{370E1315-32E5-4421-A815-597CD05FD14F}" srcOrd="3" destOrd="0" presId="urn:diagrams.loki3.com/BracketList"/>
    <dgm:cxn modelId="{77F81CB2-69CB-4E9D-858A-805AF0A6AEE1}" type="presParOf" srcId="{C98D88F8-CDF4-4014-AF5C-F857A2A0A31B}" destId="{5AE3BE06-6BC4-48FA-A019-0BC2777CD710}" srcOrd="3" destOrd="0" presId="urn:diagrams.loki3.com/BracketList"/>
    <dgm:cxn modelId="{6933788E-C9C2-4113-BF92-9738B7368440}" type="presParOf" srcId="{C98D88F8-CDF4-4014-AF5C-F857A2A0A31B}" destId="{55EFBBAC-12FC-449C-9E8B-F7847FB43EBE}" srcOrd="4" destOrd="0" presId="urn:diagrams.loki3.com/BracketList"/>
    <dgm:cxn modelId="{04117B07-2EA2-4EE6-8033-AACC24A5E030}" type="presParOf" srcId="{55EFBBAC-12FC-449C-9E8B-F7847FB43EBE}" destId="{143BBC31-C883-4BA4-AFB0-85DB170CB06C}" srcOrd="0" destOrd="0" presId="urn:diagrams.loki3.com/BracketList"/>
    <dgm:cxn modelId="{14F16086-005D-4CF4-98EA-E929E694E213}" type="presParOf" srcId="{55EFBBAC-12FC-449C-9E8B-F7847FB43EBE}" destId="{FCB82F1C-877E-49E4-9398-3EF389969E9C}" srcOrd="1" destOrd="0" presId="urn:diagrams.loki3.com/BracketList"/>
    <dgm:cxn modelId="{A03D52E6-9167-463D-8F56-2DD0DC74E487}" type="presParOf" srcId="{55EFBBAC-12FC-449C-9E8B-F7847FB43EBE}" destId="{F3C78DD9-0680-4771-9F1D-49116C4AEE2B}" srcOrd="2" destOrd="0" presId="urn:diagrams.loki3.com/BracketList"/>
    <dgm:cxn modelId="{64A764B3-0EA2-466E-B7B8-DC8DD2594E2E}" type="presParOf" srcId="{55EFBBAC-12FC-449C-9E8B-F7847FB43EBE}" destId="{F20CC0E2-777D-4190-881E-21074D4E54A4}" srcOrd="3" destOrd="0" presId="urn:diagrams.loki3.com/BracketList"/>
    <dgm:cxn modelId="{B1C2AC50-EE1A-42AE-A7BE-6556B2A274B6}" type="presParOf" srcId="{C98D88F8-CDF4-4014-AF5C-F857A2A0A31B}" destId="{5CBD9740-C8B7-4F45-97E8-C5459CB5B82D}" srcOrd="5" destOrd="0" presId="urn:diagrams.loki3.com/BracketList"/>
    <dgm:cxn modelId="{A48A3D8A-22A9-4727-8EF7-3CD1F6FB9E1A}" type="presParOf" srcId="{C98D88F8-CDF4-4014-AF5C-F857A2A0A31B}" destId="{603DB7A7-C198-4029-B93D-A36CCB001F66}" srcOrd="6" destOrd="0" presId="urn:diagrams.loki3.com/BracketList"/>
    <dgm:cxn modelId="{8B3343E6-3D6F-445A-8F79-01042FB93EF6}" type="presParOf" srcId="{603DB7A7-C198-4029-B93D-A36CCB001F66}" destId="{8B3E7C5F-1C4F-451E-BFB9-1FED18D8AF1A}" srcOrd="0" destOrd="0" presId="urn:diagrams.loki3.com/BracketList"/>
    <dgm:cxn modelId="{ABF0C5E6-FAD7-4125-B9CD-56FB3F094EF1}" type="presParOf" srcId="{603DB7A7-C198-4029-B93D-A36CCB001F66}" destId="{51FC1C7E-B3F6-4E30-8EB5-27E6D3B813EC}" srcOrd="1" destOrd="0" presId="urn:diagrams.loki3.com/BracketList"/>
    <dgm:cxn modelId="{A81FD3EE-DB43-4990-AD10-6AD98AE15EBD}" type="presParOf" srcId="{603DB7A7-C198-4029-B93D-A36CCB001F66}" destId="{D510C9A4-69D5-40D9-9EF3-A88584468C0F}" srcOrd="2" destOrd="0" presId="urn:diagrams.loki3.com/BracketList"/>
    <dgm:cxn modelId="{B50BAAC8-AF44-4A4D-876D-778497FFD2F6}" type="presParOf" srcId="{603DB7A7-C198-4029-B93D-A36CCB001F66}" destId="{C71E8B89-EC9F-4322-8963-24AFD4E1FA2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5890C-0C41-40E0-870D-6919EC184097}">
      <dsp:nvSpPr>
        <dsp:cNvPr id="0" name=""/>
        <dsp:cNvSpPr/>
      </dsp:nvSpPr>
      <dsp:spPr>
        <a:xfrm>
          <a:off x="5326" y="100400"/>
          <a:ext cx="2328889" cy="139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Position paper on sustainability issues and challenges (October 2024) </a:t>
          </a:r>
        </a:p>
      </dsp:txBody>
      <dsp:txXfrm>
        <a:off x="46252" y="141326"/>
        <a:ext cx="2247037" cy="1315481"/>
      </dsp:txXfrm>
    </dsp:sp>
    <dsp:sp modelId="{77FC0E58-FBB4-4F65-9B5D-73ABFFC1E51A}">
      <dsp:nvSpPr>
        <dsp:cNvPr id="0" name=""/>
        <dsp:cNvSpPr/>
      </dsp:nvSpPr>
      <dsp:spPr>
        <a:xfrm>
          <a:off x="2539158" y="510285"/>
          <a:ext cx="493724" cy="577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39158" y="625798"/>
        <a:ext cx="345607" cy="346538"/>
      </dsp:txXfrm>
    </dsp:sp>
    <dsp:sp modelId="{CFCDEF4F-1EF2-4EF4-8854-470CF6166BF6}">
      <dsp:nvSpPr>
        <dsp:cNvPr id="0" name=""/>
        <dsp:cNvSpPr/>
      </dsp:nvSpPr>
      <dsp:spPr>
        <a:xfrm>
          <a:off x="3265772" y="100400"/>
          <a:ext cx="2328889" cy="139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Tools for countries to review HIV operating system (December 2024)</a:t>
          </a:r>
        </a:p>
      </dsp:txBody>
      <dsp:txXfrm>
        <a:off x="3306698" y="141326"/>
        <a:ext cx="2247037" cy="1315481"/>
      </dsp:txXfrm>
    </dsp:sp>
    <dsp:sp modelId="{BBF5141D-B6FD-4122-A14B-0C68BCA1A883}">
      <dsp:nvSpPr>
        <dsp:cNvPr id="0" name=""/>
        <dsp:cNvSpPr/>
      </dsp:nvSpPr>
      <dsp:spPr>
        <a:xfrm>
          <a:off x="5799604" y="510285"/>
          <a:ext cx="493724" cy="577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799604" y="625798"/>
        <a:ext cx="345607" cy="346538"/>
      </dsp:txXfrm>
    </dsp:sp>
    <dsp:sp modelId="{737CCEA7-A378-4416-B22E-B73095010BD9}">
      <dsp:nvSpPr>
        <dsp:cNvPr id="0" name=""/>
        <dsp:cNvSpPr/>
      </dsp:nvSpPr>
      <dsp:spPr>
        <a:xfrm>
          <a:off x="6526217" y="100400"/>
          <a:ext cx="2328889" cy="139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Stop Work Order (January 21st 2025)</a:t>
          </a:r>
        </a:p>
      </dsp:txBody>
      <dsp:txXfrm>
        <a:off x="6567143" y="141326"/>
        <a:ext cx="2247037" cy="1315481"/>
      </dsp:txXfrm>
    </dsp:sp>
    <dsp:sp modelId="{4AE51D83-48E5-4CD8-80EE-BE835E16402D}">
      <dsp:nvSpPr>
        <dsp:cNvPr id="0" name=""/>
        <dsp:cNvSpPr/>
      </dsp:nvSpPr>
      <dsp:spPr>
        <a:xfrm>
          <a:off x="9060050" y="510285"/>
          <a:ext cx="493724" cy="577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060050" y="625798"/>
        <a:ext cx="345607" cy="346538"/>
      </dsp:txXfrm>
    </dsp:sp>
    <dsp:sp modelId="{7BEF4056-17D8-4AFB-8AFB-C2C293BA5B21}">
      <dsp:nvSpPr>
        <dsp:cNvPr id="0" name=""/>
        <dsp:cNvSpPr/>
      </dsp:nvSpPr>
      <dsp:spPr>
        <a:xfrm>
          <a:off x="9786663" y="100400"/>
          <a:ext cx="2328889" cy="139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DGs meeting to share/review status (31st January 2025)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Determine to adapt tools to focus on current country status &amp; transition readiness</a:t>
          </a:r>
        </a:p>
      </dsp:txBody>
      <dsp:txXfrm>
        <a:off x="9827589" y="141326"/>
        <a:ext cx="2247037" cy="1315481"/>
      </dsp:txXfrm>
    </dsp:sp>
    <dsp:sp modelId="{444E8371-E887-4E6F-9967-55595CB59E30}">
      <dsp:nvSpPr>
        <dsp:cNvPr id="0" name=""/>
        <dsp:cNvSpPr/>
      </dsp:nvSpPr>
      <dsp:spPr>
        <a:xfrm rot="5400000">
          <a:off x="10653788" y="1753104"/>
          <a:ext cx="594640" cy="577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10777839" y="1744567"/>
        <a:ext cx="346538" cy="421371"/>
      </dsp:txXfrm>
    </dsp:sp>
    <dsp:sp modelId="{1FB4C5A6-A900-45DE-AF51-C0E344B580DD}">
      <dsp:nvSpPr>
        <dsp:cNvPr id="0" name=""/>
        <dsp:cNvSpPr/>
      </dsp:nvSpPr>
      <dsp:spPr>
        <a:xfrm>
          <a:off x="9786663" y="2619697"/>
          <a:ext cx="2328889" cy="139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Tools developed and reviewed by the DGs sustainability thought leadership group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Tools sent to countries on 12th February</a:t>
          </a:r>
        </a:p>
      </dsp:txBody>
      <dsp:txXfrm>
        <a:off x="9827589" y="2660623"/>
        <a:ext cx="2247037" cy="1315481"/>
      </dsp:txXfrm>
    </dsp:sp>
    <dsp:sp modelId="{EBDA5F08-E7AD-4B6B-966E-251647422FF4}">
      <dsp:nvSpPr>
        <dsp:cNvPr id="0" name=""/>
        <dsp:cNvSpPr/>
      </dsp:nvSpPr>
      <dsp:spPr>
        <a:xfrm rot="10800000">
          <a:off x="9087996" y="3029582"/>
          <a:ext cx="493724" cy="577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9236113" y="3145095"/>
        <a:ext cx="345607" cy="346538"/>
      </dsp:txXfrm>
    </dsp:sp>
    <dsp:sp modelId="{436C42A1-0F24-4958-B003-FB479EE5EE06}">
      <dsp:nvSpPr>
        <dsp:cNvPr id="0" name=""/>
        <dsp:cNvSpPr/>
      </dsp:nvSpPr>
      <dsp:spPr>
        <a:xfrm>
          <a:off x="6526217" y="2619697"/>
          <a:ext cx="2328889" cy="1397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HLF developed tools                     - Country transition readiness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Country pain-points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Country assets and opportunities </a:t>
          </a:r>
        </a:p>
      </dsp:txBody>
      <dsp:txXfrm>
        <a:off x="6567143" y="2660623"/>
        <a:ext cx="2247037" cy="1315481"/>
      </dsp:txXfrm>
    </dsp:sp>
    <dsp:sp modelId="{F3C7CDFB-0158-4905-90B4-6C60F56FB3FB}">
      <dsp:nvSpPr>
        <dsp:cNvPr id="0" name=""/>
        <dsp:cNvSpPr/>
      </dsp:nvSpPr>
      <dsp:spPr>
        <a:xfrm rot="10800000">
          <a:off x="5827551" y="3029582"/>
          <a:ext cx="493724" cy="577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975668" y="3145095"/>
        <a:ext cx="345607" cy="346538"/>
      </dsp:txXfrm>
    </dsp:sp>
    <dsp:sp modelId="{B907F4B8-B3CB-46A9-A92B-2C290F4BA1AF}">
      <dsp:nvSpPr>
        <dsp:cNvPr id="0" name=""/>
        <dsp:cNvSpPr/>
      </dsp:nvSpPr>
      <dsp:spPr>
        <a:xfrm>
          <a:off x="3082488" y="2429290"/>
          <a:ext cx="2512173" cy="177814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from 19 countries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- 14 Africa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- 3 LAC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1- EE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(Presentation from 14 African countries)</a:t>
          </a:r>
        </a:p>
      </dsp:txBody>
      <dsp:txXfrm>
        <a:off x="3134568" y="2481370"/>
        <a:ext cx="2408013" cy="1673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696A5-AF76-4DD4-AA84-680DAF2C98EC}">
      <dsp:nvSpPr>
        <dsp:cNvPr id="0" name=""/>
        <dsp:cNvSpPr/>
      </dsp:nvSpPr>
      <dsp:spPr>
        <a:xfrm>
          <a:off x="0" y="217067"/>
          <a:ext cx="3005958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 panose="020B0004020202020204" pitchFamily="34" charset="0"/>
            </a:rPr>
            <a:t>Government leadership and national systems </a:t>
          </a:r>
        </a:p>
      </dsp:txBody>
      <dsp:txXfrm>
        <a:off x="0" y="217067"/>
        <a:ext cx="3005958" cy="653400"/>
      </dsp:txXfrm>
    </dsp:sp>
    <dsp:sp modelId="{43326609-DCAD-464E-95C0-993DC0552A42}">
      <dsp:nvSpPr>
        <dsp:cNvPr id="0" name=""/>
        <dsp:cNvSpPr/>
      </dsp:nvSpPr>
      <dsp:spPr>
        <a:xfrm>
          <a:off x="3005958" y="12879"/>
          <a:ext cx="601191" cy="10617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A68B5-65EE-4410-A750-E4F8E8A6CEEB}">
      <dsp:nvSpPr>
        <dsp:cNvPr id="0" name=""/>
        <dsp:cNvSpPr/>
      </dsp:nvSpPr>
      <dsp:spPr>
        <a:xfrm>
          <a:off x="3847626" y="12879"/>
          <a:ext cx="8176207" cy="10617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ptos" panose="020B0004020202020204" pitchFamily="34" charset="0"/>
            </a:rPr>
            <a:t>Invest in national systems – no more parallel, fragmented uncoordinated </a:t>
          </a:r>
          <a:r>
            <a:rPr lang="en-US" sz="1600" b="1" kern="1200" dirty="0" err="1">
              <a:latin typeface="Aptos" panose="020B0004020202020204" pitchFamily="34" charset="0"/>
            </a:rPr>
            <a:t>programmes</a:t>
          </a:r>
          <a:r>
            <a:rPr lang="en-US" sz="1600" b="1" kern="1200" dirty="0">
              <a:latin typeface="Aptos" panose="020B0004020202020204" pitchFamily="34" charset="0"/>
            </a:rPr>
            <a:t> and systems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ptos" panose="020B0004020202020204" pitchFamily="34" charset="0"/>
            </a:rPr>
            <a:t>Cost and include HIV services (ART, testing, VL monitoring, PMTCT, VMMC) within Universal Health Care and/or social insurance packages</a:t>
          </a:r>
          <a:endParaRPr lang="en-US" sz="1600" b="1" kern="1200" dirty="0">
            <a:latin typeface="Aptos" panose="020B0004020202020204" pitchFamily="34" charset="0"/>
          </a:endParaRPr>
        </a:p>
      </dsp:txBody>
      <dsp:txXfrm>
        <a:off x="3847626" y="12879"/>
        <a:ext cx="8176207" cy="1061775"/>
      </dsp:txXfrm>
    </dsp:sp>
    <dsp:sp modelId="{DB399A27-E61B-4723-A98C-DCCC13E703B1}">
      <dsp:nvSpPr>
        <dsp:cNvPr id="0" name=""/>
        <dsp:cNvSpPr/>
      </dsp:nvSpPr>
      <dsp:spPr>
        <a:xfrm>
          <a:off x="0" y="1785598"/>
          <a:ext cx="3005958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600"/>
            <a:buFont typeface="Aptos" panose="020B0004020202020204" pitchFamily="34" charset="0"/>
            <a:buNone/>
          </a:pPr>
          <a:r>
            <a:rPr lang="en-US" sz="1600" b="1" kern="1200" dirty="0">
              <a:latin typeface="Aptos" panose="020B0004020202020204" pitchFamily="34" charset="0"/>
            </a:rPr>
            <a:t>HIV prevention</a:t>
          </a:r>
        </a:p>
      </dsp:txBody>
      <dsp:txXfrm>
        <a:off x="0" y="1785598"/>
        <a:ext cx="3005958" cy="653400"/>
      </dsp:txXfrm>
    </dsp:sp>
    <dsp:sp modelId="{61BD53DE-09FE-41DF-A652-274422064669}">
      <dsp:nvSpPr>
        <dsp:cNvPr id="0" name=""/>
        <dsp:cNvSpPr/>
      </dsp:nvSpPr>
      <dsp:spPr>
        <a:xfrm>
          <a:off x="3005958" y="1193454"/>
          <a:ext cx="601191" cy="18376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E1315-32E5-4421-A815-597CD05FD14F}">
      <dsp:nvSpPr>
        <dsp:cNvPr id="0" name=""/>
        <dsp:cNvSpPr/>
      </dsp:nvSpPr>
      <dsp:spPr>
        <a:xfrm>
          <a:off x="3847626" y="1193454"/>
          <a:ext cx="8176207" cy="18376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ptos" panose="020B0004020202020204" pitchFamily="34" charset="0"/>
            </a:rPr>
            <a:t>Prevention Stewardship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ptos" panose="020B0004020202020204" pitchFamily="34" charset="0"/>
            </a:rPr>
            <a:t>The Global HIV Prevention Coalition </a:t>
          </a:r>
          <a:r>
            <a:rPr lang="en-US" sz="1600" b="0" kern="1200" dirty="0">
              <a:latin typeface="Aptos" panose="020B0004020202020204" pitchFamily="34" charset="0"/>
            </a:rPr>
            <a:t>– drive a Prevention RENAISSANCE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ptos" panose="020B0004020202020204" pitchFamily="34" charset="0"/>
            </a:rPr>
            <a:t>National AIDS Commissions </a:t>
          </a:r>
          <a:r>
            <a:rPr lang="en-US" sz="1600" b="0" kern="1200" dirty="0">
              <a:latin typeface="Aptos" panose="020B0004020202020204" pitchFamily="34" charset="0"/>
            </a:rPr>
            <a:t>to facilitate coordination across government agencies and institutions such as Parliament, Ministries of Finance to resolve on-going gaps,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ptos" panose="020B0004020202020204" pitchFamily="34" charset="0"/>
            </a:rPr>
            <a:t>Self care- yes, with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ptos" panose="020B0004020202020204" pitchFamily="34" charset="0"/>
            </a:rPr>
            <a:t>Systems for data, supply chains and surveillance to decision-making (prevention commodity forecasting, quantification, targeting)</a:t>
          </a:r>
        </a:p>
      </dsp:txBody>
      <dsp:txXfrm>
        <a:off x="3847626" y="1193454"/>
        <a:ext cx="8176207" cy="1837687"/>
      </dsp:txXfrm>
    </dsp:sp>
    <dsp:sp modelId="{143BBC31-C883-4BA4-AFB0-85DB170CB06C}">
      <dsp:nvSpPr>
        <dsp:cNvPr id="0" name=""/>
        <dsp:cNvSpPr/>
      </dsp:nvSpPr>
      <dsp:spPr>
        <a:xfrm>
          <a:off x="0" y="3517479"/>
          <a:ext cx="3005958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 panose="020B0004020202020204" pitchFamily="34" charset="0"/>
            </a:rPr>
            <a:t>New models </a:t>
          </a:r>
        </a:p>
      </dsp:txBody>
      <dsp:txXfrm>
        <a:off x="0" y="3517479"/>
        <a:ext cx="3005958" cy="653400"/>
      </dsp:txXfrm>
    </dsp:sp>
    <dsp:sp modelId="{FCB82F1C-877E-49E4-9398-3EF389969E9C}">
      <dsp:nvSpPr>
        <dsp:cNvPr id="0" name=""/>
        <dsp:cNvSpPr/>
      </dsp:nvSpPr>
      <dsp:spPr>
        <a:xfrm>
          <a:off x="3005958" y="3149942"/>
          <a:ext cx="601191" cy="13884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CC0E2-777D-4190-881E-21074D4E54A4}">
      <dsp:nvSpPr>
        <dsp:cNvPr id="0" name=""/>
        <dsp:cNvSpPr/>
      </dsp:nvSpPr>
      <dsp:spPr>
        <a:xfrm>
          <a:off x="3847626" y="3149942"/>
          <a:ext cx="8176207" cy="13884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>
            <a:latin typeface="Aptos" panose="020B00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 panose="020B0004020202020204" pitchFamily="34" charset="0"/>
            </a:rPr>
            <a:t>Task-shifting models that leverage and integrate PLHIV networks and CBO services within </a:t>
          </a:r>
          <a:r>
            <a:rPr lang="en-US" sz="1600" b="1" kern="1200" dirty="0">
              <a:latin typeface="Aptos" panose="020B0004020202020204" pitchFamily="34" charset="0"/>
            </a:rPr>
            <a:t>national community health infrastructure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ptos" panose="020B0004020202020204" pitchFamily="34" charset="0"/>
            </a:rPr>
            <a:t>Leverage private and faith facilities for co-pay models at primary health care levels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847626" y="3149942"/>
        <a:ext cx="8176207" cy="1388475"/>
      </dsp:txXfrm>
    </dsp:sp>
    <dsp:sp modelId="{8B3E7C5F-1C4F-451E-BFB9-1FED18D8AF1A}">
      <dsp:nvSpPr>
        <dsp:cNvPr id="0" name=""/>
        <dsp:cNvSpPr/>
      </dsp:nvSpPr>
      <dsp:spPr>
        <a:xfrm>
          <a:off x="0" y="4749101"/>
          <a:ext cx="3005958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 panose="020B0004020202020204" pitchFamily="34" charset="0"/>
            </a:rPr>
            <a:t>Rethinking partnerships</a:t>
          </a:r>
        </a:p>
      </dsp:txBody>
      <dsp:txXfrm>
        <a:off x="0" y="4749101"/>
        <a:ext cx="3005958" cy="653400"/>
      </dsp:txXfrm>
    </dsp:sp>
    <dsp:sp modelId="{51FC1C7E-B3F6-4E30-8EB5-27E6D3B813EC}">
      <dsp:nvSpPr>
        <dsp:cNvPr id="0" name=""/>
        <dsp:cNvSpPr/>
      </dsp:nvSpPr>
      <dsp:spPr>
        <a:xfrm>
          <a:off x="3005958" y="4657217"/>
          <a:ext cx="601191" cy="83716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E8B89-EC9F-4322-8963-24AFD4E1FA2B}">
      <dsp:nvSpPr>
        <dsp:cNvPr id="0" name=""/>
        <dsp:cNvSpPr/>
      </dsp:nvSpPr>
      <dsp:spPr>
        <a:xfrm>
          <a:off x="3847626" y="4657217"/>
          <a:ext cx="8176207" cy="837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ptos" panose="020B0004020202020204" pitchFamily="34" charset="0"/>
            </a:rPr>
            <a:t>Faith leaders </a:t>
          </a:r>
          <a:r>
            <a:rPr lang="en-US" sz="1600" b="0" kern="1200" dirty="0">
              <a:latin typeface="Aptos" panose="020B0004020202020204" pitchFamily="34" charset="0"/>
            </a:rPr>
            <a:t>to drive self-care for prevention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Aptos" panose="020B0004020202020204" pitchFamily="34" charset="0"/>
            </a:rPr>
            <a:t>Communities of </a:t>
          </a:r>
          <a:r>
            <a:rPr lang="en-US" sz="1600" b="1" kern="1200" dirty="0">
              <a:latin typeface="Aptos" panose="020B0004020202020204" pitchFamily="34" charset="0"/>
            </a:rPr>
            <a:t>persons living with HIV </a:t>
          </a:r>
          <a:r>
            <a:rPr lang="en-US" sz="1600" b="0" kern="1200" dirty="0">
              <a:latin typeface="Aptos" panose="020B0004020202020204" pitchFamily="34" charset="0"/>
            </a:rPr>
            <a:t>as partners with government and to drive community health systems</a:t>
          </a:r>
        </a:p>
      </dsp:txBody>
      <dsp:txXfrm>
        <a:off x="3847626" y="4657217"/>
        <a:ext cx="8176207" cy="837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4B6B-86DB-4772-BE7C-CEBC684F6E75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3548-4534-48C5-AB56-0D4B0A8B5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6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6AFAA-E545-B735-17C3-1ECEE053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0D4FE-CB1E-445D-C056-3E99C066D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46D6F-439E-2337-894A-C8333AEEF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5639F-7475-FC1E-DBDC-71756EEB2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63548-4534-48C5-AB56-0D4B0A8B5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1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D2719-5CD2-0F45-8EBE-C2F28D8D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D7D-E41E-4659-A656-4CB4C31B74EB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91D81-7CBF-238C-4209-C0108E48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D0AB-AD10-52E7-EB32-4070DB5A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83E8-E25B-42A2-B8F6-147B898B5D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9729C-79B8-84C9-B792-BB459523F7B5}"/>
              </a:ext>
            </a:extLst>
          </p:cNvPr>
          <p:cNvSpPr/>
          <p:nvPr userDrawn="1"/>
        </p:nvSpPr>
        <p:spPr>
          <a:xfrm>
            <a:off x="0" y="6223379"/>
            <a:ext cx="12192000" cy="634620"/>
          </a:xfrm>
          <a:prstGeom prst="rect">
            <a:avLst/>
          </a:prstGeom>
          <a:solidFill>
            <a:srgbClr val="8D06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2A5BFA-9F66-76E7-0A2A-DB39F6A1B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1809" y="5806839"/>
            <a:ext cx="771991" cy="8259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B55E3B-F55D-6AE5-7354-EFB36550F7F7}"/>
              </a:ext>
            </a:extLst>
          </p:cNvPr>
          <p:cNvSpPr txBox="1"/>
          <p:nvPr userDrawn="1"/>
        </p:nvSpPr>
        <p:spPr>
          <a:xfrm>
            <a:off x="763138" y="6352143"/>
            <a:ext cx="2818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50" dirty="0" err="1">
                <a:solidFill>
                  <a:schemeClr val="bg1"/>
                </a:solidFill>
                <a:latin typeface="Jose"/>
              </a:rPr>
              <a:t>info@yemayahealth.africa</a:t>
            </a:r>
            <a:r>
              <a:rPr lang="en-US" spc="50" dirty="0">
                <a:solidFill>
                  <a:schemeClr val="bg1"/>
                </a:solidFill>
                <a:latin typeface="Jose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694BC-4A86-4C13-1A3C-376AC623833C}"/>
              </a:ext>
            </a:extLst>
          </p:cNvPr>
          <p:cNvSpPr txBox="1"/>
          <p:nvPr userDrawn="1"/>
        </p:nvSpPr>
        <p:spPr>
          <a:xfrm>
            <a:off x="7432347" y="6352143"/>
            <a:ext cx="281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50" dirty="0">
                <a:solidFill>
                  <a:schemeClr val="bg1"/>
                </a:solidFill>
                <a:latin typeface="Jose"/>
              </a:rPr>
              <a:t>www. </a:t>
            </a:r>
            <a:r>
              <a:rPr lang="en-US" spc="50" dirty="0" err="1">
                <a:solidFill>
                  <a:schemeClr val="bg1"/>
                </a:solidFill>
                <a:latin typeface="Jose"/>
              </a:rPr>
              <a:t>yemayahealth.africa</a:t>
            </a:r>
            <a:r>
              <a:rPr lang="en-US" spc="50" dirty="0">
                <a:solidFill>
                  <a:schemeClr val="bg1"/>
                </a:solidFill>
                <a:latin typeface="Jose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A6E987-E247-6277-7E6E-C05EFBA75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349" y="112473"/>
            <a:ext cx="5404958" cy="57767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8E63DB-0118-DF79-3959-1FDAE019159C}"/>
              </a:ext>
            </a:extLst>
          </p:cNvPr>
          <p:cNvSpPr/>
          <p:nvPr userDrawn="1"/>
        </p:nvSpPr>
        <p:spPr>
          <a:xfrm>
            <a:off x="221227" y="402607"/>
            <a:ext cx="162232" cy="634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0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0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8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3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9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5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0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8B65AF1-F599-C3F8-F360-A8705CC6933D}"/>
              </a:ext>
            </a:extLst>
          </p:cNvPr>
          <p:cNvSpPr txBox="1"/>
          <p:nvPr/>
        </p:nvSpPr>
        <p:spPr>
          <a:xfrm>
            <a:off x="757296" y="3729607"/>
            <a:ext cx="1072182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4400" b="1" dirty="0">
                <a:latin typeface="Aptos" panose="020B0004020202020204" pitchFamily="34" charset="0"/>
              </a:rPr>
              <a:t>COUNTRY HIV TRANSITION READINESS</a:t>
            </a:r>
          </a:p>
          <a:p>
            <a:pPr lvl="1" algn="ctr"/>
            <a:r>
              <a:rPr lang="en-US" sz="3600" b="1" dirty="0">
                <a:latin typeface="Aptos" panose="020B0004020202020204" pitchFamily="34" charset="0"/>
              </a:rPr>
              <a:t>A report of Country challenges and opportunities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6FCDF1-A3D4-905B-0FEA-672DC0BCA40E}"/>
              </a:ext>
            </a:extLst>
          </p:cNvPr>
          <p:cNvGrpSpPr/>
          <p:nvPr/>
        </p:nvGrpSpPr>
        <p:grpSpPr>
          <a:xfrm>
            <a:off x="7964795" y="5435600"/>
            <a:ext cx="3863060" cy="1095679"/>
            <a:chOff x="7964795" y="5435600"/>
            <a:chExt cx="3863060" cy="10956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47FCF5-E2EC-32F5-B500-EF6A3AC3C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359" y="5435600"/>
              <a:ext cx="1811496" cy="1095679"/>
            </a:xfrm>
            <a:prstGeom prst="rect">
              <a:avLst/>
            </a:prstGeom>
          </p:spPr>
        </p:pic>
        <p:sp>
          <p:nvSpPr>
            <p:cNvPr id="4" name="Text Placeholder 7">
              <a:extLst>
                <a:ext uri="{FF2B5EF4-FFF2-40B4-BE49-F238E27FC236}">
                  <a16:creationId xmlns:a16="http://schemas.microsoft.com/office/drawing/2014/main" id="{BA99B533-0743-B6CB-67C5-75DC9D39B751}"/>
                </a:ext>
              </a:extLst>
            </p:cNvPr>
            <p:cNvSpPr>
              <a:spLocks/>
            </p:cNvSpPr>
            <p:nvPr/>
          </p:nvSpPr>
          <p:spPr>
            <a:xfrm>
              <a:off x="7964795" y="6085839"/>
              <a:ext cx="2255520" cy="33528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1200" b="1" i="1" kern="1200" dirty="0">
                  <a:solidFill>
                    <a:schemeClr val="tx1"/>
                  </a:solidFill>
                  <a:latin typeface="Aptos" panose="020B0004020202020204" pitchFamily="34" charset="0"/>
                  <a:ea typeface="+mj-ea"/>
                  <a:cs typeface="+mj-cs"/>
                </a:rPr>
                <a:t>With the Technical Support of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32AFC50-C5F8-B3C2-4CD6-9842C1244A1C}"/>
              </a:ext>
            </a:extLst>
          </p:cNvPr>
          <p:cNvGrpSpPr/>
          <p:nvPr/>
        </p:nvGrpSpPr>
        <p:grpSpPr>
          <a:xfrm>
            <a:off x="2987317" y="436880"/>
            <a:ext cx="6261785" cy="3121283"/>
            <a:chOff x="6713620" y="2315394"/>
            <a:chExt cx="4977477" cy="2440991"/>
          </a:xfrm>
        </p:grpSpPr>
        <p:pic>
          <p:nvPicPr>
            <p:cNvPr id="6" name="Picture 5" descr="A red ribbon with text&#10;&#10;Description automatically generated">
              <a:extLst>
                <a:ext uri="{FF2B5EF4-FFF2-40B4-BE49-F238E27FC236}">
                  <a16:creationId xmlns:a16="http://schemas.microsoft.com/office/drawing/2014/main" id="{D81EF496-C077-D80E-5F56-4A7CA3B5F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466" y="2315394"/>
              <a:ext cx="3141418" cy="16728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AEC91B-A1FF-1C8A-D673-BA3CB144BDDE}"/>
                </a:ext>
              </a:extLst>
            </p:cNvPr>
            <p:cNvSpPr txBox="1"/>
            <p:nvPr/>
          </p:nvSpPr>
          <p:spPr>
            <a:xfrm>
              <a:off x="6713620" y="3925388"/>
              <a:ext cx="4977477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i="1" kern="100" dirty="0"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A community of practice of </a:t>
              </a:r>
              <a:r>
                <a:rPr lang="en-US" sz="1600" b="1" i="1" kern="100" dirty="0"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Director Generals of National AIDS Coordinating Authorities of Africa, Asia and Latin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FD34D-EC9F-050A-6676-81292061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FF6456-8C88-F905-8CAD-CC8BDDBEEC2F}"/>
              </a:ext>
            </a:extLst>
          </p:cNvPr>
          <p:cNvSpPr txBox="1"/>
          <p:nvPr/>
        </p:nvSpPr>
        <p:spPr>
          <a:xfrm>
            <a:off x="606574" y="3429000"/>
            <a:ext cx="102529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4800" b="1" dirty="0">
                <a:latin typeface="Aptos" panose="020B0004020202020204" pitchFamily="34" charset="0"/>
              </a:rPr>
              <a:t>Thank you!</a:t>
            </a:r>
            <a:endParaRPr lang="en-US" sz="4000" b="1" dirty="0">
              <a:latin typeface="Aptos" panose="020B0004020202020204" pitchFamily="34" charset="0"/>
            </a:endParaRPr>
          </a:p>
        </p:txBody>
      </p:sp>
      <p:pic>
        <p:nvPicPr>
          <p:cNvPr id="2" name="Picture 1" descr="A red ribbon with text&#10;&#10;Description automatically generated">
            <a:extLst>
              <a:ext uri="{FF2B5EF4-FFF2-40B4-BE49-F238E27FC236}">
                <a16:creationId xmlns:a16="http://schemas.microsoft.com/office/drawing/2014/main" id="{2543F351-DC8D-B1FB-BB9D-271FC1CB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17" y="595810"/>
            <a:ext cx="4395177" cy="2340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150B43-8D8E-7C55-3A9A-A5465A9A1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517" y="5716961"/>
            <a:ext cx="1576338" cy="95344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850F45-4FF8-7FF2-F62D-DB1DE64BF1AB}"/>
              </a:ext>
            </a:extLst>
          </p:cNvPr>
          <p:cNvSpPr>
            <a:spLocks/>
          </p:cNvSpPr>
          <p:nvPr/>
        </p:nvSpPr>
        <p:spPr>
          <a:xfrm>
            <a:off x="8178800" y="6136639"/>
            <a:ext cx="2255520" cy="33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i="1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With the Technical Support of </a:t>
            </a:r>
          </a:p>
        </p:txBody>
      </p:sp>
    </p:spTree>
    <p:extLst>
      <p:ext uri="{BB962C8B-B14F-4D97-AF65-F5344CB8AC3E}">
        <p14:creationId xmlns:p14="http://schemas.microsoft.com/office/powerpoint/2010/main" val="374122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ap&#10;&#10;Description automatically generated">
            <a:extLst>
              <a:ext uri="{FF2B5EF4-FFF2-40B4-BE49-F238E27FC236}">
                <a16:creationId xmlns:a16="http://schemas.microsoft.com/office/drawing/2014/main" id="{5174A670-0E4A-7975-E5B4-887E8B41B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r="1194" b="-171"/>
          <a:stretch/>
        </p:blipFill>
        <p:spPr>
          <a:xfrm>
            <a:off x="4656083" y="1921432"/>
            <a:ext cx="7374899" cy="4842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26297-5A55-01D6-0DCC-198BD0AB055B}"/>
              </a:ext>
            </a:extLst>
          </p:cNvPr>
          <p:cNvSpPr txBox="1"/>
          <p:nvPr/>
        </p:nvSpPr>
        <p:spPr>
          <a:xfrm>
            <a:off x="241738" y="1500800"/>
            <a:ext cx="3981446" cy="60016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buClrTx/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Vertical model (funded off-budget,</a:t>
            </a:r>
            <a:r>
              <a:rPr lang="en-KE" sz="1600" dirty="0">
                <a:latin typeface="Aptos" panose="020B0004020202020204" pitchFamily="34" charset="0"/>
              </a:rPr>
              <a:t> delivered </a:t>
            </a:r>
            <a:r>
              <a:rPr lang="en-US" sz="1600" dirty="0">
                <a:latin typeface="Aptos" panose="020B0004020202020204" pitchFamily="34" charset="0"/>
              </a:rPr>
              <a:t>directly thro’  NGO</a:t>
            </a:r>
            <a:r>
              <a:rPr lang="en-KE" sz="1600" dirty="0">
                <a:latin typeface="Aptos" panose="020B0004020202020204" pitchFamily="34" charset="0"/>
              </a:rPr>
              <a:t> implement</a:t>
            </a:r>
            <a:r>
              <a:rPr lang="en-US" sz="1600" dirty="0" err="1">
                <a:latin typeface="Aptos" panose="020B0004020202020204" pitchFamily="34" charset="0"/>
              </a:rPr>
              <a:t>ing</a:t>
            </a:r>
            <a:r>
              <a:rPr lang="en-KE" sz="1600" dirty="0">
                <a:latin typeface="Aptos" panose="020B0004020202020204" pitchFamily="34" charset="0"/>
              </a:rPr>
              <a:t> partners</a:t>
            </a:r>
            <a:r>
              <a:rPr lang="en-US" sz="1600" dirty="0">
                <a:latin typeface="Aptos" panose="020B0004020202020204" pitchFamily="34" charset="0"/>
              </a:rPr>
              <a:t>)  has facilitated scale, progress</a:t>
            </a:r>
            <a:endParaRPr lang="en-KE" sz="1600" dirty="0">
              <a:latin typeface="Aptos" panose="020B0004020202020204" pitchFamily="34" charset="0"/>
            </a:endParaRPr>
          </a:p>
          <a:p>
            <a:pPr lvl="0"/>
            <a:endParaRPr lang="en-US" sz="1600" b="1" i="1" dirty="0">
              <a:latin typeface="Aptos" panose="020B0004020202020204" pitchFamily="34" charset="0"/>
            </a:endParaRPr>
          </a:p>
          <a:p>
            <a:pPr lvl="0"/>
            <a:r>
              <a:rPr lang="en-US" sz="1600" b="1" i="1" dirty="0">
                <a:latin typeface="Aptos" panose="020B0004020202020204" pitchFamily="34" charset="0"/>
              </a:rPr>
              <a:t>But</a:t>
            </a:r>
            <a:endParaRPr lang="en-KE" sz="1600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created </a:t>
            </a:r>
            <a:r>
              <a:rPr lang="en-KE" sz="1600" dirty="0">
                <a:latin typeface="Aptos" panose="020B0004020202020204" pitchFamily="34" charset="0"/>
              </a:rPr>
              <a:t>multiple</a:t>
            </a:r>
            <a:r>
              <a:rPr lang="en-US" sz="1600" dirty="0">
                <a:latin typeface="Aptos" panose="020B0004020202020204" pitchFamily="34" charset="0"/>
              </a:rPr>
              <a:t> overlapping parallel </a:t>
            </a:r>
            <a:r>
              <a:rPr lang="en-US" sz="1600" dirty="0" err="1">
                <a:latin typeface="Aptos" panose="020B0004020202020204" pitchFamily="34" charset="0"/>
              </a:rPr>
              <a:t>programmes</a:t>
            </a:r>
            <a:r>
              <a:rPr lang="en-US" sz="1600" dirty="0">
                <a:latin typeface="Aptos" panose="020B0004020202020204" pitchFamily="34" charset="0"/>
              </a:rPr>
              <a:t> and delivery systems- </a:t>
            </a:r>
            <a:r>
              <a:rPr lang="en-KE" sz="1600" dirty="0">
                <a:latin typeface="Aptos" panose="020B0004020202020204" pitchFamily="34" charset="0"/>
              </a:rPr>
              <a:t>data tools</a:t>
            </a:r>
            <a:r>
              <a:rPr lang="en-US" sz="1600" dirty="0">
                <a:latin typeface="Aptos" panose="020B0004020202020204" pitchFamily="34" charset="0"/>
              </a:rPr>
              <a:t>, EMRs &amp;</a:t>
            </a:r>
            <a:r>
              <a:rPr lang="en-KE" sz="1600" dirty="0">
                <a:latin typeface="Aptos" panose="020B0004020202020204" pitchFamily="34" charset="0"/>
              </a:rPr>
              <a:t> systems, diagnostics platforms, surveillance and supply chains that operate in parallel to the public health infrastructure</a:t>
            </a:r>
            <a:r>
              <a:rPr lang="en-US" sz="1600" dirty="0">
                <a:latin typeface="Aptos" panose="020B0004020202020204" pitchFamily="34" charset="0"/>
              </a:rPr>
              <a:t> (even when co-located)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KE" sz="1600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Donor funded, NGO deployed HIV work-force </a:t>
            </a:r>
            <a:r>
              <a:rPr lang="en-KE" sz="1600" dirty="0">
                <a:latin typeface="Aptos" panose="020B0004020202020204" pitchFamily="34" charset="0"/>
              </a:rPr>
              <a:t>cannot be absorbed in government service</a:t>
            </a:r>
            <a:r>
              <a:rPr lang="en-US" sz="1600" dirty="0">
                <a:latin typeface="Aptos" panose="020B0004020202020204" pitchFamily="34" charset="0"/>
              </a:rPr>
              <a:t> due to disparate </a:t>
            </a:r>
            <a:r>
              <a:rPr lang="en-US" sz="1600" dirty="0" err="1">
                <a:latin typeface="Aptos" panose="020B0004020202020204" pitchFamily="34" charset="0"/>
              </a:rPr>
              <a:t>Ts&amp;Cs</a:t>
            </a:r>
            <a:r>
              <a:rPr lang="en-US" sz="1600" dirty="0">
                <a:latin typeface="Aptos" panose="020B0004020202020204" pitchFamily="34" charset="0"/>
              </a:rPr>
              <a:t> across different NGOs &amp; with govt procedures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KE" sz="1600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High and unsustainable costs of delivery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KE" sz="1600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This system, actors, </a:t>
            </a:r>
            <a:r>
              <a:rPr lang="en-US" sz="1600" dirty="0" err="1">
                <a:latin typeface="Aptos" panose="020B0004020202020204" pitchFamily="34" charset="0"/>
              </a:rPr>
              <a:t>programmes</a:t>
            </a:r>
            <a:r>
              <a:rPr lang="en-US" sz="1600" dirty="0">
                <a:latin typeface="Aptos" panose="020B0004020202020204" pitchFamily="34" charset="0"/>
              </a:rPr>
              <a:t> and costs - largely invisible to Government</a:t>
            </a:r>
            <a:endParaRPr lang="en-KE" sz="1600" dirty="0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BD83B1-B54D-1FFA-4794-453B3EC0881C}"/>
              </a:ext>
            </a:extLst>
          </p:cNvPr>
          <p:cNvSpPr txBox="1"/>
          <p:nvPr/>
        </p:nvSpPr>
        <p:spPr>
          <a:xfrm>
            <a:off x="4656083" y="1124237"/>
            <a:ext cx="7374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SzPts val="1600"/>
            </a:pPr>
            <a:r>
              <a:rPr lang="en-US" sz="2000" b="1" dirty="0">
                <a:effectLst/>
                <a:latin typeface="Aptos" panose="020B0004020202020204" pitchFamily="34" charset="0"/>
              </a:rPr>
              <a:t>A donor driven HIV model that is (WAS) incompatible with government managed services  </a:t>
            </a:r>
            <a:endParaRPr lang="en-KE" sz="20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B5F0F-990E-3BA6-77C6-4E0CAECD92A1}"/>
              </a:ext>
            </a:extLst>
          </p:cNvPr>
          <p:cNvSpPr txBox="1"/>
          <p:nvPr/>
        </p:nvSpPr>
        <p:spPr>
          <a:xfrm>
            <a:off x="241738" y="178305"/>
            <a:ext cx="119502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2024, the Forum develop a position paper on sustainability- </a:t>
            </a:r>
            <a:r>
              <a:rPr lang="en-KE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Leveraging 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Country Leadership to Advance </a:t>
            </a:r>
            <a:r>
              <a:rPr lang="en-US" sz="2400" b="1" kern="100" dirty="0">
                <a:solidFill>
                  <a:srgbClr val="FF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esilience for a Sustainable HIV response pre and post 2030 </a:t>
            </a:r>
            <a:endParaRPr lang="en-US" sz="2400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A73ED-488D-EB23-F7D6-27BE7AE72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B3CE513A-5069-80B2-1DAA-BC8984A8A64C}"/>
              </a:ext>
            </a:extLst>
          </p:cNvPr>
          <p:cNvSpPr/>
          <p:nvPr/>
        </p:nvSpPr>
        <p:spPr>
          <a:xfrm>
            <a:off x="749300" y="362827"/>
            <a:ext cx="9189356" cy="944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</a:pPr>
            <a:r>
              <a:rPr lang="en-US" sz="3200" b="1" dirty="0">
                <a:latin typeface="Aptos" panose="020B0004020202020204" pitchFamily="34" charset="0"/>
              </a:rPr>
              <a:t>2025 necessitated a shift from thinking sustainability to focus on immediate Transition..</a:t>
            </a:r>
          </a:p>
        </p:txBody>
      </p:sp>
      <p:pic>
        <p:nvPicPr>
          <p:cNvPr id="3" name="Picture 2" descr="A red ribbon with text&#10;&#10;Description automatically generated">
            <a:extLst>
              <a:ext uri="{FF2B5EF4-FFF2-40B4-BE49-F238E27FC236}">
                <a16:creationId xmlns:a16="http://schemas.microsoft.com/office/drawing/2014/main" id="{1E7E6277-2E58-D28B-1083-F3C29F65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149" y="193270"/>
            <a:ext cx="1773745" cy="94451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5075B6-6879-E654-5AE5-F67FC2846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093392"/>
              </p:ext>
            </p:extLst>
          </p:nvPr>
        </p:nvGraphicFramePr>
        <p:xfrm>
          <a:off x="0" y="1869440"/>
          <a:ext cx="12120880" cy="430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317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83E5-024C-1AB7-96FD-F2AA49F73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416A5-BF87-624C-D9E8-CDE4B9258F82}"/>
              </a:ext>
            </a:extLst>
          </p:cNvPr>
          <p:cNvSpPr txBox="1"/>
          <p:nvPr/>
        </p:nvSpPr>
        <p:spPr>
          <a:xfrm>
            <a:off x="252919" y="134389"/>
            <a:ext cx="11819106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Governments facilities are operational; and Governments immediately pivoted HIV service delivery to accommodate treatment for PLHIV and to be delivered along-side other health services </a:t>
            </a:r>
          </a:p>
          <a:p>
            <a:endParaRPr lang="en-US" sz="2400" b="1" dirty="0">
              <a:latin typeface="Aptos" panose="020B0004020202020204" pitchFamily="34" charset="0"/>
            </a:endParaRPr>
          </a:p>
          <a:p>
            <a:r>
              <a:rPr lang="en-US" sz="2400" b="1" dirty="0">
                <a:latin typeface="Aptos" panose="020B0004020202020204" pitchFamily="34" charset="0"/>
              </a:rPr>
              <a:t>100% </a:t>
            </a:r>
            <a:r>
              <a:rPr lang="en-US" sz="1400" b="1" dirty="0">
                <a:latin typeface="Aptos" panose="020B0004020202020204" pitchFamily="34" charset="0"/>
              </a:rPr>
              <a:t>countries are issuing </a:t>
            </a:r>
            <a:r>
              <a:rPr lang="en-US" sz="2000" b="1" dirty="0">
                <a:latin typeface="Aptos" panose="020B0004020202020204" pitchFamily="34" charset="0"/>
              </a:rPr>
              <a:t>ARVS; </a:t>
            </a:r>
            <a:r>
              <a:rPr lang="en-US" sz="1400" b="1" dirty="0">
                <a:solidFill>
                  <a:srgbClr val="000000"/>
                </a:solidFill>
                <a:latin typeface="Aptos" panose="020B0004020202020204" pitchFamily="34" charset="0"/>
                <a:ea typeface="Inter" pitchFamily="34" charset="-122"/>
                <a:cs typeface="Inter" pitchFamily="34" charset="-120"/>
              </a:rPr>
              <a:t>PMTCT shows highest resilience due to integration with essential maternal healthcare</a:t>
            </a:r>
            <a:endParaRPr lang="en-US" sz="1100" b="1" dirty="0">
              <a:solidFill>
                <a:srgbClr val="000000"/>
              </a:solidFill>
              <a:latin typeface="Aptos" panose="020B0004020202020204" pitchFamily="34" charset="0"/>
              <a:ea typeface="Inter" pitchFamily="34" charset="-122"/>
              <a:cs typeface="Inter" pitchFamily="34" charset="-120"/>
            </a:endParaRPr>
          </a:p>
          <a:p>
            <a:endParaRPr lang="en-US" sz="1100" b="1" dirty="0">
              <a:latin typeface="Aptos" panose="020B0004020202020204" pitchFamily="34" charset="0"/>
            </a:endParaRPr>
          </a:p>
          <a:p>
            <a:endParaRPr lang="en-US" sz="1050" dirty="0">
              <a:latin typeface="Aptos" panose="020B0004020202020204" pitchFamily="34" charset="0"/>
            </a:endParaRPr>
          </a:p>
          <a:p>
            <a:endParaRPr lang="en-US" sz="16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ptos" panose="020B0004020202020204" pitchFamily="34" charset="0"/>
            </a:endParaRP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75% of standalone NGO services disrupted or shut down 		69% of community services disrupted or shut down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A775AA-9406-64F8-B778-630690B2B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656563"/>
              </p:ext>
            </p:extLst>
          </p:nvPr>
        </p:nvGraphicFramePr>
        <p:xfrm>
          <a:off x="8377678" y="1515351"/>
          <a:ext cx="3694347" cy="19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B4137C-D298-EC88-9631-554D8F162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568549"/>
              </p:ext>
            </p:extLst>
          </p:nvPr>
        </p:nvGraphicFramePr>
        <p:xfrm>
          <a:off x="508000" y="1515351"/>
          <a:ext cx="3961048" cy="19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66C7A8-63B5-AB61-14FD-37520D625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513609"/>
              </p:ext>
            </p:extLst>
          </p:nvPr>
        </p:nvGraphicFramePr>
        <p:xfrm>
          <a:off x="4554708" y="1515351"/>
          <a:ext cx="3694347" cy="19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7A8611-536E-F340-7464-5E2C59BE2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896675"/>
              </p:ext>
            </p:extLst>
          </p:nvPr>
        </p:nvGraphicFramePr>
        <p:xfrm>
          <a:off x="252919" y="4351943"/>
          <a:ext cx="4657328" cy="24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5DAA63-DA35-FA78-BC91-5A5EA6255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642360"/>
              </p:ext>
            </p:extLst>
          </p:nvPr>
        </p:nvGraphicFramePr>
        <p:xfrm>
          <a:off x="6967440" y="4253363"/>
          <a:ext cx="4179355" cy="247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1" descr="A red ribbon with text&#10;&#10;Description automatically generated">
            <a:extLst>
              <a:ext uri="{FF2B5EF4-FFF2-40B4-BE49-F238E27FC236}">
                <a16:creationId xmlns:a16="http://schemas.microsoft.com/office/drawing/2014/main" id="{48BA461B-FBEF-2DD2-88B7-7500C36B7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185" y="5341664"/>
            <a:ext cx="1546684" cy="8236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63534F-6B42-914A-4F66-993478C822F7}"/>
              </a:ext>
            </a:extLst>
          </p:cNvPr>
          <p:cNvSpPr txBox="1"/>
          <p:nvPr/>
        </p:nvSpPr>
        <p:spPr>
          <a:xfrm>
            <a:off x="5358347" y="4632960"/>
            <a:ext cx="20870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ptos" panose="020B0004020202020204" pitchFamily="34" charset="0"/>
              </a:rPr>
              <a:t>**NGO and community services are on-going in LAC where they are largely locally funded</a:t>
            </a:r>
            <a:endParaRPr lang="en-US" sz="160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8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5BFD2-17F6-B4AE-7948-D163B9F8E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FBD9C1-EAE2-9498-427B-6B7CE342C083}"/>
              </a:ext>
            </a:extLst>
          </p:cNvPr>
          <p:cNvSpPr txBox="1"/>
          <p:nvPr/>
        </p:nvSpPr>
        <p:spPr>
          <a:xfrm>
            <a:off x="182880" y="106160"/>
            <a:ext cx="6512210" cy="6019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>
                <a:latin typeface="Aptos" panose="020B0004020202020204" pitchFamily="34" charset="0"/>
              </a:rPr>
              <a:t>DATA ECOSYSTEM STATUS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500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countries reported some form of disruption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Patient data and EMRs supported by NGOs at facilities are not operational and are inaccessible, (some patients were transferred without records)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Data for supply chain maintenance and management (F &amp; Q, procurement and commodity tracking and distribution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Highest disruptions were seen where </a:t>
            </a:r>
            <a:r>
              <a:rPr lang="en-US" sz="1600" dirty="0">
                <a:latin typeface="Aptos" panose="020B0004020202020204" pitchFamily="34" charset="0"/>
              </a:rPr>
              <a:t>parallel data systems were in place - NGO funded, or </a:t>
            </a:r>
            <a:r>
              <a:rPr lang="en-US" sz="16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National PEPFAR Mechanisms</a:t>
            </a:r>
            <a:endParaRPr lang="en-US" sz="1600" dirty="0"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NO prevention data (perhaps except the indicator on PEP, </a:t>
            </a:r>
            <a:r>
              <a:rPr lang="en-US" sz="1600" b="1" dirty="0" err="1">
                <a:latin typeface="Aptos" panose="020B0004020202020204" pitchFamily="34" charset="0"/>
              </a:rPr>
              <a:t>PrEP</a:t>
            </a:r>
            <a:r>
              <a:rPr lang="en-US" sz="1600" b="1" dirty="0">
                <a:latin typeface="Aptos" panose="020B0004020202020204" pitchFamily="34" charset="0"/>
              </a:rPr>
              <a:t> in many countries)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Surveillance systems and historical data are fractured</a:t>
            </a: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Countries without an exchequer funded HMIS (relied mainly on PEPFAR) experienced more significant disruption in their data systems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500" b="1" i="1" dirty="0">
              <a:latin typeface="Aptos" panose="020B00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69799FD-690D-E23D-77F7-57603C932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897775"/>
              </p:ext>
            </p:extLst>
          </p:nvPr>
        </p:nvGraphicFramePr>
        <p:xfrm>
          <a:off x="7210097" y="1076258"/>
          <a:ext cx="4622450" cy="434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727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9ADF9-C9B2-9B7D-DC0B-63E9BB86F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D33304-B7F7-05ED-6882-01ACA7C712AD}"/>
              </a:ext>
            </a:extLst>
          </p:cNvPr>
          <p:cNvSpPr txBox="1"/>
          <p:nvPr/>
        </p:nvSpPr>
        <p:spPr>
          <a:xfrm>
            <a:off x="329690" y="151035"/>
            <a:ext cx="7838950" cy="77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latin typeface="Aptos" panose="020B0004020202020204" pitchFamily="34" charset="0"/>
              </a:rPr>
              <a:t>COUNTRY SUPPLY CHAIN FUNCTIONALITY AND COMMODITY STOCKING LEVELS as at April 2025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06638F-3768-8DFD-DAEE-87A685AE3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028430"/>
              </p:ext>
            </p:extLst>
          </p:nvPr>
        </p:nvGraphicFramePr>
        <p:xfrm>
          <a:off x="681260" y="1014949"/>
          <a:ext cx="5267595" cy="455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7AC6805-4F88-C4B0-752C-B71A035144A2}"/>
              </a:ext>
            </a:extLst>
          </p:cNvPr>
          <p:cNvSpPr/>
          <p:nvPr/>
        </p:nvSpPr>
        <p:spPr>
          <a:xfrm>
            <a:off x="132080" y="5917554"/>
            <a:ext cx="8036560" cy="79209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ptos" panose="020B0004020202020204" pitchFamily="34" charset="0"/>
              </a:rPr>
              <a:t>What happens after 9</a:t>
            </a:r>
            <a:r>
              <a:rPr lang="en-US" sz="1600" b="1" i="1" dirty="0">
                <a:latin typeface="Aptos" panose="020B0004020202020204" pitchFamily="34" charset="0"/>
              </a:rPr>
              <a:t> months? Given the</a:t>
            </a:r>
            <a:endParaRPr lang="en-US" sz="1600" i="1" dirty="0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2303B-B38A-CECE-9115-1F26BF3E1B7A}"/>
              </a:ext>
            </a:extLst>
          </p:cNvPr>
          <p:cNvSpPr txBox="1"/>
          <p:nvPr/>
        </p:nvSpPr>
        <p:spPr>
          <a:xfrm>
            <a:off x="6564411" y="504854"/>
            <a:ext cx="5627589" cy="5412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** these stock levels were residual pre-January shipments</a:t>
            </a:r>
          </a:p>
          <a:p>
            <a:pPr>
              <a:lnSpc>
                <a:spcPct val="114000"/>
              </a:lnSpc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100% countries experienced supply chain disruptions in varied ways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Levels of functionality of supply chain elements differ in country depending on their reliance on NGOs for management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D</a:t>
            </a:r>
            <a:r>
              <a:rPr lang="en-US" sz="1600" dirty="0">
                <a:latin typeface="Aptos" panose="020B0004020202020204" pitchFamily="34" charset="0"/>
              </a:rPr>
              <a:t>ata limitations for planning and decision-making posed biggest challenges for supply chains restoration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** Countries whose HIV procurement and supply chain relied on national systems reported less disruption</a:t>
            </a:r>
          </a:p>
          <a:p>
            <a:pPr>
              <a:lnSpc>
                <a:spcPct val="114000"/>
              </a:lnSpc>
            </a:pPr>
            <a:endParaRPr lang="en-US" sz="1600"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** HIV prevention supply chains which were largely NGO managed are most affected</a:t>
            </a:r>
          </a:p>
          <a:p>
            <a:pPr>
              <a:lnSpc>
                <a:spcPct val="114000"/>
              </a:lnSpc>
            </a:pPr>
            <a:endParaRPr lang="en-US" sz="16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5A74F-962B-4030-58EF-B8481D9F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61775-8D74-1799-5AD6-DA9491144BE8}"/>
              </a:ext>
            </a:extLst>
          </p:cNvPr>
          <p:cNvSpPr txBox="1"/>
          <p:nvPr/>
        </p:nvSpPr>
        <p:spPr>
          <a:xfrm>
            <a:off x="375921" y="139720"/>
            <a:ext cx="9794239" cy="183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latin typeface="Aptos" panose="020B0004020202020204" pitchFamily="34" charset="0"/>
              </a:rPr>
              <a:t>HUMAN RESOURCE ATTRITION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12 countries in SSA – HRH attrition from formal and informal health systems: 123,668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APPROX 60% (67,252) frontline health workers (nurses, clinical officers, pharmacists, lab techs) 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44,502 community health volunteers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Other donor supported staff refers to technical, administrative and logistics support staff within NGOs, CBOs: 56,416</a:t>
            </a:r>
          </a:p>
        </p:txBody>
      </p:sp>
      <p:pic>
        <p:nvPicPr>
          <p:cNvPr id="2" name="Picture 1" descr="A red ribbon with text&#10;&#10;Description automatically generated">
            <a:extLst>
              <a:ext uri="{FF2B5EF4-FFF2-40B4-BE49-F238E27FC236}">
                <a16:creationId xmlns:a16="http://schemas.microsoft.com/office/drawing/2014/main" id="{BB02D958-0BAC-2086-3CDD-FCF6B003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598" y="338624"/>
            <a:ext cx="1566481" cy="83415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38C3FB-A0F7-5FE1-4F38-D026CD0D7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078780"/>
              </p:ext>
            </p:extLst>
          </p:nvPr>
        </p:nvGraphicFramePr>
        <p:xfrm>
          <a:off x="375921" y="2175642"/>
          <a:ext cx="6508355" cy="430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85A43B-C21F-06C1-9912-9B1770E95027}"/>
              </a:ext>
            </a:extLst>
          </p:cNvPr>
          <p:cNvSpPr txBox="1"/>
          <p:nvPr/>
        </p:nvSpPr>
        <p:spPr>
          <a:xfrm>
            <a:off x="7451834" y="1837558"/>
            <a:ext cx="456919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Retention of this investment for the health sector, for HIV services? – challenges: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Donor funded NGO work-force had disparate terms and conditions from Government systems and therefore cannot be absorbed, even where there are resources</a:t>
            </a:r>
          </a:p>
          <a:p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These HRH data (numbers, cadres, facilities they served </a:t>
            </a:r>
            <a:r>
              <a:rPr lang="en-US" sz="1600" dirty="0" err="1">
                <a:latin typeface="Aptos" panose="020B0004020202020204" pitchFamily="34" charset="0"/>
              </a:rPr>
              <a:t>etc</a:t>
            </a:r>
            <a:r>
              <a:rPr lang="en-US" sz="1600" dirty="0">
                <a:latin typeface="Aptos" panose="020B0004020202020204" pitchFamily="34" charset="0"/>
              </a:rPr>
              <a:t>) are locked with NGO partners and not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Implications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Quality of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DSD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Community integration and follow 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FF0000"/>
                </a:solidFill>
                <a:latin typeface="Aptos" panose="020B0004020202020204" pitchFamily="34" charset="0"/>
              </a:rPr>
              <a:t>Programme</a:t>
            </a: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ptos" panose="020B0004020202020204" pitchFamily="34" charset="0"/>
              </a:rPr>
              <a:t>Self-care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7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B6CE3-D49D-78E5-1523-DFEE58F2E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A6486C3-EC4B-B318-79C7-2A79F46BA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106315"/>
              </p:ext>
            </p:extLst>
          </p:nvPr>
        </p:nvGraphicFramePr>
        <p:xfrm>
          <a:off x="434973" y="2116522"/>
          <a:ext cx="3977642" cy="402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8A4FE8-ED36-F475-A219-D2B6B72C708E}"/>
              </a:ext>
            </a:extLst>
          </p:cNvPr>
          <p:cNvSpPr txBox="1"/>
          <p:nvPr/>
        </p:nvSpPr>
        <p:spPr>
          <a:xfrm>
            <a:off x="300989" y="1200178"/>
            <a:ext cx="46012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ptos" panose="020B0004020202020204" pitchFamily="34" charset="0"/>
              </a:rPr>
              <a:t>COUNTRIES WHERE NACs HAVE SOCIALIZED KEY INSTITUTIONS ON THE IMPACT OF THE CURRENT FUNDING TRANSITIONS ON THE HIV RESPONSE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28185-7262-9C09-200B-A5FDC7EFC2CA}"/>
              </a:ext>
            </a:extLst>
          </p:cNvPr>
          <p:cNvSpPr txBox="1"/>
          <p:nvPr/>
        </p:nvSpPr>
        <p:spPr>
          <a:xfrm>
            <a:off x="5290645" y="1318990"/>
            <a:ext cx="6081548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ptos" panose="020B0004020202020204" pitchFamily="34" charset="0"/>
              </a:rPr>
              <a:t>OBSERVATIONS </a:t>
            </a:r>
          </a:p>
          <a:p>
            <a:endParaRPr lang="en-US" sz="16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Governments provided leadership with rapid adaptation – political capital, pivoted ART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Decades of billions of dollars of investments in parallel investments fractured instantaneously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Public facilities struggling with sudden ART client influxes amid systems disruption requiring new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Impact of Health worker attrition is unknown at this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ptos" panose="020B0004020202020204" pitchFamily="34" charset="0"/>
              </a:rPr>
              <a:t>HIV Prevention systems –to reach populations, data, supply chain and surveillance will require rebuilding</a:t>
            </a: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1B17E-6C4D-0AD7-BB7D-389E0F7B7AD3}"/>
              </a:ext>
            </a:extLst>
          </p:cNvPr>
          <p:cNvSpPr txBox="1"/>
          <p:nvPr/>
        </p:nvSpPr>
        <p:spPr>
          <a:xfrm>
            <a:off x="300989" y="6032918"/>
            <a:ext cx="4245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Aptos" panose="020B0004020202020204" pitchFamily="34" charset="0"/>
              </a:rPr>
              <a:t>Others – included Ministries of Foreign Affairs who have organized bi-lateral engagements with US Government as well as other partners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8E674-CE6A-35D4-0CDB-11C2998F364C}"/>
              </a:ext>
            </a:extLst>
          </p:cNvPr>
          <p:cNvSpPr txBox="1"/>
          <p:nvPr/>
        </p:nvSpPr>
        <p:spPr>
          <a:xfrm>
            <a:off x="300989" y="54232"/>
            <a:ext cx="110933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ptos" panose="020B0004020202020204" pitchFamily="34" charset="0"/>
              </a:rPr>
              <a:t>COUNTRY LEADERSHIP PROVIDED THE IMMEDIATE CUSHION AND IS DRIVING REBUILDING, SUSTAINING EFFORTS..</a:t>
            </a:r>
            <a:endParaRPr lang="en-US" sz="1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9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74BFA-8E96-B58F-6B3B-629B1C6C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B84F-E30D-4597-6451-116415B0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01602"/>
            <a:ext cx="11493500" cy="1045934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ptos" panose="020B0004020202020204" pitchFamily="34" charset="0"/>
              </a:rPr>
              <a:t>What is needed moving forward..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7DC0-99A6-112F-4C60-5DE395D46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790700"/>
            <a:ext cx="11493500" cy="5067300"/>
          </a:xfrm>
        </p:spPr>
        <p:txBody>
          <a:bodyPr>
            <a:noAutofit/>
          </a:bodyPr>
          <a:lstStyle/>
          <a:p>
            <a:pPr marL="742950" lvl="1" indent="-285750">
              <a:lnSpc>
                <a:spcPct val="120000"/>
              </a:lnSpc>
              <a:spcBef>
                <a:spcPts val="0"/>
              </a:spcBef>
            </a:pPr>
            <a:endParaRPr lang="en-US" sz="1600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B5CF9D8-6E62-4C6A-CCE5-B95E960E0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41553"/>
              </p:ext>
            </p:extLst>
          </p:nvPr>
        </p:nvGraphicFramePr>
        <p:xfrm>
          <a:off x="0" y="1249135"/>
          <a:ext cx="12023834" cy="550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red ribbon with text&#10;&#10;Description automatically generated">
            <a:extLst>
              <a:ext uri="{FF2B5EF4-FFF2-40B4-BE49-F238E27FC236}">
                <a16:creationId xmlns:a16="http://schemas.microsoft.com/office/drawing/2014/main" id="{1E903569-2E41-67BE-71EE-C8A5D2500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41" y="208353"/>
            <a:ext cx="1954521" cy="10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www.w3.org/XML/1998/namespace"/>
    <ds:schemaRef ds:uri="http://purl.org/dc/elements/1.1/"/>
    <ds:schemaRef ds:uri="http://purl.org/dc/dcmitype/"/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8449</TotalTime>
  <Words>1061</Words>
  <Application>Microsoft Office PowerPoint</Application>
  <PresentationFormat>Widescreen</PresentationFormat>
  <Paragraphs>144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Jose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needed moving forward..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Projects</dc:creator>
  <cp:lastModifiedBy>Dr. Nduku Kilonzo (Yemayahealth Advisory)</cp:lastModifiedBy>
  <cp:revision>12</cp:revision>
  <dcterms:created xsi:type="dcterms:W3CDTF">2025-03-19T12:01:48Z</dcterms:created>
  <dcterms:modified xsi:type="dcterms:W3CDTF">2025-07-11T16:28:32Z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