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40"/>
  </p:normalViewPr>
  <p:slideViewPr>
    <p:cSldViewPr snapToGrid="0">
      <p:cViewPr varScale="1">
        <p:scale>
          <a:sx n="116" d="100"/>
          <a:sy n="116" d="100"/>
        </p:scale>
        <p:origin x="6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L="914400" marR="0" lvl="1"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2pPr>
            <a:lvl3pPr marL="1371600" marR="0" lvl="2"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3pPr>
            <a:lvl4pPr marL="1828800" marR="0" lvl="3"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4pPr>
            <a:lvl5pPr marL="2286000" marR="0" lvl="4"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1. Trabalhadores </a:t>
            </a:r>
            <a:r>
              <a:rPr lang="en-US" dirty="0" err="1"/>
              <a:t>comunitários</a:t>
            </a:r>
            <a:endParaRPr lang="en-US" dirty="0"/>
          </a:p>
          <a:p>
            <a:pPr marL="0" lvl="0" indent="0" algn="l" rtl="0">
              <a:spcBef>
                <a:spcPts val="0"/>
              </a:spcBef>
              <a:spcAft>
                <a:spcPts val="0"/>
              </a:spcAft>
              <a:buNone/>
            </a:pPr>
            <a:endParaRPr dirty="0"/>
          </a:p>
        </p:txBody>
      </p:sp>
      <p:sp>
        <p:nvSpPr>
          <p:cNvPr id="304" name="Google Shape;3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Verdana"/>
              <a:buNone/>
            </a:pPr>
            <a:r>
              <a:rPr lang="en-GB" sz="1200"/>
              <a:t>However, the country relies heavily on external funds to ensure HIV service provision, with the U.S. covering approximately 93% of the country’s expenses, mainly through PEPFAR that coveres aproximatedly 70%.</a:t>
            </a:r>
            <a:endParaRPr/>
          </a:p>
          <a:p>
            <a:pPr marL="0" lvl="0" indent="0" algn="l" rtl="0">
              <a:spcBef>
                <a:spcPts val="0"/>
              </a:spcBef>
              <a:spcAft>
                <a:spcPts val="0"/>
              </a:spcAft>
              <a:buNone/>
            </a:pPr>
            <a:endParaRPr/>
          </a:p>
          <a:p>
            <a:pPr marL="0" lvl="0" indent="0" algn="l" rtl="0">
              <a:spcBef>
                <a:spcPts val="0"/>
              </a:spcBef>
              <a:spcAft>
                <a:spcPts val="0"/>
              </a:spcAft>
              <a:buNone/>
            </a:pPr>
            <a:r>
              <a:rPr lang="en-GB"/>
              <a:t>Then came January 2025 with then stop working order and the funding freeze</a:t>
            </a:r>
            <a:endParaRPr/>
          </a:p>
        </p:txBody>
      </p:sp>
      <p:sp>
        <p:nvSpPr>
          <p:cNvPr id="174" name="Google Shape;17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Verdana"/>
              <a:buNone/>
            </a:pPr>
            <a:r>
              <a:rPr lang="en-GB"/>
              <a:t>At that time, we aimed to  Assess the impact of the U.S. Government funding freeze on HIV service provision  and predict the impact of potential fund interruption on the HIV epidemic in Mozambique.</a:t>
            </a:r>
            <a:endParaRPr/>
          </a:p>
          <a:p>
            <a:pPr marL="0" marR="0" lvl="0" indent="0" algn="l" rtl="0">
              <a:lnSpc>
                <a:spcPct val="100000"/>
              </a:lnSpc>
              <a:spcBef>
                <a:spcPts val="0"/>
              </a:spcBef>
              <a:spcAft>
                <a:spcPts val="0"/>
              </a:spcAft>
              <a:buClr>
                <a:schemeClr val="dk1"/>
              </a:buClr>
              <a:buSzPts val="1200"/>
              <a:buFont typeface="Verdana"/>
              <a:buNone/>
            </a:pPr>
            <a:endParaRPr/>
          </a:p>
          <a:p>
            <a:pPr marL="0" lvl="0" indent="0" algn="l" rtl="0">
              <a:spcBef>
                <a:spcPts val="0"/>
              </a:spcBef>
              <a:spcAft>
                <a:spcPts val="0"/>
              </a:spcAft>
              <a:buNone/>
            </a:pPr>
            <a:endParaRPr/>
          </a:p>
        </p:txBody>
      </p:sp>
      <p:sp>
        <p:nvSpPr>
          <p:cNvPr id="217" name="Google Shape;21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We don’t have enough observations to understand the trend</a:t>
            </a: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
          <p:cNvSpPr/>
          <p:nvPr/>
        </p:nvSpPr>
        <p:spPr>
          <a:xfrm>
            <a:off x="0" y="0"/>
            <a:ext cx="12192000" cy="16652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6" name="Google Shape;16;p2"/>
          <p:cNvSpPr txBox="1">
            <a:spLocks noGrp="1"/>
          </p:cNvSpPr>
          <p:nvPr>
            <p:ph type="title"/>
          </p:nvPr>
        </p:nvSpPr>
        <p:spPr>
          <a:xfrm>
            <a:off x="4116391" y="1812056"/>
            <a:ext cx="7357341" cy="4296397"/>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2"/>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8" name="Google Shape;18;p2"/>
          <p:cNvSpPr txBox="1">
            <a:spLocks noGrp="1"/>
          </p:cNvSpPr>
          <p:nvPr>
            <p:ph type="body" idx="1"/>
          </p:nvPr>
        </p:nvSpPr>
        <p:spPr>
          <a:xfrm>
            <a:off x="4116388" y="1162358"/>
            <a:ext cx="7357344" cy="43379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accent1"/>
              </a:buClr>
              <a:buSzPts val="2800"/>
              <a:buNone/>
              <a:defRPr sz="2800" b="1" i="0">
                <a:solidFill>
                  <a:schemeClr val="accent1"/>
                </a:solidFill>
                <a:latin typeface="Verdana"/>
                <a:ea typeface="Verdana"/>
                <a:cs typeface="Verdana"/>
                <a:sym typeface="Verdana"/>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
          <p:cNvSpPr txBox="1">
            <a:spLocks noGrp="1"/>
          </p:cNvSpPr>
          <p:nvPr>
            <p:ph type="body" idx="2"/>
          </p:nvPr>
        </p:nvSpPr>
        <p:spPr>
          <a:xfrm>
            <a:off x="4116388" y="696043"/>
            <a:ext cx="7357344" cy="38519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
          <p:cNvSpPr txBox="1"/>
          <p:nvPr/>
        </p:nvSpPr>
        <p:spPr>
          <a:xfrm>
            <a:off x="4116388" y="6416675"/>
            <a:ext cx="3673475"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13 – 17 July  •  Kigali, Rwanda</a:t>
            </a:r>
            <a:endParaRPr/>
          </a:p>
        </p:txBody>
      </p:sp>
      <p:sp>
        <p:nvSpPr>
          <p:cNvPr id="21" name="Google Shape;21;p2"/>
          <p:cNvSpPr txBox="1"/>
          <p:nvPr/>
        </p:nvSpPr>
        <p:spPr>
          <a:xfrm>
            <a:off x="7789864" y="6416675"/>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ias2025.org</a:t>
            </a:r>
            <a:endParaRPr/>
          </a:p>
        </p:txBody>
      </p:sp>
      <p:pic>
        <p:nvPicPr>
          <p:cNvPr id="22" name="Google Shape;22;p2"/>
          <p:cNvPicPr preferRelativeResize="0"/>
          <p:nvPr/>
        </p:nvPicPr>
        <p:blipFill rotWithShape="1">
          <a:blip r:embed="rId2">
            <a:alphaModFix/>
          </a:blip>
          <a:srcRect/>
          <a:stretch/>
        </p:blipFill>
        <p:spPr>
          <a:xfrm>
            <a:off x="489214" y="4060719"/>
            <a:ext cx="3069934" cy="2287762"/>
          </a:xfrm>
          <a:prstGeom prst="rect">
            <a:avLst/>
          </a:prstGeom>
          <a:noFill/>
          <a:ln>
            <a:noFill/>
          </a:ln>
        </p:spPr>
      </p:pic>
      <p:pic>
        <p:nvPicPr>
          <p:cNvPr id="23" name="Google Shape;23;p2"/>
          <p:cNvPicPr preferRelativeResize="0"/>
          <p:nvPr/>
        </p:nvPicPr>
        <p:blipFill rotWithShape="1">
          <a:blip r:embed="rId3">
            <a:alphaModFix/>
          </a:blip>
          <a:srcRect/>
          <a:stretch/>
        </p:blipFill>
        <p:spPr>
          <a:xfrm rot="10800000">
            <a:off x="0" y="0"/>
            <a:ext cx="3600000" cy="3600000"/>
          </a:xfrm>
          <a:prstGeom prst="rect">
            <a:avLst/>
          </a:prstGeom>
          <a:noFill/>
          <a:ln>
            <a:noFill/>
          </a:ln>
        </p:spPr>
      </p:pic>
      <p:sp>
        <p:nvSpPr>
          <p:cNvPr id="24" name="Google Shape;24;p2"/>
          <p:cNvSpPr/>
          <p:nvPr/>
        </p:nvSpPr>
        <p:spPr>
          <a:xfrm>
            <a:off x="0" y="0"/>
            <a:ext cx="12192000" cy="16652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5" name="Google Shape;25;p2"/>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pic>
        <p:nvPicPr>
          <p:cNvPr id="26" name="Google Shape;26;p2"/>
          <p:cNvPicPr preferRelativeResize="0"/>
          <p:nvPr/>
        </p:nvPicPr>
        <p:blipFill rotWithShape="1">
          <a:blip r:embed="rId2">
            <a:alphaModFix/>
          </a:blip>
          <a:srcRect/>
          <a:stretch/>
        </p:blipFill>
        <p:spPr>
          <a:xfrm>
            <a:off x="489214" y="4060719"/>
            <a:ext cx="3069934" cy="2287762"/>
          </a:xfrm>
          <a:prstGeom prst="rect">
            <a:avLst/>
          </a:prstGeom>
          <a:noFill/>
          <a:ln>
            <a:noFill/>
          </a:ln>
        </p:spPr>
      </p:pic>
      <p:pic>
        <p:nvPicPr>
          <p:cNvPr id="27" name="Google Shape;27;p2"/>
          <p:cNvPicPr preferRelativeResize="0"/>
          <p:nvPr/>
        </p:nvPicPr>
        <p:blipFill rotWithShape="1">
          <a:blip r:embed="rId3">
            <a:alphaModFix/>
          </a:blip>
          <a:srcRect/>
          <a:stretch/>
        </p:blipFill>
        <p:spPr>
          <a:xfrm rot="10800000">
            <a:off x="0" y="0"/>
            <a:ext cx="3600000" cy="3600000"/>
          </a:xfrm>
          <a:prstGeom prst="rect">
            <a:avLst/>
          </a:prstGeom>
          <a:noFill/>
          <a:ln>
            <a:noFill/>
          </a:ln>
        </p:spPr>
      </p:pic>
    </p:spTree>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Text 3">
  <p:cSld name="Content with Text 3">
    <p:spTree>
      <p:nvGrpSpPr>
        <p:cNvPr id="1" name="Shape 88"/>
        <p:cNvGrpSpPr/>
        <p:nvPr/>
      </p:nvGrpSpPr>
      <p:grpSpPr>
        <a:xfrm>
          <a:off x="0" y="0"/>
          <a:ext cx="0" cy="0"/>
          <a:chOff x="0" y="0"/>
          <a:chExt cx="0" cy="0"/>
        </a:xfrm>
      </p:grpSpPr>
      <p:sp>
        <p:nvSpPr>
          <p:cNvPr id="89" name="Google Shape;89;p11"/>
          <p:cNvSpPr txBox="1">
            <a:spLocks noGrp="1"/>
          </p:cNvSpPr>
          <p:nvPr>
            <p:ph type="body" idx="1"/>
          </p:nvPr>
        </p:nvSpPr>
        <p:spPr>
          <a:xfrm>
            <a:off x="6311900" y="2097089"/>
            <a:ext cx="5437191" cy="410369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p:nvPr/>
        </p:nvSpPr>
        <p:spPr>
          <a:xfrm>
            <a:off x="442913" y="6416675"/>
            <a:ext cx="3673475"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13 – 17 July  •  Kigali, Rwanda</a:t>
            </a:r>
            <a:endParaRPr/>
          </a:p>
        </p:txBody>
      </p:sp>
      <p:sp>
        <p:nvSpPr>
          <p:cNvPr id="91" name="Google Shape;91;p11"/>
          <p:cNvSpPr txBox="1">
            <a:spLocks noGrp="1"/>
          </p:cNvSpPr>
          <p:nvPr>
            <p:ph type="title"/>
          </p:nvPr>
        </p:nvSpPr>
        <p:spPr>
          <a:xfrm>
            <a:off x="4116391" y="441325"/>
            <a:ext cx="7632700" cy="122396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1"/>
          <p:cNvSpPr txBox="1"/>
          <p:nvPr/>
        </p:nvSpPr>
        <p:spPr>
          <a:xfrm>
            <a:off x="4116389" y="6416675"/>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ias2025.org</a:t>
            </a:r>
            <a:endParaRPr/>
          </a:p>
        </p:txBody>
      </p:sp>
      <p:sp>
        <p:nvSpPr>
          <p:cNvPr id="93" name="Google Shape;93;p11"/>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94" name="Google Shape;94;p11"/>
          <p:cNvSpPr txBox="1">
            <a:spLocks noGrp="1"/>
          </p:cNvSpPr>
          <p:nvPr>
            <p:ph type="body" idx="2"/>
          </p:nvPr>
        </p:nvSpPr>
        <p:spPr>
          <a:xfrm>
            <a:off x="442913" y="2097088"/>
            <a:ext cx="5437187" cy="41036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800"/>
              <a:buNone/>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1"/>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Tree>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Text 4">
  <p:cSld name="Content with Text 4">
    <p:spTree>
      <p:nvGrpSpPr>
        <p:cNvPr id="1" name="Shape 96"/>
        <p:cNvGrpSpPr/>
        <p:nvPr/>
      </p:nvGrpSpPr>
      <p:grpSpPr>
        <a:xfrm>
          <a:off x="0" y="0"/>
          <a:ext cx="0" cy="0"/>
          <a:chOff x="0" y="0"/>
          <a:chExt cx="0" cy="0"/>
        </a:xfrm>
      </p:grpSpPr>
      <p:sp>
        <p:nvSpPr>
          <p:cNvPr id="97" name="Google Shape;97;p12"/>
          <p:cNvSpPr txBox="1">
            <a:spLocks noGrp="1"/>
          </p:cNvSpPr>
          <p:nvPr>
            <p:ph type="body" idx="1"/>
          </p:nvPr>
        </p:nvSpPr>
        <p:spPr>
          <a:xfrm>
            <a:off x="8075613" y="2097089"/>
            <a:ext cx="3673478" cy="410369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2"/>
          <p:cNvSpPr txBox="1"/>
          <p:nvPr/>
        </p:nvSpPr>
        <p:spPr>
          <a:xfrm>
            <a:off x="442913" y="6416675"/>
            <a:ext cx="3673475"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13 – 17 July  •  Kigali, Rwanda</a:t>
            </a:r>
            <a:endParaRPr/>
          </a:p>
        </p:txBody>
      </p:sp>
      <p:sp>
        <p:nvSpPr>
          <p:cNvPr id="99" name="Google Shape;99;p12"/>
          <p:cNvSpPr txBox="1">
            <a:spLocks noGrp="1"/>
          </p:cNvSpPr>
          <p:nvPr>
            <p:ph type="title"/>
          </p:nvPr>
        </p:nvSpPr>
        <p:spPr>
          <a:xfrm>
            <a:off x="4116391" y="441325"/>
            <a:ext cx="7632700" cy="122396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2"/>
          <p:cNvSpPr txBox="1"/>
          <p:nvPr/>
        </p:nvSpPr>
        <p:spPr>
          <a:xfrm>
            <a:off x="4116389" y="6416675"/>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ias2025.org</a:t>
            </a:r>
            <a:endParaRPr/>
          </a:p>
        </p:txBody>
      </p:sp>
      <p:sp>
        <p:nvSpPr>
          <p:cNvPr id="101" name="Google Shape;101;p12"/>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02" name="Google Shape;102;p12"/>
          <p:cNvSpPr txBox="1">
            <a:spLocks noGrp="1"/>
          </p:cNvSpPr>
          <p:nvPr>
            <p:ph type="body" idx="2"/>
          </p:nvPr>
        </p:nvSpPr>
        <p:spPr>
          <a:xfrm>
            <a:off x="442913" y="2097088"/>
            <a:ext cx="7200900" cy="41036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800"/>
              <a:buNone/>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2"/>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Tree>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with Caption 2">
  <p:cSld name="Image with Caption 2">
    <p:spTree>
      <p:nvGrpSpPr>
        <p:cNvPr id="1" name="Shape 104"/>
        <p:cNvGrpSpPr/>
        <p:nvPr/>
      </p:nvGrpSpPr>
      <p:grpSpPr>
        <a:xfrm>
          <a:off x="0" y="0"/>
          <a:ext cx="0" cy="0"/>
          <a:chOff x="0" y="0"/>
          <a:chExt cx="0" cy="0"/>
        </a:xfrm>
      </p:grpSpPr>
      <p:sp>
        <p:nvSpPr>
          <p:cNvPr id="105" name="Google Shape;105;p13"/>
          <p:cNvSpPr txBox="1">
            <a:spLocks noGrp="1"/>
          </p:cNvSpPr>
          <p:nvPr>
            <p:ph type="body" idx="1"/>
          </p:nvPr>
        </p:nvSpPr>
        <p:spPr>
          <a:xfrm>
            <a:off x="442915" y="3256767"/>
            <a:ext cx="5437188" cy="294400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3"/>
          <p:cNvSpPr txBox="1">
            <a:spLocks noGrp="1"/>
          </p:cNvSpPr>
          <p:nvPr>
            <p:ph type="title"/>
          </p:nvPr>
        </p:nvSpPr>
        <p:spPr>
          <a:xfrm>
            <a:off x="442913" y="1665294"/>
            <a:ext cx="5437187" cy="142864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3"/>
          <p:cNvSpPr txBox="1"/>
          <p:nvPr/>
        </p:nvSpPr>
        <p:spPr>
          <a:xfrm>
            <a:off x="442913" y="6416675"/>
            <a:ext cx="3673475"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13 – 17 July  •  Kigali, Rwanda</a:t>
            </a:r>
            <a:endParaRPr/>
          </a:p>
        </p:txBody>
      </p:sp>
      <p:sp>
        <p:nvSpPr>
          <p:cNvPr id="108" name="Google Shape;108;p13"/>
          <p:cNvSpPr txBox="1"/>
          <p:nvPr/>
        </p:nvSpPr>
        <p:spPr>
          <a:xfrm>
            <a:off x="4116389" y="6416675"/>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ias2025.org</a:t>
            </a:r>
            <a:endParaRPr/>
          </a:p>
        </p:txBody>
      </p:sp>
      <p:sp>
        <p:nvSpPr>
          <p:cNvPr id="109" name="Google Shape;109;p13"/>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pic>
        <p:nvPicPr>
          <p:cNvPr id="110" name="Google Shape;110;p13"/>
          <p:cNvPicPr preferRelativeResize="0"/>
          <p:nvPr/>
        </p:nvPicPr>
        <p:blipFill rotWithShape="1">
          <a:blip r:embed="rId2">
            <a:alphaModFix/>
          </a:blip>
          <a:srcRect/>
          <a:stretch/>
        </p:blipFill>
        <p:spPr>
          <a:xfrm rot="10800000">
            <a:off x="8272945" y="0"/>
            <a:ext cx="3919055" cy="6858000"/>
          </a:xfrm>
          <a:prstGeom prst="rect">
            <a:avLst/>
          </a:prstGeom>
          <a:noFill/>
          <a:ln>
            <a:noFill/>
          </a:ln>
        </p:spPr>
      </p:pic>
      <p:sp>
        <p:nvSpPr>
          <p:cNvPr id="111" name="Google Shape;111;p13"/>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pic>
        <p:nvPicPr>
          <p:cNvPr id="112" name="Google Shape;112;p13"/>
          <p:cNvPicPr preferRelativeResize="0"/>
          <p:nvPr/>
        </p:nvPicPr>
        <p:blipFill rotWithShape="1">
          <a:blip r:embed="rId2">
            <a:alphaModFix/>
          </a:blip>
          <a:srcRect/>
          <a:stretch/>
        </p:blipFill>
        <p:spPr>
          <a:xfrm rot="10800000">
            <a:off x="8272945" y="0"/>
            <a:ext cx="3919055" cy="6858000"/>
          </a:xfrm>
          <a:prstGeom prst="rect">
            <a:avLst/>
          </a:prstGeom>
          <a:noFill/>
          <a:ln>
            <a:noFill/>
          </a:ln>
        </p:spPr>
      </p:pic>
      <p:sp>
        <p:nvSpPr>
          <p:cNvPr id="113" name="Google Shape;113;p13"/>
          <p:cNvSpPr>
            <a:spLocks noGrp="1"/>
          </p:cNvSpPr>
          <p:nvPr>
            <p:ph type="pic" idx="2"/>
          </p:nvPr>
        </p:nvSpPr>
        <p:spPr>
          <a:xfrm>
            <a:off x="6474702" y="979714"/>
            <a:ext cx="4734000" cy="4898572"/>
          </a:xfrm>
          <a:prstGeom prst="rect">
            <a:avLst/>
          </a:prstGeom>
          <a:solidFill>
            <a:schemeClr val="accent2"/>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and Content - Pattern 2">
  <p:cSld name="Image and Content - Pattern 2">
    <p:spTree>
      <p:nvGrpSpPr>
        <p:cNvPr id="1" name="Shape 114"/>
        <p:cNvGrpSpPr/>
        <p:nvPr/>
      </p:nvGrpSpPr>
      <p:grpSpPr>
        <a:xfrm>
          <a:off x="0" y="0"/>
          <a:ext cx="0" cy="0"/>
          <a:chOff x="0" y="0"/>
          <a:chExt cx="0" cy="0"/>
        </a:xfrm>
      </p:grpSpPr>
      <p:sp>
        <p:nvSpPr>
          <p:cNvPr id="115" name="Google Shape;115;p14"/>
          <p:cNvSpPr txBox="1">
            <a:spLocks noGrp="1"/>
          </p:cNvSpPr>
          <p:nvPr>
            <p:ph type="body" idx="1"/>
          </p:nvPr>
        </p:nvSpPr>
        <p:spPr>
          <a:xfrm>
            <a:off x="6311903" y="2097091"/>
            <a:ext cx="5437188" cy="41036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4"/>
          <p:cNvSpPr txBox="1">
            <a:spLocks noGrp="1"/>
          </p:cNvSpPr>
          <p:nvPr>
            <p:ph type="title"/>
          </p:nvPr>
        </p:nvSpPr>
        <p:spPr>
          <a:xfrm>
            <a:off x="4116391" y="441325"/>
            <a:ext cx="7632700" cy="122396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4"/>
          <p:cNvSpPr txBox="1"/>
          <p:nvPr/>
        </p:nvSpPr>
        <p:spPr>
          <a:xfrm>
            <a:off x="4116388" y="6416675"/>
            <a:ext cx="3673475"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13 – 17 July  •  Kigali, Rwanda</a:t>
            </a:r>
            <a:endParaRPr/>
          </a:p>
        </p:txBody>
      </p:sp>
      <p:sp>
        <p:nvSpPr>
          <p:cNvPr id="118" name="Google Shape;118;p14"/>
          <p:cNvSpPr txBox="1"/>
          <p:nvPr/>
        </p:nvSpPr>
        <p:spPr>
          <a:xfrm>
            <a:off x="7789864" y="6416675"/>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ias2025.org</a:t>
            </a:r>
            <a:endParaRPr/>
          </a:p>
        </p:txBody>
      </p:sp>
      <p:pic>
        <p:nvPicPr>
          <p:cNvPr id="119" name="Google Shape;119;p14"/>
          <p:cNvPicPr preferRelativeResize="0"/>
          <p:nvPr/>
        </p:nvPicPr>
        <p:blipFill rotWithShape="1">
          <a:blip r:embed="rId2">
            <a:alphaModFix/>
          </a:blip>
          <a:srcRect/>
          <a:stretch/>
        </p:blipFill>
        <p:spPr>
          <a:xfrm rot="10800000">
            <a:off x="0" y="2097090"/>
            <a:ext cx="2381293" cy="4760909"/>
          </a:xfrm>
          <a:prstGeom prst="rect">
            <a:avLst/>
          </a:prstGeom>
          <a:noFill/>
          <a:ln>
            <a:noFill/>
          </a:ln>
        </p:spPr>
      </p:pic>
      <p:pic>
        <p:nvPicPr>
          <p:cNvPr id="120" name="Google Shape;120;p14"/>
          <p:cNvPicPr preferRelativeResize="0"/>
          <p:nvPr/>
        </p:nvPicPr>
        <p:blipFill rotWithShape="1">
          <a:blip r:embed="rId2">
            <a:alphaModFix/>
          </a:blip>
          <a:srcRect/>
          <a:stretch/>
        </p:blipFill>
        <p:spPr>
          <a:xfrm rot="10800000">
            <a:off x="0" y="2097090"/>
            <a:ext cx="2381293" cy="4760909"/>
          </a:xfrm>
          <a:prstGeom prst="rect">
            <a:avLst/>
          </a:prstGeom>
          <a:noFill/>
          <a:ln>
            <a:noFill/>
          </a:ln>
        </p:spPr>
      </p:pic>
      <p:sp>
        <p:nvSpPr>
          <p:cNvPr id="121" name="Google Shape;121;p14"/>
          <p:cNvSpPr>
            <a:spLocks noGrp="1"/>
          </p:cNvSpPr>
          <p:nvPr>
            <p:ph type="pic" idx="2"/>
          </p:nvPr>
        </p:nvSpPr>
        <p:spPr>
          <a:xfrm>
            <a:off x="1188719" y="2098800"/>
            <a:ext cx="4690800" cy="3571200"/>
          </a:xfrm>
          <a:prstGeom prst="rect">
            <a:avLst/>
          </a:prstGeom>
          <a:solidFill>
            <a:schemeClr val="accent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and Content">
  <p:cSld name="Image and Content">
    <p:spTree>
      <p:nvGrpSpPr>
        <p:cNvPr id="1" name="Shape 122"/>
        <p:cNvGrpSpPr/>
        <p:nvPr/>
      </p:nvGrpSpPr>
      <p:grpSpPr>
        <a:xfrm>
          <a:off x="0" y="0"/>
          <a:ext cx="0" cy="0"/>
          <a:chOff x="0" y="0"/>
          <a:chExt cx="0" cy="0"/>
        </a:xfrm>
      </p:grpSpPr>
      <p:sp>
        <p:nvSpPr>
          <p:cNvPr id="123" name="Google Shape;123;p15"/>
          <p:cNvSpPr txBox="1">
            <a:spLocks noGrp="1"/>
          </p:cNvSpPr>
          <p:nvPr>
            <p:ph type="body" idx="1"/>
          </p:nvPr>
        </p:nvSpPr>
        <p:spPr>
          <a:xfrm>
            <a:off x="442913" y="2097089"/>
            <a:ext cx="5437187" cy="410368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15"/>
          <p:cNvSpPr txBox="1">
            <a:spLocks noGrp="1"/>
          </p:cNvSpPr>
          <p:nvPr>
            <p:ph type="title"/>
          </p:nvPr>
        </p:nvSpPr>
        <p:spPr>
          <a:xfrm>
            <a:off x="4116391" y="441325"/>
            <a:ext cx="7632700" cy="122396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15"/>
          <p:cNvSpPr>
            <a:spLocks noGrp="1"/>
          </p:cNvSpPr>
          <p:nvPr>
            <p:ph type="pic" idx="2"/>
          </p:nvPr>
        </p:nvSpPr>
        <p:spPr>
          <a:xfrm>
            <a:off x="6311903" y="2097091"/>
            <a:ext cx="5437188" cy="4103687"/>
          </a:xfrm>
          <a:prstGeom prst="rect">
            <a:avLst/>
          </a:prstGeom>
          <a:solidFill>
            <a:schemeClr val="accent2"/>
          </a:solidFill>
          <a:ln>
            <a:noFill/>
          </a:ln>
        </p:spPr>
      </p:sp>
      <p:sp>
        <p:nvSpPr>
          <p:cNvPr id="126" name="Google Shape;126;p15"/>
          <p:cNvSpPr txBox="1"/>
          <p:nvPr/>
        </p:nvSpPr>
        <p:spPr>
          <a:xfrm>
            <a:off x="442913" y="6416675"/>
            <a:ext cx="3673475"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13 – 17 July  •  Kigali, Rwanda</a:t>
            </a:r>
            <a:endParaRPr/>
          </a:p>
        </p:txBody>
      </p:sp>
      <p:sp>
        <p:nvSpPr>
          <p:cNvPr id="127" name="Google Shape;127;p15"/>
          <p:cNvSpPr txBox="1"/>
          <p:nvPr/>
        </p:nvSpPr>
        <p:spPr>
          <a:xfrm>
            <a:off x="4116389" y="6416675"/>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ias2025.org</a:t>
            </a:r>
            <a:endParaRPr/>
          </a:p>
        </p:txBody>
      </p:sp>
      <p:sp>
        <p:nvSpPr>
          <p:cNvPr id="128" name="Google Shape;128;p15"/>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29" name="Google Shape;129;p15"/>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9" name="Google Shape;29;p3"/>
          <p:cNvSpPr txBox="1">
            <a:spLocks noGrp="1"/>
          </p:cNvSpPr>
          <p:nvPr>
            <p:ph type="body" idx="1"/>
          </p:nvPr>
        </p:nvSpPr>
        <p:spPr>
          <a:xfrm>
            <a:off x="4116388" y="2097091"/>
            <a:ext cx="7632704" cy="41036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000"/>
              <a:buFont typeface="Courier New"/>
              <a:buNone/>
              <a:defRPr sz="20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
          <p:cNvSpPr txBox="1"/>
          <p:nvPr/>
        </p:nvSpPr>
        <p:spPr>
          <a:xfrm>
            <a:off x="4116388" y="6416675"/>
            <a:ext cx="3673475"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13 – 17 July  •  Kigali, Rwanda</a:t>
            </a:r>
            <a:endParaRPr/>
          </a:p>
        </p:txBody>
      </p:sp>
      <p:sp>
        <p:nvSpPr>
          <p:cNvPr id="31" name="Google Shape;31;p3"/>
          <p:cNvSpPr txBox="1"/>
          <p:nvPr/>
        </p:nvSpPr>
        <p:spPr>
          <a:xfrm>
            <a:off x="7789864" y="6416675"/>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ias2025.org</a:t>
            </a:r>
            <a:endParaRPr/>
          </a:p>
        </p:txBody>
      </p:sp>
      <p:sp>
        <p:nvSpPr>
          <p:cNvPr id="32" name="Google Shape;32;p3"/>
          <p:cNvSpPr txBox="1">
            <a:spLocks noGrp="1"/>
          </p:cNvSpPr>
          <p:nvPr>
            <p:ph type="title"/>
          </p:nvPr>
        </p:nvSpPr>
        <p:spPr>
          <a:xfrm>
            <a:off x="4116391" y="441325"/>
            <a:ext cx="7632700" cy="122396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p3"/>
          <p:cNvPicPr preferRelativeResize="0"/>
          <p:nvPr/>
        </p:nvPicPr>
        <p:blipFill rotWithShape="1">
          <a:blip r:embed="rId2">
            <a:alphaModFix/>
          </a:blip>
          <a:srcRect/>
          <a:stretch/>
        </p:blipFill>
        <p:spPr>
          <a:xfrm>
            <a:off x="0" y="2097091"/>
            <a:ext cx="3569400" cy="4759200"/>
          </a:xfrm>
          <a:prstGeom prst="rect">
            <a:avLst/>
          </a:prstGeom>
          <a:noFill/>
          <a:ln>
            <a:noFill/>
          </a:ln>
        </p:spPr>
      </p:pic>
      <p:pic>
        <p:nvPicPr>
          <p:cNvPr id="34" name="Google Shape;34;p3"/>
          <p:cNvPicPr preferRelativeResize="0"/>
          <p:nvPr/>
        </p:nvPicPr>
        <p:blipFill rotWithShape="1">
          <a:blip r:embed="rId2">
            <a:alphaModFix/>
          </a:blip>
          <a:srcRect/>
          <a:stretch/>
        </p:blipFill>
        <p:spPr>
          <a:xfrm>
            <a:off x="0" y="2097091"/>
            <a:ext cx="3569400" cy="47592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442913" y="2997201"/>
            <a:ext cx="5437187" cy="3203574"/>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
          <p:cNvSpPr txBox="1">
            <a:spLocks noGrp="1"/>
          </p:cNvSpPr>
          <p:nvPr>
            <p:ph type="body" idx="2"/>
          </p:nvPr>
        </p:nvSpPr>
        <p:spPr>
          <a:xfrm>
            <a:off x="6311903" y="3006253"/>
            <a:ext cx="5437188" cy="319452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
          <p:cNvSpPr txBox="1">
            <a:spLocks noGrp="1"/>
          </p:cNvSpPr>
          <p:nvPr>
            <p:ph type="body" idx="3"/>
          </p:nvPr>
        </p:nvSpPr>
        <p:spPr>
          <a:xfrm>
            <a:off x="442913" y="2097088"/>
            <a:ext cx="5437187" cy="647700"/>
          </a:xfrm>
          <a:prstGeom prst="rect">
            <a:avLst/>
          </a:prstGeom>
          <a:noFill/>
          <a:ln>
            <a:noFill/>
          </a:ln>
        </p:spPr>
        <p:txBody>
          <a:bodyPr spcFirstLastPara="1" wrap="square" lIns="0" tIns="0" rIns="0" bIns="0" anchor="b" anchorCtr="0">
            <a:normAutofit/>
          </a:bodyPr>
          <a:lstStyle>
            <a:lvl1pPr marL="457200" marR="0" lvl="0" indent="-228600" algn="l">
              <a:lnSpc>
                <a:spcPct val="90000"/>
              </a:lnSpc>
              <a:spcBef>
                <a:spcPts val="1000"/>
              </a:spcBef>
              <a:spcAft>
                <a:spcPts val="0"/>
              </a:spcAft>
              <a:buClr>
                <a:schemeClr val="accent1"/>
              </a:buClr>
              <a:buSzPts val="1800"/>
              <a:buFont typeface="Arial"/>
              <a:buNone/>
              <a:defRPr sz="1800" b="1" i="0">
                <a:solidFill>
                  <a:schemeClr val="accent1"/>
                </a:solidFill>
                <a:latin typeface="Verdana"/>
                <a:ea typeface="Verdana"/>
                <a:cs typeface="Verdana"/>
                <a:sym typeface="Verdana"/>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
          <p:cNvSpPr txBox="1">
            <a:spLocks noGrp="1"/>
          </p:cNvSpPr>
          <p:nvPr>
            <p:ph type="body" idx="4"/>
          </p:nvPr>
        </p:nvSpPr>
        <p:spPr>
          <a:xfrm>
            <a:off x="6311903" y="2097088"/>
            <a:ext cx="5437188" cy="647700"/>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chemeClr val="accent1"/>
              </a:buClr>
              <a:buSzPts val="1800"/>
              <a:buNone/>
              <a:defRPr sz="1800" b="1" i="0">
                <a:solidFill>
                  <a:schemeClr val="accent1"/>
                </a:solidFill>
                <a:latin typeface="Verdana"/>
                <a:ea typeface="Verdana"/>
                <a:cs typeface="Verdana"/>
                <a:sym typeface="Verdana"/>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
          <p:cNvSpPr txBox="1"/>
          <p:nvPr/>
        </p:nvSpPr>
        <p:spPr>
          <a:xfrm>
            <a:off x="442913" y="6416675"/>
            <a:ext cx="3673475"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13 – 17 July  •  Kigali, Rwanda</a:t>
            </a:r>
            <a:endParaRPr/>
          </a:p>
        </p:txBody>
      </p:sp>
      <p:sp>
        <p:nvSpPr>
          <p:cNvPr id="41" name="Google Shape;41;p4"/>
          <p:cNvSpPr txBox="1">
            <a:spLocks noGrp="1"/>
          </p:cNvSpPr>
          <p:nvPr>
            <p:ph type="title"/>
          </p:nvPr>
        </p:nvSpPr>
        <p:spPr>
          <a:xfrm>
            <a:off x="4116391" y="441325"/>
            <a:ext cx="7632700" cy="122396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
          <p:cNvSpPr txBox="1"/>
          <p:nvPr/>
        </p:nvSpPr>
        <p:spPr>
          <a:xfrm>
            <a:off x="4116389" y="6416675"/>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ias2025.org</a:t>
            </a:r>
            <a:endParaRPr/>
          </a:p>
        </p:txBody>
      </p:sp>
      <p:sp>
        <p:nvSpPr>
          <p:cNvPr id="43" name="Google Shape;43;p4"/>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44" name="Google Shape;44;p4"/>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Tree>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5"/>
        <p:cNvGrpSpPr/>
        <p:nvPr/>
      </p:nvGrpSpPr>
      <p:grpSpPr>
        <a:xfrm>
          <a:off x="0" y="0"/>
          <a:ext cx="0" cy="0"/>
          <a:chOff x="0" y="0"/>
          <a:chExt cx="0" cy="0"/>
        </a:xfrm>
      </p:grpSpPr>
      <p:sp>
        <p:nvSpPr>
          <p:cNvPr id="46" name="Google Shape;46;p5"/>
          <p:cNvSpPr txBox="1">
            <a:spLocks noGrp="1"/>
          </p:cNvSpPr>
          <p:nvPr>
            <p:ph type="title"/>
          </p:nvPr>
        </p:nvSpPr>
        <p:spPr>
          <a:xfrm>
            <a:off x="4116391" y="441325"/>
            <a:ext cx="7632700" cy="575945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2"/>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48" name="Google Shape;48;p5"/>
          <p:cNvSpPr txBox="1"/>
          <p:nvPr/>
        </p:nvSpPr>
        <p:spPr>
          <a:xfrm>
            <a:off x="4116388" y="6416675"/>
            <a:ext cx="3673475"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13 – 17 July  •  Kigali, Rwanda</a:t>
            </a:r>
            <a:endParaRPr/>
          </a:p>
        </p:txBody>
      </p:sp>
      <p:sp>
        <p:nvSpPr>
          <p:cNvPr id="49" name="Google Shape;49;p5"/>
          <p:cNvSpPr txBox="1"/>
          <p:nvPr/>
        </p:nvSpPr>
        <p:spPr>
          <a:xfrm>
            <a:off x="7789864" y="6416675"/>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ias2025.org</a:t>
            </a:r>
            <a:endParaRPr/>
          </a:p>
        </p:txBody>
      </p:sp>
      <p:pic>
        <p:nvPicPr>
          <p:cNvPr id="50" name="Google Shape;50;p5"/>
          <p:cNvPicPr preferRelativeResize="0"/>
          <p:nvPr/>
        </p:nvPicPr>
        <p:blipFill rotWithShape="1">
          <a:blip r:embed="rId2">
            <a:alphaModFix/>
          </a:blip>
          <a:srcRect/>
          <a:stretch/>
        </p:blipFill>
        <p:spPr>
          <a:xfrm>
            <a:off x="0" y="2098800"/>
            <a:ext cx="3569400" cy="4759200"/>
          </a:xfrm>
          <a:prstGeom prst="rect">
            <a:avLst/>
          </a:prstGeom>
          <a:noFill/>
          <a:ln>
            <a:noFill/>
          </a:ln>
        </p:spPr>
      </p:pic>
      <p:sp>
        <p:nvSpPr>
          <p:cNvPr id="51" name="Google Shape;51;p5"/>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pic>
        <p:nvPicPr>
          <p:cNvPr id="52" name="Google Shape;52;p5"/>
          <p:cNvPicPr preferRelativeResize="0"/>
          <p:nvPr/>
        </p:nvPicPr>
        <p:blipFill rotWithShape="1">
          <a:blip r:embed="rId2">
            <a:alphaModFix/>
          </a:blip>
          <a:srcRect/>
          <a:stretch/>
        </p:blipFill>
        <p:spPr>
          <a:xfrm>
            <a:off x="0" y="2098800"/>
            <a:ext cx="3569400" cy="4759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Text 2">
  <p:cSld name="Content with Text 2">
    <p:spTree>
      <p:nvGrpSpPr>
        <p:cNvPr id="1" name="Shape 53"/>
        <p:cNvGrpSpPr/>
        <p:nvPr/>
      </p:nvGrpSpPr>
      <p:grpSpPr>
        <a:xfrm>
          <a:off x="0" y="0"/>
          <a:ext cx="0" cy="0"/>
          <a:chOff x="0" y="0"/>
          <a:chExt cx="0" cy="0"/>
        </a:xfrm>
      </p:grpSpPr>
      <p:sp>
        <p:nvSpPr>
          <p:cNvPr id="54" name="Google Shape;54;p6"/>
          <p:cNvSpPr txBox="1">
            <a:spLocks noGrp="1"/>
          </p:cNvSpPr>
          <p:nvPr>
            <p:ph type="body" idx="1"/>
          </p:nvPr>
        </p:nvSpPr>
        <p:spPr>
          <a:xfrm>
            <a:off x="4116388" y="2097089"/>
            <a:ext cx="7632703" cy="410369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6"/>
          <p:cNvSpPr txBox="1"/>
          <p:nvPr/>
        </p:nvSpPr>
        <p:spPr>
          <a:xfrm>
            <a:off x="442913" y="6416675"/>
            <a:ext cx="3673475"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13 – 17 July  •  Kigali, Rwanda</a:t>
            </a:r>
            <a:endParaRPr/>
          </a:p>
        </p:txBody>
      </p:sp>
      <p:sp>
        <p:nvSpPr>
          <p:cNvPr id="56" name="Google Shape;56;p6"/>
          <p:cNvSpPr txBox="1">
            <a:spLocks noGrp="1"/>
          </p:cNvSpPr>
          <p:nvPr>
            <p:ph type="title"/>
          </p:nvPr>
        </p:nvSpPr>
        <p:spPr>
          <a:xfrm>
            <a:off x="4116391" y="441325"/>
            <a:ext cx="7632700" cy="122396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6"/>
          <p:cNvSpPr txBox="1"/>
          <p:nvPr/>
        </p:nvSpPr>
        <p:spPr>
          <a:xfrm>
            <a:off x="4116389" y="6416675"/>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ias2025.org</a:t>
            </a:r>
            <a:endParaRPr/>
          </a:p>
        </p:txBody>
      </p:sp>
      <p:sp>
        <p:nvSpPr>
          <p:cNvPr id="58" name="Google Shape;58;p6"/>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59" name="Google Shape;59;p6"/>
          <p:cNvSpPr txBox="1">
            <a:spLocks noGrp="1"/>
          </p:cNvSpPr>
          <p:nvPr>
            <p:ph type="body" idx="2"/>
          </p:nvPr>
        </p:nvSpPr>
        <p:spPr>
          <a:xfrm>
            <a:off x="442913" y="2097088"/>
            <a:ext cx="3368799" cy="41036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800"/>
              <a:buNone/>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6"/>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Tree>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1"/>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2"/>
        <p:cNvGrpSpPr/>
        <p:nvPr/>
      </p:nvGrpSpPr>
      <p:grpSpPr>
        <a:xfrm>
          <a:off x="0" y="0"/>
          <a:ext cx="0" cy="0"/>
          <a:chOff x="0" y="0"/>
          <a:chExt cx="0" cy="0"/>
        </a:xfrm>
      </p:grpSpPr>
      <p:sp>
        <p:nvSpPr>
          <p:cNvPr id="63" name="Google Shape;63;p8"/>
          <p:cNvSpPr/>
          <p:nvPr/>
        </p:nvSpPr>
        <p:spPr>
          <a:xfrm>
            <a:off x="0" y="0"/>
            <a:ext cx="12192000" cy="16652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64" name="Google Shape;64;p8"/>
          <p:cNvSpPr txBox="1"/>
          <p:nvPr/>
        </p:nvSpPr>
        <p:spPr>
          <a:xfrm>
            <a:off x="442913" y="6416675"/>
            <a:ext cx="3673475"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13 – 17 July  •  Kigali, Rwanda</a:t>
            </a:r>
            <a:endParaRPr/>
          </a:p>
        </p:txBody>
      </p:sp>
      <p:sp>
        <p:nvSpPr>
          <p:cNvPr id="65" name="Google Shape;65;p8"/>
          <p:cNvSpPr txBox="1">
            <a:spLocks noGrp="1"/>
          </p:cNvSpPr>
          <p:nvPr>
            <p:ph type="title"/>
          </p:nvPr>
        </p:nvSpPr>
        <p:spPr>
          <a:xfrm>
            <a:off x="442913" y="441325"/>
            <a:ext cx="8891914" cy="122396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8"/>
          <p:cNvSpPr txBox="1"/>
          <p:nvPr/>
        </p:nvSpPr>
        <p:spPr>
          <a:xfrm>
            <a:off x="4116389" y="6416675"/>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ias2025.org</a:t>
            </a:r>
            <a:endParaRPr/>
          </a:p>
        </p:txBody>
      </p:sp>
      <p:sp>
        <p:nvSpPr>
          <p:cNvPr id="67" name="Google Shape;67;p8"/>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pic>
        <p:nvPicPr>
          <p:cNvPr id="68" name="Google Shape;68;p8"/>
          <p:cNvPicPr preferRelativeResize="0"/>
          <p:nvPr/>
        </p:nvPicPr>
        <p:blipFill rotWithShape="1">
          <a:blip r:embed="rId2">
            <a:alphaModFix/>
          </a:blip>
          <a:srcRect/>
          <a:stretch/>
        </p:blipFill>
        <p:spPr>
          <a:xfrm>
            <a:off x="10025891" y="207065"/>
            <a:ext cx="1769829" cy="1318904"/>
          </a:xfrm>
          <a:prstGeom prst="rect">
            <a:avLst/>
          </a:prstGeom>
          <a:noFill/>
          <a:ln>
            <a:noFill/>
          </a:ln>
        </p:spPr>
      </p:pic>
      <p:sp>
        <p:nvSpPr>
          <p:cNvPr id="69" name="Google Shape;69;p8"/>
          <p:cNvSpPr/>
          <p:nvPr/>
        </p:nvSpPr>
        <p:spPr>
          <a:xfrm>
            <a:off x="0" y="0"/>
            <a:ext cx="12192000" cy="16652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70" name="Google Shape;70;p8"/>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pic>
        <p:nvPicPr>
          <p:cNvPr id="71" name="Google Shape;71;p8"/>
          <p:cNvPicPr preferRelativeResize="0"/>
          <p:nvPr/>
        </p:nvPicPr>
        <p:blipFill rotWithShape="1">
          <a:blip r:embed="rId2">
            <a:alphaModFix/>
          </a:blip>
          <a:srcRect/>
          <a:stretch/>
        </p:blipFill>
        <p:spPr>
          <a:xfrm>
            <a:off x="10025891" y="207065"/>
            <a:ext cx="1769829" cy="131890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2"/>
        <p:cNvGrpSpPr/>
        <p:nvPr/>
      </p:nvGrpSpPr>
      <p:grpSpPr>
        <a:xfrm>
          <a:off x="0" y="0"/>
          <a:ext cx="0" cy="0"/>
          <a:chOff x="0" y="0"/>
          <a:chExt cx="0" cy="0"/>
        </a:xfrm>
      </p:grpSpPr>
      <p:sp>
        <p:nvSpPr>
          <p:cNvPr id="73" name="Google Shape;73;p9"/>
          <p:cNvSpPr txBox="1">
            <a:spLocks noGrp="1"/>
          </p:cNvSpPr>
          <p:nvPr>
            <p:ph type="body" idx="1"/>
          </p:nvPr>
        </p:nvSpPr>
        <p:spPr>
          <a:xfrm>
            <a:off x="442913" y="2097089"/>
            <a:ext cx="5437187" cy="410368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9"/>
          <p:cNvSpPr txBox="1">
            <a:spLocks noGrp="1"/>
          </p:cNvSpPr>
          <p:nvPr>
            <p:ph type="body" idx="2"/>
          </p:nvPr>
        </p:nvSpPr>
        <p:spPr>
          <a:xfrm>
            <a:off x="6311903" y="2097091"/>
            <a:ext cx="5437188" cy="41036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
          <p:cNvSpPr txBox="1"/>
          <p:nvPr/>
        </p:nvSpPr>
        <p:spPr>
          <a:xfrm>
            <a:off x="442913" y="6416675"/>
            <a:ext cx="3673475"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13 – 17 July  •  Kigali, Rwanda</a:t>
            </a:r>
            <a:endParaRPr/>
          </a:p>
        </p:txBody>
      </p:sp>
      <p:sp>
        <p:nvSpPr>
          <p:cNvPr id="76" name="Google Shape;76;p9"/>
          <p:cNvSpPr txBox="1">
            <a:spLocks noGrp="1"/>
          </p:cNvSpPr>
          <p:nvPr>
            <p:ph type="title"/>
          </p:nvPr>
        </p:nvSpPr>
        <p:spPr>
          <a:xfrm>
            <a:off x="4116391" y="441325"/>
            <a:ext cx="7632700" cy="122396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9"/>
          <p:cNvSpPr txBox="1"/>
          <p:nvPr/>
        </p:nvSpPr>
        <p:spPr>
          <a:xfrm>
            <a:off x="4116389" y="6416675"/>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ias2025.org</a:t>
            </a:r>
            <a:endParaRPr/>
          </a:p>
        </p:txBody>
      </p:sp>
      <p:sp>
        <p:nvSpPr>
          <p:cNvPr id="78" name="Google Shape;78;p9"/>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79" name="Google Shape;79;p9"/>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Text">
  <p:cSld name="Content with Text">
    <p:spTree>
      <p:nvGrpSpPr>
        <p:cNvPr id="1" name="Shape 80"/>
        <p:cNvGrpSpPr/>
        <p:nvPr/>
      </p:nvGrpSpPr>
      <p:grpSpPr>
        <a:xfrm>
          <a:off x="0" y="0"/>
          <a:ext cx="0" cy="0"/>
          <a:chOff x="0" y="0"/>
          <a:chExt cx="0" cy="0"/>
        </a:xfrm>
      </p:grpSpPr>
      <p:sp>
        <p:nvSpPr>
          <p:cNvPr id="81" name="Google Shape;81;p10"/>
          <p:cNvSpPr txBox="1">
            <a:spLocks noGrp="1"/>
          </p:cNvSpPr>
          <p:nvPr>
            <p:ph type="body" idx="1"/>
          </p:nvPr>
        </p:nvSpPr>
        <p:spPr>
          <a:xfrm>
            <a:off x="442915" y="3256767"/>
            <a:ext cx="5437188" cy="294400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0"/>
          <p:cNvSpPr txBox="1">
            <a:spLocks noGrp="1"/>
          </p:cNvSpPr>
          <p:nvPr>
            <p:ph type="body" idx="2"/>
          </p:nvPr>
        </p:nvSpPr>
        <p:spPr>
          <a:xfrm>
            <a:off x="6311903" y="441325"/>
            <a:ext cx="5437188" cy="57594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0"/>
          <p:cNvSpPr txBox="1">
            <a:spLocks noGrp="1"/>
          </p:cNvSpPr>
          <p:nvPr>
            <p:ph type="title"/>
          </p:nvPr>
        </p:nvSpPr>
        <p:spPr>
          <a:xfrm>
            <a:off x="442913" y="1665294"/>
            <a:ext cx="5437187" cy="142864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0"/>
          <p:cNvSpPr txBox="1"/>
          <p:nvPr/>
        </p:nvSpPr>
        <p:spPr>
          <a:xfrm>
            <a:off x="442913" y="6416675"/>
            <a:ext cx="3673475"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13 – 17 July  •  Kigali, Rwanda</a:t>
            </a:r>
            <a:endParaRPr/>
          </a:p>
        </p:txBody>
      </p:sp>
      <p:sp>
        <p:nvSpPr>
          <p:cNvPr id="85" name="Google Shape;85;p10"/>
          <p:cNvSpPr txBox="1"/>
          <p:nvPr/>
        </p:nvSpPr>
        <p:spPr>
          <a:xfrm>
            <a:off x="4116389" y="6416675"/>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000" b="0" i="0">
                <a:solidFill>
                  <a:schemeClr val="dk1"/>
                </a:solidFill>
                <a:latin typeface="Verdana"/>
                <a:ea typeface="Verdana"/>
                <a:cs typeface="Verdana"/>
                <a:sym typeface="Verdana"/>
              </a:rPr>
              <a:t>ias2025.org</a:t>
            </a:r>
            <a:endParaRPr/>
          </a:p>
        </p:txBody>
      </p:sp>
      <p:sp>
        <p:nvSpPr>
          <p:cNvPr id="86" name="Google Shape;86;p10"/>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87" name="Google Shape;87;p10"/>
          <p:cNvSpPr txBox="1"/>
          <p:nvPr/>
        </p:nvSpPr>
        <p:spPr>
          <a:xfrm>
            <a:off x="6312024" y="6416676"/>
            <a:ext cx="1763711" cy="215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16390" y="441326"/>
            <a:ext cx="7632692" cy="1223964"/>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chemeClr val="dk2"/>
              </a:buClr>
              <a:buSzPts val="4400"/>
              <a:buFont typeface="Verdana"/>
              <a:buNone/>
              <a:defRPr sz="4400" b="1" i="0" u="none" strike="noStrike" cap="none">
                <a:solidFill>
                  <a:schemeClr val="dk2"/>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42907" y="2097090"/>
            <a:ext cx="11306175" cy="4079872"/>
          </a:xfrm>
          <a:prstGeom prst="rect">
            <a:avLst/>
          </a:prstGeom>
          <a:noFill/>
          <a:ln>
            <a:noFill/>
          </a:ln>
        </p:spPr>
        <p:txBody>
          <a:bodyPr spcFirstLastPara="1" wrap="square" lIns="0" tIns="0" rIns="0" bIns="0" anchor="t" anchorCtr="0">
            <a:normAutofit/>
          </a:bodyPr>
          <a:lstStyle>
            <a:lvl1pPr marL="457200" marR="0" lvl="0" indent="-342900" algn="l" rtl="0">
              <a:lnSpc>
                <a:spcPct val="100000"/>
              </a:lnSpc>
              <a:spcBef>
                <a:spcPts val="10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1pPr>
            <a:lvl2pPr marL="914400" marR="0" lvl="1"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3pPr>
            <a:lvl4pPr marL="1828800" marR="0" lvl="3"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pic>
        <p:nvPicPr>
          <p:cNvPr id="12" name="Google Shape;12;p1"/>
          <p:cNvPicPr preferRelativeResize="0"/>
          <p:nvPr/>
        </p:nvPicPr>
        <p:blipFill rotWithShape="1">
          <a:blip r:embed="rId16">
            <a:alphaModFix/>
          </a:blip>
          <a:srcRect/>
          <a:stretch/>
        </p:blipFill>
        <p:spPr>
          <a:xfrm>
            <a:off x="218042" y="311337"/>
            <a:ext cx="1956783" cy="1458225"/>
          </a:xfrm>
          <a:prstGeom prst="rect">
            <a:avLst/>
          </a:prstGeom>
          <a:noFill/>
          <a:ln>
            <a:noFill/>
          </a:ln>
        </p:spPr>
      </p:pic>
      <p:pic>
        <p:nvPicPr>
          <p:cNvPr id="13" name="Google Shape;13;p1"/>
          <p:cNvPicPr preferRelativeResize="0"/>
          <p:nvPr/>
        </p:nvPicPr>
        <p:blipFill rotWithShape="1">
          <a:blip r:embed="rId16">
            <a:alphaModFix/>
          </a:blip>
          <a:srcRect/>
          <a:stretch/>
        </p:blipFill>
        <p:spPr>
          <a:xfrm>
            <a:off x="250126" y="311337"/>
            <a:ext cx="1956783" cy="14582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title"/>
          </p:nvPr>
        </p:nvSpPr>
        <p:spPr>
          <a:xfrm>
            <a:off x="4116391" y="1812056"/>
            <a:ext cx="7357341" cy="4296397"/>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2"/>
              </a:buClr>
              <a:buSzPts val="4000"/>
              <a:buFont typeface="Verdana"/>
              <a:buNone/>
            </a:pPr>
            <a:r>
              <a:rPr lang="en-GB" sz="4000"/>
              <a:t>The impact of the U.S. funding interruption on HIV services and the HIV epidemic in Mozambique</a:t>
            </a:r>
            <a:br>
              <a:rPr lang="en-GB" sz="4000"/>
            </a:br>
            <a:endParaRPr sz="4000"/>
          </a:p>
        </p:txBody>
      </p:sp>
      <p:sp>
        <p:nvSpPr>
          <p:cNvPr id="135" name="Google Shape;135;p16"/>
          <p:cNvSpPr txBox="1">
            <a:spLocks noGrp="1"/>
          </p:cNvSpPr>
          <p:nvPr>
            <p:ph type="body" idx="1"/>
          </p:nvPr>
        </p:nvSpPr>
        <p:spPr>
          <a:xfrm>
            <a:off x="4116388" y="1162358"/>
            <a:ext cx="7357344" cy="433798"/>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accent1"/>
              </a:buClr>
              <a:buSzPts val="2800"/>
              <a:buNone/>
            </a:pPr>
            <a:r>
              <a:rPr lang="en-GB"/>
              <a:t>Co-Chair's choice</a:t>
            </a:r>
            <a:endParaRPr/>
          </a:p>
        </p:txBody>
      </p:sp>
      <p:sp>
        <p:nvSpPr>
          <p:cNvPr id="136" name="Google Shape;136;p16"/>
          <p:cNvSpPr txBox="1">
            <a:spLocks noGrp="1"/>
          </p:cNvSpPr>
          <p:nvPr>
            <p:ph type="body" idx="2"/>
          </p:nvPr>
        </p:nvSpPr>
        <p:spPr>
          <a:xfrm>
            <a:off x="4116388" y="696043"/>
            <a:ext cx="7357344" cy="385199"/>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1600"/>
              <a:buNone/>
            </a:pPr>
            <a:r>
              <a:rPr lang="en-GB"/>
              <a:t>Dorlim Moiana Uetela – Instituto Nacional de Saúde, Mozambique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5"/>
          <p:cNvSpPr txBox="1">
            <a:spLocks noGrp="1"/>
          </p:cNvSpPr>
          <p:nvPr>
            <p:ph type="title"/>
          </p:nvPr>
        </p:nvSpPr>
        <p:spPr>
          <a:xfrm>
            <a:off x="5085184" y="441325"/>
            <a:ext cx="6680830" cy="122396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2"/>
              </a:buClr>
              <a:buSzPts val="4400"/>
              <a:buFont typeface="Verdana"/>
              <a:buNone/>
            </a:pPr>
            <a:r>
              <a:rPr lang="en-GB"/>
              <a:t>Results </a:t>
            </a:r>
            <a:endParaRPr/>
          </a:p>
        </p:txBody>
      </p:sp>
      <p:sp>
        <p:nvSpPr>
          <p:cNvPr id="262" name="Google Shape;262;p25"/>
          <p:cNvSpPr txBox="1"/>
          <p:nvPr/>
        </p:nvSpPr>
        <p:spPr>
          <a:xfrm>
            <a:off x="6268825" y="6466788"/>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63" name="Google Shape;263;p25"/>
          <p:cNvSpPr txBox="1"/>
          <p:nvPr/>
        </p:nvSpPr>
        <p:spPr>
          <a:xfrm>
            <a:off x="4611961" y="1203624"/>
            <a:ext cx="331372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Verdana"/>
                <a:ea typeface="Verdana"/>
                <a:cs typeface="Verdana"/>
                <a:sym typeface="Verdana"/>
              </a:rPr>
              <a:t>Viral load cascade</a:t>
            </a:r>
            <a:endParaRPr/>
          </a:p>
        </p:txBody>
      </p:sp>
      <p:sp>
        <p:nvSpPr>
          <p:cNvPr id="264" name="Google Shape;264;p25"/>
          <p:cNvSpPr/>
          <p:nvPr/>
        </p:nvSpPr>
        <p:spPr>
          <a:xfrm>
            <a:off x="368490" y="6374455"/>
            <a:ext cx="4708477" cy="461665"/>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pic>
        <p:nvPicPr>
          <p:cNvPr id="265" name="Google Shape;265;p25"/>
          <p:cNvPicPr preferRelativeResize="0"/>
          <p:nvPr/>
        </p:nvPicPr>
        <p:blipFill rotWithShape="1">
          <a:blip r:embed="rId3">
            <a:alphaModFix/>
          </a:blip>
          <a:srcRect/>
          <a:stretch/>
        </p:blipFill>
        <p:spPr>
          <a:xfrm>
            <a:off x="1405719" y="3189886"/>
            <a:ext cx="9471547" cy="3581406"/>
          </a:xfrm>
          <a:prstGeom prst="rect">
            <a:avLst/>
          </a:prstGeom>
          <a:noFill/>
          <a:ln>
            <a:noFill/>
          </a:ln>
        </p:spPr>
      </p:pic>
      <p:sp>
        <p:nvSpPr>
          <p:cNvPr id="266" name="Google Shape;266;p25"/>
          <p:cNvSpPr txBox="1"/>
          <p:nvPr/>
        </p:nvSpPr>
        <p:spPr>
          <a:xfrm>
            <a:off x="668740" y="1827423"/>
            <a:ext cx="5472752" cy="1200329"/>
          </a:xfrm>
          <a:prstGeom prst="rect">
            <a:avLst/>
          </a:prstGeom>
          <a:solidFill>
            <a:srgbClr val="F2F2F2"/>
          </a:solid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rgbClr val="C00000"/>
                </a:solidFill>
                <a:latin typeface="Verdana"/>
                <a:ea typeface="Verdana"/>
                <a:cs typeface="Verdana"/>
                <a:sym typeface="Verdana"/>
              </a:rPr>
              <a:t>For adults </a:t>
            </a:r>
            <a:endParaRPr/>
          </a:p>
          <a:p>
            <a:pPr marL="342900" marR="0" lvl="0" indent="-342900" algn="l" rtl="0">
              <a:spcBef>
                <a:spcPts val="0"/>
              </a:spcBef>
              <a:spcAft>
                <a:spcPts val="0"/>
              </a:spcAft>
              <a:buClr>
                <a:schemeClr val="dk1"/>
              </a:buClr>
              <a:buSzPts val="1800"/>
              <a:buFont typeface="Arial"/>
              <a:buChar char="•"/>
            </a:pPr>
            <a:r>
              <a:rPr lang="en-GB" sz="1800">
                <a:solidFill>
                  <a:schemeClr val="dk1"/>
                </a:solidFill>
                <a:latin typeface="Verdana"/>
                <a:ea typeface="Verdana"/>
                <a:cs typeface="Verdana"/>
                <a:sym typeface="Verdana"/>
              </a:rPr>
              <a:t>Tests performed: 38% reduction (37,010) </a:t>
            </a:r>
            <a:endParaRPr/>
          </a:p>
          <a:p>
            <a:pPr marL="342900" marR="0" lvl="0" indent="-342900" algn="l" rtl="0">
              <a:spcBef>
                <a:spcPts val="0"/>
              </a:spcBef>
              <a:spcAft>
                <a:spcPts val="0"/>
              </a:spcAft>
              <a:buClr>
                <a:schemeClr val="dk1"/>
              </a:buClr>
              <a:buSzPts val="1800"/>
              <a:buFont typeface="Arial"/>
              <a:buChar char="•"/>
            </a:pPr>
            <a:r>
              <a:rPr lang="en-GB" sz="1800">
                <a:solidFill>
                  <a:schemeClr val="dk1"/>
                </a:solidFill>
                <a:latin typeface="Verdana"/>
                <a:ea typeface="Verdana"/>
                <a:cs typeface="Verdana"/>
                <a:sym typeface="Verdana"/>
              </a:rPr>
              <a:t>Tests received: 37% reduction (27,656) </a:t>
            </a:r>
            <a:endParaRPr/>
          </a:p>
          <a:p>
            <a:pPr marL="342900" marR="0" lvl="0" indent="-342900" algn="l" rtl="0">
              <a:spcBef>
                <a:spcPts val="0"/>
              </a:spcBef>
              <a:spcAft>
                <a:spcPts val="0"/>
              </a:spcAft>
              <a:buClr>
                <a:schemeClr val="dk1"/>
              </a:buClr>
              <a:buSzPts val="1800"/>
              <a:buFont typeface="Arial"/>
              <a:buChar char="•"/>
            </a:pPr>
            <a:r>
              <a:rPr lang="en-GB" sz="1800">
                <a:solidFill>
                  <a:schemeClr val="dk1"/>
                </a:solidFill>
                <a:latin typeface="Verdana"/>
                <a:ea typeface="Verdana"/>
                <a:cs typeface="Verdana"/>
                <a:sym typeface="Verdana"/>
              </a:rPr>
              <a:t>Viral suppression: 33% reduction (22,043)</a:t>
            </a:r>
            <a:endParaRPr/>
          </a:p>
        </p:txBody>
      </p:sp>
      <p:sp>
        <p:nvSpPr>
          <p:cNvPr id="267" name="Google Shape;267;p25"/>
          <p:cNvSpPr txBox="1"/>
          <p:nvPr/>
        </p:nvSpPr>
        <p:spPr>
          <a:xfrm>
            <a:off x="6453556" y="1827423"/>
            <a:ext cx="5587740" cy="1200329"/>
          </a:xfrm>
          <a:prstGeom prst="rect">
            <a:avLst/>
          </a:prstGeom>
          <a:solidFill>
            <a:srgbClr val="F2F2F2"/>
          </a:solid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rgbClr val="C00000"/>
                </a:solidFill>
                <a:latin typeface="Verdana"/>
                <a:ea typeface="Verdana"/>
                <a:cs typeface="Verdana"/>
                <a:sym typeface="Verdana"/>
              </a:rPr>
              <a:t>For children </a:t>
            </a:r>
            <a:endParaRPr/>
          </a:p>
          <a:p>
            <a:pPr marL="342900" marR="0" lvl="0" indent="-342900" algn="l" rtl="0">
              <a:spcBef>
                <a:spcPts val="0"/>
              </a:spcBef>
              <a:spcAft>
                <a:spcPts val="0"/>
              </a:spcAft>
              <a:buClr>
                <a:schemeClr val="dk1"/>
              </a:buClr>
              <a:buSzPts val="1800"/>
              <a:buFont typeface="Arial"/>
              <a:buChar char="•"/>
            </a:pPr>
            <a:r>
              <a:rPr lang="en-GB" sz="1800">
                <a:solidFill>
                  <a:schemeClr val="dk1"/>
                </a:solidFill>
                <a:latin typeface="Verdana"/>
                <a:ea typeface="Verdana"/>
                <a:cs typeface="Verdana"/>
                <a:sym typeface="Verdana"/>
              </a:rPr>
              <a:t>Tests performed: 44% reduction (37,010) </a:t>
            </a:r>
            <a:endParaRPr/>
          </a:p>
          <a:p>
            <a:pPr marL="342900" marR="0" lvl="0" indent="-342900" algn="l" rtl="0">
              <a:spcBef>
                <a:spcPts val="0"/>
              </a:spcBef>
              <a:spcAft>
                <a:spcPts val="0"/>
              </a:spcAft>
              <a:buClr>
                <a:schemeClr val="dk1"/>
              </a:buClr>
              <a:buSzPts val="1800"/>
              <a:buFont typeface="Arial"/>
              <a:buChar char="•"/>
            </a:pPr>
            <a:r>
              <a:rPr lang="en-GB" sz="1800">
                <a:solidFill>
                  <a:schemeClr val="dk1"/>
                </a:solidFill>
                <a:latin typeface="Verdana"/>
                <a:ea typeface="Verdana"/>
                <a:cs typeface="Verdana"/>
                <a:sym typeface="Verdana"/>
              </a:rPr>
              <a:t>Tests received: 71% reduction (27,656) </a:t>
            </a:r>
            <a:endParaRPr/>
          </a:p>
          <a:p>
            <a:pPr marL="342900" marR="0" lvl="0" indent="-342900" algn="l" rtl="0">
              <a:spcBef>
                <a:spcPts val="0"/>
              </a:spcBef>
              <a:spcAft>
                <a:spcPts val="0"/>
              </a:spcAft>
              <a:buClr>
                <a:schemeClr val="dk1"/>
              </a:buClr>
              <a:buSzPts val="1800"/>
              <a:buFont typeface="Arial"/>
              <a:buChar char="•"/>
            </a:pPr>
            <a:r>
              <a:rPr lang="en-GB" sz="1800">
                <a:solidFill>
                  <a:schemeClr val="dk1"/>
                </a:solidFill>
                <a:latin typeface="Verdana"/>
                <a:ea typeface="Verdana"/>
                <a:cs typeface="Verdana"/>
                <a:sym typeface="Verdana"/>
              </a:rPr>
              <a:t>Viral suppression: 43% reduction (22,043)</a:t>
            </a:r>
            <a:endParaRPr/>
          </a:p>
        </p:txBody>
      </p:sp>
      <p:cxnSp>
        <p:nvCxnSpPr>
          <p:cNvPr id="268" name="Google Shape;268;p25"/>
          <p:cNvCxnSpPr/>
          <p:nvPr/>
        </p:nvCxnSpPr>
        <p:spPr>
          <a:xfrm>
            <a:off x="6297454" y="3189886"/>
            <a:ext cx="0" cy="3184569"/>
          </a:xfrm>
          <a:prstGeom prst="straightConnector1">
            <a:avLst/>
          </a:prstGeom>
          <a:noFill/>
          <a:ln w="28575" cap="flat" cmpd="sng">
            <a:solidFill>
              <a:schemeClr val="accent1"/>
            </a:solidFill>
            <a:prstDash val="dash"/>
            <a:miter lim="800000"/>
            <a:headEnd type="none" w="sm" len="sm"/>
            <a:tailEnd type="none" w="sm" len="sm"/>
          </a:ln>
        </p:spPr>
      </p:cxnSp>
      <p:sp>
        <p:nvSpPr>
          <p:cNvPr id="269" name="Google Shape;269;p25"/>
          <p:cNvSpPr txBox="1"/>
          <p:nvPr/>
        </p:nvSpPr>
        <p:spPr>
          <a:xfrm rot="-5400000">
            <a:off x="-217001" y="4844068"/>
            <a:ext cx="28761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Verdana"/>
                <a:ea typeface="Verdana"/>
                <a:cs typeface="Verdana"/>
                <a:sym typeface="Verdana"/>
              </a:rPr>
              <a:t>% change 2024 - 2025</a:t>
            </a:r>
            <a:endParaRPr/>
          </a:p>
        </p:txBody>
      </p:sp>
      <p:pic>
        <p:nvPicPr>
          <p:cNvPr id="270" name="Google Shape;270;p25"/>
          <p:cNvPicPr preferRelativeResize="0"/>
          <p:nvPr/>
        </p:nvPicPr>
        <p:blipFill rotWithShape="1">
          <a:blip r:embed="rId4">
            <a:alphaModFix/>
          </a:blip>
          <a:srcRect/>
          <a:stretch/>
        </p:blipFill>
        <p:spPr>
          <a:xfrm>
            <a:off x="4116391" y="6416675"/>
            <a:ext cx="4313604" cy="45646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6"/>
          <p:cNvSpPr txBox="1">
            <a:spLocks noGrp="1"/>
          </p:cNvSpPr>
          <p:nvPr>
            <p:ph type="title"/>
          </p:nvPr>
        </p:nvSpPr>
        <p:spPr>
          <a:xfrm>
            <a:off x="4116391" y="441325"/>
            <a:ext cx="7632700" cy="575945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dk2"/>
              </a:buClr>
              <a:buSzPts val="5400"/>
              <a:buFont typeface="Verdana"/>
              <a:buNone/>
            </a:pPr>
            <a:r>
              <a:rPr lang="en-GB" sz="5400"/>
              <a:t>The Impact on the HIV Epidemic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7"/>
          <p:cNvSpPr txBox="1">
            <a:spLocks noGrp="1"/>
          </p:cNvSpPr>
          <p:nvPr>
            <p:ph type="body" idx="1"/>
          </p:nvPr>
        </p:nvSpPr>
        <p:spPr>
          <a:xfrm>
            <a:off x="442911" y="1850679"/>
            <a:ext cx="5437187" cy="4196678"/>
          </a:xfrm>
          <a:prstGeom prst="rect">
            <a:avLst/>
          </a:prstGeom>
          <a:noFill/>
          <a:ln>
            <a:noFill/>
          </a:ln>
        </p:spPr>
        <p:txBody>
          <a:bodyPr spcFirstLastPara="1" wrap="square" lIns="0" tIns="0" rIns="0" bIns="0" anchor="t" anchorCtr="0">
            <a:normAutofit fontScale="92500" lnSpcReduction="20000"/>
          </a:bodyPr>
          <a:lstStyle/>
          <a:p>
            <a:pPr marL="342900" lvl="0" indent="-342900" algn="l" rtl="0">
              <a:lnSpc>
                <a:spcPct val="100000"/>
              </a:lnSpc>
              <a:spcBef>
                <a:spcPts val="0"/>
              </a:spcBef>
              <a:spcAft>
                <a:spcPts val="0"/>
              </a:spcAft>
              <a:buClr>
                <a:schemeClr val="dk1"/>
              </a:buClr>
              <a:buSzPct val="100000"/>
              <a:buFont typeface="Arial"/>
              <a:buChar char="•"/>
            </a:pPr>
            <a:r>
              <a:rPr lang="en-GB" sz="2200"/>
              <a:t>Used a published dynamic HIV transmission and disease progression model (Optima) calibrated to Mozambique data.</a:t>
            </a:r>
            <a:endParaRPr/>
          </a:p>
          <a:p>
            <a:pPr marL="342900" lvl="0" indent="-254825" algn="l" rtl="0">
              <a:lnSpc>
                <a:spcPct val="100000"/>
              </a:lnSpc>
              <a:spcBef>
                <a:spcPts val="1000"/>
              </a:spcBef>
              <a:spcAft>
                <a:spcPts val="0"/>
              </a:spcAft>
              <a:buClr>
                <a:schemeClr val="dk1"/>
              </a:buClr>
              <a:buSzPct val="100000"/>
              <a:buFont typeface="Arial"/>
              <a:buNone/>
            </a:pPr>
            <a:endParaRPr sz="1500"/>
          </a:p>
          <a:p>
            <a:pPr marL="342900" lvl="0" indent="-342900" algn="l" rtl="0">
              <a:lnSpc>
                <a:spcPct val="100000"/>
              </a:lnSpc>
              <a:spcBef>
                <a:spcPts val="1000"/>
              </a:spcBef>
              <a:spcAft>
                <a:spcPts val="0"/>
              </a:spcAft>
              <a:buClr>
                <a:schemeClr val="dk1"/>
              </a:buClr>
              <a:buSzPct val="100000"/>
              <a:buFont typeface="Arial"/>
              <a:buChar char="•"/>
            </a:pPr>
            <a:r>
              <a:rPr lang="en-GB" sz="2200"/>
              <a:t>Compared the trend before January 2025 (scenario with funding continuation) to a scenario with funding interruption - assuming stagnation of the described selected indicators observed in February 2025 </a:t>
            </a:r>
            <a:endParaRPr/>
          </a:p>
          <a:p>
            <a:pPr marL="342900" lvl="0" indent="-254825" algn="l" rtl="0">
              <a:lnSpc>
                <a:spcPct val="100000"/>
              </a:lnSpc>
              <a:spcBef>
                <a:spcPts val="1000"/>
              </a:spcBef>
              <a:spcAft>
                <a:spcPts val="0"/>
              </a:spcAft>
              <a:buClr>
                <a:schemeClr val="dk1"/>
              </a:buClr>
              <a:buSzPct val="100000"/>
              <a:buFont typeface="Arial"/>
              <a:buNone/>
            </a:pPr>
            <a:endParaRPr sz="1500"/>
          </a:p>
          <a:p>
            <a:pPr marL="342900" lvl="0" indent="-342900" algn="l" rtl="0">
              <a:lnSpc>
                <a:spcPct val="100000"/>
              </a:lnSpc>
              <a:spcBef>
                <a:spcPts val="1000"/>
              </a:spcBef>
              <a:spcAft>
                <a:spcPts val="0"/>
              </a:spcAft>
              <a:buClr>
                <a:schemeClr val="dk1"/>
              </a:buClr>
              <a:buSzPct val="100000"/>
              <a:buFont typeface="Arial"/>
              <a:buChar char="•"/>
            </a:pPr>
            <a:r>
              <a:rPr lang="en-GB" sz="2200"/>
              <a:t>We simulated the impact of funding interruption on new HIV infections and HIV-related mortality until 2030.</a:t>
            </a:r>
            <a:endParaRPr/>
          </a:p>
          <a:p>
            <a:pPr marL="1028700" lvl="1" indent="-237172" algn="l" rtl="0">
              <a:lnSpc>
                <a:spcPct val="100000"/>
              </a:lnSpc>
              <a:spcBef>
                <a:spcPts val="500"/>
              </a:spcBef>
              <a:spcAft>
                <a:spcPts val="0"/>
              </a:spcAft>
              <a:buClr>
                <a:schemeClr val="dk1"/>
              </a:buClr>
              <a:buSzPct val="100000"/>
              <a:buNone/>
            </a:pPr>
            <a:endParaRPr/>
          </a:p>
          <a:p>
            <a:pPr marL="342900" lvl="0" indent="-225425" algn="l" rtl="0">
              <a:lnSpc>
                <a:spcPct val="100000"/>
              </a:lnSpc>
              <a:spcBef>
                <a:spcPts val="1000"/>
              </a:spcBef>
              <a:spcAft>
                <a:spcPts val="0"/>
              </a:spcAft>
              <a:buClr>
                <a:schemeClr val="dk1"/>
              </a:buClr>
              <a:buSzPct val="100000"/>
              <a:buFont typeface="Arial"/>
              <a:buNone/>
            </a:pPr>
            <a:endParaRPr/>
          </a:p>
        </p:txBody>
      </p:sp>
      <p:sp>
        <p:nvSpPr>
          <p:cNvPr id="282" name="Google Shape;282;p27"/>
          <p:cNvSpPr txBox="1">
            <a:spLocks noGrp="1"/>
          </p:cNvSpPr>
          <p:nvPr>
            <p:ph type="title"/>
          </p:nvPr>
        </p:nvSpPr>
        <p:spPr>
          <a:xfrm>
            <a:off x="4116391" y="441325"/>
            <a:ext cx="7632700" cy="122396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2"/>
              </a:buClr>
              <a:buSzPts val="4400"/>
              <a:buFont typeface="Verdana"/>
              <a:buNone/>
            </a:pPr>
            <a:r>
              <a:rPr lang="en-GB"/>
              <a:t>Methods </a:t>
            </a:r>
            <a:endParaRPr/>
          </a:p>
        </p:txBody>
      </p:sp>
      <p:pic>
        <p:nvPicPr>
          <p:cNvPr id="283" name="Google Shape;283;p27"/>
          <p:cNvPicPr preferRelativeResize="0"/>
          <p:nvPr/>
        </p:nvPicPr>
        <p:blipFill rotWithShape="1">
          <a:blip r:embed="rId3">
            <a:alphaModFix/>
          </a:blip>
          <a:srcRect/>
          <a:stretch/>
        </p:blipFill>
        <p:spPr>
          <a:xfrm>
            <a:off x="6096000" y="1850679"/>
            <a:ext cx="5935744" cy="4350096"/>
          </a:xfrm>
          <a:prstGeom prst="rect">
            <a:avLst/>
          </a:prstGeom>
          <a:noFill/>
          <a:ln>
            <a:noFill/>
          </a:ln>
        </p:spPr>
      </p:pic>
      <p:sp>
        <p:nvSpPr>
          <p:cNvPr id="284" name="Google Shape;284;p27"/>
          <p:cNvSpPr txBox="1"/>
          <p:nvPr/>
        </p:nvSpPr>
        <p:spPr>
          <a:xfrm>
            <a:off x="6268825" y="6466788"/>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85" name="Google Shape;285;p27"/>
          <p:cNvSpPr txBox="1"/>
          <p:nvPr/>
        </p:nvSpPr>
        <p:spPr>
          <a:xfrm>
            <a:off x="6096000" y="6047357"/>
            <a:ext cx="4270721"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dk1"/>
                </a:solidFill>
                <a:latin typeface="Verdana"/>
                <a:ea typeface="Verdana"/>
                <a:cs typeface="Verdana"/>
                <a:sym typeface="Verdana"/>
              </a:rPr>
              <a:t>Optima compartimental dynamic model</a:t>
            </a:r>
            <a:endParaRPr/>
          </a:p>
          <a:p>
            <a:pPr marL="0" marR="0" lvl="0" indent="0" algn="l" rtl="0">
              <a:spcBef>
                <a:spcPts val="0"/>
              </a:spcBef>
              <a:spcAft>
                <a:spcPts val="0"/>
              </a:spcAft>
              <a:buNone/>
            </a:pPr>
            <a:r>
              <a:rPr lang="en-GB" sz="1050">
                <a:solidFill>
                  <a:schemeClr val="dk1"/>
                </a:solidFill>
                <a:latin typeface="Verdana"/>
                <a:ea typeface="Verdana"/>
                <a:cs typeface="Verdana"/>
                <a:sym typeface="Verdana"/>
              </a:rPr>
              <a:t>Source: https://optimamodel.com/hiv/</a:t>
            </a:r>
            <a:endParaRPr sz="1050">
              <a:solidFill>
                <a:schemeClr val="dk1"/>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8"/>
          <p:cNvSpPr txBox="1">
            <a:spLocks noGrp="1"/>
          </p:cNvSpPr>
          <p:nvPr>
            <p:ph type="title"/>
          </p:nvPr>
        </p:nvSpPr>
        <p:spPr>
          <a:xfrm>
            <a:off x="4116391" y="441325"/>
            <a:ext cx="7632700" cy="122396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2"/>
              </a:buClr>
              <a:buSzPts val="4400"/>
              <a:buFont typeface="Verdana"/>
              <a:buNone/>
            </a:pPr>
            <a:r>
              <a:rPr lang="en-GB"/>
              <a:t>Results</a:t>
            </a:r>
            <a:endParaRPr/>
          </a:p>
        </p:txBody>
      </p:sp>
      <p:pic>
        <p:nvPicPr>
          <p:cNvPr id="291" name="Google Shape;291;p28"/>
          <p:cNvPicPr preferRelativeResize="0"/>
          <p:nvPr/>
        </p:nvPicPr>
        <p:blipFill rotWithShape="1">
          <a:blip r:embed="rId3">
            <a:alphaModFix/>
          </a:blip>
          <a:srcRect/>
          <a:stretch/>
        </p:blipFill>
        <p:spPr>
          <a:xfrm>
            <a:off x="442910" y="2666855"/>
            <a:ext cx="5360529" cy="3666993"/>
          </a:xfrm>
          <a:prstGeom prst="rect">
            <a:avLst/>
          </a:prstGeom>
          <a:noFill/>
          <a:ln>
            <a:noFill/>
          </a:ln>
        </p:spPr>
      </p:pic>
      <p:pic>
        <p:nvPicPr>
          <p:cNvPr id="292" name="Google Shape;292;p28"/>
          <p:cNvPicPr preferRelativeResize="0"/>
          <p:nvPr/>
        </p:nvPicPr>
        <p:blipFill rotWithShape="1">
          <a:blip r:embed="rId4">
            <a:alphaModFix/>
          </a:blip>
          <a:srcRect/>
          <a:stretch/>
        </p:blipFill>
        <p:spPr>
          <a:xfrm>
            <a:off x="6541586" y="2713328"/>
            <a:ext cx="5207504" cy="3620520"/>
          </a:xfrm>
          <a:prstGeom prst="rect">
            <a:avLst/>
          </a:prstGeom>
          <a:noFill/>
          <a:ln>
            <a:noFill/>
          </a:ln>
        </p:spPr>
      </p:pic>
      <p:pic>
        <p:nvPicPr>
          <p:cNvPr id="293" name="Google Shape;293;p28"/>
          <p:cNvPicPr preferRelativeResize="0"/>
          <p:nvPr/>
        </p:nvPicPr>
        <p:blipFill rotWithShape="1">
          <a:blip r:embed="rId5">
            <a:alphaModFix/>
          </a:blip>
          <a:srcRect/>
          <a:stretch/>
        </p:blipFill>
        <p:spPr>
          <a:xfrm>
            <a:off x="9805780" y="3083063"/>
            <a:ext cx="2049328" cy="480087"/>
          </a:xfrm>
          <a:prstGeom prst="rect">
            <a:avLst/>
          </a:prstGeom>
          <a:noFill/>
          <a:ln>
            <a:noFill/>
          </a:ln>
        </p:spPr>
      </p:pic>
      <p:sp>
        <p:nvSpPr>
          <p:cNvPr id="294" name="Google Shape;294;p28"/>
          <p:cNvSpPr/>
          <p:nvPr/>
        </p:nvSpPr>
        <p:spPr>
          <a:xfrm>
            <a:off x="10185807" y="2750940"/>
            <a:ext cx="1563283" cy="1772648"/>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
        <p:nvSpPr>
          <p:cNvPr id="295" name="Google Shape;295;p28"/>
          <p:cNvSpPr txBox="1"/>
          <p:nvPr/>
        </p:nvSpPr>
        <p:spPr>
          <a:xfrm>
            <a:off x="10243106" y="3095624"/>
            <a:ext cx="322400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dk1"/>
                </a:solidFill>
                <a:latin typeface="Verdana"/>
                <a:ea typeface="Verdana"/>
                <a:cs typeface="Verdana"/>
                <a:sym typeface="Verdana"/>
              </a:rPr>
              <a:t>PEPFAR continuation</a:t>
            </a:r>
            <a:endParaRPr/>
          </a:p>
        </p:txBody>
      </p:sp>
      <p:sp>
        <p:nvSpPr>
          <p:cNvPr id="296" name="Google Shape;296;p28"/>
          <p:cNvSpPr txBox="1"/>
          <p:nvPr/>
        </p:nvSpPr>
        <p:spPr>
          <a:xfrm>
            <a:off x="10243106" y="3324223"/>
            <a:ext cx="322400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dk1"/>
                </a:solidFill>
                <a:latin typeface="Verdana"/>
                <a:ea typeface="Verdana"/>
                <a:cs typeface="Verdana"/>
                <a:sym typeface="Verdana"/>
              </a:rPr>
              <a:t>PEPFAR interruption</a:t>
            </a:r>
            <a:endParaRPr/>
          </a:p>
        </p:txBody>
      </p:sp>
      <p:sp>
        <p:nvSpPr>
          <p:cNvPr id="297" name="Google Shape;297;p28"/>
          <p:cNvSpPr txBox="1"/>
          <p:nvPr/>
        </p:nvSpPr>
        <p:spPr>
          <a:xfrm>
            <a:off x="854977" y="2010009"/>
            <a:ext cx="494846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Verdana"/>
                <a:ea typeface="Verdana"/>
                <a:cs typeface="Verdana"/>
                <a:sym typeface="Verdana"/>
              </a:rPr>
              <a:t>Estimated increase of 83,000 new HIV infections (15%) by 2030</a:t>
            </a:r>
            <a:endParaRPr/>
          </a:p>
        </p:txBody>
      </p:sp>
      <p:sp>
        <p:nvSpPr>
          <p:cNvPr id="298" name="Google Shape;298;p28"/>
          <p:cNvSpPr txBox="1"/>
          <p:nvPr/>
        </p:nvSpPr>
        <p:spPr>
          <a:xfrm>
            <a:off x="6541586" y="2028925"/>
            <a:ext cx="494846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Verdana"/>
                <a:ea typeface="Verdana"/>
                <a:cs typeface="Verdana"/>
                <a:sym typeface="Verdana"/>
              </a:rPr>
              <a:t>Estimated increase of 14,000 HIV-related deaths (10%) by 2030</a:t>
            </a:r>
            <a:endParaRPr/>
          </a:p>
        </p:txBody>
      </p:sp>
      <p:sp>
        <p:nvSpPr>
          <p:cNvPr id="299" name="Google Shape;299;p28"/>
          <p:cNvSpPr txBox="1"/>
          <p:nvPr/>
        </p:nvSpPr>
        <p:spPr>
          <a:xfrm>
            <a:off x="3526320" y="1167369"/>
            <a:ext cx="37385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Verdana"/>
                <a:ea typeface="Verdana"/>
                <a:cs typeface="Verdana"/>
                <a:sym typeface="Verdana"/>
              </a:rPr>
              <a:t>Modelled Scenarios  </a:t>
            </a:r>
            <a:endParaRPr/>
          </a:p>
        </p:txBody>
      </p:sp>
      <p:sp>
        <p:nvSpPr>
          <p:cNvPr id="300" name="Google Shape;300;p28"/>
          <p:cNvSpPr txBox="1"/>
          <p:nvPr/>
        </p:nvSpPr>
        <p:spPr>
          <a:xfrm>
            <a:off x="6878198" y="6393103"/>
            <a:ext cx="267893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Verdana"/>
                <a:ea typeface="Verdana"/>
                <a:cs typeface="Verdana"/>
                <a:sym typeface="Verdana"/>
              </a:rPr>
              <a:t>Source: </a:t>
            </a:r>
            <a:r>
              <a:rPr lang="en-GB" sz="1400">
                <a:solidFill>
                  <a:schemeClr val="dk1"/>
                </a:solidFill>
                <a:latin typeface="Verdana"/>
                <a:ea typeface="Verdana"/>
                <a:cs typeface="Verdana"/>
                <a:sym typeface="Verdana"/>
              </a:rPr>
              <a:t>Optima HIV model</a:t>
            </a:r>
            <a:endParaRPr sz="1400">
              <a:solidFill>
                <a:schemeClr val="dk1"/>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9"/>
          <p:cNvSpPr txBox="1">
            <a:spLocks noGrp="1"/>
          </p:cNvSpPr>
          <p:nvPr>
            <p:ph type="body" idx="1"/>
          </p:nvPr>
        </p:nvSpPr>
        <p:spPr>
          <a:xfrm>
            <a:off x="442911" y="1850679"/>
            <a:ext cx="11041438" cy="4196678"/>
          </a:xfrm>
          <a:prstGeom prst="rect">
            <a:avLst/>
          </a:prstGeom>
          <a:noFill/>
          <a:ln>
            <a:noFill/>
          </a:ln>
        </p:spPr>
        <p:txBody>
          <a:bodyPr spcFirstLastPara="1" wrap="square" lIns="0" tIns="0" rIns="0" bIns="0" anchor="t" anchorCtr="0">
            <a:normAutofit fontScale="92500" lnSpcReduction="20000"/>
          </a:bodyPr>
          <a:lstStyle/>
          <a:p>
            <a:pPr marL="342900" lvl="0" indent="-342900">
              <a:spcBef>
                <a:spcPts val="0"/>
              </a:spcBef>
              <a:buSzPct val="100000"/>
              <a:buFont typeface="Arial"/>
              <a:buChar char="•"/>
            </a:pPr>
            <a:r>
              <a:rPr lang="en-GB" sz="2200" dirty="0"/>
              <a:t>Mozambique’s progress in addressing the HIV epidemic has been driven in large part by the effective collaboration between the Ministry Health and donors like PEPFAR and the Global Fund.</a:t>
            </a:r>
            <a:endParaRPr sz="2200" dirty="0"/>
          </a:p>
          <a:p>
            <a:pPr marL="342900" lvl="0" indent="-266573" algn="l" rtl="0">
              <a:lnSpc>
                <a:spcPct val="100000"/>
              </a:lnSpc>
              <a:spcBef>
                <a:spcPts val="1000"/>
              </a:spcBef>
              <a:spcAft>
                <a:spcPts val="0"/>
              </a:spcAft>
              <a:buClr>
                <a:schemeClr val="dk1"/>
              </a:buClr>
              <a:buSzPct val="100000"/>
              <a:buFont typeface="Arial"/>
              <a:buNone/>
            </a:pPr>
            <a:endParaRPr sz="1300" dirty="0"/>
          </a:p>
          <a:p>
            <a:pPr marL="342900" lvl="0" indent="-342900" algn="l" rtl="0">
              <a:lnSpc>
                <a:spcPct val="100000"/>
              </a:lnSpc>
              <a:spcBef>
                <a:spcPts val="1000"/>
              </a:spcBef>
              <a:spcAft>
                <a:spcPts val="0"/>
              </a:spcAft>
              <a:buClr>
                <a:schemeClr val="dk1"/>
              </a:buClr>
              <a:buSzPct val="100000"/>
              <a:buFont typeface="Arial"/>
              <a:buChar char="•"/>
            </a:pPr>
            <a:r>
              <a:rPr lang="en-GB" sz="2200" dirty="0"/>
              <a:t>The stop-work order and subsequent change in the funding scenario disrupted the country’s health system (human resources and operations) leading  to an immediate impact o HIV service provision.</a:t>
            </a:r>
            <a:endParaRPr dirty="0"/>
          </a:p>
          <a:p>
            <a:pPr marL="342900" lvl="0" indent="-266573" algn="l" rtl="0">
              <a:lnSpc>
                <a:spcPct val="100000"/>
              </a:lnSpc>
              <a:spcBef>
                <a:spcPts val="1000"/>
              </a:spcBef>
              <a:spcAft>
                <a:spcPts val="0"/>
              </a:spcAft>
              <a:buClr>
                <a:schemeClr val="dk1"/>
              </a:buClr>
              <a:buSzPct val="100000"/>
              <a:buFont typeface="Arial"/>
              <a:buNone/>
            </a:pPr>
            <a:endParaRPr sz="1300" dirty="0"/>
          </a:p>
          <a:p>
            <a:pPr marL="342900" lvl="0" indent="-342900" algn="l" rtl="0">
              <a:lnSpc>
                <a:spcPct val="100000"/>
              </a:lnSpc>
              <a:spcBef>
                <a:spcPts val="1000"/>
              </a:spcBef>
              <a:spcAft>
                <a:spcPts val="0"/>
              </a:spcAft>
              <a:buClr>
                <a:schemeClr val="dk1"/>
              </a:buClr>
              <a:buSzPct val="100000"/>
              <a:buFont typeface="Arial"/>
              <a:buChar char="•"/>
            </a:pPr>
            <a:r>
              <a:rPr lang="en-GB" sz="2200" dirty="0"/>
              <a:t>These are conservative estimates of the impact on the HIV epidemic:</a:t>
            </a:r>
            <a:endParaRPr dirty="0"/>
          </a:p>
          <a:p>
            <a:pPr marL="1028700" lvl="1" indent="-342900" algn="l" rtl="0">
              <a:lnSpc>
                <a:spcPct val="100000"/>
              </a:lnSpc>
              <a:spcBef>
                <a:spcPts val="500"/>
              </a:spcBef>
              <a:spcAft>
                <a:spcPts val="0"/>
              </a:spcAft>
              <a:buClr>
                <a:schemeClr val="dk1"/>
              </a:buClr>
              <a:buSzPct val="100000"/>
              <a:buChar char="•"/>
            </a:pPr>
            <a:r>
              <a:rPr lang="en-GB" sz="2000" dirty="0"/>
              <a:t>Not all the parameters affected were modelled </a:t>
            </a:r>
            <a:endParaRPr dirty="0"/>
          </a:p>
          <a:p>
            <a:pPr marL="1028700" lvl="1" indent="-342900" algn="l" rtl="0">
              <a:lnSpc>
                <a:spcPct val="100000"/>
              </a:lnSpc>
              <a:spcBef>
                <a:spcPts val="500"/>
              </a:spcBef>
              <a:spcAft>
                <a:spcPts val="0"/>
              </a:spcAft>
              <a:buClr>
                <a:schemeClr val="dk1"/>
              </a:buClr>
              <a:buSzPct val="100000"/>
              <a:buChar char="•"/>
            </a:pPr>
            <a:r>
              <a:rPr lang="en-GB" sz="2000" dirty="0"/>
              <a:t>The possibility of ongoing funding changes</a:t>
            </a:r>
            <a:endParaRPr dirty="0"/>
          </a:p>
          <a:p>
            <a:pPr marL="342900" lvl="0" indent="-266573" algn="l" rtl="0">
              <a:lnSpc>
                <a:spcPct val="100000"/>
              </a:lnSpc>
              <a:spcBef>
                <a:spcPts val="1000"/>
              </a:spcBef>
              <a:spcAft>
                <a:spcPts val="0"/>
              </a:spcAft>
              <a:buClr>
                <a:schemeClr val="dk1"/>
              </a:buClr>
              <a:buSzPct val="100000"/>
              <a:buFont typeface="Arial"/>
              <a:buNone/>
            </a:pPr>
            <a:endParaRPr sz="1300" dirty="0"/>
          </a:p>
          <a:p>
            <a:pPr marL="342900" lvl="0" indent="-342900" algn="l" rtl="0">
              <a:lnSpc>
                <a:spcPct val="100000"/>
              </a:lnSpc>
              <a:spcBef>
                <a:spcPts val="1000"/>
              </a:spcBef>
              <a:spcAft>
                <a:spcPts val="0"/>
              </a:spcAft>
              <a:buClr>
                <a:schemeClr val="dk1"/>
              </a:buClr>
              <a:buSzPct val="100000"/>
              <a:buFont typeface="Arial"/>
              <a:buChar char="•"/>
            </a:pPr>
            <a:r>
              <a:rPr lang="en-GB" sz="2200" dirty="0"/>
              <a:t>Securing sustainable funding sources is essential to sustaining progress toward eliminating HIV as a public health threat in Mozambique.</a:t>
            </a:r>
            <a:endParaRPr sz="2200" dirty="0"/>
          </a:p>
          <a:p>
            <a:pPr marL="342900" lvl="0" indent="-225425" algn="l" rtl="0">
              <a:lnSpc>
                <a:spcPct val="100000"/>
              </a:lnSpc>
              <a:spcBef>
                <a:spcPts val="1000"/>
              </a:spcBef>
              <a:spcAft>
                <a:spcPts val="0"/>
              </a:spcAft>
              <a:buClr>
                <a:schemeClr val="dk1"/>
              </a:buClr>
              <a:buSzPct val="100000"/>
              <a:buFont typeface="Arial"/>
              <a:buNone/>
            </a:pPr>
            <a:endParaRPr dirty="0"/>
          </a:p>
          <a:p>
            <a:pPr marL="342900" lvl="0" indent="-225425" algn="l" rtl="0">
              <a:lnSpc>
                <a:spcPct val="100000"/>
              </a:lnSpc>
              <a:spcBef>
                <a:spcPts val="1000"/>
              </a:spcBef>
              <a:spcAft>
                <a:spcPts val="0"/>
              </a:spcAft>
              <a:buClr>
                <a:schemeClr val="dk1"/>
              </a:buClr>
              <a:buSzPct val="100000"/>
              <a:buFont typeface="Arial"/>
              <a:buNone/>
            </a:pPr>
            <a:endParaRPr dirty="0"/>
          </a:p>
        </p:txBody>
      </p:sp>
      <p:sp>
        <p:nvSpPr>
          <p:cNvPr id="307" name="Google Shape;307;p29"/>
          <p:cNvSpPr txBox="1">
            <a:spLocks noGrp="1"/>
          </p:cNvSpPr>
          <p:nvPr>
            <p:ph type="title"/>
          </p:nvPr>
        </p:nvSpPr>
        <p:spPr>
          <a:xfrm>
            <a:off x="3161504" y="493709"/>
            <a:ext cx="8322845" cy="122396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2"/>
              </a:buClr>
              <a:buSzPts val="4400"/>
              <a:buFont typeface="Verdana"/>
              <a:buNone/>
            </a:pPr>
            <a:r>
              <a:rPr lang="en-GB"/>
              <a:t>Discussion and Conclusion </a:t>
            </a:r>
            <a:endParaRPr/>
          </a:p>
        </p:txBody>
      </p:sp>
      <p:sp>
        <p:nvSpPr>
          <p:cNvPr id="308" name="Google Shape;308;p29"/>
          <p:cNvSpPr txBox="1"/>
          <p:nvPr/>
        </p:nvSpPr>
        <p:spPr>
          <a:xfrm>
            <a:off x="6268825" y="6466788"/>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0"/>
          <p:cNvSpPr txBox="1"/>
          <p:nvPr/>
        </p:nvSpPr>
        <p:spPr>
          <a:xfrm>
            <a:off x="4116391" y="441325"/>
            <a:ext cx="7632700" cy="122396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Verdana"/>
              <a:buNone/>
            </a:pPr>
            <a:r>
              <a:rPr lang="en-GB" sz="4400" b="1">
                <a:solidFill>
                  <a:schemeClr val="dk2"/>
                </a:solidFill>
                <a:latin typeface="Verdana"/>
                <a:ea typeface="Verdana"/>
                <a:cs typeface="Verdana"/>
                <a:sym typeface="Verdana"/>
              </a:rPr>
              <a:t>Acknowledgments</a:t>
            </a:r>
            <a:endParaRPr/>
          </a:p>
        </p:txBody>
      </p:sp>
      <p:pic>
        <p:nvPicPr>
          <p:cNvPr id="315" name="Google Shape;315;p30"/>
          <p:cNvPicPr preferRelativeResize="0"/>
          <p:nvPr/>
        </p:nvPicPr>
        <p:blipFill rotWithShape="1">
          <a:blip r:embed="rId3">
            <a:alphaModFix/>
          </a:blip>
          <a:srcRect/>
          <a:stretch/>
        </p:blipFill>
        <p:spPr>
          <a:xfrm>
            <a:off x="3056118" y="2234490"/>
            <a:ext cx="1491722" cy="1388210"/>
          </a:xfrm>
          <a:prstGeom prst="rect">
            <a:avLst/>
          </a:prstGeom>
          <a:noFill/>
          <a:ln>
            <a:noFill/>
          </a:ln>
        </p:spPr>
      </p:pic>
      <p:pic>
        <p:nvPicPr>
          <p:cNvPr id="316" name="Google Shape;316;p30"/>
          <p:cNvPicPr preferRelativeResize="0"/>
          <p:nvPr/>
        </p:nvPicPr>
        <p:blipFill rotWithShape="1">
          <a:blip r:embed="rId4">
            <a:alphaModFix/>
          </a:blip>
          <a:srcRect/>
          <a:stretch/>
        </p:blipFill>
        <p:spPr>
          <a:xfrm>
            <a:off x="5248169" y="2243490"/>
            <a:ext cx="1388210" cy="1388210"/>
          </a:xfrm>
          <a:prstGeom prst="rect">
            <a:avLst/>
          </a:prstGeom>
          <a:noFill/>
          <a:ln>
            <a:noFill/>
          </a:ln>
        </p:spPr>
      </p:pic>
      <p:pic>
        <p:nvPicPr>
          <p:cNvPr id="317" name="Google Shape;317;p30"/>
          <p:cNvPicPr preferRelativeResize="0"/>
          <p:nvPr/>
        </p:nvPicPr>
        <p:blipFill rotWithShape="1">
          <a:blip r:embed="rId5">
            <a:alphaModFix/>
          </a:blip>
          <a:srcRect/>
          <a:stretch/>
        </p:blipFill>
        <p:spPr>
          <a:xfrm>
            <a:off x="7569474" y="2147470"/>
            <a:ext cx="1388210" cy="1388210"/>
          </a:xfrm>
          <a:prstGeom prst="rect">
            <a:avLst/>
          </a:prstGeom>
          <a:noFill/>
          <a:ln>
            <a:noFill/>
          </a:ln>
        </p:spPr>
      </p:pic>
      <p:pic>
        <p:nvPicPr>
          <p:cNvPr id="318" name="Google Shape;318;p30"/>
          <p:cNvPicPr preferRelativeResize="0"/>
          <p:nvPr/>
        </p:nvPicPr>
        <p:blipFill rotWithShape="1">
          <a:blip r:embed="rId6">
            <a:alphaModFix/>
          </a:blip>
          <a:srcRect/>
          <a:stretch/>
        </p:blipFill>
        <p:spPr>
          <a:xfrm>
            <a:off x="9826187" y="1981200"/>
            <a:ext cx="1554480" cy="1554480"/>
          </a:xfrm>
          <a:prstGeom prst="rect">
            <a:avLst/>
          </a:prstGeom>
          <a:noFill/>
          <a:ln>
            <a:noFill/>
          </a:ln>
        </p:spPr>
      </p:pic>
      <p:pic>
        <p:nvPicPr>
          <p:cNvPr id="319" name="Google Shape;319;p30"/>
          <p:cNvPicPr preferRelativeResize="0"/>
          <p:nvPr/>
        </p:nvPicPr>
        <p:blipFill rotWithShape="1">
          <a:blip r:embed="rId7">
            <a:alphaModFix/>
          </a:blip>
          <a:srcRect/>
          <a:stretch/>
        </p:blipFill>
        <p:spPr>
          <a:xfrm>
            <a:off x="3155897" y="4412086"/>
            <a:ext cx="1450177" cy="1450177"/>
          </a:xfrm>
          <a:prstGeom prst="rect">
            <a:avLst/>
          </a:prstGeom>
          <a:noFill/>
          <a:ln>
            <a:noFill/>
          </a:ln>
        </p:spPr>
      </p:pic>
      <p:sp>
        <p:nvSpPr>
          <p:cNvPr id="320" name="Google Shape;320;p30"/>
          <p:cNvSpPr txBox="1"/>
          <p:nvPr/>
        </p:nvSpPr>
        <p:spPr>
          <a:xfrm>
            <a:off x="3201753" y="3598566"/>
            <a:ext cx="15039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Verdana"/>
                <a:ea typeface="Verdana"/>
                <a:cs typeface="Verdana"/>
                <a:sym typeface="Verdana"/>
              </a:rPr>
              <a:t>Orrin Tiberi</a:t>
            </a:r>
            <a:endParaRPr sz="1800">
              <a:solidFill>
                <a:schemeClr val="dk1"/>
              </a:solidFill>
              <a:latin typeface="Verdana"/>
              <a:ea typeface="Verdana"/>
              <a:cs typeface="Verdana"/>
              <a:sym typeface="Verdana"/>
            </a:endParaRPr>
          </a:p>
        </p:txBody>
      </p:sp>
      <p:sp>
        <p:nvSpPr>
          <p:cNvPr id="321" name="Google Shape;321;p30"/>
          <p:cNvSpPr txBox="1"/>
          <p:nvPr/>
        </p:nvSpPr>
        <p:spPr>
          <a:xfrm>
            <a:off x="5057501" y="3561931"/>
            <a:ext cx="18601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Verdana"/>
                <a:ea typeface="Verdana"/>
                <a:cs typeface="Verdana"/>
                <a:sym typeface="Verdana"/>
              </a:rPr>
              <a:t>Rachid Muleia </a:t>
            </a:r>
            <a:endParaRPr/>
          </a:p>
        </p:txBody>
      </p:sp>
      <p:sp>
        <p:nvSpPr>
          <p:cNvPr id="322" name="Google Shape;322;p30"/>
          <p:cNvSpPr txBox="1"/>
          <p:nvPr/>
        </p:nvSpPr>
        <p:spPr>
          <a:xfrm>
            <a:off x="7679954" y="3535680"/>
            <a:ext cx="13839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Verdana"/>
                <a:ea typeface="Verdana"/>
                <a:cs typeface="Verdana"/>
                <a:sym typeface="Verdana"/>
              </a:rPr>
              <a:t>Yara Paulo</a:t>
            </a:r>
            <a:endParaRPr/>
          </a:p>
        </p:txBody>
      </p:sp>
      <p:sp>
        <p:nvSpPr>
          <p:cNvPr id="323" name="Google Shape;323;p30"/>
          <p:cNvSpPr txBox="1"/>
          <p:nvPr/>
        </p:nvSpPr>
        <p:spPr>
          <a:xfrm>
            <a:off x="9826187" y="3535680"/>
            <a:ext cx="17668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Verdana"/>
                <a:ea typeface="Verdana"/>
                <a:cs typeface="Verdana"/>
                <a:sym typeface="Verdana"/>
              </a:rPr>
              <a:t>Irénio Gaspar</a:t>
            </a:r>
            <a:endParaRPr/>
          </a:p>
        </p:txBody>
      </p:sp>
      <p:sp>
        <p:nvSpPr>
          <p:cNvPr id="324" name="Google Shape;324;p30"/>
          <p:cNvSpPr txBox="1"/>
          <p:nvPr/>
        </p:nvSpPr>
        <p:spPr>
          <a:xfrm>
            <a:off x="3187129" y="5925309"/>
            <a:ext cx="1840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Verdana"/>
                <a:ea typeface="Verdana"/>
                <a:cs typeface="Verdana"/>
                <a:sym typeface="Verdana"/>
              </a:rPr>
              <a:t>Patrícia Ramgi</a:t>
            </a:r>
            <a:endParaRPr sz="1800">
              <a:solidFill>
                <a:schemeClr val="dk1"/>
              </a:solidFill>
              <a:latin typeface="Verdana"/>
              <a:ea typeface="Verdana"/>
              <a:cs typeface="Verdana"/>
              <a:sym typeface="Verdana"/>
            </a:endParaRPr>
          </a:p>
        </p:txBody>
      </p:sp>
      <p:pic>
        <p:nvPicPr>
          <p:cNvPr id="325" name="Google Shape;325;p30"/>
          <p:cNvPicPr preferRelativeResize="0"/>
          <p:nvPr/>
        </p:nvPicPr>
        <p:blipFill rotWithShape="1">
          <a:blip r:embed="rId8">
            <a:alphaModFix/>
          </a:blip>
          <a:srcRect/>
          <a:stretch/>
        </p:blipFill>
        <p:spPr>
          <a:xfrm>
            <a:off x="5248169" y="4412086"/>
            <a:ext cx="1453455" cy="1453455"/>
          </a:xfrm>
          <a:prstGeom prst="rect">
            <a:avLst/>
          </a:prstGeom>
          <a:noFill/>
          <a:ln>
            <a:noFill/>
          </a:ln>
        </p:spPr>
      </p:pic>
      <p:pic>
        <p:nvPicPr>
          <p:cNvPr id="326" name="Google Shape;326;p30"/>
          <p:cNvPicPr preferRelativeResize="0"/>
          <p:nvPr/>
        </p:nvPicPr>
        <p:blipFill rotWithShape="1">
          <a:blip r:embed="rId9">
            <a:alphaModFix/>
          </a:blip>
          <a:srcRect/>
          <a:stretch/>
        </p:blipFill>
        <p:spPr>
          <a:xfrm>
            <a:off x="7654925" y="4412087"/>
            <a:ext cx="1450176" cy="1450176"/>
          </a:xfrm>
          <a:prstGeom prst="rect">
            <a:avLst/>
          </a:prstGeom>
          <a:noFill/>
          <a:ln>
            <a:noFill/>
          </a:ln>
        </p:spPr>
      </p:pic>
      <p:pic>
        <p:nvPicPr>
          <p:cNvPr id="327" name="Google Shape;327;p30"/>
          <p:cNvPicPr preferRelativeResize="0"/>
          <p:nvPr/>
        </p:nvPicPr>
        <p:blipFill rotWithShape="1">
          <a:blip r:embed="rId10">
            <a:alphaModFix/>
          </a:blip>
          <a:srcRect/>
          <a:stretch/>
        </p:blipFill>
        <p:spPr>
          <a:xfrm>
            <a:off x="10058402" y="4412087"/>
            <a:ext cx="1450176" cy="1450176"/>
          </a:xfrm>
          <a:prstGeom prst="rect">
            <a:avLst/>
          </a:prstGeom>
          <a:noFill/>
          <a:ln>
            <a:noFill/>
          </a:ln>
        </p:spPr>
      </p:pic>
      <p:sp>
        <p:nvSpPr>
          <p:cNvPr id="328" name="Google Shape;328;p30"/>
          <p:cNvSpPr txBox="1"/>
          <p:nvPr/>
        </p:nvSpPr>
        <p:spPr>
          <a:xfrm>
            <a:off x="5262440" y="5925309"/>
            <a:ext cx="135966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Verdana"/>
                <a:ea typeface="Verdana"/>
                <a:cs typeface="Verdana"/>
                <a:sym typeface="Verdana"/>
              </a:rPr>
              <a:t>Nick Scott</a:t>
            </a:r>
            <a:endParaRPr/>
          </a:p>
        </p:txBody>
      </p:sp>
      <p:sp>
        <p:nvSpPr>
          <p:cNvPr id="329" name="Google Shape;329;p30"/>
          <p:cNvSpPr txBox="1"/>
          <p:nvPr/>
        </p:nvSpPr>
        <p:spPr>
          <a:xfrm>
            <a:off x="7092618" y="5946442"/>
            <a:ext cx="27335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Verdana"/>
                <a:ea typeface="Verdana"/>
                <a:cs typeface="Verdana"/>
                <a:sym typeface="Verdana"/>
              </a:rPr>
              <a:t>Rowan Martin-Hughes</a:t>
            </a:r>
            <a:endParaRPr/>
          </a:p>
        </p:txBody>
      </p:sp>
      <p:sp>
        <p:nvSpPr>
          <p:cNvPr id="330" name="Google Shape;330;p30"/>
          <p:cNvSpPr txBox="1"/>
          <p:nvPr/>
        </p:nvSpPr>
        <p:spPr>
          <a:xfrm>
            <a:off x="9934454" y="5913146"/>
            <a:ext cx="19415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Verdana"/>
                <a:ea typeface="Verdana"/>
                <a:cs typeface="Verdana"/>
                <a:sym typeface="Verdana"/>
              </a:rPr>
              <a:t>Natasha Martin</a:t>
            </a:r>
            <a:endParaRPr/>
          </a:p>
        </p:txBody>
      </p:sp>
      <p:sp>
        <p:nvSpPr>
          <p:cNvPr id="331" name="Google Shape;331;p30"/>
          <p:cNvSpPr txBox="1"/>
          <p:nvPr/>
        </p:nvSpPr>
        <p:spPr>
          <a:xfrm>
            <a:off x="5835692" y="1355155"/>
            <a:ext cx="241925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dk1"/>
                </a:solidFill>
                <a:latin typeface="Verdana"/>
                <a:ea typeface="Verdana"/>
                <a:cs typeface="Verdana"/>
                <a:sym typeface="Verdana"/>
              </a:rPr>
              <a:t>Co-authors</a:t>
            </a:r>
            <a:endParaRPr/>
          </a:p>
        </p:txBody>
      </p:sp>
      <p:pic>
        <p:nvPicPr>
          <p:cNvPr id="332" name="Google Shape;332;p30"/>
          <p:cNvPicPr preferRelativeResize="0"/>
          <p:nvPr/>
        </p:nvPicPr>
        <p:blipFill rotWithShape="1">
          <a:blip r:embed="rId11">
            <a:alphaModFix/>
          </a:blip>
          <a:srcRect/>
          <a:stretch/>
        </p:blipFill>
        <p:spPr>
          <a:xfrm>
            <a:off x="300271" y="1665289"/>
            <a:ext cx="1247035" cy="1388210"/>
          </a:xfrm>
          <a:prstGeom prst="rect">
            <a:avLst/>
          </a:prstGeom>
          <a:noFill/>
          <a:ln>
            <a:noFill/>
          </a:ln>
        </p:spPr>
      </p:pic>
      <p:pic>
        <p:nvPicPr>
          <p:cNvPr id="333" name="Google Shape;333;p30"/>
          <p:cNvPicPr preferRelativeResize="0"/>
          <p:nvPr/>
        </p:nvPicPr>
        <p:blipFill rotWithShape="1">
          <a:blip r:embed="rId12">
            <a:alphaModFix/>
          </a:blip>
          <a:srcRect/>
          <a:stretch/>
        </p:blipFill>
        <p:spPr>
          <a:xfrm>
            <a:off x="206775" y="3053499"/>
            <a:ext cx="1729675" cy="1223349"/>
          </a:xfrm>
          <a:prstGeom prst="rect">
            <a:avLst/>
          </a:prstGeom>
          <a:noFill/>
          <a:ln>
            <a:noFill/>
          </a:ln>
        </p:spPr>
      </p:pic>
      <p:pic>
        <p:nvPicPr>
          <p:cNvPr id="334" name="Google Shape;334;p30"/>
          <p:cNvPicPr preferRelativeResize="0"/>
          <p:nvPr/>
        </p:nvPicPr>
        <p:blipFill rotWithShape="1">
          <a:blip r:embed="rId13">
            <a:alphaModFix/>
          </a:blip>
          <a:srcRect/>
          <a:stretch/>
        </p:blipFill>
        <p:spPr>
          <a:xfrm>
            <a:off x="0" y="5682411"/>
            <a:ext cx="2390420" cy="528061"/>
          </a:xfrm>
          <a:prstGeom prst="rect">
            <a:avLst/>
          </a:prstGeom>
          <a:noFill/>
          <a:ln>
            <a:noFill/>
          </a:ln>
        </p:spPr>
      </p:pic>
      <p:pic>
        <p:nvPicPr>
          <p:cNvPr id="335" name="Google Shape;335;p30"/>
          <p:cNvPicPr preferRelativeResize="0"/>
          <p:nvPr/>
        </p:nvPicPr>
        <p:blipFill rotWithShape="1">
          <a:blip r:embed="rId14">
            <a:alphaModFix/>
          </a:blip>
          <a:srcRect/>
          <a:stretch/>
        </p:blipFill>
        <p:spPr>
          <a:xfrm>
            <a:off x="157293" y="4565197"/>
            <a:ext cx="1714500" cy="812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1"/>
          <p:cNvSpPr txBox="1"/>
          <p:nvPr/>
        </p:nvSpPr>
        <p:spPr>
          <a:xfrm>
            <a:off x="3788229" y="3105834"/>
            <a:ext cx="306205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C00000"/>
                </a:solidFill>
                <a:latin typeface="Verdana"/>
                <a:ea typeface="Verdana"/>
                <a:cs typeface="Verdana"/>
                <a:sym typeface="Verdana"/>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7"/>
          <p:cNvSpPr txBox="1">
            <a:spLocks noGrp="1"/>
          </p:cNvSpPr>
          <p:nvPr>
            <p:ph type="body" idx="1"/>
          </p:nvPr>
        </p:nvSpPr>
        <p:spPr>
          <a:xfrm>
            <a:off x="3859481" y="1857081"/>
            <a:ext cx="8015844" cy="4449452"/>
          </a:xfrm>
          <a:prstGeom prst="rect">
            <a:avLst/>
          </a:prstGeom>
          <a:noFill/>
          <a:ln>
            <a:noFill/>
          </a:ln>
        </p:spPr>
        <p:txBody>
          <a:bodyPr spcFirstLastPara="1" wrap="square" lIns="0" tIns="0" rIns="0" bIns="0" anchor="t" anchorCtr="0">
            <a:normAutofit fontScale="92500" lnSpcReduction="20000"/>
          </a:bodyPr>
          <a:lstStyle/>
          <a:p>
            <a:pPr marL="0" lvl="0" indent="0" algn="just" rtl="0">
              <a:lnSpc>
                <a:spcPct val="100000"/>
              </a:lnSpc>
              <a:spcBef>
                <a:spcPts val="0"/>
              </a:spcBef>
              <a:spcAft>
                <a:spcPts val="0"/>
              </a:spcAft>
              <a:buClr>
                <a:schemeClr val="dk2"/>
              </a:buClr>
              <a:buSzPct val="100000"/>
              <a:buNone/>
            </a:pPr>
            <a:r>
              <a:rPr lang="en-GB" sz="1700">
                <a:solidFill>
                  <a:schemeClr val="dk2"/>
                </a:solidFill>
              </a:rPr>
              <a:t>What is our main question?</a:t>
            </a:r>
            <a:endParaRPr sz="1700">
              <a:solidFill>
                <a:schemeClr val="dk2"/>
              </a:solidFill>
            </a:endParaRPr>
          </a:p>
          <a:p>
            <a:pPr marL="0" lvl="0" indent="0" algn="just" rtl="0">
              <a:lnSpc>
                <a:spcPct val="100000"/>
              </a:lnSpc>
              <a:spcBef>
                <a:spcPts val="1000"/>
              </a:spcBef>
              <a:spcAft>
                <a:spcPts val="0"/>
              </a:spcAft>
              <a:buClr>
                <a:schemeClr val="dk1"/>
              </a:buClr>
              <a:buSzPct val="100000"/>
              <a:buNone/>
            </a:pPr>
            <a:r>
              <a:rPr lang="en-GB" sz="1700"/>
              <a:t>What is the impact of the U.S. funding interruption on HIV services and the HIV epidemic in Mozambique? </a:t>
            </a:r>
            <a:endParaRPr/>
          </a:p>
          <a:p>
            <a:pPr marL="0" lvl="0" indent="0" algn="just" rtl="0">
              <a:lnSpc>
                <a:spcPct val="100000"/>
              </a:lnSpc>
              <a:spcBef>
                <a:spcPts val="1000"/>
              </a:spcBef>
              <a:spcAft>
                <a:spcPts val="0"/>
              </a:spcAft>
              <a:buClr>
                <a:schemeClr val="dk1"/>
              </a:buClr>
              <a:buSzPct val="100000"/>
              <a:buNone/>
            </a:pPr>
            <a:endParaRPr sz="1600"/>
          </a:p>
          <a:p>
            <a:pPr marL="0" lvl="0" indent="0" algn="just" rtl="0">
              <a:lnSpc>
                <a:spcPct val="100000"/>
              </a:lnSpc>
              <a:spcBef>
                <a:spcPts val="1000"/>
              </a:spcBef>
              <a:spcAft>
                <a:spcPts val="0"/>
              </a:spcAft>
              <a:buClr>
                <a:schemeClr val="dk2"/>
              </a:buClr>
              <a:buSzPct val="100000"/>
              <a:buNone/>
            </a:pPr>
            <a:r>
              <a:rPr lang="en-GB" sz="1700">
                <a:solidFill>
                  <a:schemeClr val="dk2"/>
                </a:solidFill>
              </a:rPr>
              <a:t>What did we find?</a:t>
            </a:r>
            <a:endParaRPr sz="1700">
              <a:solidFill>
                <a:schemeClr val="dk2"/>
              </a:solidFill>
            </a:endParaRPr>
          </a:p>
          <a:p>
            <a:pPr marL="285750" lvl="0" indent="-285781" algn="just" rtl="0">
              <a:lnSpc>
                <a:spcPct val="100000"/>
              </a:lnSpc>
              <a:spcBef>
                <a:spcPts val="1000"/>
              </a:spcBef>
              <a:spcAft>
                <a:spcPts val="0"/>
              </a:spcAft>
              <a:buClr>
                <a:schemeClr val="dk1"/>
              </a:buClr>
              <a:buSzPct val="100000"/>
              <a:buFont typeface="Arial"/>
              <a:buChar char="•"/>
            </a:pPr>
            <a:r>
              <a:rPr lang="en-GB" sz="1700"/>
              <a:t>Marked declines in key HIV service indicators (ART initiation and viral load cascade) in February 2025 for male and female clients from all age groups, compared to the same month of the previous year; disproportionate impact on paediatric population.</a:t>
            </a:r>
            <a:endParaRPr/>
          </a:p>
          <a:p>
            <a:pPr marL="285750" lvl="0" indent="-285781" algn="just" rtl="0">
              <a:lnSpc>
                <a:spcPct val="100000"/>
              </a:lnSpc>
              <a:spcBef>
                <a:spcPts val="1000"/>
              </a:spcBef>
              <a:spcAft>
                <a:spcPts val="0"/>
              </a:spcAft>
              <a:buClr>
                <a:schemeClr val="dk1"/>
              </a:buClr>
              <a:buSzPct val="100000"/>
              <a:buFont typeface="Arial"/>
              <a:buChar char="•"/>
            </a:pPr>
            <a:r>
              <a:rPr lang="en-GB" sz="1700"/>
              <a:t>Estimated increase in new HIV infections and HIV-related deaths by 2030.</a:t>
            </a:r>
            <a:endParaRPr/>
          </a:p>
          <a:p>
            <a:pPr marL="0" lvl="0" indent="0" algn="just" rtl="0">
              <a:lnSpc>
                <a:spcPct val="100000"/>
              </a:lnSpc>
              <a:spcBef>
                <a:spcPts val="1000"/>
              </a:spcBef>
              <a:spcAft>
                <a:spcPts val="0"/>
              </a:spcAft>
              <a:buClr>
                <a:schemeClr val="dk1"/>
              </a:buClr>
              <a:buSzPct val="100000"/>
              <a:buNone/>
            </a:pPr>
            <a:endParaRPr sz="1600"/>
          </a:p>
          <a:p>
            <a:pPr marL="0" lvl="0" indent="0" algn="just" rtl="0">
              <a:lnSpc>
                <a:spcPct val="100000"/>
              </a:lnSpc>
              <a:spcBef>
                <a:spcPts val="1000"/>
              </a:spcBef>
              <a:spcAft>
                <a:spcPts val="0"/>
              </a:spcAft>
              <a:buClr>
                <a:schemeClr val="dk2"/>
              </a:buClr>
              <a:buSzPct val="100000"/>
              <a:buNone/>
            </a:pPr>
            <a:r>
              <a:rPr lang="en-GB" sz="1700">
                <a:solidFill>
                  <a:schemeClr val="dk2"/>
                </a:solidFill>
              </a:rPr>
              <a:t>Why is it important?</a:t>
            </a:r>
            <a:endParaRPr/>
          </a:p>
          <a:p>
            <a:pPr marL="0" lvl="0" indent="0" algn="just" rtl="0">
              <a:lnSpc>
                <a:spcPct val="100000"/>
              </a:lnSpc>
              <a:spcBef>
                <a:spcPts val="1000"/>
              </a:spcBef>
              <a:spcAft>
                <a:spcPts val="0"/>
              </a:spcAft>
              <a:buClr>
                <a:schemeClr val="dk1"/>
              </a:buClr>
              <a:buSzPct val="100000"/>
              <a:buNone/>
            </a:pPr>
            <a:r>
              <a:rPr lang="en-GB" sz="1700"/>
              <a:t>The findings highlighted the critical role of U.S. funding in sustaining the HIV prevention and treatment services in Mozambique.  The funding freeze led to an immediate negative impact on HIV service outcomes and the potential alarming effect on the HIV epidemic, in case the funding interruption is sustained. Funding is urgently needed to mitigate these negative impacts. </a:t>
            </a:r>
            <a:endParaRPr/>
          </a:p>
        </p:txBody>
      </p:sp>
      <p:sp>
        <p:nvSpPr>
          <p:cNvPr id="143" name="Google Shape;143;p17"/>
          <p:cNvSpPr txBox="1">
            <a:spLocks noGrp="1"/>
          </p:cNvSpPr>
          <p:nvPr>
            <p:ph type="title"/>
          </p:nvPr>
        </p:nvSpPr>
        <p:spPr>
          <a:xfrm>
            <a:off x="3859481" y="430308"/>
            <a:ext cx="7632700" cy="122396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2"/>
              </a:buClr>
              <a:buSzPts val="4400"/>
              <a:buFont typeface="Verdana"/>
              <a:buNone/>
            </a:pPr>
            <a:r>
              <a:rPr lang="en-GB"/>
              <a:t>Summary</a:t>
            </a:r>
            <a:endParaRPr/>
          </a:p>
        </p:txBody>
      </p:sp>
      <p:sp>
        <p:nvSpPr>
          <p:cNvPr id="144" name="Google Shape;144;p17"/>
          <p:cNvSpPr txBox="1"/>
          <p:nvPr/>
        </p:nvSpPr>
        <p:spPr>
          <a:xfrm>
            <a:off x="2724346" y="2630078"/>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8"/>
          <p:cNvSpPr txBox="1">
            <a:spLocks noGrp="1"/>
          </p:cNvSpPr>
          <p:nvPr>
            <p:ph type="body" idx="1"/>
          </p:nvPr>
        </p:nvSpPr>
        <p:spPr>
          <a:xfrm>
            <a:off x="442911" y="2412657"/>
            <a:ext cx="5121395" cy="3645243"/>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Clr>
                <a:schemeClr val="dk1"/>
              </a:buClr>
              <a:buSzPts val="2000"/>
              <a:buFont typeface="Arial"/>
              <a:buChar char="•"/>
            </a:pPr>
            <a:r>
              <a:rPr lang="en-GB"/>
              <a:t>Mozambique has the 3rd highest number of PLHIV globally and the 2nd highest number of new infections.</a:t>
            </a:r>
            <a:endParaRPr/>
          </a:p>
          <a:p>
            <a:pPr marL="342900" lvl="0" indent="-215900" algn="l" rtl="0">
              <a:lnSpc>
                <a:spcPct val="100000"/>
              </a:lnSpc>
              <a:spcBef>
                <a:spcPts val="1000"/>
              </a:spcBef>
              <a:spcAft>
                <a:spcPts val="0"/>
              </a:spcAft>
              <a:buClr>
                <a:schemeClr val="dk1"/>
              </a:buClr>
              <a:buSzPts val="2000"/>
              <a:buFont typeface="Arial"/>
              <a:buNone/>
            </a:pPr>
            <a:endParaRPr/>
          </a:p>
          <a:p>
            <a:pPr marL="342900" lvl="0" indent="-342900" algn="l" rtl="0">
              <a:lnSpc>
                <a:spcPct val="100000"/>
              </a:lnSpc>
              <a:spcBef>
                <a:spcPts val="1000"/>
              </a:spcBef>
              <a:spcAft>
                <a:spcPts val="0"/>
              </a:spcAft>
              <a:buClr>
                <a:schemeClr val="dk1"/>
              </a:buClr>
              <a:buSzPts val="2000"/>
              <a:buFont typeface="Arial"/>
              <a:buChar char="•"/>
            </a:pPr>
            <a:r>
              <a:rPr lang="en-GB"/>
              <a:t>ART is available since 2004, now offered in 97% of health facilities and serving approximately 2 million of the 2.4 PLHIV. </a:t>
            </a:r>
            <a:endParaRPr/>
          </a:p>
          <a:p>
            <a:pPr marL="342900" lvl="0" indent="-215900" algn="l" rtl="0">
              <a:lnSpc>
                <a:spcPct val="100000"/>
              </a:lnSpc>
              <a:spcBef>
                <a:spcPts val="1000"/>
              </a:spcBef>
              <a:spcAft>
                <a:spcPts val="0"/>
              </a:spcAft>
              <a:buClr>
                <a:schemeClr val="dk1"/>
              </a:buClr>
              <a:buSzPts val="2000"/>
              <a:buFont typeface="Arial"/>
              <a:buNone/>
            </a:pPr>
            <a:endParaRPr/>
          </a:p>
          <a:p>
            <a:pPr marL="342900" lvl="0" indent="-215900" algn="l" rtl="0">
              <a:lnSpc>
                <a:spcPct val="100000"/>
              </a:lnSpc>
              <a:spcBef>
                <a:spcPts val="1000"/>
              </a:spcBef>
              <a:spcAft>
                <a:spcPts val="0"/>
              </a:spcAft>
              <a:buClr>
                <a:schemeClr val="dk1"/>
              </a:buClr>
              <a:buSzPts val="2000"/>
              <a:buFont typeface="Arial"/>
              <a:buNone/>
            </a:pPr>
            <a:endParaRPr/>
          </a:p>
        </p:txBody>
      </p:sp>
      <p:sp>
        <p:nvSpPr>
          <p:cNvPr id="151" name="Google Shape;151;p18"/>
          <p:cNvSpPr txBox="1">
            <a:spLocks noGrp="1"/>
          </p:cNvSpPr>
          <p:nvPr>
            <p:ph type="title"/>
          </p:nvPr>
        </p:nvSpPr>
        <p:spPr>
          <a:xfrm>
            <a:off x="4116391" y="441325"/>
            <a:ext cx="7632700" cy="122396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2"/>
              </a:buClr>
              <a:buSzPts val="4400"/>
              <a:buFont typeface="Verdana"/>
              <a:buNone/>
            </a:pPr>
            <a:r>
              <a:rPr lang="en-GB"/>
              <a:t>Background</a:t>
            </a:r>
            <a:endParaRPr/>
          </a:p>
        </p:txBody>
      </p:sp>
      <p:sp>
        <p:nvSpPr>
          <p:cNvPr id="152" name="Google Shape;152;p18"/>
          <p:cNvSpPr txBox="1"/>
          <p:nvPr/>
        </p:nvSpPr>
        <p:spPr>
          <a:xfrm>
            <a:off x="6268825" y="6466788"/>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3" name="Google Shape;153;p18"/>
          <p:cNvSpPr txBox="1"/>
          <p:nvPr/>
        </p:nvSpPr>
        <p:spPr>
          <a:xfrm>
            <a:off x="2722089" y="1188693"/>
            <a:ext cx="680667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Verdana"/>
                <a:ea typeface="Verdana"/>
                <a:cs typeface="Verdana"/>
                <a:sym typeface="Verdana"/>
              </a:rPr>
              <a:t>The Country’s Epidemics and Progress</a:t>
            </a:r>
            <a:endParaRPr/>
          </a:p>
        </p:txBody>
      </p:sp>
      <p:sp>
        <p:nvSpPr>
          <p:cNvPr id="154" name="Google Shape;154;p18"/>
          <p:cNvSpPr/>
          <p:nvPr/>
        </p:nvSpPr>
        <p:spPr>
          <a:xfrm>
            <a:off x="6192750" y="5931298"/>
            <a:ext cx="5707701" cy="535490"/>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
        <p:nvSpPr>
          <p:cNvPr id="155" name="Google Shape;155;p18"/>
          <p:cNvSpPr txBox="1"/>
          <p:nvPr/>
        </p:nvSpPr>
        <p:spPr>
          <a:xfrm>
            <a:off x="7517683" y="2028394"/>
            <a:ext cx="322400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Verdana"/>
                <a:ea typeface="Verdana"/>
                <a:cs typeface="Verdana"/>
                <a:sym typeface="Verdana"/>
              </a:rPr>
              <a:t>95-95-95 cascade</a:t>
            </a:r>
            <a:endParaRPr/>
          </a:p>
        </p:txBody>
      </p:sp>
      <p:pic>
        <p:nvPicPr>
          <p:cNvPr id="156" name="Google Shape;156;p18"/>
          <p:cNvPicPr preferRelativeResize="0"/>
          <p:nvPr/>
        </p:nvPicPr>
        <p:blipFill rotWithShape="1">
          <a:blip r:embed="rId3">
            <a:alphaModFix/>
          </a:blip>
          <a:srcRect/>
          <a:stretch/>
        </p:blipFill>
        <p:spPr>
          <a:xfrm>
            <a:off x="5767620" y="2135251"/>
            <a:ext cx="6336145" cy="4200053"/>
          </a:xfrm>
          <a:prstGeom prst="rect">
            <a:avLst/>
          </a:prstGeom>
          <a:noFill/>
          <a:ln>
            <a:noFill/>
          </a:ln>
        </p:spPr>
      </p:pic>
      <p:sp>
        <p:nvSpPr>
          <p:cNvPr id="157" name="Google Shape;157;p18"/>
          <p:cNvSpPr/>
          <p:nvPr/>
        </p:nvSpPr>
        <p:spPr>
          <a:xfrm>
            <a:off x="6514381" y="5855897"/>
            <a:ext cx="5386070" cy="404006"/>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
        <p:nvSpPr>
          <p:cNvPr id="158" name="Google Shape;158;p18"/>
          <p:cNvSpPr txBox="1"/>
          <p:nvPr/>
        </p:nvSpPr>
        <p:spPr>
          <a:xfrm>
            <a:off x="6361190" y="5813114"/>
            <a:ext cx="151100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a:solidFill>
                  <a:srgbClr val="C00000"/>
                </a:solidFill>
                <a:latin typeface="Verdana"/>
                <a:ea typeface="Verdana"/>
                <a:cs typeface="Verdana"/>
                <a:sym typeface="Verdana"/>
              </a:rPr>
              <a:t>PLHIV</a:t>
            </a:r>
            <a:endParaRPr/>
          </a:p>
        </p:txBody>
      </p:sp>
      <p:sp>
        <p:nvSpPr>
          <p:cNvPr id="159" name="Google Shape;159;p18"/>
          <p:cNvSpPr txBox="1"/>
          <p:nvPr/>
        </p:nvSpPr>
        <p:spPr>
          <a:xfrm>
            <a:off x="7731708" y="5813114"/>
            <a:ext cx="151100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a:solidFill>
                  <a:srgbClr val="C00000"/>
                </a:solidFill>
                <a:latin typeface="Verdana"/>
                <a:ea typeface="Verdana"/>
                <a:cs typeface="Verdana"/>
                <a:sym typeface="Verdana"/>
              </a:rPr>
              <a:t>Diagnosed</a:t>
            </a:r>
            <a:endParaRPr/>
          </a:p>
        </p:txBody>
      </p:sp>
      <p:sp>
        <p:nvSpPr>
          <p:cNvPr id="160" name="Google Shape;160;p18"/>
          <p:cNvSpPr txBox="1"/>
          <p:nvPr/>
        </p:nvSpPr>
        <p:spPr>
          <a:xfrm>
            <a:off x="9089518" y="5841373"/>
            <a:ext cx="151100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a:solidFill>
                  <a:srgbClr val="C00000"/>
                </a:solidFill>
                <a:latin typeface="Verdana"/>
                <a:ea typeface="Verdana"/>
                <a:cs typeface="Verdana"/>
                <a:sym typeface="Verdana"/>
              </a:rPr>
              <a:t>In treatment</a:t>
            </a:r>
            <a:endParaRPr/>
          </a:p>
        </p:txBody>
      </p:sp>
      <p:sp>
        <p:nvSpPr>
          <p:cNvPr id="161" name="Google Shape;161;p18"/>
          <p:cNvSpPr txBox="1"/>
          <p:nvPr/>
        </p:nvSpPr>
        <p:spPr>
          <a:xfrm>
            <a:off x="10447328" y="5841372"/>
            <a:ext cx="151100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a:solidFill>
                  <a:srgbClr val="C00000"/>
                </a:solidFill>
                <a:latin typeface="Verdana"/>
                <a:ea typeface="Verdana"/>
                <a:cs typeface="Verdana"/>
                <a:sym typeface="Verdana"/>
              </a:rPr>
              <a:t>Viral suppression</a:t>
            </a:r>
            <a:endParaRPr/>
          </a:p>
        </p:txBody>
      </p:sp>
      <p:sp>
        <p:nvSpPr>
          <p:cNvPr id="162" name="Google Shape;162;p18"/>
          <p:cNvSpPr txBox="1"/>
          <p:nvPr/>
        </p:nvSpPr>
        <p:spPr>
          <a:xfrm>
            <a:off x="6330889" y="2529210"/>
            <a:ext cx="151100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a:solidFill>
                  <a:schemeClr val="dk1"/>
                </a:solidFill>
                <a:latin typeface="Verdana"/>
                <a:ea typeface="Verdana"/>
                <a:cs typeface="Verdana"/>
                <a:sym typeface="Verdana"/>
              </a:rPr>
              <a:t>2.4 milion</a:t>
            </a:r>
            <a:endParaRPr/>
          </a:p>
        </p:txBody>
      </p:sp>
      <p:sp>
        <p:nvSpPr>
          <p:cNvPr id="163" name="Google Shape;163;p18"/>
          <p:cNvSpPr txBox="1"/>
          <p:nvPr/>
        </p:nvSpPr>
        <p:spPr>
          <a:xfrm>
            <a:off x="7767995" y="4364417"/>
            <a:ext cx="151100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a:solidFill>
                  <a:schemeClr val="lt1"/>
                </a:solidFill>
                <a:latin typeface="Verdana"/>
                <a:ea typeface="Verdana"/>
                <a:cs typeface="Verdana"/>
                <a:sym typeface="Verdana"/>
              </a:rPr>
              <a:t>88%</a:t>
            </a:r>
            <a:endParaRPr/>
          </a:p>
        </p:txBody>
      </p:sp>
      <p:sp>
        <p:nvSpPr>
          <p:cNvPr id="164" name="Google Shape;164;p18"/>
          <p:cNvSpPr txBox="1"/>
          <p:nvPr/>
        </p:nvSpPr>
        <p:spPr>
          <a:xfrm>
            <a:off x="10491373" y="4382756"/>
            <a:ext cx="151100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a:solidFill>
                  <a:schemeClr val="lt1"/>
                </a:solidFill>
                <a:latin typeface="Verdana"/>
                <a:ea typeface="Verdana"/>
                <a:cs typeface="Verdana"/>
                <a:sym typeface="Verdana"/>
              </a:rPr>
              <a:t>89%</a:t>
            </a:r>
            <a:endParaRPr/>
          </a:p>
        </p:txBody>
      </p:sp>
      <p:sp>
        <p:nvSpPr>
          <p:cNvPr id="165" name="Google Shape;165;p18"/>
          <p:cNvSpPr txBox="1"/>
          <p:nvPr/>
        </p:nvSpPr>
        <p:spPr>
          <a:xfrm>
            <a:off x="9129684" y="4368232"/>
            <a:ext cx="151100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a:solidFill>
                  <a:schemeClr val="lt1"/>
                </a:solidFill>
                <a:latin typeface="Verdana"/>
                <a:ea typeface="Verdana"/>
                <a:cs typeface="Verdana"/>
                <a:sym typeface="Verdana"/>
              </a:rPr>
              <a:t>95%</a:t>
            </a:r>
            <a:endParaRPr/>
          </a:p>
        </p:txBody>
      </p:sp>
      <p:sp>
        <p:nvSpPr>
          <p:cNvPr id="166" name="Google Shape;166;p18"/>
          <p:cNvSpPr txBox="1"/>
          <p:nvPr/>
        </p:nvSpPr>
        <p:spPr>
          <a:xfrm>
            <a:off x="7703465" y="2737216"/>
            <a:ext cx="151100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a:solidFill>
                  <a:srgbClr val="C00000"/>
                </a:solidFill>
                <a:latin typeface="Verdana"/>
                <a:ea typeface="Verdana"/>
                <a:cs typeface="Verdana"/>
                <a:sym typeface="Verdana"/>
              </a:rPr>
              <a:t>7%</a:t>
            </a:r>
            <a:endParaRPr/>
          </a:p>
        </p:txBody>
      </p:sp>
      <p:sp>
        <p:nvSpPr>
          <p:cNvPr id="167" name="Google Shape;167;p18"/>
          <p:cNvSpPr txBox="1"/>
          <p:nvPr/>
        </p:nvSpPr>
        <p:spPr>
          <a:xfrm>
            <a:off x="9136150" y="3044993"/>
            <a:ext cx="151100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a:solidFill>
                  <a:srgbClr val="C00000"/>
                </a:solidFill>
                <a:latin typeface="Verdana"/>
                <a:ea typeface="Verdana"/>
                <a:cs typeface="Verdana"/>
                <a:sym typeface="Verdana"/>
              </a:rPr>
              <a:t>0%</a:t>
            </a:r>
            <a:endParaRPr/>
          </a:p>
        </p:txBody>
      </p:sp>
      <p:sp>
        <p:nvSpPr>
          <p:cNvPr id="168" name="Google Shape;168;p18"/>
          <p:cNvSpPr txBox="1"/>
          <p:nvPr/>
        </p:nvSpPr>
        <p:spPr>
          <a:xfrm>
            <a:off x="10519126" y="3198881"/>
            <a:ext cx="151100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a:solidFill>
                  <a:srgbClr val="C00000"/>
                </a:solidFill>
                <a:latin typeface="Verdana"/>
                <a:ea typeface="Verdana"/>
                <a:cs typeface="Verdana"/>
                <a:sym typeface="Verdana"/>
              </a:rPr>
              <a:t>6%</a:t>
            </a:r>
            <a:endParaRPr/>
          </a:p>
        </p:txBody>
      </p:sp>
      <p:sp>
        <p:nvSpPr>
          <p:cNvPr id="169" name="Google Shape;169;p18"/>
          <p:cNvSpPr/>
          <p:nvPr/>
        </p:nvSpPr>
        <p:spPr>
          <a:xfrm>
            <a:off x="5693785" y="2059248"/>
            <a:ext cx="637104" cy="535490"/>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
        <p:nvSpPr>
          <p:cNvPr id="170" name="Google Shape;170;p18"/>
          <p:cNvSpPr txBox="1"/>
          <p:nvPr/>
        </p:nvSpPr>
        <p:spPr>
          <a:xfrm>
            <a:off x="5958367" y="6251953"/>
            <a:ext cx="45801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1">
                <a:solidFill>
                  <a:schemeClr val="dk1"/>
                </a:solidFill>
                <a:latin typeface="Verdana"/>
                <a:ea typeface="Verdana"/>
                <a:cs typeface="Verdana"/>
                <a:sym typeface="Verdana"/>
              </a:rPr>
              <a:t>Source: </a:t>
            </a:r>
            <a:r>
              <a:rPr lang="en-GB" sz="1100">
                <a:solidFill>
                  <a:schemeClr val="dk1"/>
                </a:solidFill>
                <a:latin typeface="Verdana"/>
                <a:ea typeface="Verdana"/>
                <a:cs typeface="Verdana"/>
                <a:sym typeface="Verdana"/>
              </a:rPr>
              <a:t>National HIV Program, First Quarterly Report – 2025</a:t>
            </a:r>
            <a:endParaRPr sz="1100">
              <a:solidFill>
                <a:schemeClr val="dk1"/>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9"/>
          <p:cNvSpPr txBox="1">
            <a:spLocks noGrp="1"/>
          </p:cNvSpPr>
          <p:nvPr>
            <p:ph type="title"/>
          </p:nvPr>
        </p:nvSpPr>
        <p:spPr>
          <a:xfrm>
            <a:off x="4116391" y="441325"/>
            <a:ext cx="7632700" cy="122396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2"/>
              </a:buClr>
              <a:buSzPts val="4400"/>
              <a:buFont typeface="Verdana"/>
              <a:buNone/>
            </a:pPr>
            <a:r>
              <a:rPr lang="en-GB"/>
              <a:t>Background </a:t>
            </a:r>
            <a:endParaRPr/>
          </a:p>
        </p:txBody>
      </p:sp>
      <p:sp>
        <p:nvSpPr>
          <p:cNvPr id="177" name="Google Shape;177;p19"/>
          <p:cNvSpPr txBox="1"/>
          <p:nvPr/>
        </p:nvSpPr>
        <p:spPr>
          <a:xfrm>
            <a:off x="6268825" y="6466788"/>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78" name="Google Shape;178;p19"/>
          <p:cNvSpPr/>
          <p:nvPr/>
        </p:nvSpPr>
        <p:spPr>
          <a:xfrm>
            <a:off x="7315200" y="4080439"/>
            <a:ext cx="1077238" cy="2019736"/>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
        <p:nvSpPr>
          <p:cNvPr id="179" name="Google Shape;179;p19"/>
          <p:cNvSpPr/>
          <p:nvPr/>
        </p:nvSpPr>
        <p:spPr>
          <a:xfrm>
            <a:off x="5402729" y="1834412"/>
            <a:ext cx="2868138" cy="620690"/>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
        <p:nvSpPr>
          <p:cNvPr id="180" name="Google Shape;180;p19"/>
          <p:cNvSpPr/>
          <p:nvPr/>
        </p:nvSpPr>
        <p:spPr>
          <a:xfrm>
            <a:off x="8697702" y="1789918"/>
            <a:ext cx="3195704" cy="620690"/>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
        <p:nvSpPr>
          <p:cNvPr id="181" name="Google Shape;181;p19"/>
          <p:cNvSpPr/>
          <p:nvPr/>
        </p:nvSpPr>
        <p:spPr>
          <a:xfrm>
            <a:off x="8980715" y="5304241"/>
            <a:ext cx="1240972" cy="795934"/>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
        <p:nvSpPr>
          <p:cNvPr id="182" name="Google Shape;182;p19"/>
          <p:cNvSpPr/>
          <p:nvPr/>
        </p:nvSpPr>
        <p:spPr>
          <a:xfrm>
            <a:off x="5179502" y="6100175"/>
            <a:ext cx="1421714" cy="175364"/>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
        <p:nvSpPr>
          <p:cNvPr id="183" name="Google Shape;183;p19"/>
          <p:cNvSpPr/>
          <p:nvPr/>
        </p:nvSpPr>
        <p:spPr>
          <a:xfrm>
            <a:off x="10634442" y="5391923"/>
            <a:ext cx="1240972" cy="795934"/>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
        <p:nvSpPr>
          <p:cNvPr id="184" name="Google Shape;184;p19"/>
          <p:cNvSpPr/>
          <p:nvPr/>
        </p:nvSpPr>
        <p:spPr>
          <a:xfrm>
            <a:off x="8710824" y="5769429"/>
            <a:ext cx="1240972" cy="506110"/>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
        <p:nvSpPr>
          <p:cNvPr id="185" name="Google Shape;185;p19"/>
          <p:cNvSpPr/>
          <p:nvPr/>
        </p:nvSpPr>
        <p:spPr>
          <a:xfrm>
            <a:off x="3353844" y="4672889"/>
            <a:ext cx="1077238" cy="905538"/>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
        <p:nvSpPr>
          <p:cNvPr id="186" name="Google Shape;186;p19"/>
          <p:cNvSpPr txBox="1"/>
          <p:nvPr/>
        </p:nvSpPr>
        <p:spPr>
          <a:xfrm>
            <a:off x="3802744" y="1031100"/>
            <a:ext cx="45865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Verdana"/>
                <a:ea typeface="Verdana"/>
                <a:cs typeface="Verdana"/>
                <a:sym typeface="Verdana"/>
              </a:rPr>
              <a:t>The HIV funding scenario</a:t>
            </a:r>
            <a:endParaRPr/>
          </a:p>
        </p:txBody>
      </p:sp>
      <p:sp>
        <p:nvSpPr>
          <p:cNvPr id="187" name="Google Shape;187;p19"/>
          <p:cNvSpPr/>
          <p:nvPr/>
        </p:nvSpPr>
        <p:spPr>
          <a:xfrm>
            <a:off x="2338756" y="223100"/>
            <a:ext cx="1205056" cy="604745"/>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
        <p:nvSpPr>
          <p:cNvPr id="188" name="Google Shape;188;p19"/>
          <p:cNvSpPr/>
          <p:nvPr/>
        </p:nvSpPr>
        <p:spPr>
          <a:xfrm>
            <a:off x="383905" y="6351729"/>
            <a:ext cx="4795597" cy="318893"/>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grpSp>
        <p:nvGrpSpPr>
          <p:cNvPr id="189" name="Google Shape;189;p19"/>
          <p:cNvGrpSpPr/>
          <p:nvPr/>
        </p:nvGrpSpPr>
        <p:grpSpPr>
          <a:xfrm>
            <a:off x="1624909" y="2182307"/>
            <a:ext cx="10547506" cy="4441183"/>
            <a:chOff x="-413667" y="2539736"/>
            <a:chExt cx="8550075" cy="4074079"/>
          </a:xfrm>
        </p:grpSpPr>
        <p:pic>
          <p:nvPicPr>
            <p:cNvPr id="190" name="Google Shape;190;p19"/>
            <p:cNvPicPr preferRelativeResize="0"/>
            <p:nvPr/>
          </p:nvPicPr>
          <p:blipFill rotWithShape="1">
            <a:blip r:embed="rId3">
              <a:alphaModFix/>
            </a:blip>
            <a:srcRect/>
            <a:stretch/>
          </p:blipFill>
          <p:spPr>
            <a:xfrm>
              <a:off x="-413667" y="2539736"/>
              <a:ext cx="8550075" cy="4074079"/>
            </a:xfrm>
            <a:prstGeom prst="rect">
              <a:avLst/>
            </a:prstGeom>
            <a:noFill/>
            <a:ln>
              <a:noFill/>
            </a:ln>
          </p:spPr>
        </p:pic>
        <p:sp>
          <p:nvSpPr>
            <p:cNvPr id="191" name="Google Shape;191;p19"/>
            <p:cNvSpPr/>
            <p:nvPr/>
          </p:nvSpPr>
          <p:spPr>
            <a:xfrm>
              <a:off x="6601216" y="2886677"/>
              <a:ext cx="1535192" cy="1193761"/>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grpSp>
      <p:grpSp>
        <p:nvGrpSpPr>
          <p:cNvPr id="192" name="Google Shape;192;p19"/>
          <p:cNvGrpSpPr/>
          <p:nvPr/>
        </p:nvGrpSpPr>
        <p:grpSpPr>
          <a:xfrm>
            <a:off x="9951796" y="2766547"/>
            <a:ext cx="1955617" cy="2018119"/>
            <a:chOff x="6901609" y="2882801"/>
            <a:chExt cx="2856243" cy="2518896"/>
          </a:xfrm>
        </p:grpSpPr>
        <p:pic>
          <p:nvPicPr>
            <p:cNvPr id="193" name="Google Shape;193;p19"/>
            <p:cNvPicPr preferRelativeResize="0"/>
            <p:nvPr/>
          </p:nvPicPr>
          <p:blipFill rotWithShape="1">
            <a:blip r:embed="rId4">
              <a:alphaModFix/>
            </a:blip>
            <a:srcRect/>
            <a:stretch/>
          </p:blipFill>
          <p:spPr>
            <a:xfrm>
              <a:off x="6901609" y="2886677"/>
              <a:ext cx="652050" cy="2505246"/>
            </a:xfrm>
            <a:prstGeom prst="rect">
              <a:avLst/>
            </a:prstGeom>
            <a:noFill/>
            <a:ln>
              <a:noFill/>
            </a:ln>
          </p:spPr>
        </p:pic>
        <p:sp>
          <p:nvSpPr>
            <p:cNvPr id="194" name="Google Shape;194;p19"/>
            <p:cNvSpPr txBox="1"/>
            <p:nvPr/>
          </p:nvSpPr>
          <p:spPr>
            <a:xfrm>
              <a:off x="7456021" y="2882801"/>
              <a:ext cx="1051684" cy="326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dk1"/>
                  </a:solidFill>
                  <a:latin typeface="Verdana"/>
                  <a:ea typeface="Verdana"/>
                  <a:cs typeface="Verdana"/>
                  <a:sym typeface="Verdana"/>
                </a:rPr>
                <a:t>PEPFAR</a:t>
              </a:r>
              <a:endParaRPr sz="1100">
                <a:solidFill>
                  <a:schemeClr val="dk1"/>
                </a:solidFill>
                <a:latin typeface="Verdana"/>
                <a:ea typeface="Verdana"/>
                <a:cs typeface="Verdana"/>
                <a:sym typeface="Verdana"/>
              </a:endParaRPr>
            </a:p>
          </p:txBody>
        </p:sp>
        <p:sp>
          <p:nvSpPr>
            <p:cNvPr id="195" name="Google Shape;195;p19"/>
            <p:cNvSpPr txBox="1"/>
            <p:nvPr/>
          </p:nvSpPr>
          <p:spPr>
            <a:xfrm>
              <a:off x="7453749" y="3260495"/>
              <a:ext cx="1501201" cy="326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dk1"/>
                  </a:solidFill>
                  <a:latin typeface="Verdana"/>
                  <a:ea typeface="Verdana"/>
                  <a:cs typeface="Verdana"/>
                  <a:sym typeface="Verdana"/>
                </a:rPr>
                <a:t>Global Fund</a:t>
              </a:r>
              <a:endParaRPr sz="1100">
                <a:solidFill>
                  <a:schemeClr val="dk1"/>
                </a:solidFill>
                <a:latin typeface="Verdana"/>
                <a:ea typeface="Verdana"/>
                <a:cs typeface="Verdana"/>
                <a:sym typeface="Verdana"/>
              </a:endParaRPr>
            </a:p>
          </p:txBody>
        </p:sp>
        <p:sp>
          <p:nvSpPr>
            <p:cNvPr id="196" name="Google Shape;196;p19"/>
            <p:cNvSpPr txBox="1"/>
            <p:nvPr/>
          </p:nvSpPr>
          <p:spPr>
            <a:xfrm>
              <a:off x="7488504" y="5075171"/>
              <a:ext cx="1735326" cy="326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dk1"/>
                  </a:solidFill>
                  <a:latin typeface="Verdana"/>
                  <a:ea typeface="Verdana"/>
                  <a:cs typeface="Verdana"/>
                  <a:sym typeface="Verdana"/>
                </a:rPr>
                <a:t>Public sources</a:t>
              </a:r>
              <a:endParaRPr sz="1100">
                <a:solidFill>
                  <a:schemeClr val="dk1"/>
                </a:solidFill>
                <a:latin typeface="Verdana"/>
                <a:ea typeface="Verdana"/>
                <a:cs typeface="Verdana"/>
                <a:sym typeface="Verdana"/>
              </a:endParaRPr>
            </a:p>
          </p:txBody>
        </p:sp>
        <p:sp>
          <p:nvSpPr>
            <p:cNvPr id="197" name="Google Shape;197;p19"/>
            <p:cNvSpPr txBox="1"/>
            <p:nvPr/>
          </p:nvSpPr>
          <p:spPr>
            <a:xfrm>
              <a:off x="7489384" y="4743607"/>
              <a:ext cx="1850047" cy="326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dirty="0">
                  <a:solidFill>
                    <a:schemeClr val="dk1"/>
                  </a:solidFill>
                  <a:latin typeface="Verdana"/>
                  <a:ea typeface="Verdana"/>
                  <a:cs typeface="Verdana"/>
                  <a:sym typeface="Verdana"/>
                </a:rPr>
                <a:t>Private sources</a:t>
              </a:r>
              <a:endParaRPr sz="1100" dirty="0">
                <a:solidFill>
                  <a:schemeClr val="dk1"/>
                </a:solidFill>
                <a:latin typeface="Verdana"/>
                <a:ea typeface="Verdana"/>
                <a:cs typeface="Verdana"/>
                <a:sym typeface="Verdana"/>
              </a:endParaRPr>
            </a:p>
          </p:txBody>
        </p:sp>
        <p:sp>
          <p:nvSpPr>
            <p:cNvPr id="198" name="Google Shape;198;p19"/>
            <p:cNvSpPr txBox="1"/>
            <p:nvPr/>
          </p:nvSpPr>
          <p:spPr>
            <a:xfrm>
              <a:off x="7493407" y="4376357"/>
              <a:ext cx="2264445" cy="326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dk1"/>
                  </a:solidFill>
                  <a:latin typeface="Verdana"/>
                  <a:ea typeface="Verdana"/>
                  <a:cs typeface="Verdana"/>
                  <a:sym typeface="Verdana"/>
                </a:rPr>
                <a:t>International NGOs</a:t>
              </a:r>
              <a:endParaRPr/>
            </a:p>
          </p:txBody>
        </p:sp>
        <p:sp>
          <p:nvSpPr>
            <p:cNvPr id="199" name="Google Shape;199;p19"/>
            <p:cNvSpPr txBox="1"/>
            <p:nvPr/>
          </p:nvSpPr>
          <p:spPr>
            <a:xfrm>
              <a:off x="7453666" y="3600394"/>
              <a:ext cx="1873459" cy="326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dk1"/>
                  </a:solidFill>
                  <a:latin typeface="Verdana"/>
                  <a:ea typeface="Verdana"/>
                  <a:cs typeface="Verdana"/>
                  <a:sym typeface="Verdana"/>
                </a:rPr>
                <a:t>Other bilaterals</a:t>
              </a:r>
              <a:endParaRPr sz="1100">
                <a:solidFill>
                  <a:schemeClr val="dk1"/>
                </a:solidFill>
                <a:latin typeface="Verdana"/>
                <a:ea typeface="Verdana"/>
                <a:cs typeface="Verdana"/>
                <a:sym typeface="Verdana"/>
              </a:endParaRPr>
            </a:p>
          </p:txBody>
        </p:sp>
        <p:sp>
          <p:nvSpPr>
            <p:cNvPr id="200" name="Google Shape;200;p19"/>
            <p:cNvSpPr txBox="1"/>
            <p:nvPr/>
          </p:nvSpPr>
          <p:spPr>
            <a:xfrm>
              <a:off x="7477620" y="3986630"/>
              <a:ext cx="2215281" cy="326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dk1"/>
                  </a:solidFill>
                  <a:latin typeface="Verdana"/>
                  <a:ea typeface="Verdana"/>
                  <a:cs typeface="Verdana"/>
                  <a:sym typeface="Verdana"/>
                </a:rPr>
                <a:t>Other multilaterals</a:t>
              </a:r>
              <a:endParaRPr/>
            </a:p>
          </p:txBody>
        </p:sp>
      </p:grpSp>
      <p:sp>
        <p:nvSpPr>
          <p:cNvPr id="201" name="Google Shape;201;p19"/>
          <p:cNvSpPr txBox="1"/>
          <p:nvPr/>
        </p:nvSpPr>
        <p:spPr>
          <a:xfrm>
            <a:off x="2338756" y="1573604"/>
            <a:ext cx="8479874" cy="646290"/>
          </a:xfrm>
          <a:prstGeom prst="rect">
            <a:avLst/>
          </a:prstGeom>
          <a:solidFill>
            <a:srgbClr val="F2F2F2"/>
          </a:solid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dirty="0">
                <a:solidFill>
                  <a:schemeClr val="dk1"/>
                </a:solidFill>
                <a:latin typeface="Verdana"/>
                <a:ea typeface="Verdana"/>
                <a:cs typeface="Verdana"/>
                <a:sym typeface="Verdana"/>
              </a:rPr>
              <a:t>Mozambique relies heavily on external funds for HIV response, with PEPFAR and the Global Fund being the major funders for over a decade  </a:t>
            </a:r>
            <a:endParaRPr dirty="0"/>
          </a:p>
        </p:txBody>
      </p:sp>
      <p:sp>
        <p:nvSpPr>
          <p:cNvPr id="202" name="Google Shape;202;p19"/>
          <p:cNvSpPr/>
          <p:nvPr/>
        </p:nvSpPr>
        <p:spPr>
          <a:xfrm>
            <a:off x="9969105" y="2505728"/>
            <a:ext cx="209683" cy="2742583"/>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
        <p:nvSpPr>
          <p:cNvPr id="203" name="Google Shape;203;p19"/>
          <p:cNvSpPr txBox="1"/>
          <p:nvPr/>
        </p:nvSpPr>
        <p:spPr>
          <a:xfrm>
            <a:off x="7492763" y="4702144"/>
            <a:ext cx="66877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Verdana"/>
                <a:ea typeface="Verdana"/>
                <a:cs typeface="Verdana"/>
                <a:sym typeface="Verdana"/>
              </a:rPr>
              <a:t>69%</a:t>
            </a:r>
            <a:endParaRPr/>
          </a:p>
        </p:txBody>
      </p:sp>
      <p:sp>
        <p:nvSpPr>
          <p:cNvPr id="204" name="Google Shape;204;p19"/>
          <p:cNvSpPr/>
          <p:nvPr/>
        </p:nvSpPr>
        <p:spPr>
          <a:xfrm>
            <a:off x="3757307" y="2288442"/>
            <a:ext cx="4795597" cy="242436"/>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
        <p:nvSpPr>
          <p:cNvPr id="205" name="Google Shape;205;p19"/>
          <p:cNvSpPr txBox="1"/>
          <p:nvPr/>
        </p:nvSpPr>
        <p:spPr>
          <a:xfrm>
            <a:off x="2218226" y="6518740"/>
            <a:ext cx="461857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1">
                <a:solidFill>
                  <a:schemeClr val="dk1"/>
                </a:solidFill>
                <a:latin typeface="Verdana"/>
                <a:ea typeface="Verdana"/>
                <a:cs typeface="Verdana"/>
                <a:sym typeface="Verdana"/>
              </a:rPr>
              <a:t>Source: </a:t>
            </a:r>
            <a:r>
              <a:rPr lang="en-GB" sz="1100">
                <a:solidFill>
                  <a:schemeClr val="dk1"/>
                </a:solidFill>
                <a:latin typeface="Verdana"/>
                <a:ea typeface="Verdana"/>
                <a:cs typeface="Verdana"/>
                <a:sym typeface="Verdana"/>
              </a:rPr>
              <a:t>CNCS, Megas (2008, 2010, 2014, 2016, 2020, 2023)</a:t>
            </a:r>
            <a:endParaRPr sz="1100">
              <a:solidFill>
                <a:schemeClr val="dk1"/>
              </a:solidFill>
              <a:latin typeface="Verdana"/>
              <a:ea typeface="Verdana"/>
              <a:cs typeface="Verdana"/>
              <a:sym typeface="Verdana"/>
            </a:endParaRPr>
          </a:p>
        </p:txBody>
      </p:sp>
      <p:sp>
        <p:nvSpPr>
          <p:cNvPr id="206" name="Google Shape;206;p19"/>
          <p:cNvSpPr txBox="1"/>
          <p:nvPr/>
        </p:nvSpPr>
        <p:spPr>
          <a:xfrm>
            <a:off x="8099892" y="4716333"/>
            <a:ext cx="66877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Verdana"/>
                <a:ea typeface="Verdana"/>
                <a:cs typeface="Verdana"/>
                <a:sym typeface="Verdana"/>
              </a:rPr>
              <a:t>68%</a:t>
            </a:r>
            <a:endParaRPr/>
          </a:p>
        </p:txBody>
      </p:sp>
      <p:sp>
        <p:nvSpPr>
          <p:cNvPr id="207" name="Google Shape;207;p19"/>
          <p:cNvSpPr txBox="1"/>
          <p:nvPr/>
        </p:nvSpPr>
        <p:spPr>
          <a:xfrm>
            <a:off x="8736214" y="4716333"/>
            <a:ext cx="66877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Verdana"/>
                <a:ea typeface="Verdana"/>
                <a:cs typeface="Verdana"/>
                <a:sym typeface="Verdana"/>
              </a:rPr>
              <a:t>70%</a:t>
            </a:r>
            <a:endParaRPr/>
          </a:p>
        </p:txBody>
      </p:sp>
      <p:sp>
        <p:nvSpPr>
          <p:cNvPr id="208" name="Google Shape;208;p19"/>
          <p:cNvSpPr txBox="1"/>
          <p:nvPr/>
        </p:nvSpPr>
        <p:spPr>
          <a:xfrm>
            <a:off x="9313654" y="4730715"/>
            <a:ext cx="66877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Verdana"/>
                <a:ea typeface="Verdana"/>
                <a:cs typeface="Verdana"/>
                <a:sym typeface="Verdana"/>
              </a:rPr>
              <a:t>67%</a:t>
            </a:r>
            <a:endParaRPr/>
          </a:p>
        </p:txBody>
      </p:sp>
      <p:sp>
        <p:nvSpPr>
          <p:cNvPr id="209" name="Google Shape;209;p19"/>
          <p:cNvSpPr txBox="1"/>
          <p:nvPr/>
        </p:nvSpPr>
        <p:spPr>
          <a:xfrm>
            <a:off x="7578356" y="2789885"/>
            <a:ext cx="54053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Verdana"/>
                <a:ea typeface="Verdana"/>
                <a:cs typeface="Verdana"/>
                <a:sym typeface="Verdana"/>
              </a:rPr>
              <a:t>2%</a:t>
            </a:r>
            <a:endParaRPr/>
          </a:p>
        </p:txBody>
      </p:sp>
      <p:sp>
        <p:nvSpPr>
          <p:cNvPr id="210" name="Google Shape;210;p19"/>
          <p:cNvSpPr txBox="1"/>
          <p:nvPr/>
        </p:nvSpPr>
        <p:spPr>
          <a:xfrm>
            <a:off x="8195681" y="2748632"/>
            <a:ext cx="54053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Verdana"/>
                <a:ea typeface="Verdana"/>
                <a:cs typeface="Verdana"/>
                <a:sym typeface="Verdana"/>
              </a:rPr>
              <a:t>2%</a:t>
            </a:r>
            <a:endParaRPr/>
          </a:p>
        </p:txBody>
      </p:sp>
      <p:sp>
        <p:nvSpPr>
          <p:cNvPr id="211" name="Google Shape;211;p19"/>
          <p:cNvSpPr txBox="1"/>
          <p:nvPr/>
        </p:nvSpPr>
        <p:spPr>
          <a:xfrm>
            <a:off x="8827648" y="2612484"/>
            <a:ext cx="54053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Verdana"/>
                <a:ea typeface="Verdana"/>
                <a:cs typeface="Verdana"/>
                <a:sym typeface="Verdana"/>
              </a:rPr>
              <a:t>2%</a:t>
            </a:r>
            <a:endParaRPr/>
          </a:p>
        </p:txBody>
      </p:sp>
      <p:sp>
        <p:nvSpPr>
          <p:cNvPr id="212" name="Google Shape;212;p19"/>
          <p:cNvSpPr txBox="1"/>
          <p:nvPr/>
        </p:nvSpPr>
        <p:spPr>
          <a:xfrm>
            <a:off x="9447825" y="2458596"/>
            <a:ext cx="54053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Verdana"/>
                <a:ea typeface="Verdana"/>
                <a:cs typeface="Verdana"/>
                <a:sym typeface="Verdana"/>
              </a:rPr>
              <a:t>5%</a:t>
            </a:r>
            <a:endParaRPr/>
          </a:p>
        </p:txBody>
      </p:sp>
      <p:sp>
        <p:nvSpPr>
          <p:cNvPr id="213" name="Google Shape;213;p19"/>
          <p:cNvSpPr txBox="1"/>
          <p:nvPr/>
        </p:nvSpPr>
        <p:spPr>
          <a:xfrm rot="-5400000">
            <a:off x="1076842" y="4091320"/>
            <a:ext cx="1465466"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dk1"/>
                </a:solidFill>
                <a:latin typeface="Verdana"/>
                <a:ea typeface="Verdana"/>
                <a:cs typeface="Verdana"/>
                <a:sym typeface="Verdana"/>
              </a:rPr>
              <a:t>US$ millions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0"/>
          <p:cNvSpPr txBox="1">
            <a:spLocks noGrp="1"/>
          </p:cNvSpPr>
          <p:nvPr>
            <p:ph type="body" idx="1"/>
          </p:nvPr>
        </p:nvSpPr>
        <p:spPr>
          <a:xfrm>
            <a:off x="4116388" y="2097091"/>
            <a:ext cx="7632704" cy="4103687"/>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2000"/>
              <a:buFont typeface="Courier New"/>
              <a:buNone/>
            </a:pPr>
            <a:endParaRPr/>
          </a:p>
          <a:p>
            <a:pPr marL="457200" lvl="0" indent="-457200" algn="l" rtl="0">
              <a:lnSpc>
                <a:spcPct val="100000"/>
              </a:lnSpc>
              <a:spcBef>
                <a:spcPts val="1000"/>
              </a:spcBef>
              <a:spcAft>
                <a:spcPts val="0"/>
              </a:spcAft>
              <a:buClr>
                <a:schemeClr val="dk1"/>
              </a:buClr>
              <a:buSzPts val="2000"/>
              <a:buAutoNum type="arabicPeriod"/>
            </a:pPr>
            <a:r>
              <a:rPr lang="en-GB"/>
              <a:t>Assess the impact of the U.S. Government funding freeze on HIV service provision </a:t>
            </a:r>
            <a:endParaRPr/>
          </a:p>
          <a:p>
            <a:pPr marL="457200" lvl="0" indent="-330200" algn="l" rtl="0">
              <a:lnSpc>
                <a:spcPct val="100000"/>
              </a:lnSpc>
              <a:spcBef>
                <a:spcPts val="1000"/>
              </a:spcBef>
              <a:spcAft>
                <a:spcPts val="0"/>
              </a:spcAft>
              <a:buClr>
                <a:schemeClr val="dk1"/>
              </a:buClr>
              <a:buSzPts val="2000"/>
              <a:buNone/>
            </a:pPr>
            <a:endParaRPr/>
          </a:p>
          <a:p>
            <a:pPr marL="457200" lvl="0" indent="-457200" algn="l" rtl="0">
              <a:lnSpc>
                <a:spcPct val="100000"/>
              </a:lnSpc>
              <a:spcBef>
                <a:spcPts val="1000"/>
              </a:spcBef>
              <a:spcAft>
                <a:spcPts val="0"/>
              </a:spcAft>
              <a:buClr>
                <a:schemeClr val="dk1"/>
              </a:buClr>
              <a:buSzPts val="2000"/>
              <a:buAutoNum type="arabicPeriod"/>
            </a:pPr>
            <a:r>
              <a:rPr lang="en-GB"/>
              <a:t>Predict the impact of potential fund interruption on the HIV epidemic in Mozambique.</a:t>
            </a:r>
            <a:endParaRPr/>
          </a:p>
          <a:p>
            <a:pPr marL="0" lvl="0" indent="0" algn="l" rtl="0">
              <a:lnSpc>
                <a:spcPct val="100000"/>
              </a:lnSpc>
              <a:spcBef>
                <a:spcPts val="1000"/>
              </a:spcBef>
              <a:spcAft>
                <a:spcPts val="0"/>
              </a:spcAft>
              <a:buClr>
                <a:schemeClr val="dk1"/>
              </a:buClr>
              <a:buSzPts val="2000"/>
              <a:buFont typeface="Courier New"/>
              <a:buNone/>
            </a:pPr>
            <a:endParaRPr b="1"/>
          </a:p>
          <a:p>
            <a:pPr marL="457200" lvl="0" indent="-330200" algn="l" rtl="0">
              <a:lnSpc>
                <a:spcPct val="100000"/>
              </a:lnSpc>
              <a:spcBef>
                <a:spcPts val="1000"/>
              </a:spcBef>
              <a:spcAft>
                <a:spcPts val="0"/>
              </a:spcAft>
              <a:buClr>
                <a:schemeClr val="dk1"/>
              </a:buClr>
              <a:buSzPts val="2000"/>
              <a:buFont typeface="Arial"/>
              <a:buNone/>
            </a:pPr>
            <a:endParaRPr/>
          </a:p>
          <a:p>
            <a:pPr marL="457200" lvl="0" indent="-330200" algn="l" rtl="0">
              <a:lnSpc>
                <a:spcPct val="100000"/>
              </a:lnSpc>
              <a:spcBef>
                <a:spcPts val="1000"/>
              </a:spcBef>
              <a:spcAft>
                <a:spcPts val="0"/>
              </a:spcAft>
              <a:buClr>
                <a:schemeClr val="dk1"/>
              </a:buClr>
              <a:buSzPts val="2000"/>
              <a:buFont typeface="Arial"/>
              <a:buNone/>
            </a:pPr>
            <a:endParaRPr/>
          </a:p>
        </p:txBody>
      </p:sp>
      <p:sp>
        <p:nvSpPr>
          <p:cNvPr id="220" name="Google Shape;220;p20"/>
          <p:cNvSpPr txBox="1">
            <a:spLocks noGrp="1"/>
          </p:cNvSpPr>
          <p:nvPr>
            <p:ph type="title"/>
          </p:nvPr>
        </p:nvSpPr>
        <p:spPr>
          <a:xfrm>
            <a:off x="4116391" y="441325"/>
            <a:ext cx="7632700" cy="122396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2"/>
              </a:buClr>
              <a:buSzPts val="4400"/>
              <a:buFont typeface="Verdana"/>
              <a:buNone/>
            </a:pPr>
            <a:r>
              <a:rPr lang="en-GB"/>
              <a:t>Aims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1"/>
          <p:cNvSpPr txBox="1">
            <a:spLocks noGrp="1"/>
          </p:cNvSpPr>
          <p:nvPr>
            <p:ph type="title"/>
          </p:nvPr>
        </p:nvSpPr>
        <p:spPr>
          <a:xfrm>
            <a:off x="4116391" y="441325"/>
            <a:ext cx="7632700" cy="575945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dk2"/>
              </a:buClr>
              <a:buSzPts val="5400"/>
              <a:buFont typeface="Verdana"/>
              <a:buNone/>
            </a:pPr>
            <a:r>
              <a:rPr lang="en-GB" sz="5400"/>
              <a:t>The Impact on HIV Service Provision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2"/>
          <p:cNvSpPr txBox="1">
            <a:spLocks noGrp="1"/>
          </p:cNvSpPr>
          <p:nvPr>
            <p:ph type="body" idx="1"/>
          </p:nvPr>
        </p:nvSpPr>
        <p:spPr>
          <a:xfrm>
            <a:off x="3752850" y="1936141"/>
            <a:ext cx="8439150" cy="46672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700"/>
              <a:buFont typeface="Courier New"/>
              <a:buNone/>
            </a:pPr>
            <a:endParaRPr sz="700" b="1"/>
          </a:p>
          <a:p>
            <a:pPr marL="457200" lvl="0" indent="-457200" algn="l" rtl="0">
              <a:lnSpc>
                <a:spcPct val="100000"/>
              </a:lnSpc>
              <a:spcBef>
                <a:spcPts val="1000"/>
              </a:spcBef>
              <a:spcAft>
                <a:spcPts val="0"/>
              </a:spcAft>
              <a:buClr>
                <a:schemeClr val="dk1"/>
              </a:buClr>
              <a:buSzPts val="2000"/>
              <a:buFont typeface="Arial"/>
              <a:buChar char="•"/>
            </a:pPr>
            <a:r>
              <a:rPr lang="en-GB"/>
              <a:t>Analysed routinely collected data from the national District Health Information System (DHIS-2)</a:t>
            </a:r>
            <a:endParaRPr/>
          </a:p>
          <a:p>
            <a:pPr marL="457200" lvl="0" indent="-406400" algn="l" rtl="0">
              <a:lnSpc>
                <a:spcPct val="100000"/>
              </a:lnSpc>
              <a:spcBef>
                <a:spcPts val="1000"/>
              </a:spcBef>
              <a:spcAft>
                <a:spcPts val="0"/>
              </a:spcAft>
              <a:buClr>
                <a:schemeClr val="dk1"/>
              </a:buClr>
              <a:buSzPts val="800"/>
              <a:buFont typeface="Arial"/>
              <a:buNone/>
            </a:pPr>
            <a:endParaRPr sz="800"/>
          </a:p>
          <a:p>
            <a:pPr marL="457200" lvl="0" indent="-457200" algn="l" rtl="0">
              <a:lnSpc>
                <a:spcPct val="100000"/>
              </a:lnSpc>
              <a:spcBef>
                <a:spcPts val="1000"/>
              </a:spcBef>
              <a:spcAft>
                <a:spcPts val="0"/>
              </a:spcAft>
              <a:buClr>
                <a:schemeClr val="dk1"/>
              </a:buClr>
              <a:buSzPts val="2000"/>
              <a:buFont typeface="Arial"/>
              <a:buChar char="•"/>
            </a:pPr>
            <a:r>
              <a:rPr lang="en-GB"/>
              <a:t>Compared selected health services indicators in February 2024 to February 2025 (later expanded to the most updated available data)</a:t>
            </a:r>
            <a:endParaRPr/>
          </a:p>
          <a:p>
            <a:pPr marL="1143000" lvl="1" indent="-457200" algn="l" rtl="0">
              <a:lnSpc>
                <a:spcPct val="100000"/>
              </a:lnSpc>
              <a:spcBef>
                <a:spcPts val="500"/>
              </a:spcBef>
              <a:spcAft>
                <a:spcPts val="0"/>
              </a:spcAft>
              <a:buClr>
                <a:schemeClr val="dk1"/>
              </a:buClr>
              <a:buSzPts val="2000"/>
              <a:buChar char="•"/>
            </a:pPr>
            <a:r>
              <a:rPr lang="en-GB" sz="2000"/>
              <a:t>ART initiation </a:t>
            </a:r>
            <a:endParaRPr sz="2000">
              <a:solidFill>
                <a:srgbClr val="C00000"/>
              </a:solidFill>
            </a:endParaRPr>
          </a:p>
          <a:p>
            <a:pPr marL="1143000" lvl="1" indent="-457200" algn="l" rtl="0">
              <a:lnSpc>
                <a:spcPct val="100000"/>
              </a:lnSpc>
              <a:spcBef>
                <a:spcPts val="500"/>
              </a:spcBef>
              <a:spcAft>
                <a:spcPts val="0"/>
              </a:spcAft>
              <a:buClr>
                <a:schemeClr val="dk1"/>
              </a:buClr>
              <a:buSzPts val="2000"/>
              <a:buChar char="•"/>
            </a:pPr>
            <a:r>
              <a:rPr lang="en-GB" sz="2000"/>
              <a:t>Interruption in treatment </a:t>
            </a:r>
            <a:endParaRPr/>
          </a:p>
          <a:p>
            <a:pPr marL="1143000" lvl="1" indent="-457200" algn="l" rtl="0">
              <a:lnSpc>
                <a:spcPct val="100000"/>
              </a:lnSpc>
              <a:spcBef>
                <a:spcPts val="500"/>
              </a:spcBef>
              <a:spcAft>
                <a:spcPts val="0"/>
              </a:spcAft>
              <a:buClr>
                <a:schemeClr val="dk1"/>
              </a:buClr>
              <a:buSzPts val="2000"/>
              <a:buChar char="•"/>
            </a:pPr>
            <a:r>
              <a:rPr lang="en-GB" sz="2000"/>
              <a:t>Viral load cascade performance </a:t>
            </a:r>
            <a:endParaRPr/>
          </a:p>
          <a:p>
            <a:pPr marL="1143000" lvl="1" indent="-406400" algn="l" rtl="0">
              <a:lnSpc>
                <a:spcPct val="100000"/>
              </a:lnSpc>
              <a:spcBef>
                <a:spcPts val="500"/>
              </a:spcBef>
              <a:spcAft>
                <a:spcPts val="0"/>
              </a:spcAft>
              <a:buClr>
                <a:schemeClr val="dk1"/>
              </a:buClr>
              <a:buSzPts val="800"/>
              <a:buNone/>
            </a:pPr>
            <a:endParaRPr sz="800"/>
          </a:p>
          <a:p>
            <a:pPr marL="457200" lvl="0" indent="-457200" algn="l" rtl="0">
              <a:lnSpc>
                <a:spcPct val="100000"/>
              </a:lnSpc>
              <a:spcBef>
                <a:spcPts val="1000"/>
              </a:spcBef>
              <a:spcAft>
                <a:spcPts val="0"/>
              </a:spcAft>
              <a:buClr>
                <a:schemeClr val="dk1"/>
              </a:buClr>
              <a:buSzPts val="2000"/>
              <a:buFont typeface="Arial"/>
              <a:buChar char="•"/>
            </a:pPr>
            <a:r>
              <a:rPr lang="en-GB"/>
              <a:t>Measured the absolute variation and relative change </a:t>
            </a:r>
            <a:endParaRPr/>
          </a:p>
          <a:p>
            <a:pPr marL="457200" lvl="0" indent="-342900" algn="l" rtl="0">
              <a:lnSpc>
                <a:spcPct val="100000"/>
              </a:lnSpc>
              <a:spcBef>
                <a:spcPts val="1000"/>
              </a:spcBef>
              <a:spcAft>
                <a:spcPts val="0"/>
              </a:spcAft>
              <a:buClr>
                <a:schemeClr val="dk1"/>
              </a:buClr>
              <a:buSzPts val="1800"/>
              <a:buFont typeface="Arial"/>
              <a:buNone/>
            </a:pPr>
            <a:endParaRPr sz="1800"/>
          </a:p>
          <a:p>
            <a:pPr marL="457200" lvl="0" indent="-342900" algn="l" rtl="0">
              <a:lnSpc>
                <a:spcPct val="100000"/>
              </a:lnSpc>
              <a:spcBef>
                <a:spcPts val="1000"/>
              </a:spcBef>
              <a:spcAft>
                <a:spcPts val="0"/>
              </a:spcAft>
              <a:buClr>
                <a:schemeClr val="dk1"/>
              </a:buClr>
              <a:buSzPts val="1800"/>
              <a:buFont typeface="Arial"/>
              <a:buNone/>
            </a:pPr>
            <a:endParaRPr sz="1800"/>
          </a:p>
        </p:txBody>
      </p:sp>
      <p:sp>
        <p:nvSpPr>
          <p:cNvPr id="232" name="Google Shape;232;p22"/>
          <p:cNvSpPr txBox="1">
            <a:spLocks noGrp="1"/>
          </p:cNvSpPr>
          <p:nvPr>
            <p:ph type="title"/>
          </p:nvPr>
        </p:nvSpPr>
        <p:spPr>
          <a:xfrm>
            <a:off x="4116391" y="441325"/>
            <a:ext cx="7632700" cy="122396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2"/>
              </a:buClr>
              <a:buSzPts val="4400"/>
              <a:buFont typeface="Verdana"/>
              <a:buNone/>
            </a:pPr>
            <a:r>
              <a:rPr lang="en-GB"/>
              <a:t>Methods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3"/>
          <p:cNvSpPr txBox="1">
            <a:spLocks noGrp="1"/>
          </p:cNvSpPr>
          <p:nvPr>
            <p:ph type="title"/>
          </p:nvPr>
        </p:nvSpPr>
        <p:spPr>
          <a:xfrm>
            <a:off x="4116391" y="441325"/>
            <a:ext cx="7632700" cy="122396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2"/>
              </a:buClr>
              <a:buSzPts val="4400"/>
              <a:buFont typeface="Verdana"/>
              <a:buNone/>
            </a:pPr>
            <a:r>
              <a:rPr lang="en-GB"/>
              <a:t>Results </a:t>
            </a:r>
            <a:endParaRPr/>
          </a:p>
        </p:txBody>
      </p:sp>
      <p:sp>
        <p:nvSpPr>
          <p:cNvPr id="239" name="Google Shape;239;p23"/>
          <p:cNvSpPr txBox="1"/>
          <p:nvPr/>
        </p:nvSpPr>
        <p:spPr>
          <a:xfrm>
            <a:off x="6268825" y="6466788"/>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40" name="Google Shape;240;p23"/>
          <p:cNvSpPr txBox="1"/>
          <p:nvPr/>
        </p:nvSpPr>
        <p:spPr>
          <a:xfrm>
            <a:off x="3349095" y="1251466"/>
            <a:ext cx="365035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Verdana"/>
                <a:ea typeface="Verdana"/>
                <a:cs typeface="Verdana"/>
                <a:sym typeface="Verdana"/>
              </a:rPr>
              <a:t>Treatment initiation</a:t>
            </a:r>
            <a:endParaRPr/>
          </a:p>
        </p:txBody>
      </p:sp>
      <p:sp>
        <p:nvSpPr>
          <p:cNvPr id="241" name="Google Shape;241;p23"/>
          <p:cNvSpPr txBox="1"/>
          <p:nvPr/>
        </p:nvSpPr>
        <p:spPr>
          <a:xfrm>
            <a:off x="385948" y="1906143"/>
            <a:ext cx="10996175" cy="400110"/>
          </a:xfrm>
          <a:prstGeom prst="rect">
            <a:avLst/>
          </a:prstGeom>
          <a:solidFill>
            <a:srgbClr val="F2F2F2"/>
          </a:solid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chemeClr val="dk1"/>
                </a:solidFill>
                <a:latin typeface="Verdana"/>
                <a:ea typeface="Verdana"/>
                <a:cs typeface="Verdana"/>
                <a:sym typeface="Verdana"/>
              </a:rPr>
              <a:t>There was a 14% decrease (15,727) in ART initiations from February to May 2025</a:t>
            </a:r>
            <a:endParaRPr/>
          </a:p>
        </p:txBody>
      </p:sp>
      <p:sp>
        <p:nvSpPr>
          <p:cNvPr id="242" name="Google Shape;242;p23"/>
          <p:cNvSpPr/>
          <p:nvPr/>
        </p:nvSpPr>
        <p:spPr>
          <a:xfrm>
            <a:off x="250973" y="6330263"/>
            <a:ext cx="4795597" cy="318893"/>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pic>
        <p:nvPicPr>
          <p:cNvPr id="243" name="Google Shape;243;p23"/>
          <p:cNvPicPr preferRelativeResize="0"/>
          <p:nvPr/>
        </p:nvPicPr>
        <p:blipFill rotWithShape="1">
          <a:blip r:embed="rId3">
            <a:alphaModFix/>
          </a:blip>
          <a:srcRect/>
          <a:stretch/>
        </p:blipFill>
        <p:spPr>
          <a:xfrm>
            <a:off x="617592" y="2730096"/>
            <a:ext cx="10532886" cy="31763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4"/>
          <p:cNvSpPr txBox="1">
            <a:spLocks noGrp="1"/>
          </p:cNvSpPr>
          <p:nvPr>
            <p:ph type="title"/>
          </p:nvPr>
        </p:nvSpPr>
        <p:spPr>
          <a:xfrm>
            <a:off x="3805341" y="512359"/>
            <a:ext cx="7632700" cy="122396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2"/>
              </a:buClr>
              <a:buSzPts val="4400"/>
              <a:buFont typeface="Verdana"/>
              <a:buNone/>
            </a:pPr>
            <a:r>
              <a:rPr lang="en-GB"/>
              <a:t>Results </a:t>
            </a:r>
            <a:endParaRPr/>
          </a:p>
        </p:txBody>
      </p:sp>
      <p:sp>
        <p:nvSpPr>
          <p:cNvPr id="250" name="Google Shape;250;p24"/>
          <p:cNvSpPr txBox="1"/>
          <p:nvPr/>
        </p:nvSpPr>
        <p:spPr>
          <a:xfrm>
            <a:off x="6268825" y="6466788"/>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51" name="Google Shape;251;p24"/>
          <p:cNvSpPr txBox="1"/>
          <p:nvPr/>
        </p:nvSpPr>
        <p:spPr>
          <a:xfrm>
            <a:off x="3692322" y="1309007"/>
            <a:ext cx="426185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Verdana"/>
                <a:ea typeface="Verdana"/>
                <a:cs typeface="Verdana"/>
                <a:sym typeface="Verdana"/>
              </a:rPr>
              <a:t>Treatment interruption</a:t>
            </a:r>
            <a:endParaRPr/>
          </a:p>
        </p:txBody>
      </p:sp>
      <p:sp>
        <p:nvSpPr>
          <p:cNvPr id="252" name="Google Shape;252;p24"/>
          <p:cNvSpPr txBox="1"/>
          <p:nvPr/>
        </p:nvSpPr>
        <p:spPr>
          <a:xfrm>
            <a:off x="3692323" y="2089491"/>
            <a:ext cx="8227928" cy="969496"/>
          </a:xfrm>
          <a:prstGeom prst="rect">
            <a:avLst/>
          </a:prstGeom>
          <a:solidFill>
            <a:srgbClr val="F2F2F2"/>
          </a:solid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900">
                <a:solidFill>
                  <a:schemeClr val="dk1"/>
                </a:solidFill>
                <a:latin typeface="Verdana"/>
                <a:ea typeface="Verdana"/>
                <a:cs typeface="Verdana"/>
                <a:sym typeface="Verdana"/>
              </a:rPr>
              <a:t>Due to treatment interruption definition (59-day of a missed drug pick-up) the effect can only be observed starting in April 2025 – There was a 39% (10,392) increase from April to May 2025</a:t>
            </a:r>
            <a:endParaRPr sz="1900">
              <a:solidFill>
                <a:schemeClr val="dk1"/>
              </a:solidFill>
              <a:latin typeface="Verdana"/>
              <a:ea typeface="Verdana"/>
              <a:cs typeface="Verdana"/>
              <a:sym typeface="Verdana"/>
            </a:endParaRPr>
          </a:p>
        </p:txBody>
      </p:sp>
      <p:sp>
        <p:nvSpPr>
          <p:cNvPr id="253" name="Google Shape;253;p24"/>
          <p:cNvSpPr/>
          <p:nvPr/>
        </p:nvSpPr>
        <p:spPr>
          <a:xfrm>
            <a:off x="4116391" y="6332561"/>
            <a:ext cx="4795597" cy="318893"/>
          </a:xfrm>
          <a:prstGeom prst="rect">
            <a:avLst/>
          </a:prstGeom>
          <a:solidFill>
            <a:schemeClr val="lt1"/>
          </a:solidFill>
          <a:ln>
            <a:noFill/>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pic>
        <p:nvPicPr>
          <p:cNvPr id="254" name="Google Shape;254;p24"/>
          <p:cNvPicPr preferRelativeResize="0"/>
          <p:nvPr/>
        </p:nvPicPr>
        <p:blipFill rotWithShape="1">
          <a:blip r:embed="rId3">
            <a:alphaModFix/>
          </a:blip>
          <a:srcRect/>
          <a:stretch/>
        </p:blipFill>
        <p:spPr>
          <a:xfrm>
            <a:off x="4208443" y="3058988"/>
            <a:ext cx="6928130" cy="3592466"/>
          </a:xfrm>
          <a:prstGeom prst="rect">
            <a:avLst/>
          </a:prstGeom>
          <a:noFill/>
          <a:ln>
            <a:noFill/>
          </a:ln>
        </p:spPr>
      </p:pic>
      <p:sp>
        <p:nvSpPr>
          <p:cNvPr id="255" name="Google Shape;255;p24"/>
          <p:cNvSpPr/>
          <p:nvPr/>
        </p:nvSpPr>
        <p:spPr>
          <a:xfrm>
            <a:off x="9962866" y="3072574"/>
            <a:ext cx="1173707" cy="1623200"/>
          </a:xfrm>
          <a:prstGeom prst="ellipse">
            <a:avLst/>
          </a:prstGeom>
          <a:noFill/>
          <a:ln w="28575" cap="flat" cmpd="sng">
            <a:solidFill>
              <a:srgbClr val="003FE6"/>
            </a:solidFill>
            <a:prstDash val="solid"/>
            <a:miter lim="800000"/>
            <a:headEnd type="none" w="sm" len="sm"/>
            <a:tailEnd type="none" w="sm" len="sm"/>
          </a:ln>
        </p:spPr>
        <p:txBody>
          <a:bodyPr spcFirstLastPara="1" wrap="square" lIns="288000" tIns="288000" rIns="288000" bIns="288000" anchor="t" anchorCtr="0">
            <a:noAutofit/>
          </a:bodyPr>
          <a:lstStyle/>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IAS2025">
  <a:themeElements>
    <a:clrScheme name="IAS 2025">
      <a:dk1>
        <a:srgbClr val="000000"/>
      </a:dk1>
      <a:lt1>
        <a:srgbClr val="FFFFFF"/>
      </a:lt1>
      <a:dk2>
        <a:srgbClr val="CC0022"/>
      </a:dk2>
      <a:lt2>
        <a:srgbClr val="FFFFFF"/>
      </a:lt2>
      <a:accent1>
        <a:srgbClr val="1C1D1D"/>
      </a:accent1>
      <a:accent2>
        <a:srgbClr val="B2B2B2"/>
      </a:accent2>
      <a:accent3>
        <a:srgbClr val="CC0022"/>
      </a:accent3>
      <a:accent4>
        <a:srgbClr val="346CFF"/>
      </a:accent4>
      <a:accent5>
        <a:srgbClr val="FF8D00"/>
      </a:accent5>
      <a:accent6>
        <a:srgbClr val="8A3FFC"/>
      </a:accent6>
      <a:hlink>
        <a:srgbClr val="CC0022"/>
      </a:hlink>
      <a:folHlink>
        <a:srgbClr val="CC002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932</Words>
  <Application>Microsoft Macintosh PowerPoint</Application>
  <PresentationFormat>Widescreen</PresentationFormat>
  <Paragraphs>139</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Courier New</vt:lpstr>
      <vt:lpstr>Verdana</vt:lpstr>
      <vt:lpstr>IAS2025</vt:lpstr>
      <vt:lpstr>The impact of the U.S. funding interruption on HIV services and the HIV epidemic in Mozambique </vt:lpstr>
      <vt:lpstr>Summary</vt:lpstr>
      <vt:lpstr>Background</vt:lpstr>
      <vt:lpstr>Background </vt:lpstr>
      <vt:lpstr>Aims</vt:lpstr>
      <vt:lpstr>The Impact on HIV Service Provision </vt:lpstr>
      <vt:lpstr>Methods </vt:lpstr>
      <vt:lpstr>Results </vt:lpstr>
      <vt:lpstr>Results </vt:lpstr>
      <vt:lpstr>Results </vt:lpstr>
      <vt:lpstr>The Impact on the HIV Epidemic </vt:lpstr>
      <vt:lpstr>Methods </vt:lpstr>
      <vt:lpstr>Results</vt:lpstr>
      <vt:lpstr>Discussion and Conclusion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Dorlim Moiana</cp:lastModifiedBy>
  <cp:revision>2</cp:revision>
  <dcterms:modified xsi:type="dcterms:W3CDTF">2025-07-15T13:02:59Z</dcterms:modified>
</cp:coreProperties>
</file>