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2" r:id="rId1"/>
  </p:sldMasterIdLst>
  <p:notesMasterIdLst>
    <p:notesMasterId r:id="rId16"/>
  </p:notesMasterIdLst>
  <p:sldIdLst>
    <p:sldId id="266" r:id="rId2"/>
    <p:sldId id="273" r:id="rId3"/>
    <p:sldId id="457" r:id="rId4"/>
    <p:sldId id="461" r:id="rId5"/>
    <p:sldId id="435" r:id="rId6"/>
    <p:sldId id="465" r:id="rId7"/>
    <p:sldId id="443" r:id="rId8"/>
    <p:sldId id="439" r:id="rId9"/>
    <p:sldId id="455" r:id="rId10"/>
    <p:sldId id="460" r:id="rId11"/>
    <p:sldId id="462" r:id="rId12"/>
    <p:sldId id="464" r:id="rId13"/>
    <p:sldId id="451" r:id="rId14"/>
    <p:sldId id="257" r:id="rId15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78006"/>
  </p:normalViewPr>
  <p:slideViewPr>
    <p:cSldViewPr snapToGrid="0" snapToObjects="1">
      <p:cViewPr varScale="1">
        <p:scale>
          <a:sx n="121" d="100"/>
          <a:sy n="121" d="100"/>
        </p:scale>
        <p:origin x="54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AC4D20E5-D8F7-594B-9D91-F763D43B9AF7}" type="datetimeFigureOut">
              <a:rPr lang="en-GB" smtClean="0"/>
              <a:pPr/>
              <a:t>16/07/2025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1BE8DCDC-D13C-2549-BE6A-717E9EED41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651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E4FFA-3D7E-DF2B-4DC2-1CA1FA859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8449D3-AD51-3262-215D-855159F20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4D0723-547C-E885-FC5E-6CF9401AD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EA4D5-790B-3F8F-25F4-E7D82AAA0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CC2F7-CEBA-4292-8D5B-B5693DC7851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50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539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B4633-B2AE-A505-CABE-039FA519E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B86DD8-C334-BBC6-C380-3B5CFDED8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47DFD5-31D8-67FD-1F0B-6AD42DA3B6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94D0E-E0A5-6625-9B51-E01873641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154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CC2F7-CEBA-4292-8D5B-B5693DC7851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308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CC2F7-CEBA-4292-8D5B-B5693DC7851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37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022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154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28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/>
        </p:nvSpPr>
        <p:spPr>
          <a:xfrm>
            <a:off x="0" y="0"/>
            <a:ext cx="9144000" cy="1248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294" y="1359042"/>
            <a:ext cx="5518006" cy="322229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4500"/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4734019" y="4812507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75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87291" y="871768"/>
            <a:ext cx="5518008" cy="3253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1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7291" y="522033"/>
            <a:ext cx="5518008" cy="2888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noProof="0" dirty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/>
        </p:nvSpPr>
        <p:spPr>
          <a:xfrm>
            <a:off x="3087292" y="4812506"/>
            <a:ext cx="2755106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5842399" y="4812506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6910" y="3045539"/>
            <a:ext cx="2302451" cy="17158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0800000">
            <a:off x="0" y="0"/>
            <a:ext cx="2700000" cy="270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59130A-C07C-74F5-F7D0-98CA8D6D1EA8}"/>
              </a:ext>
            </a:extLst>
          </p:cNvPr>
          <p:cNvSpPr/>
          <p:nvPr userDrawn="1"/>
        </p:nvSpPr>
        <p:spPr>
          <a:xfrm>
            <a:off x="0" y="0"/>
            <a:ext cx="9144000" cy="1248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29D7D-D7E4-DEA4-06F6-B53D5751B174}"/>
              </a:ext>
            </a:extLst>
          </p:cNvPr>
          <p:cNvSpPr txBox="1"/>
          <p:nvPr userDrawn="1"/>
        </p:nvSpPr>
        <p:spPr>
          <a:xfrm>
            <a:off x="4734019" y="4812507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75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A07090-E888-1E28-15C2-E3D2334B3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6910" y="3045539"/>
            <a:ext cx="2302451" cy="1715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A287E0-F360-9745-7D9A-2B2D692B3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10800000">
            <a:off x="0" y="0"/>
            <a:ext cx="27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30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182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2186" y="2442575"/>
            <a:ext cx="4077891" cy="220800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5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5" y="1248971"/>
            <a:ext cx="4077890" cy="107148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/>
        </p:nvSpPr>
        <p:spPr>
          <a:xfrm>
            <a:off x="332185" y="4812506"/>
            <a:ext cx="2755106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/>
        </p:nvSpPr>
        <p:spPr>
          <a:xfrm>
            <a:off x="3087292" y="4812506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/>
        </p:nvSpPr>
        <p:spPr>
          <a:xfrm>
            <a:off x="4734019" y="4812507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75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6204709" y="0"/>
            <a:ext cx="2939291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8773D-E656-BD7A-BE14-0725A0788059}"/>
              </a:ext>
            </a:extLst>
          </p:cNvPr>
          <p:cNvSpPr txBox="1"/>
          <p:nvPr userDrawn="1"/>
        </p:nvSpPr>
        <p:spPr>
          <a:xfrm>
            <a:off x="4734019" y="4812507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75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D36A2C-4863-1EEA-047B-F2720FB9C9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6204709" y="0"/>
            <a:ext cx="2939291" cy="51435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56026" y="734786"/>
            <a:ext cx="3550500" cy="3673929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9237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33927" y="1572819"/>
            <a:ext cx="4077891" cy="30777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293" y="330994"/>
            <a:ext cx="5724525" cy="917973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/>
        </p:nvSpPr>
        <p:spPr>
          <a:xfrm>
            <a:off x="3087292" y="4812506"/>
            <a:ext cx="2755106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/>
        </p:nvSpPr>
        <p:spPr>
          <a:xfrm>
            <a:off x="5842399" y="4812506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0" y="1572818"/>
            <a:ext cx="1785970" cy="3570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0024D6-6A30-B67A-32FF-6B94A865A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1572818"/>
            <a:ext cx="1785970" cy="3570682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1539" y="1574100"/>
            <a:ext cx="3518100" cy="267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18769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185" y="1572817"/>
            <a:ext cx="4077890" cy="30777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293" y="330994"/>
            <a:ext cx="5724525" cy="917973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33927" y="1572819"/>
            <a:ext cx="4077891" cy="3077765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/>
        </p:nvSpPr>
        <p:spPr>
          <a:xfrm>
            <a:off x="332185" y="4812506"/>
            <a:ext cx="2755106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/>
        </p:nvSpPr>
        <p:spPr>
          <a:xfrm>
            <a:off x="3087292" y="4812506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/>
        </p:nvSpPr>
        <p:spPr>
          <a:xfrm>
            <a:off x="4734019" y="4812507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75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5EA44B-9987-7510-17D4-631C27543142}"/>
              </a:ext>
            </a:extLst>
          </p:cNvPr>
          <p:cNvSpPr txBox="1"/>
          <p:nvPr userDrawn="1"/>
        </p:nvSpPr>
        <p:spPr>
          <a:xfrm>
            <a:off x="4734019" y="4812507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75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54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AD8-1FCE-4D4C-86B9-3F1377F62059}" type="datetime1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5800" y="4361092"/>
            <a:ext cx="2057400" cy="273844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65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Colour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903D7F4-2AD2-4C9C-9330-C03E0E70D3F1}"/>
              </a:ext>
            </a:extLst>
          </p:cNvPr>
          <p:cNvSpPr/>
          <p:nvPr userDrawn="1"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2C485A-CFD1-4426-A587-FCC12D6AD237}" type="datetime1">
              <a:rPr lang="en-GB" smtClean="0"/>
              <a:pPr/>
              <a:t>16/07/2025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31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3E6F-F562-4865-866C-DA32BD244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901-F037-4335-90F2-449535D19421}" type="datetime1">
              <a:rPr lang="en-GB" smtClean="0"/>
              <a:t>16/07/2025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1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293" y="330994"/>
            <a:ext cx="5724525" cy="431958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5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4734019" y="4812507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75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/>
        </p:nvSpPr>
        <p:spPr>
          <a:xfrm>
            <a:off x="3087292" y="4812506"/>
            <a:ext cx="2755106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/>
        </p:nvSpPr>
        <p:spPr>
          <a:xfrm>
            <a:off x="5842399" y="4812506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574100"/>
            <a:ext cx="2677050" cy="3569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172C7C-A38E-5817-CEC8-6B6E4755A160}"/>
              </a:ext>
            </a:extLst>
          </p:cNvPr>
          <p:cNvSpPr txBox="1"/>
          <p:nvPr userDrawn="1"/>
        </p:nvSpPr>
        <p:spPr>
          <a:xfrm>
            <a:off x="4734019" y="4812507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75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1A4B5-C84D-1847-5E82-223FAD82B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574100"/>
            <a:ext cx="2677050" cy="356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7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87291" y="1572819"/>
            <a:ext cx="5724528" cy="307776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3087292" y="4812506"/>
            <a:ext cx="2755106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/>
        </p:nvSpPr>
        <p:spPr>
          <a:xfrm>
            <a:off x="5842399" y="4812506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293" y="330994"/>
            <a:ext cx="5724525" cy="917973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A4F27-4DA0-09FA-F328-C702D6A3E7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572818"/>
            <a:ext cx="2677050" cy="356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1F9E75-901E-3650-0FBC-12ABDFE02D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572818"/>
            <a:ext cx="2677050" cy="356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9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/>
        </p:nvSpPr>
        <p:spPr>
          <a:xfrm>
            <a:off x="0" y="0"/>
            <a:ext cx="9144000" cy="1248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332185" y="4812506"/>
            <a:ext cx="2755106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4" y="330994"/>
            <a:ext cx="6668936" cy="917973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/>
        </p:nvSpPr>
        <p:spPr>
          <a:xfrm>
            <a:off x="3087292" y="4812506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/>
        </p:nvSpPr>
        <p:spPr>
          <a:xfrm>
            <a:off x="4734019" y="4812507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75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19419" y="155299"/>
            <a:ext cx="1327372" cy="9891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D48287-018F-E759-88F6-8D0431D9724E}"/>
              </a:ext>
            </a:extLst>
          </p:cNvPr>
          <p:cNvSpPr/>
          <p:nvPr userDrawn="1"/>
        </p:nvSpPr>
        <p:spPr>
          <a:xfrm>
            <a:off x="0" y="0"/>
            <a:ext cx="9144000" cy="1248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5DC59-D327-85C6-A111-70C68B6D41D2}"/>
              </a:ext>
            </a:extLst>
          </p:cNvPr>
          <p:cNvSpPr txBox="1"/>
          <p:nvPr userDrawn="1"/>
        </p:nvSpPr>
        <p:spPr>
          <a:xfrm>
            <a:off x="4734019" y="4812507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75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B34D25-7B70-DD47-8219-EC14A2D2B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519419" y="155299"/>
            <a:ext cx="1327372" cy="9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185" y="1572817"/>
            <a:ext cx="4077890" cy="30777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33927" y="1572819"/>
            <a:ext cx="4077891" cy="30777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/>
        </p:nvSpPr>
        <p:spPr>
          <a:xfrm>
            <a:off x="332185" y="4812506"/>
            <a:ext cx="2755106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293" y="330994"/>
            <a:ext cx="5724525" cy="917973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/>
        </p:nvSpPr>
        <p:spPr>
          <a:xfrm>
            <a:off x="3087292" y="4812506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/>
        </p:nvSpPr>
        <p:spPr>
          <a:xfrm>
            <a:off x="4734019" y="4812507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75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5A2AB-F9E2-F306-7694-B7D9BDB27B23}"/>
              </a:ext>
            </a:extLst>
          </p:cNvPr>
          <p:cNvSpPr txBox="1"/>
          <p:nvPr userDrawn="1"/>
        </p:nvSpPr>
        <p:spPr>
          <a:xfrm>
            <a:off x="4734019" y="4812507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75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026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2186" y="2442575"/>
            <a:ext cx="4077891" cy="220800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33927" y="330994"/>
            <a:ext cx="4077891" cy="43195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5" y="1248971"/>
            <a:ext cx="4077890" cy="107148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/>
        </p:nvSpPr>
        <p:spPr>
          <a:xfrm>
            <a:off x="332185" y="4812506"/>
            <a:ext cx="2755106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/>
        </p:nvSpPr>
        <p:spPr>
          <a:xfrm>
            <a:off x="3087292" y="4812506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/>
        </p:nvSpPr>
        <p:spPr>
          <a:xfrm>
            <a:off x="4734019" y="4812507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75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DDE31-B47E-39E8-CFAC-7E55D348599D}"/>
              </a:ext>
            </a:extLst>
          </p:cNvPr>
          <p:cNvSpPr txBox="1"/>
          <p:nvPr userDrawn="1"/>
        </p:nvSpPr>
        <p:spPr>
          <a:xfrm>
            <a:off x="4734019" y="4812507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75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18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87292" y="1572817"/>
            <a:ext cx="5724527" cy="30777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332185" y="4812506"/>
            <a:ext cx="2755106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293" y="330994"/>
            <a:ext cx="5724525" cy="917973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3087292" y="4812506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4734019" y="4812507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75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2185" y="1572817"/>
            <a:ext cx="2526599" cy="30777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0D54A-CC44-1BF0-4CF8-636188BBAC5D}"/>
              </a:ext>
            </a:extLst>
          </p:cNvPr>
          <p:cNvSpPr txBox="1"/>
          <p:nvPr userDrawn="1"/>
        </p:nvSpPr>
        <p:spPr>
          <a:xfrm>
            <a:off x="4734019" y="4812507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75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444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6" userDrawn="1">
          <p15:clr>
            <a:srgbClr val="FBAE40"/>
          </p15:clr>
        </p15:guide>
        <p15:guide id="2" orient="horz" pos="129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33926" y="1572817"/>
            <a:ext cx="4077893" cy="30777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332185" y="4812506"/>
            <a:ext cx="2755106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293" y="330994"/>
            <a:ext cx="5724525" cy="917973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3087292" y="4812506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4734019" y="4812507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75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2185" y="1572817"/>
            <a:ext cx="4077890" cy="30777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12F13-5D47-FD64-1DE9-3A05ECCB5E49}"/>
              </a:ext>
            </a:extLst>
          </p:cNvPr>
          <p:cNvSpPr txBox="1"/>
          <p:nvPr userDrawn="1"/>
        </p:nvSpPr>
        <p:spPr>
          <a:xfrm>
            <a:off x="4734019" y="4812507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75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733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6" userDrawn="1">
          <p15:clr>
            <a:srgbClr val="FBAE40"/>
          </p15:clr>
        </p15:guide>
        <p15:guide id="2" orient="horz" pos="129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56710" y="1572817"/>
            <a:ext cx="2755109" cy="30777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332185" y="4812506"/>
            <a:ext cx="2755106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293" y="330994"/>
            <a:ext cx="5724525" cy="917973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3087292" y="4812506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75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4734019" y="4812507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75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2185" y="1572817"/>
            <a:ext cx="5400675" cy="307776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0D675-CDCD-957C-2EAF-0477619803DB}"/>
              </a:ext>
            </a:extLst>
          </p:cNvPr>
          <p:cNvSpPr txBox="1"/>
          <p:nvPr userDrawn="1"/>
        </p:nvSpPr>
        <p:spPr>
          <a:xfrm>
            <a:off x="4734019" y="4812507"/>
            <a:ext cx="1322783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75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8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6" userDrawn="1">
          <p15:clr>
            <a:srgbClr val="FBAE40"/>
          </p15:clr>
        </p15:guide>
        <p15:guide id="2" orient="horz" pos="129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7292" y="330995"/>
            <a:ext cx="5724519" cy="91797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81" y="1572818"/>
            <a:ext cx="8479631" cy="30599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63532" y="233503"/>
            <a:ext cx="1467587" cy="1093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212F70-90EB-3BAF-E681-A249F7946CB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187595" y="233503"/>
            <a:ext cx="1467587" cy="10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6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7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5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9" userDrawn="1">
          <p15:clr>
            <a:srgbClr val="F26B43"/>
          </p15:clr>
        </p15:guide>
        <p15:guide id="2" pos="1945" userDrawn="1">
          <p15:clr>
            <a:srgbClr val="F26B43"/>
          </p15:clr>
        </p15:guide>
        <p15:guide id="3" pos="2149" userDrawn="1">
          <p15:clr>
            <a:srgbClr val="F26B43"/>
          </p15:clr>
        </p15:guide>
        <p15:guide id="4" pos="2778" userDrawn="1">
          <p15:clr>
            <a:srgbClr val="F26B43"/>
          </p15:clr>
        </p15:guide>
        <p15:guide id="5" pos="2982" userDrawn="1">
          <p15:clr>
            <a:srgbClr val="F26B43"/>
          </p15:clr>
        </p15:guide>
        <p15:guide id="6" pos="3611" userDrawn="1">
          <p15:clr>
            <a:srgbClr val="F26B43"/>
          </p15:clr>
        </p15:guide>
        <p15:guide id="7" pos="3815" userDrawn="1">
          <p15:clr>
            <a:srgbClr val="F26B43"/>
          </p15:clr>
        </p15:guide>
        <p15:guide id="8" pos="5551" userDrawn="1">
          <p15:clr>
            <a:srgbClr val="F26B43"/>
          </p15:clr>
        </p15:guide>
        <p15:guide id="9" orient="horz" pos="209" userDrawn="1">
          <p15:clr>
            <a:srgbClr val="F26B43"/>
          </p15:clr>
        </p15:guide>
        <p15:guide id="10" orient="horz" pos="787" userDrawn="1">
          <p15:clr>
            <a:srgbClr val="F26B43"/>
          </p15:clr>
        </p15:guide>
        <p15:guide id="11" orient="horz" pos="991" userDrawn="1">
          <p15:clr>
            <a:srgbClr val="F26B43"/>
          </p15:clr>
        </p15:guide>
        <p15:guide id="12" orient="horz" pos="2930" userDrawn="1">
          <p15:clr>
            <a:srgbClr val="F26B43"/>
          </p15:clr>
        </p15:guide>
        <p15:guide id="13" orient="horz" pos="3134" userDrawn="1">
          <p15:clr>
            <a:srgbClr val="F26B43"/>
          </p15:clr>
        </p15:guide>
        <p15:guide id="14" orient="horz" pos="3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794" y="731361"/>
            <a:ext cx="5518006" cy="3222298"/>
          </a:xfrm>
        </p:spPr>
        <p:txBody>
          <a:bodyPr anchor="ctr" anchorCtr="0">
            <a:normAutofit fontScale="90000"/>
          </a:bodyPr>
          <a:lstStyle/>
          <a:p>
            <a:r>
              <a:rPr lang="en-GB" sz="3675" dirty="0"/>
              <a:t>Modelling the impact of cuts in PEPFAR funding for HIV pre-exposure prophylaxis among key populations in sub-Saharan Africa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CDF6205-80A2-DAF5-54DE-786018478FEA}"/>
              </a:ext>
            </a:extLst>
          </p:cNvPr>
          <p:cNvSpPr txBox="1">
            <a:spLocks/>
          </p:cNvSpPr>
          <p:nvPr/>
        </p:nvSpPr>
        <p:spPr>
          <a:xfrm>
            <a:off x="3225958" y="20902"/>
            <a:ext cx="5518008" cy="73179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Jack Stone – University of Bristol</a:t>
            </a:r>
          </a:p>
        </p:txBody>
      </p:sp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2335D70C-9705-9EB8-861B-5D5F8C844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3" b="36154"/>
          <a:stretch/>
        </p:blipFill>
        <p:spPr>
          <a:xfrm>
            <a:off x="5984962" y="4105599"/>
            <a:ext cx="2537670" cy="668225"/>
          </a:xfrm>
          <a:prstGeom prst="rect">
            <a:avLst/>
          </a:prstGeom>
        </p:spPr>
      </p:pic>
      <p:pic>
        <p:nvPicPr>
          <p:cNvPr id="5" name="Picture 4" descr="A picture containing graphics, text, font, graphic design&#10;&#10;Description automatically generated">
            <a:extLst>
              <a:ext uri="{FF2B5EF4-FFF2-40B4-BE49-F238E27FC236}">
                <a16:creationId xmlns:a16="http://schemas.microsoft.com/office/drawing/2014/main" id="{3FADB095-93A1-2F98-F2E0-038EFDBD6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94" y="4105599"/>
            <a:ext cx="1791326" cy="51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58F970-DFCA-A641-4E3C-E19F07D02C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84840" y="881128"/>
            <a:ext cx="6629374" cy="4143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D384248-B978-C998-5CD4-3F96ADA9ED2F}"/>
              </a:ext>
            </a:extLst>
          </p:cNvPr>
          <p:cNvSpPr txBox="1">
            <a:spLocks/>
          </p:cNvSpPr>
          <p:nvPr/>
        </p:nvSpPr>
        <p:spPr>
          <a:xfrm>
            <a:off x="68713" y="-32148"/>
            <a:ext cx="8478602" cy="91797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rgbClr val="A91F2E"/>
                </a:solidFill>
              </a:rPr>
              <a:t>Increase in new HIV infections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C6F560-71EA-6D9D-7F0B-CF732EE72124}"/>
              </a:ext>
            </a:extLst>
          </p:cNvPr>
          <p:cNvSpPr txBox="1"/>
          <p:nvPr/>
        </p:nvSpPr>
        <p:spPr>
          <a:xfrm>
            <a:off x="2375555" y="603315"/>
            <a:ext cx="4835950" cy="4540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9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A3F0F-D9B4-4BED-F11C-81E3723E8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3A185-A27F-E3CF-A962-E40B130A85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84840" y="881128"/>
            <a:ext cx="6629374" cy="4143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669A7C-80F6-36FF-E67C-BBDE10C0D343}"/>
              </a:ext>
            </a:extLst>
          </p:cNvPr>
          <p:cNvSpPr txBox="1">
            <a:spLocks/>
          </p:cNvSpPr>
          <p:nvPr/>
        </p:nvSpPr>
        <p:spPr>
          <a:xfrm>
            <a:off x="68713" y="-32148"/>
            <a:ext cx="8478602" cy="91797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rgbClr val="A91F2E"/>
                </a:solidFill>
              </a:rPr>
              <a:t>Increase in new HIV infections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B7072A-419B-A4C7-7B35-32302D2FAF46}"/>
              </a:ext>
            </a:extLst>
          </p:cNvPr>
          <p:cNvSpPr txBox="1"/>
          <p:nvPr/>
        </p:nvSpPr>
        <p:spPr>
          <a:xfrm>
            <a:off x="3808429" y="603315"/>
            <a:ext cx="3403076" cy="4540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87582-CDCC-BE1E-0FAB-D64DEE5132AB}"/>
              </a:ext>
            </a:extLst>
          </p:cNvPr>
          <p:cNvSpPr txBox="1"/>
          <p:nvPr/>
        </p:nvSpPr>
        <p:spPr>
          <a:xfrm>
            <a:off x="6627044" y="1602254"/>
            <a:ext cx="235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Account for secondary infections over next 5 years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944EEB40-0A36-4843-BA18-E1F02A5FBF20}"/>
              </a:ext>
            </a:extLst>
          </p:cNvPr>
          <p:cNvSpPr/>
          <p:nvPr/>
        </p:nvSpPr>
        <p:spPr>
          <a:xfrm rot="10800000">
            <a:off x="3668461" y="2253190"/>
            <a:ext cx="1403160" cy="46172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6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5F635-2E1F-BB43-D5F0-323EB8835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94D2D4-E6FF-A9FA-6C00-931C1D707D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84840" y="881128"/>
            <a:ext cx="6629374" cy="4143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74EBCBD-7FCD-6CA9-81DD-CB1517AC55E9}"/>
              </a:ext>
            </a:extLst>
          </p:cNvPr>
          <p:cNvSpPr txBox="1">
            <a:spLocks/>
          </p:cNvSpPr>
          <p:nvPr/>
        </p:nvSpPr>
        <p:spPr>
          <a:xfrm>
            <a:off x="68713" y="-32148"/>
            <a:ext cx="8478602" cy="91797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rgbClr val="A91F2E"/>
                </a:solidFill>
              </a:rPr>
              <a:t>Increase in new HIV infections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4C10DF-06DC-BE80-1D0B-946BD30D9470}"/>
              </a:ext>
            </a:extLst>
          </p:cNvPr>
          <p:cNvSpPr txBox="1"/>
          <p:nvPr/>
        </p:nvSpPr>
        <p:spPr>
          <a:xfrm>
            <a:off x="7277493" y="1357157"/>
            <a:ext cx="1781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Account for secondary infections &amp; potential under-reporting of MSM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5AE927B2-AE68-3910-6810-83D90FA42D51}"/>
              </a:ext>
            </a:extLst>
          </p:cNvPr>
          <p:cNvSpPr/>
          <p:nvPr/>
        </p:nvSpPr>
        <p:spPr>
          <a:xfrm rot="10800000">
            <a:off x="6485871" y="1521288"/>
            <a:ext cx="725633" cy="38709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25488-D2A9-BCF2-165B-609F9CE3F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947F-1F97-FFFD-069F-0208AE16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A1D2B"/>
                </a:solidFill>
                <a:cs typeface="Calibri" panose="020F0502020204030204" pitchFamily="34" charset="0"/>
              </a:rPr>
              <a:t>Summary </a:t>
            </a:r>
            <a:r>
              <a:rPr lang="en-US" dirty="0">
                <a:solidFill>
                  <a:srgbClr val="002060"/>
                </a:solidFill>
                <a:cs typeface="Calibri" panose="020F0502020204030204" pitchFamily="34" charset="0"/>
              </a:rPr>
              <a:t>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E6C73-D1CF-33A8-102D-505580C10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6243" y="1014592"/>
            <a:ext cx="8455843" cy="412890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GB" sz="1800" dirty="0"/>
              <a:t>Ceasing PEPFAR’s funding for PrEP in sub-Saharan Africa will remove approximately 700,000 individuals from using PrEP </a:t>
            </a:r>
          </a:p>
          <a:p>
            <a:pPr lvl="1">
              <a:buFont typeface="Arial" charset="0"/>
              <a:buChar char="•"/>
              <a:defRPr/>
            </a:pPr>
            <a:r>
              <a:rPr lang="en-GB" sz="1600" dirty="0"/>
              <a:t>Could lead to an estimated 6,671 additional HIV infections in the next year</a:t>
            </a:r>
          </a:p>
          <a:p>
            <a:pPr lvl="1">
              <a:buFont typeface="Arial" charset="0"/>
              <a:buChar char="•"/>
              <a:defRPr/>
            </a:pPr>
            <a:r>
              <a:rPr lang="en-GB" sz="1600" dirty="0"/>
              <a:t>85% of these infections occurring among key populations. </a:t>
            </a:r>
            <a:endParaRPr lang="en-GB" sz="1800" dirty="0"/>
          </a:p>
          <a:p>
            <a:pPr>
              <a:buFont typeface="Arial" charset="0"/>
              <a:buChar char="•"/>
              <a:defRPr/>
            </a:pPr>
            <a:r>
              <a:rPr lang="en-GB" sz="1800" dirty="0"/>
              <a:t>&lt; 3% increase in HIV infections among key populations, due to low coverage</a:t>
            </a:r>
          </a:p>
          <a:p>
            <a:pPr lvl="0"/>
            <a:r>
              <a:rPr lang="en-GB" sz="1800" dirty="0"/>
              <a:t>Crucial that funding is found to not only continue PrEP services but to expand them</a:t>
            </a:r>
          </a:p>
          <a:p>
            <a:pPr lvl="0"/>
            <a:r>
              <a:rPr lang="en-GB" sz="1800" dirty="0"/>
              <a:t>Adds to growing evidence projecting considerable impact that cuts could have.</a:t>
            </a:r>
          </a:p>
          <a:p>
            <a:pPr marL="342900" lvl="1" indent="0">
              <a:buNone/>
            </a:pPr>
            <a:r>
              <a:rPr lang="en-GB" sz="1600" dirty="0"/>
              <a:t>-&gt;Need to identify alternative sources of funding to offset these cuts. </a:t>
            </a:r>
          </a:p>
          <a:p>
            <a:pPr marL="342900" lvl="1" indent="0">
              <a:buNone/>
            </a:pPr>
            <a:r>
              <a:rPr lang="en-GB" sz="1600" dirty="0"/>
              <a:t>-&gt;Ensure interventions are not vulnerable to political shifts and changing priorities of international donors</a:t>
            </a:r>
          </a:p>
          <a:p>
            <a:pPr marL="0" indent="0">
              <a:buNone/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05841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Acknowledgements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5E3460-C84E-832D-D81E-9242CAD25A56}"/>
              </a:ext>
            </a:extLst>
          </p:cNvPr>
          <p:cNvSpPr txBox="1">
            <a:spLocks/>
          </p:cNvSpPr>
          <p:nvPr/>
        </p:nvSpPr>
        <p:spPr>
          <a:xfrm>
            <a:off x="3087293" y="1186484"/>
            <a:ext cx="6301800" cy="32277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Kennedy Kipkoech </a:t>
            </a:r>
          </a:p>
          <a:p>
            <a:r>
              <a:rPr lang="en-GB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Adelina </a:t>
            </a:r>
            <a:r>
              <a:rPr lang="en-GB" kern="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Artenie</a:t>
            </a:r>
            <a:endParaRPr lang="en-GB" kern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Romain </a:t>
            </a:r>
            <a:r>
              <a:rPr lang="en-GB" kern="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Silhol</a:t>
            </a:r>
            <a:endParaRPr lang="en-GB" kern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Marie-Claude Boily</a:t>
            </a:r>
          </a:p>
          <a:p>
            <a:r>
              <a:rPr lang="en-GB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Jirair </a:t>
            </a:r>
            <a:r>
              <a:rPr lang="en-GB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Ratevosian</a:t>
            </a:r>
            <a:endParaRPr lang="en-GB" kern="100" baseline="30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 Beyrer</a:t>
            </a:r>
            <a:r>
              <a:rPr lang="en-GB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Vickerman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Wellcome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Trust [WT 226619/Z/22/Z] </a:t>
            </a:r>
          </a:p>
        </p:txBody>
      </p:sp>
    </p:spTree>
    <p:extLst>
      <p:ext uri="{BB962C8B-B14F-4D97-AF65-F5344CB8AC3E}">
        <p14:creationId xmlns:p14="http://schemas.microsoft.com/office/powerpoint/2010/main" val="347789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4E5FFE6B-D131-D786-03AC-701185BB5B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noProof="0" dirty="0">
                <a:solidFill>
                  <a:schemeClr val="tx2"/>
                </a:solidFill>
              </a:rPr>
              <a:t>What is your main question?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/>
              <a:t>What would be the impact of ceasing PEPFAR’s provision of PrEP for all individuals in sub-Saharan Africa except pregnant and breast-feeding women?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chemeClr val="tx2"/>
                </a:solidFill>
              </a:rPr>
              <a:t>What did you find?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/>
              <a:t>Ceasing PEPFAR’s funding for PrEP in sub-Saharan Africa will remove over 700,000 individuals from using </a:t>
            </a:r>
            <a:r>
              <a:rPr lang="en-GB" dirty="0" err="1"/>
              <a:t>PrEP.</a:t>
            </a:r>
            <a:r>
              <a:rPr lang="en-GB" dirty="0"/>
              <a:t> If this continued for one year, then 10,000 additional HIV infections could occur over the next five years.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chemeClr val="tx2"/>
                </a:solidFill>
              </a:rPr>
              <a:t>Why is it important?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/>
              <a:t>Highlight the need to find funding to continue and expand PrEP services, particularly among key populations.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D8B8B53B-6312-1D9A-37B0-FF76CC23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A1D2B"/>
                </a:solidFill>
                <a:cs typeface="Calibri" panose="020F0502020204030204" pitchFamily="34" charset="0"/>
              </a:rPr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22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F88C-369A-42D1-8A96-83D24E75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A1D2B"/>
                </a:solidFill>
                <a:cs typeface="Calibri" panose="020F0502020204030204" pitchFamily="34" charset="0"/>
              </a:rPr>
              <a:t>Background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2E3A9-FA2E-0AE4-19E5-0851BB6ED0ED}"/>
              </a:ext>
            </a:extLst>
          </p:cNvPr>
          <p:cNvSpPr txBox="1"/>
          <p:nvPr/>
        </p:nvSpPr>
        <p:spPr>
          <a:xfrm>
            <a:off x="104861" y="1060207"/>
            <a:ext cx="8301383" cy="2861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5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PEPFAR accounts for &gt; 90% of global initiations on to oral PrEP</a:t>
            </a:r>
          </a:p>
          <a:p>
            <a:pPr marL="6286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5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populations account for a fifth of PEPFAR’s provision of PrEP</a:t>
            </a:r>
          </a:p>
          <a:p>
            <a:pPr>
              <a:lnSpc>
                <a:spcPct val="110000"/>
              </a:lnSpc>
            </a:pPr>
            <a:endParaRPr lang="en-GB" sz="15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PEPFAR’s provision of PrEP is in jeopardy due to the US government’s recent stop-work order on all foreign aid at the end of January 2025</a:t>
            </a:r>
            <a:r>
              <a:rPr lang="en-GB" sz="1500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GB" sz="15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15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Waiver for providing PrEP for pregnant and breastfeeding women</a:t>
            </a:r>
          </a:p>
          <a:p>
            <a:pPr marL="6286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15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 other PrEP services were put on pause until further notice</a:t>
            </a:r>
            <a:r>
              <a:rPr lang="en-GB" sz="15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2,3</a:t>
            </a:r>
            <a:r>
              <a:rPr lang="en-GB" sz="15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15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waiver was given for PrEP among key populations, with funding for PrEP services for these populations largely stopped</a:t>
            </a:r>
            <a:r>
              <a:rPr lang="en-GB" sz="1500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n-US" alt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EDF370-AF18-7992-2D8C-0F6576420E3C}"/>
              </a:ext>
            </a:extLst>
          </p:cNvPr>
          <p:cNvSpPr txBox="1"/>
          <p:nvPr/>
        </p:nvSpPr>
        <p:spPr>
          <a:xfrm>
            <a:off x="4253218" y="468369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1.  </a:t>
            </a:r>
            <a:r>
              <a:rPr lang="en-GB" sz="10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Ratevosian</a:t>
            </a:r>
            <a:r>
              <a:rPr lang="en-GB" sz="1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et al. Lancet 2025; 2</a:t>
            </a:r>
            <a:r>
              <a:rPr lang="en-GB" sz="1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 </a:t>
            </a:r>
            <a:r>
              <a:rPr lang="en-GB" sz="10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Lankiewicz</a:t>
            </a:r>
            <a:r>
              <a:rPr lang="en-GB" sz="1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et al. JAIDS 2025; </a:t>
            </a:r>
            <a:r>
              <a:rPr lang="en-GB" sz="1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3</a:t>
            </a:r>
            <a:r>
              <a:rPr lang="en-GB" sz="1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 UNAIDS Impact of US finding cuts on the global AIDS response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0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E6CFE-E2B2-602F-9F10-38D432521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80253-E721-F51A-0CCA-FC8414C94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A91F2E"/>
                </a:solidFill>
                <a:ea typeface="+mj-ea"/>
              </a:rPr>
              <a:t>Model</a:t>
            </a:r>
            <a:endParaRPr lang="en-US" b="1" dirty="0">
              <a:solidFill>
                <a:srgbClr val="A91F2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B00F3-A68C-E208-2621-FFE1DEF537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2183" y="1115673"/>
            <a:ext cx="8563843" cy="402782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developed a static model to estimate the short-term impact of ceasing PEPFAR funding of PrEP for everyone except pregnant and breast-feeding women </a:t>
            </a:r>
          </a:p>
          <a:p>
            <a:pPr>
              <a:buFont typeface="Arial" charset="0"/>
              <a:buChar char="•"/>
              <a:defRPr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different sub-populations, including each key population, the model estimates:</a:t>
            </a:r>
          </a:p>
          <a:p>
            <a:pPr marL="685800" lvl="1" indent="-342900">
              <a:buFont typeface="+mj-lt"/>
              <a:buAutoNum type="arabicPeriod"/>
              <a:defRPr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Proportion of HIV-negative people receiving PrEP funded through PEPFAR (‘coverage’). </a:t>
            </a:r>
          </a:p>
          <a:p>
            <a:pPr marL="685800" lvl="1" indent="-342900">
              <a:buFont typeface="+mj-lt"/>
              <a:buAutoNum type="arabicPeriod"/>
              <a:defRPr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1" indent="-342900">
              <a:buFont typeface="+mj-lt"/>
              <a:buAutoNum type="arabicPeriod"/>
              <a:defRPr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additional HIV infections that would occur over one year if PEPFAR-funded PrEP is suspended for one year – ‘</a:t>
            </a:r>
            <a:r>
              <a:rPr lang="en-GB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Infections’</a:t>
            </a:r>
          </a:p>
          <a:p>
            <a:pPr marL="685800" lvl="1" indent="-342900">
              <a:buFont typeface="+mj-lt"/>
              <a:buAutoNum type="arabicPeriod"/>
              <a:defRPr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1" indent="-342900">
              <a:buFont typeface="+mj-lt"/>
              <a:buAutoNum type="arabicPeriod"/>
              <a:defRPr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</a:t>
            </a:r>
            <a:r>
              <a:rPr lang="en-GB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 infections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that could result from these primary infections over 5 years</a:t>
            </a:r>
          </a:p>
        </p:txBody>
      </p:sp>
    </p:spTree>
    <p:extLst>
      <p:ext uri="{BB962C8B-B14F-4D97-AF65-F5344CB8AC3E}">
        <p14:creationId xmlns:p14="http://schemas.microsoft.com/office/powerpoint/2010/main" val="220187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1EDCC-6DFC-B9A8-32BB-840F890E7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7D3CE-B1B6-1DF0-5BE0-1BA024624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42" y="361342"/>
            <a:ext cx="6668936" cy="5911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91F2E"/>
                </a:solidFill>
              </a:rPr>
              <a:t>Model </a:t>
            </a:r>
            <a:r>
              <a:rPr lang="en-US" b="1" dirty="0" err="1">
                <a:solidFill>
                  <a:srgbClr val="A91F2E"/>
                </a:solidFill>
              </a:rPr>
              <a:t>Parameterisation</a:t>
            </a:r>
            <a:endParaRPr lang="en-US" b="1" dirty="0">
              <a:solidFill>
                <a:srgbClr val="A91F2E"/>
              </a:solidFill>
            </a:endParaRPr>
          </a:p>
        </p:txBody>
      </p:sp>
      <p:sp>
        <p:nvSpPr>
          <p:cNvPr id="11" name="Content Placeholder 6" descr=" 5">
            <a:extLst>
              <a:ext uri="{FF2B5EF4-FFF2-40B4-BE49-F238E27FC236}">
                <a16:creationId xmlns:a16="http://schemas.microsoft.com/office/drawing/2014/main" id="{5E88882B-A93D-E098-D211-5D502C4B4A2D}"/>
              </a:ext>
            </a:extLst>
          </p:cNvPr>
          <p:cNvSpPr txBox="1">
            <a:spLocks/>
          </p:cNvSpPr>
          <p:nvPr/>
        </p:nvSpPr>
        <p:spPr>
          <a:xfrm>
            <a:off x="5237059" y="4730497"/>
            <a:ext cx="3906941" cy="4130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9AE01D-3D2A-49D9-D754-65226E369AE0}"/>
              </a:ext>
            </a:extLst>
          </p:cNvPr>
          <p:cNvSpPr txBox="1">
            <a:spLocks/>
          </p:cNvSpPr>
          <p:nvPr/>
        </p:nvSpPr>
        <p:spPr>
          <a:xfrm>
            <a:off x="251333" y="1146030"/>
            <a:ext cx="8641334" cy="38435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500" b="1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people receiving PrEP funded through PEPFAR: 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PEPFAR monitoring and evaluation data on numbers returning for PrEP follow-up visit during July-Sep 2024</a:t>
            </a:r>
            <a:endParaRPr lang="en-GB" sz="1500" b="1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Country-level estimates of Population size and HIV prevalence and incidence</a:t>
            </a:r>
          </a:p>
          <a:p>
            <a:pPr lvl="1">
              <a:lnSpc>
                <a:spcPct val="110000"/>
              </a:lnSpc>
            </a:pP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</a:t>
            </a:r>
            <a:r>
              <a:rPr lang="en-GB" sz="15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1,2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regional</a:t>
            </a:r>
            <a:r>
              <a:rPr lang="en-GB" sz="15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3-5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systematic reviews for key populations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GB" sz="15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ge- and sex-stratified </a:t>
            </a:r>
            <a:r>
              <a:rPr lang="en-GB" sz="15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estimates of prevalence (UNAIDS) or 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incidence from existing nationally representative studies (sub-regional estimates if unavailable</a:t>
            </a:r>
            <a:r>
              <a:rPr lang="en-GB" sz="15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GB" sz="15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HIV transmission rates: 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Sub-regional estimates for each group from model comparison analysis of 15 models in Africa</a:t>
            </a:r>
            <a:r>
              <a:rPr lang="en-GB" sz="15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  <a:p>
            <a:pPr>
              <a:lnSpc>
                <a:spcPct val="110000"/>
              </a:lnSpc>
            </a:pPr>
            <a:r>
              <a:rPr lang="en-GB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Assumed different levels of PrEP effectiveness by population</a:t>
            </a:r>
          </a:p>
          <a:p>
            <a:pPr lvl="1">
              <a:lnSpc>
                <a:spcPct val="110000"/>
              </a:lnSpc>
            </a:pP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average, 75% for MSM and TGW</a:t>
            </a:r>
            <a:r>
              <a:rPr lang="en-GB" sz="15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49% for PWID</a:t>
            </a:r>
            <a:r>
              <a:rPr lang="en-GB" sz="15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39% for FSW</a:t>
            </a:r>
            <a:r>
              <a:rPr lang="en-GB" sz="15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10,11</a:t>
            </a:r>
          </a:p>
          <a:p>
            <a:pPr lvl="1">
              <a:lnSpc>
                <a:spcPct val="110000"/>
              </a:lnSpc>
            </a:pP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non-key populations, we used sex-stratified estimates</a:t>
            </a:r>
            <a:r>
              <a:rPr lang="en-GB" sz="15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69% for men and 31% for women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DBA2D-AE89-C6CB-6E9B-7A90AD841EFF}"/>
              </a:ext>
            </a:extLst>
          </p:cNvPr>
          <p:cNvSpPr txBox="1"/>
          <p:nvPr/>
        </p:nvSpPr>
        <p:spPr>
          <a:xfrm>
            <a:off x="1957646" y="4558725"/>
            <a:ext cx="70606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kern="100" dirty="0">
                <a:solidFill>
                  <a:srgbClr val="000000"/>
                </a:solidFill>
                <a:ea typeface="Aptos" panose="020B0004020202020204" pitchFamily="34" charset="0"/>
              </a:rPr>
              <a:t>1 Degenhardt et al. Lancet Glob Health 2023; 2 </a:t>
            </a:r>
            <a:r>
              <a:rPr lang="en-GB" sz="800" kern="100" dirty="0" err="1">
                <a:solidFill>
                  <a:srgbClr val="000000"/>
                </a:solidFill>
                <a:ea typeface="Aptos" panose="020B0004020202020204" pitchFamily="34" charset="0"/>
              </a:rPr>
              <a:t>Artenie</a:t>
            </a:r>
            <a:r>
              <a:rPr lang="en-GB" sz="800" kern="100" dirty="0">
                <a:solidFill>
                  <a:srgbClr val="000000"/>
                </a:solidFill>
                <a:ea typeface="Aptos" panose="020B0004020202020204" pitchFamily="34" charset="0"/>
              </a:rPr>
              <a:t> et al. Lancet Gast Hep. 2023; 3 Stevens et al. Lancet Glob Health 2024; </a:t>
            </a:r>
          </a:p>
          <a:p>
            <a:r>
              <a:rPr lang="en-GB" sz="800" kern="100" dirty="0">
                <a:solidFill>
                  <a:srgbClr val="000000"/>
                </a:solidFill>
                <a:ea typeface="Aptos" panose="020B0004020202020204" pitchFamily="34" charset="0"/>
              </a:rPr>
              <a:t>4 </a:t>
            </a:r>
            <a:r>
              <a:rPr lang="en-GB" sz="800" kern="100" dirty="0" err="1">
                <a:solidFill>
                  <a:srgbClr val="000000"/>
                </a:solidFill>
                <a:ea typeface="Aptos" panose="020B0004020202020204" pitchFamily="34" charset="0"/>
              </a:rPr>
              <a:t>Stannah</a:t>
            </a:r>
            <a:r>
              <a:rPr lang="en-GB" sz="800" kern="100" dirty="0">
                <a:solidFill>
                  <a:srgbClr val="000000"/>
                </a:solidFill>
                <a:ea typeface="Aptos" panose="020B0004020202020204" pitchFamily="34" charset="0"/>
              </a:rPr>
              <a:t> et al. Lancet HIV 2023; 5 Jones et al. Lancet Glob Health 2024; 6 </a:t>
            </a:r>
            <a:r>
              <a:rPr lang="en-GB" sz="800" dirty="0"/>
              <a:t>Rosenberg et al. Lancet HIV 2023;</a:t>
            </a:r>
            <a:r>
              <a:rPr lang="en-GB" sz="800" kern="100" dirty="0">
                <a:solidFill>
                  <a:srgbClr val="000000"/>
                </a:solidFill>
              </a:rPr>
              <a:t> 7 </a:t>
            </a:r>
            <a:r>
              <a:rPr lang="en-GB" sz="800" kern="100" dirty="0" err="1">
                <a:solidFill>
                  <a:srgbClr val="000000"/>
                </a:solidFill>
                <a:ea typeface="Aptos" panose="020B0004020202020204" pitchFamily="34" charset="0"/>
              </a:rPr>
              <a:t>Silhol</a:t>
            </a:r>
            <a:r>
              <a:rPr lang="en-GB" sz="800" kern="100" dirty="0">
                <a:solidFill>
                  <a:srgbClr val="000000"/>
                </a:solidFill>
                <a:ea typeface="Aptos" panose="020B0004020202020204" pitchFamily="34" charset="0"/>
              </a:rPr>
              <a:t> et al. (Ongoing Work); 8 </a:t>
            </a:r>
            <a:r>
              <a:rPr lang="en-GB" sz="800" kern="100" dirty="0" err="1">
                <a:solidFill>
                  <a:srgbClr val="000000"/>
                </a:solidFill>
                <a:ea typeface="Aptos" panose="020B0004020202020204" pitchFamily="34" charset="0"/>
              </a:rPr>
              <a:t>Murchu</a:t>
            </a:r>
            <a:r>
              <a:rPr lang="en-GB" sz="800" kern="100" dirty="0">
                <a:solidFill>
                  <a:srgbClr val="000000"/>
                </a:solidFill>
                <a:ea typeface="Aptos" panose="020B0004020202020204" pitchFamily="34" charset="0"/>
              </a:rPr>
              <a:t> et al. BMJ Open 2022; 9 </a:t>
            </a:r>
            <a:r>
              <a:rPr lang="en-GB" sz="800" kern="100" dirty="0" err="1">
                <a:solidFill>
                  <a:srgbClr val="000000"/>
                </a:solidFill>
                <a:ea typeface="Aptos" panose="020B0004020202020204" pitchFamily="34" charset="0"/>
              </a:rPr>
              <a:t>Choopanya</a:t>
            </a:r>
            <a:r>
              <a:rPr lang="en-GB" sz="800" kern="100" dirty="0">
                <a:solidFill>
                  <a:srgbClr val="000000"/>
                </a:solidFill>
                <a:ea typeface="Aptos" panose="020B0004020202020204" pitchFamily="34" charset="0"/>
              </a:rPr>
              <a:t> et al. Lancet 2013; 10 </a:t>
            </a:r>
            <a:r>
              <a:rPr lang="en-GB" sz="800" dirty="0"/>
              <a:t>Mpirirwe et al. BMJ Open 2024; 11 Chou et al JAMA 2023</a:t>
            </a:r>
            <a:endParaRPr lang="en-GB" sz="800" kern="100" dirty="0">
              <a:solidFill>
                <a:srgbClr val="000000"/>
              </a:solidFill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65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D086D-3EA9-25D6-8C08-144E9CE47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CC48-9784-11A0-065B-C0BD9481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4" y="330995"/>
            <a:ext cx="6668936" cy="602260"/>
          </a:xfrm>
        </p:spPr>
        <p:txBody>
          <a:bodyPr/>
          <a:lstStyle/>
          <a:p>
            <a:r>
              <a:rPr lang="en-US" dirty="0">
                <a:solidFill>
                  <a:srgbClr val="9A1D2B"/>
                </a:solidFill>
                <a:cs typeface="Calibri" panose="020F0502020204030204" pitchFamily="34" charset="0"/>
              </a:rPr>
              <a:t>Numbers Receiving PrEP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50D53-DCED-55E7-B562-A275E14BEFE8}"/>
              </a:ext>
            </a:extLst>
          </p:cNvPr>
          <p:cNvSpPr txBox="1"/>
          <p:nvPr/>
        </p:nvSpPr>
        <p:spPr>
          <a:xfrm>
            <a:off x="228489" y="1108417"/>
            <a:ext cx="4456633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1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At the end of 2024, </a:t>
            </a:r>
            <a:r>
              <a:rPr lang="en-GB" sz="1600" dirty="0"/>
              <a:t>742,136</a:t>
            </a:r>
            <a:r>
              <a:rPr lang="en-GB" sz="1600" kern="1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 individuals received PEPFAR-funded PrEP across 28 countries in Sub-Saharan Africa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719,384</a:t>
            </a:r>
            <a:r>
              <a:rPr lang="en-GB" sz="1800" dirty="0"/>
              <a:t> not covered by waiver</a:t>
            </a:r>
            <a:endParaRPr lang="en-GB" sz="1800" kern="100" dirty="0">
              <a:solidFill>
                <a:srgbClr val="000000"/>
              </a:solidFill>
              <a:effectLst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kern="100" dirty="0">
              <a:solidFill>
                <a:srgbClr val="000000"/>
              </a:solidFill>
              <a:effectLst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205,868 members of key populations</a:t>
            </a:r>
            <a:endParaRPr lang="en-GB" sz="1600" kern="100" dirty="0">
              <a:solidFill>
                <a:srgbClr val="000000"/>
              </a:solidFill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kern="100" dirty="0">
              <a:solidFill>
                <a:srgbClr val="000000"/>
              </a:solidFill>
              <a:effectLst/>
              <a:ea typeface="Aptos" panose="020B0004020202020204" pitchFamily="34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600" kern="1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3,666 TGW across 16 countries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600" kern="1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12,971 PWID across 15 countries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600" kern="1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52,548 MSM across 26 countries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600" kern="1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136,683 FSW across 28 countries</a:t>
            </a:r>
            <a:endParaRPr lang="en-GB" sz="1600" kern="100" dirty="0">
              <a:solidFill>
                <a:srgbClr val="000000"/>
              </a:solidFill>
              <a:ea typeface="Aptos" panose="020B0004020202020204" pitchFamily="34" charset="0"/>
            </a:endParaRPr>
          </a:p>
          <a:p>
            <a:pPr marL="342900" lvl="1" indent="0">
              <a:buNone/>
            </a:pPr>
            <a:endParaRPr lang="en-GB" sz="1600" kern="100" dirty="0">
              <a:solidFill>
                <a:srgbClr val="000000"/>
              </a:solidFill>
              <a:ea typeface="Aptos" panose="020B0004020202020204" pitchFamily="34" charset="0"/>
            </a:endParaRPr>
          </a:p>
          <a:p>
            <a:pPr marL="342900" lvl="1" indent="0">
              <a:buNone/>
            </a:pPr>
            <a:endParaRPr lang="en-GB" sz="1600" kern="100" dirty="0">
              <a:solidFill>
                <a:srgbClr val="000000"/>
              </a:solidFill>
              <a:ea typeface="Aptos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76122-2087-C60C-94C8-316763C29E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956" r="20068"/>
          <a:stretch>
            <a:fillRect/>
          </a:stretch>
        </p:blipFill>
        <p:spPr>
          <a:xfrm>
            <a:off x="4572000" y="1105945"/>
            <a:ext cx="4524865" cy="32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2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2C83-A099-6250-1236-A7FE5F0D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9" y="249037"/>
            <a:ext cx="7742433" cy="91797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A91F2E"/>
                </a:solidFill>
              </a:rPr>
              <a:t>Coverage of PEPFAR Supported PrEP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EA1F1B-CE77-CA54-CA87-F833F9B9CEE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14679" r="8938" b="7989"/>
          <a:stretch>
            <a:fillRect/>
          </a:stretch>
        </p:blipFill>
        <p:spPr bwMode="auto">
          <a:xfrm>
            <a:off x="153072" y="708023"/>
            <a:ext cx="4626318" cy="4435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66928-93B4-B179-1AA4-52F65382A5B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10687" y="1139126"/>
            <a:ext cx="4533313" cy="4029774"/>
          </a:xfrm>
        </p:spPr>
        <p:txBody>
          <a:bodyPr>
            <a:noAutofit/>
          </a:bodyPr>
          <a:lstStyle/>
          <a:p>
            <a:r>
              <a:rPr lang="en-GB" sz="1600" kern="100" dirty="0">
                <a:solidFill>
                  <a:srgbClr val="000000"/>
                </a:solidFill>
                <a:ea typeface="Aptos" panose="020B0004020202020204" pitchFamily="34" charset="0"/>
              </a:rPr>
              <a:t>Among key population individuals, estimated coverage of 4.4% across countries providing PrEP</a:t>
            </a:r>
            <a:endParaRPr lang="en-GB" sz="1600" kern="100" dirty="0">
              <a:solidFill>
                <a:srgbClr val="000000"/>
              </a:solidFill>
              <a:effectLst/>
              <a:ea typeface="Aptos" panose="020B0004020202020204" pitchFamily="34" charset="0"/>
            </a:endParaRPr>
          </a:p>
          <a:p>
            <a:pPr lvl="1"/>
            <a:r>
              <a:rPr lang="en-GB" sz="1200" dirty="0"/>
              <a:t>2.6% among PWID</a:t>
            </a:r>
          </a:p>
          <a:p>
            <a:pPr lvl="1"/>
            <a:r>
              <a:rPr lang="en-GB" sz="1200" dirty="0"/>
              <a:t>2.7% among TGW</a:t>
            </a:r>
          </a:p>
          <a:p>
            <a:pPr lvl="1"/>
            <a:r>
              <a:rPr lang="en-GB" sz="1200" dirty="0"/>
              <a:t>4.0% among MSM</a:t>
            </a:r>
          </a:p>
          <a:p>
            <a:pPr lvl="1"/>
            <a:r>
              <a:rPr lang="en-GB" sz="1200" dirty="0"/>
              <a:t>5.0% among FSW</a:t>
            </a:r>
            <a:endParaRPr lang="en-GB" sz="1600" kern="100" dirty="0">
              <a:solidFill>
                <a:srgbClr val="000000"/>
              </a:solidFill>
              <a:effectLst/>
              <a:ea typeface="Aptos" panose="020B0004020202020204" pitchFamily="34" charset="0"/>
            </a:endParaRPr>
          </a:p>
          <a:p>
            <a:endParaRPr lang="en-GB" sz="1600" dirty="0"/>
          </a:p>
          <a:p>
            <a:r>
              <a:rPr lang="en-GB" sz="1600" dirty="0"/>
              <a:t>0.075% of HIV-negative non-key populations were receiving PrEP through PEPFAR</a:t>
            </a:r>
          </a:p>
          <a:p>
            <a:pPr lvl="1"/>
            <a:r>
              <a:rPr lang="en-GB" sz="1200" dirty="0"/>
              <a:t>Coverage greatest in women aged 15-24 (0.15%) </a:t>
            </a:r>
          </a:p>
          <a:p>
            <a:pPr lvl="1"/>
            <a:endParaRPr lang="en-GB" sz="1200" dirty="0"/>
          </a:p>
          <a:p>
            <a:r>
              <a:rPr lang="en-GB" sz="1600" dirty="0"/>
              <a:t>Considerable heterogeneity between countries</a:t>
            </a:r>
          </a:p>
          <a:p>
            <a:endParaRPr lang="en-GB" sz="1600" kern="100" dirty="0">
              <a:solidFill>
                <a:srgbClr val="000000"/>
              </a:solidFill>
              <a:ea typeface="Aptos" panose="020B0004020202020204" pitchFamily="34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638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4A231-CDA6-4847-73A3-2BBB81589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C58D-0BF5-9BD7-D6E4-1CB5DE73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3" y="-32148"/>
            <a:ext cx="8478602" cy="917973"/>
          </a:xfrm>
        </p:spPr>
        <p:txBody>
          <a:bodyPr anchor="ctr">
            <a:normAutofit/>
          </a:bodyPr>
          <a:lstStyle/>
          <a:p>
            <a:r>
              <a:rPr lang="en-US" sz="2600" b="1" dirty="0">
                <a:solidFill>
                  <a:srgbClr val="A91F2E"/>
                </a:solidFill>
              </a:rPr>
              <a:t>Increase in new (primary) HIV infections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B74C0EB-7D61-6CCB-F2DB-23750406700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26243" y="1134929"/>
            <a:ext cx="4403908" cy="3733015"/>
          </a:xfrm>
        </p:spPr>
        <p:txBody>
          <a:bodyPr>
            <a:noAutofit/>
          </a:bodyPr>
          <a:lstStyle/>
          <a:p>
            <a:r>
              <a:rPr lang="en-GB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Removal of PEPFAR’s provision of PrEP over one year would lead to 6,671 (95%UI: 5,032-8,912) additional new HIV infections</a:t>
            </a:r>
            <a:endParaRPr lang="en-GB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85% of these will occur among key populations</a:t>
            </a:r>
            <a:endParaRPr lang="en-GB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214 (95%UI: 73-314) among PWID</a:t>
            </a:r>
          </a:p>
          <a:p>
            <a:pPr lvl="1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526 (95%UI: 293-844) among TGW</a:t>
            </a:r>
          </a:p>
          <a:p>
            <a:pPr lvl="1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2,006 (95%UI: 1,232-3,014) among FSW</a:t>
            </a:r>
          </a:p>
          <a:p>
            <a:pPr lvl="1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2,909 (95%UI:1,802-3,709) among MSM</a:t>
            </a:r>
          </a:p>
          <a:p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0">
              <a:buNone/>
            </a:pPr>
            <a:endParaRPr lang="en-GB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68% of new infections will occur in 5 countries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FAA1F-E369-B6C5-3672-A7E28EFE8D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72171" y="673368"/>
            <a:ext cx="4443681" cy="4443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43892F-37C6-31D7-9B16-2FD5EC1C36E7}"/>
              </a:ext>
            </a:extLst>
          </p:cNvPr>
          <p:cNvSpPr txBox="1"/>
          <p:nvPr/>
        </p:nvSpPr>
        <p:spPr>
          <a:xfrm>
            <a:off x="675409" y="1413164"/>
            <a:ext cx="519546" cy="2473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0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91AFD-69B3-008C-BCBB-93AF6C476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C6E91-1145-5FD4-8A7C-BA5BE4B70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4" y="330994"/>
            <a:ext cx="7765680" cy="917973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rgbClr val="A91F2E"/>
                </a:solidFill>
              </a:rPr>
              <a:t>Relative increase in new (primary) HIV infections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CB181E2-9834-1B08-9213-EAC368D4D3F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98763" y="1358998"/>
            <a:ext cx="2545237" cy="3500438"/>
          </a:xfrm>
        </p:spPr>
        <p:txBody>
          <a:bodyPr>
            <a:noAutofit/>
          </a:bodyPr>
          <a:lstStyle/>
          <a:p>
            <a:r>
              <a:rPr lang="en-GB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Removing PEPFAR PrEP over one-year will lead to 2.1% increase in new HIV infections among key populations</a:t>
            </a:r>
          </a:p>
          <a:p>
            <a:pPr lvl="1"/>
            <a:r>
              <a:rPr lang="en-GB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0.8%  among PWID</a:t>
            </a:r>
          </a:p>
          <a:p>
            <a:pPr lvl="1"/>
            <a:r>
              <a:rPr lang="en-GB" sz="15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1.4</a:t>
            </a:r>
            <a:r>
              <a:rPr lang="en-GB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% among TGW</a:t>
            </a:r>
          </a:p>
          <a:p>
            <a:pPr lvl="1"/>
            <a:r>
              <a:rPr lang="en-GB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2.2% among MSM</a:t>
            </a:r>
          </a:p>
          <a:p>
            <a:pPr lvl="1"/>
            <a:r>
              <a:rPr lang="en-GB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2.9% among FSW</a:t>
            </a:r>
          </a:p>
          <a:p>
            <a:pPr lvl="1"/>
            <a:endParaRPr lang="en-GB" sz="15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Impact exceeds 5% in:</a:t>
            </a:r>
          </a:p>
          <a:p>
            <a:pPr lvl="1"/>
            <a:r>
              <a:rPr lang="en-GB" sz="15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PWID: 2 countries</a:t>
            </a:r>
          </a:p>
          <a:p>
            <a:pPr lvl="1"/>
            <a:r>
              <a:rPr lang="en-GB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TGW: 5 countries</a:t>
            </a:r>
          </a:p>
          <a:p>
            <a:pPr lvl="1"/>
            <a:r>
              <a:rPr lang="en-GB" sz="15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FSW: 6 countries</a:t>
            </a:r>
            <a:endParaRPr lang="en-GB" sz="15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MSM: 8 countries</a:t>
            </a:r>
          </a:p>
          <a:p>
            <a:pPr lvl="1"/>
            <a:endParaRPr lang="en-GB" sz="15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361C4-4753-32DA-C35B-2D71D90C73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2184" y="1248967"/>
            <a:ext cx="6129390" cy="38308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D4403D-73E7-C777-3198-5685D32621D7}"/>
              </a:ext>
            </a:extLst>
          </p:cNvPr>
          <p:cNvSpPr txBox="1"/>
          <p:nvPr/>
        </p:nvSpPr>
        <p:spPr>
          <a:xfrm>
            <a:off x="5288973" y="1421496"/>
            <a:ext cx="1172601" cy="37220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08E351-0982-A227-4500-B9EDC7422D2A}"/>
              </a:ext>
            </a:extLst>
          </p:cNvPr>
          <p:cNvSpPr txBox="1"/>
          <p:nvPr/>
        </p:nvSpPr>
        <p:spPr>
          <a:xfrm>
            <a:off x="459835" y="1248967"/>
            <a:ext cx="3519883" cy="37220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theme/theme1.xml><?xml version="1.0" encoding="utf-8"?>
<a:theme xmlns:a="http://schemas.openxmlformats.org/drawingml/2006/main" name="IAS2025">
  <a:themeElements>
    <a:clrScheme name="IAS 2025">
      <a:dk1>
        <a:srgbClr val="000000"/>
      </a:dk1>
      <a:lt1>
        <a:srgbClr val="FFFFFF"/>
      </a:lt1>
      <a:dk2>
        <a:srgbClr val="CC0022"/>
      </a:dk2>
      <a:lt2>
        <a:srgbClr val="FFFFFF"/>
      </a:lt2>
      <a:accent1>
        <a:srgbClr val="1C1D1D"/>
      </a:accent1>
      <a:accent2>
        <a:srgbClr val="B2B2B2"/>
      </a:accent2>
      <a:accent3>
        <a:srgbClr val="CC0022"/>
      </a:accent3>
      <a:accent4>
        <a:srgbClr val="346CFF"/>
      </a:accent4>
      <a:accent5>
        <a:srgbClr val="FF8D00"/>
      </a:accent5>
      <a:accent6>
        <a:srgbClr val="8A3FFC"/>
      </a:accent6>
      <a:hlink>
        <a:srgbClr val="CC0022"/>
      </a:hlink>
      <a:folHlink>
        <a:srgbClr val="CC0022"/>
      </a:folHlink>
    </a:clrScheme>
    <a:fontScheme name="IAS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2992CA78-C814-C640-8F8A-AC2914D9903B}" vid="{6032044C-337A-1345-A317-3298C40612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IAS2025</Template>
  <TotalTime>7446</TotalTime>
  <Words>1005</Words>
  <Application>Microsoft Macintosh PowerPoint</Application>
  <PresentationFormat>On-screen Show (16:9)</PresentationFormat>
  <Paragraphs>119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Aptos</vt:lpstr>
      <vt:lpstr>IAS2025</vt:lpstr>
      <vt:lpstr>Modelling the impact of cuts in PEPFAR funding for HIV pre-exposure prophylaxis among key populations in sub-Saharan Africa</vt:lpstr>
      <vt:lpstr>Summary</vt:lpstr>
      <vt:lpstr>Background </vt:lpstr>
      <vt:lpstr>Model</vt:lpstr>
      <vt:lpstr>Model Parameterisation</vt:lpstr>
      <vt:lpstr>Numbers Receiving PrEP</vt:lpstr>
      <vt:lpstr>Coverage of PEPFAR Supported PrEP</vt:lpstr>
      <vt:lpstr>Increase in new (primary) HIV infections</vt:lpstr>
      <vt:lpstr>Relative increase in new (primary) HIV infections</vt:lpstr>
      <vt:lpstr>PowerPoint Presentation</vt:lpstr>
      <vt:lpstr>PowerPoint Presentation</vt:lpstr>
      <vt:lpstr>PowerPoint Presentation</vt:lpstr>
      <vt:lpstr>Summary   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 Stone</dc:creator>
  <cp:lastModifiedBy>Jack Stone</cp:lastModifiedBy>
  <cp:revision>159</cp:revision>
  <dcterms:created xsi:type="dcterms:W3CDTF">2025-07-07T07:32:23Z</dcterms:created>
  <dcterms:modified xsi:type="dcterms:W3CDTF">2025-07-16T06:31:53Z</dcterms:modified>
</cp:coreProperties>
</file>