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702" r:id="rId1"/>
  </p:sldMasterIdLst>
  <p:notesMasterIdLst>
    <p:notesMasterId r:id="rId22"/>
  </p:notesMasterIdLst>
  <p:sldIdLst>
    <p:sldId id="266" r:id="rId2"/>
    <p:sldId id="295" r:id="rId3"/>
    <p:sldId id="273" r:id="rId4"/>
    <p:sldId id="257" r:id="rId5"/>
    <p:sldId id="279" r:id="rId6"/>
    <p:sldId id="276" r:id="rId7"/>
    <p:sldId id="28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93" r:id="rId16"/>
    <p:sldId id="286" r:id="rId17"/>
    <p:sldId id="289" r:id="rId18"/>
    <p:sldId id="288" r:id="rId19"/>
    <p:sldId id="294" r:id="rId20"/>
    <p:sldId id="290" r:id="rId21"/>
  </p:sldIdLst>
  <p:sldSz cx="12192000" cy="6858000"/>
  <p:notesSz cx="6858000" cy="91440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CDB74A-2273-15D4-162A-03F74CDB24D4}" name="Adeodata R. Kekitiinwa" initials="AK" userId="S::akekitiinwa@baylor-uganda.org::67f5c6e4-5b2d-4f29-888f-88f3703d4497" providerId="AD"/>
  <p188:author id="{39B6C39A-DC95-0735-527A-9DEAAB8C8CE0}" name="Pett, Sarah" initials="SP" userId="S::rmjlspe@ucl.ac.uk::b3150b03-9a9a-4311-abe0-ff57d9412ccc" providerId="AD"/>
  <p188:author id="{D08C58A2-1FDA-DA3A-7431-0911A206CAA0}" name="Ford, Deborah" initials="DF" userId="S::rmjldfo@ucl.ac.uk::be566615-2791-4256-9ade-599831e34c42" providerId="AD"/>
  <p188:author id="{DA048DD0-1047-11EA-50C3-CC3B1B9E989A}" name="Jennings, Angus" initials="AJ" userId="S::rmjwaje@ucl.ac.uk::a626a543-7f53-44f4-b578-48c3f056a5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4FF"/>
    <a:srgbClr val="EDE8FE"/>
    <a:srgbClr val="DACEFE"/>
    <a:srgbClr val="E8EBFF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83777" autoAdjust="0"/>
  </p:normalViewPr>
  <p:slideViewPr>
    <p:cSldViewPr snapToGrid="0" snapToObjects="1">
      <p:cViewPr varScale="1">
        <p:scale>
          <a:sx n="53" d="100"/>
          <a:sy n="53" d="100"/>
        </p:scale>
        <p:origin x="13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-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AC4D20E5-D8F7-594B-9D91-F763D43B9AF7}" type="datetimeFigureOut">
              <a:rPr lang="en-GB" smtClean="0"/>
              <a:pPr/>
              <a:t>15/07/2025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E8DCDC-D13C-2549-BE6A-717E9EED41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7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01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2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41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69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10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91F1-5F0C-A62F-2809-7BD114E26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AED50-BEAC-92AE-7380-34D172988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98C1A-72C5-F720-4B1F-C2DC11DBE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48825-D083-A700-8CE2-02FAE3603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1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07090-E888-1E28-15C2-E3D2334B3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5677" y="3630191"/>
            <a:ext cx="3069934" cy="228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C9D98-A0C5-D505-53A0-957371BA96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0" y="5752369"/>
            <a:ext cx="3449902" cy="581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23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D675-CDCD-957C-2EAF-0477619803D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8773D-E656-BD7A-BE14-0725A078805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36A2C-4863-1EEA-047B-F2720FB9C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237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0"/>
            <a:ext cx="2380438" cy="4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2FA2B-5657-1626-F0BC-8DB227E81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0"/>
            <a:ext cx="2380438" cy="4759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3514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024D6-6A30-B67A-32FF-6B94A865A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876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A44B-9987-7510-17D4-631C2754314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72C7C-A38E-5817-CEC8-6B6E4755A16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1A4B5-C84D-1847-5E82-223FAD82B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F9E75-901E-3650-0FBC-12ABDFE0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59E865-E91B-B262-A73B-2732B0D379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303034"/>
            <a:ext cx="2959100" cy="49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69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2C04A-F41D-F116-ED1D-BE44852083B2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AA6D6-8290-FF57-8654-0F015A762DA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8FFCA-AE52-CD0B-955C-E64841A43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455"/>
          <a:stretch/>
        </p:blipFill>
        <p:spPr>
          <a:xfrm>
            <a:off x="9974654" y="0"/>
            <a:ext cx="1769829" cy="1246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DF58AD-F058-9716-633D-EC634B2E15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57" y="1122090"/>
            <a:ext cx="2459917" cy="414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19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48287-018F-E759-88F6-8D0431D9724E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DC59-D327-85C6-A111-70C68B6D41D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34D25-7B70-DD47-8219-EC14A2D2B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A2AB-F9E2-F306-7694-B7D9BDB27B2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DDE31-B47E-39E8-CFAC-7E55D348599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D54A-CC44-1BF0-4CF8-636188BBAC5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2F13-5D47-FD64-1DE9-3A05ECCB5E4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3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12F70-90EB-3BAF-E681-A249F7946CB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t="9132"/>
          <a:stretch/>
        </p:blipFill>
        <p:spPr>
          <a:xfrm>
            <a:off x="250126" y="88900"/>
            <a:ext cx="1956783" cy="13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5" r:id="rId11"/>
    <p:sldLayoutId id="2147483716" r:id="rId12"/>
    <p:sldLayoutId id="2147483717" r:id="rId13"/>
    <p:sldLayoutId id="214748371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270000"/>
            <a:ext cx="7357341" cy="2870200"/>
          </a:xfrm>
        </p:spPr>
        <p:txBody>
          <a:bodyPr anchor="ctr" anchorCtr="0">
            <a:noAutofit/>
          </a:bodyPr>
          <a:lstStyle/>
          <a:p>
            <a:r>
              <a:rPr lang="en-GB" sz="3200" noProof="0" dirty="0"/>
              <a:t>Short cycle ART with weekends off is inferior to continuous ART in adolescents living with HIV receiving TLD in sub-Saharan Africa:</a:t>
            </a:r>
            <a:br>
              <a:rPr lang="en-GB" sz="3600" noProof="0" dirty="0"/>
            </a:br>
            <a:r>
              <a:rPr lang="en-GB" sz="3200" b="0" i="1" noProof="0" dirty="0"/>
              <a:t>BREATHER Plus 96-week results</a:t>
            </a:r>
            <a:endParaRPr lang="en-GB" sz="3600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279399"/>
            <a:ext cx="7357344" cy="843283"/>
          </a:xfrm>
        </p:spPr>
        <p:txBody>
          <a:bodyPr anchor="ctr">
            <a:normAutofit/>
          </a:bodyPr>
          <a:lstStyle/>
          <a:p>
            <a:r>
              <a:rPr lang="en-GB" dirty="0"/>
              <a:t>Session: Co-Chair's choice</a:t>
            </a:r>
          </a:p>
          <a:p>
            <a:pPr>
              <a:spcBef>
                <a:spcPts val="0"/>
              </a:spcBef>
            </a:pPr>
            <a:r>
              <a:rPr lang="en-GB" sz="2000" b="0" i="1" dirty="0"/>
              <a:t>Abstract code: OAS0104LB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4338317"/>
            <a:ext cx="7357344" cy="2044700"/>
          </a:xfrm>
        </p:spPr>
        <p:txBody>
          <a:bodyPr anchor="t">
            <a:noAutofit/>
          </a:bodyPr>
          <a:lstStyle/>
          <a:p>
            <a:r>
              <a:rPr lang="en-GB" b="1" i="1" u="sng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Adeodata R. </a:t>
            </a:r>
            <a:r>
              <a:rPr lang="en-GB" b="1" i="1" u="sng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Kekitiinwa</a:t>
            </a:r>
            <a:r>
              <a:rPr lang="en-GB" b="1" i="1" u="sng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Angus Jennings, Mutsa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Bwakura</a:t>
            </a:r>
            <a:r>
              <a:rPr lang="en-GB" i="1" dirty="0" err="1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Dangarembizi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Cissy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Kityo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Abraham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Siika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Moherndran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Archary, Lungile Jafta, George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Akabwai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Moses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Chitsamatanga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Shamim Nakabuye, Cecilia Kiilu, Rosie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Mngqbisa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Alexandra Green, Janet Seeley, Henry Mugerwa, Simon Walker, Naomi </a:t>
            </a:r>
            <a:r>
              <a:rPr lang="en-GB" i="1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Apoto</a:t>
            </a:r>
            <a:r>
              <a:rPr lang="en-GB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David Burger, Simona Salomone, Annabelle South, Carlo Giaquinto, Alasdair Bamford, Margaret J Thomason, Deborah Ford, Sarah L Pett, on behalf of the BREATHER Plus trial team</a:t>
            </a:r>
            <a:endParaRPr lang="en-GB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D2932-E15E-85D1-CA3A-0C290E05F5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All 9 SCT participants who switched to CT for confirmed viral rebound resuppressed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10/14 of the remaining SCT participants who did not switch back to CT resuppressed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8/11 CT participants resuppressed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116532-D8CD-C6D1-6AEE-819045E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Re-suppression following confirmed viral rebound*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0C689-C130-B95D-DDE4-70BC9B7D0C73}"/>
              </a:ext>
            </a:extLst>
          </p:cNvPr>
          <p:cNvSpPr txBox="1"/>
          <p:nvPr/>
        </p:nvSpPr>
        <p:spPr>
          <a:xfrm>
            <a:off x="7086931" y="5699066"/>
            <a:ext cx="449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*2 consecutive plasma HIV-RNA ≥50 copies/mL</a:t>
            </a:r>
          </a:p>
          <a:p>
            <a:r>
              <a:rPr lang="en-GB" sz="1400" dirty="0"/>
              <a:t>median follow-up was 117 weeks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A6180-7BC0-D472-62BC-A69A4A5F3760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64529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C7F45-2C50-9DAD-5CB6-32603D4CD6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u="sng" dirty="0"/>
              <a:t>ITT comparison</a:t>
            </a:r>
            <a:r>
              <a:rPr lang="en-GB" sz="2400" dirty="0"/>
              <a:t> of the proportion of participants with cross-sectional VL&lt;50 at week 96*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215 (93%) SCT vs. 211 (93%) CT participants had VL&lt;50 at week 96</a:t>
            </a:r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*Considers single VL closest to week 96; ignores confirmatory VL testing or changes to ART regimen/strategy</a:t>
            </a:r>
          </a:p>
          <a:p>
            <a:r>
              <a:rPr lang="en-GB" i="1" dirty="0"/>
              <a:t>Recall: 20 SCT participants were on CT at week 96 VL</a:t>
            </a:r>
            <a:endParaRPr lang="en-GB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58384-4E48-AB13-56DC-0A460C04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9323388" cy="1223964"/>
          </a:xfrm>
        </p:spPr>
        <p:txBody>
          <a:bodyPr anchor="b">
            <a:normAutofit/>
          </a:bodyPr>
          <a:lstStyle/>
          <a:p>
            <a:r>
              <a:rPr lang="en-GB" dirty="0"/>
              <a:t>Secondary efficacy endpoint:</a:t>
            </a:r>
            <a:br>
              <a:rPr lang="en-GB" dirty="0"/>
            </a:br>
            <a:r>
              <a:rPr lang="en-GB" b="0" i="1" dirty="0"/>
              <a:t>cross-sectional VL&lt;50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38D48-F57E-EA96-EED8-F2EFD7993196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411101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7EE108-2A7F-2CA5-9083-34721D16209F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11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7D0EA96-1531-F021-D791-5B921C2069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1833937"/>
            <a:ext cx="11306175" cy="4366841"/>
          </a:xfrm>
        </p:spPr>
        <p:txBody>
          <a:bodyPr>
            <a:normAutofit/>
          </a:bodyPr>
          <a:lstStyle/>
          <a:p>
            <a:r>
              <a:rPr lang="en-GB" dirty="0"/>
              <a:t>Resistance results received for 12/23* SCT and 6/11* CT participants with confirmed viral rebound** by week 96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sz="2000" baseline="30000" dirty="0">
                <a:effectLst/>
                <a:latin typeface="+mn-lt"/>
              </a:rPr>
              <a:t>#</a:t>
            </a:r>
            <a:r>
              <a:rPr lang="en-GB" dirty="0"/>
              <a:t>1 participant on CT with INSTI </a:t>
            </a:r>
            <a:r>
              <a:rPr lang="en-GB" b="1" i="1" dirty="0"/>
              <a:t>and</a:t>
            </a:r>
            <a:r>
              <a:rPr lang="en-GB" dirty="0"/>
              <a:t> NRTI resistance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Stanford: high-level 3TC resistance and potential low-level DTG resistance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Major IAS mutations: INSTI - G140R, NRTI - M184I</a:t>
            </a:r>
          </a:p>
          <a:p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7A211D5-802F-D8B7-E055-BC4B1169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GB" dirty="0"/>
              <a:t>Resistance </a:t>
            </a:r>
            <a:r>
              <a:rPr lang="en-GB" dirty="0">
                <a:highlight>
                  <a:srgbClr val="FFFFFF"/>
                </a:highlight>
              </a:rPr>
              <a:t>mutations in those with confirmed viral rebound 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520485C1-D149-8023-9EDC-D57062CE7347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77623655"/>
              </p:ext>
            </p:extLst>
          </p:nvPr>
        </p:nvGraphicFramePr>
        <p:xfrm>
          <a:off x="2472563" y="2755003"/>
          <a:ext cx="7246874" cy="15776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1095">
                  <a:extLst>
                    <a:ext uri="{9D8B030D-6E8A-4147-A177-3AD203B41FA5}">
                      <a16:colId xmlns:a16="http://schemas.microsoft.com/office/drawing/2014/main" val="577526247"/>
                    </a:ext>
                  </a:extLst>
                </a:gridCol>
                <a:gridCol w="2937510">
                  <a:extLst>
                    <a:ext uri="{9D8B030D-6E8A-4147-A177-3AD203B41FA5}">
                      <a16:colId xmlns:a16="http://schemas.microsoft.com/office/drawing/2014/main" val="3598490379"/>
                    </a:ext>
                  </a:extLst>
                </a:gridCol>
                <a:gridCol w="2918269">
                  <a:extLst>
                    <a:ext uri="{9D8B030D-6E8A-4147-A177-3AD203B41FA5}">
                      <a16:colId xmlns:a16="http://schemas.microsoft.com/office/drawing/2014/main" val="2741072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Gene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SCT major mutations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0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 major mutations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3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INSTI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 / 12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2000" baseline="30000" dirty="0">
                          <a:effectLst/>
                          <a:latin typeface="+mn-lt"/>
                        </a:rPr>
                        <a:t>#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/ 6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992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NRTI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 / 12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2000" baseline="30000" dirty="0">
                          <a:effectLst/>
                          <a:latin typeface="+mn-lt"/>
                        </a:rPr>
                        <a:t>#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/ 6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104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NNRTI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 / 12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 / 6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511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 PI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 / 12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 / 6</a:t>
                      </a:r>
                      <a:endParaRPr lang="en-GB" sz="20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6262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74BFB8-066E-E813-5470-271A18E8190D}"/>
              </a:ext>
            </a:extLst>
          </p:cNvPr>
          <p:cNvSpPr txBox="1"/>
          <p:nvPr/>
        </p:nvSpPr>
        <p:spPr>
          <a:xfrm>
            <a:off x="0" y="6254400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i="1" dirty="0"/>
              <a:t>*6 SCT participants had all VLs below threshold required for resistance testing; remaining results (5 SCT, 5 CT) awaiting final testing</a:t>
            </a:r>
          </a:p>
          <a:p>
            <a:r>
              <a:rPr lang="en-GB" sz="1400" i="1" dirty="0"/>
              <a:t>**2 consecutive plasma HIV-RNA ≥50 copies/mL</a:t>
            </a:r>
          </a:p>
        </p:txBody>
      </p:sp>
    </p:spTree>
    <p:extLst>
      <p:ext uri="{BB962C8B-B14F-4D97-AF65-F5344CB8AC3E}">
        <p14:creationId xmlns:p14="http://schemas.microsoft.com/office/powerpoint/2010/main" val="377584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A4136E-B481-2152-AF12-BEDED7E02A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There were no safety concerns with SCT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There were 16 SAEs in 15 SCT participants, and 22 SAEs in 16 CT participants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40965-AEC6-67B0-9DBD-B83F473E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2ACD2-F983-2249-0355-1AF26BD2918E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102789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B16A7-1FF7-91F7-C4B2-E0B3B06F93D9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13</a:t>
            </a:r>
          </a:p>
        </p:txBody>
      </p:sp>
      <p:sp>
        <p:nvSpPr>
          <p:cNvPr id="2" name="Rectangle 667">
            <a:extLst>
              <a:ext uri="{FF2B5EF4-FFF2-40B4-BE49-F238E27FC236}">
                <a16:creationId xmlns:a16="http://schemas.microsoft.com/office/drawing/2014/main" id="{52F8C054-AF9B-42BA-5CC8-9B06248D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416" y="6375039"/>
            <a:ext cx="568424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Figure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MEMS cap sub-study: tablets taken by day of the week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2AFE94-BD20-F1C5-726E-A0407B9E7F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2097091"/>
            <a:ext cx="5392399" cy="4103687"/>
          </a:xfrm>
        </p:spPr>
        <p:txBody>
          <a:bodyPr>
            <a:normAutofit/>
          </a:bodyPr>
          <a:lstStyle/>
          <a:p>
            <a:r>
              <a:rPr lang="en-GB" dirty="0"/>
              <a:t>At 96% visits, participants self-reported that all tablets (required per strategy) were taken in the last 7 days</a:t>
            </a:r>
          </a:p>
          <a:p>
            <a:endParaRPr lang="en-GB" dirty="0"/>
          </a:p>
          <a:p>
            <a:r>
              <a:rPr lang="en-GB" dirty="0"/>
              <a:t>Adherence was also measured in a MEMS cap sub-study (n=210, over weeks 8-32 or 48-72)</a:t>
            </a:r>
          </a:p>
          <a:p>
            <a:endParaRPr lang="en-GB" dirty="0"/>
          </a:p>
          <a:p>
            <a:r>
              <a:rPr lang="en-GB" dirty="0"/>
              <a:t>92% SCT vs 92% CT tablets were taken Monday-Thursday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CAA6751-E95E-8D23-7B66-F52703F9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Adherence</a:t>
            </a:r>
          </a:p>
        </p:txBody>
      </p:sp>
      <p:grpSp>
        <p:nvGrpSpPr>
          <p:cNvPr id="692" name="Group 691">
            <a:extLst>
              <a:ext uri="{FF2B5EF4-FFF2-40B4-BE49-F238E27FC236}">
                <a16:creationId xmlns:a16="http://schemas.microsoft.com/office/drawing/2014/main" id="{AC428949-3963-10F1-F8A8-C02AD74CE118}"/>
              </a:ext>
            </a:extLst>
          </p:cNvPr>
          <p:cNvGrpSpPr/>
          <p:nvPr/>
        </p:nvGrpSpPr>
        <p:grpSpPr>
          <a:xfrm>
            <a:off x="6190917" y="1934981"/>
            <a:ext cx="5752248" cy="4202907"/>
            <a:chOff x="6215330" y="2128668"/>
            <a:chExt cx="5752248" cy="4202907"/>
          </a:xfrm>
        </p:grpSpPr>
        <p:sp>
          <p:nvSpPr>
            <p:cNvPr id="337" name="Line 530">
              <a:extLst>
                <a:ext uri="{FF2B5EF4-FFF2-40B4-BE49-F238E27FC236}">
                  <a16:creationId xmlns:a16="http://schemas.microsoft.com/office/drawing/2014/main" id="{9127927F-2616-F04B-0CE7-C531E9F0B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3415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Line 531">
              <a:extLst>
                <a:ext uri="{FF2B5EF4-FFF2-40B4-BE49-F238E27FC236}">
                  <a16:creationId xmlns:a16="http://schemas.microsoft.com/office/drawing/2014/main" id="{D656378C-27CC-FBB5-B46C-1D587A133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7240" y="3109830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Line 532">
              <a:extLst>
                <a:ext uri="{FF2B5EF4-FFF2-40B4-BE49-F238E27FC236}">
                  <a16:creationId xmlns:a16="http://schemas.microsoft.com/office/drawing/2014/main" id="{4B595B62-22AF-BA95-5BCC-780F79DDA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9478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Line 533">
              <a:extLst>
                <a:ext uri="{FF2B5EF4-FFF2-40B4-BE49-F238E27FC236}">
                  <a16:creationId xmlns:a16="http://schemas.microsoft.com/office/drawing/2014/main" id="{B51CF6CD-113F-27A0-D9C3-E7AF349D1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3303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Line 534">
              <a:extLst>
                <a:ext uri="{FF2B5EF4-FFF2-40B4-BE49-F238E27FC236}">
                  <a16:creationId xmlns:a16="http://schemas.microsoft.com/office/drawing/2014/main" id="{ED19F141-5964-7EB5-1C11-449612BE8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7128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Line 535">
              <a:extLst>
                <a:ext uri="{FF2B5EF4-FFF2-40B4-BE49-F238E27FC236}">
                  <a16:creationId xmlns:a16="http://schemas.microsoft.com/office/drawing/2014/main" id="{792D6F01-343F-E94E-8F53-36DE5BACD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50953" y="3109830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Line 536">
              <a:extLst>
                <a:ext uri="{FF2B5EF4-FFF2-40B4-BE49-F238E27FC236}">
                  <a16:creationId xmlns:a16="http://schemas.microsoft.com/office/drawing/2014/main" id="{55247836-73FB-8BC4-3613-C40AAE9F3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3190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Line 537">
              <a:extLst>
                <a:ext uri="{FF2B5EF4-FFF2-40B4-BE49-F238E27FC236}">
                  <a16:creationId xmlns:a16="http://schemas.microsoft.com/office/drawing/2014/main" id="{DBF70C55-46B3-616E-C521-291F1F22B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97015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Line 538">
              <a:extLst>
                <a:ext uri="{FF2B5EF4-FFF2-40B4-BE49-F238E27FC236}">
                  <a16:creationId xmlns:a16="http://schemas.microsoft.com/office/drawing/2014/main" id="{C098FBB7-7C35-AF1C-83E0-AF4AAA00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0840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Line 539">
              <a:extLst>
                <a:ext uri="{FF2B5EF4-FFF2-40B4-BE49-F238E27FC236}">
                  <a16:creationId xmlns:a16="http://schemas.microsoft.com/office/drawing/2014/main" id="{164557FF-3A84-F35A-8D5B-1B63C62EF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4665" y="3109830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Line 540">
              <a:extLst>
                <a:ext uri="{FF2B5EF4-FFF2-40B4-BE49-F238E27FC236}">
                  <a16:creationId xmlns:a16="http://schemas.microsoft.com/office/drawing/2014/main" id="{D61FF577-1F90-806B-ACEC-30524BCBD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6903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Line 541">
              <a:extLst>
                <a:ext uri="{FF2B5EF4-FFF2-40B4-BE49-F238E27FC236}">
                  <a16:creationId xmlns:a16="http://schemas.microsoft.com/office/drawing/2014/main" id="{B79D38A5-15E7-68A8-6014-CB7B738BB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0728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Line 542">
              <a:extLst>
                <a:ext uri="{FF2B5EF4-FFF2-40B4-BE49-F238E27FC236}">
                  <a16:creationId xmlns:a16="http://schemas.microsoft.com/office/drawing/2014/main" id="{61C8E896-6D18-95D2-FBFD-35C0B7928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14553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Line 543">
              <a:extLst>
                <a:ext uri="{FF2B5EF4-FFF2-40B4-BE49-F238E27FC236}">
                  <a16:creationId xmlns:a16="http://schemas.microsoft.com/office/drawing/2014/main" id="{F74ACBD0-C3E5-2B0A-9FE5-FD474DEA4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8378" y="3109830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Line 544">
              <a:extLst>
                <a:ext uri="{FF2B5EF4-FFF2-40B4-BE49-F238E27FC236}">
                  <a16:creationId xmlns:a16="http://schemas.microsoft.com/office/drawing/2014/main" id="{8B44FCD8-B647-C85B-035B-529EA778B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0615" y="310983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Line 545">
              <a:extLst>
                <a:ext uri="{FF2B5EF4-FFF2-40B4-BE49-F238E27FC236}">
                  <a16:creationId xmlns:a16="http://schemas.microsoft.com/office/drawing/2014/main" id="{32A27439-9317-099A-974F-B20E1C2B4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9665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Line 546">
              <a:extLst>
                <a:ext uri="{FF2B5EF4-FFF2-40B4-BE49-F238E27FC236}">
                  <a16:creationId xmlns:a16="http://schemas.microsoft.com/office/drawing/2014/main" id="{9B3EC294-1054-83F5-7737-1E36373A6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3490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Line 547">
              <a:extLst>
                <a:ext uri="{FF2B5EF4-FFF2-40B4-BE49-F238E27FC236}">
                  <a16:creationId xmlns:a16="http://schemas.microsoft.com/office/drawing/2014/main" id="{8A2A7621-2107-E7E9-FFA8-08DE5720F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315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Line 548">
              <a:extLst>
                <a:ext uri="{FF2B5EF4-FFF2-40B4-BE49-F238E27FC236}">
                  <a16:creationId xmlns:a16="http://schemas.microsoft.com/office/drawing/2014/main" id="{785CE66D-C0F1-FBE6-48D9-6B0446A63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9553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Line 549">
              <a:extLst>
                <a:ext uri="{FF2B5EF4-FFF2-40B4-BE49-F238E27FC236}">
                  <a16:creationId xmlns:a16="http://schemas.microsoft.com/office/drawing/2014/main" id="{E038309D-1FB2-E7E7-4628-5736ABEE6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3378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Line 550">
              <a:extLst>
                <a:ext uri="{FF2B5EF4-FFF2-40B4-BE49-F238E27FC236}">
                  <a16:creationId xmlns:a16="http://schemas.microsoft.com/office/drawing/2014/main" id="{7C63FA37-B123-61FD-25D2-7A33CC7BC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7203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Line 551">
              <a:extLst>
                <a:ext uri="{FF2B5EF4-FFF2-40B4-BE49-F238E27FC236}">
                  <a16:creationId xmlns:a16="http://schemas.microsoft.com/office/drawing/2014/main" id="{DD89AFF8-B2F8-A5C0-072A-084B45392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1028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Line 552">
              <a:extLst>
                <a:ext uri="{FF2B5EF4-FFF2-40B4-BE49-F238E27FC236}">
                  <a16:creationId xmlns:a16="http://schemas.microsoft.com/office/drawing/2014/main" id="{573A475D-A348-65F2-A13A-CC8E84188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4853" y="24192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Line 553">
              <a:extLst>
                <a:ext uri="{FF2B5EF4-FFF2-40B4-BE49-F238E27FC236}">
                  <a16:creationId xmlns:a16="http://schemas.microsoft.com/office/drawing/2014/main" id="{EDA6747A-4F33-AEB3-D0AB-34B9837B4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7090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Line 554">
              <a:extLst>
                <a:ext uri="{FF2B5EF4-FFF2-40B4-BE49-F238E27FC236}">
                  <a16:creationId xmlns:a16="http://schemas.microsoft.com/office/drawing/2014/main" id="{63E92A1E-DEA2-5DD0-F28A-253E16118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0915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Line 555">
              <a:extLst>
                <a:ext uri="{FF2B5EF4-FFF2-40B4-BE49-F238E27FC236}">
                  <a16:creationId xmlns:a16="http://schemas.microsoft.com/office/drawing/2014/main" id="{67BCF6D7-2DA9-B005-110C-9A9A74AA9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740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Line 556">
              <a:extLst>
                <a:ext uri="{FF2B5EF4-FFF2-40B4-BE49-F238E27FC236}">
                  <a16:creationId xmlns:a16="http://schemas.microsoft.com/office/drawing/2014/main" id="{C6F14F98-0605-E37E-A166-CFD0E7706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8565" y="24192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Line 557">
              <a:extLst>
                <a:ext uri="{FF2B5EF4-FFF2-40B4-BE49-F238E27FC236}">
                  <a16:creationId xmlns:a16="http://schemas.microsoft.com/office/drawing/2014/main" id="{92ED8A0A-8F86-4215-E8E6-F8BECA570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0803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Line 558">
              <a:extLst>
                <a:ext uri="{FF2B5EF4-FFF2-40B4-BE49-F238E27FC236}">
                  <a16:creationId xmlns:a16="http://schemas.microsoft.com/office/drawing/2014/main" id="{3EFD2A45-1E26-B973-599D-D4C20D89D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4628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Line 559">
              <a:extLst>
                <a:ext uri="{FF2B5EF4-FFF2-40B4-BE49-F238E27FC236}">
                  <a16:creationId xmlns:a16="http://schemas.microsoft.com/office/drawing/2014/main" id="{DB7F32C9-4400-D2FA-F2D3-C0810AC57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453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Line 560">
              <a:extLst>
                <a:ext uri="{FF2B5EF4-FFF2-40B4-BE49-F238E27FC236}">
                  <a16:creationId xmlns:a16="http://schemas.microsoft.com/office/drawing/2014/main" id="{666A760F-9101-4522-5C80-1A2F2B9E4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2278" y="24192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Line 561">
              <a:extLst>
                <a:ext uri="{FF2B5EF4-FFF2-40B4-BE49-F238E27FC236}">
                  <a16:creationId xmlns:a16="http://schemas.microsoft.com/office/drawing/2014/main" id="{7B218705-73BF-B16F-F655-06293D0ED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4515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Line 562">
              <a:extLst>
                <a:ext uri="{FF2B5EF4-FFF2-40B4-BE49-F238E27FC236}">
                  <a16:creationId xmlns:a16="http://schemas.microsoft.com/office/drawing/2014/main" id="{1BC6279D-419E-8C25-975E-2EA32A024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8340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Line 563">
              <a:extLst>
                <a:ext uri="{FF2B5EF4-FFF2-40B4-BE49-F238E27FC236}">
                  <a16:creationId xmlns:a16="http://schemas.microsoft.com/office/drawing/2014/main" id="{8933226E-0DE2-62BC-FA62-4A1077EF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2165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Line 564">
              <a:extLst>
                <a:ext uri="{FF2B5EF4-FFF2-40B4-BE49-F238E27FC236}">
                  <a16:creationId xmlns:a16="http://schemas.microsoft.com/office/drawing/2014/main" id="{7C156B69-E8D8-9298-365B-009C2895B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5990" y="24192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Line 565">
              <a:extLst>
                <a:ext uri="{FF2B5EF4-FFF2-40B4-BE49-F238E27FC236}">
                  <a16:creationId xmlns:a16="http://schemas.microsoft.com/office/drawing/2014/main" id="{539734FA-7DF4-94AD-7970-378EEF2DF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8228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Line 566">
              <a:extLst>
                <a:ext uri="{FF2B5EF4-FFF2-40B4-BE49-F238E27FC236}">
                  <a16:creationId xmlns:a16="http://schemas.microsoft.com/office/drawing/2014/main" id="{F607004B-304A-6A62-929D-54D742255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2053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Line 567">
              <a:extLst>
                <a:ext uri="{FF2B5EF4-FFF2-40B4-BE49-F238E27FC236}">
                  <a16:creationId xmlns:a16="http://schemas.microsoft.com/office/drawing/2014/main" id="{88260355-EACA-B350-E849-B287EFA9D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5878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Line 568">
              <a:extLst>
                <a:ext uri="{FF2B5EF4-FFF2-40B4-BE49-F238E27FC236}">
                  <a16:creationId xmlns:a16="http://schemas.microsoft.com/office/drawing/2014/main" id="{3FC94431-7384-A65D-836A-BF8E7D951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703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Line 569">
              <a:extLst>
                <a:ext uri="{FF2B5EF4-FFF2-40B4-BE49-F238E27FC236}">
                  <a16:creationId xmlns:a16="http://schemas.microsoft.com/office/drawing/2014/main" id="{1DD63222-87D1-914E-DD67-58838EEAC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3528" y="24192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Line 570">
              <a:extLst>
                <a:ext uri="{FF2B5EF4-FFF2-40B4-BE49-F238E27FC236}">
                  <a16:creationId xmlns:a16="http://schemas.microsoft.com/office/drawing/2014/main" id="{5D1ACA0E-AED7-8B41-55D4-A92CB0581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5765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Line 571">
              <a:extLst>
                <a:ext uri="{FF2B5EF4-FFF2-40B4-BE49-F238E27FC236}">
                  <a16:creationId xmlns:a16="http://schemas.microsoft.com/office/drawing/2014/main" id="{74E9546E-7DFD-D6BC-771B-D70BC4972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9590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Line 572">
              <a:extLst>
                <a:ext uri="{FF2B5EF4-FFF2-40B4-BE49-F238E27FC236}">
                  <a16:creationId xmlns:a16="http://schemas.microsoft.com/office/drawing/2014/main" id="{63A36A0C-40F2-62DC-D2D7-C719F0D8E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3415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Line 573">
              <a:extLst>
                <a:ext uri="{FF2B5EF4-FFF2-40B4-BE49-F238E27FC236}">
                  <a16:creationId xmlns:a16="http://schemas.microsoft.com/office/drawing/2014/main" id="{49D1EA5D-13A3-74D1-DF8B-B1BA484A7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7240" y="24192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Line 574">
              <a:extLst>
                <a:ext uri="{FF2B5EF4-FFF2-40B4-BE49-F238E27FC236}">
                  <a16:creationId xmlns:a16="http://schemas.microsoft.com/office/drawing/2014/main" id="{A7F5B3AE-F5EF-2C2B-6CA0-A7C31F47F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9478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Line 575">
              <a:extLst>
                <a:ext uri="{FF2B5EF4-FFF2-40B4-BE49-F238E27FC236}">
                  <a16:creationId xmlns:a16="http://schemas.microsoft.com/office/drawing/2014/main" id="{A49B4559-599C-C9F0-FA2E-072696956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3303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Line 576">
              <a:extLst>
                <a:ext uri="{FF2B5EF4-FFF2-40B4-BE49-F238E27FC236}">
                  <a16:creationId xmlns:a16="http://schemas.microsoft.com/office/drawing/2014/main" id="{5B4F4792-7277-2BBE-0928-6F932B0D0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7128" y="24192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Line 577">
              <a:extLst>
                <a:ext uri="{FF2B5EF4-FFF2-40B4-BE49-F238E27FC236}">
                  <a16:creationId xmlns:a16="http://schemas.microsoft.com/office/drawing/2014/main" id="{2E4C108E-8F9F-0DB0-D33D-1A02D18E0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3808" y="2422440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Line 578">
              <a:extLst>
                <a:ext uri="{FF2B5EF4-FFF2-40B4-BE49-F238E27FC236}">
                  <a16:creationId xmlns:a16="http://schemas.microsoft.com/office/drawing/2014/main" id="{A38BBC79-7F6C-4AB6-5871-8C00EB541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6045" y="242244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Line 579">
              <a:extLst>
                <a:ext uri="{FF2B5EF4-FFF2-40B4-BE49-F238E27FC236}">
                  <a16:creationId xmlns:a16="http://schemas.microsoft.com/office/drawing/2014/main" id="{2FAECEBB-5CBC-D15E-A581-57F6255D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9870" y="242244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Line 580">
              <a:extLst>
                <a:ext uri="{FF2B5EF4-FFF2-40B4-BE49-F238E27FC236}">
                  <a16:creationId xmlns:a16="http://schemas.microsoft.com/office/drawing/2014/main" id="{4BADDCED-A129-0ABD-2F05-041391842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3695" y="242244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Line 581">
              <a:extLst>
                <a:ext uri="{FF2B5EF4-FFF2-40B4-BE49-F238E27FC236}">
                  <a16:creationId xmlns:a16="http://schemas.microsoft.com/office/drawing/2014/main" id="{D2FF07BE-B02D-FF5E-C76D-48BE2A044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8465" y="24700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Line 582">
              <a:extLst>
                <a:ext uri="{FF2B5EF4-FFF2-40B4-BE49-F238E27FC236}">
                  <a16:creationId xmlns:a16="http://schemas.microsoft.com/office/drawing/2014/main" id="{558A5CB1-BCBF-1934-E67A-1C5FB3A32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0703" y="24700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Line 583">
              <a:extLst>
                <a:ext uri="{FF2B5EF4-FFF2-40B4-BE49-F238E27FC236}">
                  <a16:creationId xmlns:a16="http://schemas.microsoft.com/office/drawing/2014/main" id="{B70D94AD-CFD4-234A-DC9B-6DC504E84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14528" y="24700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Line 584">
              <a:extLst>
                <a:ext uri="{FF2B5EF4-FFF2-40B4-BE49-F238E27FC236}">
                  <a16:creationId xmlns:a16="http://schemas.microsoft.com/office/drawing/2014/main" id="{D2EF4AF9-5AEF-42BB-007D-06206DA9C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8353" y="2470067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Line 585">
              <a:extLst>
                <a:ext uri="{FF2B5EF4-FFF2-40B4-BE49-F238E27FC236}">
                  <a16:creationId xmlns:a16="http://schemas.microsoft.com/office/drawing/2014/main" id="{32392643-F6A8-88BA-D3D9-D7A9910C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62178" y="2470067"/>
              <a:ext cx="80963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Line 586">
              <a:extLst>
                <a:ext uri="{FF2B5EF4-FFF2-40B4-BE49-F238E27FC236}">
                  <a16:creationId xmlns:a16="http://schemas.microsoft.com/office/drawing/2014/main" id="{19372801-83C9-5D0B-E503-ED4C2CDD7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53470" y="2422440"/>
              <a:ext cx="82550" cy="0"/>
            </a:xfrm>
            <a:prstGeom prst="line">
              <a:avLst/>
            </a:prstGeom>
            <a:noFill/>
            <a:ln w="1270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Rectangle 587">
              <a:extLst>
                <a:ext uri="{FF2B5EF4-FFF2-40B4-BE49-F238E27FC236}">
                  <a16:creationId xmlns:a16="http://schemas.microsoft.com/office/drawing/2014/main" id="{2F306296-2D3D-B506-33DD-15D96A5F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515" y="2690730"/>
              <a:ext cx="265113" cy="3182938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Rectangle 588">
              <a:extLst>
                <a:ext uri="{FF2B5EF4-FFF2-40B4-BE49-F238E27FC236}">
                  <a16:creationId xmlns:a16="http://schemas.microsoft.com/office/drawing/2014/main" id="{0526807A-7B7A-C694-789D-FE509AB4A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1278" y="2695492"/>
              <a:ext cx="255588" cy="3175000"/>
            </a:xfrm>
            <a:prstGeom prst="rect">
              <a:avLst/>
            </a:prstGeom>
            <a:noFill/>
            <a:ln w="7938" cap="flat">
              <a:solidFill>
                <a:srgbClr val="1A85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Rectangle 589">
              <a:extLst>
                <a:ext uri="{FF2B5EF4-FFF2-40B4-BE49-F238E27FC236}">
                  <a16:creationId xmlns:a16="http://schemas.microsoft.com/office/drawing/2014/main" id="{0D03C662-B75B-2086-4ADB-D1D38FD6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628" y="2690730"/>
              <a:ext cx="263525" cy="3182938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Rectangle 590">
              <a:extLst>
                <a:ext uri="{FF2B5EF4-FFF2-40B4-BE49-F238E27FC236}">
                  <a16:creationId xmlns:a16="http://schemas.microsoft.com/office/drawing/2014/main" id="{414F5310-8E48-9FD9-C9F5-483964441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803" y="2695492"/>
              <a:ext cx="257175" cy="3175000"/>
            </a:xfrm>
            <a:prstGeom prst="rect">
              <a:avLst/>
            </a:prstGeom>
            <a:noFill/>
            <a:ln w="7938" cap="flat">
              <a:solidFill>
                <a:srgbClr val="D411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Rectangle 591">
              <a:extLst>
                <a:ext uri="{FF2B5EF4-FFF2-40B4-BE49-F238E27FC236}">
                  <a16:creationId xmlns:a16="http://schemas.microsoft.com/office/drawing/2014/main" id="{036C367F-834E-2917-F5ED-A6E69448E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953" y="2668505"/>
              <a:ext cx="263525" cy="3205163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Rectangle 592">
              <a:extLst>
                <a:ext uri="{FF2B5EF4-FFF2-40B4-BE49-F238E27FC236}">
                  <a16:creationId xmlns:a16="http://schemas.microsoft.com/office/drawing/2014/main" id="{A540AFD1-BCFA-4B62-0BD0-2F6CC8FD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6128" y="2671680"/>
              <a:ext cx="257175" cy="3198813"/>
            </a:xfrm>
            <a:prstGeom prst="rect">
              <a:avLst/>
            </a:prstGeom>
            <a:noFill/>
            <a:ln w="7938" cap="flat">
              <a:solidFill>
                <a:srgbClr val="1A85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Rectangle 593">
              <a:extLst>
                <a:ext uri="{FF2B5EF4-FFF2-40B4-BE49-F238E27FC236}">
                  <a16:creationId xmlns:a16="http://schemas.microsoft.com/office/drawing/2014/main" id="{AFEF7112-62DF-E802-F108-327ABB6CB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478" y="2687555"/>
              <a:ext cx="265113" cy="3186113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Rectangle 594">
              <a:extLst>
                <a:ext uri="{FF2B5EF4-FFF2-40B4-BE49-F238E27FC236}">
                  <a16:creationId xmlns:a16="http://schemas.microsoft.com/office/drawing/2014/main" id="{7CF754F3-6579-67BC-0017-0BB6DFB00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240" y="2692317"/>
              <a:ext cx="255588" cy="3178175"/>
            </a:xfrm>
            <a:prstGeom prst="rect">
              <a:avLst/>
            </a:prstGeom>
            <a:noFill/>
            <a:ln w="7938" cap="flat">
              <a:solidFill>
                <a:srgbClr val="D411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Rectangle 595">
              <a:extLst>
                <a:ext uri="{FF2B5EF4-FFF2-40B4-BE49-F238E27FC236}">
                  <a16:creationId xmlns:a16="http://schemas.microsoft.com/office/drawing/2014/main" id="{95ADA114-2197-6AEA-4689-94208C384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803" y="2695492"/>
              <a:ext cx="265113" cy="3178175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Rectangle 596">
              <a:extLst>
                <a:ext uri="{FF2B5EF4-FFF2-40B4-BE49-F238E27FC236}">
                  <a16:creationId xmlns:a16="http://schemas.microsoft.com/office/drawing/2014/main" id="{CC226BDC-8C62-1DCF-CB5F-BE40C469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565" y="2700255"/>
              <a:ext cx="255588" cy="3170238"/>
            </a:xfrm>
            <a:prstGeom prst="rect">
              <a:avLst/>
            </a:prstGeom>
            <a:noFill/>
            <a:ln w="7938" cap="flat">
              <a:solidFill>
                <a:srgbClr val="1A85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Rectangle 597">
              <a:extLst>
                <a:ext uri="{FF2B5EF4-FFF2-40B4-BE49-F238E27FC236}">
                  <a16:creationId xmlns:a16="http://schemas.microsoft.com/office/drawing/2014/main" id="{7AF31FC5-B005-7CD2-8463-A0F327A8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2915" y="2679617"/>
              <a:ext cx="263525" cy="3194050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Rectangle 598">
              <a:extLst>
                <a:ext uri="{FF2B5EF4-FFF2-40B4-BE49-F238E27FC236}">
                  <a16:creationId xmlns:a16="http://schemas.microsoft.com/office/drawing/2014/main" id="{F2D25B41-6839-9ADC-0C88-55A8093E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6090" y="2682792"/>
              <a:ext cx="257175" cy="3187700"/>
            </a:xfrm>
            <a:prstGeom prst="rect">
              <a:avLst/>
            </a:prstGeom>
            <a:noFill/>
            <a:ln w="7938" cap="flat">
              <a:solidFill>
                <a:srgbClr val="D411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Rectangle 599">
              <a:extLst>
                <a:ext uri="{FF2B5EF4-FFF2-40B4-BE49-F238E27FC236}">
                  <a16:creationId xmlns:a16="http://schemas.microsoft.com/office/drawing/2014/main" id="{90DF46D5-2546-83D8-43C9-C2A39C251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4240" y="2678030"/>
              <a:ext cx="263525" cy="3195638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Rectangle 600">
              <a:extLst>
                <a:ext uri="{FF2B5EF4-FFF2-40B4-BE49-F238E27FC236}">
                  <a16:creationId xmlns:a16="http://schemas.microsoft.com/office/drawing/2014/main" id="{84BAAA96-78C5-EFB7-8DCE-64BCA19EE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415" y="2682792"/>
              <a:ext cx="257175" cy="3187700"/>
            </a:xfrm>
            <a:prstGeom prst="rect">
              <a:avLst/>
            </a:prstGeom>
            <a:noFill/>
            <a:ln w="7938" cap="flat">
              <a:solidFill>
                <a:srgbClr val="1A85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Rectangle 601">
              <a:extLst>
                <a:ext uri="{FF2B5EF4-FFF2-40B4-BE49-F238E27FC236}">
                  <a16:creationId xmlns:a16="http://schemas.microsoft.com/office/drawing/2014/main" id="{8E51ED24-9C9C-D8B4-366C-C44002CBB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765" y="2698667"/>
              <a:ext cx="265113" cy="3175000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Rectangle 602">
              <a:extLst>
                <a:ext uri="{FF2B5EF4-FFF2-40B4-BE49-F238E27FC236}">
                  <a16:creationId xmlns:a16="http://schemas.microsoft.com/office/drawing/2014/main" id="{75A42F48-B7EA-C0C1-6FE7-37FCBE29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2528" y="2701842"/>
              <a:ext cx="255588" cy="3168650"/>
            </a:xfrm>
            <a:prstGeom prst="rect">
              <a:avLst/>
            </a:prstGeom>
            <a:noFill/>
            <a:ln w="7938" cap="flat">
              <a:solidFill>
                <a:srgbClr val="D411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Rectangle 603">
              <a:extLst>
                <a:ext uri="{FF2B5EF4-FFF2-40B4-BE49-F238E27FC236}">
                  <a16:creationId xmlns:a16="http://schemas.microsoft.com/office/drawing/2014/main" id="{99CF5452-38E3-939B-68C9-60F29BB4F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090" y="2795505"/>
              <a:ext cx="265113" cy="3078163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Rectangle 604">
              <a:extLst>
                <a:ext uri="{FF2B5EF4-FFF2-40B4-BE49-F238E27FC236}">
                  <a16:creationId xmlns:a16="http://schemas.microsoft.com/office/drawing/2014/main" id="{5D20005D-828A-552F-4BD5-5D0267159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3853" y="2800267"/>
              <a:ext cx="255588" cy="3070225"/>
            </a:xfrm>
            <a:prstGeom prst="rect">
              <a:avLst/>
            </a:prstGeom>
            <a:noFill/>
            <a:ln w="7938" cap="flat">
              <a:solidFill>
                <a:srgbClr val="1A85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Rectangle 605">
              <a:extLst>
                <a:ext uri="{FF2B5EF4-FFF2-40B4-BE49-F238E27FC236}">
                  <a16:creationId xmlns:a16="http://schemas.microsoft.com/office/drawing/2014/main" id="{63AE75A4-5F35-F21A-A643-B2AC2C86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203" y="2701842"/>
              <a:ext cx="263525" cy="3171825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Rectangle 606">
              <a:extLst>
                <a:ext uri="{FF2B5EF4-FFF2-40B4-BE49-F238E27FC236}">
                  <a16:creationId xmlns:a16="http://schemas.microsoft.com/office/drawing/2014/main" id="{89BE896E-A57E-975C-B5F4-3BC54E45E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7378" y="2706605"/>
              <a:ext cx="257175" cy="3163888"/>
            </a:xfrm>
            <a:prstGeom prst="rect">
              <a:avLst/>
            </a:prstGeom>
            <a:noFill/>
            <a:ln w="7938" cap="flat">
              <a:solidFill>
                <a:srgbClr val="D411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Rectangle 607">
              <a:extLst>
                <a:ext uri="{FF2B5EF4-FFF2-40B4-BE49-F238E27FC236}">
                  <a16:creationId xmlns:a16="http://schemas.microsoft.com/office/drawing/2014/main" id="{E32CB525-293A-660F-0011-582A35237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528" y="5564105"/>
              <a:ext cx="263525" cy="309563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Rectangle 608">
              <a:extLst>
                <a:ext uri="{FF2B5EF4-FFF2-40B4-BE49-F238E27FC236}">
                  <a16:creationId xmlns:a16="http://schemas.microsoft.com/office/drawing/2014/main" id="{7614B293-2092-5569-3F73-152B276A6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703" y="5568867"/>
              <a:ext cx="257175" cy="301625"/>
            </a:xfrm>
            <a:prstGeom prst="rect">
              <a:avLst/>
            </a:prstGeom>
            <a:noFill/>
            <a:ln w="7938" cap="flat">
              <a:solidFill>
                <a:srgbClr val="1A85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Rectangle 609">
              <a:extLst>
                <a:ext uri="{FF2B5EF4-FFF2-40B4-BE49-F238E27FC236}">
                  <a16:creationId xmlns:a16="http://schemas.microsoft.com/office/drawing/2014/main" id="{CB8C9513-0134-3349-AB6D-6313F436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9053" y="2730417"/>
              <a:ext cx="265113" cy="3143250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Rectangle 610">
              <a:extLst>
                <a:ext uri="{FF2B5EF4-FFF2-40B4-BE49-F238E27FC236}">
                  <a16:creationId xmlns:a16="http://schemas.microsoft.com/office/drawing/2014/main" id="{BFA480D6-0DDC-7446-DED2-DE56584D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3815" y="2735180"/>
              <a:ext cx="255588" cy="3135313"/>
            </a:xfrm>
            <a:prstGeom prst="rect">
              <a:avLst/>
            </a:prstGeom>
            <a:noFill/>
            <a:ln w="7938" cap="flat">
              <a:solidFill>
                <a:srgbClr val="D411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Rectangle 611">
              <a:extLst>
                <a:ext uri="{FF2B5EF4-FFF2-40B4-BE49-F238E27FC236}">
                  <a16:creationId xmlns:a16="http://schemas.microsoft.com/office/drawing/2014/main" id="{B3AA414A-CC32-4D4D-6B61-1A1C9805B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0378" y="5641892"/>
              <a:ext cx="265113" cy="231775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Rectangle 612">
              <a:extLst>
                <a:ext uri="{FF2B5EF4-FFF2-40B4-BE49-F238E27FC236}">
                  <a16:creationId xmlns:a16="http://schemas.microsoft.com/office/drawing/2014/main" id="{76A21F32-3DE2-11B5-5235-624B981BC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5140" y="5646655"/>
              <a:ext cx="255588" cy="223838"/>
            </a:xfrm>
            <a:prstGeom prst="rect">
              <a:avLst/>
            </a:prstGeom>
            <a:noFill/>
            <a:ln w="7938" cap="flat">
              <a:solidFill>
                <a:srgbClr val="1A85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Rectangle 613">
              <a:extLst>
                <a:ext uri="{FF2B5EF4-FFF2-40B4-BE49-F238E27FC236}">
                  <a16:creationId xmlns:a16="http://schemas.microsoft.com/office/drawing/2014/main" id="{94CE122A-DE65-57AC-EFEE-99AEA8CFF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5490" y="2744705"/>
              <a:ext cx="263525" cy="3128963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Rectangle 614">
              <a:extLst>
                <a:ext uri="{FF2B5EF4-FFF2-40B4-BE49-F238E27FC236}">
                  <a16:creationId xmlns:a16="http://schemas.microsoft.com/office/drawing/2014/main" id="{355F30B0-CEBF-9D05-B4E1-362DB4A87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8665" y="2749467"/>
              <a:ext cx="257175" cy="3121025"/>
            </a:xfrm>
            <a:prstGeom prst="rect">
              <a:avLst/>
            </a:prstGeom>
            <a:noFill/>
            <a:ln w="7938" cap="flat">
              <a:solidFill>
                <a:srgbClr val="D411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Line 615">
              <a:extLst>
                <a:ext uri="{FF2B5EF4-FFF2-40B4-BE49-F238E27FC236}">
                  <a16:creationId xmlns:a16="http://schemas.microsoft.com/office/drawing/2014/main" id="{7BB4E37A-87B8-0BAE-AE4A-86EDBDAAB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9665" y="2274805"/>
              <a:ext cx="0" cy="359886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Line 616">
              <a:extLst>
                <a:ext uri="{FF2B5EF4-FFF2-40B4-BE49-F238E27FC236}">
                  <a16:creationId xmlns:a16="http://schemas.microsoft.com/office/drawing/2014/main" id="{7A355148-A883-8183-5A76-14CFCEE55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2515" y="5873667"/>
              <a:ext cx="571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Rectangle 617">
              <a:extLst>
                <a:ext uri="{FF2B5EF4-FFF2-40B4-BE49-F238E27FC236}">
                  <a16:creationId xmlns:a16="http://schemas.microsoft.com/office/drawing/2014/main" id="{5C67C0B9-B397-43E8-2F2F-F2AABE00E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334" y="576272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25" name="Line 618">
              <a:extLst>
                <a:ext uri="{FF2B5EF4-FFF2-40B4-BE49-F238E27FC236}">
                  <a16:creationId xmlns:a16="http://schemas.microsoft.com/office/drawing/2014/main" id="{19C04D77-F882-DD27-4C7E-4759AC08D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2515" y="5183105"/>
              <a:ext cx="571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Rectangle 619">
              <a:extLst>
                <a:ext uri="{FF2B5EF4-FFF2-40B4-BE49-F238E27FC236}">
                  <a16:creationId xmlns:a16="http://schemas.microsoft.com/office/drawing/2014/main" id="{BFA973D9-9E39-8A1B-A903-F1130A920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1646" y="5070571"/>
              <a:ext cx="1715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.2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27" name="Line 620">
              <a:extLst>
                <a:ext uri="{FF2B5EF4-FFF2-40B4-BE49-F238E27FC236}">
                  <a16:creationId xmlns:a16="http://schemas.microsoft.com/office/drawing/2014/main" id="{34C481D6-D737-1F48-D819-63265A948B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2515" y="4492542"/>
              <a:ext cx="571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Rectangle 621">
              <a:extLst>
                <a:ext uri="{FF2B5EF4-FFF2-40B4-BE49-F238E27FC236}">
                  <a16:creationId xmlns:a16="http://schemas.microsoft.com/office/drawing/2014/main" id="{6277176F-EE97-B20D-BB61-A86CBD005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1646" y="4380009"/>
              <a:ext cx="1715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.4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29" name="Line 622">
              <a:extLst>
                <a:ext uri="{FF2B5EF4-FFF2-40B4-BE49-F238E27FC236}">
                  <a16:creationId xmlns:a16="http://schemas.microsoft.com/office/drawing/2014/main" id="{57A9313D-31D5-5233-0D1C-2D858A5A9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2515" y="3801980"/>
              <a:ext cx="571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Rectangle 623">
              <a:extLst>
                <a:ext uri="{FF2B5EF4-FFF2-40B4-BE49-F238E27FC236}">
                  <a16:creationId xmlns:a16="http://schemas.microsoft.com/office/drawing/2014/main" id="{E66E4EE9-7BBF-1458-5ABE-1CBCE6881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1646" y="3687859"/>
              <a:ext cx="1715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.6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1" name="Line 624">
              <a:extLst>
                <a:ext uri="{FF2B5EF4-FFF2-40B4-BE49-F238E27FC236}">
                  <a16:creationId xmlns:a16="http://schemas.microsoft.com/office/drawing/2014/main" id="{A5094B6A-6D0D-278B-8333-CA8D07040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2515" y="3109830"/>
              <a:ext cx="571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Rectangle 625">
              <a:extLst>
                <a:ext uri="{FF2B5EF4-FFF2-40B4-BE49-F238E27FC236}">
                  <a16:creationId xmlns:a16="http://schemas.microsoft.com/office/drawing/2014/main" id="{1A1288FC-4EEE-0CDC-1251-78B6867A0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1646" y="2997296"/>
              <a:ext cx="1715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.8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3" name="Line 626">
              <a:extLst>
                <a:ext uri="{FF2B5EF4-FFF2-40B4-BE49-F238E27FC236}">
                  <a16:creationId xmlns:a16="http://schemas.microsoft.com/office/drawing/2014/main" id="{F6D9396E-1595-38C2-DEEA-B7B92D4C2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2515" y="2419267"/>
              <a:ext cx="5715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Rectangle 627">
              <a:extLst>
                <a:ext uri="{FF2B5EF4-FFF2-40B4-BE49-F238E27FC236}">
                  <a16:creationId xmlns:a16="http://schemas.microsoft.com/office/drawing/2014/main" id="{8DE670C4-0AF7-AF15-3D6E-3BA534EC2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334" y="2306734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3" name="Line 666">
              <a:extLst>
                <a:ext uri="{FF2B5EF4-FFF2-40B4-BE49-F238E27FC236}">
                  <a16:creationId xmlns:a16="http://schemas.microsoft.com/office/drawing/2014/main" id="{0105E91A-0E4B-D662-1775-0350AE426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9665" y="5873667"/>
              <a:ext cx="51562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Rectangle 667">
              <a:extLst>
                <a:ext uri="{FF2B5EF4-FFF2-40B4-BE49-F238E27FC236}">
                  <a16:creationId xmlns:a16="http://schemas.microsoft.com/office/drawing/2014/main" id="{C1FBC0A3-6E95-0629-4AEE-A7955C6743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320">
              <a:off x="7008544" y="6011793"/>
              <a:ext cx="7293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Monday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5" name="Rectangle 668">
              <a:extLst>
                <a:ext uri="{FF2B5EF4-FFF2-40B4-BE49-F238E27FC236}">
                  <a16:creationId xmlns:a16="http://schemas.microsoft.com/office/drawing/2014/main" id="{79713396-FB87-19B7-E8BC-892CC74171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320">
              <a:off x="7728369" y="6013888"/>
              <a:ext cx="7778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Tuesday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6" name="Rectangle 669">
              <a:extLst>
                <a:ext uri="{FF2B5EF4-FFF2-40B4-BE49-F238E27FC236}">
                  <a16:creationId xmlns:a16="http://schemas.microsoft.com/office/drawing/2014/main" id="{1CF726C4-D5E6-1FE6-8376-6DAF6598B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320">
              <a:off x="8406217" y="6085354"/>
              <a:ext cx="10783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Wednesday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7" name="Rectangle 670">
              <a:extLst>
                <a:ext uri="{FF2B5EF4-FFF2-40B4-BE49-F238E27FC236}">
                  <a16:creationId xmlns:a16="http://schemas.microsoft.com/office/drawing/2014/main" id="{5BBA8F09-88A6-0CB5-34E1-2B93290E11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320">
              <a:off x="9118599" y="6041532"/>
              <a:ext cx="8544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Thursday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8" name="Rectangle 671">
              <a:extLst>
                <a:ext uri="{FF2B5EF4-FFF2-40B4-BE49-F238E27FC236}">
                  <a16:creationId xmlns:a16="http://schemas.microsoft.com/office/drawing/2014/main" id="{2759AE74-23F0-ACD3-5649-8090CD9661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320">
              <a:off x="9853326" y="5951033"/>
              <a:ext cx="5690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Friday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9" name="Rectangle 672">
              <a:extLst>
                <a:ext uri="{FF2B5EF4-FFF2-40B4-BE49-F238E27FC236}">
                  <a16:creationId xmlns:a16="http://schemas.microsoft.com/office/drawing/2014/main" id="{122C3FF9-B549-8F6A-887B-9AEE46A5A8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320">
              <a:off x="10537860" y="6049539"/>
              <a:ext cx="8207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Saturday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80" name="Rectangle 673">
              <a:extLst>
                <a:ext uri="{FF2B5EF4-FFF2-40B4-BE49-F238E27FC236}">
                  <a16:creationId xmlns:a16="http://schemas.microsoft.com/office/drawing/2014/main" id="{0F77E295-3586-9491-6D06-6F85424A14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320">
              <a:off x="11265023" y="6003404"/>
              <a:ext cx="6941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Sunday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83" name="Rectangle 676">
              <a:extLst>
                <a:ext uri="{FF2B5EF4-FFF2-40B4-BE49-F238E27FC236}">
                  <a16:creationId xmlns:a16="http://schemas.microsoft.com/office/drawing/2014/main" id="{0E82F3EA-BA68-C7EB-D2C5-210F946A6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9874" y="2179468"/>
              <a:ext cx="330200" cy="142875"/>
            </a:xfrm>
            <a:prstGeom prst="rect">
              <a:avLst/>
            </a:prstGeom>
            <a:solidFill>
              <a:srgbClr val="1A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Rectangle 678">
              <a:extLst>
                <a:ext uri="{FF2B5EF4-FFF2-40B4-BE49-F238E27FC236}">
                  <a16:creationId xmlns:a16="http://schemas.microsoft.com/office/drawing/2014/main" id="{1515CF0D-8913-6BB4-1FA7-11954238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9874" y="2379493"/>
              <a:ext cx="330200" cy="142875"/>
            </a:xfrm>
            <a:prstGeom prst="rect">
              <a:avLst/>
            </a:prstGeom>
            <a:solidFill>
              <a:srgbClr val="D41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Rectangle 680">
              <a:extLst>
                <a:ext uri="{FF2B5EF4-FFF2-40B4-BE49-F238E27FC236}">
                  <a16:creationId xmlns:a16="http://schemas.microsoft.com/office/drawing/2014/main" id="{4430A471-419E-93CE-55BC-89DCEF49C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12" y="2128668"/>
              <a:ext cx="408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SCT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88" name="Rectangle 681">
              <a:extLst>
                <a:ext uri="{FF2B5EF4-FFF2-40B4-BE49-F238E27FC236}">
                  <a16:creationId xmlns:a16="http://schemas.microsoft.com/office/drawing/2014/main" id="{BBB8762F-8A99-C6B8-2A34-4FE315068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12" y="2328693"/>
              <a:ext cx="2725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CT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90" name="Rectangle 667">
              <a:extLst>
                <a:ext uri="{FF2B5EF4-FFF2-40B4-BE49-F238E27FC236}">
                  <a16:creationId xmlns:a16="http://schemas.microsoft.com/office/drawing/2014/main" id="{EB2FA336-8A53-4B5D-F5ED-5F0BD66584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49677" y="4020697"/>
              <a:ext cx="3377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Proportion of days with a tablet taken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74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233217-183A-B1E0-A288-E01D2DD51530}"/>
              </a:ext>
            </a:extLst>
          </p:cNvPr>
          <p:cNvSpPr/>
          <p:nvPr/>
        </p:nvSpPr>
        <p:spPr>
          <a:xfrm>
            <a:off x="9513870" y="1"/>
            <a:ext cx="2678130" cy="1659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CB431D-8510-B953-2F2B-208A3ADA5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1191802"/>
            <a:ext cx="11306175" cy="50089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 literature on trials of 2</a:t>
            </a:r>
            <a:r>
              <a:rPr lang="en-GB" baseline="30000" dirty="0"/>
              <a:t>nd</a:t>
            </a:r>
            <a:r>
              <a:rPr lang="en-GB" dirty="0"/>
              <a:t> generation INSTIs: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E2BFB-42C3-2863-648D-5DDA700F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7" y="1"/>
            <a:ext cx="8891918" cy="1092882"/>
          </a:xfrm>
        </p:spPr>
        <p:txBody>
          <a:bodyPr anchor="b"/>
          <a:lstStyle/>
          <a:p>
            <a:r>
              <a:rPr lang="en-GB" dirty="0"/>
              <a:t>Our research in context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47A212-B973-B4A2-F5B6-DDDEF368E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83585"/>
              </p:ext>
            </p:extLst>
          </p:nvPr>
        </p:nvGraphicFramePr>
        <p:xfrm>
          <a:off x="127634" y="1767157"/>
          <a:ext cx="11936731" cy="399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7393">
                  <a:extLst>
                    <a:ext uri="{9D8B030D-6E8A-4147-A177-3AD203B41FA5}">
                      <a16:colId xmlns:a16="http://schemas.microsoft.com/office/drawing/2014/main" val="2667981608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106110292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1055257750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908322610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110770315"/>
                    </a:ext>
                  </a:extLst>
                </a:gridCol>
                <a:gridCol w="3667443">
                  <a:extLst>
                    <a:ext uri="{9D8B030D-6E8A-4147-A177-3AD203B41FA5}">
                      <a16:colId xmlns:a16="http://schemas.microsoft.com/office/drawing/2014/main" val="307759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Efficacy [Endpoint]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9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BREATHER Plus</a:t>
                      </a:r>
                      <a:endParaRPr lang="en-GB" sz="1600" b="1" baseline="30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TL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239 SCT [5/7]; </a:t>
                      </a:r>
                    </a:p>
                    <a:p>
                      <a:r>
                        <a:rPr lang="en-GB" sz="1600" dirty="0"/>
                        <a:t>231 CT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12-19yrs, </a:t>
                      </a:r>
                    </a:p>
                    <a:p>
                      <a:r>
                        <a:rPr lang="en-GB" sz="1600" dirty="0"/>
                        <a:t>SS Africa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6-12m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[Confirmed VL≥50 by w48/96]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5.1% SCT, 2.2% CT by w48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9.9% SCT, 4.8% CT by w96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2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QUATUOR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(DTG sub-group)</a:t>
                      </a:r>
                      <a:endParaRPr lang="en-GB" sz="1600" b="0" i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DTG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-based</a:t>
                      </a: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triple ART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73 SCT [4/7];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76 CT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France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12w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[Confirmed VL≥50 by w48/96]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0% SCT, 1.3% CT by w48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0% by w96 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(of 73 on SCT)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2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DUETTO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DTG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3TC or 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DTG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217 SCT [4/7]; </a:t>
                      </a:r>
                    </a:p>
                    <a:p>
                      <a:r>
                        <a:rPr lang="en-GB" sz="1600" dirty="0"/>
                        <a:t>213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8-12w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[Confirmed VL≥50* by w48]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3.7% SCT; 0%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4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BICFOTO Pilot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Study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lang="en-GB" sz="16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/F/TAF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SCT [5/7]; </a:t>
                      </a:r>
                    </a:p>
                    <a:p>
                      <a:r>
                        <a:rPr lang="en-GB" sz="1600" dirty="0"/>
                        <a:t>30 CT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Taiwan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12-24w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[VL&lt;50 at w52/w100]</a:t>
                      </a:r>
                    </a:p>
                    <a:p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100% SCT; 96.7% CT at w52</a:t>
                      </a:r>
                    </a:p>
                    <a:p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100% at w100 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</a:rPr>
                        <a:t>(of 29 on SCT) </a:t>
                      </a:r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D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BETAF-RED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en-GB" sz="16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/F/TAF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 each 3W</a:t>
                      </a:r>
                      <a:r>
                        <a:rPr lang="en-GB" sz="1600" baseline="30000" dirty="0"/>
                        <a:t>#</a:t>
                      </a:r>
                      <a:r>
                        <a:rPr lang="en-GB" sz="1600" dirty="0"/>
                        <a:t>, 2W</a:t>
                      </a:r>
                      <a:r>
                        <a:rPr lang="en-GB" sz="1600" baseline="30000" dirty="0"/>
                        <a:t>#</a:t>
                      </a:r>
                      <a:r>
                        <a:rPr lang="en-GB" sz="1600" dirty="0"/>
                        <a:t>, </a:t>
                      </a:r>
                    </a:p>
                    <a:p>
                      <a:r>
                        <a:rPr lang="en-GB" sz="1600" dirty="0"/>
                        <a:t>1W</a:t>
                      </a:r>
                      <a:r>
                        <a:rPr lang="en-GB" sz="1600" baseline="30000" dirty="0"/>
                        <a:t>#</a:t>
                      </a:r>
                      <a:r>
                        <a:rPr lang="en-GB" sz="1600" dirty="0"/>
                        <a:t> and CT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Spain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12w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[FDA VL≥50 at w48, ITT]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0% in all groups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35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715D0D-4D25-0A29-623F-29232F74ECF7}"/>
              </a:ext>
            </a:extLst>
          </p:cNvPr>
          <p:cNvSpPr txBox="1"/>
          <p:nvPr/>
        </p:nvSpPr>
        <p:spPr>
          <a:xfrm>
            <a:off x="349972" y="5851816"/>
            <a:ext cx="112475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/>
              <a:t>*Based on FDA snapshot definition considering 2 consecutive VL</a:t>
            </a:r>
            <a:r>
              <a:rPr lang="en-GB" sz="1600" dirty="0">
                <a:solidFill>
                  <a:schemeClr val="tx1"/>
                </a:solidFill>
              </a:rPr>
              <a:t>≥50</a:t>
            </a:r>
            <a:r>
              <a:rPr lang="en-GB" sz="1600" i="1" dirty="0"/>
              <a:t> by week 48 as ‘VL</a:t>
            </a:r>
            <a:r>
              <a:rPr lang="en-GB" sz="1600" dirty="0">
                <a:solidFill>
                  <a:schemeClr val="tx1"/>
                </a:solidFill>
              </a:rPr>
              <a:t>≥50</a:t>
            </a:r>
            <a:r>
              <a:rPr lang="en-GB" sz="1600" i="1" dirty="0"/>
              <a:t>’ at week 48</a:t>
            </a:r>
          </a:p>
          <a:p>
            <a:r>
              <a:rPr lang="en-GB" sz="1600" i="1" baseline="30000" dirty="0"/>
              <a:t>#</a:t>
            </a:r>
            <a:r>
              <a:rPr lang="en-GB" sz="1600" dirty="0"/>
              <a:t>3W=[3/7], 2W=[2/7], 1W=[1/7] </a:t>
            </a:r>
            <a:endParaRPr lang="en-GB" sz="1600" i="1" dirty="0"/>
          </a:p>
          <a:p>
            <a:r>
              <a:rPr lang="en-GB" sz="1600" i="1" baseline="30000" dirty="0"/>
              <a:t>1</a:t>
            </a:r>
            <a:r>
              <a:rPr lang="en-GB" sz="1600" i="1" dirty="0"/>
              <a:t>Landman et al., 2022;</a:t>
            </a:r>
            <a:r>
              <a:rPr lang="en-GB" sz="1600" i="1" baseline="30000" dirty="0"/>
              <a:t> 2</a:t>
            </a:r>
            <a:r>
              <a:rPr lang="en-GB" sz="1600" i="1" dirty="0"/>
              <a:t>Landman et al., 2023; </a:t>
            </a:r>
            <a:r>
              <a:rPr lang="en-GB" sz="1600" i="1" baseline="30000" dirty="0"/>
              <a:t>3</a:t>
            </a:r>
            <a:r>
              <a:rPr lang="en-GB" sz="1600" i="1" dirty="0"/>
              <a:t>Sun et al., 2025; </a:t>
            </a:r>
            <a:r>
              <a:rPr lang="en-GB" sz="1600" i="1" baseline="30000" dirty="0"/>
              <a:t>4</a:t>
            </a:r>
            <a:r>
              <a:rPr lang="en-GB" sz="1600" i="1" dirty="0"/>
              <a:t>Chivite et al., 2025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62026-B1A7-9A6E-0661-C0B607AB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55"/>
          <a:stretch/>
        </p:blipFill>
        <p:spPr>
          <a:xfrm>
            <a:off x="10189054" y="144205"/>
            <a:ext cx="1539045" cy="1084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337CB6-0215-26D6-F00F-CEB06CCFC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87" y="1122393"/>
            <a:ext cx="1896303" cy="319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59B567-0FE6-A259-78EB-D1888F8605FD}"/>
              </a:ext>
            </a:extLst>
          </p:cNvPr>
          <p:cNvSpPr/>
          <p:nvPr/>
        </p:nvSpPr>
        <p:spPr>
          <a:xfrm>
            <a:off x="127634" y="2136120"/>
            <a:ext cx="11936731" cy="1630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51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F3A87-0922-3010-8E49-7982D080B9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Despite similar adherence between arms, SCT was inferior to 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Adverse events were similar between 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majority of participants with confirmed viral rebound had resuppressed by end of follow-up and none required switch to 2nd line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Resistance at confirmed viral rebound was rare</a:t>
            </a:r>
          </a:p>
          <a:p>
            <a:endParaRPr lang="en-GB" dirty="0"/>
          </a:p>
          <a:p>
            <a:r>
              <a:rPr lang="en-GB" b="1" i="1" dirty="0"/>
              <a:t>SCT cannot be recommended as a strategy in adolescents on TLD with standard-of-care 6-12 monthly VLs in Africa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0BADD4-FFB1-E9E0-F401-E73EF5AF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3E6C8-1F58-86BB-8EDF-46FCBC777FDB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14</a:t>
            </a:r>
          </a:p>
        </p:txBody>
      </p:sp>
    </p:spTree>
    <p:extLst>
      <p:ext uri="{BB962C8B-B14F-4D97-AF65-F5344CB8AC3E}">
        <p14:creationId xmlns:p14="http://schemas.microsoft.com/office/powerpoint/2010/main" val="240901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9AF79-CC43-2A6B-E688-13280E789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94000" y="1940678"/>
            <a:ext cx="8955091" cy="41036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would like to thank all participants and their families, the </a:t>
            </a:r>
            <a:r>
              <a:rPr lang="en-GB" dirty="0">
                <a:highlight>
                  <a:srgbClr val="FFFFFF"/>
                </a:highlight>
              </a:rPr>
              <a:t>BREATHER Plus Youth Trial Board and consortium, the TSC and IDMC, all ethics bodies &amp; regulatory committees involved in the BREATHER Plus trial and the EDCTP</a:t>
            </a:r>
          </a:p>
          <a:p>
            <a:endParaRPr lang="en-GB" sz="1100" dirty="0">
              <a:highlight>
                <a:srgbClr val="FFFFFF"/>
              </a:highlight>
            </a:endParaRPr>
          </a:p>
          <a:p>
            <a:r>
              <a:rPr lang="en-GB" dirty="0">
                <a:highlight>
                  <a:srgbClr val="FFFFFF"/>
                </a:highlight>
              </a:rPr>
              <a:t> ​</a:t>
            </a:r>
          </a:p>
          <a:p>
            <a:endParaRPr lang="en-GB" dirty="0">
              <a:highlight>
                <a:srgbClr val="FFFFFF"/>
              </a:highlight>
            </a:endParaRPr>
          </a:p>
          <a:p>
            <a:endParaRPr lang="en-GB" dirty="0">
              <a:highlight>
                <a:srgbClr val="FFFFFF"/>
              </a:highlight>
            </a:endParaRPr>
          </a:p>
          <a:p>
            <a:endParaRPr lang="en-GB" dirty="0">
              <a:highlight>
                <a:srgbClr val="FFFFFF"/>
              </a:highlight>
            </a:endParaRPr>
          </a:p>
          <a:p>
            <a:r>
              <a:rPr lang="en-GB" sz="1700" i="1" dirty="0">
                <a:highlight>
                  <a:srgbClr val="FFFFFF"/>
                </a:highlight>
              </a:rPr>
              <a:t>This project (RIA2017MC-2005-BREATHER Plus) is part of the EDCTP2 programme, funded by the European Union and with funding from the Swedish International Development Cooperation Agency (</a:t>
            </a:r>
            <a:r>
              <a:rPr lang="en-GB" sz="1700" i="1" dirty="0" err="1">
                <a:highlight>
                  <a:srgbClr val="FFFFFF"/>
                </a:highlight>
              </a:rPr>
              <a:t>Sida</a:t>
            </a:r>
            <a:r>
              <a:rPr lang="en-GB" sz="1700" i="1" dirty="0">
                <a:highlight>
                  <a:srgbClr val="FFFFFF"/>
                </a:highlight>
              </a:rPr>
              <a:t>) and the UK Medical Research Council​</a:t>
            </a:r>
          </a:p>
          <a:p>
            <a:endParaRPr lang="en-GB" dirty="0">
              <a:highlight>
                <a:srgbClr val="FFFFFF"/>
              </a:highlight>
            </a:endParaRPr>
          </a:p>
          <a:p>
            <a:endParaRPr lang="en-GB" dirty="0">
              <a:highlight>
                <a:srgbClr val="FFFFFF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8E6C05-992F-F64A-8B29-088DEEF3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41325"/>
            <a:ext cx="8853491" cy="1223964"/>
          </a:xfrm>
        </p:spPr>
        <p:txBody>
          <a:bodyPr anchor="b"/>
          <a:lstStyle/>
          <a:p>
            <a:r>
              <a:rPr lang="en-GB" dirty="0"/>
              <a:t>Acknowledgements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FAC4B-429D-EF4C-CD01-48D2FEDD0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56" y="4057837"/>
            <a:ext cx="1234607" cy="68548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16577-01BD-7756-E9E0-EF407EEC8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78" y="3264261"/>
            <a:ext cx="4248321" cy="68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7B3DE-FF6C-FD09-3B84-B58AA7D37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068" y="3262963"/>
            <a:ext cx="1190625" cy="68119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F44DF-F036-E39F-EE9C-D1C4A6333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00" y="4057837"/>
            <a:ext cx="731185" cy="68548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A226B-300B-B6C7-762F-986EA72349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00" y="3263315"/>
            <a:ext cx="670560" cy="685486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54EAC-E7B4-A34C-11B9-E6E9EE33E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157" y="3262963"/>
            <a:ext cx="1201422" cy="688374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729B1-243E-89FD-F388-0869DD746D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7" y="4057837"/>
            <a:ext cx="1558291" cy="68548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2A7304-2D43-40F3-E66A-DE36A752EE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80" y="4057837"/>
            <a:ext cx="1655904" cy="685486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0C07A-E704-587F-9C3B-5FF7D8DEF3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96" y="4057837"/>
            <a:ext cx="647201" cy="68454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CE819-79F4-23D5-E431-DC37663A77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38" y="4058810"/>
            <a:ext cx="712000" cy="68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639CDD-45CE-B620-2C32-244FC07F9E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66" y="5765791"/>
            <a:ext cx="5945902" cy="100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95E4E5-733A-F528-B1AB-7F07D84A08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67" y="4058810"/>
            <a:ext cx="712000" cy="6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0CAF22-D412-75C8-8AFA-5D4B92CA13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61" y="3257079"/>
            <a:ext cx="771606" cy="684540"/>
          </a:xfrm>
          <a:prstGeom prst="rect">
            <a:avLst/>
          </a:prstGeom>
        </p:spPr>
      </p:pic>
      <p:pic>
        <p:nvPicPr>
          <p:cNvPr id="1026" name="Picture 2" descr="European Union - Wikipedia">
            <a:extLst>
              <a:ext uri="{FF2B5EF4-FFF2-40B4-BE49-F238E27FC236}">
                <a16:creationId xmlns:a16="http://schemas.microsoft.com/office/drawing/2014/main" id="{EF9B6EA2-9530-0029-7342-E482F4E1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09" y="4057838"/>
            <a:ext cx="1018884" cy="6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68A2D-56A7-9674-2D7B-7E9E6FD9E4C6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277938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08B7-6320-0FC9-71B1-879AC6A1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4802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103D-5B97-306D-ECBB-6E7F5061F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BAAC1E-E8E3-6B07-A41E-E87554A977DF}"/>
              </a:ext>
            </a:extLst>
          </p:cNvPr>
          <p:cNvSpPr/>
          <p:nvPr/>
        </p:nvSpPr>
        <p:spPr>
          <a:xfrm>
            <a:off x="9513870" y="1"/>
            <a:ext cx="2678130" cy="1659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13E2FC-791C-99BB-9DD9-31292852CA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1191802"/>
            <a:ext cx="11306175" cy="50089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 literature on trials of 2</a:t>
            </a:r>
            <a:r>
              <a:rPr lang="en-GB" baseline="30000" dirty="0"/>
              <a:t>nd</a:t>
            </a:r>
            <a:r>
              <a:rPr lang="en-GB" dirty="0"/>
              <a:t> generation INSTIs: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373466-95A7-0B1B-3482-F72DD3C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7" y="1"/>
            <a:ext cx="8891918" cy="1092882"/>
          </a:xfrm>
        </p:spPr>
        <p:txBody>
          <a:bodyPr anchor="b"/>
          <a:lstStyle/>
          <a:p>
            <a:r>
              <a:rPr lang="en-GB" dirty="0"/>
              <a:t>Our research in context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D6870C-705C-31B5-FA53-D2BCE24DA0FD}"/>
              </a:ext>
            </a:extLst>
          </p:cNvPr>
          <p:cNvGraphicFramePr>
            <a:graphicFrameLocks noGrp="1"/>
          </p:cNvGraphicFramePr>
          <p:nvPr/>
        </p:nvGraphicFramePr>
        <p:xfrm>
          <a:off x="127634" y="1767157"/>
          <a:ext cx="11936731" cy="399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7393">
                  <a:extLst>
                    <a:ext uri="{9D8B030D-6E8A-4147-A177-3AD203B41FA5}">
                      <a16:colId xmlns:a16="http://schemas.microsoft.com/office/drawing/2014/main" val="2667981608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106110292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1055257750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908322610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110770315"/>
                    </a:ext>
                  </a:extLst>
                </a:gridCol>
                <a:gridCol w="3667443">
                  <a:extLst>
                    <a:ext uri="{9D8B030D-6E8A-4147-A177-3AD203B41FA5}">
                      <a16:colId xmlns:a16="http://schemas.microsoft.com/office/drawing/2014/main" val="307759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Efficacy [Endpoint]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9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BREATHER Plus</a:t>
                      </a:r>
                      <a:endParaRPr lang="en-GB" sz="1600" b="1" baseline="30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TL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239 SCT [5/7]; </a:t>
                      </a:r>
                    </a:p>
                    <a:p>
                      <a:r>
                        <a:rPr lang="en-GB" sz="1600" dirty="0"/>
                        <a:t>231 CT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12-19yrs, </a:t>
                      </a:r>
                    </a:p>
                    <a:p>
                      <a:r>
                        <a:rPr lang="en-GB" sz="1600" dirty="0"/>
                        <a:t>SS Africa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6-12m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[Confirmed VL≥50 by w48/96]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5.1% SCT, 2.2% CT by w48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9.9% SCT, 4.8% CT by w96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2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QUATUOR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(DTG sub-group)</a:t>
                      </a:r>
                      <a:endParaRPr lang="en-GB" sz="1600" b="0" i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DTG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-based</a:t>
                      </a: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triple ART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73 SCT [4/7];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76 CT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France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12w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[Confirmed VL≥50 by w48/96]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0% SCT, 1.3% CT by w48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0% by w96 </a:t>
                      </a:r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(of 73 on SCT)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2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DUETTO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DTG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3TC or 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DTG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217 SCT [4/7]; </a:t>
                      </a:r>
                    </a:p>
                    <a:p>
                      <a:r>
                        <a:rPr lang="en-GB" sz="1600" dirty="0"/>
                        <a:t>213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8-12w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[Confirmed VL≥50* by w48]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3.7% SCT; 0%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4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BICFOTO Pilot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Study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lang="en-GB" sz="16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/F/TAF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SCT [5/7]; </a:t>
                      </a:r>
                    </a:p>
                    <a:p>
                      <a:r>
                        <a:rPr lang="en-GB" sz="1600" dirty="0"/>
                        <a:t>30 CT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Taiwan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12-24w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[VL&lt;50 at w52/w100]</a:t>
                      </a:r>
                    </a:p>
                    <a:p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100% SCT; 96.7% CT at w52</a:t>
                      </a:r>
                    </a:p>
                    <a:p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100% at w100 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</a:rPr>
                        <a:t>(of 29 on SCT) </a:t>
                      </a:r>
                      <a:endParaRPr lang="en-GB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D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BETAF-RED</a:t>
                      </a:r>
                      <a:r>
                        <a:rPr lang="en-GB" sz="1600" b="1" kern="1200" baseline="30000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lang="en-GB" sz="16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/F/TAF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 each 3W</a:t>
                      </a:r>
                      <a:r>
                        <a:rPr lang="en-GB" sz="1600" baseline="30000" dirty="0"/>
                        <a:t>#</a:t>
                      </a:r>
                      <a:r>
                        <a:rPr lang="en-GB" sz="1600" dirty="0"/>
                        <a:t>, 2W</a:t>
                      </a:r>
                      <a:r>
                        <a:rPr lang="en-GB" sz="1600" baseline="30000" dirty="0"/>
                        <a:t>#</a:t>
                      </a:r>
                      <a:r>
                        <a:rPr lang="en-GB" sz="1600" dirty="0"/>
                        <a:t>, </a:t>
                      </a:r>
                    </a:p>
                    <a:p>
                      <a:r>
                        <a:rPr lang="en-GB" sz="1600" dirty="0"/>
                        <a:t>1W</a:t>
                      </a:r>
                      <a:r>
                        <a:rPr lang="en-GB" sz="1600" baseline="30000" dirty="0"/>
                        <a:t>#</a:t>
                      </a:r>
                      <a:r>
                        <a:rPr lang="en-GB" sz="1600" dirty="0"/>
                        <a:t> and CT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Adults, </a:t>
                      </a:r>
                    </a:p>
                    <a:p>
                      <a:r>
                        <a:rPr lang="en-GB" sz="1600" dirty="0"/>
                        <a:t>Spain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12w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[FDA VL≥50 at w48, ITT]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0% in all groups</a:t>
                      </a:r>
                    </a:p>
                  </a:txBody>
                  <a:tcPr>
                    <a:solidFill>
                      <a:srgbClr val="CD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35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329DFF-DDE4-CE5A-1A52-5E88DAC3A805}"/>
              </a:ext>
            </a:extLst>
          </p:cNvPr>
          <p:cNvSpPr txBox="1"/>
          <p:nvPr/>
        </p:nvSpPr>
        <p:spPr>
          <a:xfrm>
            <a:off x="349972" y="5851816"/>
            <a:ext cx="112475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/>
              <a:t>*Based on FDA snapshot definition considering 2 consecutive VL</a:t>
            </a:r>
            <a:r>
              <a:rPr lang="en-GB" sz="1600" dirty="0">
                <a:solidFill>
                  <a:schemeClr val="tx1"/>
                </a:solidFill>
              </a:rPr>
              <a:t>≥50</a:t>
            </a:r>
            <a:r>
              <a:rPr lang="en-GB" sz="1600" i="1" dirty="0"/>
              <a:t> by week 48 as ‘VL</a:t>
            </a:r>
            <a:r>
              <a:rPr lang="en-GB" sz="1600" dirty="0">
                <a:solidFill>
                  <a:schemeClr val="tx1"/>
                </a:solidFill>
              </a:rPr>
              <a:t>≥50</a:t>
            </a:r>
            <a:r>
              <a:rPr lang="en-GB" sz="1600" i="1" dirty="0"/>
              <a:t>’ at week 48</a:t>
            </a:r>
          </a:p>
          <a:p>
            <a:r>
              <a:rPr lang="en-GB" sz="1600" i="1" baseline="30000" dirty="0"/>
              <a:t>#</a:t>
            </a:r>
            <a:r>
              <a:rPr lang="en-GB" sz="1600" dirty="0"/>
              <a:t>3W=[3/7], 2W=[2/7], 1W=[1/7] </a:t>
            </a:r>
            <a:endParaRPr lang="en-GB" sz="1600" i="1" dirty="0"/>
          </a:p>
          <a:p>
            <a:r>
              <a:rPr lang="en-GB" sz="1600" i="1" baseline="30000" dirty="0"/>
              <a:t>1</a:t>
            </a:r>
            <a:r>
              <a:rPr lang="en-GB" sz="1600" i="1" dirty="0"/>
              <a:t>Landman et al., 2022;</a:t>
            </a:r>
            <a:r>
              <a:rPr lang="en-GB" sz="1600" i="1" baseline="30000" dirty="0"/>
              <a:t> 2</a:t>
            </a:r>
            <a:r>
              <a:rPr lang="en-GB" sz="1600" i="1" dirty="0"/>
              <a:t>Landman et al., 2023; </a:t>
            </a:r>
            <a:r>
              <a:rPr lang="en-GB" sz="1600" i="1" baseline="30000" dirty="0"/>
              <a:t>3</a:t>
            </a:r>
            <a:r>
              <a:rPr lang="en-GB" sz="1600" i="1" dirty="0"/>
              <a:t>Sun et al., 2025; </a:t>
            </a:r>
            <a:r>
              <a:rPr lang="en-GB" sz="1600" i="1" baseline="30000" dirty="0"/>
              <a:t>4</a:t>
            </a:r>
            <a:r>
              <a:rPr lang="en-GB" sz="1600" i="1" dirty="0"/>
              <a:t>Chivite et al., 2025 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80102-53AF-B484-FD49-09359212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55"/>
          <a:stretch/>
        </p:blipFill>
        <p:spPr>
          <a:xfrm>
            <a:off x="10189054" y="144205"/>
            <a:ext cx="1539045" cy="1084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A202A-7DD2-D46C-7A59-B770B31AB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87" y="1122393"/>
            <a:ext cx="1896303" cy="319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F905EB-E992-BCD6-0C4A-6DB4354140BB}"/>
              </a:ext>
            </a:extLst>
          </p:cNvPr>
          <p:cNvSpPr/>
          <p:nvPr/>
        </p:nvSpPr>
        <p:spPr>
          <a:xfrm>
            <a:off x="127634" y="2136120"/>
            <a:ext cx="11936731" cy="1630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1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FC1D2-E87D-290D-B913-3BC3902581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The author has no conflicts of interest to disclose for this 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F95E7-E301-2FD8-33E7-E5F50353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4000" dirty="0"/>
              <a:t>Conflict of interest disclosure</a:t>
            </a:r>
          </a:p>
        </p:txBody>
      </p:sp>
    </p:spTree>
    <p:extLst>
      <p:ext uri="{BB962C8B-B14F-4D97-AF65-F5344CB8AC3E}">
        <p14:creationId xmlns:p14="http://schemas.microsoft.com/office/powerpoint/2010/main" val="114593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blue and pink vertical lines&#10;&#10;AI-generated content may be incorrect.">
            <a:extLst>
              <a:ext uri="{FF2B5EF4-FFF2-40B4-BE49-F238E27FC236}">
                <a16:creationId xmlns:a16="http://schemas.microsoft.com/office/drawing/2014/main" id="{3215FD4E-E58A-357C-7EC2-4FC2100D9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r="15399"/>
          <a:stretch/>
        </p:blipFill>
        <p:spPr>
          <a:xfrm>
            <a:off x="271467" y="1666874"/>
            <a:ext cx="5272084" cy="3788728"/>
          </a:xfrm>
          <a:prstGeom prst="rect">
            <a:avLst/>
          </a:prstGeom>
        </p:spPr>
      </p:pic>
      <p:pic>
        <p:nvPicPr>
          <p:cNvPr id="9" name="Picture 8" descr="A graph of blue and pink vertical lines&#10;&#10;AI-generated content may be incorrect.">
            <a:extLst>
              <a:ext uri="{FF2B5EF4-FFF2-40B4-BE49-F238E27FC236}">
                <a16:creationId xmlns:a16="http://schemas.microsoft.com/office/drawing/2014/main" id="{C57E9389-28F0-E2DA-A02D-258E1BB8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6" t="40830" r="2796" b="44840"/>
          <a:stretch/>
        </p:blipFill>
        <p:spPr>
          <a:xfrm>
            <a:off x="4352921" y="1508261"/>
            <a:ext cx="790578" cy="542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529A7-3E49-D92B-BF04-8CC6E1B39A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3018" t="9835" b="12840"/>
          <a:stretch/>
        </p:blipFill>
        <p:spPr>
          <a:xfrm>
            <a:off x="5734041" y="1734058"/>
            <a:ext cx="6248401" cy="3648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7ACA7-ABCC-B9BF-303E-0AF0F0E8F5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rcRect l="31329" t="87055" r="28016" b="3230"/>
          <a:stretch/>
        </p:blipFill>
        <p:spPr>
          <a:xfrm>
            <a:off x="8858242" y="1597017"/>
            <a:ext cx="2619376" cy="458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0F9EB1-3F7B-1D86-4864-A9269A12CAF8}"/>
              </a:ext>
            </a:extLst>
          </p:cNvPr>
          <p:cNvSpPr txBox="1"/>
          <p:nvPr/>
        </p:nvSpPr>
        <p:spPr>
          <a:xfrm>
            <a:off x="6129334" y="1549392"/>
            <a:ext cx="1557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GB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BREATHER: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64D5E-1D52-4F0E-4CC0-1C3474138F6C}"/>
              </a:ext>
            </a:extLst>
          </p:cNvPr>
          <p:cNvSpPr txBox="1"/>
          <p:nvPr/>
        </p:nvSpPr>
        <p:spPr>
          <a:xfrm>
            <a:off x="862017" y="1575445"/>
            <a:ext cx="2085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GB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BREATHER Plus: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B25ECD-88DA-6179-5E97-D81F035DB31B}"/>
              </a:ext>
            </a:extLst>
          </p:cNvPr>
          <p:cNvSpPr txBox="1"/>
          <p:nvPr/>
        </p:nvSpPr>
        <p:spPr>
          <a:xfrm>
            <a:off x="6129334" y="5455602"/>
            <a:ext cx="5579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84% SCT vs 89% CT tablets Mon-Thurs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CT </a:t>
            </a:r>
            <a:r>
              <a:rPr lang="en-GB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conf’d</a:t>
            </a: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viral rebound = 11.2% by week 96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47617-5BCE-AE07-53FA-B1259F81C4A1}"/>
              </a:ext>
            </a:extLst>
          </p:cNvPr>
          <p:cNvSpPr txBox="1"/>
          <p:nvPr/>
        </p:nvSpPr>
        <p:spPr>
          <a:xfrm>
            <a:off x="773166" y="5473793"/>
            <a:ext cx="5049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92% SCT vs 92% CT tablets Mon-Thurs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CT </a:t>
            </a:r>
            <a:r>
              <a:rPr lang="en-GB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conf’d</a:t>
            </a: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viral rebound = 4.8% by week 96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0FB4147-C51B-9F56-A4AC-2F74892B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38" y="497955"/>
            <a:ext cx="8853491" cy="611982"/>
          </a:xfrm>
        </p:spPr>
        <p:txBody>
          <a:bodyPr anchor="b"/>
          <a:lstStyle/>
          <a:p>
            <a:r>
              <a:rPr lang="en-GB" dirty="0"/>
              <a:t>MEMS Cap sub-studies </a:t>
            </a:r>
          </a:p>
        </p:txBody>
      </p:sp>
    </p:spTree>
    <p:extLst>
      <p:ext uri="{BB962C8B-B14F-4D97-AF65-F5344CB8AC3E}">
        <p14:creationId xmlns:p14="http://schemas.microsoft.com/office/powerpoint/2010/main" val="237216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614A04-BA14-E5A7-A26E-7A91AB182ADD}"/>
              </a:ext>
            </a:extLst>
          </p:cNvPr>
          <p:cNvSpPr/>
          <p:nvPr/>
        </p:nvSpPr>
        <p:spPr>
          <a:xfrm>
            <a:off x="0" y="2057996"/>
            <a:ext cx="3587262" cy="4800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GB" b="1" noProof="0" dirty="0"/>
              <a:t>Short cycle ART with weekends off is inferior to continuous ART in adolescents living with HIV receiving TLD in sub-Saharan Africa:</a:t>
            </a:r>
            <a:br>
              <a:rPr lang="en-GB" b="1" noProof="0" dirty="0"/>
            </a:br>
            <a:r>
              <a:rPr lang="en-GB" b="0" i="1" noProof="0" dirty="0"/>
              <a:t>BREATHER Plus 96-week results</a:t>
            </a:r>
            <a:endParaRPr lang="en-US" dirty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E5FFE6B-D131-D786-03AC-701185BB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>
                <a:solidFill>
                  <a:schemeClr val="tx2"/>
                </a:solidFill>
              </a:rPr>
              <a:t>What is your main question?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Is short-cycle therapy (SCT) non-inferior to continuous therapy (CT) in terms of confirmed viral rebound, defined as 2 consecutive plasma HIV-RNA ≥50 copies/mL, over 96 weeks, in adolescents in sub-Saharan Africa on TLD*, with routine 6-12 monthly VL monitoring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What did you find?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SCT is </a:t>
            </a:r>
            <a:r>
              <a:rPr lang="en-GB" b="1" i="1" dirty="0"/>
              <a:t>not</a:t>
            </a:r>
            <a:r>
              <a:rPr lang="en-GB" dirty="0"/>
              <a:t> non-inferior to CT</a:t>
            </a:r>
          </a:p>
          <a:p>
            <a:r>
              <a:rPr lang="en-GB" dirty="0"/>
              <a:t>SCT is </a:t>
            </a:r>
            <a:r>
              <a:rPr lang="en-GB" b="1" i="1" dirty="0"/>
              <a:t>significantly worse </a:t>
            </a:r>
            <a:r>
              <a:rPr lang="en-GB" dirty="0"/>
              <a:t>than CT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Why is it important?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SCT TLD cannot be recommended as a strategy for adolescents in this setting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D8B8B53B-6312-1D9A-37B0-FF76CC23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78F929-1467-52DB-C5EC-03C7E4BB062C}"/>
              </a:ext>
            </a:extLst>
          </p:cNvPr>
          <p:cNvSpPr txBox="1"/>
          <p:nvPr/>
        </p:nvSpPr>
        <p:spPr>
          <a:xfrm>
            <a:off x="6555072" y="6095017"/>
            <a:ext cx="563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*TLD: tenofovir disoproxil fumarate/lamivudine/dolutegravir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7952C-A7F8-4EB1-2C8A-26DFD18CE791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71722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700" b="1" i="1" dirty="0">
                <a:latin typeface="+mj-lt"/>
              </a:rPr>
              <a:t>Study design: </a:t>
            </a:r>
            <a:r>
              <a:rPr lang="en-GB" sz="1700" dirty="0">
                <a:latin typeface="+mj-lt"/>
              </a:rPr>
              <a:t>open-label non-inferiority (NI) RCT comparing SCT (5 days on/2 days off) to CT (daily ART) in adolescents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Participants were a</a:t>
            </a:r>
            <a:r>
              <a:rPr lang="en-GB" sz="1500" dirty="0">
                <a:latin typeface="+mj-lt"/>
              </a:rPr>
              <a:t>ged 12-19, on ART ≥1 year, on TLD ≥1 month, had no history of treatment failure, virologically suppressed (VL&lt;50 c/mL) for 12 months</a:t>
            </a:r>
            <a:endParaRPr lang="en-GB" sz="1500" dirty="0">
              <a:highlight>
                <a:srgbClr val="FFFF00"/>
              </a:highligh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i="1" dirty="0">
                <a:latin typeface="+mj-lt"/>
              </a:rPr>
              <a:t>Primary endpoint: </a:t>
            </a:r>
            <a:r>
              <a:rPr lang="en-GB" sz="1700" dirty="0">
                <a:latin typeface="+mj-lt"/>
              </a:rPr>
              <a:t>Confirmed viral rebound, defined as 2 consecutive HIV-RNA ≥50 copies/mL, by the week 96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Visits were 8/12 weekly, real-time VLs were 6-12 monthly as per in-country monitoring guidelines, </a:t>
            </a:r>
            <a:r>
              <a:rPr lang="en-GB" sz="1800" dirty="0">
                <a:effectLst/>
                <a:latin typeface="+mj-lt"/>
              </a:rPr>
              <a:t>retrospective VLs were done at other visits</a:t>
            </a:r>
            <a:endParaRPr lang="en-GB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Employed a ‘smooth away from expected’ (SAFE) non-inferiority margin</a:t>
            </a:r>
            <a:r>
              <a:rPr lang="en-GB" sz="1700" baseline="30000" dirty="0">
                <a:latin typeface="+mj-lt"/>
              </a:rPr>
              <a:t>1</a:t>
            </a:r>
            <a:r>
              <a:rPr lang="en-GB" sz="1700" dirty="0">
                <a:latin typeface="+mj-lt"/>
              </a:rPr>
              <a:t>: </a:t>
            </a:r>
            <a:r>
              <a:rPr lang="en-GB" sz="1700" i="1" dirty="0">
                <a:latin typeface="+mj-lt"/>
              </a:rPr>
              <a:t>CI and NI margin changed depending on the proportion of CT participants with confirmed viral rebound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noProof="0" dirty="0"/>
              <a:t>BREATHER Plus </a:t>
            </a:r>
            <a:r>
              <a:rPr lang="en-GB" sz="4000" noProof="0" dirty="0"/>
              <a:t>study design</a:t>
            </a:r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90423-65ED-0C30-09D2-35B899D27854}"/>
              </a:ext>
            </a:extLst>
          </p:cNvPr>
          <p:cNvSpPr txBox="1"/>
          <p:nvPr/>
        </p:nvSpPr>
        <p:spPr>
          <a:xfrm>
            <a:off x="3684591" y="5806072"/>
            <a:ext cx="825500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</a:t>
            </a:r>
            <a:r>
              <a:rPr lang="en-GB" sz="11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Quartagno, M., Chan, M., </a:t>
            </a:r>
            <a:r>
              <a:rPr lang="en-GB" sz="1100" b="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Turkova</a:t>
            </a:r>
            <a:r>
              <a:rPr lang="en-GB" sz="11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A., Ford, D., &amp; White, I. R. (2023). The Smooth Away From Expected (SAFE) non-inferiority frontier: theory and implementation with an application to the D3 trial. Trials, 24(1), 556.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08823-3D76-266B-1DA3-6EC8CC19F629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0E0446-2567-E081-4467-886A6E2E9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3546" y="2097091"/>
            <a:ext cx="7045545" cy="4103687"/>
          </a:xfrm>
        </p:spPr>
        <p:txBody>
          <a:bodyPr>
            <a:normAutofit/>
          </a:bodyPr>
          <a:lstStyle/>
          <a:p>
            <a:r>
              <a:rPr lang="en-GB" noProof="0" dirty="0"/>
              <a:t>470 participants were randomised at 5 sites across 4 countries in sub-Saharan Africa</a:t>
            </a:r>
          </a:p>
          <a:p>
            <a:endParaRPr lang="en-GB" noProof="0" dirty="0"/>
          </a:p>
          <a:p>
            <a:r>
              <a:rPr lang="en-GB" dirty="0"/>
              <a:t>At baseline, participants were: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56% </a:t>
            </a:r>
            <a:r>
              <a:rPr lang="en-GB" dirty="0"/>
              <a:t>assigned female at birth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97% acquired HIV through vertical transmission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Median 16.5 years of age (IQR: </a:t>
            </a:r>
            <a:r>
              <a:rPr lang="en-US" sz="2000" kern="1200" dirty="0">
                <a:solidFill>
                  <a:schemeClr val="tx1"/>
                </a:solidFill>
                <a:effectLst/>
              </a:rPr>
              <a:t>14.6-18.1</a:t>
            </a:r>
            <a:r>
              <a:rPr lang="en-GB" noProof="0" dirty="0"/>
              <a:t>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Median 11.8 years on ART (IQR: 8.6-14.1)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Median 2.5 years on DTG (IQR: 2.1-3.2)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46A95B-629C-5CA1-8F54-B58A4888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Baseline characteristics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50EB45-029A-7D54-798A-A2FDA4200165}"/>
              </a:ext>
            </a:extLst>
          </p:cNvPr>
          <p:cNvGrpSpPr>
            <a:grpSpLocks noChangeAspect="1"/>
          </p:cNvGrpSpPr>
          <p:nvPr/>
        </p:nvGrpSpPr>
        <p:grpSpPr>
          <a:xfrm>
            <a:off x="503126" y="1901572"/>
            <a:ext cx="3806766" cy="4384281"/>
            <a:chOff x="1017353" y="1816497"/>
            <a:chExt cx="3806766" cy="4384281"/>
          </a:xfrm>
        </p:grpSpPr>
        <p:pic>
          <p:nvPicPr>
            <p:cNvPr id="5" name="Picture 4" descr="A map of africa with red areas&#10;&#10;AI-generated content may be incorrect.">
              <a:extLst>
                <a:ext uri="{FF2B5EF4-FFF2-40B4-BE49-F238E27FC236}">
                  <a16:creationId xmlns:a16="http://schemas.microsoft.com/office/drawing/2014/main" id="{DC65B1A4-B998-2ACA-1A5B-06743507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758" t="40163" r="8217" b="6772"/>
            <a:stretch/>
          </p:blipFill>
          <p:spPr>
            <a:xfrm>
              <a:off x="1017353" y="1816497"/>
              <a:ext cx="3806766" cy="438428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3E84E3-B1CE-5A66-8E3D-D8187E85B01D}"/>
                </a:ext>
              </a:extLst>
            </p:cNvPr>
            <p:cNvSpPr txBox="1"/>
            <p:nvPr/>
          </p:nvSpPr>
          <p:spPr>
            <a:xfrm>
              <a:off x="3640783" y="2651585"/>
              <a:ext cx="1183336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/>
                <a:t>Kenya </a:t>
              </a:r>
            </a:p>
            <a:p>
              <a:pPr algn="ctr"/>
              <a:r>
                <a:rPr lang="en-GB" sz="1600" dirty="0"/>
                <a:t>84 (18%)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79F753-9584-E9FE-0952-7DB4C72AA759}"/>
                </a:ext>
              </a:extLst>
            </p:cNvPr>
            <p:cNvSpPr txBox="1"/>
            <p:nvPr/>
          </p:nvSpPr>
          <p:spPr>
            <a:xfrm>
              <a:off x="1411007" y="1901572"/>
              <a:ext cx="1313180" cy="58477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/>
                <a:t>Uganda </a:t>
              </a:r>
            </a:p>
            <a:p>
              <a:pPr algn="ctr"/>
              <a:r>
                <a:rPr lang="en-GB" sz="1600" dirty="0"/>
                <a:t>212 (45%)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67A51F-A9B0-168C-4649-EE4AE4CCB867}"/>
                </a:ext>
              </a:extLst>
            </p:cNvPr>
            <p:cNvSpPr txBox="1"/>
            <p:nvPr/>
          </p:nvSpPr>
          <p:spPr>
            <a:xfrm>
              <a:off x="1017354" y="4299153"/>
              <a:ext cx="1324402" cy="58477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/>
                <a:t>Zimbabwe </a:t>
              </a:r>
            </a:p>
            <a:p>
              <a:pPr algn="ctr"/>
              <a:r>
                <a:rPr lang="en-GB" sz="1600" dirty="0"/>
                <a:t>142 (30%)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4FDF9E-3A89-AA2C-05AC-27512DC9551B}"/>
                </a:ext>
              </a:extLst>
            </p:cNvPr>
            <p:cNvSpPr txBox="1"/>
            <p:nvPr/>
          </p:nvSpPr>
          <p:spPr>
            <a:xfrm>
              <a:off x="2858636" y="5343723"/>
              <a:ext cx="1523174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/>
                <a:t>South Africa </a:t>
              </a:r>
            </a:p>
            <a:p>
              <a:pPr algn="ctr"/>
              <a:r>
                <a:rPr lang="en-GB" sz="1600" dirty="0"/>
                <a:t>32 (7%)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485A8E-5928-28D2-E96B-137085941B54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162659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A2D9-E36D-4737-98E3-5BCFCFDE7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7F5AD58-60A2-E970-C101-A838AB1F8E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23 (10%) SCT vs 11 (5%) CT participants had confirmed viral rebound*</a:t>
            </a:r>
          </a:p>
          <a:p>
            <a:pPr>
              <a:lnSpc>
                <a:spcPct val="100000"/>
              </a:lnSpc>
            </a:pPr>
            <a:r>
              <a:rPr lang="en-GB" dirty="0"/>
              <a:t>5% risk in CT → NI margin of 8% and a 99% CI (SAFE)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 algn="ctr">
              <a:lnSpc>
                <a:spcPct val="100000"/>
              </a:lnSpc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We cannot conclude SCT is non-inferior to 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7C984-8AE6-F3F5-96A1-B1A92E07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3600" noProof="0" dirty="0">
                <a:highlight>
                  <a:srgbClr val="FFFFFF"/>
                </a:highlight>
              </a:rPr>
              <a:t>Primary efficacy endpoint: </a:t>
            </a:r>
            <a:r>
              <a:rPr lang="en-GB" sz="3600" b="0" i="1" noProof="0" dirty="0">
                <a:highlight>
                  <a:srgbClr val="FFFFFF"/>
                </a:highlight>
              </a:rPr>
              <a:t>testing non-inferiority using the SAFE frontier</a:t>
            </a:r>
            <a:endParaRPr lang="en-GB" b="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966E1-7224-3E21-3968-D56BD78A2809}"/>
              </a:ext>
            </a:extLst>
          </p:cNvPr>
          <p:cNvSpPr txBox="1"/>
          <p:nvPr/>
        </p:nvSpPr>
        <p:spPr>
          <a:xfrm>
            <a:off x="7556500" y="6158786"/>
            <a:ext cx="44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*2 consecutive plasma HIV-RNA ≥50 copies/mL</a:t>
            </a:r>
          </a:p>
        </p:txBody>
      </p: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0B898866-93F3-922A-18E0-6D045B36600F}"/>
              </a:ext>
            </a:extLst>
          </p:cNvPr>
          <p:cNvGrpSpPr>
            <a:grpSpLocks noChangeAspect="1"/>
          </p:cNvGrpSpPr>
          <p:nvPr/>
        </p:nvGrpSpPr>
        <p:grpSpPr>
          <a:xfrm>
            <a:off x="1483541" y="3081181"/>
            <a:ext cx="9411306" cy="2213466"/>
            <a:chOff x="2934795" y="3376639"/>
            <a:chExt cx="6708956" cy="1577894"/>
          </a:xfrm>
        </p:grpSpPr>
        <p:sp>
          <p:nvSpPr>
            <p:cNvPr id="773" name="Line 49">
              <a:extLst>
                <a:ext uri="{FF2B5EF4-FFF2-40B4-BE49-F238E27FC236}">
                  <a16:creationId xmlns:a16="http://schemas.microsoft.com/office/drawing/2014/main" id="{1C82ECBE-1548-3D88-209B-45F24DC41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43192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4" name="Line 50">
              <a:extLst>
                <a:ext uri="{FF2B5EF4-FFF2-40B4-BE49-F238E27FC236}">
                  <a16:creationId xmlns:a16="http://schemas.microsoft.com/office/drawing/2014/main" id="{652F3348-3811-3D59-10C3-B1698C312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419700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5" name="Line 51">
              <a:extLst>
                <a:ext uri="{FF2B5EF4-FFF2-40B4-BE49-F238E27FC236}">
                  <a16:creationId xmlns:a16="http://schemas.microsoft.com/office/drawing/2014/main" id="{F59E728D-7B46-5193-B61E-5522EE686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407317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6" name="Line 52">
              <a:extLst>
                <a:ext uri="{FF2B5EF4-FFF2-40B4-BE49-F238E27FC236}">
                  <a16:creationId xmlns:a16="http://schemas.microsoft.com/office/drawing/2014/main" id="{4E86F328-8F20-22F1-6FDA-53CD3F2419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394935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" name="Line 53">
              <a:extLst>
                <a:ext uri="{FF2B5EF4-FFF2-40B4-BE49-F238E27FC236}">
                  <a16:creationId xmlns:a16="http://schemas.microsoft.com/office/drawing/2014/main" id="{8BC314FA-2771-E2B3-6238-458A1A8A0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382552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" name="Line 54">
              <a:extLst>
                <a:ext uri="{FF2B5EF4-FFF2-40B4-BE49-F238E27FC236}">
                  <a16:creationId xmlns:a16="http://schemas.microsoft.com/office/drawing/2014/main" id="{D4FB883E-DA75-5A23-92AF-7D234AE75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3703290"/>
              <a:ext cx="0" cy="80963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9" name="Line 55">
              <a:extLst>
                <a:ext uri="{FF2B5EF4-FFF2-40B4-BE49-F238E27FC236}">
                  <a16:creationId xmlns:a16="http://schemas.microsoft.com/office/drawing/2014/main" id="{81B33049-C56B-F091-577A-FDC57D4AE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3579465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0" name="Line 56">
              <a:extLst>
                <a:ext uri="{FF2B5EF4-FFF2-40B4-BE49-F238E27FC236}">
                  <a16:creationId xmlns:a16="http://schemas.microsoft.com/office/drawing/2014/main" id="{FD603CD3-4F15-0751-AEE9-93B5D1C4B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4026" y="34556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1" name="Line 75">
              <a:extLst>
                <a:ext uri="{FF2B5EF4-FFF2-40B4-BE49-F238E27FC236}">
                  <a16:creationId xmlns:a16="http://schemas.microsoft.com/office/drawing/2014/main" id="{98D4D2BE-211B-0E99-47C1-D408B127F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43192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2" name="Line 76">
              <a:extLst>
                <a:ext uri="{FF2B5EF4-FFF2-40B4-BE49-F238E27FC236}">
                  <a16:creationId xmlns:a16="http://schemas.microsoft.com/office/drawing/2014/main" id="{57B4A790-1094-8A49-D764-B7518CCD8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419700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3" name="Line 77">
              <a:extLst>
                <a:ext uri="{FF2B5EF4-FFF2-40B4-BE49-F238E27FC236}">
                  <a16:creationId xmlns:a16="http://schemas.microsoft.com/office/drawing/2014/main" id="{E029D698-4A55-FD91-F3DB-D787CF02D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407317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4" name="Line 78">
              <a:extLst>
                <a:ext uri="{FF2B5EF4-FFF2-40B4-BE49-F238E27FC236}">
                  <a16:creationId xmlns:a16="http://schemas.microsoft.com/office/drawing/2014/main" id="{310143AE-44E6-9204-3162-B2FCC818E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394935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5" name="Line 79">
              <a:extLst>
                <a:ext uri="{FF2B5EF4-FFF2-40B4-BE49-F238E27FC236}">
                  <a16:creationId xmlns:a16="http://schemas.microsoft.com/office/drawing/2014/main" id="{BA49A9DE-B08F-3BCF-6B8B-36C8969FE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382552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6" name="Line 80">
              <a:extLst>
                <a:ext uri="{FF2B5EF4-FFF2-40B4-BE49-F238E27FC236}">
                  <a16:creationId xmlns:a16="http://schemas.microsoft.com/office/drawing/2014/main" id="{16C5728A-15DD-9CB7-972B-4F168FEF8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3703290"/>
              <a:ext cx="0" cy="80963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7" name="Line 81">
              <a:extLst>
                <a:ext uri="{FF2B5EF4-FFF2-40B4-BE49-F238E27FC236}">
                  <a16:creationId xmlns:a16="http://schemas.microsoft.com/office/drawing/2014/main" id="{E27E6D43-176C-01E6-6E4C-467C2AFA7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3579465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8" name="Line 82">
              <a:extLst>
                <a:ext uri="{FF2B5EF4-FFF2-40B4-BE49-F238E27FC236}">
                  <a16:creationId xmlns:a16="http://schemas.microsoft.com/office/drawing/2014/main" id="{DF44C378-66F8-DBEC-440A-D2014F600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6976" y="34556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9" name="Line 101">
              <a:extLst>
                <a:ext uri="{FF2B5EF4-FFF2-40B4-BE49-F238E27FC236}">
                  <a16:creationId xmlns:a16="http://schemas.microsoft.com/office/drawing/2014/main" id="{B4A21963-87D3-34D5-E362-EACEB9856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43192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0" name="Line 102">
              <a:extLst>
                <a:ext uri="{FF2B5EF4-FFF2-40B4-BE49-F238E27FC236}">
                  <a16:creationId xmlns:a16="http://schemas.microsoft.com/office/drawing/2014/main" id="{8D758A65-7EA3-BAAD-A73E-A9C7127E7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419700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1" name="Line 103">
              <a:extLst>
                <a:ext uri="{FF2B5EF4-FFF2-40B4-BE49-F238E27FC236}">
                  <a16:creationId xmlns:a16="http://schemas.microsoft.com/office/drawing/2014/main" id="{786D3742-3E6F-56FE-C4FC-54CB1B355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407317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2" name="Line 104">
              <a:extLst>
                <a:ext uri="{FF2B5EF4-FFF2-40B4-BE49-F238E27FC236}">
                  <a16:creationId xmlns:a16="http://schemas.microsoft.com/office/drawing/2014/main" id="{C731F79F-D5E6-52A1-0AE8-D2453992E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394935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3" name="Line 105">
              <a:extLst>
                <a:ext uri="{FF2B5EF4-FFF2-40B4-BE49-F238E27FC236}">
                  <a16:creationId xmlns:a16="http://schemas.microsoft.com/office/drawing/2014/main" id="{48887DFE-E951-BB10-6A3F-389050DC2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382552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4" name="Line 106">
              <a:extLst>
                <a:ext uri="{FF2B5EF4-FFF2-40B4-BE49-F238E27FC236}">
                  <a16:creationId xmlns:a16="http://schemas.microsoft.com/office/drawing/2014/main" id="{9A6CEB12-B946-26D2-5B62-B30231441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3703290"/>
              <a:ext cx="0" cy="80963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5" name="Line 107">
              <a:extLst>
                <a:ext uri="{FF2B5EF4-FFF2-40B4-BE49-F238E27FC236}">
                  <a16:creationId xmlns:a16="http://schemas.microsoft.com/office/drawing/2014/main" id="{DF6308FB-CAF4-F8C3-2A38-130D021C8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3579465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6" name="Line 108">
              <a:extLst>
                <a:ext uri="{FF2B5EF4-FFF2-40B4-BE49-F238E27FC236}">
                  <a16:creationId xmlns:a16="http://schemas.microsoft.com/office/drawing/2014/main" id="{787CABF5-F64F-1215-1D7E-B193DEC62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701" y="34556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7" name="Line 127">
              <a:extLst>
                <a:ext uri="{FF2B5EF4-FFF2-40B4-BE49-F238E27FC236}">
                  <a16:creationId xmlns:a16="http://schemas.microsoft.com/office/drawing/2014/main" id="{48E57C5D-58B2-7992-6233-66CD3B675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43192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8" name="Line 128">
              <a:extLst>
                <a:ext uri="{FF2B5EF4-FFF2-40B4-BE49-F238E27FC236}">
                  <a16:creationId xmlns:a16="http://schemas.microsoft.com/office/drawing/2014/main" id="{C75260D2-4C92-C469-35B0-D91A00362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419700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9" name="Line 129">
              <a:extLst>
                <a:ext uri="{FF2B5EF4-FFF2-40B4-BE49-F238E27FC236}">
                  <a16:creationId xmlns:a16="http://schemas.microsoft.com/office/drawing/2014/main" id="{7F162483-350C-D0A6-A58D-AFB849B67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407317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0" name="Line 130">
              <a:extLst>
                <a:ext uri="{FF2B5EF4-FFF2-40B4-BE49-F238E27FC236}">
                  <a16:creationId xmlns:a16="http://schemas.microsoft.com/office/drawing/2014/main" id="{9C305F46-3176-DC4C-4997-275A6976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94935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1" name="Line 131">
              <a:extLst>
                <a:ext uri="{FF2B5EF4-FFF2-40B4-BE49-F238E27FC236}">
                  <a16:creationId xmlns:a16="http://schemas.microsoft.com/office/drawing/2014/main" id="{E23F160C-E505-BE6F-5956-2E1BD933B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82552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2" name="Line 132">
              <a:extLst>
                <a:ext uri="{FF2B5EF4-FFF2-40B4-BE49-F238E27FC236}">
                  <a16:creationId xmlns:a16="http://schemas.microsoft.com/office/drawing/2014/main" id="{EAC2956A-8E82-1F94-5D1F-266C9D56C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703290"/>
              <a:ext cx="0" cy="80963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3" name="Line 133">
              <a:extLst>
                <a:ext uri="{FF2B5EF4-FFF2-40B4-BE49-F238E27FC236}">
                  <a16:creationId xmlns:a16="http://schemas.microsoft.com/office/drawing/2014/main" id="{68E7C96E-786E-F1A6-5EB0-60122475A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579465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4" name="Line 134">
              <a:extLst>
                <a:ext uri="{FF2B5EF4-FFF2-40B4-BE49-F238E27FC236}">
                  <a16:creationId xmlns:a16="http://schemas.microsoft.com/office/drawing/2014/main" id="{F913844F-C90D-4FA0-1FD6-531E3FBAC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4556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5" name="Line 153">
              <a:extLst>
                <a:ext uri="{FF2B5EF4-FFF2-40B4-BE49-F238E27FC236}">
                  <a16:creationId xmlns:a16="http://schemas.microsoft.com/office/drawing/2014/main" id="{9EB3C0C9-4FB3-F2E7-D882-0B6C40A31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43192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6" name="Line 154">
              <a:extLst>
                <a:ext uri="{FF2B5EF4-FFF2-40B4-BE49-F238E27FC236}">
                  <a16:creationId xmlns:a16="http://schemas.microsoft.com/office/drawing/2014/main" id="{04853AA2-C035-3CE7-9DE6-7428A50FA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419700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7" name="Line 155">
              <a:extLst>
                <a:ext uri="{FF2B5EF4-FFF2-40B4-BE49-F238E27FC236}">
                  <a16:creationId xmlns:a16="http://schemas.microsoft.com/office/drawing/2014/main" id="{6FD2103F-080E-6479-814B-C2BB7F458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407317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8" name="Line 156">
              <a:extLst>
                <a:ext uri="{FF2B5EF4-FFF2-40B4-BE49-F238E27FC236}">
                  <a16:creationId xmlns:a16="http://schemas.microsoft.com/office/drawing/2014/main" id="{8998E7FE-41E0-8D18-3712-1284F2018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949353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" name="Line 157">
              <a:extLst>
                <a:ext uri="{FF2B5EF4-FFF2-40B4-BE49-F238E27FC236}">
                  <a16:creationId xmlns:a16="http://schemas.microsoft.com/office/drawing/2014/main" id="{DB47A8A5-FEC4-4FDF-3B80-FE676B383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825528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0" name="Line 158">
              <a:extLst>
                <a:ext uri="{FF2B5EF4-FFF2-40B4-BE49-F238E27FC236}">
                  <a16:creationId xmlns:a16="http://schemas.microsoft.com/office/drawing/2014/main" id="{9E11EB64-9752-FE04-039A-631A248E6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703290"/>
              <a:ext cx="0" cy="80963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1" name="Line 159">
              <a:extLst>
                <a:ext uri="{FF2B5EF4-FFF2-40B4-BE49-F238E27FC236}">
                  <a16:creationId xmlns:a16="http://schemas.microsoft.com/office/drawing/2014/main" id="{08CEAEDA-29B9-7D42-7946-4BEA54AF9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579465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2" name="Line 160">
              <a:extLst>
                <a:ext uri="{FF2B5EF4-FFF2-40B4-BE49-F238E27FC236}">
                  <a16:creationId xmlns:a16="http://schemas.microsoft.com/office/drawing/2014/main" id="{CC2CEF94-F91E-2B2F-8EDA-659815539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4556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3" name="Line 179">
              <a:extLst>
                <a:ext uri="{FF2B5EF4-FFF2-40B4-BE49-F238E27FC236}">
                  <a16:creationId xmlns:a16="http://schemas.microsoft.com/office/drawing/2014/main" id="{2A069727-8B01-3F9D-70AF-21519D20B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4319240"/>
              <a:ext cx="0" cy="8255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4" name="Line 180">
              <a:extLst>
                <a:ext uri="{FF2B5EF4-FFF2-40B4-BE49-F238E27FC236}">
                  <a16:creationId xmlns:a16="http://schemas.microsoft.com/office/drawing/2014/main" id="{019E770B-CBB4-B9CC-FB28-467E1BDA8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4197003"/>
              <a:ext cx="0" cy="8255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5" name="Line 181">
              <a:extLst>
                <a:ext uri="{FF2B5EF4-FFF2-40B4-BE49-F238E27FC236}">
                  <a16:creationId xmlns:a16="http://schemas.microsoft.com/office/drawing/2014/main" id="{E9F90E42-2FF8-5A5B-01B8-4B87D9C22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4073178"/>
              <a:ext cx="0" cy="8255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6" name="Line 182">
              <a:extLst>
                <a:ext uri="{FF2B5EF4-FFF2-40B4-BE49-F238E27FC236}">
                  <a16:creationId xmlns:a16="http://schemas.microsoft.com/office/drawing/2014/main" id="{C3ED425C-5288-C377-1B32-3D02BF655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949353"/>
              <a:ext cx="0" cy="8255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7" name="Line 183">
              <a:extLst>
                <a:ext uri="{FF2B5EF4-FFF2-40B4-BE49-F238E27FC236}">
                  <a16:creationId xmlns:a16="http://schemas.microsoft.com/office/drawing/2014/main" id="{7B7A98A2-3482-0950-CED8-45815D706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825528"/>
              <a:ext cx="0" cy="8255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8" name="Line 184">
              <a:extLst>
                <a:ext uri="{FF2B5EF4-FFF2-40B4-BE49-F238E27FC236}">
                  <a16:creationId xmlns:a16="http://schemas.microsoft.com/office/drawing/2014/main" id="{5AB5FC07-BB95-F7F0-817C-947FB5546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703290"/>
              <a:ext cx="0" cy="80963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" name="Line 185">
              <a:extLst>
                <a:ext uri="{FF2B5EF4-FFF2-40B4-BE49-F238E27FC236}">
                  <a16:creationId xmlns:a16="http://schemas.microsoft.com/office/drawing/2014/main" id="{D2A72677-2479-905A-65EB-5DEB149CE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579465"/>
              <a:ext cx="0" cy="8255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" name="Line 186">
              <a:extLst>
                <a:ext uri="{FF2B5EF4-FFF2-40B4-BE49-F238E27FC236}">
                  <a16:creationId xmlns:a16="http://schemas.microsoft.com/office/drawing/2014/main" id="{EDE844A7-1D26-8FB4-398E-8A1F8C9BC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301" y="3455640"/>
              <a:ext cx="0" cy="8255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" name="Line 206">
              <a:extLst>
                <a:ext uri="{FF2B5EF4-FFF2-40B4-BE49-F238E27FC236}">
                  <a16:creationId xmlns:a16="http://schemas.microsoft.com/office/drawing/2014/main" id="{B21E121A-F4A4-1625-79E1-689596A13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43192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" name="Line 207">
              <a:extLst>
                <a:ext uri="{FF2B5EF4-FFF2-40B4-BE49-F238E27FC236}">
                  <a16:creationId xmlns:a16="http://schemas.microsoft.com/office/drawing/2014/main" id="{6B4F6A58-89BD-0493-B29B-7A7DB9C8A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4197002"/>
              <a:ext cx="0" cy="82550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" name="Line 208">
              <a:extLst>
                <a:ext uri="{FF2B5EF4-FFF2-40B4-BE49-F238E27FC236}">
                  <a16:creationId xmlns:a16="http://schemas.microsoft.com/office/drawing/2014/main" id="{C7AB1358-BE76-02B7-07A5-368548FE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4073177"/>
              <a:ext cx="0" cy="82550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4" name="Line 209">
              <a:extLst>
                <a:ext uri="{FF2B5EF4-FFF2-40B4-BE49-F238E27FC236}">
                  <a16:creationId xmlns:a16="http://schemas.microsoft.com/office/drawing/2014/main" id="{4194ADCB-0B2F-41B7-1D45-2BA775BB8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949352"/>
              <a:ext cx="0" cy="82550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" name="Line 210">
              <a:extLst>
                <a:ext uri="{FF2B5EF4-FFF2-40B4-BE49-F238E27FC236}">
                  <a16:creationId xmlns:a16="http://schemas.microsoft.com/office/drawing/2014/main" id="{C323FBF8-C050-185A-72EA-774F7CEA2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825527"/>
              <a:ext cx="0" cy="82550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6" name="Line 211">
              <a:extLst>
                <a:ext uri="{FF2B5EF4-FFF2-40B4-BE49-F238E27FC236}">
                  <a16:creationId xmlns:a16="http://schemas.microsoft.com/office/drawing/2014/main" id="{88227FEC-2BDB-775C-CE09-969F24281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703290"/>
              <a:ext cx="0" cy="80963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" name="Line 212">
              <a:extLst>
                <a:ext uri="{FF2B5EF4-FFF2-40B4-BE49-F238E27FC236}">
                  <a16:creationId xmlns:a16="http://schemas.microsoft.com/office/drawing/2014/main" id="{B2954C14-28B6-6C9F-BA1E-EB564A4357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579465"/>
              <a:ext cx="0" cy="82550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8" name="Line 213">
              <a:extLst>
                <a:ext uri="{FF2B5EF4-FFF2-40B4-BE49-F238E27FC236}">
                  <a16:creationId xmlns:a16="http://schemas.microsoft.com/office/drawing/2014/main" id="{6D31DFED-EF27-CC5B-B88F-2337E87B5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338" y="3455640"/>
              <a:ext cx="0" cy="82550"/>
            </a:xfrm>
            <a:prstGeom prst="line">
              <a:avLst/>
            </a:pr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9" name="Line 232">
              <a:extLst>
                <a:ext uri="{FF2B5EF4-FFF2-40B4-BE49-F238E27FC236}">
                  <a16:creationId xmlns:a16="http://schemas.microsoft.com/office/drawing/2014/main" id="{FCA5904B-EC0D-3E5A-738E-565D23590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151" y="3800445"/>
              <a:ext cx="458311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0" name="Line 233">
              <a:extLst>
                <a:ext uri="{FF2B5EF4-FFF2-40B4-BE49-F238E27FC236}">
                  <a16:creationId xmlns:a16="http://schemas.microsoft.com/office/drawing/2014/main" id="{23EE2276-DCBE-94C2-C3ED-C40493D9B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3263" y="3779807"/>
              <a:ext cx="0" cy="4286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1" name="Line 234">
              <a:extLst>
                <a:ext uri="{FF2B5EF4-FFF2-40B4-BE49-F238E27FC236}">
                  <a16:creationId xmlns:a16="http://schemas.microsoft.com/office/drawing/2014/main" id="{E25481F7-C270-788A-7B53-6DD3971A1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0151" y="3779807"/>
              <a:ext cx="0" cy="4286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2" name="Rectangle 235">
              <a:extLst>
                <a:ext uri="{FF2B5EF4-FFF2-40B4-BE49-F238E27FC236}">
                  <a16:creationId xmlns:a16="http://schemas.microsoft.com/office/drawing/2014/main" id="{92714641-D78A-4950-6569-9A3B8F6C8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551" y="3771870"/>
              <a:ext cx="55563" cy="571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3" name="Rectangle 236">
              <a:extLst>
                <a:ext uri="{FF2B5EF4-FFF2-40B4-BE49-F238E27FC236}">
                  <a16:creationId xmlns:a16="http://schemas.microsoft.com/office/drawing/2014/main" id="{612F30AF-F4C6-2A4E-B201-EC7B073AF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901" y="3778220"/>
              <a:ext cx="44450" cy="44450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4" name="Rectangle 237">
              <a:extLst>
                <a:ext uri="{FF2B5EF4-FFF2-40B4-BE49-F238E27FC236}">
                  <a16:creationId xmlns:a16="http://schemas.microsoft.com/office/drawing/2014/main" id="{1B80AD3F-CF89-1486-8691-8FA01B224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881" y="3854420"/>
              <a:ext cx="1423051" cy="19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5.1% (CI:-0.8, 11.5)</a:t>
              </a:r>
            </a:p>
          </p:txBody>
        </p:sp>
        <p:sp>
          <p:nvSpPr>
            <p:cNvPr id="835" name="Line 238">
              <a:extLst>
                <a:ext uri="{FF2B5EF4-FFF2-40B4-BE49-F238E27FC236}">
                  <a16:creationId xmlns:a16="http://schemas.microsoft.com/office/drawing/2014/main" id="{7EFAC453-F20B-BC5B-0657-8209CA5A2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9663" y="3414364"/>
              <a:ext cx="0" cy="98742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6" name="Line 239">
              <a:extLst>
                <a:ext uri="{FF2B5EF4-FFF2-40B4-BE49-F238E27FC236}">
                  <a16:creationId xmlns:a16="http://schemas.microsoft.com/office/drawing/2014/main" id="{10437DAC-F1EF-F526-C915-6CEB45344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2513" y="3800445"/>
              <a:ext cx="57150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7" name="Rectangle 240">
              <a:extLst>
                <a:ext uri="{FF2B5EF4-FFF2-40B4-BE49-F238E27FC236}">
                  <a16:creationId xmlns:a16="http://schemas.microsoft.com/office/drawing/2014/main" id="{B4C35FBF-0576-D918-7DDB-31E5B9EAC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795" y="3711701"/>
              <a:ext cx="1887718" cy="19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Primary analysis: 99% CI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38" name="Line 241">
              <a:extLst>
                <a:ext uri="{FF2B5EF4-FFF2-40B4-BE49-F238E27FC236}">
                  <a16:creationId xmlns:a16="http://schemas.microsoft.com/office/drawing/2014/main" id="{6FF32FB5-11C6-7D81-30F6-C649E0E4B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9663" y="4401790"/>
              <a:ext cx="4764088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" name="Line 242">
              <a:extLst>
                <a:ext uri="{FF2B5EF4-FFF2-40B4-BE49-F238E27FC236}">
                  <a16:creationId xmlns:a16="http://schemas.microsoft.com/office/drawing/2014/main" id="{5C0B7745-C048-6AC2-C0C2-5D61D6F67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4026" y="4401790"/>
              <a:ext cx="0" cy="5715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0" name="Rectangle 243">
              <a:extLst>
                <a:ext uri="{FF2B5EF4-FFF2-40B4-BE49-F238E27FC236}">
                  <a16:creationId xmlns:a16="http://schemas.microsoft.com/office/drawing/2014/main" id="{55A1BE8E-C5F6-4C95-CC3F-3E0FF71E1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792" y="4455303"/>
              <a:ext cx="81134" cy="17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1" name="Line 244">
              <a:extLst>
                <a:ext uri="{FF2B5EF4-FFF2-40B4-BE49-F238E27FC236}">
                  <a16:creationId xmlns:a16="http://schemas.microsoft.com/office/drawing/2014/main" id="{BA492320-F38A-8DE6-B953-A930C7358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6976" y="4401790"/>
              <a:ext cx="0" cy="5715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2" name="Rectangle 245">
              <a:extLst>
                <a:ext uri="{FF2B5EF4-FFF2-40B4-BE49-F238E27FC236}">
                  <a16:creationId xmlns:a16="http://schemas.microsoft.com/office/drawing/2014/main" id="{BBEF8442-238C-686B-9333-785931D1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3162" y="4458714"/>
              <a:ext cx="81134" cy="17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3" name="Line 246">
              <a:extLst>
                <a:ext uri="{FF2B5EF4-FFF2-40B4-BE49-F238E27FC236}">
                  <a16:creationId xmlns:a16="http://schemas.microsoft.com/office/drawing/2014/main" id="{8B68178E-7CFA-0E05-B5E6-73722BAA0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9701" y="4401790"/>
              <a:ext cx="0" cy="5715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4" name="Rectangle 247">
              <a:extLst>
                <a:ext uri="{FF2B5EF4-FFF2-40B4-BE49-F238E27FC236}">
                  <a16:creationId xmlns:a16="http://schemas.microsoft.com/office/drawing/2014/main" id="{A0849089-8BEF-82BF-E3A6-2C18E27AF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951" y="4458714"/>
              <a:ext cx="162266" cy="17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5" name="Line 248">
              <a:extLst>
                <a:ext uri="{FF2B5EF4-FFF2-40B4-BE49-F238E27FC236}">
                  <a16:creationId xmlns:a16="http://schemas.microsoft.com/office/drawing/2014/main" id="{BACE0D9E-296C-4275-D53E-2E6CC94A6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338" y="4401790"/>
              <a:ext cx="0" cy="5715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" name="Rectangle 249">
              <a:extLst>
                <a:ext uri="{FF2B5EF4-FFF2-40B4-BE49-F238E27FC236}">
                  <a16:creationId xmlns:a16="http://schemas.microsoft.com/office/drawing/2014/main" id="{690F0B8F-B3D9-67FF-AE5C-A544C45AB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063" y="4458714"/>
              <a:ext cx="81134" cy="17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8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7" name="Line 250">
              <a:extLst>
                <a:ext uri="{FF2B5EF4-FFF2-40B4-BE49-F238E27FC236}">
                  <a16:creationId xmlns:a16="http://schemas.microsoft.com/office/drawing/2014/main" id="{E2DE6DDB-9319-E0E8-EA57-54584EDFA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1301" y="4401790"/>
              <a:ext cx="0" cy="5715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8" name="Rectangle 251">
              <a:extLst>
                <a:ext uri="{FF2B5EF4-FFF2-40B4-BE49-F238E27FC236}">
                  <a16:creationId xmlns:a16="http://schemas.microsoft.com/office/drawing/2014/main" id="{7A7D0CE0-DE27-35C6-A762-CC7645D8C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958" y="4446248"/>
              <a:ext cx="2323924" cy="17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Favours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SCT  </a:t>
              </a:r>
              <a:r>
                <a:rPr lang="en-GB" sz="1600" b="0" i="0" dirty="0">
                  <a:solidFill>
                    <a:srgbClr val="040C28"/>
                  </a:solidFill>
                  <a:effectLst/>
                  <a:cs typeface="Arial" panose="020B0604020202020204" pitchFamily="34" charset="0"/>
                </a:rPr>
                <a:t>←</a:t>
              </a: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 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0  </a:t>
              </a:r>
              <a:r>
                <a:rPr lang="en-GB" sz="1600" b="0" i="0" dirty="0">
                  <a:solidFill>
                    <a:srgbClr val="040C28"/>
                  </a:solidFill>
                  <a:effectLst/>
                  <a:cs typeface="Arial" panose="020B0604020202020204" pitchFamily="34" charset="0"/>
                </a:rPr>
                <a:t>→</a:t>
              </a: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Favours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CT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49" name="Rectangle 252">
              <a:extLst>
                <a:ext uri="{FF2B5EF4-FFF2-40B4-BE49-F238E27FC236}">
                  <a16:creationId xmlns:a16="http://schemas.microsoft.com/office/drawing/2014/main" id="{4C74EF22-E49E-1425-75DC-2F8E82B1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001" y="4757071"/>
              <a:ext cx="4220609" cy="19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Risk difference (SCT-CT, % with confirmed viral rebound*)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50" name="TextBox 849">
              <a:extLst>
                <a:ext uri="{FF2B5EF4-FFF2-40B4-BE49-F238E27FC236}">
                  <a16:creationId xmlns:a16="http://schemas.microsoft.com/office/drawing/2014/main" id="{7C036C90-26B2-B6CF-5E94-2425200DE56A}"/>
                </a:ext>
              </a:extLst>
            </p:cNvPr>
            <p:cNvSpPr txBox="1"/>
            <p:nvPr/>
          </p:nvSpPr>
          <p:spPr>
            <a:xfrm>
              <a:off x="8246751" y="3376639"/>
              <a:ext cx="844698" cy="26328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8724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margin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837697-9800-34BD-97A0-FB9787F6E520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175931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E9B54-FB5A-460A-CEB0-13936474A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964BC39-647E-ACE4-13BD-824E36A96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5743575"/>
            <a:ext cx="11306175" cy="60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SCT is significantly worse (inferior) than CT; p-value 0.034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8600C-D935-E368-48C0-72AC1934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Primary efficacy endpoint:</a:t>
            </a:r>
            <a:br>
              <a:rPr lang="en-GB" noProof="0" dirty="0"/>
            </a:br>
            <a:r>
              <a:rPr lang="en-GB" sz="4000" b="0" i="1" noProof="0" dirty="0"/>
              <a:t>inferiority</a:t>
            </a:r>
            <a:endParaRPr lang="en-GB" b="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7A49C-9830-89F4-71B9-CB8B13E1315A}"/>
              </a:ext>
            </a:extLst>
          </p:cNvPr>
          <p:cNvSpPr txBox="1"/>
          <p:nvPr/>
        </p:nvSpPr>
        <p:spPr>
          <a:xfrm>
            <a:off x="8036773" y="2063257"/>
            <a:ext cx="118494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872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margin</a:t>
            </a:r>
          </a:p>
        </p:txBody>
      </p:sp>
      <p:sp>
        <p:nvSpPr>
          <p:cNvPr id="307" name="Line 206">
            <a:extLst>
              <a:ext uri="{FF2B5EF4-FFF2-40B4-BE49-F238E27FC236}">
                <a16:creationId xmlns:a16="http://schemas.microsoft.com/office/drawing/2014/main" id="{5B5C4EFF-6EA7-B96B-11D5-E85C4AB8BE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3125568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Line 207">
            <a:extLst>
              <a:ext uri="{FF2B5EF4-FFF2-40B4-BE49-F238E27FC236}">
                <a16:creationId xmlns:a16="http://schemas.microsoft.com/office/drawing/2014/main" id="{E1D2B0A9-0B82-3E7F-FB60-96F567E10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977837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Line 208">
            <a:extLst>
              <a:ext uri="{FF2B5EF4-FFF2-40B4-BE49-F238E27FC236}">
                <a16:creationId xmlns:a16="http://schemas.microsoft.com/office/drawing/2014/main" id="{E8215C2F-899C-9AE9-39B4-0B459AF77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830106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Line 209">
            <a:extLst>
              <a:ext uri="{FF2B5EF4-FFF2-40B4-BE49-F238E27FC236}">
                <a16:creationId xmlns:a16="http://schemas.microsoft.com/office/drawing/2014/main" id="{4BE7DBB8-6344-9BCF-2408-F99B3B8FF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684270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Line 210">
            <a:extLst>
              <a:ext uri="{FF2B5EF4-FFF2-40B4-BE49-F238E27FC236}">
                <a16:creationId xmlns:a16="http://schemas.microsoft.com/office/drawing/2014/main" id="{79AD9E98-662A-C84F-BAAF-3EE28B515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536539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Line 211">
            <a:extLst>
              <a:ext uri="{FF2B5EF4-FFF2-40B4-BE49-F238E27FC236}">
                <a16:creationId xmlns:a16="http://schemas.microsoft.com/office/drawing/2014/main" id="{491C8B0A-1623-B5A2-BA16-16F2FFE86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388809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Line 212">
            <a:extLst>
              <a:ext uri="{FF2B5EF4-FFF2-40B4-BE49-F238E27FC236}">
                <a16:creationId xmlns:a16="http://schemas.microsoft.com/office/drawing/2014/main" id="{30AAB58B-C2A8-A2BD-D867-14D50A7874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241078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Line 213">
            <a:extLst>
              <a:ext uri="{FF2B5EF4-FFF2-40B4-BE49-F238E27FC236}">
                <a16:creationId xmlns:a16="http://schemas.microsoft.com/office/drawing/2014/main" id="{B2A913F7-7ACE-15B5-32E5-D3E2C6E0A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095241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Line 214">
            <a:extLst>
              <a:ext uri="{FF2B5EF4-FFF2-40B4-BE49-F238E27FC236}">
                <a16:creationId xmlns:a16="http://schemas.microsoft.com/office/drawing/2014/main" id="{555D58FE-D7F9-95B0-5D8B-47E8190C74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1947510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Line 219">
            <a:extLst>
              <a:ext uri="{FF2B5EF4-FFF2-40B4-BE49-F238E27FC236}">
                <a16:creationId xmlns:a16="http://schemas.microsoft.com/office/drawing/2014/main" id="{45B69DC1-141E-948B-A3CB-06CA0284B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570486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Line 220">
            <a:extLst>
              <a:ext uri="{FF2B5EF4-FFF2-40B4-BE49-F238E27FC236}">
                <a16:creationId xmlns:a16="http://schemas.microsoft.com/office/drawing/2014/main" id="{E96C1D96-680D-43B9-18E9-42EAD482A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422755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Line 221">
            <a:extLst>
              <a:ext uri="{FF2B5EF4-FFF2-40B4-BE49-F238E27FC236}">
                <a16:creationId xmlns:a16="http://schemas.microsoft.com/office/drawing/2014/main" id="{092BF80C-F0B4-15A5-F5F1-DBAEF0DF8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275024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Line 222">
            <a:extLst>
              <a:ext uri="{FF2B5EF4-FFF2-40B4-BE49-F238E27FC236}">
                <a16:creationId xmlns:a16="http://schemas.microsoft.com/office/drawing/2014/main" id="{558C5931-009C-92CB-B774-146154215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597193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Line 223">
            <a:extLst>
              <a:ext uri="{FF2B5EF4-FFF2-40B4-BE49-F238E27FC236}">
                <a16:creationId xmlns:a16="http://schemas.microsoft.com/office/drawing/2014/main" id="{1A317957-AE77-8E03-9FBD-AABFA41A2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451356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Line 224">
            <a:extLst>
              <a:ext uri="{FF2B5EF4-FFF2-40B4-BE49-F238E27FC236}">
                <a16:creationId xmlns:a16="http://schemas.microsoft.com/office/drawing/2014/main" id="{97421A11-0F5B-DFB8-C476-745EF2174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303625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Line 225">
            <a:extLst>
              <a:ext uri="{FF2B5EF4-FFF2-40B4-BE49-F238E27FC236}">
                <a16:creationId xmlns:a16="http://schemas.microsoft.com/office/drawing/2014/main" id="{CA1BF21C-AD8B-2FE3-A8EB-A4A033152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155895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Line 226">
            <a:extLst>
              <a:ext uri="{FF2B5EF4-FFF2-40B4-BE49-F238E27FC236}">
                <a16:creationId xmlns:a16="http://schemas.microsoft.com/office/drawing/2014/main" id="{9A68D92E-3F91-25F0-00F0-E71D84EF97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4008164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Line 227">
            <a:extLst>
              <a:ext uri="{FF2B5EF4-FFF2-40B4-BE49-F238E27FC236}">
                <a16:creationId xmlns:a16="http://schemas.microsoft.com/office/drawing/2014/main" id="{F0260BD8-D46C-C005-1390-D8C61DC3A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3862328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Line 228">
            <a:extLst>
              <a:ext uri="{FF2B5EF4-FFF2-40B4-BE49-F238E27FC236}">
                <a16:creationId xmlns:a16="http://schemas.microsoft.com/office/drawing/2014/main" id="{7A5EA515-2269-3949-9CB5-601AB18BC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3714597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Line 229">
            <a:extLst>
              <a:ext uri="{FF2B5EF4-FFF2-40B4-BE49-F238E27FC236}">
                <a16:creationId xmlns:a16="http://schemas.microsoft.com/office/drawing/2014/main" id="{6E54415F-4F5D-4E0E-ED11-240E5D0653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3566866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Line 230">
            <a:extLst>
              <a:ext uri="{FF2B5EF4-FFF2-40B4-BE49-F238E27FC236}">
                <a16:creationId xmlns:a16="http://schemas.microsoft.com/office/drawing/2014/main" id="{B315656F-06B9-7EC3-2A5F-92FA7AEED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3419136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Line 231">
            <a:extLst>
              <a:ext uri="{FF2B5EF4-FFF2-40B4-BE49-F238E27FC236}">
                <a16:creationId xmlns:a16="http://schemas.microsoft.com/office/drawing/2014/main" id="{7B28660C-425C-6C6E-9E64-D1EAFD35D1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3273298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Line 232">
            <a:extLst>
              <a:ext uri="{FF2B5EF4-FFF2-40B4-BE49-F238E27FC236}">
                <a16:creationId xmlns:a16="http://schemas.microsoft.com/office/drawing/2014/main" id="{5C025D67-73CC-1306-B073-9C0ED79CC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3125568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Line 233">
            <a:extLst>
              <a:ext uri="{FF2B5EF4-FFF2-40B4-BE49-F238E27FC236}">
                <a16:creationId xmlns:a16="http://schemas.microsoft.com/office/drawing/2014/main" id="{3458C656-B4B1-F624-3C83-B43A227657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977837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Line 234">
            <a:extLst>
              <a:ext uri="{FF2B5EF4-FFF2-40B4-BE49-F238E27FC236}">
                <a16:creationId xmlns:a16="http://schemas.microsoft.com/office/drawing/2014/main" id="{F01CB4CF-1AC1-E6FA-332F-918195202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830106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Line 235">
            <a:extLst>
              <a:ext uri="{FF2B5EF4-FFF2-40B4-BE49-F238E27FC236}">
                <a16:creationId xmlns:a16="http://schemas.microsoft.com/office/drawing/2014/main" id="{7C0879B3-284D-F8ED-B61E-71B36C1D88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684270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Line 236">
            <a:extLst>
              <a:ext uri="{FF2B5EF4-FFF2-40B4-BE49-F238E27FC236}">
                <a16:creationId xmlns:a16="http://schemas.microsoft.com/office/drawing/2014/main" id="{7A5098A7-1BBC-3F44-1683-537D7780C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536539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Line 237">
            <a:extLst>
              <a:ext uri="{FF2B5EF4-FFF2-40B4-BE49-F238E27FC236}">
                <a16:creationId xmlns:a16="http://schemas.microsoft.com/office/drawing/2014/main" id="{F8EC48EC-5DE2-FF19-1620-B506E808FE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388809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Line 238">
            <a:extLst>
              <a:ext uri="{FF2B5EF4-FFF2-40B4-BE49-F238E27FC236}">
                <a16:creationId xmlns:a16="http://schemas.microsoft.com/office/drawing/2014/main" id="{B1A27A33-B195-6CE0-1600-5440D5554F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241078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Line 239">
            <a:extLst>
              <a:ext uri="{FF2B5EF4-FFF2-40B4-BE49-F238E27FC236}">
                <a16:creationId xmlns:a16="http://schemas.microsoft.com/office/drawing/2014/main" id="{C1E70811-7C28-88AE-452A-879B50606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2095241"/>
            <a:ext cx="0" cy="96594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Line 240">
            <a:extLst>
              <a:ext uri="{FF2B5EF4-FFF2-40B4-BE49-F238E27FC236}">
                <a16:creationId xmlns:a16="http://schemas.microsoft.com/office/drawing/2014/main" id="{3D01CB8F-8AAE-D9BC-2234-17EA329DB7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139" y="1947510"/>
            <a:ext cx="0" cy="98487"/>
          </a:xfrm>
          <a:prstGeom prst="line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Line 245">
            <a:extLst>
              <a:ext uri="{FF2B5EF4-FFF2-40B4-BE49-F238E27FC236}">
                <a16:creationId xmlns:a16="http://schemas.microsoft.com/office/drawing/2014/main" id="{589C968E-28A8-6CFE-7873-F0C3D2BE1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570486"/>
            <a:ext cx="0" cy="96594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Line 246">
            <a:extLst>
              <a:ext uri="{FF2B5EF4-FFF2-40B4-BE49-F238E27FC236}">
                <a16:creationId xmlns:a16="http://schemas.microsoft.com/office/drawing/2014/main" id="{CD4C8CFB-5630-4274-DED3-41F130A44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422755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Line 247">
            <a:extLst>
              <a:ext uri="{FF2B5EF4-FFF2-40B4-BE49-F238E27FC236}">
                <a16:creationId xmlns:a16="http://schemas.microsoft.com/office/drawing/2014/main" id="{4FA40276-A66E-B005-9875-FAB66F229C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275024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Line 248">
            <a:extLst>
              <a:ext uri="{FF2B5EF4-FFF2-40B4-BE49-F238E27FC236}">
                <a16:creationId xmlns:a16="http://schemas.microsoft.com/office/drawing/2014/main" id="{D275F458-2C4D-B43B-946E-AE81D6AED7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597193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Line 249">
            <a:extLst>
              <a:ext uri="{FF2B5EF4-FFF2-40B4-BE49-F238E27FC236}">
                <a16:creationId xmlns:a16="http://schemas.microsoft.com/office/drawing/2014/main" id="{02D2B827-7217-5B3B-3FD7-4908590943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451356"/>
            <a:ext cx="0" cy="96594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Line 250">
            <a:extLst>
              <a:ext uri="{FF2B5EF4-FFF2-40B4-BE49-F238E27FC236}">
                <a16:creationId xmlns:a16="http://schemas.microsoft.com/office/drawing/2014/main" id="{AAA45234-FB87-66E1-03E5-2C2156137A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303625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Line 251">
            <a:extLst>
              <a:ext uri="{FF2B5EF4-FFF2-40B4-BE49-F238E27FC236}">
                <a16:creationId xmlns:a16="http://schemas.microsoft.com/office/drawing/2014/main" id="{71D5F9CB-DF5C-3DDC-54D5-4D1E9602B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155895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Line 252">
            <a:extLst>
              <a:ext uri="{FF2B5EF4-FFF2-40B4-BE49-F238E27FC236}">
                <a16:creationId xmlns:a16="http://schemas.microsoft.com/office/drawing/2014/main" id="{9D78F528-63E2-565F-7B07-D9A867E378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4008164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Line 253">
            <a:extLst>
              <a:ext uri="{FF2B5EF4-FFF2-40B4-BE49-F238E27FC236}">
                <a16:creationId xmlns:a16="http://schemas.microsoft.com/office/drawing/2014/main" id="{A0163BAD-FBC5-A37B-EA77-267B6D074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3862328"/>
            <a:ext cx="0" cy="96594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Line 254">
            <a:extLst>
              <a:ext uri="{FF2B5EF4-FFF2-40B4-BE49-F238E27FC236}">
                <a16:creationId xmlns:a16="http://schemas.microsoft.com/office/drawing/2014/main" id="{FA472676-9C24-8F45-84A4-76BE13D9D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3714597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Line 255">
            <a:extLst>
              <a:ext uri="{FF2B5EF4-FFF2-40B4-BE49-F238E27FC236}">
                <a16:creationId xmlns:a16="http://schemas.microsoft.com/office/drawing/2014/main" id="{5A9C5FC1-02A9-294D-9DD6-1B112AAC93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3566866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Line 256">
            <a:extLst>
              <a:ext uri="{FF2B5EF4-FFF2-40B4-BE49-F238E27FC236}">
                <a16:creationId xmlns:a16="http://schemas.microsoft.com/office/drawing/2014/main" id="{F5A3A84C-18AD-6872-FAE5-22F22270B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3419136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Line 257">
            <a:extLst>
              <a:ext uri="{FF2B5EF4-FFF2-40B4-BE49-F238E27FC236}">
                <a16:creationId xmlns:a16="http://schemas.microsoft.com/office/drawing/2014/main" id="{AB115788-F4A6-4D9B-13C5-20FA6D35F3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3273298"/>
            <a:ext cx="0" cy="96594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Line 258">
            <a:extLst>
              <a:ext uri="{FF2B5EF4-FFF2-40B4-BE49-F238E27FC236}">
                <a16:creationId xmlns:a16="http://schemas.microsoft.com/office/drawing/2014/main" id="{579D0FD4-4C8B-139A-FF1C-EDD651384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3125568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Line 259">
            <a:extLst>
              <a:ext uri="{FF2B5EF4-FFF2-40B4-BE49-F238E27FC236}">
                <a16:creationId xmlns:a16="http://schemas.microsoft.com/office/drawing/2014/main" id="{4A15F8F2-3585-B76F-B338-6AF0C4556E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2977837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Line 260">
            <a:extLst>
              <a:ext uri="{FF2B5EF4-FFF2-40B4-BE49-F238E27FC236}">
                <a16:creationId xmlns:a16="http://schemas.microsoft.com/office/drawing/2014/main" id="{E353E037-1A73-5E88-AFD2-E100C85E19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2830106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Line 261">
            <a:extLst>
              <a:ext uri="{FF2B5EF4-FFF2-40B4-BE49-F238E27FC236}">
                <a16:creationId xmlns:a16="http://schemas.microsoft.com/office/drawing/2014/main" id="{1E7A3991-AE58-CF86-7AEE-77D5327FB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2684270"/>
            <a:ext cx="0" cy="96594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Line 262">
            <a:extLst>
              <a:ext uri="{FF2B5EF4-FFF2-40B4-BE49-F238E27FC236}">
                <a16:creationId xmlns:a16="http://schemas.microsoft.com/office/drawing/2014/main" id="{0D8362E6-D989-3F90-FBF8-A2BE29C7B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2536539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Line 263">
            <a:extLst>
              <a:ext uri="{FF2B5EF4-FFF2-40B4-BE49-F238E27FC236}">
                <a16:creationId xmlns:a16="http://schemas.microsoft.com/office/drawing/2014/main" id="{4351D9AA-DAA9-3641-299D-C030E0057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2388809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Line 264">
            <a:extLst>
              <a:ext uri="{FF2B5EF4-FFF2-40B4-BE49-F238E27FC236}">
                <a16:creationId xmlns:a16="http://schemas.microsoft.com/office/drawing/2014/main" id="{8F82290E-0D79-B242-5E29-08C0CC70F3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2241078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Line 265">
            <a:extLst>
              <a:ext uri="{FF2B5EF4-FFF2-40B4-BE49-F238E27FC236}">
                <a16:creationId xmlns:a16="http://schemas.microsoft.com/office/drawing/2014/main" id="{B83C4269-6F05-66E2-AA5D-3F9341FEE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2095241"/>
            <a:ext cx="0" cy="96594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Line 266">
            <a:extLst>
              <a:ext uri="{FF2B5EF4-FFF2-40B4-BE49-F238E27FC236}">
                <a16:creationId xmlns:a16="http://schemas.microsoft.com/office/drawing/2014/main" id="{49F0D440-576C-6B46-3684-C3B00F6D49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2784" y="1947510"/>
            <a:ext cx="0" cy="98487"/>
          </a:xfrm>
          <a:prstGeom prst="line">
            <a:avLst/>
          </a:prstGeom>
          <a:noFill/>
          <a:ln w="28575" cap="flat">
            <a:solidFill>
              <a:srgbClr val="9035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Line 271">
            <a:extLst>
              <a:ext uri="{FF2B5EF4-FFF2-40B4-BE49-F238E27FC236}">
                <a16:creationId xmlns:a16="http://schemas.microsoft.com/office/drawing/2014/main" id="{5044DEC4-49F9-DFDF-1F35-0FB2B0BE6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4514" y="3871797"/>
            <a:ext cx="4194876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Line 272">
            <a:extLst>
              <a:ext uri="{FF2B5EF4-FFF2-40B4-BE49-F238E27FC236}">
                <a16:creationId xmlns:a16="http://schemas.microsoft.com/office/drawing/2014/main" id="{F590C98F-F8B5-D67A-2075-76F174E85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9390" y="3847176"/>
            <a:ext cx="0" cy="51138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Line 273">
            <a:extLst>
              <a:ext uri="{FF2B5EF4-FFF2-40B4-BE49-F238E27FC236}">
                <a16:creationId xmlns:a16="http://schemas.microsoft.com/office/drawing/2014/main" id="{05BF7E96-DEAF-87E4-E576-3AE0C3FA15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4514" y="3847176"/>
            <a:ext cx="0" cy="51138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Rectangle 277">
            <a:extLst>
              <a:ext uri="{FF2B5EF4-FFF2-40B4-BE49-F238E27FC236}">
                <a16:creationId xmlns:a16="http://schemas.microsoft.com/office/drawing/2014/main" id="{AA9D1488-C54E-CF12-768C-2E496467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2424" y="3839600"/>
            <a:ext cx="67073" cy="6629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Rectangle 278">
            <a:extLst>
              <a:ext uri="{FF2B5EF4-FFF2-40B4-BE49-F238E27FC236}">
                <a16:creationId xmlns:a16="http://schemas.microsoft.com/office/drawing/2014/main" id="{E26844E1-FF43-92E9-89DF-FEFFA7A89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90" y="3845281"/>
            <a:ext cx="53658" cy="53032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Rectangle 279">
            <a:extLst>
              <a:ext uri="{FF2B5EF4-FFF2-40B4-BE49-F238E27FC236}">
                <a16:creationId xmlns:a16="http://schemas.microsoft.com/office/drawing/2014/main" id="{53B4E615-0B52-DA00-F7EF-8AE62BB372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9594" y="3955803"/>
            <a:ext cx="1808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5.1% (CI:0.5, 9.9)</a:t>
            </a:r>
          </a:p>
        </p:txBody>
      </p:sp>
      <p:sp>
        <p:nvSpPr>
          <p:cNvPr id="381" name="Rectangle 280">
            <a:extLst>
              <a:ext uri="{FF2B5EF4-FFF2-40B4-BE49-F238E27FC236}">
                <a16:creationId xmlns:a16="http://schemas.microsoft.com/office/drawing/2014/main" id="{C5B5DF67-3573-24F7-E650-C10A10B9C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2424" y="2680482"/>
            <a:ext cx="67073" cy="6818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239ADB-44A8-D41B-F4DC-A3A99650108A}"/>
              </a:ext>
            </a:extLst>
          </p:cNvPr>
          <p:cNvGrpSpPr/>
          <p:nvPr/>
        </p:nvGrpSpPr>
        <p:grpSpPr>
          <a:xfrm>
            <a:off x="4015536" y="2688058"/>
            <a:ext cx="5532484" cy="53032"/>
            <a:chOff x="4015536" y="2688058"/>
            <a:chExt cx="5532484" cy="53032"/>
          </a:xfrm>
        </p:grpSpPr>
        <p:sp>
          <p:nvSpPr>
            <p:cNvPr id="375" name="Line 274">
              <a:extLst>
                <a:ext uri="{FF2B5EF4-FFF2-40B4-BE49-F238E27FC236}">
                  <a16:creationId xmlns:a16="http://schemas.microsoft.com/office/drawing/2014/main" id="{C1207F52-9656-80B2-300A-9FAEAAED5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536" y="2714574"/>
              <a:ext cx="5532484" cy="0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Line 275">
              <a:extLst>
                <a:ext uri="{FF2B5EF4-FFF2-40B4-BE49-F238E27FC236}">
                  <a16:creationId xmlns:a16="http://schemas.microsoft.com/office/drawing/2014/main" id="{6216A4AC-FC92-C021-90BA-983C871C0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8019" y="2689951"/>
              <a:ext cx="0" cy="51138"/>
            </a:xfrm>
            <a:prstGeom prst="line">
              <a:avLst/>
            </a:prstGeom>
            <a:noFill/>
            <a:ln w="28575" cap="rnd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Line 276">
              <a:extLst>
                <a:ext uri="{FF2B5EF4-FFF2-40B4-BE49-F238E27FC236}">
                  <a16:creationId xmlns:a16="http://schemas.microsoft.com/office/drawing/2014/main" id="{8C74B698-DE1C-6D6D-98EA-74017E064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536" y="2689951"/>
              <a:ext cx="0" cy="51138"/>
            </a:xfrm>
            <a:prstGeom prst="line">
              <a:avLst/>
            </a:prstGeom>
            <a:noFill/>
            <a:ln w="28575" cap="rnd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Rectangle 281">
              <a:extLst>
                <a:ext uri="{FF2B5EF4-FFF2-40B4-BE49-F238E27FC236}">
                  <a16:creationId xmlns:a16="http://schemas.microsoft.com/office/drawing/2014/main" id="{40614A97-DD60-6F21-6F74-383B8AD5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090" y="2688058"/>
              <a:ext cx="53658" cy="53032"/>
            </a:xfrm>
            <a:prstGeom prst="rect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3" name="Rectangle 282">
            <a:extLst>
              <a:ext uri="{FF2B5EF4-FFF2-40B4-BE49-F238E27FC236}">
                <a16:creationId xmlns:a16="http://schemas.microsoft.com/office/drawing/2014/main" id="{37F924B0-3CA7-5F2C-6826-4C85D5119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594" y="2805748"/>
            <a:ext cx="19962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5.1% (CI:-0.8, 11.5)</a:t>
            </a:r>
          </a:p>
        </p:txBody>
      </p:sp>
      <p:sp>
        <p:nvSpPr>
          <p:cNvPr id="384" name="Line 283">
            <a:extLst>
              <a:ext uri="{FF2B5EF4-FFF2-40B4-BE49-F238E27FC236}">
                <a16:creationId xmlns:a16="http://schemas.microsoft.com/office/drawing/2014/main" id="{2875E651-7B68-42F4-049E-AA05507554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304" y="1853386"/>
            <a:ext cx="0" cy="2828926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Line 284">
            <a:extLst>
              <a:ext uri="{FF2B5EF4-FFF2-40B4-BE49-F238E27FC236}">
                <a16:creationId xmlns:a16="http://schemas.microsoft.com/office/drawing/2014/main" id="{4CCE5AF8-A43B-5C0B-0D65-271D6B351C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7315" y="3871797"/>
            <a:ext cx="68988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Rectangle 285">
            <a:extLst>
              <a:ext uri="{FF2B5EF4-FFF2-40B4-BE49-F238E27FC236}">
                <a16:creationId xmlns:a16="http://schemas.microsoft.com/office/drawing/2014/main" id="{F965A418-8D21-CC46-54F3-2CF41948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655" y="3724770"/>
            <a:ext cx="25776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Primary analysis: 95% CI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87" name="Line 286">
            <a:extLst>
              <a:ext uri="{FF2B5EF4-FFF2-40B4-BE49-F238E27FC236}">
                <a16:creationId xmlns:a16="http://schemas.microsoft.com/office/drawing/2014/main" id="{27C65A3B-52AA-6E70-CD8B-A3EA7AF664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7315" y="2714574"/>
            <a:ext cx="68988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Rectangle 287">
            <a:extLst>
              <a:ext uri="{FF2B5EF4-FFF2-40B4-BE49-F238E27FC236}">
                <a16:creationId xmlns:a16="http://schemas.microsoft.com/office/drawing/2014/main" id="{AD60084C-0AF7-1214-4B44-2EAE36C52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655" y="2575921"/>
            <a:ext cx="25776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Primary analysis: 99% CI</a:t>
            </a:r>
          </a:p>
        </p:txBody>
      </p:sp>
      <p:sp>
        <p:nvSpPr>
          <p:cNvPr id="389" name="Line 288">
            <a:extLst>
              <a:ext uri="{FF2B5EF4-FFF2-40B4-BE49-F238E27FC236}">
                <a16:creationId xmlns:a16="http://schemas.microsoft.com/office/drawing/2014/main" id="{131F52AF-ACD9-AC2D-B5F3-D53B0FA16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6304" y="4668973"/>
            <a:ext cx="5750947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Line 289">
            <a:extLst>
              <a:ext uri="{FF2B5EF4-FFF2-40B4-BE49-F238E27FC236}">
                <a16:creationId xmlns:a16="http://schemas.microsoft.com/office/drawing/2014/main" id="{814FAC3D-67C0-2B6C-4A69-6B1C81607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004" y="4667078"/>
            <a:ext cx="0" cy="7007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Rectangle 290">
            <a:extLst>
              <a:ext uri="{FF2B5EF4-FFF2-40B4-BE49-F238E27FC236}">
                <a16:creationId xmlns:a16="http://schemas.microsoft.com/office/drawing/2014/main" id="{A4663FF4-04E7-EF9C-A527-4F228686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095" y="477314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4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2" name="Line 291">
            <a:extLst>
              <a:ext uri="{FF2B5EF4-FFF2-40B4-BE49-F238E27FC236}">
                <a16:creationId xmlns:a16="http://schemas.microsoft.com/office/drawing/2014/main" id="{C7F271C4-381C-A4D6-37A8-58B3AEDCB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7853" y="4667078"/>
            <a:ext cx="0" cy="7007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Rectangle 292">
            <a:extLst>
              <a:ext uri="{FF2B5EF4-FFF2-40B4-BE49-F238E27FC236}">
                <a16:creationId xmlns:a16="http://schemas.microsoft.com/office/drawing/2014/main" id="{045683A1-BCE1-4698-55A0-F254CA0E2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028" y="477314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6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4" name="Line 293">
            <a:extLst>
              <a:ext uri="{FF2B5EF4-FFF2-40B4-BE49-F238E27FC236}">
                <a16:creationId xmlns:a16="http://schemas.microsoft.com/office/drawing/2014/main" id="{EDDCDD2F-1C57-7285-2595-13085A445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7717" y="4667078"/>
            <a:ext cx="0" cy="7007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294">
            <a:extLst>
              <a:ext uri="{FF2B5EF4-FFF2-40B4-BE49-F238E27FC236}">
                <a16:creationId xmlns:a16="http://schemas.microsoft.com/office/drawing/2014/main" id="{5BD62442-F046-282A-6A25-CA9FA603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900" y="4773141"/>
            <a:ext cx="2276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10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6" name="Line 295">
            <a:extLst>
              <a:ext uri="{FF2B5EF4-FFF2-40B4-BE49-F238E27FC236}">
                <a16:creationId xmlns:a16="http://schemas.microsoft.com/office/drawing/2014/main" id="{5D62593A-F18D-2184-5F26-183448453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2784" y="4667078"/>
            <a:ext cx="0" cy="7007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296">
            <a:extLst>
              <a:ext uri="{FF2B5EF4-FFF2-40B4-BE49-F238E27FC236}">
                <a16:creationId xmlns:a16="http://schemas.microsoft.com/office/drawing/2014/main" id="{7180B359-CECD-C4D4-BDE0-7F185F844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959" y="477314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8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8" name="Line 297">
            <a:extLst>
              <a:ext uri="{FF2B5EF4-FFF2-40B4-BE49-F238E27FC236}">
                <a16:creationId xmlns:a16="http://schemas.microsoft.com/office/drawing/2014/main" id="{121CB9BC-9487-9F7B-6D30-7C50FCAD9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39" y="4667078"/>
            <a:ext cx="0" cy="7007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Rectangle 298">
            <a:extLst>
              <a:ext uri="{FF2B5EF4-FFF2-40B4-BE49-F238E27FC236}">
                <a16:creationId xmlns:a16="http://schemas.microsoft.com/office/drawing/2014/main" id="{28243C83-E4D1-79E9-58A4-505788721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2777" y="4776974"/>
            <a:ext cx="32599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Favours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SCT  </a:t>
            </a:r>
            <a:r>
              <a:rPr lang="en-GB" sz="1600" b="0" i="0" dirty="0">
                <a:solidFill>
                  <a:srgbClr val="040C28"/>
                </a:solidFill>
                <a:effectLst/>
                <a:cs typeface="Arial" panose="020B0604020202020204" pitchFamily="34" charset="0"/>
              </a:rPr>
              <a:t>←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0  </a:t>
            </a:r>
            <a:r>
              <a:rPr lang="en-GB" sz="1600" b="0" i="0" dirty="0">
                <a:solidFill>
                  <a:srgbClr val="040C28"/>
                </a:solidFill>
                <a:effectLst/>
                <a:cs typeface="Arial" panose="020B0604020202020204" pitchFamily="34" charset="0"/>
              </a:rPr>
              <a:t>→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Favours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CT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00" name="Rectangle 299">
            <a:extLst>
              <a:ext uri="{FF2B5EF4-FFF2-40B4-BE49-F238E27FC236}">
                <a16:creationId xmlns:a16="http://schemas.microsoft.com/office/drawing/2014/main" id="{C11585C7-41DF-A011-0D01-4CA656CC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315" y="5138091"/>
            <a:ext cx="58308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Risk difference (SCT-CT, % with confirmed viral rebound)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28667158-A53E-CA2F-20C9-B64891827C4C}"/>
              </a:ext>
            </a:extLst>
          </p:cNvPr>
          <p:cNvSpPr txBox="1"/>
          <p:nvPr/>
        </p:nvSpPr>
        <p:spPr>
          <a:xfrm>
            <a:off x="7556500" y="6209586"/>
            <a:ext cx="44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*2 consecutive plasma HIV-RNA ≥50 copies/mL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1E5F2-6587-C988-343A-7CEF1CC4626A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765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87B7-16AD-5505-95B1-462E444CB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5B1498-3579-4163-DD68-B123BB0A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3698" y="1522734"/>
            <a:ext cx="7216202" cy="43297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8CF523-82BE-9993-7CA8-CF69EA98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227569"/>
            <a:ext cx="8986095" cy="1223964"/>
          </a:xfrm>
        </p:spPr>
        <p:txBody>
          <a:bodyPr anchor="b">
            <a:normAutofit fontScale="90000"/>
          </a:bodyPr>
          <a:lstStyle/>
          <a:p>
            <a:r>
              <a:rPr lang="en-GB" sz="3600" noProof="0" dirty="0"/>
              <a:t>Primary efficacy </a:t>
            </a:r>
            <a:r>
              <a:rPr lang="en-GB" sz="3600" noProof="0" dirty="0">
                <a:highlight>
                  <a:srgbClr val="FFFFFF"/>
                </a:highlight>
              </a:rPr>
              <a:t>endpoint: </a:t>
            </a:r>
            <a:r>
              <a:rPr lang="en-GB" sz="3600" b="0" i="1" noProof="0" dirty="0">
                <a:highlight>
                  <a:srgbClr val="FFFFFF"/>
                </a:highlight>
              </a:rPr>
              <a:t>Kaplan-Meier </a:t>
            </a:r>
            <a:r>
              <a:rPr lang="en-GB" sz="3600" b="0" i="1" noProof="0" dirty="0"/>
              <a:t>estimates for confirmed viral rebound</a:t>
            </a:r>
            <a:endParaRPr lang="en-GB" sz="3600" b="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1B76C-49FB-A2C6-9FD0-0FEAFB53777F}"/>
              </a:ext>
            </a:extLst>
          </p:cNvPr>
          <p:cNvSpPr txBox="1"/>
          <p:nvPr/>
        </p:nvSpPr>
        <p:spPr>
          <a:xfrm>
            <a:off x="2214886" y="2490174"/>
            <a:ext cx="3102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HR 2.1 (95% CI 1.0-4.4) 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B078F51A-F390-B2C8-CB93-BB10A8BEDC72}"/>
              </a:ext>
            </a:extLst>
          </p:cNvPr>
          <p:cNvSpPr txBox="1">
            <a:spLocks/>
          </p:cNvSpPr>
          <p:nvPr/>
        </p:nvSpPr>
        <p:spPr>
          <a:xfrm>
            <a:off x="8559800" y="4083047"/>
            <a:ext cx="3138492" cy="1223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/>
            <a:r>
              <a:rPr lang="en-GB" dirty="0"/>
              <a:t>No heterogeneity in treatment effect by site or baseline age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1" name="Rectangle 667">
            <a:extLst>
              <a:ext uri="{FF2B5EF4-FFF2-40B4-BE49-F238E27FC236}">
                <a16:creationId xmlns:a16="http://schemas.microsoft.com/office/drawing/2014/main" id="{275E6D20-9EE2-7E1B-F923-AD09142B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98" y="5863024"/>
            <a:ext cx="8148001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Figure </a:t>
            </a:r>
            <a:r>
              <a:rPr kumimoji="0" lang="en-GB" altLang="en-US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Kaplan–Meier estimates for confirmed viral rebound rate, stratified by treatment 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kumimoji="0" lang="en-GB" altLang="en-US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rm with 95% confidence intervals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*98% of participants met the primary endpoint or had ≥96 weeks follow-up</a:t>
            </a:r>
            <a:endParaRPr kumimoji="0" lang="en-US" altLang="en-US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0A73FD-6C68-E2C7-A6AA-7AB7BB868E57}"/>
              </a:ext>
            </a:extLst>
          </p:cNvPr>
          <p:cNvSpPr/>
          <p:nvPr/>
        </p:nvSpPr>
        <p:spPr>
          <a:xfrm>
            <a:off x="1235075" y="1510418"/>
            <a:ext cx="590550" cy="492443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8763B-6E85-5CB8-1DAD-159395C61B89}"/>
              </a:ext>
            </a:extLst>
          </p:cNvPr>
          <p:cNvSpPr txBox="1"/>
          <p:nvPr/>
        </p:nvSpPr>
        <p:spPr>
          <a:xfrm>
            <a:off x="7492029" y="5185845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B166D-A94F-418A-C1DB-01442BB630C4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218599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0D1A53-2FB0-FF90-E1FC-ABA23531F2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i="1" dirty="0"/>
              <a:t>ART changes</a:t>
            </a:r>
            <a:endParaRPr lang="en-GB" b="1" i="1" dirty="0">
              <a:highlight>
                <a:srgbClr val="FFFF00"/>
              </a:highlight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3 participants (1 SCT, 2 CT) changed ART regimen by week 96 for AEs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There were no ART regimen changes for raised viral loads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i="1" dirty="0"/>
              <a:t>Strategy changes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97% of SCT follow-up to week 96 was spent on SCT strategy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20 SCT participants were on CT at their week 96 viral load </a:t>
            </a:r>
            <a:r>
              <a:rPr lang="en-GB" i="1" dirty="0"/>
              <a:t>(all remained on TLD)</a:t>
            </a:r>
          </a:p>
          <a:p>
            <a:pPr lvl="1"/>
            <a:r>
              <a:rPr lang="en-GB" dirty="0"/>
              <a:t>6 confirmed viral rebound, 13 pregnancy/wanting to conceive/not using highly effective contraception, 1 participant choice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E4773-F1ED-BB64-7950-C0970817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ART / strategy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5CBD7-1A7C-5A71-6C9E-0682B0E1492B}"/>
              </a:ext>
            </a:extLst>
          </p:cNvPr>
          <p:cNvSpPr txBox="1"/>
          <p:nvPr/>
        </p:nvSpPr>
        <p:spPr>
          <a:xfrm>
            <a:off x="10027743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1000" b="0" i="0" kern="1200" noProof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3398715678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5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2992CA78-C814-C640-8F8A-AC2914D9903B}" vid="{6032044C-337A-1345-A317-3298C4061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IAS-2025-Speaker-Oral-Abstract-template_Verdana</Template>
  <TotalTime>1019</TotalTime>
  <Words>2071</Words>
  <Application>Microsoft Office PowerPoint</Application>
  <PresentationFormat>Widescreen</PresentationFormat>
  <Paragraphs>332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Verdana</vt:lpstr>
      <vt:lpstr>Courier New</vt:lpstr>
      <vt:lpstr>Arial</vt:lpstr>
      <vt:lpstr>IAS2025</vt:lpstr>
      <vt:lpstr>Short cycle ART with weekends off is inferior to continuous ART in adolescents living with HIV receiving TLD in sub-Saharan Africa: BREATHER Plus 96-week results</vt:lpstr>
      <vt:lpstr>Conflict of interest disclosure</vt:lpstr>
      <vt:lpstr>Summary</vt:lpstr>
      <vt:lpstr>BREATHER Plus study design</vt:lpstr>
      <vt:lpstr>Baseline characteristics</vt:lpstr>
      <vt:lpstr>Primary efficacy endpoint: testing non-inferiority using the SAFE frontier</vt:lpstr>
      <vt:lpstr>Primary efficacy endpoint: inferiority</vt:lpstr>
      <vt:lpstr>Primary efficacy endpoint: Kaplan-Meier estimates for confirmed viral rebound</vt:lpstr>
      <vt:lpstr>ART / strategy changes</vt:lpstr>
      <vt:lpstr>Re-suppression following confirmed viral rebound*</vt:lpstr>
      <vt:lpstr>Secondary efficacy endpoint: cross-sectional VL&lt;50</vt:lpstr>
      <vt:lpstr>Resistance mutations in those with confirmed viral rebound </vt:lpstr>
      <vt:lpstr>Safety</vt:lpstr>
      <vt:lpstr>Adherence</vt:lpstr>
      <vt:lpstr>Our research in context</vt:lpstr>
      <vt:lpstr>Conclusions</vt:lpstr>
      <vt:lpstr>Acknowledgements </vt:lpstr>
      <vt:lpstr>Additional slides</vt:lpstr>
      <vt:lpstr>Our research in context</vt:lpstr>
      <vt:lpstr>MEMS Cap sub-studies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Jennings, Angus</dc:creator>
  <cp:lastModifiedBy>Jennings, Angus</cp:lastModifiedBy>
  <cp:revision>39</cp:revision>
  <dcterms:created xsi:type="dcterms:W3CDTF">2025-06-17T10:55:24Z</dcterms:created>
  <dcterms:modified xsi:type="dcterms:W3CDTF">2025-07-15T10:10:47Z</dcterms:modified>
</cp:coreProperties>
</file>