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2" r:id="rId3"/>
  </p:sldMasterIdLst>
  <p:notesMasterIdLst>
    <p:notesMasterId r:id="rId18"/>
  </p:notesMasterIdLst>
  <p:sldIdLst>
    <p:sldId id="266" r:id="rId4"/>
    <p:sldId id="305" r:id="rId5"/>
    <p:sldId id="304" r:id="rId6"/>
    <p:sldId id="295" r:id="rId7"/>
    <p:sldId id="297" r:id="rId8"/>
    <p:sldId id="306" r:id="rId9"/>
    <p:sldId id="299" r:id="rId10"/>
    <p:sldId id="300" r:id="rId11"/>
    <p:sldId id="307" r:id="rId12"/>
    <p:sldId id="301" r:id="rId13"/>
    <p:sldId id="302" r:id="rId14"/>
    <p:sldId id="303" r:id="rId15"/>
    <p:sldId id="279" r:id="rId16"/>
    <p:sldId id="308" r:id="rId17"/>
  </p:sldIdLst>
  <p:sldSz cx="12192000" cy="6858000"/>
  <p:notesSz cx="6858000" cy="9144000"/>
  <p:defaultText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68012-48E5-B83B-EC98-445BE4AF49F3}" name="Fiona Cresswell" initials="FC" userId="S::icrufcre@lshtm.ac.uk::6ffa3bc6-2bbf-4d49-bef1-528f92117e70" providerId="AD"/>
  <p188:author id="{EBAD9B15-3B1C-1044-4AE5-AC3256F72AD2}" name="Claire Norcross" initials="CN" userId="f4f2a2396d31643a" providerId="Windows Live"/>
  <p188:author id="{A07A7446-DDF3-B196-87E7-688E76CA7539}" name="Patricia de los Rios" initials="Pd" userId="S::Patricia.X.delosRios@viivhealthcare.com::da160615-fbe3-4b1c-b51f-17cdb8acd9c0" providerId="AD"/>
  <p188:author id="{99333876-D25A-EC19-22AC-82907B8F0175}" name="Paddy Kafeero" initials="PK" userId="S::lshpk6@lshtm.ac.uk::697ae74c-7e2f-4d1e-a5b4-d16a7c66a801" providerId="AD"/>
  <p188:author id="{329B9CA6-B8DE-12F0-BCFB-BC29A77C3CBA}" name="Eugene Ruzagira" initials="ER" userId="S::lsher1@lshtm.ac.uk::cb456e5a-2563-4b4b-97b8-3318beeca0f2" providerId="AD"/>
  <p188:author id="{FC289EEA-F78C-7550-59C3-968DFC9027EF}" name="David Lawrence" initials="DL" userId="S::iimmdlaw@lshtm.ac.uk::3aa7a539-6884-4668-99d5-bb7e79e317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p:restoredTop sz="88027"/>
  </p:normalViewPr>
  <p:slideViewPr>
    <p:cSldViewPr snapToGrid="0">
      <p:cViewPr>
        <p:scale>
          <a:sx n="98" d="100"/>
          <a:sy n="98" d="100"/>
        </p:scale>
        <p:origin x="189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8/10/relationships/authors" Target="authors.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rgbClr val="FFC000"/>
              </a:solidFill>
              <a:ln>
                <a:noFill/>
              </a:ln>
              <a:effectLst/>
              <a:sp3d/>
            </c:spPr>
            <c:extLst>
              <c:ext xmlns:c16="http://schemas.microsoft.com/office/drawing/2014/chart" uri="{C3380CC4-5D6E-409C-BE32-E72D297353CC}">
                <c16:uniqueId val="{00000002-82E8-914D-BBC0-A48EFDBEA31F}"/>
              </c:ext>
            </c:extLst>
          </c:dPt>
          <c:dPt>
            <c:idx val="1"/>
            <c:bubble3D val="0"/>
            <c:spPr>
              <a:solidFill>
                <a:schemeClr val="accent4"/>
              </a:solidFill>
              <a:ln>
                <a:noFill/>
              </a:ln>
              <a:effectLst/>
              <a:sp3d/>
            </c:spPr>
            <c:extLst>
              <c:ext xmlns:c16="http://schemas.microsoft.com/office/drawing/2014/chart" uri="{C3380CC4-5D6E-409C-BE32-E72D297353CC}">
                <c16:uniqueId val="{00000001-82E8-914D-BBC0-A48EFDBEA31F}"/>
              </c:ext>
            </c:extLst>
          </c:dPt>
          <c:cat>
            <c:strRef>
              <c:f>Sheet1!$A$2:$A$3</c:f>
              <c:strCache>
                <c:ptCount val="2"/>
                <c:pt idx="0">
                  <c:v>LA</c:v>
                </c:pt>
                <c:pt idx="1">
                  <c:v>Oral</c:v>
                </c:pt>
              </c:strCache>
            </c:strRef>
          </c:cat>
          <c:val>
            <c:numRef>
              <c:f>Sheet1!$B$2:$B$3</c:f>
              <c:numCache>
                <c:formatCode>General</c:formatCode>
                <c:ptCount val="2"/>
                <c:pt idx="0">
                  <c:v>249</c:v>
                </c:pt>
                <c:pt idx="1">
                  <c:v>17</c:v>
                </c:pt>
              </c:numCache>
            </c:numRef>
          </c:val>
          <c:extLst>
            <c:ext xmlns:c16="http://schemas.microsoft.com/office/drawing/2014/chart" uri="{C3380CC4-5D6E-409C-BE32-E72D297353CC}">
              <c16:uniqueId val="{00000000-82E8-914D-BBC0-A48EFDBEA31F}"/>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8.5507127594180818E-2"/>
          <c:y val="1.1909927190019919E-2"/>
          <c:w val="0.44293446125925712"/>
          <c:h val="0.1097751430754245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mn-lt"/>
              <a:ea typeface="+mn-ea"/>
              <a:cs typeface="+mn-cs"/>
            </a:defRPr>
          </a:pPr>
          <a:endParaRPr lang="en-001"/>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001"/>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0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9F0FF-D3BD-FA4A-9545-7F6CA1B2F904}" type="datetimeFigureOut">
              <a:rPr lang="en-001" smtClean="0"/>
              <a:t>16/07/2025</a:t>
            </a:fld>
            <a:endParaRPr lang="en-00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00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0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4B26A-E85F-7542-9629-25D4B697731F}" type="slidenum">
              <a:rPr lang="en-001" smtClean="0"/>
              <a:t>‹#›</a:t>
            </a:fld>
            <a:endParaRPr lang="en-001"/>
          </a:p>
        </p:txBody>
      </p:sp>
    </p:spTree>
    <p:extLst>
      <p:ext uri="{BB962C8B-B14F-4D97-AF65-F5344CB8AC3E}">
        <p14:creationId xmlns:p14="http://schemas.microsoft.com/office/powerpoint/2010/main" val="363570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F4B26A-E85F-7542-9629-25D4B697731F}" type="slidenum">
              <a:rPr lang="en-001" smtClean="0"/>
              <a:t>1</a:t>
            </a:fld>
            <a:endParaRPr lang="en-001"/>
          </a:p>
        </p:txBody>
      </p:sp>
    </p:spTree>
    <p:extLst>
      <p:ext uri="{BB962C8B-B14F-4D97-AF65-F5344CB8AC3E}">
        <p14:creationId xmlns:p14="http://schemas.microsoft.com/office/powerpoint/2010/main" val="356474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The safety analysis shows that adverse events were more frequent in the LA arm than the oral arm. </a:t>
            </a:r>
          </a:p>
          <a:p>
            <a:r>
              <a:rPr lang="en-001" sz="1200" kern="1200" dirty="0">
                <a:solidFill>
                  <a:schemeClr val="tx1"/>
                </a:solidFill>
                <a:effectLst/>
                <a:latin typeface="+mn-lt"/>
                <a:ea typeface="+mn-ea"/>
                <a:cs typeface="+mn-cs"/>
              </a:rPr>
              <a:t>The LA arm had 6 visit per year, compared to 4 in the oral arm, which likely impacts AE reporting. </a:t>
            </a:r>
          </a:p>
          <a:p>
            <a:r>
              <a:rPr lang="en-GB" sz="1200" kern="1200" dirty="0">
                <a:solidFill>
                  <a:schemeClr val="tx1"/>
                </a:solidFill>
                <a:effectLst/>
                <a:latin typeface="+mn-lt"/>
                <a:ea typeface="+mn-ea"/>
                <a:cs typeface="+mn-cs"/>
              </a:rPr>
              <a:t>LA </a:t>
            </a:r>
            <a:r>
              <a:rPr lang="en-001" sz="1200" kern="1200" dirty="0">
                <a:solidFill>
                  <a:schemeClr val="tx1"/>
                </a:solidFill>
                <a:effectLst/>
                <a:latin typeface="+mn-lt"/>
                <a:ea typeface="+mn-ea"/>
                <a:cs typeface="+mn-cs"/>
              </a:rPr>
              <a:t>was discontinued in 7  participants, 3 of which were during the oral lead in. </a:t>
            </a:r>
          </a:p>
          <a:p>
            <a:r>
              <a:rPr lang="en-001" sz="1200" kern="1200" dirty="0">
                <a:solidFill>
                  <a:schemeClr val="tx1"/>
                </a:solidFill>
                <a:effectLst/>
                <a:latin typeface="+mn-lt"/>
                <a:ea typeface="+mn-ea"/>
                <a:cs typeface="+mn-cs"/>
              </a:rPr>
              <a:t>2 were drug-related discontinuations. There were also 2 were drug-related discontinuations in the oral arm. </a:t>
            </a:r>
          </a:p>
          <a:p>
            <a:r>
              <a:rPr lang="en-001" sz="1200" kern="1200" dirty="0">
                <a:solidFill>
                  <a:schemeClr val="tx1"/>
                </a:solidFill>
                <a:effectLst/>
                <a:latin typeface="+mn-lt"/>
                <a:ea typeface="+mn-ea"/>
                <a:cs typeface="+mn-cs"/>
              </a:rPr>
              <a:t>One </a:t>
            </a:r>
            <a:r>
              <a:rPr lang="en-GB" sz="1200" kern="1200" dirty="0">
                <a:solidFill>
                  <a:schemeClr val="tx1"/>
                </a:solidFill>
                <a:effectLst/>
                <a:latin typeface="+mn-lt"/>
                <a:ea typeface="+mn-ea"/>
                <a:cs typeface="+mn-cs"/>
              </a:rPr>
              <a:t>grade 3 </a:t>
            </a:r>
            <a:r>
              <a:rPr lang="en-001" sz="1200" kern="1200" dirty="0">
                <a:solidFill>
                  <a:schemeClr val="tx1"/>
                </a:solidFill>
                <a:effectLst/>
                <a:latin typeface="+mn-lt"/>
                <a:ea typeface="+mn-ea"/>
                <a:cs typeface="+mn-cs"/>
              </a:rPr>
              <a:t>event (malaise) was deemed to be drug-related in the LA arm. </a:t>
            </a:r>
          </a:p>
          <a:p>
            <a:r>
              <a:rPr lang="en-001" sz="1200" kern="1200" dirty="0">
                <a:solidFill>
                  <a:schemeClr val="tx1"/>
                </a:solidFill>
                <a:effectLst/>
                <a:latin typeface="+mn-lt"/>
                <a:ea typeface="+mn-ea"/>
                <a:cs typeface="+mn-cs"/>
              </a:rPr>
              <a:t>Injection site reactions were mild and did not lead to any discontinuations. </a:t>
            </a:r>
          </a:p>
          <a:p>
            <a:r>
              <a:rPr lang="en-001" sz="1200" kern="1200" dirty="0">
                <a:solidFill>
                  <a:schemeClr val="tx1"/>
                </a:solidFill>
                <a:effectLst/>
                <a:latin typeface="+mn-lt"/>
                <a:ea typeface="+mn-ea"/>
                <a:cs typeface="+mn-cs"/>
              </a:rPr>
              <a:t>There were 6 pregnancies on the LA arm including two live births, both infants were HIV DNA negative. </a:t>
            </a:r>
          </a:p>
          <a:p>
            <a:r>
              <a:rPr lang="en-001" sz="1200" kern="1200" dirty="0">
                <a:solidFill>
                  <a:schemeClr val="tx1"/>
                </a:solidFill>
                <a:effectLst/>
                <a:latin typeface="+mn-lt"/>
                <a:ea typeface="+mn-ea"/>
                <a:cs typeface="+mn-cs"/>
              </a:rPr>
              <a:t> 3 of these only received OLI</a:t>
            </a: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10</a:t>
            </a:fld>
            <a:endParaRPr lang="en-001"/>
          </a:p>
        </p:txBody>
      </p:sp>
    </p:spTree>
    <p:extLst>
      <p:ext uri="{BB962C8B-B14F-4D97-AF65-F5344CB8AC3E}">
        <p14:creationId xmlns:p14="http://schemas.microsoft.com/office/powerpoint/2010/main" val="132692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Treatment satisfaction increased in both arms, but more so on LA. </a:t>
            </a:r>
          </a:p>
          <a:p>
            <a:r>
              <a:rPr lang="en-001" sz="1200" kern="1200" dirty="0">
                <a:solidFill>
                  <a:schemeClr val="tx1"/>
                </a:solidFill>
                <a:effectLst/>
                <a:latin typeface="+mn-lt"/>
                <a:ea typeface="+mn-ea"/>
                <a:cs typeface="+mn-cs"/>
              </a:rPr>
              <a:t>94% of participants preferred long-actings to oral therapy, citing reasons of </a:t>
            </a:r>
            <a:r>
              <a:rPr lang="en-US" sz="1200" kern="1200" dirty="0">
                <a:solidFill>
                  <a:schemeClr val="tx1"/>
                </a:solidFill>
                <a:effectLst/>
                <a:latin typeface="+mn-lt"/>
                <a:ea typeface="+mn-ea"/>
                <a:cs typeface="+mn-cs"/>
              </a:rPr>
              <a:t>privacy and stigma reduction. S</a:t>
            </a:r>
            <a:r>
              <a:rPr lang="en-001" sz="1200" kern="1200" dirty="0">
                <a:solidFill>
                  <a:schemeClr val="tx1"/>
                </a:solidFill>
                <a:effectLst/>
                <a:latin typeface="+mn-lt"/>
                <a:ea typeface="+mn-ea"/>
                <a:cs typeface="+mn-cs"/>
              </a:rPr>
              <a:t>ee poster 539 for details of the qualitative work. </a:t>
            </a:r>
          </a:p>
        </p:txBody>
      </p:sp>
      <p:sp>
        <p:nvSpPr>
          <p:cNvPr id="4" name="Slide Number Placeholder 3"/>
          <p:cNvSpPr>
            <a:spLocks noGrp="1"/>
          </p:cNvSpPr>
          <p:nvPr>
            <p:ph type="sldNum" sz="quarter" idx="5"/>
          </p:nvPr>
        </p:nvSpPr>
        <p:spPr/>
        <p:txBody>
          <a:bodyPr/>
          <a:lstStyle/>
          <a:p>
            <a:fld id="{7CF4B26A-E85F-7542-9629-25D4B697731F}" type="slidenum">
              <a:rPr lang="en-001" smtClean="0"/>
              <a:t>11</a:t>
            </a:fld>
            <a:endParaRPr lang="en-001"/>
          </a:p>
        </p:txBody>
      </p:sp>
    </p:spTree>
    <p:extLst>
      <p:ext uri="{BB962C8B-B14F-4D97-AF65-F5344CB8AC3E}">
        <p14:creationId xmlns:p14="http://schemas.microsoft.com/office/powerpoint/2010/main" val="2005492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In conclusion, 2-monthly cabotegravir and rilpvirine was non-inferior to oral DTG-based ART in </a:t>
            </a:r>
            <a:r>
              <a:rPr lang="en-US" sz="1200" kern="1200" dirty="0">
                <a:solidFill>
                  <a:schemeClr val="tx1"/>
                </a:solidFill>
                <a:effectLst/>
                <a:latin typeface="+mn-lt"/>
                <a:ea typeface="+mn-ea"/>
                <a:cs typeface="+mn-cs"/>
              </a:rPr>
              <a:t>an African population with </a:t>
            </a:r>
            <a:r>
              <a:rPr lang="en-001" sz="1200" kern="1200" dirty="0">
                <a:solidFill>
                  <a:schemeClr val="tx1"/>
                </a:solidFill>
                <a:effectLst/>
                <a:latin typeface="+mn-lt"/>
                <a:ea typeface="+mn-ea"/>
                <a:cs typeface="+mn-cs"/>
              </a:rPr>
              <a:t>prior suboptimal HIV control </a:t>
            </a:r>
          </a:p>
          <a:p>
            <a:r>
              <a:rPr lang="en-001" sz="1200" kern="1200" dirty="0">
                <a:solidFill>
                  <a:schemeClr val="tx1"/>
                </a:solidFill>
                <a:effectLst/>
                <a:latin typeface="+mn-lt"/>
                <a:ea typeface="+mn-ea"/>
                <a:cs typeface="+mn-cs"/>
              </a:rPr>
              <a:t>This was ach</a:t>
            </a:r>
            <a:r>
              <a:rPr lang="en-US" sz="1200" kern="1200" dirty="0" err="1">
                <a:solidFill>
                  <a:schemeClr val="tx1"/>
                </a:solidFill>
                <a:effectLst/>
                <a:latin typeface="+mn-lt"/>
                <a:ea typeface="+mn-ea"/>
                <a:cs typeface="+mn-cs"/>
              </a:rPr>
              <a:t>ie</a:t>
            </a:r>
            <a:r>
              <a:rPr lang="en-001" sz="1200" kern="1200" dirty="0">
                <a:solidFill>
                  <a:schemeClr val="tx1"/>
                </a:solidFill>
                <a:effectLst/>
                <a:latin typeface="+mn-lt"/>
                <a:ea typeface="+mn-ea"/>
                <a:cs typeface="+mn-cs"/>
              </a:rPr>
              <a:t>ved without any baseline resistance testing  </a:t>
            </a:r>
          </a:p>
          <a:p>
            <a:r>
              <a:rPr lang="en-001" sz="1200" kern="1200" dirty="0">
                <a:solidFill>
                  <a:schemeClr val="tx1"/>
                </a:solidFill>
                <a:effectLst/>
                <a:latin typeface="+mn-lt"/>
                <a:ea typeface="+mn-ea"/>
                <a:cs typeface="+mn-cs"/>
              </a:rPr>
              <a:t>However, there were 5 VF events whilst on LA with a frequency of &lt;2%, comparable to other trials </a:t>
            </a:r>
          </a:p>
          <a:p>
            <a:r>
              <a:rPr lang="en-001" sz="1200" kern="1200" dirty="0">
                <a:solidFill>
                  <a:schemeClr val="tx1"/>
                </a:solidFill>
                <a:effectLst/>
                <a:latin typeface="+mn-lt"/>
                <a:ea typeface="+mn-ea"/>
                <a:cs typeface="+mn-cs"/>
              </a:rPr>
              <a:t>There were emergent high consequence dual class drug resistance mutations. Nonetheless, all resuppressed on oral therapy, including 4/4 on once daily TLD. </a:t>
            </a:r>
          </a:p>
          <a:p>
            <a:r>
              <a:rPr lang="en-001" sz="1200" kern="1200" dirty="0">
                <a:solidFill>
                  <a:schemeClr val="tx1"/>
                </a:solidFill>
                <a:effectLst/>
                <a:latin typeface="+mn-lt"/>
                <a:ea typeface="+mn-ea"/>
                <a:cs typeface="+mn-cs"/>
              </a:rPr>
              <a:t>There were fewer episodes of viraemia on LA cabotegravir / rilpvirine, which is a consideration for transmission events</a:t>
            </a:r>
          </a:p>
          <a:p>
            <a:r>
              <a:rPr lang="en-001" sz="1200" kern="1200" dirty="0">
                <a:solidFill>
                  <a:schemeClr val="tx1"/>
                </a:solidFill>
                <a:effectLst/>
                <a:latin typeface="+mn-lt"/>
                <a:ea typeface="+mn-ea"/>
                <a:cs typeface="+mn-cs"/>
              </a:rPr>
              <a:t>The LA regimen was well tolerated, safe and preferred by the vast majority</a:t>
            </a:r>
          </a:p>
          <a:p>
            <a:r>
              <a:rPr lang="en-001" sz="1200" kern="1200" dirty="0">
                <a:solidFill>
                  <a:schemeClr val="tx1"/>
                </a:solidFill>
                <a:effectLst/>
                <a:latin typeface="+mn-lt"/>
                <a:ea typeface="+mn-ea"/>
                <a:cs typeface="+mn-cs"/>
              </a:rPr>
              <a:t>Long-acting treatment has an important role to play in the management of people who struggle with daily pill taking  </a:t>
            </a:r>
          </a:p>
          <a:p>
            <a:r>
              <a:rPr lang="en-001" sz="1200" kern="1200" dirty="0">
                <a:solidFill>
                  <a:schemeClr val="tx1"/>
                </a:solidFill>
                <a:effectLst/>
                <a:latin typeface="+mn-lt"/>
                <a:ea typeface="+mn-ea"/>
                <a:cs typeface="+mn-cs"/>
              </a:rPr>
              <a:t>Access to LA agents for prevention and treatment on this continent is a public health priority</a:t>
            </a: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12</a:t>
            </a:fld>
            <a:endParaRPr lang="en-001"/>
          </a:p>
        </p:txBody>
      </p:sp>
    </p:spTree>
    <p:extLst>
      <p:ext uri="{BB962C8B-B14F-4D97-AF65-F5344CB8AC3E}">
        <p14:creationId xmlns:p14="http://schemas.microsoft.com/office/powerpoint/2010/main" val="271313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01" sz="1200" kern="1200" dirty="0">
                <a:solidFill>
                  <a:schemeClr val="tx1"/>
                </a:solidFill>
                <a:effectLst/>
                <a:latin typeface="+mn-lt"/>
                <a:ea typeface="+mn-ea"/>
                <a:cs typeface="+mn-cs"/>
              </a:rPr>
              <a:t>Thank you for listening. Summary</a:t>
            </a: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13</a:t>
            </a:fld>
            <a:endParaRPr lang="en-001"/>
          </a:p>
        </p:txBody>
      </p:sp>
    </p:spTree>
    <p:extLst>
      <p:ext uri="{BB962C8B-B14F-4D97-AF65-F5344CB8AC3E}">
        <p14:creationId xmlns:p14="http://schemas.microsoft.com/office/powerpoint/2010/main" val="351185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behalf of my collaborators, I’m delighted to share the 48-week results of the IMPALA trial. </a:t>
            </a:r>
            <a:endParaRPr lang="en-001" sz="1200" kern="1200" dirty="0">
              <a:solidFill>
                <a:schemeClr val="tx1"/>
              </a:solidFill>
              <a:effectLst/>
              <a:latin typeface="+mn-lt"/>
              <a:ea typeface="+mn-ea"/>
              <a:cs typeface="+mn-cs"/>
            </a:endParaRP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2</a:t>
            </a:fld>
            <a:endParaRPr lang="en-001"/>
          </a:p>
        </p:txBody>
      </p:sp>
    </p:spTree>
    <p:extLst>
      <p:ext uri="{BB962C8B-B14F-4D97-AF65-F5344CB8AC3E}">
        <p14:creationId xmlns:p14="http://schemas.microsoft.com/office/powerpoint/2010/main" val="278238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East and Southern African, alone there are still 1 million people on oral ART who remain unsuppressed</a:t>
            </a:r>
            <a:endParaRPr lang="en-001"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Inconsistent adherence to oral ART contributes to the 630,000 HIV-related deaths per year and increasingly to the 1.3 million transmission events.  </a:t>
            </a:r>
            <a:endParaRPr lang="en-001"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Long-acting (or LA) therapies represent a transformative advancement, offering reduced dosing frequency, greater privacy and potentially mitigating drug holidays. </a:t>
            </a:r>
            <a:endParaRPr lang="en-001"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Meta-analysis of 6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trials of LA cabotegravir and </a:t>
            </a:r>
            <a:r>
              <a:rPr lang="en-US" sz="1200" kern="1200" dirty="0" err="1">
                <a:solidFill>
                  <a:schemeClr val="tx1"/>
                </a:solidFill>
                <a:effectLst/>
                <a:latin typeface="+mn-lt"/>
                <a:ea typeface="+mn-ea"/>
                <a:cs typeface="+mn-cs"/>
              </a:rPr>
              <a:t>rilpivirine</a:t>
            </a:r>
            <a:r>
              <a:rPr lang="en-US" sz="1200" kern="1200" dirty="0">
                <a:solidFill>
                  <a:schemeClr val="tx1"/>
                </a:solidFill>
                <a:effectLst/>
                <a:latin typeface="+mn-lt"/>
                <a:ea typeface="+mn-ea"/>
                <a:cs typeface="+mn-cs"/>
              </a:rPr>
              <a:t> demonstrated equivalent efficacy to oral ART, but greater of risk integrase resistance in the event of virological failure. </a:t>
            </a:r>
            <a:endParaRPr lang="en-001"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 year the CARES trial demonstrated that 2-montly cabotegravir / </a:t>
            </a:r>
            <a:r>
              <a:rPr lang="en-US" sz="1200" kern="1200" dirty="0" err="1">
                <a:solidFill>
                  <a:schemeClr val="tx1"/>
                </a:solidFill>
                <a:effectLst/>
                <a:latin typeface="+mn-lt"/>
                <a:ea typeface="+mn-ea"/>
                <a:cs typeface="+mn-cs"/>
              </a:rPr>
              <a:t>rilpivirine</a:t>
            </a:r>
            <a:r>
              <a:rPr lang="en-US" sz="1200" kern="1200" dirty="0">
                <a:solidFill>
                  <a:schemeClr val="tx1"/>
                </a:solidFill>
                <a:effectLst/>
                <a:latin typeface="+mn-lt"/>
                <a:ea typeface="+mn-ea"/>
                <a:cs typeface="+mn-cs"/>
              </a:rPr>
              <a:t> is effective in in the African public health approach in a population with stable viral suppression. IMPALA builds upon the foundation of the CARES trial by examining this regimen in adults with inconsistent adherence. </a:t>
            </a:r>
            <a:endParaRPr lang="en-001" sz="1200" kern="1200" dirty="0">
              <a:solidFill>
                <a:schemeClr val="tx1"/>
              </a:solidFill>
              <a:effectLst/>
              <a:latin typeface="+mn-lt"/>
              <a:ea typeface="+mn-ea"/>
              <a:cs typeface="+mn-cs"/>
            </a:endParaRP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3</a:t>
            </a:fld>
            <a:endParaRPr lang="en-001"/>
          </a:p>
        </p:txBody>
      </p:sp>
    </p:spTree>
    <p:extLst>
      <p:ext uri="{BB962C8B-B14F-4D97-AF65-F5344CB8AC3E}">
        <p14:creationId xmlns:p14="http://schemas.microsoft.com/office/powerpoint/2010/main" val="245713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generating evidence from adults with sub-optimal HIV control in the public health, the IMPALA trial sought to generate more evidence for people with prior hepatitis B virus exposure and for women. </a:t>
            </a:r>
            <a:endParaRPr lang="en-001"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 </a:t>
            </a:r>
            <a:r>
              <a:rPr lang="en-001" sz="1200" kern="1200" dirty="0">
                <a:solidFill>
                  <a:schemeClr val="tx1"/>
                </a:solidFill>
                <a:effectLst/>
                <a:latin typeface="+mn-lt"/>
                <a:ea typeface="+mn-ea"/>
                <a:cs typeface="+mn-cs"/>
              </a:rPr>
              <a:t>3b, open-label, non-inferiority trial with 7 sites in Uganda, Kenya and South Africa. </a:t>
            </a:r>
          </a:p>
          <a:p>
            <a:r>
              <a:rPr lang="en-001" sz="1200" kern="1200" dirty="0">
                <a:solidFill>
                  <a:schemeClr val="tx1"/>
                </a:solidFill>
                <a:effectLst/>
                <a:latin typeface="+mn-lt"/>
                <a:ea typeface="+mn-ea"/>
                <a:cs typeface="+mn-cs"/>
              </a:rPr>
              <a:t>The participants had documented HIV VL &gt;1000 despite being ART-experienced </a:t>
            </a:r>
          </a:p>
          <a:p>
            <a:r>
              <a:rPr lang="en-001" sz="1200" kern="1200" dirty="0">
                <a:solidFill>
                  <a:schemeClr val="tx1"/>
                </a:solidFill>
                <a:effectLst/>
                <a:latin typeface="+mn-lt"/>
                <a:ea typeface="+mn-ea"/>
                <a:cs typeface="+mn-cs"/>
              </a:rPr>
              <a:t>OR had been disengaged from care for &gt; 4 weeks. </a:t>
            </a:r>
          </a:p>
          <a:p>
            <a:r>
              <a:rPr lang="en-001" sz="1200" kern="1200" dirty="0">
                <a:solidFill>
                  <a:schemeClr val="tx1"/>
                </a:solidFill>
                <a:effectLst/>
                <a:latin typeface="+mn-lt"/>
                <a:ea typeface="+mn-ea"/>
                <a:cs typeface="+mn-cs"/>
              </a:rPr>
              <a:t>Those who were on second-line</a:t>
            </a:r>
            <a:r>
              <a:rPr lang="en-GB" sz="1200" kern="1200" dirty="0">
                <a:solidFill>
                  <a:schemeClr val="tx1"/>
                </a:solidFill>
                <a:effectLst/>
                <a:latin typeface="+mn-lt"/>
                <a:ea typeface="+mn-ea"/>
                <a:cs typeface="+mn-cs"/>
              </a:rPr>
              <a:t> ART</a:t>
            </a:r>
            <a:r>
              <a:rPr lang="en-001" sz="1200" kern="1200" dirty="0">
                <a:solidFill>
                  <a:schemeClr val="tx1"/>
                </a:solidFill>
                <a:effectLst/>
                <a:latin typeface="+mn-lt"/>
                <a:ea typeface="+mn-ea"/>
                <a:cs typeface="+mn-cs"/>
              </a:rPr>
              <a:t>, pregnant or breastfeeding or </a:t>
            </a:r>
            <a:r>
              <a:rPr lang="en-GB" sz="1200" kern="1200" dirty="0">
                <a:solidFill>
                  <a:schemeClr val="tx1"/>
                </a:solidFill>
                <a:effectLst/>
                <a:latin typeface="+mn-lt"/>
                <a:ea typeface="+mn-ea"/>
                <a:cs typeface="+mn-cs"/>
              </a:rPr>
              <a:t>had </a:t>
            </a:r>
            <a:r>
              <a:rPr lang="en-001" sz="1200" kern="1200" dirty="0">
                <a:solidFill>
                  <a:schemeClr val="tx1"/>
                </a:solidFill>
                <a:effectLst/>
                <a:latin typeface="+mn-lt"/>
                <a:ea typeface="+mn-ea"/>
                <a:cs typeface="+mn-cs"/>
              </a:rPr>
              <a:t>chronic hepatitis B were excluded. </a:t>
            </a:r>
          </a:p>
          <a:p>
            <a:r>
              <a:rPr lang="en-001" sz="1200" kern="1200" dirty="0">
                <a:solidFill>
                  <a:schemeClr val="tx1"/>
                </a:solidFill>
                <a:effectLst/>
                <a:latin typeface="+mn-lt"/>
                <a:ea typeface="+mn-ea"/>
                <a:cs typeface="+mn-cs"/>
              </a:rPr>
              <a:t>After </a:t>
            </a:r>
            <a:r>
              <a:rPr lang="en-GB" sz="1200" kern="1200" dirty="0">
                <a:solidFill>
                  <a:schemeClr val="tx1"/>
                </a:solidFill>
                <a:effectLst/>
                <a:latin typeface="+mn-lt"/>
                <a:ea typeface="+mn-ea"/>
                <a:cs typeface="+mn-cs"/>
              </a:rPr>
              <a:t>at least </a:t>
            </a:r>
            <a:r>
              <a:rPr lang="en-001" sz="1200" kern="1200" dirty="0">
                <a:solidFill>
                  <a:schemeClr val="tx1"/>
                </a:solidFill>
                <a:effectLst/>
                <a:latin typeface="+mn-lt"/>
                <a:ea typeface="+mn-ea"/>
                <a:cs typeface="+mn-cs"/>
              </a:rPr>
              <a:t>3 months of viral suppression on </a:t>
            </a:r>
            <a:r>
              <a:rPr lang="en-GB" sz="1200" kern="1200" dirty="0">
                <a:solidFill>
                  <a:schemeClr val="tx1"/>
                </a:solidFill>
                <a:effectLst/>
                <a:latin typeface="+mn-lt"/>
                <a:ea typeface="+mn-ea"/>
                <a:cs typeface="+mn-cs"/>
              </a:rPr>
              <a:t>tenofovir/lamivudine/dolutegravir (TLD), </a:t>
            </a:r>
            <a:r>
              <a:rPr lang="en-001" sz="1200" kern="1200" dirty="0">
                <a:solidFill>
                  <a:schemeClr val="tx1"/>
                </a:solidFill>
                <a:effectLst/>
                <a:latin typeface="+mn-lt"/>
                <a:ea typeface="+mn-ea"/>
                <a:cs typeface="+mn-cs"/>
              </a:rPr>
              <a:t> participants were randomised 1:1 to either receive 2-monthly cabotegravir / rilpivirine with an optional 1 month oral lead in, or to continue oral therapy. </a:t>
            </a:r>
          </a:p>
          <a:p>
            <a:r>
              <a:rPr lang="en-001" sz="1200" kern="1200" dirty="0">
                <a:solidFill>
                  <a:schemeClr val="tx1"/>
                </a:solidFill>
                <a:effectLst/>
                <a:latin typeface="+mn-lt"/>
                <a:ea typeface="+mn-ea"/>
                <a:cs typeface="+mn-cs"/>
              </a:rPr>
              <a:t> They needed to be on DTG for minimum one month, but could have been on an NNRTI before this. Some DTHF participants switched from NNRTI to DTG during the screening period</a:t>
            </a: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4</a:t>
            </a:fld>
            <a:endParaRPr lang="en-001"/>
          </a:p>
        </p:txBody>
      </p:sp>
    </p:spTree>
    <p:extLst>
      <p:ext uri="{BB962C8B-B14F-4D97-AF65-F5344CB8AC3E}">
        <p14:creationId xmlns:p14="http://schemas.microsoft.com/office/powerpoint/2010/main" val="218843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The primary analysis is based on the intention to treat exposed population at w 48.  </a:t>
            </a:r>
          </a:p>
          <a:p>
            <a:r>
              <a:rPr lang="en-001" sz="1200" kern="1200" dirty="0">
                <a:solidFill>
                  <a:schemeClr val="tx1"/>
                </a:solidFill>
                <a:effectLst/>
                <a:latin typeface="+mn-lt"/>
                <a:ea typeface="+mn-ea"/>
                <a:cs typeface="+mn-cs"/>
              </a:rPr>
              <a:t>Primary endpoint is the proportion with HIV VL &lt;50 using the FDA snapshot algorithm and a 10% non-inferiority margin. This endpoint aligns with the UNAIDS targets. </a:t>
            </a:r>
          </a:p>
          <a:p>
            <a:r>
              <a:rPr lang="en-001" sz="1200" kern="1200" dirty="0">
                <a:solidFill>
                  <a:schemeClr val="tx1"/>
                </a:solidFill>
                <a:effectLst/>
                <a:latin typeface="+mn-lt"/>
                <a:ea typeface="+mn-ea"/>
                <a:cs typeface="+mn-cs"/>
              </a:rPr>
              <a:t>Secondary endpoints included:</a:t>
            </a:r>
          </a:p>
          <a:p>
            <a:pPr lvl="0"/>
            <a:r>
              <a:rPr lang="en-001" sz="1200" kern="1200" dirty="0">
                <a:solidFill>
                  <a:schemeClr val="tx1"/>
                </a:solidFill>
                <a:effectLst/>
                <a:latin typeface="+mn-lt"/>
                <a:ea typeface="+mn-ea"/>
                <a:cs typeface="+mn-cs"/>
              </a:rPr>
              <a:t>The proportion with VL &gt;50</a:t>
            </a:r>
          </a:p>
          <a:p>
            <a:pPr lvl="0"/>
            <a:r>
              <a:rPr lang="en-001" sz="1200" kern="1200" dirty="0">
                <a:solidFill>
                  <a:schemeClr val="tx1"/>
                </a:solidFill>
                <a:effectLst/>
                <a:latin typeface="+mn-lt"/>
                <a:ea typeface="+mn-ea"/>
                <a:cs typeface="+mn-cs"/>
              </a:rPr>
              <a:t>The proportion with confirmed virological failure, using a threshold of 200 copies on two consecutive occasions, and a 4% non-ineriority margin. </a:t>
            </a:r>
          </a:p>
          <a:p>
            <a:pPr lvl="0"/>
            <a:r>
              <a:rPr lang="en-001" sz="1200" kern="1200" dirty="0">
                <a:solidFill>
                  <a:schemeClr val="tx1"/>
                </a:solidFill>
                <a:effectLst/>
                <a:latin typeface="+mn-lt"/>
                <a:ea typeface="+mn-ea"/>
                <a:cs typeface="+mn-cs"/>
              </a:rPr>
              <a:t>Adverse events</a:t>
            </a:r>
          </a:p>
          <a:p>
            <a:pPr lvl="0"/>
            <a:r>
              <a:rPr lang="en-001" sz="1200" kern="1200" dirty="0">
                <a:solidFill>
                  <a:schemeClr val="tx1"/>
                </a:solidFill>
                <a:effectLst/>
                <a:latin typeface="+mn-lt"/>
                <a:ea typeface="+mn-ea"/>
                <a:cs typeface="+mn-cs"/>
              </a:rPr>
              <a:t>And participant reported outcomes. </a:t>
            </a:r>
          </a:p>
          <a:p>
            <a:r>
              <a:rPr lang="en-001" sz="1200" kern="1200" dirty="0">
                <a:solidFill>
                  <a:schemeClr val="tx1"/>
                </a:solidFill>
                <a:effectLst/>
                <a:latin typeface="+mn-lt"/>
                <a:ea typeface="+mn-ea"/>
                <a:cs typeface="+mn-cs"/>
              </a:rPr>
              <a:t>A pre-specified virological failure sensitivity analysis including participants with CVF at 200 copies OR a single VL &gt;1000 was performed. </a:t>
            </a:r>
          </a:p>
          <a:p>
            <a:r>
              <a:rPr lang="en-001" sz="1200" kern="1200" dirty="0">
                <a:solidFill>
                  <a:schemeClr val="tx1"/>
                </a:solidFill>
                <a:effectLst/>
                <a:latin typeface="+mn-lt"/>
                <a:ea typeface="+mn-ea"/>
                <a:cs typeface="+mn-cs"/>
              </a:rPr>
              <a:t>This aligns with the global consensus defintion for viral failure on LA cabotegravir/rilpivirine that was presented at BHIVA in April this year and will be published in Lancet HIV this month. </a:t>
            </a: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5</a:t>
            </a:fld>
            <a:endParaRPr lang="en-001"/>
          </a:p>
        </p:txBody>
      </p:sp>
    </p:spTree>
    <p:extLst>
      <p:ext uri="{BB962C8B-B14F-4D97-AF65-F5344CB8AC3E}">
        <p14:creationId xmlns:p14="http://schemas.microsoft.com/office/powerpoint/2010/main" val="297698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540 participants were randomised. </a:t>
            </a:r>
          </a:p>
          <a:p>
            <a:r>
              <a:rPr lang="en-001" sz="1200" kern="1200" dirty="0">
                <a:solidFill>
                  <a:schemeClr val="tx1"/>
                </a:solidFill>
                <a:effectLst/>
                <a:latin typeface="+mn-lt"/>
                <a:ea typeface="+mn-ea"/>
                <a:cs typeface="+mn-cs"/>
              </a:rPr>
              <a:t>60% were female, a third were HepBcAb-postitive, 22% had BMI &gt; 30, a quarter had a prior AIDS-defining illness, and 80% had prior NNRTI exposure. </a:t>
            </a:r>
          </a:p>
          <a:p>
            <a:r>
              <a:rPr lang="en-001" sz="1200" kern="1200" dirty="0">
                <a:solidFill>
                  <a:schemeClr val="tx1"/>
                </a:solidFill>
                <a:effectLst/>
                <a:latin typeface="+mn-lt"/>
                <a:ea typeface="+mn-ea"/>
                <a:cs typeface="+mn-cs"/>
              </a:rPr>
              <a:t>Next generation sequencing for archived baseline resistance is ongoing </a:t>
            </a:r>
          </a:p>
        </p:txBody>
      </p:sp>
      <p:sp>
        <p:nvSpPr>
          <p:cNvPr id="4" name="Slide Number Placeholder 3"/>
          <p:cNvSpPr>
            <a:spLocks noGrp="1"/>
          </p:cNvSpPr>
          <p:nvPr>
            <p:ph type="sldNum" sz="quarter" idx="5"/>
          </p:nvPr>
        </p:nvSpPr>
        <p:spPr/>
        <p:txBody>
          <a:bodyPr/>
          <a:lstStyle/>
          <a:p>
            <a:fld id="{7CF4B26A-E85F-7542-9629-25D4B697731F}" type="slidenum">
              <a:rPr lang="en-001" smtClean="0"/>
              <a:t>6</a:t>
            </a:fld>
            <a:endParaRPr lang="en-001"/>
          </a:p>
        </p:txBody>
      </p:sp>
    </p:spTree>
    <p:extLst>
      <p:ext uri="{BB962C8B-B14F-4D97-AF65-F5344CB8AC3E}">
        <p14:creationId xmlns:p14="http://schemas.microsoft.com/office/powerpoint/2010/main" val="13857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At week 48 the study had a 99% retention, and 98% of injections were given within window. </a:t>
            </a:r>
          </a:p>
          <a:p>
            <a:r>
              <a:rPr lang="en-001" sz="1200" kern="1200" dirty="0">
                <a:solidFill>
                  <a:schemeClr val="tx1"/>
                </a:solidFill>
                <a:effectLst/>
                <a:latin typeface="+mn-lt"/>
                <a:ea typeface="+mn-ea"/>
                <a:cs typeface="+mn-cs"/>
              </a:rPr>
              <a:t>91% of the participants on the LA arm and 89% in the oral arm remained virally suppressed, demonstrating non-inferiority. </a:t>
            </a:r>
          </a:p>
          <a:p>
            <a:r>
              <a:rPr lang="en-001" sz="1200" kern="1200" dirty="0">
                <a:solidFill>
                  <a:schemeClr val="tx1"/>
                </a:solidFill>
                <a:effectLst/>
                <a:latin typeface="+mn-lt"/>
                <a:ea typeface="+mn-ea"/>
                <a:cs typeface="+mn-cs"/>
              </a:rPr>
              <a:t>In the per protocol population, 94% of participants on LA and 90% on orals remained virally suppressed, demonstrating non-inferiority. </a:t>
            </a:r>
          </a:p>
          <a:p>
            <a:r>
              <a:rPr lang="en-001" sz="1200" kern="1200" dirty="0">
                <a:solidFill>
                  <a:schemeClr val="tx1"/>
                </a:solidFill>
                <a:effectLst/>
                <a:latin typeface="+mn-lt"/>
                <a:ea typeface="+mn-ea"/>
                <a:cs typeface="+mn-cs"/>
              </a:rPr>
              <a:t>Efficacy was not compromised in those with BMI &gt; 30 </a:t>
            </a:r>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7</a:t>
            </a:fld>
            <a:endParaRPr lang="en-001"/>
          </a:p>
        </p:txBody>
      </p:sp>
    </p:spTree>
    <p:extLst>
      <p:ext uri="{BB962C8B-B14F-4D97-AF65-F5344CB8AC3E}">
        <p14:creationId xmlns:p14="http://schemas.microsoft.com/office/powerpoint/2010/main" val="281019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For the secondary endpoints,</a:t>
            </a:r>
          </a:p>
          <a:p>
            <a:r>
              <a:rPr lang="en-001" sz="1200" kern="1200" dirty="0">
                <a:solidFill>
                  <a:schemeClr val="tx1"/>
                </a:solidFill>
                <a:effectLst/>
                <a:latin typeface="+mn-lt"/>
                <a:ea typeface="+mn-ea"/>
                <a:cs typeface="+mn-cs"/>
              </a:rPr>
              <a:t>6.3% in the LA arm and 7.8% in the oral arm had a VL </a:t>
            </a:r>
            <a:r>
              <a:rPr lang="en-001" sz="1200" u="sng" kern="1200" dirty="0">
                <a:solidFill>
                  <a:schemeClr val="tx1"/>
                </a:solidFill>
                <a:effectLst/>
                <a:latin typeface="+mn-lt"/>
                <a:ea typeface="+mn-ea"/>
                <a:cs typeface="+mn-cs"/>
              </a:rPr>
              <a:t>&gt;</a:t>
            </a:r>
            <a:r>
              <a:rPr lang="en-001" sz="1200" kern="1200" dirty="0">
                <a:solidFill>
                  <a:schemeClr val="tx1"/>
                </a:solidFill>
                <a:effectLst/>
                <a:latin typeface="+mn-lt"/>
                <a:ea typeface="+mn-ea"/>
                <a:cs typeface="+mn-cs"/>
              </a:rPr>
              <a:t> 50 copies, demonstrating non-inferiority. </a:t>
            </a:r>
          </a:p>
          <a:p>
            <a:r>
              <a:rPr lang="en-001" sz="1200" kern="1200" dirty="0">
                <a:solidFill>
                  <a:schemeClr val="tx1"/>
                </a:solidFill>
                <a:effectLst/>
                <a:latin typeface="+mn-lt"/>
                <a:ea typeface="+mn-ea"/>
                <a:cs typeface="+mn-cs"/>
              </a:rPr>
              <a:t>5, or 1.9%, of people in the LA arm experienced confirmed virological failure compared to zero in the oral arm, demonstrating non-inferiority. </a:t>
            </a:r>
          </a:p>
          <a:p>
            <a:r>
              <a:rPr lang="en-001" sz="1200" kern="1200" dirty="0">
                <a:solidFill>
                  <a:schemeClr val="tx1"/>
                </a:solidFill>
                <a:effectLst/>
                <a:latin typeface="+mn-lt"/>
                <a:ea typeface="+mn-ea"/>
                <a:cs typeface="+mn-cs"/>
              </a:rPr>
              <a:t>In the pre-specified viral failure sensitivity analysis which aligns with the global consensus definition for viral failure on LA, 2.6% of people experienced viral failure on the LA arm compared to 6.7% of people on the oral arm, demonstrating pre-specified superiority. </a:t>
            </a:r>
          </a:p>
          <a:p>
            <a:endParaRPr lang="en-001" dirty="0"/>
          </a:p>
        </p:txBody>
      </p:sp>
      <p:sp>
        <p:nvSpPr>
          <p:cNvPr id="4" name="Slide Number Placeholder 3"/>
          <p:cNvSpPr>
            <a:spLocks noGrp="1"/>
          </p:cNvSpPr>
          <p:nvPr>
            <p:ph type="sldNum" sz="quarter" idx="5"/>
          </p:nvPr>
        </p:nvSpPr>
        <p:spPr/>
        <p:txBody>
          <a:bodyPr/>
          <a:lstStyle/>
          <a:p>
            <a:fld id="{7CF4B26A-E85F-7542-9629-25D4B697731F}" type="slidenum">
              <a:rPr lang="en-001" smtClean="0"/>
              <a:t>8</a:t>
            </a:fld>
            <a:endParaRPr lang="en-001"/>
          </a:p>
        </p:txBody>
      </p:sp>
    </p:spTree>
    <p:extLst>
      <p:ext uri="{BB962C8B-B14F-4D97-AF65-F5344CB8AC3E}">
        <p14:creationId xmlns:p14="http://schemas.microsoft.com/office/powerpoint/2010/main" val="28367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sz="1200" kern="1200" dirty="0">
                <a:solidFill>
                  <a:schemeClr val="tx1"/>
                </a:solidFill>
                <a:effectLst/>
                <a:latin typeface="+mn-lt"/>
                <a:ea typeface="+mn-ea"/>
                <a:cs typeface="+mn-cs"/>
              </a:rPr>
              <a:t>Diving into the 5 treatment failures a little deeper: </a:t>
            </a:r>
          </a:p>
          <a:p>
            <a:r>
              <a:rPr lang="en-001" sz="1200" kern="1200" dirty="0">
                <a:solidFill>
                  <a:schemeClr val="tx1"/>
                </a:solidFill>
                <a:effectLst/>
                <a:latin typeface="+mn-lt"/>
                <a:ea typeface="+mn-ea"/>
                <a:cs typeface="+mn-cs"/>
              </a:rPr>
              <a:t>3 experienced treatment failure at month 12</a:t>
            </a:r>
          </a:p>
          <a:p>
            <a:r>
              <a:rPr lang="en-001" sz="1200" kern="1200" dirty="0">
                <a:solidFill>
                  <a:schemeClr val="tx1"/>
                </a:solidFill>
                <a:effectLst/>
                <a:latin typeface="+mn-lt"/>
                <a:ea typeface="+mn-ea"/>
                <a:cs typeface="+mn-cs"/>
              </a:rPr>
              <a:t>2 had subtype A1 and 2 subtype C.</a:t>
            </a:r>
          </a:p>
          <a:p>
            <a:r>
              <a:rPr lang="en-001" sz="1200" kern="1200" dirty="0">
                <a:solidFill>
                  <a:schemeClr val="tx1"/>
                </a:solidFill>
                <a:effectLst/>
                <a:latin typeface="+mn-lt"/>
                <a:ea typeface="+mn-ea"/>
                <a:cs typeface="+mn-cs"/>
              </a:rPr>
              <a:t>Baseline resistance is currently available for 2, one of which had high level RPV resistance as well as the L74I integrase polymorphism</a:t>
            </a:r>
          </a:p>
          <a:p>
            <a:r>
              <a:rPr lang="en-GB" sz="1200" kern="1200" dirty="0">
                <a:solidFill>
                  <a:schemeClr val="tx1"/>
                </a:solidFill>
                <a:effectLst/>
                <a:latin typeface="+mn-lt"/>
                <a:ea typeface="+mn-ea"/>
                <a:cs typeface="+mn-cs"/>
              </a:rPr>
              <a:t>All those whose resistance test successfully amplified were found to have </a:t>
            </a:r>
            <a:r>
              <a:rPr lang="en-001" sz="1200" kern="1200" dirty="0">
                <a:solidFill>
                  <a:schemeClr val="tx1"/>
                </a:solidFill>
                <a:effectLst/>
                <a:latin typeface="+mn-lt"/>
                <a:ea typeface="+mn-ea"/>
                <a:cs typeface="+mn-cs"/>
              </a:rPr>
              <a:t>dual class resistance, including high level resistance to cabotegravir and low or intermediate resistance to dolutegravir. </a:t>
            </a:r>
          </a:p>
          <a:p>
            <a:r>
              <a:rPr lang="en-001" sz="1200" kern="1200" dirty="0">
                <a:solidFill>
                  <a:schemeClr val="tx1"/>
                </a:solidFill>
                <a:effectLst/>
                <a:latin typeface="+mn-lt"/>
                <a:ea typeface="+mn-ea"/>
                <a:cs typeface="+mn-cs"/>
              </a:rPr>
              <a:t>4 of the 5 participants were switched to TLD and remain virally suppressed with a median F/U duration of 9 months. </a:t>
            </a:r>
          </a:p>
        </p:txBody>
      </p:sp>
      <p:sp>
        <p:nvSpPr>
          <p:cNvPr id="4" name="Slide Number Placeholder 3"/>
          <p:cNvSpPr>
            <a:spLocks noGrp="1"/>
          </p:cNvSpPr>
          <p:nvPr>
            <p:ph type="sldNum" sz="quarter" idx="5"/>
          </p:nvPr>
        </p:nvSpPr>
        <p:spPr/>
        <p:txBody>
          <a:bodyPr/>
          <a:lstStyle/>
          <a:p>
            <a:fld id="{7CF4B26A-E85F-7542-9629-25D4B697731F}" type="slidenum">
              <a:rPr lang="en-001" smtClean="0"/>
              <a:t>9</a:t>
            </a:fld>
            <a:endParaRPr lang="en-001"/>
          </a:p>
        </p:txBody>
      </p:sp>
    </p:spTree>
    <p:extLst>
      <p:ext uri="{BB962C8B-B14F-4D97-AF65-F5344CB8AC3E}">
        <p14:creationId xmlns:p14="http://schemas.microsoft.com/office/powerpoint/2010/main" val="384591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3108-216F-2124-01CF-C5F33946B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001"/>
          </a:p>
        </p:txBody>
      </p:sp>
      <p:sp>
        <p:nvSpPr>
          <p:cNvPr id="3" name="Subtitle 2">
            <a:extLst>
              <a:ext uri="{FF2B5EF4-FFF2-40B4-BE49-F238E27FC236}">
                <a16:creationId xmlns:a16="http://schemas.microsoft.com/office/drawing/2014/main" id="{61DBF3B6-A752-2CD2-D883-F67E2F852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001"/>
          </a:p>
        </p:txBody>
      </p:sp>
      <p:sp>
        <p:nvSpPr>
          <p:cNvPr id="4" name="Date Placeholder 3">
            <a:extLst>
              <a:ext uri="{FF2B5EF4-FFF2-40B4-BE49-F238E27FC236}">
                <a16:creationId xmlns:a16="http://schemas.microsoft.com/office/drawing/2014/main" id="{B062FC01-CEE1-0449-3D60-BD1CC3F8886A}"/>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5" name="Footer Placeholder 4">
            <a:extLst>
              <a:ext uri="{FF2B5EF4-FFF2-40B4-BE49-F238E27FC236}">
                <a16:creationId xmlns:a16="http://schemas.microsoft.com/office/drawing/2014/main" id="{133AED6E-C282-2B85-3DE1-3EA4A854AD48}"/>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546AA0EE-B933-EB61-663D-CBC813086BB6}"/>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1216524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4F4C-02AC-6F11-11EE-D1B4AFC33ED3}"/>
              </a:ext>
            </a:extLst>
          </p:cNvPr>
          <p:cNvSpPr>
            <a:spLocks noGrp="1"/>
          </p:cNvSpPr>
          <p:nvPr>
            <p:ph type="title"/>
          </p:nvPr>
        </p:nvSpPr>
        <p:spPr/>
        <p:txBody>
          <a:bodyPr/>
          <a:lstStyle/>
          <a:p>
            <a:r>
              <a:rPr lang="en-US"/>
              <a:t>Click to edit Master title style</a:t>
            </a:r>
            <a:endParaRPr lang="en-001"/>
          </a:p>
        </p:txBody>
      </p:sp>
      <p:sp>
        <p:nvSpPr>
          <p:cNvPr id="3" name="Vertical Text Placeholder 2">
            <a:extLst>
              <a:ext uri="{FF2B5EF4-FFF2-40B4-BE49-F238E27FC236}">
                <a16:creationId xmlns:a16="http://schemas.microsoft.com/office/drawing/2014/main" id="{A96EEAB6-B884-36F6-705F-3431B2EF2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5115DFEC-97E4-4832-A0E8-18633B1358EE}"/>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5" name="Footer Placeholder 4">
            <a:extLst>
              <a:ext uri="{FF2B5EF4-FFF2-40B4-BE49-F238E27FC236}">
                <a16:creationId xmlns:a16="http://schemas.microsoft.com/office/drawing/2014/main" id="{62204C56-600B-97B9-02C9-124044BFF07A}"/>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71506206-2885-C4BD-DF2E-ACF4C8E39C2D}"/>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418665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CD103-FCBD-1153-B0EA-23B60DADF6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001"/>
          </a:p>
        </p:txBody>
      </p:sp>
      <p:sp>
        <p:nvSpPr>
          <p:cNvPr id="3" name="Vertical Text Placeholder 2">
            <a:extLst>
              <a:ext uri="{FF2B5EF4-FFF2-40B4-BE49-F238E27FC236}">
                <a16:creationId xmlns:a16="http://schemas.microsoft.com/office/drawing/2014/main" id="{6DD008B5-3B28-290B-E2F1-217D0D6135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AF2769F4-8192-B01B-37C5-51BE56F41CB7}"/>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5" name="Footer Placeholder 4">
            <a:extLst>
              <a:ext uri="{FF2B5EF4-FFF2-40B4-BE49-F238E27FC236}">
                <a16:creationId xmlns:a16="http://schemas.microsoft.com/office/drawing/2014/main" id="{B55654D6-FB83-5EFA-4046-ED1F1CF714D9}"/>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588440ED-4761-A8BE-72BF-989114379DB9}"/>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3120612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p:nvPicPr>
        <p:blipFill>
          <a:blip r:embed="rId3"/>
          <a:srcRect/>
          <a:stretch/>
        </p:blipFill>
        <p:spPr>
          <a:xfrm rot="10800000">
            <a:off x="0" y="0"/>
            <a:ext cx="3600000" cy="3600000"/>
          </a:xfrm>
          <a:prstGeom prst="rect">
            <a:avLst/>
          </a:prstGeom>
        </p:spPr>
      </p:pic>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1855887309"/>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p:nvPicPr>
        <p:blipFill>
          <a:blip r:embed="rId2"/>
          <a:srcRect/>
          <a:stretch/>
        </p:blipFill>
        <p:spPr>
          <a:xfrm>
            <a:off x="0" y="2097091"/>
            <a:ext cx="3569400" cy="4759200"/>
          </a:xfrm>
          <a:prstGeom prst="rect">
            <a:avLst/>
          </a:prstGeom>
        </p:spPr>
      </p:pic>
      <p:pic>
        <p:nvPicPr>
          <p:cNvPr id="5" name="Picture 4">
            <a:extLst>
              <a:ext uri="{FF2B5EF4-FFF2-40B4-BE49-F238E27FC236}">
                <a16:creationId xmlns:a16="http://schemas.microsoft.com/office/drawing/2014/main" id="{481F9E75-901E-3650-0FBC-12ABDFE02D3A}"/>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3474027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p:nvPicPr>
        <p:blipFill>
          <a:blip r:embed="rId3"/>
          <a:srcRect/>
          <a:stretch/>
        </p:blipFill>
        <p:spPr>
          <a:xfrm rot="10800000">
            <a:off x="0" y="0"/>
            <a:ext cx="3600000" cy="3600000"/>
          </a:xfrm>
          <a:prstGeom prst="rect">
            <a:avLst/>
          </a:prstGeom>
        </p:spPr>
      </p:pic>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1503144455"/>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BE172C7C-A38E-5817-CEC8-6B6E4755A16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8" name="Picture 7">
            <a:extLst>
              <a:ext uri="{FF2B5EF4-FFF2-40B4-BE49-F238E27FC236}">
                <a16:creationId xmlns:a16="http://schemas.microsoft.com/office/drawing/2014/main" id="{B1D1A4B5-C84D-1847-5E82-223FAD82B2D0}"/>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3181546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no patter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82C04A-F41D-F116-ED1D-BE44852083B2}"/>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3">
            <a:extLst>
              <a:ext uri="{FF2B5EF4-FFF2-40B4-BE49-F238E27FC236}">
                <a16:creationId xmlns:a16="http://schemas.microsoft.com/office/drawing/2014/main" id="{44759B3F-D110-D6ED-127F-0FAAA91002E8}"/>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p:nvPicPr>
        <p:blipFill>
          <a:blip r:embed="rId2"/>
          <a:srcRect/>
          <a:stretch/>
        </p:blipFill>
        <p:spPr>
          <a:xfrm>
            <a:off x="10025891" y="207065"/>
            <a:ext cx="1769829" cy="1318904"/>
          </a:xfrm>
          <a:prstGeom prst="rect">
            <a:avLst/>
          </a:prstGeom>
        </p:spPr>
      </p:pic>
      <p:sp>
        <p:nvSpPr>
          <p:cNvPr id="8" name="TextBox 7">
            <a:extLst>
              <a:ext uri="{FF2B5EF4-FFF2-40B4-BE49-F238E27FC236}">
                <a16:creationId xmlns:a16="http://schemas.microsoft.com/office/drawing/2014/main" id="{6B3AA6D6-8290-FF57-8654-0F015A762DA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FE08FFCA-AE52-CD0B-955C-E64841A43D57}"/>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570289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p:nvPicPr>
        <p:blipFill>
          <a:blip r:embed="rId2"/>
          <a:srcRect/>
          <a:stretch/>
        </p:blipFill>
        <p:spPr>
          <a:xfrm>
            <a:off x="10025891" y="207065"/>
            <a:ext cx="1769829" cy="1318904"/>
          </a:xfrm>
          <a:prstGeom prst="rect">
            <a:avLst/>
          </a:prstGeom>
        </p:spPr>
      </p:pic>
      <p:sp>
        <p:nvSpPr>
          <p:cNvPr id="4" name="Rectangle 3">
            <a:extLst>
              <a:ext uri="{FF2B5EF4-FFF2-40B4-BE49-F238E27FC236}">
                <a16:creationId xmlns:a16="http://schemas.microsoft.com/office/drawing/2014/main" id="{B8D48287-018F-E759-88F6-8D0431D9724E}"/>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Box 7">
            <a:extLst>
              <a:ext uri="{FF2B5EF4-FFF2-40B4-BE49-F238E27FC236}">
                <a16:creationId xmlns:a16="http://schemas.microsoft.com/office/drawing/2014/main" id="{1055DC59-D327-85C6-A111-70C68B6D41D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97B34D25-7B70-DD47-8219-EC14A2D2BC5B}"/>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3411877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28D5A2AB-F9E2-F306-7694-B7D9BDB27B2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74898254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34CDDE31-B47E-39E8-CFAC-7E55D348599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38900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7121-E6D9-B75D-EABE-983BEB53B2EE}"/>
              </a:ext>
            </a:extLst>
          </p:cNvPr>
          <p:cNvSpPr>
            <a:spLocks noGrp="1"/>
          </p:cNvSpPr>
          <p:nvPr>
            <p:ph type="title"/>
          </p:nvPr>
        </p:nvSpPr>
        <p:spPr/>
        <p:txBody>
          <a:bodyPr/>
          <a:lstStyle/>
          <a:p>
            <a:r>
              <a:rPr lang="en-US"/>
              <a:t>Click to edit Master title style</a:t>
            </a:r>
            <a:endParaRPr lang="en-001"/>
          </a:p>
        </p:txBody>
      </p:sp>
      <p:sp>
        <p:nvSpPr>
          <p:cNvPr id="3" name="Content Placeholder 2">
            <a:extLst>
              <a:ext uri="{FF2B5EF4-FFF2-40B4-BE49-F238E27FC236}">
                <a16:creationId xmlns:a16="http://schemas.microsoft.com/office/drawing/2014/main" id="{31041B53-A826-159E-4259-8827493B8D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334B53AB-F03E-B36E-849C-3DC3471B8B9E}"/>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5" name="Footer Placeholder 4">
            <a:extLst>
              <a:ext uri="{FF2B5EF4-FFF2-40B4-BE49-F238E27FC236}">
                <a16:creationId xmlns:a16="http://schemas.microsoft.com/office/drawing/2014/main" id="{14A4823C-50CE-BE69-9760-D4AA798167D3}"/>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0D6F62BE-A57C-6045-AC6C-2817E60D30E4}"/>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1546379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5" name="TextBox 4">
            <a:extLst>
              <a:ext uri="{FF2B5EF4-FFF2-40B4-BE49-F238E27FC236}">
                <a16:creationId xmlns:a16="http://schemas.microsoft.com/office/drawing/2014/main" id="{FB70D54A-CC44-1BF0-4CF8-636188BBAC5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73394031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
        <p:nvSpPr>
          <p:cNvPr id="5" name="TextBox 4">
            <a:extLst>
              <a:ext uri="{FF2B5EF4-FFF2-40B4-BE49-F238E27FC236}">
                <a16:creationId xmlns:a16="http://schemas.microsoft.com/office/drawing/2014/main" id="{20512F13-5D47-FD64-1DE9-3A05ECCB5E4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07120354"/>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5" name="TextBox 4">
            <a:extLst>
              <a:ext uri="{FF2B5EF4-FFF2-40B4-BE49-F238E27FC236}">
                <a16:creationId xmlns:a16="http://schemas.microsoft.com/office/drawing/2014/main" id="{E8B0D675-CDCD-957C-2EAF-0477619803D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8317799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p:nvPicPr>
        <p:blipFill>
          <a:blip r:embed="rId2"/>
          <a:srcRect/>
          <a:stretch/>
        </p:blipFill>
        <p:spPr>
          <a:xfrm>
            <a:off x="8272945" y="0"/>
            <a:ext cx="3919055" cy="6858000"/>
          </a:xfrm>
          <a:prstGeom prst="rect">
            <a:avLst/>
          </a:prstGeom>
        </p:spPr>
      </p:pic>
      <p:sp>
        <p:nvSpPr>
          <p:cNvPr id="5" name="TextBox 4">
            <a:extLst>
              <a:ext uri="{FF2B5EF4-FFF2-40B4-BE49-F238E27FC236}">
                <a16:creationId xmlns:a16="http://schemas.microsoft.com/office/drawing/2014/main" id="{9BD19E5D-1282-87A4-93A4-11553F954FD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909C306E-AD59-43C3-D70E-86E449BC158C}"/>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135942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p:nvPicPr>
        <p:blipFill>
          <a:blip r:embed="rId2"/>
          <a:srcRect/>
          <a:stretch/>
        </p:blipFill>
        <p:spPr>
          <a:xfrm rot="10800000">
            <a:off x="8272945" y="0"/>
            <a:ext cx="3919055" cy="6858000"/>
          </a:xfrm>
          <a:prstGeom prst="rect">
            <a:avLst/>
          </a:prstGeom>
        </p:spPr>
      </p:pic>
      <p:sp>
        <p:nvSpPr>
          <p:cNvPr id="5" name="TextBox 4">
            <a:extLst>
              <a:ext uri="{FF2B5EF4-FFF2-40B4-BE49-F238E27FC236}">
                <a16:creationId xmlns:a16="http://schemas.microsoft.com/office/drawing/2014/main" id="{DBF8773D-E656-BD7A-BE14-0725A078805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09D36A2C-4863-1EEA-047B-F2720FB9C9ED}"/>
              </a:ext>
            </a:extLst>
          </p:cNvPr>
          <p:cNvPicPr>
            <a:picLocks noChangeAspect="1"/>
          </p:cNvPicPr>
          <p:nvPr userDrawn="1"/>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677928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p:nvPicPr>
        <p:blipFill>
          <a:blip r:embed="rId2"/>
          <a:srcRect/>
          <a:stretch/>
        </p:blipFill>
        <p:spPr>
          <a:xfrm>
            <a:off x="0" y="2097090"/>
            <a:ext cx="2380438" cy="4759200"/>
          </a:xfrm>
          <a:prstGeom prst="rect">
            <a:avLst/>
          </a:prstGeom>
        </p:spPr>
      </p:pic>
      <p:pic>
        <p:nvPicPr>
          <p:cNvPr id="5" name="Picture 4">
            <a:extLst>
              <a:ext uri="{FF2B5EF4-FFF2-40B4-BE49-F238E27FC236}">
                <a16:creationId xmlns:a16="http://schemas.microsoft.com/office/drawing/2014/main" id="{53B2FA2B-5657-1626-F0BC-8DB227E81CBD}"/>
              </a:ext>
            </a:extLst>
          </p:cNvPr>
          <p:cNvPicPr>
            <a:picLocks noChangeAspect="1"/>
          </p:cNvPicPr>
          <p:nvPr userDrawn="1"/>
        </p:nvPicPr>
        <p:blipFill>
          <a:blip r:embed="rId2"/>
          <a:srcRect/>
          <a:stretch/>
        </p:blipFill>
        <p:spPr>
          <a:xfrm>
            <a:off x="0" y="2097090"/>
            <a:ext cx="2380438" cy="47592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352199397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p:nvPicPr>
        <p:blipFill>
          <a:blip r:embed="rId2"/>
          <a:srcRect/>
          <a:stretch/>
        </p:blipFill>
        <p:spPr>
          <a:xfrm rot="10800000">
            <a:off x="0" y="2097090"/>
            <a:ext cx="2381293" cy="4760909"/>
          </a:xfrm>
          <a:prstGeom prst="rect">
            <a:avLst/>
          </a:prstGeom>
        </p:spPr>
      </p:pic>
      <p:pic>
        <p:nvPicPr>
          <p:cNvPr id="5" name="Picture 4">
            <a:extLst>
              <a:ext uri="{FF2B5EF4-FFF2-40B4-BE49-F238E27FC236}">
                <a16:creationId xmlns:a16="http://schemas.microsoft.com/office/drawing/2014/main" id="{5A0024D6-6A30-B67A-32FF-6B94A865A452}"/>
              </a:ext>
            </a:extLst>
          </p:cNvPr>
          <p:cNvPicPr>
            <a:picLocks noChangeAspect="1"/>
          </p:cNvPicPr>
          <p:nvPr userDrawn="1"/>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372918466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185EA44B-9987-7510-17D4-631C2754314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151394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A65E9DFF-8818-3B55-540A-51B035EB08DA}"/>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4EFABD0A-82D0-DEBA-88A8-6DCDFD28CF8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56A7D546-7D0C-9D21-6475-9F468FE65788}"/>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214897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p:nvPicPr>
        <p:blipFill>
          <a:blip r:embed="rId3"/>
          <a:srcRect/>
          <a:stretch/>
        </p:blipFill>
        <p:spPr>
          <a:xfrm rot="10800000">
            <a:off x="0" y="0"/>
            <a:ext cx="3600000" cy="3600000"/>
          </a:xfrm>
          <a:prstGeom prst="rect">
            <a:avLst/>
          </a:prstGeom>
        </p:spPr>
      </p:pic>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3721630012"/>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5F0D-EA7E-70BA-D4F1-3DED4EEEAE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001"/>
          </a:p>
        </p:txBody>
      </p:sp>
      <p:sp>
        <p:nvSpPr>
          <p:cNvPr id="3" name="Text Placeholder 2">
            <a:extLst>
              <a:ext uri="{FF2B5EF4-FFF2-40B4-BE49-F238E27FC236}">
                <a16:creationId xmlns:a16="http://schemas.microsoft.com/office/drawing/2014/main" id="{163535AF-E6B7-176B-7A10-FFD01F5E83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E78E-D22D-400D-2B9B-CA9525EDE62A}"/>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5" name="Footer Placeholder 4">
            <a:extLst>
              <a:ext uri="{FF2B5EF4-FFF2-40B4-BE49-F238E27FC236}">
                <a16:creationId xmlns:a16="http://schemas.microsoft.com/office/drawing/2014/main" id="{16FB6562-7CB7-6602-30EB-59A85FBD538C}"/>
              </a:ext>
            </a:extLst>
          </p:cNvPr>
          <p:cNvSpPr>
            <a:spLocks noGrp="1"/>
          </p:cNvSpPr>
          <p:nvPr>
            <p:ph type="ftr" sz="quarter" idx="11"/>
          </p:nvPr>
        </p:nvSpPr>
        <p:spPr/>
        <p:txBody>
          <a:bodyPr/>
          <a:lstStyle/>
          <a:p>
            <a:endParaRPr lang="en-001"/>
          </a:p>
        </p:txBody>
      </p:sp>
      <p:sp>
        <p:nvSpPr>
          <p:cNvPr id="6" name="Slide Number Placeholder 5">
            <a:extLst>
              <a:ext uri="{FF2B5EF4-FFF2-40B4-BE49-F238E27FC236}">
                <a16:creationId xmlns:a16="http://schemas.microsoft.com/office/drawing/2014/main" id="{410FBC6F-5CA6-D722-6B21-2F56737182E9}"/>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145917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BE172C7C-A38E-5817-CEC8-6B6E4755A16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8" name="Picture 7">
            <a:extLst>
              <a:ext uri="{FF2B5EF4-FFF2-40B4-BE49-F238E27FC236}">
                <a16:creationId xmlns:a16="http://schemas.microsoft.com/office/drawing/2014/main" id="{B1D1A4B5-C84D-1847-5E82-223FAD82B2D0}"/>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303532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p:nvPicPr>
        <p:blipFill>
          <a:blip r:embed="rId2"/>
          <a:srcRect/>
          <a:stretch/>
        </p:blipFill>
        <p:spPr>
          <a:xfrm>
            <a:off x="0" y="2097091"/>
            <a:ext cx="3569400" cy="4759200"/>
          </a:xfrm>
          <a:prstGeom prst="rect">
            <a:avLst/>
          </a:prstGeom>
        </p:spPr>
      </p:pic>
      <p:pic>
        <p:nvPicPr>
          <p:cNvPr id="5" name="Picture 4">
            <a:extLst>
              <a:ext uri="{FF2B5EF4-FFF2-40B4-BE49-F238E27FC236}">
                <a16:creationId xmlns:a16="http://schemas.microsoft.com/office/drawing/2014/main" id="{481F9E75-901E-3650-0FBC-12ABDFE02D3A}"/>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2631977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Content (no patter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82C04A-F41D-F116-ED1D-BE44852083B2}"/>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3">
            <a:extLst>
              <a:ext uri="{FF2B5EF4-FFF2-40B4-BE49-F238E27FC236}">
                <a16:creationId xmlns:a16="http://schemas.microsoft.com/office/drawing/2014/main" id="{44759B3F-D110-D6ED-127F-0FAAA91002E8}"/>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p:nvPicPr>
        <p:blipFill>
          <a:blip r:embed="rId2"/>
          <a:srcRect/>
          <a:stretch/>
        </p:blipFill>
        <p:spPr>
          <a:xfrm>
            <a:off x="10025891" y="207065"/>
            <a:ext cx="1769829" cy="1318904"/>
          </a:xfrm>
          <a:prstGeom prst="rect">
            <a:avLst/>
          </a:prstGeom>
        </p:spPr>
      </p:pic>
      <p:sp>
        <p:nvSpPr>
          <p:cNvPr id="8" name="TextBox 7">
            <a:extLst>
              <a:ext uri="{FF2B5EF4-FFF2-40B4-BE49-F238E27FC236}">
                <a16:creationId xmlns:a16="http://schemas.microsoft.com/office/drawing/2014/main" id="{6B3AA6D6-8290-FF57-8654-0F015A762DA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FE08FFCA-AE52-CD0B-955C-E64841A43D57}"/>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3508723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p:nvPicPr>
        <p:blipFill>
          <a:blip r:embed="rId2"/>
          <a:srcRect/>
          <a:stretch/>
        </p:blipFill>
        <p:spPr>
          <a:xfrm>
            <a:off x="10025891" y="207065"/>
            <a:ext cx="1769829" cy="1318904"/>
          </a:xfrm>
          <a:prstGeom prst="rect">
            <a:avLst/>
          </a:prstGeom>
        </p:spPr>
      </p:pic>
      <p:sp>
        <p:nvSpPr>
          <p:cNvPr id="4" name="Rectangle 3">
            <a:extLst>
              <a:ext uri="{FF2B5EF4-FFF2-40B4-BE49-F238E27FC236}">
                <a16:creationId xmlns:a16="http://schemas.microsoft.com/office/drawing/2014/main" id="{B8D48287-018F-E759-88F6-8D0431D9724E}"/>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Box 7">
            <a:extLst>
              <a:ext uri="{FF2B5EF4-FFF2-40B4-BE49-F238E27FC236}">
                <a16:creationId xmlns:a16="http://schemas.microsoft.com/office/drawing/2014/main" id="{1055DC59-D327-85C6-A111-70C68B6D41D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97B34D25-7B70-DD47-8219-EC14A2D2BC5B}"/>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3574507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j-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mj-lt"/>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90E1EF8F-531C-1D2A-9F79-8AD307CD5366}"/>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06664737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28D5A2AB-F9E2-F306-7694-B7D9BDB27B2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00587827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34CDDE31-B47E-39E8-CFAC-7E55D348599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7894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5" name="TextBox 4">
            <a:extLst>
              <a:ext uri="{FF2B5EF4-FFF2-40B4-BE49-F238E27FC236}">
                <a16:creationId xmlns:a16="http://schemas.microsoft.com/office/drawing/2014/main" id="{FB70D54A-CC44-1BF0-4CF8-636188BBAC5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46799843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
        <p:nvSpPr>
          <p:cNvPr id="5" name="TextBox 4">
            <a:extLst>
              <a:ext uri="{FF2B5EF4-FFF2-40B4-BE49-F238E27FC236}">
                <a16:creationId xmlns:a16="http://schemas.microsoft.com/office/drawing/2014/main" id="{20512F13-5D47-FD64-1DE9-3A05ECCB5E4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13488440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5" name="TextBox 4">
            <a:extLst>
              <a:ext uri="{FF2B5EF4-FFF2-40B4-BE49-F238E27FC236}">
                <a16:creationId xmlns:a16="http://schemas.microsoft.com/office/drawing/2014/main" id="{E8B0D675-CDCD-957C-2EAF-0477619803D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87175451"/>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C0F9-D2D6-5FE3-42BC-4270BF82D225}"/>
              </a:ext>
            </a:extLst>
          </p:cNvPr>
          <p:cNvSpPr>
            <a:spLocks noGrp="1"/>
          </p:cNvSpPr>
          <p:nvPr>
            <p:ph type="title"/>
          </p:nvPr>
        </p:nvSpPr>
        <p:spPr/>
        <p:txBody>
          <a:bodyPr/>
          <a:lstStyle/>
          <a:p>
            <a:r>
              <a:rPr lang="en-US"/>
              <a:t>Click to edit Master title style</a:t>
            </a:r>
            <a:endParaRPr lang="en-001"/>
          </a:p>
        </p:txBody>
      </p:sp>
      <p:sp>
        <p:nvSpPr>
          <p:cNvPr id="3" name="Content Placeholder 2">
            <a:extLst>
              <a:ext uri="{FF2B5EF4-FFF2-40B4-BE49-F238E27FC236}">
                <a16:creationId xmlns:a16="http://schemas.microsoft.com/office/drawing/2014/main" id="{702B92FE-24A7-BDF7-36EC-AFEBDCE9BF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Content Placeholder 3">
            <a:extLst>
              <a:ext uri="{FF2B5EF4-FFF2-40B4-BE49-F238E27FC236}">
                <a16:creationId xmlns:a16="http://schemas.microsoft.com/office/drawing/2014/main" id="{9639E765-BA1F-0ACA-421C-2B077AD98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5" name="Date Placeholder 4">
            <a:extLst>
              <a:ext uri="{FF2B5EF4-FFF2-40B4-BE49-F238E27FC236}">
                <a16:creationId xmlns:a16="http://schemas.microsoft.com/office/drawing/2014/main" id="{5CD8BC57-EAD8-F071-2F20-512BEA9C2D82}"/>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6" name="Footer Placeholder 5">
            <a:extLst>
              <a:ext uri="{FF2B5EF4-FFF2-40B4-BE49-F238E27FC236}">
                <a16:creationId xmlns:a16="http://schemas.microsoft.com/office/drawing/2014/main" id="{57DD19C2-A705-3B2E-AC9A-B0513ED673BC}"/>
              </a:ext>
            </a:extLst>
          </p:cNvPr>
          <p:cNvSpPr>
            <a:spLocks noGrp="1"/>
          </p:cNvSpPr>
          <p:nvPr>
            <p:ph type="ftr" sz="quarter" idx="11"/>
          </p:nvPr>
        </p:nvSpPr>
        <p:spPr/>
        <p:txBody>
          <a:bodyPr/>
          <a:lstStyle/>
          <a:p>
            <a:endParaRPr lang="en-001"/>
          </a:p>
        </p:txBody>
      </p:sp>
      <p:sp>
        <p:nvSpPr>
          <p:cNvPr id="7" name="Slide Number Placeholder 6">
            <a:extLst>
              <a:ext uri="{FF2B5EF4-FFF2-40B4-BE49-F238E27FC236}">
                <a16:creationId xmlns:a16="http://schemas.microsoft.com/office/drawing/2014/main" id="{CD8C90B7-8B42-2FF9-6F69-CC134FF93E10}"/>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3217607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p:nvPicPr>
        <p:blipFill>
          <a:blip r:embed="rId2"/>
          <a:srcRect/>
          <a:stretch/>
        </p:blipFill>
        <p:spPr>
          <a:xfrm>
            <a:off x="8272945" y="0"/>
            <a:ext cx="3919055" cy="6858000"/>
          </a:xfrm>
          <a:prstGeom prst="rect">
            <a:avLst/>
          </a:prstGeom>
        </p:spPr>
      </p:pic>
      <p:sp>
        <p:nvSpPr>
          <p:cNvPr id="5" name="TextBox 4">
            <a:extLst>
              <a:ext uri="{FF2B5EF4-FFF2-40B4-BE49-F238E27FC236}">
                <a16:creationId xmlns:a16="http://schemas.microsoft.com/office/drawing/2014/main" id="{9BD19E5D-1282-87A4-93A4-11553F954FD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909C306E-AD59-43C3-D70E-86E449BC158C}"/>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96593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p:nvPicPr>
        <p:blipFill>
          <a:blip r:embed="rId2"/>
          <a:srcRect/>
          <a:stretch/>
        </p:blipFill>
        <p:spPr>
          <a:xfrm rot="10800000">
            <a:off x="8272945" y="0"/>
            <a:ext cx="3919055" cy="6858000"/>
          </a:xfrm>
          <a:prstGeom prst="rect">
            <a:avLst/>
          </a:prstGeom>
        </p:spPr>
      </p:pic>
      <p:sp>
        <p:nvSpPr>
          <p:cNvPr id="5" name="TextBox 4">
            <a:extLst>
              <a:ext uri="{FF2B5EF4-FFF2-40B4-BE49-F238E27FC236}">
                <a16:creationId xmlns:a16="http://schemas.microsoft.com/office/drawing/2014/main" id="{DBF8773D-E656-BD7A-BE14-0725A078805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09D36A2C-4863-1EEA-047B-F2720FB9C9ED}"/>
              </a:ext>
            </a:extLst>
          </p:cNvPr>
          <p:cNvPicPr>
            <a:picLocks noChangeAspect="1"/>
          </p:cNvPicPr>
          <p:nvPr userDrawn="1"/>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3800100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p:nvPicPr>
        <p:blipFill>
          <a:blip r:embed="rId2"/>
          <a:srcRect/>
          <a:stretch/>
        </p:blipFill>
        <p:spPr>
          <a:xfrm>
            <a:off x="0" y="2097090"/>
            <a:ext cx="2380438" cy="4759200"/>
          </a:xfrm>
          <a:prstGeom prst="rect">
            <a:avLst/>
          </a:prstGeom>
        </p:spPr>
      </p:pic>
      <p:pic>
        <p:nvPicPr>
          <p:cNvPr id="5" name="Picture 4">
            <a:extLst>
              <a:ext uri="{FF2B5EF4-FFF2-40B4-BE49-F238E27FC236}">
                <a16:creationId xmlns:a16="http://schemas.microsoft.com/office/drawing/2014/main" id="{53B2FA2B-5657-1626-F0BC-8DB227E81CBD}"/>
              </a:ext>
            </a:extLst>
          </p:cNvPr>
          <p:cNvPicPr>
            <a:picLocks noChangeAspect="1"/>
          </p:cNvPicPr>
          <p:nvPr userDrawn="1"/>
        </p:nvPicPr>
        <p:blipFill>
          <a:blip r:embed="rId2"/>
          <a:srcRect/>
          <a:stretch/>
        </p:blipFill>
        <p:spPr>
          <a:xfrm>
            <a:off x="0" y="2097090"/>
            <a:ext cx="2380438" cy="47592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04084464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p:nvPicPr>
        <p:blipFill>
          <a:blip r:embed="rId2"/>
          <a:srcRect/>
          <a:stretch/>
        </p:blipFill>
        <p:spPr>
          <a:xfrm rot="10800000">
            <a:off x="0" y="2097090"/>
            <a:ext cx="2381293" cy="4760909"/>
          </a:xfrm>
          <a:prstGeom prst="rect">
            <a:avLst/>
          </a:prstGeom>
        </p:spPr>
      </p:pic>
      <p:pic>
        <p:nvPicPr>
          <p:cNvPr id="5" name="Picture 4">
            <a:extLst>
              <a:ext uri="{FF2B5EF4-FFF2-40B4-BE49-F238E27FC236}">
                <a16:creationId xmlns:a16="http://schemas.microsoft.com/office/drawing/2014/main" id="{5A0024D6-6A30-B67A-32FF-6B94A865A452}"/>
              </a:ext>
            </a:extLst>
          </p:cNvPr>
          <p:cNvPicPr>
            <a:picLocks noChangeAspect="1"/>
          </p:cNvPicPr>
          <p:nvPr userDrawn="1"/>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1477764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185EA44B-9987-7510-17D4-631C2754314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75900759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A65E9DFF-8818-3B55-540A-51B035EB08DA}"/>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4EFABD0A-82D0-DEBA-88A8-6DCDFD28CF8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56A7D546-7D0C-9D21-6475-9F468FE65788}"/>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323899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78911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54BF-95C4-FB5A-80D3-50BAD6A8534F}"/>
              </a:ext>
            </a:extLst>
          </p:cNvPr>
          <p:cNvSpPr>
            <a:spLocks noGrp="1"/>
          </p:cNvSpPr>
          <p:nvPr>
            <p:ph type="title"/>
          </p:nvPr>
        </p:nvSpPr>
        <p:spPr>
          <a:xfrm>
            <a:off x="839788" y="365125"/>
            <a:ext cx="10515600" cy="1325563"/>
          </a:xfrm>
        </p:spPr>
        <p:txBody>
          <a:bodyPr/>
          <a:lstStyle/>
          <a:p>
            <a:r>
              <a:rPr lang="en-US"/>
              <a:t>Click to edit Master title style</a:t>
            </a:r>
            <a:endParaRPr lang="en-001"/>
          </a:p>
        </p:txBody>
      </p:sp>
      <p:sp>
        <p:nvSpPr>
          <p:cNvPr id="3" name="Text Placeholder 2">
            <a:extLst>
              <a:ext uri="{FF2B5EF4-FFF2-40B4-BE49-F238E27FC236}">
                <a16:creationId xmlns:a16="http://schemas.microsoft.com/office/drawing/2014/main" id="{88737CD4-315B-6017-E59D-45086E494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7C52C2-E9C9-8EF0-3725-BFC7BAC697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5" name="Text Placeholder 4">
            <a:extLst>
              <a:ext uri="{FF2B5EF4-FFF2-40B4-BE49-F238E27FC236}">
                <a16:creationId xmlns:a16="http://schemas.microsoft.com/office/drawing/2014/main" id="{36FFDF67-70CB-BA69-3E5F-5579B5B83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66D8E7-91BB-077E-0E6F-7016F5C09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7" name="Date Placeholder 6">
            <a:extLst>
              <a:ext uri="{FF2B5EF4-FFF2-40B4-BE49-F238E27FC236}">
                <a16:creationId xmlns:a16="http://schemas.microsoft.com/office/drawing/2014/main" id="{59D1AE01-5562-B549-6FA4-46B453104A21}"/>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8" name="Footer Placeholder 7">
            <a:extLst>
              <a:ext uri="{FF2B5EF4-FFF2-40B4-BE49-F238E27FC236}">
                <a16:creationId xmlns:a16="http://schemas.microsoft.com/office/drawing/2014/main" id="{B3E38BA8-2D03-C09A-091C-21459C79E29A}"/>
              </a:ext>
            </a:extLst>
          </p:cNvPr>
          <p:cNvSpPr>
            <a:spLocks noGrp="1"/>
          </p:cNvSpPr>
          <p:nvPr>
            <p:ph type="ftr" sz="quarter" idx="11"/>
          </p:nvPr>
        </p:nvSpPr>
        <p:spPr/>
        <p:txBody>
          <a:bodyPr/>
          <a:lstStyle/>
          <a:p>
            <a:endParaRPr lang="en-001"/>
          </a:p>
        </p:txBody>
      </p:sp>
      <p:sp>
        <p:nvSpPr>
          <p:cNvPr id="9" name="Slide Number Placeholder 8">
            <a:extLst>
              <a:ext uri="{FF2B5EF4-FFF2-40B4-BE49-F238E27FC236}">
                <a16:creationId xmlns:a16="http://schemas.microsoft.com/office/drawing/2014/main" id="{FE00E316-6479-479B-76BC-85735255A209}"/>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131929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98D1-9072-2A49-D211-EB651B2E944D}"/>
              </a:ext>
            </a:extLst>
          </p:cNvPr>
          <p:cNvSpPr>
            <a:spLocks noGrp="1"/>
          </p:cNvSpPr>
          <p:nvPr>
            <p:ph type="title"/>
          </p:nvPr>
        </p:nvSpPr>
        <p:spPr/>
        <p:txBody>
          <a:bodyPr/>
          <a:lstStyle/>
          <a:p>
            <a:r>
              <a:rPr lang="en-US"/>
              <a:t>Click to edit Master title style</a:t>
            </a:r>
            <a:endParaRPr lang="en-001"/>
          </a:p>
        </p:txBody>
      </p:sp>
      <p:sp>
        <p:nvSpPr>
          <p:cNvPr id="3" name="Date Placeholder 2">
            <a:extLst>
              <a:ext uri="{FF2B5EF4-FFF2-40B4-BE49-F238E27FC236}">
                <a16:creationId xmlns:a16="http://schemas.microsoft.com/office/drawing/2014/main" id="{DB33840F-46E7-57A2-9540-EF1B7059671A}"/>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4" name="Footer Placeholder 3">
            <a:extLst>
              <a:ext uri="{FF2B5EF4-FFF2-40B4-BE49-F238E27FC236}">
                <a16:creationId xmlns:a16="http://schemas.microsoft.com/office/drawing/2014/main" id="{6B996D0E-3273-03ED-6475-0CF3C821CF46}"/>
              </a:ext>
            </a:extLst>
          </p:cNvPr>
          <p:cNvSpPr>
            <a:spLocks noGrp="1"/>
          </p:cNvSpPr>
          <p:nvPr>
            <p:ph type="ftr" sz="quarter" idx="11"/>
          </p:nvPr>
        </p:nvSpPr>
        <p:spPr/>
        <p:txBody>
          <a:bodyPr/>
          <a:lstStyle/>
          <a:p>
            <a:endParaRPr lang="en-001"/>
          </a:p>
        </p:txBody>
      </p:sp>
      <p:sp>
        <p:nvSpPr>
          <p:cNvPr id="5" name="Slide Number Placeholder 4">
            <a:extLst>
              <a:ext uri="{FF2B5EF4-FFF2-40B4-BE49-F238E27FC236}">
                <a16:creationId xmlns:a16="http://schemas.microsoft.com/office/drawing/2014/main" id="{2B77B05B-85C3-8FCA-EA1B-3C3B50DA9734}"/>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477593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9A4561-9A9D-DF23-6759-5B1C5E5F5141}"/>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3" name="Footer Placeholder 2">
            <a:extLst>
              <a:ext uri="{FF2B5EF4-FFF2-40B4-BE49-F238E27FC236}">
                <a16:creationId xmlns:a16="http://schemas.microsoft.com/office/drawing/2014/main" id="{4124B795-890D-51A1-1AB5-3979D8F85200}"/>
              </a:ext>
            </a:extLst>
          </p:cNvPr>
          <p:cNvSpPr>
            <a:spLocks noGrp="1"/>
          </p:cNvSpPr>
          <p:nvPr>
            <p:ph type="ftr" sz="quarter" idx="11"/>
          </p:nvPr>
        </p:nvSpPr>
        <p:spPr/>
        <p:txBody>
          <a:bodyPr/>
          <a:lstStyle/>
          <a:p>
            <a:endParaRPr lang="en-001"/>
          </a:p>
        </p:txBody>
      </p:sp>
      <p:sp>
        <p:nvSpPr>
          <p:cNvPr id="4" name="Slide Number Placeholder 3">
            <a:extLst>
              <a:ext uri="{FF2B5EF4-FFF2-40B4-BE49-F238E27FC236}">
                <a16:creationId xmlns:a16="http://schemas.microsoft.com/office/drawing/2014/main" id="{9AD7E3BA-4A0C-0D6F-532C-0BDA711C532B}"/>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1632911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7398-1DD5-B808-7FF8-D411DF24B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001"/>
          </a:p>
        </p:txBody>
      </p:sp>
      <p:sp>
        <p:nvSpPr>
          <p:cNvPr id="3" name="Content Placeholder 2">
            <a:extLst>
              <a:ext uri="{FF2B5EF4-FFF2-40B4-BE49-F238E27FC236}">
                <a16:creationId xmlns:a16="http://schemas.microsoft.com/office/drawing/2014/main" id="{DF2FC6BC-8A1F-BAA5-9A28-261C286C51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Text Placeholder 3">
            <a:extLst>
              <a:ext uri="{FF2B5EF4-FFF2-40B4-BE49-F238E27FC236}">
                <a16:creationId xmlns:a16="http://schemas.microsoft.com/office/drawing/2014/main" id="{C03F34E9-6966-1CBE-267B-EB695C80E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D5382-55E4-3ADC-A136-F31F6F3AA4D6}"/>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6" name="Footer Placeholder 5">
            <a:extLst>
              <a:ext uri="{FF2B5EF4-FFF2-40B4-BE49-F238E27FC236}">
                <a16:creationId xmlns:a16="http://schemas.microsoft.com/office/drawing/2014/main" id="{EC2A5BA3-2D24-4CF8-40FD-093D8E47752C}"/>
              </a:ext>
            </a:extLst>
          </p:cNvPr>
          <p:cNvSpPr>
            <a:spLocks noGrp="1"/>
          </p:cNvSpPr>
          <p:nvPr>
            <p:ph type="ftr" sz="quarter" idx="11"/>
          </p:nvPr>
        </p:nvSpPr>
        <p:spPr/>
        <p:txBody>
          <a:bodyPr/>
          <a:lstStyle/>
          <a:p>
            <a:endParaRPr lang="en-001"/>
          </a:p>
        </p:txBody>
      </p:sp>
      <p:sp>
        <p:nvSpPr>
          <p:cNvPr id="7" name="Slide Number Placeholder 6">
            <a:extLst>
              <a:ext uri="{FF2B5EF4-FFF2-40B4-BE49-F238E27FC236}">
                <a16:creationId xmlns:a16="http://schemas.microsoft.com/office/drawing/2014/main" id="{8D5311B0-097B-9512-71BC-155A958271BD}"/>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41850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DCAE-0DEC-E762-6B2D-7C91F261A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001"/>
          </a:p>
        </p:txBody>
      </p:sp>
      <p:sp>
        <p:nvSpPr>
          <p:cNvPr id="3" name="Picture Placeholder 2">
            <a:extLst>
              <a:ext uri="{FF2B5EF4-FFF2-40B4-BE49-F238E27FC236}">
                <a16:creationId xmlns:a16="http://schemas.microsoft.com/office/drawing/2014/main" id="{BB101CAB-9CE7-BDF2-92AE-4A5DA8EDD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001"/>
          </a:p>
        </p:txBody>
      </p:sp>
      <p:sp>
        <p:nvSpPr>
          <p:cNvPr id="4" name="Text Placeholder 3">
            <a:extLst>
              <a:ext uri="{FF2B5EF4-FFF2-40B4-BE49-F238E27FC236}">
                <a16:creationId xmlns:a16="http://schemas.microsoft.com/office/drawing/2014/main" id="{0FCADBE2-8252-EFF9-B5B7-F61B93729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95DECD-064D-8BF0-CDA3-35C894A90C1A}"/>
              </a:ext>
            </a:extLst>
          </p:cNvPr>
          <p:cNvSpPr>
            <a:spLocks noGrp="1"/>
          </p:cNvSpPr>
          <p:nvPr>
            <p:ph type="dt" sz="half" idx="10"/>
          </p:nvPr>
        </p:nvSpPr>
        <p:spPr/>
        <p:txBody>
          <a:bodyPr/>
          <a:lstStyle/>
          <a:p>
            <a:fld id="{8060141C-1EAF-E442-B7E3-567426157863}" type="datetimeFigureOut">
              <a:rPr lang="en-001" smtClean="0"/>
              <a:t>16/07/2025</a:t>
            </a:fld>
            <a:endParaRPr lang="en-001"/>
          </a:p>
        </p:txBody>
      </p:sp>
      <p:sp>
        <p:nvSpPr>
          <p:cNvPr id="6" name="Footer Placeholder 5">
            <a:extLst>
              <a:ext uri="{FF2B5EF4-FFF2-40B4-BE49-F238E27FC236}">
                <a16:creationId xmlns:a16="http://schemas.microsoft.com/office/drawing/2014/main" id="{5CC2AF1F-6E62-77CA-C5E5-3C559B67E737}"/>
              </a:ext>
            </a:extLst>
          </p:cNvPr>
          <p:cNvSpPr>
            <a:spLocks noGrp="1"/>
          </p:cNvSpPr>
          <p:nvPr>
            <p:ph type="ftr" sz="quarter" idx="11"/>
          </p:nvPr>
        </p:nvSpPr>
        <p:spPr/>
        <p:txBody>
          <a:bodyPr/>
          <a:lstStyle/>
          <a:p>
            <a:endParaRPr lang="en-001"/>
          </a:p>
        </p:txBody>
      </p:sp>
      <p:sp>
        <p:nvSpPr>
          <p:cNvPr id="7" name="Slide Number Placeholder 6">
            <a:extLst>
              <a:ext uri="{FF2B5EF4-FFF2-40B4-BE49-F238E27FC236}">
                <a16:creationId xmlns:a16="http://schemas.microsoft.com/office/drawing/2014/main" id="{64372B91-C606-0638-AF76-A3281F7DC17B}"/>
              </a:ext>
            </a:extLst>
          </p:cNvPr>
          <p:cNvSpPr>
            <a:spLocks noGrp="1"/>
          </p:cNvSpPr>
          <p:nvPr>
            <p:ph type="sldNum" sz="quarter" idx="12"/>
          </p:nvPr>
        </p:nvSpPr>
        <p:spPr/>
        <p:txBody>
          <a:bodyPr/>
          <a:lstStyle/>
          <a:p>
            <a:fld id="{60CDB626-8BF9-6348-AC69-924CCD431EEA}" type="slidenum">
              <a:rPr lang="en-001" smtClean="0"/>
              <a:t>‹#›</a:t>
            </a:fld>
            <a:endParaRPr lang="en-001"/>
          </a:p>
        </p:txBody>
      </p:sp>
    </p:spTree>
    <p:extLst>
      <p:ext uri="{BB962C8B-B14F-4D97-AF65-F5344CB8AC3E}">
        <p14:creationId xmlns:p14="http://schemas.microsoft.com/office/powerpoint/2010/main" val="2055311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D076C-FC02-DF5C-A937-CFA4324F3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001"/>
          </a:p>
        </p:txBody>
      </p:sp>
      <p:sp>
        <p:nvSpPr>
          <p:cNvPr id="3" name="Text Placeholder 2">
            <a:extLst>
              <a:ext uri="{FF2B5EF4-FFF2-40B4-BE49-F238E27FC236}">
                <a16:creationId xmlns:a16="http://schemas.microsoft.com/office/drawing/2014/main" id="{30AF5B01-39C0-B63D-3CEC-B1FF974E9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4" name="Date Placeholder 3">
            <a:extLst>
              <a:ext uri="{FF2B5EF4-FFF2-40B4-BE49-F238E27FC236}">
                <a16:creationId xmlns:a16="http://schemas.microsoft.com/office/drawing/2014/main" id="{F07DCA09-568C-BE91-0D80-7CF3CB2D4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60141C-1EAF-E442-B7E3-567426157863}" type="datetimeFigureOut">
              <a:rPr lang="en-001" smtClean="0"/>
              <a:t>16/07/2025</a:t>
            </a:fld>
            <a:endParaRPr lang="en-001"/>
          </a:p>
        </p:txBody>
      </p:sp>
      <p:sp>
        <p:nvSpPr>
          <p:cNvPr id="5" name="Footer Placeholder 4">
            <a:extLst>
              <a:ext uri="{FF2B5EF4-FFF2-40B4-BE49-F238E27FC236}">
                <a16:creationId xmlns:a16="http://schemas.microsoft.com/office/drawing/2014/main" id="{5E3FEC50-D4F6-D6F3-33B3-D2C02DC1E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001"/>
          </a:p>
        </p:txBody>
      </p:sp>
      <p:sp>
        <p:nvSpPr>
          <p:cNvPr id="6" name="Slide Number Placeholder 5">
            <a:extLst>
              <a:ext uri="{FF2B5EF4-FFF2-40B4-BE49-F238E27FC236}">
                <a16:creationId xmlns:a16="http://schemas.microsoft.com/office/drawing/2014/main" id="{914BA579-44DC-1C98-5BB8-F21D22E6B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CDB626-8BF9-6348-AC69-924CCD431EEA}" type="slidenum">
              <a:rPr lang="en-001" smtClean="0"/>
              <a:t>‹#›</a:t>
            </a:fld>
            <a:endParaRPr lang="en-001"/>
          </a:p>
        </p:txBody>
      </p:sp>
    </p:spTree>
    <p:extLst>
      <p:ext uri="{BB962C8B-B14F-4D97-AF65-F5344CB8AC3E}">
        <p14:creationId xmlns:p14="http://schemas.microsoft.com/office/powerpoint/2010/main" val="3018410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p:nvPicPr>
        <p:blipFill>
          <a:blip r:embed="rId17"/>
          <a:srcRect/>
          <a:stretch/>
        </p:blipFill>
        <p:spPr>
          <a:xfrm>
            <a:off x="218042" y="311337"/>
            <a:ext cx="1956783" cy="1458225"/>
          </a:xfrm>
          <a:prstGeom prst="rect">
            <a:avLst/>
          </a:prstGeom>
        </p:spPr>
      </p:pic>
      <p:pic>
        <p:nvPicPr>
          <p:cNvPr id="5" name="Picture 4">
            <a:extLst>
              <a:ext uri="{FF2B5EF4-FFF2-40B4-BE49-F238E27FC236}">
                <a16:creationId xmlns:a16="http://schemas.microsoft.com/office/drawing/2014/main" id="{BF212F70-90EB-3BAF-E681-A249F7946CBA}"/>
              </a:ext>
            </a:extLst>
          </p:cNvPr>
          <p:cNvPicPr>
            <a:picLocks noChangeAspect="1"/>
          </p:cNvPicPr>
          <p:nvPr userDrawn="1"/>
        </p:nvPicPr>
        <p:blipFill>
          <a:blip r:embed="rId17"/>
          <a:srcRect/>
          <a:stretch/>
        </p:blipFill>
        <p:spPr>
          <a:xfrm>
            <a:off x="250126" y="311337"/>
            <a:ext cx="1956783" cy="1458225"/>
          </a:xfrm>
          <a:prstGeom prst="rect">
            <a:avLst/>
          </a:prstGeom>
        </p:spPr>
      </p:pic>
    </p:spTree>
    <p:extLst>
      <p:ext uri="{BB962C8B-B14F-4D97-AF65-F5344CB8AC3E}">
        <p14:creationId xmlns:p14="http://schemas.microsoft.com/office/powerpoint/2010/main" val="20757061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p:nvPicPr>
        <p:blipFill>
          <a:blip r:embed="rId20"/>
          <a:srcRect/>
          <a:stretch/>
        </p:blipFill>
        <p:spPr>
          <a:xfrm>
            <a:off x="218042" y="311337"/>
            <a:ext cx="1956783" cy="1458225"/>
          </a:xfrm>
          <a:prstGeom prst="rect">
            <a:avLst/>
          </a:prstGeom>
        </p:spPr>
      </p:pic>
      <p:pic>
        <p:nvPicPr>
          <p:cNvPr id="5" name="Picture 4">
            <a:extLst>
              <a:ext uri="{FF2B5EF4-FFF2-40B4-BE49-F238E27FC236}">
                <a16:creationId xmlns:a16="http://schemas.microsoft.com/office/drawing/2014/main" id="{BF212F70-90EB-3BAF-E681-A249F7946CBA}"/>
              </a:ext>
            </a:extLst>
          </p:cNvPr>
          <p:cNvPicPr>
            <a:picLocks noChangeAspect="1"/>
          </p:cNvPicPr>
          <p:nvPr userDrawn="1"/>
        </p:nvPicPr>
        <p:blipFill>
          <a:blip r:embed="rId20"/>
          <a:srcRect/>
          <a:stretch/>
        </p:blipFill>
        <p:spPr>
          <a:xfrm>
            <a:off x="250126" y="311337"/>
            <a:ext cx="1956783" cy="1458225"/>
          </a:xfrm>
          <a:prstGeom prst="rect">
            <a:avLst/>
          </a:prstGeom>
        </p:spPr>
      </p:pic>
    </p:spTree>
    <p:extLst>
      <p:ext uri="{BB962C8B-B14F-4D97-AF65-F5344CB8AC3E}">
        <p14:creationId xmlns:p14="http://schemas.microsoft.com/office/powerpoint/2010/main" val="22078870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459288" y="1185390"/>
            <a:ext cx="7357341" cy="2198662"/>
          </a:xfrm>
        </p:spPr>
        <p:txBody>
          <a:bodyPr anchor="ctr" anchorCtr="0">
            <a:norm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Long-acting cabotegravir and </a:t>
            </a:r>
            <a:r>
              <a:rPr lang="en-US" sz="2800" b="1" dirty="0" err="1">
                <a:latin typeface="Verdana" panose="020B0604030504040204" pitchFamily="34" charset="0"/>
                <a:ea typeface="Verdana" panose="020B0604030504040204" pitchFamily="34" charset="0"/>
                <a:cs typeface="Verdana" panose="020B0604030504040204" pitchFamily="34" charset="0"/>
              </a:rPr>
              <a:t>rilpivirine</a:t>
            </a:r>
            <a:r>
              <a:rPr lang="en-US" sz="2800" b="1" dirty="0">
                <a:latin typeface="Verdana" panose="020B0604030504040204" pitchFamily="34" charset="0"/>
                <a:ea typeface="Verdana" panose="020B0604030504040204" pitchFamily="34" charset="0"/>
                <a:cs typeface="Verdana" panose="020B0604030504040204" pitchFamily="34" charset="0"/>
              </a:rPr>
              <a:t> in adults with suboptimal HIV control in sub-Saharan Africa: the IMPALA trial 48-week results</a:t>
            </a:r>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459291" y="694850"/>
            <a:ext cx="7357344" cy="433798"/>
          </a:xfrm>
        </p:spPr>
        <p:txBody>
          <a:bodyPr>
            <a:norm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Co-Chairs’ choice, OAS01</a:t>
            </a: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4191949" y="4084772"/>
            <a:ext cx="7556172" cy="899114"/>
          </a:xfrm>
        </p:spPr>
        <p:txBody>
          <a:bodyPr>
            <a:noAutofit/>
          </a:bodyPr>
          <a:lstStyle/>
          <a:p>
            <a:pPr algn="ctr"/>
            <a:r>
              <a:rPr lang="en-GB" sz="2000" b="1" dirty="0">
                <a:solidFill>
                  <a:schemeClr val="accent1"/>
                </a:solidFill>
                <a:latin typeface="Verdana" panose="020B0604030504040204" pitchFamily="34" charset="0"/>
                <a:ea typeface="Verdana" panose="020B0604030504040204" pitchFamily="34" charset="0"/>
                <a:cs typeface="Verdana" panose="020B0604030504040204" pitchFamily="34" charset="0"/>
              </a:rPr>
              <a:t>Fiona Cresswell</a:t>
            </a:r>
          </a:p>
          <a:p>
            <a:pPr algn="ct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on behalf of Eugene </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Ruzagira</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Loice Achieng </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Ombajo</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Nigel Garret, Noela </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Owarwo</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Eva Laker </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Odongpiny</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Henry Mugerwa, Ibrahim </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Yawe</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Sheetal Kassim, Sharana Mahomed, </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Awhonukeh</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Idahosa, Ingrid Eshun-</a:t>
            </a:r>
            <a:r>
              <a:rPr lang="en-GB" dirty="0" err="1">
                <a:solidFill>
                  <a:schemeClr val="accent1"/>
                </a:solidFill>
                <a:latin typeface="Verdana" panose="020B0604030504040204" pitchFamily="34" charset="0"/>
                <a:ea typeface="Verdana" panose="020B0604030504040204" pitchFamily="34" charset="0"/>
                <a:cs typeface="Verdana" panose="020B0604030504040204" pitchFamily="34" charset="0"/>
              </a:rPr>
              <a:t>Wisonova</a:t>
            </a: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and the IMPALA trial team</a:t>
            </a:r>
          </a:p>
          <a:p>
            <a:pPr algn="ctr"/>
            <a:r>
              <a:rPr lang="en-GB"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p:txBody>
      </p:sp>
      <p:sp>
        <p:nvSpPr>
          <p:cNvPr id="5" name="Text Placeholder 3">
            <a:extLst>
              <a:ext uri="{FF2B5EF4-FFF2-40B4-BE49-F238E27FC236}">
                <a16:creationId xmlns:a16="http://schemas.microsoft.com/office/drawing/2014/main" id="{23F6357D-FA2C-D41C-5A4B-D01E7D944888}"/>
              </a:ext>
            </a:extLst>
          </p:cNvPr>
          <p:cNvSpPr txBox="1">
            <a:spLocks/>
          </p:cNvSpPr>
          <p:nvPr/>
        </p:nvSpPr>
        <p:spPr>
          <a:xfrm>
            <a:off x="4459288" y="4881993"/>
            <a:ext cx="6227834" cy="89911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500"/>
              </a:spcBef>
            </a:pPr>
            <a:r>
              <a:rPr lang="en-GB"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MRC/UVRI and LSHTM Uganda Research Unit, Uganda</a:t>
            </a:r>
          </a:p>
          <a:p>
            <a:pPr algn="ctr">
              <a:spcBef>
                <a:spcPts val="500"/>
              </a:spcBef>
            </a:pPr>
            <a:r>
              <a:rPr lang="en-GB"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Brighton and Sussex Medical School, UK</a:t>
            </a:r>
          </a:p>
          <a:p>
            <a:pPr algn="ctr">
              <a:spcBef>
                <a:spcPts val="500"/>
              </a:spcBef>
            </a:pPr>
            <a:r>
              <a:rPr lang="en-GB"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London School of Hygiene and Tropical Medicine, UK</a:t>
            </a:r>
          </a:p>
        </p:txBody>
      </p:sp>
      <p:sp>
        <p:nvSpPr>
          <p:cNvPr id="6" name="TextBox 5">
            <a:extLst>
              <a:ext uri="{FF2B5EF4-FFF2-40B4-BE49-F238E27FC236}">
                <a16:creationId xmlns:a16="http://schemas.microsoft.com/office/drawing/2014/main" id="{AB846E95-03C3-1E79-588C-999181245148}"/>
              </a:ext>
            </a:extLst>
          </p:cNvPr>
          <p:cNvSpPr txBox="1"/>
          <p:nvPr/>
        </p:nvSpPr>
        <p:spPr>
          <a:xfrm>
            <a:off x="3606800" y="6009261"/>
            <a:ext cx="8209829" cy="307777"/>
          </a:xfrm>
          <a:prstGeom prst="rect">
            <a:avLst/>
          </a:prstGeom>
          <a:noFill/>
        </p:spPr>
        <p:txBody>
          <a:bodyPr wrap="square" rtlCol="0">
            <a:spAutoFit/>
          </a:bodyPr>
          <a:lstStyle/>
          <a:p>
            <a:r>
              <a:rPr lang="en-001" sz="14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CoI: I have recevied grant funding to institution from Wellcome, Johnson &amp; Johnson, ViiV</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gnant woman silhouette 30729568 Vector Art at Vecteezy">
            <a:extLst>
              <a:ext uri="{FF2B5EF4-FFF2-40B4-BE49-F238E27FC236}">
                <a16:creationId xmlns:a16="http://schemas.microsoft.com/office/drawing/2014/main" id="{CE060428-EC18-0876-C163-6EEB6BE0D0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2" r="15005"/>
          <a:stretch>
            <a:fillRect/>
          </a:stretch>
        </p:blipFill>
        <p:spPr bwMode="auto">
          <a:xfrm>
            <a:off x="8849709" y="1003189"/>
            <a:ext cx="1366345" cy="1879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54943295-5784-F49B-7438-92C8EF1AAE59}"/>
              </a:ext>
            </a:extLst>
          </p:cNvPr>
          <p:cNvSpPr txBox="1">
            <a:spLocks/>
          </p:cNvSpPr>
          <p:nvPr/>
        </p:nvSpPr>
        <p:spPr>
          <a:xfrm>
            <a:off x="571500" y="502120"/>
            <a:ext cx="8942391"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001" dirty="0">
                <a:latin typeface="+mn-lt"/>
              </a:rPr>
              <a:t>Safety</a:t>
            </a:r>
            <a:endParaRPr lang="en-GB" dirty="0">
              <a:latin typeface="+mn-lt"/>
            </a:endParaRPr>
          </a:p>
        </p:txBody>
      </p:sp>
      <p:graphicFrame>
        <p:nvGraphicFramePr>
          <p:cNvPr id="8" name="Table 7">
            <a:extLst>
              <a:ext uri="{FF2B5EF4-FFF2-40B4-BE49-F238E27FC236}">
                <a16:creationId xmlns:a16="http://schemas.microsoft.com/office/drawing/2014/main" id="{AC458EAD-0332-5313-9836-EF35EF2AB810}"/>
              </a:ext>
            </a:extLst>
          </p:cNvPr>
          <p:cNvGraphicFramePr>
            <a:graphicFrameLocks noGrp="1"/>
          </p:cNvGraphicFramePr>
          <p:nvPr>
            <p:extLst>
              <p:ext uri="{D42A27DB-BD31-4B8C-83A1-F6EECF244321}">
                <p14:modId xmlns:p14="http://schemas.microsoft.com/office/powerpoint/2010/main" val="2972360697"/>
              </p:ext>
            </p:extLst>
          </p:nvPr>
        </p:nvGraphicFramePr>
        <p:xfrm>
          <a:off x="8618483" y="3452067"/>
          <a:ext cx="3406899" cy="2650352"/>
        </p:xfrm>
        <a:graphic>
          <a:graphicData uri="http://schemas.openxmlformats.org/drawingml/2006/table">
            <a:tbl>
              <a:tblPr firstRow="1" bandRow="1">
                <a:tableStyleId>{2D5ABB26-0587-4C30-8999-92F81FD0307C}</a:tableStyleId>
              </a:tblPr>
              <a:tblGrid>
                <a:gridCol w="1268467">
                  <a:extLst>
                    <a:ext uri="{9D8B030D-6E8A-4147-A177-3AD203B41FA5}">
                      <a16:colId xmlns:a16="http://schemas.microsoft.com/office/drawing/2014/main" val="2000977502"/>
                    </a:ext>
                  </a:extLst>
                </a:gridCol>
                <a:gridCol w="1151949">
                  <a:extLst>
                    <a:ext uri="{9D8B030D-6E8A-4147-A177-3AD203B41FA5}">
                      <a16:colId xmlns:a16="http://schemas.microsoft.com/office/drawing/2014/main" val="3342693367"/>
                    </a:ext>
                  </a:extLst>
                </a:gridCol>
                <a:gridCol w="986483">
                  <a:extLst>
                    <a:ext uri="{9D8B030D-6E8A-4147-A177-3AD203B41FA5}">
                      <a16:colId xmlns:a16="http://schemas.microsoft.com/office/drawing/2014/main" val="193984959"/>
                    </a:ext>
                  </a:extLst>
                </a:gridCol>
              </a:tblGrid>
              <a:tr h="569272">
                <a:tc>
                  <a:txBody>
                    <a:bodyPr/>
                    <a:lstStyle/>
                    <a:p>
                      <a:endParaRPr lang="en-001"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001" sz="1400" dirty="0"/>
                        <a:t>CAB + RPV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001" sz="1400" b="1" dirty="0"/>
                        <a:t>Oral ART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6365812"/>
                  </a:ext>
                </a:extLst>
              </a:tr>
              <a:tr h="367671">
                <a:tc>
                  <a:txBody>
                    <a:bodyPr/>
                    <a:lstStyle/>
                    <a:p>
                      <a:r>
                        <a:rPr lang="en-001" sz="1400" dirty="0"/>
                        <a:t>Total</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001" sz="14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lang="en-001" sz="1400" dirty="0"/>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30734462"/>
                  </a:ext>
                </a:extLst>
              </a:tr>
              <a:tr h="496088">
                <a:tc>
                  <a:txBody>
                    <a:bodyPr/>
                    <a:lstStyle/>
                    <a:p>
                      <a:r>
                        <a:rPr lang="en-US" sz="1400" dirty="0"/>
                        <a:t>E</a:t>
                      </a:r>
                      <a:r>
                        <a:rPr lang="en-001" sz="1400" dirty="0"/>
                        <a:t>lective termination</a:t>
                      </a:r>
                    </a:p>
                  </a:txBody>
                  <a:tcPr anchor="ctr">
                    <a:lnR w="12700" cap="flat" cmpd="sng" algn="ctr">
                      <a:solidFill>
                        <a:schemeClr val="tx1"/>
                      </a:solidFill>
                      <a:prstDash val="solid"/>
                      <a:round/>
                      <a:headEnd type="none" w="med" len="med"/>
                      <a:tailEnd type="none" w="med" len="med"/>
                    </a:lnR>
                  </a:tcPr>
                </a:tc>
                <a:tc>
                  <a:txBody>
                    <a:bodyPr/>
                    <a:lstStyle/>
                    <a:p>
                      <a:pPr algn="ctr"/>
                      <a:r>
                        <a:rPr lang="en-001" sz="1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algn="ctr"/>
                      <a:r>
                        <a:rPr lang="en-001" sz="1400" dirty="0"/>
                        <a:t>2</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8441913"/>
                  </a:ext>
                </a:extLst>
              </a:tr>
              <a:tr h="372289">
                <a:tc>
                  <a:txBody>
                    <a:bodyPr/>
                    <a:lstStyle/>
                    <a:p>
                      <a:r>
                        <a:rPr lang="en-001" sz="1400" dirty="0"/>
                        <a:t>Live births</a:t>
                      </a:r>
                    </a:p>
                  </a:txBody>
                  <a:tcPr anchor="ctr">
                    <a:lnR w="12700" cap="flat" cmpd="sng" algn="ctr">
                      <a:solidFill>
                        <a:schemeClr val="tx1"/>
                      </a:solidFill>
                      <a:prstDash val="solid"/>
                      <a:round/>
                      <a:headEnd type="none" w="med" len="med"/>
                      <a:tailEnd type="none" w="med" len="med"/>
                    </a:lnR>
                  </a:tcPr>
                </a:tc>
                <a:tc>
                  <a:txBody>
                    <a:bodyPr/>
                    <a:lstStyle/>
                    <a:p>
                      <a:pPr algn="ctr"/>
                      <a:r>
                        <a:rPr lang="en-001" sz="14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algn="ctr"/>
                      <a:r>
                        <a:rPr lang="en-001" sz="1400" dirty="0"/>
                        <a:t>2</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8893425"/>
                  </a:ext>
                </a:extLst>
              </a:tr>
              <a:tr h="787904">
                <a:tc>
                  <a:txBody>
                    <a:bodyPr/>
                    <a:lstStyle/>
                    <a:p>
                      <a:r>
                        <a:rPr lang="en-001" sz="1400" b="1" dirty="0"/>
                        <a:t>Infant HIV status </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200" b="1" dirty="0"/>
                        <a:t>2x negative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001" sz="1200" b="1" dirty="0"/>
                        <a:t>(HIV DNA)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1200" b="1" dirty="0"/>
                        <a:t>2x negative (1xDNA, 1xRNA)</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7734099"/>
                  </a:ext>
                </a:extLst>
              </a:tr>
            </a:tbl>
          </a:graphicData>
        </a:graphic>
      </p:graphicFrame>
      <p:sp>
        <p:nvSpPr>
          <p:cNvPr id="9" name="TextBox 8">
            <a:extLst>
              <a:ext uri="{FF2B5EF4-FFF2-40B4-BE49-F238E27FC236}">
                <a16:creationId xmlns:a16="http://schemas.microsoft.com/office/drawing/2014/main" id="{C8E69A4F-3928-A328-8E62-56816F4D7995}"/>
              </a:ext>
            </a:extLst>
          </p:cNvPr>
          <p:cNvSpPr txBox="1"/>
          <p:nvPr/>
        </p:nvSpPr>
        <p:spPr>
          <a:xfrm>
            <a:off x="8511234" y="2957182"/>
            <a:ext cx="3406899" cy="369332"/>
          </a:xfrm>
          <a:prstGeom prst="rect">
            <a:avLst/>
          </a:prstGeom>
          <a:noFill/>
        </p:spPr>
        <p:txBody>
          <a:bodyPr wrap="square" rtlCol="0">
            <a:spAutoFit/>
          </a:bodyPr>
          <a:lstStyle/>
          <a:p>
            <a:r>
              <a:rPr lang="en-001" b="1" dirty="0"/>
              <a:t>Pregnancies at week 48:</a:t>
            </a:r>
          </a:p>
        </p:txBody>
      </p:sp>
      <p:graphicFrame>
        <p:nvGraphicFramePr>
          <p:cNvPr id="2" name="Table 1">
            <a:extLst>
              <a:ext uri="{FF2B5EF4-FFF2-40B4-BE49-F238E27FC236}">
                <a16:creationId xmlns:a16="http://schemas.microsoft.com/office/drawing/2014/main" id="{7CA80420-64D2-94D7-1373-EF6CDAD97D98}"/>
              </a:ext>
            </a:extLst>
          </p:cNvPr>
          <p:cNvGraphicFramePr>
            <a:graphicFrameLocks noGrp="1"/>
          </p:cNvGraphicFramePr>
          <p:nvPr>
            <p:extLst>
              <p:ext uri="{D42A27DB-BD31-4B8C-83A1-F6EECF244321}">
                <p14:modId xmlns:p14="http://schemas.microsoft.com/office/powerpoint/2010/main" val="2486294195"/>
              </p:ext>
            </p:extLst>
          </p:nvPr>
        </p:nvGraphicFramePr>
        <p:xfrm>
          <a:off x="450017" y="1398797"/>
          <a:ext cx="8010811" cy="3897480"/>
        </p:xfrm>
        <a:graphic>
          <a:graphicData uri="http://schemas.openxmlformats.org/drawingml/2006/table">
            <a:tbl>
              <a:tblPr firstRow="1" firstCol="1" bandRow="1">
                <a:tableStyleId>{D27102A9-8310-4765-A935-A1911B00CA55}</a:tableStyleId>
              </a:tblPr>
              <a:tblGrid>
                <a:gridCol w="2917205">
                  <a:extLst>
                    <a:ext uri="{9D8B030D-6E8A-4147-A177-3AD203B41FA5}">
                      <a16:colId xmlns:a16="http://schemas.microsoft.com/office/drawing/2014/main" val="2724373300"/>
                    </a:ext>
                  </a:extLst>
                </a:gridCol>
                <a:gridCol w="1517213">
                  <a:extLst>
                    <a:ext uri="{9D8B030D-6E8A-4147-A177-3AD203B41FA5}">
                      <a16:colId xmlns:a16="http://schemas.microsoft.com/office/drawing/2014/main" val="3323244467"/>
                    </a:ext>
                  </a:extLst>
                </a:gridCol>
                <a:gridCol w="1355440">
                  <a:extLst>
                    <a:ext uri="{9D8B030D-6E8A-4147-A177-3AD203B41FA5}">
                      <a16:colId xmlns:a16="http://schemas.microsoft.com/office/drawing/2014/main" val="3941848"/>
                    </a:ext>
                  </a:extLst>
                </a:gridCol>
                <a:gridCol w="2220953">
                  <a:extLst>
                    <a:ext uri="{9D8B030D-6E8A-4147-A177-3AD203B41FA5}">
                      <a16:colId xmlns:a16="http://schemas.microsoft.com/office/drawing/2014/main" val="2947607079"/>
                    </a:ext>
                  </a:extLst>
                </a:gridCol>
              </a:tblGrid>
              <a:tr h="427423">
                <a:tc>
                  <a:txBody>
                    <a:bodyPr/>
                    <a:lstStyle/>
                    <a:p>
                      <a:pPr algn="ctr">
                        <a:lnSpc>
                          <a:spcPct val="107000"/>
                        </a:lnSpc>
                        <a:spcAft>
                          <a:spcPts val="200"/>
                        </a:spcAft>
                        <a:buNone/>
                      </a:pPr>
                      <a:r>
                        <a:rPr lang="en-GB" sz="1200" dirty="0">
                          <a:effectLst/>
                        </a:rPr>
                        <a:t>Participants with  </a:t>
                      </a:r>
                      <a:r>
                        <a:rPr lang="en-GB" sz="1200" u="sng" dirty="0">
                          <a:effectLst/>
                        </a:rPr>
                        <a:t>&gt;</a:t>
                      </a:r>
                      <a:r>
                        <a:rPr lang="en-GB" sz="1200" dirty="0">
                          <a:effectLst/>
                        </a:rPr>
                        <a:t>1 AE </a:t>
                      </a:r>
                    </a:p>
                    <a:p>
                      <a:pPr algn="ctr">
                        <a:lnSpc>
                          <a:spcPct val="107000"/>
                        </a:lnSpc>
                        <a:spcAft>
                          <a:spcPts val="200"/>
                        </a:spcAft>
                        <a:buNone/>
                      </a:pPr>
                      <a:r>
                        <a:rPr lang="en-GB" sz="1200" dirty="0">
                          <a:effectLst/>
                        </a:rPr>
                        <a:t>n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CAB+RPV LA</a:t>
                      </a:r>
                      <a:br>
                        <a:rPr lang="en-GB" sz="1200" dirty="0">
                          <a:effectLst/>
                        </a:rPr>
                      </a:br>
                      <a:r>
                        <a:rPr lang="en-GB" sz="1200" dirty="0">
                          <a:effectLst/>
                        </a:rPr>
                        <a:t>(N=271)</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Oral ART</a:t>
                      </a:r>
                      <a:br>
                        <a:rPr lang="en-GB" sz="1200" dirty="0">
                          <a:effectLst/>
                        </a:rPr>
                      </a:br>
                      <a:r>
                        <a:rPr lang="en-GB" sz="1200" dirty="0">
                          <a:effectLst/>
                        </a:rPr>
                        <a:t>(N=269)</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err="1">
                          <a:effectLst/>
                        </a:rPr>
                        <a:t>aRD</a:t>
                      </a:r>
                      <a:r>
                        <a:rPr lang="en-GB" sz="1200" dirty="0">
                          <a:effectLst/>
                        </a:rPr>
                        <a:t> (95% CI)</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3673238494"/>
                  </a:ext>
                </a:extLst>
              </a:tr>
              <a:tr h="228932">
                <a:tc>
                  <a:txBody>
                    <a:bodyPr/>
                    <a:lstStyle/>
                    <a:p>
                      <a:pPr>
                        <a:lnSpc>
                          <a:spcPct val="107000"/>
                        </a:lnSpc>
                        <a:spcAft>
                          <a:spcPts val="800"/>
                        </a:spcAft>
                        <a:buNone/>
                      </a:pPr>
                      <a:r>
                        <a:rPr lang="en-GB" sz="1200" dirty="0">
                          <a:effectLst/>
                        </a:rPr>
                        <a:t>Any (grade 1-4)</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242 (89.3%)</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206 (76.6%)</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12.7% (7.0% to 18.5%)</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1375235754"/>
                  </a:ext>
                </a:extLst>
              </a:tr>
              <a:tr h="203808">
                <a:tc>
                  <a:txBody>
                    <a:bodyPr/>
                    <a:lstStyle/>
                    <a:p>
                      <a:pPr>
                        <a:lnSpc>
                          <a:spcPct val="107000"/>
                        </a:lnSpc>
                        <a:spcAft>
                          <a:spcPts val="800"/>
                        </a:spcAft>
                        <a:buNone/>
                      </a:pPr>
                      <a:r>
                        <a:rPr lang="en-GB" sz="1200" b="1" dirty="0">
                          <a:effectLst/>
                        </a:rPr>
                        <a:t>- Excluding ISRs</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228 (84.1%)</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206 (76.6%)</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7.6% (3.1% to 13.7%)</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961950025"/>
                  </a:ext>
                </a:extLst>
              </a:tr>
              <a:tr h="228932">
                <a:tc>
                  <a:txBody>
                    <a:bodyPr/>
                    <a:lstStyle/>
                    <a:p>
                      <a:pPr>
                        <a:lnSpc>
                          <a:spcPct val="107000"/>
                        </a:lnSpc>
                        <a:spcAft>
                          <a:spcPts val="800"/>
                        </a:spcAft>
                        <a:buNone/>
                      </a:pPr>
                      <a:r>
                        <a:rPr lang="en-GB" sz="1200" b="0" dirty="0">
                          <a:effectLst/>
                        </a:rPr>
                        <a:t>- Lab abnormalities</a:t>
                      </a:r>
                      <a:endParaRPr lang="en-001" sz="1200" b="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143 (52.8%)</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marL="342900" lvl="0" indent="-342900" algn="ctr">
                        <a:lnSpc>
                          <a:spcPct val="107000"/>
                        </a:lnSpc>
                        <a:spcAft>
                          <a:spcPts val="800"/>
                        </a:spcAft>
                        <a:buFont typeface="+mj-lt"/>
                        <a:buAutoNum type="arabicPeriod" startAt="148"/>
                      </a:pPr>
                      <a:r>
                        <a:rPr lang="en-GB" sz="1200" dirty="0">
                          <a:effectLst/>
                        </a:rPr>
                        <a:t>(55.0%)</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2634873660"/>
                  </a:ext>
                </a:extLst>
              </a:tr>
              <a:tr h="228932">
                <a:tc>
                  <a:txBody>
                    <a:bodyPr/>
                    <a:lstStyle/>
                    <a:p>
                      <a:pPr>
                        <a:lnSpc>
                          <a:spcPct val="107000"/>
                        </a:lnSpc>
                        <a:spcAft>
                          <a:spcPts val="800"/>
                        </a:spcAft>
                        <a:buNone/>
                      </a:pPr>
                      <a:r>
                        <a:rPr lang="en-GB" sz="1200" b="0" u="none" dirty="0">
                          <a:effectLst/>
                        </a:rPr>
                        <a:t>- R</a:t>
                      </a:r>
                      <a:r>
                        <a:rPr lang="en-GB" sz="1200" b="0" dirty="0">
                          <a:effectLst/>
                        </a:rPr>
                        <a:t>elated*, excluding ISRs</a:t>
                      </a:r>
                      <a:endParaRPr lang="en-001" sz="1200" b="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49 (18.1%)</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36 (13.4%)</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4076742846"/>
                  </a:ext>
                </a:extLst>
              </a:tr>
              <a:tr h="228932">
                <a:tc>
                  <a:txBody>
                    <a:bodyPr/>
                    <a:lstStyle/>
                    <a:p>
                      <a:pPr>
                        <a:lnSpc>
                          <a:spcPct val="107000"/>
                        </a:lnSpc>
                        <a:spcAft>
                          <a:spcPts val="800"/>
                        </a:spcAft>
                        <a:buNone/>
                      </a:pPr>
                      <a:r>
                        <a:rPr lang="en-GB" sz="1200" b="1" dirty="0">
                          <a:effectLst/>
                        </a:rPr>
                        <a:t>- Discontinuations due to AEs</a:t>
                      </a:r>
                      <a:r>
                        <a:rPr lang="en-GB" sz="1200" b="1" baseline="30000" dirty="0">
                          <a:effectLst/>
                        </a:rPr>
                        <a:t>&amp;</a:t>
                      </a:r>
                      <a:endParaRPr lang="en-001" sz="1200" b="1" baseline="300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a:effectLst/>
                        </a:rPr>
                        <a:t>7 (2.6%)</a:t>
                      </a:r>
                      <a:endParaRPr lang="en-001" sz="1200" b="1">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3 (1.1%) </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1860380283"/>
                  </a:ext>
                </a:extLst>
              </a:tr>
              <a:tr h="248662">
                <a:tc>
                  <a:txBody>
                    <a:bodyPr/>
                    <a:lstStyle/>
                    <a:p>
                      <a:pPr>
                        <a:lnSpc>
                          <a:spcPct val="107000"/>
                        </a:lnSpc>
                        <a:spcAft>
                          <a:spcPts val="800"/>
                        </a:spcAft>
                        <a:buNone/>
                      </a:pPr>
                      <a:r>
                        <a:rPr lang="en-GB" sz="1200" b="1" dirty="0">
                          <a:effectLst/>
                        </a:rPr>
                        <a:t>- Drug-related discontinuations</a:t>
                      </a:r>
                      <a:r>
                        <a:rPr lang="en-GB" sz="1200" b="1" baseline="30000" dirty="0">
                          <a:effectLst/>
                        </a:rPr>
                        <a:t>$</a:t>
                      </a:r>
                      <a:endParaRPr lang="en-001" sz="1200" b="1" baseline="300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2 (0.7%)</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2 (0.7%) </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1062801650"/>
                  </a:ext>
                </a:extLst>
              </a:tr>
              <a:tr h="228932">
                <a:tc>
                  <a:txBody>
                    <a:bodyPr/>
                    <a:lstStyle/>
                    <a:p>
                      <a:pPr>
                        <a:lnSpc>
                          <a:spcPct val="107000"/>
                        </a:lnSpc>
                        <a:spcAft>
                          <a:spcPts val="800"/>
                        </a:spcAft>
                        <a:buNone/>
                      </a:pPr>
                      <a:r>
                        <a:rPr lang="en-GB" sz="1200">
                          <a:effectLst/>
                          <a:highlight>
                            <a:srgbClr val="FFFF00"/>
                          </a:highligh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highlight>
                            <a:srgbClr val="FFFF00"/>
                          </a:highlight>
                        </a:rPr>
                        <a:t>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highlight>
                            <a:srgbClr val="FFFF00"/>
                          </a:highligh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1922514282"/>
                  </a:ext>
                </a:extLst>
              </a:tr>
              <a:tr h="228932">
                <a:tc>
                  <a:txBody>
                    <a:bodyPr/>
                    <a:lstStyle/>
                    <a:p>
                      <a:pPr>
                        <a:lnSpc>
                          <a:spcPct val="107000"/>
                        </a:lnSpc>
                        <a:spcAft>
                          <a:spcPts val="800"/>
                        </a:spcAft>
                        <a:buNone/>
                      </a:pPr>
                      <a:r>
                        <a:rPr lang="en-GB" sz="1200" dirty="0">
                          <a:effectLst/>
                        </a:rPr>
                        <a:t>Grade 3 and above:</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33 (12.2%)</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21 (7.8%)</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4.4% (-0.5% to 9.3%)</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1127650423"/>
                  </a:ext>
                </a:extLst>
              </a:tr>
              <a:tr h="228932">
                <a:tc>
                  <a:txBody>
                    <a:bodyPr/>
                    <a:lstStyle/>
                    <a:p>
                      <a:pPr>
                        <a:lnSpc>
                          <a:spcPct val="107000"/>
                        </a:lnSpc>
                        <a:spcAft>
                          <a:spcPts val="800"/>
                        </a:spcAft>
                        <a:buNone/>
                      </a:pPr>
                      <a:r>
                        <a:rPr lang="en-GB" sz="1200" b="1" u="none" dirty="0">
                          <a:effectLst/>
                        </a:rPr>
                        <a:t>- R</a:t>
                      </a:r>
                      <a:r>
                        <a:rPr lang="en-GB" sz="1200" b="1" dirty="0">
                          <a:effectLst/>
                        </a:rPr>
                        <a:t>elated, excluding ISRs^</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1 (0.4%)</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b="1" dirty="0">
                          <a:effectLst/>
                        </a:rPr>
                        <a:t>0</a:t>
                      </a:r>
                      <a:endParaRPr lang="en-001" sz="1200" b="1"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3162984335"/>
                  </a:ext>
                </a:extLst>
              </a:tr>
              <a:tr h="228932">
                <a:tc>
                  <a:txBody>
                    <a:bodyPr/>
                    <a:lstStyle/>
                    <a:p>
                      <a:pPr>
                        <a:lnSpc>
                          <a:spcPct val="107000"/>
                        </a:lnSpc>
                        <a:spcAft>
                          <a:spcPts val="800"/>
                        </a:spcAft>
                        <a:buNone/>
                      </a:pPr>
                      <a:r>
                        <a:rPr lang="en-GB" sz="1200" b="1" dirty="0">
                          <a:effectLst/>
                        </a:rPr>
                        <a:t> </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 </a:t>
                      </a:r>
                      <a:endParaRPr lang="en-001" sz="120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3587278115"/>
                  </a:ext>
                </a:extLst>
              </a:tr>
              <a:tr h="228932">
                <a:tc>
                  <a:txBody>
                    <a:bodyPr/>
                    <a:lstStyle/>
                    <a:p>
                      <a:pPr>
                        <a:lnSpc>
                          <a:spcPct val="107000"/>
                        </a:lnSpc>
                        <a:spcAft>
                          <a:spcPts val="800"/>
                        </a:spcAft>
                        <a:buNone/>
                      </a:pPr>
                      <a:r>
                        <a:rPr lang="en-GB" sz="1200" dirty="0">
                          <a:effectLst/>
                        </a:rPr>
                        <a:t>Serious AEs</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11 (4.1%)</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a:effectLst/>
                        </a:rPr>
                        <a:t>7 (2.6%)</a:t>
                      </a:r>
                      <a:endParaRPr lang="en-001" sz="1200">
                        <a:effectLst/>
                        <a:latin typeface="+mn-lt"/>
                        <a:ea typeface="Aptos" panose="020B0004020202020204" pitchFamily="34" charset="0"/>
                        <a:cs typeface="Times New Roman" panose="02020603050405020304" pitchFamily="18" charset="0"/>
                      </a:endParaRPr>
                    </a:p>
                  </a:txBody>
                  <a:tcPr marL="68274" marR="68274" marT="0" marB="0"/>
                </a:tc>
                <a:tc>
                  <a:txBody>
                    <a:bodyPr/>
                    <a:lstStyle/>
                    <a:p>
                      <a:pPr algn="ctr">
                        <a:lnSpc>
                          <a:spcPct val="107000"/>
                        </a:lnSpc>
                        <a:spcAft>
                          <a:spcPts val="800"/>
                        </a:spcAft>
                        <a:buNone/>
                      </a:pPr>
                      <a:r>
                        <a:rPr lang="en-GB" sz="1200" dirty="0">
                          <a:effectLst/>
                        </a:rPr>
                        <a:t>1.5% (-1.5% to 4.5%)</a:t>
                      </a:r>
                      <a:endParaRPr lang="en-001" sz="1200" dirty="0">
                        <a:effectLst/>
                        <a:latin typeface="+mn-lt"/>
                        <a:ea typeface="Aptos" panose="020B0004020202020204" pitchFamily="34" charset="0"/>
                        <a:cs typeface="Times New Roman" panose="02020603050405020304" pitchFamily="18" charset="0"/>
                      </a:endParaRPr>
                    </a:p>
                  </a:txBody>
                  <a:tcPr marL="68274" marR="68274" marT="0" marB="0"/>
                </a:tc>
                <a:extLst>
                  <a:ext uri="{0D108BD9-81ED-4DB2-BD59-A6C34878D82A}">
                    <a16:rowId xmlns:a16="http://schemas.microsoft.com/office/drawing/2014/main" val="2098856043"/>
                  </a:ext>
                </a:extLst>
              </a:tr>
              <a:tr h="883215">
                <a:tc gridSpan="4">
                  <a:txBody>
                    <a:bodyPr/>
                    <a:lstStyle/>
                    <a:p>
                      <a:pPr>
                        <a:lnSpc>
                          <a:spcPct val="107000"/>
                        </a:lnSpc>
                        <a:spcAft>
                          <a:spcPts val="200"/>
                        </a:spcAft>
                        <a:buNone/>
                      </a:pPr>
                      <a:r>
                        <a:rPr lang="en-US" sz="1100" b="0" dirty="0">
                          <a:effectLst/>
                        </a:rPr>
                        <a:t>*C</a:t>
                      </a:r>
                      <a:r>
                        <a:rPr lang="en-001" sz="1100" b="0" dirty="0">
                          <a:effectLst/>
                        </a:rPr>
                        <a:t>onsidered to be drug-related if </a:t>
                      </a:r>
                      <a:r>
                        <a:rPr lang="en-001" sz="1100" b="0" dirty="0">
                          <a:effectLst/>
                          <a:latin typeface="+mn-lt"/>
                        </a:rPr>
                        <a:t>classified as possibly, probably or definitely drug-related</a:t>
                      </a:r>
                    </a:p>
                    <a:p>
                      <a:pPr marL="0" marR="0" lvl="0" indent="0" algn="l" defTabSz="914400" rtl="0" eaLnBrk="1" fontAlgn="auto" latinLnBrk="0" hangingPunct="1">
                        <a:lnSpc>
                          <a:spcPct val="107000"/>
                        </a:lnSpc>
                        <a:spcBef>
                          <a:spcPts val="0"/>
                        </a:spcBef>
                        <a:spcAft>
                          <a:spcPts val="200"/>
                        </a:spcAft>
                        <a:buClrTx/>
                        <a:buSzTx/>
                        <a:buFontTx/>
                        <a:buNone/>
                        <a:tabLst/>
                        <a:defRPr/>
                      </a:pPr>
                      <a:r>
                        <a:rPr lang="en-001" sz="1100" b="0" baseline="30000" dirty="0">
                          <a:effectLst/>
                          <a:latin typeface="+mn-lt"/>
                        </a:rPr>
                        <a:t>&amp;</a:t>
                      </a:r>
                      <a:r>
                        <a:rPr lang="en-001" sz="1100" b="0" dirty="0">
                          <a:effectLst/>
                          <a:latin typeface="+mn-lt"/>
                        </a:rPr>
                        <a:t> Discontinuations due to A</a:t>
                      </a:r>
                      <a:r>
                        <a:rPr lang="en-US" sz="1100" b="0" dirty="0">
                          <a:effectLst/>
                          <a:latin typeface="+mn-lt"/>
                        </a:rPr>
                        <a:t>E</a:t>
                      </a:r>
                      <a:r>
                        <a:rPr lang="en-001" sz="1100" b="0" dirty="0">
                          <a:effectLst/>
                          <a:latin typeface="+mn-lt"/>
                        </a:rPr>
                        <a:t>s were: </a:t>
                      </a:r>
                      <a:r>
                        <a:rPr lang="en-001" sz="1100" b="0" dirty="0">
                          <a:solidFill>
                            <a:prstClr val="black"/>
                          </a:solidFill>
                          <a:latin typeface="+mn-lt"/>
                        </a:rPr>
                        <a:t>2 TB (may resume LA after completion of anti-TBs), 1 acute hepatitis B, 1 multifactorial hepatitis, 1 back pain, 1 neurodegenerative condition, 1 rheumatoid arthritis.  </a:t>
                      </a:r>
                      <a:endParaRPr lang="en-001" sz="1100" b="0" dirty="0">
                        <a:effectLst/>
                        <a:latin typeface="+mn-lt"/>
                      </a:endParaRPr>
                    </a:p>
                    <a:p>
                      <a:pPr>
                        <a:lnSpc>
                          <a:spcPct val="107000"/>
                        </a:lnSpc>
                        <a:spcAft>
                          <a:spcPts val="200"/>
                        </a:spcAft>
                        <a:buNone/>
                      </a:pPr>
                      <a:r>
                        <a:rPr lang="en-001" sz="1100" b="0" baseline="30000" dirty="0">
                          <a:effectLst/>
                          <a:latin typeface="+mn-lt"/>
                        </a:rPr>
                        <a:t>$</a:t>
                      </a:r>
                      <a:r>
                        <a:rPr lang="en-001" sz="1100" b="0" dirty="0">
                          <a:effectLst/>
                          <a:latin typeface="+mn-lt"/>
                        </a:rPr>
                        <a:t> Drug-related discontinuations: 1) back pain on OLI; 2) multifactorial hepatitis (both possibly related) </a:t>
                      </a:r>
                    </a:p>
                    <a:p>
                      <a:pPr>
                        <a:lnSpc>
                          <a:spcPct val="107000"/>
                        </a:lnSpc>
                        <a:spcAft>
                          <a:spcPts val="200"/>
                        </a:spcAft>
                        <a:buNone/>
                      </a:pPr>
                      <a:r>
                        <a:rPr lang="en-GB" sz="1100" b="0" baseline="30000" dirty="0">
                          <a:effectLst/>
                          <a:latin typeface="+mn-lt"/>
                          <a:cs typeface="Times New Roman" panose="02020603050405020304" pitchFamily="18" charset="0"/>
                        </a:rPr>
                        <a:t>^</a:t>
                      </a:r>
                      <a:r>
                        <a:rPr lang="en-GB" sz="1100" b="0" dirty="0">
                          <a:effectLst/>
                          <a:latin typeface="+mn-lt"/>
                          <a:cs typeface="Times New Roman" panose="02020603050405020304" pitchFamily="18" charset="0"/>
                        </a:rPr>
                        <a:t> grade </a:t>
                      </a:r>
                      <a:r>
                        <a:rPr lang="en-GB" sz="1100" b="0" u="sng" dirty="0">
                          <a:effectLst/>
                          <a:latin typeface="+mn-lt"/>
                          <a:cs typeface="Times New Roman" panose="02020603050405020304" pitchFamily="18" charset="0"/>
                        </a:rPr>
                        <a:t>&gt;</a:t>
                      </a:r>
                      <a:r>
                        <a:rPr lang="en-GB" sz="1100" b="0" dirty="0">
                          <a:effectLst/>
                          <a:latin typeface="+mn-lt"/>
                          <a:cs typeface="Times New Roman" panose="02020603050405020304" pitchFamily="18" charset="0"/>
                        </a:rPr>
                        <a:t>3, drug-related: </a:t>
                      </a:r>
                      <a:r>
                        <a:rPr lang="en-001" sz="1100" b="0" dirty="0">
                          <a:solidFill>
                            <a:prstClr val="black"/>
                          </a:solidFill>
                          <a:latin typeface="+mn-lt"/>
                        </a:rPr>
                        <a:t>malaise post injection, hospitalised, full recovery, continued LA, prob related</a:t>
                      </a:r>
                    </a:p>
                  </a:txBody>
                  <a:tcPr marL="68274" marR="68274" marT="0" marB="0"/>
                </a:tc>
                <a:tc hMerge="1">
                  <a:txBody>
                    <a:bodyPr/>
                    <a:lstStyle/>
                    <a:p>
                      <a:pPr algn="ctr">
                        <a:lnSpc>
                          <a:spcPct val="107000"/>
                        </a:lnSpc>
                        <a:spcAft>
                          <a:spcPts val="800"/>
                        </a:spcAft>
                        <a:buNone/>
                      </a:pPr>
                      <a:endParaRPr lang="en-001" sz="1100" dirty="0">
                        <a:effectLst/>
                        <a:latin typeface="Aptos" panose="020B0004020202020204" pitchFamily="34" charset="0"/>
                        <a:ea typeface="Aptos" panose="020B0004020202020204" pitchFamily="34" charset="0"/>
                        <a:cs typeface="Times New Roman" panose="02020603050405020304" pitchFamily="18" charset="0"/>
                      </a:endParaRPr>
                    </a:p>
                  </a:txBody>
                  <a:tcPr marL="68274" marR="68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ct val="107000"/>
                        </a:lnSpc>
                        <a:spcAft>
                          <a:spcPts val="800"/>
                        </a:spcAft>
                        <a:buNone/>
                      </a:pPr>
                      <a:endParaRPr lang="en-001" sz="1100" dirty="0">
                        <a:effectLst/>
                        <a:latin typeface="Aptos" panose="020B0004020202020204" pitchFamily="34" charset="0"/>
                        <a:ea typeface="Aptos" panose="020B0004020202020204" pitchFamily="34" charset="0"/>
                        <a:cs typeface="Times New Roman" panose="02020603050405020304" pitchFamily="18" charset="0"/>
                      </a:endParaRPr>
                    </a:p>
                  </a:txBody>
                  <a:tcPr marL="68274" marR="68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ct val="107000"/>
                        </a:lnSpc>
                        <a:spcAft>
                          <a:spcPts val="800"/>
                        </a:spcAft>
                        <a:buNone/>
                      </a:pPr>
                      <a:endParaRPr lang="en-001" sz="1100" dirty="0">
                        <a:effectLst/>
                        <a:latin typeface="Aptos" panose="020B0004020202020204" pitchFamily="34" charset="0"/>
                        <a:ea typeface="Aptos" panose="020B0004020202020204" pitchFamily="34" charset="0"/>
                        <a:cs typeface="Times New Roman" panose="02020603050405020304" pitchFamily="18" charset="0"/>
                      </a:endParaRPr>
                    </a:p>
                  </a:txBody>
                  <a:tcPr marL="68274" marR="68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3114393"/>
                  </a:ext>
                </a:extLst>
              </a:tr>
            </a:tbl>
          </a:graphicData>
        </a:graphic>
      </p:graphicFrame>
      <p:sp>
        <p:nvSpPr>
          <p:cNvPr id="10" name="TextBox 9">
            <a:extLst>
              <a:ext uri="{FF2B5EF4-FFF2-40B4-BE49-F238E27FC236}">
                <a16:creationId xmlns:a16="http://schemas.microsoft.com/office/drawing/2014/main" id="{108674B1-45BA-A15D-721C-FC385EDB746F}"/>
              </a:ext>
            </a:extLst>
          </p:cNvPr>
          <p:cNvSpPr txBox="1"/>
          <p:nvPr/>
        </p:nvSpPr>
        <p:spPr>
          <a:xfrm>
            <a:off x="1114656" y="5544805"/>
            <a:ext cx="7104535" cy="584775"/>
          </a:xfrm>
          <a:prstGeom prst="rect">
            <a:avLst/>
          </a:prstGeom>
          <a:solidFill>
            <a:schemeClr val="accent4">
              <a:lumMod val="20000"/>
              <a:lumOff val="80000"/>
            </a:schemeClr>
          </a:solidFill>
          <a:ln>
            <a:solidFill>
              <a:schemeClr val="tx1">
                <a:lumMod val="50000"/>
                <a:lumOff val="50000"/>
              </a:schemeClr>
            </a:solidFill>
          </a:ln>
        </p:spPr>
        <p:txBody>
          <a:bodyPr wrap="square" rtlCol="0">
            <a:spAutoFit/>
          </a:bodyPr>
          <a:lstStyle/>
          <a:p>
            <a:r>
              <a:rPr lang="en-001" sz="1600" b="1" dirty="0"/>
              <a:t>Injection site reactions: no ISR-related discontinuations</a:t>
            </a:r>
          </a:p>
          <a:p>
            <a:pPr marL="285750" indent="-285750">
              <a:buFont typeface="Arial" panose="020B0604020202020204" pitchFamily="34" charset="0"/>
              <a:buChar char="•"/>
            </a:pPr>
            <a:r>
              <a:rPr lang="en-001" sz="1600" dirty="0"/>
              <a:t>161 events from 100 (37%) participants, all grade 1</a:t>
            </a:r>
            <a:r>
              <a:rPr lang="en-US" sz="1600" dirty="0"/>
              <a:t> </a:t>
            </a:r>
            <a:r>
              <a:rPr lang="en-001" sz="1600" dirty="0"/>
              <a:t>&amp;</a:t>
            </a:r>
            <a:r>
              <a:rPr lang="en-US" sz="1600" dirty="0"/>
              <a:t> </a:t>
            </a:r>
            <a:r>
              <a:rPr lang="en-001" sz="1600" dirty="0"/>
              <a:t>2</a:t>
            </a:r>
          </a:p>
        </p:txBody>
      </p:sp>
      <p:pic>
        <p:nvPicPr>
          <p:cNvPr id="1030" name="Picture 6" descr="27+ Thousand Syringe Silhouette Royalty-Free Images, Stock Photos &amp;  Pictures | Shutterstock">
            <a:extLst>
              <a:ext uri="{FF2B5EF4-FFF2-40B4-BE49-F238E27FC236}">
                <a16:creationId xmlns:a16="http://schemas.microsoft.com/office/drawing/2014/main" id="{B26AA243-88E7-6BFD-5C27-E7E469430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54" y="5544805"/>
            <a:ext cx="527263" cy="52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9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3878E8C-8700-DC2B-A48A-D1EE7A0FB36E}"/>
              </a:ext>
            </a:extLst>
          </p:cNvPr>
          <p:cNvSpPr>
            <a:spLocks noGrp="1"/>
          </p:cNvSpPr>
          <p:nvPr>
            <p:ph type="title"/>
          </p:nvPr>
        </p:nvSpPr>
        <p:spPr>
          <a:xfrm>
            <a:off x="645720" y="639247"/>
            <a:ext cx="10096500" cy="1223964"/>
          </a:xfrm>
        </p:spPr>
        <p:txBody>
          <a:bodyPr>
            <a:normAutofit/>
          </a:bodyPr>
          <a:lstStyle/>
          <a:p>
            <a:r>
              <a:rPr lang="en-001" sz="4000" dirty="0"/>
              <a:t>Participant-reported outcomes</a:t>
            </a:r>
            <a:endParaRPr lang="en-GB" sz="4000" noProof="0" dirty="0"/>
          </a:p>
        </p:txBody>
      </p:sp>
      <p:sp>
        <p:nvSpPr>
          <p:cNvPr id="2" name="TextBox 1">
            <a:extLst>
              <a:ext uri="{FF2B5EF4-FFF2-40B4-BE49-F238E27FC236}">
                <a16:creationId xmlns:a16="http://schemas.microsoft.com/office/drawing/2014/main" id="{F17B0022-4365-E462-032D-497889DCC690}"/>
              </a:ext>
            </a:extLst>
          </p:cNvPr>
          <p:cNvSpPr txBox="1"/>
          <p:nvPr/>
        </p:nvSpPr>
        <p:spPr>
          <a:xfrm>
            <a:off x="8046720" y="3764268"/>
            <a:ext cx="3733583" cy="2585323"/>
          </a:xfrm>
          <a:prstGeom prst="rect">
            <a:avLst/>
          </a:prstGeom>
          <a:solidFill>
            <a:srgbClr val="FFC000"/>
          </a:solidFill>
          <a:ln>
            <a:solidFill>
              <a:schemeClr val="tx1">
                <a:lumMod val="50000"/>
                <a:lumOff val="50000"/>
              </a:schemeClr>
            </a:solidFill>
          </a:ln>
        </p:spPr>
        <p:txBody>
          <a:bodyPr wrap="square" rtlCol="0">
            <a:spAutoFit/>
          </a:bodyPr>
          <a:lstStyle/>
          <a:p>
            <a:endParaRPr lang="en-US" dirty="0"/>
          </a:p>
          <a:p>
            <a:r>
              <a:rPr lang="en-US" dirty="0"/>
              <a:t>In-depth interviews revealed </a:t>
            </a:r>
            <a:r>
              <a:rPr lang="en-US" b="1" dirty="0"/>
              <a:t>privacy</a:t>
            </a:r>
            <a:r>
              <a:rPr lang="en-US" dirty="0"/>
              <a:t> and </a:t>
            </a:r>
            <a:r>
              <a:rPr lang="en-US" b="1" dirty="0"/>
              <a:t>stigma reduction </a:t>
            </a:r>
            <a:r>
              <a:rPr lang="en-US" dirty="0"/>
              <a:t>as reasons for satisfaction with LA. </a:t>
            </a:r>
          </a:p>
          <a:p>
            <a:endParaRPr lang="en-US" dirty="0"/>
          </a:p>
          <a:p>
            <a:r>
              <a:rPr lang="en-US" dirty="0"/>
              <a:t>Please see e-Poster for qualitative analysis: EP0539</a:t>
            </a:r>
          </a:p>
          <a:p>
            <a:endParaRPr lang="en-001" dirty="0"/>
          </a:p>
        </p:txBody>
      </p:sp>
      <p:graphicFrame>
        <p:nvGraphicFramePr>
          <p:cNvPr id="4" name="Table 3">
            <a:extLst>
              <a:ext uri="{FF2B5EF4-FFF2-40B4-BE49-F238E27FC236}">
                <a16:creationId xmlns:a16="http://schemas.microsoft.com/office/drawing/2014/main" id="{E1DA7A78-6503-A28F-6497-81215F5B17F0}"/>
              </a:ext>
            </a:extLst>
          </p:cNvPr>
          <p:cNvGraphicFramePr>
            <a:graphicFrameLocks noGrp="1"/>
          </p:cNvGraphicFramePr>
          <p:nvPr>
            <p:extLst>
              <p:ext uri="{D42A27DB-BD31-4B8C-83A1-F6EECF244321}">
                <p14:modId xmlns:p14="http://schemas.microsoft.com/office/powerpoint/2010/main" val="789359276"/>
              </p:ext>
            </p:extLst>
          </p:nvPr>
        </p:nvGraphicFramePr>
        <p:xfrm>
          <a:off x="645720" y="1616404"/>
          <a:ext cx="10489126" cy="1651176"/>
        </p:xfrm>
        <a:graphic>
          <a:graphicData uri="http://schemas.openxmlformats.org/drawingml/2006/table">
            <a:tbl>
              <a:tblPr firstRow="1" firstCol="1" bandRow="1">
                <a:tableStyleId>{5940675A-B579-460E-94D1-54222C63F5DA}</a:tableStyleId>
              </a:tblPr>
              <a:tblGrid>
                <a:gridCol w="2637139">
                  <a:extLst>
                    <a:ext uri="{9D8B030D-6E8A-4147-A177-3AD203B41FA5}">
                      <a16:colId xmlns:a16="http://schemas.microsoft.com/office/drawing/2014/main" val="2772525448"/>
                    </a:ext>
                  </a:extLst>
                </a:gridCol>
                <a:gridCol w="1975233">
                  <a:extLst>
                    <a:ext uri="{9D8B030D-6E8A-4147-A177-3AD203B41FA5}">
                      <a16:colId xmlns:a16="http://schemas.microsoft.com/office/drawing/2014/main" val="3515387678"/>
                    </a:ext>
                  </a:extLst>
                </a:gridCol>
                <a:gridCol w="1975233">
                  <a:extLst>
                    <a:ext uri="{9D8B030D-6E8A-4147-A177-3AD203B41FA5}">
                      <a16:colId xmlns:a16="http://schemas.microsoft.com/office/drawing/2014/main" val="3558646504"/>
                    </a:ext>
                  </a:extLst>
                </a:gridCol>
                <a:gridCol w="2639470">
                  <a:extLst>
                    <a:ext uri="{9D8B030D-6E8A-4147-A177-3AD203B41FA5}">
                      <a16:colId xmlns:a16="http://schemas.microsoft.com/office/drawing/2014/main" val="3789225881"/>
                    </a:ext>
                  </a:extLst>
                </a:gridCol>
                <a:gridCol w="1262051">
                  <a:extLst>
                    <a:ext uri="{9D8B030D-6E8A-4147-A177-3AD203B41FA5}">
                      <a16:colId xmlns:a16="http://schemas.microsoft.com/office/drawing/2014/main" val="4036504596"/>
                    </a:ext>
                  </a:extLst>
                </a:gridCol>
              </a:tblGrid>
              <a:tr h="631620">
                <a:tc>
                  <a:txBody>
                    <a:bodyPr/>
                    <a:lstStyle/>
                    <a:p>
                      <a:pPr>
                        <a:lnSpc>
                          <a:spcPct val="107000"/>
                        </a:lnSpc>
                        <a:spcAft>
                          <a:spcPts val="800"/>
                        </a:spcAft>
                        <a:buNone/>
                      </a:pPr>
                      <a:r>
                        <a:rPr lang="en-GB" sz="1600">
                          <a:effectLst/>
                        </a:rPr>
                        <a:t> </a:t>
                      </a:r>
                      <a:endParaRPr lang="en-001" sz="16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b="1" dirty="0">
                          <a:effectLst/>
                        </a:rPr>
                        <a:t>CAB+RPV LA</a:t>
                      </a:r>
                      <a:br>
                        <a:rPr lang="en-GB" sz="1600" b="1" dirty="0">
                          <a:effectLst/>
                        </a:rPr>
                      </a:br>
                      <a:r>
                        <a:rPr lang="en-GB" sz="1600" b="1" dirty="0">
                          <a:effectLst/>
                        </a:rPr>
                        <a:t>Mean (SD)</a:t>
                      </a:r>
                      <a:endParaRPr lang="en-001" sz="16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b="1" dirty="0">
                          <a:effectLst/>
                        </a:rPr>
                        <a:t>Oral ART </a:t>
                      </a:r>
                      <a:br>
                        <a:rPr lang="en-GB" sz="1600" b="1" dirty="0">
                          <a:effectLst/>
                        </a:rPr>
                      </a:br>
                      <a:r>
                        <a:rPr lang="en-GB" sz="1600" b="1" dirty="0">
                          <a:effectLst/>
                        </a:rPr>
                        <a:t>Mean (SD)</a:t>
                      </a:r>
                      <a:endParaRPr lang="en-001" sz="1600" b="1"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b="1" dirty="0">
                          <a:effectLst/>
                        </a:rPr>
                        <a:t>Site-adjusted mean difference (95% CI)</a:t>
                      </a:r>
                      <a:endParaRPr lang="en-001" sz="16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b="1" dirty="0">
                          <a:effectLst/>
                        </a:rPr>
                        <a:t>P-value</a:t>
                      </a:r>
                      <a:endParaRPr lang="en-001" sz="16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1498141"/>
                  </a:ext>
                </a:extLst>
              </a:tr>
              <a:tr h="422854">
                <a:tc>
                  <a:txBody>
                    <a:bodyPr/>
                    <a:lstStyle/>
                    <a:p>
                      <a:pPr>
                        <a:lnSpc>
                          <a:spcPct val="107000"/>
                        </a:lnSpc>
                        <a:spcAft>
                          <a:spcPts val="800"/>
                        </a:spcAft>
                        <a:buNone/>
                      </a:pPr>
                      <a:r>
                        <a:rPr lang="en-GB" sz="1600" b="1">
                          <a:effectLst/>
                        </a:rPr>
                        <a:t>Baseline</a:t>
                      </a:r>
                      <a:br>
                        <a:rPr lang="en-GB" sz="1600" b="1">
                          <a:effectLst/>
                        </a:rPr>
                      </a:br>
                      <a:r>
                        <a:rPr lang="en-GB" sz="1600" b="1">
                          <a:effectLst/>
                        </a:rPr>
                        <a:t>(HIVTSQs)</a:t>
                      </a:r>
                      <a:endParaRPr lang="en-001" sz="1600" b="1">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dirty="0">
                          <a:effectLst/>
                        </a:rPr>
                        <a:t>66.1 (7.8)</a:t>
                      </a:r>
                      <a:endParaRPr lang="en-001" sz="1600"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dirty="0">
                          <a:effectLst/>
                        </a:rPr>
                        <a:t>64.5 (10.0)</a:t>
                      </a:r>
                      <a:endParaRPr lang="en-001" sz="1600"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dirty="0">
                          <a:effectLst/>
                        </a:rPr>
                        <a:t> </a:t>
                      </a:r>
                      <a:endParaRPr lang="en-001" sz="16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600">
                          <a:effectLst/>
                        </a:rPr>
                        <a:t> </a:t>
                      </a:r>
                      <a:endParaRPr lang="en-001" sz="16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6607543"/>
                  </a:ext>
                </a:extLst>
              </a:tr>
              <a:tr h="422854">
                <a:tc>
                  <a:txBody>
                    <a:bodyPr/>
                    <a:lstStyle/>
                    <a:p>
                      <a:pPr>
                        <a:lnSpc>
                          <a:spcPct val="107000"/>
                        </a:lnSpc>
                        <a:spcAft>
                          <a:spcPts val="800"/>
                        </a:spcAft>
                        <a:buNone/>
                      </a:pPr>
                      <a:r>
                        <a:rPr lang="en-GB" sz="1600" b="1" dirty="0">
                          <a:effectLst/>
                        </a:rPr>
                        <a:t>Change at week 48</a:t>
                      </a:r>
                      <a:br>
                        <a:rPr lang="en-GB" sz="1600" b="1" dirty="0">
                          <a:effectLst/>
                        </a:rPr>
                      </a:br>
                      <a:r>
                        <a:rPr lang="en-GB" sz="1600" b="1" dirty="0">
                          <a:effectLst/>
                        </a:rPr>
                        <a:t>(</a:t>
                      </a:r>
                      <a:r>
                        <a:rPr lang="en-GB" sz="1600" b="1" dirty="0" err="1">
                          <a:effectLst/>
                        </a:rPr>
                        <a:t>HIVTSQc</a:t>
                      </a:r>
                      <a:r>
                        <a:rPr lang="en-GB" sz="1600" b="1" dirty="0">
                          <a:effectLst/>
                        </a:rPr>
                        <a:t>)</a:t>
                      </a:r>
                      <a:endParaRPr lang="en-001" sz="16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dirty="0">
                          <a:effectLst/>
                        </a:rPr>
                        <a:t>35.1 (1.8)</a:t>
                      </a:r>
                      <a:endParaRPr lang="en-001" sz="1600"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dirty="0">
                          <a:effectLst/>
                        </a:rPr>
                        <a:t>32.3 (7.5)</a:t>
                      </a:r>
                      <a:endParaRPr lang="en-001" sz="1600" dirty="0">
                        <a:solidFill>
                          <a:schemeClr val="bg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600" dirty="0">
                          <a:effectLst/>
                        </a:rPr>
                        <a:t>+2.9 (2.1 – 3.7)</a:t>
                      </a:r>
                      <a:endParaRPr lang="en-001" sz="16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en-GB" sz="1600" dirty="0">
                          <a:effectLst/>
                        </a:rPr>
                        <a:t>&lt;0.0001</a:t>
                      </a:r>
                      <a:endParaRPr lang="en-001" sz="16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2845825"/>
                  </a:ext>
                </a:extLst>
              </a:tr>
            </a:tbl>
          </a:graphicData>
        </a:graphic>
      </p:graphicFrame>
      <p:graphicFrame>
        <p:nvGraphicFramePr>
          <p:cNvPr id="5" name="Chart 4">
            <a:extLst>
              <a:ext uri="{FF2B5EF4-FFF2-40B4-BE49-F238E27FC236}">
                <a16:creationId xmlns:a16="http://schemas.microsoft.com/office/drawing/2014/main" id="{5CA6C6E0-EAC5-E746-9279-2595808B8832}"/>
              </a:ext>
            </a:extLst>
          </p:cNvPr>
          <p:cNvGraphicFramePr/>
          <p:nvPr>
            <p:extLst>
              <p:ext uri="{D42A27DB-BD31-4B8C-83A1-F6EECF244321}">
                <p14:modId xmlns:p14="http://schemas.microsoft.com/office/powerpoint/2010/main" val="3761511191"/>
              </p:ext>
            </p:extLst>
          </p:nvPr>
        </p:nvGraphicFramePr>
        <p:xfrm>
          <a:off x="4182133" y="3764268"/>
          <a:ext cx="3416300" cy="31990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73DE2EA-C25C-BC9A-A93A-01717A18C7B5}"/>
              </a:ext>
            </a:extLst>
          </p:cNvPr>
          <p:cNvSpPr txBox="1"/>
          <p:nvPr/>
        </p:nvSpPr>
        <p:spPr>
          <a:xfrm>
            <a:off x="645720" y="3764268"/>
            <a:ext cx="3416300" cy="1477328"/>
          </a:xfrm>
          <a:prstGeom prst="rect">
            <a:avLst/>
          </a:prstGeom>
          <a:noFill/>
        </p:spPr>
        <p:txBody>
          <a:bodyPr wrap="square" rtlCol="0">
            <a:spAutoFit/>
          </a:bodyPr>
          <a:lstStyle/>
          <a:p>
            <a:r>
              <a:rPr lang="en-001" b="1" dirty="0"/>
              <a:t>Treatment preference:</a:t>
            </a:r>
          </a:p>
          <a:p>
            <a:r>
              <a:rPr lang="en-001" dirty="0"/>
              <a:t>249/266 (94%) participants who switched to CAB + RPV LA preferred it to oral therapy  </a:t>
            </a:r>
          </a:p>
        </p:txBody>
      </p:sp>
    </p:spTree>
    <p:extLst>
      <p:ext uri="{BB962C8B-B14F-4D97-AF65-F5344CB8AC3E}">
        <p14:creationId xmlns:p14="http://schemas.microsoft.com/office/powerpoint/2010/main" val="2097455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AC08D04C-0BF7-A53C-0008-8B13C2F115F0}"/>
              </a:ext>
            </a:extLst>
          </p:cNvPr>
          <p:cNvSpPr>
            <a:spLocks noGrp="1"/>
          </p:cNvSpPr>
          <p:nvPr>
            <p:ph type="title"/>
          </p:nvPr>
        </p:nvSpPr>
        <p:spPr>
          <a:xfrm>
            <a:off x="752599" y="722375"/>
            <a:ext cx="10096500" cy="1223964"/>
          </a:xfrm>
        </p:spPr>
        <p:txBody>
          <a:bodyPr>
            <a:normAutofit/>
          </a:bodyPr>
          <a:lstStyle/>
          <a:p>
            <a:r>
              <a:rPr lang="en-001" sz="4000" dirty="0">
                <a:latin typeface="+mn-lt"/>
              </a:rPr>
              <a:t>Conclusion</a:t>
            </a:r>
            <a:endParaRPr lang="en-GB" sz="4000" noProof="0" dirty="0">
              <a:latin typeface="+mn-lt"/>
            </a:endParaRPr>
          </a:p>
        </p:txBody>
      </p:sp>
      <p:sp>
        <p:nvSpPr>
          <p:cNvPr id="4" name="Content Placeholder 2">
            <a:extLst>
              <a:ext uri="{FF2B5EF4-FFF2-40B4-BE49-F238E27FC236}">
                <a16:creationId xmlns:a16="http://schemas.microsoft.com/office/drawing/2014/main" id="{A9A01479-12DE-D8B7-0BB6-62A97EB488A6}"/>
              </a:ext>
            </a:extLst>
          </p:cNvPr>
          <p:cNvSpPr txBox="1">
            <a:spLocks/>
          </p:cNvSpPr>
          <p:nvPr/>
        </p:nvSpPr>
        <p:spPr>
          <a:xfrm>
            <a:off x="475670" y="1633673"/>
            <a:ext cx="11411530" cy="4853624"/>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spcAft>
                <a:spcPts val="600"/>
              </a:spcAft>
              <a:buFont typeface="+mj-lt"/>
              <a:buAutoNum type="arabicPeriod"/>
            </a:pPr>
            <a:r>
              <a:rPr lang="en-001" b="1" dirty="0"/>
              <a:t>High efficacy: </a:t>
            </a:r>
            <a:r>
              <a:rPr lang="en-US" b="1" dirty="0"/>
              <a:t>CAB+RPV LA 2-monthly was non-inferior to dolutegravir-based therapy in an African population with</a:t>
            </a:r>
            <a:r>
              <a:rPr lang="en-001" b="1" dirty="0"/>
              <a:t> prior sub-optimal HIV control</a:t>
            </a:r>
          </a:p>
          <a:p>
            <a:pPr lvl="1">
              <a:spcBef>
                <a:spcPts val="600"/>
              </a:spcBef>
              <a:spcAft>
                <a:spcPts val="600"/>
              </a:spcAft>
              <a:buFont typeface="Wingdings" pitchFamily="2" charset="2"/>
              <a:buChar char="§"/>
            </a:pPr>
            <a:r>
              <a:rPr lang="en-001" dirty="0"/>
              <a:t>Ach</a:t>
            </a:r>
            <a:r>
              <a:rPr lang="en-US" dirty="0" err="1"/>
              <a:t>ie</a:t>
            </a:r>
            <a:r>
              <a:rPr lang="en-001" dirty="0"/>
              <a:t>ved without baseline resistance testing </a:t>
            </a:r>
          </a:p>
          <a:p>
            <a:pPr marL="342900" indent="-342900">
              <a:spcBef>
                <a:spcPts val="600"/>
              </a:spcBef>
              <a:spcAft>
                <a:spcPts val="600"/>
              </a:spcAft>
              <a:buFont typeface="+mj-lt"/>
              <a:buAutoNum type="arabicPeriod"/>
            </a:pPr>
            <a:r>
              <a:rPr lang="en-001" b="1" dirty="0"/>
              <a:t>Five </a:t>
            </a:r>
            <a:r>
              <a:rPr lang="en-US" b="1" dirty="0"/>
              <a:t>virological failure events </a:t>
            </a:r>
            <a:r>
              <a:rPr lang="en-001" b="1" dirty="0"/>
              <a:t>on </a:t>
            </a:r>
            <a:r>
              <a:rPr lang="en-US" b="1" dirty="0"/>
              <a:t>CAB+RPV LA</a:t>
            </a:r>
            <a:endParaRPr lang="en-001" b="1" dirty="0"/>
          </a:p>
          <a:p>
            <a:pPr lvl="1">
              <a:spcBef>
                <a:spcPts val="600"/>
              </a:spcBef>
              <a:spcAft>
                <a:spcPts val="600"/>
              </a:spcAft>
              <a:buFont typeface="Wingdings" pitchFamily="2" charset="2"/>
              <a:buChar char="§"/>
            </a:pPr>
            <a:r>
              <a:rPr lang="en-001" dirty="0"/>
              <a:t>Frequency &lt;2%</a:t>
            </a:r>
          </a:p>
          <a:p>
            <a:pPr lvl="1">
              <a:spcBef>
                <a:spcPts val="600"/>
              </a:spcBef>
              <a:spcAft>
                <a:spcPts val="600"/>
              </a:spcAft>
              <a:buFont typeface="Wingdings" pitchFamily="2" charset="2"/>
              <a:buChar char="§"/>
            </a:pPr>
            <a:r>
              <a:rPr lang="en-001" dirty="0"/>
              <a:t>High consequence resistance-associated mutations at the time of VF</a:t>
            </a:r>
          </a:p>
          <a:p>
            <a:pPr lvl="1">
              <a:spcBef>
                <a:spcPts val="600"/>
              </a:spcBef>
              <a:spcAft>
                <a:spcPts val="600"/>
              </a:spcAft>
              <a:buFont typeface="Wingdings" pitchFamily="2" charset="2"/>
              <a:buChar char="§"/>
            </a:pPr>
            <a:r>
              <a:rPr lang="en-001" dirty="0"/>
              <a:t>All resuppressed on oral ART, 4/4 on once daily TLD</a:t>
            </a:r>
          </a:p>
          <a:p>
            <a:pPr marL="342900" indent="-342900">
              <a:spcBef>
                <a:spcPts val="600"/>
              </a:spcBef>
              <a:spcAft>
                <a:spcPts val="600"/>
              </a:spcAft>
              <a:buFont typeface="+mj-lt"/>
              <a:buAutoNum type="arabicPeriod"/>
            </a:pPr>
            <a:r>
              <a:rPr lang="en-001" b="1" dirty="0"/>
              <a:t>Fewer total episodes of </a:t>
            </a:r>
            <a:r>
              <a:rPr lang="en-US" b="1" dirty="0"/>
              <a:t>viraemia</a:t>
            </a:r>
            <a:r>
              <a:rPr lang="en-001" b="1" dirty="0"/>
              <a:t> on CAB+RPV LA</a:t>
            </a:r>
            <a:r>
              <a:rPr lang="en-US" b="1" dirty="0"/>
              <a:t>, relevant for transmission</a:t>
            </a:r>
            <a:endParaRPr lang="en-001" b="1" dirty="0"/>
          </a:p>
          <a:p>
            <a:pPr marL="342900" indent="-342900">
              <a:spcBef>
                <a:spcPts val="600"/>
              </a:spcBef>
              <a:spcAft>
                <a:spcPts val="600"/>
              </a:spcAft>
              <a:buFont typeface="+mj-lt"/>
              <a:buAutoNum type="arabicPeriod"/>
            </a:pPr>
            <a:r>
              <a:rPr lang="en-001" b="1" dirty="0"/>
              <a:t>Well tolerated, safe, preferred by 94%</a:t>
            </a:r>
          </a:p>
          <a:p>
            <a:pPr marL="342900" indent="-342900">
              <a:spcBef>
                <a:spcPts val="600"/>
              </a:spcBef>
              <a:spcAft>
                <a:spcPts val="600"/>
              </a:spcAft>
              <a:buFont typeface="+mj-lt"/>
              <a:buAutoNum type="arabicPeriod"/>
            </a:pPr>
            <a:r>
              <a:rPr lang="en-001" b="1" dirty="0"/>
              <a:t>Long-acting treatment has an important role as a management option in people who struggle with daily pill-taking in Africa </a:t>
            </a:r>
          </a:p>
        </p:txBody>
      </p:sp>
    </p:spTree>
    <p:extLst>
      <p:ext uri="{BB962C8B-B14F-4D97-AF65-F5344CB8AC3E}">
        <p14:creationId xmlns:p14="http://schemas.microsoft.com/office/powerpoint/2010/main" val="3477189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ome -">
            <a:extLst>
              <a:ext uri="{FF2B5EF4-FFF2-40B4-BE49-F238E27FC236}">
                <a16:creationId xmlns:a16="http://schemas.microsoft.com/office/drawing/2014/main" id="{6D9FB30C-B4DD-E8FE-851B-9EB55EC37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786" y="4515645"/>
            <a:ext cx="2329601" cy="88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1EF5A94-9DAB-80B8-8329-78598333F2DD}"/>
              </a:ext>
            </a:extLst>
          </p:cNvPr>
          <p:cNvPicPr>
            <a:picLocks noChangeAspect="1"/>
          </p:cNvPicPr>
          <p:nvPr/>
        </p:nvPicPr>
        <p:blipFill>
          <a:blip r:embed="rId4"/>
          <a:stretch>
            <a:fillRect/>
          </a:stretch>
        </p:blipFill>
        <p:spPr>
          <a:xfrm>
            <a:off x="5779421" y="3269256"/>
            <a:ext cx="1878975" cy="1246389"/>
          </a:xfrm>
          <a:prstGeom prst="rect">
            <a:avLst/>
          </a:prstGeom>
        </p:spPr>
      </p:pic>
      <p:pic>
        <p:nvPicPr>
          <p:cNvPr id="18" name="Picture 17">
            <a:extLst>
              <a:ext uri="{FF2B5EF4-FFF2-40B4-BE49-F238E27FC236}">
                <a16:creationId xmlns:a16="http://schemas.microsoft.com/office/drawing/2014/main" id="{879F5AA1-325A-DBA3-8766-7394E19E7235}"/>
              </a:ext>
            </a:extLst>
          </p:cNvPr>
          <p:cNvPicPr>
            <a:picLocks noChangeAspect="1"/>
          </p:cNvPicPr>
          <p:nvPr/>
        </p:nvPicPr>
        <p:blipFill>
          <a:blip r:embed="rId5"/>
          <a:stretch>
            <a:fillRect/>
          </a:stretch>
        </p:blipFill>
        <p:spPr>
          <a:xfrm>
            <a:off x="3824894" y="4773441"/>
            <a:ext cx="2661686" cy="852774"/>
          </a:xfrm>
          <a:prstGeom prst="rect">
            <a:avLst/>
          </a:prstGeom>
        </p:spPr>
      </p:pic>
      <p:pic>
        <p:nvPicPr>
          <p:cNvPr id="19" name="Picture 18">
            <a:extLst>
              <a:ext uri="{FF2B5EF4-FFF2-40B4-BE49-F238E27FC236}">
                <a16:creationId xmlns:a16="http://schemas.microsoft.com/office/drawing/2014/main" id="{6587565E-EE40-C7EE-84DE-B170F3CD7620}"/>
              </a:ext>
            </a:extLst>
          </p:cNvPr>
          <p:cNvPicPr>
            <a:picLocks noChangeAspect="1"/>
          </p:cNvPicPr>
          <p:nvPr/>
        </p:nvPicPr>
        <p:blipFill>
          <a:blip r:embed="rId6"/>
          <a:stretch>
            <a:fillRect/>
          </a:stretch>
        </p:blipFill>
        <p:spPr>
          <a:xfrm>
            <a:off x="3824894" y="3408952"/>
            <a:ext cx="1648199" cy="1265817"/>
          </a:xfrm>
          <a:prstGeom prst="rect">
            <a:avLst/>
          </a:prstGeom>
        </p:spPr>
      </p:pic>
      <p:pic>
        <p:nvPicPr>
          <p:cNvPr id="20" name="Picture 19">
            <a:extLst>
              <a:ext uri="{FF2B5EF4-FFF2-40B4-BE49-F238E27FC236}">
                <a16:creationId xmlns:a16="http://schemas.microsoft.com/office/drawing/2014/main" id="{100EF345-0ECA-F281-D138-4C1E0C861090}"/>
              </a:ext>
            </a:extLst>
          </p:cNvPr>
          <p:cNvPicPr>
            <a:picLocks noChangeAspect="1"/>
          </p:cNvPicPr>
          <p:nvPr/>
        </p:nvPicPr>
        <p:blipFill>
          <a:blip r:embed="rId7"/>
          <a:stretch>
            <a:fillRect/>
          </a:stretch>
        </p:blipFill>
        <p:spPr>
          <a:xfrm>
            <a:off x="6940255" y="4756249"/>
            <a:ext cx="2139855" cy="659789"/>
          </a:xfrm>
          <a:prstGeom prst="rect">
            <a:avLst/>
          </a:prstGeom>
        </p:spPr>
      </p:pic>
      <p:pic>
        <p:nvPicPr>
          <p:cNvPr id="21" name="Picture 20">
            <a:extLst>
              <a:ext uri="{FF2B5EF4-FFF2-40B4-BE49-F238E27FC236}">
                <a16:creationId xmlns:a16="http://schemas.microsoft.com/office/drawing/2014/main" id="{E9B3EB81-732A-73F9-B549-72A3BB065FA3}"/>
              </a:ext>
            </a:extLst>
          </p:cNvPr>
          <p:cNvPicPr>
            <a:picLocks noChangeAspect="1"/>
          </p:cNvPicPr>
          <p:nvPr/>
        </p:nvPicPr>
        <p:blipFill>
          <a:blip r:embed="rId8"/>
          <a:stretch>
            <a:fillRect/>
          </a:stretch>
        </p:blipFill>
        <p:spPr>
          <a:xfrm>
            <a:off x="7824813" y="3460008"/>
            <a:ext cx="3604862" cy="829773"/>
          </a:xfrm>
          <a:prstGeom prst="rect">
            <a:avLst/>
          </a:prstGeom>
        </p:spPr>
      </p:pic>
      <p:pic>
        <p:nvPicPr>
          <p:cNvPr id="22" name="Picture 21">
            <a:extLst>
              <a:ext uri="{FF2B5EF4-FFF2-40B4-BE49-F238E27FC236}">
                <a16:creationId xmlns:a16="http://schemas.microsoft.com/office/drawing/2014/main" id="{CF9E0455-CDF3-48BC-6C61-4599437BDD9A}"/>
              </a:ext>
            </a:extLst>
          </p:cNvPr>
          <p:cNvPicPr>
            <a:picLocks noChangeAspect="1"/>
          </p:cNvPicPr>
          <p:nvPr/>
        </p:nvPicPr>
        <p:blipFill>
          <a:blip r:embed="rId9"/>
          <a:srcRect l="65159"/>
          <a:stretch>
            <a:fillRect/>
          </a:stretch>
        </p:blipFill>
        <p:spPr>
          <a:xfrm>
            <a:off x="10698586" y="5674946"/>
            <a:ext cx="1261368" cy="906340"/>
          </a:xfrm>
          <a:prstGeom prst="rect">
            <a:avLst/>
          </a:prstGeom>
        </p:spPr>
      </p:pic>
      <p:pic>
        <p:nvPicPr>
          <p:cNvPr id="23" name="Picture 22">
            <a:extLst>
              <a:ext uri="{FF2B5EF4-FFF2-40B4-BE49-F238E27FC236}">
                <a16:creationId xmlns:a16="http://schemas.microsoft.com/office/drawing/2014/main" id="{3A732ED9-8030-062F-1DF3-64287637D860}"/>
              </a:ext>
            </a:extLst>
          </p:cNvPr>
          <p:cNvPicPr>
            <a:picLocks noChangeAspect="1"/>
          </p:cNvPicPr>
          <p:nvPr/>
        </p:nvPicPr>
        <p:blipFill>
          <a:blip r:embed="rId10"/>
          <a:stretch>
            <a:fillRect/>
          </a:stretch>
        </p:blipFill>
        <p:spPr>
          <a:xfrm>
            <a:off x="5856285" y="5701326"/>
            <a:ext cx="1593223" cy="1073313"/>
          </a:xfrm>
          <a:prstGeom prst="rect">
            <a:avLst/>
          </a:prstGeom>
        </p:spPr>
      </p:pic>
      <p:pic>
        <p:nvPicPr>
          <p:cNvPr id="24" name="Picture 23">
            <a:extLst>
              <a:ext uri="{FF2B5EF4-FFF2-40B4-BE49-F238E27FC236}">
                <a16:creationId xmlns:a16="http://schemas.microsoft.com/office/drawing/2014/main" id="{E3E93958-AA05-D32A-1931-1988E2DB0312}"/>
              </a:ext>
            </a:extLst>
          </p:cNvPr>
          <p:cNvPicPr>
            <a:picLocks noChangeAspect="1"/>
          </p:cNvPicPr>
          <p:nvPr/>
        </p:nvPicPr>
        <p:blipFill>
          <a:blip r:embed="rId11"/>
          <a:stretch>
            <a:fillRect/>
          </a:stretch>
        </p:blipFill>
        <p:spPr>
          <a:xfrm>
            <a:off x="4066075" y="5976595"/>
            <a:ext cx="1713346" cy="604691"/>
          </a:xfrm>
          <a:prstGeom prst="rect">
            <a:avLst/>
          </a:prstGeom>
          <a:solidFill>
            <a:schemeClr val="bg1"/>
          </a:solidFill>
        </p:spPr>
      </p:pic>
      <p:sp>
        <p:nvSpPr>
          <p:cNvPr id="28" name="Title 5">
            <a:extLst>
              <a:ext uri="{FF2B5EF4-FFF2-40B4-BE49-F238E27FC236}">
                <a16:creationId xmlns:a16="http://schemas.microsoft.com/office/drawing/2014/main" id="{216340AF-61F4-EE2C-B629-8E9B3198EE18}"/>
              </a:ext>
            </a:extLst>
          </p:cNvPr>
          <p:cNvSpPr txBox="1">
            <a:spLocks/>
          </p:cNvSpPr>
          <p:nvPr/>
        </p:nvSpPr>
        <p:spPr>
          <a:xfrm>
            <a:off x="490855" y="551956"/>
            <a:ext cx="10096500"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001" sz="4000" b="1" i="0" u="none" strike="noStrike" kern="1200" cap="none" spc="0" normalizeH="0" baseline="0" noProof="0" dirty="0">
                <a:ln>
                  <a:noFill/>
                </a:ln>
                <a:solidFill>
                  <a:srgbClr val="CC0022"/>
                </a:solidFill>
                <a:effectLst/>
                <a:uLnTx/>
                <a:uFillTx/>
                <a:latin typeface="Verdana"/>
                <a:ea typeface="+mj-ea"/>
                <a:cs typeface="+mj-cs"/>
              </a:rPr>
              <a:t>Acknowledgements</a:t>
            </a:r>
            <a:endParaRPr kumimoji="0" lang="en-GB" sz="4000" b="1" i="0" u="none" strike="noStrike" kern="1200" cap="none" spc="0" normalizeH="0" baseline="0" noProof="0" dirty="0">
              <a:ln>
                <a:noFill/>
              </a:ln>
              <a:solidFill>
                <a:srgbClr val="CC0022"/>
              </a:solidFill>
              <a:effectLst/>
              <a:uLnTx/>
              <a:uFillTx/>
              <a:latin typeface="Verdana"/>
              <a:ea typeface="+mj-ea"/>
              <a:cs typeface="+mj-cs"/>
            </a:endParaRPr>
          </a:p>
        </p:txBody>
      </p:sp>
      <p:sp>
        <p:nvSpPr>
          <p:cNvPr id="29" name="TextBox 28">
            <a:extLst>
              <a:ext uri="{FF2B5EF4-FFF2-40B4-BE49-F238E27FC236}">
                <a16:creationId xmlns:a16="http://schemas.microsoft.com/office/drawing/2014/main" id="{F5FC0BD1-B2B9-1CAA-CEB7-A9FFA10664BE}"/>
              </a:ext>
            </a:extLst>
          </p:cNvPr>
          <p:cNvSpPr txBox="1"/>
          <p:nvPr/>
        </p:nvSpPr>
        <p:spPr>
          <a:xfrm>
            <a:off x="4006733" y="1271816"/>
            <a:ext cx="7303325" cy="1938992"/>
          </a:xfrm>
          <a:prstGeom prst="rect">
            <a:avLst/>
          </a:prstGeom>
          <a:noFill/>
        </p:spPr>
        <p:txBody>
          <a:bodyPr wrap="square" rtlCol="0">
            <a:spAutoFit/>
          </a:bodyPr>
          <a:lstStyle/>
          <a:p>
            <a:pPr marL="342900" indent="-342900">
              <a:buFont typeface="Wingdings" pitchFamily="2" charset="2"/>
              <a:buChar char="§"/>
            </a:pPr>
            <a:r>
              <a:rPr lang="en-001" sz="2000" b="1" dirty="0"/>
              <a:t>Participants</a:t>
            </a:r>
          </a:p>
          <a:p>
            <a:pPr marL="342900" indent="-342900">
              <a:buFont typeface="Wingdings" pitchFamily="2" charset="2"/>
              <a:buChar char="§"/>
            </a:pPr>
            <a:r>
              <a:rPr lang="en-001" sz="2000" dirty="0"/>
              <a:t>Study teams and collaborators</a:t>
            </a:r>
          </a:p>
          <a:p>
            <a:pPr marL="342900" indent="-342900">
              <a:buFont typeface="Wingdings" pitchFamily="2" charset="2"/>
              <a:buChar char="§"/>
            </a:pPr>
            <a:r>
              <a:rPr lang="en-001" sz="2000" dirty="0"/>
              <a:t>Community Advisory Boards</a:t>
            </a:r>
          </a:p>
          <a:p>
            <a:pPr marL="342900" indent="-342900">
              <a:buFont typeface="Wingdings" pitchFamily="2" charset="2"/>
              <a:buChar char="§"/>
            </a:pPr>
            <a:r>
              <a:rPr lang="en-001" sz="2000" dirty="0"/>
              <a:t>Regulatory authorities</a:t>
            </a:r>
          </a:p>
          <a:p>
            <a:pPr marL="342900" indent="-342900">
              <a:buFont typeface="Wingdings" pitchFamily="2" charset="2"/>
              <a:buChar char="§"/>
            </a:pPr>
            <a:r>
              <a:rPr lang="en-001" sz="2000" dirty="0"/>
              <a:t>Indepe</a:t>
            </a:r>
            <a:r>
              <a:rPr lang="en-US" sz="2000" dirty="0"/>
              <a:t>n</a:t>
            </a:r>
            <a:r>
              <a:rPr lang="en-001" sz="2000" dirty="0"/>
              <a:t>dent Data and Safety Monitoring Committee</a:t>
            </a:r>
          </a:p>
          <a:p>
            <a:pPr marL="342900" indent="-342900">
              <a:buFont typeface="Wingdings" pitchFamily="2" charset="2"/>
              <a:buChar char="§"/>
            </a:pPr>
            <a:r>
              <a:rPr lang="en-001" sz="2000" dirty="0"/>
              <a:t>Trial Steering Committee</a:t>
            </a:r>
          </a:p>
        </p:txBody>
      </p:sp>
      <p:sp>
        <p:nvSpPr>
          <p:cNvPr id="2" name="TextBox 1">
            <a:extLst>
              <a:ext uri="{FF2B5EF4-FFF2-40B4-BE49-F238E27FC236}">
                <a16:creationId xmlns:a16="http://schemas.microsoft.com/office/drawing/2014/main" id="{C00132ED-8437-8661-5BD0-9CAD75B8C5AC}"/>
              </a:ext>
            </a:extLst>
          </p:cNvPr>
          <p:cNvSpPr txBox="1"/>
          <p:nvPr/>
        </p:nvSpPr>
        <p:spPr>
          <a:xfrm>
            <a:off x="6507478" y="461990"/>
            <a:ext cx="5601605" cy="954107"/>
          </a:xfrm>
          <a:prstGeom prst="rect">
            <a:avLst/>
          </a:prstGeom>
          <a:noFill/>
        </p:spPr>
        <p:txBody>
          <a:bodyPr wrap="square" rtlCol="0">
            <a:spAutoFit/>
          </a:bodyPr>
          <a:lstStyle/>
          <a:p>
            <a:r>
              <a:rPr lang="en-001" sz="2800" i="1" dirty="0">
                <a:solidFill>
                  <a:srgbClr val="C00000"/>
                </a:solidFill>
                <a:latin typeface="Bradley Hand" pitchFamily="2" charset="77"/>
              </a:rPr>
              <a:t>Merci beaucoup, Asante sana, Webale nyo, Ngiyabonga, Enkosi</a:t>
            </a:r>
          </a:p>
        </p:txBody>
      </p:sp>
      <p:pic>
        <p:nvPicPr>
          <p:cNvPr id="1026" name="Picture 2">
            <a:extLst>
              <a:ext uri="{FF2B5EF4-FFF2-40B4-BE49-F238E27FC236}">
                <a16:creationId xmlns:a16="http://schemas.microsoft.com/office/drawing/2014/main" id="{3C2266CB-80D8-01D8-C956-9651F3B585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9508" y="5867766"/>
            <a:ext cx="3261203" cy="713520"/>
          </a:xfrm>
          <a:prstGeom prst="rect">
            <a:avLst/>
          </a:prstGeom>
          <a:solidFill>
            <a:schemeClr val="bg1"/>
          </a:solidFill>
        </p:spPr>
      </p:pic>
    </p:spTree>
    <p:extLst>
      <p:ext uri="{BB962C8B-B14F-4D97-AF65-F5344CB8AC3E}">
        <p14:creationId xmlns:p14="http://schemas.microsoft.com/office/powerpoint/2010/main" val="1552066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614A04-BA14-E5A7-A26E-7A91AB182ADD}"/>
              </a:ext>
            </a:extLst>
          </p:cNvPr>
          <p:cNvSpPr/>
          <p:nvPr/>
        </p:nvSpPr>
        <p:spPr>
          <a:xfrm>
            <a:off x="0" y="2057996"/>
            <a:ext cx="3587262" cy="4800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lvl="0" defTabSz="457200"/>
            <a:endParaRPr lang="en-US" b="1" dirty="0">
              <a:latin typeface="Verdana" panose="020B0604030504040204" pitchFamily="34" charset="0"/>
              <a:ea typeface="Verdana" panose="020B0604030504040204" pitchFamily="34" charset="0"/>
              <a:cs typeface="Verdana" panose="020B0604030504040204" pitchFamily="34" charset="0"/>
            </a:endParaRPr>
          </a:p>
          <a:p>
            <a:pPr lvl="0" defTabSz="457200"/>
            <a:r>
              <a:rPr lang="en-US" b="1" dirty="0">
                <a:latin typeface="Verdana" panose="020B0604030504040204" pitchFamily="34" charset="0"/>
                <a:ea typeface="Verdana" panose="020B0604030504040204" pitchFamily="34" charset="0"/>
                <a:cs typeface="Verdana" panose="020B0604030504040204" pitchFamily="34" charset="0"/>
              </a:rPr>
              <a:t>Long-acting cabotegravir and </a:t>
            </a:r>
            <a:r>
              <a:rPr lang="en-US" b="1" dirty="0" err="1">
                <a:latin typeface="Verdana" panose="020B0604030504040204" pitchFamily="34" charset="0"/>
                <a:ea typeface="Verdana" panose="020B0604030504040204" pitchFamily="34" charset="0"/>
                <a:cs typeface="Verdana" panose="020B0604030504040204" pitchFamily="34" charset="0"/>
              </a:rPr>
              <a:t>rilpivirine</a:t>
            </a:r>
            <a:r>
              <a:rPr lang="en-US" b="1" dirty="0">
                <a:latin typeface="Verdana" panose="020B0604030504040204" pitchFamily="34" charset="0"/>
                <a:ea typeface="Verdana" panose="020B0604030504040204" pitchFamily="34" charset="0"/>
                <a:cs typeface="Verdana" panose="020B0604030504040204" pitchFamily="34" charset="0"/>
              </a:rPr>
              <a:t> in adults with suboptimal HIV control in sub-Saharan Africa: the IMPALA trial 48-week results</a:t>
            </a:r>
            <a:endParaRPr kumimoji="0" lang="en-US" b="0" i="0" u="none" strike="noStrike" kern="1200" cap="none" spc="0" normalizeH="0" baseline="0" noProof="0" dirty="0">
              <a:ln>
                <a:noFill/>
              </a:ln>
              <a:solidFill>
                <a:srgbClr val="FFFFFF"/>
              </a:solidFill>
              <a:effectLst/>
              <a:uLnTx/>
              <a:uFillTx/>
              <a:latin typeface="Verdana"/>
              <a:ea typeface="+mn-ea"/>
              <a:cs typeface="+mn-cs"/>
            </a:endParaRPr>
          </a:p>
        </p:txBody>
      </p:sp>
      <p:sp>
        <p:nvSpPr>
          <p:cNvPr id="15" name="Content Placeholder 12">
            <a:extLst>
              <a:ext uri="{FF2B5EF4-FFF2-40B4-BE49-F238E27FC236}">
                <a16:creationId xmlns:a16="http://schemas.microsoft.com/office/drawing/2014/main" id="{4E5FFE6B-D131-D786-03AC-701185BB5B74}"/>
              </a:ext>
            </a:extLst>
          </p:cNvPr>
          <p:cNvSpPr>
            <a:spLocks noGrp="1"/>
          </p:cNvSpPr>
          <p:nvPr>
            <p:ph sz="quarter" idx="13"/>
          </p:nvPr>
        </p:nvSpPr>
        <p:spPr>
          <a:xfrm>
            <a:off x="4116387" y="1446192"/>
            <a:ext cx="7632704" cy="4800002"/>
          </a:xfrm>
        </p:spPr>
        <p:txBody>
          <a:bodyPr>
            <a:normAutofit fontScale="85000" lnSpcReduction="20000"/>
          </a:bodyPr>
          <a:lstStyle/>
          <a:p>
            <a:r>
              <a:rPr lang="en-GB" b="1" noProof="0" dirty="0">
                <a:solidFill>
                  <a:schemeClr val="tx2"/>
                </a:solidFill>
              </a:rPr>
              <a:t>What is your main question?</a:t>
            </a:r>
            <a:endParaRPr lang="en-GB" b="1" dirty="0">
              <a:solidFill>
                <a:schemeClr val="tx2"/>
              </a:solidFill>
            </a:endParaRPr>
          </a:p>
          <a:p>
            <a:r>
              <a:rPr lang="en-GB" dirty="0"/>
              <a:t>Is switch to CAB+RPV LA effective and safe in African adults with a history of non-adherence to oral ART when used in programmatic care settings?</a:t>
            </a:r>
            <a:br>
              <a:rPr lang="en-GB" dirty="0"/>
            </a:br>
            <a:endParaRPr lang="en-GB" dirty="0"/>
          </a:p>
          <a:p>
            <a:r>
              <a:rPr lang="en-GB" b="1" noProof="0" dirty="0">
                <a:solidFill>
                  <a:schemeClr val="tx2"/>
                </a:solidFill>
              </a:rPr>
              <a:t>What did you find?</a:t>
            </a:r>
            <a:endParaRPr lang="en-GB" b="1" dirty="0">
              <a:solidFill>
                <a:schemeClr val="tx2"/>
              </a:solidFill>
            </a:endParaRPr>
          </a:p>
          <a:p>
            <a:pPr marL="342900" indent="-342900">
              <a:buFont typeface="Wingdings" pitchFamily="2" charset="2"/>
              <a:buChar char="Ø"/>
            </a:pPr>
            <a:r>
              <a:rPr lang="en-GB" dirty="0"/>
              <a:t>CAB+RPV LA has non-inferior efficacy to oral DTG-based ART</a:t>
            </a:r>
          </a:p>
          <a:p>
            <a:pPr marL="342900" indent="-342900">
              <a:buFont typeface="Wingdings" pitchFamily="2" charset="2"/>
              <a:buChar char="Ø"/>
            </a:pPr>
            <a:r>
              <a:rPr lang="en-GB" dirty="0"/>
              <a:t>1.9% experienced CVF. Dual class resistance was present in those with drug resistance test results. </a:t>
            </a:r>
          </a:p>
          <a:p>
            <a:pPr marL="342900" indent="-342900">
              <a:buFont typeface="Wingdings" pitchFamily="2" charset="2"/>
              <a:buChar char="Ø"/>
            </a:pPr>
            <a:r>
              <a:rPr lang="en-GB" dirty="0"/>
              <a:t>Re-suppression with once-daily oral dolutegravir-based ART was achieved in 4/4 participants. </a:t>
            </a:r>
          </a:p>
          <a:p>
            <a:pPr marL="342900" indent="-342900">
              <a:buFont typeface="Wingdings" pitchFamily="2" charset="2"/>
              <a:buChar char="Ø"/>
            </a:pPr>
            <a:r>
              <a:rPr lang="en-GB" dirty="0"/>
              <a:t>96% preferred CAB+RPV LA to oral therapy </a:t>
            </a:r>
            <a:br>
              <a:rPr lang="en-GB" dirty="0"/>
            </a:br>
            <a:endParaRPr lang="en-GB" dirty="0"/>
          </a:p>
          <a:p>
            <a:r>
              <a:rPr lang="en-GB" b="1" noProof="0" dirty="0">
                <a:solidFill>
                  <a:schemeClr val="tx2"/>
                </a:solidFill>
              </a:rPr>
              <a:t>Why is it important?</a:t>
            </a:r>
            <a:endParaRPr lang="en-GB" b="1" dirty="0">
              <a:solidFill>
                <a:schemeClr val="tx2"/>
              </a:solidFill>
            </a:endParaRPr>
          </a:p>
          <a:p>
            <a:r>
              <a:rPr lang="en-GB" dirty="0"/>
              <a:t>Oral ART alone has not been effective in ending HIV-deaths and transmissions. Novel treatment approaches are needed in Africa. Injectable CAB +RPV was safe and effective.  </a:t>
            </a:r>
          </a:p>
        </p:txBody>
      </p:sp>
      <p:sp>
        <p:nvSpPr>
          <p:cNvPr id="16" name="Title 11">
            <a:extLst>
              <a:ext uri="{FF2B5EF4-FFF2-40B4-BE49-F238E27FC236}">
                <a16:creationId xmlns:a16="http://schemas.microsoft.com/office/drawing/2014/main" id="{D8B8B53B-6312-1D9A-37B0-FF76CC23E61D}"/>
              </a:ext>
            </a:extLst>
          </p:cNvPr>
          <p:cNvSpPr>
            <a:spLocks noGrp="1"/>
          </p:cNvSpPr>
          <p:nvPr>
            <p:ph type="title"/>
          </p:nvPr>
        </p:nvSpPr>
        <p:spPr/>
        <p:txBody>
          <a:bodyPr>
            <a:normAutofit/>
          </a:bodyPr>
          <a:lstStyle/>
          <a:p>
            <a:r>
              <a:rPr lang="en-GB" dirty="0"/>
              <a:t>Summary</a:t>
            </a:r>
          </a:p>
        </p:txBody>
      </p:sp>
      <p:pic>
        <p:nvPicPr>
          <p:cNvPr id="2" name="Picture 1">
            <a:extLst>
              <a:ext uri="{FF2B5EF4-FFF2-40B4-BE49-F238E27FC236}">
                <a16:creationId xmlns:a16="http://schemas.microsoft.com/office/drawing/2014/main" id="{24073B6F-79B4-A7D9-C7F7-19C31AC650FA}"/>
              </a:ext>
            </a:extLst>
          </p:cNvPr>
          <p:cNvPicPr>
            <a:picLocks noChangeAspect="1"/>
          </p:cNvPicPr>
          <p:nvPr/>
        </p:nvPicPr>
        <p:blipFill>
          <a:blip r:embed="rId2"/>
          <a:stretch>
            <a:fillRect/>
          </a:stretch>
        </p:blipFill>
        <p:spPr>
          <a:xfrm>
            <a:off x="262704" y="5021118"/>
            <a:ext cx="3061854" cy="1532082"/>
          </a:xfrm>
          <a:prstGeom prst="rect">
            <a:avLst/>
          </a:prstGeom>
        </p:spPr>
      </p:pic>
    </p:spTree>
    <p:extLst>
      <p:ext uri="{BB962C8B-B14F-4D97-AF65-F5344CB8AC3E}">
        <p14:creationId xmlns:p14="http://schemas.microsoft.com/office/powerpoint/2010/main" val="71722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984FC-F92A-F174-4F34-AA6684FC511A}"/>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9A319170-3028-0D44-9CE6-03E61EF99334}"/>
              </a:ext>
            </a:extLst>
          </p:cNvPr>
          <p:cNvSpPr txBox="1">
            <a:spLocks/>
          </p:cNvSpPr>
          <p:nvPr/>
        </p:nvSpPr>
        <p:spPr>
          <a:xfrm>
            <a:off x="384548" y="641644"/>
            <a:ext cx="10096500" cy="64011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001" sz="4000" b="1" i="0" u="none" strike="noStrike" kern="1200" cap="none" spc="0" normalizeH="0" baseline="0" noProof="0" dirty="0">
                <a:ln>
                  <a:noFill/>
                </a:ln>
                <a:solidFill>
                  <a:srgbClr val="CC0022"/>
                </a:solidFill>
                <a:effectLst/>
                <a:uLnTx/>
                <a:uFillTx/>
                <a:latin typeface="Verdana"/>
                <a:ea typeface="+mj-ea"/>
                <a:cs typeface="+mj-cs"/>
              </a:rPr>
              <a:t>IMPALA trial partners</a:t>
            </a:r>
            <a:endParaRPr kumimoji="0" lang="en-GB" sz="4000" b="1" i="0" u="none" strike="noStrike" kern="1200" cap="none" spc="0" normalizeH="0" baseline="0" noProof="0" dirty="0">
              <a:ln>
                <a:noFill/>
              </a:ln>
              <a:solidFill>
                <a:srgbClr val="CC0022"/>
              </a:solidFill>
              <a:effectLst/>
              <a:uLnTx/>
              <a:uFillTx/>
              <a:latin typeface="Verdana"/>
              <a:ea typeface="+mj-ea"/>
              <a:cs typeface="+mj-cs"/>
            </a:endParaRPr>
          </a:p>
        </p:txBody>
      </p:sp>
      <p:grpSp>
        <p:nvGrpSpPr>
          <p:cNvPr id="2" name="Group 1">
            <a:extLst>
              <a:ext uri="{FF2B5EF4-FFF2-40B4-BE49-F238E27FC236}">
                <a16:creationId xmlns:a16="http://schemas.microsoft.com/office/drawing/2014/main" id="{CEBA8E69-58D5-9709-75F7-969A910B1236}"/>
              </a:ext>
            </a:extLst>
          </p:cNvPr>
          <p:cNvGrpSpPr/>
          <p:nvPr/>
        </p:nvGrpSpPr>
        <p:grpSpPr>
          <a:xfrm>
            <a:off x="3043825" y="1603984"/>
            <a:ext cx="4483210" cy="4266616"/>
            <a:chOff x="2859069" y="1641018"/>
            <a:chExt cx="4468134" cy="4620772"/>
          </a:xfrm>
        </p:grpSpPr>
        <p:pic>
          <p:nvPicPr>
            <p:cNvPr id="4" name="Picture 3">
              <a:extLst>
                <a:ext uri="{FF2B5EF4-FFF2-40B4-BE49-F238E27FC236}">
                  <a16:creationId xmlns:a16="http://schemas.microsoft.com/office/drawing/2014/main" id="{35D97868-99BE-ADF6-A378-F120ADEDD232}"/>
                </a:ext>
              </a:extLst>
            </p:cNvPr>
            <p:cNvPicPr>
              <a:picLocks noChangeAspect="1"/>
            </p:cNvPicPr>
            <p:nvPr/>
          </p:nvPicPr>
          <p:blipFill>
            <a:blip r:embed="rId3"/>
            <a:stretch>
              <a:fillRect/>
            </a:stretch>
          </p:blipFill>
          <p:spPr>
            <a:xfrm>
              <a:off x="2859069" y="1641018"/>
              <a:ext cx="4468134" cy="4620772"/>
            </a:xfrm>
            <a:prstGeom prst="rect">
              <a:avLst/>
            </a:prstGeom>
          </p:spPr>
        </p:pic>
        <p:sp>
          <p:nvSpPr>
            <p:cNvPr id="5" name="5-Point Star 4">
              <a:extLst>
                <a:ext uri="{FF2B5EF4-FFF2-40B4-BE49-F238E27FC236}">
                  <a16:creationId xmlns:a16="http://schemas.microsoft.com/office/drawing/2014/main" id="{6AE637A4-3739-F06C-07B3-775196170570}"/>
                </a:ext>
              </a:extLst>
            </p:cNvPr>
            <p:cNvSpPr/>
            <p:nvPr/>
          </p:nvSpPr>
          <p:spPr>
            <a:xfrm>
              <a:off x="6364696" y="3983993"/>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5-Point Star 5">
              <a:extLst>
                <a:ext uri="{FF2B5EF4-FFF2-40B4-BE49-F238E27FC236}">
                  <a16:creationId xmlns:a16="http://schemas.microsoft.com/office/drawing/2014/main" id="{F5935FA7-7C06-E28D-DBF7-59D41F8BCE28}"/>
                </a:ext>
              </a:extLst>
            </p:cNvPr>
            <p:cNvSpPr/>
            <p:nvPr/>
          </p:nvSpPr>
          <p:spPr>
            <a:xfrm>
              <a:off x="5676380" y="3853249"/>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7" name="5-Point Star 6">
              <a:extLst>
                <a:ext uri="{FF2B5EF4-FFF2-40B4-BE49-F238E27FC236}">
                  <a16:creationId xmlns:a16="http://schemas.microsoft.com/office/drawing/2014/main" id="{4B22BE87-29B9-F9BB-8713-2B1555E3F72F}"/>
                </a:ext>
              </a:extLst>
            </p:cNvPr>
            <p:cNvSpPr/>
            <p:nvPr/>
          </p:nvSpPr>
          <p:spPr>
            <a:xfrm>
              <a:off x="5084172" y="5953796"/>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5-Point Star 7">
              <a:extLst>
                <a:ext uri="{FF2B5EF4-FFF2-40B4-BE49-F238E27FC236}">
                  <a16:creationId xmlns:a16="http://schemas.microsoft.com/office/drawing/2014/main" id="{F6A597A3-F6EC-93CC-77F5-07DF4C7100D8}"/>
                </a:ext>
              </a:extLst>
            </p:cNvPr>
            <p:cNvSpPr/>
            <p:nvPr/>
          </p:nvSpPr>
          <p:spPr>
            <a:xfrm>
              <a:off x="5617572" y="5876477"/>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9" name="5-Point Star 8">
              <a:extLst>
                <a:ext uri="{FF2B5EF4-FFF2-40B4-BE49-F238E27FC236}">
                  <a16:creationId xmlns:a16="http://schemas.microsoft.com/office/drawing/2014/main" id="{46E5EB02-CC53-2C5B-27F4-3527B6C599BE}"/>
                </a:ext>
              </a:extLst>
            </p:cNvPr>
            <p:cNvSpPr/>
            <p:nvPr/>
          </p:nvSpPr>
          <p:spPr>
            <a:xfrm>
              <a:off x="6138236" y="3853249"/>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 name="5-Point Star 9">
              <a:extLst>
                <a:ext uri="{FF2B5EF4-FFF2-40B4-BE49-F238E27FC236}">
                  <a16:creationId xmlns:a16="http://schemas.microsoft.com/office/drawing/2014/main" id="{29A3E4E6-FF9F-C6D2-9773-A2CFA514F24E}"/>
                </a:ext>
              </a:extLst>
            </p:cNvPr>
            <p:cNvSpPr/>
            <p:nvPr/>
          </p:nvSpPr>
          <p:spPr>
            <a:xfrm>
              <a:off x="5922237" y="3736752"/>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 name="5-Point Star 10">
              <a:extLst>
                <a:ext uri="{FF2B5EF4-FFF2-40B4-BE49-F238E27FC236}">
                  <a16:creationId xmlns:a16="http://schemas.microsoft.com/office/drawing/2014/main" id="{04FC6D99-2DA9-9D61-41AD-C875DCDFB9AD}"/>
                </a:ext>
              </a:extLst>
            </p:cNvPr>
            <p:cNvSpPr/>
            <p:nvPr/>
          </p:nvSpPr>
          <p:spPr>
            <a:xfrm>
              <a:off x="5897610" y="4024800"/>
              <a:ext cx="348626" cy="26148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001" sz="18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2" name="TextBox 11">
            <a:extLst>
              <a:ext uri="{FF2B5EF4-FFF2-40B4-BE49-F238E27FC236}">
                <a16:creationId xmlns:a16="http://schemas.microsoft.com/office/drawing/2014/main" id="{70CDA62E-CD1B-6A40-10E7-07B831C88D91}"/>
              </a:ext>
            </a:extLst>
          </p:cNvPr>
          <p:cNvSpPr txBox="1"/>
          <p:nvPr/>
        </p:nvSpPr>
        <p:spPr>
          <a:xfrm>
            <a:off x="7349489" y="1603984"/>
            <a:ext cx="4699635" cy="33239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800" b="1" i="0" u="none" strike="noStrike" kern="1200" cap="none" spc="0" normalizeH="0" baseline="0" noProof="0" dirty="0">
                <a:ln>
                  <a:noFill/>
                </a:ln>
                <a:solidFill>
                  <a:srgbClr val="000000"/>
                </a:solidFill>
                <a:effectLst/>
                <a:uLnTx/>
                <a:uFillTx/>
                <a:latin typeface="Verdana"/>
                <a:ea typeface="+mn-ea"/>
                <a:cs typeface="+mn-cs"/>
              </a:rPr>
              <a:t>Partners with a centre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Eugene Ruzagira, </a:t>
            </a:r>
            <a:r>
              <a:rPr kumimoji="0" lang="en-001" sz="1600" b="0" i="0" u="none" strike="noStrike" kern="1200" cap="none" spc="0" normalizeH="0" baseline="0" noProof="0" dirty="0">
                <a:ln>
                  <a:noFill/>
                </a:ln>
                <a:solidFill>
                  <a:srgbClr val="0070C0"/>
                </a:solidFill>
                <a:effectLst/>
                <a:uLnTx/>
                <a:uFillTx/>
                <a:latin typeface="Verdana"/>
                <a:ea typeface="+mn-ea"/>
                <a:cs typeface="+mn-cs"/>
              </a:rPr>
              <a:t>MRC/UVRI-LSHTM, Uganda</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Eva Laker, Noela Owarwo, </a:t>
            </a:r>
            <a:r>
              <a:rPr kumimoji="0" lang="en-001" sz="1600" b="0" i="0" u="none" strike="noStrike" kern="1200" cap="none" spc="0" normalizeH="0" baseline="0" noProof="0" dirty="0">
                <a:ln>
                  <a:noFill/>
                </a:ln>
                <a:solidFill>
                  <a:srgbClr val="0070C0"/>
                </a:solidFill>
                <a:effectLst/>
                <a:uLnTx/>
                <a:uFillTx/>
                <a:latin typeface="Verdana"/>
                <a:ea typeface="+mn-ea"/>
                <a:cs typeface="+mn-cs"/>
              </a:rPr>
              <a:t>Infectious</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001" sz="1600" b="0" i="0" u="none" strike="noStrike" kern="1200" cap="none" spc="0" normalizeH="0" baseline="0" noProof="0" dirty="0">
                <a:ln>
                  <a:noFill/>
                </a:ln>
                <a:solidFill>
                  <a:srgbClr val="0070C0"/>
                </a:solidFill>
                <a:effectLst/>
                <a:uLnTx/>
                <a:uFillTx/>
                <a:latin typeface="Verdana"/>
                <a:ea typeface="+mn-ea"/>
                <a:cs typeface="+mn-cs"/>
              </a:rPr>
              <a:t>Diseases Institute, Uganda</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Ibrahim Yawe, Henry Mugerwa, </a:t>
            </a:r>
            <a:r>
              <a:rPr kumimoji="0" lang="en-001" sz="1600" b="0" i="0" u="none" strike="noStrike" kern="1200" cap="none" spc="0" normalizeH="0" baseline="0" noProof="0" dirty="0">
                <a:ln>
                  <a:noFill/>
                </a:ln>
                <a:solidFill>
                  <a:srgbClr val="0070C0"/>
                </a:solidFill>
                <a:effectLst/>
                <a:uLnTx/>
                <a:uFillTx/>
                <a:latin typeface="Verdana"/>
                <a:ea typeface="+mn-ea"/>
                <a:cs typeface="+mn-cs"/>
              </a:rPr>
              <a:t>JCRC, Uganda</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Loice Achieng Ombajo, </a:t>
            </a:r>
            <a:r>
              <a:rPr kumimoji="0" lang="en-001" sz="1600" b="0" i="0" u="none" strike="noStrike" kern="1200" cap="none" spc="0" normalizeH="0" baseline="0" noProof="0" dirty="0">
                <a:ln>
                  <a:noFill/>
                </a:ln>
                <a:solidFill>
                  <a:srgbClr val="0070C0"/>
                </a:solidFill>
                <a:effectLst/>
                <a:uLnTx/>
                <a:uFillTx/>
                <a:latin typeface="Verdana"/>
                <a:ea typeface="+mn-ea"/>
                <a:cs typeface="+mn-cs"/>
              </a:rPr>
              <a:t>University of</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001" sz="1600" b="0" i="0" u="none" strike="noStrike" kern="1200" cap="none" spc="0" normalizeH="0" baseline="0" noProof="0" dirty="0">
                <a:ln>
                  <a:noFill/>
                </a:ln>
                <a:solidFill>
                  <a:srgbClr val="0070C0"/>
                </a:solidFill>
                <a:effectLst/>
                <a:uLnTx/>
                <a:uFillTx/>
                <a:latin typeface="Verdana"/>
                <a:ea typeface="+mn-ea"/>
                <a:cs typeface="+mn-cs"/>
              </a:rPr>
              <a:t>Nairobi, Kenya</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Nigel Garrett, Sharana Mah</a:t>
            </a:r>
            <a:r>
              <a:rPr kumimoji="0" lang="en-GB" sz="1600" b="0" i="0" u="none" strike="noStrike" kern="1200" cap="none" spc="0" normalizeH="0" baseline="0" noProof="0" dirty="0">
                <a:ln>
                  <a:noFill/>
                </a:ln>
                <a:solidFill>
                  <a:srgbClr val="000000"/>
                </a:solidFill>
                <a:effectLst/>
                <a:uLnTx/>
                <a:uFillTx/>
                <a:latin typeface="Verdana"/>
                <a:ea typeface="+mn-ea"/>
                <a:cs typeface="+mn-cs"/>
              </a:rPr>
              <a:t>o</a:t>
            </a:r>
            <a:r>
              <a:rPr kumimoji="0" lang="en-001" sz="1600" b="0" i="0" u="none" strike="noStrike" kern="1200" cap="none" spc="0" normalizeH="0" baseline="0" noProof="0" dirty="0">
                <a:ln>
                  <a:noFill/>
                </a:ln>
                <a:solidFill>
                  <a:srgbClr val="000000"/>
                </a:solidFill>
                <a:effectLst/>
                <a:uLnTx/>
                <a:uFillTx/>
                <a:latin typeface="Verdana"/>
                <a:ea typeface="+mn-ea"/>
                <a:cs typeface="+mn-cs"/>
              </a:rPr>
              <a:t>m</a:t>
            </a:r>
            <a:r>
              <a:rPr kumimoji="0" lang="en-GB" sz="1600" b="0" i="0" u="none" strike="noStrike" kern="1200" cap="none" spc="0" normalizeH="0" baseline="0" noProof="0" dirty="0">
                <a:ln>
                  <a:noFill/>
                </a:ln>
                <a:solidFill>
                  <a:srgbClr val="000000"/>
                </a:solidFill>
                <a:effectLst/>
                <a:uLnTx/>
                <a:uFillTx/>
                <a:latin typeface="Verdana"/>
                <a:ea typeface="+mn-ea"/>
                <a:cs typeface="+mn-cs"/>
              </a:rPr>
              <a:t>e</a:t>
            </a:r>
            <a:r>
              <a:rPr kumimoji="0" lang="en-001" sz="1600" b="0" i="0" u="none" strike="noStrike" kern="1200" cap="none" spc="0" normalizeH="0" baseline="0" noProof="0" dirty="0">
                <a:ln>
                  <a:noFill/>
                </a:ln>
                <a:solidFill>
                  <a:srgbClr val="000000"/>
                </a:solidFill>
                <a:effectLst/>
                <a:uLnTx/>
                <a:uFillTx/>
                <a:latin typeface="Verdana"/>
                <a:ea typeface="+mn-ea"/>
                <a:cs typeface="+mn-cs"/>
              </a:rPr>
              <a:t>d, </a:t>
            </a:r>
            <a:r>
              <a:rPr kumimoji="0" lang="en-001" sz="1600" b="0" i="0" u="none" strike="noStrike" kern="1200" cap="none" spc="0" normalizeH="0" baseline="0" noProof="0" dirty="0">
                <a:ln>
                  <a:noFill/>
                </a:ln>
                <a:solidFill>
                  <a:srgbClr val="0070C0"/>
                </a:solidFill>
                <a:effectLst/>
                <a:uLnTx/>
                <a:uFillTx/>
                <a:latin typeface="Verdana"/>
                <a:ea typeface="+mn-ea"/>
                <a:cs typeface="+mn-cs"/>
              </a:rPr>
              <a:t>CAPRISA, South Africa</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Sheetal Kassim, </a:t>
            </a:r>
            <a:r>
              <a:rPr kumimoji="0" lang="en-001" sz="1600" b="0" i="0" u="none" strike="noStrike" kern="1200" cap="none" spc="0" normalizeH="0" baseline="0" noProof="0" dirty="0">
                <a:ln>
                  <a:noFill/>
                </a:ln>
                <a:solidFill>
                  <a:srgbClr val="0070C0"/>
                </a:solidFill>
                <a:effectLst/>
                <a:uLnTx/>
                <a:uFillTx/>
                <a:latin typeface="Verdana"/>
                <a:ea typeface="+mn-ea"/>
                <a:cs typeface="+mn-cs"/>
              </a:rPr>
              <a:t>Desmond Tutu Health</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001" sz="1600" b="0" i="0" u="none" strike="noStrike" kern="1200" cap="none" spc="0" normalizeH="0" baseline="0" noProof="0" dirty="0">
                <a:ln>
                  <a:noFill/>
                </a:ln>
                <a:solidFill>
                  <a:srgbClr val="0070C0"/>
                </a:solidFill>
                <a:effectLst/>
                <a:uLnTx/>
                <a:uFillTx/>
                <a:latin typeface="Verdana"/>
                <a:ea typeface="+mn-ea"/>
                <a:cs typeface="+mn-cs"/>
              </a:rPr>
              <a:t>Foundation, South Africa</a:t>
            </a:r>
          </a:p>
        </p:txBody>
      </p:sp>
      <p:sp>
        <p:nvSpPr>
          <p:cNvPr id="13" name="TextBox 12">
            <a:extLst>
              <a:ext uri="{FF2B5EF4-FFF2-40B4-BE49-F238E27FC236}">
                <a16:creationId xmlns:a16="http://schemas.microsoft.com/office/drawing/2014/main" id="{83492A6B-FD0A-6665-0B4A-77CFC4DEDB88}"/>
              </a:ext>
            </a:extLst>
          </p:cNvPr>
          <p:cNvSpPr txBox="1"/>
          <p:nvPr/>
        </p:nvSpPr>
        <p:spPr>
          <a:xfrm>
            <a:off x="324992" y="1437272"/>
            <a:ext cx="3362325"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800" b="1" i="0" u="none" strike="noStrike" kern="1200" cap="none" spc="0" normalizeH="0" baseline="0" noProof="0" dirty="0">
                <a:ln>
                  <a:noFill/>
                </a:ln>
                <a:solidFill>
                  <a:srgbClr val="000000"/>
                </a:solidFill>
                <a:effectLst/>
                <a:uLnTx/>
                <a:uFillTx/>
                <a:latin typeface="Verdana"/>
                <a:ea typeface="+mn-ea"/>
                <a:cs typeface="+mn-cs"/>
              </a:rPr>
              <a:t>Coordinating par</a:t>
            </a:r>
            <a:r>
              <a:rPr kumimoji="0" lang="en-GB" sz="1800" b="1" i="0" u="none" strike="noStrike" kern="1200" cap="none" spc="0" normalizeH="0" baseline="0" noProof="0" dirty="0" err="1">
                <a:ln>
                  <a:noFill/>
                </a:ln>
                <a:solidFill>
                  <a:srgbClr val="000000"/>
                </a:solidFill>
                <a:effectLst/>
                <a:uLnTx/>
                <a:uFillTx/>
                <a:latin typeface="Verdana"/>
                <a:ea typeface="+mn-ea"/>
                <a:cs typeface="+mn-cs"/>
              </a:rPr>
              <a:t>tn</a:t>
            </a:r>
            <a:r>
              <a:rPr kumimoji="0" lang="en-001" sz="1800" b="1" i="0" u="none" strike="noStrike" kern="1200" cap="none" spc="0" normalizeH="0" baseline="0" noProof="0" dirty="0">
                <a:ln>
                  <a:noFill/>
                </a:ln>
                <a:solidFill>
                  <a:srgbClr val="000000"/>
                </a:solidFill>
                <a:effectLst/>
                <a:uLnTx/>
                <a:uFillTx/>
                <a:latin typeface="Verdana"/>
                <a:ea typeface="+mn-ea"/>
                <a:cs typeface="+mn-cs"/>
              </a:rPr>
              <a: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Eugene Ruzagira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Fiona Cresswell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0000"/>
                </a:solidFill>
                <a:effectLst/>
                <a:uLnTx/>
                <a:uFillTx/>
                <a:latin typeface="Verdana"/>
                <a:ea typeface="+mn-ea"/>
                <a:cs typeface="+mn-cs"/>
              </a:rPr>
              <a:t>Daniel Grint (Statistician)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70C0"/>
                </a:solidFill>
                <a:effectLst/>
                <a:uLnTx/>
                <a:uFillTx/>
                <a:latin typeface="Verdana"/>
                <a:ea typeface="+mn-ea"/>
                <a:cs typeface="+mn-cs"/>
              </a:rPr>
              <a:t>MRC/UVRI-LSHTM Uganda Research Unit, Uganda</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70C0"/>
                </a:solidFill>
                <a:effectLst/>
                <a:uLnTx/>
                <a:uFillTx/>
                <a:latin typeface="Verdana"/>
                <a:ea typeface="+mn-ea"/>
                <a:cs typeface="+mn-cs"/>
              </a:rPr>
              <a:t>LSHTM, UK</a:t>
            </a:r>
          </a:p>
        </p:txBody>
      </p:sp>
      <p:sp>
        <p:nvSpPr>
          <p:cNvPr id="14" name="TextBox 13">
            <a:extLst>
              <a:ext uri="{FF2B5EF4-FFF2-40B4-BE49-F238E27FC236}">
                <a16:creationId xmlns:a16="http://schemas.microsoft.com/office/drawing/2014/main" id="{1657B51D-F758-8143-F8E5-72580DCA0A0B}"/>
              </a:ext>
            </a:extLst>
          </p:cNvPr>
          <p:cNvSpPr txBox="1"/>
          <p:nvPr/>
        </p:nvSpPr>
        <p:spPr>
          <a:xfrm>
            <a:off x="309174" y="4693660"/>
            <a:ext cx="372656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800" b="1" i="0" u="none" strike="noStrike" kern="1200" cap="none" spc="0" normalizeH="0" baseline="0" noProof="0" dirty="0">
                <a:ln>
                  <a:noFill/>
                </a:ln>
                <a:solidFill>
                  <a:srgbClr val="000000"/>
                </a:solidFill>
                <a:effectLst/>
                <a:uLnTx/>
                <a:uFillTx/>
                <a:latin typeface="Verdana"/>
                <a:ea typeface="+mn-ea"/>
                <a:cs typeface="+mn-cs"/>
              </a:rPr>
              <a:t>Funder and collaborative study partner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70C0"/>
                </a:solidFill>
                <a:effectLst/>
                <a:uLnTx/>
                <a:uFillTx/>
                <a:latin typeface="Verdana"/>
                <a:ea typeface="+mn-ea"/>
                <a:cs typeface="+mn-cs"/>
              </a:rPr>
              <a:t>Johnson &amp; Johnson, Belgium</a:t>
            </a:r>
          </a:p>
        </p:txBody>
      </p:sp>
      <p:sp>
        <p:nvSpPr>
          <p:cNvPr id="15" name="TextBox 14">
            <a:extLst>
              <a:ext uri="{FF2B5EF4-FFF2-40B4-BE49-F238E27FC236}">
                <a16:creationId xmlns:a16="http://schemas.microsoft.com/office/drawing/2014/main" id="{5E11D5A7-2CB2-6E3B-A4CF-FD784BEB6CB7}"/>
              </a:ext>
            </a:extLst>
          </p:cNvPr>
          <p:cNvSpPr txBox="1"/>
          <p:nvPr/>
        </p:nvSpPr>
        <p:spPr>
          <a:xfrm>
            <a:off x="310282" y="3450643"/>
            <a:ext cx="337703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800" b="1" i="0" u="none" strike="noStrike" kern="1200" cap="none" spc="0" normalizeH="0" baseline="0" noProof="0" dirty="0">
                <a:ln>
                  <a:noFill/>
                </a:ln>
                <a:solidFill>
                  <a:srgbClr val="000000"/>
                </a:solidFill>
                <a:effectLst/>
                <a:uLnTx/>
                <a:uFillTx/>
                <a:latin typeface="Verdana"/>
                <a:ea typeface="+mn-ea"/>
                <a:cs typeface="+mn-cs"/>
              </a:rPr>
              <a:t>Partners with investigational 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70C0"/>
                </a:solidFill>
                <a:effectLst/>
                <a:uLnTx/>
                <a:uFillTx/>
                <a:latin typeface="Verdana"/>
                <a:ea typeface="+mn-ea"/>
                <a:cs typeface="+mn-cs"/>
              </a:rPr>
              <a:t>Johnson &amp; Johnson, Belgium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600" b="0" i="0" u="none" strike="noStrike" kern="1200" cap="none" spc="0" normalizeH="0" baseline="0" noProof="0" dirty="0">
                <a:ln>
                  <a:noFill/>
                </a:ln>
                <a:solidFill>
                  <a:srgbClr val="0070C0"/>
                </a:solidFill>
                <a:effectLst/>
                <a:uLnTx/>
                <a:uFillTx/>
                <a:latin typeface="Verdana"/>
                <a:ea typeface="+mn-ea"/>
                <a:cs typeface="+mn-cs"/>
              </a:rPr>
              <a:t>ViiV, UK</a:t>
            </a:r>
          </a:p>
        </p:txBody>
      </p:sp>
      <p:sp>
        <p:nvSpPr>
          <p:cNvPr id="16" name="TextBox 15">
            <a:extLst>
              <a:ext uri="{FF2B5EF4-FFF2-40B4-BE49-F238E27FC236}">
                <a16:creationId xmlns:a16="http://schemas.microsoft.com/office/drawing/2014/main" id="{21DE9947-68FD-297D-2E7A-C4BDF5DA5F9A}"/>
              </a:ext>
            </a:extLst>
          </p:cNvPr>
          <p:cNvSpPr txBox="1"/>
          <p:nvPr/>
        </p:nvSpPr>
        <p:spPr>
          <a:xfrm>
            <a:off x="324992" y="5706935"/>
            <a:ext cx="4746641" cy="11079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1800" b="1" i="0" u="none" strike="noStrike" kern="1200" cap="none" spc="0" normalizeH="0" baseline="0" noProof="0" dirty="0">
                <a:ln>
                  <a:noFill/>
                </a:ln>
                <a:solidFill>
                  <a:srgbClr val="000000"/>
                </a:solidFill>
                <a:effectLst/>
                <a:uLnTx/>
                <a:uFillTx/>
                <a:latin typeface="Verdana"/>
                <a:ea typeface="+mn-ea"/>
                <a:cs typeface="+mn-cs"/>
              </a:rPr>
              <a:t>Health economics: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R</a:t>
            </a:r>
            <a:r>
              <a:rPr kumimoji="0" lang="en-001" sz="1600" b="0" i="0" u="none" strike="noStrike" kern="1200" cap="none" spc="0" normalizeH="0" baseline="0" noProof="0" dirty="0">
                <a:ln>
                  <a:noFill/>
                </a:ln>
                <a:solidFill>
                  <a:srgbClr val="000000"/>
                </a:solidFill>
                <a:effectLst/>
                <a:uLnTx/>
                <a:uFillTx/>
                <a:latin typeface="Verdana"/>
                <a:ea typeface="+mn-ea"/>
                <a:cs typeface="+mn-cs"/>
              </a:rPr>
              <a:t>uanne Barnabas, </a:t>
            </a:r>
            <a:r>
              <a:rPr kumimoji="0" lang="en-001" sz="1600" b="0" i="0" u="none" strike="noStrike" kern="1200" cap="none" spc="0" normalizeH="0" baseline="0" noProof="0" dirty="0">
                <a:ln>
                  <a:noFill/>
                </a:ln>
                <a:solidFill>
                  <a:srgbClr val="0070C0"/>
                </a:solidFill>
                <a:effectLst/>
                <a:uLnTx/>
                <a:uFillTx/>
                <a:latin typeface="Verdana"/>
                <a:ea typeface="+mn-ea"/>
                <a:cs typeface="+mn-cs"/>
              </a:rPr>
              <a:t>Massachusetts General Hospital, Harvard, USA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001" sz="1600" b="0" i="0" u="none" strike="noStrike" kern="1200" cap="none" spc="0" normalizeH="0" baseline="0" noProof="0" dirty="0">
              <a:ln>
                <a:noFill/>
              </a:ln>
              <a:solidFill>
                <a:srgbClr val="0070C0"/>
              </a:solidFill>
              <a:effectLst/>
              <a:uLnTx/>
              <a:uFillTx/>
              <a:latin typeface="Verdana"/>
              <a:ea typeface="+mn-ea"/>
              <a:cs typeface="+mn-cs"/>
            </a:endParaRPr>
          </a:p>
        </p:txBody>
      </p:sp>
      <p:pic>
        <p:nvPicPr>
          <p:cNvPr id="18" name="Picture 17">
            <a:extLst>
              <a:ext uri="{FF2B5EF4-FFF2-40B4-BE49-F238E27FC236}">
                <a16:creationId xmlns:a16="http://schemas.microsoft.com/office/drawing/2014/main" id="{B0950083-A63E-542E-043E-AC8404253ED8}"/>
              </a:ext>
            </a:extLst>
          </p:cNvPr>
          <p:cNvPicPr>
            <a:picLocks noChangeAspect="1"/>
          </p:cNvPicPr>
          <p:nvPr/>
        </p:nvPicPr>
        <p:blipFill>
          <a:blip r:embed="rId4"/>
          <a:stretch>
            <a:fillRect/>
          </a:stretch>
        </p:blipFill>
        <p:spPr>
          <a:xfrm>
            <a:off x="8103639" y="4923879"/>
            <a:ext cx="3696047" cy="1792633"/>
          </a:xfrm>
          <a:prstGeom prst="rect">
            <a:avLst/>
          </a:prstGeom>
        </p:spPr>
      </p:pic>
    </p:spTree>
    <p:extLst>
      <p:ext uri="{BB962C8B-B14F-4D97-AF65-F5344CB8AC3E}">
        <p14:creationId xmlns:p14="http://schemas.microsoft.com/office/powerpoint/2010/main" val="307326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2851A9-334E-6B95-85A8-B2EC8AD10A04}"/>
              </a:ext>
            </a:extLst>
          </p:cNvPr>
          <p:cNvPicPr>
            <a:picLocks noChangeAspect="1"/>
          </p:cNvPicPr>
          <p:nvPr/>
        </p:nvPicPr>
        <p:blipFill>
          <a:blip r:embed="rId3"/>
          <a:srcRect l="3590" t="9751" r="70934"/>
          <a:stretch>
            <a:fillRect/>
          </a:stretch>
        </p:blipFill>
        <p:spPr>
          <a:xfrm>
            <a:off x="4555847" y="5146657"/>
            <a:ext cx="1771872" cy="1024415"/>
          </a:xfrm>
          <a:prstGeom prst="rect">
            <a:avLst/>
          </a:prstGeom>
        </p:spPr>
      </p:pic>
      <p:graphicFrame>
        <p:nvGraphicFramePr>
          <p:cNvPr id="20" name="Table 19">
            <a:extLst>
              <a:ext uri="{FF2B5EF4-FFF2-40B4-BE49-F238E27FC236}">
                <a16:creationId xmlns:a16="http://schemas.microsoft.com/office/drawing/2014/main" id="{246DABE8-9C33-AEB9-134F-2A284B2E6E82}"/>
              </a:ext>
            </a:extLst>
          </p:cNvPr>
          <p:cNvGraphicFramePr>
            <a:graphicFrameLocks noGrp="1"/>
          </p:cNvGraphicFramePr>
          <p:nvPr>
            <p:extLst>
              <p:ext uri="{D42A27DB-BD31-4B8C-83A1-F6EECF244321}">
                <p14:modId xmlns:p14="http://schemas.microsoft.com/office/powerpoint/2010/main" val="2734436412"/>
              </p:ext>
            </p:extLst>
          </p:nvPr>
        </p:nvGraphicFramePr>
        <p:xfrm>
          <a:off x="653921" y="4696814"/>
          <a:ext cx="10935874" cy="1554480"/>
        </p:xfrm>
        <a:graphic>
          <a:graphicData uri="http://schemas.openxmlformats.org/drawingml/2006/table">
            <a:tbl>
              <a:tblPr firstRow="1" bandRow="1">
                <a:tableStyleId>{5940675A-B579-460E-94D1-54222C63F5DA}</a:tableStyleId>
              </a:tblPr>
              <a:tblGrid>
                <a:gridCol w="5971989">
                  <a:extLst>
                    <a:ext uri="{9D8B030D-6E8A-4147-A177-3AD203B41FA5}">
                      <a16:colId xmlns:a16="http://schemas.microsoft.com/office/drawing/2014/main" val="2643455835"/>
                    </a:ext>
                  </a:extLst>
                </a:gridCol>
                <a:gridCol w="4963885">
                  <a:extLst>
                    <a:ext uri="{9D8B030D-6E8A-4147-A177-3AD203B41FA5}">
                      <a16:colId xmlns:a16="http://schemas.microsoft.com/office/drawing/2014/main" val="779751713"/>
                    </a:ext>
                  </a:extLst>
                </a:gridCol>
              </a:tblGrid>
              <a:tr h="337101">
                <a:tc gridSpan="2">
                  <a:txBody>
                    <a:bodyPr/>
                    <a:lstStyle/>
                    <a:p>
                      <a:r>
                        <a:rPr lang="en-001" b="1" dirty="0"/>
                        <a:t>Evidence on CAB + RPV LA from the African public health approach</a:t>
                      </a:r>
                    </a:p>
                  </a:txBody>
                  <a:tcPr>
                    <a:solidFill>
                      <a:schemeClr val="bg1">
                        <a:lumMod val="95000"/>
                      </a:schemeClr>
                    </a:solidFill>
                  </a:tcPr>
                </a:tc>
                <a:tc hMerge="1">
                  <a:txBody>
                    <a:bodyPr/>
                    <a:lstStyle/>
                    <a:p>
                      <a:endParaRPr lang="en-001" dirty="0"/>
                    </a:p>
                  </a:txBody>
                  <a:tcPr/>
                </a:tc>
                <a:extLst>
                  <a:ext uri="{0D108BD9-81ED-4DB2-BD59-A6C34878D82A}">
                    <a16:rowId xmlns:a16="http://schemas.microsoft.com/office/drawing/2014/main" val="4080518001"/>
                  </a:ext>
                </a:extLst>
              </a:tr>
              <a:tr h="1137157">
                <a:tc>
                  <a:txBody>
                    <a:bodyPr/>
                    <a:lstStyle/>
                    <a:p>
                      <a:r>
                        <a:rPr lang="en-001" b="1" dirty="0"/>
                        <a:t>Population:</a:t>
                      </a:r>
                    </a:p>
                    <a:p>
                      <a:r>
                        <a:rPr lang="en-001" b="0" dirty="0">
                          <a:solidFill>
                            <a:schemeClr val="tx2"/>
                          </a:solidFill>
                        </a:rPr>
                        <a:t>Adults with stable viral suppression</a:t>
                      </a:r>
                      <a:endParaRPr lang="en-001" b="1" dirty="0"/>
                    </a:p>
                    <a:p>
                      <a:r>
                        <a:rPr lang="en-001" b="1" dirty="0"/>
                        <a:t>Results:</a:t>
                      </a:r>
                    </a:p>
                    <a:p>
                      <a:r>
                        <a:rPr lang="en-001" sz="1800" dirty="0">
                          <a:solidFill>
                            <a:schemeClr val="tx2"/>
                          </a:solidFill>
                        </a:rPr>
                        <a:t>Non-inferior efficacy (96% vs 97%)</a:t>
                      </a:r>
                      <a:r>
                        <a:rPr lang="en-001" sz="1800" baseline="30000" dirty="0">
                          <a:solidFill>
                            <a:schemeClr val="tx2"/>
                          </a:solidFill>
                        </a:rPr>
                        <a:t>5</a:t>
                      </a:r>
                      <a:endParaRPr lang="en-001" dirty="0">
                        <a:solidFill>
                          <a:schemeClr val="tx2"/>
                        </a:solidFill>
                      </a:endParaRPr>
                    </a:p>
                  </a:txBody>
                  <a:tcPr/>
                </a:tc>
                <a:tc>
                  <a:txBody>
                    <a:bodyPr/>
                    <a:lstStyle/>
                    <a:p>
                      <a:endParaRPr lang="en-001" dirty="0"/>
                    </a:p>
                  </a:txBody>
                  <a:tcPr/>
                </a:tc>
                <a:extLst>
                  <a:ext uri="{0D108BD9-81ED-4DB2-BD59-A6C34878D82A}">
                    <a16:rowId xmlns:a16="http://schemas.microsoft.com/office/drawing/2014/main" val="1425652187"/>
                  </a:ext>
                </a:extLst>
              </a:tr>
            </a:tbl>
          </a:graphicData>
        </a:graphic>
      </p:graphicFrame>
      <p:sp>
        <p:nvSpPr>
          <p:cNvPr id="2" name="Title 1">
            <a:extLst>
              <a:ext uri="{FF2B5EF4-FFF2-40B4-BE49-F238E27FC236}">
                <a16:creationId xmlns:a16="http://schemas.microsoft.com/office/drawing/2014/main" id="{F3540480-8814-FC5F-30F8-2FDF7517D6EF}"/>
              </a:ext>
            </a:extLst>
          </p:cNvPr>
          <p:cNvSpPr>
            <a:spLocks noGrp="1"/>
          </p:cNvSpPr>
          <p:nvPr>
            <p:ph type="title"/>
          </p:nvPr>
        </p:nvSpPr>
        <p:spPr>
          <a:xfrm>
            <a:off x="539017" y="632899"/>
            <a:ext cx="3640572" cy="1026462"/>
          </a:xfrm>
        </p:spPr>
        <p:txBody>
          <a:bodyPr>
            <a:normAutofit fontScale="90000"/>
          </a:bodyPr>
          <a:lstStyle/>
          <a:p>
            <a:r>
              <a:rPr lang="en-GB" dirty="0">
                <a:latin typeface="+mn-lt"/>
              </a:rPr>
              <a:t>Background</a:t>
            </a:r>
            <a:br>
              <a:rPr lang="en-GB" dirty="0">
                <a:latin typeface="+mn-lt"/>
              </a:rPr>
            </a:br>
            <a:endParaRPr lang="en-001" dirty="0">
              <a:latin typeface="+mn-lt"/>
            </a:endParaRPr>
          </a:p>
        </p:txBody>
      </p:sp>
      <p:sp>
        <p:nvSpPr>
          <p:cNvPr id="23" name="TextBox 22">
            <a:extLst>
              <a:ext uri="{FF2B5EF4-FFF2-40B4-BE49-F238E27FC236}">
                <a16:creationId xmlns:a16="http://schemas.microsoft.com/office/drawing/2014/main" id="{F26307FA-86EC-7125-16A3-B6B1494D8808}"/>
              </a:ext>
            </a:extLst>
          </p:cNvPr>
          <p:cNvSpPr txBox="1"/>
          <p:nvPr/>
        </p:nvSpPr>
        <p:spPr>
          <a:xfrm>
            <a:off x="4845713" y="696781"/>
            <a:ext cx="2691629" cy="646331"/>
          </a:xfrm>
          <a:prstGeom prst="rect">
            <a:avLst/>
          </a:prstGeom>
          <a:noFill/>
        </p:spPr>
        <p:txBody>
          <a:bodyPr wrap="square" rtlCol="0">
            <a:spAutoFit/>
          </a:bodyPr>
          <a:lstStyle/>
          <a:p>
            <a:r>
              <a:rPr lang="en-001" dirty="0">
                <a:solidFill>
                  <a:schemeClr val="bg1"/>
                </a:solidFill>
              </a:rPr>
              <a:t>Stigma</a:t>
            </a:r>
            <a:r>
              <a:rPr lang="en-001" baseline="30000" dirty="0">
                <a:solidFill>
                  <a:schemeClr val="bg1"/>
                </a:solidFill>
              </a:rPr>
              <a:t>1</a:t>
            </a:r>
          </a:p>
          <a:p>
            <a:r>
              <a:rPr lang="en-001" dirty="0">
                <a:solidFill>
                  <a:schemeClr val="bg1"/>
                </a:solidFill>
              </a:rPr>
              <a:t>Pill fatigue</a:t>
            </a:r>
            <a:r>
              <a:rPr lang="en-001" baseline="30000" dirty="0">
                <a:solidFill>
                  <a:schemeClr val="bg1"/>
                </a:solidFill>
              </a:rPr>
              <a:t>2</a:t>
            </a:r>
          </a:p>
        </p:txBody>
      </p:sp>
      <p:sp>
        <p:nvSpPr>
          <p:cNvPr id="24" name="TextBox 23">
            <a:extLst>
              <a:ext uri="{FF2B5EF4-FFF2-40B4-BE49-F238E27FC236}">
                <a16:creationId xmlns:a16="http://schemas.microsoft.com/office/drawing/2014/main" id="{C984E6B5-1CB6-1988-027D-58A0342A79C8}"/>
              </a:ext>
            </a:extLst>
          </p:cNvPr>
          <p:cNvSpPr txBox="1"/>
          <p:nvPr/>
        </p:nvSpPr>
        <p:spPr>
          <a:xfrm>
            <a:off x="334841" y="6445388"/>
            <a:ext cx="12209929" cy="461665"/>
          </a:xfrm>
          <a:prstGeom prst="rect">
            <a:avLst/>
          </a:prstGeom>
          <a:solidFill>
            <a:schemeClr val="bg1"/>
          </a:solidFill>
        </p:spPr>
        <p:txBody>
          <a:bodyPr wrap="square" rtlCol="0">
            <a:spAutoFit/>
          </a:bodyPr>
          <a:lstStyle/>
          <a:p>
            <a:pPr marL="228600" indent="-228600">
              <a:buAutoNum type="arabicParenR"/>
            </a:pPr>
            <a:r>
              <a:rPr lang="en-GB" sz="1200" dirty="0">
                <a:solidFill>
                  <a:schemeClr val="bg1">
                    <a:lumMod val="65000"/>
                  </a:schemeClr>
                </a:solidFill>
              </a:rPr>
              <a:t>UNAIDS. 2024. 2) </a:t>
            </a:r>
            <a:r>
              <a:rPr lang="en-GB" sz="1200" dirty="0" err="1">
                <a:solidFill>
                  <a:schemeClr val="bg1">
                    <a:lumMod val="65000"/>
                  </a:schemeClr>
                </a:solidFill>
              </a:rPr>
              <a:t>Moolla</a:t>
            </a:r>
            <a:r>
              <a:rPr lang="en-GB" sz="1200" dirty="0">
                <a:solidFill>
                  <a:schemeClr val="bg1">
                    <a:lumMod val="65000"/>
                  </a:schemeClr>
                </a:solidFill>
              </a:rPr>
              <a:t> H. </a:t>
            </a:r>
            <a:r>
              <a:rPr lang="en-GB" sz="1200" i="1" dirty="0">
                <a:solidFill>
                  <a:schemeClr val="bg1">
                    <a:lumMod val="65000"/>
                  </a:schemeClr>
                </a:solidFill>
              </a:rPr>
              <a:t>AIDS,</a:t>
            </a:r>
            <a:r>
              <a:rPr lang="en-GB" sz="1200" dirty="0">
                <a:solidFill>
                  <a:schemeClr val="bg1">
                    <a:lumMod val="65000"/>
                  </a:schemeClr>
                </a:solidFill>
              </a:rPr>
              <a:t> 2024 3) Johnson LF. </a:t>
            </a:r>
            <a:r>
              <a:rPr lang="en-GB" sz="1200" i="1" dirty="0">
                <a:solidFill>
                  <a:schemeClr val="bg1">
                    <a:lumMod val="65000"/>
                  </a:schemeClr>
                </a:solidFill>
              </a:rPr>
              <a:t>J </a:t>
            </a:r>
            <a:r>
              <a:rPr lang="en-GB" sz="1200" i="1" dirty="0" err="1">
                <a:solidFill>
                  <a:schemeClr val="bg1">
                    <a:lumMod val="65000"/>
                  </a:schemeClr>
                </a:solidFill>
              </a:rPr>
              <a:t>Aquir</a:t>
            </a:r>
            <a:r>
              <a:rPr lang="en-GB" sz="1200" i="1" dirty="0">
                <a:solidFill>
                  <a:schemeClr val="bg1">
                    <a:lumMod val="65000"/>
                  </a:schemeClr>
                </a:solidFill>
              </a:rPr>
              <a:t> Immune Def </a:t>
            </a:r>
            <a:r>
              <a:rPr lang="en-GB" sz="1200" i="1" dirty="0" err="1">
                <a:solidFill>
                  <a:schemeClr val="bg1">
                    <a:lumMod val="65000"/>
                  </a:schemeClr>
                </a:solidFill>
              </a:rPr>
              <a:t>Sydr</a:t>
            </a:r>
            <a:r>
              <a:rPr lang="en-GB" sz="1200" i="1" dirty="0">
                <a:solidFill>
                  <a:schemeClr val="bg1">
                    <a:lumMod val="65000"/>
                  </a:schemeClr>
                </a:solidFill>
              </a:rPr>
              <a:t>. </a:t>
            </a:r>
            <a:r>
              <a:rPr lang="en-GB" sz="1200" dirty="0">
                <a:solidFill>
                  <a:schemeClr val="bg1">
                    <a:lumMod val="65000"/>
                  </a:schemeClr>
                </a:solidFill>
              </a:rPr>
              <a:t>2022.  4) </a:t>
            </a:r>
            <a:r>
              <a:rPr lang="en-GB" sz="1200" dirty="0" err="1">
                <a:solidFill>
                  <a:schemeClr val="bg1">
                    <a:lumMod val="65000"/>
                  </a:schemeClr>
                </a:solidFill>
              </a:rPr>
              <a:t>Manalu</a:t>
            </a:r>
            <a:r>
              <a:rPr lang="en-GB" sz="1200" dirty="0">
                <a:solidFill>
                  <a:schemeClr val="bg1">
                    <a:lumMod val="65000"/>
                  </a:schemeClr>
                </a:solidFill>
              </a:rPr>
              <a:t> SBPS, </a:t>
            </a:r>
            <a:r>
              <a:rPr lang="en-GB" sz="1200" i="1" dirty="0">
                <a:solidFill>
                  <a:schemeClr val="bg1">
                    <a:lumMod val="65000"/>
                  </a:schemeClr>
                </a:solidFill>
              </a:rPr>
              <a:t>JAC.</a:t>
            </a:r>
            <a:r>
              <a:rPr lang="en-GB" sz="1200" dirty="0">
                <a:solidFill>
                  <a:schemeClr val="bg1">
                    <a:lumMod val="65000"/>
                  </a:schemeClr>
                </a:solidFill>
              </a:rPr>
              <a:t> 2025. 5) </a:t>
            </a:r>
            <a:r>
              <a:rPr lang="en-GB" sz="1200" dirty="0" err="1">
                <a:solidFill>
                  <a:schemeClr val="bg1">
                    <a:lumMod val="65000"/>
                  </a:schemeClr>
                </a:solidFill>
              </a:rPr>
              <a:t>Kityo</a:t>
            </a:r>
            <a:r>
              <a:rPr lang="en-GB" sz="1200" dirty="0">
                <a:solidFill>
                  <a:schemeClr val="bg1">
                    <a:lumMod val="65000"/>
                  </a:schemeClr>
                </a:solidFill>
              </a:rPr>
              <a:t> C, </a:t>
            </a:r>
            <a:r>
              <a:rPr lang="en-GB" sz="1200" i="1" dirty="0">
                <a:solidFill>
                  <a:schemeClr val="bg1">
                    <a:lumMod val="65000"/>
                  </a:schemeClr>
                </a:solidFill>
              </a:rPr>
              <a:t>Lancet ID.</a:t>
            </a:r>
            <a:r>
              <a:rPr lang="en-GB" sz="1200" dirty="0">
                <a:solidFill>
                  <a:schemeClr val="bg1">
                    <a:lumMod val="65000"/>
                  </a:schemeClr>
                </a:solidFill>
              </a:rPr>
              <a:t> 2024</a:t>
            </a:r>
          </a:p>
          <a:p>
            <a:pPr marL="228600" indent="-228600">
              <a:buAutoNum type="arabicParenR"/>
            </a:pPr>
            <a:endParaRPr lang="en-001" sz="1200" dirty="0">
              <a:solidFill>
                <a:schemeClr val="bg1">
                  <a:lumMod val="65000"/>
                </a:schemeClr>
              </a:solidFill>
            </a:endParaRPr>
          </a:p>
        </p:txBody>
      </p:sp>
      <p:sp>
        <p:nvSpPr>
          <p:cNvPr id="38" name="TextBox 37">
            <a:extLst>
              <a:ext uri="{FF2B5EF4-FFF2-40B4-BE49-F238E27FC236}">
                <a16:creationId xmlns:a16="http://schemas.microsoft.com/office/drawing/2014/main" id="{A55BBD23-8D50-B662-E694-39FD3E72237F}"/>
              </a:ext>
            </a:extLst>
          </p:cNvPr>
          <p:cNvSpPr txBox="1"/>
          <p:nvPr/>
        </p:nvSpPr>
        <p:spPr>
          <a:xfrm>
            <a:off x="603444" y="2674947"/>
            <a:ext cx="11270308" cy="1785104"/>
          </a:xfrm>
          <a:prstGeom prst="rect">
            <a:avLst/>
          </a:prstGeom>
          <a:noFill/>
        </p:spPr>
        <p:txBody>
          <a:bodyPr wrap="square">
            <a:spAutoFit/>
          </a:bodyPr>
          <a:lstStyle/>
          <a:p>
            <a:pPr marL="285750" indent="-285750">
              <a:spcBef>
                <a:spcPts val="600"/>
              </a:spcBef>
              <a:spcAft>
                <a:spcPts val="600"/>
              </a:spcAft>
              <a:buFont typeface="Wingdings" pitchFamily="2" charset="2"/>
              <a:buChar char="§"/>
            </a:pPr>
            <a:r>
              <a:rPr lang="en-001" b="1" dirty="0"/>
              <a:t>Long-actings (LA): </a:t>
            </a:r>
            <a:r>
              <a:rPr lang="en-001" dirty="0"/>
              <a:t>reduced dosing frequency, greater privacy, may mitigate drug holidays</a:t>
            </a:r>
            <a:endParaRPr lang="en-US" dirty="0"/>
          </a:p>
          <a:p>
            <a:pPr marL="285750" indent="-285750">
              <a:spcBef>
                <a:spcPts val="600"/>
              </a:spcBef>
              <a:spcAft>
                <a:spcPts val="600"/>
              </a:spcAft>
              <a:buFont typeface="Wingdings" pitchFamily="2" charset="2"/>
              <a:buChar char="§"/>
            </a:pPr>
            <a:r>
              <a:rPr lang="en-001" b="1" dirty="0"/>
              <a:t>LA cabotegravir (CAB) + rilpivirine (RPV) is </a:t>
            </a:r>
            <a:r>
              <a:rPr lang="en-US" b="1" dirty="0"/>
              <a:t>now recommended by WHO as a suppressed switch option </a:t>
            </a:r>
          </a:p>
          <a:p>
            <a:pPr marL="285750" indent="-285750">
              <a:spcBef>
                <a:spcPts val="600"/>
              </a:spcBef>
              <a:spcAft>
                <a:spcPts val="600"/>
              </a:spcAft>
              <a:buFont typeface="Wingdings" pitchFamily="2" charset="2"/>
              <a:buChar char="§"/>
            </a:pPr>
            <a:r>
              <a:rPr lang="en-001" b="1" dirty="0"/>
              <a:t>Meta-analysis 6 RCTs: </a:t>
            </a:r>
            <a:r>
              <a:rPr lang="en-001" dirty="0"/>
              <a:t>LA CAB + RPV has demonstrated equivalent efficacy to oral ART (91.5% versus 91.4% with VL&lt;50 c/ml at 48 weeks)</a:t>
            </a:r>
            <a:r>
              <a:rPr lang="en-001" baseline="30000" dirty="0"/>
              <a:t>4</a:t>
            </a:r>
            <a:r>
              <a:rPr lang="en-001" dirty="0"/>
              <a:t> </a:t>
            </a:r>
          </a:p>
        </p:txBody>
      </p:sp>
      <p:sp>
        <p:nvSpPr>
          <p:cNvPr id="9" name="TextBox 8">
            <a:extLst>
              <a:ext uri="{FF2B5EF4-FFF2-40B4-BE49-F238E27FC236}">
                <a16:creationId xmlns:a16="http://schemas.microsoft.com/office/drawing/2014/main" id="{93D88E1D-A167-19A6-1846-B5C691732E55}"/>
              </a:ext>
            </a:extLst>
          </p:cNvPr>
          <p:cNvSpPr txBox="1"/>
          <p:nvPr/>
        </p:nvSpPr>
        <p:spPr>
          <a:xfrm>
            <a:off x="603443" y="1574478"/>
            <a:ext cx="11270309" cy="1077218"/>
          </a:xfrm>
          <a:prstGeom prst="rect">
            <a:avLst/>
          </a:prstGeom>
          <a:noFill/>
        </p:spPr>
        <p:txBody>
          <a:bodyPr wrap="square" rtlCol="0">
            <a:spAutoFit/>
          </a:bodyPr>
          <a:lstStyle/>
          <a:p>
            <a:pPr marL="342900" indent="-342900">
              <a:spcBef>
                <a:spcPts val="600"/>
              </a:spcBef>
              <a:spcAft>
                <a:spcPts val="600"/>
              </a:spcAft>
              <a:buFont typeface="Wingdings" pitchFamily="2" charset="2"/>
              <a:buChar char="§"/>
            </a:pPr>
            <a:r>
              <a:rPr lang="en-001" b="1" dirty="0"/>
              <a:t>In East and Southern Africa, ~1 million people on oral ART remain unsuppressed</a:t>
            </a:r>
            <a:r>
              <a:rPr lang="en-001" b="1" baseline="30000" dirty="0"/>
              <a:t>1</a:t>
            </a:r>
            <a:r>
              <a:rPr lang="en-001" b="1" dirty="0"/>
              <a:t> </a:t>
            </a:r>
          </a:p>
          <a:p>
            <a:pPr marL="342900" indent="-342900">
              <a:spcBef>
                <a:spcPts val="600"/>
              </a:spcBef>
              <a:spcAft>
                <a:spcPts val="600"/>
              </a:spcAft>
              <a:buFont typeface="Wingdings" pitchFamily="2" charset="2"/>
              <a:buChar char="§"/>
            </a:pPr>
            <a:r>
              <a:rPr lang="en-001" dirty="0"/>
              <a:t>Inconsistent ART adherence contributes to the 630,000 HIV-related deaths and increasingly contributes to the 1.3 million transmission events per year globally</a:t>
            </a:r>
            <a:r>
              <a:rPr lang="en-001" baseline="30000" dirty="0"/>
              <a:t>1,2,3</a:t>
            </a:r>
          </a:p>
        </p:txBody>
      </p:sp>
      <p:pic>
        <p:nvPicPr>
          <p:cNvPr id="22" name="Picture 21">
            <a:extLst>
              <a:ext uri="{FF2B5EF4-FFF2-40B4-BE49-F238E27FC236}">
                <a16:creationId xmlns:a16="http://schemas.microsoft.com/office/drawing/2014/main" id="{AA7C1381-7572-6B74-1627-653279A7DDB3}"/>
              </a:ext>
            </a:extLst>
          </p:cNvPr>
          <p:cNvPicPr>
            <a:picLocks noChangeAspect="1"/>
          </p:cNvPicPr>
          <p:nvPr/>
        </p:nvPicPr>
        <p:blipFill>
          <a:blip r:embed="rId4"/>
          <a:srcRect t="16183" b="16531"/>
          <a:stretch>
            <a:fillRect/>
          </a:stretch>
        </p:blipFill>
        <p:spPr>
          <a:xfrm>
            <a:off x="9028386" y="5146657"/>
            <a:ext cx="2561409" cy="868325"/>
          </a:xfrm>
          <a:prstGeom prst="rect">
            <a:avLst/>
          </a:prstGeom>
        </p:spPr>
      </p:pic>
      <p:sp>
        <p:nvSpPr>
          <p:cNvPr id="26" name="TextBox 25">
            <a:extLst>
              <a:ext uri="{FF2B5EF4-FFF2-40B4-BE49-F238E27FC236}">
                <a16:creationId xmlns:a16="http://schemas.microsoft.com/office/drawing/2014/main" id="{4A89BD44-0232-4189-246D-AA12A71EA359}"/>
              </a:ext>
            </a:extLst>
          </p:cNvPr>
          <p:cNvSpPr txBox="1"/>
          <p:nvPr/>
        </p:nvSpPr>
        <p:spPr>
          <a:xfrm>
            <a:off x="7326264" y="5016927"/>
            <a:ext cx="2660090" cy="1200329"/>
          </a:xfrm>
          <a:prstGeom prst="rect">
            <a:avLst/>
          </a:prstGeom>
          <a:noFill/>
        </p:spPr>
        <p:txBody>
          <a:bodyPr wrap="square" rtlCol="0">
            <a:spAutoFit/>
          </a:bodyPr>
          <a:lstStyle/>
          <a:p>
            <a:r>
              <a:rPr lang="en-001" b="1" dirty="0"/>
              <a:t>Population:</a:t>
            </a:r>
          </a:p>
          <a:p>
            <a:r>
              <a:rPr lang="en-001" b="1" dirty="0">
                <a:solidFill>
                  <a:schemeClr val="tx2"/>
                </a:solidFill>
              </a:rPr>
              <a:t>Adults with </a:t>
            </a:r>
            <a:r>
              <a:rPr lang="en-US" b="1" dirty="0">
                <a:solidFill>
                  <a:schemeClr val="tx2"/>
                </a:solidFill>
              </a:rPr>
              <a:t>inconsistent </a:t>
            </a:r>
          </a:p>
          <a:p>
            <a:r>
              <a:rPr lang="en-US" b="1" dirty="0">
                <a:solidFill>
                  <a:schemeClr val="tx2"/>
                </a:solidFill>
              </a:rPr>
              <a:t>ART adherence </a:t>
            </a:r>
            <a:endParaRPr lang="en-001" b="1" dirty="0">
              <a:solidFill>
                <a:schemeClr val="tx2"/>
              </a:solidFill>
            </a:endParaRPr>
          </a:p>
        </p:txBody>
      </p:sp>
      <p:sp>
        <p:nvSpPr>
          <p:cNvPr id="11" name="Notched Right Arrow 10">
            <a:extLst>
              <a:ext uri="{FF2B5EF4-FFF2-40B4-BE49-F238E27FC236}">
                <a16:creationId xmlns:a16="http://schemas.microsoft.com/office/drawing/2014/main" id="{9DD5A598-BE74-E57A-B0CF-7F29B185A70F}"/>
              </a:ext>
            </a:extLst>
          </p:cNvPr>
          <p:cNvSpPr/>
          <p:nvPr/>
        </p:nvSpPr>
        <p:spPr>
          <a:xfrm>
            <a:off x="6327719" y="4971130"/>
            <a:ext cx="998545" cy="1474258"/>
          </a:xfrm>
          <a:prstGeom prst="notch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001" dirty="0"/>
          </a:p>
        </p:txBody>
      </p:sp>
    </p:spTree>
    <p:extLst>
      <p:ext uri="{BB962C8B-B14F-4D97-AF65-F5344CB8AC3E}">
        <p14:creationId xmlns:p14="http://schemas.microsoft.com/office/powerpoint/2010/main" val="1744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249E027-D470-FE2A-11FE-457FE1371B32}"/>
              </a:ext>
            </a:extLst>
          </p:cNvPr>
          <p:cNvSpPr txBox="1">
            <a:spLocks/>
          </p:cNvSpPr>
          <p:nvPr/>
        </p:nvSpPr>
        <p:spPr>
          <a:xfrm>
            <a:off x="541018" y="529476"/>
            <a:ext cx="9276082" cy="8159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001" dirty="0"/>
              <a:t>Study rationale and design</a:t>
            </a:r>
            <a:endParaRPr lang="en-GB" dirty="0"/>
          </a:p>
        </p:txBody>
      </p:sp>
      <p:sp>
        <p:nvSpPr>
          <p:cNvPr id="5" name="Content Placeholder 2">
            <a:extLst>
              <a:ext uri="{FF2B5EF4-FFF2-40B4-BE49-F238E27FC236}">
                <a16:creationId xmlns:a16="http://schemas.microsoft.com/office/drawing/2014/main" id="{A1F6FB6F-0D9B-1385-1150-1E7071612BB9}"/>
              </a:ext>
            </a:extLst>
          </p:cNvPr>
          <p:cNvSpPr txBox="1">
            <a:spLocks/>
          </p:cNvSpPr>
          <p:nvPr/>
        </p:nvSpPr>
        <p:spPr>
          <a:xfrm>
            <a:off x="541018" y="1512364"/>
            <a:ext cx="11511281" cy="93815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001" sz="1500" b="1" dirty="0"/>
              <a:t>Evidence gaps: sub-optimal HIV control in public health approach, prior HBV exposure (cAb+), women </a:t>
            </a:r>
          </a:p>
          <a:p>
            <a:pPr>
              <a:buFont typeface="Wingdings" pitchFamily="2" charset="2"/>
              <a:buChar char="§"/>
            </a:pPr>
            <a:r>
              <a:rPr lang="en-001" sz="1500" dirty="0"/>
              <a:t>Phase 3b, open-label, non-inferiority trial </a:t>
            </a:r>
          </a:p>
          <a:p>
            <a:pPr>
              <a:buFont typeface="Wingdings" pitchFamily="2" charset="2"/>
              <a:buChar char="§"/>
            </a:pPr>
            <a:r>
              <a:rPr lang="en-001" sz="1500" dirty="0"/>
              <a:t>7 sites: Uganda, Kenya, S. Africa (NCT05546242)</a:t>
            </a:r>
          </a:p>
        </p:txBody>
      </p:sp>
      <p:sp>
        <p:nvSpPr>
          <p:cNvPr id="7" name="TextBox 6">
            <a:extLst>
              <a:ext uri="{FF2B5EF4-FFF2-40B4-BE49-F238E27FC236}">
                <a16:creationId xmlns:a16="http://schemas.microsoft.com/office/drawing/2014/main" id="{D85741E7-7416-28D0-824C-7169FC8E784A}"/>
              </a:ext>
            </a:extLst>
          </p:cNvPr>
          <p:cNvSpPr txBox="1"/>
          <p:nvPr/>
        </p:nvSpPr>
        <p:spPr>
          <a:xfrm>
            <a:off x="275570" y="5866859"/>
            <a:ext cx="6324406" cy="461665"/>
          </a:xfrm>
          <a:prstGeom prst="rect">
            <a:avLst/>
          </a:prstGeom>
          <a:solidFill>
            <a:schemeClr val="bg1"/>
          </a:solidFill>
        </p:spPr>
        <p:txBody>
          <a:bodyPr wrap="square" rtlCol="0">
            <a:spAutoFit/>
          </a:bodyPr>
          <a:lstStyle/>
          <a:p>
            <a:r>
              <a:rPr lang="en-001" sz="1200" dirty="0">
                <a:solidFill>
                  <a:schemeClr val="tx1">
                    <a:lumMod val="65000"/>
                    <a:lumOff val="35000"/>
                  </a:schemeClr>
                </a:solidFill>
              </a:rPr>
              <a:t>DTG = dolutegravir, CAB = cabotegravir, RPV = rilpivirine, </a:t>
            </a:r>
          </a:p>
          <a:p>
            <a:r>
              <a:rPr lang="en-001" sz="1200" dirty="0">
                <a:solidFill>
                  <a:schemeClr val="tx1">
                    <a:lumMod val="65000"/>
                    <a:lumOff val="35000"/>
                  </a:schemeClr>
                </a:solidFill>
              </a:rPr>
              <a:t>IM = intramuscular, Q8W = 8-weekly dosing</a:t>
            </a:r>
          </a:p>
        </p:txBody>
      </p:sp>
      <p:sp>
        <p:nvSpPr>
          <p:cNvPr id="10" name="TextBox 9">
            <a:extLst>
              <a:ext uri="{FF2B5EF4-FFF2-40B4-BE49-F238E27FC236}">
                <a16:creationId xmlns:a16="http://schemas.microsoft.com/office/drawing/2014/main" id="{D07ECDA7-E6E2-F055-BE32-99F284F16511}"/>
              </a:ext>
            </a:extLst>
          </p:cNvPr>
          <p:cNvSpPr txBox="1"/>
          <p:nvPr/>
        </p:nvSpPr>
        <p:spPr>
          <a:xfrm>
            <a:off x="275570" y="6299612"/>
            <a:ext cx="5552206" cy="461665"/>
          </a:xfrm>
          <a:prstGeom prst="rect">
            <a:avLst/>
          </a:prstGeom>
          <a:solidFill>
            <a:schemeClr val="bg1"/>
          </a:solidFill>
        </p:spPr>
        <p:txBody>
          <a:bodyPr wrap="square" rtlCol="0">
            <a:spAutoFit/>
          </a:bodyPr>
          <a:lstStyle/>
          <a:p>
            <a:r>
              <a:rPr lang="en-001" sz="1200" dirty="0">
                <a:solidFill>
                  <a:schemeClr val="tx1">
                    <a:lumMod val="65000"/>
                    <a:lumOff val="35000"/>
                  </a:schemeClr>
                </a:solidFill>
              </a:rPr>
              <a:t>Participants on the LA arm recevied th</a:t>
            </a:r>
            <a:r>
              <a:rPr lang="en-US" sz="1200" dirty="0" err="1">
                <a:solidFill>
                  <a:schemeClr val="tx1">
                    <a:lumMod val="65000"/>
                    <a:lumOff val="35000"/>
                  </a:schemeClr>
                </a:solidFill>
              </a:rPr>
              <a:t>ei</a:t>
            </a:r>
            <a:r>
              <a:rPr lang="en-001" sz="1200" dirty="0">
                <a:solidFill>
                  <a:schemeClr val="tx1">
                    <a:lumMod val="65000"/>
                    <a:lumOff val="35000"/>
                  </a:schemeClr>
                </a:solidFill>
              </a:rPr>
              <a:t>r first injection at month 1</a:t>
            </a:r>
          </a:p>
          <a:p>
            <a:r>
              <a:rPr lang="en-001" sz="1200" dirty="0">
                <a:solidFill>
                  <a:schemeClr val="tx1">
                    <a:lumMod val="65000"/>
                    <a:lumOff val="35000"/>
                  </a:schemeClr>
                </a:solidFill>
              </a:rPr>
              <a:t>HIV1-VL is tested 4 times in year 1 and 2 times in year 2</a:t>
            </a:r>
          </a:p>
        </p:txBody>
      </p:sp>
      <p:sp>
        <p:nvSpPr>
          <p:cNvPr id="2" name="Subtitle 2">
            <a:extLst>
              <a:ext uri="{FF2B5EF4-FFF2-40B4-BE49-F238E27FC236}">
                <a16:creationId xmlns:a16="http://schemas.microsoft.com/office/drawing/2014/main" id="{6FC5061F-3783-C08E-308E-BFCECED559DC}"/>
              </a:ext>
            </a:extLst>
          </p:cNvPr>
          <p:cNvSpPr txBox="1">
            <a:spLocks/>
          </p:cNvSpPr>
          <p:nvPr/>
        </p:nvSpPr>
        <p:spPr>
          <a:xfrm>
            <a:off x="6620492" y="5895069"/>
            <a:ext cx="5914753" cy="4838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Day 1                                 12 months                   24 months           </a:t>
            </a:r>
          </a:p>
        </p:txBody>
      </p:sp>
      <p:sp>
        <p:nvSpPr>
          <p:cNvPr id="6" name="Rectangle 5">
            <a:extLst>
              <a:ext uri="{FF2B5EF4-FFF2-40B4-BE49-F238E27FC236}">
                <a16:creationId xmlns:a16="http://schemas.microsoft.com/office/drawing/2014/main" id="{A358AF90-AD98-8E7F-54C0-1AA660C1245C}"/>
              </a:ext>
            </a:extLst>
          </p:cNvPr>
          <p:cNvSpPr/>
          <p:nvPr/>
        </p:nvSpPr>
        <p:spPr>
          <a:xfrm>
            <a:off x="553310" y="2830080"/>
            <a:ext cx="4667599" cy="688129"/>
          </a:xfrm>
          <a:prstGeom prst="rect">
            <a:avLst/>
          </a:prstGeom>
          <a:solidFill>
            <a:srgbClr val="C00000"/>
          </a:solid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Population, n=540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white"/>
                </a:solidFill>
                <a:effectLst/>
                <a:uLnTx/>
                <a:uFillTx/>
                <a:latin typeface="Calibri" panose="020F0502020204030204"/>
                <a:ea typeface="+mn-ea"/>
                <a:cs typeface="+mn-cs"/>
              </a:rPr>
              <a:t>&gt;</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18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y.o</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 with suboptimal HIV-1 control</a:t>
            </a:r>
          </a:p>
        </p:txBody>
      </p:sp>
      <p:sp>
        <p:nvSpPr>
          <p:cNvPr id="8" name="Pentagon 7">
            <a:extLst>
              <a:ext uri="{FF2B5EF4-FFF2-40B4-BE49-F238E27FC236}">
                <a16:creationId xmlns:a16="http://schemas.microsoft.com/office/drawing/2014/main" id="{7970F559-A62E-D20D-89A9-EAE5BCACF971}"/>
              </a:ext>
            </a:extLst>
          </p:cNvPr>
          <p:cNvSpPr/>
          <p:nvPr/>
        </p:nvSpPr>
        <p:spPr>
          <a:xfrm>
            <a:off x="5227056" y="2830081"/>
            <a:ext cx="1683838" cy="2477535"/>
          </a:xfrm>
          <a:prstGeom prst="homePlate">
            <a:avLst>
              <a:gd name="adj" fmla="val 30867"/>
            </a:avLst>
          </a:prstGeom>
          <a:pattFill prst="wdUpDiag">
            <a:fgClr>
              <a:srgbClr val="ED7D31">
                <a:lumMod val="40000"/>
                <a:lumOff val="60000"/>
              </a:srgbClr>
            </a:fgClr>
            <a:bgClr>
              <a:sysClr val="window" lastClr="FFFFFF"/>
            </a:bgClr>
          </a:patt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SCREENING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PHASE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HIV-1 VL &lt;200 c/ml for </a:t>
            </a:r>
            <a:r>
              <a:rPr kumimoji="0" lang="en-US" sz="1400" b="1" i="0" u="sng" strike="noStrike" kern="0" cap="none" spc="0" normalizeH="0" baseline="0" noProof="0" dirty="0">
                <a:ln>
                  <a:noFill/>
                </a:ln>
                <a:solidFill>
                  <a:prstClr val="black"/>
                </a:solidFill>
                <a:effectLst/>
                <a:uLnTx/>
                <a:uFillTx/>
                <a:latin typeface="Calibri" panose="020F0502020204030204"/>
                <a:ea typeface="+mn-ea"/>
                <a:cs typeface="+mn-cs"/>
              </a:rPr>
              <a:t>&gt;</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3 months at the end of screening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2NRTI + DTG</a:t>
            </a:r>
          </a:p>
        </p:txBody>
      </p:sp>
      <p:sp>
        <p:nvSpPr>
          <p:cNvPr id="9" name="Pentagon 8">
            <a:extLst>
              <a:ext uri="{FF2B5EF4-FFF2-40B4-BE49-F238E27FC236}">
                <a16:creationId xmlns:a16="http://schemas.microsoft.com/office/drawing/2014/main" id="{CE626C93-3D99-E1FF-2B6E-61F54832C8FD}"/>
              </a:ext>
            </a:extLst>
          </p:cNvPr>
          <p:cNvSpPr/>
          <p:nvPr/>
        </p:nvSpPr>
        <p:spPr>
          <a:xfrm>
            <a:off x="7247742" y="2443507"/>
            <a:ext cx="3313578" cy="1599328"/>
          </a:xfrm>
          <a:prstGeom prst="homePlate">
            <a:avLst>
              <a:gd name="adj" fmla="val 13766"/>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CAB LA + RPV LA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600 mg / 900mg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IM Q8W</a:t>
            </a:r>
          </a:p>
        </p:txBody>
      </p:sp>
      <p:sp>
        <p:nvSpPr>
          <p:cNvPr id="11" name="Pentagon 10">
            <a:extLst>
              <a:ext uri="{FF2B5EF4-FFF2-40B4-BE49-F238E27FC236}">
                <a16:creationId xmlns:a16="http://schemas.microsoft.com/office/drawing/2014/main" id="{28EF8C54-E8A4-B1F9-3282-EC44B4FE52FB}"/>
              </a:ext>
            </a:extLst>
          </p:cNvPr>
          <p:cNvSpPr/>
          <p:nvPr/>
        </p:nvSpPr>
        <p:spPr>
          <a:xfrm>
            <a:off x="6917040" y="4052187"/>
            <a:ext cx="3724289" cy="1577014"/>
          </a:xfrm>
          <a:prstGeom prst="homePlate">
            <a:avLst>
              <a:gd name="adj" fmla="val 17184"/>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2NRTI + DTG</a:t>
            </a:r>
          </a:p>
        </p:txBody>
      </p:sp>
      <p:cxnSp>
        <p:nvCxnSpPr>
          <p:cNvPr id="12" name="Straight Connector 11">
            <a:extLst>
              <a:ext uri="{FF2B5EF4-FFF2-40B4-BE49-F238E27FC236}">
                <a16:creationId xmlns:a16="http://schemas.microsoft.com/office/drawing/2014/main" id="{F285A050-FC79-0C9F-4FB7-725FA4B0D038}"/>
              </a:ext>
            </a:extLst>
          </p:cNvPr>
          <p:cNvCxnSpPr>
            <a:cxnSpLocks/>
          </p:cNvCxnSpPr>
          <p:nvPr/>
        </p:nvCxnSpPr>
        <p:spPr>
          <a:xfrm>
            <a:off x="6917048" y="5740651"/>
            <a:ext cx="3406717" cy="0"/>
          </a:xfrm>
          <a:prstGeom prst="line">
            <a:avLst/>
          </a:prstGeom>
          <a:noFill/>
          <a:ln w="6350" cap="flat" cmpd="sng" algn="ctr">
            <a:solidFill>
              <a:sysClr val="windowText" lastClr="000000"/>
            </a:solidFill>
            <a:prstDash val="solid"/>
            <a:miter lim="800000"/>
          </a:ln>
          <a:effectLst/>
        </p:spPr>
      </p:cxnSp>
      <p:cxnSp>
        <p:nvCxnSpPr>
          <p:cNvPr id="13" name="Straight Connector 12">
            <a:extLst>
              <a:ext uri="{FF2B5EF4-FFF2-40B4-BE49-F238E27FC236}">
                <a16:creationId xmlns:a16="http://schemas.microsoft.com/office/drawing/2014/main" id="{37129DB8-511C-E54E-0A08-1D9C0DA095CD}"/>
              </a:ext>
            </a:extLst>
          </p:cNvPr>
          <p:cNvCxnSpPr>
            <a:cxnSpLocks/>
          </p:cNvCxnSpPr>
          <p:nvPr/>
        </p:nvCxnSpPr>
        <p:spPr>
          <a:xfrm>
            <a:off x="8779184" y="5753525"/>
            <a:ext cx="0" cy="139456"/>
          </a:xfrm>
          <a:prstGeom prst="line">
            <a:avLst/>
          </a:prstGeom>
          <a:noFill/>
          <a:ln w="6350"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2A08655D-ADFD-A955-13D1-93B036494ECB}"/>
              </a:ext>
            </a:extLst>
          </p:cNvPr>
          <p:cNvCxnSpPr>
            <a:cxnSpLocks/>
          </p:cNvCxnSpPr>
          <p:nvPr/>
        </p:nvCxnSpPr>
        <p:spPr>
          <a:xfrm>
            <a:off x="6918337" y="5730707"/>
            <a:ext cx="0" cy="170435"/>
          </a:xfrm>
          <a:prstGeom prst="line">
            <a:avLst/>
          </a:prstGeom>
          <a:noFill/>
          <a:ln w="6350"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id="{62FDD477-7C61-4E9B-868C-529E9FB3B304}"/>
              </a:ext>
            </a:extLst>
          </p:cNvPr>
          <p:cNvCxnSpPr>
            <a:cxnSpLocks/>
          </p:cNvCxnSpPr>
          <p:nvPr/>
        </p:nvCxnSpPr>
        <p:spPr>
          <a:xfrm flipH="1">
            <a:off x="10323758" y="5733646"/>
            <a:ext cx="7" cy="160491"/>
          </a:xfrm>
          <a:prstGeom prst="line">
            <a:avLst/>
          </a:prstGeom>
          <a:noFill/>
          <a:ln w="6350" cap="flat" cmpd="sng" algn="ctr">
            <a:solidFill>
              <a:sysClr val="windowText" lastClr="000000"/>
            </a:solidFill>
            <a:prstDash val="solid"/>
            <a:miter lim="800000"/>
          </a:ln>
          <a:effectLst/>
        </p:spPr>
      </p:cxnSp>
      <p:sp>
        <p:nvSpPr>
          <p:cNvPr id="16" name="Chevron 15">
            <a:extLst>
              <a:ext uri="{FF2B5EF4-FFF2-40B4-BE49-F238E27FC236}">
                <a16:creationId xmlns:a16="http://schemas.microsoft.com/office/drawing/2014/main" id="{738018A1-24E1-1CAE-14BF-521423E572CA}"/>
              </a:ext>
            </a:extLst>
          </p:cNvPr>
          <p:cNvSpPr/>
          <p:nvPr/>
        </p:nvSpPr>
        <p:spPr>
          <a:xfrm rot="10800000" flipH="1" flipV="1">
            <a:off x="10323765" y="2451566"/>
            <a:ext cx="1395105" cy="1592225"/>
          </a:xfrm>
          <a:prstGeom prst="chevron">
            <a:avLst>
              <a:gd name="adj" fmla="val 18105"/>
            </a:avLst>
          </a:prstGeom>
          <a:solidFill>
            <a:srgbClr val="FFC000">
              <a:lumMod val="20000"/>
              <a:lumOff val="8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Calibri" panose="020F0502020204030204"/>
                <a:ea typeface="+mn-ea"/>
                <a:cs typeface="+mn-cs"/>
              </a:rPr>
              <a:t>4 years post-study access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98E6D6A-14F1-51C7-01BF-8109D0EB70A4}"/>
              </a:ext>
            </a:extLst>
          </p:cNvPr>
          <p:cNvSpPr/>
          <p:nvPr/>
        </p:nvSpPr>
        <p:spPr>
          <a:xfrm>
            <a:off x="545875" y="3518210"/>
            <a:ext cx="4673746" cy="836094"/>
          </a:xfrm>
          <a:prstGeom prst="rect">
            <a:avLst/>
          </a:prstGeom>
          <a:solidFill>
            <a:srgbClr val="ED7D31"/>
          </a:solid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HIV-1 VL &gt;1000 c/ml in prior 2 yrs despite being on ART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History of loss to follow up (&gt;4 </a:t>
            </a:r>
            <a:r>
              <a:rPr kumimoji="0" lang="en-US" sz="1400" b="1" i="0" u="none" strike="noStrike" kern="0" cap="none" spc="0" normalizeH="0" baseline="0" noProof="0" dirty="0" err="1">
                <a:ln>
                  <a:noFill/>
                </a:ln>
                <a:solidFill>
                  <a:prstClr val="white"/>
                </a:solidFill>
                <a:effectLst/>
                <a:uLnTx/>
                <a:uFillTx/>
                <a:latin typeface="Calibri" panose="020F0502020204030204"/>
                <a:ea typeface="+mn-ea"/>
                <a:cs typeface="+mn-cs"/>
              </a:rPr>
              <a:t>wks</a:t>
            </a: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Unlinked to HIV care </a:t>
            </a:r>
            <a:r>
              <a:rPr kumimoji="0" lang="en-US" sz="1400" b="1" i="0" u="sng" strike="noStrike" kern="0" cap="none" spc="0" normalizeH="0" baseline="0" noProof="0" dirty="0">
                <a:ln>
                  <a:noFill/>
                </a:ln>
                <a:solidFill>
                  <a:prstClr val="white"/>
                </a:solidFill>
                <a:effectLst/>
                <a:uLnTx/>
                <a:uFillTx/>
                <a:latin typeface="Calibri" panose="020F0502020204030204"/>
                <a:ea typeface="+mn-ea"/>
                <a:cs typeface="+mn-cs"/>
              </a:rPr>
              <a:t>&gt;</a:t>
            </a: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3 months since HIV diagnosis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Pentagon 17">
            <a:extLst>
              <a:ext uri="{FF2B5EF4-FFF2-40B4-BE49-F238E27FC236}">
                <a16:creationId xmlns:a16="http://schemas.microsoft.com/office/drawing/2014/main" id="{32A4416C-1DA2-4F12-75E5-EDBFAEC408D2}"/>
              </a:ext>
            </a:extLst>
          </p:cNvPr>
          <p:cNvSpPr/>
          <p:nvPr/>
        </p:nvSpPr>
        <p:spPr>
          <a:xfrm>
            <a:off x="6918329" y="2451566"/>
            <a:ext cx="643178" cy="1599328"/>
          </a:xfrm>
          <a:prstGeom prst="homePlate">
            <a:avLst>
              <a:gd name="adj" fmla="val 31513"/>
            </a:avLst>
          </a:prstGeom>
          <a:solidFill>
            <a:srgbClr val="FFC000">
              <a:lumMod val="20000"/>
              <a:lumOff val="80000"/>
            </a:srgbClr>
          </a:solidFill>
          <a:ln w="6350" cap="flat" cmpd="sng" algn="ctr">
            <a:solidFill>
              <a:srgbClr val="FFC000">
                <a:lumMod val="7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Optional 1 month oral lead in</a:t>
            </a:r>
          </a:p>
        </p:txBody>
      </p:sp>
      <p:sp>
        <p:nvSpPr>
          <p:cNvPr id="19" name="Chevron 18">
            <a:extLst>
              <a:ext uri="{FF2B5EF4-FFF2-40B4-BE49-F238E27FC236}">
                <a16:creationId xmlns:a16="http://schemas.microsoft.com/office/drawing/2014/main" id="{9F85EAE7-8581-BAAC-488C-03774C3B4DB2}"/>
              </a:ext>
            </a:extLst>
          </p:cNvPr>
          <p:cNvSpPr/>
          <p:nvPr/>
        </p:nvSpPr>
        <p:spPr>
          <a:xfrm rot="10800000" flipH="1" flipV="1">
            <a:off x="10323765" y="4042835"/>
            <a:ext cx="1395105" cy="1592225"/>
          </a:xfrm>
          <a:prstGeom prst="chevron">
            <a:avLst>
              <a:gd name="adj" fmla="val 18105"/>
            </a:avLst>
          </a:prstGeom>
          <a:solidFill>
            <a:srgbClr val="FFC000">
              <a:lumMod val="20000"/>
              <a:lumOff val="8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rPr>
              <a:t>Transition to Standard of Care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093D00A-24FC-652E-8628-C8A9DADEE5E3}"/>
              </a:ext>
            </a:extLst>
          </p:cNvPr>
          <p:cNvSpPr/>
          <p:nvPr/>
        </p:nvSpPr>
        <p:spPr>
          <a:xfrm>
            <a:off x="541018" y="4360793"/>
            <a:ext cx="4679891" cy="959801"/>
          </a:xfrm>
          <a:prstGeom prst="rect">
            <a:avLst/>
          </a:prstGeom>
          <a:solidFill>
            <a:srgbClr val="ED7D31">
              <a:lumMod val="40000"/>
              <a:lumOff val="60000"/>
            </a:srgbClr>
          </a:solidFill>
          <a:ln w="6350" cap="flat" cmpd="sng" algn="ctr">
            <a:solidFill>
              <a:sysClr val="windowText" lastClr="000000">
                <a:lumMod val="50000"/>
                <a:lumOff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Key exclusions: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Second-line ART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Pregnant or breastfeeding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Positive hepatitis B virus surface antigen </a:t>
            </a:r>
          </a:p>
        </p:txBody>
      </p:sp>
      <p:sp>
        <p:nvSpPr>
          <p:cNvPr id="21" name="TextBox 20">
            <a:extLst>
              <a:ext uri="{FF2B5EF4-FFF2-40B4-BE49-F238E27FC236}">
                <a16:creationId xmlns:a16="http://schemas.microsoft.com/office/drawing/2014/main" id="{0BB0B738-6BE6-6B4F-2005-DAECA64DADB3}"/>
              </a:ext>
            </a:extLst>
          </p:cNvPr>
          <p:cNvSpPr txBox="1"/>
          <p:nvPr/>
        </p:nvSpPr>
        <p:spPr>
          <a:xfrm>
            <a:off x="6266001" y="5251023"/>
            <a:ext cx="644893" cy="461665"/>
          </a:xfrm>
          <a:prstGeom prst="rect">
            <a:avLst/>
          </a:prstGeom>
          <a:noFill/>
        </p:spPr>
        <p:txBody>
          <a:bodyPr wrap="square" rtlCol="0">
            <a:spAutoFit/>
          </a:bodyPr>
          <a:lstStyle/>
          <a:p>
            <a:r>
              <a:rPr lang="en-001" sz="2400" dirty="0">
                <a:solidFill>
                  <a:prstClr val="black"/>
                </a:solidFill>
                <a:latin typeface="Calibri" panose="020F0502020204030204"/>
              </a:rPr>
              <a:t>1:1</a:t>
            </a:r>
          </a:p>
        </p:txBody>
      </p:sp>
    </p:spTree>
    <p:extLst>
      <p:ext uri="{BB962C8B-B14F-4D97-AF65-F5344CB8AC3E}">
        <p14:creationId xmlns:p14="http://schemas.microsoft.com/office/powerpoint/2010/main" val="95083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DE8B4CED-3524-BA18-D76C-1E32E2012D3D}"/>
              </a:ext>
            </a:extLst>
          </p:cNvPr>
          <p:cNvSpPr txBox="1">
            <a:spLocks/>
          </p:cNvSpPr>
          <p:nvPr/>
        </p:nvSpPr>
        <p:spPr>
          <a:xfrm>
            <a:off x="611094" y="649048"/>
            <a:ext cx="7632700"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001" dirty="0">
                <a:latin typeface="+mn-lt"/>
              </a:rPr>
              <a:t>Endpoints</a:t>
            </a:r>
            <a:endParaRPr lang="en-GB" dirty="0">
              <a:latin typeface="+mn-lt"/>
            </a:endParaRPr>
          </a:p>
        </p:txBody>
      </p:sp>
      <p:sp>
        <p:nvSpPr>
          <p:cNvPr id="4" name="TextBox 3">
            <a:extLst>
              <a:ext uri="{FF2B5EF4-FFF2-40B4-BE49-F238E27FC236}">
                <a16:creationId xmlns:a16="http://schemas.microsoft.com/office/drawing/2014/main" id="{706EF754-13A7-CFD4-4E63-5B446315212E}"/>
              </a:ext>
            </a:extLst>
          </p:cNvPr>
          <p:cNvSpPr txBox="1"/>
          <p:nvPr/>
        </p:nvSpPr>
        <p:spPr>
          <a:xfrm>
            <a:off x="468590" y="1503680"/>
            <a:ext cx="11479306" cy="338554"/>
          </a:xfrm>
          <a:prstGeom prst="rect">
            <a:avLst/>
          </a:prstGeom>
          <a:noFill/>
        </p:spPr>
        <p:txBody>
          <a:bodyPr wrap="square" rtlCol="0">
            <a:spAutoFit/>
          </a:bodyPr>
          <a:lstStyle/>
          <a:p>
            <a:r>
              <a:rPr lang="en-001" sz="1600" b="1" dirty="0"/>
              <a:t>Primary analysis based on intention to treat exposed population (ITTe) population at Week 48</a:t>
            </a:r>
          </a:p>
        </p:txBody>
      </p:sp>
      <p:graphicFrame>
        <p:nvGraphicFramePr>
          <p:cNvPr id="5" name="Table 4">
            <a:extLst>
              <a:ext uri="{FF2B5EF4-FFF2-40B4-BE49-F238E27FC236}">
                <a16:creationId xmlns:a16="http://schemas.microsoft.com/office/drawing/2014/main" id="{D961E34A-BA9A-34CC-7374-BA387878B847}"/>
              </a:ext>
            </a:extLst>
          </p:cNvPr>
          <p:cNvGraphicFramePr>
            <a:graphicFrameLocks noGrp="1"/>
          </p:cNvGraphicFramePr>
          <p:nvPr>
            <p:extLst>
              <p:ext uri="{D42A27DB-BD31-4B8C-83A1-F6EECF244321}">
                <p14:modId xmlns:p14="http://schemas.microsoft.com/office/powerpoint/2010/main" val="3620348593"/>
              </p:ext>
            </p:extLst>
          </p:nvPr>
        </p:nvGraphicFramePr>
        <p:xfrm>
          <a:off x="468590" y="2035136"/>
          <a:ext cx="11022106" cy="3658299"/>
        </p:xfrm>
        <a:graphic>
          <a:graphicData uri="http://schemas.openxmlformats.org/drawingml/2006/table">
            <a:tbl>
              <a:tblPr firstRow="1" bandRow="1"/>
              <a:tblGrid>
                <a:gridCol w="11022106">
                  <a:extLst>
                    <a:ext uri="{9D8B030D-6E8A-4147-A177-3AD203B41FA5}">
                      <a16:colId xmlns:a16="http://schemas.microsoft.com/office/drawing/2014/main" val="1255425959"/>
                    </a:ext>
                  </a:extLst>
                </a:gridCol>
              </a:tblGrid>
              <a:tr h="339477">
                <a:tc>
                  <a:txBody>
                    <a:bodyPr/>
                    <a:lstStyle>
                      <a:lvl1pPr marL="0" algn="l" defTabSz="914400" rtl="0" eaLnBrk="1" latinLnBrk="0" hangingPunct="1">
                        <a:defRPr sz="1800" b="1" kern="1200">
                          <a:solidFill>
                            <a:schemeClr val="bg1"/>
                          </a:solidFill>
                          <a:latin typeface="Aptos" panose="02110004020202020204"/>
                        </a:defRPr>
                      </a:lvl1pPr>
                      <a:lvl2pPr marL="457200" algn="l" defTabSz="914400" rtl="0" eaLnBrk="1" latinLnBrk="0" hangingPunct="1">
                        <a:defRPr sz="1800" b="1" kern="1200">
                          <a:solidFill>
                            <a:schemeClr val="bg1"/>
                          </a:solidFill>
                          <a:latin typeface="Aptos" panose="02110004020202020204"/>
                        </a:defRPr>
                      </a:lvl2pPr>
                      <a:lvl3pPr marL="914400" algn="l" defTabSz="914400" rtl="0" eaLnBrk="1" latinLnBrk="0" hangingPunct="1">
                        <a:defRPr sz="1800" b="1" kern="1200">
                          <a:solidFill>
                            <a:schemeClr val="bg1"/>
                          </a:solidFill>
                          <a:latin typeface="Aptos" panose="02110004020202020204"/>
                        </a:defRPr>
                      </a:lvl3pPr>
                      <a:lvl4pPr marL="1371600" algn="l" defTabSz="914400" rtl="0" eaLnBrk="1" latinLnBrk="0" hangingPunct="1">
                        <a:defRPr sz="1800" b="1" kern="1200">
                          <a:solidFill>
                            <a:schemeClr val="bg1"/>
                          </a:solidFill>
                          <a:latin typeface="Aptos" panose="02110004020202020204"/>
                        </a:defRPr>
                      </a:lvl4pPr>
                      <a:lvl5pPr marL="1828800" algn="l" defTabSz="914400" rtl="0" eaLnBrk="1" latinLnBrk="0" hangingPunct="1">
                        <a:defRPr sz="1800" b="1" kern="1200">
                          <a:solidFill>
                            <a:schemeClr val="bg1"/>
                          </a:solidFill>
                          <a:latin typeface="Aptos" panose="02110004020202020204"/>
                        </a:defRPr>
                      </a:lvl5pPr>
                      <a:lvl6pPr marL="2286000" algn="l" defTabSz="914400" rtl="0" eaLnBrk="1" latinLnBrk="0" hangingPunct="1">
                        <a:defRPr sz="1800" b="1" kern="1200">
                          <a:solidFill>
                            <a:schemeClr val="bg1"/>
                          </a:solidFill>
                          <a:latin typeface="Aptos" panose="02110004020202020204"/>
                        </a:defRPr>
                      </a:lvl6pPr>
                      <a:lvl7pPr marL="2743200" algn="l" defTabSz="914400" rtl="0" eaLnBrk="1" latinLnBrk="0" hangingPunct="1">
                        <a:defRPr sz="1800" b="1" kern="1200">
                          <a:solidFill>
                            <a:schemeClr val="bg1"/>
                          </a:solidFill>
                          <a:latin typeface="Aptos" panose="02110004020202020204"/>
                        </a:defRPr>
                      </a:lvl7pPr>
                      <a:lvl8pPr marL="3200400" algn="l" defTabSz="914400" rtl="0" eaLnBrk="1" latinLnBrk="0" hangingPunct="1">
                        <a:defRPr sz="1800" b="1" kern="1200">
                          <a:solidFill>
                            <a:schemeClr val="bg1"/>
                          </a:solidFill>
                          <a:latin typeface="Aptos" panose="02110004020202020204"/>
                        </a:defRPr>
                      </a:lvl8pPr>
                      <a:lvl9pPr marL="3657600" algn="l" defTabSz="914400" rtl="0" eaLnBrk="1" latinLnBrk="0" hangingPunct="1">
                        <a:defRPr sz="1800" b="1" kern="1200">
                          <a:solidFill>
                            <a:schemeClr val="bg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01" sz="1400" b="1" dirty="0">
                          <a:latin typeface="+mn-lt"/>
                        </a:rPr>
                        <a:t>Primary</a:t>
                      </a:r>
                      <a:r>
                        <a:rPr lang="en-001" sz="1400" dirty="0">
                          <a:latin typeface="+mn-lt"/>
                        </a:rPr>
                        <a:t> endpoint - aligns with UNAIDS 95-95-95 target </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661451549"/>
                  </a:ext>
                </a:extLst>
              </a:tr>
              <a:tr h="531618">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effectLst/>
                          <a:latin typeface="+mn-lt"/>
                        </a:rPr>
                        <a:t>Proportion of participants with </a:t>
                      </a:r>
                      <a:r>
                        <a:rPr lang="en-GB" sz="1400" b="1" kern="1200" dirty="0">
                          <a:solidFill>
                            <a:schemeClr val="dk1"/>
                          </a:solidFill>
                          <a:effectLst/>
                          <a:latin typeface="+mn-lt"/>
                        </a:rPr>
                        <a:t>HIV-1 VL &lt;50 c/mL (FDA snapshot algorithm). </a:t>
                      </a:r>
                      <a:r>
                        <a:rPr lang="en-GB" sz="1400" b="1" kern="1200" dirty="0">
                          <a:solidFill>
                            <a:srgbClr val="0070C0"/>
                          </a:solidFill>
                          <a:effectLst/>
                          <a:latin typeface="+mn-lt"/>
                        </a:rPr>
                        <a:t>10% NI margin. </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71963679"/>
                  </a:ext>
                </a:extLst>
              </a:tr>
              <a:tr h="313364">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400" b="1" dirty="0">
                          <a:latin typeface="+mn-lt"/>
                        </a:rPr>
                        <a:t>Key secondary endpoints</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43914422"/>
                  </a:ext>
                </a:extLst>
              </a:tr>
              <a:tr h="4822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Proportion of participants with </a:t>
                      </a:r>
                      <a:r>
                        <a:rPr lang="en-US" sz="1400" b="0" kern="1200" dirty="0">
                          <a:solidFill>
                            <a:schemeClr val="tx1"/>
                          </a:solidFill>
                          <a:effectLst/>
                          <a:latin typeface="+mn-lt"/>
                          <a:ea typeface="+mn-ea"/>
                          <a:cs typeface="+mn-cs"/>
                        </a:rPr>
                        <a:t>virologic non-response </a:t>
                      </a:r>
                      <a:r>
                        <a:rPr lang="en-US" sz="1400" b="1" kern="1200" dirty="0">
                          <a:solidFill>
                            <a:schemeClr val="tx1"/>
                          </a:solidFill>
                          <a:effectLst/>
                          <a:latin typeface="+mn-lt"/>
                          <a:ea typeface="+mn-ea"/>
                          <a:cs typeface="+mn-cs"/>
                        </a:rPr>
                        <a:t>HIV-1 VL ≥50 c/mL </a:t>
                      </a:r>
                      <a:r>
                        <a:rPr lang="en-US" sz="1400" kern="1200" dirty="0">
                          <a:solidFill>
                            <a:schemeClr val="tx1"/>
                          </a:solidFill>
                          <a:effectLst/>
                          <a:latin typeface="+mn-lt"/>
                          <a:ea typeface="+mn-ea"/>
                          <a:cs typeface="+mn-cs"/>
                        </a:rPr>
                        <a:t>(FDA snapshot). </a:t>
                      </a:r>
                      <a:r>
                        <a:rPr lang="en-US" sz="1400" kern="1200" dirty="0">
                          <a:solidFill>
                            <a:srgbClr val="0070C0"/>
                          </a:solidFill>
                          <a:effectLst/>
                          <a:latin typeface="+mn-lt"/>
                          <a:ea typeface="+mn-ea"/>
                          <a:cs typeface="+mn-cs"/>
                        </a:rPr>
                        <a:t>4% NI margin.</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87423423"/>
                  </a:ext>
                </a:extLst>
              </a:tr>
              <a:tr h="482257">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US" sz="1400" kern="1200" dirty="0">
                          <a:solidFill>
                            <a:schemeClr val="tx1"/>
                          </a:solidFill>
                          <a:effectLst/>
                          <a:latin typeface="+mn-lt"/>
                          <a:ea typeface="+mn-ea"/>
                          <a:cs typeface="+mn-cs"/>
                        </a:rPr>
                        <a:t>Proportion of participants with confirmed virologic failure (CVF) </a:t>
                      </a:r>
                      <a:r>
                        <a:rPr lang="en-US" sz="1400" b="1" kern="1200" dirty="0">
                          <a:solidFill>
                            <a:schemeClr val="tx1"/>
                          </a:solidFill>
                          <a:effectLst/>
                          <a:latin typeface="+mn-lt"/>
                          <a:ea typeface="+mn-ea"/>
                          <a:cs typeface="+mn-cs"/>
                        </a:rPr>
                        <a:t>HIV-1 VL ≥200 c/mL on 2 consecutive occasions </a:t>
                      </a:r>
                      <a:r>
                        <a:rPr lang="en-US" sz="1400" b="0" kern="1200" dirty="0">
                          <a:solidFill>
                            <a:schemeClr val="tx1"/>
                          </a:solidFill>
                          <a:effectLst/>
                          <a:latin typeface="+mn-lt"/>
                          <a:ea typeface="+mn-ea"/>
                          <a:cs typeface="+mn-cs"/>
                        </a:rPr>
                        <a:t>~4 weeks apart. </a:t>
                      </a:r>
                      <a:r>
                        <a:rPr lang="en-US" sz="1400" b="1" kern="1200" dirty="0">
                          <a:solidFill>
                            <a:srgbClr val="0070C0"/>
                          </a:solidFill>
                          <a:effectLst/>
                          <a:latin typeface="+mn-lt"/>
                          <a:ea typeface="+mn-ea"/>
                          <a:cs typeface="+mn-cs"/>
                        </a:rPr>
                        <a:t>4% NI margin. </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771081543"/>
                  </a:ext>
                </a:extLst>
              </a:tr>
              <a:tr h="313364">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US" sz="1400" kern="1200" dirty="0">
                          <a:solidFill>
                            <a:schemeClr val="tx1"/>
                          </a:solidFill>
                          <a:effectLst/>
                          <a:latin typeface="+mn-lt"/>
                          <a:ea typeface="+mn-ea"/>
                          <a:cs typeface="+mn-cs"/>
                        </a:rPr>
                        <a:t>Proportion of participants experiencing </a:t>
                      </a:r>
                      <a:r>
                        <a:rPr lang="en-US" sz="1400" b="1" kern="1200" dirty="0">
                          <a:solidFill>
                            <a:schemeClr val="tx1"/>
                          </a:solidFill>
                          <a:effectLst/>
                          <a:latin typeface="+mn-lt"/>
                          <a:ea typeface="+mn-ea"/>
                          <a:cs typeface="+mn-cs"/>
                        </a:rPr>
                        <a:t>adverse events</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968222864"/>
                  </a:ext>
                </a:extLst>
              </a:tr>
              <a:tr h="438383">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400" b="1" dirty="0">
                          <a:latin typeface="+mn-lt"/>
                        </a:rPr>
                        <a:t>Participant-reported outcomes: </a:t>
                      </a:r>
                      <a:r>
                        <a:rPr lang="en-001" sz="1400" dirty="0">
                          <a:latin typeface="+mn-lt"/>
                        </a:rPr>
                        <a:t>quality of life (MOS-HIV, EQ-5D-5L), treatment satisfaction (HIVTS</a:t>
                      </a:r>
                      <a:r>
                        <a:rPr lang="en-GB" sz="1400" dirty="0">
                          <a:latin typeface="+mn-lt"/>
                        </a:rPr>
                        <a:t>Q</a:t>
                      </a:r>
                      <a:r>
                        <a:rPr lang="en-001" sz="1400" dirty="0">
                          <a:latin typeface="+mn-lt"/>
                        </a:rPr>
                        <a:t>) &amp; preference</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55196443"/>
                  </a:ext>
                </a:extLst>
              </a:tr>
              <a:tr h="313364">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400" b="1" dirty="0">
                          <a:latin typeface="+mn-lt"/>
                        </a:rPr>
                        <a:t>Pre-specified virological failure sensitivity analysis</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18550989"/>
                  </a:ext>
                </a:extLst>
              </a:tr>
              <a:tr h="408312">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400" dirty="0">
                          <a:latin typeface="+mn-lt"/>
                        </a:rPr>
                        <a:t>Proportion of participants with CVF at 200 c/ml OR one HIV-1 VL &gt;1000 c/ml*. </a:t>
                      </a:r>
                      <a:r>
                        <a:rPr lang="en-001" sz="1400" b="1" dirty="0">
                          <a:solidFill>
                            <a:srgbClr val="0070C0"/>
                          </a:solidFill>
                          <a:latin typeface="+mn-lt"/>
                        </a:rPr>
                        <a:t>4% NI margin.</a:t>
                      </a:r>
                    </a:p>
                  </a:txBody>
                  <a:tcPr anchor="ct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2920724"/>
                  </a:ext>
                </a:extLst>
              </a:tr>
            </a:tbl>
          </a:graphicData>
        </a:graphic>
      </p:graphicFrame>
      <p:sp>
        <p:nvSpPr>
          <p:cNvPr id="6" name="TextBox 5">
            <a:extLst>
              <a:ext uri="{FF2B5EF4-FFF2-40B4-BE49-F238E27FC236}">
                <a16:creationId xmlns:a16="http://schemas.microsoft.com/office/drawing/2014/main" id="{59C9CB34-9630-A5D9-EE34-1BC601550C49}"/>
              </a:ext>
            </a:extLst>
          </p:cNvPr>
          <p:cNvSpPr txBox="1"/>
          <p:nvPr/>
        </p:nvSpPr>
        <p:spPr>
          <a:xfrm>
            <a:off x="468590" y="5886337"/>
            <a:ext cx="11367085" cy="1015663"/>
          </a:xfrm>
          <a:prstGeom prst="rect">
            <a:avLst/>
          </a:prstGeom>
          <a:solidFill>
            <a:schemeClr val="bg1"/>
          </a:solidFill>
        </p:spPr>
        <p:txBody>
          <a:bodyPr wrap="square">
            <a:spAutoFit/>
          </a:bodyPr>
          <a:lstStyle/>
          <a:p>
            <a:r>
              <a:rPr lang="en-001" sz="1200" dirty="0">
                <a:solidFill>
                  <a:schemeClr val="tx1">
                    <a:lumMod val="65000"/>
                    <a:lumOff val="35000"/>
                  </a:schemeClr>
                </a:solidFill>
                <a:latin typeface="+mn-lt"/>
              </a:rPr>
              <a:t>ITTe = </a:t>
            </a:r>
            <a:r>
              <a:rPr lang="en-US" sz="1200" kern="1200" dirty="0">
                <a:solidFill>
                  <a:schemeClr val="tx1">
                    <a:lumMod val="65000"/>
                    <a:lumOff val="35000"/>
                  </a:schemeClr>
                </a:solidFill>
                <a:effectLst/>
                <a:latin typeface="+mn-lt"/>
                <a:ea typeface="+mn-ea"/>
                <a:cs typeface="+mn-cs"/>
              </a:rPr>
              <a:t>receiving at least one dose of long-acting investigational drug in the CAB LA + RPV LA arm. or one dose of oral ART in the control arm.</a:t>
            </a:r>
          </a:p>
          <a:p>
            <a:endParaRPr lang="en-US" sz="1200" kern="1200" dirty="0">
              <a:solidFill>
                <a:schemeClr val="tx1">
                  <a:lumMod val="65000"/>
                  <a:lumOff val="35000"/>
                </a:schemeClr>
              </a:solidFill>
              <a:effectLst/>
              <a:latin typeface="+mn-lt"/>
              <a:ea typeface="+mn-ea"/>
              <a:cs typeface="+mn-cs"/>
            </a:endParaRPr>
          </a:p>
          <a:p>
            <a:r>
              <a:rPr lang="en-001" sz="1200" dirty="0">
                <a:solidFill>
                  <a:schemeClr val="tx1">
                    <a:lumMod val="65000"/>
                    <a:lumOff val="35000"/>
                  </a:schemeClr>
                </a:solidFill>
              </a:rPr>
              <a:t>*In press </a:t>
            </a:r>
            <a:r>
              <a:rPr lang="en-001" sz="1200" i="1" dirty="0">
                <a:solidFill>
                  <a:schemeClr val="tx1">
                    <a:lumMod val="65000"/>
                    <a:lumOff val="35000"/>
                  </a:schemeClr>
                </a:solidFill>
              </a:rPr>
              <a:t>Lancet HIV, </a:t>
            </a:r>
            <a:r>
              <a:rPr lang="en-US" sz="1200" i="1" dirty="0">
                <a:solidFill>
                  <a:schemeClr val="tx1">
                    <a:lumMod val="65000"/>
                    <a:lumOff val="35000"/>
                  </a:schemeClr>
                </a:solidFill>
              </a:rPr>
              <a:t>The CONSENSUS-LAI Study: Establishing Shared Definitions of Virological Failure and Discontinuation for Long-Acting Injectable Cabotegravir and </a:t>
            </a:r>
            <a:r>
              <a:rPr lang="en-US" sz="1200" i="1" dirty="0" err="1">
                <a:solidFill>
                  <a:schemeClr val="tx1">
                    <a:lumMod val="65000"/>
                    <a:lumOff val="35000"/>
                  </a:schemeClr>
                </a:solidFill>
              </a:rPr>
              <a:t>Rilpivirine</a:t>
            </a:r>
            <a:r>
              <a:rPr lang="en-US" sz="1200" i="1" dirty="0">
                <a:solidFill>
                  <a:schemeClr val="tx1">
                    <a:lumMod val="65000"/>
                    <a:lumOff val="35000"/>
                  </a:schemeClr>
                </a:solidFill>
              </a:rPr>
              <a:t> Therapy using an international survey and Delphi process</a:t>
            </a:r>
            <a:r>
              <a:rPr lang="en-001" sz="1200" dirty="0">
                <a:solidFill>
                  <a:schemeClr val="tx1">
                    <a:lumMod val="65000"/>
                    <a:lumOff val="35000"/>
                  </a:schemeClr>
                </a:solidFill>
              </a:rPr>
              <a:t> Orkin et al. </a:t>
            </a:r>
          </a:p>
          <a:p>
            <a:endParaRPr lang="en-US" sz="1200" kern="1200" dirty="0">
              <a:solidFill>
                <a:schemeClr val="tx1">
                  <a:lumMod val="65000"/>
                  <a:lumOff val="35000"/>
                </a:schemeClr>
              </a:solidFill>
              <a:effectLst/>
              <a:latin typeface="+mn-lt"/>
              <a:ea typeface="+mn-ea"/>
              <a:cs typeface="+mn-cs"/>
            </a:endParaRPr>
          </a:p>
        </p:txBody>
      </p:sp>
    </p:spTree>
    <p:extLst>
      <p:ext uri="{BB962C8B-B14F-4D97-AF65-F5344CB8AC3E}">
        <p14:creationId xmlns:p14="http://schemas.microsoft.com/office/powerpoint/2010/main" val="3237834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4856E8D-AE4B-EAA6-4F4E-A26260DF3E7F}"/>
              </a:ext>
            </a:extLst>
          </p:cNvPr>
          <p:cNvSpPr txBox="1">
            <a:spLocks/>
          </p:cNvSpPr>
          <p:nvPr/>
        </p:nvSpPr>
        <p:spPr>
          <a:xfrm>
            <a:off x="482262" y="591499"/>
            <a:ext cx="7632700"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dirty="0">
                <a:latin typeface="+mn-lt"/>
              </a:rPr>
              <a:t>Baseline characteristics</a:t>
            </a:r>
          </a:p>
        </p:txBody>
      </p:sp>
      <p:cxnSp>
        <p:nvCxnSpPr>
          <p:cNvPr id="8" name="Straight Arrow Connector 7">
            <a:extLst>
              <a:ext uri="{FF2B5EF4-FFF2-40B4-BE49-F238E27FC236}">
                <a16:creationId xmlns:a16="http://schemas.microsoft.com/office/drawing/2014/main" id="{7D3A6DB7-5D14-27C5-867E-9F7CCE1493D7}"/>
              </a:ext>
            </a:extLst>
          </p:cNvPr>
          <p:cNvCxnSpPr>
            <a:cxnSpLocks/>
          </p:cNvCxnSpPr>
          <p:nvPr/>
        </p:nvCxnSpPr>
        <p:spPr>
          <a:xfrm>
            <a:off x="1120684" y="4084825"/>
            <a:ext cx="0" cy="437885"/>
          </a:xfrm>
          <a:prstGeom prst="straightConnector1">
            <a:avLst/>
          </a:prstGeom>
          <a:noFill/>
          <a:ln w="19050" cap="flat" cmpd="sng" algn="ctr">
            <a:solidFill>
              <a:sysClr val="window" lastClr="FFFFFF">
                <a:lumMod val="50000"/>
              </a:sysClr>
            </a:solidFill>
            <a:prstDash val="solid"/>
            <a:miter lim="800000"/>
            <a:tailEnd type="triangle" w="lg" len="med"/>
          </a:ln>
          <a:effectLst/>
        </p:spPr>
      </p:cxnSp>
      <p:cxnSp>
        <p:nvCxnSpPr>
          <p:cNvPr id="9" name="Straight Arrow Connector 8">
            <a:extLst>
              <a:ext uri="{FF2B5EF4-FFF2-40B4-BE49-F238E27FC236}">
                <a16:creationId xmlns:a16="http://schemas.microsoft.com/office/drawing/2014/main" id="{3635D7C6-8091-CEEA-5B76-7FF647192A40}"/>
              </a:ext>
            </a:extLst>
          </p:cNvPr>
          <p:cNvCxnSpPr>
            <a:cxnSpLocks/>
          </p:cNvCxnSpPr>
          <p:nvPr/>
        </p:nvCxnSpPr>
        <p:spPr>
          <a:xfrm flipH="1">
            <a:off x="3907775" y="4067656"/>
            <a:ext cx="1" cy="437300"/>
          </a:xfrm>
          <a:prstGeom prst="straightConnector1">
            <a:avLst/>
          </a:prstGeom>
          <a:noFill/>
          <a:ln w="19050" cap="flat" cmpd="sng" algn="ctr">
            <a:solidFill>
              <a:sysClr val="window" lastClr="FFFFFF">
                <a:lumMod val="50000"/>
              </a:sysClr>
            </a:solidFill>
            <a:prstDash val="solid"/>
            <a:miter lim="800000"/>
            <a:tailEnd type="triangle" w="lg" len="med"/>
          </a:ln>
          <a:effectLst/>
        </p:spPr>
      </p:cxnSp>
      <p:graphicFrame>
        <p:nvGraphicFramePr>
          <p:cNvPr id="11" name="Table 10">
            <a:extLst>
              <a:ext uri="{FF2B5EF4-FFF2-40B4-BE49-F238E27FC236}">
                <a16:creationId xmlns:a16="http://schemas.microsoft.com/office/drawing/2014/main" id="{35323944-BD55-2295-64E6-FB53B0F91D02}"/>
              </a:ext>
            </a:extLst>
          </p:cNvPr>
          <p:cNvGraphicFramePr>
            <a:graphicFrameLocks noGrp="1"/>
          </p:cNvGraphicFramePr>
          <p:nvPr>
            <p:extLst>
              <p:ext uri="{D42A27DB-BD31-4B8C-83A1-F6EECF244321}">
                <p14:modId xmlns:p14="http://schemas.microsoft.com/office/powerpoint/2010/main" val="83740253"/>
              </p:ext>
            </p:extLst>
          </p:nvPr>
        </p:nvGraphicFramePr>
        <p:xfrm>
          <a:off x="5659687" y="1746446"/>
          <a:ext cx="5911483" cy="4828794"/>
        </p:xfrm>
        <a:graphic>
          <a:graphicData uri="http://schemas.openxmlformats.org/drawingml/2006/table">
            <a:tbl>
              <a:tblPr firstRow="1" bandRow="1"/>
              <a:tblGrid>
                <a:gridCol w="3857783">
                  <a:extLst>
                    <a:ext uri="{9D8B030D-6E8A-4147-A177-3AD203B41FA5}">
                      <a16:colId xmlns:a16="http://schemas.microsoft.com/office/drawing/2014/main" val="2782572699"/>
                    </a:ext>
                  </a:extLst>
                </a:gridCol>
                <a:gridCol w="2053700">
                  <a:extLst>
                    <a:ext uri="{9D8B030D-6E8A-4147-A177-3AD203B41FA5}">
                      <a16:colId xmlns:a16="http://schemas.microsoft.com/office/drawing/2014/main" val="3582440760"/>
                    </a:ext>
                  </a:extLst>
                </a:gridCol>
              </a:tblGrid>
              <a:tr h="349881">
                <a:tc>
                  <a:txBody>
                    <a:bodyPr/>
                    <a:lstStyle>
                      <a:lvl1pPr marL="0" algn="l" defTabSz="914400" rtl="0" eaLnBrk="1" latinLnBrk="0" hangingPunct="1">
                        <a:defRPr sz="1800" b="1" kern="1200">
                          <a:solidFill>
                            <a:schemeClr val="bg1"/>
                          </a:solidFill>
                          <a:latin typeface="Aptos" panose="02110004020202020204"/>
                        </a:defRPr>
                      </a:lvl1pPr>
                      <a:lvl2pPr marL="457200" algn="l" defTabSz="914400" rtl="0" eaLnBrk="1" latinLnBrk="0" hangingPunct="1">
                        <a:defRPr sz="1800" b="1" kern="1200">
                          <a:solidFill>
                            <a:schemeClr val="bg1"/>
                          </a:solidFill>
                          <a:latin typeface="Aptos" panose="02110004020202020204"/>
                        </a:defRPr>
                      </a:lvl2pPr>
                      <a:lvl3pPr marL="914400" algn="l" defTabSz="914400" rtl="0" eaLnBrk="1" latinLnBrk="0" hangingPunct="1">
                        <a:defRPr sz="1800" b="1" kern="1200">
                          <a:solidFill>
                            <a:schemeClr val="bg1"/>
                          </a:solidFill>
                          <a:latin typeface="Aptos" panose="02110004020202020204"/>
                        </a:defRPr>
                      </a:lvl3pPr>
                      <a:lvl4pPr marL="1371600" algn="l" defTabSz="914400" rtl="0" eaLnBrk="1" latinLnBrk="0" hangingPunct="1">
                        <a:defRPr sz="1800" b="1" kern="1200">
                          <a:solidFill>
                            <a:schemeClr val="bg1"/>
                          </a:solidFill>
                          <a:latin typeface="Aptos" panose="02110004020202020204"/>
                        </a:defRPr>
                      </a:lvl4pPr>
                      <a:lvl5pPr marL="1828800" algn="l" defTabSz="914400" rtl="0" eaLnBrk="1" latinLnBrk="0" hangingPunct="1">
                        <a:defRPr sz="1800" b="1" kern="1200">
                          <a:solidFill>
                            <a:schemeClr val="bg1"/>
                          </a:solidFill>
                          <a:latin typeface="Aptos" panose="02110004020202020204"/>
                        </a:defRPr>
                      </a:lvl5pPr>
                      <a:lvl6pPr marL="2286000" algn="l" defTabSz="914400" rtl="0" eaLnBrk="1" latinLnBrk="0" hangingPunct="1">
                        <a:defRPr sz="1800" b="1" kern="1200">
                          <a:solidFill>
                            <a:schemeClr val="bg1"/>
                          </a:solidFill>
                          <a:latin typeface="Aptos" panose="02110004020202020204"/>
                        </a:defRPr>
                      </a:lvl6pPr>
                      <a:lvl7pPr marL="2743200" algn="l" defTabSz="914400" rtl="0" eaLnBrk="1" latinLnBrk="0" hangingPunct="1">
                        <a:defRPr sz="1800" b="1" kern="1200">
                          <a:solidFill>
                            <a:schemeClr val="bg1"/>
                          </a:solidFill>
                          <a:latin typeface="Aptos" panose="02110004020202020204"/>
                        </a:defRPr>
                      </a:lvl7pPr>
                      <a:lvl8pPr marL="3200400" algn="l" defTabSz="914400" rtl="0" eaLnBrk="1" latinLnBrk="0" hangingPunct="1">
                        <a:defRPr sz="1800" b="1" kern="1200">
                          <a:solidFill>
                            <a:schemeClr val="bg1"/>
                          </a:solidFill>
                          <a:latin typeface="Aptos" panose="02110004020202020204"/>
                        </a:defRPr>
                      </a:lvl8pPr>
                      <a:lvl9pPr marL="3657600" algn="l" defTabSz="914400" rtl="0" eaLnBrk="1" latinLnBrk="0" hangingPunct="1">
                        <a:defRPr sz="1800" b="1" kern="1200">
                          <a:solidFill>
                            <a:schemeClr val="bg1"/>
                          </a:solidFill>
                          <a:latin typeface="Aptos" panose="02110004020202020204"/>
                        </a:defRPr>
                      </a:lvl9pPr>
                    </a:lstStyle>
                    <a:p>
                      <a:endParaRPr lang="en-001" sz="1200" dirty="0">
                        <a:latin typeface="+mn-lt"/>
                      </a:endParaRP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bg1"/>
                          </a:solidFill>
                          <a:latin typeface="Aptos" panose="02110004020202020204"/>
                        </a:defRPr>
                      </a:lvl1pPr>
                      <a:lvl2pPr marL="457200" algn="l" defTabSz="914400" rtl="0" eaLnBrk="1" latinLnBrk="0" hangingPunct="1">
                        <a:defRPr sz="1800" b="1" kern="1200">
                          <a:solidFill>
                            <a:schemeClr val="bg1"/>
                          </a:solidFill>
                          <a:latin typeface="Aptos" panose="02110004020202020204"/>
                        </a:defRPr>
                      </a:lvl2pPr>
                      <a:lvl3pPr marL="914400" algn="l" defTabSz="914400" rtl="0" eaLnBrk="1" latinLnBrk="0" hangingPunct="1">
                        <a:defRPr sz="1800" b="1" kern="1200">
                          <a:solidFill>
                            <a:schemeClr val="bg1"/>
                          </a:solidFill>
                          <a:latin typeface="Aptos" panose="02110004020202020204"/>
                        </a:defRPr>
                      </a:lvl3pPr>
                      <a:lvl4pPr marL="1371600" algn="l" defTabSz="914400" rtl="0" eaLnBrk="1" latinLnBrk="0" hangingPunct="1">
                        <a:defRPr sz="1800" b="1" kern="1200">
                          <a:solidFill>
                            <a:schemeClr val="bg1"/>
                          </a:solidFill>
                          <a:latin typeface="Aptos" panose="02110004020202020204"/>
                        </a:defRPr>
                      </a:lvl4pPr>
                      <a:lvl5pPr marL="1828800" algn="l" defTabSz="914400" rtl="0" eaLnBrk="1" latinLnBrk="0" hangingPunct="1">
                        <a:defRPr sz="1800" b="1" kern="1200">
                          <a:solidFill>
                            <a:schemeClr val="bg1"/>
                          </a:solidFill>
                          <a:latin typeface="Aptos" panose="02110004020202020204"/>
                        </a:defRPr>
                      </a:lvl5pPr>
                      <a:lvl6pPr marL="2286000" algn="l" defTabSz="914400" rtl="0" eaLnBrk="1" latinLnBrk="0" hangingPunct="1">
                        <a:defRPr sz="1800" b="1" kern="1200">
                          <a:solidFill>
                            <a:schemeClr val="bg1"/>
                          </a:solidFill>
                          <a:latin typeface="Aptos" panose="02110004020202020204"/>
                        </a:defRPr>
                      </a:lvl6pPr>
                      <a:lvl7pPr marL="2743200" algn="l" defTabSz="914400" rtl="0" eaLnBrk="1" latinLnBrk="0" hangingPunct="1">
                        <a:defRPr sz="1800" b="1" kern="1200">
                          <a:solidFill>
                            <a:schemeClr val="bg1"/>
                          </a:solidFill>
                          <a:latin typeface="Aptos" panose="02110004020202020204"/>
                        </a:defRPr>
                      </a:lvl7pPr>
                      <a:lvl8pPr marL="3200400" algn="l" defTabSz="914400" rtl="0" eaLnBrk="1" latinLnBrk="0" hangingPunct="1">
                        <a:defRPr sz="1800" b="1" kern="1200">
                          <a:solidFill>
                            <a:schemeClr val="bg1"/>
                          </a:solidFill>
                          <a:latin typeface="Aptos" panose="02110004020202020204"/>
                        </a:defRPr>
                      </a:lvl8pPr>
                      <a:lvl9pPr marL="3657600" algn="l" defTabSz="914400" rtl="0" eaLnBrk="1" latinLnBrk="0" hangingPunct="1">
                        <a:defRPr sz="1800" b="1" kern="1200">
                          <a:solidFill>
                            <a:schemeClr val="bg1"/>
                          </a:solidFill>
                          <a:latin typeface="Aptos" panose="02110004020202020204"/>
                        </a:defRPr>
                      </a:lvl9pPr>
                    </a:lstStyle>
                    <a:p>
                      <a:pPr algn="ctr"/>
                      <a:r>
                        <a:rPr lang="en-001" sz="1200" dirty="0">
                          <a:latin typeface="+mn-lt"/>
                        </a:rPr>
                        <a:t>Total</a:t>
                      </a:r>
                    </a:p>
                  </a:txBody>
                  <a:tcPr>
                    <a:lnL>
                      <a:noFill/>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31375507"/>
                  </a:ext>
                </a:extLst>
              </a:tr>
              <a:tr h="324144">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Age, median years (IQR)</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01" sz="1200" kern="1200" dirty="0">
                          <a:solidFill>
                            <a:schemeClr val="tx1"/>
                          </a:solidFill>
                          <a:latin typeface="+mn-lt"/>
                          <a:ea typeface="+mn-ea"/>
                          <a:cs typeface="+mn-cs"/>
                        </a:rPr>
                        <a:t>40 (33-48)</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481116"/>
                  </a:ext>
                </a:extLst>
              </a:tr>
              <a:tr h="34988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Cis-female, n (%)</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01" sz="1200" kern="1200" dirty="0">
                          <a:solidFill>
                            <a:schemeClr val="tx1"/>
                          </a:solidFill>
                          <a:latin typeface="+mn-lt"/>
                          <a:ea typeface="+mn-ea"/>
                          <a:cs typeface="+mn-cs"/>
                        </a:rPr>
                        <a:t>324 (60%)</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65732"/>
                  </a:ext>
                </a:extLst>
              </a:tr>
              <a:tr h="34988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Black African, n (%)</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r>
                        <a:rPr lang="en-001" sz="1200" dirty="0">
                          <a:latin typeface="+mn-lt"/>
                        </a:rPr>
                        <a:t>538 (99.6%)</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7963290"/>
                  </a:ext>
                </a:extLst>
              </a:tr>
              <a:tr h="349881">
                <a:tc>
                  <a:txBody>
                    <a:bodyPr/>
                    <a:lstStyle/>
                    <a:p>
                      <a:r>
                        <a:rPr lang="en-001" sz="1200" dirty="0">
                          <a:latin typeface="+mn-lt"/>
                        </a:rPr>
                        <a:t>Hepatitis B core antibody positive</a:t>
                      </a:r>
                    </a:p>
                  </a:txBody>
                  <a:tcPr>
                    <a:lnL w="12700" cap="flat" cmpd="sng" algn="ctr">
                      <a:solidFill>
                        <a:srgbClr val="0F9ED5"/>
                      </a:solidFill>
                      <a:prstDash val="solid"/>
                      <a:miter lim="800000"/>
                    </a:lnL>
                    <a:lnR>
                      <a:noFill/>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p>
                      <a:pPr algn="ctr"/>
                      <a:r>
                        <a:rPr lang="en-001" sz="1200" dirty="0">
                          <a:latin typeface="+mn-lt"/>
                        </a:rPr>
                        <a:t>168 (31.1%)</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727761"/>
                  </a:ext>
                </a:extLst>
              </a:tr>
              <a:tr h="34988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Formal employment, n (%)</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r>
                        <a:rPr lang="en-001" sz="1200" dirty="0">
                          <a:latin typeface="+mn-lt"/>
                        </a:rPr>
                        <a:t>96 (17.8%)</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9687554"/>
                  </a:ext>
                </a:extLst>
              </a:tr>
              <a:tr h="349881">
                <a:tc>
                  <a:txBody>
                    <a:bodyPr/>
                    <a:lstStyle/>
                    <a:p>
                      <a:r>
                        <a:rPr lang="en-001" sz="1200" dirty="0">
                          <a:latin typeface="+mn-lt"/>
                        </a:rPr>
                        <a:t>BMI </a:t>
                      </a:r>
                      <a:r>
                        <a:rPr lang="en-001" sz="1200" u="sng" dirty="0">
                          <a:latin typeface="+mn-lt"/>
                        </a:rPr>
                        <a:t>&gt;</a:t>
                      </a:r>
                      <a:r>
                        <a:rPr lang="en-001" sz="1200" u="none" dirty="0">
                          <a:latin typeface="+mn-lt"/>
                        </a:rPr>
                        <a:t> </a:t>
                      </a:r>
                      <a:r>
                        <a:rPr lang="en-001" sz="1200" dirty="0">
                          <a:latin typeface="+mn-lt"/>
                        </a:rPr>
                        <a:t>30, N (%)</a:t>
                      </a:r>
                    </a:p>
                  </a:txBody>
                  <a:tcPr>
                    <a:lnL w="12700" cap="flat" cmpd="sng" algn="ctr">
                      <a:solidFill>
                        <a:srgbClr val="0F9ED5"/>
                      </a:solidFill>
                      <a:prstDash val="solid"/>
                      <a:miter lim="800000"/>
                    </a:lnL>
                    <a:lnR>
                      <a:noFill/>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p>
                      <a:pPr algn="ctr"/>
                      <a:r>
                        <a:rPr lang="en-001" sz="1200" dirty="0">
                          <a:latin typeface="Verdana" panose="020B0604030504040204" pitchFamily="34" charset="0"/>
                          <a:ea typeface="Verdana" panose="020B0604030504040204" pitchFamily="34" charset="0"/>
                          <a:cs typeface="Verdana" panose="020B0604030504040204" pitchFamily="34" charset="0"/>
                        </a:rPr>
                        <a:t>120 (22.2%)</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9793329"/>
                  </a:ext>
                </a:extLst>
              </a:tr>
              <a:tr h="34988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CD4, </a:t>
                      </a:r>
                      <a:r>
                        <a:rPr lang="en-001" sz="1200" kern="1200" dirty="0">
                          <a:solidFill>
                            <a:schemeClr val="tx1"/>
                          </a:solidFill>
                          <a:latin typeface="+mn-lt"/>
                          <a:ea typeface="+mn-ea"/>
                          <a:cs typeface="+mn-cs"/>
                        </a:rPr>
                        <a:t>median </a:t>
                      </a:r>
                      <a:r>
                        <a:rPr lang="en-001" sz="1200" dirty="0">
                          <a:latin typeface="+mn-lt"/>
                        </a:rPr>
                        <a:t>cells/µl (IQR)</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01" sz="1200" kern="1200" dirty="0">
                          <a:solidFill>
                            <a:schemeClr val="tx1"/>
                          </a:solidFill>
                          <a:latin typeface="+mn-lt"/>
                          <a:ea typeface="+mn-ea"/>
                          <a:cs typeface="+mn-cs"/>
                        </a:rPr>
                        <a:t>629 (453-873)</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1184039"/>
                  </a:ext>
                </a:extLst>
              </a:tr>
              <a:tr h="349881">
                <a:tc>
                  <a:txBody>
                    <a:bodyPr/>
                    <a:lstStyle/>
                    <a:p>
                      <a:r>
                        <a:rPr lang="en-001" sz="1200" dirty="0">
                          <a:latin typeface="+mn-lt"/>
                        </a:rPr>
                        <a:t>ART duration, median yrs (IQR)</a:t>
                      </a:r>
                    </a:p>
                  </a:txBody>
                  <a:tcPr>
                    <a:lnL w="12700" cap="flat" cmpd="sng" algn="ctr">
                      <a:solidFill>
                        <a:srgbClr val="0F9ED5"/>
                      </a:solidFill>
                      <a:prstDash val="solid"/>
                      <a:miter lim="800000"/>
                    </a:lnL>
                    <a:lnR>
                      <a:noFill/>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01" sz="1200" kern="1200" dirty="0">
                          <a:solidFill>
                            <a:schemeClr val="tx1"/>
                          </a:solidFill>
                          <a:latin typeface="+mn-lt"/>
                          <a:ea typeface="+mn-ea"/>
                          <a:cs typeface="+mn-cs"/>
                        </a:rPr>
                        <a:t>7.5 (4.6-10.8)</a:t>
                      </a: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88467"/>
                  </a:ext>
                </a:extLst>
              </a:tr>
              <a:tr h="34988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Prior AIDS-defining illness, n (%)</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r>
                        <a:rPr lang="en-GB" sz="1200" dirty="0">
                          <a:latin typeface="+mn-lt"/>
                        </a:rPr>
                        <a:t>142 (26.3%)</a:t>
                      </a:r>
                      <a:endParaRPr lang="en-001" sz="1200" dirty="0">
                        <a:latin typeface="+mn-lt"/>
                      </a:endParaRP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2644026"/>
                  </a:ext>
                </a:extLst>
              </a:tr>
              <a:tr h="34988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r>
                        <a:rPr lang="en-001" sz="1200" dirty="0">
                          <a:latin typeface="+mn-lt"/>
                        </a:rPr>
                        <a:t>Prior exposure to NNRTI, n (%)</a:t>
                      </a:r>
                    </a:p>
                  </a:txBody>
                  <a:tcPr>
                    <a:lnL w="12700" cap="flat" cmpd="sng" algn="ctr">
                      <a:solidFill>
                        <a:srgbClr val="0F9ED5"/>
                      </a:solidFill>
                      <a:prstDash val="solid"/>
                      <a:miter lim="800000"/>
                    </a:lnL>
                    <a:lnR>
                      <a:noFill/>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r>
                        <a:rPr lang="en-GB" sz="1200" dirty="0">
                          <a:latin typeface="+mn-lt"/>
                        </a:rPr>
                        <a:t>411 (78.3%)</a:t>
                      </a:r>
                      <a:endParaRPr lang="en-001" sz="1200" dirty="0">
                        <a:latin typeface="+mn-lt"/>
                      </a:endParaRPr>
                    </a:p>
                  </a:txBody>
                  <a:tcPr>
                    <a:lnL>
                      <a:noFill/>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0258868"/>
                  </a:ext>
                </a:extLst>
              </a:tr>
              <a:tr h="640080">
                <a:tc gridSpan="2">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01" sz="1200" dirty="0">
                          <a:latin typeface="+mn-lt"/>
                        </a:rPr>
                        <a:t>Next generation sequencing for archived baseline </a:t>
                      </a:r>
                      <a:r>
                        <a:rPr kumimoji="0" lang="en-US" sz="1200" b="0" i="0" u="none" strike="noStrike" kern="1200" cap="none" spc="0" normalizeH="0" baseline="0" noProof="0" dirty="0">
                          <a:ln>
                            <a:noFill/>
                          </a:ln>
                          <a:solidFill>
                            <a:schemeClr val="tx1"/>
                          </a:solidFill>
                          <a:effectLst/>
                          <a:uLnTx/>
                          <a:uFillTx/>
                          <a:latin typeface="+mn-lt"/>
                          <a:ea typeface="+mn-ea"/>
                          <a:cs typeface="+mn-cs"/>
                        </a:rPr>
                        <a:t>resistance and sub-type </a:t>
                      </a:r>
                      <a:r>
                        <a:rPr kumimoji="0" lang="en-US" sz="1200" b="0" i="0" u="none" strike="noStrike" kern="1200" cap="none" spc="0" normalizeH="0" baseline="0" noProof="0" dirty="0">
                          <a:ln>
                            <a:noFill/>
                          </a:ln>
                          <a:solidFill>
                            <a:prstClr val="black"/>
                          </a:solidFill>
                          <a:effectLst/>
                          <a:uLnTx/>
                          <a:uFillTx/>
                          <a:latin typeface="Verdana"/>
                          <a:ea typeface="+mn-ea"/>
                          <a:cs typeface="+mn-cs"/>
                        </a:rPr>
                        <a:t>is ongoing. This is performed on </a:t>
                      </a:r>
                      <a:r>
                        <a:rPr kumimoji="0" lang="en-US" sz="1200" b="0" i="0" u="none" strike="noStrike" kern="1200" cap="none" spc="0" normalizeH="0" baseline="0" noProof="0" dirty="0">
                          <a:ln>
                            <a:noFill/>
                          </a:ln>
                          <a:solidFill>
                            <a:schemeClr val="tx1"/>
                          </a:solidFill>
                          <a:effectLst/>
                          <a:uLnTx/>
                          <a:uFillTx/>
                          <a:latin typeface="+mn-lt"/>
                          <a:ea typeface="+mn-ea"/>
                          <a:cs typeface="+mn-cs"/>
                        </a:rPr>
                        <a:t>pro</a:t>
                      </a:r>
                      <a:r>
                        <a:rPr kumimoji="0" lang="en-US" sz="1200" b="0" i="0" u="none" strike="noStrike" kern="1200" cap="none" spc="0" normalizeH="0" baseline="0" noProof="0" dirty="0">
                          <a:ln>
                            <a:noFill/>
                          </a:ln>
                          <a:solidFill>
                            <a:prstClr val="black"/>
                          </a:solidFill>
                          <a:effectLst/>
                          <a:uLnTx/>
                          <a:uFillTx/>
                          <a:latin typeface="+mn-lt"/>
                          <a:ea typeface="+mn-ea"/>
                          <a:cs typeface="+mn-cs"/>
                        </a:rPr>
                        <a:t>viral DNA extracted from baseline PBMCs and will be included in the manuscript.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All variables were well balanced between randomization arms</a:t>
                      </a:r>
                      <a:endParaRPr lang="en-001" sz="1200" kern="1200" dirty="0">
                        <a:solidFill>
                          <a:schemeClr val="tx1"/>
                        </a:solidFill>
                        <a:latin typeface="+mn-lt"/>
                        <a:ea typeface="+mn-ea"/>
                        <a:cs typeface="+mn-cs"/>
                      </a:endParaRPr>
                    </a:p>
                  </a:txBody>
                  <a:tcPr>
                    <a:lnL w="12700" cap="flat" cmpd="sng" algn="ctr">
                      <a:solidFill>
                        <a:srgbClr val="0F9ED5"/>
                      </a:solidFill>
                      <a:prstDash val="solid"/>
                      <a:miter lim="800000"/>
                    </a:lnL>
                    <a:lnR w="12700" cap="flat" cmpd="sng" algn="ctr">
                      <a:solidFill>
                        <a:srgbClr val="0F9ED5"/>
                      </a:solidFill>
                      <a:prstDash val="solid"/>
                      <a:miter lim="800000"/>
                    </a:lnR>
                    <a:lnT w="12700" cap="flat" cmpd="sng" algn="ctr">
                      <a:solidFill>
                        <a:srgbClr val="0F9ED5"/>
                      </a:solidFill>
                      <a:prstDash val="solid"/>
                      <a:miter lim="800000"/>
                    </a:lnT>
                    <a:lnB w="12700" cap="flat" cmpd="sng" algn="ctr">
                      <a:solidFill>
                        <a:srgbClr val="0F9ED5"/>
                      </a:solidFill>
                      <a:prstDash val="solid"/>
                      <a:miter lim="800000"/>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a:endParaRPr lang="en-001" sz="1200" dirty="0">
                        <a:latin typeface="+mn-lt"/>
                      </a:endParaRPr>
                    </a:p>
                  </a:txBody>
                  <a:tcPr>
                    <a:lnL w="12700" cap="flat" cmpd="sng" algn="ctr">
                      <a:solidFill>
                        <a:srgbClr val="0F9ED5"/>
                      </a:solidFill>
                      <a:prstDash val="solid"/>
                      <a:miter lim="800000"/>
                      <a:headEnd type="none" w="med" len="med"/>
                      <a:tailEnd type="none" w="med" len="med"/>
                    </a:lnL>
                    <a:lnR w="12700" cap="flat" cmpd="sng" algn="ctr">
                      <a:solidFill>
                        <a:srgbClr val="0F9ED5"/>
                      </a:solidFill>
                      <a:prstDash val="solid"/>
                      <a:miter lim="800000"/>
                    </a:lnR>
                    <a:lnT w="12700" cap="flat" cmpd="sng" algn="ctr">
                      <a:solidFill>
                        <a:srgbClr val="0F9ED5"/>
                      </a:solidFill>
                      <a:prstDash val="solid"/>
                      <a:miter lim="800000"/>
                      <a:headEnd type="none" w="med" len="med"/>
                      <a:tailEnd type="none" w="med" len="med"/>
                    </a:lnT>
                    <a:lnB w="12700" cap="flat" cmpd="sng" algn="ctr">
                      <a:solidFill>
                        <a:srgbClr val="0F9E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688168962"/>
                  </a:ext>
                </a:extLst>
              </a:tr>
            </a:tbl>
          </a:graphicData>
        </a:graphic>
      </p:graphicFrame>
      <p:sp>
        <p:nvSpPr>
          <p:cNvPr id="12" name="Rectangle 11">
            <a:extLst>
              <a:ext uri="{FF2B5EF4-FFF2-40B4-BE49-F238E27FC236}">
                <a16:creationId xmlns:a16="http://schemas.microsoft.com/office/drawing/2014/main" id="{B36C0DA4-1265-E80D-2666-4BA6FD55452C}"/>
              </a:ext>
            </a:extLst>
          </p:cNvPr>
          <p:cNvSpPr/>
          <p:nvPr/>
        </p:nvSpPr>
        <p:spPr>
          <a:xfrm>
            <a:off x="1587294" y="3271427"/>
            <a:ext cx="1846729" cy="604015"/>
          </a:xfrm>
          <a:prstGeom prst="rect">
            <a:avLst/>
          </a:prstGeom>
          <a:solidFill>
            <a:srgbClr val="0070C0"/>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chemeClr val="bg1"/>
                </a:solidFill>
                <a:effectLst/>
                <a:uLnTx/>
                <a:uFillTx/>
                <a:ea typeface="+mn-ea"/>
                <a:cs typeface="+mn-cs"/>
              </a:rPr>
              <a:t>Randomised</a:t>
            </a:r>
            <a:endParaRPr kumimoji="0" lang="en-US" sz="1400" b="0" i="0" u="none" strike="noStrike" kern="0" cap="none" spc="0" normalizeH="0" baseline="0" noProof="0" dirty="0">
              <a:ln>
                <a:noFill/>
              </a:ln>
              <a:solidFill>
                <a:schemeClr val="bg1"/>
              </a:solidFill>
              <a:effectLst/>
              <a:uLnTx/>
              <a:uFillTx/>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ea typeface="+mn-ea"/>
                <a:cs typeface="+mn-cs"/>
              </a:rPr>
              <a:t>N</a:t>
            </a:r>
            <a:r>
              <a:rPr kumimoji="0" lang="en-001" sz="1400" b="0" i="0" u="none" strike="noStrike" kern="0" cap="none" spc="0" normalizeH="0" baseline="0" noProof="0" dirty="0">
                <a:ln>
                  <a:noFill/>
                </a:ln>
                <a:solidFill>
                  <a:schemeClr val="bg1"/>
                </a:solidFill>
                <a:effectLst/>
                <a:uLnTx/>
                <a:uFillTx/>
                <a:ea typeface="+mn-ea"/>
                <a:cs typeface="+mn-cs"/>
              </a:rPr>
              <a:t>=540</a:t>
            </a:r>
          </a:p>
        </p:txBody>
      </p:sp>
      <p:sp>
        <p:nvSpPr>
          <p:cNvPr id="13" name="Rectangle 12">
            <a:extLst>
              <a:ext uri="{FF2B5EF4-FFF2-40B4-BE49-F238E27FC236}">
                <a16:creationId xmlns:a16="http://schemas.microsoft.com/office/drawing/2014/main" id="{4A80D9A3-09F0-5AD6-D0DF-2BC2CFD39E59}"/>
              </a:ext>
            </a:extLst>
          </p:cNvPr>
          <p:cNvSpPr/>
          <p:nvPr/>
        </p:nvSpPr>
        <p:spPr>
          <a:xfrm>
            <a:off x="2966110" y="4513532"/>
            <a:ext cx="1622612" cy="604015"/>
          </a:xfrm>
          <a:prstGeom prst="rect">
            <a:avLst/>
          </a:prstGeom>
          <a:solidFill>
            <a:sysClr val="window" lastClr="FFFFFF"/>
          </a:solidFill>
          <a:ln w="190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n-ea"/>
                <a:cs typeface="+mn-cs"/>
              </a:rPr>
              <a:t>Oral ART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n-ea"/>
                <a:cs typeface="+mn-cs"/>
              </a:rPr>
              <a:t>N</a:t>
            </a:r>
            <a:r>
              <a:rPr kumimoji="0" lang="en-001" sz="1400" b="0" i="0" u="none" strike="noStrike" kern="0" cap="none" spc="0" normalizeH="0" baseline="0" noProof="0" dirty="0">
                <a:ln>
                  <a:noFill/>
                </a:ln>
                <a:solidFill>
                  <a:prstClr val="black"/>
                </a:solidFill>
                <a:effectLst/>
                <a:uLnTx/>
                <a:uFillTx/>
                <a:ea typeface="+mn-ea"/>
                <a:cs typeface="+mn-cs"/>
              </a:rPr>
              <a:t>= 269</a:t>
            </a:r>
          </a:p>
        </p:txBody>
      </p:sp>
      <p:sp>
        <p:nvSpPr>
          <p:cNvPr id="14" name="Rectangle 13">
            <a:extLst>
              <a:ext uri="{FF2B5EF4-FFF2-40B4-BE49-F238E27FC236}">
                <a16:creationId xmlns:a16="http://schemas.microsoft.com/office/drawing/2014/main" id="{0ADEAC1F-ACD8-BBF2-523B-E61D40035387}"/>
              </a:ext>
            </a:extLst>
          </p:cNvPr>
          <p:cNvSpPr/>
          <p:nvPr/>
        </p:nvSpPr>
        <p:spPr>
          <a:xfrm>
            <a:off x="482262" y="4504076"/>
            <a:ext cx="1622612" cy="604014"/>
          </a:xfrm>
          <a:prstGeom prst="rect">
            <a:avLst/>
          </a:prstGeom>
          <a:solidFill>
            <a:sysClr val="window" lastClr="FFFFFF"/>
          </a:solidFill>
          <a:ln w="190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n-ea"/>
                <a:cs typeface="+mn-cs"/>
              </a:rPr>
              <a:t>CAB + RPV LA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n-ea"/>
                <a:cs typeface="+mn-cs"/>
              </a:rPr>
              <a:t>N</a:t>
            </a:r>
            <a:r>
              <a:rPr kumimoji="0" lang="en-001" sz="1400" b="0" i="0" u="none" strike="noStrike" kern="0" cap="none" spc="0" normalizeH="0" baseline="0" noProof="0" dirty="0">
                <a:ln>
                  <a:noFill/>
                </a:ln>
                <a:solidFill>
                  <a:prstClr val="black"/>
                </a:solidFill>
                <a:effectLst/>
                <a:uLnTx/>
                <a:uFillTx/>
                <a:ea typeface="+mn-ea"/>
                <a:cs typeface="+mn-cs"/>
              </a:rPr>
              <a:t>= 271</a:t>
            </a:r>
          </a:p>
        </p:txBody>
      </p:sp>
      <p:cxnSp>
        <p:nvCxnSpPr>
          <p:cNvPr id="15" name="Straight Connector 14">
            <a:extLst>
              <a:ext uri="{FF2B5EF4-FFF2-40B4-BE49-F238E27FC236}">
                <a16:creationId xmlns:a16="http://schemas.microsoft.com/office/drawing/2014/main" id="{B8A5DCAB-2B66-828F-192F-D9A32C158BFA}"/>
              </a:ext>
            </a:extLst>
          </p:cNvPr>
          <p:cNvCxnSpPr>
            <a:cxnSpLocks/>
          </p:cNvCxnSpPr>
          <p:nvPr/>
        </p:nvCxnSpPr>
        <p:spPr>
          <a:xfrm flipV="1">
            <a:off x="1113774" y="4083135"/>
            <a:ext cx="2794001" cy="15618"/>
          </a:xfrm>
          <a:prstGeom prst="line">
            <a:avLst/>
          </a:prstGeom>
          <a:noFill/>
          <a:ln w="19050" cap="flat" cmpd="sng" algn="ctr">
            <a:solidFill>
              <a:sysClr val="window" lastClr="FFFFFF">
                <a:lumMod val="50000"/>
              </a:sysClr>
            </a:solidFill>
            <a:prstDash val="solid"/>
            <a:miter lim="800000"/>
          </a:ln>
          <a:effectLst/>
        </p:spPr>
      </p:cxnSp>
      <p:cxnSp>
        <p:nvCxnSpPr>
          <p:cNvPr id="16" name="Straight Connector 15">
            <a:extLst>
              <a:ext uri="{FF2B5EF4-FFF2-40B4-BE49-F238E27FC236}">
                <a16:creationId xmlns:a16="http://schemas.microsoft.com/office/drawing/2014/main" id="{F88F351E-BCED-F6BA-FFF1-51233BDB5FC6}"/>
              </a:ext>
            </a:extLst>
          </p:cNvPr>
          <p:cNvCxnSpPr>
            <a:cxnSpLocks/>
          </p:cNvCxnSpPr>
          <p:nvPr/>
        </p:nvCxnSpPr>
        <p:spPr>
          <a:xfrm>
            <a:off x="2464059" y="3893130"/>
            <a:ext cx="0" cy="193479"/>
          </a:xfrm>
          <a:prstGeom prst="line">
            <a:avLst/>
          </a:prstGeom>
          <a:noFill/>
          <a:ln w="19050" cap="flat" cmpd="sng" algn="ctr">
            <a:solidFill>
              <a:sysClr val="window" lastClr="FFFFFF">
                <a:lumMod val="50000"/>
              </a:sysClr>
            </a:solidFill>
            <a:prstDash val="solid"/>
            <a:miter lim="800000"/>
          </a:ln>
          <a:effectLst/>
        </p:spPr>
      </p:cxnSp>
      <p:sp>
        <p:nvSpPr>
          <p:cNvPr id="17" name="TextBox 16">
            <a:extLst>
              <a:ext uri="{FF2B5EF4-FFF2-40B4-BE49-F238E27FC236}">
                <a16:creationId xmlns:a16="http://schemas.microsoft.com/office/drawing/2014/main" id="{57450FF5-B08C-0D76-D61F-6DD05C69895B}"/>
              </a:ext>
            </a:extLst>
          </p:cNvPr>
          <p:cNvSpPr txBox="1"/>
          <p:nvPr/>
        </p:nvSpPr>
        <p:spPr>
          <a:xfrm>
            <a:off x="402689" y="5461731"/>
            <a:ext cx="4761448" cy="1661993"/>
          </a:xfrm>
          <a:prstGeom prst="rect">
            <a:avLst/>
          </a:prstGeom>
          <a:solidFill>
            <a:schemeClr val="bg1"/>
          </a:solidFill>
        </p:spPr>
        <p:txBody>
          <a:bodyPr wrap="square" rtlCol="0">
            <a:spAutoFit/>
          </a:bodyPr>
          <a:lstStyle/>
          <a:p>
            <a:r>
              <a:rPr lang="en-001" sz="1400" dirty="0">
                <a:solidFill>
                  <a:prstClr val="black"/>
                </a:solidFill>
              </a:rPr>
              <a:t>All particpants had VL&lt;200 prior to randomisation</a:t>
            </a:r>
          </a:p>
          <a:p>
            <a:endParaRPr lang="en-001" sz="1400" dirty="0">
              <a:solidFill>
                <a:prstClr val="black"/>
              </a:solidFill>
            </a:endParaRPr>
          </a:p>
          <a:p>
            <a:r>
              <a:rPr lang="en-001" sz="1400" dirty="0">
                <a:solidFill>
                  <a:prstClr val="black"/>
                </a:solidFill>
              </a:rPr>
              <a:t>4 withdrawals from study (2 LA, 2 oral)</a:t>
            </a:r>
          </a:p>
          <a:p>
            <a:pPr marL="171450" indent="-171450">
              <a:buFont typeface="Arial" panose="020B0604020202020204" pitchFamily="34" charset="0"/>
              <a:buChar char="•"/>
            </a:pPr>
            <a:r>
              <a:rPr lang="en-001" sz="1200" dirty="0">
                <a:solidFill>
                  <a:prstClr val="black"/>
                </a:solidFill>
              </a:rPr>
              <a:t>1 participant choice after randomisation to oral arm</a:t>
            </a:r>
          </a:p>
          <a:p>
            <a:pPr marL="171450" indent="-171450">
              <a:buFont typeface="Arial" panose="020B0604020202020204" pitchFamily="34" charset="0"/>
              <a:buChar char="•"/>
            </a:pPr>
            <a:r>
              <a:rPr lang="en-001" sz="1200" dirty="0">
                <a:solidFill>
                  <a:prstClr val="black"/>
                </a:solidFill>
              </a:rPr>
              <a:t>2 participant choice due to visit schedule (1 oral, 1 LA) </a:t>
            </a:r>
          </a:p>
          <a:p>
            <a:pPr marL="171450" indent="-171450">
              <a:buFont typeface="Arial" panose="020B0604020202020204" pitchFamily="34" charset="0"/>
              <a:buChar char="•"/>
            </a:pPr>
            <a:r>
              <a:rPr lang="en-001" sz="1200" dirty="0">
                <a:solidFill>
                  <a:prstClr val="black"/>
                </a:solidFill>
              </a:rPr>
              <a:t>1 moved out of area, LA arm</a:t>
            </a:r>
          </a:p>
          <a:p>
            <a:pPr marL="171450" indent="-171450">
              <a:buFont typeface="Arial" panose="020B0604020202020204" pitchFamily="34" charset="0"/>
              <a:buChar char="•"/>
            </a:pPr>
            <a:endParaRPr lang="en-001" sz="1200" dirty="0">
              <a:solidFill>
                <a:prstClr val="black"/>
              </a:solidFill>
              <a:highlight>
                <a:srgbClr val="FFFF00"/>
              </a:highlight>
            </a:endParaRPr>
          </a:p>
          <a:p>
            <a:pPr marL="171450" indent="-171450">
              <a:buFont typeface="Arial" panose="020B0604020202020204" pitchFamily="34" charset="0"/>
              <a:buChar char="•"/>
            </a:pPr>
            <a:endParaRPr lang="en-001" sz="1200" dirty="0">
              <a:solidFill>
                <a:prstClr val="black"/>
              </a:solidFill>
              <a:highlight>
                <a:srgbClr val="FFFF00"/>
              </a:highlight>
            </a:endParaRPr>
          </a:p>
        </p:txBody>
      </p:sp>
      <p:sp>
        <p:nvSpPr>
          <p:cNvPr id="18" name="Rectangle 17">
            <a:extLst>
              <a:ext uri="{FF2B5EF4-FFF2-40B4-BE49-F238E27FC236}">
                <a16:creationId xmlns:a16="http://schemas.microsoft.com/office/drawing/2014/main" id="{8BCFB534-C2EF-89BD-EC27-E1402F1B4F2A}"/>
              </a:ext>
            </a:extLst>
          </p:cNvPr>
          <p:cNvSpPr/>
          <p:nvPr/>
        </p:nvSpPr>
        <p:spPr>
          <a:xfrm>
            <a:off x="2834387" y="1771076"/>
            <a:ext cx="1834202" cy="1062406"/>
          </a:xfrm>
          <a:prstGeom prst="rect">
            <a:avLst/>
          </a:prstGeom>
          <a:solidFill>
            <a:schemeClr val="bg1"/>
          </a:solidFill>
          <a:ln w="25400" cap="flat" cmpd="sng" algn="ctr">
            <a:solidFill>
              <a:srgbClr val="0070C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001" sz="1400" b="0" i="0" u="none" strike="noStrike" kern="0" cap="none" spc="0" normalizeH="0" baseline="0" noProof="0" dirty="0">
                <a:ln>
                  <a:noFill/>
                </a:ln>
                <a:effectLst/>
                <a:uLnTx/>
                <a:uFillTx/>
                <a:ea typeface="+mn-ea"/>
                <a:cs typeface="+mn-cs"/>
              </a:rPr>
              <a:t>Ugandan n=</a:t>
            </a:r>
            <a:r>
              <a:rPr kumimoji="0" lang="en-US" sz="1400" b="0" i="0" u="none" strike="noStrike" kern="0" cap="none" spc="0" normalizeH="0" baseline="0" noProof="0" dirty="0">
                <a:ln>
                  <a:noFill/>
                </a:ln>
                <a:effectLst/>
                <a:uLnTx/>
                <a:uFillTx/>
                <a:ea typeface="+mn-ea"/>
                <a:cs typeface="+mn-cs"/>
              </a:rPr>
              <a:t> </a:t>
            </a:r>
            <a:r>
              <a:rPr kumimoji="0" lang="en-001" sz="1400" b="0" i="0" u="none" strike="noStrike" kern="0" cap="none" spc="0" normalizeH="0" baseline="0" noProof="0" dirty="0">
                <a:ln>
                  <a:noFill/>
                </a:ln>
                <a:effectLst/>
                <a:uLnTx/>
                <a:uFillTx/>
                <a:ea typeface="+mn-ea"/>
                <a:cs typeface="+mn-cs"/>
              </a:rPr>
              <a:t>240</a:t>
            </a:r>
          </a:p>
          <a:p>
            <a:pPr marL="0" marR="0" lvl="0" indent="0" defTabSz="914400" eaLnBrk="1" fontAlgn="auto" latinLnBrk="0" hangingPunct="1">
              <a:lnSpc>
                <a:spcPct val="100000"/>
              </a:lnSpc>
              <a:spcBef>
                <a:spcPts val="0"/>
              </a:spcBef>
              <a:spcAft>
                <a:spcPts val="0"/>
              </a:spcAft>
              <a:buClrTx/>
              <a:buSzTx/>
              <a:buFontTx/>
              <a:buNone/>
              <a:tabLst/>
              <a:defRPr/>
            </a:pPr>
            <a:r>
              <a:rPr kumimoji="0" lang="en-001" sz="1400" b="0" i="0" u="none" strike="noStrike" kern="0" cap="none" spc="0" normalizeH="0" baseline="0" noProof="0" dirty="0">
                <a:ln>
                  <a:noFill/>
                </a:ln>
                <a:effectLst/>
                <a:uLnTx/>
                <a:uFillTx/>
                <a:ea typeface="+mn-ea"/>
                <a:cs typeface="+mn-cs"/>
              </a:rPr>
              <a:t>Kenyan n= 160</a:t>
            </a:r>
          </a:p>
          <a:p>
            <a:pPr marL="0" marR="0" lvl="0" indent="0" defTabSz="914400" eaLnBrk="1" fontAlgn="auto" latinLnBrk="0" hangingPunct="1">
              <a:lnSpc>
                <a:spcPct val="100000"/>
              </a:lnSpc>
              <a:spcBef>
                <a:spcPts val="0"/>
              </a:spcBef>
              <a:spcAft>
                <a:spcPts val="0"/>
              </a:spcAft>
              <a:buClrTx/>
              <a:buSzTx/>
              <a:buFontTx/>
              <a:buNone/>
              <a:tabLst/>
              <a:defRPr/>
            </a:pPr>
            <a:r>
              <a:rPr kumimoji="0" lang="en-001" sz="1400" b="0" i="0" u="none" strike="noStrike" kern="0" cap="none" spc="0" normalizeH="0" baseline="0" noProof="0" dirty="0">
                <a:ln>
                  <a:noFill/>
                </a:ln>
                <a:effectLst/>
                <a:uLnTx/>
                <a:uFillTx/>
                <a:ea typeface="+mn-ea"/>
                <a:cs typeface="+mn-cs"/>
              </a:rPr>
              <a:t>S. African n= 140</a:t>
            </a:r>
          </a:p>
        </p:txBody>
      </p:sp>
      <p:sp>
        <p:nvSpPr>
          <p:cNvPr id="19" name="Rectangle 18">
            <a:extLst>
              <a:ext uri="{FF2B5EF4-FFF2-40B4-BE49-F238E27FC236}">
                <a16:creationId xmlns:a16="http://schemas.microsoft.com/office/drawing/2014/main" id="{DF9B95A1-654B-94BF-298D-79DAEED41B63}"/>
              </a:ext>
            </a:extLst>
          </p:cNvPr>
          <p:cNvSpPr/>
          <p:nvPr/>
        </p:nvSpPr>
        <p:spPr>
          <a:xfrm>
            <a:off x="416343" y="1737675"/>
            <a:ext cx="2190934" cy="1099835"/>
          </a:xfrm>
          <a:prstGeom prst="rect">
            <a:avLst/>
          </a:prstGeom>
          <a:solidFill>
            <a:schemeClr val="accent3"/>
          </a:solidFill>
          <a:ln w="254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001" sz="1400" b="0" i="0" u="none" strike="noStrike" kern="0" cap="none" spc="0" normalizeH="0" baseline="0" noProof="0" dirty="0">
                <a:ln>
                  <a:noFill/>
                </a:ln>
                <a:solidFill>
                  <a:prstClr val="white"/>
                </a:solidFill>
                <a:effectLst/>
                <a:uLnTx/>
                <a:uFillTx/>
                <a:ea typeface="+mn-ea"/>
                <a:cs typeface="+mn-cs"/>
              </a:rPr>
              <a:t>VL &gt;1000 c/ml n=261</a:t>
            </a:r>
          </a:p>
          <a:p>
            <a:pPr marL="0" marR="0" lvl="0" indent="0" defTabSz="914400" eaLnBrk="1" fontAlgn="auto" latinLnBrk="0" hangingPunct="1">
              <a:lnSpc>
                <a:spcPct val="100000"/>
              </a:lnSpc>
              <a:spcBef>
                <a:spcPts val="0"/>
              </a:spcBef>
              <a:spcAft>
                <a:spcPts val="0"/>
              </a:spcAft>
              <a:buClrTx/>
              <a:buSzTx/>
              <a:buFontTx/>
              <a:buNone/>
              <a:tabLst/>
              <a:defRPr/>
            </a:pPr>
            <a:r>
              <a:rPr kumimoji="0" lang="en-001" sz="1400" b="0" i="0" u="none" strike="noStrike" kern="0" cap="none" spc="0" normalizeH="0" baseline="0" noProof="0" dirty="0">
                <a:ln>
                  <a:noFill/>
                </a:ln>
                <a:solidFill>
                  <a:prstClr val="white"/>
                </a:solidFill>
                <a:effectLst/>
                <a:uLnTx/>
                <a:uFillTx/>
                <a:ea typeface="+mn-ea"/>
                <a:cs typeface="+mn-cs"/>
              </a:rPr>
              <a:t>LTFU n=282</a:t>
            </a:r>
          </a:p>
          <a:p>
            <a:pPr marL="0" marR="0" lvl="0" indent="0" defTabSz="914400" eaLnBrk="1" fontAlgn="auto" latinLnBrk="0" hangingPunct="1">
              <a:lnSpc>
                <a:spcPct val="100000"/>
              </a:lnSpc>
              <a:spcBef>
                <a:spcPts val="0"/>
              </a:spcBef>
              <a:spcAft>
                <a:spcPts val="0"/>
              </a:spcAft>
              <a:buClrTx/>
              <a:buSzTx/>
              <a:buFontTx/>
              <a:buNone/>
              <a:tabLst/>
              <a:defRPr/>
            </a:pPr>
            <a:r>
              <a:rPr kumimoji="0" lang="en-001" sz="1400" b="0" i="0" u="none" strike="noStrike" kern="0" cap="none" spc="0" normalizeH="0" baseline="0" noProof="0" dirty="0">
                <a:ln>
                  <a:noFill/>
                </a:ln>
                <a:solidFill>
                  <a:prstClr val="white"/>
                </a:solidFill>
                <a:effectLst/>
                <a:uLnTx/>
                <a:uFillTx/>
                <a:ea typeface="+mn-ea"/>
                <a:cs typeface="+mn-cs"/>
              </a:rPr>
              <a:t>Unlinked n=11</a:t>
            </a:r>
          </a:p>
        </p:txBody>
      </p:sp>
      <p:cxnSp>
        <p:nvCxnSpPr>
          <p:cNvPr id="20" name="Straight Arrow Connector 19">
            <a:extLst>
              <a:ext uri="{FF2B5EF4-FFF2-40B4-BE49-F238E27FC236}">
                <a16:creationId xmlns:a16="http://schemas.microsoft.com/office/drawing/2014/main" id="{E1A3E1ED-144B-18DD-CDCE-93996986C5D6}"/>
              </a:ext>
            </a:extLst>
          </p:cNvPr>
          <p:cNvCxnSpPr>
            <a:cxnSpLocks/>
          </p:cNvCxnSpPr>
          <p:nvPr/>
        </p:nvCxnSpPr>
        <p:spPr>
          <a:xfrm>
            <a:off x="1120684" y="3569171"/>
            <a:ext cx="473754" cy="0"/>
          </a:xfrm>
          <a:prstGeom prst="straightConnector1">
            <a:avLst/>
          </a:prstGeom>
          <a:noFill/>
          <a:ln w="19050" cap="flat" cmpd="sng" algn="ctr">
            <a:solidFill>
              <a:sysClr val="window" lastClr="FFFFFF">
                <a:lumMod val="50000"/>
              </a:sysClr>
            </a:solidFill>
            <a:prstDash val="solid"/>
            <a:miter lim="800000"/>
            <a:tailEnd type="triangle" w="lg" len="med"/>
          </a:ln>
          <a:effectLst/>
        </p:spPr>
      </p:cxnSp>
      <p:cxnSp>
        <p:nvCxnSpPr>
          <p:cNvPr id="22" name="Straight Arrow Connector 21">
            <a:extLst>
              <a:ext uri="{FF2B5EF4-FFF2-40B4-BE49-F238E27FC236}">
                <a16:creationId xmlns:a16="http://schemas.microsoft.com/office/drawing/2014/main" id="{2A67E4F6-38B5-E1FE-3224-BE2F9C943F3B}"/>
              </a:ext>
            </a:extLst>
          </p:cNvPr>
          <p:cNvCxnSpPr>
            <a:cxnSpLocks/>
          </p:cNvCxnSpPr>
          <p:nvPr/>
        </p:nvCxnSpPr>
        <p:spPr>
          <a:xfrm flipH="1">
            <a:off x="3434257" y="3572158"/>
            <a:ext cx="473519" cy="0"/>
          </a:xfrm>
          <a:prstGeom prst="straightConnector1">
            <a:avLst/>
          </a:prstGeom>
          <a:noFill/>
          <a:ln w="19050" cap="flat" cmpd="sng" algn="ctr">
            <a:solidFill>
              <a:sysClr val="window" lastClr="FFFFFF">
                <a:lumMod val="50000"/>
              </a:sysClr>
            </a:solidFill>
            <a:prstDash val="solid"/>
            <a:miter lim="800000"/>
            <a:tailEnd type="triangle" w="lg" len="med"/>
          </a:ln>
          <a:effectLst/>
        </p:spPr>
      </p:cxnSp>
      <p:cxnSp>
        <p:nvCxnSpPr>
          <p:cNvPr id="25" name="Straight Connector 24">
            <a:extLst>
              <a:ext uri="{FF2B5EF4-FFF2-40B4-BE49-F238E27FC236}">
                <a16:creationId xmlns:a16="http://schemas.microsoft.com/office/drawing/2014/main" id="{97F08A4D-A799-2C19-89AC-EF6C2B241B7B}"/>
              </a:ext>
            </a:extLst>
          </p:cNvPr>
          <p:cNvCxnSpPr>
            <a:cxnSpLocks/>
          </p:cNvCxnSpPr>
          <p:nvPr/>
        </p:nvCxnSpPr>
        <p:spPr>
          <a:xfrm>
            <a:off x="1113774" y="2833481"/>
            <a:ext cx="0" cy="735690"/>
          </a:xfrm>
          <a:prstGeom prst="line">
            <a:avLst/>
          </a:prstGeom>
          <a:noFill/>
          <a:ln w="19050" cap="flat" cmpd="sng" algn="ctr">
            <a:solidFill>
              <a:sysClr val="window" lastClr="FFFFFF">
                <a:lumMod val="50000"/>
              </a:sysClr>
            </a:solidFill>
            <a:prstDash val="solid"/>
            <a:miter lim="800000"/>
          </a:ln>
          <a:effectLst/>
        </p:spPr>
      </p:cxnSp>
      <p:cxnSp>
        <p:nvCxnSpPr>
          <p:cNvPr id="28" name="Straight Connector 27">
            <a:extLst>
              <a:ext uri="{FF2B5EF4-FFF2-40B4-BE49-F238E27FC236}">
                <a16:creationId xmlns:a16="http://schemas.microsoft.com/office/drawing/2014/main" id="{94EBC1AA-58C0-71DA-BDE5-2A961F389175}"/>
              </a:ext>
            </a:extLst>
          </p:cNvPr>
          <p:cNvCxnSpPr>
            <a:cxnSpLocks/>
          </p:cNvCxnSpPr>
          <p:nvPr/>
        </p:nvCxnSpPr>
        <p:spPr>
          <a:xfrm>
            <a:off x="3907776" y="2833481"/>
            <a:ext cx="0" cy="735690"/>
          </a:xfrm>
          <a:prstGeom prst="line">
            <a:avLst/>
          </a:prstGeom>
          <a:noFill/>
          <a:ln w="19050" cap="flat" cmpd="sng" algn="ctr">
            <a:solidFill>
              <a:sysClr val="window" lastClr="FFFFFF">
                <a:lumMod val="50000"/>
              </a:sysClr>
            </a:solidFill>
            <a:prstDash val="solid"/>
            <a:miter lim="800000"/>
          </a:ln>
          <a:effectLst/>
        </p:spPr>
      </p:cxnSp>
      <p:sp>
        <p:nvSpPr>
          <p:cNvPr id="2" name="Rectangle 1">
            <a:extLst>
              <a:ext uri="{FF2B5EF4-FFF2-40B4-BE49-F238E27FC236}">
                <a16:creationId xmlns:a16="http://schemas.microsoft.com/office/drawing/2014/main" id="{DD368E42-00B9-DD30-3F27-CC0E2C137742}"/>
              </a:ext>
            </a:extLst>
          </p:cNvPr>
          <p:cNvSpPr/>
          <p:nvPr/>
        </p:nvSpPr>
        <p:spPr>
          <a:xfrm flipV="1">
            <a:off x="5659687" y="2414855"/>
            <a:ext cx="5911483" cy="31427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3" name="Rectangle 2">
            <a:extLst>
              <a:ext uri="{FF2B5EF4-FFF2-40B4-BE49-F238E27FC236}">
                <a16:creationId xmlns:a16="http://schemas.microsoft.com/office/drawing/2014/main" id="{9C45FC0A-F199-D379-C983-CB88398DB908}"/>
              </a:ext>
            </a:extLst>
          </p:cNvPr>
          <p:cNvSpPr/>
          <p:nvPr/>
        </p:nvSpPr>
        <p:spPr>
          <a:xfrm flipV="1">
            <a:off x="5659685" y="3114724"/>
            <a:ext cx="5911483" cy="31427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4" name="Rectangle 3">
            <a:extLst>
              <a:ext uri="{FF2B5EF4-FFF2-40B4-BE49-F238E27FC236}">
                <a16:creationId xmlns:a16="http://schemas.microsoft.com/office/drawing/2014/main" id="{A76F8A1E-B191-323C-B0DA-9C29598C6B28}"/>
              </a:ext>
            </a:extLst>
          </p:cNvPr>
          <p:cNvSpPr/>
          <p:nvPr/>
        </p:nvSpPr>
        <p:spPr>
          <a:xfrm flipV="1">
            <a:off x="5659686" y="4885400"/>
            <a:ext cx="5911483" cy="31427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5" name="Rectangle 4">
            <a:extLst>
              <a:ext uri="{FF2B5EF4-FFF2-40B4-BE49-F238E27FC236}">
                <a16:creationId xmlns:a16="http://schemas.microsoft.com/office/drawing/2014/main" id="{4DD26A12-589F-40D0-AF14-5780C36CFAD1}"/>
              </a:ext>
            </a:extLst>
          </p:cNvPr>
          <p:cNvSpPr/>
          <p:nvPr/>
        </p:nvSpPr>
        <p:spPr>
          <a:xfrm flipV="1">
            <a:off x="5659686" y="5247420"/>
            <a:ext cx="5911483" cy="31427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6" name="Rectangle 5">
            <a:extLst>
              <a:ext uri="{FF2B5EF4-FFF2-40B4-BE49-F238E27FC236}">
                <a16:creationId xmlns:a16="http://schemas.microsoft.com/office/drawing/2014/main" id="{0D988323-F8F1-7564-1FCE-49FCA10BB36F}"/>
              </a:ext>
            </a:extLst>
          </p:cNvPr>
          <p:cNvSpPr/>
          <p:nvPr/>
        </p:nvSpPr>
        <p:spPr>
          <a:xfrm flipV="1">
            <a:off x="5659685" y="3844458"/>
            <a:ext cx="5911483" cy="31427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Tree>
    <p:extLst>
      <p:ext uri="{BB962C8B-B14F-4D97-AF65-F5344CB8AC3E}">
        <p14:creationId xmlns:p14="http://schemas.microsoft.com/office/powerpoint/2010/main" val="423731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6176CD-4088-0830-CCCF-FDF37CA43662}"/>
              </a:ext>
            </a:extLst>
          </p:cNvPr>
          <p:cNvPicPr>
            <a:picLocks noChangeAspect="1"/>
          </p:cNvPicPr>
          <p:nvPr/>
        </p:nvPicPr>
        <p:blipFill>
          <a:blip r:embed="rId3"/>
          <a:stretch>
            <a:fillRect/>
          </a:stretch>
        </p:blipFill>
        <p:spPr>
          <a:xfrm>
            <a:off x="239012" y="1819991"/>
            <a:ext cx="9812552" cy="4645354"/>
          </a:xfrm>
          <a:prstGeom prst="rect">
            <a:avLst/>
          </a:prstGeom>
        </p:spPr>
      </p:pic>
      <p:pic>
        <p:nvPicPr>
          <p:cNvPr id="15" name="Picture 14">
            <a:extLst>
              <a:ext uri="{FF2B5EF4-FFF2-40B4-BE49-F238E27FC236}">
                <a16:creationId xmlns:a16="http://schemas.microsoft.com/office/drawing/2014/main" id="{070F6C7A-B791-D4E8-E031-1DCBAACBC636}"/>
              </a:ext>
            </a:extLst>
          </p:cNvPr>
          <p:cNvPicPr>
            <a:picLocks noChangeAspect="1"/>
          </p:cNvPicPr>
          <p:nvPr/>
        </p:nvPicPr>
        <p:blipFill>
          <a:blip r:embed="rId4"/>
          <a:stretch>
            <a:fillRect/>
          </a:stretch>
        </p:blipFill>
        <p:spPr>
          <a:xfrm>
            <a:off x="239011" y="1819991"/>
            <a:ext cx="9812551" cy="4604647"/>
          </a:xfrm>
          <a:prstGeom prst="rect">
            <a:avLst/>
          </a:prstGeom>
        </p:spPr>
      </p:pic>
      <p:sp>
        <p:nvSpPr>
          <p:cNvPr id="3" name="Title 5">
            <a:extLst>
              <a:ext uri="{FF2B5EF4-FFF2-40B4-BE49-F238E27FC236}">
                <a16:creationId xmlns:a16="http://schemas.microsoft.com/office/drawing/2014/main" id="{4E84A746-4FB7-0E32-5969-F29B3DEFD364}"/>
              </a:ext>
            </a:extLst>
          </p:cNvPr>
          <p:cNvSpPr txBox="1">
            <a:spLocks/>
          </p:cNvSpPr>
          <p:nvPr/>
        </p:nvSpPr>
        <p:spPr>
          <a:xfrm>
            <a:off x="334917" y="596027"/>
            <a:ext cx="8978900" cy="122396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001" sz="4200" dirty="0">
                <a:latin typeface="+mn-lt"/>
              </a:rPr>
              <a:t>Primary outcome at Week 48</a:t>
            </a:r>
            <a:endParaRPr lang="en-GB" sz="4200" dirty="0">
              <a:latin typeface="+mn-lt"/>
            </a:endParaRPr>
          </a:p>
        </p:txBody>
      </p:sp>
      <p:sp>
        <p:nvSpPr>
          <p:cNvPr id="6" name="TextBox 5">
            <a:extLst>
              <a:ext uri="{FF2B5EF4-FFF2-40B4-BE49-F238E27FC236}">
                <a16:creationId xmlns:a16="http://schemas.microsoft.com/office/drawing/2014/main" id="{B56045CD-AE3C-EA17-1BAD-914E7E2ABAA6}"/>
              </a:ext>
            </a:extLst>
          </p:cNvPr>
          <p:cNvSpPr txBox="1"/>
          <p:nvPr/>
        </p:nvSpPr>
        <p:spPr>
          <a:xfrm>
            <a:off x="493729" y="1359298"/>
            <a:ext cx="9464461" cy="369332"/>
          </a:xfrm>
          <a:prstGeom prst="rect">
            <a:avLst/>
          </a:prstGeom>
          <a:noFill/>
        </p:spPr>
        <p:txBody>
          <a:bodyPr wrap="square">
            <a:spAutoFit/>
          </a:bodyPr>
          <a:lstStyle/>
          <a:p>
            <a:pPr marL="285750" indent="-285750">
              <a:buFont typeface="Wingdings" pitchFamily="2" charset="2"/>
              <a:buChar char="§"/>
            </a:pPr>
            <a:r>
              <a:rPr lang="en-001" sz="1800" dirty="0">
                <a:solidFill>
                  <a:prstClr val="black"/>
                </a:solidFill>
              </a:rPr>
              <a:t>99.0% retention. 98% of 2159 injections given within window</a:t>
            </a:r>
          </a:p>
        </p:txBody>
      </p:sp>
      <p:sp>
        <p:nvSpPr>
          <p:cNvPr id="7" name="TextBox 6">
            <a:extLst>
              <a:ext uri="{FF2B5EF4-FFF2-40B4-BE49-F238E27FC236}">
                <a16:creationId xmlns:a16="http://schemas.microsoft.com/office/drawing/2014/main" id="{4959BD9E-B273-7FD1-124A-EFD1A2D4084B}"/>
              </a:ext>
            </a:extLst>
          </p:cNvPr>
          <p:cNvSpPr txBox="1"/>
          <p:nvPr/>
        </p:nvSpPr>
        <p:spPr>
          <a:xfrm>
            <a:off x="597074" y="1860698"/>
            <a:ext cx="1485533" cy="584775"/>
          </a:xfrm>
          <a:prstGeom prst="rect">
            <a:avLst/>
          </a:prstGeom>
          <a:noFill/>
        </p:spPr>
        <p:txBody>
          <a:bodyPr wrap="square" rtlCol="0">
            <a:spAutoFit/>
          </a:bodyPr>
          <a:lstStyle/>
          <a:p>
            <a:r>
              <a:rPr lang="es-ES" sz="1600" b="1" kern="0" dirty="0">
                <a:solidFill>
                  <a:schemeClr val="accent3"/>
                </a:solidFill>
                <a:cs typeface="Arial" panose="020B0604020202020204" pitchFamily="34" charset="0"/>
              </a:rPr>
              <a:t>HIV-1 VL &lt;50 c/</a:t>
            </a:r>
            <a:r>
              <a:rPr lang="es-ES" sz="1600" b="1" kern="0" dirty="0" err="1">
                <a:solidFill>
                  <a:schemeClr val="accent3"/>
                </a:solidFill>
                <a:cs typeface="Arial" panose="020B0604020202020204" pitchFamily="34" charset="0"/>
              </a:rPr>
              <a:t>mL</a:t>
            </a:r>
            <a:endParaRPr lang="en-001" sz="1600" b="1" dirty="0">
              <a:solidFill>
                <a:schemeClr val="accent3"/>
              </a:solidFill>
            </a:endParaRPr>
          </a:p>
        </p:txBody>
      </p:sp>
      <p:sp>
        <p:nvSpPr>
          <p:cNvPr id="5" name="TextBox 4">
            <a:extLst>
              <a:ext uri="{FF2B5EF4-FFF2-40B4-BE49-F238E27FC236}">
                <a16:creationId xmlns:a16="http://schemas.microsoft.com/office/drawing/2014/main" id="{51EE2E96-C1F2-895E-2D94-B715ECD29CB3}"/>
              </a:ext>
            </a:extLst>
          </p:cNvPr>
          <p:cNvSpPr txBox="1"/>
          <p:nvPr/>
        </p:nvSpPr>
        <p:spPr>
          <a:xfrm>
            <a:off x="10051562" y="2605593"/>
            <a:ext cx="1611682" cy="523220"/>
          </a:xfrm>
          <a:prstGeom prst="rect">
            <a:avLst/>
          </a:prstGeom>
          <a:noFill/>
        </p:spPr>
        <p:txBody>
          <a:bodyPr wrap="square" rtlCol="0">
            <a:spAutoFit/>
          </a:bodyPr>
          <a:lstStyle/>
          <a:p>
            <a:r>
              <a:rPr lang="en-US" sz="1400" dirty="0" err="1">
                <a:solidFill>
                  <a:schemeClr val="tx2"/>
                </a:solidFill>
              </a:rPr>
              <a:t>demonstrat</a:t>
            </a:r>
            <a:r>
              <a:rPr lang="en-001" sz="1400" dirty="0">
                <a:solidFill>
                  <a:schemeClr val="tx2"/>
                </a:solidFill>
              </a:rPr>
              <a:t>ing  </a:t>
            </a:r>
          </a:p>
          <a:p>
            <a:r>
              <a:rPr lang="en-001" sz="1400" dirty="0">
                <a:solidFill>
                  <a:schemeClr val="tx2"/>
                </a:solidFill>
              </a:rPr>
              <a:t>non-inferiority</a:t>
            </a:r>
            <a:endParaRPr lang="en-001" sz="1400" dirty="0"/>
          </a:p>
        </p:txBody>
      </p:sp>
      <p:sp>
        <p:nvSpPr>
          <p:cNvPr id="2" name="Rectangle 1">
            <a:extLst>
              <a:ext uri="{FF2B5EF4-FFF2-40B4-BE49-F238E27FC236}">
                <a16:creationId xmlns:a16="http://schemas.microsoft.com/office/drawing/2014/main" id="{DBADA548-2D47-4B26-07A1-6BE3E0F9A96B}"/>
              </a:ext>
            </a:extLst>
          </p:cNvPr>
          <p:cNvSpPr/>
          <p:nvPr/>
        </p:nvSpPr>
        <p:spPr>
          <a:xfrm>
            <a:off x="377699" y="2526887"/>
            <a:ext cx="11386158" cy="68953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16" name="TextBox 15">
            <a:extLst>
              <a:ext uri="{FF2B5EF4-FFF2-40B4-BE49-F238E27FC236}">
                <a16:creationId xmlns:a16="http://schemas.microsoft.com/office/drawing/2014/main" id="{CF13006E-A9EE-7889-2CCF-732D87F5E59C}"/>
              </a:ext>
            </a:extLst>
          </p:cNvPr>
          <p:cNvSpPr txBox="1"/>
          <p:nvPr/>
        </p:nvSpPr>
        <p:spPr>
          <a:xfrm>
            <a:off x="10051562" y="3295130"/>
            <a:ext cx="1611682" cy="523220"/>
          </a:xfrm>
          <a:prstGeom prst="rect">
            <a:avLst/>
          </a:prstGeom>
          <a:noFill/>
        </p:spPr>
        <p:txBody>
          <a:bodyPr wrap="square" rtlCol="0">
            <a:spAutoFit/>
          </a:bodyPr>
          <a:lstStyle/>
          <a:p>
            <a:r>
              <a:rPr lang="en-US" sz="1400" dirty="0" err="1">
                <a:solidFill>
                  <a:schemeClr val="tx2"/>
                </a:solidFill>
              </a:rPr>
              <a:t>demonstrat</a:t>
            </a:r>
            <a:r>
              <a:rPr lang="en-001" sz="1400" dirty="0">
                <a:solidFill>
                  <a:schemeClr val="tx2"/>
                </a:solidFill>
              </a:rPr>
              <a:t>ing  </a:t>
            </a:r>
          </a:p>
          <a:p>
            <a:r>
              <a:rPr lang="en-001" sz="1400" dirty="0">
                <a:solidFill>
                  <a:schemeClr val="tx2"/>
                </a:solidFill>
              </a:rPr>
              <a:t>non-inferiority</a:t>
            </a:r>
            <a:endParaRPr lang="en-001" sz="1400" dirty="0"/>
          </a:p>
        </p:txBody>
      </p:sp>
      <p:sp>
        <p:nvSpPr>
          <p:cNvPr id="17" name="Rectangle 16">
            <a:extLst>
              <a:ext uri="{FF2B5EF4-FFF2-40B4-BE49-F238E27FC236}">
                <a16:creationId xmlns:a16="http://schemas.microsoft.com/office/drawing/2014/main" id="{CE483810-3323-34A1-31DC-BFEBA5F679BD}"/>
              </a:ext>
            </a:extLst>
          </p:cNvPr>
          <p:cNvSpPr/>
          <p:nvPr/>
        </p:nvSpPr>
        <p:spPr>
          <a:xfrm>
            <a:off x="377699" y="3227586"/>
            <a:ext cx="11386158" cy="68953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18" name="Rectangle 17">
            <a:extLst>
              <a:ext uri="{FF2B5EF4-FFF2-40B4-BE49-F238E27FC236}">
                <a16:creationId xmlns:a16="http://schemas.microsoft.com/office/drawing/2014/main" id="{64CAEFBA-DFBB-05AC-6AD2-CEAA2A81137E}"/>
              </a:ext>
            </a:extLst>
          </p:cNvPr>
          <p:cNvSpPr/>
          <p:nvPr/>
        </p:nvSpPr>
        <p:spPr>
          <a:xfrm>
            <a:off x="377699" y="5244687"/>
            <a:ext cx="9812551" cy="68953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Tree>
    <p:extLst>
      <p:ext uri="{BB962C8B-B14F-4D97-AF65-F5344CB8AC3E}">
        <p14:creationId xmlns:p14="http://schemas.microsoft.com/office/powerpoint/2010/main" val="40071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7A1F024-A9CB-4F02-93A7-FCB2E326E7E6}"/>
              </a:ext>
            </a:extLst>
          </p:cNvPr>
          <p:cNvPicPr>
            <a:picLocks noChangeAspect="1"/>
          </p:cNvPicPr>
          <p:nvPr/>
        </p:nvPicPr>
        <p:blipFill>
          <a:blip r:embed="rId3"/>
          <a:stretch>
            <a:fillRect/>
          </a:stretch>
        </p:blipFill>
        <p:spPr>
          <a:xfrm>
            <a:off x="444010" y="1757750"/>
            <a:ext cx="9057460" cy="4485006"/>
          </a:xfrm>
          <a:prstGeom prst="rect">
            <a:avLst/>
          </a:prstGeom>
        </p:spPr>
      </p:pic>
      <p:pic>
        <p:nvPicPr>
          <p:cNvPr id="22" name="Picture 21">
            <a:extLst>
              <a:ext uri="{FF2B5EF4-FFF2-40B4-BE49-F238E27FC236}">
                <a16:creationId xmlns:a16="http://schemas.microsoft.com/office/drawing/2014/main" id="{8395455A-A006-0767-CE18-C1534D9754AA}"/>
              </a:ext>
            </a:extLst>
          </p:cNvPr>
          <p:cNvPicPr>
            <a:picLocks noChangeAspect="1"/>
          </p:cNvPicPr>
          <p:nvPr/>
        </p:nvPicPr>
        <p:blipFill>
          <a:blip r:embed="rId4"/>
          <a:stretch>
            <a:fillRect/>
          </a:stretch>
        </p:blipFill>
        <p:spPr>
          <a:xfrm>
            <a:off x="432490" y="1717064"/>
            <a:ext cx="9057460" cy="4525692"/>
          </a:xfrm>
          <a:prstGeom prst="rect">
            <a:avLst/>
          </a:prstGeom>
        </p:spPr>
      </p:pic>
      <p:sp>
        <p:nvSpPr>
          <p:cNvPr id="5" name="Title 5">
            <a:extLst>
              <a:ext uri="{FF2B5EF4-FFF2-40B4-BE49-F238E27FC236}">
                <a16:creationId xmlns:a16="http://schemas.microsoft.com/office/drawing/2014/main" id="{E04D84FB-D848-ABD2-CDD5-AA0FCE200E2A}"/>
              </a:ext>
            </a:extLst>
          </p:cNvPr>
          <p:cNvSpPr>
            <a:spLocks noGrp="1"/>
          </p:cNvSpPr>
          <p:nvPr>
            <p:ph type="title"/>
          </p:nvPr>
        </p:nvSpPr>
        <p:spPr>
          <a:xfrm>
            <a:off x="444010" y="669925"/>
            <a:ext cx="9404839" cy="838202"/>
          </a:xfrm>
        </p:spPr>
        <p:txBody>
          <a:bodyPr>
            <a:normAutofit fontScale="90000"/>
          </a:bodyPr>
          <a:lstStyle/>
          <a:p>
            <a:r>
              <a:rPr lang="en-001" dirty="0">
                <a:latin typeface="+mn-lt"/>
              </a:rPr>
              <a:t>Secondary endpoints </a:t>
            </a:r>
            <a:r>
              <a:rPr lang="en-001" dirty="0"/>
              <a:t>at Week 48</a:t>
            </a:r>
            <a:endParaRPr lang="en-GB" noProof="0" dirty="0">
              <a:latin typeface="+mn-lt"/>
            </a:endParaRPr>
          </a:p>
        </p:txBody>
      </p:sp>
      <p:sp>
        <p:nvSpPr>
          <p:cNvPr id="4" name="Rectangle 3">
            <a:extLst>
              <a:ext uri="{FF2B5EF4-FFF2-40B4-BE49-F238E27FC236}">
                <a16:creationId xmlns:a16="http://schemas.microsoft.com/office/drawing/2014/main" id="{82FA13E1-82EC-4D5A-CC64-4867EF5DEDAC}"/>
              </a:ext>
            </a:extLst>
          </p:cNvPr>
          <p:cNvSpPr/>
          <p:nvPr/>
        </p:nvSpPr>
        <p:spPr>
          <a:xfrm>
            <a:off x="444011" y="2490286"/>
            <a:ext cx="11093940" cy="85177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001" dirty="0"/>
          </a:p>
        </p:txBody>
      </p:sp>
      <p:sp>
        <p:nvSpPr>
          <p:cNvPr id="8" name="Rectangle 7">
            <a:extLst>
              <a:ext uri="{FF2B5EF4-FFF2-40B4-BE49-F238E27FC236}">
                <a16:creationId xmlns:a16="http://schemas.microsoft.com/office/drawing/2014/main" id="{AB2A2486-16E9-67AC-C55D-7E1DB00D5F22}"/>
              </a:ext>
            </a:extLst>
          </p:cNvPr>
          <p:cNvSpPr/>
          <p:nvPr/>
        </p:nvSpPr>
        <p:spPr>
          <a:xfrm>
            <a:off x="444011" y="3608553"/>
            <a:ext cx="11093940" cy="89282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001" dirty="0"/>
          </a:p>
        </p:txBody>
      </p:sp>
      <p:sp>
        <p:nvSpPr>
          <p:cNvPr id="9" name="TextBox 8">
            <a:extLst>
              <a:ext uri="{FF2B5EF4-FFF2-40B4-BE49-F238E27FC236}">
                <a16:creationId xmlns:a16="http://schemas.microsoft.com/office/drawing/2014/main" id="{FB9D04A3-3812-8C47-B5C2-92A9FD6BE9A5}"/>
              </a:ext>
            </a:extLst>
          </p:cNvPr>
          <p:cNvSpPr txBox="1"/>
          <p:nvPr/>
        </p:nvSpPr>
        <p:spPr>
          <a:xfrm>
            <a:off x="9489950" y="5031755"/>
            <a:ext cx="6093912" cy="584775"/>
          </a:xfrm>
          <a:prstGeom prst="rect">
            <a:avLst/>
          </a:prstGeom>
          <a:noFill/>
        </p:spPr>
        <p:txBody>
          <a:bodyPr wrap="square">
            <a:spAutoFit/>
          </a:bodyPr>
          <a:lstStyle/>
          <a:p>
            <a:r>
              <a:rPr lang="en-US" sz="1600" dirty="0">
                <a:solidFill>
                  <a:schemeClr val="tx2"/>
                </a:solidFill>
              </a:rPr>
              <a:t>demonstrating</a:t>
            </a:r>
            <a:r>
              <a:rPr lang="en-001" sz="1600" dirty="0">
                <a:solidFill>
                  <a:schemeClr val="tx2"/>
                </a:solidFill>
              </a:rPr>
              <a:t> </a:t>
            </a:r>
          </a:p>
          <a:p>
            <a:r>
              <a:rPr lang="en-001" sz="1600" dirty="0">
                <a:solidFill>
                  <a:schemeClr val="tx2"/>
                </a:solidFill>
              </a:rPr>
              <a:t>superiority</a:t>
            </a:r>
          </a:p>
        </p:txBody>
      </p:sp>
      <p:sp>
        <p:nvSpPr>
          <p:cNvPr id="10" name="Rectangle 9">
            <a:extLst>
              <a:ext uri="{FF2B5EF4-FFF2-40B4-BE49-F238E27FC236}">
                <a16:creationId xmlns:a16="http://schemas.microsoft.com/office/drawing/2014/main" id="{77005EE8-2ADC-8CB3-AD69-07035BFF6003}"/>
              </a:ext>
            </a:extLst>
          </p:cNvPr>
          <p:cNvSpPr/>
          <p:nvPr/>
        </p:nvSpPr>
        <p:spPr>
          <a:xfrm>
            <a:off x="432490" y="4929674"/>
            <a:ext cx="11093940" cy="78893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001" dirty="0">
              <a:solidFill>
                <a:schemeClr val="tx2"/>
              </a:solidFill>
            </a:endParaRPr>
          </a:p>
        </p:txBody>
      </p:sp>
      <p:sp>
        <p:nvSpPr>
          <p:cNvPr id="13" name="TextBox 12">
            <a:extLst>
              <a:ext uri="{FF2B5EF4-FFF2-40B4-BE49-F238E27FC236}">
                <a16:creationId xmlns:a16="http://schemas.microsoft.com/office/drawing/2014/main" id="{8F1C0DF0-0DB2-6936-66A5-C0BFFC9D0475}"/>
              </a:ext>
            </a:extLst>
          </p:cNvPr>
          <p:cNvSpPr txBox="1"/>
          <p:nvPr/>
        </p:nvSpPr>
        <p:spPr>
          <a:xfrm>
            <a:off x="444010" y="1847772"/>
            <a:ext cx="1574800" cy="523220"/>
          </a:xfrm>
          <a:prstGeom prst="rect">
            <a:avLst/>
          </a:prstGeom>
          <a:noFill/>
        </p:spPr>
        <p:txBody>
          <a:bodyPr wrap="square" rtlCol="0">
            <a:spAutoFit/>
          </a:bodyPr>
          <a:lstStyle/>
          <a:p>
            <a:r>
              <a:rPr lang="en-001" sz="1400" b="1" dirty="0"/>
              <a:t>ITTe population</a:t>
            </a:r>
          </a:p>
        </p:txBody>
      </p:sp>
      <p:sp>
        <p:nvSpPr>
          <p:cNvPr id="2" name="TextBox 1">
            <a:extLst>
              <a:ext uri="{FF2B5EF4-FFF2-40B4-BE49-F238E27FC236}">
                <a16:creationId xmlns:a16="http://schemas.microsoft.com/office/drawing/2014/main" id="{BFB6E86F-8CE7-7715-5D6F-CEC9F8C2F8DF}"/>
              </a:ext>
            </a:extLst>
          </p:cNvPr>
          <p:cNvSpPr txBox="1"/>
          <p:nvPr/>
        </p:nvSpPr>
        <p:spPr>
          <a:xfrm>
            <a:off x="9489949" y="2691026"/>
            <a:ext cx="1919720" cy="584775"/>
          </a:xfrm>
          <a:prstGeom prst="rect">
            <a:avLst/>
          </a:prstGeom>
          <a:noFill/>
        </p:spPr>
        <p:txBody>
          <a:bodyPr wrap="square" rtlCol="0">
            <a:spAutoFit/>
          </a:bodyPr>
          <a:lstStyle/>
          <a:p>
            <a:r>
              <a:rPr lang="en-US" sz="1600" dirty="0" err="1">
                <a:solidFill>
                  <a:schemeClr val="tx2"/>
                </a:solidFill>
              </a:rPr>
              <a:t>demonstrat</a:t>
            </a:r>
            <a:r>
              <a:rPr lang="en-001" sz="1600" dirty="0">
                <a:solidFill>
                  <a:schemeClr val="tx2"/>
                </a:solidFill>
              </a:rPr>
              <a:t>ing  </a:t>
            </a:r>
          </a:p>
          <a:p>
            <a:r>
              <a:rPr lang="en-001" sz="1600" dirty="0">
                <a:solidFill>
                  <a:schemeClr val="tx2"/>
                </a:solidFill>
              </a:rPr>
              <a:t>non-inferiority</a:t>
            </a:r>
            <a:endParaRPr lang="en-001" sz="1600" dirty="0"/>
          </a:p>
        </p:txBody>
      </p:sp>
      <p:sp>
        <p:nvSpPr>
          <p:cNvPr id="3" name="TextBox 2">
            <a:extLst>
              <a:ext uri="{FF2B5EF4-FFF2-40B4-BE49-F238E27FC236}">
                <a16:creationId xmlns:a16="http://schemas.microsoft.com/office/drawing/2014/main" id="{89B704A4-4352-B470-45B1-AFFF14C58511}"/>
              </a:ext>
            </a:extLst>
          </p:cNvPr>
          <p:cNvSpPr txBox="1"/>
          <p:nvPr/>
        </p:nvSpPr>
        <p:spPr>
          <a:xfrm>
            <a:off x="9489949" y="3799945"/>
            <a:ext cx="1814583" cy="584775"/>
          </a:xfrm>
          <a:prstGeom prst="rect">
            <a:avLst/>
          </a:prstGeom>
          <a:noFill/>
        </p:spPr>
        <p:txBody>
          <a:bodyPr wrap="square" rtlCol="0">
            <a:spAutoFit/>
          </a:bodyPr>
          <a:lstStyle/>
          <a:p>
            <a:r>
              <a:rPr lang="en-US" sz="1600" dirty="0" err="1">
                <a:solidFill>
                  <a:schemeClr val="tx2"/>
                </a:solidFill>
              </a:rPr>
              <a:t>demonstrat</a:t>
            </a:r>
            <a:r>
              <a:rPr lang="en-001" sz="1600" dirty="0">
                <a:solidFill>
                  <a:schemeClr val="tx2"/>
                </a:solidFill>
              </a:rPr>
              <a:t>ing  </a:t>
            </a:r>
          </a:p>
          <a:p>
            <a:r>
              <a:rPr lang="en-001" sz="1600" dirty="0">
                <a:solidFill>
                  <a:schemeClr val="tx2"/>
                </a:solidFill>
              </a:rPr>
              <a:t>non-inferiority</a:t>
            </a:r>
            <a:endParaRPr lang="en-001" sz="1600" dirty="0"/>
          </a:p>
        </p:txBody>
      </p:sp>
    </p:spTree>
    <p:extLst>
      <p:ext uri="{BB962C8B-B14F-4D97-AF65-F5344CB8AC3E}">
        <p14:creationId xmlns:p14="http://schemas.microsoft.com/office/powerpoint/2010/main" val="20704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6DF9C46E-8C05-D10B-37FF-27FC96011296}"/>
              </a:ext>
            </a:extLst>
          </p:cNvPr>
          <p:cNvSpPr>
            <a:spLocks noGrp="1"/>
          </p:cNvSpPr>
          <p:nvPr>
            <p:ph type="title"/>
          </p:nvPr>
        </p:nvSpPr>
        <p:spPr>
          <a:xfrm>
            <a:off x="532530" y="520146"/>
            <a:ext cx="8942391" cy="1223964"/>
          </a:xfrm>
        </p:spPr>
        <p:txBody>
          <a:bodyPr>
            <a:normAutofit/>
          </a:bodyPr>
          <a:lstStyle/>
          <a:p>
            <a:r>
              <a:rPr lang="en-001" dirty="0">
                <a:latin typeface="+mn-lt"/>
              </a:rPr>
              <a:t>Confirmed virological failure</a:t>
            </a:r>
            <a:endParaRPr lang="en-GB" noProof="0" dirty="0">
              <a:latin typeface="+mn-lt"/>
            </a:endParaRPr>
          </a:p>
        </p:txBody>
      </p:sp>
      <p:graphicFrame>
        <p:nvGraphicFramePr>
          <p:cNvPr id="4" name="Table 3">
            <a:extLst>
              <a:ext uri="{FF2B5EF4-FFF2-40B4-BE49-F238E27FC236}">
                <a16:creationId xmlns:a16="http://schemas.microsoft.com/office/drawing/2014/main" id="{B7A4B76C-DBA5-1A34-B26D-D9FD3ACD163F}"/>
              </a:ext>
            </a:extLst>
          </p:cNvPr>
          <p:cNvGraphicFramePr>
            <a:graphicFrameLocks noGrp="1"/>
          </p:cNvGraphicFramePr>
          <p:nvPr>
            <p:extLst>
              <p:ext uri="{D42A27DB-BD31-4B8C-83A1-F6EECF244321}">
                <p14:modId xmlns:p14="http://schemas.microsoft.com/office/powerpoint/2010/main" val="3182940520"/>
              </p:ext>
            </p:extLst>
          </p:nvPr>
        </p:nvGraphicFramePr>
        <p:xfrm>
          <a:off x="325582" y="1560289"/>
          <a:ext cx="11540835" cy="5042140"/>
        </p:xfrm>
        <a:graphic>
          <a:graphicData uri="http://schemas.openxmlformats.org/drawingml/2006/table">
            <a:tbl>
              <a:tblPr/>
              <a:tblGrid>
                <a:gridCol w="1934634">
                  <a:extLst>
                    <a:ext uri="{9D8B030D-6E8A-4147-A177-3AD203B41FA5}">
                      <a16:colId xmlns:a16="http://schemas.microsoft.com/office/drawing/2014/main" val="890010868"/>
                    </a:ext>
                  </a:extLst>
                </a:gridCol>
                <a:gridCol w="1230629">
                  <a:extLst>
                    <a:ext uri="{9D8B030D-6E8A-4147-A177-3AD203B41FA5}">
                      <a16:colId xmlns:a16="http://schemas.microsoft.com/office/drawing/2014/main" val="3950664144"/>
                    </a:ext>
                  </a:extLst>
                </a:gridCol>
                <a:gridCol w="2084124">
                  <a:extLst>
                    <a:ext uri="{9D8B030D-6E8A-4147-A177-3AD203B41FA5}">
                      <a16:colId xmlns:a16="http://schemas.microsoft.com/office/drawing/2014/main" val="1939810263"/>
                    </a:ext>
                  </a:extLst>
                </a:gridCol>
                <a:gridCol w="2071098">
                  <a:extLst>
                    <a:ext uri="{9D8B030D-6E8A-4147-A177-3AD203B41FA5}">
                      <a16:colId xmlns:a16="http://schemas.microsoft.com/office/drawing/2014/main" val="3405042444"/>
                    </a:ext>
                  </a:extLst>
                </a:gridCol>
                <a:gridCol w="2227407">
                  <a:extLst>
                    <a:ext uri="{9D8B030D-6E8A-4147-A177-3AD203B41FA5}">
                      <a16:colId xmlns:a16="http://schemas.microsoft.com/office/drawing/2014/main" val="862574098"/>
                    </a:ext>
                  </a:extLst>
                </a:gridCol>
                <a:gridCol w="1992943">
                  <a:extLst>
                    <a:ext uri="{9D8B030D-6E8A-4147-A177-3AD203B41FA5}">
                      <a16:colId xmlns:a16="http://schemas.microsoft.com/office/drawing/2014/main" val="3809125251"/>
                    </a:ext>
                  </a:extLst>
                </a:gridCol>
              </a:tblGrid>
              <a:tr h="269455">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Number</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1" u="none" strike="noStrike" dirty="0">
                          <a:effectLst/>
                          <a:latin typeface="+mn-lt"/>
                        </a:rPr>
                        <a:t>1</a:t>
                      </a:r>
                      <a:endParaRPr lang="en-001"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1" u="none" strike="noStrike" dirty="0">
                          <a:effectLst/>
                          <a:latin typeface="+mn-lt"/>
                        </a:rPr>
                        <a:t>2</a:t>
                      </a:r>
                      <a:endParaRPr lang="en-001"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1" u="none" strike="noStrike" dirty="0">
                          <a:effectLst/>
                          <a:latin typeface="+mn-lt"/>
                        </a:rPr>
                        <a:t>3</a:t>
                      </a:r>
                      <a:endParaRPr lang="en-001"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1" u="none" strike="noStrike">
                          <a:effectLst/>
                          <a:latin typeface="+mn-lt"/>
                        </a:rPr>
                        <a:t>4</a:t>
                      </a:r>
                      <a:endParaRPr lang="en-001" sz="1200" b="1" i="0" u="none" strike="noStrike">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1" u="none" strike="noStrike" dirty="0">
                          <a:effectLst/>
                          <a:latin typeface="+mn-lt"/>
                        </a:rPr>
                        <a:t>5</a:t>
                      </a:r>
                      <a:endParaRPr lang="en-001"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94947194"/>
                  </a:ext>
                </a:extLst>
              </a:tr>
              <a:tr h="269455">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Visit</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Month 6</a:t>
                      </a:r>
                      <a:endParaRPr lang="en-US" sz="1200" b="0" i="0" u="none" strike="noStrike" dirty="0">
                        <a:solidFill>
                          <a:srgbClr val="000000"/>
                        </a:solidFill>
                        <a:effectLst/>
                        <a:latin typeface="+mn-lt"/>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a:effectLst/>
                          <a:latin typeface="+mn-lt"/>
                        </a:rPr>
                        <a:t>Month 8</a:t>
                      </a:r>
                      <a:endParaRPr lang="en-US" sz="1200" b="0" i="0" u="none" strike="noStrike">
                        <a:solidFill>
                          <a:srgbClr val="000000"/>
                        </a:solidFill>
                        <a:effectLst/>
                        <a:latin typeface="+mn-lt"/>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Month 12</a:t>
                      </a:r>
                      <a:endParaRPr lang="en-US" sz="1200" b="0" i="0" u="none" strike="noStrike" dirty="0">
                        <a:solidFill>
                          <a:srgbClr val="000000"/>
                        </a:solidFill>
                        <a:effectLst/>
                        <a:latin typeface="+mn-lt"/>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Month 12</a:t>
                      </a:r>
                      <a:endParaRPr lang="en-US" sz="1200" b="0" i="0" u="none" strike="noStrike" dirty="0">
                        <a:solidFill>
                          <a:srgbClr val="000000"/>
                        </a:solidFill>
                        <a:effectLst/>
                        <a:latin typeface="+mn-lt"/>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Month 12</a:t>
                      </a:r>
                      <a:endParaRPr lang="en-US" sz="1200" b="0" i="0" u="none" strike="noStrike" dirty="0">
                        <a:solidFill>
                          <a:srgbClr val="000000"/>
                        </a:solidFill>
                        <a:effectLst/>
                        <a:latin typeface="+mn-lt"/>
                      </a:endParaRPr>
                    </a:p>
                  </a:txBody>
                  <a:tcPr marL="0" marR="0" marT="0" marB="0" anchor="ctr">
                    <a:lnL w="12700" cap="flat" cmpd="sng" algn="ctr">
                      <a:solidFill>
                        <a:srgbClr val="0F9ED5"/>
                      </a:solidFill>
                      <a:prstDash val="solid"/>
                      <a:round/>
                      <a:headEnd type="none" w="med" len="med"/>
                      <a:tailEnd type="none" w="med" len="med"/>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63330483"/>
                  </a:ext>
                </a:extLst>
              </a:tr>
              <a:tr h="269455">
                <a:tc>
                  <a:txBody>
                    <a:bodyPr/>
                    <a:lstStyle/>
                    <a:p>
                      <a:pPr algn="l" fontAlgn="ctr"/>
                      <a:r>
                        <a:rPr lang="en-US" sz="1100" b="1" i="0" u="none" strike="noStrike" dirty="0">
                          <a:solidFill>
                            <a:srgbClr val="000000"/>
                          </a:solidFill>
                          <a:effectLst/>
                          <a:latin typeface="+mn-lt"/>
                        </a:rPr>
                        <a:t> Sub-type</a:t>
                      </a:r>
                    </a:p>
                  </a:txBody>
                  <a:tcPr marL="0" marR="0" marT="0" marB="0" anchor="ctr">
                    <a:lnL w="12700" cmpd="sng">
                      <a:solidFill>
                        <a:srgbClr val="0F9ED5"/>
                      </a:solidFill>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C</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001" sz="1200" b="0" i="0" u="none" strike="noStrike" kern="1200" cap="none" spc="0" normalizeH="0" baseline="0" noProof="0" dirty="0">
                          <a:ln>
                            <a:noFill/>
                          </a:ln>
                          <a:solidFill>
                            <a:srgbClr val="000000"/>
                          </a:solidFill>
                          <a:effectLst/>
                          <a:uLnTx/>
                          <a:uFillTx/>
                          <a:latin typeface="+mn-lt"/>
                          <a:ea typeface="+mn-ea"/>
                          <a:cs typeface="+mn-cs"/>
                        </a:rPr>
                        <a:t>unknown</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001" sz="1200" b="0" i="0" u="none" strike="noStrike" kern="1200" cap="none" spc="0" normalizeH="0" baseline="0" noProof="0" dirty="0">
                          <a:ln>
                            <a:noFill/>
                          </a:ln>
                          <a:solidFill>
                            <a:srgbClr val="000000"/>
                          </a:solidFill>
                          <a:effectLst/>
                          <a:uLnTx/>
                          <a:uFillTx/>
                          <a:latin typeface="+mn-lt"/>
                          <a:ea typeface="+mn-ea"/>
                          <a:cs typeface="+mn-cs"/>
                        </a:rPr>
                        <a:t>A1</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001" sz="1200" b="0" i="0" u="none" strike="noStrike" kern="1200" cap="none" spc="0" normalizeH="0" baseline="0" noProof="0" dirty="0">
                          <a:ln>
                            <a:noFill/>
                          </a:ln>
                          <a:solidFill>
                            <a:srgbClr val="000000"/>
                          </a:solidFill>
                          <a:effectLst/>
                          <a:uLnTx/>
                          <a:uFillTx/>
                          <a:latin typeface="+mn-lt"/>
                          <a:ea typeface="+mn-ea"/>
                          <a:cs typeface="+mn-cs"/>
                        </a:rPr>
                        <a:t>C</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001" sz="1200" b="0" i="0" u="none" strike="noStrike" kern="1200" cap="none" spc="0" normalizeH="0" baseline="0" noProof="0" dirty="0">
                          <a:ln>
                            <a:noFill/>
                          </a:ln>
                          <a:solidFill>
                            <a:srgbClr val="000000"/>
                          </a:solidFill>
                          <a:effectLst/>
                          <a:uLnTx/>
                          <a:uFillTx/>
                          <a:latin typeface="+mn-lt"/>
                          <a:ea typeface="+mn-ea"/>
                          <a:cs typeface="+mn-cs"/>
                        </a:rPr>
                        <a:t>A1</a:t>
                      </a:r>
                    </a:p>
                  </a:txBody>
                  <a:tcPr marL="0" marR="0" marT="0" marB="0" anchor="ctr">
                    <a:lnL w="12700" cap="flat" cmpd="sng" algn="ctr">
                      <a:solidFill>
                        <a:srgbClr val="0F9ED5"/>
                      </a:solidFill>
                      <a:prstDash val="solid"/>
                      <a:round/>
                      <a:headEnd type="none" w="med" len="med"/>
                      <a:tailEnd type="none" w="med" len="med"/>
                    </a:lnL>
                    <a:lnR w="12700" cmpd="sng">
                      <a:solidFill>
                        <a:srgbClr val="0F9ED5"/>
                      </a:solid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54409511"/>
                  </a:ext>
                </a:extLst>
              </a:tr>
              <a:tr h="53289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Baseline resistance</a:t>
                      </a:r>
                      <a:r>
                        <a:rPr lang="en-US" sz="1100" b="1" u="none" strike="noStrike" baseline="30000" dirty="0">
                          <a:effectLst/>
                          <a:latin typeface="+mn-lt"/>
                        </a:rPr>
                        <a:t>$</a:t>
                      </a:r>
                      <a:endParaRPr lang="en-US" sz="1100" b="1" i="0" u="none" strike="noStrike" baseline="30000"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dirty="0">
                          <a:solidFill>
                            <a:srgbClr val="000000"/>
                          </a:solidFill>
                          <a:effectLst/>
                          <a:latin typeface="+mn-lt"/>
                        </a:rPr>
                        <a:t>Testing </a:t>
                      </a:r>
                      <a:r>
                        <a:rPr lang="en-001" sz="1200" b="0" i="0" u="none" strike="noStrike" dirty="0">
                          <a:solidFill>
                            <a:srgbClr val="000000"/>
                          </a:solidFill>
                          <a:effectLst/>
                          <a:latin typeface="+mn-lt"/>
                        </a:rPr>
                        <a:t>ongoing</a:t>
                      </a:r>
                    </a:p>
                  </a:txBody>
                  <a:tcPr marL="0" marR="0" marT="0" marB="0" anchor="ctr">
                    <a:lnL w="12700" cmpd="sng">
                      <a:solidFill>
                        <a:srgbClr val="0F9ED5"/>
                      </a:solidFill>
                    </a:lnL>
                    <a:lnR w="12700" cmpd="sng">
                      <a:solidFill>
                        <a:srgbClr val="0F9ED5"/>
                      </a:solid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kern="1200" dirty="0">
                          <a:solidFill>
                            <a:srgbClr val="000000"/>
                          </a:solidFill>
                          <a:effectLst/>
                          <a:latin typeface="+mn-lt"/>
                          <a:ea typeface="+mn-ea"/>
                          <a:cs typeface="+mn-cs"/>
                        </a:rPr>
                        <a:t>Testing </a:t>
                      </a:r>
                      <a:r>
                        <a:rPr lang="en-001" sz="1200" b="0" i="0" u="none" strike="noStrike" kern="1200" dirty="0">
                          <a:solidFill>
                            <a:srgbClr val="000000"/>
                          </a:solidFill>
                          <a:effectLst/>
                          <a:latin typeface="+mn-lt"/>
                          <a:ea typeface="+mn-ea"/>
                          <a:cs typeface="+mn-cs"/>
                        </a:rPr>
                        <a:t>ongoing</a:t>
                      </a:r>
                    </a:p>
                  </a:txBody>
                  <a:tcPr marL="0" marR="0" marT="0" marB="0" anchor="ctr">
                    <a:lnL w="12700" cmpd="sng">
                      <a:solidFill>
                        <a:srgbClr val="0F9ED5"/>
                      </a:solidFill>
                    </a:lnL>
                    <a:lnR w="12700" cmpd="sng">
                      <a:solidFill>
                        <a:srgbClr val="0F9ED5"/>
                      </a:solid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001" sz="1200" b="0" i="0" u="none" strike="noStrike" kern="1200" cap="none" spc="0" normalizeH="0" baseline="0" noProof="0" dirty="0">
                          <a:ln>
                            <a:noFill/>
                          </a:ln>
                          <a:solidFill>
                            <a:srgbClr val="000000"/>
                          </a:solidFill>
                          <a:effectLst/>
                          <a:uLnTx/>
                          <a:uFillTx/>
                          <a:latin typeface="+mn-lt"/>
                          <a:ea typeface="+mn-ea"/>
                          <a:cs typeface="+mn-cs"/>
                        </a:rPr>
                        <a:t>NNRTI: K103S</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001" sz="1200" b="0" i="0" u="none" strike="noStrike" kern="1200" cap="none" spc="0" normalizeH="0" baseline="0" noProof="0" dirty="0">
                          <a:ln>
                            <a:noFill/>
                          </a:ln>
                          <a:solidFill>
                            <a:srgbClr val="000000"/>
                          </a:solidFill>
                          <a:effectLst/>
                          <a:uLnTx/>
                          <a:uFillTx/>
                          <a:latin typeface="+mn-lt"/>
                          <a:ea typeface="+mn-ea"/>
                          <a:cs typeface="+mn-cs"/>
                        </a:rPr>
                        <a:t>INSTI: none</a:t>
                      </a:r>
                    </a:p>
                  </a:txBody>
                  <a:tcPr marL="0" marR="0" marT="0" marB="0" anchor="ctr">
                    <a:lnL w="12700" cmpd="sng">
                      <a:solidFill>
                        <a:srgbClr val="0F9ED5"/>
                      </a:solidFill>
                    </a:lnL>
                    <a:lnR w="12700" cmpd="sng">
                      <a:solidFill>
                        <a:srgbClr val="0F9ED5"/>
                      </a:solid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NNRTI: L100I, K103N</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INSTI: L74I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n-lt"/>
                          <a:ea typeface="+mn-ea"/>
                          <a:cs typeface="+mn-cs"/>
                        </a:rPr>
                        <a:t>High level RPV </a:t>
                      </a:r>
                      <a:endParaRPr kumimoji="0" lang="en-001" sz="1200" b="1"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lnL w="12700" cmpd="sng">
                      <a:solidFill>
                        <a:srgbClr val="0F9ED5"/>
                      </a:solidFill>
                    </a:lnL>
                    <a:lnR w="12700" cmpd="sng">
                      <a:solidFill>
                        <a:srgbClr val="0F9ED5"/>
                      </a:solid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kern="1200" dirty="0">
                          <a:solidFill>
                            <a:srgbClr val="000000"/>
                          </a:solidFill>
                          <a:effectLst/>
                          <a:latin typeface="+mn-lt"/>
                          <a:ea typeface="+mn-ea"/>
                          <a:cs typeface="+mn-cs"/>
                        </a:rPr>
                        <a:t>Testing </a:t>
                      </a:r>
                      <a:r>
                        <a:rPr lang="en-001" sz="1200" b="0" i="0" u="none" strike="noStrike" kern="1200" dirty="0">
                          <a:solidFill>
                            <a:srgbClr val="000000"/>
                          </a:solidFill>
                          <a:effectLst/>
                          <a:latin typeface="+mn-lt"/>
                          <a:ea typeface="+mn-ea"/>
                          <a:cs typeface="+mn-cs"/>
                        </a:rPr>
                        <a:t>ongoing</a:t>
                      </a:r>
                    </a:p>
                  </a:txBody>
                  <a:tcPr marL="0" marR="0" marT="0" marB="0" anchor="ctr">
                    <a:lnL w="12700" cmpd="sng">
                      <a:solidFill>
                        <a:srgbClr val="0F9ED5"/>
                      </a:solidFill>
                    </a:lnL>
                    <a:lnR w="12700" cmpd="sng">
                      <a:solidFill>
                        <a:srgbClr val="0F9ED5"/>
                      </a:solid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58488167"/>
                  </a:ext>
                </a:extLst>
              </a:tr>
              <a:tr h="269455">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HIV VL at failure c/ml</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3336</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6303</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36670</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475</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5232</a:t>
                      </a:r>
                    </a:p>
                  </a:txBody>
                  <a:tcPr marL="0" marR="0" marT="0" marB="0" anchor="ctr">
                    <a:lnL w="12700" cap="flat" cmpd="sng" algn="ctr">
                      <a:solidFill>
                        <a:srgbClr val="0F9ED5"/>
                      </a:solidFill>
                      <a:prstDash val="solid"/>
                      <a:round/>
                      <a:headEnd type="none" w="med" len="med"/>
                      <a:tailEnd type="none" w="med" len="med"/>
                    </a:lnL>
                    <a:lnR w="12700" cmpd="sng">
                      <a:solidFill>
                        <a:srgbClr val="0F9ED5"/>
                      </a:solidFill>
                    </a:lnR>
                    <a:lnT w="12700" cap="flat" cmpd="sng" algn="ctr">
                      <a:solidFill>
                        <a:srgbClr val="0F9ED5"/>
                      </a:solidFill>
                      <a:prstDash val="solid"/>
                      <a:round/>
                      <a:headEnd type="none" w="med" len="med"/>
                      <a:tailEnd type="none" w="med" len="med"/>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18611538"/>
                  </a:ext>
                </a:extLst>
              </a:tr>
              <a:tr h="269455">
                <a:tc>
                  <a:txBody>
                    <a:bodyPr/>
                    <a:lstStyle/>
                    <a:p>
                      <a:pPr algn="l" fontAlgn="ctr"/>
                      <a:r>
                        <a:rPr lang="en-US" sz="1100" b="1" i="0" u="none" strike="noStrike" dirty="0">
                          <a:solidFill>
                            <a:srgbClr val="000000"/>
                          </a:solidFill>
                          <a:effectLst/>
                          <a:latin typeface="+mn-lt"/>
                        </a:rPr>
                        <a:t> Repeat HIV VL c/ml</a:t>
                      </a:r>
                    </a:p>
                  </a:txBody>
                  <a:tcPr marL="0" marR="0" marT="0" marB="0" anchor="ctr">
                    <a:lnL w="12700" cmpd="sng">
                      <a:solidFill>
                        <a:srgbClr val="0F9ED5"/>
                      </a:solidFill>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dirty="0">
                          <a:solidFill>
                            <a:srgbClr val="000000"/>
                          </a:solidFill>
                          <a:effectLst/>
                          <a:latin typeface="+mn-lt"/>
                        </a:rPr>
                        <a:t>1809</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ctr"/>
                      <a:r>
                        <a:rPr lang="en-US" sz="1200" b="0" i="0" u="none" strike="noStrike" dirty="0">
                          <a:solidFill>
                            <a:srgbClr val="000000"/>
                          </a:solidFill>
                          <a:effectLst/>
                          <a:latin typeface="+mn-lt"/>
                        </a:rPr>
                        <a:t>1888</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dirty="0">
                          <a:solidFill>
                            <a:srgbClr val="000000"/>
                          </a:solidFill>
                          <a:effectLst/>
                          <a:latin typeface="+mn-lt"/>
                        </a:rPr>
                        <a:t>96120</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mn-lt"/>
                        </a:rPr>
                        <a:t>282</a:t>
                      </a: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dirty="0">
                          <a:solidFill>
                            <a:srgbClr val="000000"/>
                          </a:solidFill>
                          <a:effectLst/>
                          <a:latin typeface="+mn-lt"/>
                        </a:rPr>
                        <a:t>231</a:t>
                      </a:r>
                    </a:p>
                  </a:txBody>
                  <a:tcPr marL="0" marR="0" marT="0" marB="0" anchor="ctr">
                    <a:lnL w="12700" cap="flat" cmpd="sng" algn="ctr">
                      <a:solidFill>
                        <a:srgbClr val="0F9ED5"/>
                      </a:solidFill>
                      <a:prstDash val="solid"/>
                      <a:round/>
                      <a:headEnd type="none" w="med" len="med"/>
                      <a:tailEnd type="none" w="med" len="med"/>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90930045"/>
                  </a:ext>
                </a:extLst>
              </a:tr>
              <a:tr h="35526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NNRTI RAMs at failure </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Insufficient volume</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E138K, Y188L</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K103S, E138K, Y181C</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b"/>
                      <a:r>
                        <a:rPr lang="en-US" sz="1200" u="none" strike="noStrike" dirty="0">
                          <a:effectLst/>
                          <a:latin typeface="+mn-lt"/>
                        </a:rPr>
                        <a:t>K103N, V108I</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mn-lt"/>
                          <a:ea typeface="+mn-ea"/>
                          <a:cs typeface="+mn-cs"/>
                        </a:rPr>
                        <a:t>E138K,</a:t>
                      </a:r>
                      <a:r>
                        <a:rPr lang="en-US" sz="1200" u="none" strike="noStrike" kern="1200" dirty="0">
                          <a:solidFill>
                            <a:schemeClr val="tx1"/>
                          </a:solidFill>
                          <a:effectLst/>
                          <a:latin typeface="Aptos" panose="02110004020202020204"/>
                          <a:ea typeface="+mn-ea"/>
                          <a:cs typeface="+mn-cs"/>
                        </a:rPr>
                        <a:t> </a:t>
                      </a:r>
                      <a:r>
                        <a:rPr lang="en-US" sz="1200" u="none" strike="noStrike" dirty="0">
                          <a:effectLst/>
                          <a:latin typeface="+mn-lt"/>
                        </a:rPr>
                        <a:t>Y181C</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44833007"/>
                  </a:ext>
                </a:extLst>
              </a:tr>
              <a:tr h="450578">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200" b="1" u="none" strike="noStrike" dirty="0">
                          <a:effectLst/>
                          <a:latin typeface="Verdana" panose="020B0604030504040204" pitchFamily="34" charset="0"/>
                          <a:ea typeface="Verdana" panose="020B0604030504040204" pitchFamily="34" charset="0"/>
                          <a:cs typeface="Verdana" panose="020B0604030504040204" pitchFamily="34" charset="0"/>
                        </a:rPr>
                        <a:t> Resistance prediction</a:t>
                      </a:r>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N/A</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Low: ETR</a:t>
                      </a:r>
                      <a:endParaRPr lang="en-US" sz="1200" u="none" strike="noStrike" dirty="0">
                        <a:effectLst/>
                        <a:latin typeface="Verdana" panose="020B0604030504040204" pitchFamily="34" charset="0"/>
                        <a:ea typeface="Verdana" panose="020B0604030504040204" pitchFamily="34" charset="0"/>
                        <a:cs typeface="Verdana" panose="020B0604030504040204" pitchFamily="34" charset="0"/>
                      </a:endParaRPr>
                    </a:p>
                    <a:p>
                      <a:pPr algn="ctr" fontAlgn="ct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High: EFV, NVP, </a:t>
                      </a:r>
                      <a:r>
                        <a:rPr lang="en-US" sz="1200" b="1" u="none" strike="noStrike" dirty="0">
                          <a:effectLst/>
                          <a:latin typeface="Verdana" panose="020B0604030504040204" pitchFamily="34" charset="0"/>
                          <a:ea typeface="Verdana" panose="020B0604030504040204" pitchFamily="34" charset="0"/>
                          <a:cs typeface="Verdana" panose="020B0604030504040204" pitchFamily="34" charset="0"/>
                        </a:rPr>
                        <a:t>RPV</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Intermediate: ETR</a:t>
                      </a:r>
                      <a:endParaRPr lang="en-US" sz="1200" u="none" strike="noStrike" dirty="0">
                        <a:effectLst/>
                        <a:latin typeface="Verdana" panose="020B0604030504040204" pitchFamily="34" charset="0"/>
                        <a:ea typeface="Verdana" panose="020B0604030504040204" pitchFamily="34" charset="0"/>
                        <a:cs typeface="Verdana" panose="020B0604030504040204" pitchFamily="34" charset="0"/>
                      </a:endParaRPr>
                    </a:p>
                    <a:p>
                      <a:pPr algn="ctr" fontAlgn="ct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High: </a:t>
                      </a:r>
                      <a:r>
                        <a:rPr lang="en-US" sz="1200" b="1" u="none" strike="noStrike" dirty="0">
                          <a:effectLst/>
                          <a:latin typeface="Verdana" panose="020B0604030504040204" pitchFamily="34" charset="0"/>
                          <a:ea typeface="Verdana" panose="020B0604030504040204" pitchFamily="34" charset="0"/>
                          <a:cs typeface="Verdana" panose="020B0604030504040204" pitchFamily="34" charset="0"/>
                        </a:rPr>
                        <a:t>RPV</a:t>
                      </a: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 EFV, NVP</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Sensitive: </a:t>
                      </a:r>
                      <a:r>
                        <a:rPr lang="en-US" sz="1200" b="1"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RPV</a:t>
                      </a:r>
                      <a:endParaRPr lang="en-US" sz="1200" u="none" strike="noStrike" dirty="0">
                        <a:effectLst/>
                        <a:latin typeface="Verdana" panose="020B0604030504040204" pitchFamily="34" charset="0"/>
                        <a:ea typeface="Verdana" panose="020B0604030504040204" pitchFamily="34" charset="0"/>
                        <a:cs typeface="Verdana" panose="020B0604030504040204" pitchFamily="34" charset="0"/>
                      </a:endParaRPr>
                    </a:p>
                    <a:p>
                      <a:pPr algn="ctr" fontAlgn="ct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High: EFV, NVP</a:t>
                      </a:r>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Intermediate: EFV, ETR</a:t>
                      </a:r>
                      <a:endParaRPr lang="en-US" sz="1200" u="none" strike="noStrike" dirty="0">
                        <a:effectLst/>
                        <a:latin typeface="Verdana" panose="020B0604030504040204" pitchFamily="34" charset="0"/>
                        <a:ea typeface="Verdana" panose="020B0604030504040204" pitchFamily="34" charset="0"/>
                        <a:cs typeface="Verdana" panose="020B0604030504040204" pitchFamily="34" charset="0"/>
                      </a:endParaRPr>
                    </a:p>
                    <a:p>
                      <a:pPr algn="ctr" fontAlgn="ct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High: </a:t>
                      </a:r>
                      <a:r>
                        <a:rPr lang="en-US" sz="1200" b="1" u="none" strike="noStrike" dirty="0">
                          <a:effectLst/>
                          <a:latin typeface="Verdana" panose="020B0604030504040204" pitchFamily="34" charset="0"/>
                          <a:ea typeface="Verdana" panose="020B0604030504040204" pitchFamily="34" charset="0"/>
                          <a:cs typeface="Verdana" panose="020B0604030504040204" pitchFamily="34" charset="0"/>
                        </a:rPr>
                        <a:t>RPV, </a:t>
                      </a:r>
                      <a:r>
                        <a:rPr lang="en-US" sz="1200" u="none" strike="noStrike" dirty="0">
                          <a:effectLst/>
                          <a:latin typeface="Verdana" panose="020B0604030504040204" pitchFamily="34" charset="0"/>
                          <a:ea typeface="Verdana" panose="020B0604030504040204" pitchFamily="34" charset="0"/>
                          <a:cs typeface="Verdana" panose="020B0604030504040204" pitchFamily="34" charset="0"/>
                        </a:rPr>
                        <a:t>NVP</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95826375"/>
                  </a:ext>
                </a:extLst>
              </a:tr>
              <a:tr h="35526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INSTI RAMs at failure</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mn-lt"/>
                          <a:ea typeface="+mn-ea"/>
                          <a:cs typeface="+mn-cs"/>
                        </a:rPr>
                        <a:t>Insufficient volume</a:t>
                      </a:r>
                      <a:endParaRPr lang="en-US" sz="1200" b="0" i="0" u="none" strike="noStrike" kern="1200" dirty="0">
                        <a:solidFill>
                          <a:srgbClr val="000000"/>
                        </a:solidFill>
                        <a:effectLst/>
                        <a:latin typeface="+mn-lt"/>
                        <a:ea typeface="+mn-ea"/>
                        <a:cs typeface="+mn-cs"/>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E138K, </a:t>
                      </a:r>
                      <a:r>
                        <a:rPr lang="en-US" sz="1200" u="none" strike="noStrike" kern="1200" dirty="0">
                          <a:solidFill>
                            <a:schemeClr val="tx1"/>
                          </a:solidFill>
                          <a:effectLst/>
                          <a:latin typeface="+mn-lt"/>
                          <a:ea typeface="+mn-ea"/>
                          <a:cs typeface="+mn-cs"/>
                        </a:rPr>
                        <a:t>Q148R</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b"/>
                      <a:r>
                        <a:rPr lang="en-US" sz="1200" u="none" strike="noStrike" dirty="0">
                          <a:effectLst/>
                          <a:latin typeface="+mn-lt"/>
                        </a:rPr>
                        <a:t>E138K, Q148R</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Q148R</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Q148R</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019685781"/>
                  </a:ext>
                </a:extLst>
              </a:tr>
              <a:tr h="514514">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Resistance prediction</a:t>
                      </a:r>
                      <a:r>
                        <a:rPr lang="en-US" sz="1100" b="1" u="none" strike="noStrike" baseline="30000" dirty="0">
                          <a:effectLst/>
                          <a:latin typeface="+mn-lt"/>
                        </a:rPr>
                        <a:t>&amp;</a:t>
                      </a:r>
                      <a:endParaRPr lang="en-US" sz="1100" b="1" i="0" u="none" strike="noStrike" baseline="30000"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N/A</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mn-lt"/>
                          <a:ea typeface="+mn-ea"/>
                          <a:cs typeface="+mn-cs"/>
                        </a:rPr>
                        <a:t>Intermediate: </a:t>
                      </a:r>
                      <a:r>
                        <a:rPr lang="en-US" sz="1200" b="1" u="none" strike="noStrike" kern="1200" dirty="0">
                          <a:solidFill>
                            <a:schemeClr val="tx1"/>
                          </a:solidFill>
                          <a:effectLst/>
                          <a:latin typeface="+mn-lt"/>
                          <a:ea typeface="+mn-ea"/>
                          <a:cs typeface="+mn-cs"/>
                        </a:rPr>
                        <a:t>DTG</a:t>
                      </a:r>
                      <a:r>
                        <a:rPr lang="en-US" sz="1200" u="none" strike="noStrike" kern="1200" dirty="0">
                          <a:solidFill>
                            <a:schemeClr val="tx1"/>
                          </a:solidFill>
                          <a:effectLst/>
                          <a:latin typeface="+mn-lt"/>
                          <a:ea typeface="+mn-ea"/>
                          <a:cs typeface="+mn-cs"/>
                        </a:rPr>
                        <a:t>, BIC</a:t>
                      </a:r>
                      <a:endParaRPr lang="en-US" sz="1200" u="none" strike="noStrike" dirty="0">
                        <a:effectLst/>
                        <a:latin typeface="+mn-lt"/>
                      </a:endParaRPr>
                    </a:p>
                    <a:p>
                      <a:pPr algn="ctr" fontAlgn="ctr"/>
                      <a:r>
                        <a:rPr lang="en-US" sz="1200" u="none" strike="noStrike" dirty="0">
                          <a:effectLst/>
                          <a:latin typeface="+mn-lt"/>
                        </a:rPr>
                        <a:t>High: </a:t>
                      </a:r>
                      <a:r>
                        <a:rPr lang="en-US" sz="1200" b="1" u="none" strike="noStrike" dirty="0">
                          <a:effectLst/>
                          <a:latin typeface="+mn-lt"/>
                        </a:rPr>
                        <a:t>CAB</a:t>
                      </a:r>
                      <a:r>
                        <a:rPr lang="en-US" sz="1200" u="none" strike="noStrike" dirty="0">
                          <a:effectLst/>
                          <a:latin typeface="+mn-lt"/>
                        </a:rPr>
                        <a:t>, RAL, EVG</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mn-lt"/>
                          <a:ea typeface="+mn-ea"/>
                          <a:cs typeface="+mn-cs"/>
                        </a:rPr>
                        <a:t>Intermediate: </a:t>
                      </a:r>
                      <a:r>
                        <a:rPr lang="en-US" sz="1200" b="1" u="none" strike="noStrike" kern="1200" dirty="0">
                          <a:solidFill>
                            <a:schemeClr val="tx1"/>
                          </a:solidFill>
                          <a:effectLst/>
                          <a:latin typeface="+mn-lt"/>
                          <a:ea typeface="+mn-ea"/>
                          <a:cs typeface="+mn-cs"/>
                        </a:rPr>
                        <a:t>DTG</a:t>
                      </a:r>
                      <a:r>
                        <a:rPr lang="en-US" sz="1200" u="none" strike="noStrike" kern="1200" dirty="0">
                          <a:solidFill>
                            <a:schemeClr val="tx1"/>
                          </a:solidFill>
                          <a:effectLst/>
                          <a:latin typeface="+mn-lt"/>
                          <a:ea typeface="+mn-ea"/>
                          <a:cs typeface="+mn-cs"/>
                        </a:rPr>
                        <a:t>, BIC</a:t>
                      </a:r>
                      <a:endParaRPr lang="en-US" sz="1200" u="none" strike="noStrike" dirty="0">
                        <a:effectLst/>
                        <a:latin typeface="+mn-lt"/>
                      </a:endParaRPr>
                    </a:p>
                    <a:p>
                      <a:pPr algn="ctr" fontAlgn="ctr"/>
                      <a:r>
                        <a:rPr lang="en-US" sz="1200" u="none" strike="noStrike" dirty="0">
                          <a:effectLst/>
                          <a:latin typeface="+mn-lt"/>
                        </a:rPr>
                        <a:t>High: </a:t>
                      </a:r>
                      <a:r>
                        <a:rPr lang="en-US" sz="1200" b="1" u="none" strike="noStrike" dirty="0">
                          <a:effectLst/>
                          <a:latin typeface="+mn-lt"/>
                        </a:rPr>
                        <a:t>CAB, </a:t>
                      </a:r>
                      <a:r>
                        <a:rPr lang="en-US" sz="1200" u="none" strike="noStrike" dirty="0">
                          <a:effectLst/>
                          <a:latin typeface="+mn-lt"/>
                        </a:rPr>
                        <a:t>RAL, EVG</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mn-lt"/>
                          <a:ea typeface="+mn-ea"/>
                          <a:cs typeface="+mn-cs"/>
                        </a:rPr>
                        <a:t>Low: </a:t>
                      </a:r>
                      <a:r>
                        <a:rPr lang="en-US" sz="1200" b="1" u="none" strike="noStrike" kern="1200" dirty="0">
                          <a:solidFill>
                            <a:schemeClr val="tx1"/>
                          </a:solidFill>
                          <a:effectLst/>
                          <a:latin typeface="+mn-lt"/>
                          <a:ea typeface="+mn-ea"/>
                          <a:cs typeface="+mn-cs"/>
                        </a:rPr>
                        <a:t>DTG</a:t>
                      </a:r>
                      <a:r>
                        <a:rPr lang="en-US" sz="1200" u="none" strike="noStrike" kern="1200" dirty="0">
                          <a:solidFill>
                            <a:schemeClr val="tx1"/>
                          </a:solidFill>
                          <a:effectLst/>
                          <a:latin typeface="+mn-lt"/>
                          <a:ea typeface="+mn-ea"/>
                          <a:cs typeface="+mn-cs"/>
                        </a:rPr>
                        <a:t>, BIC</a:t>
                      </a:r>
                      <a:endParaRPr lang="en-US" sz="1200" u="none" strike="noStrike" dirty="0">
                        <a:effectLst/>
                        <a:latin typeface="+mn-lt"/>
                      </a:endParaRPr>
                    </a:p>
                    <a:p>
                      <a:pPr algn="ctr" fontAlgn="ctr"/>
                      <a:r>
                        <a:rPr lang="en-US" sz="1200" u="none" strike="noStrike" dirty="0">
                          <a:effectLst/>
                          <a:latin typeface="+mn-lt"/>
                        </a:rPr>
                        <a:t>High: </a:t>
                      </a:r>
                      <a:r>
                        <a:rPr lang="en-US" sz="1200" b="1" u="none" strike="noStrike" dirty="0">
                          <a:effectLst/>
                          <a:latin typeface="+mn-lt"/>
                        </a:rPr>
                        <a:t>CAB</a:t>
                      </a:r>
                      <a:r>
                        <a:rPr lang="en-US" sz="1200" u="none" strike="noStrike" dirty="0">
                          <a:effectLst/>
                          <a:latin typeface="+mn-lt"/>
                        </a:rPr>
                        <a:t>, RAL, EVG</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kern="1200" dirty="0">
                          <a:solidFill>
                            <a:schemeClr val="tx1"/>
                          </a:solidFill>
                          <a:effectLst/>
                          <a:latin typeface="+mn-lt"/>
                          <a:ea typeface="+mn-ea"/>
                          <a:cs typeface="+mn-cs"/>
                        </a:rPr>
                        <a:t>Low: </a:t>
                      </a:r>
                      <a:r>
                        <a:rPr lang="en-US" sz="1200" b="1" u="none" strike="noStrike" kern="1200" dirty="0">
                          <a:solidFill>
                            <a:schemeClr val="tx1"/>
                          </a:solidFill>
                          <a:effectLst/>
                          <a:latin typeface="+mn-lt"/>
                          <a:ea typeface="+mn-ea"/>
                          <a:cs typeface="+mn-cs"/>
                        </a:rPr>
                        <a:t>DTG</a:t>
                      </a:r>
                      <a:r>
                        <a:rPr lang="en-US" sz="1200" u="none" strike="noStrike" kern="1200" dirty="0">
                          <a:solidFill>
                            <a:schemeClr val="tx1"/>
                          </a:solidFill>
                          <a:effectLst/>
                          <a:latin typeface="+mn-lt"/>
                          <a:ea typeface="+mn-ea"/>
                          <a:cs typeface="+mn-cs"/>
                        </a:rPr>
                        <a:t>, BIC</a:t>
                      </a:r>
                      <a:endParaRPr lang="en-US" sz="1200" b="1" u="none" strike="noStrike" dirty="0">
                        <a:effectLst/>
                        <a:latin typeface="+mn-lt"/>
                      </a:endParaRPr>
                    </a:p>
                    <a:p>
                      <a:pPr algn="ctr" fontAlgn="ctr"/>
                      <a:r>
                        <a:rPr lang="en-US" sz="1200" u="none" strike="noStrike" dirty="0">
                          <a:effectLst/>
                          <a:latin typeface="+mn-lt"/>
                        </a:rPr>
                        <a:t>High: </a:t>
                      </a:r>
                      <a:r>
                        <a:rPr lang="en-US" sz="1200" b="1" u="none" strike="noStrike" dirty="0">
                          <a:effectLst/>
                          <a:latin typeface="+mn-lt"/>
                        </a:rPr>
                        <a:t>CAB</a:t>
                      </a:r>
                      <a:r>
                        <a:rPr lang="en-US" sz="1200" u="none" strike="noStrike" dirty="0">
                          <a:effectLst/>
                          <a:latin typeface="+mn-lt"/>
                        </a:rPr>
                        <a:t>, RAL, EVG</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21828634"/>
                  </a:ext>
                </a:extLst>
              </a:tr>
              <a:tr h="355261">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i="0" u="none" strike="noStrike" dirty="0">
                          <a:solidFill>
                            <a:srgbClr val="000000"/>
                          </a:solidFill>
                          <a:effectLst/>
                          <a:latin typeface="+mn-lt"/>
                        </a:rPr>
                        <a:t> Identifiable risk factors</a:t>
                      </a:r>
                    </a:p>
                    <a:p>
                      <a:pPr algn="l" fontAlgn="ctr"/>
                      <a:r>
                        <a:rPr lang="en-US" sz="1100" b="1" i="0" u="none" strike="noStrike" dirty="0">
                          <a:solidFill>
                            <a:srgbClr val="000000"/>
                          </a:solidFill>
                          <a:effectLst/>
                          <a:latin typeface="+mn-lt"/>
                        </a:rPr>
                        <a:t> or DDI</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001" sz="1200" b="0" i="0" u="none" strike="noStrike" dirty="0">
                          <a:solidFill>
                            <a:srgbClr val="000000"/>
                          </a:solidFill>
                          <a:effectLst/>
                          <a:latin typeface="+mn-lt"/>
                        </a:rPr>
                        <a:t>Herbal medicine</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dirty="0">
                          <a:solidFill>
                            <a:srgbClr val="000000"/>
                          </a:solidFill>
                          <a:effectLst/>
                          <a:latin typeface="+mn-lt"/>
                        </a:rPr>
                        <a:t>BMI 38.3 kg/m</a:t>
                      </a:r>
                      <a:r>
                        <a:rPr lang="en-US" sz="1200" b="0" i="0" u="none" strike="noStrike" baseline="30000" dirty="0">
                          <a:solidFill>
                            <a:srgbClr val="000000"/>
                          </a:solidFill>
                          <a:effectLst/>
                          <a:latin typeface="+mn-lt"/>
                        </a:rPr>
                        <a:t>2</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dirty="0">
                          <a:solidFill>
                            <a:srgbClr val="000000"/>
                          </a:solidFill>
                          <a:effectLst/>
                          <a:latin typeface="+mn-lt"/>
                        </a:rPr>
                        <a:t>Nil</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dirty="0">
                          <a:solidFill>
                            <a:srgbClr val="000000"/>
                          </a:solidFill>
                          <a:effectLst/>
                          <a:latin typeface="+mn-lt"/>
                        </a:rPr>
                        <a:t>RPV RAMs (L100I/K103N) </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0" i="0" u="none" strike="noStrike" dirty="0">
                          <a:solidFill>
                            <a:srgbClr val="000000"/>
                          </a:solidFill>
                          <a:effectLst/>
                          <a:latin typeface="+mn-lt"/>
                        </a:rPr>
                        <a:t>Nil </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63498761"/>
                  </a:ext>
                </a:extLst>
              </a:tr>
              <a:tr h="269455">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Current regimen</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1" u="none" strike="noStrike" dirty="0">
                          <a:effectLst/>
                          <a:latin typeface="+mn-lt"/>
                        </a:rPr>
                        <a:t>TLD</a:t>
                      </a:r>
                      <a:endParaRPr lang="en-US"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1" u="none" strike="noStrike" dirty="0">
                          <a:effectLst/>
                          <a:latin typeface="+mn-lt"/>
                        </a:rPr>
                        <a:t>TLD</a:t>
                      </a:r>
                      <a:endParaRPr lang="en-US"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b"/>
                      <a:r>
                        <a:rPr lang="en-US" sz="1200" b="1" u="none" strike="noStrike" dirty="0">
                          <a:effectLst/>
                          <a:latin typeface="+mn-lt"/>
                        </a:rPr>
                        <a:t>TLD</a:t>
                      </a:r>
                      <a:endParaRPr lang="en-US"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a:effectLst/>
                          <a:latin typeface="+mn-lt"/>
                        </a:rPr>
                        <a:t>TDF/FTC + LPV/r</a:t>
                      </a:r>
                      <a:endParaRPr lang="en-US" sz="1200" b="0" i="0" u="none" strike="noStrike">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b="1" u="none" strike="noStrike" dirty="0">
                          <a:effectLst/>
                          <a:latin typeface="+mn-lt"/>
                        </a:rPr>
                        <a:t>TLD</a:t>
                      </a:r>
                      <a:endParaRPr lang="en-US" sz="12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82580383"/>
                  </a:ext>
                </a:extLst>
              </a:tr>
              <a:tr h="269455">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l" fontAlgn="ctr"/>
                      <a:r>
                        <a:rPr lang="en-US" sz="1100" b="1" u="none" strike="noStrike" dirty="0">
                          <a:effectLst/>
                          <a:latin typeface="+mn-lt"/>
                        </a:rPr>
                        <a:t> Most recent HIV VL*</a:t>
                      </a:r>
                      <a:endParaRPr lang="en-US" sz="1100" b="1"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&lt;50 c/ml</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&lt;50 c/ml</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&lt;50 c/ml</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&lt;50 c/ml</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gn="ctr" fontAlgn="ctr"/>
                      <a:r>
                        <a:rPr lang="en-US" sz="1200" u="none" strike="noStrike" dirty="0">
                          <a:effectLst/>
                          <a:latin typeface="+mn-lt"/>
                        </a:rPr>
                        <a:t>&lt;50 c/ml</a:t>
                      </a:r>
                      <a:endParaRPr lang="en-US" sz="1200" b="0" i="0" u="none" strike="noStrike" dirty="0">
                        <a:solidFill>
                          <a:srgbClr val="000000"/>
                        </a:solidFill>
                        <a:effectLst/>
                        <a:latin typeface="+mn-lt"/>
                      </a:endParaRPr>
                    </a:p>
                  </a:txBody>
                  <a:tcPr marL="0" marR="0" marT="0" marB="0" anchor="ctr">
                    <a:lnL w="12700" cmpd="sng">
                      <a:solidFill>
                        <a:srgbClr val="0F9ED5"/>
                      </a:solidFill>
                    </a:lnL>
                    <a:lnR w="12700" cmpd="sng">
                      <a:solidFill>
                        <a:srgbClr val="0F9ED5"/>
                      </a:solidFill>
                    </a:lnR>
                    <a:lnT w="12700" cmpd="sng">
                      <a:solidFill>
                        <a:srgbClr val="0F9ED5"/>
                      </a:solidFill>
                    </a:lnT>
                    <a:lnB w="12700" cap="flat" cmpd="sng" algn="ctr">
                      <a:solidFill>
                        <a:srgbClr val="0F9ED5"/>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09836041"/>
                  </a:ext>
                </a:extLst>
              </a:tr>
              <a:tr h="544943">
                <a:tc gridSpan="6">
                  <a:txBody>
                    <a:bodyPr/>
                    <a:lstStyle/>
                    <a:p>
                      <a:pPr algn="l" fontAlgn="ctr"/>
                      <a:r>
                        <a:rPr lang="en-US" sz="1000" b="0" i="0" u="none" strike="noStrike" dirty="0">
                          <a:solidFill>
                            <a:schemeClr val="tx1">
                              <a:lumMod val="65000"/>
                              <a:lumOff val="35000"/>
                            </a:schemeClr>
                          </a:solidFill>
                          <a:effectLst/>
                          <a:latin typeface="+mn-lt"/>
                        </a:rPr>
                        <a:t> $ archived resistance on HIV DNA from PBMC using NGS </a:t>
                      </a:r>
                      <a:r>
                        <a:rPr lang="en-US" sz="1000" b="0" i="0" u="none" strike="noStrike" baseline="30000" dirty="0">
                          <a:solidFill>
                            <a:schemeClr val="tx1">
                              <a:lumMod val="65000"/>
                              <a:lumOff val="35000"/>
                            </a:schemeClr>
                          </a:solidFill>
                          <a:effectLst/>
                          <a:latin typeface="+mn-lt"/>
                        </a:rPr>
                        <a:t>&amp;</a:t>
                      </a:r>
                      <a:r>
                        <a:rPr lang="en-US" sz="1000" b="0" i="0" u="none" strike="noStrike" dirty="0">
                          <a:solidFill>
                            <a:schemeClr val="tx1">
                              <a:lumMod val="65000"/>
                              <a:lumOff val="35000"/>
                            </a:schemeClr>
                          </a:solidFill>
                          <a:effectLst/>
                          <a:latin typeface="+mn-lt"/>
                        </a:rPr>
                        <a:t>prediction using Stanford algorithm. *Median duration of follow-up following switch to oral ART is 35 weeks. </a:t>
                      </a:r>
                    </a:p>
                    <a:p>
                      <a:pPr algn="l" fontAlgn="ctr"/>
                      <a:r>
                        <a:rPr lang="en-US" sz="1000" b="0" i="0" u="none" strike="noStrike" dirty="0">
                          <a:solidFill>
                            <a:schemeClr val="tx1">
                              <a:lumMod val="65000"/>
                              <a:lumOff val="35000"/>
                            </a:schemeClr>
                          </a:solidFill>
                          <a:effectLst/>
                          <a:latin typeface="+mn-lt"/>
                        </a:rPr>
                        <a:t> TLD = tenofovir, lamivudine, dolutegravir. LPV/r = lopinavir/ritonavir. EFV = efavirenz. NVP = nevirapine, RPV = </a:t>
                      </a:r>
                      <a:r>
                        <a:rPr lang="en-US" sz="1000" b="0" i="0" u="none" strike="noStrike" dirty="0" err="1">
                          <a:solidFill>
                            <a:schemeClr val="tx1">
                              <a:lumMod val="65000"/>
                              <a:lumOff val="35000"/>
                            </a:schemeClr>
                          </a:solidFill>
                          <a:effectLst/>
                          <a:latin typeface="+mn-lt"/>
                        </a:rPr>
                        <a:t>rilpivirine</a:t>
                      </a:r>
                      <a:r>
                        <a:rPr lang="en-US" sz="1000" b="0" i="0" u="none" strike="noStrike" dirty="0">
                          <a:solidFill>
                            <a:schemeClr val="tx1">
                              <a:lumMod val="65000"/>
                              <a:lumOff val="35000"/>
                            </a:schemeClr>
                          </a:solidFill>
                          <a:effectLst/>
                          <a:latin typeface="+mn-lt"/>
                        </a:rPr>
                        <a:t>. ETR = etravirine. CAB = cabotegravir. </a:t>
                      </a:r>
                    </a:p>
                    <a:p>
                      <a:pPr algn="l" fontAlgn="ctr"/>
                      <a:r>
                        <a:rPr lang="en-US" sz="1000" b="0" i="0" u="none" strike="noStrike" dirty="0">
                          <a:solidFill>
                            <a:schemeClr val="tx1">
                              <a:lumMod val="65000"/>
                              <a:lumOff val="35000"/>
                            </a:schemeClr>
                          </a:solidFill>
                          <a:effectLst/>
                          <a:latin typeface="+mn-lt"/>
                        </a:rPr>
                        <a:t>  RAL = </a:t>
                      </a:r>
                      <a:r>
                        <a:rPr lang="en-US" sz="1000" b="0" i="0" u="none" strike="noStrike" dirty="0" err="1">
                          <a:solidFill>
                            <a:schemeClr val="tx1">
                              <a:lumMod val="65000"/>
                              <a:lumOff val="35000"/>
                            </a:schemeClr>
                          </a:solidFill>
                          <a:effectLst/>
                          <a:latin typeface="+mn-lt"/>
                        </a:rPr>
                        <a:t>raltegravir</a:t>
                      </a:r>
                      <a:r>
                        <a:rPr lang="en-US" sz="1000" b="0" i="0" u="none" strike="noStrike" dirty="0">
                          <a:solidFill>
                            <a:schemeClr val="tx1">
                              <a:lumMod val="65000"/>
                              <a:lumOff val="35000"/>
                            </a:schemeClr>
                          </a:solidFill>
                          <a:effectLst/>
                          <a:latin typeface="+mn-lt"/>
                        </a:rPr>
                        <a:t>. EVG = elvitegravir. BIC = </a:t>
                      </a:r>
                      <a:r>
                        <a:rPr lang="en-US" sz="1000" b="0" i="0" u="none" strike="noStrike" dirty="0" err="1">
                          <a:solidFill>
                            <a:schemeClr val="tx1">
                              <a:lumMod val="65000"/>
                              <a:lumOff val="35000"/>
                            </a:schemeClr>
                          </a:solidFill>
                          <a:effectLst/>
                          <a:latin typeface="+mn-lt"/>
                        </a:rPr>
                        <a:t>bictegravir</a:t>
                      </a:r>
                      <a:r>
                        <a:rPr lang="en-US" sz="1000" b="0" i="0" u="none" strike="noStrike" dirty="0">
                          <a:solidFill>
                            <a:schemeClr val="tx1">
                              <a:lumMod val="65000"/>
                              <a:lumOff val="35000"/>
                            </a:schemeClr>
                          </a:solidFill>
                          <a:effectLst/>
                          <a:latin typeface="+mn-lt"/>
                        </a:rPr>
                        <a:t>. TDF = tenofovir </a:t>
                      </a:r>
                      <a:r>
                        <a:rPr lang="en-US" sz="1000" b="0" i="0" u="none" strike="noStrike" dirty="0" err="1">
                          <a:solidFill>
                            <a:schemeClr val="tx1">
                              <a:lumMod val="65000"/>
                              <a:lumOff val="35000"/>
                            </a:schemeClr>
                          </a:solidFill>
                          <a:effectLst/>
                          <a:latin typeface="+mn-lt"/>
                        </a:rPr>
                        <a:t>df</a:t>
                      </a:r>
                      <a:r>
                        <a:rPr lang="en-US" sz="1000" b="0" i="0" u="none" strike="noStrike" dirty="0">
                          <a:solidFill>
                            <a:schemeClr val="tx1">
                              <a:lumMod val="65000"/>
                              <a:lumOff val="35000"/>
                            </a:schemeClr>
                          </a:solidFill>
                          <a:effectLst/>
                          <a:latin typeface="+mn-lt"/>
                        </a:rPr>
                        <a:t>. FTC = emtricitabine. DDI = drug-drug interaction. </a:t>
                      </a:r>
                    </a:p>
                  </a:txBody>
                  <a:tcPr marL="0" marR="0" marT="0" marB="0" anchor="ctr">
                    <a:lnL w="12700" cmpd="sng">
                      <a:solidFill>
                        <a:srgbClr val="0F9ED5"/>
                      </a:solidFill>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bg1"/>
                    </a:solidFill>
                  </a:tcPr>
                </a:tc>
                <a:tc hMerge="1">
                  <a:txBody>
                    <a:bodyPr/>
                    <a:lstStyle/>
                    <a:p>
                      <a:pPr algn="ctr" fontAlgn="ctr"/>
                      <a:endParaRPr lang="en-US" sz="1400" b="0" i="0" u="none" strike="noStrike" dirty="0">
                        <a:solidFill>
                          <a:srgbClr val="000000"/>
                        </a:solidFill>
                        <a:effectLst/>
                        <a:latin typeface="Aptos Narrow" panose="020B0004020202020204" pitchFamily="34" charset="0"/>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mpd="sng">
                      <a:solidFill>
                        <a:srgbClr val="0F9ED5"/>
                      </a:solidFill>
                    </a:lnB>
                    <a:lnTlToBr w="12700" cmpd="sng">
                      <a:noFill/>
                      <a:prstDash val="solid"/>
                    </a:lnTlToBr>
                    <a:lnBlToTr w="12700" cmpd="sng">
                      <a:noFill/>
                      <a:prstDash val="solid"/>
                    </a:lnBlToTr>
                    <a:solidFill>
                      <a:srgbClr val="0F9ED5">
                        <a:lumMod val="20000"/>
                        <a:lumOff val="80000"/>
                      </a:srgbClr>
                    </a:solidFill>
                  </a:tcPr>
                </a:tc>
                <a:tc hMerge="1">
                  <a:txBody>
                    <a:bodyPr/>
                    <a:lstStyle/>
                    <a:p>
                      <a:pPr algn="ctr" fontAlgn="ctr"/>
                      <a:endParaRPr lang="en-US" sz="1400" b="0" i="0" u="none" strike="noStrike" dirty="0">
                        <a:solidFill>
                          <a:srgbClr val="000000"/>
                        </a:solidFill>
                        <a:effectLst/>
                        <a:latin typeface="Aptos Narrow" panose="020B0004020202020204" pitchFamily="34" charset="0"/>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mpd="sng">
                      <a:solidFill>
                        <a:srgbClr val="0F9ED5"/>
                      </a:solidFill>
                    </a:lnB>
                    <a:lnTlToBr w="12700" cmpd="sng">
                      <a:noFill/>
                      <a:prstDash val="solid"/>
                    </a:lnTlToBr>
                    <a:lnBlToTr w="12700" cmpd="sng">
                      <a:noFill/>
                      <a:prstDash val="solid"/>
                    </a:lnBlToTr>
                    <a:solidFill>
                      <a:schemeClr val="bg1"/>
                    </a:solidFill>
                  </a:tcPr>
                </a:tc>
                <a:tc hMerge="1">
                  <a:txBody>
                    <a:bodyPr/>
                    <a:lstStyle/>
                    <a:p>
                      <a:pPr algn="ctr" fontAlgn="ctr"/>
                      <a:endParaRPr lang="en-US" sz="1400" b="0" i="0" u="none" strike="noStrike" dirty="0">
                        <a:solidFill>
                          <a:srgbClr val="000000"/>
                        </a:solidFill>
                        <a:effectLst/>
                        <a:latin typeface="Aptos Narrow" panose="020B0004020202020204" pitchFamily="34" charset="0"/>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mpd="sng">
                      <a:solidFill>
                        <a:srgbClr val="0F9ED5"/>
                      </a:solidFill>
                    </a:lnB>
                    <a:lnTlToBr w="12700" cmpd="sng">
                      <a:noFill/>
                      <a:prstDash val="solid"/>
                    </a:lnTlToBr>
                    <a:lnBlToTr w="12700" cmpd="sng">
                      <a:noFill/>
                      <a:prstDash val="solid"/>
                    </a:lnBlToTr>
                    <a:solidFill>
                      <a:srgbClr val="0F9ED5">
                        <a:lumMod val="20000"/>
                        <a:lumOff val="80000"/>
                      </a:srgbClr>
                    </a:solidFill>
                  </a:tcPr>
                </a:tc>
                <a:tc hMerge="1">
                  <a:txBody>
                    <a:bodyPr/>
                    <a:lstStyle/>
                    <a:p>
                      <a:pPr algn="ctr" fontAlgn="ctr"/>
                      <a:endParaRPr lang="en-US" sz="1400" b="0" i="0" u="none" strike="noStrike">
                        <a:solidFill>
                          <a:srgbClr val="000000"/>
                        </a:solidFill>
                        <a:effectLst/>
                        <a:latin typeface="Aptos Narrow" panose="020B0004020202020204" pitchFamily="34" charset="0"/>
                      </a:endParaRPr>
                    </a:p>
                  </a:txBody>
                  <a:tcPr marL="0" marR="0" marT="0" marB="0" anchor="ctr">
                    <a:lnL w="12700" cap="flat" cmpd="sng" algn="ctr">
                      <a:solidFill>
                        <a:srgbClr val="0F9ED5"/>
                      </a:solidFill>
                      <a:prstDash val="solid"/>
                      <a:round/>
                      <a:headEnd type="none" w="med" len="med"/>
                      <a:tailEnd type="none" w="med" len="med"/>
                    </a:lnL>
                    <a:lnR w="12700" cap="flat" cmpd="sng" algn="ctr">
                      <a:solidFill>
                        <a:srgbClr val="0F9ED5"/>
                      </a:solidFill>
                      <a:prstDash val="solid"/>
                      <a:round/>
                      <a:headEnd type="none" w="med" len="med"/>
                      <a:tailEnd type="none" w="med" len="med"/>
                    </a:lnR>
                    <a:lnT w="12700" cmpd="sng">
                      <a:solidFill>
                        <a:srgbClr val="0F9ED5"/>
                      </a:solidFill>
                    </a:lnT>
                    <a:lnB w="12700" cmpd="sng">
                      <a:solidFill>
                        <a:srgbClr val="0F9ED5"/>
                      </a:solidFill>
                    </a:lnB>
                    <a:lnTlToBr w="12700" cmpd="sng">
                      <a:noFill/>
                      <a:prstDash val="solid"/>
                    </a:lnTlToBr>
                    <a:lnBlToTr w="12700" cmpd="sng">
                      <a:noFill/>
                      <a:prstDash val="solid"/>
                    </a:lnBlToTr>
                    <a:noFill/>
                  </a:tcPr>
                </a:tc>
                <a:tc hMerge="1">
                  <a:txBody>
                    <a:bodyPr/>
                    <a:lstStyle/>
                    <a:p>
                      <a:pPr algn="ctr" fontAlgn="ctr"/>
                      <a:endParaRPr lang="en-US" sz="1400" b="0" i="0" u="none" strike="noStrike" dirty="0">
                        <a:solidFill>
                          <a:srgbClr val="000000"/>
                        </a:solidFill>
                        <a:effectLst/>
                        <a:latin typeface="Aptos Narrow" panose="020B0004020202020204" pitchFamily="34" charset="0"/>
                      </a:endParaRPr>
                    </a:p>
                  </a:txBody>
                  <a:tcPr marL="0" marR="0" marT="0" marB="0" anchor="ctr">
                    <a:lnL w="12700" cap="flat" cmpd="sng" algn="ctr">
                      <a:solidFill>
                        <a:srgbClr val="0F9ED5"/>
                      </a:solidFill>
                      <a:prstDash val="solid"/>
                      <a:round/>
                      <a:headEnd type="none" w="med" len="med"/>
                      <a:tailEnd type="none" w="med" len="med"/>
                    </a:lnL>
                    <a:lnR w="12700" cmpd="sng">
                      <a:solidFill>
                        <a:srgbClr val="0F9ED5"/>
                      </a:solidFill>
                    </a:lnR>
                    <a:lnT w="12700" cmpd="sng">
                      <a:solidFill>
                        <a:srgbClr val="0F9ED5"/>
                      </a:solidFill>
                    </a:lnT>
                    <a:lnB w="12700" cmpd="sng">
                      <a:solidFill>
                        <a:srgbClr val="0F9ED5"/>
                      </a:solidFill>
                    </a:lnB>
                    <a:lnTlToBr w="12700" cmpd="sng">
                      <a:noFill/>
                      <a:prstDash val="solid"/>
                    </a:lnTlToBr>
                    <a:lnBlToTr w="12700" cmpd="sng">
                      <a:noFill/>
                      <a:prstDash val="solid"/>
                    </a:lnBlToTr>
                    <a:solidFill>
                      <a:srgbClr val="0F9ED5">
                        <a:lumMod val="20000"/>
                        <a:lumOff val="80000"/>
                      </a:srgbClr>
                    </a:solidFill>
                  </a:tcPr>
                </a:tc>
                <a:extLst>
                  <a:ext uri="{0D108BD9-81ED-4DB2-BD59-A6C34878D82A}">
                    <a16:rowId xmlns:a16="http://schemas.microsoft.com/office/drawing/2014/main" val="2944795210"/>
                  </a:ext>
                </a:extLst>
              </a:tr>
            </a:tbl>
          </a:graphicData>
        </a:graphic>
      </p:graphicFrame>
      <p:sp>
        <p:nvSpPr>
          <p:cNvPr id="2" name="Rectangle 1">
            <a:extLst>
              <a:ext uri="{FF2B5EF4-FFF2-40B4-BE49-F238E27FC236}">
                <a16:creationId xmlns:a16="http://schemas.microsoft.com/office/drawing/2014/main" id="{1C902C33-BCFF-3426-902C-C024E4DC781B}"/>
              </a:ext>
            </a:extLst>
          </p:cNvPr>
          <p:cNvSpPr/>
          <p:nvPr/>
        </p:nvSpPr>
        <p:spPr>
          <a:xfrm>
            <a:off x="325582" y="1849845"/>
            <a:ext cx="11540835" cy="110356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5" name="Rectangle 4">
            <a:extLst>
              <a:ext uri="{FF2B5EF4-FFF2-40B4-BE49-F238E27FC236}">
                <a16:creationId xmlns:a16="http://schemas.microsoft.com/office/drawing/2014/main" id="{C878C7B1-1D21-26D9-440C-0FAD69D284F2}"/>
              </a:ext>
            </a:extLst>
          </p:cNvPr>
          <p:cNvSpPr/>
          <p:nvPr/>
        </p:nvSpPr>
        <p:spPr>
          <a:xfrm>
            <a:off x="325582" y="3429000"/>
            <a:ext cx="11540835" cy="171055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
        <p:nvSpPr>
          <p:cNvPr id="6" name="Rectangle 5">
            <a:extLst>
              <a:ext uri="{FF2B5EF4-FFF2-40B4-BE49-F238E27FC236}">
                <a16:creationId xmlns:a16="http://schemas.microsoft.com/office/drawing/2014/main" id="{5C1EEC92-A39D-F363-8D7F-2238FC1F5CE8}"/>
              </a:ext>
            </a:extLst>
          </p:cNvPr>
          <p:cNvSpPr/>
          <p:nvPr/>
        </p:nvSpPr>
        <p:spPr>
          <a:xfrm>
            <a:off x="325582" y="5551714"/>
            <a:ext cx="11540835" cy="52326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r"/>
            <a:endParaRPr lang="en-001" sz="1400" dirty="0"/>
          </a:p>
        </p:txBody>
      </p:sp>
    </p:spTree>
    <p:extLst>
      <p:ext uri="{BB962C8B-B14F-4D97-AF65-F5344CB8AC3E}">
        <p14:creationId xmlns:p14="http://schemas.microsoft.com/office/powerpoint/2010/main" val="383868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AS2025">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2992CA78-C814-C640-8F8A-AC2914D9903B}" vid="{6032044C-337A-1345-A317-3298C4061235}"/>
    </a:ext>
  </a:extLst>
</a:theme>
</file>

<file path=ppt/theme/theme3.xml><?xml version="1.0" encoding="utf-8"?>
<a:theme xmlns:a="http://schemas.openxmlformats.org/drawingml/2006/main" name="1_IAS2025">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2992CA78-C814-C640-8F8A-AC2914D9903B}" vid="{6032044C-337A-1345-A317-3298C406123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ea66b2b-af80-48b6-873b-d341d3035cfa}" enabled="1" method="Standard" siteId="{63982aff-fb6c-4c22-973b-70e4acfb63e6}" removed="0"/>
</clbl:labelList>
</file>

<file path=docProps/app.xml><?xml version="1.0" encoding="utf-8"?>
<Properties xmlns="http://schemas.openxmlformats.org/officeDocument/2006/extended-properties" xmlns:vt="http://schemas.openxmlformats.org/officeDocument/2006/docPropsVTypes">
  <TotalTime>41086</TotalTime>
  <Words>3411</Words>
  <Application>Microsoft Macintosh PowerPoint</Application>
  <PresentationFormat>Widescreen</PresentationFormat>
  <Paragraphs>445</Paragraphs>
  <Slides>14</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Aptos</vt:lpstr>
      <vt:lpstr>Aptos Display</vt:lpstr>
      <vt:lpstr>Arial</vt:lpstr>
      <vt:lpstr>Bradley Hand</vt:lpstr>
      <vt:lpstr>Calibri</vt:lpstr>
      <vt:lpstr>Calibri Light</vt:lpstr>
      <vt:lpstr>Courier New</vt:lpstr>
      <vt:lpstr>Verdana</vt:lpstr>
      <vt:lpstr>Wingdings</vt:lpstr>
      <vt:lpstr>Office Theme</vt:lpstr>
      <vt:lpstr>IAS2025</vt:lpstr>
      <vt:lpstr>1_IAS2025</vt:lpstr>
      <vt:lpstr>Long-acting cabotegravir and rilpivirine in adults with suboptimal HIV control in sub-Saharan Africa: the IMPALA trial 48-week results</vt:lpstr>
      <vt:lpstr>PowerPoint Presentation</vt:lpstr>
      <vt:lpstr>Background </vt:lpstr>
      <vt:lpstr>PowerPoint Presentation</vt:lpstr>
      <vt:lpstr>PowerPoint Presentation</vt:lpstr>
      <vt:lpstr>PowerPoint Presentation</vt:lpstr>
      <vt:lpstr>PowerPoint Presentation</vt:lpstr>
      <vt:lpstr>Secondary endpoints at Week 48</vt:lpstr>
      <vt:lpstr>Confirmed virological failure</vt:lpstr>
      <vt:lpstr>PowerPoint Presentation</vt:lpstr>
      <vt:lpstr>Participant-reported outcomes</vt:lpstr>
      <vt:lpstr>Conclusion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Fiona Cresswell</dc:creator>
  <cp:lastModifiedBy>Fiona Cresswell</cp:lastModifiedBy>
  <cp:revision>283</cp:revision>
  <dcterms:created xsi:type="dcterms:W3CDTF">2025-06-10T09:56:35Z</dcterms:created>
  <dcterms:modified xsi:type="dcterms:W3CDTF">2025-07-16T11:23:17Z</dcterms:modified>
</cp:coreProperties>
</file>