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02" r:id="rId1"/>
  </p:sldMasterIdLst>
  <p:notesMasterIdLst>
    <p:notesMasterId r:id="rId16"/>
  </p:notesMasterIdLst>
  <p:sldIdLst>
    <p:sldId id="266" r:id="rId2"/>
    <p:sldId id="273" r:id="rId3"/>
    <p:sldId id="2147482568" r:id="rId4"/>
    <p:sldId id="2147482570" r:id="rId5"/>
    <p:sldId id="2147482571" r:id="rId6"/>
    <p:sldId id="2147482573" r:id="rId7"/>
    <p:sldId id="2147482574" r:id="rId8"/>
    <p:sldId id="2147482576" r:id="rId9"/>
    <p:sldId id="2147482577" r:id="rId10"/>
    <p:sldId id="2147482578" r:id="rId11"/>
    <p:sldId id="2147482579" r:id="rId12"/>
    <p:sldId id="2147482580" r:id="rId13"/>
    <p:sldId id="2147482582" r:id="rId14"/>
    <p:sldId id="2147482581" r:id="rId15"/>
  </p:sldIdLst>
  <p:sldSz cx="12192000" cy="6858000"/>
  <p:notesSz cx="6858000" cy="9144000"/>
  <p:embeddedFontLst>
    <p:embeddedFont>
      <p:font typeface="Verdana" panose="020B060403050404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582667-6102-27E7-ED8E-01A166EB4B6B}" name="Guest User" initials="GU" userId="Guest User" providerId="Windows Live"/>
  <p188:author id="{FE419AB2-3ECF-FEF0-5D77-261CA99B8D7C}" name="Guest User" initials="GU" userId="S::urn:spo:tenantanon#1df520f7-aceb-4b77-a949-71675b03dd1e::" providerId="AD"/>
  <p188:author id="{0A1559EE-1E4A-D5D5-C92A-B686BEDDFE11}" name="Nichols, Brooke" initials="BN" userId="S::brooken@bu.edu::5f9342a8-4130-473a-8147-2b7d1e43dea6" providerId="AD"/>
  <p188:author id="{9FD3FEF4-AEAF-917A-C660-C5359E089327}" name="Alex de Nooy" initials="Ad" userId="2ae90f5cbd0fd171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7E8"/>
    <a:srgbClr val="EDCBCC"/>
    <a:srgbClr val="ECC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E07166-AA62-E2DA-6BB2-7CDBA7AD1D90}" v="2890" dt="2025-07-07T14:19:38.012"/>
    <p1510:client id="{44D84C95-CAC2-C04B-8350-C8B0BFB4F5AD}" v="712" dt="2025-07-07T13:53:05.501"/>
    <p1510:client id="{61D87212-76BC-954E-BCDB-225E0958541F}" v="637" dt="2025-07-07T19:54:36.953"/>
    <p1510:client id="{F1DDB09B-FB70-F2E6-85E6-4295F8A3B405}" v="2" dt="2025-07-07T15:26:22.9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–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Medium Style 3 –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56"/>
    <p:restoredTop sz="91168" autoAdjust="0"/>
  </p:normalViewPr>
  <p:slideViewPr>
    <p:cSldViewPr snapToGrid="0">
      <p:cViewPr>
        <p:scale>
          <a:sx n="90" d="100"/>
          <a:sy n="90" d="100"/>
        </p:scale>
        <p:origin x="1520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Verdan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Verdana" panose="020B0604030504040204" pitchFamily="34" charset="0"/>
              </a:defRPr>
            </a:lvl1pPr>
          </a:lstStyle>
          <a:p>
            <a:fld id="{AC4D20E5-D8F7-594B-9D91-F763D43B9AF7}" type="datetimeFigureOut">
              <a:rPr lang="en-GB" smtClean="0"/>
              <a:pPr/>
              <a:t>11/07/2025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Verdan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Verdana" panose="020B0604030504040204" pitchFamily="34" charset="0"/>
              </a:defRPr>
            </a:lvl1pPr>
          </a:lstStyle>
          <a:p>
            <a:fld id="{1BE8DCDC-D13C-2549-BE6A-717E9EED41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E06508-29B0-CD26-5E55-B30DFEB51329}"/>
              </a:ext>
            </a:extLst>
          </p:cNvPr>
          <p:cNvSpPr/>
          <p:nvPr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812056"/>
            <a:ext cx="7357341" cy="429639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6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30928-B8B0-4CD7-EA8A-AA46742A9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162358"/>
            <a:ext cx="7357344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750B0-F078-4486-2017-F8B331530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696043"/>
            <a:ext cx="7357344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/>
              <a:t>Presenter name &amp; affiliation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A26220-484C-E021-DC95-3F0DB777000E}"/>
              </a:ext>
            </a:extLst>
          </p:cNvPr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538053-F5FF-0EEB-86C2-6343D0DDDCD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650E2-923F-C3D8-A779-3D63B9AD3B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9214" y="4060719"/>
            <a:ext cx="3069934" cy="22877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1003BC-2DBC-50F0-53BB-5291084D70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10800000">
            <a:off x="0" y="0"/>
            <a:ext cx="3600000" cy="3600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A59130A-C07C-74F5-F7D0-98CA8D6D1EA8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E29D7D-D7E4-DEA4-06F6-B53D5751B174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A07090-E888-1E28-15C2-E3D2334B3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9214" y="4060719"/>
            <a:ext cx="3069934" cy="22877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A287E0-F360-9745-7D9A-2B2D692B3C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 rot="10800000">
            <a:off x="0" y="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30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FD00EE-BA8D-4911-16EE-CA53007DC8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10800000">
            <a:off x="8272945" y="0"/>
            <a:ext cx="391905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F8773D-E656-BD7A-BE14-0725A078805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D36A2C-4863-1EEA-047B-F2720FB9C9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8272945" y="0"/>
            <a:ext cx="3919055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74702" y="979714"/>
            <a:ext cx="4734000" cy="4898572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9237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87F51E-9D60-F793-C968-27BFB68286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10800000">
            <a:off x="0" y="2097090"/>
            <a:ext cx="2381293" cy="47609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0024D6-6A30-B67A-32FF-6B94A865A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0" y="2097090"/>
            <a:ext cx="2381293" cy="4760909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719" y="2098800"/>
            <a:ext cx="4690800" cy="3571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187695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5EA44B-9987-7510-17D4-631C27543142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548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6597" y="6457702"/>
            <a:ext cx="4517089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67">
                <a:solidFill>
                  <a:schemeClr val="tx1"/>
                </a:solidFill>
              </a:defRPr>
            </a:lvl1pPr>
          </a:lstStyle>
          <a:p>
            <a:r>
              <a:rPr lang="en-US"/>
              <a:t>NYU Grossman School of Medicine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1" y="6457702"/>
            <a:ext cx="33962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67">
                <a:solidFill>
                  <a:schemeClr val="tx1"/>
                </a:solidFill>
              </a:defRPr>
            </a:lvl1pPr>
          </a:lstStyle>
          <a:p>
            <a:fld id="{7FEEEA1A-CB49-3744-AA40-B896987410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09601" y="1048512"/>
            <a:ext cx="10972799" cy="41857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609599" y="1780032"/>
            <a:ext cx="5181600" cy="40189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0"/>
          </p:nvPr>
        </p:nvSpPr>
        <p:spPr>
          <a:xfrm>
            <a:off x="6400800" y="1780032"/>
            <a:ext cx="5181600" cy="40189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9915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277600" cy="38842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3EDB005-A3A8-244D-9176-D7DF06EAD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99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6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F5EE9-054B-49CF-C714-3B4EF9E4C64F}"/>
              </a:ext>
            </a:extLst>
          </p:cNvPr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0DA7D-2DD8-A57A-3FF5-CAA8CD78ED41}"/>
              </a:ext>
            </a:extLst>
          </p:cNvPr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70770-A7D4-D1BA-618C-E7C4E5567B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2098800"/>
            <a:ext cx="3569400" cy="4759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172C7C-A38E-5817-CEC8-6B6E4755A16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D1A4B5-C84D-1847-5E82-223FAD82B2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98800"/>
            <a:ext cx="3569400" cy="4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72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6388" y="2097091"/>
            <a:ext cx="7632704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  <a:p>
            <a:r>
              <a:rPr lang="en-GB" noProof="0"/>
              <a:t>Proin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tortor</a:t>
            </a:r>
            <a:r>
              <a:rPr lang="en-GB" noProof="0"/>
              <a:t> </a:t>
            </a:r>
            <a:r>
              <a:rPr lang="en-GB" noProof="0" err="1"/>
              <a:t>risus</a:t>
            </a:r>
            <a:r>
              <a:rPr lang="en-GB" noProof="0"/>
              <a:t>. 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Donec </a:t>
            </a:r>
            <a:r>
              <a:rPr lang="en-GB" noProof="0" err="1"/>
              <a:t>rutrum</a:t>
            </a:r>
            <a:r>
              <a:rPr lang="en-GB" noProof="0"/>
              <a:t> </a:t>
            </a:r>
            <a:r>
              <a:rPr lang="en-GB" noProof="0" err="1"/>
              <a:t>congue</a:t>
            </a:r>
            <a:r>
              <a:rPr lang="en-GB" noProof="0"/>
              <a:t> </a:t>
            </a:r>
            <a:r>
              <a:rPr lang="en-GB" noProof="0" err="1"/>
              <a:t>leo</a:t>
            </a:r>
            <a:r>
              <a:rPr lang="en-GB" noProof="0"/>
              <a:t>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malesuada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err="1"/>
              <a:t>Curabitur</a:t>
            </a:r>
            <a:r>
              <a:rPr lang="en-GB" noProof="0"/>
              <a:t> </a:t>
            </a:r>
            <a:r>
              <a:rPr lang="en-GB" noProof="0" err="1"/>
              <a:t>aliquet</a:t>
            </a:r>
            <a:r>
              <a:rPr lang="en-GB" noProof="0"/>
              <a:t> </a:t>
            </a:r>
            <a:r>
              <a:rPr lang="en-GB" noProof="0" err="1"/>
              <a:t>quam</a:t>
            </a:r>
            <a:r>
              <a:rPr lang="en-GB" noProof="0"/>
              <a:t> id dui </a:t>
            </a:r>
            <a:r>
              <a:rPr lang="en-GB" noProof="0" err="1"/>
              <a:t>posuere</a:t>
            </a:r>
            <a:r>
              <a:rPr lang="en-GB" noProof="0"/>
              <a:t> </a:t>
            </a:r>
            <a:r>
              <a:rPr lang="en-GB" noProof="0" err="1"/>
              <a:t>blandit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Proin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tortor</a:t>
            </a:r>
            <a:r>
              <a:rPr lang="en-GB" noProof="0"/>
              <a:t> </a:t>
            </a:r>
            <a:r>
              <a:rPr lang="en-GB" noProof="0" err="1"/>
              <a:t>risus</a:t>
            </a:r>
            <a:r>
              <a:rPr lang="en-GB" noProof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4A4F27-4DA0-09FA-F328-C702D6A3E7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2097091"/>
            <a:ext cx="3569400" cy="4759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1F9E75-901E-3650-0FBC-12ABDFE02D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97091"/>
            <a:ext cx="3569400" cy="4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93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4E54A-D965-FC50-802E-562CE671CB7A}"/>
              </a:ext>
            </a:extLst>
          </p:cNvPr>
          <p:cNvSpPr/>
          <p:nvPr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4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2C575-DA7D-953C-CA15-BC6E245458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25891" y="207065"/>
            <a:ext cx="1769829" cy="13189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8D48287-018F-E759-88F6-8D0431D9724E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55DC59-D327-85C6-A111-70C68B6D41D2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B34D25-7B70-DD47-8219-EC14A2D2BC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25891" y="207065"/>
            <a:ext cx="1769829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6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D5A2AB-F9E2-F306-7694-B7D9BDB27B2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0265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CDDE31-B47E-39E8-CFAC-7E55D348599D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184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6388" y="2097089"/>
            <a:ext cx="7632703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3368799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70D54A-CC44-1BF0-4CF8-636188BBAC5D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444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0" y="2097089"/>
            <a:ext cx="5437191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5437187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  <a:p>
            <a:r>
              <a:rPr lang="en-GB" noProof="0"/>
              <a:t>Proin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tortor</a:t>
            </a:r>
            <a:r>
              <a:rPr lang="en-GB" noProof="0"/>
              <a:t> </a:t>
            </a:r>
            <a:r>
              <a:rPr lang="en-GB" noProof="0" err="1"/>
              <a:t>risus</a:t>
            </a:r>
            <a:r>
              <a:rPr lang="en-GB" noProof="0"/>
              <a:t>. 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512F13-5D47-FD64-1DE9-3A05ECCB5E4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733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5613" y="2097089"/>
            <a:ext cx="3673478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7200900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  <a:p>
            <a:r>
              <a:rPr lang="en-GB" noProof="0"/>
              <a:t>Proin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tortor</a:t>
            </a:r>
            <a:r>
              <a:rPr lang="en-GB" noProof="0"/>
              <a:t> </a:t>
            </a:r>
            <a:r>
              <a:rPr lang="en-GB" noProof="0" err="1"/>
              <a:t>risus</a:t>
            </a:r>
            <a:r>
              <a:rPr lang="en-GB" noProof="0"/>
              <a:t>. 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Donec </a:t>
            </a:r>
            <a:r>
              <a:rPr lang="en-GB" noProof="0" err="1"/>
              <a:t>rutrum</a:t>
            </a:r>
            <a:r>
              <a:rPr lang="en-GB" noProof="0"/>
              <a:t> </a:t>
            </a:r>
            <a:r>
              <a:rPr lang="en-GB" noProof="0" err="1"/>
              <a:t>congue</a:t>
            </a:r>
            <a:r>
              <a:rPr lang="en-GB" noProof="0"/>
              <a:t> </a:t>
            </a:r>
            <a:r>
              <a:rPr lang="en-GB" noProof="0" err="1"/>
              <a:t>leo</a:t>
            </a:r>
            <a:r>
              <a:rPr lang="en-GB" noProof="0"/>
              <a:t>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malesuada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err="1"/>
              <a:t>Curabitur</a:t>
            </a:r>
            <a:r>
              <a:rPr lang="en-GB" noProof="0"/>
              <a:t> </a:t>
            </a:r>
            <a:r>
              <a:rPr lang="en-GB" noProof="0" err="1"/>
              <a:t>aliquet</a:t>
            </a:r>
            <a:r>
              <a:rPr lang="en-GB" noProof="0"/>
              <a:t> </a:t>
            </a:r>
            <a:r>
              <a:rPr lang="en-GB" noProof="0" err="1"/>
              <a:t>quam</a:t>
            </a:r>
            <a:r>
              <a:rPr lang="en-GB" noProof="0"/>
              <a:t> id dui </a:t>
            </a:r>
            <a:r>
              <a:rPr lang="en-GB" noProof="0" err="1"/>
              <a:t>posuere</a:t>
            </a:r>
            <a:r>
              <a:rPr lang="en-GB" noProof="0"/>
              <a:t> </a:t>
            </a:r>
            <a:r>
              <a:rPr lang="en-GB" noProof="0" err="1"/>
              <a:t>blandit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Proin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tortor</a:t>
            </a:r>
            <a:r>
              <a:rPr lang="en-GB" noProof="0"/>
              <a:t> </a:t>
            </a:r>
            <a:r>
              <a:rPr lang="en-GB" noProof="0" err="1"/>
              <a:t>risus</a:t>
            </a:r>
            <a:r>
              <a:rPr lang="en-GB" noProof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B0D675-CDCD-957C-2EAF-0477619803DB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380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6390" y="441326"/>
            <a:ext cx="7632692" cy="12239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07" y="2097090"/>
            <a:ext cx="11306175" cy="40798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911C2-CB14-73B1-B98D-60E41E95A97B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218042" y="311337"/>
            <a:ext cx="1956783" cy="1458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212F70-90EB-3BAF-E681-A249F7946CBA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250126" y="311337"/>
            <a:ext cx="1956783" cy="145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6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7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5" r:id="rId10"/>
    <p:sldLayoutId id="2147483717" r:id="rId11"/>
    <p:sldLayoutId id="2147483718" r:id="rId12"/>
    <p:sldLayoutId id="2147483719" r:id="rId13"/>
    <p:sldLayoutId id="214748372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2593">
          <p15:clr>
            <a:srgbClr val="F26B43"/>
          </p15:clr>
        </p15:guide>
        <p15:guide id="3" pos="2865">
          <p15:clr>
            <a:srgbClr val="F26B43"/>
          </p15:clr>
        </p15:guide>
        <p15:guide id="4" pos="3704">
          <p15:clr>
            <a:srgbClr val="F26B43"/>
          </p15:clr>
        </p15:guide>
        <p15:guide id="5" pos="3976">
          <p15:clr>
            <a:srgbClr val="F26B43"/>
          </p15:clr>
        </p15:guide>
        <p15:guide id="6" pos="4815">
          <p15:clr>
            <a:srgbClr val="F26B43"/>
          </p15:clr>
        </p15:guide>
        <p15:guide id="7" pos="5087">
          <p15:clr>
            <a:srgbClr val="F26B43"/>
          </p15:clr>
        </p15:guide>
        <p15:guide id="8" pos="7401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1049">
          <p15:clr>
            <a:srgbClr val="F26B43"/>
          </p15:clr>
        </p15:guide>
        <p15:guide id="11" orient="horz" pos="1321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4178">
          <p15:clr>
            <a:srgbClr val="F26B43"/>
          </p15:clr>
        </p15:guide>
        <p15:guide id="14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4D35D-9FB0-95A3-17CD-1754C0D7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517" y="151461"/>
            <a:ext cx="8393483" cy="3792974"/>
          </a:xfrm>
        </p:spPr>
        <p:txBody>
          <a:bodyPr anchor="ctr" anchorCtr="0">
            <a:normAutofit/>
          </a:bodyPr>
          <a:lstStyle/>
          <a:p>
            <a:r>
              <a:rPr lang="en-US" sz="4400" dirty="0"/>
              <a:t>Evaluating the Impact of HIV Self-Test Distribution on HIV Diagnosis and Treatment Initiation Across Health Facilities in Kenya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412643-CC5C-49CA-21E0-EE6B2F198CC8}"/>
              </a:ext>
            </a:extLst>
          </p:cNvPr>
          <p:cNvSpPr txBox="1"/>
          <p:nvPr/>
        </p:nvSpPr>
        <p:spPr>
          <a:xfrm>
            <a:off x="3798517" y="4224722"/>
            <a:ext cx="74149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Kasturi Bhamidipati, Elvis Kirui, Alexandra de Nooy, </a:t>
            </a:r>
          </a:p>
          <a:p>
            <a:r>
              <a:rPr lang="en-US" sz="2000" b="1" i="1" u="sng" dirty="0"/>
              <a:t>Hae-Young Kim</a:t>
            </a:r>
            <a:r>
              <a:rPr lang="en-US" sz="2000" i="1" dirty="0"/>
              <a:t>, Brooke E Nichols, Aliza Monroe-Wise, Cheryl C Johnson, Christine Kisia, Barbara Mambo, Jonah O Magare, Anna </a:t>
            </a:r>
            <a:r>
              <a:rPr lang="en-US" sz="2000" i="1" dirty="0" err="1"/>
              <a:t>Bershetyn</a:t>
            </a:r>
            <a:endParaRPr lang="en-US" sz="2000" i="1" dirty="0"/>
          </a:p>
        </p:txBody>
      </p:sp>
      <p:pic>
        <p:nvPicPr>
          <p:cNvPr id="1026" name="Picture 2" descr="NYU Langone Health - Wikipedia">
            <a:extLst>
              <a:ext uri="{FF2B5EF4-FFF2-40B4-BE49-F238E27FC236}">
                <a16:creationId xmlns:a16="http://schemas.microsoft.com/office/drawing/2014/main" id="{539471D4-DBE2-38B3-31D1-DB3BD8FEB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961" y="6257658"/>
            <a:ext cx="1158623" cy="49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File:WHO logo.svg - Wikimedia Commons">
            <a:extLst>
              <a:ext uri="{FF2B5EF4-FFF2-40B4-BE49-F238E27FC236}">
                <a16:creationId xmlns:a16="http://schemas.microsoft.com/office/drawing/2014/main" id="{6C464C72-B739-4F75-168A-D4BC9A6A4453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256364" y="6195670"/>
            <a:ext cx="584462" cy="640103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7B3336-BF40-36F3-ECAB-49048EAC2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0756" y="6195671"/>
            <a:ext cx="763058" cy="64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44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B736BF-EF2F-718E-9415-3A2B7758D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870" y="297538"/>
            <a:ext cx="9417371" cy="1223964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Comparison of Models Supports Choosing Linear Regression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2C4432-3822-25DC-C90C-6E3EEFB59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204" y="2405046"/>
            <a:ext cx="5993550" cy="36973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8480CF-E6B5-42B1-D6E3-2CC2CCCF0398}"/>
              </a:ext>
            </a:extLst>
          </p:cNvPr>
          <p:cNvSpPr txBox="1"/>
          <p:nvPr/>
        </p:nvSpPr>
        <p:spPr>
          <a:xfrm>
            <a:off x="10352689" y="2559046"/>
            <a:ext cx="18393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Negative Binomial Model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C5E1AE-35C4-401F-2024-CA67F6ABA282}"/>
              </a:ext>
            </a:extLst>
          </p:cNvPr>
          <p:cNvSpPr txBox="1"/>
          <p:nvPr/>
        </p:nvSpPr>
        <p:spPr>
          <a:xfrm>
            <a:off x="10893969" y="4795117"/>
            <a:ext cx="12049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Linear Model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49FC5F-842E-0851-70FE-ECD3119C1C94}"/>
              </a:ext>
            </a:extLst>
          </p:cNvPr>
          <p:cNvSpPr txBox="1"/>
          <p:nvPr/>
        </p:nvSpPr>
        <p:spPr>
          <a:xfrm>
            <a:off x="6096000" y="6102366"/>
            <a:ext cx="6053959" cy="738664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D9D9D6">
                    <a:lumMod val="1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Model Selection: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9D9D6">
                    <a:lumMod val="1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Based on both goodness-of-fit statistics and visual diagnostics, the linear model demonstrated superior performance and was selected for the analysis.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AE83E5A-16A6-587B-24D6-9C62DA2B22CF}"/>
              </a:ext>
            </a:extLst>
          </p:cNvPr>
          <p:cNvSpPr txBox="1">
            <a:spLocks noGrp="1"/>
          </p:cNvSpPr>
          <p:nvPr>
            <p:ph type="body" sz="quarter" idx="17"/>
          </p:nvPr>
        </p:nvSpPr>
        <p:spPr>
          <a:xfrm>
            <a:off x="93176" y="1820783"/>
            <a:ext cx="1200578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D9D9D6">
                    <a:lumMod val="1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Model Fit Assessment: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D9D9D6">
                    <a:lumMod val="1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To evaluate model robustness and ensure appropriate specification, we compared linear regression and negative binomial models using both statistical and visual diagnostics.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 err="1">
              <a:ln>
                <a:noFill/>
              </a:ln>
              <a:solidFill>
                <a:srgbClr val="53565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953C22F5-4160-D713-6B3D-BB34A65F6E17}"/>
              </a:ext>
            </a:extLst>
          </p:cNvPr>
          <p:cNvSpPr txBox="1">
            <a:spLocks/>
          </p:cNvSpPr>
          <p:nvPr/>
        </p:nvSpPr>
        <p:spPr>
          <a:xfrm>
            <a:off x="0" y="2567141"/>
            <a:ext cx="5993549" cy="36263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600"/>
              </a:spcBef>
            </a:pPr>
            <a:r>
              <a:rPr lang="en-US" sz="1400" b="1">
                <a:solidFill>
                  <a:schemeClr val="bg2">
                    <a:lumMod val="10000"/>
                  </a:schemeClr>
                </a:solidFill>
              </a:rPr>
              <a:t>Linear Regression Model:</a:t>
            </a:r>
          </a:p>
          <a:p>
            <a:pPr lvl="1">
              <a:spcBef>
                <a:spcPts val="1600"/>
              </a:spcBef>
            </a:pPr>
            <a:r>
              <a:rPr lang="en-US" sz="1400">
                <a:solidFill>
                  <a:schemeClr val="bg2">
                    <a:lumMod val="10000"/>
                  </a:schemeClr>
                </a:solidFill>
              </a:rPr>
              <a:t>R-squared = 0.4958</a:t>
            </a:r>
          </a:p>
          <a:p>
            <a:pPr lvl="1">
              <a:spcBef>
                <a:spcPts val="1600"/>
              </a:spcBef>
            </a:pPr>
            <a:r>
              <a:rPr lang="en-US" sz="1400">
                <a:solidFill>
                  <a:schemeClr val="bg2">
                    <a:lumMod val="10000"/>
                  </a:schemeClr>
                </a:solidFill>
              </a:rPr>
              <a:t>Explains approximately 50% of the variance in the outcome variable</a:t>
            </a:r>
          </a:p>
          <a:p>
            <a:pPr lvl="1">
              <a:spcBef>
                <a:spcPts val="1600"/>
              </a:spcBef>
            </a:pPr>
            <a:r>
              <a:rPr lang="en-US" sz="1400">
                <a:solidFill>
                  <a:schemeClr val="bg2">
                    <a:lumMod val="10000"/>
                  </a:schemeClr>
                </a:solidFill>
              </a:rPr>
              <a:t>Indicates a reasonably strong linear association between predictors and outcome</a:t>
            </a:r>
          </a:p>
          <a:p>
            <a:pPr>
              <a:spcBef>
                <a:spcPts val="1600"/>
              </a:spcBef>
            </a:pPr>
            <a:r>
              <a:rPr lang="en-US" sz="1400" b="1">
                <a:solidFill>
                  <a:schemeClr val="bg2">
                    <a:lumMod val="10000"/>
                  </a:schemeClr>
                </a:solidFill>
              </a:rPr>
              <a:t>Negative Binomial Model:</a:t>
            </a:r>
          </a:p>
          <a:p>
            <a:pPr lvl="1">
              <a:spcBef>
                <a:spcPts val="1600"/>
              </a:spcBef>
            </a:pPr>
            <a:r>
              <a:rPr lang="en-US" sz="1400">
                <a:solidFill>
                  <a:schemeClr val="bg2">
                    <a:lumMod val="10000"/>
                  </a:schemeClr>
                </a:solidFill>
              </a:rPr>
              <a:t>Pearson Chi-square = 17,151.91, df = 7,124, p &lt; 0.001</a:t>
            </a:r>
          </a:p>
          <a:p>
            <a:pPr lvl="1">
              <a:spcBef>
                <a:spcPts val="1600"/>
              </a:spcBef>
            </a:pPr>
            <a:r>
              <a:rPr lang="en-US" sz="1400">
                <a:solidFill>
                  <a:schemeClr val="bg2">
                    <a:lumMod val="10000"/>
                  </a:schemeClr>
                </a:solidFill>
              </a:rPr>
              <a:t>Significant overdispersion and poor fit; predicted counts diverge substantially from observed values</a:t>
            </a:r>
          </a:p>
          <a:p>
            <a:pPr>
              <a:spcBef>
                <a:spcPts val="1600"/>
              </a:spcBef>
            </a:pPr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77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7BDDB-A508-7902-0866-32870C526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1">
            <a:extLst>
              <a:ext uri="{FF2B5EF4-FFF2-40B4-BE49-F238E27FC236}">
                <a16:creationId xmlns:a16="http://schemas.microsoft.com/office/drawing/2014/main" id="{A63CE988-C46F-982C-C5FE-1CF19814B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100" y="382078"/>
            <a:ext cx="9449583" cy="434812"/>
          </a:xfrm>
        </p:spPr>
        <p:txBody>
          <a:bodyPr>
            <a:noAutofit/>
          </a:bodyPr>
          <a:lstStyle/>
          <a:p>
            <a:r>
              <a:rPr lang="en-GB" sz="2800" dirty="0"/>
              <a:t>Outcome: HIV+ per 100 Self-Tests Distributed</a:t>
            </a:r>
          </a:p>
        </p:txBody>
      </p:sp>
      <p:pic>
        <p:nvPicPr>
          <p:cNvPr id="3" name="Picture 2" descr="NYU Langone Health - Wikipedia">
            <a:extLst>
              <a:ext uri="{FF2B5EF4-FFF2-40B4-BE49-F238E27FC236}">
                <a16:creationId xmlns:a16="http://schemas.microsoft.com/office/drawing/2014/main" id="{D6AEB48A-EB73-C71A-418F-2BEA234F8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671" y="6352102"/>
            <a:ext cx="1024913" cy="43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C08FD55-1733-16B2-FE9D-A62E5A7BF5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622711"/>
              </p:ext>
            </p:extLst>
          </p:nvPr>
        </p:nvGraphicFramePr>
        <p:xfrm>
          <a:off x="2743201" y="1117406"/>
          <a:ext cx="8134350" cy="49341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58545">
                  <a:extLst>
                    <a:ext uri="{9D8B030D-6E8A-4147-A177-3AD203B41FA5}">
                      <a16:colId xmlns:a16="http://schemas.microsoft.com/office/drawing/2014/main" val="1407505733"/>
                    </a:ext>
                  </a:extLst>
                </a:gridCol>
                <a:gridCol w="1395161">
                  <a:extLst>
                    <a:ext uri="{9D8B030D-6E8A-4147-A177-3AD203B41FA5}">
                      <a16:colId xmlns:a16="http://schemas.microsoft.com/office/drawing/2014/main" val="3913102728"/>
                    </a:ext>
                  </a:extLst>
                </a:gridCol>
                <a:gridCol w="1395161">
                  <a:extLst>
                    <a:ext uri="{9D8B030D-6E8A-4147-A177-3AD203B41FA5}">
                      <a16:colId xmlns:a16="http://schemas.microsoft.com/office/drawing/2014/main" val="3448328230"/>
                    </a:ext>
                  </a:extLst>
                </a:gridCol>
                <a:gridCol w="1395161">
                  <a:extLst>
                    <a:ext uri="{9D8B030D-6E8A-4147-A177-3AD203B41FA5}">
                      <a16:colId xmlns:a16="http://schemas.microsoft.com/office/drawing/2014/main" val="183370516"/>
                    </a:ext>
                  </a:extLst>
                </a:gridCol>
                <a:gridCol w="1395161">
                  <a:extLst>
                    <a:ext uri="{9D8B030D-6E8A-4147-A177-3AD203B41FA5}">
                      <a16:colId xmlns:a16="http://schemas.microsoft.com/office/drawing/2014/main" val="3625882135"/>
                    </a:ext>
                  </a:extLst>
                </a:gridCol>
                <a:gridCol w="1395161">
                  <a:extLst>
                    <a:ext uri="{9D8B030D-6E8A-4147-A177-3AD203B41FA5}">
                      <a16:colId xmlns:a16="http://schemas.microsoft.com/office/drawing/2014/main" val="4215527130"/>
                    </a:ext>
                  </a:extLst>
                </a:gridCol>
              </a:tblGrid>
              <a:tr h="494093">
                <a:tc rowSpan="2">
                  <a:txBody>
                    <a:bodyPr/>
                    <a:lstStyle/>
                    <a:p>
                      <a:pPr marL="0" marR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Unadjusted Model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Estimate (95% CI)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113220"/>
                  </a:ext>
                </a:extLst>
              </a:tr>
              <a:tr h="290643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2020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2021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2022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2023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78300884"/>
                  </a:ext>
                </a:extLst>
              </a:tr>
              <a:tr h="6684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Overall</a:t>
                      </a:r>
                      <a:endParaRPr lang="en-US" sz="1400" i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11.2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(10.6, 11.9)*</a:t>
                      </a: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13.6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(12.7, 14.4)*</a:t>
                      </a: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14.6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(14.0, 15.2)*</a:t>
                      </a: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12.4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(12.0, 13.0)*</a:t>
                      </a: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14.9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(14.5, 15.4)*</a:t>
                      </a: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171512"/>
                  </a:ext>
                </a:extLst>
              </a:tr>
              <a:tr h="49409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Men</a:t>
                      </a:r>
                      <a:endParaRPr lang="en-US" sz="1400" i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4.5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(4.3, 4.8)*</a:t>
                      </a: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5.0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(4.7, 5.2)*</a:t>
                      </a: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5.9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(5.7, 6.1)*</a:t>
                      </a: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4.7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(4.5, 4.9)*</a:t>
                      </a: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5.5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(5.3, 5.7)*</a:t>
                      </a: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40578"/>
                  </a:ext>
                </a:extLst>
              </a:tr>
              <a:tr h="49409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Women</a:t>
                      </a:r>
                      <a:endParaRPr lang="en-US" sz="1400" i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6.7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(6.3, 7.1)*</a:t>
                      </a: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8.6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(7.9, 9.3)*</a:t>
                      </a: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8.7</a:t>
                      </a:r>
                    </a:p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(8.3, 9.0)*</a:t>
                      </a: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7.7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(7.4, 8.1)*</a:t>
                      </a: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9.4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(9.1, 9.7)*</a:t>
                      </a: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14651"/>
                  </a:ext>
                </a:extLst>
              </a:tr>
              <a:tr h="494093">
                <a:tc rowSpan="2">
                  <a:txBody>
                    <a:bodyPr/>
                    <a:lstStyle/>
                    <a:p>
                      <a:pPr marL="0" marR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Adjusting for facility-based HIV tests and prevalence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Estimate (95% CI)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9667144"/>
                  </a:ext>
                </a:extLst>
              </a:tr>
              <a:tr h="333837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2019</a:t>
                      </a:r>
                    </a:p>
                  </a:txBody>
                  <a:tcPr anchor="ctr">
                    <a:solidFill>
                      <a:srgbClr val="EDCB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2020</a:t>
                      </a:r>
                    </a:p>
                  </a:txBody>
                  <a:tcPr anchor="ctr">
                    <a:solidFill>
                      <a:srgbClr val="EDCB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2021</a:t>
                      </a:r>
                    </a:p>
                  </a:txBody>
                  <a:tcPr anchor="ctr">
                    <a:solidFill>
                      <a:srgbClr val="EDCB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2022</a:t>
                      </a:r>
                    </a:p>
                  </a:txBody>
                  <a:tcPr anchor="ctr">
                    <a:solidFill>
                      <a:srgbClr val="EDCB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2023</a:t>
                      </a:r>
                    </a:p>
                  </a:txBody>
                  <a:tcPr anchor="ctr">
                    <a:solidFill>
                      <a:srgbClr val="EDCB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097826"/>
                  </a:ext>
                </a:extLst>
              </a:tr>
              <a:tr h="49409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Overall</a:t>
                      </a:r>
                      <a:endParaRPr lang="en-US" sz="1400" i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3.0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(2.5, 3.4)*</a:t>
                      </a: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6.0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(5.2, 6.9)*</a:t>
                      </a: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5.2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(4.7, 5.7)*</a:t>
                      </a: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3.3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(2.9, 3.8)*</a:t>
                      </a: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5.0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(4.6, 5.4)*</a:t>
                      </a: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482206"/>
                  </a:ext>
                </a:extLst>
              </a:tr>
              <a:tr h="49409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Men</a:t>
                      </a:r>
                      <a:endParaRPr lang="en-US" sz="1400" i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1.5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(1.3, 1.7)*</a:t>
                      </a:r>
                      <a:endParaRPr lang="en-US" sz="14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1.8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(1.6, 2.0)*</a:t>
                      </a:r>
                      <a:endParaRPr lang="en-US" sz="14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2.3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(2.1, 2.5)*</a:t>
                      </a:r>
                      <a:endParaRPr lang="en-US" sz="14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2.3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(2.1, 2.5)*</a:t>
                      </a:r>
                      <a:endParaRPr lang="en-US" sz="14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2.7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(2.6, 2.9)*</a:t>
                      </a:r>
                      <a:endParaRPr lang="en-US" sz="14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912820"/>
                  </a:ext>
                </a:extLst>
              </a:tr>
              <a:tr h="49409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Women</a:t>
                      </a:r>
                      <a:endParaRPr lang="en-US" sz="1400" i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1.8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(1.6, 1.7)*</a:t>
                      </a:r>
                      <a:endParaRPr lang="en-US" sz="14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4.8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(4.0, 5.6)*</a:t>
                      </a:r>
                      <a:endParaRPr lang="en-US" sz="14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3.9</a:t>
                      </a:r>
                    </a:p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(3.6, 4.3)*</a:t>
                      </a:r>
                      <a:endParaRPr lang="en-US" sz="14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2.5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(2.2, 2.8)*</a:t>
                      </a:r>
                      <a:endParaRPr lang="en-US" sz="14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3.8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(3.5, 4.0)*</a:t>
                      </a:r>
                      <a:endParaRPr lang="en-US" sz="14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3161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02F1EA5-1E6B-8C9E-8B34-8F6EF1A8FDF9}"/>
              </a:ext>
            </a:extLst>
          </p:cNvPr>
          <p:cNvSpPr txBox="1"/>
          <p:nvPr/>
        </p:nvSpPr>
        <p:spPr>
          <a:xfrm>
            <a:off x="2743201" y="6183534"/>
            <a:ext cx="562641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1" u="none" strike="noStrike" kern="1200" cap="none" spc="0" normalizeH="0" baseline="0" noProof="0" dirty="0">
                <a:ln>
                  <a:noFill/>
                </a:ln>
                <a:solidFill>
                  <a:srgbClr val="D9D9D6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*p-value &lt; 0.001</a:t>
            </a:r>
          </a:p>
        </p:txBody>
      </p:sp>
    </p:spTree>
    <p:extLst>
      <p:ext uri="{BB962C8B-B14F-4D97-AF65-F5344CB8AC3E}">
        <p14:creationId xmlns:p14="http://schemas.microsoft.com/office/powerpoint/2010/main" val="2877152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91954-DCC8-3C08-3B02-9D8F7336E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1">
            <a:extLst>
              <a:ext uri="{FF2B5EF4-FFF2-40B4-BE49-F238E27FC236}">
                <a16:creationId xmlns:a16="http://schemas.microsoft.com/office/drawing/2014/main" id="{0E42B00F-A0ED-3CF4-CC48-106A86746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100" y="295274"/>
            <a:ext cx="9792484" cy="521615"/>
          </a:xfrm>
        </p:spPr>
        <p:txBody>
          <a:bodyPr>
            <a:noAutofit/>
          </a:bodyPr>
          <a:lstStyle/>
          <a:p>
            <a:r>
              <a:rPr lang="en-GB" sz="2400" dirty="0"/>
              <a:t>Outcome: </a:t>
            </a:r>
            <a:r>
              <a:rPr lang="en-US" sz="2400" dirty="0"/>
              <a:t>ART Initiations per 100 Self Tests Distributed </a:t>
            </a:r>
            <a:endParaRPr lang="en-GB" sz="2400" dirty="0"/>
          </a:p>
        </p:txBody>
      </p:sp>
      <p:pic>
        <p:nvPicPr>
          <p:cNvPr id="3" name="Picture 2" descr="NYU Langone Health - Wikipedia">
            <a:extLst>
              <a:ext uri="{FF2B5EF4-FFF2-40B4-BE49-F238E27FC236}">
                <a16:creationId xmlns:a16="http://schemas.microsoft.com/office/drawing/2014/main" id="{48374E86-C3BF-5851-7360-9CFBBD1F4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671" y="6352102"/>
            <a:ext cx="1024913" cy="43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727C0A-8AC4-376F-437F-B72427B88DEA}"/>
              </a:ext>
            </a:extLst>
          </p:cNvPr>
          <p:cNvSpPr txBox="1"/>
          <p:nvPr/>
        </p:nvSpPr>
        <p:spPr>
          <a:xfrm>
            <a:off x="2743201" y="6183534"/>
            <a:ext cx="562641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1" u="none" strike="noStrike" kern="1200" cap="none" spc="0" normalizeH="0" baseline="0" noProof="0" dirty="0">
                <a:ln>
                  <a:noFill/>
                </a:ln>
                <a:solidFill>
                  <a:srgbClr val="D9D9D6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*p-value &lt; 0.001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BF5A64E-891F-3E0D-D4EE-17FB7A11C9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563957"/>
              </p:ext>
            </p:extLst>
          </p:nvPr>
        </p:nvGraphicFramePr>
        <p:xfrm>
          <a:off x="2743201" y="948224"/>
          <a:ext cx="8349816" cy="52353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89231">
                  <a:extLst>
                    <a:ext uri="{9D8B030D-6E8A-4147-A177-3AD203B41FA5}">
                      <a16:colId xmlns:a16="http://schemas.microsoft.com/office/drawing/2014/main" val="1407505733"/>
                    </a:ext>
                  </a:extLst>
                </a:gridCol>
                <a:gridCol w="1432117">
                  <a:extLst>
                    <a:ext uri="{9D8B030D-6E8A-4147-A177-3AD203B41FA5}">
                      <a16:colId xmlns:a16="http://schemas.microsoft.com/office/drawing/2014/main" val="3913102728"/>
                    </a:ext>
                  </a:extLst>
                </a:gridCol>
                <a:gridCol w="1432117">
                  <a:extLst>
                    <a:ext uri="{9D8B030D-6E8A-4147-A177-3AD203B41FA5}">
                      <a16:colId xmlns:a16="http://schemas.microsoft.com/office/drawing/2014/main" val="3448328230"/>
                    </a:ext>
                  </a:extLst>
                </a:gridCol>
                <a:gridCol w="1432117">
                  <a:extLst>
                    <a:ext uri="{9D8B030D-6E8A-4147-A177-3AD203B41FA5}">
                      <a16:colId xmlns:a16="http://schemas.microsoft.com/office/drawing/2014/main" val="183370516"/>
                    </a:ext>
                  </a:extLst>
                </a:gridCol>
                <a:gridCol w="1432117">
                  <a:extLst>
                    <a:ext uri="{9D8B030D-6E8A-4147-A177-3AD203B41FA5}">
                      <a16:colId xmlns:a16="http://schemas.microsoft.com/office/drawing/2014/main" val="3625882135"/>
                    </a:ext>
                  </a:extLst>
                </a:gridCol>
                <a:gridCol w="1432117">
                  <a:extLst>
                    <a:ext uri="{9D8B030D-6E8A-4147-A177-3AD203B41FA5}">
                      <a16:colId xmlns:a16="http://schemas.microsoft.com/office/drawing/2014/main" val="2377804518"/>
                    </a:ext>
                  </a:extLst>
                </a:gridCol>
              </a:tblGrid>
              <a:tr h="524427">
                <a:tc rowSpan="2">
                  <a:txBody>
                    <a:bodyPr/>
                    <a:lstStyle/>
                    <a:p>
                      <a:pPr marL="0" marR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Unadjusted Model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Estimate (95% CI)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113220"/>
                  </a:ext>
                </a:extLst>
              </a:tr>
              <a:tr h="590591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2020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2021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2022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2023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78300884"/>
                  </a:ext>
                </a:extLst>
              </a:tr>
              <a:tr h="5244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Overall</a:t>
                      </a:r>
                      <a:endParaRPr lang="en-US" sz="1400" i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13.4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(12.6, 14.2)*</a:t>
                      </a: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13.8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(13.1, 14.5)*</a:t>
                      </a: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15.8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(15.2, 16.5)*</a:t>
                      </a: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13.1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(12.5, 13.7)*</a:t>
                      </a: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16.1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(15.7, 16.6)*</a:t>
                      </a:r>
                    </a:p>
                  </a:txBody>
                  <a:tcPr>
                    <a:solidFill>
                      <a:srgbClr val="F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171512"/>
                  </a:ext>
                </a:extLst>
              </a:tr>
              <a:tr h="5244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Men</a:t>
                      </a:r>
                      <a:endParaRPr lang="en-US" sz="1400" i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5.0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(4.7, 5.3)*</a:t>
                      </a: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4.6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(4.4, 4.9)*</a:t>
                      </a: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5.5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(5.3, 5.8)*</a:t>
                      </a: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4.6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(4.4, 4.8)*</a:t>
                      </a: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5.7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(5.6, 5.9)*</a:t>
                      </a:r>
                    </a:p>
                  </a:txBody>
                  <a:tcPr>
                    <a:solidFill>
                      <a:srgbClr val="F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40578"/>
                  </a:ext>
                </a:extLst>
              </a:tr>
              <a:tr h="5244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Women</a:t>
                      </a:r>
                      <a:endParaRPr lang="en-US" sz="1400" i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8.4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(7.9, 8.9)*</a:t>
                      </a: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9.2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(8.7, 10.0)*</a:t>
                      </a: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10.3</a:t>
                      </a:r>
                    </a:p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(9.9, 10.7)*</a:t>
                      </a: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8.5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(8.1, 8.9)*</a:t>
                      </a: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10.4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(10.1, 10.7)*</a:t>
                      </a:r>
                    </a:p>
                  </a:txBody>
                  <a:tcPr>
                    <a:solidFill>
                      <a:srgbClr val="F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14651"/>
                  </a:ext>
                </a:extLst>
              </a:tr>
              <a:tr h="524427">
                <a:tc rowSpan="2">
                  <a:txBody>
                    <a:bodyPr/>
                    <a:lstStyle/>
                    <a:p>
                      <a:pPr marL="0" marR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Adjusting for facility-based HIV tests and prevalence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Estimate (95% CI)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9667144"/>
                  </a:ext>
                </a:extLst>
              </a:tr>
              <a:tr h="449303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2019</a:t>
                      </a:r>
                    </a:p>
                  </a:txBody>
                  <a:tcPr anchor="ctr">
                    <a:solidFill>
                      <a:srgbClr val="EDCB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2020</a:t>
                      </a:r>
                    </a:p>
                  </a:txBody>
                  <a:tcPr anchor="ctr">
                    <a:solidFill>
                      <a:srgbClr val="EDCB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2021</a:t>
                      </a:r>
                    </a:p>
                  </a:txBody>
                  <a:tcPr anchor="ctr">
                    <a:solidFill>
                      <a:srgbClr val="EDCB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2022</a:t>
                      </a:r>
                    </a:p>
                  </a:txBody>
                  <a:tcPr anchor="ctr">
                    <a:solidFill>
                      <a:srgbClr val="EDCB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2023</a:t>
                      </a:r>
                    </a:p>
                  </a:txBody>
                  <a:tcPr anchor="ctr">
                    <a:solidFill>
                      <a:srgbClr val="EDCB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097826"/>
                  </a:ext>
                </a:extLst>
              </a:tr>
              <a:tr h="5244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Overall</a:t>
                      </a:r>
                      <a:endParaRPr lang="en-US" sz="1400" i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4.7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(4.0, 5.4)*</a:t>
                      </a: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5.4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(4.9, 6.1)*</a:t>
                      </a: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6.7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(6.0, 7.3)*</a:t>
                      </a: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3.6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(3.0, 4.2)*</a:t>
                      </a: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6.1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(5.7, 6.6)*</a:t>
                      </a:r>
                    </a:p>
                  </a:txBody>
                  <a:tcPr>
                    <a:solidFill>
                      <a:srgbClr val="F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482206"/>
                  </a:ext>
                </a:extLst>
              </a:tr>
              <a:tr h="5244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Men</a:t>
                      </a:r>
                      <a:endParaRPr lang="en-US" sz="1400" i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2.3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(2.0, 2.6)*</a:t>
                      </a:r>
                      <a:endParaRPr lang="en-US" sz="14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1.7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(1.5, 1.9)*</a:t>
                      </a:r>
                      <a:endParaRPr lang="en-US" sz="14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2.4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(2.2, 2.6)*</a:t>
                      </a:r>
                      <a:endParaRPr lang="en-US" sz="14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2.3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(2.0, 2.5)*</a:t>
                      </a:r>
                      <a:endParaRPr lang="en-US" sz="14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3.0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(2.8, 3.2)*</a:t>
                      </a:r>
                      <a:endParaRPr lang="en-US" sz="14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912820"/>
                  </a:ext>
                </a:extLst>
              </a:tr>
              <a:tr h="5244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Women</a:t>
                      </a:r>
                      <a:endParaRPr lang="en-US" sz="1400" i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2.8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(2.3, 3.3)*</a:t>
                      </a:r>
                      <a:endParaRPr lang="en-US" sz="14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4.6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(4.2, 5.0)*</a:t>
                      </a:r>
                      <a:endParaRPr lang="en-US" sz="14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5.4</a:t>
                      </a:r>
                    </a:p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(5.0, 5.8)*</a:t>
                      </a:r>
                      <a:endParaRPr lang="en-US" sz="14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2.9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(2.5, 3.3)*</a:t>
                      </a:r>
                      <a:endParaRPr lang="en-US" sz="14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4.7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(4.4, 5.0)*</a:t>
                      </a:r>
                      <a:endParaRPr lang="en-US" sz="14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31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704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9FCCE-AAD7-5055-C51A-77CE22F6A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1">
            <a:extLst>
              <a:ext uri="{FF2B5EF4-FFF2-40B4-BE49-F238E27FC236}">
                <a16:creationId xmlns:a16="http://schemas.microsoft.com/office/drawing/2014/main" id="{E15123CE-9E02-9547-432E-9DF38C1F6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100" y="382078"/>
            <a:ext cx="9449583" cy="434812"/>
          </a:xfrm>
        </p:spPr>
        <p:txBody>
          <a:bodyPr>
            <a:noAutofit/>
          </a:bodyPr>
          <a:lstStyle/>
          <a:p>
            <a:r>
              <a:rPr lang="en-GB" sz="2800" dirty="0"/>
              <a:t>Outcome: HIV+ per 100 Self-Tests Distributed</a:t>
            </a:r>
          </a:p>
        </p:txBody>
      </p:sp>
      <p:pic>
        <p:nvPicPr>
          <p:cNvPr id="3" name="Picture 2" descr="NYU Langone Health - Wikipedia">
            <a:extLst>
              <a:ext uri="{FF2B5EF4-FFF2-40B4-BE49-F238E27FC236}">
                <a16:creationId xmlns:a16="http://schemas.microsoft.com/office/drawing/2014/main" id="{27B3B46E-7428-AA52-8FA1-BA27455BB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671" y="6352102"/>
            <a:ext cx="1024913" cy="43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327493-0E5B-910B-FA95-DDBACEF980CF}"/>
              </a:ext>
            </a:extLst>
          </p:cNvPr>
          <p:cNvSpPr txBox="1"/>
          <p:nvPr/>
        </p:nvSpPr>
        <p:spPr>
          <a:xfrm>
            <a:off x="2609851" y="6423314"/>
            <a:ext cx="5626419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1" u="none" strike="noStrike" kern="1200" cap="none" spc="0" normalizeH="0" baseline="0" noProof="0" dirty="0">
                <a:ln>
                  <a:noFill/>
                </a:ln>
                <a:solidFill>
                  <a:srgbClr val="D9D9D6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*p-value &lt; 0.001</a:t>
            </a:r>
          </a:p>
        </p:txBody>
      </p:sp>
      <p:graphicFrame>
        <p:nvGraphicFramePr>
          <p:cNvPr id="2" name="Content Placeholder 8">
            <a:extLst>
              <a:ext uri="{FF2B5EF4-FFF2-40B4-BE49-F238E27FC236}">
                <a16:creationId xmlns:a16="http://schemas.microsoft.com/office/drawing/2014/main" id="{E80B43C4-81AA-ECA9-EE6A-655C653FE3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5846504"/>
              </p:ext>
            </p:extLst>
          </p:nvPr>
        </p:nvGraphicFramePr>
        <p:xfrm>
          <a:off x="85334" y="1716807"/>
          <a:ext cx="12021332" cy="426913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12987">
                  <a:extLst>
                    <a:ext uri="{9D8B030D-6E8A-4147-A177-3AD203B41FA5}">
                      <a16:colId xmlns:a16="http://schemas.microsoft.com/office/drawing/2014/main" val="4028631309"/>
                    </a:ext>
                  </a:extLst>
                </a:gridCol>
                <a:gridCol w="1048211">
                  <a:extLst>
                    <a:ext uri="{9D8B030D-6E8A-4147-A177-3AD203B41FA5}">
                      <a16:colId xmlns:a16="http://schemas.microsoft.com/office/drawing/2014/main" val="3592661111"/>
                    </a:ext>
                  </a:extLst>
                </a:gridCol>
                <a:gridCol w="1060854">
                  <a:extLst>
                    <a:ext uri="{9D8B030D-6E8A-4147-A177-3AD203B41FA5}">
                      <a16:colId xmlns:a16="http://schemas.microsoft.com/office/drawing/2014/main" val="196687108"/>
                    </a:ext>
                  </a:extLst>
                </a:gridCol>
                <a:gridCol w="1062410">
                  <a:extLst>
                    <a:ext uri="{9D8B030D-6E8A-4147-A177-3AD203B41FA5}">
                      <a16:colId xmlns:a16="http://schemas.microsoft.com/office/drawing/2014/main" val="341895945"/>
                    </a:ext>
                  </a:extLst>
                </a:gridCol>
                <a:gridCol w="1062410">
                  <a:extLst>
                    <a:ext uri="{9D8B030D-6E8A-4147-A177-3AD203B41FA5}">
                      <a16:colId xmlns:a16="http://schemas.microsoft.com/office/drawing/2014/main" val="4243269269"/>
                    </a:ext>
                  </a:extLst>
                </a:gridCol>
                <a:gridCol w="1062410">
                  <a:extLst>
                    <a:ext uri="{9D8B030D-6E8A-4147-A177-3AD203B41FA5}">
                      <a16:colId xmlns:a16="http://schemas.microsoft.com/office/drawing/2014/main" val="2843749540"/>
                    </a:ext>
                  </a:extLst>
                </a:gridCol>
                <a:gridCol w="1062410">
                  <a:extLst>
                    <a:ext uri="{9D8B030D-6E8A-4147-A177-3AD203B41FA5}">
                      <a16:colId xmlns:a16="http://schemas.microsoft.com/office/drawing/2014/main" val="3787660800"/>
                    </a:ext>
                  </a:extLst>
                </a:gridCol>
                <a:gridCol w="1062410">
                  <a:extLst>
                    <a:ext uri="{9D8B030D-6E8A-4147-A177-3AD203B41FA5}">
                      <a16:colId xmlns:a16="http://schemas.microsoft.com/office/drawing/2014/main" val="2177906025"/>
                    </a:ext>
                  </a:extLst>
                </a:gridCol>
                <a:gridCol w="1062410">
                  <a:extLst>
                    <a:ext uri="{9D8B030D-6E8A-4147-A177-3AD203B41FA5}">
                      <a16:colId xmlns:a16="http://schemas.microsoft.com/office/drawing/2014/main" val="1797821639"/>
                    </a:ext>
                  </a:extLst>
                </a:gridCol>
                <a:gridCol w="1062410">
                  <a:extLst>
                    <a:ext uri="{9D8B030D-6E8A-4147-A177-3AD203B41FA5}">
                      <a16:colId xmlns:a16="http://schemas.microsoft.com/office/drawing/2014/main" val="2673786503"/>
                    </a:ext>
                  </a:extLst>
                </a:gridCol>
                <a:gridCol w="1062410">
                  <a:extLst>
                    <a:ext uri="{9D8B030D-6E8A-4147-A177-3AD203B41FA5}">
                      <a16:colId xmlns:a16="http://schemas.microsoft.com/office/drawing/2014/main" val="137011679"/>
                    </a:ext>
                  </a:extLst>
                </a:gridCol>
              </a:tblGrid>
              <a:tr h="498121">
                <a:tc rowSpan="2">
                  <a:txBody>
                    <a:bodyPr/>
                    <a:lstStyle/>
                    <a:p>
                      <a:pPr marL="0" marR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Unadjusted Model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Estimate (95% CI)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Adjusting for facility-based HIV tests &amp; prevalence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Estimate (95% CI)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8534778"/>
                  </a:ext>
                </a:extLst>
              </a:tr>
              <a:tr h="243135">
                <a:tc v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2020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2021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2022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2023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2019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2020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2021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2022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2023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26104872"/>
                  </a:ext>
                </a:extLst>
              </a:tr>
              <a:tr h="5673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Men, ≤19 (yrs)</a:t>
                      </a: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0.2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(0.2, 0.2)*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0.2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(0.2, 0.3)*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0.3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(0.3, 0.3)*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0.2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(0.2, 0.3)*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0.3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(0.3, 0.3)*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0.1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(0.1, 0.1)*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0.1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(0.1, 0.2)*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0.2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(0.2, 0.2)*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0.2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(0.1, 0.2)*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0.2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(0.2, 0.2)*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964068"/>
                  </a:ext>
                </a:extLst>
              </a:tr>
              <a:tr h="5673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Men, 20-24 (yrs)</a:t>
                      </a: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0.3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(0.3, 0.3)*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0.3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(0.3, 0.4)*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0.3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(0.3, 0.3)*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0.2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(0.2, 0.3)*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0.3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(0.3, 0.4)*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0.1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((0.1, 0.1)*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0.2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(0.2, 0.2)*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0.1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(0.1, 0.2)*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0.2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(0.1, 0.2)*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0.2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(0.2, 0.2)*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195401"/>
                  </a:ext>
                </a:extLst>
              </a:tr>
              <a:tr h="56731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Men, 25+ (yrs)</a:t>
                      </a: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4.1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(3.8, 4.3)*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4.4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(4.2, 4.6)*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5.3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(5.1, 5.5)*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4.2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(4.0, 4.4)*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4.8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(4.7, 5.0)*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1.0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(0.9, 1.2)*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1.5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(1.4, 1.7)*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2.0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(1.8, 2.2)*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1.7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(1.6, 1.9)*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2.5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(2.4, 2.7)*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233679"/>
                  </a:ext>
                </a:extLst>
              </a:tr>
              <a:tr h="5673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Women, ≤19 (yrs)</a:t>
                      </a: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0.6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(0.6, 0.7)*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0.7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(0.6, 0.7)*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0.7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(0.7, 0.8)*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0.6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(0.6, 0.7)*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0.9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(0.8, 0.9)*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0.3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(0.3, 0.4)*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0.5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(0.4, 0.5)*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0.5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(0.5, 0.5)*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0.4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(0.4, 0.4)*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0.5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(0.4, 0.5)*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072037"/>
                  </a:ext>
                </a:extLst>
              </a:tr>
              <a:tr h="5673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Women, 20-24 (yrs)</a:t>
                      </a: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1.0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(1.0, 1.1)*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1.2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(1.1, 1.2)*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1.3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(1.2, 1.4)*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1.2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(1.1, 1.2)*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1.5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(1.5, 1.6)*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0.3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(0.3, 0.4)*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0.8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(0.7, 0.8)*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0.8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(0.7, 0.8)*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0.6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(0.5, 0.6)*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0.7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(0.7, 0.8)*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968373"/>
                  </a:ext>
                </a:extLst>
              </a:tr>
              <a:tr h="56731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Women, 25+ (yrs)</a:t>
                      </a: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5.0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(4.7, 5.4)*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6.7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(6.0, 7.4)*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6.7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(6.4, 7.0)*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5.9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(5.7, 6.2)*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7.0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(6.8, 7.2)*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1.3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(1.0, 1.5)*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3.7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(3.0, 4.5)*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2.8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(2.5, 3.0)*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1.5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(1.3, 1.8)*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2.9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(2.7, 3.1)*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778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668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3BE88-6CD4-2272-A20C-EF0EEFF7F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1">
            <a:extLst>
              <a:ext uri="{FF2B5EF4-FFF2-40B4-BE49-F238E27FC236}">
                <a16:creationId xmlns:a16="http://schemas.microsoft.com/office/drawing/2014/main" id="{E65D5C0A-BE52-FCE6-5491-77E8E160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100" y="295274"/>
            <a:ext cx="9792484" cy="521615"/>
          </a:xfrm>
        </p:spPr>
        <p:txBody>
          <a:bodyPr>
            <a:noAutofit/>
          </a:bodyPr>
          <a:lstStyle/>
          <a:p>
            <a:r>
              <a:rPr lang="en-GB" sz="2400" dirty="0"/>
              <a:t>Outcome: </a:t>
            </a:r>
            <a:r>
              <a:rPr lang="en-US" sz="2400" dirty="0"/>
              <a:t>ART Initiations per 100 Self Tests Distributed </a:t>
            </a:r>
            <a:endParaRPr lang="en-GB" sz="2400" dirty="0"/>
          </a:p>
        </p:txBody>
      </p:sp>
      <p:pic>
        <p:nvPicPr>
          <p:cNvPr id="3" name="Picture 2" descr="NYU Langone Health - Wikipedia">
            <a:extLst>
              <a:ext uri="{FF2B5EF4-FFF2-40B4-BE49-F238E27FC236}">
                <a16:creationId xmlns:a16="http://schemas.microsoft.com/office/drawing/2014/main" id="{F7F6FAA1-7949-19BD-44DA-28E72AB6B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671" y="6352102"/>
            <a:ext cx="1024913" cy="43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F9A117-510F-47A6-0F7D-596BAB5102A2}"/>
              </a:ext>
            </a:extLst>
          </p:cNvPr>
          <p:cNvSpPr txBox="1"/>
          <p:nvPr/>
        </p:nvSpPr>
        <p:spPr>
          <a:xfrm>
            <a:off x="2505076" y="6352102"/>
            <a:ext cx="5626419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1" u="none" strike="noStrike" kern="1200" cap="none" spc="0" normalizeH="0" baseline="0" noProof="0" dirty="0">
                <a:ln>
                  <a:noFill/>
                </a:ln>
                <a:solidFill>
                  <a:srgbClr val="D9D9D6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*p-value &lt; 0.001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2B36DCD5-9C84-48F5-98AA-A6C05F3A20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389610"/>
              </p:ext>
            </p:extLst>
          </p:nvPr>
        </p:nvGraphicFramePr>
        <p:xfrm>
          <a:off x="152400" y="1752600"/>
          <a:ext cx="11887200" cy="42129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97221">
                  <a:extLst>
                    <a:ext uri="{9D8B030D-6E8A-4147-A177-3AD203B41FA5}">
                      <a16:colId xmlns:a16="http://schemas.microsoft.com/office/drawing/2014/main" val="4028631309"/>
                    </a:ext>
                  </a:extLst>
                </a:gridCol>
                <a:gridCol w="1036514">
                  <a:extLst>
                    <a:ext uri="{9D8B030D-6E8A-4147-A177-3AD203B41FA5}">
                      <a16:colId xmlns:a16="http://schemas.microsoft.com/office/drawing/2014/main" val="3592661111"/>
                    </a:ext>
                  </a:extLst>
                </a:gridCol>
                <a:gridCol w="1049017">
                  <a:extLst>
                    <a:ext uri="{9D8B030D-6E8A-4147-A177-3AD203B41FA5}">
                      <a16:colId xmlns:a16="http://schemas.microsoft.com/office/drawing/2014/main" val="196687108"/>
                    </a:ext>
                  </a:extLst>
                </a:gridCol>
                <a:gridCol w="1050556">
                  <a:extLst>
                    <a:ext uri="{9D8B030D-6E8A-4147-A177-3AD203B41FA5}">
                      <a16:colId xmlns:a16="http://schemas.microsoft.com/office/drawing/2014/main" val="341895945"/>
                    </a:ext>
                  </a:extLst>
                </a:gridCol>
                <a:gridCol w="1050556">
                  <a:extLst>
                    <a:ext uri="{9D8B030D-6E8A-4147-A177-3AD203B41FA5}">
                      <a16:colId xmlns:a16="http://schemas.microsoft.com/office/drawing/2014/main" val="829897826"/>
                    </a:ext>
                  </a:extLst>
                </a:gridCol>
                <a:gridCol w="1050556">
                  <a:extLst>
                    <a:ext uri="{9D8B030D-6E8A-4147-A177-3AD203B41FA5}">
                      <a16:colId xmlns:a16="http://schemas.microsoft.com/office/drawing/2014/main" val="3508993430"/>
                    </a:ext>
                  </a:extLst>
                </a:gridCol>
                <a:gridCol w="1050556">
                  <a:extLst>
                    <a:ext uri="{9D8B030D-6E8A-4147-A177-3AD203B41FA5}">
                      <a16:colId xmlns:a16="http://schemas.microsoft.com/office/drawing/2014/main" val="3787660800"/>
                    </a:ext>
                  </a:extLst>
                </a:gridCol>
                <a:gridCol w="1050556">
                  <a:extLst>
                    <a:ext uri="{9D8B030D-6E8A-4147-A177-3AD203B41FA5}">
                      <a16:colId xmlns:a16="http://schemas.microsoft.com/office/drawing/2014/main" val="2177906025"/>
                    </a:ext>
                  </a:extLst>
                </a:gridCol>
                <a:gridCol w="1050556">
                  <a:extLst>
                    <a:ext uri="{9D8B030D-6E8A-4147-A177-3AD203B41FA5}">
                      <a16:colId xmlns:a16="http://schemas.microsoft.com/office/drawing/2014/main" val="1797821639"/>
                    </a:ext>
                  </a:extLst>
                </a:gridCol>
                <a:gridCol w="1050556">
                  <a:extLst>
                    <a:ext uri="{9D8B030D-6E8A-4147-A177-3AD203B41FA5}">
                      <a16:colId xmlns:a16="http://schemas.microsoft.com/office/drawing/2014/main" val="3196862338"/>
                    </a:ext>
                  </a:extLst>
                </a:gridCol>
                <a:gridCol w="1050556">
                  <a:extLst>
                    <a:ext uri="{9D8B030D-6E8A-4147-A177-3AD203B41FA5}">
                      <a16:colId xmlns:a16="http://schemas.microsoft.com/office/drawing/2014/main" val="2746955619"/>
                    </a:ext>
                  </a:extLst>
                </a:gridCol>
              </a:tblGrid>
              <a:tr h="634741">
                <a:tc rowSpan="2">
                  <a:txBody>
                    <a:bodyPr/>
                    <a:lstStyle/>
                    <a:p>
                      <a:pPr marL="0" marR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Unadjusted Model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Estimate (95% CI)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Adjusting for facility-based HIV tests &amp; prevalence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Estimate (95% CI)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8534778"/>
                  </a:ext>
                </a:extLst>
              </a:tr>
              <a:tr h="253897">
                <a:tc v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2020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2021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2022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2023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2019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2020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2021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2022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2023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26104872"/>
                  </a:ext>
                </a:extLst>
              </a:tr>
              <a:tr h="53451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Men, ≤19 (yrs)</a:t>
                      </a: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0.3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(0.3, 0.3)*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0.3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(0.3, 0.4)*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0.4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(0.4, 0.4)*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0.4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(0.3, 0.4)*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0.4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(0.4, 0.4)*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0.2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(0.2, 0.3)*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0.2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(0.2, 0.3)*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0.2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(0.2, 0.2)*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0.3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(0.3, 0.3)*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0.3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(0.2, 0.3)*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964068"/>
                  </a:ext>
                </a:extLst>
              </a:tr>
              <a:tr h="53451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Men, 20-24 (yrs)</a:t>
                      </a: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0.4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(0.4, 0.4)*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0.3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(0.3, 0.3)*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0.3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(0.3, 0.3)*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0.2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(0.2, 0.3)*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0.3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(0.3, 0.3)*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0.3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(0.3, 0.3)*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0.2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(0.1, 0.2)*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0.2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(0.1, 0.2)*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0.2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(0.2, 0.2)*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0.2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(0.2, 0.2)*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195401"/>
                  </a:ext>
                </a:extLst>
              </a:tr>
              <a:tr h="53451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Men, 25+ (yrs)</a:t>
                      </a: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4.3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(4.0, 4.5)*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4.0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(3.8, 4.2)*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4.9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(4.7, 5.1)*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4.0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(3.8, 4.2)*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5.0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(4.9, 5.2)*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1.5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(1.3, 1.7)*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1.3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(1.1, 1.5)*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2.0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(1.8, 2.2)*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1.6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(1.4, 1.8)*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2.7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(2.6, 2.9)*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233679"/>
                  </a:ext>
                </a:extLst>
              </a:tr>
              <a:tr h="53451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Women, ≤19 (yrs)</a:t>
                      </a: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0.6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(0.5, 0.6)*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0.6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(0.6, 0.7)*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0.7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(0.7, 0.7)*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0.6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(0.6, 0.6)*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0.8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(0.7, 0.8)*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0.3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(0.3, 0.4)*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0.5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(0.4, 0.5)*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0.5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(0.5, 0.6)*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0.4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(0.4, 0.5)*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0.5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(0.5, 0.5)*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072037"/>
                  </a:ext>
                </a:extLst>
              </a:tr>
              <a:tr h="53451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Women, 20-24 (yrs)</a:t>
                      </a: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1.3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(1.2, 1.4)*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1.6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(1.5, 1.6)*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1.7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(1.6, 1.8)*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1.4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(1.3, 1.4)*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1.7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(1.7, 1.8)*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0.5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(0.5, 0.6)*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1.1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(1.0, 1.1)*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1.2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(1.1, 1.2)*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0.7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(0.7, 0.9)*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0.9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(0.9, 1.0)*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968373"/>
                  </a:ext>
                </a:extLst>
              </a:tr>
              <a:tr h="53451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Women, 25+ (yrs)</a:t>
                      </a: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6.5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(6.1, 6.9)*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7.0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(6.6, 7.4)*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7.9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(7.6, 8.3)*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6.5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(6.2, 6.8)*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7.9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(7.7, 8.1)*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2.0 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(2.0, 2.5)*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3.4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(3.1, 3.7)*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4.0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(3.7, 4.4)*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1.8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(1.5, 2.1)*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3.6</a:t>
                      </a:r>
                    </a:p>
                    <a:p>
                      <a:pPr marL="0" algn="ctr" defTabSz="457189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(3.3, 3.8)*</a:t>
                      </a:r>
                      <a:endParaRPr lang="en-US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778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4137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4E5FFE6B-D131-D786-03AC-701185BB5B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1" y="1954214"/>
            <a:ext cx="11444287" cy="4103686"/>
          </a:xfrm>
        </p:spPr>
        <p:txBody>
          <a:bodyPr vert="horz" lIns="0" tIns="0" rIns="0" bIns="0" rtlCol="0" anchor="t">
            <a:normAutofit fontScale="92500" lnSpcReduction="10000"/>
          </a:bodyPr>
          <a:lstStyle/>
          <a:p>
            <a:pPr marL="342900" indent="-34290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</a:rPr>
              <a:t>HIV self-testing (HIVST) has emerged as an innovative strategy to reduce barriers to HIV diagnosis.</a:t>
            </a:r>
          </a:p>
          <a:p>
            <a:pPr marL="1028700" lvl="1" indent="-342900">
              <a:spcAft>
                <a:spcPts val="14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It allows individuals to test themselves in private; enhances confidentiality, reduces stigma, and potentially increases testing uptake.</a:t>
            </a:r>
          </a:p>
          <a:p>
            <a:pPr marL="342900" indent="-34290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</a:rPr>
              <a:t>Kenya began the distribution of HIVST kits since 2017, with over 1.5M kits distributed nationally.</a:t>
            </a:r>
          </a:p>
          <a:p>
            <a:pPr marL="342900" indent="-34290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</a:rPr>
              <a:t>However, most evidence of the impact of HIVST distribution comes from controlled trial settings.</a:t>
            </a:r>
          </a:p>
          <a:p>
            <a:pPr marL="342900" indent="-34290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</a:rPr>
              <a:t>The real-world impact of HIVST on key programmatic outcomes - such as HIV-positive diagnoses and ART initiation - at national scale remains unknown.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D8B8B53B-6312-1D9A-37B0-FF76CC23E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766" y="488132"/>
            <a:ext cx="4249456" cy="945332"/>
          </a:xfrm>
        </p:spPr>
        <p:txBody>
          <a:bodyPr>
            <a:normAutofit/>
          </a:bodyPr>
          <a:lstStyle/>
          <a:p>
            <a:r>
              <a:rPr lang="en-GB" dirty="0"/>
              <a:t>Significance</a:t>
            </a:r>
          </a:p>
        </p:txBody>
      </p:sp>
      <p:pic>
        <p:nvPicPr>
          <p:cNvPr id="3" name="Picture 2" descr="NYU Langone Health - Wikipedia">
            <a:extLst>
              <a:ext uri="{FF2B5EF4-FFF2-40B4-BE49-F238E27FC236}">
                <a16:creationId xmlns:a16="http://schemas.microsoft.com/office/drawing/2014/main" id="{8DDBDA29-5E34-6816-A401-01D9A2A29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671" y="6352102"/>
            <a:ext cx="1024913" cy="43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229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29A7C1-993A-2FCF-4441-714E36F94D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16391" y="2094271"/>
            <a:ext cx="7632704" cy="2206267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800" dirty="0"/>
              <a:t>Our study aims to evaluate the impact of HIV self-test distribution on HIV diagnosis and ART treatment initiation across health facilities in Kenya using routine programmatic data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26DA1E-9ACE-EB29-1FE3-FA60072FF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pic>
        <p:nvPicPr>
          <p:cNvPr id="6" name="Picture 5" descr="NYU Langone Health - Wikipedia">
            <a:extLst>
              <a:ext uri="{FF2B5EF4-FFF2-40B4-BE49-F238E27FC236}">
                <a16:creationId xmlns:a16="http://schemas.microsoft.com/office/drawing/2014/main" id="{BE201907-155F-9140-8499-04D2BCDA7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671" y="6352102"/>
            <a:ext cx="1024913" cy="43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140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DA8F6-6E88-4B6C-3F0D-1C670EC1C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5D16BC84-5617-ADC4-1A3F-2D60E81BBE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8625" y="1740473"/>
            <a:ext cx="11504210" cy="3819079"/>
          </a:xfrm>
        </p:spPr>
        <p:txBody>
          <a:bodyPr vert="horz" lIns="0" tIns="0" rIns="0" bIns="0" rtlCol="0" anchor="t">
            <a:noAutofit/>
          </a:bodyPr>
          <a:lstStyle/>
          <a:p>
            <a:pPr>
              <a:spcBef>
                <a:spcPts val="800"/>
              </a:spcBef>
            </a:pPr>
            <a:r>
              <a:rPr lang="en-US" sz="2200" b="1" dirty="0">
                <a:solidFill>
                  <a:schemeClr val="bg2">
                    <a:lumMod val="10000"/>
                  </a:schemeClr>
                </a:solidFill>
              </a:rPr>
              <a:t>Data Sources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Facility-level HIV self-test data: HCMP (no demographic data available)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Facility-level HIV+ diagnoses, facility-based HIV tests, and ART initiations by age/sex: KHIS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County-level prevalence of HIV: PHIA 2018 survey </a:t>
            </a:r>
          </a:p>
          <a:p>
            <a:pPr>
              <a:spcBef>
                <a:spcPts val="1600"/>
              </a:spcBef>
            </a:pPr>
            <a:r>
              <a:rPr lang="en-US" sz="2200" b="1" dirty="0">
                <a:solidFill>
                  <a:schemeClr val="bg2">
                    <a:lumMod val="10000"/>
                  </a:schemeClr>
                </a:solidFill>
              </a:rPr>
              <a:t>Statistical Method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Multivariable linear regression models adjusting for facility-based HIV tests and county-level HIV prevalence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Exposure: HIVST distribution 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Outcomes: HIV+ diagnoses and ART initiation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8662CD1F-621E-EC84-A78E-98EFC2312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38" y="623006"/>
            <a:ext cx="7155144" cy="945332"/>
          </a:xfrm>
        </p:spPr>
        <p:txBody>
          <a:bodyPr>
            <a:normAutofit/>
          </a:bodyPr>
          <a:lstStyle/>
          <a:p>
            <a:r>
              <a:rPr lang="en-GB" dirty="0"/>
              <a:t>Data and Methods</a:t>
            </a:r>
          </a:p>
        </p:txBody>
      </p:sp>
      <p:pic>
        <p:nvPicPr>
          <p:cNvPr id="3" name="Picture 2" descr="NYU Langone Health - Wikipedia">
            <a:extLst>
              <a:ext uri="{FF2B5EF4-FFF2-40B4-BE49-F238E27FC236}">
                <a16:creationId xmlns:a16="http://schemas.microsoft.com/office/drawing/2014/main" id="{9E34CF44-8FEC-4EB9-D754-4199EB00D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671" y="6352102"/>
            <a:ext cx="1024913" cy="43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031258-6627-5A88-9B56-695B34280192}"/>
              </a:ext>
            </a:extLst>
          </p:cNvPr>
          <p:cNvSpPr txBox="1"/>
          <p:nvPr/>
        </p:nvSpPr>
        <p:spPr>
          <a:xfrm>
            <a:off x="428625" y="5727163"/>
            <a:ext cx="102269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tx1">
                    <a:lumMod val="75000"/>
                  </a:schemeClr>
                </a:solidFill>
              </a:rPr>
              <a:t>Abbreviations: </a:t>
            </a:r>
          </a:p>
          <a:p>
            <a:r>
              <a:rPr lang="en-US" sz="1400" i="1" dirty="0">
                <a:solidFill>
                  <a:schemeClr val="tx1">
                    <a:lumMod val="75000"/>
                  </a:schemeClr>
                </a:solidFill>
              </a:rPr>
              <a:t>HCMP: Health Commodities Management Platform </a:t>
            </a:r>
          </a:p>
          <a:p>
            <a:r>
              <a:rPr lang="en-US" sz="1400" i="1" dirty="0">
                <a:solidFill>
                  <a:schemeClr val="tx1">
                    <a:lumMod val="75000"/>
                  </a:schemeClr>
                </a:solidFill>
              </a:rPr>
              <a:t>KHIS: Kenya Health Information System </a:t>
            </a:r>
          </a:p>
        </p:txBody>
      </p:sp>
    </p:spTree>
    <p:extLst>
      <p:ext uri="{BB962C8B-B14F-4D97-AF65-F5344CB8AC3E}">
        <p14:creationId xmlns:p14="http://schemas.microsoft.com/office/powerpoint/2010/main" val="3858676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1ED05-33F1-4265-B6ED-B7791625C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1">
            <a:extLst>
              <a:ext uri="{FF2B5EF4-FFF2-40B4-BE49-F238E27FC236}">
                <a16:creationId xmlns:a16="http://schemas.microsoft.com/office/drawing/2014/main" id="{7CEA0044-A703-C794-C421-23C214B68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282" y="623006"/>
            <a:ext cx="7632700" cy="945332"/>
          </a:xfrm>
        </p:spPr>
        <p:txBody>
          <a:bodyPr>
            <a:normAutofit/>
          </a:bodyPr>
          <a:lstStyle/>
          <a:p>
            <a:r>
              <a:rPr lang="en-GB" dirty="0"/>
              <a:t>Results: Data Summary</a:t>
            </a:r>
          </a:p>
        </p:txBody>
      </p:sp>
      <p:pic>
        <p:nvPicPr>
          <p:cNvPr id="3" name="Picture 2" descr="NYU Langone Health - Wikipedia">
            <a:extLst>
              <a:ext uri="{FF2B5EF4-FFF2-40B4-BE49-F238E27FC236}">
                <a16:creationId xmlns:a16="http://schemas.microsoft.com/office/drawing/2014/main" id="{8150CC06-314F-BE4E-979D-82DCC2F30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671" y="6352102"/>
            <a:ext cx="1024913" cy="43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7E8EFC-F834-4D1D-1C81-797D78696D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298176"/>
              </p:ext>
            </p:extLst>
          </p:nvPr>
        </p:nvGraphicFramePr>
        <p:xfrm>
          <a:off x="359036" y="2365039"/>
          <a:ext cx="5845556" cy="3635949"/>
        </p:xfrm>
        <a:graphic>
          <a:graphicData uri="http://schemas.openxmlformats.org/drawingml/2006/table">
            <a:tbl>
              <a:tblPr/>
              <a:tblGrid>
                <a:gridCol w="926839">
                  <a:extLst>
                    <a:ext uri="{9D8B030D-6E8A-4147-A177-3AD203B41FA5}">
                      <a16:colId xmlns:a16="http://schemas.microsoft.com/office/drawing/2014/main" val="4058100364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84065731"/>
                    </a:ext>
                  </a:extLst>
                </a:gridCol>
                <a:gridCol w="1071563">
                  <a:extLst>
                    <a:ext uri="{9D8B030D-6E8A-4147-A177-3AD203B41FA5}">
                      <a16:colId xmlns:a16="http://schemas.microsoft.com/office/drawing/2014/main" val="1359061195"/>
                    </a:ext>
                  </a:extLst>
                </a:gridCol>
                <a:gridCol w="1528762">
                  <a:extLst>
                    <a:ext uri="{9D8B030D-6E8A-4147-A177-3AD203B41FA5}">
                      <a16:colId xmlns:a16="http://schemas.microsoft.com/office/drawing/2014/main" val="1411107792"/>
                    </a:ext>
                  </a:extLst>
                </a:gridCol>
                <a:gridCol w="1118242">
                  <a:extLst>
                    <a:ext uri="{9D8B030D-6E8A-4147-A177-3AD203B41FA5}">
                      <a16:colId xmlns:a16="http://schemas.microsoft.com/office/drawing/2014/main" val="3395288823"/>
                    </a:ext>
                  </a:extLst>
                </a:gridCol>
              </a:tblGrid>
              <a:tr h="81598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Year</a:t>
                      </a:r>
                    </a:p>
                  </a:txBody>
                  <a:tcPr marL="38100" marR="381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HIVST</a:t>
                      </a:r>
                    </a:p>
                  </a:txBody>
                  <a:tcPr marL="38100" marR="381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HIV Tests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ART Initiations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HIV+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413303"/>
                  </a:ext>
                </a:extLst>
              </a:tr>
              <a:tr h="463127"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38100" marR="381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242,027</a:t>
                      </a:r>
                    </a:p>
                  </a:txBody>
                  <a:tcPr marL="38100" marR="381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8.4M</a:t>
                      </a:r>
                    </a:p>
                  </a:txBody>
                  <a:tcPr marL="38100" marR="381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162,714</a:t>
                      </a:r>
                    </a:p>
                  </a:txBody>
                  <a:tcPr marL="38100" marR="381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169,921</a:t>
                      </a:r>
                    </a:p>
                  </a:txBody>
                  <a:tcPr marL="38100" marR="381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279245"/>
                  </a:ext>
                </a:extLst>
              </a:tr>
              <a:tr h="463127"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600" kern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38100" marR="381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317,567</a:t>
                      </a:r>
                    </a:p>
                  </a:txBody>
                  <a:tcPr marL="38100" marR="381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4.8M</a:t>
                      </a:r>
                    </a:p>
                  </a:txBody>
                  <a:tcPr marL="38100" marR="381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131,620</a:t>
                      </a:r>
                    </a:p>
                  </a:txBody>
                  <a:tcPr marL="38100" marR="381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135,827</a:t>
                      </a:r>
                    </a:p>
                  </a:txBody>
                  <a:tcPr marL="38100" marR="381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554254"/>
                  </a:ext>
                </a:extLst>
              </a:tr>
              <a:tr h="463127"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38100" marR="381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281,794</a:t>
                      </a:r>
                    </a:p>
                  </a:txBody>
                  <a:tcPr marL="38100" marR="381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3.9M</a:t>
                      </a:r>
                    </a:p>
                  </a:txBody>
                  <a:tcPr marL="38100" marR="381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113,951</a:t>
                      </a:r>
                    </a:p>
                  </a:txBody>
                  <a:tcPr marL="38100" marR="381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117,140</a:t>
                      </a:r>
                    </a:p>
                  </a:txBody>
                  <a:tcPr marL="38100" marR="381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184879"/>
                  </a:ext>
                </a:extLst>
              </a:tr>
              <a:tr h="463127"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38100" marR="381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252,977</a:t>
                      </a:r>
                    </a:p>
                  </a:txBody>
                  <a:tcPr marL="38100" marR="381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3.4M</a:t>
                      </a:r>
                    </a:p>
                  </a:txBody>
                  <a:tcPr marL="38100" marR="381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88,641</a:t>
                      </a:r>
                    </a:p>
                  </a:txBody>
                  <a:tcPr marL="38100" marR="381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89,949</a:t>
                      </a:r>
                    </a:p>
                  </a:txBody>
                  <a:tcPr marL="38100" marR="381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720506"/>
                  </a:ext>
                </a:extLst>
              </a:tr>
              <a:tr h="463127"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38100" marR="381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329,339</a:t>
                      </a:r>
                    </a:p>
                  </a:txBody>
                  <a:tcPr marL="38100" marR="381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5.6M</a:t>
                      </a:r>
                    </a:p>
                  </a:txBody>
                  <a:tcPr marL="38100" marR="381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92,645</a:t>
                      </a:r>
                    </a:p>
                  </a:txBody>
                  <a:tcPr marL="38100" marR="381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101,469</a:t>
                      </a:r>
                    </a:p>
                  </a:txBody>
                  <a:tcPr marL="38100" marR="381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976"/>
                  </a:ext>
                </a:extLst>
              </a:tr>
              <a:tr h="504326"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38100" marR="381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1.4M</a:t>
                      </a:r>
                    </a:p>
                  </a:txBody>
                  <a:tcPr marL="38100" marR="381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26.2M</a:t>
                      </a:r>
                    </a:p>
                  </a:txBody>
                  <a:tcPr marL="38100" marR="381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589,571</a:t>
                      </a:r>
                    </a:p>
                  </a:txBody>
                  <a:tcPr marL="38100" marR="381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US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614,306</a:t>
                      </a:r>
                    </a:p>
                  </a:txBody>
                  <a:tcPr marL="38100" marR="381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236125"/>
                  </a:ext>
                </a:extLst>
              </a:tr>
            </a:tbl>
          </a:graphicData>
        </a:graphic>
      </p:graphicFrame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64292047-8321-BB9A-CF4F-DBD34D7786FC}"/>
              </a:ext>
            </a:extLst>
          </p:cNvPr>
          <p:cNvSpPr txBox="1">
            <a:spLocks/>
          </p:cNvSpPr>
          <p:nvPr/>
        </p:nvSpPr>
        <p:spPr>
          <a:xfrm>
            <a:off x="444473" y="1860640"/>
            <a:ext cx="5480655" cy="3693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04792" indent="-304792" algn="l" defTabSz="457189" rtl="0" eaLnBrk="1" latinLnBrk="0" hangingPunct="1">
              <a:lnSpc>
                <a:spcPct val="100000"/>
              </a:lnSpc>
              <a:spcBef>
                <a:spcPts val="1067"/>
              </a:spcBef>
              <a:buClr>
                <a:schemeClr val="tx2"/>
              </a:buClr>
              <a:buFont typeface="Arial"/>
              <a:buChar char="•"/>
              <a:defRPr lang="en-US" sz="213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-304792" algn="l" defTabSz="457189" rtl="0" eaLnBrk="1" latinLnBrk="0" hangingPunct="1">
              <a:lnSpc>
                <a:spcPct val="100000"/>
              </a:lnSpc>
              <a:spcBef>
                <a:spcPts val="1067"/>
              </a:spcBef>
              <a:buClr>
                <a:schemeClr val="tx2"/>
              </a:buClr>
              <a:buFont typeface="Arial"/>
              <a:buChar char="–"/>
              <a:defRPr lang="en-US" sz="1867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-304792" algn="l" defTabSz="457189" rtl="0" eaLnBrk="1" latinLnBrk="0" hangingPunct="1">
              <a:lnSpc>
                <a:spcPct val="100000"/>
              </a:lnSpc>
              <a:spcBef>
                <a:spcPts val="1067"/>
              </a:spcBef>
              <a:buClr>
                <a:schemeClr val="tx2"/>
              </a:buClr>
              <a:buFont typeface="Arial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170" indent="-304792" algn="l" defTabSz="457189" rtl="0" eaLnBrk="1" latinLnBrk="0" hangingPunct="1">
              <a:lnSpc>
                <a:spcPct val="100000"/>
              </a:lnSpc>
              <a:spcBef>
                <a:spcPts val="1067"/>
              </a:spcBef>
              <a:buClr>
                <a:schemeClr val="tx2"/>
              </a:buClr>
              <a:buFont typeface="Arial"/>
              <a:buChar char="–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62" indent="-304792" algn="l" defTabSz="457189" rtl="0" eaLnBrk="1" latinLnBrk="0" hangingPunct="1">
              <a:lnSpc>
                <a:spcPct val="100000"/>
              </a:lnSpc>
              <a:spcBef>
                <a:spcPts val="1067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>
                <a:latin typeface="Arial"/>
              </a:rPr>
              <a:t>Across 7126 health facilities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DC2458-6155-1B22-BF4A-602F47BFF3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3931"/>
          <a:stretch/>
        </p:blipFill>
        <p:spPr>
          <a:xfrm>
            <a:off x="6266873" y="2045306"/>
            <a:ext cx="5845556" cy="43067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9674AA-F72A-449F-078D-742FA28FCE50}"/>
              </a:ext>
            </a:extLst>
          </p:cNvPr>
          <p:cNvSpPr txBox="1"/>
          <p:nvPr/>
        </p:nvSpPr>
        <p:spPr>
          <a:xfrm>
            <a:off x="6828975" y="1688313"/>
            <a:ext cx="528345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HIVST Distributed across Counties in Kenya 2019-2023</a:t>
            </a:r>
          </a:p>
        </p:txBody>
      </p:sp>
    </p:spTree>
    <p:extLst>
      <p:ext uri="{BB962C8B-B14F-4D97-AF65-F5344CB8AC3E}">
        <p14:creationId xmlns:p14="http://schemas.microsoft.com/office/powerpoint/2010/main" val="3351186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DA5F4-5A59-80B5-3244-E65141A00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1">
            <a:extLst>
              <a:ext uri="{FF2B5EF4-FFF2-40B4-BE49-F238E27FC236}">
                <a16:creationId xmlns:a16="http://schemas.microsoft.com/office/drawing/2014/main" id="{8C69A52F-0C64-B809-DD2F-6CEC95FC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6896" y="449270"/>
            <a:ext cx="9595104" cy="169957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/>
              <a:t>HIVST distribution was associated with increased HIV+ diagnoses and ART initiations</a:t>
            </a:r>
            <a:endParaRPr lang="en-GB" dirty="0"/>
          </a:p>
        </p:txBody>
      </p:sp>
      <p:pic>
        <p:nvPicPr>
          <p:cNvPr id="3" name="Picture 2" descr="NYU Langone Health - Wikipedia">
            <a:extLst>
              <a:ext uri="{FF2B5EF4-FFF2-40B4-BE49-F238E27FC236}">
                <a16:creationId xmlns:a16="http://schemas.microsoft.com/office/drawing/2014/main" id="{3A8A3D7B-A91C-3E98-C9A0-03C7D2344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671" y="6352102"/>
            <a:ext cx="1024913" cy="43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Content Placeholder 8">
            <a:extLst>
              <a:ext uri="{FF2B5EF4-FFF2-40B4-BE49-F238E27FC236}">
                <a16:creationId xmlns:a16="http://schemas.microsoft.com/office/drawing/2014/main" id="{9D96B734-8594-B8C3-AAB7-A2F902B081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8599662"/>
              </p:ext>
            </p:extLst>
          </p:nvPr>
        </p:nvGraphicFramePr>
        <p:xfrm>
          <a:off x="292606" y="2294703"/>
          <a:ext cx="6240782" cy="363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2">
                  <a:extLst>
                    <a:ext uri="{9D8B030D-6E8A-4147-A177-3AD203B41FA5}">
                      <a16:colId xmlns:a16="http://schemas.microsoft.com/office/drawing/2014/main" val="876504312"/>
                    </a:ext>
                  </a:extLst>
                </a:gridCol>
                <a:gridCol w="2331720">
                  <a:extLst>
                    <a:ext uri="{9D8B030D-6E8A-4147-A177-3AD203B41FA5}">
                      <a16:colId xmlns:a16="http://schemas.microsoft.com/office/drawing/2014/main" val="3921311151"/>
                    </a:ext>
                  </a:extLst>
                </a:gridCol>
                <a:gridCol w="2263140">
                  <a:extLst>
                    <a:ext uri="{9D8B030D-6E8A-4147-A177-3AD203B41FA5}">
                      <a16:colId xmlns:a16="http://schemas.microsoft.com/office/drawing/2014/main" val="55496931"/>
                    </a:ext>
                  </a:extLst>
                </a:gridCol>
              </a:tblGrid>
              <a:tr h="1072934">
                <a:tc>
                  <a:txBody>
                    <a:bodyPr/>
                    <a:lstStyle/>
                    <a:p>
                      <a:pPr marL="0" marR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HIV+ Diagnoses Estimate (95% CI)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ART Initiation </a:t>
                      </a:r>
                    </a:p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Estimate (95% CI)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06143"/>
                  </a:ext>
                </a:extLst>
              </a:tr>
              <a:tr h="850563">
                <a:tc>
                  <a:txBody>
                    <a:bodyPr/>
                    <a:lstStyle/>
                    <a:p>
                      <a:pPr algn="ctr"/>
                      <a:r>
                        <a:rPr lang="en-US" sz="1800" i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Overall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6.0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(5.5, 6.5)*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6.7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(6.0, 7.3)*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885408"/>
                  </a:ext>
                </a:extLst>
              </a:tr>
              <a:tr h="8505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Men</a:t>
                      </a:r>
                      <a:endParaRPr lang="en-US" sz="1800" i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2.6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(2.4, 2.8)*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2.9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(2.7, 3.1)*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0072037"/>
                  </a:ext>
                </a:extLst>
              </a:tr>
              <a:tr h="8606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Women</a:t>
                      </a:r>
                      <a:endParaRPr lang="en-US" sz="1800" i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4.6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(4.2, 5.0)*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5.3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(4.8, 5.7)*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96837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F1B79FA-B45A-B9DB-B8FA-12FE3422C10C}"/>
              </a:ext>
            </a:extLst>
          </p:cNvPr>
          <p:cNvSpPr txBox="1"/>
          <p:nvPr/>
        </p:nvSpPr>
        <p:spPr>
          <a:xfrm>
            <a:off x="6701395" y="2266127"/>
            <a:ext cx="5197999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Every 100 self tests distributed in Kenya was associated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with 6 additional HIV+ diagnoses and 7 ART initiations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per facility, after adjusting for facility-based HIV tests and county-level HIV prevalence.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This association was higher in women</a:t>
            </a:r>
            <a:r>
              <a:rPr lang="en-US" sz="2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compared to men.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CDF4DE-6A4F-CA90-35F3-32C47A874FD3}"/>
              </a:ext>
            </a:extLst>
          </p:cNvPr>
          <p:cNvSpPr txBox="1"/>
          <p:nvPr/>
        </p:nvSpPr>
        <p:spPr>
          <a:xfrm>
            <a:off x="262540" y="6009619"/>
            <a:ext cx="5198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D9D9D6">
                    <a:lumMod val="1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*p-value &lt; 0.001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F22603-542F-6AE0-ACB4-2839B4AC48D3}"/>
              </a:ext>
            </a:extLst>
          </p:cNvPr>
          <p:cNvSpPr txBox="1"/>
          <p:nvPr/>
        </p:nvSpPr>
        <p:spPr>
          <a:xfrm>
            <a:off x="6701395" y="5723107"/>
            <a:ext cx="5415189" cy="10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US" sz="1500" b="1" i="1" u="sng" strike="noStrike" kern="1200" cap="none" spc="0" normalizeH="0" baseline="0" noProof="0" dirty="0">
                <a:ln>
                  <a:noFill/>
                </a:ln>
                <a:solidFill>
                  <a:srgbClr val="161615"/>
                </a:solidFill>
                <a:effectLst/>
                <a:uLnTx/>
                <a:uFillTx/>
                <a:ea typeface="+mn-ea"/>
                <a:cs typeface="+mn-cs"/>
              </a:rPr>
              <a:t>Note: </a:t>
            </a: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161615"/>
                </a:solidFill>
                <a:effectLst/>
                <a:uLnTx/>
                <a:uFillTx/>
                <a:ea typeface="+mn-ea"/>
                <a:cs typeface="+mn-cs"/>
              </a:rPr>
              <a:t>our exposure is number of HIVST tests distributed in general. We do not know the demographics of who used the HIVST, only of who tested in facilities.</a:t>
            </a: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ea typeface="+mn-ea"/>
                <a:cs typeface="+mn-cs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625300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439CA-0CF4-41B0-439D-0D9F45FB2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1">
            <a:extLst>
              <a:ext uri="{FF2B5EF4-FFF2-40B4-BE49-F238E27FC236}">
                <a16:creationId xmlns:a16="http://schemas.microsoft.com/office/drawing/2014/main" id="{A44E4738-902B-1936-C4A2-43E49F3B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6896" y="449270"/>
            <a:ext cx="9595104" cy="169957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Subgroup analysis revealed larger impacts in adults 25+</a:t>
            </a:r>
            <a:endParaRPr lang="en-GB" dirty="0"/>
          </a:p>
        </p:txBody>
      </p:sp>
      <p:pic>
        <p:nvPicPr>
          <p:cNvPr id="3" name="Picture 2" descr="NYU Langone Health - Wikipedia">
            <a:extLst>
              <a:ext uri="{FF2B5EF4-FFF2-40B4-BE49-F238E27FC236}">
                <a16:creationId xmlns:a16="http://schemas.microsoft.com/office/drawing/2014/main" id="{F8D22D4E-1802-5F24-F7F1-55AAEF52B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671" y="6352102"/>
            <a:ext cx="1024913" cy="43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6A7975-59C2-D98F-A46C-95605DE156BD}"/>
              </a:ext>
            </a:extLst>
          </p:cNvPr>
          <p:cNvSpPr txBox="1"/>
          <p:nvPr/>
        </p:nvSpPr>
        <p:spPr>
          <a:xfrm>
            <a:off x="257506" y="6131731"/>
            <a:ext cx="5198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D9D9D6">
                    <a:lumMod val="1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*p-value &lt; 0.001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1C0D4B-8C81-52DC-0206-7DBEF9F2323B}"/>
              </a:ext>
            </a:extLst>
          </p:cNvPr>
          <p:cNvSpPr txBox="1"/>
          <p:nvPr/>
        </p:nvSpPr>
        <p:spPr>
          <a:xfrm>
            <a:off x="6986588" y="5165323"/>
            <a:ext cx="4947906" cy="10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US" sz="1500" b="1" i="1" u="sng" strike="noStrike" kern="1200" cap="none" spc="0" normalizeH="0" baseline="0" noProof="0" dirty="0">
                <a:ln>
                  <a:noFill/>
                </a:ln>
                <a:solidFill>
                  <a:srgbClr val="161615"/>
                </a:solidFill>
                <a:effectLst/>
                <a:uLnTx/>
                <a:uFillTx/>
                <a:ea typeface="+mn-ea"/>
                <a:cs typeface="+mn-cs"/>
              </a:rPr>
              <a:t>Note: </a:t>
            </a: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161615"/>
                </a:solidFill>
                <a:effectLst/>
                <a:uLnTx/>
                <a:uFillTx/>
                <a:ea typeface="+mn-ea"/>
                <a:cs typeface="+mn-cs"/>
              </a:rPr>
              <a:t>our exposure is number of HIVST tests distributed in general. We do not know the demographics of who used the HIVST, only of who tested in facilities.</a:t>
            </a: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ea typeface="+mn-ea"/>
                <a:cs typeface="+mn-cs"/>
              </a:rPr>
              <a:t>​</a:t>
            </a:r>
          </a:p>
        </p:txBody>
      </p:sp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id="{D8EC11A6-0A1B-ECE4-88C8-0F6EDAB3EF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088277"/>
              </p:ext>
            </p:extLst>
          </p:nvPr>
        </p:nvGraphicFramePr>
        <p:xfrm>
          <a:off x="257505" y="1773091"/>
          <a:ext cx="6478989" cy="4330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0381">
                  <a:extLst>
                    <a:ext uri="{9D8B030D-6E8A-4147-A177-3AD203B41FA5}">
                      <a16:colId xmlns:a16="http://schemas.microsoft.com/office/drawing/2014/main" val="4028631309"/>
                    </a:ext>
                  </a:extLst>
                </a:gridCol>
                <a:gridCol w="2104304">
                  <a:extLst>
                    <a:ext uri="{9D8B030D-6E8A-4147-A177-3AD203B41FA5}">
                      <a16:colId xmlns:a16="http://schemas.microsoft.com/office/drawing/2014/main" val="4122430925"/>
                    </a:ext>
                  </a:extLst>
                </a:gridCol>
                <a:gridCol w="2104304">
                  <a:extLst>
                    <a:ext uri="{9D8B030D-6E8A-4147-A177-3AD203B41FA5}">
                      <a16:colId xmlns:a16="http://schemas.microsoft.com/office/drawing/2014/main" val="1425377944"/>
                    </a:ext>
                  </a:extLst>
                </a:gridCol>
              </a:tblGrid>
              <a:tr h="855809">
                <a:tc>
                  <a:txBody>
                    <a:bodyPr/>
                    <a:lstStyle/>
                    <a:p>
                      <a:pPr algn="ctr"/>
                      <a:endParaRPr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HIV+ Diagnoses Estimate </a:t>
                      </a:r>
                    </a:p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(95% CI)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ART Initiation </a:t>
                      </a:r>
                    </a:p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Estimate </a:t>
                      </a:r>
                    </a:p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(95% CI)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408773"/>
                  </a:ext>
                </a:extLst>
              </a:tr>
              <a:tr h="4999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Men, ≤19 (yrs)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0.2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(0.2, 0.3)*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0.4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(0.4, 0.4)*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4964068"/>
                  </a:ext>
                </a:extLst>
              </a:tr>
              <a:tr h="4999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Men, 20-24 (yrs)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0.2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(0.2, 0.2)*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0.3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(0.3, 0.3)*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195401"/>
                  </a:ext>
                </a:extLst>
              </a:tr>
              <a:tr h="49993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Men, 25+ (yrs)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2.1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(2.0, 2.3)*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2.1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(2.0, 2.3)*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4233679"/>
                  </a:ext>
                </a:extLst>
              </a:tr>
              <a:tr h="4999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Women, ≤19 (yrs)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0.6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(0.6, 0.7)*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0.7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(0.6, 0.7)*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0072037"/>
                  </a:ext>
                </a:extLst>
              </a:tr>
              <a:tr h="4999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Women, 20-24 (yrs)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0.8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(0.8, 0.9)*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1.2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(1.1, 1.2)*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968373"/>
                  </a:ext>
                </a:extLst>
              </a:tr>
              <a:tr h="49993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Women, 25+ (yrs)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CB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3.6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(3.2, 3.9)*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CB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4.1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(3.8, 4.5)*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CB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7785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893BBEE-9914-6CC7-E51F-4A83B5205F17}"/>
              </a:ext>
            </a:extLst>
          </p:cNvPr>
          <p:cNvSpPr txBox="1"/>
          <p:nvPr/>
        </p:nvSpPr>
        <p:spPr>
          <a:xfrm>
            <a:off x="6986588" y="1915476"/>
            <a:ext cx="4617539" cy="302704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D9D9D6">
                    <a:lumMod val="1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9D9D6">
                    <a:lumMod val="1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largest impact was among women aged 25+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D9D9D6">
                    <a:lumMod val="1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, in whom every 100 self-tests distributed was associated with 4 additional HIV+ diagnoses and 4 ART initiations per facility, after adjusting for facility-based tests and county-level prevalence of HIV. </a:t>
            </a:r>
          </a:p>
        </p:txBody>
      </p:sp>
    </p:spTree>
    <p:extLst>
      <p:ext uri="{BB962C8B-B14F-4D97-AF65-F5344CB8AC3E}">
        <p14:creationId xmlns:p14="http://schemas.microsoft.com/office/powerpoint/2010/main" val="4022902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8A7D3-6276-FB33-2A2B-45E85044A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FCDB7D9F-EBBE-8EF9-6AF2-CA681B118A7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4325" y="1740473"/>
            <a:ext cx="11618510" cy="4494521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solidFill>
                  <a:schemeClr val="bg2">
                    <a:lumMod val="10000"/>
                  </a:schemeClr>
                </a:solidFill>
              </a:rPr>
              <a:t>HIVST had a significant impact on both additional HIV+ diagnoses and ART initiations in Kenya</a:t>
            </a:r>
          </a:p>
          <a:p>
            <a:pPr marL="1028700" lvl="1" indent="-342900">
              <a:buClr>
                <a:schemeClr val="tx2"/>
              </a:buClr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Every 100 HIVST kits distributed was associated with an additional 6 HIV+ diagnoses and 7 ART initiations.</a:t>
            </a:r>
          </a:p>
          <a:p>
            <a:pPr marL="1028700" lvl="1" indent="-342900">
              <a:buClr>
                <a:schemeClr val="tx2"/>
              </a:buClr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Stronger effects in women. </a:t>
            </a:r>
          </a:p>
          <a:p>
            <a:pPr lvl="1">
              <a:spcBef>
                <a:spcPts val="0"/>
              </a:spcBef>
              <a:defRPr/>
            </a:pPr>
            <a:endParaRPr lang="en-US" sz="2200" dirty="0">
              <a:solidFill>
                <a:schemeClr val="bg2">
                  <a:lumMod val="10000"/>
                </a:schemeClr>
              </a:solidFill>
            </a:endParaRPr>
          </a:p>
          <a:p>
            <a:pPr marL="342900" lvl="0" indent="-34290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solidFill>
                  <a:schemeClr val="bg2">
                    <a:lumMod val="10000"/>
                  </a:schemeClr>
                </a:solidFill>
              </a:rPr>
              <a:t>Larger impacts in older adults (25+)</a:t>
            </a:r>
          </a:p>
          <a:p>
            <a:pPr marL="1028700" lvl="1" indent="-342900">
              <a:buClr>
                <a:schemeClr val="tx2"/>
              </a:buClr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The largest impact was among women 25+, with every 100 self-tests associated with ~4 additional HIV+ diagnoses and ART initiations.</a:t>
            </a:r>
          </a:p>
          <a:p>
            <a:pPr marL="1028700" lvl="1" indent="-342900">
              <a:buClr>
                <a:schemeClr val="tx2"/>
              </a:buClr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Significantly smaller impact among individuals &lt;25 years. </a:t>
            </a:r>
            <a:endParaRPr lang="en-US" sz="2000" b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1400"/>
              </a:spcBef>
            </a:pPr>
            <a:r>
              <a:rPr lang="en-US" sz="2100" b="1" dirty="0">
                <a:solidFill>
                  <a:schemeClr val="bg2">
                    <a:lumMod val="10000"/>
                  </a:schemeClr>
                </a:solidFill>
              </a:rPr>
              <a:t>Limitations: </a:t>
            </a:r>
            <a:r>
              <a:rPr lang="en-US" sz="2100" dirty="0">
                <a:solidFill>
                  <a:schemeClr val="bg2">
                    <a:lumMod val="10000"/>
                  </a:schemeClr>
                </a:solidFill>
              </a:rPr>
              <a:t>Demographic information for HIVST uptake such as age and sex is unknown. Our current models assume the same number of HIVST uptake across all subgroups.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861DD9DF-E40B-D1A4-0EE6-4BBCFA9D9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9050" y="623006"/>
            <a:ext cx="6826532" cy="945332"/>
          </a:xfrm>
        </p:spPr>
        <p:txBody>
          <a:bodyPr>
            <a:normAutofit/>
          </a:bodyPr>
          <a:lstStyle/>
          <a:p>
            <a:r>
              <a:rPr lang="en-GB" dirty="0"/>
              <a:t>Conclusions</a:t>
            </a:r>
          </a:p>
        </p:txBody>
      </p:sp>
      <p:pic>
        <p:nvPicPr>
          <p:cNvPr id="3" name="Picture 2" descr="NYU Langone Health - Wikipedia">
            <a:extLst>
              <a:ext uri="{FF2B5EF4-FFF2-40B4-BE49-F238E27FC236}">
                <a16:creationId xmlns:a16="http://schemas.microsoft.com/office/drawing/2014/main" id="{802AB354-7F1F-72FF-D4D2-37150A931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671" y="6352102"/>
            <a:ext cx="1024913" cy="43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177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DA6F6F-3AC5-5A03-52DA-6D731D5E6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8103" y="3049857"/>
            <a:ext cx="7632700" cy="758286"/>
          </a:xfrm>
        </p:spPr>
        <p:txBody>
          <a:bodyPr/>
          <a:lstStyle/>
          <a:p>
            <a:r>
              <a:rPr lang="en-US" dirty="0"/>
              <a:t>Supplementary Slides</a:t>
            </a:r>
          </a:p>
        </p:txBody>
      </p:sp>
    </p:spTree>
    <p:extLst>
      <p:ext uri="{BB962C8B-B14F-4D97-AF65-F5344CB8AC3E}">
        <p14:creationId xmlns:p14="http://schemas.microsoft.com/office/powerpoint/2010/main" val="1120180750"/>
      </p:ext>
    </p:extLst>
  </p:cSld>
  <p:clrMapOvr>
    <a:masterClrMapping/>
  </p:clrMapOvr>
</p:sld>
</file>

<file path=ppt/theme/theme1.xml><?xml version="1.0" encoding="utf-8"?>
<a:theme xmlns:a="http://schemas.openxmlformats.org/drawingml/2006/main" name="IAS2025">
  <a:themeElements>
    <a:clrScheme name="IAS 2025">
      <a:dk1>
        <a:srgbClr val="000000"/>
      </a:dk1>
      <a:lt1>
        <a:srgbClr val="FFFFFF"/>
      </a:lt1>
      <a:dk2>
        <a:srgbClr val="CC0022"/>
      </a:dk2>
      <a:lt2>
        <a:srgbClr val="FFFFFF"/>
      </a:lt2>
      <a:accent1>
        <a:srgbClr val="1C1D1D"/>
      </a:accent1>
      <a:accent2>
        <a:srgbClr val="B2B2B2"/>
      </a:accent2>
      <a:accent3>
        <a:srgbClr val="CC0022"/>
      </a:accent3>
      <a:accent4>
        <a:srgbClr val="346CFF"/>
      </a:accent4>
      <a:accent5>
        <a:srgbClr val="FF8D00"/>
      </a:accent5>
      <a:accent6>
        <a:srgbClr val="8A3FFC"/>
      </a:accent6>
      <a:hlink>
        <a:srgbClr val="CC0022"/>
      </a:hlink>
      <a:folHlink>
        <a:srgbClr val="CC0022"/>
      </a:folHlink>
    </a:clrScheme>
    <a:fontScheme name="IAS Verdana">
      <a:maj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wrap="square" lIns="288000" tIns="288000" rIns="288000" bIns="288000" rtlCol="0" anchor="t"/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2992CA78-C814-C640-8F8A-AC2914D9903B}" vid="{6032044C-337A-1345-A317-3298C40612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IAS2025</Template>
  <TotalTime>61</TotalTime>
  <Words>2259</Words>
  <Application>Microsoft Macintosh PowerPoint</Application>
  <PresentationFormat>Widescreen</PresentationFormat>
  <Paragraphs>594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Courier New</vt:lpstr>
      <vt:lpstr>Verdana</vt:lpstr>
      <vt:lpstr>Arial</vt:lpstr>
      <vt:lpstr>IAS2025</vt:lpstr>
      <vt:lpstr>Evaluating the Impact of HIV Self-Test Distribution on HIV Diagnosis and Treatment Initiation Across Health Facilities in Kenya</vt:lpstr>
      <vt:lpstr>Significance</vt:lpstr>
      <vt:lpstr>Objective</vt:lpstr>
      <vt:lpstr>Data and Methods</vt:lpstr>
      <vt:lpstr>Results: Data Summary</vt:lpstr>
      <vt:lpstr>HIVST distribution was associated with increased HIV+ diagnoses and ART initiations</vt:lpstr>
      <vt:lpstr>Subgroup analysis revealed larger impacts in adults 25+</vt:lpstr>
      <vt:lpstr>Conclusions</vt:lpstr>
      <vt:lpstr>Supplementary Slides</vt:lpstr>
      <vt:lpstr>Comparison of Models Supports Choosing Linear Regression </vt:lpstr>
      <vt:lpstr>Outcome: HIV+ per 100 Self-Tests Distributed</vt:lpstr>
      <vt:lpstr>Outcome: ART Initiations per 100 Self Tests Distributed </vt:lpstr>
      <vt:lpstr>Outcome: HIV+ per 100 Self-Tests Distributed</vt:lpstr>
      <vt:lpstr>Outcome: ART Initiations per 100 Self Tests Distributed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 de Nooy</dc:creator>
  <cp:lastModifiedBy>Kim, Hae-Young</cp:lastModifiedBy>
  <cp:revision>14</cp:revision>
  <dcterms:created xsi:type="dcterms:W3CDTF">2025-06-16T11:38:19Z</dcterms:created>
  <dcterms:modified xsi:type="dcterms:W3CDTF">2025-07-11T13:35:51Z</dcterms:modified>
</cp:coreProperties>
</file>