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3_6D4464CF.xml" ContentType="application/vnd.ms-powerpoint.comments+xml"/>
  <Override PartName="/ppt/notesSlides/notesSlide2.xml" ContentType="application/vnd.openxmlformats-officedocument.presentationml.notesSlide+xml"/>
  <Override PartName="/ppt/comments/modernComment_115_EFF3EA21.xml" ContentType="application/vnd.ms-powerpoint.comments+xml"/>
  <Override PartName="/ppt/notesSlides/notesSlide3.xml" ContentType="application/vnd.openxmlformats-officedocument.presentationml.notesSlide+xml"/>
  <Override PartName="/ppt/comments/modernComment_119_5EEDB77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2" r:id="rId1"/>
  </p:sldMasterIdLst>
  <p:notesMasterIdLst>
    <p:notesMasterId r:id="rId15"/>
  </p:notesMasterIdLst>
  <p:sldIdLst>
    <p:sldId id="266" r:id="rId2"/>
    <p:sldId id="273" r:id="rId3"/>
    <p:sldId id="275" r:id="rId4"/>
    <p:sldId id="276" r:id="rId5"/>
    <p:sldId id="286" r:id="rId6"/>
    <p:sldId id="277" r:id="rId7"/>
    <p:sldId id="278" r:id="rId8"/>
    <p:sldId id="281" r:id="rId9"/>
    <p:sldId id="289" r:id="rId10"/>
    <p:sldId id="291" r:id="rId11"/>
    <p:sldId id="284" r:id="rId12"/>
    <p:sldId id="285" r:id="rId13"/>
    <p:sldId id="293" r:id="rId14"/>
  </p:sldIdLst>
  <p:sldSz cx="12192000" cy="6858000"/>
  <p:notesSz cx="6858000" cy="9144000"/>
  <p:embeddedFontLst>
    <p:embeddedFont>
      <p:font typeface="Verdana" panose="020B060403050404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9FD3FEF4-AEAF-917A-C660-C5359E089327}" name="Alex de Nooy" initials="Ad" userId="2ae90f5cbd0fd17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02"/>
    <p:restoredTop sz="94646"/>
  </p:normalViewPr>
  <p:slideViewPr>
    <p:cSldViewPr snapToGrid="0">
      <p:cViewPr varScale="1">
        <p:scale>
          <a:sx n="67" d="100"/>
          <a:sy n="67" d="100"/>
        </p:scale>
        <p:origin x="192"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modernComment_113_6D4464CF.xml><?xml version="1.0" encoding="utf-8"?>
<p188:cmLst xmlns:a="http://schemas.openxmlformats.org/drawingml/2006/main" xmlns:r="http://schemas.openxmlformats.org/officeDocument/2006/relationships" xmlns:p188="http://schemas.microsoft.com/office/powerpoint/2018/8/main">
  <p188:cm id="{97DE00F9-B622-574D-B870-57B0FB2C6F2B}" authorId="{9FD3FEF4-AEAF-917A-C660-C5359E089327}" status="resolved" created="2025-07-01T07:36:57.930" complete="100000">
    <pc:sldMkLst xmlns:pc="http://schemas.microsoft.com/office/powerpoint/2013/main/command">
      <pc:docMk/>
      <pc:sldMk cId="1833198799" sldId="275"/>
    </pc:sldMkLst>
    <p188:txBody>
      <a:bodyPr/>
      <a:lstStyle/>
      <a:p>
        <a:r>
          <a:rPr lang="en-GB"/>
          <a:t>Mention initially submitted did not have overlapping data</a:t>
        </a:r>
      </a:p>
    </p188:txBody>
  </p188:cm>
</p188:cmLst>
</file>

<file path=ppt/comments/modernComment_115_EFF3EA21.xml><?xml version="1.0" encoding="utf-8"?>
<p188:cmLst xmlns:a="http://schemas.openxmlformats.org/drawingml/2006/main" xmlns:r="http://schemas.openxmlformats.org/officeDocument/2006/relationships" xmlns:p188="http://schemas.microsoft.com/office/powerpoint/2018/8/main">
  <p188:cm id="{7F7D2E57-42EE-7847-B800-7855B4857337}" authorId="{9FD3FEF4-AEAF-917A-C660-C5359E089327}" status="resolved" created="2025-06-16T12:37:02.224" complete="100000">
    <ac:txMkLst xmlns:ac="http://schemas.microsoft.com/office/drawing/2013/main/command">
      <pc:docMk xmlns:pc="http://schemas.microsoft.com/office/powerpoint/2013/main/command"/>
      <pc:sldMk xmlns:pc="http://schemas.microsoft.com/office/powerpoint/2013/main/command" cId="4025739809" sldId="277"/>
      <ac:spMk id="2" creationId="{AC0C7404-DC9C-F8D1-9ACB-5BD9066ED27B}"/>
      <ac:txMk cp="397" len="1">
        <ac:context len="777" hash="3392496139"/>
      </ac:txMk>
    </ac:txMkLst>
    <p188:pos x="4221852" y="2372139"/>
    <p188:replyLst>
      <p188:reply id="{C0C850F5-F977-0443-BACA-C9DED2C271C1}" authorId="{9FD3FEF4-AEAF-917A-C660-C5359E089327}" created="2025-06-16T12:38:20.256">
        <p188:txBody>
          <a:bodyPr/>
          <a:lstStyle/>
          <a:p>
            <a:r>
              <a:rPr lang="en-GB"/>
              <a:t>Maybe picture of lag things</a:t>
            </a:r>
          </a:p>
        </p188:txBody>
      </p188:reply>
    </p188:replyLst>
    <p188:txBody>
      <a:bodyPr/>
      <a:lstStyle/>
      <a:p>
        <a:r>
          <a:rPr lang="en-GB"/>
          <a:t>Add citation</a:t>
        </a:r>
      </a:p>
    </p188:txBody>
  </p188:cm>
</p188:cmLst>
</file>

<file path=ppt/comments/modernComment_119_5EEDB77F.xml><?xml version="1.0" encoding="utf-8"?>
<p188:cmLst xmlns:a="http://schemas.openxmlformats.org/drawingml/2006/main" xmlns:r="http://schemas.openxmlformats.org/officeDocument/2006/relationships" xmlns:p188="http://schemas.microsoft.com/office/powerpoint/2018/8/main">
  <p188:cm id="{A4C7B061-2161-4CD9-86D0-44979C1E7373}" authorId="{95582667-6102-27E7-ED8E-01A166EB4B6B}" status="resolved" created="2025-06-24T14:46:59.648" complete="100000">
    <ac:txMkLst xmlns:ac="http://schemas.microsoft.com/office/drawing/2013/main/command">
      <pc:docMk xmlns:pc="http://schemas.microsoft.com/office/powerpoint/2013/main/command"/>
      <pc:sldMk xmlns:pc="http://schemas.microsoft.com/office/powerpoint/2013/main/command" cId="1592637311" sldId="281"/>
      <ac:spMk id="12" creationId="{8E87C3F8-D443-2093-3734-2A3CB54B1D2F}"/>
      <ac:txMk cp="216">
        <ac:context len="217" hash="3642012569"/>
      </ac:txMk>
    </ac:txMkLst>
    <p188:pos x="64576" y="2951135"/>
    <p188:txBody>
      <a:bodyPr/>
      <a:lstStyle/>
      <a:p>
        <a:r>
          <a:rPr lang="en-US"/>
          <a:t>Would remove the middle bullet point, and would make the last bullet into two: 
5.6% of HIV positive results returned  (n=68,005) are estimated to be attributable to HIVST between Q3 2020-Q2 2023.
For every 100 HIVST distributed, 3.2 additional diagnoses were made​
​</a:t>
        </a:r>
      </a:p>
    </p188:txBody>
  </p188:cm>
  <p188:cm id="{4F703884-5681-A24C-8C5A-D9A4A6FFE4C3}" authorId="{9FD3FEF4-AEAF-917A-C660-C5359E089327}" status="resolved" created="2025-06-26T08:37:29.011" complete="100000">
    <pc:sldMkLst xmlns:pc="http://schemas.microsoft.com/office/powerpoint/2013/main/command">
      <pc:docMk/>
      <pc:sldMk cId="1592637311" sldId="281"/>
    </pc:sldMkLst>
    <p188:replyLst>
      <p188:reply id="{49BEBD0F-998D-3C47-AF5E-A610E5D1A947}" authorId="{9FD3FEF4-AEAF-917A-C660-C5359E089327}" created="2025-06-26T10:20:16.130">
        <p188:txBody>
          <a:bodyPr/>
          <a:lstStyle/>
          <a:p>
            <a:r>
              <a:rPr lang="en-GB"/>
              <a:t>I have now used the same number of tests as reported in slide 6</a:t>
            </a:r>
          </a:p>
        </p188:txBody>
      </p188:reply>
    </p188:replyLst>
    <p188:txBody>
      <a:bodyPr/>
      <a:lstStyle/>
      <a:p>
        <a:r>
          <a:rPr lang="en-GB"/>
          <a:t>Difference comes from the denominator of HIVST - when we initially did the analysis -we decided to cut the HIVST in the first and last quarters in half to account for delay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AC4D20E5-D8F7-594B-9D91-F763D43B9AF7}" type="datetimeFigureOut">
              <a:rPr lang="en-GB" smtClean="0"/>
              <a:pPr/>
              <a:t>09/07/2025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1BE8DCDC-D13C-2549-BE6A-717E9EED41AD}" type="slidenum">
              <a:rPr lang="en-GB" smtClean="0"/>
              <a:pPr/>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1EE66-2191-A003-A764-F7612131A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A29AB-C616-6ED8-B6AC-587F59C52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3AFAA-7825-2883-2312-4DB9F19FFF8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FCF81E2-51DC-B91E-5F94-AF4D2430E0CA}"/>
              </a:ext>
            </a:extLst>
          </p:cNvPr>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396887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B87D4-D34F-605C-DE4C-3BC6F2EF9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6B557-C386-7B8B-F7A9-4CCF017982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65E0E-688F-7E85-91ED-588C1F01A5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8FCF02-2077-F4F8-A3FD-0A2A9D83E7BE}"/>
              </a:ext>
            </a:extLst>
          </p:cNvPr>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258754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CCC87-F562-A64F-7D3A-414E38140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22E01F-BDBA-53C1-3764-E57887B6F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D4DAD-63B9-9A58-5AAA-6B3C38B5675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E24ACE-4E18-41B2-8542-96FF9A71747F}"/>
              </a:ext>
            </a:extLst>
          </p:cNvPr>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4233214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p:nvPicPr>
        <p:blipFill>
          <a:blip r:embed="rId2"/>
          <a:srcRect/>
          <a:stretch/>
        </p:blipFill>
        <p:spPr>
          <a:xfrm>
            <a:off x="489214" y="4060719"/>
            <a:ext cx="3069934"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p:nvPicPr>
        <p:blipFill>
          <a:blip r:embed="rId3"/>
          <a:srcRect/>
          <a:stretch/>
        </p:blipFill>
        <p:spPr>
          <a:xfrm rot="10800000">
            <a:off x="0" y="0"/>
            <a:ext cx="3600000" cy="3600000"/>
          </a:xfrm>
          <a:prstGeom prst="rect">
            <a:avLst/>
          </a:prstGeom>
        </p:spPr>
      </p:pic>
      <p:sp>
        <p:nvSpPr>
          <p:cNvPr id="2" name="Rectangle 1">
            <a:extLst>
              <a:ext uri="{FF2B5EF4-FFF2-40B4-BE49-F238E27FC236}">
                <a16:creationId xmlns:a16="http://schemas.microsoft.com/office/drawing/2014/main" id="{AA59130A-C07C-74F5-F7D0-98CA8D6D1EA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9AE29D7D-D7E4-DEA4-06F6-B53D5751B174}"/>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9" name="Picture 8">
            <a:extLst>
              <a:ext uri="{FF2B5EF4-FFF2-40B4-BE49-F238E27FC236}">
                <a16:creationId xmlns:a16="http://schemas.microsoft.com/office/drawing/2014/main" id="{15A07090-E888-1E28-15C2-E3D2334B31FE}"/>
              </a:ext>
            </a:extLst>
          </p:cNvPr>
          <p:cNvPicPr>
            <a:picLocks noChangeAspect="1"/>
          </p:cNvPicPr>
          <p:nvPr userDrawn="1"/>
        </p:nvPicPr>
        <p:blipFill>
          <a:blip r:embed="rId2"/>
          <a:srcRect/>
          <a:stretch/>
        </p:blipFill>
        <p:spPr>
          <a:xfrm>
            <a:off x="489214" y="4060719"/>
            <a:ext cx="3069934" cy="2287762"/>
          </a:xfrm>
          <a:prstGeom prst="rect">
            <a:avLst/>
          </a:prstGeom>
        </p:spPr>
      </p:pic>
      <p:pic>
        <p:nvPicPr>
          <p:cNvPr id="10" name="Picture 9">
            <a:extLst>
              <a:ext uri="{FF2B5EF4-FFF2-40B4-BE49-F238E27FC236}">
                <a16:creationId xmlns:a16="http://schemas.microsoft.com/office/drawing/2014/main" id="{17A287E0-F360-9745-7D9A-2B2D692B3C4D}"/>
              </a:ext>
            </a:extLst>
          </p:cNvPr>
          <p:cNvPicPr>
            <a:picLocks noChangeAspect="1"/>
          </p:cNvPicPr>
          <p:nvPr userDrawn="1"/>
        </p:nvPicPr>
        <p:blipFill>
          <a:blip r:embed="rId3"/>
          <a:srcRect/>
          <a:stretch/>
        </p:blipFill>
        <p:spPr>
          <a:xfrm rot="10800000">
            <a:off x="0" y="0"/>
            <a:ext cx="3600000" cy="3600000"/>
          </a:xfrm>
          <a:prstGeom prst="rect">
            <a:avLst/>
          </a:prstGeom>
        </p:spPr>
      </p:pic>
    </p:spTree>
    <p:extLst>
      <p:ext uri="{BB962C8B-B14F-4D97-AF65-F5344CB8AC3E}">
        <p14:creationId xmlns:p14="http://schemas.microsoft.com/office/powerpoint/2010/main" val="3496230262"/>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marL="457200" indent="-457200">
              <a:buFont typeface="Arial" panose="020B0604020202020204" pitchFamily="34" charset="0"/>
              <a:buChar char="•"/>
            </a:pPr>
            <a:r>
              <a:rPr lang="en-GB" noProof="0"/>
              <a:t>Donec </a:t>
            </a:r>
            <a:r>
              <a:rPr lang="en-GB" noProof="0" err="1"/>
              <a:t>rutrum</a:t>
            </a:r>
            <a:r>
              <a:rPr lang="en-GB" noProof="0"/>
              <a:t> </a:t>
            </a:r>
            <a:r>
              <a:rPr lang="en-GB" noProof="0" err="1"/>
              <a:t>congue</a:t>
            </a:r>
            <a:r>
              <a:rPr lang="en-GB" noProof="0"/>
              <a:t> </a:t>
            </a:r>
            <a:r>
              <a:rPr lang="en-GB" noProof="0" err="1"/>
              <a:t>leo</a:t>
            </a:r>
            <a:r>
              <a:rPr lang="en-GB" noProof="0"/>
              <a:t> </a:t>
            </a:r>
            <a:r>
              <a:rPr lang="en-GB" noProof="0" err="1"/>
              <a:t>eget</a:t>
            </a:r>
            <a:r>
              <a:rPr lang="en-GB" noProof="0"/>
              <a:t> </a:t>
            </a:r>
            <a:r>
              <a:rPr lang="en-GB" noProof="0" err="1"/>
              <a:t>malesuada</a:t>
            </a:r>
            <a:r>
              <a:rPr lang="en-GB" noProof="0"/>
              <a:t>.</a:t>
            </a:r>
          </a:p>
          <a:p>
            <a:pPr marL="457200" indent="-457200">
              <a:buFont typeface="Arial" panose="020B0604020202020204" pitchFamily="34" charset="0"/>
              <a:buChar char="•"/>
            </a:pPr>
            <a:r>
              <a:rPr lang="en-GB" noProof="0" err="1"/>
              <a:t>Curabitur</a:t>
            </a:r>
            <a:r>
              <a:rPr lang="en-GB" noProof="0"/>
              <a:t> </a:t>
            </a:r>
            <a:r>
              <a:rPr lang="en-GB" noProof="0" err="1"/>
              <a:t>aliquet</a:t>
            </a:r>
            <a:r>
              <a:rPr lang="en-GB" noProof="0"/>
              <a:t> </a:t>
            </a:r>
            <a:r>
              <a:rPr lang="en-GB" noProof="0" err="1"/>
              <a:t>quam</a:t>
            </a:r>
            <a:r>
              <a:rPr lang="en-GB" noProof="0"/>
              <a:t> id dui </a:t>
            </a:r>
            <a:r>
              <a:rPr lang="en-GB" noProof="0" err="1"/>
              <a:t>posuere</a:t>
            </a:r>
            <a:r>
              <a:rPr lang="en-GB" noProof="0"/>
              <a:t> </a:t>
            </a:r>
            <a:r>
              <a:rPr lang="en-GB" noProof="0" err="1"/>
              <a:t>blandit</a:t>
            </a:r>
            <a:r>
              <a:rPr lang="en-GB" noProof="0"/>
              <a:t>.</a:t>
            </a:r>
          </a:p>
          <a:p>
            <a:pPr marL="457200" indent="-457200">
              <a:buFont typeface="Arial" panose="020B0604020202020204" pitchFamily="34" charset="0"/>
              <a:buChar char="•"/>
            </a:pPr>
            <a:r>
              <a:rPr lang="en-GB" noProof="0"/>
              <a:t>Proin </a:t>
            </a:r>
            <a:r>
              <a:rPr lang="en-GB" noProof="0" err="1"/>
              <a:t>eget</a:t>
            </a:r>
            <a:r>
              <a:rPr lang="en-GB" noProof="0"/>
              <a:t> </a:t>
            </a:r>
            <a:r>
              <a:rPr lang="en-GB" noProof="0" err="1"/>
              <a:t>tortor</a:t>
            </a:r>
            <a:r>
              <a:rPr lang="en-GB" noProof="0"/>
              <a:t> </a:t>
            </a:r>
            <a:r>
              <a:rPr lang="en-GB" noProof="0" err="1"/>
              <a:t>risus</a:t>
            </a:r>
            <a:r>
              <a:rPr lang="en-GB" noProof="0"/>
              <a:t>.</a:t>
            </a:r>
          </a:p>
        </p:txBody>
      </p:sp>
      <p:sp>
        <p:nvSpPr>
          <p:cNvPr id="5" name="TextBox 4">
            <a:extLst>
              <a:ext uri="{FF2B5EF4-FFF2-40B4-BE49-F238E27FC236}">
                <a16:creationId xmlns:a16="http://schemas.microsoft.com/office/drawing/2014/main" id="{E8B0D675-CDCD-957C-2EAF-0477619803D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7738001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655BEA16-9E9F-0D4A-9C31-85DAC460949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5" name="TextBox 14">
            <a:extLst>
              <a:ext uri="{FF2B5EF4-FFF2-40B4-BE49-F238E27FC236}">
                <a16:creationId xmlns:a16="http://schemas.microsoft.com/office/drawing/2014/main" id="{2A3A0912-00E9-3E4E-9381-0A5C958C62D2}"/>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p:nvPicPr>
        <p:blipFill>
          <a:blip r:embed="rId2"/>
          <a:srcRect/>
          <a:stretch/>
        </p:blipFill>
        <p:spPr>
          <a:xfrm rot="10800000">
            <a:off x="8272945" y="0"/>
            <a:ext cx="3919055" cy="6858000"/>
          </a:xfrm>
          <a:prstGeom prst="rect">
            <a:avLst/>
          </a:prstGeom>
        </p:spPr>
      </p:pic>
      <p:sp>
        <p:nvSpPr>
          <p:cNvPr id="5" name="TextBox 4">
            <a:extLst>
              <a:ext uri="{FF2B5EF4-FFF2-40B4-BE49-F238E27FC236}">
                <a16:creationId xmlns:a16="http://schemas.microsoft.com/office/drawing/2014/main" id="{DBF8773D-E656-BD7A-BE14-0725A078805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6" name="Picture 5">
            <a:extLst>
              <a:ext uri="{FF2B5EF4-FFF2-40B4-BE49-F238E27FC236}">
                <a16:creationId xmlns:a16="http://schemas.microsoft.com/office/drawing/2014/main" id="{09D36A2C-4863-1EEA-047B-F2720FB9C9ED}"/>
              </a:ext>
            </a:extLst>
          </p:cNvPr>
          <p:cNvPicPr>
            <a:picLocks noChangeAspect="1"/>
          </p:cNvPicPr>
          <p:nvPr userDrawn="1"/>
        </p:nvPicPr>
        <p:blipFill>
          <a:blip r:embed="rId2"/>
          <a:srcRect/>
          <a:stretch/>
        </p:blipFill>
        <p:spPr>
          <a:xfrm rot="10800000">
            <a:off x="8272945" y="0"/>
            <a:ext cx="3919055"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474702" y="979714"/>
            <a:ext cx="4734000" cy="4898572"/>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359237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1" name="TextBox 10">
            <a:extLst>
              <a:ext uri="{FF2B5EF4-FFF2-40B4-BE49-F238E27FC236}">
                <a16:creationId xmlns:a16="http://schemas.microsoft.com/office/drawing/2014/main" id="{AF9BC3C2-303A-12CB-9291-D0D960E99FC9}"/>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2" name="TextBox 11">
            <a:extLst>
              <a:ext uri="{FF2B5EF4-FFF2-40B4-BE49-F238E27FC236}">
                <a16:creationId xmlns:a16="http://schemas.microsoft.com/office/drawing/2014/main" id="{E7A9DA97-3B37-BB0F-1BE6-74FB3CC95EA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p:nvPicPr>
        <p:blipFill>
          <a:blip r:embed="rId2"/>
          <a:srcRect/>
          <a:stretch/>
        </p:blipFill>
        <p:spPr>
          <a:xfrm rot="10800000">
            <a:off x="0" y="2097090"/>
            <a:ext cx="2381293" cy="4760909"/>
          </a:xfrm>
          <a:prstGeom prst="rect">
            <a:avLst/>
          </a:prstGeom>
        </p:spPr>
      </p:pic>
      <p:pic>
        <p:nvPicPr>
          <p:cNvPr id="5" name="Picture 4">
            <a:extLst>
              <a:ext uri="{FF2B5EF4-FFF2-40B4-BE49-F238E27FC236}">
                <a16:creationId xmlns:a16="http://schemas.microsoft.com/office/drawing/2014/main" id="{5A0024D6-6A30-B67A-32FF-6B94A865A452}"/>
              </a:ext>
            </a:extLst>
          </p:cNvPr>
          <p:cNvPicPr>
            <a:picLocks noChangeAspect="1"/>
          </p:cNvPicPr>
          <p:nvPr userDrawn="1"/>
        </p:nvPicPr>
        <p:blipFill>
          <a:blip r:embed="rId2"/>
          <a:srcRect/>
          <a:stretch/>
        </p:blipFill>
        <p:spPr>
          <a:xfrm rot="10800000">
            <a:off x="0" y="2097090"/>
            <a:ext cx="238129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Tree>
    <p:extLst>
      <p:ext uri="{BB962C8B-B14F-4D97-AF65-F5344CB8AC3E}">
        <p14:creationId xmlns:p14="http://schemas.microsoft.com/office/powerpoint/2010/main" val="141876956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GB" noProof="0"/>
              <a:t>Click icon to add picture</a:t>
            </a:r>
          </a:p>
        </p:txBody>
      </p:sp>
      <p:sp>
        <p:nvSpPr>
          <p:cNvPr id="7" name="TextBox 6">
            <a:extLst>
              <a:ext uri="{FF2B5EF4-FFF2-40B4-BE49-F238E27FC236}">
                <a16:creationId xmlns:a16="http://schemas.microsoft.com/office/drawing/2014/main" id="{A60FD6BC-85DA-4F47-A647-F2C427823D9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0" name="TextBox 9">
            <a:extLst>
              <a:ext uri="{FF2B5EF4-FFF2-40B4-BE49-F238E27FC236}">
                <a16:creationId xmlns:a16="http://schemas.microsoft.com/office/drawing/2014/main" id="{74D34DC7-EE56-704B-BED2-428093484F6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185EA44B-9987-7510-17D4-631C2754314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7065484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B979-691F-D050-F0E7-2CC652B21AA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78A3A3D-E8E1-9C55-777B-F739AE3CC2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8B4219D-F861-0166-BA67-24F3591C7623}"/>
              </a:ext>
            </a:extLst>
          </p:cNvPr>
          <p:cNvSpPr>
            <a:spLocks noGrp="1"/>
          </p:cNvSpPr>
          <p:nvPr>
            <p:ph type="dt" sz="half" idx="10"/>
          </p:nvPr>
        </p:nvSpPr>
        <p:spPr/>
        <p:txBody>
          <a:bodyPr/>
          <a:lstStyle/>
          <a:p>
            <a:fld id="{73CDDE61-4D6C-FD4E-8B04-9FE45F1F5240}" type="datetimeFigureOut">
              <a:rPr lang="en-GB" smtClean="0"/>
              <a:t>09/07/2025</a:t>
            </a:fld>
            <a:endParaRPr lang="en-GB"/>
          </a:p>
        </p:txBody>
      </p:sp>
      <p:sp>
        <p:nvSpPr>
          <p:cNvPr id="5" name="Footer Placeholder 4">
            <a:extLst>
              <a:ext uri="{FF2B5EF4-FFF2-40B4-BE49-F238E27FC236}">
                <a16:creationId xmlns:a16="http://schemas.microsoft.com/office/drawing/2014/main" id="{D1C4BB0D-E4EF-7926-05BA-E9D1FAC2A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37880-D350-D101-43AF-83FD1084B405}"/>
              </a:ext>
            </a:extLst>
          </p:cNvPr>
          <p:cNvSpPr>
            <a:spLocks noGrp="1"/>
          </p:cNvSpPr>
          <p:nvPr>
            <p:ph type="sldNum" sz="quarter" idx="12"/>
          </p:nvPr>
        </p:nvSpPr>
        <p:spPr/>
        <p:txBody>
          <a:bodyPr/>
          <a:lstStyle/>
          <a:p>
            <a:fld id="{32CFC1BE-5A6D-9C4C-8BF4-BEE7D16965E9}" type="slidenum">
              <a:rPr lang="en-GB" smtClean="0"/>
              <a:t>‹#›</a:t>
            </a:fld>
            <a:endParaRPr lang="en-GB"/>
          </a:p>
        </p:txBody>
      </p:sp>
    </p:spTree>
    <p:extLst>
      <p:ext uri="{BB962C8B-B14F-4D97-AF65-F5344CB8AC3E}">
        <p14:creationId xmlns:p14="http://schemas.microsoft.com/office/powerpoint/2010/main" val="50250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5" name="TextBox 4">
            <a:extLst>
              <a:ext uri="{FF2B5EF4-FFF2-40B4-BE49-F238E27FC236}">
                <a16:creationId xmlns:a16="http://schemas.microsoft.com/office/drawing/2014/main" id="{7370DA7D-2DD8-A57A-3FF5-CAA8CD78ED4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p:nvPicPr>
        <p:blipFill>
          <a:blip r:embed="rId2"/>
          <a:srcRect/>
          <a:stretch/>
        </p:blipFill>
        <p:spPr>
          <a:xfrm>
            <a:off x="0" y="2098800"/>
            <a:ext cx="3569400" cy="4759200"/>
          </a:xfrm>
          <a:prstGeom prst="rect">
            <a:avLst/>
          </a:prstGeom>
        </p:spPr>
      </p:pic>
      <p:sp>
        <p:nvSpPr>
          <p:cNvPr id="2" name="TextBox 1">
            <a:extLst>
              <a:ext uri="{FF2B5EF4-FFF2-40B4-BE49-F238E27FC236}">
                <a16:creationId xmlns:a16="http://schemas.microsoft.com/office/drawing/2014/main" id="{BE172C7C-A38E-5817-CEC8-6B6E4755A16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B1D1A4B5-C84D-1847-5E82-223FAD82B2D0}"/>
              </a:ext>
            </a:extLst>
          </p:cNvPr>
          <p:cNvPicPr>
            <a:picLocks noChangeAspect="1"/>
          </p:cNvPicPr>
          <p:nvPr userDrawn="1"/>
        </p:nvPicPr>
        <p:blipFill>
          <a:blip r:embed="rId2"/>
          <a:srcRect/>
          <a:stretch/>
        </p:blipFill>
        <p:spPr>
          <a:xfrm>
            <a:off x="0" y="2098800"/>
            <a:ext cx="3569400" cy="4759200"/>
          </a:xfrm>
          <a:prstGeom prst="rect">
            <a:avLst/>
          </a:prstGeom>
        </p:spPr>
      </p:pic>
    </p:spTree>
    <p:extLst>
      <p:ext uri="{BB962C8B-B14F-4D97-AF65-F5344CB8AC3E}">
        <p14:creationId xmlns:p14="http://schemas.microsoft.com/office/powerpoint/2010/main" val="100057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a:p>
            <a:pPr marL="457200" indent="-457200">
              <a:buFont typeface="Arial" panose="020B0604020202020204" pitchFamily="34" charset="0"/>
              <a:buChar char="•"/>
            </a:pPr>
            <a:r>
              <a:rPr lang="en-GB" noProof="0"/>
              <a:t>Donec </a:t>
            </a:r>
            <a:r>
              <a:rPr lang="en-GB" noProof="0" err="1"/>
              <a:t>rutrum</a:t>
            </a:r>
            <a:r>
              <a:rPr lang="en-GB" noProof="0"/>
              <a:t> </a:t>
            </a:r>
            <a:r>
              <a:rPr lang="en-GB" noProof="0" err="1"/>
              <a:t>congue</a:t>
            </a:r>
            <a:r>
              <a:rPr lang="en-GB" noProof="0"/>
              <a:t> </a:t>
            </a:r>
            <a:r>
              <a:rPr lang="en-GB" noProof="0" err="1"/>
              <a:t>leo</a:t>
            </a:r>
            <a:r>
              <a:rPr lang="en-GB" noProof="0"/>
              <a:t> </a:t>
            </a:r>
            <a:r>
              <a:rPr lang="en-GB" noProof="0" err="1"/>
              <a:t>eget</a:t>
            </a:r>
            <a:r>
              <a:rPr lang="en-GB" noProof="0"/>
              <a:t> </a:t>
            </a:r>
            <a:r>
              <a:rPr lang="en-GB" noProof="0" err="1"/>
              <a:t>malesuada</a:t>
            </a:r>
            <a:r>
              <a:rPr lang="en-GB" noProof="0"/>
              <a:t>.</a:t>
            </a:r>
          </a:p>
          <a:p>
            <a:pPr marL="457200" indent="-457200">
              <a:buFont typeface="Arial" panose="020B0604020202020204" pitchFamily="34" charset="0"/>
              <a:buChar char="•"/>
            </a:pPr>
            <a:r>
              <a:rPr lang="en-GB" noProof="0" err="1"/>
              <a:t>Curabitur</a:t>
            </a:r>
            <a:r>
              <a:rPr lang="en-GB" noProof="0"/>
              <a:t> </a:t>
            </a:r>
            <a:r>
              <a:rPr lang="en-GB" noProof="0" err="1"/>
              <a:t>aliquet</a:t>
            </a:r>
            <a:r>
              <a:rPr lang="en-GB" noProof="0"/>
              <a:t> </a:t>
            </a:r>
            <a:r>
              <a:rPr lang="en-GB" noProof="0" err="1"/>
              <a:t>quam</a:t>
            </a:r>
            <a:r>
              <a:rPr lang="en-GB" noProof="0"/>
              <a:t> id dui </a:t>
            </a:r>
            <a:r>
              <a:rPr lang="en-GB" noProof="0" err="1"/>
              <a:t>posuere</a:t>
            </a:r>
            <a:r>
              <a:rPr lang="en-GB" noProof="0"/>
              <a:t> </a:t>
            </a:r>
            <a:r>
              <a:rPr lang="en-GB" noProof="0" err="1"/>
              <a:t>blandit</a:t>
            </a:r>
            <a:r>
              <a:rPr lang="en-GB" noProof="0"/>
              <a:t>.</a:t>
            </a:r>
          </a:p>
          <a:p>
            <a:pPr marL="457200" indent="-457200">
              <a:buFont typeface="Arial" panose="020B0604020202020204" pitchFamily="34" charset="0"/>
              <a:buChar char="•"/>
            </a:pPr>
            <a:r>
              <a:rPr lang="en-GB" noProof="0"/>
              <a:t>Proin </a:t>
            </a:r>
            <a:r>
              <a:rPr lang="en-GB" noProof="0" err="1"/>
              <a:t>eget</a:t>
            </a:r>
            <a:r>
              <a:rPr lang="en-GB" noProof="0"/>
              <a:t> </a:t>
            </a:r>
            <a:r>
              <a:rPr lang="en-GB" noProof="0" err="1"/>
              <a:t>tortor</a:t>
            </a:r>
            <a:r>
              <a:rPr lang="en-GB" noProof="0"/>
              <a:t> </a:t>
            </a:r>
            <a:r>
              <a:rPr lang="en-GB" noProof="0" err="1"/>
              <a:t>risus</a:t>
            </a:r>
            <a:r>
              <a:rPr lang="en-GB" noProof="0"/>
              <a:t>.</a:t>
            </a:r>
          </a:p>
        </p:txBody>
      </p:sp>
      <p:sp>
        <p:nvSpPr>
          <p:cNvPr id="15" name="TextBox 14">
            <a:extLst>
              <a:ext uri="{FF2B5EF4-FFF2-40B4-BE49-F238E27FC236}">
                <a16:creationId xmlns:a16="http://schemas.microsoft.com/office/drawing/2014/main" id="{091C2EAF-4008-1240-8C52-9E641194B157}"/>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6" name="TextBox 15">
            <a:extLst>
              <a:ext uri="{FF2B5EF4-FFF2-40B4-BE49-F238E27FC236}">
                <a16:creationId xmlns:a16="http://schemas.microsoft.com/office/drawing/2014/main" id="{CEED8009-8440-8D46-8AD7-A2541109AEA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pic>
        <p:nvPicPr>
          <p:cNvPr id="3" name="Picture 2">
            <a:extLst>
              <a:ext uri="{FF2B5EF4-FFF2-40B4-BE49-F238E27FC236}">
                <a16:creationId xmlns:a16="http://schemas.microsoft.com/office/drawing/2014/main" id="{304A4F27-4DA0-09FA-F328-C702D6A3E7C0}"/>
              </a:ext>
            </a:extLst>
          </p:cNvPr>
          <p:cNvPicPr>
            <a:picLocks noChangeAspect="1"/>
          </p:cNvPicPr>
          <p:nvPr/>
        </p:nvPicPr>
        <p:blipFill>
          <a:blip r:embed="rId2"/>
          <a:srcRect/>
          <a:stretch/>
        </p:blipFill>
        <p:spPr>
          <a:xfrm>
            <a:off x="0" y="2097091"/>
            <a:ext cx="3569400" cy="4759200"/>
          </a:xfrm>
          <a:prstGeom prst="rect">
            <a:avLst/>
          </a:prstGeom>
        </p:spPr>
      </p:pic>
      <p:pic>
        <p:nvPicPr>
          <p:cNvPr id="5" name="Picture 4">
            <a:extLst>
              <a:ext uri="{FF2B5EF4-FFF2-40B4-BE49-F238E27FC236}">
                <a16:creationId xmlns:a16="http://schemas.microsoft.com/office/drawing/2014/main" id="{481F9E75-901E-3650-0FBC-12ABDFE02D3A}"/>
              </a:ext>
            </a:extLst>
          </p:cNvPr>
          <p:cNvPicPr>
            <a:picLocks noChangeAspect="1"/>
          </p:cNvPicPr>
          <p:nvPr userDrawn="1"/>
        </p:nvPicPr>
        <p:blipFill>
          <a:blip r:embed="rId2"/>
          <a:srcRect/>
          <a:stretch/>
        </p:blipFill>
        <p:spPr>
          <a:xfrm>
            <a:off x="0" y="2097091"/>
            <a:ext cx="3569400" cy="4759200"/>
          </a:xfrm>
          <a:prstGeom prst="rect">
            <a:avLst/>
          </a:prstGeom>
        </p:spPr>
      </p:pic>
    </p:spTree>
    <p:extLst>
      <p:ext uri="{BB962C8B-B14F-4D97-AF65-F5344CB8AC3E}">
        <p14:creationId xmlns:p14="http://schemas.microsoft.com/office/powerpoint/2010/main" val="341069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GB" noProof="0"/>
              <a:t>Click to edit Master title style</a:t>
            </a:r>
          </a:p>
        </p:txBody>
      </p:sp>
      <p:sp>
        <p:nvSpPr>
          <p:cNvPr id="7" name="TextBox 6">
            <a:extLst>
              <a:ext uri="{FF2B5EF4-FFF2-40B4-BE49-F238E27FC236}">
                <a16:creationId xmlns:a16="http://schemas.microsoft.com/office/drawing/2014/main" id="{909497C5-5C94-8C43-959D-C5FE7F60E92D}"/>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p:nvPicPr>
        <p:blipFill>
          <a:blip r:embed="rId2"/>
          <a:srcRect/>
          <a:stretch/>
        </p:blipFill>
        <p:spPr>
          <a:xfrm>
            <a:off x="10025891" y="207065"/>
            <a:ext cx="1769829" cy="1318904"/>
          </a:xfrm>
          <a:prstGeom prst="rect">
            <a:avLst/>
          </a:prstGeom>
        </p:spPr>
      </p:pic>
      <p:sp>
        <p:nvSpPr>
          <p:cNvPr id="4" name="Rectangle 3">
            <a:extLst>
              <a:ext uri="{FF2B5EF4-FFF2-40B4-BE49-F238E27FC236}">
                <a16:creationId xmlns:a16="http://schemas.microsoft.com/office/drawing/2014/main" id="{B8D48287-018F-E759-88F6-8D0431D9724E}"/>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TextBox 7">
            <a:extLst>
              <a:ext uri="{FF2B5EF4-FFF2-40B4-BE49-F238E27FC236}">
                <a16:creationId xmlns:a16="http://schemas.microsoft.com/office/drawing/2014/main" id="{1055DC59-D327-85C6-A111-70C68B6D41D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97B34D25-7B70-DD47-8219-EC14A2D2BC5B}"/>
              </a:ext>
            </a:extLst>
          </p:cNvPr>
          <p:cNvPicPr>
            <a:picLocks noChangeAspect="1"/>
          </p:cNvPicPr>
          <p:nvPr userDrawn="1"/>
        </p:nvPicPr>
        <p:blipFill>
          <a:blip r:embed="rId2"/>
          <a:srcRect/>
          <a:stretch/>
        </p:blipFill>
        <p:spPr>
          <a:xfrm>
            <a:off x="10025891" y="207065"/>
            <a:ext cx="1769829" cy="1318904"/>
          </a:xfrm>
          <a:prstGeom prst="rect">
            <a:avLst/>
          </a:prstGeom>
        </p:spPr>
      </p:pic>
    </p:spTree>
    <p:extLst>
      <p:ext uri="{BB962C8B-B14F-4D97-AF65-F5344CB8AC3E}">
        <p14:creationId xmlns:p14="http://schemas.microsoft.com/office/powerpoint/2010/main" val="31200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90E1EF8F-531C-1D2A-9F79-8AD307CD5366}"/>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6919604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GB"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1" name="TextBox 10">
            <a:extLst>
              <a:ext uri="{FF2B5EF4-FFF2-40B4-BE49-F238E27FC236}">
                <a16:creationId xmlns:a16="http://schemas.microsoft.com/office/drawing/2014/main" id="{917245EE-BB3A-034C-BE06-055376C80D0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28D5A2AB-F9E2-F306-7694-B7D9BDB27B2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00502657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GB" noProof="0"/>
              <a:t>Click to edit Master title style</a:t>
            </a:r>
          </a:p>
        </p:txBody>
      </p:sp>
      <p:sp>
        <p:nvSpPr>
          <p:cNvPr id="9" name="TextBox 8">
            <a:extLst>
              <a:ext uri="{FF2B5EF4-FFF2-40B4-BE49-F238E27FC236}">
                <a16:creationId xmlns:a16="http://schemas.microsoft.com/office/drawing/2014/main" id="{57465E4D-8ADE-2143-908C-7C2920965AC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1" name="TextBox 10">
            <a:extLst>
              <a:ext uri="{FF2B5EF4-FFF2-40B4-BE49-F238E27FC236}">
                <a16:creationId xmlns:a16="http://schemas.microsoft.com/office/drawing/2014/main" id="{5D76478F-F1E2-AD47-BAC6-395C98E2FF59}"/>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34CDDE31-B47E-39E8-CFAC-7E55D348599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96518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p:txBody>
      </p:sp>
      <p:sp>
        <p:nvSpPr>
          <p:cNvPr id="5" name="TextBox 4">
            <a:extLst>
              <a:ext uri="{FF2B5EF4-FFF2-40B4-BE49-F238E27FC236}">
                <a16:creationId xmlns:a16="http://schemas.microsoft.com/office/drawing/2014/main" id="{FB70D54A-CC44-1BF0-4CF8-636188BBAC5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14344426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GB"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GB" noProof="0"/>
              <a:t>Click to edit Master title style</a:t>
            </a:r>
          </a:p>
        </p:txBody>
      </p:sp>
      <p:sp>
        <p:nvSpPr>
          <p:cNvPr id="13" name="TextBox 12">
            <a:extLst>
              <a:ext uri="{FF2B5EF4-FFF2-40B4-BE49-F238E27FC236}">
                <a16:creationId xmlns:a16="http://schemas.microsoft.com/office/drawing/2014/main" id="{CEEB2E94-95BD-AF4A-8CB8-DEF6AF2D71C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ias2025.org</a:t>
            </a:r>
          </a:p>
        </p:txBody>
      </p:sp>
      <p:sp>
        <p:nvSpPr>
          <p:cNvPr id="16" name="TextBox 15">
            <a:extLst>
              <a:ext uri="{FF2B5EF4-FFF2-40B4-BE49-F238E27FC236}">
                <a16:creationId xmlns:a16="http://schemas.microsoft.com/office/drawing/2014/main" id="{63903E21-8E3C-EA42-845E-ACA015593389}"/>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err="1"/>
              <a:t>Nulla</a:t>
            </a:r>
            <a:r>
              <a:rPr lang="en-GB" noProof="0"/>
              <a:t> </a:t>
            </a:r>
            <a:r>
              <a:rPr lang="en-GB" noProof="0" err="1"/>
              <a:t>quis</a:t>
            </a:r>
            <a:r>
              <a:rPr lang="en-GB" noProof="0"/>
              <a:t> lorem </a:t>
            </a:r>
            <a:r>
              <a:rPr lang="en-GB" noProof="0" err="1"/>
              <a:t>ut</a:t>
            </a:r>
            <a:r>
              <a:rPr lang="en-GB" noProof="0"/>
              <a:t> libero </a:t>
            </a:r>
            <a:r>
              <a:rPr lang="en-GB" noProof="0" err="1"/>
              <a:t>malesuada</a:t>
            </a:r>
            <a:r>
              <a:rPr lang="en-GB" noProof="0"/>
              <a:t> </a:t>
            </a:r>
            <a:r>
              <a:rPr lang="en-GB" noProof="0" err="1"/>
              <a:t>feugiat</a:t>
            </a:r>
            <a:r>
              <a:rPr lang="en-GB" noProof="0"/>
              <a:t>. </a:t>
            </a:r>
            <a:r>
              <a:rPr lang="en-GB" noProof="0" err="1"/>
              <a:t>Curabitur</a:t>
            </a:r>
            <a:r>
              <a:rPr lang="en-GB" noProof="0"/>
              <a:t> non </a:t>
            </a:r>
            <a:r>
              <a:rPr lang="en-GB" noProof="0" err="1"/>
              <a:t>nulla</a:t>
            </a:r>
            <a:r>
              <a:rPr lang="en-GB" noProof="0"/>
              <a:t> sit </a:t>
            </a:r>
            <a:r>
              <a:rPr lang="en-GB" noProof="0" err="1"/>
              <a:t>amet</a:t>
            </a:r>
            <a:r>
              <a:rPr lang="en-GB" noProof="0"/>
              <a:t> </a:t>
            </a:r>
            <a:r>
              <a:rPr lang="en-GB" noProof="0" err="1"/>
              <a:t>nisl</a:t>
            </a:r>
            <a:r>
              <a:rPr lang="en-GB" noProof="0"/>
              <a:t> tempus convallis </a:t>
            </a:r>
            <a:r>
              <a:rPr lang="en-GB" noProof="0" err="1"/>
              <a:t>quis</a:t>
            </a:r>
            <a:r>
              <a:rPr lang="en-GB" noProof="0"/>
              <a:t> ac </a:t>
            </a:r>
            <a:r>
              <a:rPr lang="en-GB" noProof="0" err="1"/>
              <a:t>lectus</a:t>
            </a:r>
            <a:r>
              <a:rPr lang="en-GB" noProof="0"/>
              <a:t>.</a:t>
            </a:r>
          </a:p>
          <a:p>
            <a:r>
              <a:rPr lang="en-GB" noProof="0"/>
              <a:t>Proin </a:t>
            </a:r>
            <a:r>
              <a:rPr lang="en-GB" noProof="0" err="1"/>
              <a:t>eget</a:t>
            </a:r>
            <a:r>
              <a:rPr lang="en-GB" noProof="0"/>
              <a:t> </a:t>
            </a:r>
            <a:r>
              <a:rPr lang="en-GB" noProof="0" err="1"/>
              <a:t>tortor</a:t>
            </a:r>
            <a:r>
              <a:rPr lang="en-GB" noProof="0"/>
              <a:t> </a:t>
            </a:r>
            <a:r>
              <a:rPr lang="en-GB" noProof="0" err="1"/>
              <a:t>risus</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a:t>
            </a:r>
          </a:p>
        </p:txBody>
      </p:sp>
      <p:sp>
        <p:nvSpPr>
          <p:cNvPr id="5" name="TextBox 4">
            <a:extLst>
              <a:ext uri="{FF2B5EF4-FFF2-40B4-BE49-F238E27FC236}">
                <a16:creationId xmlns:a16="http://schemas.microsoft.com/office/drawing/2014/main" id="{20512F13-5D47-FD64-1DE9-3A05ECCB5E4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0707334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DB2911C2-CB14-73B1-B98D-60E41E95A97B}"/>
              </a:ext>
            </a:extLst>
          </p:cNvPr>
          <p:cNvPicPr>
            <a:picLocks noChangeAspect="1"/>
          </p:cNvPicPr>
          <p:nvPr/>
        </p:nvPicPr>
        <p:blipFill>
          <a:blip r:embed="rId16"/>
          <a:srcRect/>
          <a:stretch/>
        </p:blipFill>
        <p:spPr>
          <a:xfrm>
            <a:off x="218042" y="311337"/>
            <a:ext cx="1956783" cy="1458225"/>
          </a:xfrm>
          <a:prstGeom prst="rect">
            <a:avLst/>
          </a:prstGeom>
        </p:spPr>
      </p:pic>
      <p:pic>
        <p:nvPicPr>
          <p:cNvPr id="5" name="Picture 4">
            <a:extLst>
              <a:ext uri="{FF2B5EF4-FFF2-40B4-BE49-F238E27FC236}">
                <a16:creationId xmlns:a16="http://schemas.microsoft.com/office/drawing/2014/main" id="{BF212F70-90EB-3BAF-E681-A249F7946CBA}"/>
              </a:ext>
            </a:extLst>
          </p:cNvPr>
          <p:cNvPicPr>
            <a:picLocks noChangeAspect="1"/>
          </p:cNvPicPr>
          <p:nvPr userDrawn="1"/>
        </p:nvPicPr>
        <p:blipFill>
          <a:blip r:embed="rId16"/>
          <a:srcRect/>
          <a:stretch/>
        </p:blipFill>
        <p:spPr>
          <a:xfrm>
            <a:off x="250126" y="311337"/>
            <a:ext cx="1956783" cy="1458225"/>
          </a:xfrm>
          <a:prstGeom prst="rect">
            <a:avLst/>
          </a:prstGeom>
        </p:spPr>
      </p:pic>
    </p:spTree>
    <p:extLst>
      <p:ext uri="{BB962C8B-B14F-4D97-AF65-F5344CB8AC3E}">
        <p14:creationId xmlns:p14="http://schemas.microsoft.com/office/powerpoint/2010/main" val="19677616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7" r:id="rId4"/>
    <p:sldLayoutId id="2147483708" r:id="rId5"/>
    <p:sldLayoutId id="2147483709" r:id="rId6"/>
    <p:sldLayoutId id="2147483710" r:id="rId7"/>
    <p:sldLayoutId id="2147483711" r:id="rId8"/>
    <p:sldLayoutId id="2147483712" r:id="rId9"/>
    <p:sldLayoutId id="2147483713" r:id="rId10"/>
    <p:sldLayoutId id="2147483715" r:id="rId11"/>
    <p:sldLayoutId id="2147483717" r:id="rId12"/>
    <p:sldLayoutId id="2147483718" r:id="rId13"/>
    <p:sldLayoutId id="2147483719" r:id="rId14"/>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3_6D4464CF.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5_EFF3EA2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19_5EEDB77F.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4116391" y="2169865"/>
            <a:ext cx="8075609" cy="4296397"/>
          </a:xfrm>
        </p:spPr>
        <p:txBody>
          <a:bodyPr anchor="ctr" anchorCtr="0">
            <a:normAutofit/>
          </a:bodyPr>
          <a:lstStyle/>
          <a:p>
            <a:r>
              <a:rPr lang="en-ZA" sz="4400"/>
              <a:t>Closing the gap: the impact of HIV self-testing distribution on new HIV positive results in South Africa</a:t>
            </a:r>
            <a:endParaRPr lang="en-GB" sz="440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1363461"/>
            <a:ext cx="7357344" cy="433798"/>
          </a:xfrm>
        </p:spPr>
        <p:txBody>
          <a:bodyPr>
            <a:noAutofit/>
          </a:bodyPr>
          <a:lstStyle/>
          <a:p>
            <a:r>
              <a:rPr lang="en-ZA" sz="2400"/>
              <a:t>From distribution to linkage: Strategies to improve HIV self testing, diagnosis and care across diverse settings</a:t>
            </a:r>
            <a:endParaRPr lang="en-GB" sz="240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normAutofit fontScale="92500"/>
          </a:bodyPr>
          <a:lstStyle/>
          <a:p>
            <a:r>
              <a:rPr lang="en-GB"/>
              <a:t>Alexandra de Nooy, Amsterdam Institute for Global Health and Development</a:t>
            </a:r>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9EE89-9D9C-7092-55E6-F2604E17B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77D53-C981-6BED-EBDC-01A72500DB05}"/>
              </a:ext>
            </a:extLst>
          </p:cNvPr>
          <p:cNvSpPr>
            <a:spLocks noGrp="1"/>
          </p:cNvSpPr>
          <p:nvPr>
            <p:ph type="title"/>
          </p:nvPr>
        </p:nvSpPr>
        <p:spPr>
          <a:xfrm>
            <a:off x="5309419" y="627846"/>
            <a:ext cx="7078332" cy="1223964"/>
          </a:xfrm>
        </p:spPr>
        <p:txBody>
          <a:bodyPr/>
          <a:lstStyle/>
          <a:p>
            <a:r>
              <a:rPr lang="en-GB"/>
              <a:t>Differences in HIVST distribution - Type</a:t>
            </a:r>
          </a:p>
        </p:txBody>
      </p:sp>
      <p:pic>
        <p:nvPicPr>
          <p:cNvPr id="7" name="Picture 6">
            <a:extLst>
              <a:ext uri="{FF2B5EF4-FFF2-40B4-BE49-F238E27FC236}">
                <a16:creationId xmlns:a16="http://schemas.microsoft.com/office/drawing/2014/main" id="{3A59226A-5017-19FF-A4FA-C3A7CB80A5CF}"/>
              </a:ext>
            </a:extLst>
          </p:cNvPr>
          <p:cNvPicPr>
            <a:picLocks noChangeAspect="1"/>
          </p:cNvPicPr>
          <p:nvPr/>
        </p:nvPicPr>
        <p:blipFill>
          <a:blip r:embed="rId2"/>
          <a:srcRect/>
          <a:stretch/>
        </p:blipFill>
        <p:spPr>
          <a:xfrm>
            <a:off x="0" y="336546"/>
            <a:ext cx="4913219" cy="2046370"/>
          </a:xfrm>
          <a:prstGeom prst="rect">
            <a:avLst/>
          </a:prstGeom>
        </p:spPr>
      </p:pic>
      <p:sp>
        <p:nvSpPr>
          <p:cNvPr id="9" name="TextBox 8">
            <a:extLst>
              <a:ext uri="{FF2B5EF4-FFF2-40B4-BE49-F238E27FC236}">
                <a16:creationId xmlns:a16="http://schemas.microsoft.com/office/drawing/2014/main" id="{9B6EA819-4F91-3F41-C7F5-5541B4D8959B}"/>
              </a:ext>
            </a:extLst>
          </p:cNvPr>
          <p:cNvSpPr txBox="1"/>
          <p:nvPr/>
        </p:nvSpPr>
        <p:spPr>
          <a:xfrm>
            <a:off x="300137" y="5362562"/>
            <a:ext cx="11563552"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Distribution predominantly primary – significant association of between 1.84 – 2.6 additional HIV positive results per 100  primary HIVST distributed (depending on allocation)</a:t>
            </a:r>
          </a:p>
          <a:p>
            <a:endParaRPr lang="en-GB"/>
          </a:p>
          <a:p>
            <a:pPr marL="285750" indent="-285750">
              <a:buFont typeface="Arial" panose="020B0604020202020204" pitchFamily="34" charset="0"/>
              <a:buChar char="•"/>
            </a:pPr>
            <a:r>
              <a:rPr lang="en-GB"/>
              <a:t>Non-significant association for secondary distribution between -0.05 to 3.52 additional diagnoses per 100 secondary HIVST</a:t>
            </a:r>
          </a:p>
        </p:txBody>
      </p:sp>
      <p:graphicFrame>
        <p:nvGraphicFramePr>
          <p:cNvPr id="3" name="Table 8">
            <a:extLst>
              <a:ext uri="{FF2B5EF4-FFF2-40B4-BE49-F238E27FC236}">
                <a16:creationId xmlns:a16="http://schemas.microsoft.com/office/drawing/2014/main" id="{CEFED512-507A-C464-D1F4-7B0C057F7697}"/>
              </a:ext>
            </a:extLst>
          </p:cNvPr>
          <p:cNvGraphicFramePr>
            <a:graphicFrameLocks/>
          </p:cNvGraphicFramePr>
          <p:nvPr/>
        </p:nvGraphicFramePr>
        <p:xfrm>
          <a:off x="314224" y="3067887"/>
          <a:ext cx="10883029" cy="1971172"/>
        </p:xfrm>
        <a:graphic>
          <a:graphicData uri="http://schemas.openxmlformats.org/drawingml/2006/table">
            <a:tbl>
              <a:tblPr firstRow="1" bandRow="1">
                <a:tableStyleId>{F5AB1C69-6EDB-4FF4-983F-18BD219EF322}</a:tableStyleId>
              </a:tblPr>
              <a:tblGrid>
                <a:gridCol w="2262161">
                  <a:extLst>
                    <a:ext uri="{9D8B030D-6E8A-4147-A177-3AD203B41FA5}">
                      <a16:colId xmlns:a16="http://schemas.microsoft.com/office/drawing/2014/main" val="898217379"/>
                    </a:ext>
                  </a:extLst>
                </a:gridCol>
                <a:gridCol w="1755905">
                  <a:extLst>
                    <a:ext uri="{9D8B030D-6E8A-4147-A177-3AD203B41FA5}">
                      <a16:colId xmlns:a16="http://schemas.microsoft.com/office/drawing/2014/main" val="3666602562"/>
                    </a:ext>
                  </a:extLst>
                </a:gridCol>
                <a:gridCol w="2288321">
                  <a:extLst>
                    <a:ext uri="{9D8B030D-6E8A-4147-A177-3AD203B41FA5}">
                      <a16:colId xmlns:a16="http://schemas.microsoft.com/office/drawing/2014/main" val="4025795212"/>
                    </a:ext>
                  </a:extLst>
                </a:gridCol>
                <a:gridCol w="2288321">
                  <a:extLst>
                    <a:ext uri="{9D8B030D-6E8A-4147-A177-3AD203B41FA5}">
                      <a16:colId xmlns:a16="http://schemas.microsoft.com/office/drawing/2014/main" val="328797911"/>
                    </a:ext>
                  </a:extLst>
                </a:gridCol>
                <a:gridCol w="2288321">
                  <a:extLst>
                    <a:ext uri="{9D8B030D-6E8A-4147-A177-3AD203B41FA5}">
                      <a16:colId xmlns:a16="http://schemas.microsoft.com/office/drawing/2014/main" val="3694953009"/>
                    </a:ext>
                  </a:extLst>
                </a:gridCol>
              </a:tblGrid>
              <a:tr h="202653">
                <a:tc>
                  <a:txBody>
                    <a:bodyPr/>
                    <a:lstStyle/>
                    <a:p>
                      <a:pPr algn="ctr" fontAlgn="b"/>
                      <a:endParaRPr lang="en-ZA" sz="1600" b="1" i="0" u="none" strike="noStrike">
                        <a:solidFill>
                          <a:schemeClr val="tx1"/>
                        </a:solidFill>
                        <a:effectLst/>
                        <a:latin typeface="+mn-lt"/>
                        <a:cs typeface="Calibri" panose="020F0502020204030204" pitchFamily="34" charset="0"/>
                      </a:endParaRP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ZA" sz="1600" b="1" i="0" u="none" strike="noStrike">
                          <a:solidFill>
                            <a:schemeClr val="tx1"/>
                          </a:solidFill>
                          <a:effectLst/>
                          <a:latin typeface="+mn-lt"/>
                          <a:cs typeface="Calibri" panose="020F0502020204030204" pitchFamily="34" charset="0"/>
                        </a:rPr>
                        <a:t>Estimate (Error)</a:t>
                      </a: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a:solidFill>
                            <a:schemeClr val="tx1"/>
                          </a:solidFill>
                          <a:effectLst/>
                          <a:latin typeface="+mn-lt"/>
                          <a:cs typeface="Calibri" panose="020F0502020204030204" pitchFamily="34" charset="0"/>
                        </a:rPr>
                        <a:t>Distribution of unknown HIVST (primary %/ secondary %)</a:t>
                      </a:r>
                    </a:p>
                    <a:p>
                      <a:pPr algn="ctr" fontAlgn="b"/>
                      <a:endParaRPr lang="en-ZA" sz="1600" b="1" i="0" u="none" strike="noStrike">
                        <a:solidFill>
                          <a:schemeClr val="bg1"/>
                        </a:solidFill>
                        <a:effectLst/>
                        <a:latin typeface="+mn-lt"/>
                        <a:cs typeface="Calibri" panose="020F0502020204030204" pitchFamily="34" charset="0"/>
                      </a:endParaRP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ZA" sz="1600" b="1" i="0" u="none" strike="noStrike">
                        <a:solidFill>
                          <a:schemeClr val="bg1"/>
                        </a:solidFill>
                        <a:effectLst/>
                        <a:latin typeface="+mn-lt"/>
                        <a:cs typeface="Calibri" panose="020F0502020204030204" pitchFamily="34" charset="0"/>
                      </a:endParaRPr>
                    </a:p>
                  </a:txBody>
                  <a:tcPr marL="6416" marR="6416" marT="6416" marB="0" anchor="b"/>
                </a:tc>
                <a:tc hMerge="1">
                  <a:txBody>
                    <a:bodyPr/>
                    <a:lstStyle/>
                    <a:p>
                      <a:pPr algn="ctr" fontAlgn="b"/>
                      <a:endParaRPr lang="en-ZA" sz="1600" b="1" i="0" u="none" strike="noStrike">
                        <a:solidFill>
                          <a:schemeClr val="bg1"/>
                        </a:solidFill>
                        <a:effectLst/>
                        <a:latin typeface="+mn-lt"/>
                        <a:cs typeface="Calibri" panose="020F0502020204030204" pitchFamily="34" charset="0"/>
                      </a:endParaRPr>
                    </a:p>
                  </a:txBody>
                  <a:tcPr marL="6416" marR="6416" marT="6416" marB="0" anchor="b"/>
                </a:tc>
                <a:extLst>
                  <a:ext uri="{0D108BD9-81ED-4DB2-BD59-A6C34878D82A}">
                    <a16:rowId xmlns:a16="http://schemas.microsoft.com/office/drawing/2014/main" val="2955097173"/>
                  </a:ext>
                </a:extLst>
              </a:tr>
              <a:tr h="202653">
                <a:tc>
                  <a:txBody>
                    <a:bodyPr/>
                    <a:lstStyle/>
                    <a:p>
                      <a:pPr algn="ctr" fontAlgn="b"/>
                      <a:r>
                        <a:rPr lang="en-ZA" sz="1600" b="1" u="none" strike="noStrike">
                          <a:solidFill>
                            <a:schemeClr val="bg1"/>
                          </a:solidFill>
                          <a:effectLst/>
                          <a:latin typeface="+mn-lt"/>
                          <a:cs typeface="Calibri" panose="020F0502020204030204" pitchFamily="34" charset="0"/>
                        </a:rPr>
                        <a:t>Variable</a:t>
                      </a:r>
                      <a:endParaRPr lang="en-ZA" sz="1600" b="1" i="0" u="none" strike="noStrike">
                        <a:solidFill>
                          <a:schemeClr val="bg1"/>
                        </a:solidFill>
                        <a:effectLst/>
                        <a:latin typeface="+mn-lt"/>
                        <a:cs typeface="Calibri" panose="020F0502020204030204" pitchFamily="34" charset="0"/>
                      </a:endParaRP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ZA" sz="1600" b="1" u="none" strike="noStrike">
                          <a:solidFill>
                            <a:schemeClr val="bg1"/>
                          </a:solidFill>
                          <a:effectLst/>
                          <a:latin typeface="+mn-lt"/>
                          <a:cs typeface="Calibri" panose="020F0502020204030204" pitchFamily="34" charset="0"/>
                        </a:rPr>
                        <a:t>Original</a:t>
                      </a:r>
                      <a:endParaRPr lang="en-ZA" sz="1600" b="1" i="0" u="none" strike="noStrike">
                        <a:solidFill>
                          <a:schemeClr val="bg1"/>
                        </a:solidFill>
                        <a:effectLst/>
                        <a:latin typeface="+mn-lt"/>
                        <a:cs typeface="Calibri" panose="020F0502020204030204" pitchFamily="34" charset="0"/>
                      </a:endParaRP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a:solidFill>
                            <a:schemeClr val="bg1"/>
                          </a:solidFill>
                          <a:effectLst/>
                          <a:latin typeface="+mn-lt"/>
                          <a:cs typeface="Calibri" panose="020F0502020204030204" pitchFamily="34" charset="0"/>
                        </a:rPr>
                        <a:t>Unknown </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a:solidFill>
                            <a:schemeClr val="bg1"/>
                          </a:solidFill>
                          <a:effectLst/>
                          <a:latin typeface="+mn-lt"/>
                          <a:cs typeface="Calibri" panose="020F0502020204030204" pitchFamily="34" charset="0"/>
                        </a:rPr>
                        <a:t>(95%, 5%)</a:t>
                      </a: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a:solidFill>
                            <a:schemeClr val="bg1"/>
                          </a:solidFill>
                          <a:effectLst/>
                          <a:latin typeface="+mn-lt"/>
                          <a:cs typeface="Calibri" panose="020F0502020204030204" pitchFamily="34" charset="0"/>
                        </a:rPr>
                        <a:t>Unknown </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a:solidFill>
                            <a:schemeClr val="bg1"/>
                          </a:solidFill>
                          <a:effectLst/>
                          <a:latin typeface="+mn-lt"/>
                          <a:cs typeface="Calibri" panose="020F0502020204030204" pitchFamily="34" charset="0"/>
                        </a:rPr>
                        <a:t>(75%, 25%)</a:t>
                      </a: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a:solidFill>
                            <a:schemeClr val="bg1"/>
                          </a:solidFill>
                          <a:effectLst/>
                          <a:latin typeface="+mn-lt"/>
                          <a:cs typeface="Calibri" panose="020F0502020204030204" pitchFamily="34" charset="0"/>
                        </a:rPr>
                        <a:t>Unknown </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a:solidFill>
                            <a:schemeClr val="bg1"/>
                          </a:solidFill>
                          <a:effectLst/>
                          <a:latin typeface="+mn-lt"/>
                          <a:cs typeface="Calibri" panose="020F0502020204030204" pitchFamily="34" charset="0"/>
                        </a:rPr>
                        <a:t>(50%, 50%)</a:t>
                      </a: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28828883"/>
                  </a:ext>
                </a:extLst>
              </a:tr>
              <a:tr h="128858">
                <a:tc>
                  <a:txBody>
                    <a:bodyPr/>
                    <a:lstStyle/>
                    <a:p>
                      <a:pPr algn="l" fontAlgn="b"/>
                      <a:r>
                        <a:rPr lang="en-ZA" sz="1600" b="0" i="0" u="none" strike="noStrike">
                          <a:solidFill>
                            <a:srgbClr val="000000"/>
                          </a:solidFill>
                          <a:effectLst/>
                          <a:latin typeface="+mn-lt"/>
                          <a:cs typeface="Calibri" panose="020F0502020204030204" pitchFamily="34" charset="0"/>
                        </a:rPr>
                        <a:t>HIVST Primary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2.6 (0.52)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1.84 (0.45)*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2.19 (0.5)*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2.51 (0.56)*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2976862"/>
                  </a:ext>
                </a:extLst>
              </a:tr>
              <a:tr h="202305">
                <a:tc>
                  <a:txBody>
                    <a:bodyPr/>
                    <a:lstStyle/>
                    <a:p>
                      <a:pPr algn="l" fontAlgn="b"/>
                      <a:r>
                        <a:rPr lang="en-ZA" sz="1600" b="0" i="0" u="none" strike="noStrike">
                          <a:solidFill>
                            <a:srgbClr val="000000"/>
                          </a:solidFill>
                          <a:effectLst/>
                          <a:latin typeface="+mn-lt"/>
                          <a:cs typeface="Calibri" panose="020F0502020204030204" pitchFamily="34" charset="0"/>
                        </a:rPr>
                        <a:t>HIVST Secondary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3.52 (2.13)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2.86 (2.13)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0.17 (1.7)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-0.05 (1.07)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638679"/>
                  </a:ext>
                </a:extLst>
              </a:tr>
              <a:tr h="202305">
                <a:tc>
                  <a:txBody>
                    <a:bodyPr/>
                    <a:lstStyle/>
                    <a:p>
                      <a:pPr algn="l" fontAlgn="b"/>
                      <a:r>
                        <a:rPr lang="en-ZA" sz="1600" b="0" i="0" u="none" strike="noStrike">
                          <a:solidFill>
                            <a:srgbClr val="000000"/>
                          </a:solidFill>
                          <a:effectLst/>
                          <a:latin typeface="+mn-lt"/>
                          <a:cs typeface="Calibri" panose="020F0502020204030204" pitchFamily="34" charset="0"/>
                        </a:rPr>
                        <a:t>HIVST Unknown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0.7 (0.6)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62852210"/>
                  </a:ext>
                </a:extLst>
              </a:tr>
              <a:tr h="202305">
                <a:tc gridSpan="5">
                  <a:txBody>
                    <a:bodyPr/>
                    <a:lstStyle/>
                    <a:p>
                      <a:pPr algn="l" fontAlgn="b"/>
                      <a:r>
                        <a:rPr lang="en-ZA" sz="1400" b="0" i="0" u="none" strike="noStrike">
                          <a:solidFill>
                            <a:srgbClr val="000000"/>
                          </a:solidFill>
                          <a:effectLst/>
                          <a:latin typeface="+mn-lt"/>
                          <a:cs typeface="Calibri"/>
                        </a:rPr>
                        <a:t>* Significant effect at </a:t>
                      </a:r>
                      <a:r>
                        <a:rPr lang="en-ZA" sz="1400" b="0" i="1" u="none" strike="noStrike">
                          <a:solidFill>
                            <a:srgbClr val="000000"/>
                          </a:solidFill>
                          <a:effectLst/>
                          <a:latin typeface="+mn-lt"/>
                          <a:cs typeface="Calibri"/>
                        </a:rPr>
                        <a:t>p &lt;0.05 </a:t>
                      </a:r>
                      <a:r>
                        <a:rPr lang="en-ZA" sz="1400" b="0" i="0" u="none" strike="noStrike">
                          <a:solidFill>
                            <a:srgbClr val="000000"/>
                          </a:solidFill>
                          <a:effectLst/>
                          <a:latin typeface="+mn-lt"/>
                          <a:cs typeface="Calibri"/>
                        </a:rPr>
                        <a:t>level</a:t>
                      </a:r>
                      <a:endParaRPr lang="en-ZA" sz="1600" b="0" i="0" u="none" strike="noStrike">
                        <a:solidFill>
                          <a:srgbClr val="000000"/>
                        </a:solidFill>
                        <a:effectLst/>
                        <a:latin typeface="+mn-lt"/>
                        <a:cs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940160464"/>
                  </a:ext>
                </a:extLst>
              </a:tr>
            </a:tbl>
          </a:graphicData>
        </a:graphic>
      </p:graphicFrame>
      <p:sp>
        <p:nvSpPr>
          <p:cNvPr id="4" name="TextBox 3">
            <a:extLst>
              <a:ext uri="{FF2B5EF4-FFF2-40B4-BE49-F238E27FC236}">
                <a16:creationId xmlns:a16="http://schemas.microsoft.com/office/drawing/2014/main" id="{43844CAD-567A-B62A-F536-AC7F971C66F2}"/>
              </a:ext>
            </a:extLst>
          </p:cNvPr>
          <p:cNvSpPr txBox="1"/>
          <p:nvPr/>
        </p:nvSpPr>
        <p:spPr>
          <a:xfrm>
            <a:off x="328311" y="2544667"/>
            <a:ext cx="11535378" cy="523220"/>
          </a:xfrm>
          <a:prstGeom prst="rect">
            <a:avLst/>
          </a:prstGeom>
          <a:noFill/>
        </p:spPr>
        <p:txBody>
          <a:bodyPr wrap="square" rtlCol="0">
            <a:spAutoFit/>
          </a:bodyPr>
          <a:lstStyle/>
          <a:p>
            <a:r>
              <a:rPr lang="en-GB" sz="1400" b="1" dirty="0"/>
              <a:t>Additional HIV positive results (total) per 100 HIVST by distribution type (primary/secondary) for different allocations of HIVST with unknown type. Presented in table as regression coefficient (error)</a:t>
            </a:r>
          </a:p>
        </p:txBody>
      </p:sp>
    </p:spTree>
    <p:extLst>
      <p:ext uri="{BB962C8B-B14F-4D97-AF65-F5344CB8AC3E}">
        <p14:creationId xmlns:p14="http://schemas.microsoft.com/office/powerpoint/2010/main" val="415944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F7A58-2BED-6371-7D7D-C0B23979A2EE}"/>
            </a:ext>
          </a:extLst>
        </p:cNvPr>
        <p:cNvGrpSpPr/>
        <p:nvPr/>
      </p:nvGrpSpPr>
      <p:grpSpPr>
        <a:xfrm>
          <a:off x="0" y="0"/>
          <a:ext cx="0" cy="0"/>
          <a:chOff x="0" y="0"/>
          <a:chExt cx="0" cy="0"/>
        </a:xfrm>
      </p:grpSpPr>
      <p:sp>
        <p:nvSpPr>
          <p:cNvPr id="15" name="Content Placeholder 12">
            <a:extLst>
              <a:ext uri="{FF2B5EF4-FFF2-40B4-BE49-F238E27FC236}">
                <a16:creationId xmlns:a16="http://schemas.microsoft.com/office/drawing/2014/main" id="{D51703F2-3631-1819-CF33-DDD6E3979533}"/>
              </a:ext>
            </a:extLst>
          </p:cNvPr>
          <p:cNvSpPr>
            <a:spLocks noGrp="1"/>
          </p:cNvSpPr>
          <p:nvPr>
            <p:ph sz="quarter" idx="13"/>
          </p:nvPr>
        </p:nvSpPr>
        <p:spPr>
          <a:xfrm>
            <a:off x="4116388" y="2097091"/>
            <a:ext cx="8075612" cy="4103687"/>
          </a:xfrm>
        </p:spPr>
        <p:txBody>
          <a:bodyPr vert="horz" lIns="0" tIns="0" rIns="0" bIns="0" rtlCol="0" anchor="t">
            <a:normAutofit/>
          </a:bodyPr>
          <a:lstStyle/>
          <a:p>
            <a:r>
              <a:rPr lang="en-GB">
                <a:solidFill>
                  <a:schemeClr val="tx2"/>
                </a:solidFill>
              </a:rPr>
              <a:t>Limitations</a:t>
            </a:r>
          </a:p>
          <a:p>
            <a:pPr marL="342900" indent="-342900">
              <a:buFont typeface="Arial" panose="020B0604020202020204" pitchFamily="34" charset="0"/>
              <a:buChar char="•"/>
            </a:pPr>
            <a:r>
              <a:rPr lang="en-GB"/>
              <a:t>Linear regression while most intuitive and easily interpretable, may not be best statistical approach</a:t>
            </a:r>
            <a:endParaRPr lang="en-GB">
              <a:ea typeface="Verdana"/>
            </a:endParaRPr>
          </a:p>
          <a:p>
            <a:pPr marL="342900" indent="-342900">
              <a:buFont typeface="Arial" panose="020B0604020202020204" pitchFamily="34" charset="0"/>
              <a:buChar char="•"/>
            </a:pPr>
            <a:r>
              <a:rPr lang="en-GB"/>
              <a:t>Cases where linear regression can predict negative number of HIV positive results (not possible)</a:t>
            </a:r>
            <a:br>
              <a:rPr lang="en-GB"/>
            </a:br>
            <a:endParaRPr lang="en-GB"/>
          </a:p>
          <a:p>
            <a:r>
              <a:rPr lang="en-GB" noProof="0">
                <a:solidFill>
                  <a:schemeClr val="tx2"/>
                </a:solidFill>
              </a:rPr>
              <a:t>Other and future work</a:t>
            </a:r>
            <a:endParaRPr lang="en-GB" noProof="0">
              <a:solidFill>
                <a:schemeClr val="tx2"/>
              </a:solidFill>
              <a:ea typeface="Verdana"/>
            </a:endParaRPr>
          </a:p>
          <a:p>
            <a:pPr marL="342900" indent="-342900">
              <a:buFont typeface="Arial" panose="020B0604020202020204" pitchFamily="34" charset="0"/>
              <a:buChar char="•"/>
            </a:pPr>
            <a:r>
              <a:rPr lang="en-GB"/>
              <a:t>Exploring other regression types (</a:t>
            </a:r>
            <a:r>
              <a:rPr lang="en-GB" err="1"/>
              <a:t>e.g</a:t>
            </a:r>
            <a:r>
              <a:rPr lang="en-GB"/>
              <a:t> binomial regression) as well as potential mechanistic approaches</a:t>
            </a:r>
            <a:endParaRPr lang="en-GB">
              <a:ea typeface="Verdana"/>
            </a:endParaRPr>
          </a:p>
          <a:p>
            <a:pPr marL="342900" indent="-342900">
              <a:buFont typeface="Arial" panose="020B0604020202020204" pitchFamily="34" charset="0"/>
              <a:buChar char="•"/>
            </a:pPr>
            <a:r>
              <a:rPr lang="en-GB"/>
              <a:t>Expanding analyses to other countries</a:t>
            </a:r>
            <a:endParaRPr lang="en-GB">
              <a:ea typeface="Verdana"/>
            </a:endParaRPr>
          </a:p>
          <a:p>
            <a:pPr marL="342900" indent="-342900">
              <a:buFont typeface="Arial" panose="020B0604020202020204" pitchFamily="34" charset="0"/>
              <a:buChar char="•"/>
            </a:pPr>
            <a:endParaRPr lang="en-GB"/>
          </a:p>
        </p:txBody>
      </p:sp>
      <p:sp>
        <p:nvSpPr>
          <p:cNvPr id="16" name="Title 11">
            <a:extLst>
              <a:ext uri="{FF2B5EF4-FFF2-40B4-BE49-F238E27FC236}">
                <a16:creationId xmlns:a16="http://schemas.microsoft.com/office/drawing/2014/main" id="{223E17E7-D9E2-5B2E-0A17-E2C65B7B5892}"/>
              </a:ext>
            </a:extLst>
          </p:cNvPr>
          <p:cNvSpPr>
            <a:spLocks noGrp="1"/>
          </p:cNvSpPr>
          <p:nvPr>
            <p:ph type="title"/>
          </p:nvPr>
        </p:nvSpPr>
        <p:spPr/>
        <p:txBody>
          <a:bodyPr>
            <a:normAutofit/>
          </a:bodyPr>
          <a:lstStyle/>
          <a:p>
            <a:r>
              <a:rPr lang="en-GB"/>
              <a:t>Limitations and Future Work</a:t>
            </a:r>
          </a:p>
        </p:txBody>
      </p:sp>
      <p:sp>
        <p:nvSpPr>
          <p:cNvPr id="2" name="Rectangle 1">
            <a:extLst>
              <a:ext uri="{FF2B5EF4-FFF2-40B4-BE49-F238E27FC236}">
                <a16:creationId xmlns:a16="http://schemas.microsoft.com/office/drawing/2014/main" id="{F5220EB7-BA90-A021-9987-1108FCFFA250}"/>
              </a:ext>
            </a:extLst>
          </p:cNvPr>
          <p:cNvSpPr/>
          <p:nvPr/>
        </p:nvSpPr>
        <p:spPr>
          <a:xfrm>
            <a:off x="0" y="2057996"/>
            <a:ext cx="3587262" cy="4800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endParaRPr lang="en-US"/>
          </a:p>
        </p:txBody>
      </p:sp>
    </p:spTree>
    <p:extLst>
      <p:ext uri="{BB962C8B-B14F-4D97-AF65-F5344CB8AC3E}">
        <p14:creationId xmlns:p14="http://schemas.microsoft.com/office/powerpoint/2010/main" val="188611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BE3855-9E6B-8656-1776-0ACD57502BC9}"/>
              </a:ext>
            </a:extLst>
          </p:cNvPr>
          <p:cNvSpPr>
            <a:spLocks noGrp="1"/>
          </p:cNvSpPr>
          <p:nvPr>
            <p:ph sz="quarter" idx="13"/>
          </p:nvPr>
        </p:nvSpPr>
        <p:spPr/>
        <p:txBody>
          <a:bodyPr/>
          <a:lstStyle/>
          <a:p>
            <a:pPr marL="342900" indent="-342900">
              <a:buFont typeface="Arial" panose="020B0604020202020204" pitchFamily="34" charset="0"/>
              <a:buChar char="•"/>
            </a:pPr>
            <a:r>
              <a:rPr lang="en-GB" dirty="0"/>
              <a:t>Significant impact of HIVST: </a:t>
            </a:r>
            <a:r>
              <a:rPr lang="en-GB" b="1" dirty="0"/>
              <a:t>2.9 additional diagnoses per 100 HIVST distributed</a:t>
            </a:r>
          </a:p>
          <a:p>
            <a:pPr marL="342900" indent="-342900">
              <a:buFont typeface="Arial" panose="020B0604020202020204" pitchFamily="34" charset="0"/>
              <a:buChar char="•"/>
            </a:pPr>
            <a:r>
              <a:rPr lang="en-GB" dirty="0"/>
              <a:t>HIVST impact is immediate and lagged  - significant effect seen for HIVST distributed two quarters prior</a:t>
            </a:r>
          </a:p>
          <a:p>
            <a:pPr marL="342900" indent="-342900">
              <a:buFont typeface="Arial" panose="020B0604020202020204" pitchFamily="34" charset="0"/>
              <a:buChar char="•"/>
            </a:pPr>
            <a:r>
              <a:rPr lang="en-GB" dirty="0"/>
              <a:t>Primary distribution and distribution to men had strong positive association which could be used to reduce </a:t>
            </a:r>
            <a:r>
              <a:rPr lang="en-GB" dirty="0" err="1"/>
              <a:t>tetsing</a:t>
            </a:r>
            <a:r>
              <a:rPr lang="en-GB" dirty="0"/>
              <a:t> gaps</a:t>
            </a:r>
          </a:p>
          <a:p>
            <a:pPr marL="342900" indent="-342900">
              <a:buFont typeface="Arial" panose="020B0604020202020204" pitchFamily="34" charset="0"/>
              <a:buChar char="•"/>
            </a:pPr>
            <a:r>
              <a:rPr lang="en-GB" dirty="0"/>
              <a:t> Additional work needed in pursuing other approaches to quantifying HIVST impact </a:t>
            </a:r>
          </a:p>
          <a:p>
            <a:pPr lvl="1" indent="0">
              <a:buNone/>
            </a:pPr>
            <a:endParaRPr lang="en-GB" dirty="0"/>
          </a:p>
        </p:txBody>
      </p:sp>
      <p:sp>
        <p:nvSpPr>
          <p:cNvPr id="3" name="Title 2">
            <a:extLst>
              <a:ext uri="{FF2B5EF4-FFF2-40B4-BE49-F238E27FC236}">
                <a16:creationId xmlns:a16="http://schemas.microsoft.com/office/drawing/2014/main" id="{84E0CDC7-7D84-8337-599E-4417AD6DD1F4}"/>
              </a:ext>
            </a:extLst>
          </p:cNvPr>
          <p:cNvSpPr>
            <a:spLocks noGrp="1"/>
          </p:cNvSpPr>
          <p:nvPr>
            <p:ph type="title"/>
          </p:nvPr>
        </p:nvSpPr>
        <p:spPr/>
        <p:txBody>
          <a:bodyPr/>
          <a:lstStyle/>
          <a:p>
            <a:r>
              <a:rPr lang="en-GB"/>
              <a:t>Conclusions</a:t>
            </a:r>
          </a:p>
        </p:txBody>
      </p:sp>
    </p:spTree>
    <p:extLst>
      <p:ext uri="{BB962C8B-B14F-4D97-AF65-F5344CB8AC3E}">
        <p14:creationId xmlns:p14="http://schemas.microsoft.com/office/powerpoint/2010/main" val="11521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98BD49-9CCC-1549-14DE-FCAE55C6AF81}"/>
              </a:ext>
            </a:extLst>
          </p:cNvPr>
          <p:cNvSpPr>
            <a:spLocks noGrp="1"/>
          </p:cNvSpPr>
          <p:nvPr>
            <p:ph type="title"/>
          </p:nvPr>
        </p:nvSpPr>
        <p:spPr/>
        <p:txBody>
          <a:bodyPr/>
          <a:lstStyle/>
          <a:p>
            <a:r>
              <a:rPr lang="en-GB" dirty="0"/>
              <a:t>Acknowledgements</a:t>
            </a:r>
          </a:p>
        </p:txBody>
      </p:sp>
      <p:pic>
        <p:nvPicPr>
          <p:cNvPr id="4" name="Picture 3">
            <a:extLst>
              <a:ext uri="{FF2B5EF4-FFF2-40B4-BE49-F238E27FC236}">
                <a16:creationId xmlns:a16="http://schemas.microsoft.com/office/drawing/2014/main" id="{1A25FC0D-58D2-0F95-39AD-FFB49463DD9E}"/>
              </a:ext>
            </a:extLst>
          </p:cNvPr>
          <p:cNvPicPr>
            <a:picLocks noChangeAspect="1"/>
          </p:cNvPicPr>
          <p:nvPr/>
        </p:nvPicPr>
        <p:blipFill>
          <a:blip r:embed="rId2"/>
          <a:srcRect t="35185" b="35185"/>
          <a:stretch>
            <a:fillRect/>
          </a:stretch>
        </p:blipFill>
        <p:spPr>
          <a:xfrm>
            <a:off x="9753599" y="5715569"/>
            <a:ext cx="2438401" cy="672662"/>
          </a:xfrm>
          <a:prstGeom prst="rect">
            <a:avLst/>
          </a:prstGeom>
        </p:spPr>
      </p:pic>
      <p:sp>
        <p:nvSpPr>
          <p:cNvPr id="5" name="TextBox 4">
            <a:extLst>
              <a:ext uri="{FF2B5EF4-FFF2-40B4-BE49-F238E27FC236}">
                <a16:creationId xmlns:a16="http://schemas.microsoft.com/office/drawing/2014/main" id="{2486C7E0-F39D-3259-E72B-0E16DE1BC838}"/>
              </a:ext>
            </a:extLst>
          </p:cNvPr>
          <p:cNvSpPr txBox="1"/>
          <p:nvPr/>
        </p:nvSpPr>
        <p:spPr>
          <a:xfrm>
            <a:off x="344119" y="1184612"/>
            <a:ext cx="4662615" cy="4801314"/>
          </a:xfrm>
          <a:prstGeom prst="rect">
            <a:avLst/>
          </a:prstGeom>
          <a:noFill/>
        </p:spPr>
        <p:txBody>
          <a:bodyPr wrap="square" rtlCol="0">
            <a:spAutoFit/>
          </a:bodyPr>
          <a:lstStyle/>
          <a:p>
            <a:r>
              <a:rPr lang="en-GB" dirty="0" err="1"/>
              <a:t>Ezintsha</a:t>
            </a:r>
            <a:endParaRPr lang="en-GB" dirty="0"/>
          </a:p>
          <a:p>
            <a:pPr marL="285750" indent="-285750">
              <a:buFont typeface="Arial" panose="020B0604020202020204" pitchFamily="34" charset="0"/>
              <a:buChar char="•"/>
            </a:pPr>
            <a:r>
              <a:rPr lang="en-GB" dirty="0"/>
              <a:t>Mohammed Majam</a:t>
            </a:r>
          </a:p>
          <a:p>
            <a:pPr marL="285750" indent="-285750">
              <a:buFont typeface="Arial" panose="020B0604020202020204" pitchFamily="34" charset="0"/>
              <a:buChar char="•"/>
            </a:pPr>
            <a:r>
              <a:rPr lang="en-GB" dirty="0"/>
              <a:t>Angela Tembo</a:t>
            </a:r>
          </a:p>
          <a:p>
            <a:pPr marL="285750" indent="-285750">
              <a:buFont typeface="Arial" panose="020B0604020202020204" pitchFamily="34" charset="0"/>
              <a:buChar char="•"/>
            </a:pPr>
            <a:r>
              <a:rPr lang="en-GB" dirty="0"/>
              <a:t>Francois Venter</a:t>
            </a:r>
          </a:p>
          <a:p>
            <a:endParaRPr lang="en-GB" dirty="0"/>
          </a:p>
          <a:p>
            <a:r>
              <a:rPr lang="en-GB" dirty="0"/>
              <a:t>New York University Grossman School of Medicine</a:t>
            </a:r>
          </a:p>
          <a:p>
            <a:pPr marL="285750" indent="-285750">
              <a:buFont typeface="Arial" panose="020B0604020202020204" pitchFamily="34" charset="0"/>
              <a:buChar char="•"/>
            </a:pPr>
            <a:r>
              <a:rPr lang="en-GB" dirty="0"/>
              <a:t>Kasturi Bhamidipati</a:t>
            </a:r>
          </a:p>
          <a:p>
            <a:pPr marL="285750" indent="-285750">
              <a:buFont typeface="Arial" panose="020B0604020202020204" pitchFamily="34" charset="0"/>
              <a:buChar char="•"/>
            </a:pPr>
            <a:r>
              <a:rPr lang="en-GB" dirty="0"/>
              <a:t>Hae-young Kim</a:t>
            </a:r>
          </a:p>
          <a:p>
            <a:pPr marL="285750" indent="-285750">
              <a:buFont typeface="Arial" panose="020B0604020202020204" pitchFamily="34" charset="0"/>
              <a:buChar char="•"/>
            </a:pPr>
            <a:r>
              <a:rPr lang="en-GB" dirty="0"/>
              <a:t>Anna </a:t>
            </a:r>
            <a:r>
              <a:rPr lang="en-GB" dirty="0" err="1"/>
              <a:t>Bershteyn</a:t>
            </a:r>
            <a:endParaRPr lang="en-GB" dirty="0"/>
          </a:p>
          <a:p>
            <a:pPr marL="285750" indent="-285750">
              <a:buFont typeface="Arial" panose="020B0604020202020204" pitchFamily="34" charset="0"/>
              <a:buChar char="•"/>
            </a:pPr>
            <a:endParaRPr lang="en-GB" dirty="0"/>
          </a:p>
          <a:p>
            <a:r>
              <a:rPr lang="en-GB" dirty="0"/>
              <a:t>Boston University, Wits Diagnostic Innovation Hub</a:t>
            </a:r>
          </a:p>
          <a:p>
            <a:pPr marL="285750" indent="-285750">
              <a:buFont typeface="Arial" panose="020B0604020202020204" pitchFamily="34" charset="0"/>
              <a:buChar char="•"/>
            </a:pPr>
            <a:r>
              <a:rPr lang="en-GB" dirty="0"/>
              <a:t>Brooke Nichols</a:t>
            </a:r>
          </a:p>
          <a:p>
            <a:endParaRPr lang="en-GB" dirty="0"/>
          </a:p>
          <a:p>
            <a:pPr marL="285750" indent="-285750">
              <a:buFont typeface="Arial" panose="020B0604020202020204" pitchFamily="34" charset="0"/>
              <a:buChar char="•"/>
            </a:pPr>
            <a:endParaRPr lang="en-GB" dirty="0"/>
          </a:p>
          <a:p>
            <a:endParaRPr lang="en-GB" dirty="0"/>
          </a:p>
        </p:txBody>
      </p:sp>
      <p:sp>
        <p:nvSpPr>
          <p:cNvPr id="7" name="TextBox 6">
            <a:extLst>
              <a:ext uri="{FF2B5EF4-FFF2-40B4-BE49-F238E27FC236}">
                <a16:creationId xmlns:a16="http://schemas.microsoft.com/office/drawing/2014/main" id="{99F5E143-4C85-69E7-1060-2337F5678CCE}"/>
              </a:ext>
            </a:extLst>
          </p:cNvPr>
          <p:cNvSpPr txBox="1"/>
          <p:nvPr/>
        </p:nvSpPr>
        <p:spPr>
          <a:xfrm>
            <a:off x="5321794" y="1184612"/>
            <a:ext cx="5733316" cy="3970318"/>
          </a:xfrm>
          <a:prstGeom prst="rect">
            <a:avLst/>
          </a:prstGeom>
          <a:noFill/>
        </p:spPr>
        <p:txBody>
          <a:bodyPr wrap="square">
            <a:spAutoFit/>
          </a:bodyPr>
          <a:lstStyle/>
          <a:p>
            <a:r>
              <a:rPr lang="en-GB" dirty="0"/>
              <a:t>WHO</a:t>
            </a:r>
          </a:p>
          <a:p>
            <a:pPr marL="285750" indent="-285750">
              <a:buFont typeface="Arial" panose="020B0604020202020204" pitchFamily="34" charset="0"/>
              <a:buChar char="•"/>
            </a:pPr>
            <a:r>
              <a:rPr lang="en-GB" dirty="0"/>
              <a:t>Thato </a:t>
            </a:r>
            <a:r>
              <a:rPr lang="en-GB" dirty="0" err="1"/>
              <a:t>Chidarikire</a:t>
            </a:r>
            <a:endParaRPr lang="en-GB" dirty="0"/>
          </a:p>
          <a:p>
            <a:pPr marL="285750" indent="-285750">
              <a:buFont typeface="Arial" panose="020B0604020202020204" pitchFamily="34" charset="0"/>
              <a:buChar char="•"/>
            </a:pPr>
            <a:r>
              <a:rPr lang="en-GB" dirty="0"/>
              <a:t>Cheryl Johnson</a:t>
            </a:r>
          </a:p>
          <a:p>
            <a:endParaRPr lang="en-GB" dirty="0"/>
          </a:p>
          <a:p>
            <a:r>
              <a:rPr lang="en-GB" dirty="0"/>
              <a:t>Boston University and Health Economics and epidemiology research office</a:t>
            </a:r>
          </a:p>
          <a:p>
            <a:pPr marL="285750" indent="-285750">
              <a:buFont typeface="Arial" panose="020B0604020202020204" pitchFamily="34" charset="0"/>
              <a:buChar char="•"/>
            </a:pPr>
            <a:r>
              <a:rPr lang="en-GB" dirty="0"/>
              <a:t>Sydney Rosen</a:t>
            </a:r>
          </a:p>
          <a:p>
            <a:endParaRPr lang="en-GB" dirty="0"/>
          </a:p>
          <a:p>
            <a:r>
              <a:rPr lang="en-GB" dirty="0"/>
              <a:t>SA National Department of Health</a:t>
            </a:r>
          </a:p>
          <a:p>
            <a:pPr marL="285750" indent="-285750">
              <a:buFont typeface="Arial" panose="020B0604020202020204" pitchFamily="34" charset="0"/>
              <a:buChar char="•"/>
            </a:pPr>
            <a:r>
              <a:rPr lang="en-GB" dirty="0"/>
              <a:t>Alarice Marsh</a:t>
            </a:r>
          </a:p>
          <a:p>
            <a:endParaRPr lang="en-GB" dirty="0"/>
          </a:p>
          <a:p>
            <a:endParaRPr lang="en-GB" dirty="0"/>
          </a:p>
          <a:p>
            <a:r>
              <a:rPr lang="en-GB" dirty="0"/>
              <a:t>Thank you also to Romy Fritz for assistance with additional data access</a:t>
            </a:r>
          </a:p>
        </p:txBody>
      </p:sp>
      <p:pic>
        <p:nvPicPr>
          <p:cNvPr id="9" name="Picture 8">
            <a:extLst>
              <a:ext uri="{FF2B5EF4-FFF2-40B4-BE49-F238E27FC236}">
                <a16:creationId xmlns:a16="http://schemas.microsoft.com/office/drawing/2014/main" id="{F7FFB99D-622C-FE11-FB2C-07F0A0A2A028}"/>
              </a:ext>
            </a:extLst>
          </p:cNvPr>
          <p:cNvPicPr>
            <a:picLocks noChangeAspect="1"/>
          </p:cNvPicPr>
          <p:nvPr/>
        </p:nvPicPr>
        <p:blipFill>
          <a:blip r:embed="rId3"/>
          <a:stretch>
            <a:fillRect/>
          </a:stretch>
        </p:blipFill>
        <p:spPr>
          <a:xfrm>
            <a:off x="5874962" y="5750687"/>
            <a:ext cx="686091" cy="645732"/>
          </a:xfrm>
          <a:prstGeom prst="rect">
            <a:avLst/>
          </a:prstGeom>
        </p:spPr>
      </p:pic>
      <p:pic>
        <p:nvPicPr>
          <p:cNvPr id="10" name="Picture 9">
            <a:extLst>
              <a:ext uri="{FF2B5EF4-FFF2-40B4-BE49-F238E27FC236}">
                <a16:creationId xmlns:a16="http://schemas.microsoft.com/office/drawing/2014/main" id="{A3DE3ADB-0BE9-E09A-C420-F8DE5ECA3FDC}"/>
              </a:ext>
            </a:extLst>
          </p:cNvPr>
          <p:cNvPicPr>
            <a:picLocks noChangeAspect="1"/>
          </p:cNvPicPr>
          <p:nvPr/>
        </p:nvPicPr>
        <p:blipFill>
          <a:blip r:embed="rId4"/>
          <a:srcRect t="35938" b="31250"/>
          <a:stretch>
            <a:fillRect/>
          </a:stretch>
        </p:blipFill>
        <p:spPr>
          <a:xfrm>
            <a:off x="1924968" y="5683831"/>
            <a:ext cx="2307428" cy="712588"/>
          </a:xfrm>
          <a:prstGeom prst="rect">
            <a:avLst/>
          </a:prstGeom>
        </p:spPr>
      </p:pic>
      <p:pic>
        <p:nvPicPr>
          <p:cNvPr id="11" name="Picture 10">
            <a:extLst>
              <a:ext uri="{FF2B5EF4-FFF2-40B4-BE49-F238E27FC236}">
                <a16:creationId xmlns:a16="http://schemas.microsoft.com/office/drawing/2014/main" id="{AAC1871E-5D8A-5DA0-C1E1-B652A49CC41E}"/>
              </a:ext>
            </a:extLst>
          </p:cNvPr>
          <p:cNvPicPr>
            <a:picLocks noChangeAspect="1"/>
          </p:cNvPicPr>
          <p:nvPr/>
        </p:nvPicPr>
        <p:blipFill>
          <a:blip r:embed="rId5"/>
          <a:stretch>
            <a:fillRect/>
          </a:stretch>
        </p:blipFill>
        <p:spPr>
          <a:xfrm>
            <a:off x="6561053" y="5750687"/>
            <a:ext cx="713665" cy="669061"/>
          </a:xfrm>
          <a:prstGeom prst="rect">
            <a:avLst/>
          </a:prstGeom>
        </p:spPr>
      </p:pic>
      <p:pic>
        <p:nvPicPr>
          <p:cNvPr id="1026" name="Picture 2" descr="National Department of Health - HERO HERO">
            <a:extLst>
              <a:ext uri="{FF2B5EF4-FFF2-40B4-BE49-F238E27FC236}">
                <a16:creationId xmlns:a16="http://schemas.microsoft.com/office/drawing/2014/main" id="{65F44430-5382-CAA4-BB2A-831526B326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0078" b="25391"/>
          <a:stretch>
            <a:fillRect/>
          </a:stretch>
        </p:blipFill>
        <p:spPr bwMode="auto">
          <a:xfrm>
            <a:off x="3935961" y="5677197"/>
            <a:ext cx="1823180" cy="7641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6BA93D9-68FB-CEE1-3521-4DDC75319C10}"/>
              </a:ext>
            </a:extLst>
          </p:cNvPr>
          <p:cNvPicPr>
            <a:picLocks noChangeAspect="1"/>
          </p:cNvPicPr>
          <p:nvPr/>
        </p:nvPicPr>
        <p:blipFill>
          <a:blip r:embed="rId7"/>
          <a:stretch>
            <a:fillRect/>
          </a:stretch>
        </p:blipFill>
        <p:spPr>
          <a:xfrm>
            <a:off x="67477" y="5795593"/>
            <a:ext cx="2022047" cy="517589"/>
          </a:xfrm>
          <a:prstGeom prst="rect">
            <a:avLst/>
          </a:prstGeom>
        </p:spPr>
      </p:pic>
      <p:pic>
        <p:nvPicPr>
          <p:cNvPr id="14" name="Picture 13">
            <a:extLst>
              <a:ext uri="{FF2B5EF4-FFF2-40B4-BE49-F238E27FC236}">
                <a16:creationId xmlns:a16="http://schemas.microsoft.com/office/drawing/2014/main" id="{DA1A3D43-D74C-790D-E21B-F1E6027B27D2}"/>
              </a:ext>
            </a:extLst>
          </p:cNvPr>
          <p:cNvPicPr>
            <a:picLocks noChangeAspect="1"/>
          </p:cNvPicPr>
          <p:nvPr/>
        </p:nvPicPr>
        <p:blipFill>
          <a:blip r:embed="rId8"/>
          <a:stretch>
            <a:fillRect/>
          </a:stretch>
        </p:blipFill>
        <p:spPr>
          <a:xfrm>
            <a:off x="7362965" y="5775124"/>
            <a:ext cx="1235611" cy="553553"/>
          </a:xfrm>
          <a:prstGeom prst="rect">
            <a:avLst/>
          </a:prstGeom>
        </p:spPr>
      </p:pic>
      <p:pic>
        <p:nvPicPr>
          <p:cNvPr id="15" name="Picture 14">
            <a:extLst>
              <a:ext uri="{FF2B5EF4-FFF2-40B4-BE49-F238E27FC236}">
                <a16:creationId xmlns:a16="http://schemas.microsoft.com/office/drawing/2014/main" id="{71775EBA-97D9-A92B-66F1-4167C010B318}"/>
              </a:ext>
            </a:extLst>
          </p:cNvPr>
          <p:cNvPicPr>
            <a:picLocks noChangeAspect="1"/>
          </p:cNvPicPr>
          <p:nvPr/>
        </p:nvPicPr>
        <p:blipFill>
          <a:blip r:embed="rId9"/>
          <a:stretch>
            <a:fillRect/>
          </a:stretch>
        </p:blipFill>
        <p:spPr>
          <a:xfrm>
            <a:off x="8707094" y="5741980"/>
            <a:ext cx="1235611" cy="712996"/>
          </a:xfrm>
          <a:prstGeom prst="rect">
            <a:avLst/>
          </a:prstGeom>
        </p:spPr>
      </p:pic>
    </p:spTree>
    <p:extLst>
      <p:ext uri="{BB962C8B-B14F-4D97-AF65-F5344CB8AC3E}">
        <p14:creationId xmlns:p14="http://schemas.microsoft.com/office/powerpoint/2010/main" val="20534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614A04-BA14-E5A7-A26E-7A91AB182ADD}"/>
              </a:ext>
            </a:extLst>
          </p:cNvPr>
          <p:cNvSpPr/>
          <p:nvPr/>
        </p:nvSpPr>
        <p:spPr>
          <a:xfrm>
            <a:off x="0" y="2057996"/>
            <a:ext cx="3587262" cy="4800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endParaRPr lang="en-US"/>
          </a:p>
        </p:txBody>
      </p:sp>
      <p:sp>
        <p:nvSpPr>
          <p:cNvPr id="15" name="Content Placeholder 12">
            <a:extLst>
              <a:ext uri="{FF2B5EF4-FFF2-40B4-BE49-F238E27FC236}">
                <a16:creationId xmlns:a16="http://schemas.microsoft.com/office/drawing/2014/main" id="{4E5FFE6B-D131-D786-03AC-701185BB5B74}"/>
              </a:ext>
            </a:extLst>
          </p:cNvPr>
          <p:cNvSpPr>
            <a:spLocks noGrp="1"/>
          </p:cNvSpPr>
          <p:nvPr>
            <p:ph sz="quarter" idx="13"/>
          </p:nvPr>
        </p:nvSpPr>
        <p:spPr/>
        <p:txBody>
          <a:bodyPr vert="horz" lIns="0" tIns="0" rIns="0" bIns="0" rtlCol="0" anchor="t">
            <a:normAutofit fontScale="85000" lnSpcReduction="10000"/>
          </a:bodyPr>
          <a:lstStyle/>
          <a:p>
            <a:r>
              <a:rPr lang="en-GB" dirty="0">
                <a:solidFill>
                  <a:schemeClr val="tx2"/>
                </a:solidFill>
              </a:rPr>
              <a:t>M</a:t>
            </a:r>
            <a:r>
              <a:rPr lang="en-GB" noProof="0" dirty="0">
                <a:solidFill>
                  <a:schemeClr val="tx2"/>
                </a:solidFill>
              </a:rPr>
              <a:t>ain question</a:t>
            </a:r>
            <a:endParaRPr lang="en-GB" dirty="0">
              <a:solidFill>
                <a:schemeClr val="tx2"/>
              </a:solidFill>
            </a:endParaRPr>
          </a:p>
          <a:p>
            <a:r>
              <a:rPr lang="en-GB" dirty="0"/>
              <a:t>Are we able to quantify the impact of HIVST distribution on the HIV programme in South Africa using routinely collected data?</a:t>
            </a:r>
            <a:br>
              <a:rPr lang="en-GB" dirty="0"/>
            </a:br>
            <a:endParaRPr lang="en-GB" dirty="0"/>
          </a:p>
          <a:p>
            <a:r>
              <a:rPr lang="en-GB" noProof="0" dirty="0">
                <a:solidFill>
                  <a:schemeClr val="tx2"/>
                </a:solidFill>
              </a:rPr>
              <a:t>Findings</a:t>
            </a:r>
            <a:endParaRPr lang="en-GB" dirty="0">
              <a:solidFill>
                <a:schemeClr val="tx2"/>
              </a:solidFill>
            </a:endParaRPr>
          </a:p>
          <a:p>
            <a:r>
              <a:rPr lang="en-GB" dirty="0"/>
              <a:t>HIVST distribution resulted in approximately 2.9 additional HIV positive results returned per 100 HIVST distributed, with 5.6% of positive results being attributable to HIVST during the study period. </a:t>
            </a:r>
            <a:br>
              <a:rPr lang="en-GB" dirty="0"/>
            </a:br>
            <a:endParaRPr lang="en-GB" dirty="0"/>
          </a:p>
          <a:p>
            <a:r>
              <a:rPr lang="en-GB" noProof="0" dirty="0">
                <a:solidFill>
                  <a:schemeClr val="tx2"/>
                </a:solidFill>
              </a:rPr>
              <a:t>Why is it important?</a:t>
            </a:r>
          </a:p>
          <a:p>
            <a:r>
              <a:rPr lang="en-GB" dirty="0"/>
              <a:t>HIVST distribution significantly impacted the number of HIV positive diagnoses made. Hence HIVST could play an important role in ensuring access to HIV testing services and in identifying people living with HIV who may otherwise have remained unaware. </a:t>
            </a:r>
          </a:p>
        </p:txBody>
      </p:sp>
      <p:sp>
        <p:nvSpPr>
          <p:cNvPr id="16" name="Title 11">
            <a:extLst>
              <a:ext uri="{FF2B5EF4-FFF2-40B4-BE49-F238E27FC236}">
                <a16:creationId xmlns:a16="http://schemas.microsoft.com/office/drawing/2014/main" id="{D8B8B53B-6312-1D9A-37B0-FF76CC23E61D}"/>
              </a:ext>
            </a:extLst>
          </p:cNvPr>
          <p:cNvSpPr>
            <a:spLocks noGrp="1"/>
          </p:cNvSpPr>
          <p:nvPr>
            <p:ph type="title"/>
          </p:nvPr>
        </p:nvSpPr>
        <p:spPr/>
        <p:txBody>
          <a:bodyPr>
            <a:normAutofit/>
          </a:bodyPr>
          <a:lstStyle/>
          <a:p>
            <a:r>
              <a:rPr lang="en-GB"/>
              <a:t>Summary</a:t>
            </a:r>
          </a:p>
        </p:txBody>
      </p:sp>
    </p:spTree>
    <p:extLst>
      <p:ext uri="{BB962C8B-B14F-4D97-AF65-F5344CB8AC3E}">
        <p14:creationId xmlns:p14="http://schemas.microsoft.com/office/powerpoint/2010/main" val="7172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C9E51-ABF3-3487-E4B5-8AD500AEC0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5AF99-A25C-5EEE-E806-BC9FCDDB3E9D}"/>
              </a:ext>
            </a:extLst>
          </p:cNvPr>
          <p:cNvSpPr>
            <a:spLocks noGrp="1"/>
          </p:cNvSpPr>
          <p:nvPr>
            <p:ph sz="quarter" idx="14"/>
          </p:nvPr>
        </p:nvSpPr>
        <p:spPr>
          <a:xfrm>
            <a:off x="215903" y="1839013"/>
            <a:ext cx="5098219" cy="4862310"/>
          </a:xfrm>
          <a:solidFill>
            <a:schemeClr val="bg1"/>
          </a:solidFill>
        </p:spPr>
        <p:txBody>
          <a:bodyPr>
            <a:normAutofit/>
          </a:bodyPr>
          <a:lstStyle/>
          <a:p>
            <a:r>
              <a:rPr lang="en-GB" b="1"/>
              <a:t>HIVST Data:</a:t>
            </a:r>
          </a:p>
          <a:p>
            <a:pPr marL="285750" indent="-285750">
              <a:buFont typeface="Arial" panose="020B0604020202020204" pitchFamily="34" charset="0"/>
              <a:buChar char="•"/>
            </a:pPr>
            <a:r>
              <a:rPr lang="en-GB"/>
              <a:t>Monthly, district level data</a:t>
            </a:r>
          </a:p>
          <a:p>
            <a:pPr marL="285750" indent="-285750">
              <a:buFont typeface="Arial" panose="020B0604020202020204" pitchFamily="34" charset="0"/>
              <a:buChar char="•"/>
            </a:pPr>
            <a:r>
              <a:rPr lang="en-GB"/>
              <a:t>Disaggregated by sex and distribution type</a:t>
            </a:r>
          </a:p>
          <a:p>
            <a:r>
              <a:rPr lang="en-GB" b="1"/>
              <a:t>Routine Data:</a:t>
            </a:r>
          </a:p>
          <a:p>
            <a:pPr marL="285750" indent="-285750">
              <a:buFont typeface="Arial" panose="020B0604020202020204" pitchFamily="34" charset="0"/>
              <a:buChar char="•"/>
            </a:pPr>
            <a:r>
              <a:rPr lang="en-GB"/>
              <a:t>Monthly, facility level data (aggregated to district and quarterly)</a:t>
            </a:r>
          </a:p>
          <a:p>
            <a:pPr marL="285750" indent="-285750">
              <a:buFont typeface="Arial" panose="020B0604020202020204" pitchFamily="34" charset="0"/>
              <a:buChar char="•"/>
            </a:pPr>
            <a:r>
              <a:rPr lang="en-GB"/>
              <a:t>Facility HIV tests, HIV positive results and ART initiations by age group. </a:t>
            </a:r>
          </a:p>
          <a:p>
            <a:r>
              <a:rPr lang="en-GB" b="1"/>
              <a:t>Naomi estimates:</a:t>
            </a:r>
          </a:p>
          <a:p>
            <a:pPr marL="285750" indent="-285750">
              <a:buFont typeface="Arial" panose="020B0604020202020204" pitchFamily="34" charset="0"/>
              <a:buChar char="•"/>
            </a:pPr>
            <a:r>
              <a:rPr lang="en-GB"/>
              <a:t>Prevalence</a:t>
            </a:r>
          </a:p>
          <a:p>
            <a:pPr marL="285750" indent="-285750">
              <a:buFont typeface="Arial" panose="020B0604020202020204" pitchFamily="34" charset="0"/>
              <a:buChar char="•"/>
            </a:pPr>
            <a:r>
              <a:rPr lang="en-GB"/>
              <a:t>Proportion untreated</a:t>
            </a:r>
            <a:endParaRPr lang="en-GB" noProof="0"/>
          </a:p>
        </p:txBody>
      </p:sp>
      <p:sp>
        <p:nvSpPr>
          <p:cNvPr id="6" name="Title 5">
            <a:extLst>
              <a:ext uri="{FF2B5EF4-FFF2-40B4-BE49-F238E27FC236}">
                <a16:creationId xmlns:a16="http://schemas.microsoft.com/office/drawing/2014/main" id="{DF353FC8-703B-3E0D-7673-2C9B0A7B0BC2}"/>
              </a:ext>
            </a:extLst>
          </p:cNvPr>
          <p:cNvSpPr>
            <a:spLocks noGrp="1"/>
          </p:cNvSpPr>
          <p:nvPr>
            <p:ph type="title"/>
          </p:nvPr>
        </p:nvSpPr>
        <p:spPr/>
        <p:txBody>
          <a:bodyPr>
            <a:normAutofit/>
          </a:bodyPr>
          <a:lstStyle/>
          <a:p>
            <a:r>
              <a:rPr lang="en-GB" noProof="0"/>
              <a:t>HIVST and Routine Data</a:t>
            </a:r>
          </a:p>
        </p:txBody>
      </p:sp>
      <p:grpSp>
        <p:nvGrpSpPr>
          <p:cNvPr id="17" name="Group 16">
            <a:extLst>
              <a:ext uri="{FF2B5EF4-FFF2-40B4-BE49-F238E27FC236}">
                <a16:creationId xmlns:a16="http://schemas.microsoft.com/office/drawing/2014/main" id="{4A735EBC-0960-E02D-0B42-231A8B4E10FF}"/>
              </a:ext>
            </a:extLst>
          </p:cNvPr>
          <p:cNvGrpSpPr/>
          <p:nvPr/>
        </p:nvGrpSpPr>
        <p:grpSpPr>
          <a:xfrm>
            <a:off x="5314122" y="1665289"/>
            <a:ext cx="6661975" cy="3220921"/>
            <a:chOff x="5314122" y="1206154"/>
            <a:chExt cx="6661975" cy="3220921"/>
          </a:xfrm>
        </p:grpSpPr>
        <p:pic>
          <p:nvPicPr>
            <p:cNvPr id="11" name="Picture 10">
              <a:extLst>
                <a:ext uri="{FF2B5EF4-FFF2-40B4-BE49-F238E27FC236}">
                  <a16:creationId xmlns:a16="http://schemas.microsoft.com/office/drawing/2014/main" id="{54791A1A-AB67-2ED6-F5B4-98BCEB381D52}"/>
                </a:ext>
              </a:extLst>
            </p:cNvPr>
            <p:cNvPicPr>
              <a:picLocks noChangeAspect="1"/>
            </p:cNvPicPr>
            <p:nvPr/>
          </p:nvPicPr>
          <p:blipFill>
            <a:blip r:embed="rId4"/>
            <a:stretch>
              <a:fillRect/>
            </a:stretch>
          </p:blipFill>
          <p:spPr>
            <a:xfrm>
              <a:off x="5314122" y="1206154"/>
              <a:ext cx="6661975" cy="3220921"/>
            </a:xfrm>
            <a:prstGeom prst="rect">
              <a:avLst/>
            </a:prstGeom>
          </p:spPr>
        </p:pic>
        <p:sp>
          <p:nvSpPr>
            <p:cNvPr id="15" name="Rectangle 14">
              <a:extLst>
                <a:ext uri="{FF2B5EF4-FFF2-40B4-BE49-F238E27FC236}">
                  <a16:creationId xmlns:a16="http://schemas.microsoft.com/office/drawing/2014/main" id="{28A0AE2A-EEA7-0503-63B2-BEBBB8A5D3EB}"/>
                </a:ext>
              </a:extLst>
            </p:cNvPr>
            <p:cNvSpPr/>
            <p:nvPr/>
          </p:nvSpPr>
          <p:spPr>
            <a:xfrm>
              <a:off x="8397876" y="1206155"/>
              <a:ext cx="2014465" cy="2318924"/>
            </a:xfrm>
            <a:prstGeom prst="rect">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343790B9-27B8-04D6-4BD9-7B181D59FCDA}"/>
              </a:ext>
            </a:extLst>
          </p:cNvPr>
          <p:cNvSpPr txBox="1"/>
          <p:nvPr/>
        </p:nvSpPr>
        <p:spPr>
          <a:xfrm>
            <a:off x="6705599" y="5191904"/>
            <a:ext cx="5774080" cy="1631216"/>
          </a:xfrm>
          <a:prstGeom prst="rect">
            <a:avLst/>
          </a:prstGeom>
          <a:noFill/>
        </p:spPr>
        <p:txBody>
          <a:bodyPr wrap="square" rtlCol="0">
            <a:spAutoFit/>
          </a:bodyPr>
          <a:lstStyle/>
          <a:p>
            <a:pPr marL="342900" indent="-342900">
              <a:buFont typeface="Arial" panose="020B0604020202020204" pitchFamily="34" charset="0"/>
              <a:buChar char="•"/>
            </a:pPr>
            <a:r>
              <a:rPr lang="en-GB" sz="2000"/>
              <a:t>Temporal changes </a:t>
            </a:r>
          </a:p>
          <a:p>
            <a:pPr marL="342900" indent="-342900">
              <a:buFont typeface="Arial" panose="020B0604020202020204" pitchFamily="34" charset="0"/>
              <a:buChar char="•"/>
            </a:pPr>
            <a:r>
              <a:rPr lang="en-GB" sz="2000"/>
              <a:t>Select period of overlapping data: October 2020 – June 2023</a:t>
            </a:r>
          </a:p>
          <a:p>
            <a:pPr marL="800100" lvl="1" indent="-342900">
              <a:buFont typeface="Arial" panose="020B0604020202020204" pitchFamily="34" charset="0"/>
              <a:buChar char="•"/>
            </a:pPr>
            <a:r>
              <a:rPr lang="en-GB" sz="2000"/>
              <a:t>Allowed for by new data not available at initial submission</a:t>
            </a:r>
          </a:p>
        </p:txBody>
      </p:sp>
    </p:spTree>
    <p:extLst>
      <p:ext uri="{BB962C8B-B14F-4D97-AF65-F5344CB8AC3E}">
        <p14:creationId xmlns:p14="http://schemas.microsoft.com/office/powerpoint/2010/main" val="183319879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479BA-D41B-55FD-22DE-1A69F7B7DE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2D8218-CF94-9F3D-33F4-E6D467A83B75}"/>
              </a:ext>
            </a:extLst>
          </p:cNvPr>
          <p:cNvSpPr>
            <a:spLocks noGrp="1"/>
          </p:cNvSpPr>
          <p:nvPr>
            <p:ph type="title"/>
          </p:nvPr>
        </p:nvSpPr>
        <p:spPr/>
        <p:txBody>
          <a:bodyPr>
            <a:normAutofit fontScale="90000"/>
          </a:bodyPr>
          <a:lstStyle/>
          <a:p>
            <a:r>
              <a:rPr lang="en-GB" noProof="0"/>
              <a:t>Data Summary: </a:t>
            </a:r>
            <a:br>
              <a:rPr lang="en-GB"/>
            </a:br>
            <a:r>
              <a:rPr lang="en-GB" noProof="0"/>
              <a:t>October 2020 – June 2023</a:t>
            </a:r>
            <a:endParaRPr lang="en-GB"/>
          </a:p>
        </p:txBody>
      </p:sp>
      <p:graphicFrame>
        <p:nvGraphicFramePr>
          <p:cNvPr id="6" name="Table 8">
            <a:extLst>
              <a:ext uri="{FF2B5EF4-FFF2-40B4-BE49-F238E27FC236}">
                <a16:creationId xmlns:a16="http://schemas.microsoft.com/office/drawing/2014/main" id="{3C2CE51F-889E-023E-6AAD-60C4DB0500EA}"/>
              </a:ext>
            </a:extLst>
          </p:cNvPr>
          <p:cNvGraphicFramePr>
            <a:graphicFrameLocks/>
          </p:cNvGraphicFramePr>
          <p:nvPr>
            <p:extLst>
              <p:ext uri="{D42A27DB-BD31-4B8C-83A1-F6EECF244321}">
                <p14:modId xmlns:p14="http://schemas.microsoft.com/office/powerpoint/2010/main" val="198504451"/>
              </p:ext>
            </p:extLst>
          </p:nvPr>
        </p:nvGraphicFramePr>
        <p:xfrm>
          <a:off x="6385979" y="2316480"/>
          <a:ext cx="5437192" cy="2225040"/>
        </p:xfrm>
        <a:graphic>
          <a:graphicData uri="http://schemas.openxmlformats.org/drawingml/2006/table">
            <a:tbl>
              <a:tblPr firstRow="1" bandRow="1">
                <a:tableStyleId>{F5AB1C69-6EDB-4FF4-983F-18BD219EF322}</a:tableStyleId>
              </a:tblPr>
              <a:tblGrid>
                <a:gridCol w="2718596">
                  <a:extLst>
                    <a:ext uri="{9D8B030D-6E8A-4147-A177-3AD203B41FA5}">
                      <a16:colId xmlns:a16="http://schemas.microsoft.com/office/drawing/2014/main" val="898217379"/>
                    </a:ext>
                  </a:extLst>
                </a:gridCol>
                <a:gridCol w="2718596">
                  <a:extLst>
                    <a:ext uri="{9D8B030D-6E8A-4147-A177-3AD203B41FA5}">
                      <a16:colId xmlns:a16="http://schemas.microsoft.com/office/drawing/2014/main" val="3778242154"/>
                    </a:ext>
                  </a:extLst>
                </a:gridCol>
              </a:tblGrid>
              <a:tr h="370840">
                <a:tc>
                  <a:txBody>
                    <a:bodyPr/>
                    <a:lstStyle/>
                    <a:p>
                      <a:r>
                        <a:rPr lang="en-GB"/>
                        <a:t>Type</a:t>
                      </a:r>
                    </a:p>
                  </a:txBody>
                  <a:tcPr/>
                </a:tc>
                <a:tc>
                  <a:txBody>
                    <a:bodyPr/>
                    <a:lstStyle/>
                    <a:p>
                      <a:r>
                        <a:rPr lang="en-GB"/>
                        <a:t>Total</a:t>
                      </a:r>
                    </a:p>
                  </a:txBody>
                  <a:tcPr/>
                </a:tc>
                <a:extLst>
                  <a:ext uri="{0D108BD9-81ED-4DB2-BD59-A6C34878D82A}">
                    <a16:rowId xmlns:a16="http://schemas.microsoft.com/office/drawing/2014/main" val="3828828883"/>
                  </a:ext>
                </a:extLst>
              </a:tr>
              <a:tr h="370840">
                <a:tc>
                  <a:txBody>
                    <a:bodyPr/>
                    <a:lstStyle/>
                    <a:p>
                      <a:r>
                        <a:rPr lang="en-GB"/>
                        <a:t>HIV Facility Tests*</a:t>
                      </a:r>
                    </a:p>
                  </a:txBody>
                  <a:tcPr/>
                </a:tc>
                <a:tc>
                  <a:txBody>
                    <a:bodyPr/>
                    <a:lstStyle/>
                    <a:p>
                      <a:r>
                        <a:rPr lang="en-ZA" sz="1800" b="0" i="0" kern="1200">
                          <a:solidFill>
                            <a:schemeClr val="dk1"/>
                          </a:solidFill>
                          <a:effectLst/>
                          <a:latin typeface="+mn-lt"/>
                          <a:ea typeface="+mn-ea"/>
                          <a:cs typeface="+mn-cs"/>
                        </a:rPr>
                        <a:t>41,212,496</a:t>
                      </a:r>
                      <a:endParaRPr lang="en-GB"/>
                    </a:p>
                  </a:txBody>
                  <a:tcPr/>
                </a:tc>
                <a:extLst>
                  <a:ext uri="{0D108BD9-81ED-4DB2-BD59-A6C34878D82A}">
                    <a16:rowId xmlns:a16="http://schemas.microsoft.com/office/drawing/2014/main" val="501903121"/>
                  </a:ext>
                </a:extLst>
              </a:tr>
              <a:tr h="370840">
                <a:tc>
                  <a:txBody>
                    <a:bodyPr/>
                    <a:lstStyle/>
                    <a:p>
                      <a:r>
                        <a:rPr lang="en-GB"/>
                        <a:t>HIVST</a:t>
                      </a:r>
                    </a:p>
                  </a:txBody>
                  <a:tcPr/>
                </a:tc>
                <a:tc>
                  <a:txBody>
                    <a:bodyPr/>
                    <a:lstStyle/>
                    <a:p>
                      <a:r>
                        <a:rPr lang="en-ZA" sz="1800" b="0" i="0" kern="1200">
                          <a:solidFill>
                            <a:schemeClr val="dk1"/>
                          </a:solidFill>
                          <a:effectLst/>
                          <a:latin typeface="+mn-lt"/>
                          <a:ea typeface="+mn-ea"/>
                          <a:cs typeface="+mn-cs"/>
                        </a:rPr>
                        <a:t>2,275,359</a:t>
                      </a:r>
                      <a:endParaRPr lang="en-GB"/>
                    </a:p>
                  </a:txBody>
                  <a:tcPr/>
                </a:tc>
                <a:extLst>
                  <a:ext uri="{0D108BD9-81ED-4DB2-BD59-A6C34878D82A}">
                    <a16:rowId xmlns:a16="http://schemas.microsoft.com/office/drawing/2014/main" val="1681926331"/>
                  </a:ext>
                </a:extLst>
              </a:tr>
              <a:tr h="370840">
                <a:tc>
                  <a:txBody>
                    <a:bodyPr/>
                    <a:lstStyle/>
                    <a:p>
                      <a:r>
                        <a:rPr lang="en-GB"/>
                        <a:t>HIV positive tests*</a:t>
                      </a:r>
                    </a:p>
                  </a:txBody>
                  <a:tcPr/>
                </a:tc>
                <a:tc>
                  <a:txBody>
                    <a:bodyPr/>
                    <a:lstStyle/>
                    <a:p>
                      <a:pPr>
                        <a:buNone/>
                      </a:pPr>
                      <a:r>
                        <a:rPr lang="en-ZA">
                          <a:effectLst/>
                        </a:rPr>
                        <a:t>1,219,248</a:t>
                      </a:r>
                    </a:p>
                  </a:txBody>
                  <a:tcPr marL="47625" marR="47625" marT="38100" marB="38100" anchor="ctr"/>
                </a:tc>
                <a:extLst>
                  <a:ext uri="{0D108BD9-81ED-4DB2-BD59-A6C34878D82A}">
                    <a16:rowId xmlns:a16="http://schemas.microsoft.com/office/drawing/2014/main" val="365359170"/>
                  </a:ext>
                </a:extLst>
              </a:tr>
              <a:tr h="370840">
                <a:tc>
                  <a:txBody>
                    <a:bodyPr/>
                    <a:lstStyle/>
                    <a:p>
                      <a:r>
                        <a:rPr lang="en-GB"/>
                        <a:t>ART Start</a:t>
                      </a:r>
                    </a:p>
                  </a:txBody>
                  <a:tcPr/>
                </a:tc>
                <a:tc>
                  <a:txBody>
                    <a:bodyPr/>
                    <a:lstStyle/>
                    <a:p>
                      <a:pPr>
                        <a:buNone/>
                      </a:pPr>
                      <a:r>
                        <a:rPr lang="en-ZA" sz="1800" b="0" i="0" kern="1200">
                          <a:solidFill>
                            <a:schemeClr val="dk1"/>
                          </a:solidFill>
                          <a:effectLst/>
                          <a:latin typeface="+mn-lt"/>
                          <a:ea typeface="+mn-ea"/>
                          <a:cs typeface="+mn-cs"/>
                        </a:rPr>
                        <a:t>1,233,242</a:t>
                      </a:r>
                      <a:endParaRPr lang="en-ZA">
                        <a:effectLst/>
                      </a:endParaRPr>
                    </a:p>
                  </a:txBody>
                  <a:tcPr marL="47625" marR="47625" marT="38100" marB="38100" anchor="ctr"/>
                </a:tc>
                <a:extLst>
                  <a:ext uri="{0D108BD9-81ED-4DB2-BD59-A6C34878D82A}">
                    <a16:rowId xmlns:a16="http://schemas.microsoft.com/office/drawing/2014/main" val="3387279067"/>
                  </a:ext>
                </a:extLst>
              </a:tr>
              <a:tr h="370840">
                <a:tc gridSpan="2">
                  <a:txBody>
                    <a:bodyPr/>
                    <a:lstStyle/>
                    <a:p>
                      <a:r>
                        <a:rPr lang="en-GB"/>
                        <a:t>*Excluding ANC and Infant PCR</a:t>
                      </a:r>
                    </a:p>
                  </a:txBody>
                  <a:tcPr/>
                </a:tc>
                <a:tc hMerge="1">
                  <a:txBody>
                    <a:bodyPr/>
                    <a:lstStyle/>
                    <a:p>
                      <a:endParaRPr lang="en-GB"/>
                    </a:p>
                  </a:txBody>
                  <a:tcPr/>
                </a:tc>
                <a:extLst>
                  <a:ext uri="{0D108BD9-81ED-4DB2-BD59-A6C34878D82A}">
                    <a16:rowId xmlns:a16="http://schemas.microsoft.com/office/drawing/2014/main" val="954317139"/>
                  </a:ext>
                </a:extLst>
              </a:tr>
            </a:tbl>
          </a:graphicData>
        </a:graphic>
      </p:graphicFrame>
      <p:pic>
        <p:nvPicPr>
          <p:cNvPr id="12" name="Picture 11">
            <a:extLst>
              <a:ext uri="{FF2B5EF4-FFF2-40B4-BE49-F238E27FC236}">
                <a16:creationId xmlns:a16="http://schemas.microsoft.com/office/drawing/2014/main" id="{803953B4-6FBB-4A91-28E6-1D216E88B21F}"/>
              </a:ext>
            </a:extLst>
          </p:cNvPr>
          <p:cNvPicPr>
            <a:picLocks noChangeAspect="1"/>
          </p:cNvPicPr>
          <p:nvPr/>
        </p:nvPicPr>
        <p:blipFill>
          <a:blip r:embed="rId2"/>
          <a:stretch>
            <a:fillRect/>
          </a:stretch>
        </p:blipFill>
        <p:spPr>
          <a:xfrm>
            <a:off x="-5000" y="1942475"/>
            <a:ext cx="6390979" cy="3181350"/>
          </a:xfrm>
          <a:prstGeom prst="rect">
            <a:avLst/>
          </a:prstGeom>
        </p:spPr>
      </p:pic>
      <p:sp>
        <p:nvSpPr>
          <p:cNvPr id="13" name="TextBox 12">
            <a:extLst>
              <a:ext uri="{FF2B5EF4-FFF2-40B4-BE49-F238E27FC236}">
                <a16:creationId xmlns:a16="http://schemas.microsoft.com/office/drawing/2014/main" id="{CD26CF94-13DF-118A-8D96-6A428B462868}"/>
              </a:ext>
            </a:extLst>
          </p:cNvPr>
          <p:cNvSpPr txBox="1"/>
          <p:nvPr/>
        </p:nvSpPr>
        <p:spPr>
          <a:xfrm>
            <a:off x="108316" y="5255238"/>
            <a:ext cx="5774080" cy="1015663"/>
          </a:xfrm>
          <a:prstGeom prst="rect">
            <a:avLst/>
          </a:prstGeom>
          <a:noFill/>
        </p:spPr>
        <p:txBody>
          <a:bodyPr wrap="square" rtlCol="0">
            <a:spAutoFit/>
          </a:bodyPr>
          <a:lstStyle/>
          <a:p>
            <a:pPr marL="342900" indent="-342900">
              <a:buFont typeface="Arial" panose="020B0604020202020204" pitchFamily="34" charset="0"/>
              <a:buChar char="•"/>
            </a:pPr>
            <a:r>
              <a:rPr lang="en-GB" sz="2000"/>
              <a:t>Regional differences in testing (facility and self-testing), yield and ART initiations</a:t>
            </a:r>
          </a:p>
        </p:txBody>
      </p:sp>
      <p:sp>
        <p:nvSpPr>
          <p:cNvPr id="14" name="TextBox 13">
            <a:extLst>
              <a:ext uri="{FF2B5EF4-FFF2-40B4-BE49-F238E27FC236}">
                <a16:creationId xmlns:a16="http://schemas.microsoft.com/office/drawing/2014/main" id="{88995763-B69F-F715-323C-3BF361B7FF94}"/>
              </a:ext>
            </a:extLst>
          </p:cNvPr>
          <p:cNvSpPr txBox="1"/>
          <p:nvPr/>
        </p:nvSpPr>
        <p:spPr>
          <a:xfrm>
            <a:off x="6385979" y="5267184"/>
            <a:ext cx="5774080" cy="1015663"/>
          </a:xfrm>
          <a:prstGeom prst="rect">
            <a:avLst/>
          </a:prstGeom>
          <a:noFill/>
        </p:spPr>
        <p:txBody>
          <a:bodyPr wrap="square" rtlCol="0">
            <a:spAutoFit/>
          </a:bodyPr>
          <a:lstStyle/>
          <a:p>
            <a:pPr marL="342900" indent="-342900">
              <a:buFont typeface="Arial" panose="020B0604020202020204" pitchFamily="34" charset="0"/>
              <a:buChar char="•"/>
            </a:pPr>
            <a:r>
              <a:rPr lang="en-GB" sz="2000"/>
              <a:t>HIVST represents only a small percentage (&lt;6%) of the testing performed in-country</a:t>
            </a:r>
          </a:p>
        </p:txBody>
      </p:sp>
    </p:spTree>
    <p:extLst>
      <p:ext uri="{BB962C8B-B14F-4D97-AF65-F5344CB8AC3E}">
        <p14:creationId xmlns:p14="http://schemas.microsoft.com/office/powerpoint/2010/main" val="409899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EED25B-4707-FF7D-778A-E45D59EFBD0D}"/>
              </a:ext>
            </a:extLst>
          </p:cNvPr>
          <p:cNvSpPr>
            <a:spLocks noGrp="1"/>
          </p:cNvSpPr>
          <p:nvPr>
            <p:ph type="title"/>
          </p:nvPr>
        </p:nvSpPr>
        <p:spPr/>
        <p:txBody>
          <a:bodyPr/>
          <a:lstStyle/>
          <a:p>
            <a:r>
              <a:rPr lang="en-GB"/>
              <a:t>HIVST in the testing system</a:t>
            </a:r>
          </a:p>
        </p:txBody>
      </p:sp>
      <p:sp>
        <p:nvSpPr>
          <p:cNvPr id="5" name="Rectangle 4">
            <a:extLst>
              <a:ext uri="{FF2B5EF4-FFF2-40B4-BE49-F238E27FC236}">
                <a16:creationId xmlns:a16="http://schemas.microsoft.com/office/drawing/2014/main" id="{FCE49365-C5D2-A6ED-0E42-9D87C79AF258}"/>
              </a:ext>
            </a:extLst>
          </p:cNvPr>
          <p:cNvSpPr/>
          <p:nvPr/>
        </p:nvSpPr>
        <p:spPr>
          <a:xfrm>
            <a:off x="808832" y="2717064"/>
            <a:ext cx="1308511" cy="6995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#HIVST distributed</a:t>
            </a:r>
          </a:p>
        </p:txBody>
      </p:sp>
      <p:sp>
        <p:nvSpPr>
          <p:cNvPr id="6" name="Rectangle 5">
            <a:extLst>
              <a:ext uri="{FF2B5EF4-FFF2-40B4-BE49-F238E27FC236}">
                <a16:creationId xmlns:a16="http://schemas.microsoft.com/office/drawing/2014/main" id="{B8EF0C87-B803-4593-3233-525CF354417D}"/>
              </a:ext>
            </a:extLst>
          </p:cNvPr>
          <p:cNvSpPr/>
          <p:nvPr/>
        </p:nvSpPr>
        <p:spPr>
          <a:xfrm>
            <a:off x="2715023" y="2717064"/>
            <a:ext cx="1308511" cy="6995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#HIVST Pos</a:t>
            </a:r>
          </a:p>
        </p:txBody>
      </p:sp>
      <p:sp>
        <p:nvSpPr>
          <p:cNvPr id="7" name="Rectangle 6">
            <a:extLst>
              <a:ext uri="{FF2B5EF4-FFF2-40B4-BE49-F238E27FC236}">
                <a16:creationId xmlns:a16="http://schemas.microsoft.com/office/drawing/2014/main" id="{B18B67A5-529B-F638-9FE6-1C4EC9DF370E}"/>
              </a:ext>
            </a:extLst>
          </p:cNvPr>
          <p:cNvSpPr/>
          <p:nvPr/>
        </p:nvSpPr>
        <p:spPr>
          <a:xfrm>
            <a:off x="4664081" y="2717064"/>
            <a:ext cx="1308511" cy="6995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 # Clinic Tests (HIVST)</a:t>
            </a:r>
          </a:p>
        </p:txBody>
      </p:sp>
      <p:sp>
        <p:nvSpPr>
          <p:cNvPr id="8" name="Rectangle 7">
            <a:extLst>
              <a:ext uri="{FF2B5EF4-FFF2-40B4-BE49-F238E27FC236}">
                <a16:creationId xmlns:a16="http://schemas.microsoft.com/office/drawing/2014/main" id="{72AF759B-40D1-5E74-D178-966B4D3408F2}"/>
              </a:ext>
            </a:extLst>
          </p:cNvPr>
          <p:cNvSpPr/>
          <p:nvPr/>
        </p:nvSpPr>
        <p:spPr>
          <a:xfrm>
            <a:off x="4664081" y="3826726"/>
            <a:ext cx="1308511" cy="6995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 # Clinic Tests (clinic)</a:t>
            </a:r>
          </a:p>
        </p:txBody>
      </p:sp>
      <p:sp>
        <p:nvSpPr>
          <p:cNvPr id="9" name="Rectangle 8">
            <a:extLst>
              <a:ext uri="{FF2B5EF4-FFF2-40B4-BE49-F238E27FC236}">
                <a16:creationId xmlns:a16="http://schemas.microsoft.com/office/drawing/2014/main" id="{A205D0A1-4DB6-C0CA-B759-D004DF4B9150}"/>
              </a:ext>
            </a:extLst>
          </p:cNvPr>
          <p:cNvSpPr/>
          <p:nvPr/>
        </p:nvSpPr>
        <p:spPr>
          <a:xfrm>
            <a:off x="6588131" y="2717064"/>
            <a:ext cx="1425942" cy="6995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Confirmed+ (HIVST)</a:t>
            </a:r>
          </a:p>
        </p:txBody>
      </p:sp>
      <p:sp>
        <p:nvSpPr>
          <p:cNvPr id="10" name="Rectangle 9">
            <a:extLst>
              <a:ext uri="{FF2B5EF4-FFF2-40B4-BE49-F238E27FC236}">
                <a16:creationId xmlns:a16="http://schemas.microsoft.com/office/drawing/2014/main" id="{9FD9E98B-5F30-8219-A4D3-16EE4005CE7E}"/>
              </a:ext>
            </a:extLst>
          </p:cNvPr>
          <p:cNvSpPr/>
          <p:nvPr/>
        </p:nvSpPr>
        <p:spPr>
          <a:xfrm>
            <a:off x="6588130" y="3826726"/>
            <a:ext cx="1425942" cy="69958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ysClr val="windowText" lastClr="000000"/>
                </a:solidFill>
              </a:rPr>
              <a:t>Confirmed+ (clinic)</a:t>
            </a:r>
          </a:p>
        </p:txBody>
      </p:sp>
      <p:sp>
        <p:nvSpPr>
          <p:cNvPr id="11" name="Rectangle 10">
            <a:extLst>
              <a:ext uri="{FF2B5EF4-FFF2-40B4-BE49-F238E27FC236}">
                <a16:creationId xmlns:a16="http://schemas.microsoft.com/office/drawing/2014/main" id="{263391CB-52D6-2839-E7F2-75E9D0A3854B}"/>
              </a:ext>
            </a:extLst>
          </p:cNvPr>
          <p:cNvSpPr/>
          <p:nvPr/>
        </p:nvSpPr>
        <p:spPr>
          <a:xfrm>
            <a:off x="4535493" y="2545615"/>
            <a:ext cx="1660800" cy="2241538"/>
          </a:xfrm>
          <a:prstGeom prst="rect">
            <a:avLst/>
          </a:prstGeom>
          <a:noFill/>
          <a:ln>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A39784A-BD37-5AB1-FAB2-E0DD1F907D42}"/>
              </a:ext>
            </a:extLst>
          </p:cNvPr>
          <p:cNvSpPr/>
          <p:nvPr/>
        </p:nvSpPr>
        <p:spPr>
          <a:xfrm>
            <a:off x="665959" y="2545616"/>
            <a:ext cx="1660800" cy="999412"/>
          </a:xfrm>
          <a:prstGeom prst="rect">
            <a:avLst/>
          </a:prstGeom>
          <a:noFill/>
          <a:ln>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399C6FE-4D3D-ED34-4927-8EEE77C9D98F}"/>
              </a:ext>
            </a:extLst>
          </p:cNvPr>
          <p:cNvSpPr/>
          <p:nvPr/>
        </p:nvSpPr>
        <p:spPr>
          <a:xfrm>
            <a:off x="6488118" y="2545615"/>
            <a:ext cx="1660800" cy="2241538"/>
          </a:xfrm>
          <a:prstGeom prst="rect">
            <a:avLst/>
          </a:prstGeom>
          <a:noFill/>
          <a:ln>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7BCB131-5F99-352B-AC63-7AEA4B3FCC10}"/>
              </a:ext>
            </a:extLst>
          </p:cNvPr>
          <p:cNvSpPr/>
          <p:nvPr/>
        </p:nvSpPr>
        <p:spPr>
          <a:xfrm>
            <a:off x="10415870" y="3649280"/>
            <a:ext cx="1680269" cy="1107493"/>
          </a:xfrm>
          <a:prstGeom prst="rect">
            <a:avLst/>
          </a:prstGeom>
          <a:solidFill>
            <a:schemeClr val="bg1"/>
          </a:solidFill>
          <a:ln>
            <a:solidFill>
              <a:schemeClr val="accent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ysClr val="windowText" lastClr="000000"/>
                </a:solidFill>
              </a:rPr>
              <a:t>Data available</a:t>
            </a:r>
          </a:p>
        </p:txBody>
      </p:sp>
      <p:cxnSp>
        <p:nvCxnSpPr>
          <p:cNvPr id="15" name="Straight Arrow Connector 14">
            <a:extLst>
              <a:ext uri="{FF2B5EF4-FFF2-40B4-BE49-F238E27FC236}">
                <a16:creationId xmlns:a16="http://schemas.microsoft.com/office/drawing/2014/main" id="{5916757B-19FA-0986-705B-4B2A4F264E86}"/>
              </a:ext>
            </a:extLst>
          </p:cNvPr>
          <p:cNvCxnSpPr>
            <a:cxnSpLocks/>
            <a:endCxn id="6" idx="1"/>
          </p:cNvCxnSpPr>
          <p:nvPr/>
        </p:nvCxnSpPr>
        <p:spPr>
          <a:xfrm flipV="1">
            <a:off x="1906590" y="3066859"/>
            <a:ext cx="808433" cy="2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9A9B86E-48F5-8CB4-264F-247DFA9290F4}"/>
              </a:ext>
            </a:extLst>
          </p:cNvPr>
          <p:cNvCxnSpPr>
            <a:cxnSpLocks/>
          </p:cNvCxnSpPr>
          <p:nvPr/>
        </p:nvCxnSpPr>
        <p:spPr>
          <a:xfrm>
            <a:off x="3829449" y="3045677"/>
            <a:ext cx="94922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14AD75F-28AE-2BB0-1F98-8082788B4123}"/>
              </a:ext>
            </a:extLst>
          </p:cNvPr>
          <p:cNvCxnSpPr>
            <a:cxnSpLocks/>
          </p:cNvCxnSpPr>
          <p:nvPr/>
        </p:nvCxnSpPr>
        <p:spPr>
          <a:xfrm>
            <a:off x="5778507" y="3067108"/>
            <a:ext cx="94922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BD5D755D-263C-40C0-DEFA-6AF119A146B6}"/>
              </a:ext>
            </a:extLst>
          </p:cNvPr>
          <p:cNvCxnSpPr>
            <a:cxnSpLocks/>
          </p:cNvCxnSpPr>
          <p:nvPr/>
        </p:nvCxnSpPr>
        <p:spPr>
          <a:xfrm>
            <a:off x="5778507" y="4176770"/>
            <a:ext cx="94922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25AD15A-CBC3-3EF3-86DA-50975C6C839E}"/>
              </a:ext>
            </a:extLst>
          </p:cNvPr>
          <p:cNvSpPr txBox="1"/>
          <p:nvPr/>
        </p:nvSpPr>
        <p:spPr>
          <a:xfrm>
            <a:off x="3486267" y="1785996"/>
            <a:ext cx="2062356" cy="369069"/>
          </a:xfrm>
          <a:prstGeom prst="rect">
            <a:avLst/>
          </a:prstGeom>
          <a:noFill/>
        </p:spPr>
        <p:txBody>
          <a:bodyPr wrap="square" rtlCol="0">
            <a:spAutoFit/>
          </a:bodyPr>
          <a:lstStyle/>
          <a:p>
            <a:r>
              <a:rPr lang="en-GB"/>
              <a:t>Lag effect</a:t>
            </a:r>
          </a:p>
        </p:txBody>
      </p:sp>
      <p:sp>
        <p:nvSpPr>
          <p:cNvPr id="27" name="Curved Down Arrow 26">
            <a:extLst>
              <a:ext uri="{FF2B5EF4-FFF2-40B4-BE49-F238E27FC236}">
                <a16:creationId xmlns:a16="http://schemas.microsoft.com/office/drawing/2014/main" id="{85AD3DF3-5489-B153-57DC-4E2202664160}"/>
              </a:ext>
            </a:extLst>
          </p:cNvPr>
          <p:cNvSpPr/>
          <p:nvPr/>
        </p:nvSpPr>
        <p:spPr>
          <a:xfrm>
            <a:off x="3272235" y="2195571"/>
            <a:ext cx="2313663" cy="521121"/>
          </a:xfrm>
          <a:prstGeom prst="curvedDownArrow">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3" name="Picture 32">
            <a:extLst>
              <a:ext uri="{FF2B5EF4-FFF2-40B4-BE49-F238E27FC236}">
                <a16:creationId xmlns:a16="http://schemas.microsoft.com/office/drawing/2014/main" id="{1FDFA3C6-78E2-3478-12C1-0206B7199B98}"/>
              </a:ext>
            </a:extLst>
          </p:cNvPr>
          <p:cNvPicPr>
            <a:picLocks noChangeAspect="1"/>
          </p:cNvPicPr>
          <p:nvPr/>
        </p:nvPicPr>
        <p:blipFill>
          <a:blip r:embed="rId2"/>
          <a:stretch>
            <a:fillRect/>
          </a:stretch>
        </p:blipFill>
        <p:spPr>
          <a:xfrm>
            <a:off x="95861" y="1489309"/>
            <a:ext cx="9931745" cy="4111438"/>
          </a:xfrm>
          <a:prstGeom prst="rect">
            <a:avLst/>
          </a:prstGeom>
        </p:spPr>
      </p:pic>
    </p:spTree>
    <p:extLst>
      <p:ext uri="{BB962C8B-B14F-4D97-AF65-F5344CB8AC3E}">
        <p14:creationId xmlns:p14="http://schemas.microsoft.com/office/powerpoint/2010/main" val="118262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6B64-FD2F-1B7E-CE34-A8B15BDCAD7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0C7404-DC9C-F8D1-9ACB-5BD9066ED27B}"/>
              </a:ext>
            </a:extLst>
          </p:cNvPr>
          <p:cNvSpPr>
            <a:spLocks noGrp="1"/>
          </p:cNvSpPr>
          <p:nvPr>
            <p:ph sz="quarter" idx="13"/>
          </p:nvPr>
        </p:nvSpPr>
        <p:spPr>
          <a:xfrm>
            <a:off x="519630" y="1842052"/>
            <a:ext cx="11152739" cy="4120184"/>
          </a:xfrm>
        </p:spPr>
        <p:txBody>
          <a:bodyPr>
            <a:normAutofit lnSpcReduction="10000"/>
          </a:bodyPr>
          <a:lstStyle/>
          <a:p>
            <a:pPr marL="342900" indent="-342900">
              <a:buFont typeface="Arial" panose="020B0604020202020204" pitchFamily="34" charset="0"/>
              <a:buChar char="•"/>
            </a:pPr>
            <a:r>
              <a:rPr lang="en-GB" b="1"/>
              <a:t>Multivariable Linear Regression: </a:t>
            </a:r>
            <a:r>
              <a:rPr lang="en-GB"/>
              <a:t>Although limitations, most easily interpretable approach to quantifying effect of HIVST (additive effects)</a:t>
            </a:r>
          </a:p>
          <a:p>
            <a:pPr marL="342900" indent="-342900">
              <a:buFont typeface="Arial" panose="020B0604020202020204" pitchFamily="34" charset="0"/>
              <a:buChar char="•"/>
            </a:pPr>
            <a:r>
              <a:rPr lang="en-GB" b="1"/>
              <a:t>Aim:</a:t>
            </a:r>
            <a:r>
              <a:rPr lang="en-GB"/>
              <a:t> Predict the number of HIV positive results returned per district and quarter</a:t>
            </a:r>
          </a:p>
          <a:p>
            <a:pPr marL="342900" indent="-342900">
              <a:buFont typeface="Arial" panose="020B0604020202020204" pitchFamily="34" charset="0"/>
              <a:buChar char="•"/>
            </a:pPr>
            <a:r>
              <a:rPr lang="en-GB" b="1"/>
              <a:t>Data Considered: </a:t>
            </a:r>
            <a:r>
              <a:rPr lang="en-GB"/>
              <a:t>HIVST, Facility tests, regional and temporal differences</a:t>
            </a:r>
          </a:p>
          <a:p>
            <a:pPr marL="342900" indent="-342900">
              <a:buFont typeface="Arial" panose="020B0604020202020204" pitchFamily="34" charset="0"/>
              <a:buChar char="•"/>
            </a:pPr>
            <a:r>
              <a:rPr lang="en-GB" b="1"/>
              <a:t>Additional Exploration: </a:t>
            </a:r>
            <a:r>
              <a:rPr lang="en-GB"/>
              <a:t>HIVST distribution potentially has lagged effect on programme (median 85 days</a:t>
            </a:r>
            <a:r>
              <a:rPr lang="en-GB" sz="1600" baseline="30000"/>
              <a:t>1</a:t>
            </a:r>
            <a:r>
              <a:rPr lang="en-GB"/>
              <a:t> between distribution and linkage to additional services)</a:t>
            </a:r>
          </a:p>
          <a:p>
            <a:pPr marL="1028700" lvl="1" indent="-342900"/>
            <a:r>
              <a:rPr lang="en-GB"/>
              <a:t>Consider effect on current quarter diagnoses may be as a result of HIVST distributed up to two quarters prior</a:t>
            </a:r>
          </a:p>
          <a:p>
            <a:pPr marL="342900" indent="-342900">
              <a:buFont typeface="Arial" panose="020B0604020202020204" pitchFamily="34" charset="0"/>
              <a:buChar char="•"/>
            </a:pPr>
            <a:r>
              <a:rPr lang="en-GB" b="1" noProof="0"/>
              <a:t>Best model and included factors: </a:t>
            </a:r>
            <a:r>
              <a:rPr lang="en-GB" noProof="0"/>
              <a:t>Stepwise comparison with </a:t>
            </a:r>
            <a:r>
              <a:rPr lang="en-GB"/>
              <a:t>final model </a:t>
            </a:r>
            <a:r>
              <a:rPr lang="en-GB" noProof="0"/>
              <a:t>adjusted to include all considered quarters of HIVST</a:t>
            </a:r>
          </a:p>
          <a:p>
            <a:pPr marL="1028700" lvl="1" indent="-342900"/>
            <a:r>
              <a:rPr lang="en-GB"/>
              <a:t>HIVST distributed, Facility tests, proportion untreated, province, year, quarter number</a:t>
            </a:r>
            <a:endParaRPr lang="en-GB" noProof="0"/>
          </a:p>
        </p:txBody>
      </p:sp>
      <p:sp>
        <p:nvSpPr>
          <p:cNvPr id="6" name="Title 5">
            <a:extLst>
              <a:ext uri="{FF2B5EF4-FFF2-40B4-BE49-F238E27FC236}">
                <a16:creationId xmlns:a16="http://schemas.microsoft.com/office/drawing/2014/main" id="{98ED0199-8BAA-9F7F-135A-2328749671EE}"/>
              </a:ext>
            </a:extLst>
          </p:cNvPr>
          <p:cNvSpPr>
            <a:spLocks noGrp="1"/>
          </p:cNvSpPr>
          <p:nvPr>
            <p:ph type="title"/>
          </p:nvPr>
        </p:nvSpPr>
        <p:spPr>
          <a:xfrm>
            <a:off x="2888974" y="441325"/>
            <a:ext cx="8860117" cy="1223964"/>
          </a:xfrm>
        </p:spPr>
        <p:txBody>
          <a:bodyPr>
            <a:normAutofit fontScale="90000"/>
          </a:bodyPr>
          <a:lstStyle/>
          <a:p>
            <a:r>
              <a:rPr lang="en-GB" noProof="0"/>
              <a:t>Approach to estimating impact of HIVST distribution</a:t>
            </a:r>
          </a:p>
        </p:txBody>
      </p:sp>
      <p:sp>
        <p:nvSpPr>
          <p:cNvPr id="3" name="TextBox 2">
            <a:extLst>
              <a:ext uri="{FF2B5EF4-FFF2-40B4-BE49-F238E27FC236}">
                <a16:creationId xmlns:a16="http://schemas.microsoft.com/office/drawing/2014/main" id="{F753AAF3-8B62-C52A-C0A1-EEB6C438B1FD}"/>
              </a:ext>
            </a:extLst>
          </p:cNvPr>
          <p:cNvSpPr txBox="1"/>
          <p:nvPr/>
        </p:nvSpPr>
        <p:spPr>
          <a:xfrm>
            <a:off x="250723" y="6138999"/>
            <a:ext cx="11288911" cy="584775"/>
          </a:xfrm>
          <a:prstGeom prst="rect">
            <a:avLst/>
          </a:prstGeom>
          <a:solidFill>
            <a:schemeClr val="bg1"/>
          </a:solidFill>
        </p:spPr>
        <p:txBody>
          <a:bodyPr wrap="square" rtlCol="0">
            <a:spAutoFit/>
          </a:bodyPr>
          <a:lstStyle/>
          <a:p>
            <a:r>
              <a:rPr lang="en-GB" sz="1200" baseline="30000"/>
              <a:t>1</a:t>
            </a:r>
            <a:r>
              <a:rPr lang="en-GB" sz="1200"/>
              <a:t>Zhang Y, Goh SM, Tapa J, </a:t>
            </a:r>
            <a:r>
              <a:rPr lang="en-GB" sz="1200" i="1"/>
              <a:t>et al.</a:t>
            </a:r>
            <a:r>
              <a:rPr lang="en-GB" sz="1200"/>
              <a:t> Linkage to care and prevention after HIV self‐testing: a systematic review and meta‐analysis. </a:t>
            </a:r>
            <a:r>
              <a:rPr lang="nl-NL" sz="1200" i="1"/>
              <a:t>J Int AIDS </a:t>
            </a:r>
            <a:r>
              <a:rPr lang="nl-NL" sz="1200" i="1" err="1"/>
              <a:t>Soc</a:t>
            </a:r>
            <a:r>
              <a:rPr lang="nl-NL" sz="1200"/>
              <a:t> 2024; </a:t>
            </a:r>
            <a:r>
              <a:rPr lang="nl-NL" sz="1200" b="1"/>
              <a:t>27</a:t>
            </a:r>
            <a:r>
              <a:rPr lang="nl-NL" sz="1200"/>
              <a:t>: e26388.</a:t>
            </a:r>
            <a:endParaRPr lang="en-ZA" sz="1200"/>
          </a:p>
          <a:p>
            <a:endParaRPr lang="en-GB" sz="1200" baseline="30000"/>
          </a:p>
        </p:txBody>
      </p:sp>
    </p:spTree>
    <p:extLst>
      <p:ext uri="{BB962C8B-B14F-4D97-AF65-F5344CB8AC3E}">
        <p14:creationId xmlns:p14="http://schemas.microsoft.com/office/powerpoint/2010/main" val="402573980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D9CCF-5F2C-EFA0-9F5A-E8F1EEA86B9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4D7EE90-EAE7-079E-F73D-82367C482651}"/>
              </a:ext>
            </a:extLst>
          </p:cNvPr>
          <p:cNvSpPr>
            <a:spLocks noGrp="1"/>
          </p:cNvSpPr>
          <p:nvPr>
            <p:ph type="title"/>
          </p:nvPr>
        </p:nvSpPr>
        <p:spPr>
          <a:xfrm>
            <a:off x="1656522" y="441325"/>
            <a:ext cx="10092569" cy="1223964"/>
          </a:xfrm>
        </p:spPr>
        <p:txBody>
          <a:bodyPr>
            <a:normAutofit/>
          </a:bodyPr>
          <a:lstStyle/>
          <a:p>
            <a:r>
              <a:rPr lang="en-GB" noProof="0"/>
              <a:t>Key Regression Results</a:t>
            </a:r>
          </a:p>
        </p:txBody>
      </p:sp>
      <p:graphicFrame>
        <p:nvGraphicFramePr>
          <p:cNvPr id="7" name="Table 8">
            <a:extLst>
              <a:ext uri="{FF2B5EF4-FFF2-40B4-BE49-F238E27FC236}">
                <a16:creationId xmlns:a16="http://schemas.microsoft.com/office/drawing/2014/main" id="{FB9B2567-EE1B-8808-B0BC-0F6DC5B27598}"/>
              </a:ext>
            </a:extLst>
          </p:cNvPr>
          <p:cNvGraphicFramePr>
            <a:graphicFrameLocks/>
          </p:cNvGraphicFramePr>
          <p:nvPr>
            <p:extLst>
              <p:ext uri="{D42A27DB-BD31-4B8C-83A1-F6EECF244321}">
                <p14:modId xmlns:p14="http://schemas.microsoft.com/office/powerpoint/2010/main" val="266632640"/>
              </p:ext>
            </p:extLst>
          </p:nvPr>
        </p:nvGraphicFramePr>
        <p:xfrm>
          <a:off x="2551195" y="1627402"/>
          <a:ext cx="6052378" cy="2221109"/>
        </p:xfrm>
        <a:graphic>
          <a:graphicData uri="http://schemas.openxmlformats.org/drawingml/2006/table">
            <a:tbl>
              <a:tblPr firstRow="1" bandRow="1">
                <a:tableStyleId>{F5AB1C69-6EDB-4FF4-983F-18BD219EF322}</a:tableStyleId>
              </a:tblPr>
              <a:tblGrid>
                <a:gridCol w="3070640">
                  <a:extLst>
                    <a:ext uri="{9D8B030D-6E8A-4147-A177-3AD203B41FA5}">
                      <a16:colId xmlns:a16="http://schemas.microsoft.com/office/drawing/2014/main" val="898217379"/>
                    </a:ext>
                  </a:extLst>
                </a:gridCol>
                <a:gridCol w="1020417">
                  <a:extLst>
                    <a:ext uri="{9D8B030D-6E8A-4147-A177-3AD203B41FA5}">
                      <a16:colId xmlns:a16="http://schemas.microsoft.com/office/drawing/2014/main" val="3778242154"/>
                    </a:ext>
                  </a:extLst>
                </a:gridCol>
                <a:gridCol w="861390">
                  <a:extLst>
                    <a:ext uri="{9D8B030D-6E8A-4147-A177-3AD203B41FA5}">
                      <a16:colId xmlns:a16="http://schemas.microsoft.com/office/drawing/2014/main" val="177433518"/>
                    </a:ext>
                  </a:extLst>
                </a:gridCol>
                <a:gridCol w="1099931">
                  <a:extLst>
                    <a:ext uri="{9D8B030D-6E8A-4147-A177-3AD203B41FA5}">
                      <a16:colId xmlns:a16="http://schemas.microsoft.com/office/drawing/2014/main" val="4025795212"/>
                    </a:ext>
                  </a:extLst>
                </a:gridCol>
              </a:tblGrid>
              <a:tr h="293560">
                <a:tc>
                  <a:txBody>
                    <a:bodyPr/>
                    <a:lstStyle/>
                    <a:p>
                      <a:pPr algn="ctr" fontAlgn="b"/>
                      <a:r>
                        <a:rPr lang="en-ZA" sz="1600" b="1" u="none" strike="noStrike">
                          <a:effectLst/>
                        </a:rPr>
                        <a:t>Variable</a:t>
                      </a:r>
                      <a:endParaRPr lang="en-ZA" sz="1600" b="1" i="0" u="none" strike="noStrike">
                        <a:solidFill>
                          <a:srgbClr val="000000"/>
                        </a:solidFill>
                        <a:effectLst/>
                        <a:latin typeface="Calibri" panose="020F0502020204030204" pitchFamily="34" charset="0"/>
                      </a:endParaRPr>
                    </a:p>
                  </a:txBody>
                  <a:tcPr marL="6416" marR="6416" marT="6416" marB="0" anchor="b"/>
                </a:tc>
                <a:tc>
                  <a:txBody>
                    <a:bodyPr/>
                    <a:lstStyle/>
                    <a:p>
                      <a:pPr algn="ctr" fontAlgn="b"/>
                      <a:r>
                        <a:rPr lang="en-ZA" sz="1600" b="1" u="none" strike="noStrike">
                          <a:effectLst/>
                        </a:rPr>
                        <a:t>Estimate</a:t>
                      </a:r>
                      <a:endParaRPr lang="en-ZA" sz="1600" b="1" i="0" u="none" strike="noStrike">
                        <a:solidFill>
                          <a:srgbClr val="000000"/>
                        </a:solidFill>
                        <a:effectLst/>
                        <a:latin typeface="Calibri" panose="020F0502020204030204" pitchFamily="34" charset="0"/>
                      </a:endParaRPr>
                    </a:p>
                  </a:txBody>
                  <a:tcPr marL="6416" marR="6416" marT="6416" marB="0" anchor="b"/>
                </a:tc>
                <a:tc>
                  <a:txBody>
                    <a:bodyPr/>
                    <a:lstStyle/>
                    <a:p>
                      <a:pPr algn="ctr" fontAlgn="b"/>
                      <a:r>
                        <a:rPr lang="en-ZA" sz="1600" b="1" u="none" strike="noStrike">
                          <a:effectLst/>
                        </a:rPr>
                        <a:t>Error</a:t>
                      </a:r>
                      <a:endParaRPr lang="en-ZA" sz="1600" b="1" i="0" u="none" strike="noStrike">
                        <a:solidFill>
                          <a:srgbClr val="000000"/>
                        </a:solidFill>
                        <a:effectLst/>
                        <a:latin typeface="Calibri" panose="020F0502020204030204" pitchFamily="34" charset="0"/>
                      </a:endParaRPr>
                    </a:p>
                  </a:txBody>
                  <a:tcPr marL="6416" marR="6416" marT="6416" marB="0" anchor="b"/>
                </a:tc>
                <a:tc>
                  <a:txBody>
                    <a:bodyPr/>
                    <a:lstStyle/>
                    <a:p>
                      <a:pPr algn="ctr" fontAlgn="b"/>
                      <a:r>
                        <a:rPr lang="en-ZA" sz="1600" b="1" u="none" strike="noStrike">
                          <a:effectLst/>
                        </a:rPr>
                        <a:t>P-value</a:t>
                      </a:r>
                      <a:endParaRPr lang="en-ZA" sz="1600" b="1" i="0" u="none" strike="noStrike">
                        <a:solidFill>
                          <a:srgbClr val="000000"/>
                        </a:solidFill>
                        <a:effectLst/>
                        <a:latin typeface="Calibri" panose="020F0502020204030204" pitchFamily="34" charset="0"/>
                      </a:endParaRPr>
                    </a:p>
                  </a:txBody>
                  <a:tcPr marL="6416" marR="6416" marT="6416" marB="0" anchor="b"/>
                </a:tc>
                <a:extLst>
                  <a:ext uri="{0D108BD9-81ED-4DB2-BD59-A6C34878D82A}">
                    <a16:rowId xmlns:a16="http://schemas.microsoft.com/office/drawing/2014/main" val="3828828883"/>
                  </a:ext>
                </a:extLst>
              </a:tr>
              <a:tr h="394003">
                <a:tc>
                  <a:txBody>
                    <a:bodyPr/>
                    <a:lstStyle/>
                    <a:p>
                      <a:pPr algn="l" fontAlgn="b"/>
                      <a:r>
                        <a:rPr lang="en-ZA" sz="1600" u="none" strike="noStrike">
                          <a:solidFill>
                            <a:schemeClr val="accent1"/>
                          </a:solidFill>
                          <a:effectLst/>
                        </a:rPr>
                        <a:t>HIVST (current quarter) *</a:t>
                      </a:r>
                      <a:endParaRPr lang="en-ZA" sz="1600" b="0" i="0" u="none" strike="noStrike">
                        <a:solidFill>
                          <a:schemeClr val="accent1"/>
                        </a:solidFill>
                        <a:effectLst/>
                        <a:latin typeface="Calibri" panose="020F0502020204030204" pitchFamily="34" charset="0"/>
                      </a:endParaRPr>
                    </a:p>
                  </a:txBody>
                  <a:tcPr marL="6416" marR="6416" marT="6416" marB="0" anchor="b"/>
                </a:tc>
                <a:tc>
                  <a:txBody>
                    <a:bodyPr/>
                    <a:lstStyle/>
                    <a:p>
                      <a:pPr algn="ctr" fontAlgn="b"/>
                      <a:r>
                        <a:rPr lang="en-ZA" sz="1600" u="none" strike="noStrike">
                          <a:solidFill>
                            <a:schemeClr val="accent1"/>
                          </a:solidFill>
                          <a:effectLst/>
                        </a:rPr>
                        <a:t>1.2</a:t>
                      </a:r>
                      <a:endParaRPr lang="en-ZA" sz="1600" b="0" i="0" u="none" strike="noStrike">
                        <a:solidFill>
                          <a:schemeClr val="accent1"/>
                        </a:solidFill>
                        <a:effectLst/>
                        <a:latin typeface="Calibri" panose="020F0502020204030204" pitchFamily="34" charset="0"/>
                      </a:endParaRPr>
                    </a:p>
                  </a:txBody>
                  <a:tcPr marL="6416" marR="6416" marT="6416" marB="0" anchor="b"/>
                </a:tc>
                <a:tc>
                  <a:txBody>
                    <a:bodyPr/>
                    <a:lstStyle/>
                    <a:p>
                      <a:pPr algn="ctr" fontAlgn="b"/>
                      <a:r>
                        <a:rPr lang="en-ZA" sz="1600" u="none" strike="noStrike">
                          <a:solidFill>
                            <a:schemeClr val="accent1"/>
                          </a:solidFill>
                          <a:effectLst/>
                        </a:rPr>
                        <a:t>0.5</a:t>
                      </a:r>
                      <a:endParaRPr lang="en-ZA" sz="1600" b="0" i="0" u="none" strike="noStrike">
                        <a:solidFill>
                          <a:schemeClr val="accent1"/>
                        </a:solidFill>
                        <a:effectLst/>
                        <a:latin typeface="Calibri" panose="020F0502020204030204" pitchFamily="34" charset="0"/>
                      </a:endParaRPr>
                    </a:p>
                  </a:txBody>
                  <a:tcPr marL="6416" marR="6416" marT="6416" marB="0" anchor="b"/>
                </a:tc>
                <a:tc>
                  <a:txBody>
                    <a:bodyPr/>
                    <a:lstStyle/>
                    <a:p>
                      <a:pPr algn="ctr" fontAlgn="b"/>
                      <a:r>
                        <a:rPr lang="en-ZA" sz="1600" u="none" strike="noStrike">
                          <a:solidFill>
                            <a:schemeClr val="accent1"/>
                          </a:solidFill>
                          <a:effectLst/>
                        </a:rPr>
                        <a:t>0.0108</a:t>
                      </a:r>
                      <a:endParaRPr lang="en-ZA" sz="1600" b="0" i="0" u="none" strike="noStrike">
                        <a:solidFill>
                          <a:schemeClr val="accent1"/>
                        </a:solidFill>
                        <a:effectLst/>
                        <a:latin typeface="Calibri" panose="020F0502020204030204" pitchFamily="34" charset="0"/>
                      </a:endParaRPr>
                    </a:p>
                  </a:txBody>
                  <a:tcPr marL="6416" marR="6416" marT="6416" marB="0" anchor="b"/>
                </a:tc>
                <a:extLst>
                  <a:ext uri="{0D108BD9-81ED-4DB2-BD59-A6C34878D82A}">
                    <a16:rowId xmlns:a16="http://schemas.microsoft.com/office/drawing/2014/main" val="2872535841"/>
                  </a:ext>
                </a:extLst>
              </a:tr>
              <a:tr h="394003">
                <a:tc>
                  <a:txBody>
                    <a:bodyPr/>
                    <a:lstStyle/>
                    <a:p>
                      <a:pPr algn="l" fontAlgn="b"/>
                      <a:r>
                        <a:rPr lang="en-ZA" sz="1600" u="none" strike="noStrike" dirty="0">
                          <a:solidFill>
                            <a:schemeClr val="accent1"/>
                          </a:solidFill>
                          <a:effectLst/>
                        </a:rPr>
                        <a:t>HIVST (prior quarter)</a:t>
                      </a:r>
                      <a:endParaRPr lang="en-ZA" sz="1600" b="0" i="0" u="none" strike="noStrike" dirty="0">
                        <a:solidFill>
                          <a:schemeClr val="accent1"/>
                        </a:solidFill>
                        <a:effectLst/>
                        <a:latin typeface="Calibri" panose="020F0502020204030204" pitchFamily="34" charset="0"/>
                      </a:endParaRPr>
                    </a:p>
                  </a:txBody>
                  <a:tcPr marL="6416" marR="6416" marT="6416" marB="0" anchor="b"/>
                </a:tc>
                <a:tc>
                  <a:txBody>
                    <a:bodyPr/>
                    <a:lstStyle/>
                    <a:p>
                      <a:pPr algn="ctr" fontAlgn="b"/>
                      <a:r>
                        <a:rPr lang="en-ZA" sz="1600" u="none" strike="noStrike">
                          <a:solidFill>
                            <a:schemeClr val="accent1"/>
                          </a:solidFill>
                          <a:effectLst/>
                        </a:rPr>
                        <a:t>0.6</a:t>
                      </a:r>
                      <a:endParaRPr lang="en-ZA" sz="1600" b="0" i="0" u="none" strike="noStrike">
                        <a:solidFill>
                          <a:schemeClr val="accent1"/>
                        </a:solidFill>
                        <a:effectLst/>
                        <a:latin typeface="Calibri" panose="020F0502020204030204" pitchFamily="34" charset="0"/>
                      </a:endParaRPr>
                    </a:p>
                  </a:txBody>
                  <a:tcPr marL="6416" marR="6416" marT="6416" marB="0" anchor="b"/>
                </a:tc>
                <a:tc>
                  <a:txBody>
                    <a:bodyPr/>
                    <a:lstStyle/>
                    <a:p>
                      <a:pPr algn="ctr" fontAlgn="b"/>
                      <a:r>
                        <a:rPr lang="en-ZA" sz="1600" u="none" strike="noStrike">
                          <a:solidFill>
                            <a:schemeClr val="accent1"/>
                          </a:solidFill>
                          <a:effectLst/>
                        </a:rPr>
                        <a:t>0.5</a:t>
                      </a:r>
                      <a:endParaRPr lang="en-ZA" sz="1600" b="0" i="0" u="none" strike="noStrike">
                        <a:solidFill>
                          <a:schemeClr val="accent1"/>
                        </a:solidFill>
                        <a:effectLst/>
                        <a:latin typeface="Calibri" panose="020F0502020204030204" pitchFamily="34" charset="0"/>
                      </a:endParaRPr>
                    </a:p>
                  </a:txBody>
                  <a:tcPr marL="6416" marR="6416" marT="6416" marB="0" anchor="b"/>
                </a:tc>
                <a:tc>
                  <a:txBody>
                    <a:bodyPr/>
                    <a:lstStyle/>
                    <a:p>
                      <a:pPr algn="ctr" fontAlgn="b"/>
                      <a:r>
                        <a:rPr lang="en-ZA" sz="1600" u="none" strike="noStrike">
                          <a:solidFill>
                            <a:schemeClr val="accent1"/>
                          </a:solidFill>
                          <a:effectLst/>
                        </a:rPr>
                        <a:t>0.2405</a:t>
                      </a:r>
                      <a:endParaRPr lang="en-ZA" sz="1600" b="0" i="0" u="none" strike="noStrike">
                        <a:solidFill>
                          <a:schemeClr val="accent1"/>
                        </a:solidFill>
                        <a:effectLst/>
                        <a:latin typeface="Calibri" panose="020F0502020204030204" pitchFamily="34" charset="0"/>
                      </a:endParaRPr>
                    </a:p>
                  </a:txBody>
                  <a:tcPr marL="6416" marR="6416" marT="6416" marB="0" anchor="b"/>
                </a:tc>
                <a:extLst>
                  <a:ext uri="{0D108BD9-81ED-4DB2-BD59-A6C34878D82A}">
                    <a16:rowId xmlns:a16="http://schemas.microsoft.com/office/drawing/2014/main" val="522976862"/>
                  </a:ext>
                </a:extLst>
              </a:tr>
              <a:tr h="524195">
                <a:tc>
                  <a:txBody>
                    <a:bodyPr/>
                    <a:lstStyle/>
                    <a:p>
                      <a:pPr algn="l" fontAlgn="b"/>
                      <a:r>
                        <a:rPr lang="en-ZA" sz="1600" u="none" strike="noStrike">
                          <a:solidFill>
                            <a:schemeClr val="accent1"/>
                          </a:solidFill>
                          <a:effectLst/>
                        </a:rPr>
                        <a:t>HIVST (two quarters prior) * </a:t>
                      </a:r>
                      <a:endParaRPr lang="en-ZA" sz="1600" b="0" i="0" u="none" strike="noStrike">
                        <a:solidFill>
                          <a:schemeClr val="accent1"/>
                        </a:solidFill>
                        <a:effectLst/>
                        <a:latin typeface="Calibri" panose="020F0502020204030204" pitchFamily="34" charset="0"/>
                      </a:endParaRPr>
                    </a:p>
                  </a:txBody>
                  <a:tcPr marL="6416" marR="6416" marT="6416" marB="0" anchor="b"/>
                </a:tc>
                <a:tc>
                  <a:txBody>
                    <a:bodyPr/>
                    <a:lstStyle/>
                    <a:p>
                      <a:pPr algn="ctr" fontAlgn="b"/>
                      <a:r>
                        <a:rPr lang="en-ZA" sz="1600" u="none" strike="noStrike">
                          <a:solidFill>
                            <a:schemeClr val="accent1"/>
                          </a:solidFill>
                          <a:effectLst/>
                        </a:rPr>
                        <a:t>1.1</a:t>
                      </a:r>
                      <a:endParaRPr lang="en-ZA" sz="1600" b="0" i="0" u="none" strike="noStrike">
                        <a:solidFill>
                          <a:schemeClr val="accent1"/>
                        </a:solidFill>
                        <a:effectLst/>
                        <a:latin typeface="Calibri" panose="020F0502020204030204" pitchFamily="34" charset="0"/>
                      </a:endParaRPr>
                    </a:p>
                  </a:txBody>
                  <a:tcPr marL="6416" marR="6416" marT="6416" marB="0" anchor="b"/>
                </a:tc>
                <a:tc>
                  <a:txBody>
                    <a:bodyPr/>
                    <a:lstStyle/>
                    <a:p>
                      <a:pPr algn="ctr" fontAlgn="b"/>
                      <a:r>
                        <a:rPr lang="en-ZA" sz="1600" u="none" strike="noStrike">
                          <a:solidFill>
                            <a:schemeClr val="accent1"/>
                          </a:solidFill>
                          <a:effectLst/>
                        </a:rPr>
                        <a:t>0.5</a:t>
                      </a:r>
                      <a:endParaRPr lang="en-ZA" sz="1600" b="0" i="0" u="none" strike="noStrike">
                        <a:solidFill>
                          <a:schemeClr val="accent1"/>
                        </a:solidFill>
                        <a:effectLst/>
                        <a:latin typeface="Calibri" panose="020F0502020204030204" pitchFamily="34" charset="0"/>
                      </a:endParaRPr>
                    </a:p>
                  </a:txBody>
                  <a:tcPr marL="6416" marR="6416" marT="6416" marB="0" anchor="b"/>
                </a:tc>
                <a:tc>
                  <a:txBody>
                    <a:bodyPr/>
                    <a:lstStyle/>
                    <a:p>
                      <a:pPr algn="ctr" fontAlgn="b"/>
                      <a:r>
                        <a:rPr lang="en-ZA" sz="1600" u="none" strike="noStrike">
                          <a:solidFill>
                            <a:schemeClr val="accent1"/>
                          </a:solidFill>
                          <a:effectLst/>
                        </a:rPr>
                        <a:t>0.0304</a:t>
                      </a:r>
                      <a:endParaRPr lang="en-ZA" sz="1600" b="0" i="0" u="none" strike="noStrike">
                        <a:solidFill>
                          <a:schemeClr val="accent1"/>
                        </a:solidFill>
                        <a:effectLst/>
                        <a:latin typeface="Calibri" panose="020F0502020204030204" pitchFamily="34" charset="0"/>
                      </a:endParaRPr>
                    </a:p>
                  </a:txBody>
                  <a:tcPr marL="6416" marR="6416" marT="6416" marB="0" anchor="b"/>
                </a:tc>
                <a:extLst>
                  <a:ext uri="{0D108BD9-81ED-4DB2-BD59-A6C34878D82A}">
                    <a16:rowId xmlns:a16="http://schemas.microsoft.com/office/drawing/2014/main" val="2334638679"/>
                  </a:ext>
                </a:extLst>
              </a:tr>
              <a:tr h="293560">
                <a:tc>
                  <a:txBody>
                    <a:bodyPr/>
                    <a:lstStyle/>
                    <a:p>
                      <a:pPr algn="l" fontAlgn="b"/>
                      <a:r>
                        <a:rPr lang="en-ZA" sz="1600" u="none" strike="noStrike">
                          <a:effectLst/>
                        </a:rPr>
                        <a:t>Facility Tests *</a:t>
                      </a:r>
                      <a:endParaRPr lang="en-ZA" sz="1600" b="0" i="0" u="none" strike="noStrike">
                        <a:solidFill>
                          <a:srgbClr val="000000"/>
                        </a:solidFill>
                        <a:effectLst/>
                        <a:latin typeface="Calibri" panose="020F0502020204030204" pitchFamily="34" charset="0"/>
                      </a:endParaRPr>
                    </a:p>
                  </a:txBody>
                  <a:tcPr marL="6416" marR="6416" marT="6416" marB="0" anchor="b"/>
                </a:tc>
                <a:tc>
                  <a:txBody>
                    <a:bodyPr/>
                    <a:lstStyle/>
                    <a:p>
                      <a:pPr algn="ctr" fontAlgn="b"/>
                      <a:r>
                        <a:rPr lang="en-ZA" sz="1600" u="none" strike="noStrike">
                          <a:effectLst/>
                        </a:rPr>
                        <a:t>3.1</a:t>
                      </a:r>
                      <a:endParaRPr lang="en-ZA" sz="1600" b="0" i="0" u="none" strike="noStrike">
                        <a:solidFill>
                          <a:srgbClr val="000000"/>
                        </a:solidFill>
                        <a:effectLst/>
                        <a:latin typeface="Calibri" panose="020F0502020204030204" pitchFamily="34" charset="0"/>
                      </a:endParaRPr>
                    </a:p>
                  </a:txBody>
                  <a:tcPr marL="6416" marR="6416" marT="6416" marB="0" anchor="b"/>
                </a:tc>
                <a:tc>
                  <a:txBody>
                    <a:bodyPr/>
                    <a:lstStyle/>
                    <a:p>
                      <a:pPr algn="ctr" fontAlgn="b"/>
                      <a:r>
                        <a:rPr lang="en-ZA" sz="1600" u="none" strike="noStrike">
                          <a:effectLst/>
                        </a:rPr>
                        <a:t>0.07</a:t>
                      </a:r>
                      <a:endParaRPr lang="en-ZA" sz="1600" b="0" i="0" u="none" strike="noStrike">
                        <a:solidFill>
                          <a:srgbClr val="000000"/>
                        </a:solidFill>
                        <a:effectLst/>
                        <a:latin typeface="Calibri" panose="020F0502020204030204" pitchFamily="34" charset="0"/>
                      </a:endParaRPr>
                    </a:p>
                  </a:txBody>
                  <a:tcPr marL="6416" marR="6416" marT="6416" marB="0" anchor="b"/>
                </a:tc>
                <a:tc>
                  <a:txBody>
                    <a:bodyPr/>
                    <a:lstStyle/>
                    <a:p>
                      <a:pPr algn="ctr" fontAlgn="b"/>
                      <a:r>
                        <a:rPr lang="en-ZA" sz="1600" u="none" strike="noStrike">
                          <a:effectLst/>
                        </a:rPr>
                        <a:t>&lt;0.00002</a:t>
                      </a:r>
                      <a:endParaRPr lang="en-ZA" sz="1600" b="0" i="0" u="none" strike="noStrike">
                        <a:solidFill>
                          <a:srgbClr val="000000"/>
                        </a:solidFill>
                        <a:effectLst/>
                        <a:latin typeface="Calibri" panose="020F0502020204030204" pitchFamily="34" charset="0"/>
                      </a:endParaRPr>
                    </a:p>
                  </a:txBody>
                  <a:tcPr marL="6416" marR="6416" marT="6416" marB="0" anchor="b"/>
                </a:tc>
                <a:extLst>
                  <a:ext uri="{0D108BD9-81ED-4DB2-BD59-A6C34878D82A}">
                    <a16:rowId xmlns:a16="http://schemas.microsoft.com/office/drawing/2014/main" val="501903121"/>
                  </a:ext>
                </a:extLst>
              </a:tr>
              <a:tr h="32178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*Per 100 Tests</a:t>
                      </a:r>
                    </a:p>
                  </a:txBody>
                  <a:tcPr anchor="ctr"/>
                </a:tc>
                <a:tc hMerge="1">
                  <a:txBody>
                    <a:bodyPr/>
                    <a:lstStyle/>
                    <a:p>
                      <a:endParaRPr lang="en-GB" sz="1200"/>
                    </a:p>
                  </a:txBody>
                  <a:tcPr anchor="ctr"/>
                </a:tc>
                <a:tc hMerge="1">
                  <a:txBody>
                    <a:bodyPr/>
                    <a:lstStyle/>
                    <a:p>
                      <a:endParaRPr lang="en-GB" sz="1200"/>
                    </a:p>
                  </a:txBody>
                  <a:tcPr anchor="ctr"/>
                </a:tc>
                <a:tc hMerge="1">
                  <a:txBody>
                    <a:bodyPr/>
                    <a:lstStyle/>
                    <a:p>
                      <a:endParaRPr/>
                    </a:p>
                  </a:txBody>
                  <a:tcPr anchor="ctr"/>
                </a:tc>
                <a:extLst>
                  <a:ext uri="{0D108BD9-81ED-4DB2-BD59-A6C34878D82A}">
                    <a16:rowId xmlns:a16="http://schemas.microsoft.com/office/drawing/2014/main" val="462852210"/>
                  </a:ext>
                </a:extLst>
              </a:tr>
            </a:tbl>
          </a:graphicData>
        </a:graphic>
      </p:graphicFrame>
      <p:sp>
        <p:nvSpPr>
          <p:cNvPr id="8" name="TextBox 7">
            <a:extLst>
              <a:ext uri="{FF2B5EF4-FFF2-40B4-BE49-F238E27FC236}">
                <a16:creationId xmlns:a16="http://schemas.microsoft.com/office/drawing/2014/main" id="{D3241735-8016-565A-01F5-5CE1E98F83F9}"/>
              </a:ext>
            </a:extLst>
          </p:cNvPr>
          <p:cNvSpPr txBox="1"/>
          <p:nvPr/>
        </p:nvSpPr>
        <p:spPr>
          <a:xfrm>
            <a:off x="300363" y="4179957"/>
            <a:ext cx="11463130" cy="2246769"/>
          </a:xfrm>
          <a:prstGeom prst="rect">
            <a:avLst/>
          </a:prstGeom>
          <a:solidFill>
            <a:schemeClr val="bg1"/>
          </a:solidFill>
        </p:spPr>
        <p:txBody>
          <a:bodyPr wrap="square" lIns="91440" tIns="45720" rIns="91440" bIns="45720" rtlCol="0" anchor="t">
            <a:spAutoFit/>
          </a:bodyPr>
          <a:lstStyle/>
          <a:p>
            <a:pPr marL="285750" indent="-285750">
              <a:buFont typeface="Arial" panose="020B0604020202020204" pitchFamily="34" charset="0"/>
              <a:buChar char="•"/>
            </a:pPr>
            <a:r>
              <a:rPr lang="en-GB" sz="2000"/>
              <a:t>HIV facility-based tests have largest impact on new diagnoses in a quarter: 3.1 positive results per 100 tests conducted</a:t>
            </a:r>
          </a:p>
          <a:p>
            <a:endParaRPr lang="en-GB" sz="2000"/>
          </a:p>
          <a:p>
            <a:pPr marL="285750" indent="-285750">
              <a:buFont typeface="Arial" panose="020B0604020202020204" pitchFamily="34" charset="0"/>
              <a:buChar char="•"/>
            </a:pPr>
            <a:r>
              <a:rPr lang="en-GB" sz="2000"/>
              <a:t>HIVST are however positively and significantly associated with new positive results</a:t>
            </a:r>
            <a:endParaRPr lang="en-GB" sz="2000">
              <a:ea typeface="Verdana"/>
            </a:endParaRPr>
          </a:p>
          <a:p>
            <a:pPr marL="285750" indent="-285750">
              <a:buFont typeface="Arial" panose="020B0604020202020204" pitchFamily="34" charset="0"/>
              <a:buChar char="•"/>
            </a:pPr>
            <a:endParaRPr lang="en-GB" sz="2000">
              <a:ea typeface="Verdana"/>
            </a:endParaRPr>
          </a:p>
          <a:p>
            <a:pPr marL="285750" indent="-285750">
              <a:buFont typeface="Arial" panose="020B0604020202020204" pitchFamily="34" charset="0"/>
              <a:buChar char="•"/>
            </a:pPr>
            <a:r>
              <a:rPr lang="en-GB" sz="2000">
                <a:ea typeface="Verdana"/>
              </a:rPr>
              <a:t>Total net impact of HIVST: Minimum of 2.9 additional diagnoses per 100 HIVST distributed</a:t>
            </a:r>
          </a:p>
        </p:txBody>
      </p:sp>
      <p:sp>
        <p:nvSpPr>
          <p:cNvPr id="11" name="TextBox 10">
            <a:extLst>
              <a:ext uri="{FF2B5EF4-FFF2-40B4-BE49-F238E27FC236}">
                <a16:creationId xmlns:a16="http://schemas.microsoft.com/office/drawing/2014/main" id="{DBFDDD9E-0555-E760-C365-B4CF6239693F}"/>
              </a:ext>
            </a:extLst>
          </p:cNvPr>
          <p:cNvSpPr txBox="1"/>
          <p:nvPr/>
        </p:nvSpPr>
        <p:spPr>
          <a:xfrm>
            <a:off x="8891591" y="2493377"/>
            <a:ext cx="2857500" cy="369332"/>
          </a:xfrm>
          <a:prstGeom prst="rect">
            <a:avLst/>
          </a:prstGeom>
          <a:noFill/>
        </p:spPr>
        <p:txBody>
          <a:bodyPr wrap="square" rtlCol="0">
            <a:spAutoFit/>
          </a:bodyPr>
          <a:lstStyle/>
          <a:p>
            <a:r>
              <a:rPr lang="en-GB"/>
              <a:t>Adjusted R</a:t>
            </a:r>
            <a:r>
              <a:rPr lang="en-GB" baseline="30000"/>
              <a:t>2</a:t>
            </a:r>
            <a:r>
              <a:rPr lang="en-GB"/>
              <a:t>=0.922</a:t>
            </a:r>
          </a:p>
        </p:txBody>
      </p:sp>
    </p:spTree>
    <p:extLst>
      <p:ext uri="{BB962C8B-B14F-4D97-AF65-F5344CB8AC3E}">
        <p14:creationId xmlns:p14="http://schemas.microsoft.com/office/powerpoint/2010/main" val="78214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C2D0F9-90AF-F182-197B-C4F9731D6D24}"/>
              </a:ext>
            </a:extLst>
          </p:cNvPr>
          <p:cNvSpPr>
            <a:spLocks noGrp="1"/>
          </p:cNvSpPr>
          <p:nvPr>
            <p:ph type="body" sz="quarter" idx="16"/>
          </p:nvPr>
        </p:nvSpPr>
        <p:spPr>
          <a:xfrm>
            <a:off x="533955" y="1775654"/>
            <a:ext cx="5437188" cy="647700"/>
          </a:xfrm>
        </p:spPr>
        <p:txBody>
          <a:bodyPr/>
          <a:lstStyle/>
          <a:p>
            <a:r>
              <a:rPr lang="en-GB"/>
              <a:t>Observed, predicted and counterfactual results over time</a:t>
            </a:r>
          </a:p>
        </p:txBody>
      </p:sp>
      <p:sp>
        <p:nvSpPr>
          <p:cNvPr id="6" name="Title 5">
            <a:extLst>
              <a:ext uri="{FF2B5EF4-FFF2-40B4-BE49-F238E27FC236}">
                <a16:creationId xmlns:a16="http://schemas.microsoft.com/office/drawing/2014/main" id="{51A78219-CD10-6850-418B-5C7D97A5D8DB}"/>
              </a:ext>
            </a:extLst>
          </p:cNvPr>
          <p:cNvSpPr>
            <a:spLocks noGrp="1"/>
          </p:cNvSpPr>
          <p:nvPr>
            <p:ph type="title"/>
          </p:nvPr>
        </p:nvSpPr>
        <p:spPr/>
        <p:txBody>
          <a:bodyPr/>
          <a:lstStyle/>
          <a:p>
            <a:r>
              <a:rPr lang="en-GB"/>
              <a:t>Additional diagnoses through HIVST</a:t>
            </a:r>
          </a:p>
        </p:txBody>
      </p:sp>
      <p:pic>
        <p:nvPicPr>
          <p:cNvPr id="10" name="Picture 9">
            <a:extLst>
              <a:ext uri="{FF2B5EF4-FFF2-40B4-BE49-F238E27FC236}">
                <a16:creationId xmlns:a16="http://schemas.microsoft.com/office/drawing/2014/main" id="{283B2813-9CB0-AE2A-73D4-654797A1BA59}"/>
              </a:ext>
            </a:extLst>
          </p:cNvPr>
          <p:cNvPicPr>
            <a:picLocks noChangeAspect="1"/>
          </p:cNvPicPr>
          <p:nvPr/>
        </p:nvPicPr>
        <p:blipFill>
          <a:blip r:embed="rId3"/>
          <a:stretch>
            <a:fillRect/>
          </a:stretch>
        </p:blipFill>
        <p:spPr>
          <a:xfrm>
            <a:off x="0" y="2533720"/>
            <a:ext cx="6075683" cy="3882955"/>
          </a:xfrm>
          <a:prstGeom prst="rect">
            <a:avLst/>
          </a:prstGeom>
        </p:spPr>
      </p:pic>
      <p:sp>
        <p:nvSpPr>
          <p:cNvPr id="11" name="Text Placeholder 4">
            <a:extLst>
              <a:ext uri="{FF2B5EF4-FFF2-40B4-BE49-F238E27FC236}">
                <a16:creationId xmlns:a16="http://schemas.microsoft.com/office/drawing/2014/main" id="{9D60BABB-48A9-B0D7-F5D6-C9A956E3CEA8}"/>
              </a:ext>
            </a:extLst>
          </p:cNvPr>
          <p:cNvSpPr txBox="1">
            <a:spLocks/>
          </p:cNvSpPr>
          <p:nvPr/>
        </p:nvSpPr>
        <p:spPr>
          <a:xfrm>
            <a:off x="319247" y="6365116"/>
            <a:ext cx="5437188" cy="323850"/>
          </a:xfrm>
          <a:prstGeom prst="rect">
            <a:avLst/>
          </a:prstGeom>
          <a:solidFill>
            <a:schemeClr val="bg1"/>
          </a:solidFill>
        </p:spPr>
        <p:txBody>
          <a:bodyPr vert="horz" lIns="0" tIns="0" rIns="0" bIns="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accent1"/>
                </a:solidFill>
                <a:latin typeface="+mj-lt"/>
                <a:ea typeface="IAS Ribbon Sans Bold"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Counterfactual assumes 0 HIVST distributed</a:t>
            </a:r>
          </a:p>
        </p:txBody>
      </p:sp>
      <p:sp>
        <p:nvSpPr>
          <p:cNvPr id="12" name="TextBox 11">
            <a:extLst>
              <a:ext uri="{FF2B5EF4-FFF2-40B4-BE49-F238E27FC236}">
                <a16:creationId xmlns:a16="http://schemas.microsoft.com/office/drawing/2014/main" id="{8E87C3F8-D443-2093-3734-2A3CB54B1D2F}"/>
              </a:ext>
            </a:extLst>
          </p:cNvPr>
          <p:cNvSpPr txBox="1"/>
          <p:nvPr/>
        </p:nvSpPr>
        <p:spPr>
          <a:xfrm>
            <a:off x="6767006" y="2889769"/>
            <a:ext cx="5238037" cy="2862322"/>
          </a:xfrm>
          <a:prstGeom prst="rect">
            <a:avLst/>
          </a:prstGeom>
          <a:noFill/>
        </p:spPr>
        <p:txBody>
          <a:bodyPr wrap="square" rtlCol="0">
            <a:spAutoFit/>
          </a:bodyPr>
          <a:lstStyle/>
          <a:p>
            <a:pPr marL="285750" indent="-285750">
              <a:buFont typeface="Arial" panose="020B0604020202020204" pitchFamily="34" charset="0"/>
              <a:buChar char="•"/>
            </a:pPr>
            <a:r>
              <a:rPr lang="en-GB"/>
              <a:t>Model prediction and observed values for HIV positive results returned closely matched over time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ZA"/>
              <a:t>5.6% of HIV positive results returned  (n=68,005) are estimated to be attributable to HIVST between Q4 2020-Q2 2023.</a:t>
            </a:r>
          </a:p>
          <a:p>
            <a:pPr marL="742950" lvl="1" indent="-285750">
              <a:buFont typeface="Arial" panose="020B0604020202020204" pitchFamily="34" charset="0"/>
              <a:buChar char="•"/>
            </a:pPr>
            <a:endParaRPr lang="en-GB"/>
          </a:p>
          <a:p>
            <a:endParaRPr lang="en-GB"/>
          </a:p>
        </p:txBody>
      </p:sp>
    </p:spTree>
    <p:extLst>
      <p:ext uri="{BB962C8B-B14F-4D97-AF65-F5344CB8AC3E}">
        <p14:creationId xmlns:p14="http://schemas.microsoft.com/office/powerpoint/2010/main" val="159263731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FA926-46D7-38CC-5DD5-5D12FDF75E75}"/>
            </a:ext>
          </a:extLst>
        </p:cNvPr>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59265E80-49FD-BF18-36A2-C112F0E4B2FE}"/>
              </a:ext>
            </a:extLst>
          </p:cNvPr>
          <p:cNvGraphicFramePr>
            <a:graphicFrameLocks/>
          </p:cNvGraphicFramePr>
          <p:nvPr>
            <p:extLst>
              <p:ext uri="{D42A27DB-BD31-4B8C-83A1-F6EECF244321}">
                <p14:modId xmlns:p14="http://schemas.microsoft.com/office/powerpoint/2010/main" val="3705810559"/>
              </p:ext>
            </p:extLst>
          </p:nvPr>
        </p:nvGraphicFramePr>
        <p:xfrm>
          <a:off x="1798645" y="2443414"/>
          <a:ext cx="8594708" cy="1971172"/>
        </p:xfrm>
        <a:graphic>
          <a:graphicData uri="http://schemas.openxmlformats.org/drawingml/2006/table">
            <a:tbl>
              <a:tblPr firstRow="1" bandRow="1">
                <a:tableStyleId>{F5AB1C69-6EDB-4FF4-983F-18BD219EF322}</a:tableStyleId>
              </a:tblPr>
              <a:tblGrid>
                <a:gridCol w="2262161">
                  <a:extLst>
                    <a:ext uri="{9D8B030D-6E8A-4147-A177-3AD203B41FA5}">
                      <a16:colId xmlns:a16="http://schemas.microsoft.com/office/drawing/2014/main" val="898217379"/>
                    </a:ext>
                  </a:extLst>
                </a:gridCol>
                <a:gridCol w="1755905">
                  <a:extLst>
                    <a:ext uri="{9D8B030D-6E8A-4147-A177-3AD203B41FA5}">
                      <a16:colId xmlns:a16="http://schemas.microsoft.com/office/drawing/2014/main" val="3666602562"/>
                    </a:ext>
                  </a:extLst>
                </a:gridCol>
                <a:gridCol w="2288321">
                  <a:extLst>
                    <a:ext uri="{9D8B030D-6E8A-4147-A177-3AD203B41FA5}">
                      <a16:colId xmlns:a16="http://schemas.microsoft.com/office/drawing/2014/main" val="4025795212"/>
                    </a:ext>
                  </a:extLst>
                </a:gridCol>
                <a:gridCol w="2288321">
                  <a:extLst>
                    <a:ext uri="{9D8B030D-6E8A-4147-A177-3AD203B41FA5}">
                      <a16:colId xmlns:a16="http://schemas.microsoft.com/office/drawing/2014/main" val="328797911"/>
                    </a:ext>
                  </a:extLst>
                </a:gridCol>
              </a:tblGrid>
              <a:tr h="202653">
                <a:tc>
                  <a:txBody>
                    <a:bodyPr/>
                    <a:lstStyle/>
                    <a:p>
                      <a:pPr algn="ctr" fontAlgn="b"/>
                      <a:endParaRPr lang="en-ZA" sz="1600" b="1" i="0" u="none" strike="noStrike">
                        <a:solidFill>
                          <a:schemeClr val="tx1"/>
                        </a:solidFill>
                        <a:effectLst/>
                        <a:latin typeface="+mn-lt"/>
                        <a:cs typeface="Calibri" panose="020F0502020204030204" pitchFamily="34" charset="0"/>
                      </a:endParaRP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ZA" sz="1600" b="1" i="0" u="none" strike="noStrike">
                          <a:solidFill>
                            <a:schemeClr val="tx1"/>
                          </a:solidFill>
                          <a:effectLst/>
                          <a:latin typeface="+mn-lt"/>
                          <a:cs typeface="Calibri" panose="020F0502020204030204" pitchFamily="34" charset="0"/>
                        </a:rPr>
                        <a:t>Estimate (Error)</a:t>
                      </a: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tx1"/>
                          </a:solidFill>
                          <a:effectLst/>
                          <a:latin typeface="+mn-lt"/>
                          <a:cs typeface="Calibri" panose="020F0502020204030204" pitchFamily="34" charset="0"/>
                        </a:rPr>
                        <a:t>Distribution of unknown HIVST </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tx1"/>
                          </a:solidFill>
                          <a:effectLst/>
                          <a:latin typeface="+mn-lt"/>
                          <a:cs typeface="Calibri" panose="020F0502020204030204" pitchFamily="34" charset="0"/>
                        </a:rPr>
                        <a:t>(male %/ female %)</a:t>
                      </a: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ZA" sz="1600" b="1" i="0" u="none" strike="noStrike">
                        <a:solidFill>
                          <a:schemeClr val="bg1"/>
                        </a:solidFill>
                        <a:effectLst/>
                        <a:latin typeface="+mn-lt"/>
                        <a:cs typeface="Calibri" panose="020F0502020204030204" pitchFamily="34" charset="0"/>
                      </a:endParaRPr>
                    </a:p>
                  </a:txBody>
                  <a:tcPr marL="6416" marR="6416" marT="6416" marB="0" anchor="b"/>
                </a:tc>
                <a:extLst>
                  <a:ext uri="{0D108BD9-81ED-4DB2-BD59-A6C34878D82A}">
                    <a16:rowId xmlns:a16="http://schemas.microsoft.com/office/drawing/2014/main" val="2955097173"/>
                  </a:ext>
                </a:extLst>
              </a:tr>
              <a:tr h="202653">
                <a:tc>
                  <a:txBody>
                    <a:bodyPr/>
                    <a:lstStyle/>
                    <a:p>
                      <a:pPr algn="ctr" fontAlgn="b"/>
                      <a:r>
                        <a:rPr lang="en-ZA" sz="1600" b="1" u="none" strike="noStrike">
                          <a:solidFill>
                            <a:schemeClr val="bg1"/>
                          </a:solidFill>
                          <a:effectLst/>
                          <a:latin typeface="+mn-lt"/>
                          <a:cs typeface="Calibri" panose="020F0502020204030204" pitchFamily="34" charset="0"/>
                        </a:rPr>
                        <a:t>Variable</a:t>
                      </a:r>
                      <a:endParaRPr lang="en-ZA" sz="1600" b="1" i="0" u="none" strike="noStrike">
                        <a:solidFill>
                          <a:schemeClr val="bg1"/>
                        </a:solidFill>
                        <a:effectLst/>
                        <a:latin typeface="+mn-lt"/>
                        <a:cs typeface="Calibri" panose="020F0502020204030204" pitchFamily="34" charset="0"/>
                      </a:endParaRP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ZA" sz="1600" b="1" u="none" strike="noStrike">
                          <a:solidFill>
                            <a:schemeClr val="bg1"/>
                          </a:solidFill>
                          <a:effectLst/>
                          <a:latin typeface="+mn-lt"/>
                          <a:cs typeface="Calibri" panose="020F0502020204030204" pitchFamily="34" charset="0"/>
                        </a:rPr>
                        <a:t>Original</a:t>
                      </a:r>
                      <a:endParaRPr lang="en-ZA" sz="1600" b="1" i="0" u="none" strike="noStrike">
                        <a:solidFill>
                          <a:schemeClr val="bg1"/>
                        </a:solidFill>
                        <a:effectLst/>
                        <a:latin typeface="+mn-lt"/>
                        <a:cs typeface="Calibri" panose="020F0502020204030204" pitchFamily="34" charset="0"/>
                      </a:endParaRP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bg1"/>
                          </a:solidFill>
                          <a:effectLst/>
                          <a:latin typeface="+mn-lt"/>
                          <a:cs typeface="Calibri" panose="020F0502020204030204" pitchFamily="34" charset="0"/>
                        </a:rPr>
                        <a:t>Unknown </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bg1"/>
                          </a:solidFill>
                          <a:effectLst/>
                          <a:latin typeface="+mn-lt"/>
                          <a:cs typeface="Calibri" panose="020F0502020204030204" pitchFamily="34" charset="0"/>
                        </a:rPr>
                        <a:t>(50%, 50%)</a:t>
                      </a: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a:solidFill>
                            <a:schemeClr val="bg1"/>
                          </a:solidFill>
                          <a:effectLst/>
                          <a:latin typeface="+mn-lt"/>
                          <a:cs typeface="Calibri" panose="020F0502020204030204" pitchFamily="34" charset="0"/>
                        </a:rPr>
                        <a:t>Unknown </a:t>
                      </a:r>
                    </a:p>
                    <a:p>
                      <a:pPr marL="0" marR="0" lvl="0" indent="0" algn="ctr" defTabSz="914400" rtl="0" eaLnBrk="1" fontAlgn="b" latinLnBrk="0" hangingPunct="1">
                        <a:lnSpc>
                          <a:spcPct val="100000"/>
                        </a:lnSpc>
                        <a:spcBef>
                          <a:spcPts val="0"/>
                        </a:spcBef>
                        <a:spcAft>
                          <a:spcPts val="0"/>
                        </a:spcAft>
                        <a:buClrTx/>
                        <a:buSzTx/>
                        <a:buFontTx/>
                        <a:buNone/>
                        <a:tabLst/>
                        <a:defRPr/>
                      </a:pPr>
                      <a:r>
                        <a:rPr lang="en-ZA" sz="1600" b="1" i="0" u="none" strike="noStrike">
                          <a:solidFill>
                            <a:schemeClr val="bg1"/>
                          </a:solidFill>
                          <a:effectLst/>
                          <a:latin typeface="+mn-lt"/>
                          <a:cs typeface="Calibri" panose="020F0502020204030204" pitchFamily="34" charset="0"/>
                        </a:rPr>
                        <a:t>(25%, 75%)</a:t>
                      </a:r>
                    </a:p>
                  </a:txBody>
                  <a:tcPr marL="6416" marR="6416" marT="64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28828883"/>
                  </a:ext>
                </a:extLst>
              </a:tr>
              <a:tr h="128858">
                <a:tc>
                  <a:txBody>
                    <a:bodyPr/>
                    <a:lstStyle/>
                    <a:p>
                      <a:pPr algn="l" fontAlgn="b"/>
                      <a:r>
                        <a:rPr lang="en-ZA" sz="1600" b="0" i="0" u="none" strike="noStrike">
                          <a:solidFill>
                            <a:srgbClr val="000000"/>
                          </a:solidFill>
                          <a:effectLst/>
                          <a:latin typeface="+mn-lt"/>
                          <a:cs typeface="Calibri" panose="020F0502020204030204" pitchFamily="34" charset="0"/>
                        </a:rPr>
                        <a:t>HIVST Males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22.5 (2.8)*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solidFill>
                            <a:srgbClr val="000000"/>
                          </a:solidFill>
                          <a:effectLst/>
                          <a:latin typeface="+mn-lt"/>
                          <a:cs typeface="Calibri" panose="020F0502020204030204" pitchFamily="34" charset="0"/>
                        </a:rPr>
                        <a:t>14.2 (2.4)*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solidFill>
                            <a:srgbClr val="000000"/>
                          </a:solidFill>
                          <a:effectLst/>
                          <a:latin typeface="+mn-lt"/>
                          <a:cs typeface="Calibri" panose="020F0502020204030204" pitchFamily="34" charset="0"/>
                        </a:rPr>
                        <a:t>16.8 (2.3)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2976862"/>
                  </a:ext>
                </a:extLst>
              </a:tr>
              <a:tr h="202305">
                <a:tc>
                  <a:txBody>
                    <a:bodyPr/>
                    <a:lstStyle/>
                    <a:p>
                      <a:pPr algn="l" fontAlgn="b"/>
                      <a:r>
                        <a:rPr lang="en-ZA" sz="1600" b="0" i="0" u="none" strike="noStrike">
                          <a:solidFill>
                            <a:srgbClr val="000000"/>
                          </a:solidFill>
                          <a:effectLst/>
                          <a:latin typeface="+mn-lt"/>
                          <a:cs typeface="Calibri" panose="020F0502020204030204" pitchFamily="34" charset="0"/>
                        </a:rPr>
                        <a:t>HIVST Females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-11.3 (1.9)*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panose="020F0502020204030204" pitchFamily="34" charset="0"/>
                        </a:rPr>
                        <a:t>-7.2(1.8)*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dirty="0">
                          <a:solidFill>
                            <a:srgbClr val="000000"/>
                          </a:solidFill>
                          <a:effectLst/>
                          <a:latin typeface="+mn-lt"/>
                          <a:cs typeface="Calibri" panose="020F0502020204030204" pitchFamily="34" charset="0"/>
                        </a:rPr>
                        <a:t>-6.8 (1.3)*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4638679"/>
                  </a:ext>
                </a:extLst>
              </a:tr>
              <a:tr h="202305">
                <a:tc>
                  <a:txBody>
                    <a:bodyPr/>
                    <a:lstStyle/>
                    <a:p>
                      <a:pPr algn="l" fontAlgn="b"/>
                      <a:r>
                        <a:rPr lang="en-ZA" sz="1600" b="0" i="0" u="none" strike="noStrike">
                          <a:solidFill>
                            <a:srgbClr val="000000"/>
                          </a:solidFill>
                          <a:effectLst/>
                          <a:latin typeface="+mn-lt"/>
                          <a:cs typeface="Calibri" panose="020F0502020204030204" pitchFamily="34" charset="0"/>
                        </a:rPr>
                        <a:t>HIVST Unknown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600" b="0" i="0" u="none" strike="noStrike">
                          <a:solidFill>
                            <a:srgbClr val="000000"/>
                          </a:solidFill>
                          <a:effectLst/>
                          <a:latin typeface="+mn-lt"/>
                          <a:cs typeface="Calibri"/>
                        </a:rPr>
                        <a:t>0.7 (0.72)</a:t>
                      </a:r>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r" fontAlgn="b"/>
                      <a:endParaRPr lang="en-ZA" sz="1600" b="0" i="0" u="none" strike="noStrike" dirty="0">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extLst>
                  <a:ext uri="{0D108BD9-81ED-4DB2-BD59-A6C34878D82A}">
                    <a16:rowId xmlns:a16="http://schemas.microsoft.com/office/drawing/2014/main" val="462852210"/>
                  </a:ext>
                </a:extLst>
              </a:tr>
              <a:tr h="202305">
                <a:tc gridSpan="4">
                  <a:txBody>
                    <a:bodyPr/>
                    <a:lstStyle/>
                    <a:p>
                      <a:pPr algn="l" fontAlgn="b"/>
                      <a:r>
                        <a:rPr lang="en-ZA" sz="1400" b="0" i="0" u="none" strike="noStrike" dirty="0">
                          <a:solidFill>
                            <a:srgbClr val="000000"/>
                          </a:solidFill>
                          <a:effectLst/>
                          <a:latin typeface="+mn-lt"/>
                          <a:cs typeface="Calibri"/>
                        </a:rPr>
                        <a:t>* Significant effect at </a:t>
                      </a:r>
                      <a:r>
                        <a:rPr lang="en-ZA" sz="1400" b="0" i="1" u="none" strike="noStrike" dirty="0">
                          <a:solidFill>
                            <a:srgbClr val="000000"/>
                          </a:solidFill>
                          <a:effectLst/>
                          <a:latin typeface="+mn-lt"/>
                          <a:cs typeface="Calibri"/>
                        </a:rPr>
                        <a:t>p &lt;0.05 </a:t>
                      </a:r>
                      <a:r>
                        <a:rPr lang="en-ZA" sz="1400" b="0" i="0" u="none" strike="noStrike" dirty="0">
                          <a:solidFill>
                            <a:srgbClr val="000000"/>
                          </a:solidFill>
                          <a:effectLst/>
                          <a:latin typeface="+mn-lt"/>
                          <a:cs typeface="Calibri"/>
                        </a:rPr>
                        <a:t>level</a:t>
                      </a:r>
                      <a:endParaRPr lang="en-ZA" sz="1600" b="0" i="0" u="none" strike="noStrike" dirty="0">
                        <a:solidFill>
                          <a:srgbClr val="000000"/>
                        </a:solidFill>
                        <a:effectLst/>
                        <a:latin typeface="+mn-lt"/>
                        <a:cs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pPr algn="r" fontAlgn="b"/>
                      <a:endParaRPr lang="en-ZA" sz="1600" b="0" i="0" u="none" strike="noStrike">
                        <a:solidFill>
                          <a:srgbClr val="000000"/>
                        </a:solidFill>
                        <a:effectLst/>
                        <a:latin typeface="+mn-lt"/>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940160464"/>
                  </a:ext>
                </a:extLst>
              </a:tr>
            </a:tbl>
          </a:graphicData>
        </a:graphic>
      </p:graphicFrame>
      <p:sp>
        <p:nvSpPr>
          <p:cNvPr id="5" name="TextBox 4">
            <a:extLst>
              <a:ext uri="{FF2B5EF4-FFF2-40B4-BE49-F238E27FC236}">
                <a16:creationId xmlns:a16="http://schemas.microsoft.com/office/drawing/2014/main" id="{C71475AA-4C89-BEC5-14E1-1F99F0C2232D}"/>
              </a:ext>
            </a:extLst>
          </p:cNvPr>
          <p:cNvSpPr txBox="1"/>
          <p:nvPr/>
        </p:nvSpPr>
        <p:spPr>
          <a:xfrm>
            <a:off x="442691" y="35448"/>
            <a:ext cx="4742481" cy="338554"/>
          </a:xfrm>
          <a:prstGeom prst="rect">
            <a:avLst/>
          </a:prstGeom>
          <a:noFill/>
        </p:spPr>
        <p:txBody>
          <a:bodyPr wrap="square" rtlCol="0">
            <a:spAutoFit/>
          </a:bodyPr>
          <a:lstStyle/>
          <a:p>
            <a:r>
              <a:rPr lang="en-GB" sz="1600" b="1"/>
              <a:t>Original Distribution</a:t>
            </a:r>
          </a:p>
        </p:txBody>
      </p:sp>
      <p:sp>
        <p:nvSpPr>
          <p:cNvPr id="16" name="Title 1">
            <a:extLst>
              <a:ext uri="{FF2B5EF4-FFF2-40B4-BE49-F238E27FC236}">
                <a16:creationId xmlns:a16="http://schemas.microsoft.com/office/drawing/2014/main" id="{E929FA6D-BE6F-BF1B-4ACB-EB327DA2D7DA}"/>
              </a:ext>
            </a:extLst>
          </p:cNvPr>
          <p:cNvSpPr>
            <a:spLocks noGrp="1"/>
          </p:cNvSpPr>
          <p:nvPr>
            <p:ph type="title"/>
          </p:nvPr>
        </p:nvSpPr>
        <p:spPr>
          <a:xfrm>
            <a:off x="4612943" y="0"/>
            <a:ext cx="7131543" cy="1325563"/>
          </a:xfrm>
        </p:spPr>
        <p:txBody>
          <a:bodyPr>
            <a:normAutofit/>
          </a:bodyPr>
          <a:lstStyle/>
          <a:p>
            <a:r>
              <a:rPr lang="en-GB"/>
              <a:t>Differences in HIVST distribution - Sex</a:t>
            </a:r>
          </a:p>
        </p:txBody>
      </p:sp>
      <p:sp>
        <p:nvSpPr>
          <p:cNvPr id="18" name="TextBox 17">
            <a:extLst>
              <a:ext uri="{FF2B5EF4-FFF2-40B4-BE49-F238E27FC236}">
                <a16:creationId xmlns:a16="http://schemas.microsoft.com/office/drawing/2014/main" id="{0C11E931-73F3-7EB4-C329-3B819192EE67}"/>
              </a:ext>
            </a:extLst>
          </p:cNvPr>
          <p:cNvSpPr txBox="1"/>
          <p:nvPr/>
        </p:nvSpPr>
        <p:spPr>
          <a:xfrm>
            <a:off x="555279" y="4549676"/>
            <a:ext cx="11081441" cy="2308324"/>
          </a:xfrm>
          <a:prstGeom prst="rect">
            <a:avLst/>
          </a:prstGeom>
          <a:noFill/>
        </p:spPr>
        <p:txBody>
          <a:bodyPr wrap="square" rtlCol="0">
            <a:spAutoFit/>
          </a:bodyPr>
          <a:lstStyle/>
          <a:p>
            <a:pPr marL="285750" indent="-285750">
              <a:buFont typeface="Arial" panose="020B0604020202020204" pitchFamily="34" charset="0"/>
              <a:buChar char="•"/>
            </a:pPr>
            <a:r>
              <a:rPr lang="en-GB"/>
              <a:t>Analysis reviews impact of HIVST distribution by sex on the number of HIV positive results (lag excluded)</a:t>
            </a:r>
          </a:p>
          <a:p>
            <a:endParaRPr lang="en-GB"/>
          </a:p>
          <a:p>
            <a:pPr marL="285750" indent="-285750">
              <a:buFont typeface="Arial" panose="020B0604020202020204" pitchFamily="34" charset="0"/>
              <a:buChar char="•"/>
            </a:pPr>
            <a:r>
              <a:rPr lang="en-GB"/>
              <a:t>Different allocations of HIVST with unknown sex notably impacts magnitude of results</a:t>
            </a:r>
          </a:p>
          <a:p>
            <a:endParaRPr lang="en-GB"/>
          </a:p>
          <a:p>
            <a:pPr marL="285750" indent="-285750">
              <a:buFont typeface="Arial" panose="020B0604020202020204" pitchFamily="34" charset="0"/>
              <a:buChar char="•"/>
            </a:pPr>
            <a:r>
              <a:rPr lang="en-GB"/>
              <a:t>In all considered scenarios, HIVST distributed to men have positive, significant effect on HIV positive results in the quarter (always larger than for women)</a:t>
            </a:r>
          </a:p>
          <a:p>
            <a:pPr marL="742950" lvl="1" indent="-285750">
              <a:buFont typeface="Arial" panose="020B0604020202020204" pitchFamily="34" charset="0"/>
              <a:buChar char="•"/>
            </a:pPr>
            <a:r>
              <a:rPr lang="en-GB"/>
              <a:t>Suggests HIVST distribution to men could be filling a gap in HTS</a:t>
            </a:r>
          </a:p>
        </p:txBody>
      </p:sp>
      <p:sp>
        <p:nvSpPr>
          <p:cNvPr id="19" name="TextBox 18">
            <a:extLst>
              <a:ext uri="{FF2B5EF4-FFF2-40B4-BE49-F238E27FC236}">
                <a16:creationId xmlns:a16="http://schemas.microsoft.com/office/drawing/2014/main" id="{D55A885C-FD68-6090-5D17-937EE6CBBA5E}"/>
              </a:ext>
            </a:extLst>
          </p:cNvPr>
          <p:cNvSpPr txBox="1"/>
          <p:nvPr/>
        </p:nvSpPr>
        <p:spPr>
          <a:xfrm>
            <a:off x="328311" y="1841464"/>
            <a:ext cx="11535378" cy="523220"/>
          </a:xfrm>
          <a:prstGeom prst="rect">
            <a:avLst/>
          </a:prstGeom>
          <a:noFill/>
        </p:spPr>
        <p:txBody>
          <a:bodyPr wrap="square" rtlCol="0">
            <a:spAutoFit/>
          </a:bodyPr>
          <a:lstStyle/>
          <a:p>
            <a:r>
              <a:rPr lang="en-GB" sz="1400" b="1" dirty="0"/>
              <a:t>Additional HIV positive results (total) per 100 HIVST distributed by sex for different allocations of HIVST with unknown sex. Presented in table as regression coefficient (error)</a:t>
            </a:r>
          </a:p>
        </p:txBody>
      </p:sp>
    </p:spTree>
    <p:extLst>
      <p:ext uri="{BB962C8B-B14F-4D97-AF65-F5344CB8AC3E}">
        <p14:creationId xmlns:p14="http://schemas.microsoft.com/office/powerpoint/2010/main" val="3976278827"/>
      </p:ext>
    </p:extLst>
  </p:cSld>
  <p:clrMapOvr>
    <a:masterClrMapping/>
  </p:clrMapOvr>
</p:sld>
</file>

<file path=ppt/theme/theme1.xml><?xml version="1.0" encoding="utf-8"?>
<a:theme xmlns:a="http://schemas.openxmlformats.org/drawingml/2006/main" name="IAS2025">
  <a:themeElements>
    <a:clrScheme name="IAS 2025">
      <a:dk1>
        <a:srgbClr val="000000"/>
      </a:dk1>
      <a:lt1>
        <a:srgbClr val="FFFFFF"/>
      </a:lt1>
      <a:dk2>
        <a:srgbClr val="CC0022"/>
      </a:dk2>
      <a:lt2>
        <a:srgbClr val="FFFFFF"/>
      </a:lt2>
      <a:accent1>
        <a:srgbClr val="1C1D1D"/>
      </a:accent1>
      <a:accent2>
        <a:srgbClr val="B2B2B2"/>
      </a:accent2>
      <a:accent3>
        <a:srgbClr val="CC0022"/>
      </a:accent3>
      <a:accent4>
        <a:srgbClr val="346CFF"/>
      </a:accent4>
      <a:accent5>
        <a:srgbClr val="FF8D00"/>
      </a:accent5>
      <a:accent6>
        <a:srgbClr val="8A3FFC"/>
      </a:accent6>
      <a:hlink>
        <a:srgbClr val="CC0022"/>
      </a:hlink>
      <a:folHlink>
        <a:srgbClr val="CC0022"/>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2992CA78-C814-C640-8F8A-AC2914D9903B}" vid="{6032044C-337A-1345-A317-3298C40612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IAS2025</Template>
  <TotalTime>2670</TotalTime>
  <Words>1182</Words>
  <Application>Microsoft Macintosh PowerPoint</Application>
  <PresentationFormat>Widescreen</PresentationFormat>
  <Paragraphs>187</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Verdana</vt:lpstr>
      <vt:lpstr>Courier New</vt:lpstr>
      <vt:lpstr>IAS2025</vt:lpstr>
      <vt:lpstr>Closing the gap: the impact of HIV self-testing distribution on new HIV positive results in South Africa</vt:lpstr>
      <vt:lpstr>Summary</vt:lpstr>
      <vt:lpstr>HIVST and Routine Data</vt:lpstr>
      <vt:lpstr>Data Summary:  October 2020 – June 2023</vt:lpstr>
      <vt:lpstr>HIVST in the testing system</vt:lpstr>
      <vt:lpstr>Approach to estimating impact of HIVST distribution</vt:lpstr>
      <vt:lpstr>Key Regression Results</vt:lpstr>
      <vt:lpstr>Additional diagnoses through HIVST</vt:lpstr>
      <vt:lpstr>Differences in HIVST distribution - Sex</vt:lpstr>
      <vt:lpstr>Differences in HIVST distribution - Type</vt:lpstr>
      <vt:lpstr>Limitations and Future Work</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de Nooy</dc:creator>
  <cp:lastModifiedBy>Alex de Nooy</cp:lastModifiedBy>
  <cp:revision>2</cp:revision>
  <dcterms:created xsi:type="dcterms:W3CDTF">2025-06-16T11:38:19Z</dcterms:created>
  <dcterms:modified xsi:type="dcterms:W3CDTF">2025-07-11T07:29:25Z</dcterms:modified>
</cp:coreProperties>
</file>