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E4E197_1EBE6CC7.xml" ContentType="application/vnd.ms-powerpoint.comments+xml"/>
  <Override PartName="/ppt/notesSlides/notesSlide7.xml" ContentType="application/vnd.openxmlformats-officedocument.presentationml.notesSlide+xml"/>
  <Override PartName="/ppt/comments/modernComment_7FE4E198_E63D09F3.xml" ContentType="application/vnd.ms-powerpoint.comments+xml"/>
  <Override PartName="/ppt/comments/modernComment_7FE4E199_798D9ACB.xml" ContentType="application/vnd.ms-powerpoint.comment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4"/>
  </p:sldMasterIdLst>
  <p:notesMasterIdLst>
    <p:notesMasterId r:id="rId18"/>
  </p:notesMasterIdLst>
  <p:sldIdLst>
    <p:sldId id="267" r:id="rId5"/>
    <p:sldId id="266" r:id="rId6"/>
    <p:sldId id="273" r:id="rId7"/>
    <p:sldId id="299" r:id="rId8"/>
    <p:sldId id="300" r:id="rId9"/>
    <p:sldId id="298" r:id="rId10"/>
    <p:sldId id="2145706389" r:id="rId11"/>
    <p:sldId id="2145706390" r:id="rId12"/>
    <p:sldId id="2145706391" r:id="rId13"/>
    <p:sldId id="2145706392" r:id="rId14"/>
    <p:sldId id="2145706393" r:id="rId15"/>
    <p:sldId id="2145706394" r:id="rId16"/>
    <p:sldId id="2145706385" r:id="rId17"/>
  </p:sldIdLst>
  <p:sldSz cx="12192000" cy="6858000"/>
  <p:notesSz cx="6858000" cy="9144000"/>
  <p:embeddedFontLst>
    <p:embeddedFont>
      <p:font typeface="Helvetica" panose="020B0604020202020204"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28DA21-E7AE-03D5-CFE8-63021FF8AB31}" name="Davina Canagasabey" initials="DC" userId="S::dcanagasabey@path.org::026184e1-14ab-4c9d-8e31-61590cf8b112" providerId="AD"/>
  <p188:author id="{6F9E0DAF-33A0-1D47-D83E-22A5BF92C8D3}" name="Justine Tumusiime" initials="JT" userId="551yeiosf/7NEhyh/QpXsrUmWzjJSPvBS0ASwoPGJ7Q="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4A3F6-5EB8-4B32-95CD-2E5F3AC7FEB3}" v="50" dt="2025-07-10T19:41:55.204"/>
    <p1510:client id="{70BBEF27-A9F3-4705-985D-268AF7CD9EA2}" v="201" dt="2025-07-11T14:24:31.221"/>
    <p1510:client id="{784F5F84-ACAD-41E9-B767-C35E6D745667}" v="32" dt="2025-07-10T19:00:17.564"/>
    <p1510:client id="{8047BBAC-7BCA-48F1-B009-DA13BA9D96BA}" v="872" dt="2025-07-10T13:58:44.886"/>
    <p1510:client id="{BD22DDEA-77CF-4962-B778-381AE6E47216}" v="62" dt="2025-07-09T17:28:32.808"/>
    <p1510:client id="{F0BEE5F0-40FD-41AC-8981-EB242637109C}" v="4" dt="2025-07-11T03:49:55.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8127" autoAdjust="0"/>
  </p:normalViewPr>
  <p:slideViewPr>
    <p:cSldViewPr snapToGrid="0" snapToObjects="1">
      <p:cViewPr varScale="1">
        <p:scale>
          <a:sx n="76" d="100"/>
          <a:sy n="76" d="100"/>
        </p:scale>
        <p:origin x="31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7FE4E197_1EBE6CC7.xml><?xml version="1.0" encoding="utf-8"?>
<p188:cmLst xmlns:a="http://schemas.openxmlformats.org/drawingml/2006/main" xmlns:r="http://schemas.openxmlformats.org/officeDocument/2006/relationships" xmlns:p188="http://schemas.microsoft.com/office/powerpoint/2018/8/main">
  <p188:cm id="{399D51A4-A983-4B8B-AEB0-4B2E95E1E6DA}" authorId="{5E28DA21-E7AE-03D5-CFE8-63021FF8AB31}" created="2025-07-09T17:31:46.103">
    <pc:sldMkLst xmlns:pc="http://schemas.microsoft.com/office/powerpoint/2013/main/command">
      <pc:docMk/>
      <pc:sldMk cId="515796167" sldId="2145706391"/>
    </pc:sldMkLst>
    <p188:txBody>
      <a:bodyPr/>
      <a:lstStyle/>
      <a:p>
        <a:r>
          <a:rPr lang="en-US"/>
          <a:t>Taken from our IAS 2023 AGYW presentation - based on our final data - can we build out a similar slide for key populations?</a:t>
        </a:r>
      </a:p>
    </p188:txBody>
  </p188:cm>
</p188:cmLst>
</file>

<file path=ppt/comments/modernComment_7FE4E198_E63D09F3.xml><?xml version="1.0" encoding="utf-8"?>
<p188:cmLst xmlns:a="http://schemas.openxmlformats.org/drawingml/2006/main" xmlns:r="http://schemas.openxmlformats.org/officeDocument/2006/relationships" xmlns:p188="http://schemas.microsoft.com/office/powerpoint/2018/8/main">
  <p188:cm id="{7DA6436B-9DD3-4EC2-AE36-AC5617733B54}" authorId="{5E28DA21-E7AE-03D5-CFE8-63021FF8AB31}" created="2025-07-09T17:31:34.456">
    <pc:sldMkLst xmlns:pc="http://schemas.microsoft.com/office/powerpoint/2013/main/command">
      <pc:docMk/>
      <pc:sldMk cId="3862759923" sldId="2145706392"/>
    </pc:sldMkLst>
    <p188:txBody>
      <a:bodyPr/>
      <a:lstStyle/>
      <a:p>
        <a:r>
          <a:rPr lang="en-US"/>
          <a:t>Taken from our IAS 2023 AGYW presentation - based on our final data - can we build out a similar slide for key populations? </a:t>
        </a:r>
      </a:p>
    </p188:txBody>
  </p188:cm>
</p188:cmLst>
</file>

<file path=ppt/comments/modernComment_7FE4E199_798D9ACB.xml><?xml version="1.0" encoding="utf-8"?>
<p188:cmLst xmlns:a="http://schemas.openxmlformats.org/drawingml/2006/main" xmlns:r="http://schemas.openxmlformats.org/officeDocument/2006/relationships" xmlns:p188="http://schemas.microsoft.com/office/powerpoint/2018/8/main">
  <p188:cm id="{CD512D42-6FFE-4CA8-A2EE-FC1C355B10B3}" authorId="{5E28DA21-E7AE-03D5-CFE8-63021FF8AB31}" created="2025-07-09T17:29:36.639">
    <pc:sldMkLst xmlns:pc="http://schemas.microsoft.com/office/powerpoint/2013/main/command">
      <pc:docMk/>
      <pc:sldMk cId="2039323339" sldId="2145706393"/>
    </pc:sldMkLst>
    <p188:txBody>
      <a:bodyPr/>
      <a:lstStyle/>
      <a:p>
        <a:r>
          <a:rPr lang="en-US"/>
          <a:t>Slide text taken from abstract - please build out lessons and enablers further into bullet points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B34A8-FE20-2490-AB5A-5F4CDB002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B6C79-C1B6-D084-7A74-569037D67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4EE14-A8BD-2E63-711F-5D6F80AB1737}"/>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Uganda’s KP communities face a higher burden of HIV, with prevalence rates two to five times higher than the general population. Stigma, social exclusion, harsh cultural and political environments limit access to HIV testing and care. Despite the increased accessibility of and privacy offered by HIVST, KP communities still encounter social and self-imposed stigma that hinders linkage to care.</a:t>
            </a:r>
            <a:endParaRPr lang="en-GB" sz="1800" dirty="0">
              <a:solidFill>
                <a:prstClr val="black"/>
              </a:solidFill>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CA1314E-F2D1-DC83-BB9B-8555C03B4F0F}"/>
              </a:ext>
            </a:extLst>
          </p:cNvPr>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19945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A2001-72B0-45CE-7668-0837EDDDF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D3EA7-6E41-B02B-6757-5BFC1B0236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960C1-F6E4-F742-6055-A267211BA69D}"/>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t>Uganda’s KP communities face a higher burden of HIV, with prevalence rates two to five times higher than the general population. Stigma, social exclusion, harsh cultural and political environments limit access to HIV testing and care. Despite the increased accessibility of and privacy offered by HIVST, KP communities still encounter social and self-imposed stigma that hinders linkage to care.</a:t>
            </a:r>
            <a:endParaRPr lang="en-GB" sz="1800" dirty="0">
              <a:solidFill>
                <a:prstClr val="black"/>
              </a:solidFill>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EFCD63A-1ED0-0F5A-F7F6-567093D9ECA1}"/>
              </a:ext>
            </a:extLst>
          </p:cNvPr>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130924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a:ea typeface="+mn-ea"/>
                <a:cs typeface="+mn-cs"/>
              </a:rPr>
              <a:t>Designed and introduced four distribution models – describe models used for key populations including linkage flow from HIVST distribution to confirmatory diagnosis and treatment/care for those with reactive self-test 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1800" dirty="0"/>
              <a:t>Peer supporters distributed HIVST kits at popular congregation points, and through door-to-door and community outreach.”</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30784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97974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260562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Of the AGYW who received HIVST kits, 69% were between the ages of 20 and 24 years.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AGYW demonstrated a preference for directly unassisted HIVST (66%).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More than 75% of AGYW had not tested in the last 12 months.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Preference for OF (79%) over BB (20.95%) STs </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221965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Among the four distribution models, 60% of AGYW utilized community distribution, mainly through targeted communities and hotspot modalities.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22% of AGYW accessed HIVST through public-sector facilities such as outpatient services, and 18% of AGYW accessed HIVST through the public sector, mainly through nurse/midwife-led clinics. </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2186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945450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dirty="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p:nvPicPr>
        <p:blipFill>
          <a:blip r:embed="rId3"/>
          <a:srcRect/>
          <a:stretch/>
        </p:blipFill>
        <p:spPr>
          <a:xfrm rot="10800000">
            <a:off x="0" y="0"/>
            <a:ext cx="3600000" cy="3600000"/>
          </a:xfrm>
          <a:prstGeom prst="rect">
            <a:avLst/>
          </a:prstGeom>
        </p:spPr>
      </p:pic>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7" name="TextBox 6">
            <a:extLst>
              <a:ext uri="{FF2B5EF4-FFF2-40B4-BE49-F238E27FC236}">
                <a16:creationId xmlns:a16="http://schemas.microsoft.com/office/drawing/2014/main" id="{AAB72D1C-513C-D427-D1D5-BEB9477C21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pic>
        <p:nvPicPr>
          <p:cNvPr id="9" name="Picture 8">
            <a:extLst>
              <a:ext uri="{FF2B5EF4-FFF2-40B4-BE49-F238E27FC236}">
                <a16:creationId xmlns:a16="http://schemas.microsoft.com/office/drawing/2014/main" id="{15A07090-E888-1E28-15C2-E3D2334B31FE}"/>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10" name="Picture 9">
            <a:extLst>
              <a:ext uri="{FF2B5EF4-FFF2-40B4-BE49-F238E27FC236}">
                <a16:creationId xmlns:a16="http://schemas.microsoft.com/office/drawing/2014/main" id="{17A287E0-F360-9745-7D9A-2B2D692B3C4D}"/>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496230262"/>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p:nvPicPr>
        <p:blipFill>
          <a:blip r:embed="rId2"/>
          <a:srcRect/>
          <a:stretch/>
        </p:blipFill>
        <p:spPr>
          <a:xfrm>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83328" y="979714"/>
            <a:ext cx="4734000" cy="4898572"/>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
        <p:nvSpPr>
          <p:cNvPr id="2" name="TextBox 1">
            <a:extLst>
              <a:ext uri="{FF2B5EF4-FFF2-40B4-BE49-F238E27FC236}">
                <a16:creationId xmlns:a16="http://schemas.microsoft.com/office/drawing/2014/main" id="{B39536FB-B7AA-91CF-3DB0-8B0F59973136}"/>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9BD19E5D-1282-87A4-93A4-11553F954FD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909C306E-AD59-43C3-D70E-86E449BC158C}"/>
              </a:ext>
            </a:extLst>
          </p:cNvPr>
          <p:cNvPicPr>
            <a:picLocks noChangeAspect="1"/>
          </p:cNvPicPr>
          <p:nvPr userDrawn="1"/>
        </p:nvPicPr>
        <p:blipFill>
          <a:blip r:embed="rId2"/>
          <a:srcRect/>
          <a:stretch/>
        </p:blipFill>
        <p:spPr>
          <a:xfrm>
            <a:off x="8272945" y="0"/>
            <a:ext cx="3919055" cy="6858000"/>
          </a:xfrm>
          <a:prstGeom prst="rect">
            <a:avLst/>
          </a:prstGeom>
        </p:spPr>
      </p:pic>
    </p:spTree>
    <p:extLst>
      <p:ext uri="{BB962C8B-B14F-4D97-AF65-F5344CB8AC3E}">
        <p14:creationId xmlns:p14="http://schemas.microsoft.com/office/powerpoint/2010/main" val="86264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3" name="TextBox 2">
            <a:extLst>
              <a:ext uri="{FF2B5EF4-FFF2-40B4-BE49-F238E27FC236}">
                <a16:creationId xmlns:a16="http://schemas.microsoft.com/office/drawing/2014/main" id="{77456312-F331-66B7-D29B-0236777158D1}"/>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DBF8773D-E656-BD7A-BE14-0725A078805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09D36A2C-4863-1EEA-047B-F2720FB9C9ED}"/>
              </a:ext>
            </a:extLst>
          </p:cNvPr>
          <p:cNvPicPr>
            <a:picLocks noChangeAspect="1"/>
          </p:cNvPicPr>
          <p:nvPr userDrawn="1"/>
        </p:nvPicPr>
        <p:blipFill>
          <a:blip r:embed="rId2"/>
          <a:srcRect/>
          <a:stretch/>
        </p:blipFill>
        <p:spPr>
          <a:xfrm rot="10800000">
            <a:off x="8272945" y="0"/>
            <a:ext cx="3919055" cy="6858000"/>
          </a:xfrm>
          <a:prstGeom prst="rect">
            <a:avLst/>
          </a:prstGeom>
        </p:spPr>
      </p:pic>
    </p:spTree>
    <p:extLst>
      <p:ext uri="{BB962C8B-B14F-4D97-AF65-F5344CB8AC3E}">
        <p14:creationId xmlns:p14="http://schemas.microsoft.com/office/powerpoint/2010/main" val="359237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3" name="TextBox 2">
            <a:extLst>
              <a:ext uri="{FF2B5EF4-FFF2-40B4-BE49-F238E27FC236}">
                <a16:creationId xmlns:a16="http://schemas.microsoft.com/office/drawing/2014/main" id="{06D19EFF-A2B0-0D83-DF97-92E89593D4CA}"/>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pic>
        <p:nvPicPr>
          <p:cNvPr id="5" name="Picture 4">
            <a:extLst>
              <a:ext uri="{FF2B5EF4-FFF2-40B4-BE49-F238E27FC236}">
                <a16:creationId xmlns:a16="http://schemas.microsoft.com/office/drawing/2014/main" id="{5A0024D6-6A30-B67A-32FF-6B94A865A452}"/>
              </a:ext>
            </a:extLst>
          </p:cNvPr>
          <p:cNvPicPr>
            <a:picLocks noChangeAspect="1"/>
          </p:cNvPicPr>
          <p:nvPr userDrawn="1"/>
        </p:nvPicPr>
        <p:blipFill>
          <a:blip r:embed="rId2"/>
          <a:srcRect/>
          <a:stretch/>
        </p:blipFill>
        <p:spPr>
          <a:xfrm rot="10800000">
            <a:off x="0" y="2097090"/>
            <a:ext cx="2381293" cy="4760909"/>
          </a:xfrm>
          <a:prstGeom prst="rect">
            <a:avLst/>
          </a:prstGeom>
        </p:spPr>
      </p:pic>
    </p:spTree>
    <p:extLst>
      <p:ext uri="{BB962C8B-B14F-4D97-AF65-F5344CB8AC3E}">
        <p14:creationId xmlns:p14="http://schemas.microsoft.com/office/powerpoint/2010/main" val="141876956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90A9B6A9-E5A1-2F8F-47B7-AC567AE5FC92}"/>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1DD4065A-0295-62D3-C35C-9BD0A7CBA10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5" name="TextBox 4">
            <a:extLst>
              <a:ext uri="{FF2B5EF4-FFF2-40B4-BE49-F238E27FC236}">
                <a16:creationId xmlns:a16="http://schemas.microsoft.com/office/drawing/2014/main" id="{185EA44B-9987-7510-17D4-631C2754314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065484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dirty="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304A4F27-4DA0-09FA-F328-C702D6A3E7C0}"/>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3468389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BE172C7C-A38E-5817-CEC8-6B6E4755A16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AC3F383-1C20-B073-C459-1E9BD858D53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pic>
        <p:nvPicPr>
          <p:cNvPr id="8" name="Picture 7">
            <a:extLst>
              <a:ext uri="{FF2B5EF4-FFF2-40B4-BE49-F238E27FC236}">
                <a16:creationId xmlns:a16="http://schemas.microsoft.com/office/drawing/2014/main" id="{B1D1A4B5-C84D-1847-5E82-223FAD82B2D0}"/>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1000572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83328" y="979714"/>
            <a:ext cx="4734000" cy="4898572"/>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783722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rcRect/>
          <a:stretch/>
        </p:blipFill>
        <p:spPr>
          <a:xfrm>
            <a:off x="0" y="2097090"/>
            <a:ext cx="2380438" cy="47592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8743864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3" name="Picture 2">
            <a:extLst>
              <a:ext uri="{FF2B5EF4-FFF2-40B4-BE49-F238E27FC236}">
                <a16:creationId xmlns:a16="http://schemas.microsoft.com/office/drawing/2014/main" id="{304A4F27-4DA0-09FA-F328-C702D6A3E7C0}"/>
              </a:ext>
            </a:extLst>
          </p:cNvPr>
          <p:cNvPicPr>
            <a:picLocks noChangeAspect="1"/>
          </p:cNvPicPr>
          <p:nvPr/>
        </p:nvPicPr>
        <p:blipFill>
          <a:blip r:embed="rId2"/>
          <a:srcRect/>
          <a:stretch/>
        </p:blipFill>
        <p:spPr>
          <a:xfrm>
            <a:off x="0" y="2097091"/>
            <a:ext cx="3569400" cy="4759200"/>
          </a:xfrm>
          <a:prstGeom prst="rect">
            <a:avLst/>
          </a:prstGeom>
        </p:spPr>
      </p:pic>
      <p:sp>
        <p:nvSpPr>
          <p:cNvPr id="2" name="TextBox 1">
            <a:extLst>
              <a:ext uri="{FF2B5EF4-FFF2-40B4-BE49-F238E27FC236}">
                <a16:creationId xmlns:a16="http://schemas.microsoft.com/office/drawing/2014/main" id="{C0056190-0E4F-4387-6959-8D3CD34E91E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pic>
        <p:nvPicPr>
          <p:cNvPr id="5" name="Picture 4">
            <a:extLst>
              <a:ext uri="{FF2B5EF4-FFF2-40B4-BE49-F238E27FC236}">
                <a16:creationId xmlns:a16="http://schemas.microsoft.com/office/drawing/2014/main" id="{481F9E75-901E-3650-0FBC-12ABDFE02D3A}"/>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410693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endParaRPr lang="en-GB" sz="1000" b="0" i="0" kern="1200" noProof="0" dirty="0">
              <a:solidFill>
                <a:schemeClr val="tx1"/>
              </a:solidFill>
              <a:effectLst/>
              <a:latin typeface="+mn-lt"/>
              <a:ea typeface="IAS Ribbon Sans Regular" pitchFamily="2" charset="0"/>
              <a:cs typeface="+mn-cs"/>
            </a:endParaRPr>
          </a:p>
        </p:txBody>
      </p:sp>
      <p:pic>
        <p:nvPicPr>
          <p:cNvPr id="5" name="Picture 4">
            <a:extLst>
              <a:ext uri="{FF2B5EF4-FFF2-40B4-BE49-F238E27FC236}">
                <a16:creationId xmlns:a16="http://schemas.microsoft.com/office/drawing/2014/main" id="{A65E9DFF-8818-3B55-540A-51B035EB08DA}"/>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2696101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713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ummary questions">
    <p:spTree>
      <p:nvGrpSpPr>
        <p:cNvPr id="1" name=""/>
        <p:cNvGrpSpPr/>
        <p:nvPr/>
      </p:nvGrpSpPr>
      <p:grpSpPr>
        <a:xfrm>
          <a:off x="0" y="0"/>
          <a:ext cx="0" cy="0"/>
          <a:chOff x="0" y="0"/>
          <a:chExt cx="0" cy="0"/>
        </a:xfrm>
      </p:grpSpPr>
      <p:sp>
        <p:nvSpPr>
          <p:cNvPr id="8" name="Content Placeholder 12">
            <a:extLst>
              <a:ext uri="{FF2B5EF4-FFF2-40B4-BE49-F238E27FC236}">
                <a16:creationId xmlns:a16="http://schemas.microsoft.com/office/drawing/2014/main" id="{48707A8E-D00D-9D93-5598-AC9E010B0863}"/>
              </a:ext>
            </a:extLst>
          </p:cNvPr>
          <p:cNvSpPr>
            <a:spLocks noGrp="1"/>
          </p:cNvSpPr>
          <p:nvPr>
            <p:ph sz="quarter" idx="13" hasCustomPrompt="1"/>
          </p:nvPr>
        </p:nvSpPr>
        <p:spPr>
          <a:xfrm>
            <a:off x="4116388" y="2056474"/>
            <a:ext cx="7632704" cy="4057050"/>
          </a:xfrm>
          <a:prstGeom prst="rect">
            <a:avLst/>
          </a:prstGeom>
        </p:spPr>
        <p:txBody>
          <a:bodyPr lIns="0" tIns="0" rIns="0" bIns="0"/>
          <a:lstStyle>
            <a:lvl1pPr marL="0" indent="0">
              <a:buFont typeface="Courier New" panose="02070309020205020404" pitchFamily="49" charset="0"/>
              <a:buNone/>
              <a:defRPr sz="1800"/>
            </a:lvl1pPr>
          </a:lstStyle>
          <a:p>
            <a:r>
              <a:rPr lang="en-GB" noProof="0" dirty="0">
                <a:solidFill>
                  <a:srgbClr val="2C90CF"/>
                </a:solidFill>
              </a:rPr>
              <a:t>Question1?</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Question2?</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Question3?</a:t>
            </a:r>
            <a:endParaRPr lang="en-GB" dirty="0"/>
          </a:p>
          <a:p>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p>
          <a:p>
            <a:endParaRPr lang="en-GB" dirty="0"/>
          </a:p>
        </p:txBody>
      </p:sp>
      <p:sp>
        <p:nvSpPr>
          <p:cNvPr id="9" name="Title 1">
            <a:extLst>
              <a:ext uri="{FF2B5EF4-FFF2-40B4-BE49-F238E27FC236}">
                <a16:creationId xmlns:a16="http://schemas.microsoft.com/office/drawing/2014/main" id="{6E9BA908-5AAA-05A5-8BB9-1BA3BFF6C095}"/>
              </a:ext>
            </a:extLst>
          </p:cNvPr>
          <p:cNvSpPr>
            <a:spLocks noGrp="1"/>
          </p:cNvSpPr>
          <p:nvPr>
            <p:ph type="title"/>
          </p:nvPr>
        </p:nvSpPr>
        <p:spPr>
          <a:xfrm>
            <a:off x="4116391" y="560449"/>
            <a:ext cx="7632700" cy="1103314"/>
          </a:xfrm>
          <a:prstGeom prst="rect">
            <a:avLst/>
          </a:prstGeom>
        </p:spPr>
        <p:txBody>
          <a:bodyPr lIns="0" tIns="0" rIns="0" bIns="0" anchor="t"/>
          <a:lstStyle>
            <a:lvl1pPr>
              <a:defRPr/>
            </a:lvl1pPr>
          </a:lstStyle>
          <a:p>
            <a:r>
              <a:rPr lang="en-US" noProof="0"/>
              <a:t>Click to edit Master title style</a:t>
            </a:r>
            <a:endParaRPr lang="en-GB" noProof="0" dirty="0"/>
          </a:p>
        </p:txBody>
      </p:sp>
      <p:pic>
        <p:nvPicPr>
          <p:cNvPr id="10" name="Picture 9">
            <a:extLst>
              <a:ext uri="{FF2B5EF4-FFF2-40B4-BE49-F238E27FC236}">
                <a16:creationId xmlns:a16="http://schemas.microsoft.com/office/drawing/2014/main" id="{58322AA7-AC76-49E9-7210-A8666C89CD57}"/>
              </a:ext>
            </a:extLst>
          </p:cNvPr>
          <p:cNvPicPr>
            <a:picLocks noChangeAspect="1"/>
          </p:cNvPicPr>
          <p:nvPr userDrawn="1"/>
        </p:nvPicPr>
        <p:blipFill>
          <a:blip r:embed="rId2"/>
          <a:srcRect/>
          <a:stretch/>
        </p:blipFill>
        <p:spPr>
          <a:xfrm>
            <a:off x="0" y="2056474"/>
            <a:ext cx="3600000" cy="4800000"/>
          </a:xfrm>
          <a:prstGeom prst="rect">
            <a:avLst/>
          </a:prstGeom>
        </p:spPr>
      </p:pic>
      <p:sp>
        <p:nvSpPr>
          <p:cNvPr id="11" name="TextBox 10">
            <a:extLst>
              <a:ext uri="{FF2B5EF4-FFF2-40B4-BE49-F238E27FC236}">
                <a16:creationId xmlns:a16="http://schemas.microsoft.com/office/drawing/2014/main" id="{C5244E77-E367-782C-5E8B-FB46648C9B63}"/>
              </a:ext>
            </a:extLst>
          </p:cNvPr>
          <p:cNvSpPr txBox="1"/>
          <p:nvPr userDrawn="1"/>
        </p:nvSpPr>
        <p:spPr>
          <a:xfrm>
            <a:off x="4116388" y="6415149"/>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F2A252F4-93A1-68B9-32CD-D55C8AE4FFED}"/>
              </a:ext>
            </a:extLst>
          </p:cNvPr>
          <p:cNvSpPr txBox="1"/>
          <p:nvPr userDrawn="1"/>
        </p:nvSpPr>
        <p:spPr>
          <a:xfrm>
            <a:off x="7789864" y="6415149"/>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Tree>
    <p:extLst>
      <p:ext uri="{BB962C8B-B14F-4D97-AF65-F5344CB8AC3E}">
        <p14:creationId xmlns:p14="http://schemas.microsoft.com/office/powerpoint/2010/main" val="3192075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Click to 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Click to 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latin typeface="+mj-lt"/>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visual graphics</a:t>
            </a:r>
          </a:p>
        </p:txBody>
      </p:sp>
    </p:spTree>
    <p:extLst>
      <p:ext uri="{BB962C8B-B14F-4D97-AF65-F5344CB8AC3E}">
        <p14:creationId xmlns:p14="http://schemas.microsoft.com/office/powerpoint/2010/main" val="47667850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Optional footer (program team name, etc.)</a:t>
            </a:r>
          </a:p>
        </p:txBody>
      </p:sp>
      <p:sp>
        <p:nvSpPr>
          <p:cNvPr id="4" name="Date Placeholder 3"/>
          <p:cNvSpPr>
            <a:spLocks noGrp="1"/>
          </p:cNvSpPr>
          <p:nvPr>
            <p:ph type="dt" sz="half" idx="11"/>
          </p:nvPr>
        </p:nvSpPr>
        <p:spPr/>
        <p:txBody>
          <a:bodyPr/>
          <a:lstStyle/>
          <a:p>
            <a:r>
              <a:rPr lang="en-US" dirty="0"/>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latin typeface="+mj-lt"/>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dirty="0"/>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dirty="0"/>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772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p:nvPicPr>
        <p:blipFill>
          <a:blip r:embed="rId2"/>
          <a:srcRect/>
          <a:stretch/>
        </p:blipFill>
        <p:spPr>
          <a:xfrm>
            <a:off x="10025891" y="207065"/>
            <a:ext cx="1769829" cy="1318904"/>
          </a:xfrm>
          <a:prstGeom prst="rect">
            <a:avLst/>
          </a:prstGeom>
        </p:spPr>
      </p:pic>
      <p:sp>
        <p:nvSpPr>
          <p:cNvPr id="4" name="Rectangle 3">
            <a:extLst>
              <a:ext uri="{FF2B5EF4-FFF2-40B4-BE49-F238E27FC236}">
                <a16:creationId xmlns:a16="http://schemas.microsoft.com/office/drawing/2014/main" id="{B8D48287-018F-E759-88F6-8D0431D9724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BF9C4CAF-412C-2C67-6D0B-2D1C9CF096A3}"/>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8" name="TextBox 7">
            <a:extLst>
              <a:ext uri="{FF2B5EF4-FFF2-40B4-BE49-F238E27FC236}">
                <a16:creationId xmlns:a16="http://schemas.microsoft.com/office/drawing/2014/main" id="{1055DC59-D327-85C6-A111-70C68B6D41D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7B34D25-7B70-DD47-8219-EC14A2D2BC5B}"/>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31200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917245EE-BB3A-034C-BE06-055376C80D0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F616AA4A-E594-DCA2-375B-C100D8600E40}"/>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28D5A2AB-F9E2-F306-7694-B7D9BDB27B2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0050265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2" name="TextBox 1">
            <a:extLst>
              <a:ext uri="{FF2B5EF4-FFF2-40B4-BE49-F238E27FC236}">
                <a16:creationId xmlns:a16="http://schemas.microsoft.com/office/drawing/2014/main" id="{A88EB3DE-D13C-983C-109F-B8DECBB38D1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4" name="TextBox 3">
            <a:extLst>
              <a:ext uri="{FF2B5EF4-FFF2-40B4-BE49-F238E27FC236}">
                <a16:creationId xmlns:a16="http://schemas.microsoft.com/office/drawing/2014/main" id="{34CDDE31-B47E-39E8-CFAC-7E55D348599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6518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2" name="TextBox 1">
            <a:extLst>
              <a:ext uri="{FF2B5EF4-FFF2-40B4-BE49-F238E27FC236}">
                <a16:creationId xmlns:a16="http://schemas.microsoft.com/office/drawing/2014/main" id="{DCF433DA-045F-B463-003C-88737FE99F8D}"/>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FB70D54A-CC44-1BF0-4CF8-636188BBAC5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14344426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
        <p:nvSpPr>
          <p:cNvPr id="2" name="TextBox 1">
            <a:extLst>
              <a:ext uri="{FF2B5EF4-FFF2-40B4-BE49-F238E27FC236}">
                <a16:creationId xmlns:a16="http://schemas.microsoft.com/office/drawing/2014/main" id="{406D5C53-65F7-FAEC-4120-3EC2EF5B68F5}"/>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20512F13-5D47-FD64-1DE9-3A05ECCB5E4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707334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IAS Ribbon Sans Regular" pitchFamily="2" charset="0"/>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2" name="TextBox 1">
            <a:extLst>
              <a:ext uri="{FF2B5EF4-FFF2-40B4-BE49-F238E27FC236}">
                <a16:creationId xmlns:a16="http://schemas.microsoft.com/office/drawing/2014/main" id="{A4212B8C-F5E4-136B-0C7A-BA07347A39A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E8B0D675-CDCD-957C-2EAF-0477619803D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3800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p:nvPicPr>
        <p:blipFill>
          <a:blip r:embed="rId36"/>
          <a:srcRect/>
          <a:stretch/>
        </p:blipFill>
        <p:spPr>
          <a:xfrm>
            <a:off x="218042" y="311337"/>
            <a:ext cx="1956783" cy="1458225"/>
          </a:xfrm>
          <a:prstGeom prst="rect">
            <a:avLst/>
          </a:prstGeom>
        </p:spPr>
      </p:pic>
      <p:pic>
        <p:nvPicPr>
          <p:cNvPr id="5" name="Picture 4">
            <a:extLst>
              <a:ext uri="{FF2B5EF4-FFF2-40B4-BE49-F238E27FC236}">
                <a16:creationId xmlns:a16="http://schemas.microsoft.com/office/drawing/2014/main" id="{BF212F70-90EB-3BAF-E681-A249F7946CBA}"/>
              </a:ext>
            </a:extLst>
          </p:cNvPr>
          <p:cNvPicPr>
            <a:picLocks noChangeAspect="1"/>
          </p:cNvPicPr>
          <p:nvPr userDrawn="1"/>
        </p:nvPicPr>
        <p:blipFill>
          <a:blip r:embed="rId36"/>
          <a:srcRect/>
          <a:stretch/>
        </p:blipFill>
        <p:spPr>
          <a:xfrm>
            <a:off x="250126" y="311337"/>
            <a:ext cx="1956783" cy="1458225"/>
          </a:xfrm>
          <a:prstGeom prst="rect">
            <a:avLst/>
          </a:prstGeom>
        </p:spPr>
      </p:pic>
    </p:spTree>
    <p:extLst>
      <p:ext uri="{BB962C8B-B14F-4D97-AF65-F5344CB8AC3E}">
        <p14:creationId xmlns:p14="http://schemas.microsoft.com/office/powerpoint/2010/main" val="1967761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8" r:id="rId13"/>
    <p:sldLayoutId id="2147483693" r:id="rId14"/>
    <p:sldLayoutId id="2147483673" r:id="rId15"/>
    <p:sldLayoutId id="2147483684" r:id="rId16"/>
    <p:sldLayoutId id="2147483690" r:id="rId17"/>
    <p:sldLayoutId id="2147483694" r:id="rId18"/>
    <p:sldLayoutId id="2147483691" r:id="rId19"/>
    <p:sldLayoutId id="2147483665" r:id="rId20"/>
    <p:sldLayoutId id="2147483667" r:id="rId21"/>
    <p:sldLayoutId id="2147483698" r:id="rId22"/>
    <p:sldLayoutId id="2147483699" r:id="rId23"/>
    <p:sldLayoutId id="2147483700" r:id="rId24"/>
    <p:sldLayoutId id="2147483686" r:id="rId25"/>
    <p:sldLayoutId id="2147483696" r:id="rId26"/>
    <p:sldLayoutId id="2147483687" r:id="rId27"/>
    <p:sldLayoutId id="2147483697" r:id="rId28"/>
    <p:sldLayoutId id="2147483674" r:id="rId29"/>
    <p:sldLayoutId id="2147483688" r:id="rId30"/>
    <p:sldLayoutId id="2147483692" r:id="rId31"/>
    <p:sldLayoutId id="2147483701" r:id="rId32"/>
    <p:sldLayoutId id="2147483739" r:id="rId33"/>
    <p:sldLayoutId id="2147483740" r:id="rId34"/>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E4E198_E63D09F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6.jpg"/><Relationship Id="rId2" Type="http://schemas.microsoft.com/office/2018/10/relationships/comments" Target="../comments/modernComment_7FE4E199_798D9ACB.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26" Type="http://schemas.openxmlformats.org/officeDocument/2006/relationships/image" Target="../media/image45.sv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33.xml"/><Relationship Id="rId6" Type="http://schemas.openxmlformats.org/officeDocument/2006/relationships/image" Target="../media/image25.svg"/><Relationship Id="rId11" Type="http://schemas.openxmlformats.org/officeDocument/2006/relationships/image" Target="../media/image30.png"/><Relationship Id="rId24" Type="http://schemas.openxmlformats.org/officeDocument/2006/relationships/image" Target="../media/image43.sv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sv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svg"/><Relationship Id="rId27"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7FE4E197_1EBE6CC7.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p:txBody>
          <a:bodyPr/>
          <a:lstStyle/>
          <a:p>
            <a:r>
              <a:rPr lang="en-GB" dirty="0"/>
              <a:t>The words we use matter in</a:t>
            </a:r>
            <a:br>
              <a:rPr lang="en-GB" dirty="0"/>
            </a:br>
            <a:r>
              <a:rPr lang="en-GB" dirty="0"/>
              <a:t>the response to HIV</a:t>
            </a:r>
          </a:p>
        </p:txBody>
      </p:sp>
      <p:graphicFrame>
        <p:nvGraphicFramePr>
          <p:cNvPr id="3" name="Table 2">
            <a:extLst>
              <a:ext uri="{FF2B5EF4-FFF2-40B4-BE49-F238E27FC236}">
                <a16:creationId xmlns:a16="http://schemas.microsoft.com/office/drawing/2014/main" id="{4CC2B414-9817-9648-9985-51C140EC0C7C}"/>
              </a:ext>
            </a:extLst>
          </p:cNvPr>
          <p:cNvGraphicFramePr>
            <a:graphicFrameLocks noGrp="1"/>
          </p:cNvGraphicFramePr>
          <p:nvPr>
            <p:extLst>
              <p:ext uri="{D42A27DB-BD31-4B8C-83A1-F6EECF244321}">
                <p14:modId xmlns:p14="http://schemas.microsoft.com/office/powerpoint/2010/main" val="2325242761"/>
              </p:ext>
            </p:extLst>
          </p:nvPr>
        </p:nvGraphicFramePr>
        <p:xfrm>
          <a:off x="487017" y="2310064"/>
          <a:ext cx="11231218" cy="4095452"/>
        </p:xfrm>
        <a:graphic>
          <a:graphicData uri="http://schemas.openxmlformats.org/drawingml/2006/table">
            <a:tbl>
              <a:tblPr firstRow="1" bandRow="1">
                <a:tableStyleId>{2D5ABB26-0587-4C30-8999-92F81FD0307C}</a:tableStyleId>
              </a:tblPr>
              <a:tblGrid>
                <a:gridCol w="5615609">
                  <a:extLst>
                    <a:ext uri="{9D8B030D-6E8A-4147-A177-3AD203B41FA5}">
                      <a16:colId xmlns:a16="http://schemas.microsoft.com/office/drawing/2014/main" val="943908093"/>
                    </a:ext>
                  </a:extLst>
                </a:gridCol>
                <a:gridCol w="5615609">
                  <a:extLst>
                    <a:ext uri="{9D8B030D-6E8A-4147-A177-3AD203B41FA5}">
                      <a16:colId xmlns:a16="http://schemas.microsoft.com/office/drawing/2014/main" val="3383536006"/>
                    </a:ext>
                  </a:extLst>
                </a:gridCol>
              </a:tblGrid>
              <a:tr h="777937">
                <a:tc>
                  <a:txBody>
                    <a:bodyPr/>
                    <a:lstStyle/>
                    <a:p>
                      <a:pPr algn="l" defTabSz="914400" rtl="0" eaLnBrk="1" latinLnBrk="0" hangingPunct="1">
                        <a:lnSpc>
                          <a:spcPct val="90000"/>
                        </a:lnSpc>
                        <a:spcBef>
                          <a:spcPct val="0"/>
                        </a:spcBef>
                        <a:buNone/>
                      </a:pPr>
                      <a:r>
                        <a:rPr lang="en-GB" sz="3600" b="0" kern="1200" dirty="0">
                          <a:solidFill>
                            <a:schemeClr val="tx1"/>
                          </a:solidFill>
                        </a:rPr>
                        <a:t>    Do…</a:t>
                      </a:r>
                      <a:endParaRPr lang="en-GB" sz="3600" b="0" kern="1200" dirty="0">
                        <a:solidFill>
                          <a:schemeClr val="tx1"/>
                        </a:solidFill>
                        <a:latin typeface="+mj-lt"/>
                        <a:ea typeface="+mj-ea"/>
                        <a:cs typeface="+mj-cs"/>
                      </a:endParaRPr>
                    </a:p>
                  </a:txBody>
                  <a:tcPr marL="144000" marR="144000" marT="108000" marB="108000"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l"/>
                      <a:r>
                        <a:rPr lang="en-GB" sz="3600" b="0" kern="1200" dirty="0">
                          <a:solidFill>
                            <a:schemeClr val="tx1"/>
                          </a:solidFill>
                        </a:rPr>
                        <a:t>    Don't...</a:t>
                      </a:r>
                      <a:endParaRPr lang="en-GB" sz="3600" b="0" kern="1200" dirty="0">
                        <a:solidFill>
                          <a:schemeClr val="tx1"/>
                        </a:solidFill>
                        <a:latin typeface="+mj-lt"/>
                        <a:ea typeface="+mj-ea"/>
                        <a:cs typeface="+mj-cs"/>
                      </a:endParaRPr>
                    </a:p>
                  </a:txBody>
                  <a:tcPr marL="144000" marR="144000" marT="108000" marB="108000"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08297431"/>
                  </a:ext>
                </a:extLst>
              </a:tr>
              <a:tr h="944219">
                <a:tc>
                  <a:txBody>
                    <a:bodyPr/>
                    <a:lstStyle/>
                    <a:p>
                      <a:pPr algn="l"/>
                      <a:r>
                        <a:rPr lang="en-GB" sz="1400" kern="1200" dirty="0">
                          <a:solidFill>
                            <a:schemeClr val="tx1"/>
                          </a:solidFill>
                          <a:effectLst/>
                        </a:rPr>
                        <a:t>use: people or person living with HIV; person or people with TB; person or people living with HIV and TB; </a:t>
                      </a:r>
                      <a:r>
                        <a:rPr lang="en-GB" sz="1400" kern="1200">
                          <a:solidFill>
                            <a:schemeClr val="tx1"/>
                          </a:solidFill>
                          <a:effectLst/>
                        </a:rPr>
                        <a:t>healthcare seekers</a:t>
                      </a:r>
                      <a:br>
                        <a:rPr lang="en-GB" sz="1400" kern="1200">
                          <a:solidFill>
                            <a:schemeClr val="tx1"/>
                          </a:solidFill>
                          <a:effectLst/>
                        </a:rPr>
                      </a:br>
                      <a:r>
                        <a:rPr lang="en-GB" sz="1400" kern="1200">
                          <a:solidFill>
                            <a:schemeClr val="tx1"/>
                          </a:solidFill>
                          <a:effectLst/>
                        </a:rPr>
                        <a:t>or </a:t>
                      </a:r>
                      <a:r>
                        <a:rPr lang="en-GB" sz="1400" kern="1200" dirty="0">
                          <a:solidFill>
                            <a:schemeClr val="tx1"/>
                          </a:solidFill>
                          <a:effectLst/>
                        </a:rPr>
                        <a:t>clients.</a:t>
                      </a:r>
                      <a:endParaRPr lang="en-US" sz="1400" kern="1200" dirty="0">
                        <a:solidFill>
                          <a:schemeClr val="tx1"/>
                        </a:solidFill>
                        <a:effectLst/>
                        <a:latin typeface="+mn-lt"/>
                        <a:ea typeface="+mn-ea"/>
                        <a:cs typeface="+mn-cs"/>
                      </a:endParaRPr>
                    </a:p>
                  </a:txBody>
                  <a:tcPr marL="0" marR="216000" marT="144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rPr>
                        <a:t>l</a:t>
                      </a:r>
                      <a:r>
                        <a:rPr lang="en-GB" sz="1400" kern="1200" dirty="0" err="1">
                          <a:solidFill>
                            <a:schemeClr val="tx1"/>
                          </a:solidFill>
                          <a:effectLst/>
                          <a:latin typeface="+mn-lt"/>
                        </a:rPr>
                        <a:t>abel</a:t>
                      </a:r>
                      <a:r>
                        <a:rPr lang="en-GB" sz="1400" kern="1200" dirty="0">
                          <a:solidFill>
                            <a:schemeClr val="tx1"/>
                          </a:solidFill>
                          <a:effectLst/>
                          <a:latin typeface="+mn-lt"/>
                        </a:rPr>
                        <a:t> people as: HIV-infected; infected; co-infected; cases; carriers; victims; patients; sufferers.</a:t>
                      </a:r>
                      <a:endParaRPr lang="en-US" sz="1400" kern="1200" dirty="0">
                        <a:solidFill>
                          <a:schemeClr val="tx1"/>
                        </a:solidFill>
                        <a:effectLst/>
                        <a:latin typeface="+mn-lt"/>
                        <a:ea typeface="+mn-ea"/>
                        <a:cs typeface="+mn-cs"/>
                      </a:endParaRPr>
                    </a:p>
                  </a:txBody>
                  <a:tcPr marL="0" marR="216000" marT="108000" marB="108000">
                    <a:lnL w="1270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30848083"/>
                  </a:ext>
                </a:extLst>
              </a:tr>
              <a:tr h="1522178">
                <a:tc>
                  <a:txBody>
                    <a:bodyPr/>
                    <a:lstStyle/>
                    <a:p>
                      <a:pPr marL="0" indent="0" algn="l">
                        <a:buFont typeface="Arial" panose="020B0604020202020204" pitchFamily="34" charset="0"/>
                        <a:buNone/>
                      </a:pPr>
                      <a:r>
                        <a:rPr lang="en-GB" sz="1400" kern="1200" dirty="0">
                          <a:solidFill>
                            <a:schemeClr val="tx1"/>
                          </a:solidFill>
                          <a:effectLst/>
                        </a:rPr>
                        <a:t>spell out the names of key populations: </a:t>
                      </a:r>
                      <a:r>
                        <a:rPr lang="en-GB" sz="1400" kern="1200" baseline="0" dirty="0">
                          <a:solidFill>
                            <a:schemeClr val="tx1"/>
                          </a:solidFill>
                          <a:effectLst/>
                        </a:rPr>
                        <a:t> </a:t>
                      </a:r>
                    </a:p>
                    <a:p>
                      <a:pPr marL="285750" indent="-285750" algn="l">
                        <a:buFont typeface="Arial" panose="020B0604020202020204" pitchFamily="34" charset="0"/>
                        <a:buChar char="•"/>
                      </a:pPr>
                      <a:r>
                        <a:rPr lang="en-GB" sz="1400" kern="1200" dirty="0">
                          <a:solidFill>
                            <a:schemeClr val="tx1"/>
                          </a:solidFill>
                          <a:effectLst/>
                        </a:rPr>
                        <a:t>gay men and other men who have sex with men</a:t>
                      </a:r>
                    </a:p>
                    <a:p>
                      <a:pPr marL="285750" indent="-285750" algn="l">
                        <a:buFont typeface="Arial" panose="020B0604020202020204" pitchFamily="34" charset="0"/>
                        <a:buChar char="•"/>
                      </a:pPr>
                      <a:r>
                        <a:rPr lang="en-GB" sz="1400" kern="1200" dirty="0">
                          <a:solidFill>
                            <a:schemeClr val="tx1"/>
                          </a:solidFill>
                          <a:effectLst/>
                        </a:rPr>
                        <a:t>sex workers and their clients</a:t>
                      </a:r>
                    </a:p>
                    <a:p>
                      <a:pPr marL="285750" indent="-285750" algn="l">
                        <a:buFont typeface="Arial" panose="020B0604020202020204" pitchFamily="34" charset="0"/>
                        <a:buChar char="•"/>
                      </a:pPr>
                      <a:r>
                        <a:rPr lang="en-GB" sz="1400" kern="1200" dirty="0">
                          <a:solidFill>
                            <a:schemeClr val="tx1"/>
                          </a:solidFill>
                          <a:effectLst/>
                        </a:rPr>
                        <a:t>trans people</a:t>
                      </a:r>
                    </a:p>
                    <a:p>
                      <a:pPr marL="285750" indent="-285750" algn="l">
                        <a:buFont typeface="Arial" panose="020B0604020202020204" pitchFamily="34" charset="0"/>
                        <a:buChar char="•"/>
                      </a:pPr>
                      <a:r>
                        <a:rPr lang="en-GB" sz="1400" kern="1200" dirty="0">
                          <a:solidFill>
                            <a:schemeClr val="tx1"/>
                          </a:solidFill>
                          <a:effectLst/>
                        </a:rPr>
                        <a:t>people who inject drugs</a:t>
                      </a:r>
                    </a:p>
                    <a:p>
                      <a:pPr marL="285750" indent="-285750" algn="l">
                        <a:buFont typeface="Arial" panose="020B0604020202020204" pitchFamily="34" charset="0"/>
                        <a:buChar char="•"/>
                      </a:pPr>
                      <a:r>
                        <a:rPr lang="en-GB" sz="1400"/>
                        <a:t>people in prisons and other closed settings</a:t>
                      </a:r>
                      <a:endParaRPr lang="en-GB" sz="1400" dirty="0"/>
                    </a:p>
                  </a:txBody>
                  <a:tcPr marL="0" marR="216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rPr>
                        <a:t>use acronyms for key and vulnerable populations.</a:t>
                      </a:r>
                      <a:endParaRPr lang="en-US" sz="1400" kern="1200" dirty="0">
                        <a:solidFill>
                          <a:schemeClr val="tx1"/>
                        </a:solidFill>
                        <a:effectLst/>
                        <a:latin typeface="+mn-lt"/>
                        <a:ea typeface="+mn-ea"/>
                        <a:cs typeface="+mn-cs"/>
                      </a:endParaRPr>
                    </a:p>
                  </a:txBody>
                  <a:tcPr marL="0" marR="216000" marT="108000" marB="108000">
                    <a:lnL w="1270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1768733"/>
                  </a:ext>
                </a:extLst>
              </a:tr>
              <a:tr h="653897">
                <a:tc>
                  <a:txBody>
                    <a:bodyPr/>
                    <a:lstStyle/>
                    <a:p>
                      <a:pPr algn="l"/>
                      <a:r>
                        <a:rPr lang="en-US" sz="1400" kern="1200" dirty="0">
                          <a:solidFill>
                            <a:schemeClr val="tx1"/>
                          </a:solidFill>
                          <a:effectLst/>
                        </a:rPr>
                        <a:t>talk of the response to HIV and ending the HIV pandemic as a public health threat.</a:t>
                      </a:r>
                      <a:endParaRPr lang="en-GB" sz="1400" dirty="0"/>
                    </a:p>
                  </a:txBody>
                  <a:tcPr marL="0" marR="216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400" kern="1200" dirty="0">
                          <a:solidFill>
                            <a:schemeClr val="tx1"/>
                          </a:solidFill>
                          <a:effectLst/>
                        </a:rPr>
                        <a:t>use war talk for HIV (the war on HIV; the fight against HIV).</a:t>
                      </a:r>
                      <a:endParaRPr lang="en-GB" sz="1400" dirty="0"/>
                    </a:p>
                  </a:txBody>
                  <a:tcPr marL="0" marR="216000" marT="108000" marB="108000">
                    <a:lnL w="1270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68419451"/>
                  </a:ext>
                </a:extLst>
              </a:tr>
            </a:tbl>
          </a:graphicData>
        </a:graphic>
      </p:graphicFrame>
      <p:pic>
        <p:nvPicPr>
          <p:cNvPr id="4" name="Picture 3">
            <a:extLst>
              <a:ext uri="{FF2B5EF4-FFF2-40B4-BE49-F238E27FC236}">
                <a16:creationId xmlns:a16="http://schemas.microsoft.com/office/drawing/2014/main" id="{2A04D6EB-F680-3A49-8338-F4A15CBCA23D}"/>
              </a:ext>
            </a:extLst>
          </p:cNvPr>
          <p:cNvPicPr>
            <a:picLocks noChangeAspect="1"/>
          </p:cNvPicPr>
          <p:nvPr/>
        </p:nvPicPr>
        <p:blipFill>
          <a:blip r:embed="rId2"/>
          <a:stretch>
            <a:fillRect/>
          </a:stretch>
        </p:blipFill>
        <p:spPr>
          <a:xfrm>
            <a:off x="454811" y="2397918"/>
            <a:ext cx="561052" cy="561052"/>
          </a:xfrm>
          <a:prstGeom prst="rect">
            <a:avLst/>
          </a:prstGeom>
        </p:spPr>
      </p:pic>
      <p:pic>
        <p:nvPicPr>
          <p:cNvPr id="5" name="Picture 4">
            <a:extLst>
              <a:ext uri="{FF2B5EF4-FFF2-40B4-BE49-F238E27FC236}">
                <a16:creationId xmlns:a16="http://schemas.microsoft.com/office/drawing/2014/main" id="{7F874D45-C4C4-F74D-AE92-6BF8D33C4820}"/>
              </a:ext>
            </a:extLst>
          </p:cNvPr>
          <p:cNvPicPr>
            <a:picLocks noChangeAspect="1"/>
          </p:cNvPicPr>
          <p:nvPr/>
        </p:nvPicPr>
        <p:blipFill>
          <a:blip r:embed="rId3"/>
          <a:stretch>
            <a:fillRect/>
          </a:stretch>
        </p:blipFill>
        <p:spPr>
          <a:xfrm>
            <a:off x="6074988" y="2397918"/>
            <a:ext cx="561052" cy="561052"/>
          </a:xfrm>
          <a:prstGeom prst="rect">
            <a:avLst/>
          </a:prstGeom>
        </p:spPr>
      </p:pic>
      <p:sp>
        <p:nvSpPr>
          <p:cNvPr id="6" name="TextBox 5">
            <a:extLst>
              <a:ext uri="{FF2B5EF4-FFF2-40B4-BE49-F238E27FC236}">
                <a16:creationId xmlns:a16="http://schemas.microsoft.com/office/drawing/2014/main" id="{88641357-075E-0046-8A1C-FC75200C5575}"/>
              </a:ext>
            </a:extLst>
          </p:cNvPr>
          <p:cNvSpPr txBox="1"/>
          <p:nvPr/>
        </p:nvSpPr>
        <p:spPr>
          <a:xfrm>
            <a:off x="442913" y="1764632"/>
            <a:ext cx="10818645" cy="276999"/>
          </a:xfrm>
          <a:prstGeom prst="rect">
            <a:avLst/>
          </a:prstGeom>
          <a:noFill/>
        </p:spPr>
        <p:txBody>
          <a:bodyPr wrap="square" lIns="0" tIns="0" rIns="0" bIns="0" rtlCol="0">
            <a:spAutoFit/>
          </a:bodyPr>
          <a:lstStyle/>
          <a:p>
            <a:pPr algn="l"/>
            <a:r>
              <a:rPr lang="en-GB" dirty="0">
                <a:solidFill>
                  <a:schemeClr val="accent1"/>
                </a:solidFill>
                <a:latin typeface="+mj-lt"/>
              </a:rPr>
              <a:t>This slide is a note to the author – please read, then delete</a:t>
            </a:r>
          </a:p>
        </p:txBody>
      </p:sp>
    </p:spTree>
    <p:extLst>
      <p:ext uri="{BB962C8B-B14F-4D97-AF65-F5344CB8AC3E}">
        <p14:creationId xmlns:p14="http://schemas.microsoft.com/office/powerpoint/2010/main" val="3794080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2185215" y="317872"/>
            <a:ext cx="10006785" cy="929987"/>
          </a:xfrm>
        </p:spPr>
        <p:txBody>
          <a:bodyPr>
            <a:noAutofit/>
          </a:bodyPr>
          <a:lstStyle/>
          <a:p>
            <a:r>
              <a:rPr lang="en-US" sz="3600" b="1" dirty="0">
                <a:latin typeface="Arial"/>
                <a:cs typeface="Arial"/>
              </a:rPr>
              <a:t>Majority of HIVST kits were distributed to KP through peer-based modalities</a:t>
            </a:r>
            <a:endParaRPr lang="en-GB" sz="3600" b="1" dirty="0">
              <a:latin typeface="Arial"/>
              <a:cs typeface="Arial"/>
            </a:endParaRPr>
          </a:p>
        </p:txBody>
      </p:sp>
      <p:sp>
        <p:nvSpPr>
          <p:cNvPr id="13" name="TextBox 12">
            <a:extLst>
              <a:ext uri="{FF2B5EF4-FFF2-40B4-BE49-F238E27FC236}">
                <a16:creationId xmlns:a16="http://schemas.microsoft.com/office/drawing/2014/main" id="{4A1F05B2-6AAF-0277-20BB-8AFA3929E1F5}"/>
              </a:ext>
            </a:extLst>
          </p:cNvPr>
          <p:cNvSpPr txBox="1"/>
          <p:nvPr/>
        </p:nvSpPr>
        <p:spPr>
          <a:xfrm>
            <a:off x="2430028" y="1718241"/>
            <a:ext cx="6783672" cy="369332"/>
          </a:xfrm>
          <a:prstGeom prst="rect">
            <a:avLst/>
          </a:prstGeom>
          <a:solidFill>
            <a:schemeClr val="bg1"/>
          </a:solidFill>
        </p:spPr>
        <p:txBody>
          <a:bodyPr wrap="square" lIns="91440" tIns="45720" rIns="91440" bIns="45720" rtlCol="0" anchor="t">
            <a:spAutoFit/>
          </a:bodyPr>
          <a:lstStyle/>
          <a:p>
            <a:pPr marL="572770" indent="-572770"/>
            <a:r>
              <a:rPr lang="en-US" b="1" dirty="0">
                <a:latin typeface="Arial"/>
                <a:cs typeface="Arial"/>
              </a:rPr>
              <a:t>Figure 4. HIVST distribution among KP by model, </a:t>
            </a:r>
          </a:p>
        </p:txBody>
      </p:sp>
      <p:graphicFrame>
        <p:nvGraphicFramePr>
          <p:cNvPr id="7" name="Table 6">
            <a:extLst>
              <a:ext uri="{FF2B5EF4-FFF2-40B4-BE49-F238E27FC236}">
                <a16:creationId xmlns:a16="http://schemas.microsoft.com/office/drawing/2014/main" id="{4C400A0F-7A50-A044-30F0-21DDBCE1B0EA}"/>
              </a:ext>
            </a:extLst>
          </p:cNvPr>
          <p:cNvGraphicFramePr>
            <a:graphicFrameLocks noGrp="1"/>
          </p:cNvGraphicFramePr>
          <p:nvPr>
            <p:extLst>
              <p:ext uri="{D42A27DB-BD31-4B8C-83A1-F6EECF244321}">
                <p14:modId xmlns:p14="http://schemas.microsoft.com/office/powerpoint/2010/main" val="2785933944"/>
              </p:ext>
            </p:extLst>
          </p:nvPr>
        </p:nvGraphicFramePr>
        <p:xfrm>
          <a:off x="1209675" y="2352675"/>
          <a:ext cx="9030014" cy="3877756"/>
        </p:xfrm>
        <a:graphic>
          <a:graphicData uri="http://schemas.openxmlformats.org/drawingml/2006/table">
            <a:tbl>
              <a:tblPr firstRow="1" firstCol="1" bandRow="1">
                <a:tableStyleId>{5C22544A-7EE6-4342-B048-85BDC9FD1C3A}</a:tableStyleId>
              </a:tblPr>
              <a:tblGrid>
                <a:gridCol w="4667689">
                  <a:extLst>
                    <a:ext uri="{9D8B030D-6E8A-4147-A177-3AD203B41FA5}">
                      <a16:colId xmlns:a16="http://schemas.microsoft.com/office/drawing/2014/main" val="135063229"/>
                    </a:ext>
                  </a:extLst>
                </a:gridCol>
                <a:gridCol w="2268409">
                  <a:extLst>
                    <a:ext uri="{9D8B030D-6E8A-4147-A177-3AD203B41FA5}">
                      <a16:colId xmlns:a16="http://schemas.microsoft.com/office/drawing/2014/main" val="3122428330"/>
                    </a:ext>
                  </a:extLst>
                </a:gridCol>
                <a:gridCol w="2093916">
                  <a:extLst>
                    <a:ext uri="{9D8B030D-6E8A-4147-A177-3AD203B41FA5}">
                      <a16:colId xmlns:a16="http://schemas.microsoft.com/office/drawing/2014/main" val="1532478993"/>
                    </a:ext>
                  </a:extLst>
                </a:gridCol>
              </a:tblGrid>
              <a:tr h="699163">
                <a:tc>
                  <a:txBody>
                    <a:bodyPr/>
                    <a:lstStyle/>
                    <a:p>
                      <a:pPr>
                        <a:buNone/>
                      </a:pPr>
                      <a:r>
                        <a:rPr lang="en-US" sz="2400" b="1" kern="0" dirty="0">
                          <a:solidFill>
                            <a:srgbClr val="000000"/>
                          </a:solidFill>
                          <a:effectLst/>
                          <a:latin typeface="Calibri"/>
                          <a:ea typeface="Times New Roman" panose="02020603050405020304" pitchFamily="18" charset="0"/>
                        </a:rPr>
                        <a:t>Model</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r>
                        <a:rPr lang="en-US" sz="2400" b="1" kern="0" dirty="0">
                          <a:solidFill>
                            <a:srgbClr val="000000"/>
                          </a:solidFill>
                          <a:effectLst/>
                          <a:latin typeface="Calibri"/>
                          <a:ea typeface="Times New Roman" panose="02020603050405020304" pitchFamily="18" charset="0"/>
                        </a:rPr>
                        <a:t>HIVST distributed</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r>
                        <a:rPr lang="en-US" sz="2400" kern="0" dirty="0">
                          <a:solidFill>
                            <a:srgbClr val="000000"/>
                          </a:solidFill>
                          <a:effectLst/>
                          <a:latin typeface="Calibri"/>
                          <a:ea typeface="Times New Roman" panose="02020603050405020304" pitchFamily="18" charset="0"/>
                        </a:rPr>
                        <a:t>%</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278614"/>
                  </a:ext>
                </a:extLst>
              </a:tr>
              <a:tr h="540263">
                <a:tc>
                  <a:txBody>
                    <a:bodyPr/>
                    <a:lstStyle/>
                    <a:p>
                      <a:pPr>
                        <a:buNone/>
                      </a:pPr>
                      <a:r>
                        <a:rPr lang="en-US" sz="2400" kern="0" dirty="0">
                          <a:solidFill>
                            <a:srgbClr val="000000"/>
                          </a:solidFill>
                          <a:effectLst/>
                          <a:latin typeface="Calibri"/>
                          <a:ea typeface="Times New Roman" panose="02020603050405020304" pitchFamily="18" charset="0"/>
                        </a:rPr>
                        <a:t>Community Based</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en-US" sz="2400" kern="0" dirty="0">
                          <a:solidFill>
                            <a:srgbClr val="000000"/>
                          </a:solidFill>
                          <a:effectLst/>
                          <a:latin typeface="Calibri"/>
                          <a:ea typeface="Times New Roman" panose="02020603050405020304" pitchFamily="18" charset="0"/>
                        </a:rPr>
                        <a:t>2619</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en-US" sz="2400" kern="0" dirty="0">
                          <a:solidFill>
                            <a:srgbClr val="000000"/>
                          </a:solidFill>
                          <a:effectLst/>
                          <a:latin typeface="Calibri"/>
                          <a:ea typeface="Times New Roman" panose="02020603050405020304" pitchFamily="18" charset="0"/>
                        </a:rPr>
                        <a:t>3%</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1594858"/>
                  </a:ext>
                </a:extLst>
              </a:tr>
              <a:tr h="540263">
                <a:tc>
                  <a:txBody>
                    <a:bodyPr/>
                    <a:lstStyle/>
                    <a:p>
                      <a:pPr>
                        <a:buNone/>
                      </a:pPr>
                      <a:r>
                        <a:rPr lang="en-US" sz="2400" kern="0" dirty="0">
                          <a:solidFill>
                            <a:srgbClr val="000000"/>
                          </a:solidFill>
                          <a:effectLst/>
                          <a:latin typeface="Calibri"/>
                          <a:ea typeface="Times New Roman" panose="02020603050405020304" pitchFamily="18" charset="0"/>
                        </a:rPr>
                        <a:t>Key Population</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en-US" sz="2400" kern="0" dirty="0">
                          <a:solidFill>
                            <a:srgbClr val="000000"/>
                          </a:solidFill>
                          <a:effectLst/>
                          <a:latin typeface="Calibri"/>
                          <a:ea typeface="Times New Roman" panose="02020603050405020304" pitchFamily="18" charset="0"/>
                        </a:rPr>
                        <a:t>99502</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en-US" sz="2400" kern="0" dirty="0">
                          <a:solidFill>
                            <a:srgbClr val="000000"/>
                          </a:solidFill>
                          <a:effectLst/>
                          <a:latin typeface="Calibri"/>
                          <a:ea typeface="Times New Roman" panose="02020603050405020304" pitchFamily="18" charset="0"/>
                        </a:rPr>
                        <a:t>95%</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0243585"/>
                  </a:ext>
                </a:extLst>
              </a:tr>
              <a:tr h="540263">
                <a:tc>
                  <a:txBody>
                    <a:bodyPr/>
                    <a:lstStyle/>
                    <a:p>
                      <a:pPr>
                        <a:buNone/>
                      </a:pPr>
                      <a:r>
                        <a:rPr lang="en-US" sz="2400" kern="0" dirty="0">
                          <a:solidFill>
                            <a:srgbClr val="000000"/>
                          </a:solidFill>
                          <a:effectLst/>
                          <a:latin typeface="Calibri"/>
                          <a:ea typeface="Times New Roman" panose="02020603050405020304" pitchFamily="18" charset="0"/>
                        </a:rPr>
                        <a:t>Private Sector</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en-US" sz="2400" kern="0" dirty="0">
                          <a:solidFill>
                            <a:srgbClr val="000000"/>
                          </a:solidFill>
                          <a:effectLst/>
                          <a:latin typeface="Calibri"/>
                          <a:ea typeface="Times New Roman" panose="02020603050405020304" pitchFamily="18" charset="0"/>
                        </a:rPr>
                        <a:t>1880</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en-US" sz="2400" kern="0" dirty="0">
                          <a:solidFill>
                            <a:srgbClr val="000000"/>
                          </a:solidFill>
                          <a:effectLst/>
                          <a:latin typeface="Calibri"/>
                          <a:ea typeface="Times New Roman" panose="02020603050405020304" pitchFamily="18" charset="0"/>
                        </a:rPr>
                        <a:t>1.8%</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1869567"/>
                  </a:ext>
                </a:extLst>
              </a:tr>
              <a:tr h="540263">
                <a:tc>
                  <a:txBody>
                    <a:bodyPr/>
                    <a:lstStyle/>
                    <a:p>
                      <a:pPr>
                        <a:buNone/>
                      </a:pPr>
                      <a:r>
                        <a:rPr lang="en-US" sz="2400" kern="0" dirty="0">
                          <a:solidFill>
                            <a:srgbClr val="000000"/>
                          </a:solidFill>
                          <a:effectLst/>
                          <a:latin typeface="Calibri"/>
                          <a:ea typeface="Times New Roman" panose="02020603050405020304" pitchFamily="18" charset="0"/>
                        </a:rPr>
                        <a:t>Public Sector Facility</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en-US" sz="2400" kern="0" dirty="0">
                          <a:solidFill>
                            <a:srgbClr val="000000"/>
                          </a:solidFill>
                          <a:effectLst/>
                          <a:latin typeface="Calibri"/>
                          <a:ea typeface="Times New Roman" panose="02020603050405020304" pitchFamily="18" charset="0"/>
                        </a:rPr>
                        <a:t>738</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buNone/>
                      </a:pPr>
                      <a:r>
                        <a:rPr lang="en-US" sz="2400" kern="0" dirty="0">
                          <a:solidFill>
                            <a:srgbClr val="000000"/>
                          </a:solidFill>
                          <a:effectLst/>
                          <a:latin typeface="Calibri"/>
                          <a:ea typeface="Times New Roman" panose="02020603050405020304" pitchFamily="18" charset="0"/>
                        </a:rPr>
                        <a:t>0.2%</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590935"/>
                  </a:ext>
                </a:extLst>
              </a:tr>
              <a:tr h="985184">
                <a:tc>
                  <a:txBody>
                    <a:bodyPr/>
                    <a:lstStyle/>
                    <a:p>
                      <a:pPr>
                        <a:buNone/>
                      </a:pPr>
                      <a:r>
                        <a:rPr lang="en-US" sz="2400" b="1" kern="0" dirty="0">
                          <a:solidFill>
                            <a:srgbClr val="000000"/>
                          </a:solidFill>
                          <a:effectLst/>
                          <a:latin typeface="Calibri"/>
                          <a:ea typeface="Times New Roman" panose="02020603050405020304" pitchFamily="18" charset="0"/>
                        </a:rPr>
                        <a:t>Grand Total</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buNone/>
                      </a:pPr>
                      <a:r>
                        <a:rPr lang="en-US" sz="2400" b="1" kern="0" dirty="0">
                          <a:solidFill>
                            <a:srgbClr val="000000"/>
                          </a:solidFill>
                          <a:effectLst/>
                          <a:latin typeface="Calibri"/>
                          <a:ea typeface="Times New Roman" panose="02020603050405020304" pitchFamily="18" charset="0"/>
                        </a:rPr>
                        <a:t>104739</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buNone/>
                      </a:pPr>
                      <a:r>
                        <a:rPr lang="en-US" sz="2400" kern="0" dirty="0">
                          <a:solidFill>
                            <a:srgbClr val="000000"/>
                          </a:solidFill>
                          <a:effectLst/>
                          <a:latin typeface="Calibri"/>
                          <a:ea typeface="Times New Roman" panose="02020603050405020304" pitchFamily="18" charset="0"/>
                        </a:rPr>
                        <a:t>100%</a:t>
                      </a:r>
                      <a:endParaRPr lang="en-US" sz="24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5107613"/>
                  </a:ext>
                </a:extLst>
              </a:tr>
            </a:tbl>
          </a:graphicData>
        </a:graphic>
      </p:graphicFrame>
    </p:spTree>
    <p:extLst>
      <p:ext uri="{BB962C8B-B14F-4D97-AF65-F5344CB8AC3E}">
        <p14:creationId xmlns:p14="http://schemas.microsoft.com/office/powerpoint/2010/main" val="386275992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BF6FDB-F0B9-CF87-AA8E-A6855CD29A4A}"/>
              </a:ext>
            </a:extLst>
          </p:cNvPr>
          <p:cNvSpPr>
            <a:spLocks noGrp="1"/>
          </p:cNvSpPr>
          <p:nvPr>
            <p:ph type="pic" sz="quarter" idx="14"/>
          </p:nvPr>
        </p:nvSpPr>
        <p:spPr>
          <a:xfrm>
            <a:off x="6624731" y="1567543"/>
            <a:ext cx="5437186" cy="4418747"/>
          </a:xfrm>
        </p:spPr>
        <p:txBody>
          <a:bodyPr/>
          <a:lstStyle/>
          <a:p>
            <a:endParaRPr lang="en-US"/>
          </a:p>
        </p:txBody>
      </p:sp>
      <p:sp>
        <p:nvSpPr>
          <p:cNvPr id="4" name="Title 3">
            <a:extLst>
              <a:ext uri="{FF2B5EF4-FFF2-40B4-BE49-F238E27FC236}">
                <a16:creationId xmlns:a16="http://schemas.microsoft.com/office/drawing/2014/main" id="{00E55A90-4EFA-737D-D7E1-3D00B237A14E}"/>
              </a:ext>
            </a:extLst>
          </p:cNvPr>
          <p:cNvSpPr>
            <a:spLocks noGrp="1"/>
          </p:cNvSpPr>
          <p:nvPr>
            <p:ph type="title"/>
          </p:nvPr>
        </p:nvSpPr>
        <p:spPr>
          <a:xfrm>
            <a:off x="2205126" y="383400"/>
            <a:ext cx="6062975" cy="976620"/>
          </a:xfrm>
        </p:spPr>
        <p:txBody>
          <a:bodyPr>
            <a:normAutofit/>
          </a:bodyPr>
          <a:lstStyle/>
          <a:p>
            <a:r>
              <a:rPr lang="en-GB" sz="4000" b="1" dirty="0">
                <a:latin typeface="Arial"/>
                <a:cs typeface="Arial"/>
              </a:rPr>
              <a:t>Conclusion </a:t>
            </a:r>
          </a:p>
        </p:txBody>
      </p:sp>
      <p:sp>
        <p:nvSpPr>
          <p:cNvPr id="5" name="Content Placeholder 1">
            <a:extLst>
              <a:ext uri="{FF2B5EF4-FFF2-40B4-BE49-F238E27FC236}">
                <a16:creationId xmlns:a16="http://schemas.microsoft.com/office/drawing/2014/main" id="{626C5AA9-C868-2B5D-4006-4467E630B00B}"/>
              </a:ext>
            </a:extLst>
          </p:cNvPr>
          <p:cNvSpPr>
            <a:spLocks noGrp="1"/>
          </p:cNvSpPr>
          <p:nvPr>
            <p:ph type="body" sz="quarter" idx="13"/>
          </p:nvPr>
        </p:nvSpPr>
        <p:spPr>
          <a:xfrm>
            <a:off x="348342" y="1565184"/>
            <a:ext cx="6261424" cy="4570043"/>
          </a:xfrm>
        </p:spPr>
        <p:txBody>
          <a:bodyPr>
            <a:noAutofit/>
          </a:bodyPr>
          <a:lstStyle/>
          <a:p>
            <a:pPr marL="1028700" lvl="1" indent="-342900">
              <a:buFont typeface="Wingdings" panose="020B0604020202020204" pitchFamily="34" charset="0"/>
              <a:buChar char="Ø"/>
            </a:pPr>
            <a:r>
              <a:rPr lang="en-US" sz="2000" dirty="0">
                <a:solidFill>
                  <a:srgbClr val="7030A0"/>
                </a:solidFill>
                <a:ea typeface="+mn-lt"/>
                <a:cs typeface="+mn-lt"/>
              </a:rPr>
              <a:t>Engaging peer supporters and facility-based supervisors who are trusted within key population (KP) communities—and equipping them with training in HIV stigma reduction counseling—was essential in building a foundation of trust that enabled effective follow-up and linkage to care. </a:t>
            </a:r>
            <a:endParaRPr lang="en-US" sz="2000">
              <a:solidFill>
                <a:srgbClr val="7030A0"/>
              </a:solidFill>
              <a:latin typeface="Arial" panose="020B0604020202020204" pitchFamily="34" charset="0"/>
              <a:ea typeface="+mn-lt"/>
              <a:cs typeface="Arial" panose="020B0604020202020204" pitchFamily="34" charset="0"/>
            </a:endParaRPr>
          </a:p>
          <a:p>
            <a:pPr marL="1028700" lvl="1" indent="-342900">
              <a:buFont typeface="Wingdings" panose="020B0604020202020204" pitchFamily="34" charset="0"/>
              <a:buChar char="Ø"/>
            </a:pPr>
            <a:r>
              <a:rPr lang="en-US" sz="2000" dirty="0">
                <a:solidFill>
                  <a:srgbClr val="7030A0"/>
                </a:solidFill>
                <a:ea typeface="+mn-lt"/>
                <a:cs typeface="+mn-lt"/>
              </a:rPr>
              <a:t>Additionally, leveraging technology and social media for counseling and follow-up provided enhanced privacy, which contributed to improved follow-up and linkage outcomes.</a:t>
            </a:r>
            <a:endParaRPr lang="en-US" sz="2000" b="0" i="0">
              <a:solidFill>
                <a:srgbClr val="7030A0"/>
              </a:solidFill>
              <a:effectLst/>
              <a:latin typeface="Arial" panose="020B0604020202020204" pitchFamily="34" charset="0"/>
              <a:cs typeface="Arial" panose="020B0604020202020204" pitchFamily="34" charset="0"/>
            </a:endParaRPr>
          </a:p>
        </p:txBody>
      </p:sp>
      <p:pic>
        <p:nvPicPr>
          <p:cNvPr id="6" name="Picture 5" descr="A group of people standing around a table&#10;&#10;Description automatically generated">
            <a:extLst>
              <a:ext uri="{FF2B5EF4-FFF2-40B4-BE49-F238E27FC236}">
                <a16:creationId xmlns:a16="http://schemas.microsoft.com/office/drawing/2014/main" id="{9245ABBA-96F2-4B49-FAC9-C34DBD4DDD88}"/>
              </a:ext>
            </a:extLst>
          </p:cNvPr>
          <p:cNvPicPr>
            <a:picLocks noChangeAspect="1"/>
          </p:cNvPicPr>
          <p:nvPr/>
        </p:nvPicPr>
        <p:blipFill>
          <a:blip r:embed="rId3"/>
          <a:stretch>
            <a:fillRect/>
          </a:stretch>
        </p:blipFill>
        <p:spPr>
          <a:xfrm>
            <a:off x="7023033" y="1782206"/>
            <a:ext cx="4640580" cy="3818720"/>
          </a:xfrm>
          <a:prstGeom prst="rect">
            <a:avLst/>
          </a:prstGeom>
        </p:spPr>
      </p:pic>
      <p:sp>
        <p:nvSpPr>
          <p:cNvPr id="7" name="TextBox 6">
            <a:extLst>
              <a:ext uri="{FF2B5EF4-FFF2-40B4-BE49-F238E27FC236}">
                <a16:creationId xmlns:a16="http://schemas.microsoft.com/office/drawing/2014/main" id="{E213FBD1-C1DE-6D40-3B24-544423EDF438}"/>
              </a:ext>
            </a:extLst>
          </p:cNvPr>
          <p:cNvSpPr txBox="1"/>
          <p:nvPr/>
        </p:nvSpPr>
        <p:spPr>
          <a:xfrm>
            <a:off x="6706146" y="5641318"/>
            <a:ext cx="5355771" cy="246221"/>
          </a:xfrm>
          <a:prstGeom prst="rect">
            <a:avLst/>
          </a:prstGeom>
          <a:noFill/>
        </p:spPr>
        <p:txBody>
          <a:bodyPr wrap="square" rtlCol="0">
            <a:spAutoFit/>
          </a:bodyPr>
          <a:lstStyle/>
          <a:p>
            <a:r>
              <a:rPr lang="en-US" sz="1000" i="1" dirty="0">
                <a:solidFill>
                  <a:schemeClr val="bg1"/>
                </a:solidFill>
              </a:rPr>
              <a:t>Peer supporters distributing HIVST. Photo credit: Justine Tumusiime/PATH</a:t>
            </a:r>
          </a:p>
        </p:txBody>
      </p:sp>
    </p:spTree>
    <p:extLst>
      <p:ext uri="{BB962C8B-B14F-4D97-AF65-F5344CB8AC3E}">
        <p14:creationId xmlns:p14="http://schemas.microsoft.com/office/powerpoint/2010/main" val="2039323339"/>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BB6B-C2AF-C78D-2F4F-981FE7A3ACA6}"/>
            </a:ext>
          </a:extLst>
        </p:cNvPr>
        <p:cNvGrpSpPr/>
        <p:nvPr/>
      </p:nvGrpSpPr>
      <p:grpSpPr>
        <a:xfrm>
          <a:off x="0" y="0"/>
          <a:ext cx="0" cy="0"/>
          <a:chOff x="0" y="0"/>
          <a:chExt cx="0" cy="0"/>
        </a:xfrm>
      </p:grpSpPr>
      <p:pic>
        <p:nvPicPr>
          <p:cNvPr id="2" name="Picture Placeholder 1" descr="A group of people posing for a photo&#10;&#10;AI-generated content may be incorrect.">
            <a:extLst>
              <a:ext uri="{FF2B5EF4-FFF2-40B4-BE49-F238E27FC236}">
                <a16:creationId xmlns:a16="http://schemas.microsoft.com/office/drawing/2014/main" id="{FE59B5A1-C78C-4A9D-F7E6-B97C7D21AA66}"/>
              </a:ext>
            </a:extLst>
          </p:cNvPr>
          <p:cNvPicPr>
            <a:picLocks noGrp="1" noChangeAspect="1"/>
          </p:cNvPicPr>
          <p:nvPr>
            <p:ph type="pic" sz="quarter" idx="14"/>
          </p:nvPr>
        </p:nvPicPr>
        <p:blipFill>
          <a:blip r:embed="rId2"/>
          <a:srcRect l="3866" r="3866"/>
          <a:stretch/>
        </p:blipFill>
        <p:spPr>
          <a:xfrm>
            <a:off x="6881906" y="1718922"/>
            <a:ext cx="5437186" cy="4077889"/>
          </a:xfrm>
          <a:prstGeom prst="rect">
            <a:avLst/>
          </a:prstGeom>
          <a:solidFill>
            <a:srgbClr val="CC0022"/>
          </a:solidFill>
        </p:spPr>
      </p:pic>
      <p:sp>
        <p:nvSpPr>
          <p:cNvPr id="4" name="Title 3">
            <a:extLst>
              <a:ext uri="{FF2B5EF4-FFF2-40B4-BE49-F238E27FC236}">
                <a16:creationId xmlns:a16="http://schemas.microsoft.com/office/drawing/2014/main" id="{D30DFF0F-6CE6-64F8-D0C9-379DE66F04D2}"/>
              </a:ext>
            </a:extLst>
          </p:cNvPr>
          <p:cNvSpPr>
            <a:spLocks noGrp="1"/>
          </p:cNvSpPr>
          <p:nvPr>
            <p:ph type="title"/>
          </p:nvPr>
        </p:nvSpPr>
        <p:spPr>
          <a:xfrm>
            <a:off x="2205126" y="383400"/>
            <a:ext cx="6062975" cy="976620"/>
          </a:xfrm>
        </p:spPr>
        <p:txBody>
          <a:bodyPr>
            <a:normAutofit/>
          </a:bodyPr>
          <a:lstStyle/>
          <a:p>
            <a:r>
              <a:rPr lang="en-GB" sz="4000" b="1" dirty="0">
                <a:latin typeface="Arial"/>
                <a:cs typeface="Arial"/>
              </a:rPr>
              <a:t>Recommendations</a:t>
            </a:r>
          </a:p>
        </p:txBody>
      </p:sp>
      <p:sp>
        <p:nvSpPr>
          <p:cNvPr id="5" name="Content Placeholder 1">
            <a:extLst>
              <a:ext uri="{FF2B5EF4-FFF2-40B4-BE49-F238E27FC236}">
                <a16:creationId xmlns:a16="http://schemas.microsoft.com/office/drawing/2014/main" id="{47B63434-79CD-9A48-A3E0-26954447BBDD}"/>
              </a:ext>
            </a:extLst>
          </p:cNvPr>
          <p:cNvSpPr>
            <a:spLocks noGrp="1"/>
          </p:cNvSpPr>
          <p:nvPr>
            <p:ph type="body" sz="quarter" idx="13"/>
          </p:nvPr>
        </p:nvSpPr>
        <p:spPr>
          <a:xfrm>
            <a:off x="434606" y="1708958"/>
            <a:ext cx="6261424" cy="4570043"/>
          </a:xfrm>
        </p:spPr>
        <p:txBody>
          <a:bodyPr>
            <a:noAutofit/>
          </a:bodyPr>
          <a:lstStyle/>
          <a:p>
            <a:pPr marL="457200" indent="-457200">
              <a:buFont typeface="Wingdings" panose="020B0604020202020204" pitchFamily="34" charset="0"/>
              <a:buChar char="v"/>
            </a:pPr>
            <a:r>
              <a:rPr lang="en-US" sz="2800" dirty="0">
                <a:solidFill>
                  <a:srgbClr val="7030A0"/>
                </a:solidFill>
                <a:ea typeface="+mn-lt"/>
                <a:cs typeface="+mn-lt"/>
              </a:rPr>
              <a:t>Strengthen Community-Based Support Systems.</a:t>
            </a:r>
            <a:endParaRPr lang="en-US" sz="2800">
              <a:solidFill>
                <a:srgbClr val="7030A0"/>
              </a:solidFill>
              <a:ea typeface="+mn-lt"/>
              <a:cs typeface="+mn-lt"/>
            </a:endParaRPr>
          </a:p>
          <a:p>
            <a:pPr marL="457200" indent="-457200">
              <a:buFont typeface="Wingdings" panose="020B0604020202020204" pitchFamily="34" charset="0"/>
              <a:buChar char="v"/>
            </a:pPr>
            <a:r>
              <a:rPr lang="en-US" sz="2800" dirty="0">
                <a:solidFill>
                  <a:srgbClr val="7030A0"/>
                </a:solidFill>
                <a:ea typeface="+mn-lt"/>
                <a:cs typeface="+mn-lt"/>
              </a:rPr>
              <a:t>Prioritize Trust-Building Interventions</a:t>
            </a:r>
            <a:endParaRPr lang="en-US" sz="2800">
              <a:solidFill>
                <a:srgbClr val="7030A0"/>
              </a:solidFill>
              <a:ea typeface="+mn-lt"/>
              <a:cs typeface="+mn-lt"/>
            </a:endParaRPr>
          </a:p>
          <a:p>
            <a:pPr marL="457200" indent="-457200">
              <a:buFont typeface="Wingdings" panose="020B0604020202020204" pitchFamily="34" charset="0"/>
              <a:buChar char="v"/>
            </a:pPr>
            <a:r>
              <a:rPr lang="en-US" sz="2800" dirty="0">
                <a:solidFill>
                  <a:srgbClr val="7030A0"/>
                </a:solidFill>
                <a:ea typeface="+mn-lt"/>
                <a:cs typeface="+mn-lt"/>
              </a:rPr>
              <a:t>Integrate Technology and Social Media into HIV Services</a:t>
            </a:r>
          </a:p>
          <a:p>
            <a:pPr marL="457200" indent="-457200">
              <a:buFont typeface="Wingdings" panose="020B0604020202020204" pitchFamily="34" charset="0"/>
              <a:buChar char="v"/>
            </a:pPr>
            <a:r>
              <a:rPr lang="en-US" sz="2800" dirty="0">
                <a:solidFill>
                  <a:srgbClr val="7030A0"/>
                </a:solidFill>
                <a:ea typeface="+mn-lt"/>
                <a:cs typeface="+mn-lt"/>
              </a:rPr>
              <a:t>Enhance Privacy and Confidentiality Measures</a:t>
            </a:r>
            <a:endParaRPr lang="en-US" sz="2800">
              <a:solidFill>
                <a:srgbClr val="7030A0"/>
              </a:solidFill>
              <a:ea typeface="Verdana"/>
            </a:endParaRPr>
          </a:p>
          <a:p>
            <a:pPr marL="1028700" lvl="1" indent="-342900">
              <a:buFont typeface="Wingdings" panose="020B0604020202020204" pitchFamily="34" charset="0"/>
              <a:buChar char="Ø"/>
            </a:pPr>
            <a:endParaRPr lang="en-US" sz="2800" b="0" i="0" dirty="0">
              <a:solidFill>
                <a:srgbClr val="7030A0"/>
              </a:solidFill>
              <a:effectLst/>
              <a:latin typeface="Verdana"/>
              <a:ea typeface="Verdana"/>
              <a:cs typeface="Arial" panose="020B0604020202020204" pitchFamily="34" charset="0"/>
            </a:endParaRPr>
          </a:p>
        </p:txBody>
      </p:sp>
      <p:sp>
        <p:nvSpPr>
          <p:cNvPr id="7" name="TextBox 6">
            <a:extLst>
              <a:ext uri="{FF2B5EF4-FFF2-40B4-BE49-F238E27FC236}">
                <a16:creationId xmlns:a16="http://schemas.microsoft.com/office/drawing/2014/main" id="{009DA38D-3996-5777-A387-D9B3160DEB6F}"/>
              </a:ext>
            </a:extLst>
          </p:cNvPr>
          <p:cNvSpPr txBox="1"/>
          <p:nvPr/>
        </p:nvSpPr>
        <p:spPr>
          <a:xfrm>
            <a:off x="6706146" y="5641318"/>
            <a:ext cx="5355771" cy="246221"/>
          </a:xfrm>
          <a:prstGeom prst="rect">
            <a:avLst/>
          </a:prstGeom>
          <a:noFill/>
        </p:spPr>
        <p:txBody>
          <a:bodyPr wrap="square" rtlCol="0">
            <a:spAutoFit/>
          </a:bodyPr>
          <a:lstStyle/>
          <a:p>
            <a:r>
              <a:rPr lang="en-US" sz="1000" i="1" dirty="0">
                <a:solidFill>
                  <a:schemeClr val="bg1"/>
                </a:solidFill>
              </a:rPr>
              <a:t>Peer supporters distributing HIVST. Photo credit: Justine Tumusiime/PATH</a:t>
            </a:r>
          </a:p>
        </p:txBody>
      </p:sp>
    </p:spTree>
    <p:extLst>
      <p:ext uri="{BB962C8B-B14F-4D97-AF65-F5344CB8AC3E}">
        <p14:creationId xmlns:p14="http://schemas.microsoft.com/office/powerpoint/2010/main" val="200075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0D3C-EC3B-FD08-66BD-C819CF440EF8}"/>
              </a:ext>
            </a:extLst>
          </p:cNvPr>
          <p:cNvSpPr>
            <a:spLocks noGrp="1"/>
          </p:cNvSpPr>
          <p:nvPr>
            <p:ph type="title"/>
          </p:nvPr>
        </p:nvSpPr>
        <p:spPr>
          <a:xfrm>
            <a:off x="4714596" y="662514"/>
            <a:ext cx="7632700" cy="1164191"/>
          </a:xfrm>
        </p:spPr>
        <p:txBody>
          <a:bodyPr>
            <a:normAutofit/>
          </a:bodyPr>
          <a:lstStyle/>
          <a:p>
            <a:r>
              <a:rPr lang="en-US" sz="3600" dirty="0">
                <a:latin typeface="Arial" panose="020B0604020202020204" pitchFamily="34" charset="0"/>
                <a:cs typeface="Arial" panose="020B0604020202020204" pitchFamily="34" charset="0"/>
              </a:rPr>
              <a:t>Acknowledgements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CDDD37B-17B4-B727-D686-8000E1651BA3}"/>
              </a:ext>
            </a:extLst>
          </p:cNvPr>
          <p:cNvSpPr txBox="1">
            <a:spLocks/>
          </p:cNvSpPr>
          <p:nvPr/>
        </p:nvSpPr>
        <p:spPr>
          <a:xfrm>
            <a:off x="4116391" y="1680124"/>
            <a:ext cx="6712030" cy="4531360"/>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pPr>
            <a:r>
              <a:rPr lang="en-US" sz="1600" dirty="0">
                <a:latin typeface="Arial" panose="020B0604020202020204" pitchFamily="34" charset="0"/>
                <a:cs typeface="Arial" panose="020B0604020202020204" pitchFamily="34" charset="0"/>
              </a:rPr>
              <a:t>Uganda Ministry of Health</a:t>
            </a:r>
          </a:p>
          <a:p>
            <a:pPr marL="285750" indent="-285750">
              <a:lnSpc>
                <a:spcPct val="150000"/>
              </a:lnSpc>
            </a:pPr>
            <a:r>
              <a:rPr lang="en-US" sz="1600" dirty="0" err="1">
                <a:latin typeface="Arial" panose="020B0604020202020204" pitchFamily="34" charset="0"/>
                <a:cs typeface="Arial" panose="020B0604020202020204" pitchFamily="34" charset="0"/>
              </a:rPr>
              <a:t>Unitaid</a:t>
            </a:r>
            <a:endParaRPr lang="en-US" sz="1600" dirty="0">
              <a:latin typeface="Arial" panose="020B0604020202020204" pitchFamily="34" charset="0"/>
              <a:cs typeface="Arial" panose="020B0604020202020204" pitchFamily="34" charset="0"/>
            </a:endParaRPr>
          </a:p>
          <a:p>
            <a:pPr marL="285750" indent="-285750">
              <a:lnSpc>
                <a:spcPct val="150000"/>
              </a:lnSpc>
            </a:pPr>
            <a:r>
              <a:rPr lang="en-US" sz="1600" dirty="0">
                <a:latin typeface="Arial" panose="020B0604020202020204" pitchFamily="34" charset="0"/>
                <a:cs typeface="Arial" panose="020B0604020202020204" pitchFamily="34" charset="0"/>
              </a:rPr>
              <a:t>Population Services International</a:t>
            </a:r>
          </a:p>
          <a:p>
            <a:pPr marL="285750" indent="-285750">
              <a:lnSpc>
                <a:spcPct val="150000"/>
              </a:lnSpc>
            </a:pPr>
            <a:r>
              <a:rPr lang="en-US" sz="1600" dirty="0">
                <a:latin typeface="Arial" panose="020B0604020202020204" pitchFamily="34" charset="0"/>
                <a:cs typeface="Arial" panose="020B0604020202020204" pitchFamily="34" charset="0"/>
              </a:rPr>
              <a:t>STAR-III project partners and PATH staff</a:t>
            </a:r>
          </a:p>
          <a:p>
            <a:pPr marL="285750" indent="-285750">
              <a:lnSpc>
                <a:spcPct val="150000"/>
              </a:lnSpc>
            </a:pPr>
            <a:r>
              <a:rPr lang="en-US" sz="1600" dirty="0">
                <a:latin typeface="Arial" panose="020B0604020202020204" pitchFamily="34" charset="0"/>
                <a:cs typeface="Arial" panose="020B0604020202020204" pitchFamily="34" charset="0"/>
              </a:rPr>
              <a:t>Key population peer distributors</a:t>
            </a:r>
          </a:p>
          <a:p>
            <a:pPr marL="285750" indent="-285750">
              <a:lnSpc>
                <a:spcPct val="150000"/>
              </a:lnSpc>
            </a:pPr>
            <a:r>
              <a:rPr lang="en-US" sz="1600" dirty="0">
                <a:latin typeface="Arial" panose="020B0604020202020204" pitchFamily="34" charset="0"/>
                <a:cs typeface="Arial" panose="020B0604020202020204" pitchFamily="34" charset="0"/>
              </a:rPr>
              <a:t>Most At Risk Population (MARPI)</a:t>
            </a:r>
          </a:p>
        </p:txBody>
      </p:sp>
      <p:grpSp>
        <p:nvGrpSpPr>
          <p:cNvPr id="11" name="Group 10">
            <a:extLst>
              <a:ext uri="{FF2B5EF4-FFF2-40B4-BE49-F238E27FC236}">
                <a16:creationId xmlns:a16="http://schemas.microsoft.com/office/drawing/2014/main" id="{5523B335-638A-485C-64DB-557D5B31321C}"/>
              </a:ext>
            </a:extLst>
          </p:cNvPr>
          <p:cNvGrpSpPr/>
          <p:nvPr/>
        </p:nvGrpSpPr>
        <p:grpSpPr>
          <a:xfrm>
            <a:off x="4116391" y="5765549"/>
            <a:ext cx="7146291" cy="540006"/>
            <a:chOff x="3688700" y="5681281"/>
            <a:chExt cx="7146291" cy="540006"/>
          </a:xfrm>
        </p:grpSpPr>
        <p:pic>
          <p:nvPicPr>
            <p:cNvPr id="12" name="Picture 11" descr="291663LOGO-1.jpeg">
              <a:extLst>
                <a:ext uri="{FF2B5EF4-FFF2-40B4-BE49-F238E27FC236}">
                  <a16:creationId xmlns:a16="http://schemas.microsoft.com/office/drawing/2014/main" id="{EED3BD0E-41BA-0360-6C9F-8BFEAEB393F9}"/>
                </a:ext>
              </a:extLst>
            </p:cNvPr>
            <p:cNvPicPr/>
            <p:nvPr/>
          </p:nvPicPr>
          <p:blipFill rotWithShape="1">
            <a:blip r:embed="rId3" cstate="email">
              <a:extLst>
                <a:ext uri="{28A0092B-C50C-407E-A947-70E740481C1C}">
                  <a14:useLocalDpi xmlns:a14="http://schemas.microsoft.com/office/drawing/2010/main"/>
                </a:ext>
              </a:extLst>
            </a:blip>
            <a:srcRect t="4895" b="1"/>
            <a:stretch/>
          </p:blipFill>
          <p:spPr bwMode="auto">
            <a:xfrm>
              <a:off x="3688700" y="5708672"/>
              <a:ext cx="716206" cy="512615"/>
            </a:xfrm>
            <a:prstGeom prst="rect">
              <a:avLst/>
            </a:prstGeom>
            <a:noFill/>
            <a:ln>
              <a:noFill/>
            </a:ln>
          </p:spPr>
        </p:pic>
        <p:pic>
          <p:nvPicPr>
            <p:cNvPr id="13" name="Picture 12" descr="A picture containing logo&#10;&#10;Description automatically generated">
              <a:extLst>
                <a:ext uri="{FF2B5EF4-FFF2-40B4-BE49-F238E27FC236}">
                  <a16:creationId xmlns:a16="http://schemas.microsoft.com/office/drawing/2014/main" id="{D16E2741-8F0F-9BAD-54AF-905DE091491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05920" y="5830348"/>
              <a:ext cx="1049523" cy="242883"/>
            </a:xfrm>
            <a:prstGeom prst="rect">
              <a:avLst/>
            </a:prstGeom>
          </p:spPr>
        </p:pic>
        <p:pic>
          <p:nvPicPr>
            <p:cNvPr id="14" name="Picture 13" descr="A picture containing shape, icon&#10;&#10;Description automatically generated">
              <a:extLst>
                <a:ext uri="{FF2B5EF4-FFF2-40B4-BE49-F238E27FC236}">
                  <a16:creationId xmlns:a16="http://schemas.microsoft.com/office/drawing/2014/main" id="{97EDA3C8-EFB6-A2D8-8D8A-46E6A7EA9B7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755311" y="5782990"/>
              <a:ext cx="421591" cy="337598"/>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B4B721AA-C321-7726-6083-F4364692DB0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418197" y="5773144"/>
              <a:ext cx="1294652" cy="347444"/>
            </a:xfrm>
            <a:prstGeom prst="rect">
              <a:avLst/>
            </a:prstGeom>
          </p:spPr>
        </p:pic>
        <p:pic>
          <p:nvPicPr>
            <p:cNvPr id="16" name="Picture 15" descr="ILO | UNGIS">
              <a:extLst>
                <a:ext uri="{FF2B5EF4-FFF2-40B4-BE49-F238E27FC236}">
                  <a16:creationId xmlns:a16="http://schemas.microsoft.com/office/drawing/2014/main" id="{BFFFAB1D-A09B-9DFB-D2FC-71587B948C5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0525" y="5696194"/>
              <a:ext cx="621261" cy="497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3032F63-2DF6-C198-97B7-325E1058B931}"/>
                </a:ext>
              </a:extLst>
            </p:cNvPr>
            <p:cNvPicPr>
              <a:picLocks noChangeAspect="1"/>
            </p:cNvPicPr>
            <p:nvPr/>
          </p:nvPicPr>
          <p:blipFill>
            <a:blip r:embed="rId8"/>
            <a:stretch>
              <a:fillRect/>
            </a:stretch>
          </p:blipFill>
          <p:spPr>
            <a:xfrm>
              <a:off x="9729462" y="5681281"/>
              <a:ext cx="1105529" cy="497488"/>
            </a:xfrm>
            <a:prstGeom prst="rect">
              <a:avLst/>
            </a:prstGeom>
          </p:spPr>
        </p:pic>
        <p:pic>
          <p:nvPicPr>
            <p:cNvPr id="18" name="Picture 17">
              <a:extLst>
                <a:ext uri="{FF2B5EF4-FFF2-40B4-BE49-F238E27FC236}">
                  <a16:creationId xmlns:a16="http://schemas.microsoft.com/office/drawing/2014/main" id="{55668CD4-DB40-3E52-CB80-FAB214D932C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31475" y="5724809"/>
              <a:ext cx="497892" cy="453960"/>
            </a:xfrm>
            <a:prstGeom prst="rect">
              <a:avLst/>
            </a:prstGeom>
            <a:noFill/>
            <a:ln>
              <a:noFill/>
            </a:ln>
          </p:spPr>
        </p:pic>
      </p:grpSp>
    </p:spTree>
    <p:extLst>
      <p:ext uri="{BB962C8B-B14F-4D97-AF65-F5344CB8AC3E}">
        <p14:creationId xmlns:p14="http://schemas.microsoft.com/office/powerpoint/2010/main" val="288003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4116388" y="926852"/>
            <a:ext cx="7357341" cy="2974777"/>
          </a:xfrm>
        </p:spPr>
        <p:txBody>
          <a:bodyPr anchor="ctr" anchorCtr="0">
            <a:noAutofit/>
          </a:bodyPr>
          <a:lstStyle/>
          <a:p>
            <a:r>
              <a:rPr lang="en-GB" sz="3400" noProof="0" dirty="0"/>
              <a:t>Overcoming stigma: Enhancing linkage to care after HIV self-testing among key populations in Uganda</a:t>
            </a:r>
            <a:endParaRPr lang="en-GB" sz="3400"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339589"/>
            <a:ext cx="7357344" cy="433798"/>
          </a:xfrm>
        </p:spPr>
        <p:txBody>
          <a:bodyPr>
            <a:normAutofit fontScale="55000" lnSpcReduction="20000"/>
          </a:bodyPr>
          <a:lstStyle/>
          <a:p>
            <a:r>
              <a:rPr lang="en-US" dirty="0"/>
              <a:t>From distribution to linkage: Strategies to improve HIV self-testing, diagnosis, and care across diverse settings</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a:xfrm>
            <a:off x="4116742" y="3862494"/>
            <a:ext cx="7357344" cy="385199"/>
          </a:xfrm>
        </p:spPr>
        <p:txBody>
          <a:bodyPr/>
          <a:lstStyle/>
          <a:p>
            <a:r>
              <a:rPr lang="en-GB" dirty="0"/>
              <a:t>Justine Tumusiime | Research Scientist | PATH</a:t>
            </a:r>
          </a:p>
        </p:txBody>
      </p:sp>
      <p:grpSp>
        <p:nvGrpSpPr>
          <p:cNvPr id="10" name="Group 9">
            <a:extLst>
              <a:ext uri="{FF2B5EF4-FFF2-40B4-BE49-F238E27FC236}">
                <a16:creationId xmlns:a16="http://schemas.microsoft.com/office/drawing/2014/main" id="{C8D7C623-C8AE-2B06-CB5D-FC2D0067F36B}"/>
              </a:ext>
            </a:extLst>
          </p:cNvPr>
          <p:cNvGrpSpPr/>
          <p:nvPr/>
        </p:nvGrpSpPr>
        <p:grpSpPr>
          <a:xfrm>
            <a:off x="5045709" y="5808067"/>
            <a:ext cx="7146291" cy="540006"/>
            <a:chOff x="3688700" y="5681281"/>
            <a:chExt cx="7146291" cy="540006"/>
          </a:xfrm>
        </p:grpSpPr>
        <p:pic>
          <p:nvPicPr>
            <p:cNvPr id="11" name="Picture 10" descr="291663LOGO-1.jpeg">
              <a:extLst>
                <a:ext uri="{FF2B5EF4-FFF2-40B4-BE49-F238E27FC236}">
                  <a16:creationId xmlns:a16="http://schemas.microsoft.com/office/drawing/2014/main" id="{440A6415-2452-B524-0B13-777C3F44B65A}"/>
                </a:ext>
              </a:extLst>
            </p:cNvPr>
            <p:cNvPicPr/>
            <p:nvPr/>
          </p:nvPicPr>
          <p:blipFill rotWithShape="1">
            <a:blip r:embed="rId2" cstate="email">
              <a:extLst>
                <a:ext uri="{28A0092B-C50C-407E-A947-70E740481C1C}">
                  <a14:useLocalDpi xmlns:a14="http://schemas.microsoft.com/office/drawing/2010/main"/>
                </a:ext>
              </a:extLst>
            </a:blip>
            <a:srcRect t="4895" b="1"/>
            <a:stretch/>
          </p:blipFill>
          <p:spPr bwMode="auto">
            <a:xfrm>
              <a:off x="3688700" y="5708672"/>
              <a:ext cx="716206" cy="512615"/>
            </a:xfrm>
            <a:prstGeom prst="rect">
              <a:avLst/>
            </a:prstGeom>
            <a:noFill/>
            <a:ln>
              <a:noFill/>
            </a:ln>
          </p:spPr>
        </p:pic>
        <p:pic>
          <p:nvPicPr>
            <p:cNvPr id="12" name="Picture 11" descr="A picture containing logo&#10;&#10;Description automatically generated">
              <a:extLst>
                <a:ext uri="{FF2B5EF4-FFF2-40B4-BE49-F238E27FC236}">
                  <a16:creationId xmlns:a16="http://schemas.microsoft.com/office/drawing/2014/main" id="{37FB80E6-1263-A5E0-3A11-6801A0AF6D0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05920" y="5830348"/>
              <a:ext cx="1049523" cy="242883"/>
            </a:xfrm>
            <a:prstGeom prst="rect">
              <a:avLst/>
            </a:prstGeom>
          </p:spPr>
        </p:pic>
        <p:pic>
          <p:nvPicPr>
            <p:cNvPr id="13" name="Picture 12" descr="A picture containing shape, icon&#10;&#10;Description automatically generated">
              <a:extLst>
                <a:ext uri="{FF2B5EF4-FFF2-40B4-BE49-F238E27FC236}">
                  <a16:creationId xmlns:a16="http://schemas.microsoft.com/office/drawing/2014/main" id="{B871A67A-7752-7B45-97BA-1BECB5AEC0E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55311" y="5782990"/>
              <a:ext cx="421591" cy="337598"/>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E9E436FC-CDD2-6FAA-40E0-3E9DA603DEA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418197" y="5773144"/>
              <a:ext cx="1294652" cy="347444"/>
            </a:xfrm>
            <a:prstGeom prst="rect">
              <a:avLst/>
            </a:prstGeom>
          </p:spPr>
        </p:pic>
        <p:pic>
          <p:nvPicPr>
            <p:cNvPr id="15" name="Picture 14" descr="ILO | UNGIS">
              <a:extLst>
                <a:ext uri="{FF2B5EF4-FFF2-40B4-BE49-F238E27FC236}">
                  <a16:creationId xmlns:a16="http://schemas.microsoft.com/office/drawing/2014/main" id="{F96B5887-EC7D-6DA6-D2F8-F624CAEEBB9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0525" y="5696194"/>
              <a:ext cx="621261" cy="497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9F92830-313D-9236-61D7-46102EA64CF0}"/>
                </a:ext>
              </a:extLst>
            </p:cNvPr>
            <p:cNvPicPr>
              <a:picLocks noChangeAspect="1"/>
            </p:cNvPicPr>
            <p:nvPr/>
          </p:nvPicPr>
          <p:blipFill>
            <a:blip r:embed="rId7"/>
            <a:stretch>
              <a:fillRect/>
            </a:stretch>
          </p:blipFill>
          <p:spPr>
            <a:xfrm>
              <a:off x="9729462" y="5681281"/>
              <a:ext cx="1105529" cy="497488"/>
            </a:xfrm>
            <a:prstGeom prst="rect">
              <a:avLst/>
            </a:prstGeom>
          </p:spPr>
        </p:pic>
        <p:pic>
          <p:nvPicPr>
            <p:cNvPr id="18" name="Picture 17">
              <a:extLst>
                <a:ext uri="{FF2B5EF4-FFF2-40B4-BE49-F238E27FC236}">
                  <a16:creationId xmlns:a16="http://schemas.microsoft.com/office/drawing/2014/main" id="{FF0EA79C-913F-C482-14D2-A0825AA5008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31475" y="5724809"/>
              <a:ext cx="497892" cy="453960"/>
            </a:xfrm>
            <a:prstGeom prst="rect">
              <a:avLst/>
            </a:prstGeom>
            <a:noFill/>
            <a:ln>
              <a:noFill/>
            </a:ln>
          </p:spPr>
        </p:pic>
      </p:grpSp>
    </p:spTree>
    <p:extLst>
      <p:ext uri="{BB962C8B-B14F-4D97-AF65-F5344CB8AC3E}">
        <p14:creationId xmlns:p14="http://schemas.microsoft.com/office/powerpoint/2010/main" val="92414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4E5FFE6B-D131-D786-03AC-701185BB5B74}"/>
              </a:ext>
            </a:extLst>
          </p:cNvPr>
          <p:cNvSpPr>
            <a:spLocks noGrp="1" noRot="1" noMove="1" noResize="1" noEditPoints="1" noAdjustHandles="1" noChangeArrowheads="1" noChangeShapeType="1"/>
          </p:cNvSpPr>
          <p:nvPr>
            <p:ph sz="quarter" idx="13"/>
          </p:nvPr>
        </p:nvSpPr>
        <p:spPr>
          <a:xfrm>
            <a:off x="4116387" y="1740957"/>
            <a:ext cx="7632704" cy="4103687"/>
          </a:xfrm>
        </p:spPr>
        <p:txBody>
          <a:bodyPr>
            <a:normAutofit fontScale="85000" lnSpcReduction="10000"/>
          </a:bodyPr>
          <a:lstStyle/>
          <a:p>
            <a:r>
              <a:rPr lang="en-GB" sz="2300" noProof="0" dirty="0">
                <a:solidFill>
                  <a:schemeClr val="tx2"/>
                </a:solidFill>
              </a:rPr>
              <a:t>What is your main question?</a:t>
            </a:r>
            <a:endParaRPr lang="en-GB" sz="2300" dirty="0">
              <a:solidFill>
                <a:schemeClr val="tx2"/>
              </a:solidFill>
            </a:endParaRPr>
          </a:p>
          <a:p>
            <a:r>
              <a:rPr lang="en-GB" dirty="0"/>
              <a:t>We aimed to understand if peer-driven HIV self-testing (HIVST) distribution models and follow-up strategies would improve linkages to confirmatory testing and care among key populations. </a:t>
            </a:r>
            <a:br>
              <a:rPr lang="en-GB" dirty="0"/>
            </a:br>
            <a:endParaRPr lang="en-GB" dirty="0"/>
          </a:p>
          <a:p>
            <a:r>
              <a:rPr lang="en-GB" sz="2300" noProof="0" dirty="0">
                <a:solidFill>
                  <a:schemeClr val="tx2"/>
                </a:solidFill>
              </a:rPr>
              <a:t>What did you find?</a:t>
            </a:r>
            <a:endParaRPr lang="en-GB" sz="2300" dirty="0">
              <a:solidFill>
                <a:schemeClr val="tx2"/>
              </a:solidFill>
            </a:endParaRPr>
          </a:p>
          <a:p>
            <a:r>
              <a:rPr lang="en-US" dirty="0"/>
              <a:t>Our results highlighted that peer-led outreach and follow-up did improve linkage to care following HIVST among key population communities in Uganda.</a:t>
            </a:r>
            <a:br>
              <a:rPr lang="en-GB" dirty="0"/>
            </a:br>
            <a:endParaRPr lang="en-GB" dirty="0"/>
          </a:p>
          <a:p>
            <a:r>
              <a:rPr lang="en-GB" sz="2300" noProof="0" dirty="0">
                <a:solidFill>
                  <a:schemeClr val="tx2"/>
                </a:solidFill>
              </a:rPr>
              <a:t>Why is it important?</a:t>
            </a:r>
            <a:endParaRPr lang="en-GB" sz="2300" dirty="0">
              <a:solidFill>
                <a:schemeClr val="tx2"/>
              </a:solidFill>
            </a:endParaRPr>
          </a:p>
          <a:p>
            <a:r>
              <a:rPr lang="en-US" dirty="0"/>
              <a:t>Scaling tailored peer-based interventions is critical for addressing persistent gaps in HIV care access and continuity among key populations.</a:t>
            </a:r>
            <a:endParaRPr lang="en-GB" dirty="0"/>
          </a:p>
        </p:txBody>
      </p:sp>
      <p:sp>
        <p:nvSpPr>
          <p:cNvPr id="16" name="Title 11">
            <a:extLst>
              <a:ext uri="{FF2B5EF4-FFF2-40B4-BE49-F238E27FC236}">
                <a16:creationId xmlns:a16="http://schemas.microsoft.com/office/drawing/2014/main" id="{D8B8B53B-6312-1D9A-37B0-FF76CC23E61D}"/>
              </a:ext>
            </a:extLst>
          </p:cNvPr>
          <p:cNvSpPr>
            <a:spLocks noGrp="1"/>
          </p:cNvSpPr>
          <p:nvPr>
            <p:ph type="title"/>
          </p:nvPr>
        </p:nvSpPr>
        <p:spPr/>
        <p:txBody>
          <a:bodyPr>
            <a:normAutofit/>
          </a:bodyPr>
          <a:lstStyle/>
          <a:p>
            <a:r>
              <a:rPr lang="en-GB" dirty="0"/>
              <a:t>Summary</a:t>
            </a:r>
          </a:p>
        </p:txBody>
      </p:sp>
    </p:spTree>
    <p:extLst>
      <p:ext uri="{BB962C8B-B14F-4D97-AF65-F5344CB8AC3E}">
        <p14:creationId xmlns:p14="http://schemas.microsoft.com/office/powerpoint/2010/main" val="71722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16E37-831E-D711-E227-4A5BEF7637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0847D1-B1C3-AD11-EB7F-8F5B9BDD1C90}"/>
              </a:ext>
            </a:extLst>
          </p:cNvPr>
          <p:cNvSpPr>
            <a:spLocks noGrp="1"/>
          </p:cNvSpPr>
          <p:nvPr>
            <p:ph type="body" sz="quarter" idx="16"/>
          </p:nvPr>
        </p:nvSpPr>
        <p:spPr>
          <a:xfrm>
            <a:off x="2482767" y="410823"/>
            <a:ext cx="9469110" cy="1012465"/>
          </a:xfrm>
        </p:spPr>
        <p:txBody>
          <a:bodyPr>
            <a:normAutofit lnSpcReduction="10000"/>
          </a:bodyPr>
          <a:lstStyle/>
          <a:p>
            <a:r>
              <a:rPr lang="en-US" sz="3600" b="1" dirty="0">
                <a:solidFill>
                  <a:schemeClr val="tx2"/>
                </a:solidFill>
                <a:latin typeface="Arial" panose="020B0604020202020204" pitchFamily="34" charset="0"/>
                <a:cs typeface="Arial" panose="020B0604020202020204" pitchFamily="34" charset="0"/>
              </a:rPr>
              <a:t>Setting the scene: Access to care among key populations in Uganda</a:t>
            </a:r>
          </a:p>
        </p:txBody>
      </p:sp>
      <p:sp>
        <p:nvSpPr>
          <p:cNvPr id="12" name="Slide Number Placeholder 11">
            <a:extLst>
              <a:ext uri="{FF2B5EF4-FFF2-40B4-BE49-F238E27FC236}">
                <a16:creationId xmlns:a16="http://schemas.microsoft.com/office/drawing/2014/main" id="{1A8E0A8B-AEB7-3238-D624-E8034B9C5A28}"/>
              </a:ext>
            </a:extLst>
          </p:cNvPr>
          <p:cNvSpPr>
            <a:spLocks noGrp="1"/>
          </p:cNvSpPr>
          <p:nvPr>
            <p:ph type="sldNum" sz="quarter" idx="12"/>
          </p:nvPr>
        </p:nvSpPr>
        <p:spPr/>
        <p:txBody>
          <a:bodyPr/>
          <a:lstStyle/>
          <a:p>
            <a:r>
              <a:rPr lang="en-US" dirty="0"/>
              <a:t> </a:t>
            </a:r>
          </a:p>
        </p:txBody>
      </p:sp>
      <p:sp>
        <p:nvSpPr>
          <p:cNvPr id="3" name="Date Placeholder 9">
            <a:extLst>
              <a:ext uri="{FF2B5EF4-FFF2-40B4-BE49-F238E27FC236}">
                <a16:creationId xmlns:a16="http://schemas.microsoft.com/office/drawing/2014/main" id="{BEA62EEE-ECE3-CE39-6119-467B16671982}"/>
              </a:ext>
            </a:extLst>
          </p:cNvPr>
          <p:cNvSpPr>
            <a:spLocks noGrp="1"/>
          </p:cNvSpPr>
          <p:nvPr>
            <p:ph type="dt" sz="half" idx="11"/>
          </p:nvPr>
        </p:nvSpPr>
        <p:spPr>
          <a:xfrm>
            <a:off x="754474" y="187948"/>
            <a:ext cx="4471852" cy="173736"/>
          </a:xfrm>
        </p:spPr>
        <p:txBody>
          <a:bodyPr/>
          <a:lstStyle/>
          <a:p>
            <a:endParaRPr lang="en-US" sz="100" dirty="0"/>
          </a:p>
        </p:txBody>
      </p:sp>
      <p:sp>
        <p:nvSpPr>
          <p:cNvPr id="9" name="TextBox 8">
            <a:extLst>
              <a:ext uri="{FF2B5EF4-FFF2-40B4-BE49-F238E27FC236}">
                <a16:creationId xmlns:a16="http://schemas.microsoft.com/office/drawing/2014/main" id="{133796E5-748C-346D-1DF7-2C00973BA342}"/>
              </a:ext>
            </a:extLst>
          </p:cNvPr>
          <p:cNvSpPr txBox="1"/>
          <p:nvPr/>
        </p:nvSpPr>
        <p:spPr>
          <a:xfrm>
            <a:off x="851211" y="1706430"/>
            <a:ext cx="10798483" cy="4633256"/>
          </a:xfrm>
          <a:prstGeom prst="rect">
            <a:avLst/>
          </a:prstGeom>
          <a:noFill/>
        </p:spPr>
        <p:txBody>
          <a:bodyPr wrap="square">
            <a:spAutoFit/>
          </a:bodyPr>
          <a:lstStyle/>
          <a:p>
            <a:pPr marL="285750" indent="-285750">
              <a:lnSpc>
                <a:spcPct val="110000"/>
              </a:lnSpc>
              <a:spcAft>
                <a:spcPts val="800"/>
              </a:spcAft>
              <a:buSzPct val="120000"/>
              <a:buFont typeface="Arial" panose="020B0604020202020204" pitchFamily="34" charset="0"/>
              <a:buChar char="•"/>
            </a:pPr>
            <a:r>
              <a:rPr lang="en-US" sz="1900" dirty="0">
                <a:latin typeface="Arial" panose="020B0604020202020204" pitchFamily="34" charset="0"/>
                <a:cs typeface="Arial" panose="020B0604020202020204" pitchFamily="34" charset="0"/>
              </a:rPr>
              <a:t>1.4 million people living with HIV in Uganda; 5.1% HIV prevalence rate among adults aged 15 and 49.</a:t>
            </a:r>
          </a:p>
          <a:p>
            <a:pPr marL="285750" indent="-285750">
              <a:lnSpc>
                <a:spcPct val="110000"/>
              </a:lnSpc>
              <a:spcAft>
                <a:spcPts val="300"/>
              </a:spcAft>
              <a:buSzPct val="120000"/>
              <a:buFont typeface="Arial" panose="020B0604020202020204" pitchFamily="34" charset="0"/>
              <a:buChar char="•"/>
            </a:pPr>
            <a:r>
              <a:rPr lang="en-US" sz="1900" b="1" dirty="0">
                <a:latin typeface="Arial" panose="020B0604020202020204" pitchFamily="34" charset="0"/>
                <a:cs typeface="Arial" panose="020B0604020202020204" pitchFamily="34" charset="0"/>
              </a:rPr>
              <a:t>HIV prevalence among key population communities estimated at 2-5x higher </a:t>
            </a:r>
            <a:r>
              <a:rPr lang="en-US" sz="1900" dirty="0">
                <a:latin typeface="Arial" panose="020B0604020202020204" pitchFamily="34" charset="0"/>
                <a:cs typeface="Arial" panose="020B0604020202020204" pitchFamily="34" charset="0"/>
              </a:rPr>
              <a:t>than the general population</a:t>
            </a:r>
          </a:p>
          <a:p>
            <a:pPr marL="511175" indent="-225425">
              <a:lnSpc>
                <a:spcPct val="110000"/>
              </a:lnSpc>
              <a:spcAft>
                <a:spcPts val="300"/>
              </a:spcAft>
              <a:buFont typeface="Courier New" panose="02070309020205020404" pitchFamily="49" charset="0"/>
              <a:buChar char="o"/>
            </a:pPr>
            <a:r>
              <a:rPr lang="en-US" sz="1900" dirty="0">
                <a:latin typeface="Arial" panose="020B0604020202020204" pitchFamily="34" charset="0"/>
                <a:cs typeface="Arial" panose="020B0604020202020204" pitchFamily="34" charset="0"/>
                <a:sym typeface="Wingdings" panose="05000000000000000000" pitchFamily="2" charset="2"/>
              </a:rPr>
              <a:t>men who have sex with men (12.7%)</a:t>
            </a:r>
          </a:p>
          <a:p>
            <a:pPr marL="511175" indent="-225425">
              <a:lnSpc>
                <a:spcPct val="110000"/>
              </a:lnSpc>
              <a:spcAft>
                <a:spcPts val="800"/>
              </a:spcAft>
              <a:buFont typeface="Courier New" panose="02070309020205020404" pitchFamily="49" charset="0"/>
              <a:buChar char="o"/>
            </a:pPr>
            <a:r>
              <a:rPr lang="en-US" sz="1900" dirty="0">
                <a:latin typeface="Arial" panose="020B0604020202020204" pitchFamily="34" charset="0"/>
                <a:cs typeface="Arial" panose="020B0604020202020204" pitchFamily="34" charset="0"/>
                <a:sym typeface="Wingdings" panose="05000000000000000000" pitchFamily="2" charset="2"/>
              </a:rPr>
              <a:t>female sex workers (31.3%)</a:t>
            </a:r>
            <a:endParaRPr lang="en-US" sz="1900" dirty="0">
              <a:latin typeface="Arial" panose="020B0604020202020204" pitchFamily="34" charset="0"/>
              <a:cs typeface="Arial" panose="020B0604020202020204" pitchFamily="34" charset="0"/>
            </a:endParaRPr>
          </a:p>
          <a:p>
            <a:pPr marL="285750" indent="-285750">
              <a:lnSpc>
                <a:spcPct val="110000"/>
              </a:lnSpc>
              <a:spcAft>
                <a:spcPts val="800"/>
              </a:spcAft>
              <a:buSzPct val="120000"/>
              <a:buFont typeface="Arial" panose="020B0604020202020204" pitchFamily="34" charset="0"/>
              <a:buChar char="•"/>
            </a:pPr>
            <a:r>
              <a:rPr lang="en-US" sz="1900" dirty="0">
                <a:latin typeface="Arial" panose="020B0604020202020204" pitchFamily="34" charset="0"/>
                <a:cs typeface="Arial" panose="020B0604020202020204" pitchFamily="34" charset="0"/>
              </a:rPr>
              <a:t>Disproportionate impact on specific communities due to structural barriers </a:t>
            </a:r>
            <a:r>
              <a:rPr lang="en-US" sz="1900" dirty="0">
                <a:latin typeface="Arial" panose="020B0604020202020204" pitchFamily="34" charset="0"/>
                <a:cs typeface="Arial" panose="020B0604020202020204" pitchFamily="34" charset="0"/>
                <a:sym typeface="Wingdings" panose="05000000000000000000" pitchFamily="2" charset="2"/>
              </a:rPr>
              <a:t> </a:t>
            </a:r>
            <a:r>
              <a:rPr lang="en-US" sz="1900" b="1" dirty="0">
                <a:latin typeface="Arial" panose="020B0604020202020204" pitchFamily="34" charset="0"/>
                <a:cs typeface="Arial" panose="020B0604020202020204" pitchFamily="34" charset="0"/>
                <a:sym typeface="Wingdings" panose="05000000000000000000" pitchFamily="2" charset="2"/>
              </a:rPr>
              <a:t>recent punitive laws, social exclusion, and increased sti</a:t>
            </a:r>
            <a:r>
              <a:rPr lang="en-US" sz="1900" dirty="0">
                <a:latin typeface="Arial" panose="020B0604020202020204" pitchFamily="34" charset="0"/>
                <a:cs typeface="Arial" panose="020B0604020202020204" pitchFamily="34" charset="0"/>
                <a:sym typeface="Wingdings" panose="05000000000000000000" pitchFamily="2" charset="2"/>
              </a:rPr>
              <a:t>gma led to decreases in key populations seeking health services at traditional/standard-of-care entry points. </a:t>
            </a:r>
          </a:p>
          <a:p>
            <a:pPr marL="285750" indent="-285750">
              <a:lnSpc>
                <a:spcPct val="110000"/>
              </a:lnSpc>
              <a:spcAft>
                <a:spcPts val="500"/>
              </a:spcAft>
              <a:buSzPct val="120000"/>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Critical </a:t>
            </a:r>
            <a:r>
              <a:rPr lang="en-US" sz="1900" b="1" dirty="0">
                <a:solidFill>
                  <a:srgbClr val="000000"/>
                </a:solidFill>
                <a:latin typeface="Arial" panose="020B0604020202020204" pitchFamily="34" charset="0"/>
                <a:cs typeface="Arial" panose="020B0604020202020204" pitchFamily="34" charset="0"/>
              </a:rPr>
              <a:t>need for more confidential, convenient, and safe service delivery models </a:t>
            </a:r>
            <a:r>
              <a:rPr lang="en-US" sz="1900" dirty="0">
                <a:solidFill>
                  <a:srgbClr val="000000"/>
                </a:solidFill>
                <a:latin typeface="Arial" panose="020B0604020202020204" pitchFamily="34" charset="0"/>
                <a:cs typeface="Arial" panose="020B0604020202020204" pitchFamily="34" charset="0"/>
              </a:rPr>
              <a:t>that align with how, when, and where key populations would prefer to access services </a:t>
            </a:r>
            <a:r>
              <a:rPr lang="en-US" sz="1900" dirty="0">
                <a:solidFill>
                  <a:srgbClr val="000000"/>
                </a:solidFill>
                <a:latin typeface="Arial" panose="020B0604020202020204" pitchFamily="34" charset="0"/>
                <a:cs typeface="Arial" panose="020B0604020202020204" pitchFamily="34" charset="0"/>
                <a:sym typeface="Wingdings" panose="05000000000000000000" pitchFamily="2" charset="2"/>
              </a:rPr>
              <a:t> HIVST offers a more accessible and private HIV testing modality, but strategies needed to facilitate follow-on linkage to care.</a:t>
            </a:r>
            <a:endParaRPr lang="en-US" sz="1900" b="0" i="0" dirty="0">
              <a:solidFill>
                <a:srgbClr val="000000"/>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5CD6275-64BC-A7C0-692D-7705F7A3E7EC}"/>
              </a:ext>
            </a:extLst>
          </p:cNvPr>
          <p:cNvSpPr txBox="1"/>
          <p:nvPr/>
        </p:nvSpPr>
        <p:spPr>
          <a:xfrm>
            <a:off x="201881" y="6460177"/>
            <a:ext cx="6400800" cy="230832"/>
          </a:xfrm>
          <a:prstGeom prst="rect">
            <a:avLst/>
          </a:prstGeom>
          <a:noFill/>
        </p:spPr>
        <p:txBody>
          <a:bodyPr wrap="square" rtlCol="0">
            <a:spAutoFit/>
          </a:bodyPr>
          <a:lstStyle/>
          <a:p>
            <a:r>
              <a:rPr lang="en-US" sz="900" i="1" dirty="0"/>
              <a:t>Source: 2022 Uganda mode of transmission study</a:t>
            </a:r>
          </a:p>
        </p:txBody>
      </p:sp>
    </p:spTree>
    <p:extLst>
      <p:ext uri="{BB962C8B-B14F-4D97-AF65-F5344CB8AC3E}">
        <p14:creationId xmlns:p14="http://schemas.microsoft.com/office/powerpoint/2010/main" val="247840539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9660-A6CE-0AAD-F3EC-EB27F26602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4F489A-B7FC-3EE3-09C7-8524CE2B0F8A}"/>
              </a:ext>
            </a:extLst>
          </p:cNvPr>
          <p:cNvSpPr>
            <a:spLocks noGrp="1"/>
          </p:cNvSpPr>
          <p:nvPr>
            <p:ph type="body" sz="quarter" idx="16"/>
          </p:nvPr>
        </p:nvSpPr>
        <p:spPr>
          <a:xfrm>
            <a:off x="2569394" y="453400"/>
            <a:ext cx="9469110" cy="1012465"/>
          </a:xfrm>
        </p:spPr>
        <p:txBody>
          <a:bodyPr>
            <a:normAutofit lnSpcReduction="10000"/>
          </a:bodyPr>
          <a:lstStyle/>
          <a:p>
            <a:r>
              <a:rPr lang="en-US" sz="3600" b="1" dirty="0">
                <a:solidFill>
                  <a:schemeClr val="tx2"/>
                </a:solidFill>
                <a:latin typeface="Arial" panose="020B0604020202020204" pitchFamily="34" charset="0"/>
                <a:cs typeface="Arial" panose="020B0604020202020204" pitchFamily="34" charset="0"/>
              </a:rPr>
              <a:t>Aligning HIVST services with key population preferences</a:t>
            </a:r>
          </a:p>
        </p:txBody>
      </p:sp>
      <p:sp>
        <p:nvSpPr>
          <p:cNvPr id="12" name="Slide Number Placeholder 11">
            <a:extLst>
              <a:ext uri="{FF2B5EF4-FFF2-40B4-BE49-F238E27FC236}">
                <a16:creationId xmlns:a16="http://schemas.microsoft.com/office/drawing/2014/main" id="{6175C5E4-DF43-EDE1-3ADB-C887F3BD494A}"/>
              </a:ext>
            </a:extLst>
          </p:cNvPr>
          <p:cNvSpPr>
            <a:spLocks noGrp="1"/>
          </p:cNvSpPr>
          <p:nvPr>
            <p:ph type="sldNum" sz="quarter" idx="12"/>
          </p:nvPr>
        </p:nvSpPr>
        <p:spPr/>
        <p:txBody>
          <a:bodyPr/>
          <a:lstStyle/>
          <a:p>
            <a:r>
              <a:rPr lang="en-US" dirty="0"/>
              <a:t> </a:t>
            </a:r>
          </a:p>
        </p:txBody>
      </p:sp>
      <p:sp>
        <p:nvSpPr>
          <p:cNvPr id="3" name="Date Placeholder 9">
            <a:extLst>
              <a:ext uri="{FF2B5EF4-FFF2-40B4-BE49-F238E27FC236}">
                <a16:creationId xmlns:a16="http://schemas.microsoft.com/office/drawing/2014/main" id="{921AB693-20EB-9F62-3787-0474652F5040}"/>
              </a:ext>
            </a:extLst>
          </p:cNvPr>
          <p:cNvSpPr>
            <a:spLocks noGrp="1"/>
          </p:cNvSpPr>
          <p:nvPr>
            <p:ph type="dt" sz="half" idx="11"/>
          </p:nvPr>
        </p:nvSpPr>
        <p:spPr>
          <a:xfrm>
            <a:off x="754474" y="187948"/>
            <a:ext cx="4471852" cy="173736"/>
          </a:xfrm>
        </p:spPr>
        <p:txBody>
          <a:bodyPr/>
          <a:lstStyle/>
          <a:p>
            <a:endParaRPr lang="en-US" sz="100" dirty="0"/>
          </a:p>
        </p:txBody>
      </p:sp>
      <p:sp>
        <p:nvSpPr>
          <p:cNvPr id="14" name="TextBox 13">
            <a:extLst>
              <a:ext uri="{FF2B5EF4-FFF2-40B4-BE49-F238E27FC236}">
                <a16:creationId xmlns:a16="http://schemas.microsoft.com/office/drawing/2014/main" id="{170CD009-9218-526A-04AF-2A6213E503F6}"/>
              </a:ext>
            </a:extLst>
          </p:cNvPr>
          <p:cNvSpPr txBox="1"/>
          <p:nvPr/>
        </p:nvSpPr>
        <p:spPr>
          <a:xfrm>
            <a:off x="724474" y="1908156"/>
            <a:ext cx="4362126" cy="4524315"/>
          </a:xfrm>
          <a:prstGeom prst="rect">
            <a:avLst/>
          </a:prstGeom>
          <a:solidFill>
            <a:schemeClr val="tx2">
              <a:lumMod val="40000"/>
              <a:lumOff val="60000"/>
            </a:schemeClr>
          </a:solidFill>
        </p:spPr>
        <p:txBody>
          <a:bodyPr wrap="square" rtlCol="0">
            <a:spAutoFit/>
          </a:bodyPr>
          <a:lstStyle/>
          <a:p>
            <a:pPr algn="ctr"/>
            <a:r>
              <a:rPr lang="en-US" sz="2400" dirty="0">
                <a:solidFill>
                  <a:srgbClr val="000000"/>
                </a:solidFill>
                <a:latin typeface="Arial" panose="020B0604020202020204" pitchFamily="34" charset="0"/>
                <a:cs typeface="Arial" panose="020B0604020202020204" pitchFamily="34" charset="0"/>
              </a:rPr>
              <a:t>Through </a:t>
            </a:r>
            <a:r>
              <a:rPr lang="en-US" sz="2400" dirty="0" err="1">
                <a:solidFill>
                  <a:srgbClr val="000000"/>
                </a:solidFill>
                <a:latin typeface="Arial" panose="020B0604020202020204" pitchFamily="34" charset="0"/>
                <a:cs typeface="Arial" panose="020B0604020202020204" pitchFamily="34" charset="0"/>
              </a:rPr>
              <a:t>Unitaid</a:t>
            </a:r>
            <a:r>
              <a:rPr lang="en-US" sz="2400" dirty="0">
                <a:solidFill>
                  <a:srgbClr val="000000"/>
                </a:solidFill>
                <a:latin typeface="Arial" panose="020B0604020202020204" pitchFamily="34" charset="0"/>
                <a:cs typeface="Arial" panose="020B0604020202020204" pitchFamily="34" charset="0"/>
              </a:rPr>
              <a:t>-funded STAR III initiative, PATH and the Uganda Ministry of Health applied </a:t>
            </a:r>
            <a:r>
              <a:rPr lang="en-US" sz="2400" dirty="0">
                <a:latin typeface="Arial" panose="020B0604020202020204" pitchFamily="34" charset="0"/>
                <a:cs typeface="Arial" panose="020B0604020202020204" pitchFamily="34" charset="0"/>
              </a:rPr>
              <a:t>peer-driven HIVST distribution and follow-up strategies </a:t>
            </a:r>
            <a:r>
              <a:rPr lang="en-US" sz="2400" dirty="0">
                <a:solidFill>
                  <a:srgbClr val="000000"/>
                </a:solidFill>
                <a:latin typeface="Arial" panose="020B0604020202020204" pitchFamily="34" charset="0"/>
                <a:cs typeface="Arial" panose="020B0604020202020204" pitchFamily="34" charset="0"/>
              </a:rPr>
              <a:t>across three urban districts (</a:t>
            </a:r>
            <a:r>
              <a:rPr lang="en-US" sz="2400" dirty="0">
                <a:latin typeface="Arial" panose="020B0604020202020204" pitchFamily="34" charset="0"/>
                <a:cs typeface="Arial" panose="020B0604020202020204" pitchFamily="34" charset="0"/>
              </a:rPr>
              <a:t>Wakiso, Kampala, and Mukono) to improve linkage to testing and care following HIV self-testing among key population communities</a:t>
            </a:r>
            <a:r>
              <a:rPr lang="en-US" sz="2400" dirty="0"/>
              <a:t>.</a:t>
            </a:r>
            <a:r>
              <a:rPr lang="en-US" sz="2400" dirty="0">
                <a:solidFill>
                  <a:srgbClr val="00000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4D27238-7A8E-C76C-1125-469A7392937B}"/>
              </a:ext>
            </a:extLst>
          </p:cNvPr>
          <p:cNvSpPr txBox="1"/>
          <p:nvPr/>
        </p:nvSpPr>
        <p:spPr>
          <a:xfrm>
            <a:off x="5610975" y="1755574"/>
            <a:ext cx="6555179" cy="796893"/>
          </a:xfrm>
          <a:prstGeom prst="rect">
            <a:avLst/>
          </a:prstGeom>
          <a:noFill/>
        </p:spPr>
        <p:txBody>
          <a:bodyPr wrap="square" lIns="0" tIns="0" rIns="0" bIns="0" rtlCol="0">
            <a:noAutofit/>
          </a:bodyPr>
          <a:lstStyle/>
          <a:p>
            <a:pPr algn="ctr"/>
            <a:r>
              <a:rPr lang="en-US" b="1" dirty="0">
                <a:solidFill>
                  <a:srgbClr val="454E60"/>
                </a:solidFill>
                <a:latin typeface="Helvetica" pitchFamily="2" charset="0"/>
              </a:rPr>
              <a:t>PATH leveraged human-centered design to ensure HIVST delivery models were responsive to key population needs. </a:t>
            </a:r>
          </a:p>
        </p:txBody>
      </p:sp>
      <p:grpSp>
        <p:nvGrpSpPr>
          <p:cNvPr id="5" name="Group 4">
            <a:extLst>
              <a:ext uri="{FF2B5EF4-FFF2-40B4-BE49-F238E27FC236}">
                <a16:creationId xmlns:a16="http://schemas.microsoft.com/office/drawing/2014/main" id="{428D82FE-338F-03C1-CB5C-9FE2B689BF89}"/>
              </a:ext>
            </a:extLst>
          </p:cNvPr>
          <p:cNvGrpSpPr/>
          <p:nvPr/>
        </p:nvGrpSpPr>
        <p:grpSpPr>
          <a:xfrm>
            <a:off x="10070312" y="5198054"/>
            <a:ext cx="1425583" cy="1303277"/>
            <a:chOff x="15390655" y="4871145"/>
            <a:chExt cx="3078429" cy="1737703"/>
          </a:xfrm>
        </p:grpSpPr>
        <p:sp>
          <p:nvSpPr>
            <p:cNvPr id="6" name="TextBox 5">
              <a:extLst>
                <a:ext uri="{FF2B5EF4-FFF2-40B4-BE49-F238E27FC236}">
                  <a16:creationId xmlns:a16="http://schemas.microsoft.com/office/drawing/2014/main" id="{738399D4-72A4-4284-80EE-62F6EEF5486E}"/>
                </a:ext>
              </a:extLst>
            </p:cNvPr>
            <p:cNvSpPr txBox="1"/>
            <p:nvPr/>
          </p:nvSpPr>
          <p:spPr>
            <a:xfrm>
              <a:off x="15390655" y="4871145"/>
              <a:ext cx="2636772" cy="492443"/>
            </a:xfrm>
            <a:prstGeom prst="rect">
              <a:avLst/>
            </a:prstGeom>
            <a:noFill/>
          </p:spPr>
          <p:txBody>
            <a:bodyPr wrap="square" lIns="0" rIns="0" rtlCol="0" anchor="b">
              <a:spAutoFit/>
            </a:bodyPr>
            <a:lstStyle/>
            <a:p>
              <a:r>
                <a:rPr lang="en-US" b="1" noProof="1">
                  <a:solidFill>
                    <a:schemeClr val="accent5"/>
                  </a:solidFill>
                </a:rPr>
                <a:t>Product</a:t>
              </a:r>
            </a:p>
          </p:txBody>
        </p:sp>
        <p:sp>
          <p:nvSpPr>
            <p:cNvPr id="7" name="TextBox 6">
              <a:extLst>
                <a:ext uri="{FF2B5EF4-FFF2-40B4-BE49-F238E27FC236}">
                  <a16:creationId xmlns:a16="http://schemas.microsoft.com/office/drawing/2014/main" id="{035D1D02-BA78-1C9A-2765-6537C2DB949C}"/>
                </a:ext>
              </a:extLst>
            </p:cNvPr>
            <p:cNvSpPr txBox="1"/>
            <p:nvPr/>
          </p:nvSpPr>
          <p:spPr>
            <a:xfrm>
              <a:off x="15543004" y="5343544"/>
              <a:ext cx="2926080" cy="1265304"/>
            </a:xfrm>
            <a:prstGeom prst="rect">
              <a:avLst/>
            </a:prstGeom>
            <a:noFill/>
          </p:spPr>
          <p:txBody>
            <a:bodyPr wrap="square" lIns="0" rIns="0" rtlCol="0" anchor="t">
              <a:spAutoFit/>
            </a:bodyPr>
            <a:lstStyle/>
            <a:p>
              <a:pPr marL="84535" indent="-84535">
                <a:spcAft>
                  <a:spcPts val="200"/>
                </a:spcAft>
                <a:buFont typeface="Arial" panose="020B0604020202020204" pitchFamily="34" charset="0"/>
                <a:buChar char="•"/>
              </a:pPr>
              <a:r>
                <a:rPr lang="en-US" sz="1050" noProof="1">
                  <a:solidFill>
                    <a:schemeClr val="accent5"/>
                  </a:solidFill>
                </a:rPr>
                <a:t>Blood or oral fluid self-test kits.</a:t>
              </a:r>
            </a:p>
            <a:p>
              <a:pPr marL="84535" indent="-84535">
                <a:spcAft>
                  <a:spcPts val="200"/>
                </a:spcAft>
                <a:buFont typeface="Arial" panose="020B0604020202020204" pitchFamily="34" charset="0"/>
                <a:buChar char="•"/>
              </a:pPr>
              <a:r>
                <a:rPr lang="en-US" sz="1100" noProof="1">
                  <a:solidFill>
                    <a:schemeClr val="accent5"/>
                  </a:solidFill>
                </a:rPr>
                <a:t>Co-packaged with other healthcare products.</a:t>
              </a:r>
            </a:p>
          </p:txBody>
        </p:sp>
      </p:grpSp>
      <p:grpSp>
        <p:nvGrpSpPr>
          <p:cNvPr id="8" name="Group 7">
            <a:extLst>
              <a:ext uri="{FF2B5EF4-FFF2-40B4-BE49-F238E27FC236}">
                <a16:creationId xmlns:a16="http://schemas.microsoft.com/office/drawing/2014/main" id="{EFFA8C37-714C-2240-2424-4BBCC8E0587E}"/>
              </a:ext>
            </a:extLst>
          </p:cNvPr>
          <p:cNvGrpSpPr/>
          <p:nvPr/>
        </p:nvGrpSpPr>
        <p:grpSpPr>
          <a:xfrm>
            <a:off x="9934555" y="2407647"/>
            <a:ext cx="1767648" cy="1121503"/>
            <a:chOff x="332936" y="2596988"/>
            <a:chExt cx="1046400" cy="1495339"/>
          </a:xfrm>
        </p:grpSpPr>
        <p:sp>
          <p:nvSpPr>
            <p:cNvPr id="10" name="TextBox 9">
              <a:extLst>
                <a:ext uri="{FF2B5EF4-FFF2-40B4-BE49-F238E27FC236}">
                  <a16:creationId xmlns:a16="http://schemas.microsoft.com/office/drawing/2014/main" id="{BD8A44FC-AC43-6236-9645-610CC5402F29}"/>
                </a:ext>
              </a:extLst>
            </p:cNvPr>
            <p:cNvSpPr txBox="1"/>
            <p:nvPr/>
          </p:nvSpPr>
          <p:spPr>
            <a:xfrm>
              <a:off x="332936" y="2596988"/>
              <a:ext cx="826524" cy="492443"/>
            </a:xfrm>
            <a:prstGeom prst="rect">
              <a:avLst/>
            </a:prstGeom>
            <a:noFill/>
          </p:spPr>
          <p:txBody>
            <a:bodyPr wrap="square" lIns="0" rIns="0" rtlCol="0" anchor="b">
              <a:spAutoFit/>
            </a:bodyPr>
            <a:lstStyle/>
            <a:p>
              <a:r>
                <a:rPr lang="en-US" b="1" noProof="1">
                  <a:solidFill>
                    <a:srgbClr val="CC0022"/>
                  </a:solidFill>
                </a:rPr>
                <a:t>Price</a:t>
              </a:r>
            </a:p>
          </p:txBody>
        </p:sp>
        <p:sp>
          <p:nvSpPr>
            <p:cNvPr id="11" name="TextBox 10">
              <a:extLst>
                <a:ext uri="{FF2B5EF4-FFF2-40B4-BE49-F238E27FC236}">
                  <a16:creationId xmlns:a16="http://schemas.microsoft.com/office/drawing/2014/main" id="{F3DA4A27-F14B-24AE-79F5-C6A3E09987BE}"/>
                </a:ext>
              </a:extLst>
            </p:cNvPr>
            <p:cNvSpPr txBox="1"/>
            <p:nvPr/>
          </p:nvSpPr>
          <p:spPr>
            <a:xfrm>
              <a:off x="332936" y="3086922"/>
              <a:ext cx="1046400" cy="1005405"/>
            </a:xfrm>
            <a:prstGeom prst="rect">
              <a:avLst/>
            </a:prstGeom>
            <a:noFill/>
          </p:spPr>
          <p:txBody>
            <a:bodyPr wrap="square" lIns="0" rIns="0" rtlCol="0" anchor="t">
              <a:spAutoFit/>
            </a:bodyPr>
            <a:lstStyle/>
            <a:p>
              <a:pPr marL="128588" indent="-128588">
                <a:spcAft>
                  <a:spcPts val="200"/>
                </a:spcAft>
                <a:buFont typeface="Arial" panose="020B0604020202020204" pitchFamily="34" charset="0"/>
                <a:buChar char="•"/>
              </a:pPr>
              <a:r>
                <a:rPr lang="en-US" sz="1100" noProof="1">
                  <a:solidFill>
                    <a:srgbClr val="CC0022"/>
                  </a:solidFill>
                </a:rPr>
                <a:t>Price differentiation by willingness-to-pay </a:t>
              </a:r>
              <a:r>
                <a:rPr lang="en-US" sz="1100" noProof="1">
                  <a:solidFill>
                    <a:srgbClr val="CC0022"/>
                  </a:solidFill>
                  <a:sym typeface="Wingdings" panose="05000000000000000000" pitchFamily="2" charset="2"/>
                </a:rPr>
                <a:t> </a:t>
              </a:r>
              <a:r>
                <a:rPr lang="en-US" sz="1050" noProof="1">
                  <a:solidFill>
                    <a:srgbClr val="CC0022"/>
                  </a:solidFill>
                  <a:sym typeface="Wingdings" panose="05000000000000000000" pitchFamily="2" charset="2"/>
                </a:rPr>
                <a:t>p</a:t>
              </a:r>
              <a:r>
                <a:rPr lang="en-US" sz="1050" noProof="1">
                  <a:solidFill>
                    <a:srgbClr val="CC0022"/>
                  </a:solidFill>
                </a:rPr>
                <a:t>artially subsidized or fully subsidized (free</a:t>
              </a:r>
              <a:r>
                <a:rPr lang="en-US" sz="900" noProof="1">
                  <a:solidFill>
                    <a:srgbClr val="CC0022"/>
                  </a:solidFill>
                </a:rPr>
                <a:t>).</a:t>
              </a:r>
            </a:p>
          </p:txBody>
        </p:sp>
      </p:grpSp>
      <p:sp>
        <p:nvSpPr>
          <p:cNvPr id="13" name="Circle">
            <a:extLst>
              <a:ext uri="{FF2B5EF4-FFF2-40B4-BE49-F238E27FC236}">
                <a16:creationId xmlns:a16="http://schemas.microsoft.com/office/drawing/2014/main" id="{D9547964-1483-0C36-171D-5C5584A3BAB4}"/>
              </a:ext>
            </a:extLst>
          </p:cNvPr>
          <p:cNvSpPr/>
          <p:nvPr/>
        </p:nvSpPr>
        <p:spPr>
          <a:xfrm>
            <a:off x="8139708" y="3600455"/>
            <a:ext cx="1513233" cy="1513233"/>
          </a:xfrm>
          <a:prstGeom prst="ellipse">
            <a:avLst/>
          </a:prstGeom>
          <a:solidFill>
            <a:schemeClr val="bg1"/>
          </a:solidFill>
          <a:ln w="12700">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5" name="Freeform: Shape 14">
            <a:extLst>
              <a:ext uri="{FF2B5EF4-FFF2-40B4-BE49-F238E27FC236}">
                <a16:creationId xmlns:a16="http://schemas.microsoft.com/office/drawing/2014/main" id="{1AF78712-B21B-1591-0936-7536144FAEA5}"/>
              </a:ext>
            </a:extLst>
          </p:cNvPr>
          <p:cNvSpPr/>
          <p:nvPr/>
        </p:nvSpPr>
        <p:spPr>
          <a:xfrm>
            <a:off x="7986092" y="3105790"/>
            <a:ext cx="1820387" cy="936414"/>
          </a:xfrm>
          <a:custGeom>
            <a:avLst/>
            <a:gdLst>
              <a:gd name="connsiteX0" fmla="*/ 770764 w 2427183"/>
              <a:gd name="connsiteY0" fmla="*/ 310819 h 1248552"/>
              <a:gd name="connsiteX1" fmla="*/ 771567 w 2427183"/>
              <a:gd name="connsiteY1" fmla="*/ 313405 h 1248552"/>
              <a:gd name="connsiteX2" fmla="*/ 770867 w 2427183"/>
              <a:gd name="connsiteY2" fmla="*/ 311643 h 1248552"/>
              <a:gd name="connsiteX3" fmla="*/ 1614908 w 2427183"/>
              <a:gd name="connsiteY3" fmla="*/ 365 h 1248552"/>
              <a:gd name="connsiteX4" fmla="*/ 1649542 w 2427183"/>
              <a:gd name="connsiteY4" fmla="*/ 8129 h 1248552"/>
              <a:gd name="connsiteX5" fmla="*/ 2273944 w 2427183"/>
              <a:gd name="connsiteY5" fmla="*/ 330545 h 1248552"/>
              <a:gd name="connsiteX6" fmla="*/ 2207261 w 2427183"/>
              <a:gd name="connsiteY6" fmla="*/ 1030720 h 1248552"/>
              <a:gd name="connsiteX7" fmla="*/ 1872650 w 2427183"/>
              <a:gd name="connsiteY7" fmla="*/ 1223984 h 1248552"/>
              <a:gd name="connsiteX8" fmla="*/ 1619301 w 2427183"/>
              <a:gd name="connsiteY8" fmla="*/ 1155762 h 1248552"/>
              <a:gd name="connsiteX9" fmla="*/ 1617628 w 2427183"/>
              <a:gd name="connsiteY9" fmla="*/ 1154169 h 1248552"/>
              <a:gd name="connsiteX10" fmla="*/ 1685865 w 2427183"/>
              <a:gd name="connsiteY10" fmla="*/ 900713 h 1248552"/>
              <a:gd name="connsiteX11" fmla="*/ 1947340 w 2427183"/>
              <a:gd name="connsiteY11" fmla="*/ 749682 h 1248552"/>
              <a:gd name="connsiteX12" fmla="*/ 1953913 w 2427183"/>
              <a:gd name="connsiteY12" fmla="*/ 593685 h 1248552"/>
              <a:gd name="connsiteX13" fmla="*/ 1638780 w 2427183"/>
              <a:gd name="connsiteY13" fmla="*/ 426349 h 1248552"/>
              <a:gd name="connsiteX14" fmla="*/ 1672839 w 2427183"/>
              <a:gd name="connsiteY14" fmla="*/ 246080 h 1248552"/>
              <a:gd name="connsiteX15" fmla="*/ 1663159 w 2427183"/>
              <a:gd name="connsiteY15" fmla="*/ 145311 h 1248552"/>
              <a:gd name="connsiteX16" fmla="*/ 1665087 w 2427183"/>
              <a:gd name="connsiteY16" fmla="*/ 176369 h 1248552"/>
              <a:gd name="connsiteX17" fmla="*/ 1659268 w 2427183"/>
              <a:gd name="connsiteY17" fmla="*/ 118644 h 1248552"/>
              <a:gd name="connsiteX18" fmla="*/ 1632764 w 2427183"/>
              <a:gd name="connsiteY18" fmla="*/ 33262 h 1248552"/>
              <a:gd name="connsiteX19" fmla="*/ 812581 w 2427183"/>
              <a:gd name="connsiteY19" fmla="*/ 0 h 1248552"/>
              <a:gd name="connsiteX20" fmla="*/ 794527 w 2427183"/>
              <a:gd name="connsiteY20" fmla="*/ 33262 h 1248552"/>
              <a:gd name="connsiteX21" fmla="*/ 758781 w 2427183"/>
              <a:gd name="connsiteY21" fmla="*/ 210315 h 1248552"/>
              <a:gd name="connsiteX22" fmla="*/ 761118 w 2427183"/>
              <a:gd name="connsiteY22" fmla="*/ 233494 h 1248552"/>
              <a:gd name="connsiteX23" fmla="*/ 756601 w 2427183"/>
              <a:gd name="connsiteY23" fmla="*/ 197289 h 1248552"/>
              <a:gd name="connsiteX24" fmla="*/ 759948 w 2427183"/>
              <a:gd name="connsiteY24" fmla="*/ 145311 h 1248552"/>
              <a:gd name="connsiteX25" fmla="*/ 750148 w 2427183"/>
              <a:gd name="connsiteY25" fmla="*/ 246080 h 1248552"/>
              <a:gd name="connsiteX26" fmla="*/ 784326 w 2427183"/>
              <a:gd name="connsiteY26" fmla="*/ 426349 h 1248552"/>
              <a:gd name="connsiteX27" fmla="*/ 469075 w 2427183"/>
              <a:gd name="connsiteY27" fmla="*/ 593685 h 1248552"/>
              <a:gd name="connsiteX28" fmla="*/ 475647 w 2427183"/>
              <a:gd name="connsiteY28" fmla="*/ 749682 h 1248552"/>
              <a:gd name="connsiteX29" fmla="*/ 737122 w 2427183"/>
              <a:gd name="connsiteY29" fmla="*/ 900713 h 1248552"/>
              <a:gd name="connsiteX30" fmla="*/ 805359 w 2427183"/>
              <a:gd name="connsiteY30" fmla="*/ 1154169 h 1248552"/>
              <a:gd name="connsiteX31" fmla="*/ 803806 w 2427183"/>
              <a:gd name="connsiteY31" fmla="*/ 1155762 h 1248552"/>
              <a:gd name="connsiteX32" fmla="*/ 550337 w 2427183"/>
              <a:gd name="connsiteY32" fmla="*/ 1223984 h 1248552"/>
              <a:gd name="connsiteX33" fmla="*/ 215726 w 2427183"/>
              <a:gd name="connsiteY33" fmla="*/ 1030720 h 1248552"/>
              <a:gd name="connsiteX34" fmla="*/ 152389 w 2427183"/>
              <a:gd name="connsiteY34" fmla="*/ 330545 h 1248552"/>
              <a:gd name="connsiteX35" fmla="*/ 776269 w 2427183"/>
              <a:gd name="connsiteY35" fmla="*/ 8129 h 12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27183" h="1248552">
                <a:moveTo>
                  <a:pt x="770764" y="310819"/>
                </a:moveTo>
                <a:lnTo>
                  <a:pt x="771567" y="313405"/>
                </a:lnTo>
                <a:lnTo>
                  <a:pt x="770867" y="311643"/>
                </a:lnTo>
                <a:close/>
                <a:moveTo>
                  <a:pt x="1614908" y="365"/>
                </a:moveTo>
                <a:lnTo>
                  <a:pt x="1649542" y="8129"/>
                </a:lnTo>
                <a:cubicBezTo>
                  <a:pt x="1881355" y="70854"/>
                  <a:pt x="2093195" y="182287"/>
                  <a:pt x="2273944" y="330545"/>
                </a:cubicBezTo>
                <a:cubicBezTo>
                  <a:pt x="2504587" y="518966"/>
                  <a:pt x="2468856" y="882876"/>
                  <a:pt x="2207261" y="1030720"/>
                </a:cubicBezTo>
                <a:lnTo>
                  <a:pt x="1872650" y="1223984"/>
                </a:lnTo>
                <a:cubicBezTo>
                  <a:pt x="1783380" y="1274368"/>
                  <a:pt x="1669612" y="1245131"/>
                  <a:pt x="1619301" y="1155762"/>
                </a:cubicBezTo>
                <a:lnTo>
                  <a:pt x="1617628" y="1154169"/>
                </a:lnTo>
                <a:cubicBezTo>
                  <a:pt x="1567317" y="1064800"/>
                  <a:pt x="1596476" y="951098"/>
                  <a:pt x="1685865" y="900713"/>
                </a:cubicBezTo>
                <a:lnTo>
                  <a:pt x="1947340" y="749682"/>
                </a:lnTo>
                <a:cubicBezTo>
                  <a:pt x="2005897" y="717134"/>
                  <a:pt x="2009123" y="634324"/>
                  <a:pt x="1953913" y="593685"/>
                </a:cubicBezTo>
                <a:cubicBezTo>
                  <a:pt x="1858070" y="523870"/>
                  <a:pt x="1752429" y="466988"/>
                  <a:pt x="1638780" y="426349"/>
                </a:cubicBezTo>
                <a:cubicBezTo>
                  <a:pt x="1661486" y="371122"/>
                  <a:pt x="1672839" y="309398"/>
                  <a:pt x="1672839" y="246080"/>
                </a:cubicBezTo>
                <a:cubicBezTo>
                  <a:pt x="1672839" y="211939"/>
                  <a:pt x="1669612" y="177797"/>
                  <a:pt x="1663159" y="145311"/>
                </a:cubicBezTo>
                <a:lnTo>
                  <a:pt x="1665087" y="176369"/>
                </a:lnTo>
                <a:lnTo>
                  <a:pt x="1659268" y="118644"/>
                </a:lnTo>
                <a:cubicBezTo>
                  <a:pt x="1653209" y="89034"/>
                  <a:pt x="1644272" y="60471"/>
                  <a:pt x="1632764" y="33262"/>
                </a:cubicBezTo>
                <a:close/>
                <a:moveTo>
                  <a:pt x="812581" y="0"/>
                </a:moveTo>
                <a:lnTo>
                  <a:pt x="794527" y="33262"/>
                </a:lnTo>
                <a:cubicBezTo>
                  <a:pt x="771509" y="87681"/>
                  <a:pt x="758781" y="147512"/>
                  <a:pt x="758781" y="210315"/>
                </a:cubicBezTo>
                <a:lnTo>
                  <a:pt x="761118" y="233494"/>
                </a:lnTo>
                <a:lnTo>
                  <a:pt x="756601" y="197289"/>
                </a:lnTo>
                <a:cubicBezTo>
                  <a:pt x="756601" y="179452"/>
                  <a:pt x="758274" y="163209"/>
                  <a:pt x="759948" y="145311"/>
                </a:cubicBezTo>
                <a:cubicBezTo>
                  <a:pt x="753375" y="177797"/>
                  <a:pt x="750148" y="211939"/>
                  <a:pt x="750148" y="246080"/>
                </a:cubicBezTo>
                <a:cubicBezTo>
                  <a:pt x="750148" y="309398"/>
                  <a:pt x="763174" y="371122"/>
                  <a:pt x="784326" y="426349"/>
                </a:cubicBezTo>
                <a:cubicBezTo>
                  <a:pt x="670559" y="468643"/>
                  <a:pt x="564917" y="523870"/>
                  <a:pt x="469075" y="593685"/>
                </a:cubicBezTo>
                <a:cubicBezTo>
                  <a:pt x="413864" y="632669"/>
                  <a:pt x="417090" y="715540"/>
                  <a:pt x="475647" y="749682"/>
                </a:cubicBezTo>
                <a:lnTo>
                  <a:pt x="737122" y="900713"/>
                </a:lnTo>
                <a:cubicBezTo>
                  <a:pt x="826511" y="952691"/>
                  <a:pt x="855790" y="1064800"/>
                  <a:pt x="805359" y="1154169"/>
                </a:cubicBezTo>
                <a:lnTo>
                  <a:pt x="803806" y="1155762"/>
                </a:lnTo>
                <a:cubicBezTo>
                  <a:pt x="751821" y="1245131"/>
                  <a:pt x="639726" y="1274368"/>
                  <a:pt x="550337" y="1223984"/>
                </a:cubicBezTo>
                <a:lnTo>
                  <a:pt x="215726" y="1030720"/>
                </a:lnTo>
                <a:cubicBezTo>
                  <a:pt x="-40969" y="882876"/>
                  <a:pt x="-76701" y="518966"/>
                  <a:pt x="152389" y="330545"/>
                </a:cubicBezTo>
                <a:cubicBezTo>
                  <a:pt x="332093" y="182287"/>
                  <a:pt x="544148" y="70854"/>
                  <a:pt x="776269" y="8129"/>
                </a:cubicBezTo>
                <a:close/>
              </a:path>
            </a:pathLst>
          </a:custGeom>
          <a:solidFill>
            <a:srgbClr val="CC0022"/>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6" name="Freeform: Shape 15">
            <a:extLst>
              <a:ext uri="{FF2B5EF4-FFF2-40B4-BE49-F238E27FC236}">
                <a16:creationId xmlns:a16="http://schemas.microsoft.com/office/drawing/2014/main" id="{786E0676-07D6-AD87-4525-47F21CF10BAE}"/>
              </a:ext>
            </a:extLst>
          </p:cNvPr>
          <p:cNvSpPr/>
          <p:nvPr/>
        </p:nvSpPr>
        <p:spPr>
          <a:xfrm>
            <a:off x="7616182" y="3949900"/>
            <a:ext cx="1220906" cy="1601939"/>
          </a:xfrm>
          <a:custGeom>
            <a:avLst/>
            <a:gdLst>
              <a:gd name="connsiteX0" fmla="*/ 1445801 w 1627874"/>
              <a:gd name="connsiteY0" fmla="*/ 1145085 h 2135919"/>
              <a:gd name="connsiteX1" fmla="*/ 1627782 w 1627874"/>
              <a:gd name="connsiteY1" fmla="*/ 1327084 h 2135919"/>
              <a:gd name="connsiteX2" fmla="*/ 1627782 w 1627874"/>
              <a:gd name="connsiteY2" fmla="*/ 1705561 h 2135919"/>
              <a:gd name="connsiteX3" fmla="*/ 1028303 w 1627874"/>
              <a:gd name="connsiteY3" fmla="*/ 2101948 h 2135919"/>
              <a:gd name="connsiteX4" fmla="*/ 612687 w 1627874"/>
              <a:gd name="connsiteY4" fmla="*/ 1852614 h 2135919"/>
              <a:gd name="connsiteX5" fmla="*/ 465284 w 1627874"/>
              <a:gd name="connsiteY5" fmla="*/ 1713233 h 2135919"/>
              <a:gd name="connsiteX6" fmla="*/ 500056 w 1627874"/>
              <a:gd name="connsiteY6" fmla="*/ 1716738 h 2135919"/>
              <a:gd name="connsiteX7" fmla="*/ 754375 w 1627874"/>
              <a:gd name="connsiteY7" fmla="*/ 1639054 h 2135919"/>
              <a:gd name="connsiteX8" fmla="*/ 813026 w 1627874"/>
              <a:gd name="connsiteY8" fmla="*/ 1590662 h 2135919"/>
              <a:gd name="connsiteX9" fmla="*/ 812862 w 1627874"/>
              <a:gd name="connsiteY9" fmla="*/ 1590860 h 2135919"/>
              <a:gd name="connsiteX10" fmla="*/ 755408 w 1627874"/>
              <a:gd name="connsiteY10" fmla="*/ 1640569 h 2135919"/>
              <a:gd name="connsiteX11" fmla="*/ 711536 w 1627874"/>
              <a:gd name="connsiteY11" fmla="*/ 1668239 h 2135919"/>
              <a:gd name="connsiteX12" fmla="*/ 799280 w 1627874"/>
              <a:gd name="connsiteY12" fmla="*/ 1617832 h 2135919"/>
              <a:gd name="connsiteX13" fmla="*/ 877282 w 1627874"/>
              <a:gd name="connsiteY13" fmla="*/ 1548014 h 2135919"/>
              <a:gd name="connsiteX14" fmla="*/ 1127449 w 1627874"/>
              <a:gd name="connsiteY14" fmla="*/ 1705561 h 2135919"/>
              <a:gd name="connsiteX15" fmla="*/ 1258988 w 1627874"/>
              <a:gd name="connsiteY15" fmla="*/ 1621157 h 2135919"/>
              <a:gd name="connsiteX16" fmla="*/ 1258988 w 1627874"/>
              <a:gd name="connsiteY16" fmla="*/ 1330302 h 2135919"/>
              <a:gd name="connsiteX17" fmla="*/ 1445801 w 1627874"/>
              <a:gd name="connsiteY17" fmla="*/ 1145085 h 2135919"/>
              <a:gd name="connsiteX18" fmla="*/ 443344 w 1627874"/>
              <a:gd name="connsiteY18" fmla="*/ 64 h 2135919"/>
              <a:gd name="connsiteX19" fmla="*/ 651430 w 1627874"/>
              <a:gd name="connsiteY19" fmla="*/ 58346 h 2135919"/>
              <a:gd name="connsiteX20" fmla="*/ 964950 w 1627874"/>
              <a:gd name="connsiteY20" fmla="*/ 238629 h 2135919"/>
              <a:gd name="connsiteX21" fmla="*/ 1033211 w 1627874"/>
              <a:gd name="connsiteY21" fmla="*/ 492055 h 2135919"/>
              <a:gd name="connsiteX22" fmla="*/ 779798 w 1627874"/>
              <a:gd name="connsiteY22" fmla="*/ 560264 h 2135919"/>
              <a:gd name="connsiteX23" fmla="*/ 544205 w 1627874"/>
              <a:gd name="connsiteY23" fmla="*/ 423845 h 2135919"/>
              <a:gd name="connsiteX24" fmla="*/ 404510 w 1627874"/>
              <a:gd name="connsiteY24" fmla="*/ 500206 h 2135919"/>
              <a:gd name="connsiteX25" fmla="*/ 402849 w 1627874"/>
              <a:gd name="connsiteY25" fmla="*/ 561980 h 2135919"/>
              <a:gd name="connsiteX26" fmla="*/ 423992 w 1627874"/>
              <a:gd name="connsiteY26" fmla="*/ 789345 h 2135919"/>
              <a:gd name="connsiteX27" fmla="*/ 253414 w 1627874"/>
              <a:gd name="connsiteY27" fmla="*/ 868923 h 2135919"/>
              <a:gd name="connsiteX28" fmla="*/ 178734 w 1627874"/>
              <a:gd name="connsiteY28" fmla="*/ 935523 h 2135919"/>
              <a:gd name="connsiteX29" fmla="*/ 219283 w 1627874"/>
              <a:gd name="connsiteY29" fmla="*/ 903135 h 2135919"/>
              <a:gd name="connsiteX30" fmla="*/ 231202 w 1627874"/>
              <a:gd name="connsiteY30" fmla="*/ 896687 h 2135919"/>
              <a:gd name="connsiteX31" fmla="*/ 178419 w 1627874"/>
              <a:gd name="connsiteY31" fmla="*/ 940237 h 2135919"/>
              <a:gd name="connsiteX32" fmla="*/ 122876 w 1627874"/>
              <a:gd name="connsiteY32" fmla="*/ 1007556 h 2135919"/>
              <a:gd name="connsiteX33" fmla="*/ 83268 w 1627874"/>
              <a:gd name="connsiteY33" fmla="*/ 1080527 h 2135919"/>
              <a:gd name="connsiteX34" fmla="*/ 75691 w 1627874"/>
              <a:gd name="connsiteY34" fmla="*/ 1059109 h 2135919"/>
              <a:gd name="connsiteX35" fmla="*/ 0 w 1627874"/>
              <a:gd name="connsiteY35" fmla="*/ 560264 h 2135919"/>
              <a:gd name="connsiteX36" fmla="*/ 9741 w 1627874"/>
              <a:gd name="connsiteY36" fmla="*/ 378372 h 2135919"/>
              <a:gd name="connsiteX37" fmla="*/ 443344 w 1627874"/>
              <a:gd name="connsiteY37" fmla="*/ 64 h 213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7874" h="2135919">
                <a:moveTo>
                  <a:pt x="1445801" y="1145085"/>
                </a:moveTo>
                <a:cubicBezTo>
                  <a:pt x="1548194" y="1145085"/>
                  <a:pt x="1631029" y="1227988"/>
                  <a:pt x="1627782" y="1327084"/>
                </a:cubicBezTo>
                <a:lnTo>
                  <a:pt x="1627782" y="1705561"/>
                </a:lnTo>
                <a:cubicBezTo>
                  <a:pt x="1627782" y="2014219"/>
                  <a:pt x="1312601" y="2220563"/>
                  <a:pt x="1028303" y="2101948"/>
                </a:cubicBezTo>
                <a:cubicBezTo>
                  <a:pt x="877226" y="2038993"/>
                  <a:pt x="737418" y="1954623"/>
                  <a:pt x="612687" y="1852614"/>
                </a:cubicBezTo>
                <a:lnTo>
                  <a:pt x="465284" y="1713233"/>
                </a:lnTo>
                <a:lnTo>
                  <a:pt x="500056" y="1716738"/>
                </a:lnTo>
                <a:cubicBezTo>
                  <a:pt x="594262" y="1716738"/>
                  <a:pt x="681778" y="1688100"/>
                  <a:pt x="754375" y="1639054"/>
                </a:cubicBezTo>
                <a:lnTo>
                  <a:pt x="813026" y="1590662"/>
                </a:lnTo>
                <a:lnTo>
                  <a:pt x="812862" y="1590860"/>
                </a:lnTo>
                <a:cubicBezTo>
                  <a:pt x="795599" y="1608529"/>
                  <a:pt x="776513" y="1625179"/>
                  <a:pt x="755408" y="1640569"/>
                </a:cubicBezTo>
                <a:cubicBezTo>
                  <a:pt x="740759" y="1650328"/>
                  <a:pt x="726185" y="1660088"/>
                  <a:pt x="711536" y="1668239"/>
                </a:cubicBezTo>
                <a:cubicBezTo>
                  <a:pt x="742420" y="1655262"/>
                  <a:pt x="771643" y="1637351"/>
                  <a:pt x="799280" y="1617832"/>
                </a:cubicBezTo>
                <a:cubicBezTo>
                  <a:pt x="828502" y="1596705"/>
                  <a:pt x="854478" y="1573968"/>
                  <a:pt x="877282" y="1548014"/>
                </a:cubicBezTo>
                <a:cubicBezTo>
                  <a:pt x="953623" y="1609789"/>
                  <a:pt x="1038044" y="1663305"/>
                  <a:pt x="1127449" y="1705561"/>
                </a:cubicBezTo>
                <a:cubicBezTo>
                  <a:pt x="1187555" y="1734839"/>
                  <a:pt x="1258988" y="1689366"/>
                  <a:pt x="1258988" y="1621157"/>
                </a:cubicBezTo>
                <a:lnTo>
                  <a:pt x="1258988" y="1330302"/>
                </a:lnTo>
                <a:cubicBezTo>
                  <a:pt x="1258988" y="1227988"/>
                  <a:pt x="1341899" y="1145085"/>
                  <a:pt x="1445801" y="1145085"/>
                </a:cubicBezTo>
                <a:close/>
                <a:moveTo>
                  <a:pt x="443344" y="64"/>
                </a:moveTo>
                <a:cubicBezTo>
                  <a:pt x="513453" y="1283"/>
                  <a:pt x="584830" y="19764"/>
                  <a:pt x="651430" y="58346"/>
                </a:cubicBezTo>
                <a:lnTo>
                  <a:pt x="964950" y="238629"/>
                </a:lnTo>
                <a:cubicBezTo>
                  <a:pt x="1054354" y="290644"/>
                  <a:pt x="1083577" y="402718"/>
                  <a:pt x="1033211" y="492055"/>
                </a:cubicBezTo>
                <a:cubicBezTo>
                  <a:pt x="981185" y="581392"/>
                  <a:pt x="869127" y="610671"/>
                  <a:pt x="779798" y="560264"/>
                </a:cubicBezTo>
                <a:lnTo>
                  <a:pt x="544205" y="423845"/>
                </a:lnTo>
                <a:cubicBezTo>
                  <a:pt x="484099" y="389741"/>
                  <a:pt x="407757" y="430388"/>
                  <a:pt x="404510" y="500206"/>
                </a:cubicBezTo>
                <a:cubicBezTo>
                  <a:pt x="402849" y="521333"/>
                  <a:pt x="402849" y="540852"/>
                  <a:pt x="402849" y="561980"/>
                </a:cubicBezTo>
                <a:cubicBezTo>
                  <a:pt x="402849" y="639949"/>
                  <a:pt x="411004" y="716309"/>
                  <a:pt x="423992" y="789345"/>
                </a:cubicBezTo>
                <a:cubicBezTo>
                  <a:pt x="363886" y="804038"/>
                  <a:pt x="307026" y="829992"/>
                  <a:pt x="253414" y="868923"/>
                </a:cubicBezTo>
                <a:cubicBezTo>
                  <a:pt x="225777" y="888442"/>
                  <a:pt x="201462" y="911178"/>
                  <a:pt x="178734" y="935523"/>
                </a:cubicBezTo>
                <a:cubicBezTo>
                  <a:pt x="191722" y="924155"/>
                  <a:pt x="204709" y="912787"/>
                  <a:pt x="219283" y="903135"/>
                </a:cubicBezTo>
                <a:lnTo>
                  <a:pt x="231202" y="896687"/>
                </a:lnTo>
                <a:lnTo>
                  <a:pt x="178419" y="940237"/>
                </a:lnTo>
                <a:cubicBezTo>
                  <a:pt x="157840" y="960815"/>
                  <a:pt x="139225" y="983357"/>
                  <a:pt x="122876" y="1007556"/>
                </a:cubicBezTo>
                <a:lnTo>
                  <a:pt x="83268" y="1080527"/>
                </a:lnTo>
                <a:lnTo>
                  <a:pt x="75691" y="1059109"/>
                </a:lnTo>
                <a:cubicBezTo>
                  <a:pt x="26500" y="901653"/>
                  <a:pt x="0" y="734112"/>
                  <a:pt x="0" y="560264"/>
                </a:cubicBezTo>
                <a:cubicBezTo>
                  <a:pt x="0" y="498597"/>
                  <a:pt x="3247" y="438431"/>
                  <a:pt x="9741" y="378372"/>
                </a:cubicBezTo>
                <a:cubicBezTo>
                  <a:pt x="34093" y="148085"/>
                  <a:pt x="233017" y="-3597"/>
                  <a:pt x="443344" y="64"/>
                </a:cubicBezTo>
                <a:close/>
              </a:path>
            </a:pathLst>
          </a:custGeom>
          <a:solidFill>
            <a:schemeClr val="accent4"/>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7" name="Freeform: Shape 16">
            <a:extLst>
              <a:ext uri="{FF2B5EF4-FFF2-40B4-BE49-F238E27FC236}">
                <a16:creationId xmlns:a16="http://schemas.microsoft.com/office/drawing/2014/main" id="{FD29946B-D92F-DAD5-8B38-412B1A91E83F}"/>
              </a:ext>
            </a:extLst>
          </p:cNvPr>
          <p:cNvSpPr/>
          <p:nvPr/>
        </p:nvSpPr>
        <p:spPr>
          <a:xfrm>
            <a:off x="8960658" y="3945942"/>
            <a:ext cx="1221056" cy="1605877"/>
          </a:xfrm>
          <a:custGeom>
            <a:avLst/>
            <a:gdLst>
              <a:gd name="connsiteX0" fmla="*/ 185189 w 1628075"/>
              <a:gd name="connsiteY0" fmla="*/ 1145104 h 2141169"/>
              <a:gd name="connsiteX1" fmla="*/ 186849 w 1628075"/>
              <a:gd name="connsiteY1" fmla="*/ 1145104 h 2141169"/>
              <a:gd name="connsiteX2" fmla="*/ 372038 w 1628075"/>
              <a:gd name="connsiteY2" fmla="*/ 1330366 h 2141169"/>
              <a:gd name="connsiteX3" fmla="*/ 372038 w 1628075"/>
              <a:gd name="connsiteY3" fmla="*/ 1621092 h 2141169"/>
              <a:gd name="connsiteX4" fmla="*/ 503593 w 1628075"/>
              <a:gd name="connsiteY4" fmla="*/ 1705614 h 2141169"/>
              <a:gd name="connsiteX5" fmla="*/ 743999 w 1628075"/>
              <a:gd name="connsiteY5" fmla="*/ 1556116 h 2141169"/>
              <a:gd name="connsiteX6" fmla="*/ 813851 w 1628075"/>
              <a:gd name="connsiteY6" fmla="*/ 1617870 h 2141169"/>
              <a:gd name="connsiteX7" fmla="*/ 901580 w 1628075"/>
              <a:gd name="connsiteY7" fmla="*/ 1668240 h 2141169"/>
              <a:gd name="connsiteX8" fmla="*/ 857753 w 1628075"/>
              <a:gd name="connsiteY8" fmla="*/ 1640638 h 2141169"/>
              <a:gd name="connsiteX9" fmla="*/ 856429 w 1628075"/>
              <a:gd name="connsiteY9" fmla="*/ 1639313 h 2141169"/>
              <a:gd name="connsiteX10" fmla="*/ 932121 w 1628075"/>
              <a:gd name="connsiteY10" fmla="*/ 1680398 h 2141169"/>
              <a:gd name="connsiteX11" fmla="*/ 1109174 w 1628075"/>
              <a:gd name="connsiteY11" fmla="*/ 1716143 h 2141169"/>
              <a:gd name="connsiteX12" fmla="*/ 1168863 w 1628075"/>
              <a:gd name="connsiteY12" fmla="*/ 1710126 h 2141169"/>
              <a:gd name="connsiteX13" fmla="*/ 1006837 w 1628075"/>
              <a:gd name="connsiteY13" fmla="*/ 1861789 h 2141169"/>
              <a:gd name="connsiteX14" fmla="*/ 586419 w 1628075"/>
              <a:gd name="connsiteY14" fmla="*/ 2110075 h 2141169"/>
              <a:gd name="connsiteX15" fmla="*/ 0 w 1628075"/>
              <a:gd name="connsiteY15" fmla="*/ 1708836 h 2141169"/>
              <a:gd name="connsiteX16" fmla="*/ 0 w 1628075"/>
              <a:gd name="connsiteY16" fmla="*/ 1330366 h 2141169"/>
              <a:gd name="connsiteX17" fmla="*/ 185189 w 1628075"/>
              <a:gd name="connsiteY17" fmla="*/ 1145104 h 2141169"/>
              <a:gd name="connsiteX18" fmla="*/ 1184195 w 1628075"/>
              <a:gd name="connsiteY18" fmla="*/ 64 h 2141169"/>
              <a:gd name="connsiteX19" fmla="*/ 1617970 w 1628075"/>
              <a:gd name="connsiteY19" fmla="*/ 378390 h 2141169"/>
              <a:gd name="connsiteX20" fmla="*/ 1627776 w 1628075"/>
              <a:gd name="connsiteY20" fmla="*/ 561933 h 2141169"/>
              <a:gd name="connsiteX21" fmla="*/ 1550966 w 1628075"/>
              <a:gd name="connsiteY21" fmla="*/ 1064249 h 2141169"/>
              <a:gd name="connsiteX22" fmla="*/ 1537931 w 1628075"/>
              <a:gd name="connsiteY22" fmla="*/ 1100821 h 2141169"/>
              <a:gd name="connsiteX23" fmla="*/ 1527703 w 1628075"/>
              <a:gd name="connsiteY23" fmla="*/ 1067871 h 2141169"/>
              <a:gd name="connsiteX24" fmla="*/ 1362903 w 1628075"/>
              <a:gd name="connsiteY24" fmla="*/ 867744 h 2141169"/>
              <a:gd name="connsiteX25" fmla="*/ 1286385 w 1628075"/>
              <a:gd name="connsiteY25" fmla="*/ 826211 h 2141169"/>
              <a:gd name="connsiteX26" fmla="*/ 1284159 w 1628075"/>
              <a:gd name="connsiteY26" fmla="*/ 824884 h 2141169"/>
              <a:gd name="connsiteX27" fmla="*/ 1205350 w 1628075"/>
              <a:gd name="connsiteY27" fmla="*/ 794235 h 2141169"/>
              <a:gd name="connsiteX28" fmla="*/ 1226471 w 1628075"/>
              <a:gd name="connsiteY28" fmla="*/ 561933 h 2141169"/>
              <a:gd name="connsiteX29" fmla="*/ 1224887 w 1628075"/>
              <a:gd name="connsiteY29" fmla="*/ 500179 h 2141169"/>
              <a:gd name="connsiteX30" fmla="*/ 1085184 w 1628075"/>
              <a:gd name="connsiteY30" fmla="*/ 423819 h 2141169"/>
              <a:gd name="connsiteX31" fmla="*/ 847947 w 1628075"/>
              <a:gd name="connsiteY31" fmla="*/ 560322 h 2141169"/>
              <a:gd name="connsiteX32" fmla="*/ 594566 w 1628075"/>
              <a:gd name="connsiteY32" fmla="*/ 492125 h 2141169"/>
              <a:gd name="connsiteX33" fmla="*/ 662758 w 1628075"/>
              <a:gd name="connsiteY33" fmla="*/ 238665 h 2141169"/>
              <a:gd name="connsiteX34" fmla="*/ 976334 w 1628075"/>
              <a:gd name="connsiteY34" fmla="*/ 58344 h 2141169"/>
              <a:gd name="connsiteX35" fmla="*/ 1184195 w 1628075"/>
              <a:gd name="connsiteY35" fmla="*/ 64 h 214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28075" h="2141169">
                <a:moveTo>
                  <a:pt x="185189" y="1145104"/>
                </a:moveTo>
                <a:lnTo>
                  <a:pt x="186849" y="1145104"/>
                </a:lnTo>
                <a:cubicBezTo>
                  <a:pt x="289136" y="1145104"/>
                  <a:pt x="372038" y="1228015"/>
                  <a:pt x="372038" y="1330366"/>
                </a:cubicBezTo>
                <a:lnTo>
                  <a:pt x="372038" y="1621092"/>
                </a:lnTo>
                <a:cubicBezTo>
                  <a:pt x="372038" y="1689397"/>
                  <a:pt x="441889" y="1734826"/>
                  <a:pt x="503593" y="1705614"/>
                </a:cubicBezTo>
                <a:cubicBezTo>
                  <a:pt x="589663" y="1665018"/>
                  <a:pt x="670904" y="1614648"/>
                  <a:pt x="743999" y="1556116"/>
                </a:cubicBezTo>
                <a:cubicBezTo>
                  <a:pt x="765121" y="1578885"/>
                  <a:pt x="787902" y="1598324"/>
                  <a:pt x="813851" y="1617870"/>
                </a:cubicBezTo>
                <a:cubicBezTo>
                  <a:pt x="843119" y="1637309"/>
                  <a:pt x="872387" y="1655244"/>
                  <a:pt x="901580" y="1668240"/>
                </a:cubicBezTo>
                <a:cubicBezTo>
                  <a:pt x="886946" y="1660077"/>
                  <a:pt x="872387" y="1650412"/>
                  <a:pt x="857753" y="1640638"/>
                </a:cubicBezTo>
                <a:lnTo>
                  <a:pt x="856429" y="1639313"/>
                </a:lnTo>
                <a:lnTo>
                  <a:pt x="932121" y="1680398"/>
                </a:lnTo>
                <a:cubicBezTo>
                  <a:pt x="986540" y="1703415"/>
                  <a:pt x="1046371" y="1716143"/>
                  <a:pt x="1109174" y="1716143"/>
                </a:cubicBezTo>
                <a:lnTo>
                  <a:pt x="1168863" y="1710126"/>
                </a:lnTo>
                <a:lnTo>
                  <a:pt x="1006837" y="1861789"/>
                </a:lnTo>
                <a:cubicBezTo>
                  <a:pt x="880576" y="1963879"/>
                  <a:pt x="739134" y="2047945"/>
                  <a:pt x="586419" y="2110075"/>
                </a:cubicBezTo>
                <a:cubicBezTo>
                  <a:pt x="305430" y="2223809"/>
                  <a:pt x="0" y="2010946"/>
                  <a:pt x="0" y="1708836"/>
                </a:cubicBezTo>
                <a:lnTo>
                  <a:pt x="0" y="1330366"/>
                </a:lnTo>
                <a:cubicBezTo>
                  <a:pt x="0" y="1228015"/>
                  <a:pt x="82826" y="1145104"/>
                  <a:pt x="185189" y="1145104"/>
                </a:cubicBezTo>
                <a:close/>
                <a:moveTo>
                  <a:pt x="1184195" y="64"/>
                </a:moveTo>
                <a:cubicBezTo>
                  <a:pt x="1394131" y="-3591"/>
                  <a:pt x="1592398" y="148102"/>
                  <a:pt x="1617970" y="378390"/>
                </a:cubicBezTo>
                <a:cubicBezTo>
                  <a:pt x="1624457" y="438426"/>
                  <a:pt x="1629361" y="498568"/>
                  <a:pt x="1627776" y="561933"/>
                </a:cubicBezTo>
                <a:cubicBezTo>
                  <a:pt x="1627776" y="736965"/>
                  <a:pt x="1600870" y="905707"/>
                  <a:pt x="1550966" y="1064249"/>
                </a:cubicBezTo>
                <a:lnTo>
                  <a:pt x="1537931" y="1100821"/>
                </a:lnTo>
                <a:lnTo>
                  <a:pt x="1527703" y="1067871"/>
                </a:lnTo>
                <a:cubicBezTo>
                  <a:pt x="1493177" y="986242"/>
                  <a:pt x="1435500" y="916789"/>
                  <a:pt x="1362903" y="867744"/>
                </a:cubicBezTo>
                <a:lnTo>
                  <a:pt x="1286385" y="826211"/>
                </a:lnTo>
                <a:lnTo>
                  <a:pt x="1284159" y="824884"/>
                </a:lnTo>
                <a:cubicBezTo>
                  <a:pt x="1258568" y="812493"/>
                  <a:pt x="1232167" y="802344"/>
                  <a:pt x="1205350" y="794235"/>
                </a:cubicBezTo>
                <a:cubicBezTo>
                  <a:pt x="1219984" y="719486"/>
                  <a:pt x="1226471" y="641515"/>
                  <a:pt x="1226471" y="561933"/>
                </a:cubicBezTo>
                <a:cubicBezTo>
                  <a:pt x="1226471" y="540776"/>
                  <a:pt x="1226471" y="521337"/>
                  <a:pt x="1224887" y="500179"/>
                </a:cubicBezTo>
                <a:cubicBezTo>
                  <a:pt x="1221643" y="430371"/>
                  <a:pt x="1145229" y="389774"/>
                  <a:pt x="1085184" y="423819"/>
                </a:cubicBezTo>
                <a:lnTo>
                  <a:pt x="847947" y="560322"/>
                </a:lnTo>
                <a:cubicBezTo>
                  <a:pt x="758633" y="610692"/>
                  <a:pt x="644955" y="581480"/>
                  <a:pt x="594566" y="492125"/>
                </a:cubicBezTo>
                <a:cubicBezTo>
                  <a:pt x="544176" y="402769"/>
                  <a:pt x="573445" y="289035"/>
                  <a:pt x="662758" y="238665"/>
                </a:cubicBezTo>
                <a:lnTo>
                  <a:pt x="976334" y="58344"/>
                </a:lnTo>
                <a:cubicBezTo>
                  <a:pt x="1042942" y="19761"/>
                  <a:pt x="1114217" y="1282"/>
                  <a:pt x="1184195" y="64"/>
                </a:cubicBezTo>
                <a:close/>
              </a:path>
            </a:pathLst>
          </a:custGeom>
          <a:solidFill>
            <a:schemeClr val="accent5"/>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 name="Circle">
            <a:extLst>
              <a:ext uri="{FF2B5EF4-FFF2-40B4-BE49-F238E27FC236}">
                <a16:creationId xmlns:a16="http://schemas.microsoft.com/office/drawing/2014/main" id="{45F1D79C-493C-ABE5-DB72-7F69329B1BC0}"/>
              </a:ext>
            </a:extLst>
          </p:cNvPr>
          <p:cNvSpPr/>
          <p:nvPr/>
        </p:nvSpPr>
        <p:spPr>
          <a:xfrm>
            <a:off x="8555178" y="2922379"/>
            <a:ext cx="682295" cy="682295"/>
          </a:xfrm>
          <a:prstGeom prst="ellipse">
            <a:avLst/>
          </a:prstGeom>
          <a:solidFill>
            <a:schemeClr val="tx1">
              <a:lumMod val="85000"/>
              <a:lumOff val="15000"/>
            </a:schemeClr>
          </a:solidFill>
          <a:ln w="12700">
            <a:miter lim="400000"/>
          </a:ln>
        </p:spPr>
        <p:txBody>
          <a:bodyPr lIns="28575" tIns="28575" rIns="28575" bIns="28575" anchor="ctr"/>
          <a:lstStyle/>
          <a:p>
            <a:pPr algn="ctr">
              <a:defRPr sz="3000">
                <a:solidFill>
                  <a:srgbClr val="FFFFFF"/>
                </a:solidFill>
                <a:effectLst>
                  <a:outerShdw blurRad="38100" dist="12700" dir="5400000" rotWithShape="0">
                    <a:srgbClr val="000000">
                      <a:alpha val="50000"/>
                    </a:srgbClr>
                  </a:outerShdw>
                </a:effectLst>
              </a:defRPr>
            </a:pPr>
            <a:endParaRPr sz="2250" dirty="0"/>
          </a:p>
        </p:txBody>
      </p:sp>
      <p:sp>
        <p:nvSpPr>
          <p:cNvPr id="19" name="Circle">
            <a:extLst>
              <a:ext uri="{FF2B5EF4-FFF2-40B4-BE49-F238E27FC236}">
                <a16:creationId xmlns:a16="http://schemas.microsoft.com/office/drawing/2014/main" id="{53705CF4-5A2A-DDB7-8CBE-0F5DB181A258}"/>
              </a:ext>
            </a:extLst>
          </p:cNvPr>
          <p:cNvSpPr/>
          <p:nvPr/>
        </p:nvSpPr>
        <p:spPr>
          <a:xfrm>
            <a:off x="7650078" y="4555156"/>
            <a:ext cx="682295" cy="682295"/>
          </a:xfrm>
          <a:prstGeom prst="ellipse">
            <a:avLst/>
          </a:prstGeom>
          <a:solidFill>
            <a:schemeClr val="tx1">
              <a:lumMod val="85000"/>
              <a:lumOff val="15000"/>
            </a:schemeClr>
          </a:solidFill>
          <a:ln w="12700">
            <a:miter lim="400000"/>
          </a:ln>
        </p:spPr>
        <p:txBody>
          <a:bodyPr lIns="28575" tIns="28575" rIns="28575" bIns="28575" anchor="ctr"/>
          <a:lstStyle/>
          <a:p>
            <a:pPr algn="ctr"/>
            <a:endParaRPr sz="1500" b="1" dirty="0">
              <a:solidFill>
                <a:prstClr val="white">
                  <a:lumMod val="95000"/>
                </a:prstClr>
              </a:solidFill>
              <a:latin typeface="Calibri" panose="020F0502020204030204"/>
            </a:endParaRPr>
          </a:p>
        </p:txBody>
      </p:sp>
      <p:sp>
        <p:nvSpPr>
          <p:cNvPr id="20" name="Circle">
            <a:extLst>
              <a:ext uri="{FF2B5EF4-FFF2-40B4-BE49-F238E27FC236}">
                <a16:creationId xmlns:a16="http://schemas.microsoft.com/office/drawing/2014/main" id="{3AE974EC-5C68-4474-57D7-896C425C8BAF}"/>
              </a:ext>
            </a:extLst>
          </p:cNvPr>
          <p:cNvSpPr/>
          <p:nvPr/>
        </p:nvSpPr>
        <p:spPr>
          <a:xfrm>
            <a:off x="9458092" y="4555156"/>
            <a:ext cx="682295" cy="682295"/>
          </a:xfrm>
          <a:prstGeom prst="ellipse">
            <a:avLst/>
          </a:prstGeom>
          <a:solidFill>
            <a:schemeClr val="tx1">
              <a:lumMod val="85000"/>
              <a:lumOff val="15000"/>
            </a:schemeClr>
          </a:solidFill>
          <a:ln w="12700">
            <a:miter lim="400000"/>
          </a:ln>
        </p:spPr>
        <p:txBody>
          <a:bodyPr lIns="28575" tIns="28575" rIns="28575" bIns="28575" anchor="ctr"/>
          <a:lstStyle/>
          <a:p>
            <a:pPr algn="ctr"/>
            <a:endParaRPr sz="1500" b="1" dirty="0">
              <a:solidFill>
                <a:prstClr val="white">
                  <a:lumMod val="95000"/>
                </a:prstClr>
              </a:solidFill>
              <a:latin typeface="Calibri" panose="020F0502020204030204"/>
            </a:endParaRPr>
          </a:p>
        </p:txBody>
      </p:sp>
      <p:pic>
        <p:nvPicPr>
          <p:cNvPr id="21" name="Picture 24">
            <a:extLst>
              <a:ext uri="{FF2B5EF4-FFF2-40B4-BE49-F238E27FC236}">
                <a16:creationId xmlns:a16="http://schemas.microsoft.com/office/drawing/2014/main" id="{EACFBD8A-CBE7-622F-64D5-E063846A39C4}"/>
              </a:ext>
            </a:extLst>
          </p:cNvPr>
          <p:cNvPicPr>
            <a:picLocks noChangeAspect="1"/>
          </p:cNvPicPr>
          <p:nvPr/>
        </p:nvPicPr>
        <p:blipFill>
          <a:blip r:embed="rId3">
            <a:lum bright="70000" contrast="-70000"/>
          </a:blip>
          <a:stretch>
            <a:fillRect/>
          </a:stretch>
        </p:blipFill>
        <p:spPr>
          <a:xfrm>
            <a:off x="7733237" y="4623176"/>
            <a:ext cx="502352" cy="514313"/>
          </a:xfrm>
          <a:prstGeom prst="rect">
            <a:avLst/>
          </a:prstGeom>
        </p:spPr>
      </p:pic>
      <p:pic>
        <p:nvPicPr>
          <p:cNvPr id="22" name="Picture 22">
            <a:extLst>
              <a:ext uri="{FF2B5EF4-FFF2-40B4-BE49-F238E27FC236}">
                <a16:creationId xmlns:a16="http://schemas.microsoft.com/office/drawing/2014/main" id="{A2A4A12E-C397-C152-935B-D93195564FCB}"/>
              </a:ext>
            </a:extLst>
          </p:cNvPr>
          <p:cNvPicPr>
            <a:picLocks noChangeAspect="1"/>
          </p:cNvPicPr>
          <p:nvPr/>
        </p:nvPicPr>
        <p:blipFill>
          <a:blip r:embed="rId4">
            <a:lum bright="70000" contrast="-70000"/>
          </a:blip>
          <a:stretch>
            <a:fillRect/>
          </a:stretch>
        </p:blipFill>
        <p:spPr>
          <a:xfrm>
            <a:off x="8645678" y="3018462"/>
            <a:ext cx="485775" cy="495300"/>
          </a:xfrm>
          <a:prstGeom prst="rect">
            <a:avLst/>
          </a:prstGeom>
        </p:spPr>
      </p:pic>
      <p:pic>
        <p:nvPicPr>
          <p:cNvPr id="23" name="Picture 21">
            <a:extLst>
              <a:ext uri="{FF2B5EF4-FFF2-40B4-BE49-F238E27FC236}">
                <a16:creationId xmlns:a16="http://schemas.microsoft.com/office/drawing/2014/main" id="{12DD98F3-B1BF-4BCF-92D8-05C7DFBEF759}"/>
              </a:ext>
            </a:extLst>
          </p:cNvPr>
          <p:cNvPicPr>
            <a:picLocks noChangeAspect="1"/>
          </p:cNvPicPr>
          <p:nvPr/>
        </p:nvPicPr>
        <p:blipFill>
          <a:blip r:embed="rId5">
            <a:lum bright="70000" contrast="-70000"/>
          </a:blip>
          <a:stretch>
            <a:fillRect/>
          </a:stretch>
        </p:blipFill>
        <p:spPr>
          <a:xfrm>
            <a:off x="9571186" y="4648653"/>
            <a:ext cx="485775" cy="495300"/>
          </a:xfrm>
          <a:prstGeom prst="rect">
            <a:avLst/>
          </a:prstGeom>
        </p:spPr>
      </p:pic>
      <p:pic>
        <p:nvPicPr>
          <p:cNvPr id="24" name="Picture 23" descr="News Archives - Page 2 of 2 - HIV Selfie">
            <a:extLst>
              <a:ext uri="{FF2B5EF4-FFF2-40B4-BE49-F238E27FC236}">
                <a16:creationId xmlns:a16="http://schemas.microsoft.com/office/drawing/2014/main" id="{32F4C6A7-FDF4-64F6-3ED6-C25719BD2ECA}"/>
              </a:ext>
            </a:extLst>
          </p:cNvPr>
          <p:cNvPicPr>
            <a:picLocks noChangeAspect="1" noChangeArrowheads="1"/>
          </p:cNvPicPr>
          <p:nvPr/>
        </p:nvPicPr>
        <p:blipFill rotWithShape="1">
          <a:blip r:embed="rId6" cstate="email">
            <a:duotone>
              <a:prstClr val="black"/>
              <a:schemeClr val="tx2">
                <a:tint val="45000"/>
                <a:satMod val="400000"/>
              </a:schemeClr>
            </a:duotone>
            <a:extLst>
              <a:ext uri="{BEBA8EAE-BF5A-486C-A8C5-ECC9F3942E4B}">
                <a14:imgProps xmlns:a14="http://schemas.microsoft.com/office/drawing/2010/main">
                  <a14:imgLayer r:embed="rId7">
                    <a14:imgEffect>
                      <a14:colorTemperature colorTemp="11200"/>
                    </a14:imgEffect>
                    <a14:imgEffect>
                      <a14:saturation sat="0"/>
                    </a14:imgEffect>
                  </a14:imgLayer>
                </a14:imgProps>
              </a:ext>
              <a:ext uri="{28A0092B-C50C-407E-A947-70E740481C1C}">
                <a14:useLocalDpi xmlns:a14="http://schemas.microsoft.com/office/drawing/2010/main"/>
              </a:ext>
            </a:extLst>
          </a:blip>
          <a:srcRect/>
          <a:stretch/>
        </p:blipFill>
        <p:spPr bwMode="auto">
          <a:xfrm rot="19821529">
            <a:off x="8311784" y="4178685"/>
            <a:ext cx="1153562" cy="323557"/>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4A289A65-15DB-CE0C-1188-FABBB3411A79}"/>
              </a:ext>
            </a:extLst>
          </p:cNvPr>
          <p:cNvGrpSpPr/>
          <p:nvPr/>
        </p:nvGrpSpPr>
        <p:grpSpPr>
          <a:xfrm>
            <a:off x="6273693" y="3350043"/>
            <a:ext cx="1350623" cy="1803742"/>
            <a:chOff x="332936" y="2596988"/>
            <a:chExt cx="2926080" cy="2404990"/>
          </a:xfrm>
        </p:grpSpPr>
        <p:sp>
          <p:nvSpPr>
            <p:cNvPr id="26" name="TextBox 25">
              <a:extLst>
                <a:ext uri="{FF2B5EF4-FFF2-40B4-BE49-F238E27FC236}">
                  <a16:creationId xmlns:a16="http://schemas.microsoft.com/office/drawing/2014/main" id="{A96FED47-EE79-A4BF-942F-CC761EF041EE}"/>
                </a:ext>
              </a:extLst>
            </p:cNvPr>
            <p:cNvSpPr txBox="1"/>
            <p:nvPr/>
          </p:nvSpPr>
          <p:spPr>
            <a:xfrm>
              <a:off x="332936" y="2596988"/>
              <a:ext cx="2926080" cy="492443"/>
            </a:xfrm>
            <a:prstGeom prst="rect">
              <a:avLst/>
            </a:prstGeom>
            <a:noFill/>
          </p:spPr>
          <p:txBody>
            <a:bodyPr wrap="square" lIns="0" rIns="0" rtlCol="0" anchor="b">
              <a:spAutoFit/>
            </a:bodyPr>
            <a:lstStyle/>
            <a:p>
              <a:pPr algn="r"/>
              <a:r>
                <a:rPr lang="en-US" b="1" noProof="1">
                  <a:solidFill>
                    <a:schemeClr val="accent4"/>
                  </a:solidFill>
                </a:rPr>
                <a:t>Person</a:t>
              </a:r>
            </a:p>
          </p:txBody>
        </p:sp>
        <p:sp>
          <p:nvSpPr>
            <p:cNvPr id="27" name="TextBox 26">
              <a:extLst>
                <a:ext uri="{FF2B5EF4-FFF2-40B4-BE49-F238E27FC236}">
                  <a16:creationId xmlns:a16="http://schemas.microsoft.com/office/drawing/2014/main" id="{69059F83-FFD9-4C48-33CA-723975A873C1}"/>
                </a:ext>
              </a:extLst>
            </p:cNvPr>
            <p:cNvSpPr txBox="1"/>
            <p:nvPr/>
          </p:nvSpPr>
          <p:spPr>
            <a:xfrm>
              <a:off x="332936" y="3086922"/>
              <a:ext cx="2926080" cy="1915056"/>
            </a:xfrm>
            <a:prstGeom prst="rect">
              <a:avLst/>
            </a:prstGeom>
            <a:noFill/>
          </p:spPr>
          <p:txBody>
            <a:bodyPr wrap="square" lIns="0" rIns="0" rtlCol="0" anchor="t">
              <a:spAutoFit/>
            </a:bodyPr>
            <a:lstStyle/>
            <a:p>
              <a:pPr marL="84535" indent="-84535">
                <a:spcAft>
                  <a:spcPts val="200"/>
                </a:spcAft>
                <a:buFont typeface="Arial" panose="020B0604020202020204" pitchFamily="34" charset="0"/>
                <a:buChar char="•"/>
              </a:pPr>
              <a:r>
                <a:rPr lang="en-US" sz="1050" noProof="1">
                  <a:solidFill>
                    <a:schemeClr val="accent4">
                      <a:lumMod val="75000"/>
                    </a:schemeClr>
                  </a:solidFill>
                </a:rPr>
                <a:t>Diverse needs based on population type.</a:t>
              </a:r>
            </a:p>
            <a:p>
              <a:pPr marL="84535" indent="-84535">
                <a:spcAft>
                  <a:spcPts val="200"/>
                </a:spcAft>
                <a:buFont typeface="Arial" panose="020B0604020202020204" pitchFamily="34" charset="0"/>
                <a:buChar char="•"/>
              </a:pPr>
              <a:r>
                <a:rPr lang="en-US" sz="1050" noProof="1">
                  <a:solidFill>
                    <a:schemeClr val="accent4">
                      <a:lumMod val="75000"/>
                    </a:schemeClr>
                  </a:solidFill>
                </a:rPr>
                <a:t>Individual enablers and barriers. </a:t>
              </a:r>
            </a:p>
            <a:p>
              <a:pPr marL="84535" indent="-84535">
                <a:spcAft>
                  <a:spcPts val="200"/>
                </a:spcAft>
                <a:buFont typeface="Arial" panose="020B0604020202020204" pitchFamily="34" charset="0"/>
                <a:buChar char="•"/>
              </a:pPr>
              <a:r>
                <a:rPr lang="en-US" sz="1050" noProof="1">
                  <a:solidFill>
                    <a:schemeClr val="accent4">
                      <a:lumMod val="75000"/>
                    </a:schemeClr>
                  </a:solidFill>
                </a:rPr>
                <a:t>Individual abilities and motivation.  </a:t>
              </a:r>
            </a:p>
          </p:txBody>
        </p:sp>
      </p:grpSp>
    </p:spTree>
    <p:extLst>
      <p:ext uri="{BB962C8B-B14F-4D97-AF65-F5344CB8AC3E}">
        <p14:creationId xmlns:p14="http://schemas.microsoft.com/office/powerpoint/2010/main" val="381434392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DB377E8-86BC-A386-9375-4F9FDB778015}"/>
              </a:ext>
            </a:extLst>
          </p:cNvPr>
          <p:cNvSpPr txBox="1"/>
          <p:nvPr/>
        </p:nvSpPr>
        <p:spPr>
          <a:xfrm>
            <a:off x="9678143" y="2635026"/>
            <a:ext cx="2312753" cy="1280160"/>
          </a:xfrm>
          <a:prstGeom prst="rect">
            <a:avLst/>
          </a:prstGeom>
          <a:solidFill>
            <a:schemeClr val="bg1">
              <a:lumMod val="95000"/>
            </a:schemeClr>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4B093BF-8354-5C62-BA12-119A2BE81AEC}"/>
              </a:ext>
            </a:extLst>
          </p:cNvPr>
          <p:cNvSpPr txBox="1"/>
          <p:nvPr/>
        </p:nvSpPr>
        <p:spPr>
          <a:xfrm>
            <a:off x="10344977" y="1075331"/>
            <a:ext cx="1645920" cy="1554480"/>
          </a:xfrm>
          <a:prstGeom prst="rect">
            <a:avLst/>
          </a:prstGeom>
          <a:solidFill>
            <a:schemeClr val="bg1">
              <a:lumMod val="95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E186AB0-ADE1-C0FB-AC35-CE30326386CC}"/>
              </a:ext>
            </a:extLst>
          </p:cNvPr>
          <p:cNvSpPr txBox="1"/>
          <p:nvPr/>
        </p:nvSpPr>
        <p:spPr>
          <a:xfrm>
            <a:off x="309087" y="1656601"/>
            <a:ext cx="3219811" cy="2284235"/>
          </a:xfrm>
          <a:prstGeom prst="rect">
            <a:avLst/>
          </a:prstGeom>
          <a:solidFill>
            <a:schemeClr val="bg1">
              <a:lumMod val="95000"/>
            </a:schemeClr>
          </a:solidFill>
        </p:spPr>
        <p:txBody>
          <a:bodyPr wrap="square" rtlCol="0">
            <a:spAutoFit/>
          </a:bodyPr>
          <a:lstStyle/>
          <a:p>
            <a:endParaRPr lang="en-US" dirty="0"/>
          </a:p>
        </p:txBody>
      </p:sp>
      <p:sp>
        <p:nvSpPr>
          <p:cNvPr id="70" name="Arrow: Left 69">
            <a:extLst>
              <a:ext uri="{FF2B5EF4-FFF2-40B4-BE49-F238E27FC236}">
                <a16:creationId xmlns:a16="http://schemas.microsoft.com/office/drawing/2014/main" id="{E7423706-E5F3-BD0B-5FC6-4B88039F2DF7}"/>
              </a:ext>
            </a:extLst>
          </p:cNvPr>
          <p:cNvSpPr/>
          <p:nvPr/>
        </p:nvSpPr>
        <p:spPr>
          <a:xfrm rot="10800000">
            <a:off x="5542284" y="2010631"/>
            <a:ext cx="3371004" cy="541397"/>
          </a:xfrm>
          <a:prstGeom prst="lef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20" name="Diamond 19">
            <a:extLst>
              <a:ext uri="{FF2B5EF4-FFF2-40B4-BE49-F238E27FC236}">
                <a16:creationId xmlns:a16="http://schemas.microsoft.com/office/drawing/2014/main" id="{17B00196-4F82-8D42-5B4A-D59E74F532E1}"/>
              </a:ext>
            </a:extLst>
          </p:cNvPr>
          <p:cNvSpPr/>
          <p:nvPr/>
        </p:nvSpPr>
        <p:spPr>
          <a:xfrm>
            <a:off x="3369977" y="2729627"/>
            <a:ext cx="2426423" cy="228423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19" name="Diamond 18">
            <a:extLst>
              <a:ext uri="{FF2B5EF4-FFF2-40B4-BE49-F238E27FC236}">
                <a16:creationId xmlns:a16="http://schemas.microsoft.com/office/drawing/2014/main" id="{3936D6F7-9C75-3542-44F2-856B07EE09F0}"/>
              </a:ext>
            </a:extLst>
          </p:cNvPr>
          <p:cNvSpPr/>
          <p:nvPr/>
        </p:nvSpPr>
        <p:spPr>
          <a:xfrm>
            <a:off x="4637394" y="3924941"/>
            <a:ext cx="2426423" cy="2284235"/>
          </a:xfrm>
          <a:prstGeom prst="diamond">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18" name="Diamond 17">
            <a:extLst>
              <a:ext uri="{FF2B5EF4-FFF2-40B4-BE49-F238E27FC236}">
                <a16:creationId xmlns:a16="http://schemas.microsoft.com/office/drawing/2014/main" id="{5FCB0EE3-9E00-4D19-A70D-12D787C29393}"/>
              </a:ext>
            </a:extLst>
          </p:cNvPr>
          <p:cNvSpPr/>
          <p:nvPr/>
        </p:nvSpPr>
        <p:spPr>
          <a:xfrm>
            <a:off x="5973752" y="2736169"/>
            <a:ext cx="2426423" cy="228423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4" name="Arrow: Left 3">
            <a:extLst>
              <a:ext uri="{FF2B5EF4-FFF2-40B4-BE49-F238E27FC236}">
                <a16:creationId xmlns:a16="http://schemas.microsoft.com/office/drawing/2014/main" id="{7434E58A-04FB-1743-13E3-3AB1EF4E281A}"/>
              </a:ext>
            </a:extLst>
          </p:cNvPr>
          <p:cNvSpPr/>
          <p:nvPr/>
        </p:nvSpPr>
        <p:spPr>
          <a:xfrm>
            <a:off x="2886256" y="2915718"/>
            <a:ext cx="1843621" cy="5413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51" name="Diamond 50">
            <a:extLst>
              <a:ext uri="{FF2B5EF4-FFF2-40B4-BE49-F238E27FC236}">
                <a16:creationId xmlns:a16="http://schemas.microsoft.com/office/drawing/2014/main" id="{B0E8B8A2-A6D7-74CF-F760-CE6CF8217B2C}"/>
              </a:ext>
            </a:extLst>
          </p:cNvPr>
          <p:cNvSpPr/>
          <p:nvPr/>
        </p:nvSpPr>
        <p:spPr>
          <a:xfrm>
            <a:off x="4675488" y="1501244"/>
            <a:ext cx="2426423" cy="2284235"/>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2" name="Text Placeholder 1"/>
          <p:cNvSpPr>
            <a:spLocks noGrp="1"/>
          </p:cNvSpPr>
          <p:nvPr>
            <p:ph type="body" sz="quarter" idx="16"/>
          </p:nvPr>
        </p:nvSpPr>
        <p:spPr>
          <a:xfrm>
            <a:off x="2120361" y="328755"/>
            <a:ext cx="8734891" cy="568155"/>
          </a:xfrm>
        </p:spPr>
        <p:txBody>
          <a:bodyPr>
            <a:normAutofit/>
          </a:bodyPr>
          <a:lstStyle/>
          <a:p>
            <a:r>
              <a:rPr lang="en-US" sz="3600" b="1" dirty="0">
                <a:solidFill>
                  <a:schemeClr val="tx2"/>
                </a:solidFill>
                <a:latin typeface="Arial" panose="020B0604020202020204" pitchFamily="34" charset="0"/>
                <a:cs typeface="Arial" panose="020B0604020202020204" pitchFamily="34" charset="0"/>
              </a:rPr>
              <a:t>Diversified HIVST distribution models</a:t>
            </a:r>
          </a:p>
        </p:txBody>
      </p:sp>
      <p:sp>
        <p:nvSpPr>
          <p:cNvPr id="12" name="Slide Number Placeholder 11"/>
          <p:cNvSpPr>
            <a:spLocks noGrp="1"/>
          </p:cNvSpPr>
          <p:nvPr>
            <p:ph type="sldNum" sz="quarter" idx="12"/>
          </p:nvPr>
        </p:nvSpPr>
        <p:spPr/>
        <p:txBody>
          <a:bodyPr/>
          <a:lstStyle/>
          <a:p>
            <a:r>
              <a:rPr lang="en-US" dirty="0"/>
              <a:t> </a:t>
            </a:r>
          </a:p>
        </p:txBody>
      </p:sp>
      <p:sp>
        <p:nvSpPr>
          <p:cNvPr id="53" name="TextBox 52">
            <a:extLst>
              <a:ext uri="{FF2B5EF4-FFF2-40B4-BE49-F238E27FC236}">
                <a16:creationId xmlns:a16="http://schemas.microsoft.com/office/drawing/2014/main" id="{E1DE26CC-A610-4F6C-9A35-4869DE13FDCC}"/>
              </a:ext>
            </a:extLst>
          </p:cNvPr>
          <p:cNvSpPr txBox="1"/>
          <p:nvPr/>
        </p:nvSpPr>
        <p:spPr>
          <a:xfrm>
            <a:off x="1395345" y="3275992"/>
            <a:ext cx="1537177" cy="3847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900" dirty="0">
              <a:latin typeface="Arial"/>
              <a:cs typeface="Arial"/>
            </a:endParaRPr>
          </a:p>
          <a:p>
            <a:endParaRPr lang="en-US" sz="1600" dirty="0">
              <a:latin typeface="Arial"/>
              <a:cs typeface="Arial"/>
            </a:endParaRPr>
          </a:p>
        </p:txBody>
      </p:sp>
      <p:sp>
        <p:nvSpPr>
          <p:cNvPr id="3" name="Date Placeholder 9">
            <a:extLst>
              <a:ext uri="{FF2B5EF4-FFF2-40B4-BE49-F238E27FC236}">
                <a16:creationId xmlns:a16="http://schemas.microsoft.com/office/drawing/2014/main" id="{BA6172E4-BB59-D791-EA00-29E6E31FC93C}"/>
              </a:ext>
            </a:extLst>
          </p:cNvPr>
          <p:cNvSpPr>
            <a:spLocks noGrp="1"/>
          </p:cNvSpPr>
          <p:nvPr>
            <p:ph type="dt" sz="half" idx="11"/>
          </p:nvPr>
        </p:nvSpPr>
        <p:spPr>
          <a:xfrm>
            <a:off x="754474" y="187948"/>
            <a:ext cx="4471852" cy="173736"/>
          </a:xfrm>
        </p:spPr>
        <p:txBody>
          <a:bodyPr/>
          <a:lstStyle/>
          <a:p>
            <a:endParaRPr lang="en-US" sz="100" dirty="0"/>
          </a:p>
        </p:txBody>
      </p:sp>
      <p:sp>
        <p:nvSpPr>
          <p:cNvPr id="66" name="TextBox 65">
            <a:extLst>
              <a:ext uri="{FF2B5EF4-FFF2-40B4-BE49-F238E27FC236}">
                <a16:creationId xmlns:a16="http://schemas.microsoft.com/office/drawing/2014/main" id="{764DBA13-85B4-F412-7FD9-321B3CAA9BD6}"/>
              </a:ext>
            </a:extLst>
          </p:cNvPr>
          <p:cNvSpPr txBox="1"/>
          <p:nvPr/>
        </p:nvSpPr>
        <p:spPr>
          <a:xfrm>
            <a:off x="5104927" y="2422967"/>
            <a:ext cx="1574422"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Community </a:t>
            </a:r>
          </a:p>
        </p:txBody>
      </p:sp>
      <p:sp>
        <p:nvSpPr>
          <p:cNvPr id="67" name="TextBox 66">
            <a:extLst>
              <a:ext uri="{FF2B5EF4-FFF2-40B4-BE49-F238E27FC236}">
                <a16:creationId xmlns:a16="http://schemas.microsoft.com/office/drawing/2014/main" id="{9ABA908C-4AD4-8A0C-6244-8C8CF6DF1348}"/>
              </a:ext>
            </a:extLst>
          </p:cNvPr>
          <p:cNvSpPr txBox="1"/>
          <p:nvPr/>
        </p:nvSpPr>
        <p:spPr>
          <a:xfrm>
            <a:off x="5054646" y="4659924"/>
            <a:ext cx="1574422"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Public sector</a:t>
            </a:r>
          </a:p>
        </p:txBody>
      </p:sp>
      <p:sp>
        <p:nvSpPr>
          <p:cNvPr id="68" name="TextBox 67">
            <a:extLst>
              <a:ext uri="{FF2B5EF4-FFF2-40B4-BE49-F238E27FC236}">
                <a16:creationId xmlns:a16="http://schemas.microsoft.com/office/drawing/2014/main" id="{91E298D0-0533-294B-5A4A-4AB6534EDEB4}"/>
              </a:ext>
            </a:extLst>
          </p:cNvPr>
          <p:cNvSpPr txBox="1"/>
          <p:nvPr/>
        </p:nvSpPr>
        <p:spPr>
          <a:xfrm>
            <a:off x="6394009" y="3513955"/>
            <a:ext cx="1574422"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Private sector</a:t>
            </a:r>
          </a:p>
        </p:txBody>
      </p:sp>
      <p:sp>
        <p:nvSpPr>
          <p:cNvPr id="69" name="TextBox 68">
            <a:extLst>
              <a:ext uri="{FF2B5EF4-FFF2-40B4-BE49-F238E27FC236}">
                <a16:creationId xmlns:a16="http://schemas.microsoft.com/office/drawing/2014/main" id="{AFF4A651-2BD7-1D3D-B46E-CAECF0D10098}"/>
              </a:ext>
            </a:extLst>
          </p:cNvPr>
          <p:cNvSpPr txBox="1"/>
          <p:nvPr/>
        </p:nvSpPr>
        <p:spPr>
          <a:xfrm>
            <a:off x="3809789" y="3440609"/>
            <a:ext cx="1574422"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Key populations</a:t>
            </a:r>
          </a:p>
        </p:txBody>
      </p:sp>
      <p:sp>
        <p:nvSpPr>
          <p:cNvPr id="71" name="Arrow: Left 70">
            <a:extLst>
              <a:ext uri="{FF2B5EF4-FFF2-40B4-BE49-F238E27FC236}">
                <a16:creationId xmlns:a16="http://schemas.microsoft.com/office/drawing/2014/main" id="{7B2CF67E-4C4D-DF17-0498-C66603F9D24F}"/>
              </a:ext>
            </a:extLst>
          </p:cNvPr>
          <p:cNvSpPr/>
          <p:nvPr/>
        </p:nvSpPr>
        <p:spPr>
          <a:xfrm rot="10800000">
            <a:off x="6858974" y="4239522"/>
            <a:ext cx="2054313" cy="541397"/>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72" name="TextBox 71">
            <a:extLst>
              <a:ext uri="{FF2B5EF4-FFF2-40B4-BE49-F238E27FC236}">
                <a16:creationId xmlns:a16="http://schemas.microsoft.com/office/drawing/2014/main" id="{FAE6827E-1879-3E39-A628-4A4F310E7A3E}"/>
              </a:ext>
            </a:extLst>
          </p:cNvPr>
          <p:cNvSpPr txBox="1"/>
          <p:nvPr/>
        </p:nvSpPr>
        <p:spPr>
          <a:xfrm>
            <a:off x="9167070" y="5526036"/>
            <a:ext cx="2478703" cy="523220"/>
          </a:xfrm>
          <a:prstGeom prst="rect">
            <a:avLst/>
          </a:prstGeom>
          <a:noFill/>
        </p:spPr>
        <p:txBody>
          <a:bodyPr wrap="square" rtlCol="0">
            <a:spAutoFit/>
          </a:bodyPr>
          <a:lstStyle/>
          <a:p>
            <a:pPr algn="ctr"/>
            <a:r>
              <a:rPr lang="en-US" sz="1400" dirty="0">
                <a:ln w="0"/>
                <a:solidFill>
                  <a:schemeClr val="accent1"/>
                </a:solidFill>
                <a:effectLst>
                  <a:outerShdw blurRad="38100" dist="19050" dir="2700000" algn="tl" rotWithShape="0">
                    <a:schemeClr val="dk1">
                      <a:alpha val="40000"/>
                    </a:schemeClr>
                  </a:outerShdw>
                </a:effectLst>
              </a:rPr>
              <a:t>Nurse and midwife-led clinics</a:t>
            </a:r>
          </a:p>
        </p:txBody>
      </p:sp>
      <p:pic>
        <p:nvPicPr>
          <p:cNvPr id="73" name="Graphic 72" descr="Medical outline">
            <a:extLst>
              <a:ext uri="{FF2B5EF4-FFF2-40B4-BE49-F238E27FC236}">
                <a16:creationId xmlns:a16="http://schemas.microsoft.com/office/drawing/2014/main" id="{31F34BF9-BABC-E094-54AE-E69E004D75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7779" y="6046441"/>
            <a:ext cx="545528" cy="545528"/>
          </a:xfrm>
          <a:prstGeom prst="rect">
            <a:avLst/>
          </a:prstGeom>
        </p:spPr>
      </p:pic>
      <p:sp>
        <p:nvSpPr>
          <p:cNvPr id="76" name="TextBox 75">
            <a:extLst>
              <a:ext uri="{FF2B5EF4-FFF2-40B4-BE49-F238E27FC236}">
                <a16:creationId xmlns:a16="http://schemas.microsoft.com/office/drawing/2014/main" id="{7BDD2D75-D6B5-E498-DD5B-15E2B8B1CE4B}"/>
              </a:ext>
            </a:extLst>
          </p:cNvPr>
          <p:cNvSpPr txBox="1"/>
          <p:nvPr/>
        </p:nvSpPr>
        <p:spPr>
          <a:xfrm>
            <a:off x="8815035" y="1156907"/>
            <a:ext cx="1686069" cy="738664"/>
          </a:xfrm>
          <a:prstGeom prst="rect">
            <a:avLst/>
          </a:prstGeom>
          <a:noFill/>
        </p:spPr>
        <p:txBody>
          <a:bodyPr wrap="square">
            <a:spAutoFit/>
          </a:bodyPr>
          <a:lstStyle/>
          <a:p>
            <a:pPr algn="ctr"/>
            <a:r>
              <a:rPr lang="en-US" sz="1400" dirty="0">
                <a:ln w="0"/>
                <a:solidFill>
                  <a:schemeClr val="accent4">
                    <a:lumMod val="60000"/>
                    <a:lumOff val="40000"/>
                  </a:schemeClr>
                </a:solidFill>
                <a:effectLst>
                  <a:outerShdw blurRad="38100" dist="19050" dir="2700000" algn="tl" rotWithShape="0">
                    <a:schemeClr val="dk1">
                      <a:alpha val="40000"/>
                    </a:schemeClr>
                  </a:outerShdw>
                </a:effectLst>
              </a:rPr>
              <a:t>Tertiary educational institutes</a:t>
            </a:r>
          </a:p>
        </p:txBody>
      </p:sp>
      <p:pic>
        <p:nvPicPr>
          <p:cNvPr id="77" name="Graphic 76" descr="Schoolhouse outline">
            <a:extLst>
              <a:ext uri="{FF2B5EF4-FFF2-40B4-BE49-F238E27FC236}">
                <a16:creationId xmlns:a16="http://schemas.microsoft.com/office/drawing/2014/main" id="{7A727798-B5CA-5A29-7A92-DC0CFEF032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2054" y="1815674"/>
            <a:ext cx="812033" cy="812033"/>
          </a:xfrm>
          <a:prstGeom prst="rect">
            <a:avLst/>
          </a:prstGeom>
        </p:spPr>
      </p:pic>
      <p:sp>
        <p:nvSpPr>
          <p:cNvPr id="78" name="TextBox 77">
            <a:extLst>
              <a:ext uri="{FF2B5EF4-FFF2-40B4-BE49-F238E27FC236}">
                <a16:creationId xmlns:a16="http://schemas.microsoft.com/office/drawing/2014/main" id="{04E6DD26-0763-C8AA-2882-99A78ECDCF5E}"/>
              </a:ext>
            </a:extLst>
          </p:cNvPr>
          <p:cNvSpPr txBox="1"/>
          <p:nvPr/>
        </p:nvSpPr>
        <p:spPr>
          <a:xfrm>
            <a:off x="10344977" y="1186729"/>
            <a:ext cx="1631757" cy="738664"/>
          </a:xfrm>
          <a:prstGeom prst="rect">
            <a:avLst/>
          </a:prstGeom>
          <a:noFill/>
        </p:spPr>
        <p:txBody>
          <a:bodyPr wrap="square" rtlCol="0">
            <a:spAutoFit/>
          </a:bodyPr>
          <a:lstStyle/>
          <a:p>
            <a:pPr algn="ctr"/>
            <a:r>
              <a:rPr lang="en-US" sz="1400" dirty="0">
                <a:ln w="0"/>
                <a:solidFill>
                  <a:schemeClr val="accent4">
                    <a:lumMod val="60000"/>
                    <a:lumOff val="40000"/>
                  </a:schemeClr>
                </a:solidFill>
                <a:effectLst>
                  <a:outerShdw blurRad="38100" dist="19050" dir="2700000" algn="tl" rotWithShape="0">
                    <a:schemeClr val="dk1">
                      <a:alpha val="40000"/>
                    </a:schemeClr>
                  </a:outerShdw>
                </a:effectLst>
              </a:rPr>
              <a:t>Targeted community outreach</a:t>
            </a:r>
          </a:p>
        </p:txBody>
      </p:sp>
      <p:pic>
        <p:nvPicPr>
          <p:cNvPr id="79" name="Graphic 78" descr="Group outline">
            <a:extLst>
              <a:ext uri="{FF2B5EF4-FFF2-40B4-BE49-F238E27FC236}">
                <a16:creationId xmlns:a16="http://schemas.microsoft.com/office/drawing/2014/main" id="{5A3E3BCF-D3A2-8EE1-4A88-FDBD636B87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54840" y="1867157"/>
            <a:ext cx="812033" cy="812033"/>
          </a:xfrm>
          <a:prstGeom prst="rect">
            <a:avLst/>
          </a:prstGeom>
        </p:spPr>
      </p:pic>
      <p:sp>
        <p:nvSpPr>
          <p:cNvPr id="5" name="Arrow: Left 4">
            <a:extLst>
              <a:ext uri="{FF2B5EF4-FFF2-40B4-BE49-F238E27FC236}">
                <a16:creationId xmlns:a16="http://schemas.microsoft.com/office/drawing/2014/main" id="{B6FE6CF9-D493-7CF9-0B0B-EBB5A5C89206}"/>
              </a:ext>
            </a:extLst>
          </p:cNvPr>
          <p:cNvSpPr/>
          <p:nvPr/>
        </p:nvSpPr>
        <p:spPr>
          <a:xfrm>
            <a:off x="4136696" y="5302426"/>
            <a:ext cx="1789636" cy="541397"/>
          </a:xfrm>
          <a:prstGeom prst="lef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10" name="TextBox 9">
            <a:extLst>
              <a:ext uri="{FF2B5EF4-FFF2-40B4-BE49-F238E27FC236}">
                <a16:creationId xmlns:a16="http://schemas.microsoft.com/office/drawing/2014/main" id="{1B263032-4C6D-C8A7-E0CE-8F058855039D}"/>
              </a:ext>
            </a:extLst>
          </p:cNvPr>
          <p:cNvSpPr txBox="1"/>
          <p:nvPr/>
        </p:nvSpPr>
        <p:spPr>
          <a:xfrm>
            <a:off x="8764788" y="4325509"/>
            <a:ext cx="1778506" cy="307777"/>
          </a:xfrm>
          <a:prstGeom prst="rect">
            <a:avLst/>
          </a:prstGeom>
          <a:noFill/>
        </p:spPr>
        <p:txBody>
          <a:bodyPr wrap="square" rtlCol="0">
            <a:spAutoFit/>
          </a:bodyPr>
          <a:lstStyle/>
          <a:p>
            <a:pPr algn="ctr"/>
            <a:r>
              <a:rPr lang="en-US" sz="1400" dirty="0">
                <a:ln w="0"/>
                <a:solidFill>
                  <a:schemeClr val="accent1"/>
                </a:solidFill>
                <a:effectLst>
                  <a:outerShdw blurRad="38100" dist="19050" dir="2700000" algn="tl" rotWithShape="0">
                    <a:schemeClr val="dk1">
                      <a:alpha val="40000"/>
                    </a:schemeClr>
                  </a:outerShdw>
                </a:effectLst>
              </a:rPr>
              <a:t>Workplaces</a:t>
            </a:r>
          </a:p>
        </p:txBody>
      </p:sp>
      <p:sp>
        <p:nvSpPr>
          <p:cNvPr id="11" name="TextBox 10">
            <a:extLst>
              <a:ext uri="{FF2B5EF4-FFF2-40B4-BE49-F238E27FC236}">
                <a16:creationId xmlns:a16="http://schemas.microsoft.com/office/drawing/2014/main" id="{17ED9635-21DF-D05A-9BD6-000BE0F5578A}"/>
              </a:ext>
            </a:extLst>
          </p:cNvPr>
          <p:cNvSpPr txBox="1"/>
          <p:nvPr/>
        </p:nvSpPr>
        <p:spPr>
          <a:xfrm>
            <a:off x="393655" y="2778315"/>
            <a:ext cx="2561081" cy="523220"/>
          </a:xfrm>
          <a:prstGeom prst="rect">
            <a:avLst/>
          </a:prstGeom>
          <a:noFill/>
        </p:spPr>
        <p:txBody>
          <a:bodyPr wrap="square" rtlCol="0">
            <a:spAutoFit/>
          </a:bodyPr>
          <a:lstStyle/>
          <a:p>
            <a:pPr algn="ctr"/>
            <a:r>
              <a:rPr lang="en-US" sz="1400" dirty="0">
                <a:ln w="0"/>
                <a:solidFill>
                  <a:schemeClr val="accent2"/>
                </a:solidFill>
                <a:effectLst>
                  <a:outerShdw blurRad="38100" dist="19050" dir="2700000" algn="tl" rotWithShape="0">
                    <a:schemeClr val="dk1">
                      <a:alpha val="40000"/>
                    </a:schemeClr>
                  </a:outerShdw>
                </a:effectLst>
              </a:rPr>
              <a:t>Social network-based testing</a:t>
            </a:r>
          </a:p>
        </p:txBody>
      </p:sp>
      <p:sp>
        <p:nvSpPr>
          <p:cNvPr id="13" name="TextBox 12">
            <a:extLst>
              <a:ext uri="{FF2B5EF4-FFF2-40B4-BE49-F238E27FC236}">
                <a16:creationId xmlns:a16="http://schemas.microsoft.com/office/drawing/2014/main" id="{F70B4704-41EF-E2B1-BDE8-B6E11183DCC1}"/>
              </a:ext>
            </a:extLst>
          </p:cNvPr>
          <p:cNvSpPr txBox="1"/>
          <p:nvPr/>
        </p:nvSpPr>
        <p:spPr>
          <a:xfrm>
            <a:off x="9906026" y="4345309"/>
            <a:ext cx="2312281" cy="307777"/>
          </a:xfrm>
          <a:prstGeom prst="rect">
            <a:avLst/>
          </a:prstGeom>
          <a:noFill/>
        </p:spPr>
        <p:txBody>
          <a:bodyPr wrap="square" rtlCol="0">
            <a:spAutoFit/>
          </a:bodyPr>
          <a:lstStyle/>
          <a:p>
            <a:pPr algn="ctr"/>
            <a:r>
              <a:rPr lang="en-US" sz="1400" dirty="0">
                <a:ln w="0"/>
                <a:solidFill>
                  <a:schemeClr val="accent1"/>
                </a:solidFill>
                <a:effectLst>
                  <a:outerShdw blurRad="38100" dist="19050" dir="2700000" algn="tl" rotWithShape="0">
                    <a:schemeClr val="dk1">
                      <a:alpha val="40000"/>
                    </a:schemeClr>
                  </a:outerShdw>
                </a:effectLst>
              </a:rPr>
              <a:t>Pharmacies</a:t>
            </a:r>
          </a:p>
        </p:txBody>
      </p:sp>
      <p:sp>
        <p:nvSpPr>
          <p:cNvPr id="16" name="TextBox 15">
            <a:extLst>
              <a:ext uri="{FF2B5EF4-FFF2-40B4-BE49-F238E27FC236}">
                <a16:creationId xmlns:a16="http://schemas.microsoft.com/office/drawing/2014/main" id="{F9526005-036A-8304-94F0-3A1B67AD02A7}"/>
              </a:ext>
            </a:extLst>
          </p:cNvPr>
          <p:cNvSpPr txBox="1"/>
          <p:nvPr/>
        </p:nvSpPr>
        <p:spPr>
          <a:xfrm>
            <a:off x="1785594" y="5603435"/>
            <a:ext cx="2157032" cy="523220"/>
          </a:xfrm>
          <a:prstGeom prst="rect">
            <a:avLst/>
          </a:prstGeom>
          <a:noFill/>
        </p:spPr>
        <p:txBody>
          <a:bodyPr wrap="square" rtlCol="0">
            <a:spAutoFit/>
          </a:bodyPr>
          <a:lstStyle/>
          <a:p>
            <a:pPr algn="ctr"/>
            <a:r>
              <a:rPr lang="en-US" sz="1400" dirty="0">
                <a:ln w="0"/>
                <a:solidFill>
                  <a:schemeClr val="accent3">
                    <a:lumMod val="60000"/>
                    <a:lumOff val="40000"/>
                  </a:schemeClr>
                </a:solidFill>
                <a:effectLst>
                  <a:outerShdw blurRad="38100" dist="19050" dir="2700000" algn="tl" rotWithShape="0">
                    <a:schemeClr val="dk1">
                      <a:alpha val="40000"/>
                    </a:schemeClr>
                  </a:outerShdw>
                </a:effectLst>
              </a:rPr>
              <a:t>Maternal and child health departments</a:t>
            </a:r>
          </a:p>
        </p:txBody>
      </p:sp>
      <p:sp>
        <p:nvSpPr>
          <p:cNvPr id="17" name="TextBox 16">
            <a:extLst>
              <a:ext uri="{FF2B5EF4-FFF2-40B4-BE49-F238E27FC236}">
                <a16:creationId xmlns:a16="http://schemas.microsoft.com/office/drawing/2014/main" id="{D5023790-61C8-60DA-200C-D8819C5D3CF2}"/>
              </a:ext>
            </a:extLst>
          </p:cNvPr>
          <p:cNvSpPr txBox="1"/>
          <p:nvPr/>
        </p:nvSpPr>
        <p:spPr>
          <a:xfrm>
            <a:off x="1375611" y="1668987"/>
            <a:ext cx="2561081" cy="307777"/>
          </a:xfrm>
          <a:prstGeom prst="rect">
            <a:avLst/>
          </a:prstGeom>
          <a:noFill/>
        </p:spPr>
        <p:txBody>
          <a:bodyPr wrap="square" rtlCol="0">
            <a:spAutoFit/>
          </a:bodyPr>
          <a:lstStyle/>
          <a:p>
            <a:pPr algn="ctr"/>
            <a:r>
              <a:rPr lang="en-US" sz="1400" dirty="0">
                <a:ln w="0"/>
                <a:solidFill>
                  <a:schemeClr val="accent2"/>
                </a:solidFill>
                <a:effectLst>
                  <a:outerShdw blurRad="38100" dist="19050" dir="2700000" algn="tl" rotWithShape="0">
                    <a:schemeClr val="dk1">
                      <a:alpha val="40000"/>
                    </a:schemeClr>
                  </a:outerShdw>
                </a:effectLst>
              </a:rPr>
              <a:t>Sex worker clinics</a:t>
            </a:r>
          </a:p>
        </p:txBody>
      </p:sp>
      <p:pic>
        <p:nvPicPr>
          <p:cNvPr id="28" name="Graphic 27" descr="Factory outline">
            <a:extLst>
              <a:ext uri="{FF2B5EF4-FFF2-40B4-BE49-F238E27FC236}">
                <a16:creationId xmlns:a16="http://schemas.microsoft.com/office/drawing/2014/main" id="{B3FBDCAE-642D-8495-1FA1-773F07D2EA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63531" y="4606290"/>
            <a:ext cx="693915" cy="693915"/>
          </a:xfrm>
          <a:prstGeom prst="rect">
            <a:avLst/>
          </a:prstGeom>
        </p:spPr>
      </p:pic>
      <p:pic>
        <p:nvPicPr>
          <p:cNvPr id="30" name="Graphic 29" descr="Woman with kid outline">
            <a:extLst>
              <a:ext uri="{FF2B5EF4-FFF2-40B4-BE49-F238E27FC236}">
                <a16:creationId xmlns:a16="http://schemas.microsoft.com/office/drawing/2014/main" id="{AEC77F16-8BC3-9B25-89D3-E8E068F688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91154" y="6084032"/>
            <a:ext cx="724019" cy="724019"/>
          </a:xfrm>
          <a:prstGeom prst="rect">
            <a:avLst/>
          </a:prstGeom>
        </p:spPr>
      </p:pic>
      <p:pic>
        <p:nvPicPr>
          <p:cNvPr id="38" name="Graphic 37" descr="Medical with solid fill">
            <a:extLst>
              <a:ext uri="{FF2B5EF4-FFF2-40B4-BE49-F238E27FC236}">
                <a16:creationId xmlns:a16="http://schemas.microsoft.com/office/drawing/2014/main" id="{4F040A9B-6EFE-F267-522D-D912AE3DA4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86579" y="2023841"/>
            <a:ext cx="677531" cy="677531"/>
          </a:xfrm>
          <a:prstGeom prst="rect">
            <a:avLst/>
          </a:prstGeom>
        </p:spPr>
      </p:pic>
      <p:pic>
        <p:nvPicPr>
          <p:cNvPr id="7" name="Graphic 6" descr="Door Open outline">
            <a:extLst>
              <a:ext uri="{FF2B5EF4-FFF2-40B4-BE49-F238E27FC236}">
                <a16:creationId xmlns:a16="http://schemas.microsoft.com/office/drawing/2014/main" id="{98003A6F-544E-D881-4AE0-A3B7A1A0397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146180" y="3218463"/>
            <a:ext cx="618657" cy="618657"/>
          </a:xfrm>
          <a:prstGeom prst="rect">
            <a:avLst/>
          </a:prstGeom>
        </p:spPr>
      </p:pic>
      <p:sp>
        <p:nvSpPr>
          <p:cNvPr id="8" name="TextBox 7">
            <a:extLst>
              <a:ext uri="{FF2B5EF4-FFF2-40B4-BE49-F238E27FC236}">
                <a16:creationId xmlns:a16="http://schemas.microsoft.com/office/drawing/2014/main" id="{15203FFF-8CA8-5EE3-D686-852CA038730A}"/>
              </a:ext>
            </a:extLst>
          </p:cNvPr>
          <p:cNvSpPr txBox="1"/>
          <p:nvPr/>
        </p:nvSpPr>
        <p:spPr>
          <a:xfrm>
            <a:off x="9390087" y="2679190"/>
            <a:ext cx="2114900" cy="523220"/>
          </a:xfrm>
          <a:prstGeom prst="rect">
            <a:avLst/>
          </a:prstGeom>
          <a:noFill/>
        </p:spPr>
        <p:txBody>
          <a:bodyPr wrap="square">
            <a:spAutoFit/>
          </a:bodyPr>
          <a:lstStyle/>
          <a:p>
            <a:pPr algn="ctr"/>
            <a:r>
              <a:rPr lang="en-US" sz="1400" dirty="0">
                <a:ln w="0"/>
                <a:solidFill>
                  <a:schemeClr val="accent4">
                    <a:lumMod val="60000"/>
                    <a:lumOff val="40000"/>
                  </a:schemeClr>
                </a:solidFill>
                <a:effectLst>
                  <a:outerShdw blurRad="38100" dist="19050" dir="2700000" algn="tl" rotWithShape="0">
                    <a:schemeClr val="dk1">
                      <a:alpha val="40000"/>
                    </a:schemeClr>
                  </a:outerShdw>
                </a:effectLst>
              </a:rPr>
              <a:t>Door-to-door distribution</a:t>
            </a:r>
          </a:p>
        </p:txBody>
      </p:sp>
      <p:pic>
        <p:nvPicPr>
          <p:cNvPr id="21" name="Graphic 20" descr="Medicine outline">
            <a:extLst>
              <a:ext uri="{FF2B5EF4-FFF2-40B4-BE49-F238E27FC236}">
                <a16:creationId xmlns:a16="http://schemas.microsoft.com/office/drawing/2014/main" id="{2E8C5B04-4659-9176-200D-CE5D421437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766832" y="4710794"/>
            <a:ext cx="603400" cy="603400"/>
          </a:xfrm>
          <a:prstGeom prst="rect">
            <a:avLst/>
          </a:prstGeom>
        </p:spPr>
      </p:pic>
      <p:pic>
        <p:nvPicPr>
          <p:cNvPr id="23" name="Graphic 22" descr="Marker outline">
            <a:extLst>
              <a:ext uri="{FF2B5EF4-FFF2-40B4-BE49-F238E27FC236}">
                <a16:creationId xmlns:a16="http://schemas.microsoft.com/office/drawing/2014/main" id="{C83CE950-3242-1064-4CAD-C9ADD6F1FC6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14610" y="2023841"/>
            <a:ext cx="671050" cy="671050"/>
          </a:xfrm>
          <a:prstGeom prst="rect">
            <a:avLst/>
          </a:prstGeom>
        </p:spPr>
      </p:pic>
      <p:sp>
        <p:nvSpPr>
          <p:cNvPr id="25" name="TextBox 24">
            <a:extLst>
              <a:ext uri="{FF2B5EF4-FFF2-40B4-BE49-F238E27FC236}">
                <a16:creationId xmlns:a16="http://schemas.microsoft.com/office/drawing/2014/main" id="{8076F568-540F-02FC-B5E5-84A4210C675F}"/>
              </a:ext>
            </a:extLst>
          </p:cNvPr>
          <p:cNvSpPr txBox="1"/>
          <p:nvPr/>
        </p:nvSpPr>
        <p:spPr>
          <a:xfrm>
            <a:off x="139830" y="1668987"/>
            <a:ext cx="1778506" cy="307777"/>
          </a:xfrm>
          <a:prstGeom prst="rect">
            <a:avLst/>
          </a:prstGeom>
          <a:noFill/>
        </p:spPr>
        <p:txBody>
          <a:bodyPr wrap="square" rtlCol="0">
            <a:spAutoFit/>
          </a:bodyPr>
          <a:lstStyle/>
          <a:p>
            <a:pPr algn="ctr"/>
            <a:r>
              <a:rPr lang="en-US" sz="1400" dirty="0">
                <a:ln w="0"/>
                <a:solidFill>
                  <a:schemeClr val="accent2"/>
                </a:solidFill>
                <a:effectLst>
                  <a:outerShdw blurRad="38100" dist="19050" dir="2700000" algn="tl" rotWithShape="0">
                    <a:schemeClr val="dk1">
                      <a:alpha val="40000"/>
                    </a:schemeClr>
                  </a:outerShdw>
                </a:effectLst>
              </a:rPr>
              <a:t>Hotspots</a:t>
            </a:r>
          </a:p>
        </p:txBody>
      </p:sp>
      <p:pic>
        <p:nvPicPr>
          <p:cNvPr id="29" name="Graphic 28" descr="Social network outline">
            <a:extLst>
              <a:ext uri="{FF2B5EF4-FFF2-40B4-BE49-F238E27FC236}">
                <a16:creationId xmlns:a16="http://schemas.microsoft.com/office/drawing/2014/main" id="{6A193696-90EB-95E3-B85F-6AA10BD2546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356087" y="3246435"/>
            <a:ext cx="677532" cy="677532"/>
          </a:xfrm>
          <a:prstGeom prst="rect">
            <a:avLst/>
          </a:prstGeom>
        </p:spPr>
      </p:pic>
      <p:pic>
        <p:nvPicPr>
          <p:cNvPr id="33" name="Graphic 32" descr="Medicine outline">
            <a:extLst>
              <a:ext uri="{FF2B5EF4-FFF2-40B4-BE49-F238E27FC236}">
                <a16:creationId xmlns:a16="http://schemas.microsoft.com/office/drawing/2014/main" id="{3B113FDF-7C1C-41A3-231F-11CB5E7F72C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8027" y="5077056"/>
            <a:ext cx="526379" cy="526379"/>
          </a:xfrm>
          <a:prstGeom prst="rect">
            <a:avLst/>
          </a:prstGeom>
        </p:spPr>
      </p:pic>
      <p:sp>
        <p:nvSpPr>
          <p:cNvPr id="36" name="TextBox 35">
            <a:extLst>
              <a:ext uri="{FF2B5EF4-FFF2-40B4-BE49-F238E27FC236}">
                <a16:creationId xmlns:a16="http://schemas.microsoft.com/office/drawing/2014/main" id="{9F45EDCD-815B-CC74-B05A-07F11C62A8DF}"/>
              </a:ext>
            </a:extLst>
          </p:cNvPr>
          <p:cNvSpPr txBox="1"/>
          <p:nvPr/>
        </p:nvSpPr>
        <p:spPr>
          <a:xfrm>
            <a:off x="196408" y="4375920"/>
            <a:ext cx="1652301" cy="738664"/>
          </a:xfrm>
          <a:prstGeom prst="rect">
            <a:avLst/>
          </a:prstGeom>
          <a:noFill/>
        </p:spPr>
        <p:txBody>
          <a:bodyPr wrap="square" rtlCol="0">
            <a:spAutoFit/>
          </a:bodyPr>
          <a:lstStyle/>
          <a:p>
            <a:pPr algn="ctr"/>
            <a:r>
              <a:rPr lang="en-US" sz="1400" dirty="0">
                <a:ln w="0"/>
                <a:solidFill>
                  <a:schemeClr val="accent3">
                    <a:lumMod val="60000"/>
                    <a:lumOff val="40000"/>
                  </a:schemeClr>
                </a:solidFill>
                <a:effectLst>
                  <a:outerShdw blurRad="38100" dist="19050" dir="2700000" algn="tl" rotWithShape="0">
                    <a:schemeClr val="dk1">
                      <a:alpha val="40000"/>
                    </a:schemeClr>
                  </a:outerShdw>
                </a:effectLst>
              </a:rPr>
              <a:t>Antiretroviral treatment (ART) clinics</a:t>
            </a:r>
          </a:p>
        </p:txBody>
      </p:sp>
      <p:pic>
        <p:nvPicPr>
          <p:cNvPr id="39" name="Graphic 38" descr="User network outline">
            <a:extLst>
              <a:ext uri="{FF2B5EF4-FFF2-40B4-BE49-F238E27FC236}">
                <a16:creationId xmlns:a16="http://schemas.microsoft.com/office/drawing/2014/main" id="{A1133052-2D36-4617-F7A0-24D420FDF6C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74362" y="6076550"/>
            <a:ext cx="633708" cy="633708"/>
          </a:xfrm>
          <a:prstGeom prst="rect">
            <a:avLst/>
          </a:prstGeom>
        </p:spPr>
      </p:pic>
      <p:sp>
        <p:nvSpPr>
          <p:cNvPr id="40" name="TextBox 39">
            <a:extLst>
              <a:ext uri="{FF2B5EF4-FFF2-40B4-BE49-F238E27FC236}">
                <a16:creationId xmlns:a16="http://schemas.microsoft.com/office/drawing/2014/main" id="{966E5F0E-695A-D32D-8131-317AFF4B58D2}"/>
              </a:ext>
            </a:extLst>
          </p:cNvPr>
          <p:cNvSpPr txBox="1"/>
          <p:nvPr/>
        </p:nvSpPr>
        <p:spPr>
          <a:xfrm>
            <a:off x="218486" y="5715989"/>
            <a:ext cx="1652301" cy="307777"/>
          </a:xfrm>
          <a:prstGeom prst="rect">
            <a:avLst/>
          </a:prstGeom>
          <a:noFill/>
        </p:spPr>
        <p:txBody>
          <a:bodyPr wrap="square" rtlCol="0">
            <a:spAutoFit/>
          </a:bodyPr>
          <a:lstStyle/>
          <a:p>
            <a:pPr algn="ctr"/>
            <a:r>
              <a:rPr lang="en-US" sz="1400" dirty="0">
                <a:ln w="0"/>
                <a:solidFill>
                  <a:schemeClr val="accent3">
                    <a:lumMod val="60000"/>
                    <a:lumOff val="40000"/>
                  </a:schemeClr>
                </a:solidFill>
                <a:effectLst>
                  <a:outerShdw blurRad="38100" dist="19050" dir="2700000" algn="tl" rotWithShape="0">
                    <a:schemeClr val="dk1">
                      <a:alpha val="40000"/>
                    </a:schemeClr>
                  </a:outerShdw>
                </a:effectLst>
              </a:rPr>
              <a:t>Index testing</a:t>
            </a:r>
          </a:p>
        </p:txBody>
      </p:sp>
      <p:sp>
        <p:nvSpPr>
          <p:cNvPr id="41" name="TextBox 40">
            <a:extLst>
              <a:ext uri="{FF2B5EF4-FFF2-40B4-BE49-F238E27FC236}">
                <a16:creationId xmlns:a16="http://schemas.microsoft.com/office/drawing/2014/main" id="{A407C346-510D-B143-2655-8EAC9A273A9F}"/>
              </a:ext>
            </a:extLst>
          </p:cNvPr>
          <p:cNvSpPr txBox="1"/>
          <p:nvPr/>
        </p:nvSpPr>
        <p:spPr>
          <a:xfrm>
            <a:off x="1927173" y="4390819"/>
            <a:ext cx="1652301" cy="523220"/>
          </a:xfrm>
          <a:prstGeom prst="rect">
            <a:avLst/>
          </a:prstGeom>
          <a:noFill/>
        </p:spPr>
        <p:txBody>
          <a:bodyPr wrap="square" rtlCol="0">
            <a:spAutoFit/>
          </a:bodyPr>
          <a:lstStyle/>
          <a:p>
            <a:pPr algn="ctr"/>
            <a:r>
              <a:rPr lang="en-US" sz="1400" dirty="0">
                <a:ln w="0"/>
                <a:solidFill>
                  <a:schemeClr val="accent3">
                    <a:lumMod val="60000"/>
                    <a:lumOff val="40000"/>
                  </a:schemeClr>
                </a:solidFill>
                <a:effectLst>
                  <a:outerShdw blurRad="38100" dist="19050" dir="2700000" algn="tl" rotWithShape="0">
                    <a:schemeClr val="dk1">
                      <a:alpha val="40000"/>
                    </a:schemeClr>
                  </a:outerShdw>
                </a:effectLst>
              </a:rPr>
              <a:t>Outpatient departments</a:t>
            </a:r>
          </a:p>
        </p:txBody>
      </p:sp>
      <p:pic>
        <p:nvPicPr>
          <p:cNvPr id="44" name="Graphic 43" descr="Hospital with solid fill">
            <a:extLst>
              <a:ext uri="{FF2B5EF4-FFF2-40B4-BE49-F238E27FC236}">
                <a16:creationId xmlns:a16="http://schemas.microsoft.com/office/drawing/2014/main" id="{C75ECBC7-0A77-F5CD-84BD-FDD0A56CCD7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445816" y="4881015"/>
            <a:ext cx="640277" cy="640277"/>
          </a:xfrm>
          <a:prstGeom prst="rect">
            <a:avLst/>
          </a:prstGeom>
        </p:spPr>
      </p:pic>
    </p:spTree>
    <p:extLst>
      <p:ext uri="{BB962C8B-B14F-4D97-AF65-F5344CB8AC3E}">
        <p14:creationId xmlns:p14="http://schemas.microsoft.com/office/powerpoint/2010/main" val="385020117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F0FDC-75ED-2985-03D3-CE74A88137A9}"/>
              </a:ext>
            </a:extLst>
          </p:cNvPr>
          <p:cNvSpPr>
            <a:spLocks noGrp="1"/>
          </p:cNvSpPr>
          <p:nvPr>
            <p:ph type="body" sz="quarter" idx="13"/>
          </p:nvPr>
        </p:nvSpPr>
        <p:spPr>
          <a:xfrm>
            <a:off x="2250890" y="365455"/>
            <a:ext cx="9530837" cy="1045371"/>
          </a:xfrm>
        </p:spPr>
        <p:txBody>
          <a:bodyPr>
            <a:normAutofit lnSpcReduction="10000"/>
          </a:bodyPr>
          <a:lstStyle/>
          <a:p>
            <a:pPr marL="0" indent="0">
              <a:buNone/>
            </a:pPr>
            <a:r>
              <a:rPr lang="en-US" sz="3600" b="1" dirty="0">
                <a:solidFill>
                  <a:schemeClr val="tx2"/>
                </a:solidFill>
                <a:latin typeface="Arial" panose="020B0604020202020204" pitchFamily="34" charset="0"/>
                <a:cs typeface="Arial" panose="020B0604020202020204" pitchFamily="34" charset="0"/>
              </a:rPr>
              <a:t>Tailored services for key population communities</a:t>
            </a:r>
            <a:endParaRPr lang="en-US" sz="360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DB40AF8-9497-7E78-190A-DEB2849FFCAE}"/>
              </a:ext>
            </a:extLst>
          </p:cNvPr>
          <p:cNvSpPr txBox="1"/>
          <p:nvPr/>
        </p:nvSpPr>
        <p:spPr>
          <a:xfrm>
            <a:off x="1121275" y="1695036"/>
            <a:ext cx="6317464" cy="6001643"/>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en-US" sz="1600" b="1" dirty="0">
                <a:solidFill>
                  <a:srgbClr val="000000"/>
                </a:solidFill>
                <a:latin typeface="Arial"/>
                <a:cs typeface="Arial"/>
              </a:rPr>
              <a:t>Peer-driven services:</a:t>
            </a:r>
            <a:r>
              <a:rPr lang="en-US" sz="1600" dirty="0">
                <a:solidFill>
                  <a:srgbClr val="000000"/>
                </a:solidFill>
                <a:latin typeface="Arial"/>
                <a:cs typeface="Arial"/>
              </a:rPr>
              <a:t> Trusted </a:t>
            </a:r>
            <a:r>
              <a:rPr lang="en-US" sz="1600" dirty="0">
                <a:solidFill>
                  <a:prstClr val="black"/>
                </a:solidFill>
                <a:latin typeface="Arial"/>
                <a:cs typeface="Arial"/>
              </a:rPr>
              <a:t>p</a:t>
            </a:r>
            <a:r>
              <a:rPr kumimoji="0" lang="en-US" sz="1600" b="0" i="0" u="none" strike="noStrike" kern="1200" cap="none" spc="0" normalizeH="0" baseline="0" noProof="0" dirty="0">
                <a:ln>
                  <a:noFill/>
                </a:ln>
                <a:solidFill>
                  <a:prstClr val="black"/>
                </a:solidFill>
                <a:effectLst/>
                <a:uLnTx/>
                <a:uFillTx/>
                <a:latin typeface="Arial"/>
                <a:cs typeface="Arial"/>
              </a:rPr>
              <a:t>eer supporters recommended by key population communities were trained to lead outreach, HIVST distribution, follow-up, and escorted linkages to linked facilities for clients with reactive HIVST results.   </a:t>
            </a:r>
          </a:p>
          <a:p>
            <a:pPr marR="0" lvl="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Arial"/>
                <a:cs typeface="Arial"/>
              </a:rPr>
              <a:t>Guided referrals at linked health facilities:</a:t>
            </a:r>
            <a:r>
              <a:rPr kumimoji="0" lang="en-US" sz="1600" b="0" i="0" u="none" strike="noStrike" kern="1200" cap="none" spc="0" normalizeH="0" baseline="0" noProof="0" dirty="0">
                <a:ln>
                  <a:noFill/>
                </a:ln>
                <a:solidFill>
                  <a:prstClr val="black"/>
                </a:solidFill>
                <a:effectLst/>
                <a:uLnTx/>
                <a:uFillTx/>
                <a:latin typeface="Arial"/>
                <a:cs typeface="Arial"/>
              </a:rPr>
              <a:t> S</a:t>
            </a:r>
            <a:r>
              <a:rPr lang="en-US" sz="1600" dirty="0">
                <a:solidFill>
                  <a:prstClr val="black"/>
                </a:solidFill>
                <a:latin typeface="Arial"/>
                <a:cs typeface="Arial"/>
              </a:rPr>
              <a:t>upervisors (health care providers; focal points at linkage health facilities) provided guided referrals through facility service flows for confirmatory diagnosis and care. </a:t>
            </a:r>
          </a:p>
          <a:p>
            <a:pPr marR="0" lvl="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Arial" panose="020B0604020202020204" pitchFamily="34" charset="0"/>
              <a:cs typeface="Arial" panose="020B0604020202020204" pitchFamily="34" charset="0"/>
            </a:endParaRPr>
          </a:p>
          <a:p>
            <a:pPr defTabSz="914400">
              <a:defRPr/>
            </a:pPr>
            <a:r>
              <a:rPr lang="en-US" sz="1600" b="1" dirty="0">
                <a:solidFill>
                  <a:srgbClr val="000000"/>
                </a:solidFill>
                <a:latin typeface="Arial"/>
                <a:cs typeface="Arial"/>
              </a:rPr>
              <a:t>HIV stigma reduction: </a:t>
            </a:r>
            <a:r>
              <a:rPr lang="en-US" sz="1600" dirty="0">
                <a:solidFill>
                  <a:srgbClr val="000000"/>
                </a:solidFill>
                <a:latin typeface="Arial"/>
                <a:cs typeface="Arial"/>
              </a:rPr>
              <a:t>P</a:t>
            </a:r>
            <a:r>
              <a:rPr lang="en-US" sz="1600" dirty="0">
                <a:solidFill>
                  <a:prstClr val="black"/>
                </a:solidFill>
                <a:latin typeface="Arial"/>
                <a:cs typeface="Arial"/>
              </a:rPr>
              <a:t>eer supporters and their supervisors were trained on  stigma reduction strategies like use of targeted SBC messages and counseling, privacy and confidentiality utilization of unconventional testing points like KP hot spots, homes, Sex workers clinics and DICs, use of </a:t>
            </a:r>
            <a:r>
              <a:rPr lang="en-US" sz="1600" dirty="0" err="1">
                <a:solidFill>
                  <a:prstClr val="black"/>
                </a:solidFill>
                <a:latin typeface="Arial"/>
                <a:cs typeface="Arial"/>
              </a:rPr>
              <a:t>socail</a:t>
            </a:r>
            <a:r>
              <a:rPr lang="en-US" sz="1600" dirty="0">
                <a:solidFill>
                  <a:prstClr val="black"/>
                </a:solidFill>
                <a:latin typeface="Arial"/>
                <a:cs typeface="Arial"/>
              </a:rPr>
              <a:t> media like </a:t>
            </a:r>
            <a:r>
              <a:rPr lang="en-US" sz="1600" dirty="0" err="1">
                <a:solidFill>
                  <a:prstClr val="black"/>
                </a:solidFill>
                <a:latin typeface="Arial"/>
                <a:cs typeface="Arial"/>
              </a:rPr>
              <a:t>facebook</a:t>
            </a:r>
            <a:r>
              <a:rPr lang="en-US" sz="1600" dirty="0">
                <a:solidFill>
                  <a:prstClr val="black"/>
                </a:solidFill>
                <a:latin typeface="Arial"/>
                <a:cs typeface="Arial"/>
              </a:rPr>
              <a:t> and </a:t>
            </a:r>
            <a:r>
              <a:rPr lang="en-US" sz="1600" dirty="0" err="1">
                <a:solidFill>
                  <a:prstClr val="black"/>
                </a:solidFill>
                <a:latin typeface="Arial"/>
                <a:cs typeface="Arial"/>
              </a:rPr>
              <a:t>whatsApp</a:t>
            </a:r>
            <a:r>
              <a:rPr lang="en-US" sz="1600" dirty="0">
                <a:solidFill>
                  <a:prstClr val="black"/>
                </a:solidFill>
                <a:latin typeface="Arial"/>
                <a:cs typeface="Arial"/>
              </a:rPr>
              <a:t> to convey HIVST messages, </a:t>
            </a:r>
            <a:r>
              <a:rPr lang="en-US" sz="1600">
                <a:solidFill>
                  <a:prstClr val="black"/>
                </a:solidFill>
                <a:latin typeface="Arial"/>
                <a:cs typeface="Arial"/>
              </a:rPr>
              <a:t>follow up</a:t>
            </a:r>
            <a:r>
              <a:rPr lang="en-US" sz="1600" dirty="0">
                <a:solidFill>
                  <a:prstClr val="black"/>
                </a:solidFill>
                <a:latin typeface="Arial"/>
                <a:cs typeface="Arial"/>
              </a:rPr>
              <a:t> and linkages and escorted referrals of reactive clients.</a:t>
            </a:r>
            <a:endParaRPr lang="en-US" sz="1600" dirty="0">
              <a:solidFill>
                <a:prstClr val="black"/>
              </a:solidFill>
              <a:latin typeface="Arial" panose="020B0604020202020204" pitchFamily="34" charset="0"/>
              <a:cs typeface="Arial" panose="020B0604020202020204" pitchFamily="34" charset="0"/>
            </a:endParaRPr>
          </a:p>
          <a:p>
            <a:pPr defTabSz="914400">
              <a:defRPr/>
            </a:pPr>
            <a:endParaRPr lang="en-US" sz="1600" dirty="0">
              <a:solidFill>
                <a:prstClr val="black"/>
              </a:solidFill>
              <a:latin typeface="Arial"/>
              <a:cs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Online/mobile outreach for greater privacy:</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Leveraged key population networks on social media platforms to share informational materials and videos on HIVST; offered variety of options for remote/virtual post HIVST counseling, results return, and linkage to follow-up testing/care (phone call; WhatsApp; toll-free line). </a:t>
            </a:r>
          </a:p>
        </p:txBody>
      </p:sp>
      <p:pic>
        <p:nvPicPr>
          <p:cNvPr id="11" name="Graphic 10" descr="Vlog outline">
            <a:extLst>
              <a:ext uri="{FF2B5EF4-FFF2-40B4-BE49-F238E27FC236}">
                <a16:creationId xmlns:a16="http://schemas.microsoft.com/office/drawing/2014/main" id="{2F8399B1-B981-EC78-584F-9F30BF82E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652" y="4987311"/>
            <a:ext cx="590518" cy="590518"/>
          </a:xfrm>
          <a:prstGeom prst="rect">
            <a:avLst/>
          </a:prstGeom>
        </p:spPr>
      </p:pic>
      <p:pic>
        <p:nvPicPr>
          <p:cNvPr id="14" name="Picture 13">
            <a:extLst>
              <a:ext uri="{FF2B5EF4-FFF2-40B4-BE49-F238E27FC236}">
                <a16:creationId xmlns:a16="http://schemas.microsoft.com/office/drawing/2014/main" id="{535B8835-F07C-FEC6-4D75-7B7E8CDFE8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82" b="24526"/>
          <a:stretch/>
        </p:blipFill>
        <p:spPr bwMode="auto">
          <a:xfrm>
            <a:off x="7596844" y="1955707"/>
            <a:ext cx="4056117" cy="3326863"/>
          </a:xfrm>
          <a:prstGeom prst="rect">
            <a:avLst/>
          </a:prstGeom>
          <a:noFill/>
          <a:ln>
            <a:noFill/>
          </a:ln>
        </p:spPr>
      </p:pic>
      <p:sp>
        <p:nvSpPr>
          <p:cNvPr id="15" name="TextBox 14">
            <a:extLst>
              <a:ext uri="{FF2B5EF4-FFF2-40B4-BE49-F238E27FC236}">
                <a16:creationId xmlns:a16="http://schemas.microsoft.com/office/drawing/2014/main" id="{3ED6FFE7-B090-25CE-28F9-1CF37AB374AD}"/>
              </a:ext>
            </a:extLst>
          </p:cNvPr>
          <p:cNvSpPr txBox="1"/>
          <p:nvPr/>
        </p:nvSpPr>
        <p:spPr>
          <a:xfrm>
            <a:off x="7603449" y="5347552"/>
            <a:ext cx="4056117" cy="263056"/>
          </a:xfrm>
          <a:prstGeom prst="rect">
            <a:avLst/>
          </a:prstGeom>
          <a:solidFill>
            <a:schemeClr val="bg2"/>
          </a:solidFill>
        </p:spPr>
        <p:txBody>
          <a:bodyPr wrap="square" lIns="0" tIns="0" rIns="0" bIns="0" rtlCol="0">
            <a:noAutofit/>
          </a:bodyPr>
          <a:lstStyle/>
          <a:p>
            <a:r>
              <a:rPr lang="en-US" sz="1000" i="1" dirty="0">
                <a:latin typeface="Helvetica" pitchFamily="2" charset="0"/>
              </a:rPr>
              <a:t>STAR HIVST distributor in Uganda wearing project-branded material. </a:t>
            </a:r>
            <a:r>
              <a:rPr lang="en-US" sz="1000" i="1" dirty="0">
                <a:latin typeface="+mn-lt"/>
                <a:ea typeface="Calibri" panose="020F0502020204030204" pitchFamily="34" charset="0"/>
                <a:cs typeface="Times New Roman"/>
              </a:rPr>
              <a:t>Photo: PATH</a:t>
            </a:r>
            <a:r>
              <a:rPr lang="en-US" sz="1000" i="1" dirty="0">
                <a:effectLst/>
                <a:latin typeface="+mn-lt"/>
                <a:ea typeface="Calibri" panose="020F0502020204030204" pitchFamily="34" charset="0"/>
                <a:cs typeface="Times New Roman"/>
              </a:rPr>
              <a:t>/Edson Twesigye</a:t>
            </a:r>
            <a:r>
              <a:rPr lang="en-US" sz="1000" i="1" dirty="0">
                <a:latin typeface="+mn-lt"/>
                <a:ea typeface="Calibri" panose="020F0502020204030204" pitchFamily="34" charset="0"/>
                <a:cs typeface="Times New Roman"/>
              </a:rPr>
              <a:t> </a:t>
            </a:r>
            <a:endParaRPr lang="en-US" sz="1000" i="1" dirty="0">
              <a:latin typeface="Arial"/>
              <a:cs typeface="Arial"/>
            </a:endParaRPr>
          </a:p>
          <a:p>
            <a:pPr algn="l"/>
            <a:r>
              <a:rPr lang="en-US" sz="1000" i="1" dirty="0">
                <a:latin typeface="Helvetica" pitchFamily="2" charset="0"/>
              </a:rPr>
              <a:t> </a:t>
            </a:r>
          </a:p>
        </p:txBody>
      </p:sp>
      <p:pic>
        <p:nvPicPr>
          <p:cNvPr id="7" name="Picture 6" descr="A black background with a black square&#10;&#10;AI-generated content may be incorrect.">
            <a:extLst>
              <a:ext uri="{FF2B5EF4-FFF2-40B4-BE49-F238E27FC236}">
                <a16:creationId xmlns:a16="http://schemas.microsoft.com/office/drawing/2014/main" id="{E477F442-E076-F345-7489-AA19D18A9F20}"/>
              </a:ext>
            </a:extLst>
          </p:cNvPr>
          <p:cNvPicPr>
            <a:picLocks noChangeAspect="1"/>
          </p:cNvPicPr>
          <p:nvPr/>
        </p:nvPicPr>
        <p:blipFill>
          <a:blip r:embed="rId6"/>
          <a:stretch>
            <a:fillRect/>
          </a:stretch>
        </p:blipFill>
        <p:spPr>
          <a:xfrm>
            <a:off x="508505" y="1728374"/>
            <a:ext cx="454665" cy="454665"/>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72A2A94C-659E-4D8F-E1FB-A580A17B6B06}"/>
              </a:ext>
            </a:extLst>
          </p:cNvPr>
          <p:cNvPicPr>
            <a:picLocks noChangeAspect="1"/>
          </p:cNvPicPr>
          <p:nvPr/>
        </p:nvPicPr>
        <p:blipFill>
          <a:blip r:embed="rId7"/>
          <a:stretch>
            <a:fillRect/>
          </a:stretch>
        </p:blipFill>
        <p:spPr>
          <a:xfrm>
            <a:off x="372652" y="3024778"/>
            <a:ext cx="594360" cy="59436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E3E94BF6-EAAF-FF5E-689B-6270B02F10F9}"/>
              </a:ext>
            </a:extLst>
          </p:cNvPr>
          <p:cNvPicPr>
            <a:picLocks noChangeAspect="1"/>
          </p:cNvPicPr>
          <p:nvPr/>
        </p:nvPicPr>
        <p:blipFill>
          <a:blip r:embed="rId8"/>
          <a:stretch>
            <a:fillRect/>
          </a:stretch>
        </p:blipFill>
        <p:spPr>
          <a:xfrm>
            <a:off x="372652" y="4080602"/>
            <a:ext cx="594360" cy="594360"/>
          </a:xfrm>
          <a:prstGeom prst="rect">
            <a:avLst/>
          </a:prstGeom>
        </p:spPr>
      </p:pic>
    </p:spTree>
    <p:extLst>
      <p:ext uri="{BB962C8B-B14F-4D97-AF65-F5344CB8AC3E}">
        <p14:creationId xmlns:p14="http://schemas.microsoft.com/office/powerpoint/2010/main" val="70254810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AD65F4-2EC4-02F0-1C92-57E320DA8130}"/>
              </a:ext>
            </a:extLst>
          </p:cNvPr>
          <p:cNvSpPr>
            <a:spLocks noGrp="1"/>
          </p:cNvSpPr>
          <p:nvPr>
            <p:ph type="title"/>
          </p:nvPr>
        </p:nvSpPr>
        <p:spPr>
          <a:xfrm>
            <a:off x="2432765" y="313679"/>
            <a:ext cx="9620630" cy="1223964"/>
          </a:xfrm>
        </p:spPr>
        <p:txBody>
          <a:bodyPr>
            <a:normAutofit/>
          </a:bodyPr>
          <a:lstStyle/>
          <a:p>
            <a:r>
              <a:rPr lang="en-US" sz="3600" b="1" dirty="0">
                <a:latin typeface="Arial" panose="020B0604020202020204" pitchFamily="34" charset="0"/>
                <a:cs typeface="Arial" panose="020B0604020202020204" pitchFamily="34" charset="0"/>
              </a:rPr>
              <a:t>HIVST distribution to treatment cascade</a:t>
            </a:r>
            <a:endParaRPr lang="en-US" sz="3600" b="1" dirty="0"/>
          </a:p>
        </p:txBody>
      </p:sp>
      <p:sp>
        <p:nvSpPr>
          <p:cNvPr id="4" name="Text Placeholder 3">
            <a:extLst>
              <a:ext uri="{FF2B5EF4-FFF2-40B4-BE49-F238E27FC236}">
                <a16:creationId xmlns:a16="http://schemas.microsoft.com/office/drawing/2014/main" id="{342A530A-D5BB-B8D6-5592-F91C296006B7}"/>
              </a:ext>
            </a:extLst>
          </p:cNvPr>
          <p:cNvSpPr>
            <a:spLocks noGrp="1"/>
          </p:cNvSpPr>
          <p:nvPr>
            <p:ph type="body" sz="quarter" idx="17"/>
          </p:nvPr>
        </p:nvSpPr>
        <p:spPr>
          <a:xfrm>
            <a:off x="416534" y="1868454"/>
            <a:ext cx="4728177" cy="4103687"/>
          </a:xfrm>
        </p:spPr>
        <p:txBody>
          <a:bodyPr vert="horz" lIns="0" tIns="0" rIns="0" bIns="0" rtlCol="0" anchor="t">
            <a:normAutofit fontScale="92500"/>
          </a:bodyPr>
          <a:lstStyle/>
          <a:p>
            <a:pPr marL="285750" indent="-285750">
              <a:buFont typeface="Arial" panose="020B0604020202020204" pitchFamily="34" charset="0"/>
              <a:buChar char="•"/>
            </a:pPr>
            <a:r>
              <a:rPr lang="en-US" sz="1600" b="1" dirty="0">
                <a:latin typeface="Arial"/>
                <a:cs typeface="Arial"/>
              </a:rPr>
              <a:t>203,377 people received HIVST kits</a:t>
            </a:r>
            <a:r>
              <a:rPr lang="en-US" sz="1600" dirty="0">
                <a:latin typeface="Arial"/>
                <a:cs typeface="Arial"/>
                <a:sym typeface="Wingdings" panose="05000000000000000000" pitchFamily="2" charset="2"/>
              </a:rPr>
              <a:t></a:t>
            </a:r>
            <a:r>
              <a:rPr lang="en-US" sz="1600" b="1" dirty="0">
                <a:latin typeface="Arial"/>
                <a:cs typeface="Arial"/>
                <a:sym typeface="Wingdings" panose="05000000000000000000" pitchFamily="2" charset="2"/>
              </a:rPr>
              <a:t>51.5% distributed to key population</a:t>
            </a:r>
            <a:r>
              <a:rPr lang="en-US" sz="1600" dirty="0">
                <a:latin typeface="Arial"/>
                <a:cs typeface="Arial"/>
                <a:sym typeface="Wingdings" panose="05000000000000000000" pitchFamily="2" charset="2"/>
              </a:rPr>
              <a:t> communities. </a:t>
            </a:r>
            <a:endParaRPr lang="en-US" sz="1600" dirty="0">
              <a:latin typeface="Arial"/>
              <a:cs typeface="Arial"/>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Higher HIVST reactivity, linkage to diagnosis and care, </a:t>
            </a:r>
            <a:r>
              <a:rPr lang="en-US" sz="1600" dirty="0">
                <a:highlight>
                  <a:srgbClr val="FFFF00"/>
                </a:highlight>
                <a:latin typeface="Arial" panose="020B0604020202020204" pitchFamily="34" charset="0"/>
                <a:cs typeface="Arial" panose="020B0604020202020204" pitchFamily="34" charset="0"/>
              </a:rPr>
              <a:t>positivity, ART linkage, and ART initiation rates </a:t>
            </a:r>
            <a:r>
              <a:rPr lang="en-US" sz="1600" b="1" dirty="0">
                <a:latin typeface="Arial" panose="020B0604020202020204" pitchFamily="34" charset="0"/>
                <a:cs typeface="Arial" panose="020B0604020202020204" pitchFamily="34" charset="0"/>
              </a:rPr>
              <a:t>among key populations </a:t>
            </a:r>
            <a:r>
              <a:rPr lang="en-US" sz="1600" dirty="0">
                <a:latin typeface="Arial" panose="020B0604020202020204" pitchFamily="34" charset="0"/>
                <a:cs typeface="Arial" panose="020B0604020202020204" pitchFamily="34" charset="0"/>
              </a:rPr>
              <a:t>versus all individuals: </a:t>
            </a:r>
          </a:p>
          <a:p>
            <a:pPr marL="568325" indent="-279400">
              <a:lnSpc>
                <a:spcPct val="110000"/>
              </a:lnSpc>
              <a:spcBef>
                <a:spcPts val="500"/>
              </a:spcBef>
              <a:buFont typeface="Courier New" panose="02070309020205020404" pitchFamily="49" charset="0"/>
              <a:buChar char="o"/>
            </a:pPr>
            <a:r>
              <a:rPr lang="en-US" sz="1600" b="1" dirty="0">
                <a:latin typeface="Arial" panose="020B0604020202020204" pitchFamily="34" charset="0"/>
                <a:cs typeface="Arial" panose="020B0604020202020204" pitchFamily="34" charset="0"/>
              </a:rPr>
              <a:t>Reactivity</a:t>
            </a:r>
            <a:r>
              <a:rPr lang="en-US" sz="1600" dirty="0">
                <a:latin typeface="Arial" panose="020B0604020202020204" pitchFamily="34" charset="0"/>
                <a:cs typeface="Arial" panose="020B0604020202020204" pitchFamily="34" charset="0"/>
              </a:rPr>
              <a:t>: 0.95% (overall) versus 33% (key populations)</a:t>
            </a:r>
          </a:p>
          <a:p>
            <a:pPr marL="568325" indent="-279400">
              <a:lnSpc>
                <a:spcPct val="110000"/>
              </a:lnSpc>
              <a:spcBef>
                <a:spcPts val="500"/>
              </a:spcBef>
              <a:buFont typeface="Courier New" panose="02070309020205020404" pitchFamily="49" charset="0"/>
              <a:buChar char="o"/>
            </a:pPr>
            <a:r>
              <a:rPr lang="en-US" sz="1600" b="1" dirty="0">
                <a:latin typeface="Arial"/>
                <a:cs typeface="Arial"/>
              </a:rPr>
              <a:t>Linkage to diagnosis and care: </a:t>
            </a:r>
            <a:r>
              <a:rPr lang="en-US" sz="1600" dirty="0">
                <a:latin typeface="Arial"/>
                <a:cs typeface="Arial"/>
              </a:rPr>
              <a:t>84% of key populations successfully linked to diagnosis and care – higher than national average (79%)</a:t>
            </a:r>
            <a:endParaRPr lang="en-US" sz="1600" dirty="0">
              <a:latin typeface="Arial" panose="020B0604020202020204" pitchFamily="34" charset="0"/>
              <a:cs typeface="Arial" panose="020B0604020202020204" pitchFamily="34" charset="0"/>
            </a:endParaRPr>
          </a:p>
          <a:p>
            <a:pPr marL="568325" indent="-279400">
              <a:lnSpc>
                <a:spcPct val="110000"/>
              </a:lnSpc>
              <a:spcBef>
                <a:spcPts val="500"/>
              </a:spcBef>
              <a:buFont typeface="Courier New" panose="02070309020205020404" pitchFamily="49" charset="0"/>
              <a:buChar char="o"/>
            </a:pPr>
            <a:r>
              <a:rPr lang="en-US" sz="1600" b="1" dirty="0">
                <a:latin typeface="Arial"/>
                <a:cs typeface="Arial"/>
              </a:rPr>
              <a:t>Testing positivity: </a:t>
            </a:r>
            <a:r>
              <a:rPr lang="en-US" sz="1600" dirty="0">
                <a:latin typeface="Arial"/>
                <a:cs typeface="Arial"/>
              </a:rPr>
              <a:t>0.8% versus</a:t>
            </a:r>
            <a:r>
              <a:rPr lang="en-US" sz="1600" dirty="0">
                <a:highlight>
                  <a:srgbClr val="FFFF00"/>
                </a:highlight>
                <a:latin typeface="Arial"/>
                <a:cs typeface="Arial"/>
              </a:rPr>
              <a:t> 33%</a:t>
            </a:r>
            <a:r>
              <a:rPr lang="en-US" sz="1600" dirty="0">
                <a:latin typeface="Arial"/>
                <a:cs typeface="Arial"/>
              </a:rPr>
              <a:t> (key populations)</a:t>
            </a:r>
          </a:p>
          <a:p>
            <a:pPr marL="568325" indent="-279400">
              <a:lnSpc>
                <a:spcPct val="110000"/>
              </a:lnSpc>
              <a:spcBef>
                <a:spcPts val="500"/>
              </a:spcBef>
              <a:buFont typeface="Courier New" panose="02070309020205020404" pitchFamily="49" charset="0"/>
              <a:buChar char="o"/>
            </a:pPr>
            <a:r>
              <a:rPr lang="en-US" sz="1600" b="1" dirty="0">
                <a:latin typeface="Arial"/>
                <a:cs typeface="Arial"/>
              </a:rPr>
              <a:t>ART linkage: </a:t>
            </a:r>
            <a:r>
              <a:rPr lang="en-US" sz="1600" dirty="0">
                <a:highlight>
                  <a:srgbClr val="FFFF00"/>
                </a:highlight>
                <a:latin typeface="Arial"/>
                <a:cs typeface="Arial"/>
              </a:rPr>
              <a:t>95</a:t>
            </a:r>
            <a:r>
              <a:rPr lang="en-US" sz="1600" dirty="0">
                <a:latin typeface="Arial"/>
                <a:cs typeface="Arial"/>
              </a:rPr>
              <a:t>% versus 99% for KP</a:t>
            </a:r>
            <a:endParaRPr lang="en-US" sz="1600" dirty="0">
              <a:latin typeface="Arial" panose="020B0604020202020204" pitchFamily="34" charset="0"/>
              <a:cs typeface="Arial" panose="020B0604020202020204" pitchFamily="34" charset="0"/>
            </a:endParaRPr>
          </a:p>
          <a:p>
            <a:pPr marL="568325" indent="-279400">
              <a:lnSpc>
                <a:spcPct val="110000"/>
              </a:lnSpc>
              <a:spcBef>
                <a:spcPts val="500"/>
              </a:spcBef>
              <a:buFont typeface="Courier New" panose="02070309020205020404" pitchFamily="49" charset="0"/>
              <a:buChar char="o"/>
            </a:pPr>
            <a:r>
              <a:rPr lang="en-US" sz="1600" b="1" dirty="0">
                <a:latin typeface="Arial"/>
                <a:cs typeface="Arial"/>
              </a:rPr>
              <a:t>ART initiation: </a:t>
            </a:r>
            <a:r>
              <a:rPr lang="en-US" sz="1600" dirty="0">
                <a:latin typeface="Arial"/>
                <a:cs typeface="Arial"/>
              </a:rPr>
              <a:t>81% versus</a:t>
            </a:r>
            <a:r>
              <a:rPr lang="en-US" sz="1600" dirty="0">
                <a:highlight>
                  <a:srgbClr val="FFFF00"/>
                </a:highlight>
                <a:latin typeface="Arial"/>
                <a:cs typeface="Arial"/>
              </a:rPr>
              <a:t> 99</a:t>
            </a:r>
            <a:r>
              <a:rPr lang="en-US" sz="1600" dirty="0">
                <a:latin typeface="Arial"/>
                <a:cs typeface="Arial"/>
              </a:rPr>
              <a:t>% (key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4BA2A2F4-56A6-D00A-DD8B-7501488004D3}"/>
              </a:ext>
            </a:extLst>
          </p:cNvPr>
          <p:cNvSpPr txBox="1"/>
          <p:nvPr/>
        </p:nvSpPr>
        <p:spPr>
          <a:xfrm>
            <a:off x="8121308" y="4945443"/>
            <a:ext cx="1255686" cy="415498"/>
          </a:xfrm>
          <a:prstGeom prst="rect">
            <a:avLst/>
          </a:prstGeom>
          <a:solidFill>
            <a:schemeClr val="accent4">
              <a:lumMod val="40000"/>
              <a:lumOff val="60000"/>
            </a:schemeClr>
          </a:solidFill>
        </p:spPr>
        <p:txBody>
          <a:bodyPr wrap="square" lIns="91440" tIns="45720" rIns="91440" bIns="45720" rtlCol="0" anchor="t">
            <a:spAutoFit/>
          </a:bodyPr>
          <a:lstStyle/>
          <a:p>
            <a:pPr algn="ctr"/>
            <a:r>
              <a:rPr lang="en-US" sz="700" b="1" dirty="0"/>
              <a:t>578 (90%) KP confirmed HIV positive*</a:t>
            </a:r>
          </a:p>
        </p:txBody>
      </p:sp>
      <p:sp>
        <p:nvSpPr>
          <p:cNvPr id="8" name="TextBox 7">
            <a:extLst>
              <a:ext uri="{FF2B5EF4-FFF2-40B4-BE49-F238E27FC236}">
                <a16:creationId xmlns:a16="http://schemas.microsoft.com/office/drawing/2014/main" id="{F05CBA07-D448-AB18-E1A3-45996DF93BFA}"/>
              </a:ext>
            </a:extLst>
          </p:cNvPr>
          <p:cNvSpPr txBox="1"/>
          <p:nvPr/>
        </p:nvSpPr>
        <p:spPr>
          <a:xfrm>
            <a:off x="9362617" y="4889603"/>
            <a:ext cx="1210015" cy="307777"/>
          </a:xfrm>
          <a:prstGeom prst="rect">
            <a:avLst/>
          </a:prstGeom>
          <a:solidFill>
            <a:schemeClr val="accent4">
              <a:lumMod val="40000"/>
              <a:lumOff val="60000"/>
            </a:schemeClr>
          </a:solidFill>
        </p:spPr>
        <p:txBody>
          <a:bodyPr wrap="square" lIns="91440" tIns="45720" rIns="91440" bIns="45720" rtlCol="0" anchor="t">
            <a:spAutoFit/>
          </a:bodyPr>
          <a:lstStyle/>
          <a:p>
            <a:pPr algn="ctr"/>
            <a:r>
              <a:rPr lang="en-US" sz="700" b="1" dirty="0"/>
              <a:t>572(99%) KP linked to ART</a:t>
            </a:r>
          </a:p>
        </p:txBody>
      </p:sp>
      <p:sp>
        <p:nvSpPr>
          <p:cNvPr id="9" name="TextBox 8">
            <a:extLst>
              <a:ext uri="{FF2B5EF4-FFF2-40B4-BE49-F238E27FC236}">
                <a16:creationId xmlns:a16="http://schemas.microsoft.com/office/drawing/2014/main" id="{80052DDE-C216-DD72-4AD9-533372E814CE}"/>
              </a:ext>
            </a:extLst>
          </p:cNvPr>
          <p:cNvSpPr txBox="1"/>
          <p:nvPr/>
        </p:nvSpPr>
        <p:spPr>
          <a:xfrm>
            <a:off x="10560039" y="5086103"/>
            <a:ext cx="1231851" cy="307777"/>
          </a:xfrm>
          <a:prstGeom prst="rect">
            <a:avLst/>
          </a:prstGeom>
          <a:solidFill>
            <a:schemeClr val="accent4">
              <a:lumMod val="40000"/>
              <a:lumOff val="60000"/>
            </a:schemeClr>
          </a:solidFill>
        </p:spPr>
        <p:txBody>
          <a:bodyPr wrap="square" lIns="91440" tIns="45720" rIns="91440" bIns="45720" rtlCol="0" anchor="t">
            <a:spAutoFit/>
          </a:bodyPr>
          <a:lstStyle/>
          <a:p>
            <a:pPr algn="ctr"/>
            <a:r>
              <a:rPr lang="en-US" sz="700" b="1" dirty="0"/>
              <a:t>546(99%) initiated on ART</a:t>
            </a:r>
          </a:p>
        </p:txBody>
      </p:sp>
      <p:sp>
        <p:nvSpPr>
          <p:cNvPr id="10" name="TextBox 9">
            <a:extLst>
              <a:ext uri="{FF2B5EF4-FFF2-40B4-BE49-F238E27FC236}">
                <a16:creationId xmlns:a16="http://schemas.microsoft.com/office/drawing/2014/main" id="{EB8ED046-8A94-E4E7-563A-E67DF6C8E656}"/>
              </a:ext>
            </a:extLst>
          </p:cNvPr>
          <p:cNvSpPr txBox="1"/>
          <p:nvPr/>
        </p:nvSpPr>
        <p:spPr>
          <a:xfrm>
            <a:off x="6831025" y="2528620"/>
            <a:ext cx="1222512" cy="415498"/>
          </a:xfrm>
          <a:prstGeom prst="rect">
            <a:avLst/>
          </a:prstGeom>
          <a:solidFill>
            <a:schemeClr val="bg1"/>
          </a:solidFill>
        </p:spPr>
        <p:txBody>
          <a:bodyPr wrap="square" lIns="91440" tIns="45720" rIns="91440" bIns="45720" rtlCol="0" anchor="t">
            <a:spAutoFit/>
          </a:bodyPr>
          <a:lstStyle/>
          <a:p>
            <a:pPr algn="ctr"/>
            <a:r>
              <a:rPr lang="en-US" sz="700" b="1" dirty="0"/>
              <a:t>1,939 (0.95%) people with reactive HIVST results</a:t>
            </a:r>
          </a:p>
        </p:txBody>
      </p:sp>
      <p:sp>
        <p:nvSpPr>
          <p:cNvPr id="11" name="TextBox 10">
            <a:extLst>
              <a:ext uri="{FF2B5EF4-FFF2-40B4-BE49-F238E27FC236}">
                <a16:creationId xmlns:a16="http://schemas.microsoft.com/office/drawing/2014/main" id="{94556F6C-BBE2-7068-6562-8D27A0A2527E}"/>
              </a:ext>
            </a:extLst>
          </p:cNvPr>
          <p:cNvSpPr txBox="1"/>
          <p:nvPr/>
        </p:nvSpPr>
        <p:spPr>
          <a:xfrm>
            <a:off x="8138321" y="3216113"/>
            <a:ext cx="1222512" cy="415498"/>
          </a:xfrm>
          <a:prstGeom prst="rect">
            <a:avLst/>
          </a:prstGeom>
          <a:solidFill>
            <a:schemeClr val="bg1"/>
          </a:solidFill>
        </p:spPr>
        <p:txBody>
          <a:bodyPr wrap="square" lIns="91440" tIns="45720" rIns="91440" bIns="45720" rtlCol="0" anchor="t">
            <a:spAutoFit/>
          </a:bodyPr>
          <a:lstStyle/>
          <a:p>
            <a:pPr algn="ctr"/>
            <a:r>
              <a:rPr lang="en-US" sz="700" b="1" dirty="0"/>
              <a:t>1,625 (83.8%) people confirmed HIV positive*</a:t>
            </a:r>
          </a:p>
        </p:txBody>
      </p:sp>
      <p:sp>
        <p:nvSpPr>
          <p:cNvPr id="12" name="TextBox 11">
            <a:extLst>
              <a:ext uri="{FF2B5EF4-FFF2-40B4-BE49-F238E27FC236}">
                <a16:creationId xmlns:a16="http://schemas.microsoft.com/office/drawing/2014/main" id="{3BD5A688-952F-0849-5E45-16498D1D6D48}"/>
              </a:ext>
            </a:extLst>
          </p:cNvPr>
          <p:cNvSpPr txBox="1"/>
          <p:nvPr/>
        </p:nvSpPr>
        <p:spPr>
          <a:xfrm>
            <a:off x="5276193" y="2101352"/>
            <a:ext cx="1373213" cy="307777"/>
          </a:xfrm>
          <a:prstGeom prst="rect">
            <a:avLst/>
          </a:prstGeom>
          <a:solidFill>
            <a:schemeClr val="bg1"/>
          </a:solidFill>
        </p:spPr>
        <p:txBody>
          <a:bodyPr wrap="square" rtlCol="0">
            <a:spAutoFit/>
          </a:bodyPr>
          <a:lstStyle/>
          <a:p>
            <a:pPr algn="ctr"/>
            <a:r>
              <a:rPr lang="en-US" sz="700" b="1" dirty="0"/>
              <a:t>203,337 people received HIVST kits</a:t>
            </a:r>
          </a:p>
        </p:txBody>
      </p:sp>
      <p:sp>
        <p:nvSpPr>
          <p:cNvPr id="13" name="TextBox 12">
            <a:extLst>
              <a:ext uri="{FF2B5EF4-FFF2-40B4-BE49-F238E27FC236}">
                <a16:creationId xmlns:a16="http://schemas.microsoft.com/office/drawing/2014/main" id="{9636A6B6-9D54-38BF-59B8-8F1E582ED466}"/>
              </a:ext>
            </a:extLst>
          </p:cNvPr>
          <p:cNvSpPr txBox="1"/>
          <p:nvPr/>
        </p:nvSpPr>
        <p:spPr>
          <a:xfrm>
            <a:off x="9403099" y="3765354"/>
            <a:ext cx="1208135" cy="307777"/>
          </a:xfrm>
          <a:prstGeom prst="rect">
            <a:avLst/>
          </a:prstGeom>
          <a:solidFill>
            <a:schemeClr val="bg1"/>
          </a:solidFill>
        </p:spPr>
        <p:txBody>
          <a:bodyPr wrap="square" lIns="91440" tIns="45720" rIns="91440" bIns="45720" rtlCol="0" anchor="t">
            <a:spAutoFit/>
          </a:bodyPr>
          <a:lstStyle/>
          <a:p>
            <a:pPr algn="ctr"/>
            <a:r>
              <a:rPr lang="en-US" sz="700" b="1" dirty="0"/>
              <a:t>1,543 (95%) people linked to ART</a:t>
            </a:r>
          </a:p>
        </p:txBody>
      </p:sp>
      <p:sp>
        <p:nvSpPr>
          <p:cNvPr id="14" name="TextBox 13">
            <a:extLst>
              <a:ext uri="{FF2B5EF4-FFF2-40B4-BE49-F238E27FC236}">
                <a16:creationId xmlns:a16="http://schemas.microsoft.com/office/drawing/2014/main" id="{E68994D5-27F4-FFD8-4214-C8EA0636F68B}"/>
              </a:ext>
            </a:extLst>
          </p:cNvPr>
          <p:cNvSpPr txBox="1"/>
          <p:nvPr/>
        </p:nvSpPr>
        <p:spPr>
          <a:xfrm>
            <a:off x="10574416" y="4119504"/>
            <a:ext cx="1222512" cy="307777"/>
          </a:xfrm>
          <a:prstGeom prst="rect">
            <a:avLst/>
          </a:prstGeom>
          <a:solidFill>
            <a:schemeClr val="bg1"/>
          </a:solidFill>
        </p:spPr>
        <p:txBody>
          <a:bodyPr wrap="square" rtlCol="0">
            <a:spAutoFit/>
          </a:bodyPr>
          <a:lstStyle/>
          <a:p>
            <a:pPr algn="ctr"/>
            <a:r>
              <a:rPr lang="en-US" sz="700" b="1" dirty="0"/>
              <a:t>1,303 (81%) people initiated on ART</a:t>
            </a:r>
          </a:p>
        </p:txBody>
      </p:sp>
      <p:sp>
        <p:nvSpPr>
          <p:cNvPr id="16" name="TextBox 15">
            <a:extLst>
              <a:ext uri="{FF2B5EF4-FFF2-40B4-BE49-F238E27FC236}">
                <a16:creationId xmlns:a16="http://schemas.microsoft.com/office/drawing/2014/main" id="{96367005-7FD3-507E-AA76-89CB5478C9F2}"/>
              </a:ext>
            </a:extLst>
          </p:cNvPr>
          <p:cNvSpPr txBox="1"/>
          <p:nvPr/>
        </p:nvSpPr>
        <p:spPr>
          <a:xfrm>
            <a:off x="5222440" y="1760640"/>
            <a:ext cx="6605488" cy="276999"/>
          </a:xfrm>
          <a:prstGeom prst="rect">
            <a:avLst/>
          </a:prstGeom>
          <a:noFill/>
        </p:spPr>
        <p:txBody>
          <a:bodyPr wrap="square" rtlCol="0">
            <a:spAutoFit/>
          </a:bodyPr>
          <a:lstStyle/>
          <a:p>
            <a:pPr marL="573088" indent="-573088"/>
            <a:r>
              <a:rPr lang="en-US" sz="1100" b="1" dirty="0">
                <a:latin typeface="Arial" panose="020B0604020202020204" pitchFamily="34" charset="0"/>
                <a:cs typeface="Arial" panose="020B0604020202020204" pitchFamily="34" charset="0"/>
              </a:rPr>
              <a:t>Figure 1. HIVST cascade, overall and among key populations, November 2020</a:t>
            </a:r>
            <a:r>
              <a:rPr lang="en-US" sz="1200" b="1" dirty="0">
                <a:latin typeface="Arial" panose="020B0604020202020204" pitchFamily="34" charset="0"/>
                <a:cs typeface="Arial" panose="020B0604020202020204" pitchFamily="34" charset="0"/>
                <a:sym typeface="Wingdings" panose="05000000000000000000" pitchFamily="2" charset="2"/>
              </a:rPr>
              <a:t>-</a:t>
            </a:r>
            <a:r>
              <a:rPr lang="en-US" sz="1100" b="1" dirty="0">
                <a:latin typeface="Arial" panose="020B0604020202020204" pitchFamily="34" charset="0"/>
                <a:cs typeface="Arial" panose="020B0604020202020204" pitchFamily="34" charset="0"/>
              </a:rPr>
              <a:t>November 2022.</a:t>
            </a:r>
          </a:p>
        </p:txBody>
      </p:sp>
      <p:sp>
        <p:nvSpPr>
          <p:cNvPr id="17" name="TextBox 16">
            <a:extLst>
              <a:ext uri="{FF2B5EF4-FFF2-40B4-BE49-F238E27FC236}">
                <a16:creationId xmlns:a16="http://schemas.microsoft.com/office/drawing/2014/main" id="{C679D677-8A98-DF8A-5963-14DBAF901346}"/>
              </a:ext>
            </a:extLst>
          </p:cNvPr>
          <p:cNvSpPr txBox="1"/>
          <p:nvPr/>
        </p:nvSpPr>
        <p:spPr>
          <a:xfrm>
            <a:off x="5276193" y="5529949"/>
            <a:ext cx="7232651" cy="215444"/>
          </a:xfrm>
          <a:prstGeom prst="rect">
            <a:avLst/>
          </a:prstGeom>
          <a:noFill/>
        </p:spPr>
        <p:txBody>
          <a:bodyPr wrap="square" rtlCol="0">
            <a:spAutoFit/>
          </a:bodyPr>
          <a:lstStyle/>
          <a:p>
            <a:r>
              <a:rPr lang="en-US" sz="800" i="1" dirty="0"/>
              <a:t>*includes people who received invalid HIVST results and were tested for HIV.</a:t>
            </a:r>
          </a:p>
        </p:txBody>
      </p:sp>
      <p:sp>
        <p:nvSpPr>
          <p:cNvPr id="18" name="TextBox 17">
            <a:extLst>
              <a:ext uri="{FF2B5EF4-FFF2-40B4-BE49-F238E27FC236}">
                <a16:creationId xmlns:a16="http://schemas.microsoft.com/office/drawing/2014/main" id="{5D8585B3-317E-BA65-3E88-5596EEFEE509}"/>
              </a:ext>
            </a:extLst>
          </p:cNvPr>
          <p:cNvSpPr txBox="1"/>
          <p:nvPr/>
        </p:nvSpPr>
        <p:spPr>
          <a:xfrm>
            <a:off x="5351765" y="3670316"/>
            <a:ext cx="1337270" cy="1035666"/>
          </a:xfrm>
          <a:prstGeom prst="rect">
            <a:avLst/>
          </a:prstGeom>
          <a:solidFill>
            <a:schemeClr val="tx2">
              <a:lumMod val="40000"/>
              <a:lumOff val="60000"/>
            </a:schemeClr>
          </a:solidFill>
          <a:ln>
            <a:no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23A753C1-129D-821A-5D26-3D27A65EA6A5}"/>
              </a:ext>
            </a:extLst>
          </p:cNvPr>
          <p:cNvSpPr txBox="1"/>
          <p:nvPr/>
        </p:nvSpPr>
        <p:spPr>
          <a:xfrm>
            <a:off x="6712710" y="4619303"/>
            <a:ext cx="1408598" cy="274320"/>
          </a:xfrm>
          <a:prstGeom prst="rect">
            <a:avLst/>
          </a:prstGeom>
          <a:solidFill>
            <a:schemeClr val="tx2">
              <a:lumMod val="40000"/>
              <a:lumOff val="60000"/>
            </a:schemeClr>
          </a:solidFill>
          <a:ln>
            <a:no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A02C6B08-6856-CDA0-30A7-6BBEE1C9D860}"/>
              </a:ext>
            </a:extLst>
          </p:cNvPr>
          <p:cNvSpPr txBox="1"/>
          <p:nvPr/>
        </p:nvSpPr>
        <p:spPr>
          <a:xfrm>
            <a:off x="6712710" y="4857829"/>
            <a:ext cx="1408598" cy="353943"/>
          </a:xfrm>
          <a:prstGeom prst="rect">
            <a:avLst/>
          </a:prstGeom>
          <a:solidFill>
            <a:schemeClr val="accent4">
              <a:lumMod val="40000"/>
              <a:lumOff val="60000"/>
            </a:schemeClr>
          </a:solidFill>
        </p:spPr>
        <p:txBody>
          <a:bodyPr wrap="square" lIns="91440" tIns="45720" rIns="91440" bIns="45720" rtlCol="0" anchor="t">
            <a:spAutoFit/>
          </a:bodyPr>
          <a:lstStyle/>
          <a:p>
            <a:pPr algn="ctr"/>
            <a:endParaRPr lang="en-US" sz="300" b="1" dirty="0"/>
          </a:p>
          <a:p>
            <a:pPr algn="ctr"/>
            <a:r>
              <a:rPr lang="en-US" sz="700" b="1" dirty="0"/>
              <a:t>640 (33%) KP  with reactive HIVST results</a:t>
            </a:r>
          </a:p>
        </p:txBody>
      </p:sp>
      <p:sp>
        <p:nvSpPr>
          <p:cNvPr id="2" name="TextBox 1">
            <a:extLst>
              <a:ext uri="{FF2B5EF4-FFF2-40B4-BE49-F238E27FC236}">
                <a16:creationId xmlns:a16="http://schemas.microsoft.com/office/drawing/2014/main" id="{EFFD478B-F8F5-FC2A-3CA2-3E9169F35A21}"/>
              </a:ext>
            </a:extLst>
          </p:cNvPr>
          <p:cNvSpPr txBox="1"/>
          <p:nvPr/>
        </p:nvSpPr>
        <p:spPr>
          <a:xfrm>
            <a:off x="5351765" y="4548714"/>
            <a:ext cx="1328623" cy="415498"/>
          </a:xfrm>
          <a:prstGeom prst="rect">
            <a:avLst/>
          </a:prstGeom>
          <a:solidFill>
            <a:schemeClr val="accent4">
              <a:lumMod val="40000"/>
              <a:lumOff val="60000"/>
            </a:schemeClr>
          </a:solidFill>
        </p:spPr>
        <p:txBody>
          <a:bodyPr wrap="square" lIns="91440" tIns="45720" rIns="91440" bIns="45720" rtlCol="0" anchor="t">
            <a:spAutoFit/>
          </a:bodyPr>
          <a:lstStyle/>
          <a:p>
            <a:pPr algn="ctr"/>
            <a:r>
              <a:rPr lang="en-US" sz="700" b="1" dirty="0"/>
              <a:t>104,739 (51.5%)key populations received HIVST kits</a:t>
            </a:r>
          </a:p>
        </p:txBody>
      </p:sp>
    </p:spTree>
    <p:extLst>
      <p:ext uri="{BB962C8B-B14F-4D97-AF65-F5344CB8AC3E}">
        <p14:creationId xmlns:p14="http://schemas.microsoft.com/office/powerpoint/2010/main" val="427062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2237562" y="202381"/>
            <a:ext cx="9934362" cy="858100"/>
          </a:xfrm>
        </p:spPr>
        <p:txBody>
          <a:bodyPr>
            <a:noAutofit/>
          </a:bodyPr>
          <a:lstStyle/>
          <a:p>
            <a:r>
              <a:rPr lang="en-GB" sz="3200" b="1" dirty="0">
                <a:latin typeface="Arial"/>
                <a:cs typeface="Arial"/>
              </a:rPr>
              <a:t>Preference for unassisted HIVST; half of KP reached were infrequent or first-time testers </a:t>
            </a:r>
          </a:p>
        </p:txBody>
      </p:sp>
      <p:sp>
        <p:nvSpPr>
          <p:cNvPr id="2" name="TextBox 1">
            <a:extLst>
              <a:ext uri="{FF2B5EF4-FFF2-40B4-BE49-F238E27FC236}">
                <a16:creationId xmlns:a16="http://schemas.microsoft.com/office/drawing/2014/main" id="{3FCF8000-41B8-3522-378C-655F60B15487}"/>
              </a:ext>
            </a:extLst>
          </p:cNvPr>
          <p:cNvSpPr txBox="1"/>
          <p:nvPr/>
        </p:nvSpPr>
        <p:spPr>
          <a:xfrm>
            <a:off x="274124" y="3147952"/>
            <a:ext cx="5351976" cy="261610"/>
          </a:xfrm>
          <a:prstGeom prst="rect">
            <a:avLst/>
          </a:prstGeom>
          <a:noFill/>
        </p:spPr>
        <p:txBody>
          <a:bodyPr wrap="square" lIns="91440" tIns="45720" rIns="91440" bIns="45720" rtlCol="0" anchor="t">
            <a:spAutoFit/>
          </a:bodyPr>
          <a:lstStyle/>
          <a:p>
            <a:pPr marL="572770" indent="-572770"/>
            <a:r>
              <a:rPr lang="en-US" sz="1100" b="1" dirty="0">
                <a:latin typeface="Arial"/>
                <a:cs typeface="Arial"/>
              </a:rPr>
              <a:t>Figure 2. HIVST distribution by age range, November 2020-September 2022.</a:t>
            </a:r>
            <a:endParaRPr lang="en-US" dirty="0">
              <a:latin typeface="Arial"/>
              <a:cs typeface="Arial"/>
            </a:endParaRPr>
          </a:p>
        </p:txBody>
      </p:sp>
      <p:sp>
        <p:nvSpPr>
          <p:cNvPr id="4" name="TextBox 3">
            <a:extLst>
              <a:ext uri="{FF2B5EF4-FFF2-40B4-BE49-F238E27FC236}">
                <a16:creationId xmlns:a16="http://schemas.microsoft.com/office/drawing/2014/main" id="{9C2FAC65-F041-DDBC-4D16-E71DE90F1B83}"/>
              </a:ext>
            </a:extLst>
          </p:cNvPr>
          <p:cNvSpPr txBox="1"/>
          <p:nvPr/>
        </p:nvSpPr>
        <p:spPr>
          <a:xfrm>
            <a:off x="6549989" y="3177953"/>
            <a:ext cx="5653744" cy="261610"/>
          </a:xfrm>
          <a:prstGeom prst="rect">
            <a:avLst/>
          </a:prstGeom>
          <a:noFill/>
        </p:spPr>
        <p:txBody>
          <a:bodyPr wrap="square" lIns="91440" tIns="45720" rIns="91440" bIns="45720" rtlCol="0" anchor="t">
            <a:spAutoFit/>
          </a:bodyPr>
          <a:lstStyle/>
          <a:p>
            <a:pPr marL="572770" indent="-572770"/>
            <a:r>
              <a:rPr lang="en-US" sz="1100" b="1">
                <a:latin typeface="Arial"/>
                <a:cs typeface="Arial"/>
              </a:rPr>
              <a:t>Figure 3. HIVST distribution by self-test type, November 2020-September 2022.</a:t>
            </a:r>
            <a:endParaRPr lang="en-US">
              <a:latin typeface="Arial"/>
              <a:cs typeface="Arial"/>
            </a:endParaRPr>
          </a:p>
        </p:txBody>
      </p:sp>
      <p:sp>
        <p:nvSpPr>
          <p:cNvPr id="8" name="TextBox 7">
            <a:extLst>
              <a:ext uri="{FF2B5EF4-FFF2-40B4-BE49-F238E27FC236}">
                <a16:creationId xmlns:a16="http://schemas.microsoft.com/office/drawing/2014/main" id="{28197951-5B8B-4F7A-4416-F3FA823734F0}"/>
              </a:ext>
            </a:extLst>
          </p:cNvPr>
          <p:cNvSpPr txBox="1"/>
          <p:nvPr/>
        </p:nvSpPr>
        <p:spPr>
          <a:xfrm>
            <a:off x="614216" y="1551058"/>
            <a:ext cx="11013101" cy="1333698"/>
          </a:xfrm>
          <a:prstGeom prst="rect">
            <a:avLst/>
          </a:prstGeom>
          <a:noFill/>
        </p:spPr>
        <p:txBody>
          <a:bodyPr wrap="square" lIns="91440" tIns="45720" rIns="91440" bIns="45720" rtlCol="0" anchor="t">
            <a:spAutoFit/>
          </a:bodyPr>
          <a:lstStyle/>
          <a:p>
            <a:pPr marL="285750" indent="-285750">
              <a:spcAft>
                <a:spcPts val="1000"/>
              </a:spcAft>
              <a:buFont typeface="Arial" panose="020B0604020202020204" pitchFamily="34" charset="0"/>
              <a:buChar char="•"/>
            </a:pPr>
            <a:r>
              <a:rPr lang="en-US" sz="1600" dirty="0">
                <a:latin typeface="Arial"/>
                <a:cs typeface="Arial"/>
              </a:rPr>
              <a:t>About 51% of the kits were distributed to Key Population. </a:t>
            </a:r>
          </a:p>
          <a:p>
            <a:pPr marL="285750" indent="-285750">
              <a:spcAft>
                <a:spcPts val="1000"/>
              </a:spcAft>
              <a:buFont typeface="Arial" panose="020B0604020202020204" pitchFamily="34" charset="0"/>
              <a:buChar char="•"/>
            </a:pPr>
            <a:r>
              <a:rPr lang="en-US" sz="1600" dirty="0">
                <a:latin typeface="Arial"/>
                <a:cs typeface="Arial"/>
              </a:rPr>
              <a:t>63% of AGYW preferred unassisted self-testing. </a:t>
            </a:r>
          </a:p>
          <a:p>
            <a:pPr marL="285750" indent="-285750">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29,611 (50%) of AGYW who received an HIVST had not tested in the past 12 months; 111 (0.2%) had never tested for HIV before. </a:t>
            </a:r>
          </a:p>
        </p:txBody>
      </p:sp>
      <p:pic>
        <p:nvPicPr>
          <p:cNvPr id="5" name="Picture 4">
            <a:extLst>
              <a:ext uri="{FF2B5EF4-FFF2-40B4-BE49-F238E27FC236}">
                <a16:creationId xmlns:a16="http://schemas.microsoft.com/office/drawing/2014/main" id="{28C02C58-FA92-9665-FD2F-9368F8333DFC}"/>
              </a:ext>
            </a:extLst>
          </p:cNvPr>
          <p:cNvPicPr>
            <a:picLocks noChangeAspect="1"/>
          </p:cNvPicPr>
          <p:nvPr/>
        </p:nvPicPr>
        <p:blipFill>
          <a:blip r:embed="rId4"/>
          <a:stretch>
            <a:fillRect/>
          </a:stretch>
        </p:blipFill>
        <p:spPr>
          <a:xfrm>
            <a:off x="552450" y="3660320"/>
            <a:ext cx="4697187" cy="2639788"/>
          </a:xfrm>
          <a:prstGeom prst="rect">
            <a:avLst/>
          </a:prstGeom>
        </p:spPr>
      </p:pic>
      <p:pic>
        <p:nvPicPr>
          <p:cNvPr id="7" name="Picture 6" descr="A graph of numbers and a number of individuals&#10;&#10;AI-generated content may be incorrect.">
            <a:extLst>
              <a:ext uri="{FF2B5EF4-FFF2-40B4-BE49-F238E27FC236}">
                <a16:creationId xmlns:a16="http://schemas.microsoft.com/office/drawing/2014/main" id="{352FAD53-0ACD-2E69-1A08-35B82B47267C}"/>
              </a:ext>
            </a:extLst>
          </p:cNvPr>
          <p:cNvPicPr>
            <a:picLocks noChangeAspect="1"/>
          </p:cNvPicPr>
          <p:nvPr/>
        </p:nvPicPr>
        <p:blipFill>
          <a:blip r:embed="rId5"/>
          <a:stretch>
            <a:fillRect/>
          </a:stretch>
        </p:blipFill>
        <p:spPr>
          <a:xfrm>
            <a:off x="6123316" y="2752904"/>
            <a:ext cx="6127631" cy="3666946"/>
          </a:xfrm>
          <a:prstGeom prst="rect">
            <a:avLst/>
          </a:prstGeom>
        </p:spPr>
      </p:pic>
    </p:spTree>
    <p:extLst>
      <p:ext uri="{BB962C8B-B14F-4D97-AF65-F5344CB8AC3E}">
        <p14:creationId xmlns:p14="http://schemas.microsoft.com/office/powerpoint/2010/main" val="51579616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IAS2025">
  <a:themeElements>
    <a:clrScheme name="IAS 2025">
      <a:dk1>
        <a:srgbClr val="000000"/>
      </a:dk1>
      <a:lt1>
        <a:srgbClr val="FFFFFF"/>
      </a:lt1>
      <a:dk2>
        <a:srgbClr val="CC0022"/>
      </a:dk2>
      <a:lt2>
        <a:srgbClr val="FFFFFF"/>
      </a:lt2>
      <a:accent1>
        <a:srgbClr val="1C1D1D"/>
      </a:accent1>
      <a:accent2>
        <a:srgbClr val="B2B2B2"/>
      </a:accent2>
      <a:accent3>
        <a:srgbClr val="CC0022"/>
      </a:accent3>
      <a:accent4>
        <a:srgbClr val="346CFF"/>
      </a:accent4>
      <a:accent5>
        <a:srgbClr val="FF8D00"/>
      </a:accent5>
      <a:accent6>
        <a:srgbClr val="8A3FFC"/>
      </a:accent6>
      <a:hlink>
        <a:srgbClr val="CC0022"/>
      </a:hlink>
      <a:folHlink>
        <a:srgbClr val="CC0022"/>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2025-Speaker-Oral-Abstract-template_RibbonSans.potx" id="{9695678A-435C-2F49-91F9-0CEACD502FF1}" vid="{64334866-76ED-8C49-8B64-6F13214B84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29E3E4A4520E45BA9456C1BFBE2821" ma:contentTypeVersion="15" ma:contentTypeDescription="Create a new document." ma:contentTypeScope="" ma:versionID="5f92dab19d5bab86f85c619e75a1b76f">
  <xsd:schema xmlns:xsd="http://www.w3.org/2001/XMLSchema" xmlns:xs="http://www.w3.org/2001/XMLSchema" xmlns:p="http://schemas.microsoft.com/office/2006/metadata/properties" xmlns:ns2="02a8e448-ce6a-460a-a539-98774cb2a645" xmlns:ns3="156423c4-b4af-495e-8736-e28038686fa0" targetNamespace="http://schemas.microsoft.com/office/2006/metadata/properties" ma:root="true" ma:fieldsID="5b6e99b7e6160e3a995340595b1c7201" ns2:_="" ns3:_="">
    <xsd:import namespace="02a8e448-ce6a-460a-a539-98774cb2a645"/>
    <xsd:import namespace="156423c4-b4af-495e-8736-e28038686f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8e448-ce6a-460a-a539-98774cb2a6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6423c4-b4af-495e-8736-e28038686f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5bc824-9622-4e64-9b47-ec9778f3c2c4}" ma:internalName="TaxCatchAll" ma:showField="CatchAllData" ma:web="156423c4-b4af-495e-8736-e28038686f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a8e448-ce6a-460a-a539-98774cb2a645">
      <Terms xmlns="http://schemas.microsoft.com/office/infopath/2007/PartnerControls"/>
    </lcf76f155ced4ddcb4097134ff3c332f>
    <TaxCatchAll xmlns="156423c4-b4af-495e-8736-e28038686fa0" xsi:nil="true"/>
  </documentManagement>
</p:properties>
</file>

<file path=customXml/itemProps1.xml><?xml version="1.0" encoding="utf-8"?>
<ds:datastoreItem xmlns:ds="http://schemas.openxmlformats.org/officeDocument/2006/customXml" ds:itemID="{54F263CA-747D-4D47-ABB1-65AC32FCE6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8e448-ce6a-460a-a539-98774cb2a645"/>
    <ds:schemaRef ds:uri="156423c4-b4af-495e-8736-e28038686f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1C4DF4-94C5-4A0B-A502-F87411C325E1}">
  <ds:schemaRefs>
    <ds:schemaRef ds:uri="http://schemas.microsoft.com/sharepoint/v3/contenttype/forms"/>
  </ds:schemaRefs>
</ds:datastoreItem>
</file>

<file path=customXml/itemProps3.xml><?xml version="1.0" encoding="utf-8"?>
<ds:datastoreItem xmlns:ds="http://schemas.openxmlformats.org/officeDocument/2006/customXml" ds:itemID="{F9E5FDF5-2927-4433-BA91-60C83B6FC402}">
  <ds:schemaRefs>
    <ds:schemaRef ds:uri="http://schemas.microsoft.com/office/2006/metadata/properties"/>
    <ds:schemaRef ds:uri="http://schemas.microsoft.com/office/infopath/2007/PartnerControls"/>
    <ds:schemaRef ds:uri="02a8e448-ce6a-460a-a539-98774cb2a645"/>
    <ds:schemaRef ds:uri="156423c4-b4af-495e-8736-e28038686fa0"/>
  </ds:schemaRefs>
</ds:datastoreItem>
</file>

<file path=docProps/app.xml><?xml version="1.0" encoding="utf-8"?>
<Properties xmlns="http://schemas.openxmlformats.org/officeDocument/2006/extended-properties" xmlns:vt="http://schemas.openxmlformats.org/officeDocument/2006/docPropsVTypes">
  <Template>SAT01 - Satellite session slide template</Template>
  <TotalTime>205</TotalTime>
  <Words>1638</Words>
  <Application>Microsoft Office PowerPoint</Application>
  <PresentationFormat>Widescreen</PresentationFormat>
  <Paragraphs>159</Paragraphs>
  <Slides>13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Wingdings</vt:lpstr>
      <vt:lpstr>Verdana</vt:lpstr>
      <vt:lpstr>Calibri Light</vt:lpstr>
      <vt:lpstr>Arial</vt:lpstr>
      <vt:lpstr>IAS Ribbon Sans Regular</vt:lpstr>
      <vt:lpstr>IAS Ribbon Sans Bold</vt:lpstr>
      <vt:lpstr>Calibri</vt:lpstr>
      <vt:lpstr>Courier New</vt:lpstr>
      <vt:lpstr>Helvetica</vt:lpstr>
      <vt:lpstr>Verdana Bold</vt:lpstr>
      <vt:lpstr>IAS2025</vt:lpstr>
      <vt:lpstr>The words we use matter in the response to HIV</vt:lpstr>
      <vt:lpstr>Overcoming stigma: Enhancing linkage to care after HIV self-testing among key populations in Uganda</vt:lpstr>
      <vt:lpstr>Summary</vt:lpstr>
      <vt:lpstr>PowerPoint Presentation</vt:lpstr>
      <vt:lpstr>PowerPoint Presentation</vt:lpstr>
      <vt:lpstr>PowerPoint Presentation</vt:lpstr>
      <vt:lpstr>PowerPoint Presentation</vt:lpstr>
      <vt:lpstr>HIVST distribution to treatment cascade</vt:lpstr>
      <vt:lpstr>Preference for unassisted HIVST; half of KP reached were infrequent or first-time testers </vt:lpstr>
      <vt:lpstr>Majority of HIVST kits were distributed to KP through peer-based modalities</vt:lpstr>
      <vt:lpstr>Conclusion </vt:lpstr>
      <vt:lpstr>Recommendations</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Davina Canagasabey</dc:creator>
  <cp:lastModifiedBy>Justine Tumusiime</cp:lastModifiedBy>
  <cp:revision>229</cp:revision>
  <dcterms:created xsi:type="dcterms:W3CDTF">2025-07-08T23:34:46Z</dcterms:created>
  <dcterms:modified xsi:type="dcterms:W3CDTF">2025-07-11T14:41:18Z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0x010100B429E3E4A4520E45BA9456C1BFBE2821</vt:lpwstr>
  </property>
</Properties>
</file>