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02" r:id="rId4"/>
  </p:sldMasterIdLst>
  <p:notesMasterIdLst>
    <p:notesMasterId r:id="rId16"/>
  </p:notesMasterIdLst>
  <p:sldIdLst>
    <p:sldId id="266" r:id="rId5"/>
    <p:sldId id="273" r:id="rId6"/>
    <p:sldId id="257" r:id="rId7"/>
    <p:sldId id="279" r:id="rId8"/>
    <p:sldId id="274" r:id="rId9"/>
    <p:sldId id="283" r:id="rId10"/>
    <p:sldId id="287" r:id="rId11"/>
    <p:sldId id="285" r:id="rId12"/>
    <p:sldId id="288" r:id="rId13"/>
    <p:sldId id="277" r:id="rId14"/>
    <p:sldId id="278" r:id="rId15"/>
  </p:sldIdLst>
  <p:sldSz cx="12192000" cy="6858000"/>
  <p:notesSz cx="6858000" cy="9144000"/>
  <p:embeddedFontLst>
    <p:embeddedFont>
      <p:font typeface="Verdana" panose="020B0604030504040204" pitchFamily="34" charset="0"/>
      <p:regular r:id="rId17"/>
      <p:bold r:id="rId18"/>
      <p:italic r:id="rId19"/>
      <p:boldItalic r:id="rId20"/>
    </p:embeddedFont>
    <p:embeddedFont>
      <p:font typeface="Verdana Bold" panose="020B0804030504040204" pitchFamily="34" charset="0"/>
      <p:bold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D6CC7D-77C7-023C-075F-9A9C8C0A39A1}" name="Wawira Nyagah" initials="WN" userId="S::wawira@avac.org::66355227-0b00-43a0-bea2-ed9c62bc7ccf" providerId="AD"/>
  <p188:author id="{72BCC484-0112-6E39-B574-9B292349E385}" name="Kate Segal" initials="KS" userId="S::kate@avac.org::7aefd655-d85c-4749-8664-c5c9a0eec1f1" providerId="AD"/>
  <p188:author id="{BFAFA989-B979-41F6-F288-0AF2DDFA3F3A}" name="tailor.m.janki@gmail.com" initials="ta" userId="S::urn:spo:guest#tailor.m.janki@gmail.com::" providerId="AD"/>
  <p188:author id="{D89B33B4-2F96-6A2E-3C36-8CA4A4F634F0}" name="Catherine Verde Hashim" initials="CV" userId="S::catherine@avac.org::59fcdfc2-8022-4f7d-be50-bd0269c95a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6120BC-8A32-4971-998E-901512002DEB}" v="41" dt="2025-07-09T13:28:10.309"/>
    <p1510:client id="{531204DC-5A45-C14A-B3B5-880BF19D74B0}" v="8" dt="2025-07-09T13:28:43.301"/>
    <p1510:client id="{7552B340-04C5-90E6-1157-105215DCE354}" v="154" dt="2025-07-08T19:51:17.088"/>
    <p1510:client id="{787498A2-4510-088B-524F-7968684A067B}" v="4" dt="2025-07-10T14:49:00.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10/07/2025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ea typeface="Calibri"/>
                <a:cs typeface="Calibri"/>
              </a:rPr>
              <a:t>Thank you all for attending! My name is Janki Tailor and I am an independent consultant with AVAC a global HIV prevention advocacy nonprofit.</a:t>
            </a:r>
          </a:p>
          <a:p>
            <a:pPr marL="285750" indent="-285750">
              <a:buFont typeface="Arial"/>
              <a:buChar char="•"/>
            </a:pPr>
            <a:r>
              <a:rPr lang="en-US">
                <a:ea typeface="Calibri"/>
                <a:cs typeface="Calibri"/>
              </a:rPr>
              <a:t>Today I will discuss the importance of specific policies in enabling PrEP uptake at both a global and Africa-continental level.</a:t>
            </a:r>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2824024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285750">
              <a:spcBef>
                <a:spcPts val="1000"/>
              </a:spcBef>
              <a:buFont typeface="Arial,Sans-Serif"/>
              <a:buChar char="•"/>
            </a:pPr>
            <a:r>
              <a:rPr lang="en-GB">
                <a:solidFill>
                  <a:srgbClr val="0E0E0E"/>
                </a:solidFill>
              </a:rPr>
              <a:t>Based on these results, we recommend policy changes that support ta</a:t>
            </a:r>
            <a:r>
              <a:rPr lang="en-US">
                <a:solidFill>
                  <a:srgbClr val="000000"/>
                </a:solidFill>
              </a:rPr>
              <a:t>sk shifting, decriminalization of consensual same-sex sex, decriminalization of non-intentional HIV exposure/transmission, Approval of self-testing, prohibition of compulsory testing, and loosening age restrictions.</a:t>
            </a:r>
            <a:endParaRPr lang="en-GB">
              <a:solidFill>
                <a:srgbClr val="0E0E0E"/>
              </a:solidFill>
              <a:ea typeface="Calibri"/>
              <a:cs typeface="Calibri"/>
            </a:endParaRPr>
          </a:p>
          <a:p>
            <a:pPr marL="342900" indent="-285750">
              <a:spcBef>
                <a:spcPts val="1000"/>
              </a:spcBef>
              <a:buFont typeface="Arial,Sans-Serif"/>
              <a:buChar char="•"/>
            </a:pPr>
            <a:r>
              <a:rPr lang="en-GB">
                <a:solidFill>
                  <a:srgbClr val="0E0E0E"/>
                </a:solidFill>
                <a:ea typeface="Calibri"/>
                <a:cs typeface="Calibri"/>
              </a:rPr>
              <a:t>Individual policies have significant associations with PrEP uptake, but collections of policies tend to act together suggesting that both individual policies and the overall policy environment are critical in enabling PrEP uptake.</a:t>
            </a:r>
          </a:p>
          <a:p>
            <a:pPr marL="342900" indent="-285750">
              <a:spcBef>
                <a:spcPts val="1000"/>
              </a:spcBef>
              <a:buFont typeface="Arial,Sans-Serif"/>
              <a:buChar char="•"/>
            </a:pPr>
            <a:r>
              <a:rPr lang="en-GB">
                <a:solidFill>
                  <a:srgbClr val="0E0E0E"/>
                </a:solidFill>
                <a:ea typeface="Calibri"/>
                <a:cs typeface="Calibri"/>
              </a:rPr>
              <a:t>Context affects which policies should be implemented.</a:t>
            </a:r>
          </a:p>
          <a:p>
            <a:pPr marL="342900" indent="-285750">
              <a:spcBef>
                <a:spcPts val="1000"/>
              </a:spcBef>
              <a:buFont typeface="Arial,Sans-Serif"/>
              <a:buChar char="•"/>
            </a:pPr>
            <a:r>
              <a:rPr lang="en-GB">
                <a:solidFill>
                  <a:srgbClr val="0E0E0E"/>
                </a:solidFill>
                <a:ea typeface="Calibri"/>
                <a:cs typeface="Calibri"/>
              </a:rPr>
              <a:t>Future analyses and policies should be adapted to incorporate long-acting PrEP and MPT products.</a:t>
            </a:r>
          </a:p>
          <a:p>
            <a:pPr marL="285750" indent="-285750">
              <a:buFont typeface="Arial,Sans-Serif"/>
              <a:buChar char="•"/>
            </a:pPr>
            <a:r>
              <a:rPr lang="en-GB">
                <a:solidFill>
                  <a:srgbClr val="0E0E0E"/>
                </a:solidFill>
                <a:ea typeface="Calibri"/>
                <a:cs typeface="Calibri"/>
              </a:rPr>
              <a:t>The limits of this analysis include the fact that we did not consider more systemic level policies that effect health indirectly, such as transit, gender, education and others. </a:t>
            </a:r>
            <a:endParaRPr lang="en-GB"/>
          </a:p>
          <a:p>
            <a:pPr marL="285750" indent="-285750">
              <a:buFont typeface="Arial,Sans-Serif"/>
              <a:buChar char="•"/>
            </a:pPr>
            <a:r>
              <a:rPr lang="en-GB">
                <a:solidFill>
                  <a:srgbClr val="0E0E0E"/>
                </a:solidFill>
                <a:ea typeface="Calibri"/>
                <a:cs typeface="Calibri"/>
              </a:rPr>
              <a:t>We also did not triangulate data from the HIV policy lab with any other policy databases.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1BE8DCDC-D13C-2549-BE6A-717E9EED41AD}" type="slidenum">
              <a:rPr lang="en-GB" smtClean="0"/>
              <a:t>10</a:t>
            </a:fld>
            <a:endParaRPr lang="en-GB"/>
          </a:p>
        </p:txBody>
      </p:sp>
    </p:spTree>
    <p:extLst>
      <p:ext uri="{BB962C8B-B14F-4D97-AF65-F5344CB8AC3E}">
        <p14:creationId xmlns:p14="http://schemas.microsoft.com/office/powerpoint/2010/main" val="1874742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ea typeface="Calibri"/>
                <a:cs typeface="Calibri"/>
              </a:rPr>
              <a:t>The main question of this analysis was: </a:t>
            </a:r>
            <a:r>
              <a:rPr lang="en-GB" dirty="0"/>
              <a:t>What global policies related to HIV testing and prevention, structural changes, and health systems enable </a:t>
            </a:r>
            <a:r>
              <a:rPr lang="en-GB" dirty="0" err="1"/>
              <a:t>PrEP</a:t>
            </a:r>
            <a:r>
              <a:rPr lang="en-GB" dirty="0"/>
              <a:t> uptake and the expansion of options?</a:t>
            </a:r>
            <a:endParaRPr lang="en-US">
              <a:ea typeface="Calibri" panose="020F0502020204030204"/>
              <a:cs typeface="Calibri" panose="020F0502020204030204"/>
            </a:endParaRPr>
          </a:p>
          <a:p>
            <a:pPr marL="285750" indent="-285750">
              <a:buFont typeface="Arial"/>
              <a:buChar char="•"/>
            </a:pPr>
            <a:r>
              <a:rPr lang="en-US" dirty="0">
                <a:ea typeface="Calibri" panose="020F0502020204030204"/>
                <a:cs typeface="Calibri" panose="020F0502020204030204"/>
              </a:rPr>
              <a:t>We found that there are specific policies that significantly enable </a:t>
            </a:r>
            <a:r>
              <a:rPr lang="en-US" dirty="0" err="1">
                <a:ea typeface="Calibri" panose="020F0502020204030204"/>
                <a:cs typeface="Calibri" panose="020F0502020204030204"/>
              </a:rPr>
              <a:t>PrEP</a:t>
            </a:r>
            <a:r>
              <a:rPr lang="en-US" dirty="0">
                <a:ea typeface="Calibri" panose="020F0502020204030204"/>
                <a:cs typeface="Calibri" panose="020F0502020204030204"/>
              </a:rPr>
              <a:t> uptake, </a:t>
            </a:r>
            <a:r>
              <a:rPr lang="en-US" dirty="0"/>
              <a:t>as I will cover later</a:t>
            </a:r>
            <a:r>
              <a:rPr lang="en-GB" dirty="0"/>
              <a:t>.</a:t>
            </a:r>
            <a:endParaRPr lang="en-GB" dirty="0">
              <a:ea typeface="Calibri"/>
              <a:cs typeface="Calibri"/>
            </a:endParaRPr>
          </a:p>
          <a:p>
            <a:pPr marL="285750" indent="-285750">
              <a:buFont typeface="Arial"/>
              <a:buChar char="•"/>
            </a:pPr>
            <a:r>
              <a:rPr lang="en-GB" dirty="0">
                <a:solidFill>
                  <a:srgbClr val="0E0E0E"/>
                </a:solidFill>
              </a:rPr>
              <a:t>While individual policies show significant associations with </a:t>
            </a:r>
            <a:r>
              <a:rPr lang="en-GB" dirty="0" err="1">
                <a:solidFill>
                  <a:srgbClr val="0E0E0E"/>
                </a:solidFill>
              </a:rPr>
              <a:t>PrEP</a:t>
            </a:r>
            <a:r>
              <a:rPr lang="en-GB" dirty="0">
                <a:solidFill>
                  <a:srgbClr val="0E0E0E"/>
                </a:solidFill>
              </a:rPr>
              <a:t> uptake when </a:t>
            </a:r>
            <a:r>
              <a:rPr lang="en-GB" dirty="0" err="1">
                <a:solidFill>
                  <a:srgbClr val="0E0E0E"/>
                </a:solidFill>
              </a:rPr>
              <a:t>analyzed</a:t>
            </a:r>
            <a:r>
              <a:rPr lang="en-GB" dirty="0">
                <a:solidFill>
                  <a:srgbClr val="0E0E0E"/>
                </a:solidFill>
              </a:rPr>
              <a:t> in isolation, their effects are not entirely independent. Instead, the policies tend to act in concert, overlapping or reinforcing one another, which makes it difficult to isolate the effect of any one policy. This suggests that the overall policy environment, rather than any single measure, plays a critical role in enabling </a:t>
            </a:r>
            <a:r>
              <a:rPr lang="en-GB" dirty="0" err="1">
                <a:solidFill>
                  <a:srgbClr val="0E0E0E"/>
                </a:solidFill>
              </a:rPr>
              <a:t>PrEP</a:t>
            </a:r>
            <a:r>
              <a:rPr lang="en-GB" dirty="0">
                <a:solidFill>
                  <a:srgbClr val="0E0E0E"/>
                </a:solidFill>
              </a:rPr>
              <a:t> uptake.</a:t>
            </a:r>
            <a:endParaRPr lang="en-GB">
              <a:ea typeface="Calibri"/>
              <a:cs typeface="Calibri"/>
            </a:endParaRPr>
          </a:p>
          <a:p>
            <a:pPr marL="285750" indent="-285750">
              <a:buFont typeface="Arial"/>
              <a:buChar char="•"/>
            </a:pPr>
            <a:r>
              <a:rPr lang="en-GB" dirty="0">
                <a:solidFill>
                  <a:srgbClr val="0E0E0E"/>
                </a:solidFill>
                <a:ea typeface="Calibri"/>
                <a:cs typeface="Calibri"/>
              </a:rPr>
              <a:t>The policies that make </a:t>
            </a:r>
            <a:r>
              <a:rPr lang="en-GB" dirty="0" err="1">
                <a:solidFill>
                  <a:srgbClr val="0E0E0E"/>
                </a:solidFill>
                <a:ea typeface="Calibri"/>
                <a:cs typeface="Calibri"/>
              </a:rPr>
              <a:t>PrEP</a:t>
            </a:r>
            <a:r>
              <a:rPr lang="en-GB" dirty="0">
                <a:solidFill>
                  <a:srgbClr val="0E0E0E"/>
                </a:solidFill>
                <a:ea typeface="Calibri"/>
                <a:cs typeface="Calibri"/>
              </a:rPr>
              <a:t> access easier are those associated with higher </a:t>
            </a:r>
            <a:r>
              <a:rPr lang="en-GB" dirty="0" err="1">
                <a:solidFill>
                  <a:srgbClr val="0E0E0E"/>
                </a:solidFill>
                <a:ea typeface="Calibri"/>
                <a:cs typeface="Calibri"/>
              </a:rPr>
              <a:t>PrEP</a:t>
            </a:r>
            <a:r>
              <a:rPr lang="en-GB" dirty="0">
                <a:solidFill>
                  <a:srgbClr val="0E0E0E"/>
                </a:solidFill>
                <a:ea typeface="Calibri"/>
                <a:cs typeface="Calibri"/>
              </a:rPr>
              <a:t> uptake.</a:t>
            </a:r>
          </a:p>
          <a:p>
            <a:pPr marL="285750" indent="-285750">
              <a:buFont typeface="Arial"/>
              <a:buChar char="•"/>
            </a:pPr>
            <a:r>
              <a:rPr lang="en-GB" dirty="0">
                <a:solidFill>
                  <a:srgbClr val="0E0E0E"/>
                </a:solidFill>
                <a:ea typeface="Calibri"/>
                <a:cs typeface="Calibri"/>
              </a:rPr>
              <a:t>All of these findings are important because not only is oral </a:t>
            </a:r>
            <a:r>
              <a:rPr lang="en-GB" dirty="0" err="1">
                <a:solidFill>
                  <a:srgbClr val="0E0E0E"/>
                </a:solidFill>
                <a:ea typeface="Calibri"/>
                <a:cs typeface="Calibri"/>
              </a:rPr>
              <a:t>PrEP</a:t>
            </a:r>
            <a:r>
              <a:rPr lang="en-GB" dirty="0">
                <a:solidFill>
                  <a:srgbClr val="0E0E0E"/>
                </a:solidFill>
                <a:ea typeface="Calibri"/>
                <a:cs typeface="Calibri"/>
              </a:rPr>
              <a:t> at varying stages of scale-up globally, but longer-acting </a:t>
            </a:r>
            <a:r>
              <a:rPr lang="en-GB" dirty="0" err="1">
                <a:solidFill>
                  <a:srgbClr val="0E0E0E"/>
                </a:solidFill>
                <a:ea typeface="Calibri"/>
                <a:cs typeface="Calibri"/>
              </a:rPr>
              <a:t>PrEP</a:t>
            </a:r>
            <a:r>
              <a:rPr lang="en-GB" dirty="0">
                <a:solidFill>
                  <a:srgbClr val="0E0E0E"/>
                </a:solidFill>
                <a:ea typeface="Calibri"/>
                <a:cs typeface="Calibri"/>
              </a:rPr>
              <a:t> products and multi-purpose prevention technologies (MPTs) are also slowly starting to enter the market. How we leverage our policies and the policy environments we create will significantly affect who has access to </a:t>
            </a:r>
            <a:r>
              <a:rPr lang="en-GB" dirty="0" err="1">
                <a:solidFill>
                  <a:srgbClr val="0E0E0E"/>
                </a:solidFill>
                <a:ea typeface="Calibri"/>
                <a:cs typeface="Calibri"/>
              </a:rPr>
              <a:t>PrEP</a:t>
            </a:r>
            <a:r>
              <a:rPr lang="en-GB" dirty="0">
                <a:solidFill>
                  <a:srgbClr val="0E0E0E"/>
                </a:solidFill>
                <a:ea typeface="Calibri"/>
                <a:cs typeface="Calibri"/>
              </a:rPr>
              <a:t>, how many people have access, and the direction the global HIV pandemic takes. </a:t>
            </a:r>
          </a:p>
        </p:txBody>
      </p:sp>
      <p:sp>
        <p:nvSpPr>
          <p:cNvPr id="4" name="Slide Number Placeholder 3"/>
          <p:cNvSpPr>
            <a:spLocks noGrp="1"/>
          </p:cNvSpPr>
          <p:nvPr>
            <p:ph type="sldNum" sz="quarter" idx="5"/>
          </p:nvPr>
        </p:nvSpPr>
        <p:spPr/>
        <p:txBody>
          <a:bodyPr/>
          <a:lstStyle/>
          <a:p>
            <a:fld id="{1BE8DCDC-D13C-2549-BE6A-717E9EED41AD}" type="slidenum">
              <a:rPr lang="en-GB" smtClean="0"/>
              <a:t>2</a:t>
            </a:fld>
            <a:endParaRPr lang="en-GB"/>
          </a:p>
        </p:txBody>
      </p:sp>
    </p:spTree>
    <p:extLst>
      <p:ext uri="{BB962C8B-B14F-4D97-AF65-F5344CB8AC3E}">
        <p14:creationId xmlns:p14="http://schemas.microsoft.com/office/powerpoint/2010/main" val="246609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000"/>
              </a:spcBef>
              <a:buFont typeface="Arial"/>
              <a:buChar char="•"/>
            </a:pPr>
            <a:r>
              <a:rPr lang="en-GB">
                <a:ea typeface="Calibri"/>
                <a:cs typeface="Calibri"/>
              </a:rPr>
              <a:t>We started by using data on PrEP uptake for 139 countries as of September 2024 from AVAC's Global PrEP Tracker.</a:t>
            </a:r>
          </a:p>
          <a:p>
            <a:pPr marL="285750" indent="-285750">
              <a:spcBef>
                <a:spcPts val="1000"/>
              </a:spcBef>
              <a:buFont typeface="Arial"/>
              <a:buChar char="•"/>
            </a:pPr>
            <a:r>
              <a:rPr lang="en-GB">
                <a:ea typeface="Calibri"/>
                <a:cs typeface="Calibri"/>
              </a:rPr>
              <a:t>Next, we collected data on the country statuses of 54 policies related </a:t>
            </a:r>
            <a:r>
              <a:rPr lang="en-GB"/>
              <a:t>to HIV testing &amp; prevention, structural changes, and health systems across all 139 countries, as of July 2024, from Georgetown University's HIV Policy Lab.</a:t>
            </a:r>
            <a:endParaRPr lang="en-GB">
              <a:ea typeface="Calibri"/>
              <a:cs typeface="Calibri"/>
            </a:endParaRPr>
          </a:p>
          <a:p>
            <a:pPr marL="285750" indent="-285750">
              <a:spcBef>
                <a:spcPts val="1000"/>
              </a:spcBef>
              <a:buFont typeface="Arial"/>
              <a:buChar char="•"/>
            </a:pPr>
            <a:r>
              <a:rPr lang="en-GB">
                <a:ea typeface="Calibri"/>
                <a:cs typeface="Calibri"/>
              </a:rPr>
              <a:t>Then, we conducted both individual and multiple regressions on our dataset using RStudio where the significance threshold was p=0.05. A separate set of regressions was done for 33 African countries. </a:t>
            </a:r>
            <a:r>
              <a:rPr lang="en-GB">
                <a:solidFill>
                  <a:srgbClr val="0E0E0E"/>
                </a:solidFill>
              </a:rPr>
              <a:t>Regressions were conducted to assess the individual effects of each policy on PrEP uptake, as well as to determine whether those effects persist when analyzing the collective influence of all 54 policies together.</a:t>
            </a:r>
            <a:endParaRPr lang="en-GB">
              <a:solidFill>
                <a:srgbClr val="0E0E0E"/>
              </a:solidFill>
              <a:ea typeface="Calibri"/>
              <a:cs typeface="Calibri"/>
            </a:endParaRPr>
          </a:p>
          <a:p>
            <a:pPr marL="285750" indent="-285750">
              <a:spcBef>
                <a:spcPts val="1000"/>
              </a:spcBef>
              <a:buFont typeface="Arial"/>
              <a:buChar char="•"/>
            </a:pPr>
            <a:r>
              <a:rPr lang="en-GB">
                <a:ea typeface="Calibri"/>
                <a:cs typeface="Calibri"/>
              </a:rPr>
              <a:t>After that, given differences in results from the multiple and individual regressions, we conducted correlations using the Pearson coefficient and variance inflation factors. These basically helped us see which policies are multicollinear, meaning which policies are associated with high PrEP uptake because they work together.</a:t>
            </a:r>
          </a:p>
          <a:p>
            <a:pPr marL="285750" indent="-285750">
              <a:spcBef>
                <a:spcPts val="1000"/>
              </a:spcBef>
              <a:buFont typeface="Arial"/>
              <a:buChar char="•"/>
            </a:pPr>
            <a:r>
              <a:rPr lang="en-GB">
                <a:ea typeface="Calibri"/>
                <a:cs typeface="Calibri"/>
              </a:rPr>
              <a:t>Since several policies were multicollinear, we conducted ridge regression analyses to figure out if any of the multicollinear policies should be eliminated from the model to remove potential confounding in the multiple regressions. </a:t>
            </a:r>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2512752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ea typeface="Calibri"/>
                <a:cs typeface="Calibri"/>
              </a:rPr>
              <a:t>All of the highlighted countries were included in this analysis. The darker the color the higher the PrEP uptake.</a:t>
            </a:r>
          </a:p>
          <a:p>
            <a:pPr marL="285750" indent="-285750">
              <a:buFont typeface="Arial"/>
              <a:buChar char="•"/>
            </a:pPr>
            <a:r>
              <a:rPr lang="en-US">
                <a:ea typeface="Calibri"/>
                <a:cs typeface="Calibri"/>
              </a:rPr>
              <a:t>We did a separate analysis on just the 33 African countries because of their unique context and high HIV burden.</a:t>
            </a:r>
          </a:p>
        </p:txBody>
      </p:sp>
      <p:sp>
        <p:nvSpPr>
          <p:cNvPr id="4" name="Slide Number Placeholder 3"/>
          <p:cNvSpPr>
            <a:spLocks noGrp="1"/>
          </p:cNvSpPr>
          <p:nvPr>
            <p:ph type="sldNum" sz="quarter" idx="5"/>
          </p:nvPr>
        </p:nvSpPr>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2790788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000"/>
              </a:spcBef>
              <a:buFont typeface="Arial"/>
              <a:buChar char="•"/>
            </a:pPr>
            <a:r>
              <a:rPr lang="en-GB" dirty="0">
                <a:ea typeface="Calibri"/>
                <a:cs typeface="Calibri"/>
              </a:rPr>
              <a:t>The key finding was that individual policies affect </a:t>
            </a:r>
            <a:r>
              <a:rPr lang="en-GB" dirty="0" err="1">
                <a:ea typeface="Calibri"/>
                <a:cs typeface="Calibri"/>
              </a:rPr>
              <a:t>PrEP</a:t>
            </a:r>
            <a:r>
              <a:rPr lang="en-GB" dirty="0">
                <a:ea typeface="Calibri"/>
                <a:cs typeface="Calibri"/>
              </a:rPr>
              <a:t> uptake, but policies also work together as a system to influence </a:t>
            </a:r>
            <a:r>
              <a:rPr lang="en-GB" dirty="0" err="1">
                <a:ea typeface="Calibri"/>
                <a:cs typeface="Calibri"/>
              </a:rPr>
              <a:t>PrEP</a:t>
            </a:r>
            <a:r>
              <a:rPr lang="en-GB" dirty="0">
                <a:ea typeface="Calibri"/>
                <a:cs typeface="Calibri"/>
              </a:rPr>
              <a:t> uptake.</a:t>
            </a:r>
          </a:p>
          <a:p>
            <a:pPr marL="285750" indent="-285750">
              <a:spcBef>
                <a:spcPts val="1000"/>
              </a:spcBef>
              <a:buFont typeface="Arial"/>
              <a:buChar char="•"/>
            </a:pPr>
            <a:r>
              <a:rPr lang="en-GB" dirty="0">
                <a:ea typeface="Calibri"/>
                <a:cs typeface="Calibri"/>
              </a:rPr>
              <a:t>Like I said, we started with individual and multiple regression analyses. The difference between both is that individual regressions looked at how much each separate policy influenced </a:t>
            </a:r>
            <a:r>
              <a:rPr lang="en-GB" dirty="0" err="1">
                <a:ea typeface="Calibri"/>
                <a:cs typeface="Calibri"/>
              </a:rPr>
              <a:t>PrEP</a:t>
            </a:r>
            <a:r>
              <a:rPr lang="en-GB" dirty="0">
                <a:ea typeface="Calibri"/>
                <a:cs typeface="Calibri"/>
              </a:rPr>
              <a:t> uptake, whereas multiple regressions looked at how much the collective 54 policies affected </a:t>
            </a:r>
            <a:r>
              <a:rPr lang="en-GB" dirty="0" err="1">
                <a:ea typeface="Calibri"/>
                <a:cs typeface="Calibri"/>
              </a:rPr>
              <a:t>PrEP</a:t>
            </a:r>
            <a:r>
              <a:rPr lang="en-GB" dirty="0">
                <a:ea typeface="Calibri"/>
                <a:cs typeface="Calibri"/>
              </a:rPr>
              <a:t> uptake. </a:t>
            </a:r>
            <a:endParaRPr lang="en-GB" dirty="0"/>
          </a:p>
          <a:p>
            <a:pPr marL="285750" indent="-285750">
              <a:spcBef>
                <a:spcPts val="1000"/>
              </a:spcBef>
              <a:buFont typeface="Arial"/>
              <a:buChar char="•"/>
            </a:pPr>
            <a:r>
              <a:rPr lang="en-GB" dirty="0">
                <a:ea typeface="Calibri"/>
                <a:cs typeface="Calibri"/>
              </a:rPr>
              <a:t>The global analyses showed that 8 policies were individually significantly associated with </a:t>
            </a:r>
            <a:r>
              <a:rPr lang="en-GB" dirty="0" err="1">
                <a:ea typeface="Calibri"/>
                <a:cs typeface="Calibri"/>
              </a:rPr>
              <a:t>PrEP</a:t>
            </a:r>
            <a:r>
              <a:rPr lang="en-GB" dirty="0">
                <a:ea typeface="Calibri"/>
                <a:cs typeface="Calibri"/>
              </a:rPr>
              <a:t> uptake but only 1 within the context of 54 was significantly associated with </a:t>
            </a:r>
            <a:r>
              <a:rPr lang="en-GB" dirty="0" err="1">
                <a:ea typeface="Calibri"/>
                <a:cs typeface="Calibri"/>
              </a:rPr>
              <a:t>PrEP</a:t>
            </a:r>
            <a:r>
              <a:rPr lang="en-GB" dirty="0">
                <a:ea typeface="Calibri"/>
                <a:cs typeface="Calibri"/>
              </a:rPr>
              <a:t> uptake. </a:t>
            </a:r>
            <a:endParaRPr lang="en-GB" dirty="0"/>
          </a:p>
          <a:p>
            <a:pPr marL="285750" indent="-285750">
              <a:spcBef>
                <a:spcPts val="1000"/>
              </a:spcBef>
              <a:buFont typeface="Arial"/>
              <a:buChar char="•"/>
            </a:pPr>
            <a:r>
              <a:rPr lang="en-GB" dirty="0">
                <a:ea typeface="Calibri"/>
                <a:cs typeface="Calibri"/>
              </a:rPr>
              <a:t>The Africa-continental analyses showed that 4 policies were individually significantly associated with </a:t>
            </a:r>
            <a:r>
              <a:rPr lang="en-GB" dirty="0" err="1">
                <a:ea typeface="Calibri"/>
                <a:cs typeface="Calibri"/>
              </a:rPr>
              <a:t>PrEP</a:t>
            </a:r>
            <a:r>
              <a:rPr lang="en-GB" dirty="0">
                <a:ea typeface="Calibri"/>
                <a:cs typeface="Calibri"/>
              </a:rPr>
              <a:t> uptake but 0 within the context of 54.</a:t>
            </a:r>
            <a:endParaRPr lang="en-GB" dirty="0"/>
          </a:p>
          <a:p>
            <a:pPr marL="285750" indent="-285750">
              <a:spcBef>
                <a:spcPts val="1000"/>
              </a:spcBef>
              <a:buFont typeface="Arial"/>
              <a:buChar char="•"/>
            </a:pPr>
            <a:r>
              <a:rPr lang="en-GB" dirty="0">
                <a:ea typeface="Calibri"/>
                <a:cs typeface="Calibri"/>
              </a:rPr>
              <a:t>What this means is that </a:t>
            </a:r>
            <a:r>
              <a:rPr lang="en-GB" dirty="0"/>
              <a:t>related policies, such as those governing the arrest versus the prosecution of those engaging in same-sex sex, each affected </a:t>
            </a:r>
            <a:r>
              <a:rPr lang="en-GB" dirty="0" err="1"/>
              <a:t>PrEP</a:t>
            </a:r>
            <a:r>
              <a:rPr lang="en-GB" dirty="0"/>
              <a:t> uptake on their own, but when considered together, their effects on </a:t>
            </a:r>
            <a:r>
              <a:rPr lang="en-GB" dirty="0" err="1"/>
              <a:t>PrEP</a:t>
            </a:r>
            <a:r>
              <a:rPr lang="en-GB" dirty="0"/>
              <a:t> uptake were so similar that the model could not separate them.</a:t>
            </a:r>
            <a:endParaRPr lang="en-GB" dirty="0">
              <a:cs typeface="+mn-lt"/>
            </a:endParaRPr>
          </a:p>
          <a:p>
            <a:pPr marL="285750" indent="-285750">
              <a:spcBef>
                <a:spcPts val="1000"/>
              </a:spcBef>
              <a:buFont typeface="Arial"/>
              <a:buChar char="•"/>
            </a:pPr>
            <a:r>
              <a:rPr lang="en-GB" dirty="0">
                <a:ea typeface="Calibri"/>
                <a:cs typeface="Calibri"/>
              </a:rPr>
              <a:t>So the next logical question was why this difference in findings between individual and multiple regressions? </a:t>
            </a:r>
            <a:endParaRPr lang="en-GB" dirty="0"/>
          </a:p>
          <a:p>
            <a:pPr lvl="1" indent="-285750">
              <a:spcBef>
                <a:spcPts val="1000"/>
              </a:spcBef>
              <a:buFont typeface="Courier New"/>
              <a:buChar char="o"/>
            </a:pPr>
            <a:r>
              <a:rPr lang="en-GB" dirty="0">
                <a:ea typeface="Calibri" panose="020F0502020204030204"/>
                <a:cs typeface="Calibri" panose="020F0502020204030204"/>
              </a:rPr>
              <a:t>Normally, this difference happens if your model of independent variables, which in our case are the policies, has several multicollinear variables. </a:t>
            </a:r>
            <a:endParaRPr lang="en-GB" dirty="0"/>
          </a:p>
          <a:p>
            <a:pPr lvl="1" indent="-285750">
              <a:spcBef>
                <a:spcPts val="1000"/>
              </a:spcBef>
              <a:buFont typeface="Courier New"/>
              <a:buChar char="o"/>
            </a:pPr>
            <a:r>
              <a:rPr lang="en-GB" dirty="0"/>
              <a:t>Correlation and variance inflation factor analyses confirmed that 8 policies were multicollinear with each other, confounding the multiple regression results. This means that these policies </a:t>
            </a:r>
            <a:r>
              <a:rPr lang="en-GB" dirty="0">
                <a:solidFill>
                  <a:srgbClr val="0E0E0E"/>
                </a:solidFill>
              </a:rPr>
              <a:t>tend to act in concert, which made it difficult for the multiple regression model to isolate the effect of any one policy. </a:t>
            </a:r>
            <a:endParaRPr lang="en-GB" dirty="0">
              <a:solidFill>
                <a:srgbClr val="0E0E0E"/>
              </a:solidFill>
              <a:ea typeface="Calibri"/>
              <a:cs typeface="Calibri"/>
            </a:endParaRPr>
          </a:p>
          <a:p>
            <a:pPr indent="-285750">
              <a:spcBef>
                <a:spcPts val="1000"/>
              </a:spcBef>
              <a:buFont typeface="Arial"/>
              <a:buChar char="•"/>
            </a:pPr>
            <a:r>
              <a:rPr lang="en-GB" dirty="0">
                <a:ea typeface="Calibri"/>
                <a:cs typeface="Calibri"/>
              </a:rPr>
              <a:t>So the next question we asked was: is it possible to get more accurate results from the multiple regression analysis if we eliminated the multicollinear policies?</a:t>
            </a:r>
          </a:p>
          <a:p>
            <a:pPr lvl="1" indent="-285750">
              <a:spcBef>
                <a:spcPts val="1000"/>
              </a:spcBef>
              <a:buFont typeface="Courier New"/>
              <a:buChar char="o"/>
            </a:pPr>
            <a:r>
              <a:rPr lang="en-GB" dirty="0">
                <a:ea typeface="Calibri"/>
                <a:cs typeface="Calibri"/>
              </a:rPr>
              <a:t>To find out, we used ridge regression analyses. Results showed that while these policies are highly correlated with each other, they are very strongly associated with </a:t>
            </a:r>
            <a:r>
              <a:rPr lang="en-GB" dirty="0" err="1">
                <a:ea typeface="Calibri"/>
                <a:cs typeface="Calibri"/>
              </a:rPr>
              <a:t>PrEP</a:t>
            </a:r>
            <a:r>
              <a:rPr lang="en-GB" dirty="0">
                <a:ea typeface="Calibri"/>
                <a:cs typeface="Calibri"/>
              </a:rPr>
              <a:t> uptake in the multiple regression model and cannot be eliminated.</a:t>
            </a:r>
          </a:p>
          <a:p>
            <a:pPr lvl="1" indent="-285750">
              <a:spcBef>
                <a:spcPts val="1000"/>
              </a:spcBef>
              <a:buFont typeface="Courier New"/>
              <a:buChar char="o"/>
            </a:pPr>
            <a:r>
              <a:rPr lang="en-GB" dirty="0">
                <a:ea typeface="Calibri"/>
                <a:cs typeface="Calibri"/>
              </a:rPr>
              <a:t>So the key takeaway here is that individual policies matter. They absolutely influence </a:t>
            </a:r>
            <a:r>
              <a:rPr lang="en-GB" dirty="0" err="1">
                <a:ea typeface="Calibri"/>
                <a:cs typeface="Calibri"/>
              </a:rPr>
              <a:t>PrEP</a:t>
            </a:r>
            <a:r>
              <a:rPr lang="en-GB" dirty="0">
                <a:ea typeface="Calibri"/>
                <a:cs typeface="Calibri"/>
              </a:rPr>
              <a:t> uptake. But policies work together as well. And they collectively influence </a:t>
            </a:r>
            <a:r>
              <a:rPr lang="en-GB" dirty="0" err="1">
                <a:ea typeface="Calibri"/>
                <a:cs typeface="Calibri"/>
              </a:rPr>
              <a:t>PrEP</a:t>
            </a:r>
            <a:r>
              <a:rPr lang="en-GB" dirty="0">
                <a:ea typeface="Calibri"/>
                <a:cs typeface="Calibri"/>
              </a:rPr>
              <a:t> uptake, which means a generally </a:t>
            </a:r>
            <a:r>
              <a:rPr lang="en-GB" dirty="0" err="1">
                <a:ea typeface="Calibri"/>
                <a:cs typeface="Calibri"/>
              </a:rPr>
              <a:t>favorable</a:t>
            </a:r>
            <a:r>
              <a:rPr lang="en-GB" dirty="0">
                <a:ea typeface="Calibri"/>
                <a:cs typeface="Calibri"/>
              </a:rPr>
              <a:t> policy environment as a whole is crucial.</a:t>
            </a:r>
          </a:p>
          <a:p>
            <a:pPr marL="285750" indent="-285750">
              <a:spcBef>
                <a:spcPts val="1000"/>
              </a:spcBef>
              <a:buFont typeface="Arial"/>
              <a:buChar char="•"/>
            </a:pPr>
            <a:endParaRPr lang="en-GB">
              <a:ea typeface="Calibri"/>
              <a:cs typeface="Calibri"/>
            </a:endParaRPr>
          </a:p>
        </p:txBody>
      </p:sp>
      <p:sp>
        <p:nvSpPr>
          <p:cNvPr id="4" name="Slide Number Placeholder 3"/>
          <p:cNvSpPr>
            <a:spLocks noGrp="1"/>
          </p:cNvSpPr>
          <p:nvPr>
            <p:ph type="sldNum" sz="quarter" idx="5"/>
          </p:nvPr>
        </p:nvSpPr>
        <p:spPr/>
        <p:txBody>
          <a:bodyPr/>
          <a:lstStyle/>
          <a:p>
            <a:fld id="{1BE8DCDC-D13C-2549-BE6A-717E9EED41AD}" type="slidenum">
              <a:rPr lang="en-GB" smtClean="0"/>
              <a:t>5</a:t>
            </a:fld>
            <a:endParaRPr lang="en-GB"/>
          </a:p>
        </p:txBody>
      </p:sp>
    </p:spTree>
    <p:extLst>
      <p:ext uri="{BB962C8B-B14F-4D97-AF65-F5344CB8AC3E}">
        <p14:creationId xmlns:p14="http://schemas.microsoft.com/office/powerpoint/2010/main" val="745247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3883B-276A-81B2-03BA-681C4A9C5D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AF69E7-A7B6-B514-D47D-3A9E5A8D04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A6225-9199-7AAC-6076-D7C1726AE489}"/>
              </a:ext>
            </a:extLst>
          </p:cNvPr>
          <p:cNvSpPr>
            <a:spLocks noGrp="1"/>
          </p:cNvSpPr>
          <p:nvPr>
            <p:ph type="body" idx="1"/>
          </p:nvPr>
        </p:nvSpPr>
        <p:spPr/>
        <p:txBody>
          <a:bodyPr/>
          <a:lstStyle/>
          <a:p>
            <a:pPr marL="285750" indent="-285750">
              <a:spcBef>
                <a:spcPts val="1000"/>
              </a:spcBef>
              <a:buFont typeface="Arial"/>
              <a:buChar char="•"/>
            </a:pPr>
            <a:r>
              <a:rPr lang="en-GB" dirty="0"/>
              <a:t>Like I said earlier, the 54 policies that we assessed were all split amongst three different policy types as shown here. Many of these have their own </a:t>
            </a:r>
            <a:r>
              <a:rPr lang="en-GB" dirty="0" err="1"/>
              <a:t>subpolicies</a:t>
            </a:r>
            <a:r>
              <a:rPr lang="en-GB" dirty="0"/>
              <a:t> as well, which are part of the 54 we assessed.</a:t>
            </a:r>
          </a:p>
          <a:p>
            <a:pPr>
              <a:spcBef>
                <a:spcPts val="1000"/>
              </a:spcBef>
            </a:pPr>
            <a:r>
              <a:rPr lang="en-GB" dirty="0">
                <a:ea typeface="Calibri"/>
                <a:cs typeface="Calibri"/>
              </a:rPr>
              <a:t>---</a:t>
            </a:r>
          </a:p>
          <a:p>
            <a:pPr marL="171450" indent="-171450">
              <a:spcBef>
                <a:spcPts val="1000"/>
              </a:spcBef>
              <a:buFont typeface="Arial"/>
              <a:buChar char="•"/>
            </a:pPr>
            <a:r>
              <a:rPr lang="en-GB" dirty="0"/>
              <a:t>For global level results, 6 structural policies and </a:t>
            </a:r>
            <a:r>
              <a:rPr lang="en-GB" dirty="0" err="1"/>
              <a:t>subpolicies</a:t>
            </a:r>
            <a:r>
              <a:rPr lang="en-GB" dirty="0"/>
              <a:t>, 1 health systems policy , and 1 testing and prevention policy were individually significant to enable </a:t>
            </a:r>
            <a:r>
              <a:rPr lang="en-GB" dirty="0" err="1"/>
              <a:t>PrEP</a:t>
            </a:r>
            <a:r>
              <a:rPr lang="en-GB" dirty="0"/>
              <a:t> uptake. While only the health systems policy on task shifting was significant to enable </a:t>
            </a:r>
            <a:r>
              <a:rPr lang="en-GB" dirty="0" err="1"/>
              <a:t>PrEP</a:t>
            </a:r>
            <a:r>
              <a:rPr lang="en-GB" dirty="0"/>
              <a:t> uptake through multiple regressions.</a:t>
            </a:r>
            <a:endParaRPr lang="en-GB">
              <a:ea typeface="Calibri"/>
              <a:cs typeface="Calibri"/>
            </a:endParaRPr>
          </a:p>
        </p:txBody>
      </p:sp>
      <p:sp>
        <p:nvSpPr>
          <p:cNvPr id="4" name="Slide Number Placeholder 3">
            <a:extLst>
              <a:ext uri="{FF2B5EF4-FFF2-40B4-BE49-F238E27FC236}">
                <a16:creationId xmlns:a16="http://schemas.microsoft.com/office/drawing/2014/main" id="{4502C4FD-3F3D-5A3D-124A-BC809C5B33CD}"/>
              </a:ext>
            </a:extLst>
          </p:cNvPr>
          <p:cNvSpPr>
            <a:spLocks noGrp="1"/>
          </p:cNvSpPr>
          <p:nvPr>
            <p:ph type="sldNum" sz="quarter" idx="5"/>
          </p:nvPr>
        </p:nvSpPr>
        <p:spPr/>
        <p:txBody>
          <a:bodyPr/>
          <a:lstStyle/>
          <a:p>
            <a:fld id="{1BE8DCDC-D13C-2549-BE6A-717E9EED41AD}" type="slidenum">
              <a:rPr lang="en-GB" smtClean="0"/>
              <a:t>6</a:t>
            </a:fld>
            <a:endParaRPr lang="en-GB"/>
          </a:p>
        </p:txBody>
      </p:sp>
    </p:spTree>
    <p:extLst>
      <p:ext uri="{BB962C8B-B14F-4D97-AF65-F5344CB8AC3E}">
        <p14:creationId xmlns:p14="http://schemas.microsoft.com/office/powerpoint/2010/main" val="40001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9AA91-3956-036C-55D9-7A12113BE0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C2B895-CC16-F6EA-BBE4-4491E8AAB2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045D95-0DA3-AEEA-CC87-DF52D7788046}"/>
              </a:ext>
            </a:extLst>
          </p:cNvPr>
          <p:cNvSpPr>
            <a:spLocks noGrp="1"/>
          </p:cNvSpPr>
          <p:nvPr>
            <p:ph type="body" idx="1"/>
          </p:nvPr>
        </p:nvSpPr>
        <p:spPr/>
        <p:txBody>
          <a:bodyPr/>
          <a:lstStyle/>
          <a:p>
            <a:pPr marL="285750" indent="-285750">
              <a:spcBef>
                <a:spcPts val="1000"/>
              </a:spcBef>
              <a:buFont typeface="Arial"/>
              <a:buChar char="•"/>
            </a:pPr>
            <a:r>
              <a:rPr lang="en-GB" dirty="0">
                <a:ea typeface="Calibri"/>
                <a:cs typeface="Calibri"/>
              </a:rPr>
              <a:t>These policies are defined as follows.</a:t>
            </a:r>
          </a:p>
          <a:p>
            <a:pPr marL="742950" lvl="1" indent="-285750">
              <a:spcBef>
                <a:spcPts val="1000"/>
              </a:spcBef>
              <a:buFont typeface="Courier New"/>
              <a:buChar char="o"/>
            </a:pPr>
            <a:r>
              <a:rPr lang="en-GB" dirty="0">
                <a:ea typeface="Calibri"/>
                <a:cs typeface="Calibri"/>
              </a:rPr>
              <a:t>Task shifting – nurses or other non-physicians can initiate HIV treatment</a:t>
            </a:r>
          </a:p>
          <a:p>
            <a:pPr marL="742950" lvl="1" indent="-285750">
              <a:spcBef>
                <a:spcPts val="1000"/>
              </a:spcBef>
              <a:buFont typeface="Courier New"/>
              <a:buChar char="o"/>
            </a:pPr>
            <a:r>
              <a:rPr lang="en-GB" dirty="0">
                <a:ea typeface="Calibri"/>
                <a:cs typeface="Calibri"/>
              </a:rPr>
              <a:t>Same-sex sex non-criminalization - </a:t>
            </a:r>
            <a:r>
              <a:rPr lang="en-GB" dirty="0">
                <a:solidFill>
                  <a:srgbClr val="000000"/>
                </a:solidFill>
              </a:rPr>
              <a:t>n</a:t>
            </a:r>
            <a:r>
              <a:rPr lang="en-GB" dirty="0">
                <a:solidFill>
                  <a:srgbClr val="222222"/>
                </a:solidFill>
              </a:rPr>
              <a:t>on criminalisation of consensual same-sex sexual acts</a:t>
            </a:r>
            <a:endParaRPr lang="en-GB" dirty="0">
              <a:solidFill>
                <a:srgbClr val="222222"/>
              </a:solidFill>
              <a:ea typeface="Calibri"/>
              <a:cs typeface="Calibri"/>
            </a:endParaRPr>
          </a:p>
          <a:p>
            <a:pPr marL="742950" lvl="1" indent="-285750">
              <a:spcBef>
                <a:spcPts val="1000"/>
              </a:spcBef>
              <a:buFont typeface="Courier New"/>
              <a:buChar char="o"/>
            </a:pPr>
            <a:r>
              <a:rPr lang="en-GB" dirty="0">
                <a:solidFill>
                  <a:srgbClr val="222222"/>
                </a:solidFill>
                <a:ea typeface="Calibri"/>
                <a:cs typeface="Calibri"/>
              </a:rPr>
              <a:t>HIV exposure non-criminalization – non criminalization of non-intentional HIV exposure/transmission</a:t>
            </a:r>
          </a:p>
          <a:p>
            <a:pPr marL="742950" lvl="1" indent="-285750">
              <a:spcBef>
                <a:spcPts val="1000"/>
              </a:spcBef>
              <a:buFont typeface="Courier New"/>
              <a:buChar char="o"/>
            </a:pPr>
            <a:r>
              <a:rPr lang="en-GB" dirty="0">
                <a:solidFill>
                  <a:srgbClr val="222222"/>
                </a:solidFill>
                <a:ea typeface="Calibri"/>
                <a:cs typeface="Calibri"/>
              </a:rPr>
              <a:t>Self-testing – self-testing is approved</a:t>
            </a:r>
          </a:p>
          <a:p>
            <a:pPr marL="742950" lvl="1" indent="-285750">
              <a:spcBef>
                <a:spcPts val="1000"/>
              </a:spcBef>
              <a:buFont typeface="Courier New"/>
              <a:buChar char="o"/>
            </a:pPr>
            <a:endParaRPr lang="en-GB">
              <a:solidFill>
                <a:srgbClr val="222222"/>
              </a:solidFill>
              <a:ea typeface="Calibri"/>
              <a:cs typeface="Calibri"/>
            </a:endParaRPr>
          </a:p>
        </p:txBody>
      </p:sp>
      <p:sp>
        <p:nvSpPr>
          <p:cNvPr id="4" name="Slide Number Placeholder 3">
            <a:extLst>
              <a:ext uri="{FF2B5EF4-FFF2-40B4-BE49-F238E27FC236}">
                <a16:creationId xmlns:a16="http://schemas.microsoft.com/office/drawing/2014/main" id="{02175AAD-8251-C587-0949-43C230CF16FA}"/>
              </a:ext>
            </a:extLst>
          </p:cNvPr>
          <p:cNvSpPr>
            <a:spLocks noGrp="1"/>
          </p:cNvSpPr>
          <p:nvPr>
            <p:ph type="sldNum" sz="quarter" idx="5"/>
          </p:nvPr>
        </p:nvSpPr>
        <p:spPr/>
        <p:txBody>
          <a:bodyPr/>
          <a:lstStyle/>
          <a:p>
            <a:fld id="{1BE8DCDC-D13C-2549-BE6A-717E9EED41AD}" type="slidenum">
              <a:rPr lang="en-GB" smtClean="0"/>
              <a:t>7</a:t>
            </a:fld>
            <a:endParaRPr lang="en-GB"/>
          </a:p>
        </p:txBody>
      </p:sp>
    </p:spTree>
    <p:extLst>
      <p:ext uri="{BB962C8B-B14F-4D97-AF65-F5344CB8AC3E}">
        <p14:creationId xmlns:p14="http://schemas.microsoft.com/office/powerpoint/2010/main" val="3598239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55BF4-33B5-C7D4-443D-D9D6F0BD6E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031A07-0A2E-E251-8750-39B5785C2F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4F0AF4-FC74-A0FE-345C-5529E190C253}"/>
              </a:ext>
            </a:extLst>
          </p:cNvPr>
          <p:cNvSpPr>
            <a:spLocks noGrp="1"/>
          </p:cNvSpPr>
          <p:nvPr>
            <p:ph type="body" idx="1"/>
          </p:nvPr>
        </p:nvSpPr>
        <p:spPr/>
        <p:txBody>
          <a:bodyPr/>
          <a:lstStyle/>
          <a:p>
            <a:pPr marL="285750" indent="-285750">
              <a:spcBef>
                <a:spcPts val="1000"/>
              </a:spcBef>
              <a:buFont typeface="Arial"/>
              <a:buChar char="•"/>
            </a:pPr>
            <a:r>
              <a:rPr lang="en-GB"/>
              <a:t>For Africa level results, we analyzed the same 54 policies.</a:t>
            </a:r>
          </a:p>
          <a:p>
            <a:pPr>
              <a:spcBef>
                <a:spcPts val="1000"/>
              </a:spcBef>
            </a:pPr>
            <a:r>
              <a:rPr lang="en-GB">
                <a:ea typeface="Calibri"/>
                <a:cs typeface="Calibri"/>
              </a:rPr>
              <a:t>---</a:t>
            </a:r>
          </a:p>
          <a:p>
            <a:pPr marL="171450" indent="-171450">
              <a:spcBef>
                <a:spcPts val="1000"/>
              </a:spcBef>
              <a:buFont typeface="Arial"/>
              <a:buChar char="•"/>
            </a:pPr>
            <a:r>
              <a:rPr lang="en-GB"/>
              <a:t>Here, 2 structural policies on HIV exposure non-criminalization and 2  testing and prevention policies were individually significant to enable PrEP uptake. While no policies were significant to enable PrEP uptake through multiple regressions.</a:t>
            </a:r>
            <a:endParaRPr lang="en-GB">
              <a:ea typeface="Calibri"/>
              <a:cs typeface="Calibri"/>
            </a:endParaRPr>
          </a:p>
        </p:txBody>
      </p:sp>
      <p:sp>
        <p:nvSpPr>
          <p:cNvPr id="4" name="Slide Number Placeholder 3">
            <a:extLst>
              <a:ext uri="{FF2B5EF4-FFF2-40B4-BE49-F238E27FC236}">
                <a16:creationId xmlns:a16="http://schemas.microsoft.com/office/drawing/2014/main" id="{E66C2F37-66A0-C794-8EB7-EC09A87D0F0D}"/>
              </a:ext>
            </a:extLst>
          </p:cNvPr>
          <p:cNvSpPr>
            <a:spLocks noGrp="1"/>
          </p:cNvSpPr>
          <p:nvPr>
            <p:ph type="sldNum" sz="quarter" idx="5"/>
          </p:nvPr>
        </p:nvSpPr>
        <p:spPr/>
        <p:txBody>
          <a:bodyPr/>
          <a:lstStyle/>
          <a:p>
            <a:fld id="{1BE8DCDC-D13C-2549-BE6A-717E9EED41AD}" type="slidenum">
              <a:rPr lang="en-GB" smtClean="0"/>
              <a:t>8</a:t>
            </a:fld>
            <a:endParaRPr lang="en-GB"/>
          </a:p>
        </p:txBody>
      </p:sp>
    </p:spTree>
    <p:extLst>
      <p:ext uri="{BB962C8B-B14F-4D97-AF65-F5344CB8AC3E}">
        <p14:creationId xmlns:p14="http://schemas.microsoft.com/office/powerpoint/2010/main" val="2749176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05A9E-7D89-0B34-00F1-00843939B5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5D2D6F-9A50-FAAB-6123-6A72A9E4F0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9496C6-C49A-A779-CB2A-1BFC0BB88E95}"/>
              </a:ext>
            </a:extLst>
          </p:cNvPr>
          <p:cNvSpPr>
            <a:spLocks noGrp="1"/>
          </p:cNvSpPr>
          <p:nvPr>
            <p:ph type="body" idx="1"/>
          </p:nvPr>
        </p:nvSpPr>
        <p:spPr/>
        <p:txBody>
          <a:bodyPr/>
          <a:lstStyle/>
          <a:p>
            <a:pPr marL="285750" indent="-285750">
              <a:spcBef>
                <a:spcPts val="1000"/>
              </a:spcBef>
              <a:buFont typeface="Arial"/>
              <a:buChar char="•"/>
            </a:pPr>
            <a:r>
              <a:rPr lang="en-GB">
                <a:ea typeface="Calibri"/>
                <a:cs typeface="Calibri"/>
              </a:rPr>
              <a:t>I already defined the HIV Exposure policies.</a:t>
            </a:r>
            <a:endParaRPr lang="en-US">
              <a:ea typeface="Calibri" panose="020F0502020204030204"/>
              <a:cs typeface="Calibri" panose="020F0502020204030204"/>
            </a:endParaRPr>
          </a:p>
          <a:p>
            <a:pPr marL="1200150" lvl="1" indent="-285750">
              <a:spcBef>
                <a:spcPts val="1000"/>
              </a:spcBef>
              <a:buFont typeface="Courier New"/>
              <a:buChar char="o"/>
            </a:pPr>
            <a:r>
              <a:rPr lang="en-GB">
                <a:ea typeface="Calibri"/>
                <a:cs typeface="Calibri"/>
              </a:rPr>
              <a:t>Compulsory Testing – compulsion of HIV testing is prohibited</a:t>
            </a:r>
          </a:p>
          <a:p>
            <a:pPr marL="1200150" lvl="1" indent="-285750">
              <a:spcBef>
                <a:spcPts val="1000"/>
              </a:spcBef>
              <a:buFont typeface="Courier New"/>
              <a:buChar char="o"/>
            </a:pPr>
            <a:r>
              <a:rPr lang="en-GB">
                <a:ea typeface="Calibri"/>
                <a:cs typeface="Calibri"/>
              </a:rPr>
              <a:t>Age restrictions on testing and treatment – kids 12 yo and older can get HIV testing and treatment without parental consent.</a:t>
            </a:r>
          </a:p>
        </p:txBody>
      </p:sp>
      <p:sp>
        <p:nvSpPr>
          <p:cNvPr id="4" name="Slide Number Placeholder 3">
            <a:extLst>
              <a:ext uri="{FF2B5EF4-FFF2-40B4-BE49-F238E27FC236}">
                <a16:creationId xmlns:a16="http://schemas.microsoft.com/office/drawing/2014/main" id="{2D031F7C-C82E-39F4-6F42-35D06ED80A8D}"/>
              </a:ext>
            </a:extLst>
          </p:cNvPr>
          <p:cNvSpPr>
            <a:spLocks noGrp="1"/>
          </p:cNvSpPr>
          <p:nvPr>
            <p:ph type="sldNum" sz="quarter" idx="5"/>
          </p:nvPr>
        </p:nvSpPr>
        <p:spPr/>
        <p:txBody>
          <a:bodyPr/>
          <a:lstStyle/>
          <a:p>
            <a:fld id="{1BE8DCDC-D13C-2549-BE6A-717E9EED41AD}" type="slidenum">
              <a:rPr lang="en-GB" smtClean="0"/>
              <a:t>9</a:t>
            </a:fld>
            <a:endParaRPr lang="en-GB"/>
          </a:p>
        </p:txBody>
      </p:sp>
    </p:spTree>
    <p:extLst>
      <p:ext uri="{BB962C8B-B14F-4D97-AF65-F5344CB8AC3E}">
        <p14:creationId xmlns:p14="http://schemas.microsoft.com/office/powerpoint/2010/main" val="588542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8" name="TextBox 17">
            <a:extLst>
              <a:ext uri="{FF2B5EF4-FFF2-40B4-BE49-F238E27FC236}">
                <a16:creationId xmlns:a16="http://schemas.microsoft.com/office/drawing/2014/main" id="{58538053-F5FF-0EEB-86C2-6343D0DDDCD0}"/>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IAS Ribbon Sans Regular" pitchFamily="2" charset="0"/>
                <a:ea typeface="IAS Ribbon Sans Regular" pitchFamily="2" charset="0"/>
                <a:cs typeface="+mn-cs"/>
              </a:rPr>
              <a:t>ias2025.org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p:nvPicPr>
        <p:blipFill>
          <a:blip r:embed="rId2"/>
          <a:srcRect/>
          <a:stretch/>
        </p:blipFill>
        <p:spPr>
          <a:xfrm>
            <a:off x="489214" y="4060719"/>
            <a:ext cx="3069934" cy="228776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p:nvPicPr>
        <p:blipFill>
          <a:blip r:embed="rId3"/>
          <a:srcRect/>
          <a:stretch/>
        </p:blipFill>
        <p:spPr>
          <a:xfrm rot="10800000">
            <a:off x="0" y="0"/>
            <a:ext cx="3600000" cy="3600000"/>
          </a:xfrm>
          <a:prstGeom prst="rect">
            <a:avLst/>
          </a:prstGeom>
        </p:spPr>
      </p:pic>
      <p:sp>
        <p:nvSpPr>
          <p:cNvPr id="2" name="Rectangle 1">
            <a:extLst>
              <a:ext uri="{FF2B5EF4-FFF2-40B4-BE49-F238E27FC236}">
                <a16:creationId xmlns:a16="http://schemas.microsoft.com/office/drawing/2014/main" id="{AA59130A-C07C-74F5-F7D0-98CA8D6D1EA8}"/>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TextBox 5">
            <a:extLst>
              <a:ext uri="{FF2B5EF4-FFF2-40B4-BE49-F238E27FC236}">
                <a16:creationId xmlns:a16="http://schemas.microsoft.com/office/drawing/2014/main" id="{9AE29D7D-D7E4-DEA4-06F6-B53D5751B174}"/>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7" name="TextBox 6">
            <a:extLst>
              <a:ext uri="{FF2B5EF4-FFF2-40B4-BE49-F238E27FC236}">
                <a16:creationId xmlns:a16="http://schemas.microsoft.com/office/drawing/2014/main" id="{AAB72D1C-513C-D427-D1D5-BEB9477C210E}"/>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pic>
        <p:nvPicPr>
          <p:cNvPr id="9" name="Picture 8">
            <a:extLst>
              <a:ext uri="{FF2B5EF4-FFF2-40B4-BE49-F238E27FC236}">
                <a16:creationId xmlns:a16="http://schemas.microsoft.com/office/drawing/2014/main" id="{15A07090-E888-1E28-15C2-E3D2334B31FE}"/>
              </a:ext>
            </a:extLst>
          </p:cNvPr>
          <p:cNvPicPr>
            <a:picLocks noChangeAspect="1"/>
          </p:cNvPicPr>
          <p:nvPr userDrawn="1"/>
        </p:nvPicPr>
        <p:blipFill>
          <a:blip r:embed="rId2"/>
          <a:srcRect/>
          <a:stretch/>
        </p:blipFill>
        <p:spPr>
          <a:xfrm>
            <a:off x="489214" y="4060719"/>
            <a:ext cx="3069934" cy="2287762"/>
          </a:xfrm>
          <a:prstGeom prst="rect">
            <a:avLst/>
          </a:prstGeom>
        </p:spPr>
      </p:pic>
      <p:pic>
        <p:nvPicPr>
          <p:cNvPr id="10" name="Picture 9">
            <a:extLst>
              <a:ext uri="{FF2B5EF4-FFF2-40B4-BE49-F238E27FC236}">
                <a16:creationId xmlns:a16="http://schemas.microsoft.com/office/drawing/2014/main" id="{17A287E0-F360-9745-7D9A-2B2D692B3C4D}"/>
              </a:ext>
            </a:extLst>
          </p:cNvPr>
          <p:cNvPicPr>
            <a:picLocks noChangeAspect="1"/>
          </p:cNvPicPr>
          <p:nvPr userDrawn="1"/>
        </p:nvPicPr>
        <p:blipFill>
          <a:blip r:embed="rId3"/>
          <a:srcRect/>
          <a:stretch/>
        </p:blipFill>
        <p:spPr>
          <a:xfrm rot="10800000">
            <a:off x="0" y="0"/>
            <a:ext cx="3600000" cy="3600000"/>
          </a:xfrm>
          <a:prstGeom prst="rect">
            <a:avLst/>
          </a:prstGeom>
        </p:spPr>
      </p:pic>
    </p:spTree>
    <p:extLst>
      <p:ext uri="{BB962C8B-B14F-4D97-AF65-F5344CB8AC3E}">
        <p14:creationId xmlns:p14="http://schemas.microsoft.com/office/powerpoint/2010/main" val="3496230262"/>
      </p:ext>
    </p:extLst>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with Caption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err="1"/>
              <a:t>Nulla</a:t>
            </a:r>
            <a:r>
              <a:rPr lang="en-GB" noProof="0"/>
              <a:t> </a:t>
            </a:r>
            <a:r>
              <a:rPr lang="en-GB" noProof="0" err="1"/>
              <a:t>quis</a:t>
            </a:r>
            <a:r>
              <a:rPr lang="en-GB" noProof="0"/>
              <a:t> lorem </a:t>
            </a:r>
            <a:r>
              <a:rPr lang="en-GB" noProof="0" err="1"/>
              <a:t>ut</a:t>
            </a:r>
            <a:r>
              <a:rPr lang="en-GB" noProof="0"/>
              <a:t> libero </a:t>
            </a:r>
            <a:r>
              <a:rPr lang="en-GB" noProof="0" err="1"/>
              <a:t>malesuada</a:t>
            </a:r>
            <a:r>
              <a:rPr lang="en-GB" noProof="0"/>
              <a:t> </a:t>
            </a:r>
            <a:r>
              <a:rPr lang="en-GB" noProof="0" err="1"/>
              <a:t>feugiat</a:t>
            </a:r>
            <a:r>
              <a:rPr lang="en-GB" noProof="0"/>
              <a:t>. </a:t>
            </a:r>
            <a:r>
              <a:rPr lang="en-GB" noProof="0" err="1"/>
              <a:t>Curabitur</a:t>
            </a:r>
            <a:r>
              <a:rPr lang="en-GB" noProof="0"/>
              <a:t> non </a:t>
            </a:r>
            <a:r>
              <a:rPr lang="en-GB" noProof="0" err="1"/>
              <a:t>nulla</a:t>
            </a:r>
            <a:r>
              <a:rPr lang="en-GB" noProof="0"/>
              <a:t> sit </a:t>
            </a:r>
            <a:r>
              <a:rPr lang="en-GB" noProof="0" err="1"/>
              <a:t>amet</a:t>
            </a:r>
            <a:r>
              <a:rPr lang="en-GB" noProof="0"/>
              <a:t> </a:t>
            </a:r>
            <a:r>
              <a:rPr lang="en-GB" noProof="0" err="1"/>
              <a:t>nisl</a:t>
            </a:r>
            <a:r>
              <a:rPr lang="en-GB" noProof="0"/>
              <a:t> tempus convallis </a:t>
            </a:r>
            <a:r>
              <a:rPr lang="en-GB" noProof="0" err="1"/>
              <a:t>quis</a:t>
            </a:r>
            <a:r>
              <a:rPr lang="en-GB" noProof="0"/>
              <a:t> ac </a:t>
            </a:r>
            <a:r>
              <a:rPr lang="en-GB" noProof="0" err="1"/>
              <a:t>lectus</a:t>
            </a:r>
            <a:r>
              <a:rPr lang="en-GB" noProof="0"/>
              <a:t>.</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5" name="TextBox 14">
            <a:extLst>
              <a:ext uri="{FF2B5EF4-FFF2-40B4-BE49-F238E27FC236}">
                <a16:creationId xmlns:a16="http://schemas.microsoft.com/office/drawing/2014/main" id="{2A3A0912-00E9-3E4E-9381-0A5C958C62D2}"/>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IAS Ribbon Sans Regular" pitchFamily="2" charset="0"/>
                <a:ea typeface="IAS Ribbon Sans Regular" pitchFamily="2" charset="0"/>
                <a:cs typeface="+mn-cs"/>
              </a:rPr>
              <a:t>ias2025.org</a:t>
            </a:r>
          </a:p>
        </p:txBody>
      </p:sp>
      <p:sp>
        <p:nvSpPr>
          <p:cNvPr id="16" name="TextBox 15">
            <a:extLst>
              <a:ext uri="{FF2B5EF4-FFF2-40B4-BE49-F238E27FC236}">
                <a16:creationId xmlns:a16="http://schemas.microsoft.com/office/drawing/2014/main" id="{6DD43CCD-AAFC-B847-BF0F-B7E2A805F6E1}"/>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05FD00EE-BA8D-4911-16EE-CA53007DC878}"/>
              </a:ext>
            </a:extLst>
          </p:cNvPr>
          <p:cNvPicPr>
            <a:picLocks noChangeAspect="1"/>
          </p:cNvPicPr>
          <p:nvPr/>
        </p:nvPicPr>
        <p:blipFill>
          <a:blip r:embed="rId2"/>
          <a:srcRect/>
          <a:stretch/>
        </p:blipFill>
        <p:spPr>
          <a:xfrm rot="10800000">
            <a:off x="8272945" y="0"/>
            <a:ext cx="3919055"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474702" y="979714"/>
            <a:ext cx="4734000" cy="4898572"/>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3" name="TextBox 2">
            <a:extLst>
              <a:ext uri="{FF2B5EF4-FFF2-40B4-BE49-F238E27FC236}">
                <a16:creationId xmlns:a16="http://schemas.microsoft.com/office/drawing/2014/main" id="{77456312-F331-66B7-D29B-0236777158D1}"/>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5" name="TextBox 4">
            <a:extLst>
              <a:ext uri="{FF2B5EF4-FFF2-40B4-BE49-F238E27FC236}">
                <a16:creationId xmlns:a16="http://schemas.microsoft.com/office/drawing/2014/main" id="{DBF8773D-E656-BD7A-BE14-0725A078805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6" name="Picture 5">
            <a:extLst>
              <a:ext uri="{FF2B5EF4-FFF2-40B4-BE49-F238E27FC236}">
                <a16:creationId xmlns:a16="http://schemas.microsoft.com/office/drawing/2014/main" id="{09D36A2C-4863-1EEA-047B-F2720FB9C9ED}"/>
              </a:ext>
            </a:extLst>
          </p:cNvPr>
          <p:cNvPicPr>
            <a:picLocks noChangeAspect="1"/>
          </p:cNvPicPr>
          <p:nvPr userDrawn="1"/>
        </p:nvPicPr>
        <p:blipFill>
          <a:blip r:embed="rId2"/>
          <a:srcRect/>
          <a:stretch/>
        </p:blipFill>
        <p:spPr>
          <a:xfrm rot="10800000">
            <a:off x="8272945" y="0"/>
            <a:ext cx="3919055" cy="6858000"/>
          </a:xfrm>
          <a:prstGeom prst="rect">
            <a:avLst/>
          </a:prstGeom>
        </p:spPr>
      </p:pic>
    </p:spTree>
    <p:extLst>
      <p:ext uri="{BB962C8B-B14F-4D97-AF65-F5344CB8AC3E}">
        <p14:creationId xmlns:p14="http://schemas.microsoft.com/office/powerpoint/2010/main" val="3592379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nd Content - Pattern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2" name="TextBox 11">
            <a:extLst>
              <a:ext uri="{FF2B5EF4-FFF2-40B4-BE49-F238E27FC236}">
                <a16:creationId xmlns:a16="http://schemas.microsoft.com/office/drawing/2014/main" id="{E7A9DA97-3B37-BB0F-1BE6-74FB3CC95EA0}"/>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IAS Ribbon Sans Regular" pitchFamily="2" charset="0"/>
                <a:ea typeface="IAS Ribbon Sans Regular" pitchFamily="2" charset="0"/>
                <a:cs typeface="+mn-cs"/>
              </a:rPr>
              <a:t>ias2025.org</a:t>
            </a:r>
          </a:p>
        </p:txBody>
      </p:sp>
      <p:pic>
        <p:nvPicPr>
          <p:cNvPr id="2" name="Picture 1">
            <a:extLst>
              <a:ext uri="{FF2B5EF4-FFF2-40B4-BE49-F238E27FC236}">
                <a16:creationId xmlns:a16="http://schemas.microsoft.com/office/drawing/2014/main" id="{B587F51E-9D60-F793-C968-27BFB6828641}"/>
              </a:ext>
            </a:extLst>
          </p:cNvPr>
          <p:cNvPicPr>
            <a:picLocks noChangeAspect="1"/>
          </p:cNvPicPr>
          <p:nvPr/>
        </p:nvPicPr>
        <p:blipFill>
          <a:blip r:embed="rId2"/>
          <a:srcRect/>
          <a:stretch/>
        </p:blipFill>
        <p:spPr>
          <a:xfrm rot="10800000">
            <a:off x="0" y="2097090"/>
            <a:ext cx="2381293"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719" y="2098800"/>
            <a:ext cx="4690800" cy="3571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3" name="TextBox 2">
            <a:extLst>
              <a:ext uri="{FF2B5EF4-FFF2-40B4-BE49-F238E27FC236}">
                <a16:creationId xmlns:a16="http://schemas.microsoft.com/office/drawing/2014/main" id="{06D19EFF-A2B0-0D83-DF97-92E89593D4CA}"/>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4" name="TextBox 3">
            <a:extLst>
              <a:ext uri="{FF2B5EF4-FFF2-40B4-BE49-F238E27FC236}">
                <a16:creationId xmlns:a16="http://schemas.microsoft.com/office/drawing/2014/main" id="{15B91B64-2F30-C39B-19DA-44D127DEC3D8}"/>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pic>
        <p:nvPicPr>
          <p:cNvPr id="5" name="Picture 4">
            <a:extLst>
              <a:ext uri="{FF2B5EF4-FFF2-40B4-BE49-F238E27FC236}">
                <a16:creationId xmlns:a16="http://schemas.microsoft.com/office/drawing/2014/main" id="{5A0024D6-6A30-B67A-32FF-6B94A865A452}"/>
              </a:ext>
            </a:extLst>
          </p:cNvPr>
          <p:cNvPicPr>
            <a:picLocks noChangeAspect="1"/>
          </p:cNvPicPr>
          <p:nvPr userDrawn="1"/>
        </p:nvPicPr>
        <p:blipFill>
          <a:blip r:embed="rId2"/>
          <a:srcRect/>
          <a:stretch/>
        </p:blipFill>
        <p:spPr>
          <a:xfrm rot="10800000">
            <a:off x="0" y="2097090"/>
            <a:ext cx="2381293" cy="4760909"/>
          </a:xfrm>
          <a:prstGeom prst="rect">
            <a:avLst/>
          </a:prstGeom>
        </p:spPr>
      </p:pic>
    </p:spTree>
    <p:extLst>
      <p:ext uri="{BB962C8B-B14F-4D97-AF65-F5344CB8AC3E}">
        <p14:creationId xmlns:p14="http://schemas.microsoft.com/office/powerpoint/2010/main" val="141876956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7" name="TextBox 6">
            <a:extLst>
              <a:ext uri="{FF2B5EF4-FFF2-40B4-BE49-F238E27FC236}">
                <a16:creationId xmlns:a16="http://schemas.microsoft.com/office/drawing/2014/main" id="{A60FD6BC-85DA-4F47-A647-F2C427823D98}"/>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0" name="TextBox 9">
            <a:extLst>
              <a:ext uri="{FF2B5EF4-FFF2-40B4-BE49-F238E27FC236}">
                <a16:creationId xmlns:a16="http://schemas.microsoft.com/office/drawing/2014/main" id="{74D34DC7-EE56-704B-BED2-428093484F64}"/>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IAS Ribbon Sans Regular" pitchFamily="2" charset="0"/>
                <a:ea typeface="IAS Ribbon Sans Regular" pitchFamily="2" charset="0"/>
                <a:cs typeface="+mn-cs"/>
              </a:rPr>
              <a:t>ias2025.org</a:t>
            </a:r>
          </a:p>
        </p:txBody>
      </p:sp>
      <p:sp>
        <p:nvSpPr>
          <p:cNvPr id="11" name="TextBox 10">
            <a:extLst>
              <a:ext uri="{FF2B5EF4-FFF2-40B4-BE49-F238E27FC236}">
                <a16:creationId xmlns:a16="http://schemas.microsoft.com/office/drawing/2014/main" id="{C51A06C6-814D-4A47-8F9A-552C373FA66E}"/>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2" name="TextBox 1">
            <a:extLst>
              <a:ext uri="{FF2B5EF4-FFF2-40B4-BE49-F238E27FC236}">
                <a16:creationId xmlns:a16="http://schemas.microsoft.com/office/drawing/2014/main" id="{90A9B6A9-E5A1-2F8F-47B7-AC567AE5FC92}"/>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4" name="TextBox 3">
            <a:extLst>
              <a:ext uri="{FF2B5EF4-FFF2-40B4-BE49-F238E27FC236}">
                <a16:creationId xmlns:a16="http://schemas.microsoft.com/office/drawing/2014/main" id="{1DD4065A-0295-62D3-C35C-9BD0A7CBA10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5" name="TextBox 4">
            <a:extLst>
              <a:ext uri="{FF2B5EF4-FFF2-40B4-BE49-F238E27FC236}">
                <a16:creationId xmlns:a16="http://schemas.microsoft.com/office/drawing/2014/main" id="{185EA44B-9987-7510-17D4-631C27543142}"/>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70654845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userDrawn="1"/>
        </p:nvPicPr>
        <p:blipFill>
          <a:blip r:embed="rId2"/>
          <a:srcRect/>
          <a:stretch/>
        </p:blipFill>
        <p:spPr>
          <a:xfrm>
            <a:off x="489214" y="4060719"/>
            <a:ext cx="3069934" cy="228776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userDrawn="1"/>
        </p:nvPicPr>
        <p:blipFill>
          <a:blip r:embed="rId3"/>
          <a:srcRect/>
          <a:stretch/>
        </p:blipFill>
        <p:spPr>
          <a:xfrm rot="10800000">
            <a:off x="0" y="0"/>
            <a:ext cx="3600000" cy="3600000"/>
          </a:xfrm>
          <a:prstGeom prst="rect">
            <a:avLst/>
          </a:prstGeom>
        </p:spPr>
      </p:pic>
    </p:spTree>
    <p:extLst>
      <p:ext uri="{BB962C8B-B14F-4D97-AF65-F5344CB8AC3E}">
        <p14:creationId xmlns:p14="http://schemas.microsoft.com/office/powerpoint/2010/main" val="3091970221"/>
      </p:ext>
    </p:extLst>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5" name="TextBox 4">
            <a:extLst>
              <a:ext uri="{FF2B5EF4-FFF2-40B4-BE49-F238E27FC236}">
                <a16:creationId xmlns:a16="http://schemas.microsoft.com/office/drawing/2014/main" id="{7370DA7D-2DD8-A57A-3FF5-CAA8CD78ED41}"/>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pic>
        <p:nvPicPr>
          <p:cNvPr id="3" name="Picture 2">
            <a:extLst>
              <a:ext uri="{FF2B5EF4-FFF2-40B4-BE49-F238E27FC236}">
                <a16:creationId xmlns:a16="http://schemas.microsoft.com/office/drawing/2014/main" id="{72C70770-A7D4-D1BA-618C-E7C4E5567B1E}"/>
              </a:ext>
            </a:extLst>
          </p:cNvPr>
          <p:cNvPicPr>
            <a:picLocks noChangeAspect="1"/>
          </p:cNvPicPr>
          <p:nvPr userDrawn="1"/>
        </p:nvPicPr>
        <p:blipFill>
          <a:blip r:embed="rId2"/>
          <a:srcRect/>
          <a:stretch/>
        </p:blipFill>
        <p:spPr>
          <a:xfrm>
            <a:off x="0" y="2098800"/>
            <a:ext cx="3569400" cy="4759200"/>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88" y="2097091"/>
            <a:ext cx="7632704" cy="4103687"/>
          </a:xfrm>
          <a:prstGeom prst="rect">
            <a:avLst/>
          </a:prstGeom>
        </p:spPr>
        <p:txBody>
          <a:bodyPr lIns="0" tIns="0" rIns="0" bIns="0"/>
          <a:lstStyle>
            <a:lvl1pPr marL="0" indent="0">
              <a:buFont typeface="Courier New" panose="02070309020205020404" pitchFamily="49" charset="0"/>
              <a:buNone/>
              <a:defRPr sz="2000"/>
            </a:lvl1pPr>
          </a:lstStyle>
          <a:p>
            <a:r>
              <a:rPr lang="en-GB" noProof="0" err="1"/>
              <a:t>Nulla</a:t>
            </a:r>
            <a:r>
              <a:rPr lang="en-GB" noProof="0"/>
              <a:t> </a:t>
            </a:r>
            <a:r>
              <a:rPr lang="en-GB" noProof="0" err="1"/>
              <a:t>quis</a:t>
            </a:r>
            <a:r>
              <a:rPr lang="en-GB" noProof="0"/>
              <a:t> lorem </a:t>
            </a:r>
            <a:r>
              <a:rPr lang="en-GB" noProof="0" err="1"/>
              <a:t>ut</a:t>
            </a:r>
            <a:r>
              <a:rPr lang="en-GB" noProof="0"/>
              <a:t> libero </a:t>
            </a:r>
            <a:r>
              <a:rPr lang="en-GB" noProof="0" err="1"/>
              <a:t>malesuada</a:t>
            </a:r>
            <a:r>
              <a:rPr lang="en-GB" noProof="0"/>
              <a:t> </a:t>
            </a:r>
            <a:r>
              <a:rPr lang="en-GB" noProof="0" err="1"/>
              <a:t>feugiat</a:t>
            </a:r>
            <a:r>
              <a:rPr lang="en-GB" noProof="0"/>
              <a:t>. </a:t>
            </a:r>
            <a:r>
              <a:rPr lang="en-GB" noProof="0" err="1"/>
              <a:t>Curabitur</a:t>
            </a:r>
            <a:r>
              <a:rPr lang="en-GB" noProof="0"/>
              <a:t> non </a:t>
            </a:r>
            <a:r>
              <a:rPr lang="en-GB" noProof="0" err="1"/>
              <a:t>nulla</a:t>
            </a:r>
            <a:r>
              <a:rPr lang="en-GB" noProof="0"/>
              <a:t> sit </a:t>
            </a:r>
            <a:r>
              <a:rPr lang="en-GB" noProof="0" err="1"/>
              <a:t>amet</a:t>
            </a:r>
            <a:r>
              <a:rPr lang="en-GB" noProof="0"/>
              <a:t> </a:t>
            </a:r>
            <a:r>
              <a:rPr lang="en-GB" noProof="0" err="1"/>
              <a:t>nisl</a:t>
            </a:r>
            <a:r>
              <a:rPr lang="en-GB" noProof="0"/>
              <a:t> tempus convallis </a:t>
            </a:r>
            <a:r>
              <a:rPr lang="en-GB" noProof="0" err="1"/>
              <a:t>quis</a:t>
            </a:r>
            <a:r>
              <a:rPr lang="en-GB" noProof="0"/>
              <a:t> ac </a:t>
            </a:r>
            <a:r>
              <a:rPr lang="en-GB" noProof="0" err="1"/>
              <a:t>lectus</a:t>
            </a:r>
            <a:r>
              <a:rPr lang="en-GB" noProof="0"/>
              <a:t>.</a:t>
            </a:r>
          </a:p>
          <a:p>
            <a:r>
              <a:rPr lang="en-GB" noProof="0"/>
              <a:t>Proin </a:t>
            </a:r>
            <a:r>
              <a:rPr lang="en-GB" noProof="0" err="1"/>
              <a:t>eget</a:t>
            </a:r>
            <a:r>
              <a:rPr lang="en-GB" noProof="0"/>
              <a:t> </a:t>
            </a:r>
            <a:r>
              <a:rPr lang="en-GB" noProof="0" err="1"/>
              <a:t>tortor</a:t>
            </a:r>
            <a:r>
              <a:rPr lang="en-GB" noProof="0"/>
              <a:t> </a:t>
            </a:r>
            <a:r>
              <a:rPr lang="en-GB" noProof="0" err="1"/>
              <a:t>risus</a:t>
            </a:r>
            <a:r>
              <a:rPr lang="en-GB" noProof="0"/>
              <a:t>. 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a:t>
            </a:r>
          </a:p>
          <a:p>
            <a:pPr marL="457200" indent="-457200">
              <a:buFont typeface="Arial" panose="020B0604020202020204" pitchFamily="34" charset="0"/>
              <a:buChar char="•"/>
            </a:pPr>
            <a:r>
              <a:rPr lang="en-GB" noProof="0"/>
              <a:t>Donec </a:t>
            </a:r>
            <a:r>
              <a:rPr lang="en-GB" noProof="0" err="1"/>
              <a:t>rutrum</a:t>
            </a:r>
            <a:r>
              <a:rPr lang="en-GB" noProof="0"/>
              <a:t> </a:t>
            </a:r>
            <a:r>
              <a:rPr lang="en-GB" noProof="0" err="1"/>
              <a:t>congue</a:t>
            </a:r>
            <a:r>
              <a:rPr lang="en-GB" noProof="0"/>
              <a:t> </a:t>
            </a:r>
            <a:r>
              <a:rPr lang="en-GB" noProof="0" err="1"/>
              <a:t>leo</a:t>
            </a:r>
            <a:r>
              <a:rPr lang="en-GB" noProof="0"/>
              <a:t> </a:t>
            </a:r>
            <a:r>
              <a:rPr lang="en-GB" noProof="0" err="1"/>
              <a:t>eget</a:t>
            </a:r>
            <a:r>
              <a:rPr lang="en-GB" noProof="0"/>
              <a:t> </a:t>
            </a:r>
            <a:r>
              <a:rPr lang="en-GB" noProof="0" err="1"/>
              <a:t>malesuada</a:t>
            </a:r>
            <a:r>
              <a:rPr lang="en-GB" noProof="0"/>
              <a:t>.</a:t>
            </a:r>
          </a:p>
          <a:p>
            <a:pPr marL="457200" indent="-457200">
              <a:buFont typeface="Arial" panose="020B0604020202020204" pitchFamily="34" charset="0"/>
              <a:buChar char="•"/>
            </a:pPr>
            <a:r>
              <a:rPr lang="en-GB" noProof="0" err="1"/>
              <a:t>Curabitur</a:t>
            </a:r>
            <a:r>
              <a:rPr lang="en-GB" noProof="0"/>
              <a:t> </a:t>
            </a:r>
            <a:r>
              <a:rPr lang="en-GB" noProof="0" err="1"/>
              <a:t>aliquet</a:t>
            </a:r>
            <a:r>
              <a:rPr lang="en-GB" noProof="0"/>
              <a:t> </a:t>
            </a:r>
            <a:r>
              <a:rPr lang="en-GB" noProof="0" err="1"/>
              <a:t>quam</a:t>
            </a:r>
            <a:r>
              <a:rPr lang="en-GB" noProof="0"/>
              <a:t> id dui </a:t>
            </a:r>
            <a:r>
              <a:rPr lang="en-GB" noProof="0" err="1"/>
              <a:t>posuere</a:t>
            </a:r>
            <a:r>
              <a:rPr lang="en-GB" noProof="0"/>
              <a:t> </a:t>
            </a:r>
            <a:r>
              <a:rPr lang="en-GB" noProof="0" err="1"/>
              <a:t>blandit</a:t>
            </a:r>
            <a:r>
              <a:rPr lang="en-GB" noProof="0"/>
              <a:t>.</a:t>
            </a:r>
          </a:p>
          <a:p>
            <a:pPr marL="457200" indent="-457200">
              <a:buFont typeface="Arial" panose="020B0604020202020204" pitchFamily="34" charset="0"/>
              <a:buChar char="•"/>
            </a:pPr>
            <a:r>
              <a:rPr lang="en-GB" noProof="0"/>
              <a:t>Proin </a:t>
            </a:r>
            <a:r>
              <a:rPr lang="en-GB" noProof="0" err="1"/>
              <a:t>eget</a:t>
            </a:r>
            <a:r>
              <a:rPr lang="en-GB" noProof="0"/>
              <a:t> </a:t>
            </a:r>
            <a:r>
              <a:rPr lang="en-GB" noProof="0" err="1"/>
              <a:t>tortor</a:t>
            </a:r>
            <a:r>
              <a:rPr lang="en-GB" noProof="0"/>
              <a:t> </a:t>
            </a:r>
            <a:r>
              <a:rPr lang="en-GB" noProof="0" err="1"/>
              <a:t>risus</a:t>
            </a:r>
            <a:r>
              <a:rPr lang="en-GB" noProof="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pic>
        <p:nvPicPr>
          <p:cNvPr id="3" name="Picture 2">
            <a:extLst>
              <a:ext uri="{FF2B5EF4-FFF2-40B4-BE49-F238E27FC236}">
                <a16:creationId xmlns:a16="http://schemas.microsoft.com/office/drawing/2014/main" id="{304A4F27-4DA0-09FA-F328-C702D6A3E7C0}"/>
              </a:ext>
            </a:extLst>
          </p:cNvPr>
          <p:cNvPicPr>
            <a:picLocks noChangeAspect="1"/>
          </p:cNvPicPr>
          <p:nvPr userDrawn="1"/>
        </p:nvPicPr>
        <p:blipFill>
          <a:blip r:embed="rId2"/>
          <a:srcRect/>
          <a:stretch/>
        </p:blipFill>
        <p:spPr>
          <a:xfrm>
            <a:off x="0" y="2097091"/>
            <a:ext cx="3569400" cy="4759200"/>
          </a:xfrm>
          <a:prstGeom prst="rect">
            <a:avLst/>
          </a:prstGeom>
        </p:spPr>
      </p:pic>
    </p:spTree>
    <p:extLst>
      <p:ext uri="{BB962C8B-B14F-4D97-AF65-F5344CB8AC3E}">
        <p14:creationId xmlns:p14="http://schemas.microsoft.com/office/powerpoint/2010/main" val="3610919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no patter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759B3F-D110-D6ED-127F-0FAAA91002E8}"/>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a:prstGeom prst="rect">
            <a:avLst/>
          </a:prstGeom>
        </p:spPr>
        <p:txBody>
          <a:bodyPr lIns="0" tIns="0" rIns="0" bIns="0">
            <a:normAutofit/>
          </a:bodyPr>
          <a:lstStyle>
            <a:lvl1pPr marL="0" indent="0">
              <a:buFont typeface="Courier New" panose="02070309020205020404" pitchFamily="49" charset="0"/>
              <a:buNone/>
              <a:defRPr sz="2000"/>
            </a:lvl1pPr>
          </a:lstStyle>
          <a:p>
            <a:r>
              <a:rPr lang="en-GB" noProof="0"/>
              <a:t>Nulla quis lorem ut libero malesuada feugiat. Curabitur non nulla sit amet nisl tempus convallis quis ac lectus.</a:t>
            </a:r>
          </a:p>
          <a:p>
            <a:r>
              <a:rPr lang="en-GB" noProof="0"/>
              <a:t>Proin eget tortor risus. Lorem ipsum dolor sit amet, consectetur adipiscing elit.</a:t>
            </a:r>
          </a:p>
          <a:p>
            <a:pPr marL="457200" indent="-457200">
              <a:buFont typeface="Arial" panose="020B0604020202020204" pitchFamily="34" charset="0"/>
              <a:buChar char="•"/>
            </a:pPr>
            <a:r>
              <a:rPr lang="en-GB" noProof="0"/>
              <a:t>Donec rutrum congue leo eget malesuada.</a:t>
            </a:r>
          </a:p>
          <a:p>
            <a:pPr marL="457200" indent="-457200">
              <a:buFont typeface="Arial" panose="020B0604020202020204" pitchFamily="34" charset="0"/>
              <a:buChar char="•"/>
            </a:pPr>
            <a:r>
              <a:rPr lang="en-GB" noProof="0"/>
              <a:t>Curabitur aliquet quam id dui posuere blandit.</a:t>
            </a:r>
          </a:p>
          <a:p>
            <a:pPr marL="457200" indent="-457200">
              <a:buFont typeface="Arial" panose="020B0604020202020204" pitchFamily="34" charset="0"/>
              <a:buChar char="•"/>
            </a:pPr>
            <a:r>
              <a:rPr lang="en-GB" noProof="0"/>
              <a:t>Proin eget tortor risus.</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8" cy="1223964"/>
          </a:xfrm>
          <a:prstGeom prst="rect">
            <a:avLst/>
          </a:prstGeom>
          <a:noFill/>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5" name="Picture 4">
            <a:extLst>
              <a:ext uri="{FF2B5EF4-FFF2-40B4-BE49-F238E27FC236}">
                <a16:creationId xmlns:a16="http://schemas.microsoft.com/office/drawing/2014/main" id="{D2F21790-326B-DB22-0FD0-1775D2C0DA7F}"/>
              </a:ext>
            </a:extLst>
          </p:cNvPr>
          <p:cNvPicPr>
            <a:picLocks noChangeAspect="1"/>
          </p:cNvPicPr>
          <p:nvPr userDrawn="1"/>
        </p:nvPicPr>
        <p:blipFill>
          <a:blip r:embed="rId2"/>
          <a:srcRect/>
          <a:stretch/>
        </p:blipFill>
        <p:spPr>
          <a:xfrm>
            <a:off x="10025891" y="207065"/>
            <a:ext cx="1769829" cy="1318904"/>
          </a:xfrm>
          <a:prstGeom prst="rect">
            <a:avLst/>
          </a:prstGeom>
        </p:spPr>
      </p:pic>
    </p:spTree>
    <p:extLst>
      <p:ext uri="{BB962C8B-B14F-4D97-AF65-F5344CB8AC3E}">
        <p14:creationId xmlns:p14="http://schemas.microsoft.com/office/powerpoint/2010/main" val="2807284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D592C575-DA7D-953C-CA15-BC6E24545815}"/>
              </a:ext>
            </a:extLst>
          </p:cNvPr>
          <p:cNvPicPr>
            <a:picLocks noChangeAspect="1"/>
          </p:cNvPicPr>
          <p:nvPr userDrawn="1"/>
        </p:nvPicPr>
        <p:blipFill>
          <a:blip r:embed="rId2"/>
          <a:srcRect/>
          <a:stretch/>
        </p:blipFill>
        <p:spPr>
          <a:xfrm>
            <a:off x="10025891" y="207065"/>
            <a:ext cx="1769829" cy="1318904"/>
          </a:xfrm>
          <a:prstGeom prst="rect">
            <a:avLst/>
          </a:prstGeom>
        </p:spPr>
      </p:pic>
    </p:spTree>
    <p:extLst>
      <p:ext uri="{BB962C8B-B14F-4D97-AF65-F5344CB8AC3E}">
        <p14:creationId xmlns:p14="http://schemas.microsoft.com/office/powerpoint/2010/main" val="4244057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a:prstGeom prst="rect">
            <a:avLst/>
          </a:prstGeom>
        </p:spPr>
        <p:txBody>
          <a:bodyPr lIns="0" tIns="0" rIns="0" bIns="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IAS Ribbon Sans Bold" pitchFamily="2" charset="0"/>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Caption</a:t>
            </a:r>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a:prstGeom prst="rect">
            <a:avLst/>
          </a:prstGeom>
        </p:spPr>
        <p:txBody>
          <a:bodyPr lIns="0" tIns="0" rIns="0" bIns="0" anchor="b">
            <a:normAutofit/>
          </a:bodyPr>
          <a:lstStyle>
            <a:lvl1pPr marL="0" indent="0">
              <a:buNone/>
              <a:defRPr sz="1800" b="1" i="0">
                <a:solidFill>
                  <a:schemeClr val="accent1"/>
                </a:solidFill>
                <a:latin typeface="IAS Ribbon Sans Bold" pitchFamily="2" charset="0"/>
                <a:ea typeface="IAS Ribbon Sans Bold" pitchFamily="2" charset="0"/>
              </a:defRPr>
            </a:lvl1pPr>
          </a:lstStyle>
          <a:p>
            <a:pPr lvl="0"/>
            <a:r>
              <a:rPr lang="en-GB" noProof="0"/>
              <a:t>Caption</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234683899"/>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US" noProof="0"/>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5" name="TextBox 4">
            <a:extLst>
              <a:ext uri="{FF2B5EF4-FFF2-40B4-BE49-F238E27FC236}">
                <a16:creationId xmlns:a16="http://schemas.microsoft.com/office/drawing/2014/main" id="{7370DA7D-2DD8-A57A-3FF5-CAA8CD78ED41}"/>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IAS Ribbon Sans Regular" pitchFamily="2" charset="0"/>
                <a:ea typeface="IAS Ribbon Sans Regular" pitchFamily="2" charset="0"/>
                <a:cs typeface="+mn-cs"/>
              </a:rPr>
              <a:t>ias2025.org</a:t>
            </a:r>
          </a:p>
        </p:txBody>
      </p:sp>
      <p:pic>
        <p:nvPicPr>
          <p:cNvPr id="3" name="Picture 2">
            <a:extLst>
              <a:ext uri="{FF2B5EF4-FFF2-40B4-BE49-F238E27FC236}">
                <a16:creationId xmlns:a16="http://schemas.microsoft.com/office/drawing/2014/main" id="{72C70770-A7D4-D1BA-618C-E7C4E5567B1E}"/>
              </a:ext>
            </a:extLst>
          </p:cNvPr>
          <p:cNvPicPr>
            <a:picLocks noChangeAspect="1"/>
          </p:cNvPicPr>
          <p:nvPr/>
        </p:nvPicPr>
        <p:blipFill>
          <a:blip r:embed="rId2"/>
          <a:srcRect/>
          <a:stretch/>
        </p:blipFill>
        <p:spPr>
          <a:xfrm>
            <a:off x="0" y="2098800"/>
            <a:ext cx="3569400" cy="4759200"/>
          </a:xfrm>
          <a:prstGeom prst="rect">
            <a:avLst/>
          </a:prstGeom>
        </p:spPr>
      </p:pic>
      <p:sp>
        <p:nvSpPr>
          <p:cNvPr id="2" name="TextBox 1">
            <a:extLst>
              <a:ext uri="{FF2B5EF4-FFF2-40B4-BE49-F238E27FC236}">
                <a16:creationId xmlns:a16="http://schemas.microsoft.com/office/drawing/2014/main" id="{BE172C7C-A38E-5817-CEC8-6B6E4755A16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6" name="TextBox 5">
            <a:extLst>
              <a:ext uri="{FF2B5EF4-FFF2-40B4-BE49-F238E27FC236}">
                <a16:creationId xmlns:a16="http://schemas.microsoft.com/office/drawing/2014/main" id="{1AC3F383-1C20-B073-C459-1E9BD858D53D}"/>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7" name="TextBox 6">
            <a:extLst>
              <a:ext uri="{FF2B5EF4-FFF2-40B4-BE49-F238E27FC236}">
                <a16:creationId xmlns:a16="http://schemas.microsoft.com/office/drawing/2014/main" id="{14B9E1B1-7D80-B681-D720-64F5CE36372C}"/>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pic>
        <p:nvPicPr>
          <p:cNvPr id="8" name="Picture 7">
            <a:extLst>
              <a:ext uri="{FF2B5EF4-FFF2-40B4-BE49-F238E27FC236}">
                <a16:creationId xmlns:a16="http://schemas.microsoft.com/office/drawing/2014/main" id="{B1D1A4B5-C84D-1847-5E82-223FAD82B2D0}"/>
              </a:ext>
            </a:extLst>
          </p:cNvPr>
          <p:cNvPicPr>
            <a:picLocks noChangeAspect="1"/>
          </p:cNvPicPr>
          <p:nvPr userDrawn="1"/>
        </p:nvPicPr>
        <p:blipFill>
          <a:blip r:embed="rId2"/>
          <a:srcRect/>
          <a:stretch/>
        </p:blipFill>
        <p:spPr>
          <a:xfrm>
            <a:off x="0" y="2098800"/>
            <a:ext cx="3569400" cy="4759200"/>
          </a:xfrm>
          <a:prstGeom prst="rect">
            <a:avLst/>
          </a:prstGeom>
        </p:spPr>
      </p:pic>
    </p:spTree>
    <p:extLst>
      <p:ext uri="{BB962C8B-B14F-4D97-AF65-F5344CB8AC3E}">
        <p14:creationId xmlns:p14="http://schemas.microsoft.com/office/powerpoint/2010/main" val="1000572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err="1"/>
              <a:t>Nulla</a:t>
            </a:r>
            <a:r>
              <a:rPr lang="en-GB" noProof="0"/>
              <a:t> </a:t>
            </a:r>
            <a:r>
              <a:rPr lang="en-GB" noProof="0" err="1"/>
              <a:t>quis</a:t>
            </a:r>
            <a:r>
              <a:rPr lang="en-GB" noProof="0"/>
              <a:t> lorem </a:t>
            </a:r>
            <a:r>
              <a:rPr lang="en-GB" noProof="0" err="1"/>
              <a:t>ut</a:t>
            </a:r>
            <a:r>
              <a:rPr lang="en-GB" noProof="0"/>
              <a:t> libero </a:t>
            </a:r>
            <a:r>
              <a:rPr lang="en-GB" noProof="0" err="1"/>
              <a:t>malesuada</a:t>
            </a:r>
            <a:r>
              <a:rPr lang="en-GB" noProof="0"/>
              <a:t> </a:t>
            </a:r>
            <a:r>
              <a:rPr lang="en-GB" noProof="0" err="1"/>
              <a:t>feugiat</a:t>
            </a:r>
            <a:r>
              <a:rPr lang="en-GB" noProof="0"/>
              <a:t>. </a:t>
            </a:r>
            <a:r>
              <a:rPr lang="en-GB" noProof="0" err="1"/>
              <a:t>Curabitur</a:t>
            </a:r>
            <a:r>
              <a:rPr lang="en-GB" noProof="0"/>
              <a:t> non </a:t>
            </a:r>
            <a:r>
              <a:rPr lang="en-GB" noProof="0" err="1"/>
              <a:t>nulla</a:t>
            </a:r>
            <a:r>
              <a:rPr lang="en-GB" noProof="0"/>
              <a:t> sit </a:t>
            </a:r>
            <a:r>
              <a:rPr lang="en-GB" noProof="0" err="1"/>
              <a:t>amet</a:t>
            </a:r>
            <a:r>
              <a:rPr lang="en-GB" noProof="0"/>
              <a:t> </a:t>
            </a:r>
            <a:r>
              <a:rPr lang="en-GB" noProof="0" err="1"/>
              <a:t>nisl</a:t>
            </a:r>
            <a:r>
              <a:rPr lang="en-GB" noProof="0"/>
              <a:t> tempus convallis </a:t>
            </a:r>
            <a:r>
              <a:rPr lang="en-GB" noProof="0" err="1"/>
              <a:t>quis</a:t>
            </a:r>
            <a:r>
              <a:rPr lang="en-GB" noProof="0"/>
              <a:t> ac </a:t>
            </a:r>
            <a:r>
              <a:rPr lang="en-GB" noProof="0" err="1"/>
              <a:t>lectus</a:t>
            </a:r>
            <a:r>
              <a:rPr lang="en-GB" noProof="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183680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err="1"/>
              <a:t>Nulla</a:t>
            </a:r>
            <a:r>
              <a:rPr lang="en-GB" noProof="0"/>
              <a:t> </a:t>
            </a:r>
            <a:r>
              <a:rPr lang="en-GB" noProof="0" err="1"/>
              <a:t>quis</a:t>
            </a:r>
            <a:r>
              <a:rPr lang="en-GB" noProof="0"/>
              <a:t> lorem </a:t>
            </a:r>
            <a:r>
              <a:rPr lang="en-GB" noProof="0" err="1"/>
              <a:t>ut</a:t>
            </a:r>
            <a:r>
              <a:rPr lang="en-GB" noProof="0"/>
              <a:t> libero </a:t>
            </a:r>
            <a:r>
              <a:rPr lang="en-GB" noProof="0" err="1"/>
              <a:t>malesuada</a:t>
            </a:r>
            <a:r>
              <a:rPr lang="en-GB" noProof="0"/>
              <a:t> </a:t>
            </a:r>
            <a:r>
              <a:rPr lang="en-GB" noProof="0" err="1"/>
              <a:t>feugiat</a:t>
            </a:r>
            <a:r>
              <a:rPr lang="en-GB" noProof="0"/>
              <a:t>. </a:t>
            </a:r>
            <a:r>
              <a:rPr lang="en-GB" noProof="0" err="1"/>
              <a:t>Curabitur</a:t>
            </a:r>
            <a:r>
              <a:rPr lang="en-GB" noProof="0"/>
              <a:t> non </a:t>
            </a:r>
            <a:r>
              <a:rPr lang="en-GB" noProof="0" err="1"/>
              <a:t>nulla</a:t>
            </a:r>
            <a:r>
              <a:rPr lang="en-GB" noProof="0"/>
              <a:t> sit </a:t>
            </a:r>
            <a:r>
              <a:rPr lang="en-GB" noProof="0" err="1"/>
              <a:t>amet</a:t>
            </a:r>
            <a:r>
              <a:rPr lang="en-GB" noProof="0"/>
              <a:t> </a:t>
            </a:r>
            <a:r>
              <a:rPr lang="en-GB" noProof="0" err="1"/>
              <a:t>nisl</a:t>
            </a:r>
            <a:r>
              <a:rPr lang="en-GB" noProof="0"/>
              <a:t> tempus convallis </a:t>
            </a:r>
            <a:r>
              <a:rPr lang="en-GB" noProof="0" err="1"/>
              <a:t>quis</a:t>
            </a:r>
            <a:r>
              <a:rPr lang="en-GB" noProof="0"/>
              <a:t> ac </a:t>
            </a:r>
            <a:r>
              <a:rPr lang="en-GB" noProof="0" err="1"/>
              <a:t>lectus</a:t>
            </a:r>
            <a:r>
              <a:rPr lang="en-GB" noProof="0"/>
              <a:t>.</a:t>
            </a:r>
          </a:p>
        </p:txBody>
      </p:sp>
    </p:spTree>
    <p:extLst>
      <p:ext uri="{BB962C8B-B14F-4D97-AF65-F5344CB8AC3E}">
        <p14:creationId xmlns:p14="http://schemas.microsoft.com/office/powerpoint/2010/main" val="87239125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p:spPr>
        <p:txBody>
          <a:bodyPr/>
          <a:lstStyle>
            <a:lvl1pPr marL="0" indent="0">
              <a:buNone/>
              <a:defRPr/>
            </a:lvl1pPr>
          </a:lstStyle>
          <a:p>
            <a:r>
              <a:rPr lang="en-GB" noProof="0" err="1"/>
              <a:t>Nulla</a:t>
            </a:r>
            <a:r>
              <a:rPr lang="en-GB" noProof="0"/>
              <a:t> </a:t>
            </a:r>
            <a:r>
              <a:rPr lang="en-GB" noProof="0" err="1"/>
              <a:t>quis</a:t>
            </a:r>
            <a:r>
              <a:rPr lang="en-GB" noProof="0"/>
              <a:t> lorem </a:t>
            </a:r>
            <a:r>
              <a:rPr lang="en-GB" noProof="0" err="1"/>
              <a:t>ut</a:t>
            </a:r>
            <a:r>
              <a:rPr lang="en-GB" noProof="0"/>
              <a:t> libero </a:t>
            </a:r>
            <a:r>
              <a:rPr lang="en-GB" noProof="0" err="1"/>
              <a:t>malesuada</a:t>
            </a:r>
            <a:r>
              <a:rPr lang="en-GB" noProof="0"/>
              <a:t> </a:t>
            </a:r>
            <a:r>
              <a:rPr lang="en-GB" noProof="0" err="1"/>
              <a:t>feugiat</a:t>
            </a:r>
            <a:r>
              <a:rPr lang="en-GB" noProof="0"/>
              <a:t>. </a:t>
            </a:r>
            <a:r>
              <a:rPr lang="en-GB" noProof="0" err="1"/>
              <a:t>Curabitur</a:t>
            </a:r>
            <a:r>
              <a:rPr lang="en-GB" noProof="0"/>
              <a:t> non </a:t>
            </a:r>
            <a:r>
              <a:rPr lang="en-GB" noProof="0" err="1"/>
              <a:t>nulla</a:t>
            </a:r>
            <a:r>
              <a:rPr lang="en-GB" noProof="0"/>
              <a:t> sit </a:t>
            </a:r>
            <a:r>
              <a:rPr lang="en-GB" noProof="0" err="1"/>
              <a:t>amet</a:t>
            </a:r>
            <a:r>
              <a:rPr lang="en-GB" noProof="0"/>
              <a:t> </a:t>
            </a:r>
            <a:r>
              <a:rPr lang="en-GB" noProof="0" err="1"/>
              <a:t>nisl</a:t>
            </a:r>
            <a:r>
              <a:rPr lang="en-GB" noProof="0"/>
              <a:t> tempus convallis </a:t>
            </a:r>
            <a:r>
              <a:rPr lang="en-GB" noProof="0" err="1"/>
              <a:t>quis</a:t>
            </a:r>
            <a:r>
              <a:rPr lang="en-GB" noProof="0"/>
              <a:t> ac </a:t>
            </a:r>
            <a:r>
              <a:rPr lang="en-GB" noProof="0" err="1"/>
              <a:t>lectus</a:t>
            </a:r>
            <a:r>
              <a:rPr lang="en-GB" noProof="0"/>
              <a:t>.</a:t>
            </a:r>
          </a:p>
          <a:p>
            <a:r>
              <a:rPr lang="en-GB" noProof="0"/>
              <a:t>Proin </a:t>
            </a:r>
            <a:r>
              <a:rPr lang="en-GB" noProof="0" err="1"/>
              <a:t>eget</a:t>
            </a:r>
            <a:r>
              <a:rPr lang="en-GB" noProof="0"/>
              <a:t> </a:t>
            </a:r>
            <a:r>
              <a:rPr lang="en-GB" noProof="0" err="1"/>
              <a:t>tortor</a:t>
            </a:r>
            <a:r>
              <a:rPr lang="en-GB" noProof="0"/>
              <a:t> </a:t>
            </a:r>
            <a:r>
              <a:rPr lang="en-GB" noProof="0" err="1"/>
              <a:t>risus</a:t>
            </a:r>
            <a:r>
              <a:rPr lang="en-GB" noProof="0"/>
              <a:t>. 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a:t>
            </a:r>
          </a:p>
        </p:txBody>
      </p:sp>
    </p:spTree>
    <p:extLst>
      <p:ext uri="{BB962C8B-B14F-4D97-AF65-F5344CB8AC3E}">
        <p14:creationId xmlns:p14="http://schemas.microsoft.com/office/powerpoint/2010/main" val="32445810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p:spPr>
        <p:txBody>
          <a:bodyPr/>
          <a:lstStyle>
            <a:lvl1pPr marL="0" indent="0">
              <a:buNone/>
              <a:defRPr/>
            </a:lvl1pPr>
          </a:lstStyle>
          <a:p>
            <a:r>
              <a:rPr lang="en-GB" noProof="0" err="1"/>
              <a:t>Nulla</a:t>
            </a:r>
            <a:r>
              <a:rPr lang="en-GB" noProof="0"/>
              <a:t> </a:t>
            </a:r>
            <a:r>
              <a:rPr lang="en-GB" noProof="0" err="1"/>
              <a:t>quis</a:t>
            </a:r>
            <a:r>
              <a:rPr lang="en-GB" noProof="0"/>
              <a:t> lorem </a:t>
            </a:r>
            <a:r>
              <a:rPr lang="en-GB" noProof="0" err="1"/>
              <a:t>ut</a:t>
            </a:r>
            <a:r>
              <a:rPr lang="en-GB" noProof="0"/>
              <a:t> libero </a:t>
            </a:r>
            <a:r>
              <a:rPr lang="en-GB" noProof="0" err="1"/>
              <a:t>malesuada</a:t>
            </a:r>
            <a:r>
              <a:rPr lang="en-GB" noProof="0"/>
              <a:t> </a:t>
            </a:r>
            <a:r>
              <a:rPr lang="en-GB" noProof="0" err="1"/>
              <a:t>feugiat</a:t>
            </a:r>
            <a:r>
              <a:rPr lang="en-GB" noProof="0"/>
              <a:t>. </a:t>
            </a:r>
            <a:r>
              <a:rPr lang="en-GB" noProof="0" err="1"/>
              <a:t>Curabitur</a:t>
            </a:r>
            <a:r>
              <a:rPr lang="en-GB" noProof="0"/>
              <a:t> non </a:t>
            </a:r>
            <a:r>
              <a:rPr lang="en-GB" noProof="0" err="1"/>
              <a:t>nulla</a:t>
            </a:r>
            <a:r>
              <a:rPr lang="en-GB" noProof="0"/>
              <a:t> sit </a:t>
            </a:r>
            <a:r>
              <a:rPr lang="en-GB" noProof="0" err="1"/>
              <a:t>amet</a:t>
            </a:r>
            <a:r>
              <a:rPr lang="en-GB" noProof="0"/>
              <a:t> </a:t>
            </a:r>
            <a:r>
              <a:rPr lang="en-GB" noProof="0" err="1"/>
              <a:t>nisl</a:t>
            </a:r>
            <a:r>
              <a:rPr lang="en-GB" noProof="0"/>
              <a:t> tempus convallis </a:t>
            </a:r>
            <a:r>
              <a:rPr lang="en-GB" noProof="0" err="1"/>
              <a:t>quis</a:t>
            </a:r>
            <a:r>
              <a:rPr lang="en-GB" noProof="0"/>
              <a:t> ac </a:t>
            </a:r>
            <a:r>
              <a:rPr lang="en-GB" noProof="0" err="1"/>
              <a:t>lectus</a:t>
            </a:r>
            <a:r>
              <a:rPr lang="en-GB" noProof="0"/>
              <a:t>.</a:t>
            </a:r>
          </a:p>
          <a:p>
            <a:r>
              <a:rPr lang="en-GB" noProof="0"/>
              <a:t>Proin </a:t>
            </a:r>
            <a:r>
              <a:rPr lang="en-GB" noProof="0" err="1"/>
              <a:t>eget</a:t>
            </a:r>
            <a:r>
              <a:rPr lang="en-GB" noProof="0"/>
              <a:t> </a:t>
            </a:r>
            <a:r>
              <a:rPr lang="en-GB" noProof="0" err="1"/>
              <a:t>tortor</a:t>
            </a:r>
            <a:r>
              <a:rPr lang="en-GB" noProof="0"/>
              <a:t> </a:t>
            </a:r>
            <a:r>
              <a:rPr lang="en-GB" noProof="0" err="1"/>
              <a:t>risus</a:t>
            </a:r>
            <a:r>
              <a:rPr lang="en-GB" noProof="0"/>
              <a:t>. 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a:t>
            </a:r>
          </a:p>
          <a:p>
            <a:pPr marL="457200" indent="-457200">
              <a:buFont typeface="Arial" panose="020B0604020202020204" pitchFamily="34" charset="0"/>
              <a:buChar char="•"/>
            </a:pPr>
            <a:r>
              <a:rPr lang="en-GB" noProof="0"/>
              <a:t>Donec </a:t>
            </a:r>
            <a:r>
              <a:rPr lang="en-GB" noProof="0" err="1"/>
              <a:t>rutrum</a:t>
            </a:r>
            <a:r>
              <a:rPr lang="en-GB" noProof="0"/>
              <a:t> </a:t>
            </a:r>
            <a:r>
              <a:rPr lang="en-GB" noProof="0" err="1"/>
              <a:t>congue</a:t>
            </a:r>
            <a:r>
              <a:rPr lang="en-GB" noProof="0"/>
              <a:t> </a:t>
            </a:r>
            <a:r>
              <a:rPr lang="en-GB" noProof="0" err="1"/>
              <a:t>leo</a:t>
            </a:r>
            <a:r>
              <a:rPr lang="en-GB" noProof="0"/>
              <a:t> </a:t>
            </a:r>
            <a:r>
              <a:rPr lang="en-GB" noProof="0" err="1"/>
              <a:t>eget</a:t>
            </a:r>
            <a:r>
              <a:rPr lang="en-GB" noProof="0"/>
              <a:t> </a:t>
            </a:r>
            <a:r>
              <a:rPr lang="en-GB" noProof="0" err="1"/>
              <a:t>malesuada</a:t>
            </a:r>
            <a:r>
              <a:rPr lang="en-GB" noProof="0"/>
              <a:t>.</a:t>
            </a:r>
          </a:p>
          <a:p>
            <a:pPr marL="457200" indent="-457200">
              <a:buFont typeface="Arial" panose="020B0604020202020204" pitchFamily="34" charset="0"/>
              <a:buChar char="•"/>
            </a:pPr>
            <a:r>
              <a:rPr lang="en-GB" noProof="0" err="1"/>
              <a:t>Curabitur</a:t>
            </a:r>
            <a:r>
              <a:rPr lang="en-GB" noProof="0"/>
              <a:t> </a:t>
            </a:r>
            <a:r>
              <a:rPr lang="en-GB" noProof="0" err="1"/>
              <a:t>aliquet</a:t>
            </a:r>
            <a:r>
              <a:rPr lang="en-GB" noProof="0"/>
              <a:t> </a:t>
            </a:r>
            <a:r>
              <a:rPr lang="en-GB" noProof="0" err="1"/>
              <a:t>quam</a:t>
            </a:r>
            <a:r>
              <a:rPr lang="en-GB" noProof="0"/>
              <a:t> id dui </a:t>
            </a:r>
            <a:r>
              <a:rPr lang="en-GB" noProof="0" err="1"/>
              <a:t>posuere</a:t>
            </a:r>
            <a:r>
              <a:rPr lang="en-GB" noProof="0"/>
              <a:t> </a:t>
            </a:r>
            <a:r>
              <a:rPr lang="en-GB" noProof="0" err="1"/>
              <a:t>blandit</a:t>
            </a:r>
            <a:r>
              <a:rPr lang="en-GB" noProof="0"/>
              <a:t>.</a:t>
            </a:r>
          </a:p>
          <a:p>
            <a:pPr marL="457200" indent="-457200">
              <a:buFont typeface="Arial" panose="020B0604020202020204" pitchFamily="34" charset="0"/>
              <a:buChar char="•"/>
            </a:pPr>
            <a:r>
              <a:rPr lang="en-GB" noProof="0"/>
              <a:t>Proin </a:t>
            </a:r>
            <a:r>
              <a:rPr lang="en-GB" noProof="0" err="1"/>
              <a:t>eget</a:t>
            </a:r>
            <a:r>
              <a:rPr lang="en-GB" noProof="0"/>
              <a:t> </a:t>
            </a:r>
            <a:r>
              <a:rPr lang="en-GB" noProof="0" err="1"/>
              <a:t>tortor</a:t>
            </a:r>
            <a:r>
              <a:rPr lang="en-GB" noProof="0"/>
              <a:t> </a:t>
            </a:r>
            <a:r>
              <a:rPr lang="en-GB" noProof="0" err="1"/>
              <a:t>risus</a:t>
            </a:r>
            <a:r>
              <a:rPr lang="en-GB" noProof="0"/>
              <a:t>.</a:t>
            </a:r>
          </a:p>
        </p:txBody>
      </p:sp>
    </p:spTree>
    <p:extLst>
      <p:ext uri="{BB962C8B-B14F-4D97-AF65-F5344CB8AC3E}">
        <p14:creationId xmlns:p14="http://schemas.microsoft.com/office/powerpoint/2010/main" val="300193843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Image with Ca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4" name="Picture 3">
            <a:extLst>
              <a:ext uri="{FF2B5EF4-FFF2-40B4-BE49-F238E27FC236}">
                <a16:creationId xmlns:a16="http://schemas.microsoft.com/office/drawing/2014/main" id="{747D33BA-66D6-E190-0410-77B932AF2433}"/>
              </a:ext>
            </a:extLst>
          </p:cNvPr>
          <p:cNvPicPr>
            <a:picLocks noChangeAspect="1"/>
          </p:cNvPicPr>
          <p:nvPr userDrawn="1"/>
        </p:nvPicPr>
        <p:blipFill>
          <a:blip r:embed="rId2"/>
          <a:srcRect/>
          <a:stretch/>
        </p:blipFill>
        <p:spPr>
          <a:xfrm>
            <a:off x="8272945" y="0"/>
            <a:ext cx="3919055"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483328" y="979714"/>
            <a:ext cx="4734000" cy="4898572"/>
          </a:xfrm>
          <a:prstGeom prst="rect">
            <a:avLst/>
          </a:prstGeom>
          <a:solidFill>
            <a:schemeClr val="tx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278372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mage with Caption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err="1"/>
              <a:t>Nulla</a:t>
            </a:r>
            <a:r>
              <a:rPr lang="en-GB" noProof="0"/>
              <a:t> </a:t>
            </a:r>
            <a:r>
              <a:rPr lang="en-GB" noProof="0" err="1"/>
              <a:t>quis</a:t>
            </a:r>
            <a:r>
              <a:rPr lang="en-GB" noProof="0"/>
              <a:t> lorem </a:t>
            </a:r>
            <a:r>
              <a:rPr lang="en-GB" noProof="0" err="1"/>
              <a:t>ut</a:t>
            </a:r>
            <a:r>
              <a:rPr lang="en-GB" noProof="0"/>
              <a:t> libero </a:t>
            </a:r>
            <a:r>
              <a:rPr lang="en-GB" noProof="0" err="1"/>
              <a:t>malesuada</a:t>
            </a:r>
            <a:r>
              <a:rPr lang="en-GB" noProof="0"/>
              <a:t> </a:t>
            </a:r>
            <a:r>
              <a:rPr lang="en-GB" noProof="0" err="1"/>
              <a:t>feugiat</a:t>
            </a:r>
            <a:r>
              <a:rPr lang="en-GB" noProof="0"/>
              <a:t>. </a:t>
            </a:r>
            <a:r>
              <a:rPr lang="en-GB" noProof="0" err="1"/>
              <a:t>Curabitur</a:t>
            </a:r>
            <a:r>
              <a:rPr lang="en-GB" noProof="0"/>
              <a:t> non </a:t>
            </a:r>
            <a:r>
              <a:rPr lang="en-GB" noProof="0" err="1"/>
              <a:t>nulla</a:t>
            </a:r>
            <a:r>
              <a:rPr lang="en-GB" noProof="0"/>
              <a:t> sit </a:t>
            </a:r>
            <a:r>
              <a:rPr lang="en-GB" noProof="0" err="1"/>
              <a:t>amet</a:t>
            </a:r>
            <a:r>
              <a:rPr lang="en-GB" noProof="0"/>
              <a:t> </a:t>
            </a:r>
            <a:r>
              <a:rPr lang="en-GB" noProof="0" err="1"/>
              <a:t>nisl</a:t>
            </a:r>
            <a:r>
              <a:rPr lang="en-GB" noProof="0"/>
              <a:t> tempus convallis </a:t>
            </a:r>
            <a:r>
              <a:rPr lang="en-GB" noProof="0" err="1"/>
              <a:t>quis</a:t>
            </a:r>
            <a:r>
              <a:rPr lang="en-GB" noProof="0"/>
              <a:t> ac </a:t>
            </a:r>
            <a:r>
              <a:rPr lang="en-GB" noProof="0" err="1"/>
              <a:t>lectus</a:t>
            </a:r>
            <a:r>
              <a:rPr lang="en-GB" noProof="0"/>
              <a:t>.</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05FD00EE-BA8D-4911-16EE-CA53007DC878}"/>
              </a:ext>
            </a:extLst>
          </p:cNvPr>
          <p:cNvPicPr>
            <a:picLocks noChangeAspect="1"/>
          </p:cNvPicPr>
          <p:nvPr userDrawn="1"/>
        </p:nvPicPr>
        <p:blipFill>
          <a:blip r:embed="rId2"/>
          <a:srcRect/>
          <a:stretch/>
        </p:blipFill>
        <p:spPr>
          <a:xfrm rot="10800000">
            <a:off x="8272945" y="0"/>
            <a:ext cx="3919055"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474702" y="979714"/>
            <a:ext cx="4734000" cy="4898572"/>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4047838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Image and Content - Pattern 1">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pic>
        <p:nvPicPr>
          <p:cNvPr id="2" name="Picture 1">
            <a:extLst>
              <a:ext uri="{FF2B5EF4-FFF2-40B4-BE49-F238E27FC236}">
                <a16:creationId xmlns:a16="http://schemas.microsoft.com/office/drawing/2014/main" id="{48BEA962-3AAC-3B82-0C01-F2793670FFB4}"/>
              </a:ext>
            </a:extLst>
          </p:cNvPr>
          <p:cNvPicPr>
            <a:picLocks noChangeAspect="1"/>
          </p:cNvPicPr>
          <p:nvPr userDrawn="1"/>
        </p:nvPicPr>
        <p:blipFill>
          <a:blip r:embed="rId2"/>
          <a:srcRect/>
          <a:stretch/>
        </p:blipFill>
        <p:spPr>
          <a:xfrm>
            <a:off x="0" y="2097090"/>
            <a:ext cx="2380438" cy="4759200"/>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000" y="2098800"/>
            <a:ext cx="4690800" cy="3571200"/>
          </a:xfrm>
          <a:prstGeom prst="rect">
            <a:avLst/>
          </a:prstGeom>
          <a:solidFill>
            <a:schemeClr val="tx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1874386453"/>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mage and Content - Pattern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pic>
        <p:nvPicPr>
          <p:cNvPr id="2" name="Picture 1">
            <a:extLst>
              <a:ext uri="{FF2B5EF4-FFF2-40B4-BE49-F238E27FC236}">
                <a16:creationId xmlns:a16="http://schemas.microsoft.com/office/drawing/2014/main" id="{B587F51E-9D60-F793-C968-27BFB6828641}"/>
              </a:ext>
            </a:extLst>
          </p:cNvPr>
          <p:cNvPicPr>
            <a:picLocks noChangeAspect="1"/>
          </p:cNvPicPr>
          <p:nvPr userDrawn="1"/>
        </p:nvPicPr>
        <p:blipFill>
          <a:blip r:embed="rId2"/>
          <a:srcRect/>
          <a:stretch/>
        </p:blipFill>
        <p:spPr>
          <a:xfrm rot="10800000">
            <a:off x="0" y="2097090"/>
            <a:ext cx="2381293"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719" y="2098800"/>
            <a:ext cx="4690800" cy="3571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80070794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Full slide quot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tIns="0" rIns="0" bIns="0" anchor="b">
            <a:normAutofit/>
          </a:bodyPr>
          <a:lstStyle>
            <a:lvl1pPr>
              <a:defRPr sz="4800" b="0" i="0">
                <a:latin typeface="IAS Ribbon Sans Regular" pitchFamily="2" charset="0"/>
                <a:ea typeface="IAS Ribbon Sans Regular" pitchFamily="2" charset="0"/>
              </a:defRPr>
            </a:lvl1pPr>
          </a:lstStyle>
          <a:p>
            <a:r>
              <a:rPr lang="en-GB" noProof="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7632700" cy="835818"/>
          </a:xfrm>
          <a:prstGeom prst="rect">
            <a:avLst/>
          </a:prstGeom>
        </p:spPr>
        <p:txBody>
          <a:bodyPr lIns="0" tIns="0" rIns="0" bIns="0">
            <a:normAutofit/>
          </a:bodyPr>
          <a:lstStyle>
            <a:lvl1pPr marL="0" indent="0">
              <a:buNone/>
              <a:defRPr sz="2000" b="0" i="0">
                <a:solidFill>
                  <a:schemeClr val="accent1"/>
                </a:solidFill>
                <a:latin typeface="+mj-lt"/>
                <a:ea typeface="IAS Ribbon Sans Regular" pitchFamily="2" charset="0"/>
              </a:defRPr>
            </a:lvl1pPr>
          </a:lstStyle>
          <a:p>
            <a:pPr lvl="0"/>
            <a:r>
              <a:rPr lang="en-GB" noProof="0"/>
              <a:t>Quote citation</a:t>
            </a:r>
          </a:p>
        </p:txBody>
      </p:sp>
      <p:sp>
        <p:nvSpPr>
          <p:cNvPr id="3" name="TextBox 2">
            <a:extLst>
              <a:ext uri="{FF2B5EF4-FFF2-40B4-BE49-F238E27FC236}">
                <a16:creationId xmlns:a16="http://schemas.microsoft.com/office/drawing/2014/main" id="{BE9CD793-F130-9CB2-2451-FA943BB6AE2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6" name="TextBox 5">
            <a:extLst>
              <a:ext uri="{FF2B5EF4-FFF2-40B4-BE49-F238E27FC236}">
                <a16:creationId xmlns:a16="http://schemas.microsoft.com/office/drawing/2014/main" id="{AE239B4C-6F81-2889-0EB9-39A0F6583ECD}"/>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pic>
        <p:nvPicPr>
          <p:cNvPr id="5" name="Picture 4">
            <a:extLst>
              <a:ext uri="{FF2B5EF4-FFF2-40B4-BE49-F238E27FC236}">
                <a16:creationId xmlns:a16="http://schemas.microsoft.com/office/drawing/2014/main" id="{A65E9DFF-8818-3B55-540A-51B035EB08DA}"/>
              </a:ext>
            </a:extLst>
          </p:cNvPr>
          <p:cNvPicPr>
            <a:picLocks noChangeAspect="1"/>
          </p:cNvPicPr>
          <p:nvPr userDrawn="1"/>
        </p:nvPicPr>
        <p:blipFill>
          <a:blip r:embed="rId2"/>
          <a:srcRect/>
          <a:stretch/>
        </p:blipFill>
        <p:spPr>
          <a:xfrm>
            <a:off x="0" y="2098800"/>
            <a:ext cx="3569400" cy="4759200"/>
          </a:xfrm>
          <a:prstGeom prst="rect">
            <a:avLst/>
          </a:prstGeom>
        </p:spPr>
      </p:pic>
    </p:spTree>
    <p:extLst>
      <p:ext uri="{BB962C8B-B14F-4D97-AF65-F5344CB8AC3E}">
        <p14:creationId xmlns:p14="http://schemas.microsoft.com/office/powerpoint/2010/main" val="2696101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88" y="2097091"/>
            <a:ext cx="7632704" cy="4103687"/>
          </a:xfrm>
          <a:prstGeom prst="rect">
            <a:avLst/>
          </a:prstGeom>
        </p:spPr>
        <p:txBody>
          <a:bodyPr lIns="0" tIns="0" rIns="0" bIns="0"/>
          <a:lstStyle>
            <a:lvl1pPr marL="0" indent="0">
              <a:buFont typeface="Courier New" panose="02070309020205020404" pitchFamily="49" charset="0"/>
              <a:buNone/>
              <a:defRPr sz="2000"/>
            </a:lvl1pPr>
          </a:lstStyle>
          <a:p>
            <a:r>
              <a:rPr lang="en-GB" noProof="0" err="1"/>
              <a:t>Nulla</a:t>
            </a:r>
            <a:r>
              <a:rPr lang="en-GB" noProof="0"/>
              <a:t> </a:t>
            </a:r>
            <a:r>
              <a:rPr lang="en-GB" noProof="0" err="1"/>
              <a:t>quis</a:t>
            </a:r>
            <a:r>
              <a:rPr lang="en-GB" noProof="0"/>
              <a:t> lorem </a:t>
            </a:r>
            <a:r>
              <a:rPr lang="en-GB" noProof="0" err="1"/>
              <a:t>ut</a:t>
            </a:r>
            <a:r>
              <a:rPr lang="en-GB" noProof="0"/>
              <a:t> libero </a:t>
            </a:r>
            <a:r>
              <a:rPr lang="en-GB" noProof="0" err="1"/>
              <a:t>malesuada</a:t>
            </a:r>
            <a:r>
              <a:rPr lang="en-GB" noProof="0"/>
              <a:t> </a:t>
            </a:r>
            <a:r>
              <a:rPr lang="en-GB" noProof="0" err="1"/>
              <a:t>feugiat</a:t>
            </a:r>
            <a:r>
              <a:rPr lang="en-GB" noProof="0"/>
              <a:t>. </a:t>
            </a:r>
            <a:r>
              <a:rPr lang="en-GB" noProof="0" err="1"/>
              <a:t>Curabitur</a:t>
            </a:r>
            <a:r>
              <a:rPr lang="en-GB" noProof="0"/>
              <a:t> non </a:t>
            </a:r>
            <a:r>
              <a:rPr lang="en-GB" noProof="0" err="1"/>
              <a:t>nulla</a:t>
            </a:r>
            <a:r>
              <a:rPr lang="en-GB" noProof="0"/>
              <a:t> sit </a:t>
            </a:r>
            <a:r>
              <a:rPr lang="en-GB" noProof="0" err="1"/>
              <a:t>amet</a:t>
            </a:r>
            <a:r>
              <a:rPr lang="en-GB" noProof="0"/>
              <a:t> </a:t>
            </a:r>
            <a:r>
              <a:rPr lang="en-GB" noProof="0" err="1"/>
              <a:t>nisl</a:t>
            </a:r>
            <a:r>
              <a:rPr lang="en-GB" noProof="0"/>
              <a:t> tempus convallis </a:t>
            </a:r>
            <a:r>
              <a:rPr lang="en-GB" noProof="0" err="1"/>
              <a:t>quis</a:t>
            </a:r>
            <a:r>
              <a:rPr lang="en-GB" noProof="0"/>
              <a:t> ac </a:t>
            </a:r>
            <a:r>
              <a:rPr lang="en-GB" noProof="0" err="1"/>
              <a:t>lectus</a:t>
            </a:r>
            <a:r>
              <a:rPr lang="en-GB" noProof="0"/>
              <a:t>.</a:t>
            </a:r>
          </a:p>
          <a:p>
            <a:r>
              <a:rPr lang="en-GB" noProof="0"/>
              <a:t>Proin </a:t>
            </a:r>
            <a:r>
              <a:rPr lang="en-GB" noProof="0" err="1"/>
              <a:t>eget</a:t>
            </a:r>
            <a:r>
              <a:rPr lang="en-GB" noProof="0"/>
              <a:t> </a:t>
            </a:r>
            <a:r>
              <a:rPr lang="en-GB" noProof="0" err="1"/>
              <a:t>tortor</a:t>
            </a:r>
            <a:r>
              <a:rPr lang="en-GB" noProof="0"/>
              <a:t> </a:t>
            </a:r>
            <a:r>
              <a:rPr lang="en-GB" noProof="0" err="1"/>
              <a:t>risus</a:t>
            </a:r>
            <a:r>
              <a:rPr lang="en-GB" noProof="0"/>
              <a:t>. 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a:t>
            </a:r>
          </a:p>
          <a:p>
            <a:pPr marL="457200" indent="-457200">
              <a:buFont typeface="Arial" panose="020B0604020202020204" pitchFamily="34" charset="0"/>
              <a:buChar char="•"/>
            </a:pPr>
            <a:r>
              <a:rPr lang="en-GB" noProof="0"/>
              <a:t>Donec </a:t>
            </a:r>
            <a:r>
              <a:rPr lang="en-GB" noProof="0" err="1"/>
              <a:t>rutrum</a:t>
            </a:r>
            <a:r>
              <a:rPr lang="en-GB" noProof="0"/>
              <a:t> </a:t>
            </a:r>
            <a:r>
              <a:rPr lang="en-GB" noProof="0" err="1"/>
              <a:t>congue</a:t>
            </a:r>
            <a:r>
              <a:rPr lang="en-GB" noProof="0"/>
              <a:t> </a:t>
            </a:r>
            <a:r>
              <a:rPr lang="en-GB" noProof="0" err="1"/>
              <a:t>leo</a:t>
            </a:r>
            <a:r>
              <a:rPr lang="en-GB" noProof="0"/>
              <a:t> </a:t>
            </a:r>
            <a:r>
              <a:rPr lang="en-GB" noProof="0" err="1"/>
              <a:t>eget</a:t>
            </a:r>
            <a:r>
              <a:rPr lang="en-GB" noProof="0"/>
              <a:t> </a:t>
            </a:r>
            <a:r>
              <a:rPr lang="en-GB" noProof="0" err="1"/>
              <a:t>malesuada</a:t>
            </a:r>
            <a:r>
              <a:rPr lang="en-GB" noProof="0"/>
              <a:t>.</a:t>
            </a:r>
          </a:p>
          <a:p>
            <a:pPr marL="457200" indent="-457200">
              <a:buFont typeface="Arial" panose="020B0604020202020204" pitchFamily="34" charset="0"/>
              <a:buChar char="•"/>
            </a:pPr>
            <a:r>
              <a:rPr lang="en-GB" noProof="0" err="1"/>
              <a:t>Curabitur</a:t>
            </a:r>
            <a:r>
              <a:rPr lang="en-GB" noProof="0"/>
              <a:t> </a:t>
            </a:r>
            <a:r>
              <a:rPr lang="en-GB" noProof="0" err="1"/>
              <a:t>aliquet</a:t>
            </a:r>
            <a:r>
              <a:rPr lang="en-GB" noProof="0"/>
              <a:t> </a:t>
            </a:r>
            <a:r>
              <a:rPr lang="en-GB" noProof="0" err="1"/>
              <a:t>quam</a:t>
            </a:r>
            <a:r>
              <a:rPr lang="en-GB" noProof="0"/>
              <a:t> id dui </a:t>
            </a:r>
            <a:r>
              <a:rPr lang="en-GB" noProof="0" err="1"/>
              <a:t>posuere</a:t>
            </a:r>
            <a:r>
              <a:rPr lang="en-GB" noProof="0"/>
              <a:t> </a:t>
            </a:r>
            <a:r>
              <a:rPr lang="en-GB" noProof="0" err="1"/>
              <a:t>blandit</a:t>
            </a:r>
            <a:r>
              <a:rPr lang="en-GB" noProof="0"/>
              <a:t>.</a:t>
            </a:r>
          </a:p>
          <a:p>
            <a:pPr marL="457200" indent="-457200">
              <a:buFont typeface="Arial" panose="020B0604020202020204" pitchFamily="34" charset="0"/>
              <a:buChar char="•"/>
            </a:pPr>
            <a:r>
              <a:rPr lang="en-GB" noProof="0"/>
              <a:t>Proin </a:t>
            </a:r>
            <a:r>
              <a:rPr lang="en-GB" noProof="0" err="1"/>
              <a:t>eget</a:t>
            </a:r>
            <a:r>
              <a:rPr lang="en-GB" noProof="0"/>
              <a:t> </a:t>
            </a:r>
            <a:r>
              <a:rPr lang="en-GB" noProof="0" err="1"/>
              <a:t>tortor</a:t>
            </a:r>
            <a:r>
              <a:rPr lang="en-GB" noProof="0"/>
              <a:t> </a:t>
            </a:r>
            <a:r>
              <a:rPr lang="en-GB" noProof="0" err="1"/>
              <a:t>risus</a:t>
            </a:r>
            <a:r>
              <a:rPr lang="en-GB" noProof="0"/>
              <a:t>.</a:t>
            </a:r>
          </a:p>
        </p:txBody>
      </p:sp>
      <p:sp>
        <p:nvSpPr>
          <p:cNvPr id="15" name="TextBox 14">
            <a:extLst>
              <a:ext uri="{FF2B5EF4-FFF2-40B4-BE49-F238E27FC236}">
                <a16:creationId xmlns:a16="http://schemas.microsoft.com/office/drawing/2014/main" id="{091C2EAF-4008-1240-8C52-9E641194B157}"/>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6" name="TextBox 15">
            <a:extLst>
              <a:ext uri="{FF2B5EF4-FFF2-40B4-BE49-F238E27FC236}">
                <a16:creationId xmlns:a16="http://schemas.microsoft.com/office/drawing/2014/main" id="{CEED8009-8440-8D46-8AD7-A2541109AEA4}"/>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IAS Ribbon Sans Regular" pitchFamily="2" charset="0"/>
                <a:ea typeface="IAS Ribbon Sans Regular" pitchFamily="2" charset="0"/>
                <a:cs typeface="+mn-cs"/>
              </a:rPr>
              <a:t>ias2025.org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pic>
        <p:nvPicPr>
          <p:cNvPr id="3" name="Picture 2">
            <a:extLst>
              <a:ext uri="{FF2B5EF4-FFF2-40B4-BE49-F238E27FC236}">
                <a16:creationId xmlns:a16="http://schemas.microsoft.com/office/drawing/2014/main" id="{304A4F27-4DA0-09FA-F328-C702D6A3E7C0}"/>
              </a:ext>
            </a:extLst>
          </p:cNvPr>
          <p:cNvPicPr>
            <a:picLocks noChangeAspect="1"/>
          </p:cNvPicPr>
          <p:nvPr/>
        </p:nvPicPr>
        <p:blipFill>
          <a:blip r:embed="rId2"/>
          <a:srcRect/>
          <a:stretch/>
        </p:blipFill>
        <p:spPr>
          <a:xfrm>
            <a:off x="0" y="2097091"/>
            <a:ext cx="3569400" cy="4759200"/>
          </a:xfrm>
          <a:prstGeom prst="rect">
            <a:avLst/>
          </a:prstGeom>
        </p:spPr>
      </p:pic>
      <p:sp>
        <p:nvSpPr>
          <p:cNvPr id="2" name="TextBox 1">
            <a:extLst>
              <a:ext uri="{FF2B5EF4-FFF2-40B4-BE49-F238E27FC236}">
                <a16:creationId xmlns:a16="http://schemas.microsoft.com/office/drawing/2014/main" id="{C0056190-0E4F-4387-6959-8D3CD34E91ED}"/>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pic>
        <p:nvPicPr>
          <p:cNvPr id="5" name="Picture 4">
            <a:extLst>
              <a:ext uri="{FF2B5EF4-FFF2-40B4-BE49-F238E27FC236}">
                <a16:creationId xmlns:a16="http://schemas.microsoft.com/office/drawing/2014/main" id="{481F9E75-901E-3650-0FBC-12ABDFE02D3A}"/>
              </a:ext>
            </a:extLst>
          </p:cNvPr>
          <p:cNvPicPr>
            <a:picLocks noChangeAspect="1"/>
          </p:cNvPicPr>
          <p:nvPr userDrawn="1"/>
        </p:nvPicPr>
        <p:blipFill>
          <a:blip r:embed="rId2"/>
          <a:srcRect/>
          <a:stretch/>
        </p:blipFill>
        <p:spPr>
          <a:xfrm>
            <a:off x="0" y="2097091"/>
            <a:ext cx="3569400" cy="4759200"/>
          </a:xfrm>
          <a:prstGeom prst="rect">
            <a:avLst/>
          </a:prstGeom>
        </p:spPr>
      </p:pic>
    </p:spTree>
    <p:extLst>
      <p:ext uri="{BB962C8B-B14F-4D97-AF65-F5344CB8AC3E}">
        <p14:creationId xmlns:p14="http://schemas.microsoft.com/office/powerpoint/2010/main" val="34106931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471358"/>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ummary questions">
    <p:spTree>
      <p:nvGrpSpPr>
        <p:cNvPr id="1" name=""/>
        <p:cNvGrpSpPr/>
        <p:nvPr/>
      </p:nvGrpSpPr>
      <p:grpSpPr>
        <a:xfrm>
          <a:off x="0" y="0"/>
          <a:ext cx="0" cy="0"/>
          <a:chOff x="0" y="0"/>
          <a:chExt cx="0" cy="0"/>
        </a:xfrm>
      </p:grpSpPr>
      <p:sp>
        <p:nvSpPr>
          <p:cNvPr id="8" name="Content Placeholder 12">
            <a:extLst>
              <a:ext uri="{FF2B5EF4-FFF2-40B4-BE49-F238E27FC236}">
                <a16:creationId xmlns:a16="http://schemas.microsoft.com/office/drawing/2014/main" id="{48707A8E-D00D-9D93-5598-AC9E010B0863}"/>
              </a:ext>
            </a:extLst>
          </p:cNvPr>
          <p:cNvSpPr>
            <a:spLocks noGrp="1"/>
          </p:cNvSpPr>
          <p:nvPr>
            <p:ph sz="quarter" idx="13" hasCustomPrompt="1"/>
          </p:nvPr>
        </p:nvSpPr>
        <p:spPr>
          <a:xfrm>
            <a:off x="4116388" y="2056474"/>
            <a:ext cx="7632704" cy="4057050"/>
          </a:xfrm>
          <a:prstGeom prst="rect">
            <a:avLst/>
          </a:prstGeom>
        </p:spPr>
        <p:txBody>
          <a:bodyPr lIns="0" tIns="0" rIns="0" bIns="0"/>
          <a:lstStyle>
            <a:lvl1pPr marL="0" indent="0">
              <a:buFont typeface="Courier New" panose="02070309020205020404" pitchFamily="49" charset="0"/>
              <a:buNone/>
              <a:defRPr sz="1800"/>
            </a:lvl1pPr>
          </a:lstStyle>
          <a:p>
            <a:r>
              <a:rPr lang="en-GB" noProof="0">
                <a:solidFill>
                  <a:srgbClr val="2C90CF"/>
                </a:solidFill>
              </a:rPr>
              <a:t>Question1?</a:t>
            </a:r>
            <a:endParaRPr lang="en-GB"/>
          </a:p>
          <a:p>
            <a:pPr marL="0" marR="0" lvl="0" indent="0" algn="l" defTabSz="914400" rtl="0" eaLnBrk="1" fontAlgn="auto" latinLnBrk="0" hangingPunct="1">
              <a:lnSpc>
                <a:spcPct val="100000"/>
              </a:lnSpc>
              <a:spcBef>
                <a:spcPts val="1000"/>
              </a:spcBef>
              <a:spcAft>
                <a:spcPts val="0"/>
              </a:spcAft>
              <a:buClrTx/>
              <a:buSzTx/>
              <a:buFont typeface="Courier New" panose="02070309020205020404" pitchFamily="49" charset="0"/>
              <a:buNone/>
              <a:tabLst/>
              <a:defRPr/>
            </a:pPr>
            <a:r>
              <a:rPr lang="en-GB"/>
              <a:t>Cras </a:t>
            </a:r>
            <a:r>
              <a:rPr lang="en-GB" err="1"/>
              <a:t>ultricies</a:t>
            </a:r>
            <a:r>
              <a:rPr lang="en-GB"/>
              <a:t> ligula </a:t>
            </a:r>
            <a:r>
              <a:rPr lang="en-GB" err="1"/>
              <a:t>sed</a:t>
            </a:r>
            <a:r>
              <a:rPr lang="en-GB"/>
              <a:t> magna dictum porta. </a:t>
            </a:r>
            <a:r>
              <a:rPr lang="en-GB" err="1"/>
              <a:t>Mauris</a:t>
            </a:r>
            <a:r>
              <a:rPr lang="en-GB"/>
              <a:t> </a:t>
            </a:r>
            <a:r>
              <a:rPr lang="en-GB" err="1"/>
              <a:t>blandit</a:t>
            </a:r>
            <a:r>
              <a:rPr lang="en-GB"/>
              <a:t> </a:t>
            </a:r>
            <a:r>
              <a:rPr lang="en-GB" err="1"/>
              <a:t>aliquet</a:t>
            </a:r>
            <a:r>
              <a:rPr lang="en-GB"/>
              <a:t> </a:t>
            </a:r>
            <a:r>
              <a:rPr lang="en-GB" err="1"/>
              <a:t>elit</a:t>
            </a:r>
            <a:r>
              <a:rPr lang="en-GB"/>
              <a:t>, </a:t>
            </a:r>
            <a:r>
              <a:rPr lang="en-GB" err="1"/>
              <a:t>eget</a:t>
            </a:r>
            <a:r>
              <a:rPr lang="en-GB"/>
              <a:t> </a:t>
            </a:r>
            <a:r>
              <a:rPr lang="en-GB" err="1"/>
              <a:t>tincidunt</a:t>
            </a:r>
            <a:r>
              <a:rPr lang="en-GB"/>
              <a:t> </a:t>
            </a:r>
            <a:r>
              <a:rPr lang="en-GB" err="1"/>
              <a:t>nibh</a:t>
            </a:r>
            <a:r>
              <a:rPr lang="en-GB"/>
              <a:t> pulvinar a.</a:t>
            </a:r>
            <a:br>
              <a:rPr lang="en-GB"/>
            </a:br>
            <a:endParaRPr lang="en-GB"/>
          </a:p>
          <a:p>
            <a:r>
              <a:rPr lang="en-GB" noProof="0">
                <a:solidFill>
                  <a:srgbClr val="2C90CF"/>
                </a:solidFill>
              </a:rPr>
              <a:t>Question2?</a:t>
            </a:r>
            <a:endParaRPr lang="en-GB"/>
          </a:p>
          <a:p>
            <a:pPr marL="0" marR="0" lvl="0" indent="0" algn="l" defTabSz="914400" rtl="0" eaLnBrk="1" fontAlgn="auto" latinLnBrk="0" hangingPunct="1">
              <a:lnSpc>
                <a:spcPct val="100000"/>
              </a:lnSpc>
              <a:spcBef>
                <a:spcPts val="1000"/>
              </a:spcBef>
              <a:spcAft>
                <a:spcPts val="0"/>
              </a:spcAft>
              <a:buClrTx/>
              <a:buSzTx/>
              <a:buFont typeface="Courier New" panose="02070309020205020404" pitchFamily="49" charset="0"/>
              <a:buNone/>
              <a:tabLst/>
              <a:defRPr/>
            </a:pPr>
            <a:r>
              <a:rPr lang="en-GB"/>
              <a:t>Cras </a:t>
            </a:r>
            <a:r>
              <a:rPr lang="en-GB" err="1"/>
              <a:t>ultricies</a:t>
            </a:r>
            <a:r>
              <a:rPr lang="en-GB"/>
              <a:t> ligula </a:t>
            </a:r>
            <a:r>
              <a:rPr lang="en-GB" err="1"/>
              <a:t>sed</a:t>
            </a:r>
            <a:r>
              <a:rPr lang="en-GB"/>
              <a:t> magna dictum porta. </a:t>
            </a:r>
            <a:r>
              <a:rPr lang="en-GB" err="1"/>
              <a:t>Mauris</a:t>
            </a:r>
            <a:r>
              <a:rPr lang="en-GB"/>
              <a:t> </a:t>
            </a:r>
            <a:r>
              <a:rPr lang="en-GB" err="1"/>
              <a:t>blandit</a:t>
            </a:r>
            <a:r>
              <a:rPr lang="en-GB"/>
              <a:t> </a:t>
            </a:r>
            <a:r>
              <a:rPr lang="en-GB" err="1"/>
              <a:t>aliquet</a:t>
            </a:r>
            <a:r>
              <a:rPr lang="en-GB"/>
              <a:t> </a:t>
            </a:r>
            <a:r>
              <a:rPr lang="en-GB" err="1"/>
              <a:t>elit</a:t>
            </a:r>
            <a:r>
              <a:rPr lang="en-GB"/>
              <a:t>, </a:t>
            </a:r>
            <a:r>
              <a:rPr lang="en-GB" err="1"/>
              <a:t>eget</a:t>
            </a:r>
            <a:r>
              <a:rPr lang="en-GB"/>
              <a:t> </a:t>
            </a:r>
            <a:r>
              <a:rPr lang="en-GB" err="1"/>
              <a:t>tincidunt</a:t>
            </a:r>
            <a:r>
              <a:rPr lang="en-GB"/>
              <a:t> </a:t>
            </a:r>
            <a:r>
              <a:rPr lang="en-GB" err="1"/>
              <a:t>nibh</a:t>
            </a:r>
            <a:r>
              <a:rPr lang="en-GB"/>
              <a:t> pulvinar a.</a:t>
            </a:r>
            <a:br>
              <a:rPr lang="en-GB"/>
            </a:br>
            <a:endParaRPr lang="en-GB"/>
          </a:p>
          <a:p>
            <a:r>
              <a:rPr lang="en-GB" noProof="0">
                <a:solidFill>
                  <a:srgbClr val="2C90CF"/>
                </a:solidFill>
              </a:rPr>
              <a:t>Question3?</a:t>
            </a:r>
            <a:endParaRPr lang="en-GB"/>
          </a:p>
          <a:p>
            <a:r>
              <a:rPr lang="en-GB"/>
              <a:t>Cras </a:t>
            </a:r>
            <a:r>
              <a:rPr lang="en-GB" err="1"/>
              <a:t>ultricies</a:t>
            </a:r>
            <a:r>
              <a:rPr lang="en-GB"/>
              <a:t> ligula </a:t>
            </a:r>
            <a:r>
              <a:rPr lang="en-GB" err="1"/>
              <a:t>sed</a:t>
            </a:r>
            <a:r>
              <a:rPr lang="en-GB"/>
              <a:t> magna dictum porta. </a:t>
            </a:r>
            <a:r>
              <a:rPr lang="en-GB" err="1"/>
              <a:t>Mauris</a:t>
            </a:r>
            <a:r>
              <a:rPr lang="en-GB"/>
              <a:t> </a:t>
            </a:r>
            <a:r>
              <a:rPr lang="en-GB" err="1"/>
              <a:t>blandit</a:t>
            </a:r>
            <a:r>
              <a:rPr lang="en-GB"/>
              <a:t> </a:t>
            </a:r>
            <a:r>
              <a:rPr lang="en-GB" err="1"/>
              <a:t>aliquet</a:t>
            </a:r>
            <a:r>
              <a:rPr lang="en-GB"/>
              <a:t> </a:t>
            </a:r>
            <a:r>
              <a:rPr lang="en-GB" err="1"/>
              <a:t>elit</a:t>
            </a:r>
            <a:r>
              <a:rPr lang="en-GB"/>
              <a:t>, </a:t>
            </a:r>
            <a:r>
              <a:rPr lang="en-GB" err="1"/>
              <a:t>eget</a:t>
            </a:r>
            <a:r>
              <a:rPr lang="en-GB"/>
              <a:t> </a:t>
            </a:r>
            <a:r>
              <a:rPr lang="en-GB" err="1"/>
              <a:t>tincidunt</a:t>
            </a:r>
            <a:r>
              <a:rPr lang="en-GB"/>
              <a:t> </a:t>
            </a:r>
            <a:r>
              <a:rPr lang="en-GB" err="1"/>
              <a:t>nibh</a:t>
            </a:r>
            <a:r>
              <a:rPr lang="en-GB"/>
              <a:t> pulvinar a.</a:t>
            </a:r>
          </a:p>
          <a:p>
            <a:endParaRPr lang="en-GB"/>
          </a:p>
        </p:txBody>
      </p:sp>
      <p:sp>
        <p:nvSpPr>
          <p:cNvPr id="9" name="Title 1">
            <a:extLst>
              <a:ext uri="{FF2B5EF4-FFF2-40B4-BE49-F238E27FC236}">
                <a16:creationId xmlns:a16="http://schemas.microsoft.com/office/drawing/2014/main" id="{6E9BA908-5AAA-05A5-8BB9-1BA3BFF6C095}"/>
              </a:ext>
            </a:extLst>
          </p:cNvPr>
          <p:cNvSpPr>
            <a:spLocks noGrp="1"/>
          </p:cNvSpPr>
          <p:nvPr>
            <p:ph type="title"/>
          </p:nvPr>
        </p:nvSpPr>
        <p:spPr>
          <a:xfrm>
            <a:off x="4116391" y="560449"/>
            <a:ext cx="7632700" cy="1103314"/>
          </a:xfrm>
          <a:prstGeom prst="rect">
            <a:avLst/>
          </a:prstGeom>
        </p:spPr>
        <p:txBody>
          <a:bodyPr lIns="0" tIns="0" rIns="0" bIns="0" anchor="t"/>
          <a:lstStyle>
            <a:lvl1pPr>
              <a:defRPr/>
            </a:lvl1pPr>
          </a:lstStyle>
          <a:p>
            <a:r>
              <a:rPr lang="en-US" noProof="0"/>
              <a:t>Click to edit Master title style</a:t>
            </a:r>
            <a:endParaRPr lang="en-GB" noProof="0"/>
          </a:p>
        </p:txBody>
      </p:sp>
      <p:pic>
        <p:nvPicPr>
          <p:cNvPr id="10" name="Picture 9">
            <a:extLst>
              <a:ext uri="{FF2B5EF4-FFF2-40B4-BE49-F238E27FC236}">
                <a16:creationId xmlns:a16="http://schemas.microsoft.com/office/drawing/2014/main" id="{58322AA7-AC76-49E9-7210-A8666C89CD57}"/>
              </a:ext>
            </a:extLst>
          </p:cNvPr>
          <p:cNvPicPr>
            <a:picLocks noChangeAspect="1"/>
          </p:cNvPicPr>
          <p:nvPr userDrawn="1"/>
        </p:nvPicPr>
        <p:blipFill>
          <a:blip r:embed="rId2"/>
          <a:srcRect/>
          <a:stretch/>
        </p:blipFill>
        <p:spPr>
          <a:xfrm>
            <a:off x="0" y="2056474"/>
            <a:ext cx="3600000" cy="4800000"/>
          </a:xfrm>
          <a:prstGeom prst="rect">
            <a:avLst/>
          </a:prstGeom>
        </p:spPr>
      </p:pic>
      <p:sp>
        <p:nvSpPr>
          <p:cNvPr id="11" name="TextBox 10">
            <a:extLst>
              <a:ext uri="{FF2B5EF4-FFF2-40B4-BE49-F238E27FC236}">
                <a16:creationId xmlns:a16="http://schemas.microsoft.com/office/drawing/2014/main" id="{C5244E77-E367-782C-5E8B-FB46648C9B63}"/>
              </a:ext>
            </a:extLst>
          </p:cNvPr>
          <p:cNvSpPr txBox="1"/>
          <p:nvPr userDrawn="1"/>
        </p:nvSpPr>
        <p:spPr>
          <a:xfrm>
            <a:off x="4116388" y="6415149"/>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22 – 26 July · Munich, Germany and virtual</a:t>
            </a:r>
          </a:p>
        </p:txBody>
      </p:sp>
      <p:sp>
        <p:nvSpPr>
          <p:cNvPr id="12" name="TextBox 11">
            <a:extLst>
              <a:ext uri="{FF2B5EF4-FFF2-40B4-BE49-F238E27FC236}">
                <a16:creationId xmlns:a16="http://schemas.microsoft.com/office/drawing/2014/main" id="{F2A252F4-93A1-68B9-32CD-D55C8AE4FFED}"/>
              </a:ext>
            </a:extLst>
          </p:cNvPr>
          <p:cNvSpPr txBox="1"/>
          <p:nvPr userDrawn="1"/>
        </p:nvSpPr>
        <p:spPr>
          <a:xfrm>
            <a:off x="7789864" y="6415149"/>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aids2024.org</a:t>
            </a:r>
          </a:p>
        </p:txBody>
      </p:sp>
    </p:spTree>
    <p:extLst>
      <p:ext uri="{BB962C8B-B14F-4D97-AF65-F5344CB8AC3E}">
        <p14:creationId xmlns:p14="http://schemas.microsoft.com/office/powerpoint/2010/main" val="3192075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TextBox 14">
            <a:extLst>
              <a:ext uri="{FF2B5EF4-FFF2-40B4-BE49-F238E27FC236}">
                <a16:creationId xmlns:a16="http://schemas.microsoft.com/office/drawing/2014/main" id="{091C2EAF-4008-1240-8C52-9E641194B157}"/>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IAS Ribbon Sans Regular" pitchFamily="2" charset="0"/>
                <a:ea typeface="IAS Ribbon Sans Regular" pitchFamily="2" charset="0"/>
                <a:cs typeface="+mn-cs"/>
              </a:rPr>
              <a:t>ias2025.org</a:t>
            </a:r>
          </a:p>
        </p:txBody>
      </p:sp>
      <p:sp>
        <p:nvSpPr>
          <p:cNvPr id="9" name="TextBox 8">
            <a:extLst>
              <a:ext uri="{FF2B5EF4-FFF2-40B4-BE49-F238E27FC236}">
                <a16:creationId xmlns:a16="http://schemas.microsoft.com/office/drawing/2014/main" id="{05DE0E92-4155-274E-B8D3-6224F5791510}"/>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D592C575-DA7D-953C-CA15-BC6E24545815}"/>
              </a:ext>
            </a:extLst>
          </p:cNvPr>
          <p:cNvPicPr>
            <a:picLocks noChangeAspect="1"/>
          </p:cNvPicPr>
          <p:nvPr/>
        </p:nvPicPr>
        <p:blipFill>
          <a:blip r:embed="rId2"/>
          <a:srcRect/>
          <a:stretch/>
        </p:blipFill>
        <p:spPr>
          <a:xfrm>
            <a:off x="10025891" y="207065"/>
            <a:ext cx="1769829" cy="1318904"/>
          </a:xfrm>
          <a:prstGeom prst="rect">
            <a:avLst/>
          </a:prstGeom>
        </p:spPr>
      </p:pic>
      <p:sp>
        <p:nvSpPr>
          <p:cNvPr id="4" name="Rectangle 3">
            <a:extLst>
              <a:ext uri="{FF2B5EF4-FFF2-40B4-BE49-F238E27FC236}">
                <a16:creationId xmlns:a16="http://schemas.microsoft.com/office/drawing/2014/main" id="{B8D48287-018F-E759-88F6-8D0431D9724E}"/>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TextBox 4">
            <a:extLst>
              <a:ext uri="{FF2B5EF4-FFF2-40B4-BE49-F238E27FC236}">
                <a16:creationId xmlns:a16="http://schemas.microsoft.com/office/drawing/2014/main" id="{BF9C4CAF-412C-2C67-6D0B-2D1C9CF096A3}"/>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8" name="TextBox 7">
            <a:extLst>
              <a:ext uri="{FF2B5EF4-FFF2-40B4-BE49-F238E27FC236}">
                <a16:creationId xmlns:a16="http://schemas.microsoft.com/office/drawing/2014/main" id="{1055DC59-D327-85C6-A111-70C68B6D41D2}"/>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10" name="Picture 9">
            <a:extLst>
              <a:ext uri="{FF2B5EF4-FFF2-40B4-BE49-F238E27FC236}">
                <a16:creationId xmlns:a16="http://schemas.microsoft.com/office/drawing/2014/main" id="{97B34D25-7B70-DD47-8219-EC14A2D2BC5B}"/>
              </a:ext>
            </a:extLst>
          </p:cNvPr>
          <p:cNvPicPr>
            <a:picLocks noChangeAspect="1"/>
          </p:cNvPicPr>
          <p:nvPr userDrawn="1"/>
        </p:nvPicPr>
        <p:blipFill>
          <a:blip r:embed="rId2"/>
          <a:srcRect/>
          <a:stretch/>
        </p:blipFill>
        <p:spPr>
          <a:xfrm>
            <a:off x="10025891" y="207065"/>
            <a:ext cx="1769829" cy="1318904"/>
          </a:xfrm>
          <a:prstGeom prst="rect">
            <a:avLst/>
          </a:prstGeom>
        </p:spPr>
      </p:pic>
    </p:spTree>
    <p:extLst>
      <p:ext uri="{BB962C8B-B14F-4D97-AF65-F5344CB8AC3E}">
        <p14:creationId xmlns:p14="http://schemas.microsoft.com/office/powerpoint/2010/main" val="312006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US" noProof="0"/>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917245EE-BB3A-034C-BE06-055376C80D0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IAS Ribbon Sans Regular" pitchFamily="2" charset="0"/>
                <a:ea typeface="IAS Ribbon Sans Regular" pitchFamily="2" charset="0"/>
                <a:cs typeface="+mn-cs"/>
              </a:rPr>
              <a:t>ias2025.org</a:t>
            </a:r>
          </a:p>
        </p:txBody>
      </p:sp>
      <p:sp>
        <p:nvSpPr>
          <p:cNvPr id="12" name="TextBox 11">
            <a:extLst>
              <a:ext uri="{FF2B5EF4-FFF2-40B4-BE49-F238E27FC236}">
                <a16:creationId xmlns:a16="http://schemas.microsoft.com/office/drawing/2014/main" id="{48551B1C-217B-4F4B-81FF-529B758036DF}"/>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2" name="TextBox 1">
            <a:extLst>
              <a:ext uri="{FF2B5EF4-FFF2-40B4-BE49-F238E27FC236}">
                <a16:creationId xmlns:a16="http://schemas.microsoft.com/office/drawing/2014/main" id="{F616AA4A-E594-DCA2-375B-C100D8600E40}"/>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3" name="TextBox 2">
            <a:extLst>
              <a:ext uri="{FF2B5EF4-FFF2-40B4-BE49-F238E27FC236}">
                <a16:creationId xmlns:a16="http://schemas.microsoft.com/office/drawing/2014/main" id="{48F74E2A-D7E4-4591-26B3-F9B16CF9645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4" name="TextBox 3">
            <a:extLst>
              <a:ext uri="{FF2B5EF4-FFF2-40B4-BE49-F238E27FC236}">
                <a16:creationId xmlns:a16="http://schemas.microsoft.com/office/drawing/2014/main" id="{28D5A2AB-F9E2-F306-7694-B7D9BDB27B2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0050265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err="1"/>
              <a:t>Nulla</a:t>
            </a:r>
            <a:r>
              <a:rPr lang="en-GB" noProof="0"/>
              <a:t> </a:t>
            </a:r>
            <a:r>
              <a:rPr lang="en-GB" noProof="0" err="1"/>
              <a:t>quis</a:t>
            </a:r>
            <a:r>
              <a:rPr lang="en-GB" noProof="0"/>
              <a:t> lorem </a:t>
            </a:r>
            <a:r>
              <a:rPr lang="en-GB" noProof="0" err="1"/>
              <a:t>ut</a:t>
            </a:r>
            <a:r>
              <a:rPr lang="en-GB" noProof="0"/>
              <a:t> libero </a:t>
            </a:r>
            <a:r>
              <a:rPr lang="en-GB" noProof="0" err="1"/>
              <a:t>malesuada</a:t>
            </a:r>
            <a:r>
              <a:rPr lang="en-GB" noProof="0"/>
              <a:t> </a:t>
            </a:r>
            <a:r>
              <a:rPr lang="en-GB" noProof="0" err="1"/>
              <a:t>feugiat</a:t>
            </a:r>
            <a:r>
              <a:rPr lang="en-GB" noProof="0"/>
              <a:t>. </a:t>
            </a:r>
            <a:r>
              <a:rPr lang="en-GB" noProof="0" err="1"/>
              <a:t>Curabitur</a:t>
            </a:r>
            <a:r>
              <a:rPr lang="en-GB" noProof="0"/>
              <a:t> non </a:t>
            </a:r>
            <a:r>
              <a:rPr lang="en-GB" noProof="0" err="1"/>
              <a:t>nulla</a:t>
            </a:r>
            <a:r>
              <a:rPr lang="en-GB" noProof="0"/>
              <a:t> sit </a:t>
            </a:r>
            <a:r>
              <a:rPr lang="en-GB" noProof="0" err="1"/>
              <a:t>amet</a:t>
            </a:r>
            <a:r>
              <a:rPr lang="en-GB" noProof="0"/>
              <a:t> </a:t>
            </a:r>
            <a:r>
              <a:rPr lang="en-GB" noProof="0" err="1"/>
              <a:t>nisl</a:t>
            </a:r>
            <a:r>
              <a:rPr lang="en-GB" noProof="0"/>
              <a:t> tempus convallis </a:t>
            </a:r>
            <a:r>
              <a:rPr lang="en-GB" noProof="0" err="1"/>
              <a:t>quis</a:t>
            </a:r>
            <a:r>
              <a:rPr lang="en-GB" noProof="0"/>
              <a:t> ac </a:t>
            </a:r>
            <a:r>
              <a:rPr lang="en-GB" noProof="0" err="1"/>
              <a:t>lectus</a:t>
            </a:r>
            <a:r>
              <a:rPr lang="en-GB" noProof="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57465E4D-8ADE-2143-908C-7C2920965AC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1" name="TextBox 10">
            <a:extLst>
              <a:ext uri="{FF2B5EF4-FFF2-40B4-BE49-F238E27FC236}">
                <a16:creationId xmlns:a16="http://schemas.microsoft.com/office/drawing/2014/main" id="{5D76478F-F1E2-AD47-BAC6-395C98E2FF59}"/>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IAS Ribbon Sans Regular" pitchFamily="2" charset="0"/>
                <a:ea typeface="IAS Ribbon Sans Regular" pitchFamily="2" charset="0"/>
                <a:cs typeface="+mn-cs"/>
              </a:rPr>
              <a:t>ias2025.org</a:t>
            </a:r>
          </a:p>
        </p:txBody>
      </p:sp>
      <p:sp>
        <p:nvSpPr>
          <p:cNvPr id="13" name="TextBox 12">
            <a:extLst>
              <a:ext uri="{FF2B5EF4-FFF2-40B4-BE49-F238E27FC236}">
                <a16:creationId xmlns:a16="http://schemas.microsoft.com/office/drawing/2014/main" id="{67AD4010-0096-6B46-B74C-E77670FCDEA8}"/>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2" name="TextBox 1">
            <a:extLst>
              <a:ext uri="{FF2B5EF4-FFF2-40B4-BE49-F238E27FC236}">
                <a16:creationId xmlns:a16="http://schemas.microsoft.com/office/drawing/2014/main" id="{A88EB3DE-D13C-983C-109F-B8DECBB38D1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3" name="TextBox 2">
            <a:extLst>
              <a:ext uri="{FF2B5EF4-FFF2-40B4-BE49-F238E27FC236}">
                <a16:creationId xmlns:a16="http://schemas.microsoft.com/office/drawing/2014/main" id="{2C998FB2-A449-3E69-03CE-FCCC88D5BD2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4" name="TextBox 3">
            <a:extLst>
              <a:ext uri="{FF2B5EF4-FFF2-40B4-BE49-F238E27FC236}">
                <a16:creationId xmlns:a16="http://schemas.microsoft.com/office/drawing/2014/main" id="{34CDDE31-B47E-39E8-CFAC-7E55D348599D}"/>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96518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IAS Ribbon Sans Regular" pitchFamily="2" charset="0"/>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err="1"/>
              <a:t>Nulla</a:t>
            </a:r>
            <a:r>
              <a:rPr lang="en-GB" noProof="0"/>
              <a:t> </a:t>
            </a:r>
            <a:r>
              <a:rPr lang="en-GB" noProof="0" err="1"/>
              <a:t>quis</a:t>
            </a:r>
            <a:r>
              <a:rPr lang="en-GB" noProof="0"/>
              <a:t> lorem </a:t>
            </a:r>
            <a:r>
              <a:rPr lang="en-GB" noProof="0" err="1"/>
              <a:t>ut</a:t>
            </a:r>
            <a:r>
              <a:rPr lang="en-GB" noProof="0"/>
              <a:t> libero </a:t>
            </a:r>
            <a:r>
              <a:rPr lang="en-GB" noProof="0" err="1"/>
              <a:t>malesuada</a:t>
            </a:r>
            <a:r>
              <a:rPr lang="en-GB" noProof="0"/>
              <a:t> </a:t>
            </a:r>
            <a:r>
              <a:rPr lang="en-GB" noProof="0" err="1"/>
              <a:t>feugiat</a:t>
            </a:r>
            <a:r>
              <a:rPr lang="en-GB" noProof="0"/>
              <a:t>. </a:t>
            </a:r>
            <a:r>
              <a:rPr lang="en-GB" noProof="0" err="1"/>
              <a:t>Curabitur</a:t>
            </a:r>
            <a:r>
              <a:rPr lang="en-GB" noProof="0"/>
              <a:t> non </a:t>
            </a:r>
            <a:r>
              <a:rPr lang="en-GB" noProof="0" err="1"/>
              <a:t>nulla</a:t>
            </a:r>
            <a:r>
              <a:rPr lang="en-GB" noProof="0"/>
              <a:t> sit </a:t>
            </a:r>
            <a:r>
              <a:rPr lang="en-GB" noProof="0" err="1"/>
              <a:t>amet</a:t>
            </a:r>
            <a:r>
              <a:rPr lang="en-GB" noProof="0"/>
              <a:t> </a:t>
            </a:r>
            <a:r>
              <a:rPr lang="en-GB" noProof="0" err="1"/>
              <a:t>nisl</a:t>
            </a:r>
            <a:r>
              <a:rPr lang="en-GB" noProof="0"/>
              <a:t> tempus convallis </a:t>
            </a:r>
            <a:r>
              <a:rPr lang="en-GB" noProof="0" err="1"/>
              <a:t>quis</a:t>
            </a:r>
            <a:r>
              <a:rPr lang="en-GB" noProof="0"/>
              <a:t> ac </a:t>
            </a:r>
            <a:r>
              <a:rPr lang="en-GB" noProof="0" err="1"/>
              <a:t>lectus</a:t>
            </a:r>
            <a:r>
              <a:rPr lang="en-GB" noProof="0"/>
              <a:t>.</a:t>
            </a:r>
          </a:p>
        </p:txBody>
      </p:sp>
      <p:sp>
        <p:nvSpPr>
          <p:cNvPr id="2" name="TextBox 1">
            <a:extLst>
              <a:ext uri="{FF2B5EF4-FFF2-40B4-BE49-F238E27FC236}">
                <a16:creationId xmlns:a16="http://schemas.microsoft.com/office/drawing/2014/main" id="{DCF433DA-045F-B463-003C-88737FE99F8D}"/>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3" name="TextBox 2">
            <a:extLst>
              <a:ext uri="{FF2B5EF4-FFF2-40B4-BE49-F238E27FC236}">
                <a16:creationId xmlns:a16="http://schemas.microsoft.com/office/drawing/2014/main" id="{42570032-BFC9-755D-8AE2-FAE2A9A30177}"/>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5" name="TextBox 4">
            <a:extLst>
              <a:ext uri="{FF2B5EF4-FFF2-40B4-BE49-F238E27FC236}">
                <a16:creationId xmlns:a16="http://schemas.microsoft.com/office/drawing/2014/main" id="{FB70D54A-CC44-1BF0-4CF8-636188BBAC5D}"/>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314344426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IAS Ribbon Sans Regular" pitchFamily="2" charset="0"/>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p:spPr>
        <p:txBody>
          <a:bodyPr/>
          <a:lstStyle>
            <a:lvl1pPr marL="0" indent="0">
              <a:buNone/>
              <a:defRPr/>
            </a:lvl1pPr>
          </a:lstStyle>
          <a:p>
            <a:r>
              <a:rPr lang="en-GB" noProof="0" err="1"/>
              <a:t>Nulla</a:t>
            </a:r>
            <a:r>
              <a:rPr lang="en-GB" noProof="0"/>
              <a:t> </a:t>
            </a:r>
            <a:r>
              <a:rPr lang="en-GB" noProof="0" err="1"/>
              <a:t>quis</a:t>
            </a:r>
            <a:r>
              <a:rPr lang="en-GB" noProof="0"/>
              <a:t> lorem </a:t>
            </a:r>
            <a:r>
              <a:rPr lang="en-GB" noProof="0" err="1"/>
              <a:t>ut</a:t>
            </a:r>
            <a:r>
              <a:rPr lang="en-GB" noProof="0"/>
              <a:t> libero </a:t>
            </a:r>
            <a:r>
              <a:rPr lang="en-GB" noProof="0" err="1"/>
              <a:t>malesuada</a:t>
            </a:r>
            <a:r>
              <a:rPr lang="en-GB" noProof="0"/>
              <a:t> </a:t>
            </a:r>
            <a:r>
              <a:rPr lang="en-GB" noProof="0" err="1"/>
              <a:t>feugiat</a:t>
            </a:r>
            <a:r>
              <a:rPr lang="en-GB" noProof="0"/>
              <a:t>. </a:t>
            </a:r>
            <a:r>
              <a:rPr lang="en-GB" noProof="0" err="1"/>
              <a:t>Curabitur</a:t>
            </a:r>
            <a:r>
              <a:rPr lang="en-GB" noProof="0"/>
              <a:t> non </a:t>
            </a:r>
            <a:r>
              <a:rPr lang="en-GB" noProof="0" err="1"/>
              <a:t>nulla</a:t>
            </a:r>
            <a:r>
              <a:rPr lang="en-GB" noProof="0"/>
              <a:t> sit </a:t>
            </a:r>
            <a:r>
              <a:rPr lang="en-GB" noProof="0" err="1"/>
              <a:t>amet</a:t>
            </a:r>
            <a:r>
              <a:rPr lang="en-GB" noProof="0"/>
              <a:t> </a:t>
            </a:r>
            <a:r>
              <a:rPr lang="en-GB" noProof="0" err="1"/>
              <a:t>nisl</a:t>
            </a:r>
            <a:r>
              <a:rPr lang="en-GB" noProof="0"/>
              <a:t> tempus convallis </a:t>
            </a:r>
            <a:r>
              <a:rPr lang="en-GB" noProof="0" err="1"/>
              <a:t>quis</a:t>
            </a:r>
            <a:r>
              <a:rPr lang="en-GB" noProof="0"/>
              <a:t> ac </a:t>
            </a:r>
            <a:r>
              <a:rPr lang="en-GB" noProof="0" err="1"/>
              <a:t>lectus</a:t>
            </a:r>
            <a:r>
              <a:rPr lang="en-GB" noProof="0"/>
              <a:t>.</a:t>
            </a:r>
          </a:p>
          <a:p>
            <a:r>
              <a:rPr lang="en-GB" noProof="0"/>
              <a:t>Proin </a:t>
            </a:r>
            <a:r>
              <a:rPr lang="en-GB" noProof="0" err="1"/>
              <a:t>eget</a:t>
            </a:r>
            <a:r>
              <a:rPr lang="en-GB" noProof="0"/>
              <a:t> </a:t>
            </a:r>
            <a:r>
              <a:rPr lang="en-GB" noProof="0" err="1"/>
              <a:t>tortor</a:t>
            </a:r>
            <a:r>
              <a:rPr lang="en-GB" noProof="0"/>
              <a:t> </a:t>
            </a:r>
            <a:r>
              <a:rPr lang="en-GB" noProof="0" err="1"/>
              <a:t>risus</a:t>
            </a:r>
            <a:r>
              <a:rPr lang="en-GB" noProof="0"/>
              <a:t>. 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a:t>
            </a:r>
          </a:p>
        </p:txBody>
      </p:sp>
      <p:sp>
        <p:nvSpPr>
          <p:cNvPr id="2" name="TextBox 1">
            <a:extLst>
              <a:ext uri="{FF2B5EF4-FFF2-40B4-BE49-F238E27FC236}">
                <a16:creationId xmlns:a16="http://schemas.microsoft.com/office/drawing/2014/main" id="{406D5C53-65F7-FAEC-4120-3EC2EF5B68F5}"/>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3" name="TextBox 2">
            <a:extLst>
              <a:ext uri="{FF2B5EF4-FFF2-40B4-BE49-F238E27FC236}">
                <a16:creationId xmlns:a16="http://schemas.microsoft.com/office/drawing/2014/main" id="{82E11A61-9AE8-7F88-9EEF-93CCCA50B56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5" name="TextBox 4">
            <a:extLst>
              <a:ext uri="{FF2B5EF4-FFF2-40B4-BE49-F238E27FC236}">
                <a16:creationId xmlns:a16="http://schemas.microsoft.com/office/drawing/2014/main" id="{20512F13-5D47-FD64-1DE9-3A05ECCB5E4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2070733458"/>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IAS Ribbon Sans Regular" pitchFamily="2" charset="0"/>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p:spPr>
        <p:txBody>
          <a:bodyPr/>
          <a:lstStyle>
            <a:lvl1pPr marL="0" indent="0">
              <a:buNone/>
              <a:defRPr/>
            </a:lvl1pPr>
          </a:lstStyle>
          <a:p>
            <a:r>
              <a:rPr lang="en-GB" noProof="0" err="1"/>
              <a:t>Nulla</a:t>
            </a:r>
            <a:r>
              <a:rPr lang="en-GB" noProof="0"/>
              <a:t> </a:t>
            </a:r>
            <a:r>
              <a:rPr lang="en-GB" noProof="0" err="1"/>
              <a:t>quis</a:t>
            </a:r>
            <a:r>
              <a:rPr lang="en-GB" noProof="0"/>
              <a:t> lorem </a:t>
            </a:r>
            <a:r>
              <a:rPr lang="en-GB" noProof="0" err="1"/>
              <a:t>ut</a:t>
            </a:r>
            <a:r>
              <a:rPr lang="en-GB" noProof="0"/>
              <a:t> libero </a:t>
            </a:r>
            <a:r>
              <a:rPr lang="en-GB" noProof="0" err="1"/>
              <a:t>malesuada</a:t>
            </a:r>
            <a:r>
              <a:rPr lang="en-GB" noProof="0"/>
              <a:t> </a:t>
            </a:r>
            <a:r>
              <a:rPr lang="en-GB" noProof="0" err="1"/>
              <a:t>feugiat</a:t>
            </a:r>
            <a:r>
              <a:rPr lang="en-GB" noProof="0"/>
              <a:t>. </a:t>
            </a:r>
            <a:r>
              <a:rPr lang="en-GB" noProof="0" err="1"/>
              <a:t>Curabitur</a:t>
            </a:r>
            <a:r>
              <a:rPr lang="en-GB" noProof="0"/>
              <a:t> non </a:t>
            </a:r>
            <a:r>
              <a:rPr lang="en-GB" noProof="0" err="1"/>
              <a:t>nulla</a:t>
            </a:r>
            <a:r>
              <a:rPr lang="en-GB" noProof="0"/>
              <a:t> sit </a:t>
            </a:r>
            <a:r>
              <a:rPr lang="en-GB" noProof="0" err="1"/>
              <a:t>amet</a:t>
            </a:r>
            <a:r>
              <a:rPr lang="en-GB" noProof="0"/>
              <a:t> </a:t>
            </a:r>
            <a:r>
              <a:rPr lang="en-GB" noProof="0" err="1"/>
              <a:t>nisl</a:t>
            </a:r>
            <a:r>
              <a:rPr lang="en-GB" noProof="0"/>
              <a:t> tempus convallis </a:t>
            </a:r>
            <a:r>
              <a:rPr lang="en-GB" noProof="0" err="1"/>
              <a:t>quis</a:t>
            </a:r>
            <a:r>
              <a:rPr lang="en-GB" noProof="0"/>
              <a:t> ac </a:t>
            </a:r>
            <a:r>
              <a:rPr lang="en-GB" noProof="0" err="1"/>
              <a:t>lectus</a:t>
            </a:r>
            <a:r>
              <a:rPr lang="en-GB" noProof="0"/>
              <a:t>.</a:t>
            </a:r>
          </a:p>
          <a:p>
            <a:r>
              <a:rPr lang="en-GB" noProof="0"/>
              <a:t>Proin </a:t>
            </a:r>
            <a:r>
              <a:rPr lang="en-GB" noProof="0" err="1"/>
              <a:t>eget</a:t>
            </a:r>
            <a:r>
              <a:rPr lang="en-GB" noProof="0"/>
              <a:t> </a:t>
            </a:r>
            <a:r>
              <a:rPr lang="en-GB" noProof="0" err="1"/>
              <a:t>tortor</a:t>
            </a:r>
            <a:r>
              <a:rPr lang="en-GB" noProof="0"/>
              <a:t> </a:t>
            </a:r>
            <a:r>
              <a:rPr lang="en-GB" noProof="0" err="1"/>
              <a:t>risus</a:t>
            </a:r>
            <a:r>
              <a:rPr lang="en-GB" noProof="0"/>
              <a:t>. 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a:t>
            </a:r>
          </a:p>
          <a:p>
            <a:pPr marL="457200" indent="-457200">
              <a:buFont typeface="Arial" panose="020B0604020202020204" pitchFamily="34" charset="0"/>
              <a:buChar char="•"/>
            </a:pPr>
            <a:r>
              <a:rPr lang="en-GB" noProof="0"/>
              <a:t>Donec </a:t>
            </a:r>
            <a:r>
              <a:rPr lang="en-GB" noProof="0" err="1"/>
              <a:t>rutrum</a:t>
            </a:r>
            <a:r>
              <a:rPr lang="en-GB" noProof="0"/>
              <a:t> </a:t>
            </a:r>
            <a:r>
              <a:rPr lang="en-GB" noProof="0" err="1"/>
              <a:t>congue</a:t>
            </a:r>
            <a:r>
              <a:rPr lang="en-GB" noProof="0"/>
              <a:t> </a:t>
            </a:r>
            <a:r>
              <a:rPr lang="en-GB" noProof="0" err="1"/>
              <a:t>leo</a:t>
            </a:r>
            <a:r>
              <a:rPr lang="en-GB" noProof="0"/>
              <a:t> </a:t>
            </a:r>
            <a:r>
              <a:rPr lang="en-GB" noProof="0" err="1"/>
              <a:t>eget</a:t>
            </a:r>
            <a:r>
              <a:rPr lang="en-GB" noProof="0"/>
              <a:t> </a:t>
            </a:r>
            <a:r>
              <a:rPr lang="en-GB" noProof="0" err="1"/>
              <a:t>malesuada</a:t>
            </a:r>
            <a:r>
              <a:rPr lang="en-GB" noProof="0"/>
              <a:t>.</a:t>
            </a:r>
          </a:p>
          <a:p>
            <a:pPr marL="457200" indent="-457200">
              <a:buFont typeface="Arial" panose="020B0604020202020204" pitchFamily="34" charset="0"/>
              <a:buChar char="•"/>
            </a:pPr>
            <a:r>
              <a:rPr lang="en-GB" noProof="0" err="1"/>
              <a:t>Curabitur</a:t>
            </a:r>
            <a:r>
              <a:rPr lang="en-GB" noProof="0"/>
              <a:t> </a:t>
            </a:r>
            <a:r>
              <a:rPr lang="en-GB" noProof="0" err="1"/>
              <a:t>aliquet</a:t>
            </a:r>
            <a:r>
              <a:rPr lang="en-GB" noProof="0"/>
              <a:t> </a:t>
            </a:r>
            <a:r>
              <a:rPr lang="en-GB" noProof="0" err="1"/>
              <a:t>quam</a:t>
            </a:r>
            <a:r>
              <a:rPr lang="en-GB" noProof="0"/>
              <a:t> id dui </a:t>
            </a:r>
            <a:r>
              <a:rPr lang="en-GB" noProof="0" err="1"/>
              <a:t>posuere</a:t>
            </a:r>
            <a:r>
              <a:rPr lang="en-GB" noProof="0"/>
              <a:t> </a:t>
            </a:r>
            <a:r>
              <a:rPr lang="en-GB" noProof="0" err="1"/>
              <a:t>blandit</a:t>
            </a:r>
            <a:r>
              <a:rPr lang="en-GB" noProof="0"/>
              <a:t>.</a:t>
            </a:r>
          </a:p>
          <a:p>
            <a:pPr marL="457200" indent="-457200">
              <a:buFont typeface="Arial" panose="020B0604020202020204" pitchFamily="34" charset="0"/>
              <a:buChar char="•"/>
            </a:pPr>
            <a:r>
              <a:rPr lang="en-GB" noProof="0"/>
              <a:t>Proin </a:t>
            </a:r>
            <a:r>
              <a:rPr lang="en-GB" noProof="0" err="1"/>
              <a:t>eget</a:t>
            </a:r>
            <a:r>
              <a:rPr lang="en-GB" noProof="0"/>
              <a:t> </a:t>
            </a:r>
            <a:r>
              <a:rPr lang="en-GB" noProof="0" err="1"/>
              <a:t>tortor</a:t>
            </a:r>
            <a:r>
              <a:rPr lang="en-GB" noProof="0"/>
              <a:t> </a:t>
            </a:r>
            <a:r>
              <a:rPr lang="en-GB" noProof="0" err="1"/>
              <a:t>risus</a:t>
            </a:r>
            <a:r>
              <a:rPr lang="en-GB" noProof="0"/>
              <a:t>.</a:t>
            </a:r>
          </a:p>
        </p:txBody>
      </p:sp>
      <p:sp>
        <p:nvSpPr>
          <p:cNvPr id="2" name="TextBox 1">
            <a:extLst>
              <a:ext uri="{FF2B5EF4-FFF2-40B4-BE49-F238E27FC236}">
                <a16:creationId xmlns:a16="http://schemas.microsoft.com/office/drawing/2014/main" id="{A4212B8C-F5E4-136B-0C7A-BA07347A39A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3" name="TextBox 2">
            <a:extLst>
              <a:ext uri="{FF2B5EF4-FFF2-40B4-BE49-F238E27FC236}">
                <a16:creationId xmlns:a16="http://schemas.microsoft.com/office/drawing/2014/main" id="{403D0B8E-75D6-32AD-6989-DDA16E9D9D5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5" name="TextBox 4">
            <a:extLst>
              <a:ext uri="{FF2B5EF4-FFF2-40B4-BE49-F238E27FC236}">
                <a16:creationId xmlns:a16="http://schemas.microsoft.com/office/drawing/2014/main" id="{E8B0D675-CDCD-957C-2EAF-0477619803DB}"/>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177380013"/>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6"/>
            <a:ext cx="7632692" cy="1223964"/>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442907" y="2097090"/>
            <a:ext cx="11306175" cy="40798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DB2911C2-CB14-73B1-B98D-60E41E95A97B}"/>
              </a:ext>
            </a:extLst>
          </p:cNvPr>
          <p:cNvPicPr>
            <a:picLocks noChangeAspect="1"/>
          </p:cNvPicPr>
          <p:nvPr/>
        </p:nvPicPr>
        <p:blipFill>
          <a:blip r:embed="rId33"/>
          <a:srcRect/>
          <a:stretch/>
        </p:blipFill>
        <p:spPr>
          <a:xfrm>
            <a:off x="218042" y="311337"/>
            <a:ext cx="1956783" cy="1458225"/>
          </a:xfrm>
          <a:prstGeom prst="rect">
            <a:avLst/>
          </a:prstGeom>
        </p:spPr>
      </p:pic>
      <p:pic>
        <p:nvPicPr>
          <p:cNvPr id="5" name="Picture 4">
            <a:extLst>
              <a:ext uri="{FF2B5EF4-FFF2-40B4-BE49-F238E27FC236}">
                <a16:creationId xmlns:a16="http://schemas.microsoft.com/office/drawing/2014/main" id="{BF212F70-90EB-3BAF-E681-A249F7946CBA}"/>
              </a:ext>
            </a:extLst>
          </p:cNvPr>
          <p:cNvPicPr>
            <a:picLocks noChangeAspect="1"/>
          </p:cNvPicPr>
          <p:nvPr userDrawn="1"/>
        </p:nvPicPr>
        <p:blipFill>
          <a:blip r:embed="rId33"/>
          <a:srcRect/>
          <a:stretch/>
        </p:blipFill>
        <p:spPr>
          <a:xfrm>
            <a:off x="250126" y="311337"/>
            <a:ext cx="1956783" cy="1458225"/>
          </a:xfrm>
          <a:prstGeom prst="rect">
            <a:avLst/>
          </a:prstGeom>
        </p:spPr>
      </p:pic>
    </p:spTree>
    <p:extLst>
      <p:ext uri="{BB962C8B-B14F-4D97-AF65-F5344CB8AC3E}">
        <p14:creationId xmlns:p14="http://schemas.microsoft.com/office/powerpoint/2010/main" val="196776166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7" r:id="rId4"/>
    <p:sldLayoutId id="2147483709" r:id="rId5"/>
    <p:sldLayoutId id="2147483710" r:id="rId6"/>
    <p:sldLayoutId id="2147483711" r:id="rId7"/>
    <p:sldLayoutId id="2147483712" r:id="rId8"/>
    <p:sldLayoutId id="2147483713" r:id="rId9"/>
    <p:sldLayoutId id="2147483715" r:id="rId10"/>
    <p:sldLayoutId id="2147483717" r:id="rId11"/>
    <p:sldLayoutId id="2147483718" r:id="rId12"/>
    <p:sldLayoutId id="2147483693" r:id="rId13"/>
    <p:sldLayoutId id="2147483673" r:id="rId14"/>
    <p:sldLayoutId id="2147483684" r:id="rId15"/>
    <p:sldLayoutId id="2147483690" r:id="rId16"/>
    <p:sldLayoutId id="2147483694" r:id="rId17"/>
    <p:sldLayoutId id="2147483691" r:id="rId18"/>
    <p:sldLayoutId id="2147483665" r:id="rId19"/>
    <p:sldLayoutId id="2147483667" r:id="rId20"/>
    <p:sldLayoutId id="2147483698" r:id="rId21"/>
    <p:sldLayoutId id="2147483699" r:id="rId22"/>
    <p:sldLayoutId id="2147483700" r:id="rId23"/>
    <p:sldLayoutId id="2147483686" r:id="rId24"/>
    <p:sldLayoutId id="2147483696" r:id="rId25"/>
    <p:sldLayoutId id="2147483687" r:id="rId26"/>
    <p:sldLayoutId id="2147483697" r:id="rId27"/>
    <p:sldLayoutId id="2147483674" r:id="rId28"/>
    <p:sldLayoutId id="2147483688" r:id="rId29"/>
    <p:sldLayoutId id="2147483692" r:id="rId30"/>
    <p:sldLayoutId id="2147483701" r:id="rId3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prepwatch.org/resources/global-prep-tracker/"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hivpolicylab.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D35D-9FB0-95A3-17CD-1754C0D7C0AA}"/>
              </a:ext>
            </a:extLst>
          </p:cNvPr>
          <p:cNvSpPr>
            <a:spLocks noGrp="1"/>
          </p:cNvSpPr>
          <p:nvPr>
            <p:ph type="title"/>
          </p:nvPr>
        </p:nvSpPr>
        <p:spPr>
          <a:xfrm>
            <a:off x="4116391" y="1812056"/>
            <a:ext cx="7537450" cy="4296397"/>
          </a:xfrm>
        </p:spPr>
        <p:txBody>
          <a:bodyPr anchor="ctr" anchorCtr="0">
            <a:normAutofit fontScale="90000"/>
          </a:bodyPr>
          <a:lstStyle/>
          <a:p>
            <a:r>
              <a:rPr lang="en-US" noProof="0"/>
              <a:t>How have policies influenced PrEP uptake?</a:t>
            </a:r>
            <a:br>
              <a:rPr lang="en-US" noProof="0"/>
            </a:br>
            <a:r>
              <a:rPr lang="en-US" sz="5000" i="1" noProof="0">
                <a:solidFill>
                  <a:srgbClr val="CC0022"/>
                </a:solidFill>
                <a:ea typeface="+mj-lt"/>
                <a:cs typeface="+mj-lt"/>
              </a:rPr>
              <a:t>A</a:t>
            </a:r>
            <a:r>
              <a:rPr lang="en-US" sz="4400" i="1" noProof="0">
                <a:solidFill>
                  <a:srgbClr val="CC0022"/>
                </a:solidFill>
                <a:ea typeface="+mj-lt"/>
                <a:cs typeface="+mj-lt"/>
              </a:rPr>
              <a:t>n analysis of </a:t>
            </a:r>
            <a:r>
              <a:rPr lang="en-US" sz="4400" i="1">
                <a:solidFill>
                  <a:srgbClr val="CC0022"/>
                </a:solidFill>
                <a:ea typeface="+mj-lt"/>
                <a:cs typeface="+mj-lt"/>
              </a:rPr>
              <a:t>PrEP data in 139</a:t>
            </a:r>
            <a:r>
              <a:rPr lang="en-US" sz="4400" i="1" noProof="0">
                <a:solidFill>
                  <a:srgbClr val="CC0022"/>
                </a:solidFill>
                <a:ea typeface="+mj-lt"/>
                <a:cs typeface="+mj-lt"/>
              </a:rPr>
              <a:t> countries</a:t>
            </a:r>
            <a:endParaRPr lang="en-US" sz="4400" i="1">
              <a:ea typeface="Verdana Bold"/>
            </a:endParaRPr>
          </a:p>
        </p:txBody>
      </p:sp>
      <p:sp>
        <p:nvSpPr>
          <p:cNvPr id="3" name="Text Placeholder 2">
            <a:extLst>
              <a:ext uri="{FF2B5EF4-FFF2-40B4-BE49-F238E27FC236}">
                <a16:creationId xmlns:a16="http://schemas.microsoft.com/office/drawing/2014/main" id="{6EA84B2F-E52F-9015-D192-CF183D256194}"/>
              </a:ext>
            </a:extLst>
          </p:cNvPr>
          <p:cNvSpPr>
            <a:spLocks noGrp="1"/>
          </p:cNvSpPr>
          <p:nvPr>
            <p:ph type="body" sz="quarter" idx="10"/>
          </p:nvPr>
        </p:nvSpPr>
        <p:spPr>
          <a:xfrm>
            <a:off x="4116388" y="1162358"/>
            <a:ext cx="7357344" cy="649698"/>
          </a:xfrm>
        </p:spPr>
        <p:txBody>
          <a:bodyPr>
            <a:noAutofit/>
          </a:bodyPr>
          <a:lstStyle/>
          <a:p>
            <a:r>
              <a:rPr lang="en-US" sz="1800"/>
              <a:t>Big money and the big picture: Funding and HIV epidemiology</a:t>
            </a:r>
            <a:endParaRPr lang="en-GB" sz="1800"/>
          </a:p>
        </p:txBody>
      </p:sp>
      <p:sp>
        <p:nvSpPr>
          <p:cNvPr id="4" name="Text Placeholder 3">
            <a:extLst>
              <a:ext uri="{FF2B5EF4-FFF2-40B4-BE49-F238E27FC236}">
                <a16:creationId xmlns:a16="http://schemas.microsoft.com/office/drawing/2014/main" id="{44289A9C-59C8-D96C-FF8D-6EF6BF55A525}"/>
              </a:ext>
            </a:extLst>
          </p:cNvPr>
          <p:cNvSpPr>
            <a:spLocks noGrp="1"/>
          </p:cNvSpPr>
          <p:nvPr>
            <p:ph type="body" sz="quarter" idx="11"/>
          </p:nvPr>
        </p:nvSpPr>
        <p:spPr/>
        <p:txBody>
          <a:bodyPr/>
          <a:lstStyle/>
          <a:p>
            <a:r>
              <a:rPr lang="en-GB"/>
              <a:t>Janki Tailor, Independent Consultant</a:t>
            </a:r>
          </a:p>
        </p:txBody>
      </p:sp>
    </p:spTree>
    <p:extLst>
      <p:ext uri="{BB962C8B-B14F-4D97-AF65-F5344CB8AC3E}">
        <p14:creationId xmlns:p14="http://schemas.microsoft.com/office/powerpoint/2010/main" val="924144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AEB4FBB-E21C-4040-C13C-4BEC9629FAB4}"/>
              </a:ext>
            </a:extLst>
          </p:cNvPr>
          <p:cNvSpPr>
            <a:spLocks noGrp="1"/>
          </p:cNvSpPr>
          <p:nvPr>
            <p:ph sz="quarter" idx="13"/>
          </p:nvPr>
        </p:nvSpPr>
        <p:spPr>
          <a:xfrm>
            <a:off x="3606800" y="1157913"/>
            <a:ext cx="8371840" cy="5853844"/>
          </a:xfrm>
        </p:spPr>
        <p:txBody>
          <a:bodyPr vert="horz" lIns="0" tIns="0" rIns="0" bIns="0" rtlCol="0" anchor="t">
            <a:normAutofit/>
          </a:bodyPr>
          <a:lstStyle/>
          <a:p>
            <a:pPr marL="342900" indent="-342900">
              <a:buClr>
                <a:schemeClr val="tx1"/>
              </a:buClr>
              <a:buFont typeface="Arial" panose="020B0604020202020204" pitchFamily="34" charset="0"/>
              <a:buChar char="•"/>
            </a:pPr>
            <a:r>
              <a:rPr lang="en-US" sz="1650" b="1">
                <a:solidFill>
                  <a:schemeClr val="accent3"/>
                </a:solidFill>
                <a:ea typeface="+mn-lt"/>
                <a:cs typeface="+mn-lt"/>
              </a:rPr>
              <a:t>Policy recommendations: </a:t>
            </a:r>
            <a:r>
              <a:rPr lang="en-US" sz="1650">
                <a:ea typeface="+mn-lt"/>
                <a:cs typeface="+mn-lt"/>
              </a:rPr>
              <a:t>task shift, decriminalize consensual same-sex sex, decriminalize non-intentional HIV exposure/transmission, approve self-testing, prohibit compulsory testing, loosen age restrictions.</a:t>
            </a:r>
          </a:p>
          <a:p>
            <a:pPr marL="342900" indent="-342900">
              <a:buClr>
                <a:schemeClr val="tx1"/>
              </a:buClr>
              <a:buFont typeface="Arial" panose="020B0604020202020204" pitchFamily="34" charset="0"/>
              <a:buChar char="•"/>
            </a:pPr>
            <a:r>
              <a:rPr lang="en-US" sz="1650" b="1">
                <a:solidFill>
                  <a:schemeClr val="accent3"/>
                </a:solidFill>
                <a:ea typeface="+mn-lt"/>
                <a:cs typeface="+mn-lt"/>
              </a:rPr>
              <a:t>Policies found to significantly enable PrEP</a:t>
            </a:r>
            <a:r>
              <a:rPr lang="en-US" sz="1650">
                <a:ea typeface="+mn-lt"/>
                <a:cs typeface="+mn-lt"/>
              </a:rPr>
              <a:t> uptake make access easier, reduce discrimination, and align with user preferences.</a:t>
            </a:r>
            <a:endParaRPr lang="en-US" sz="1650">
              <a:ea typeface="Verdana"/>
            </a:endParaRPr>
          </a:p>
          <a:p>
            <a:pPr marL="342900" indent="-342900">
              <a:buClr>
                <a:schemeClr val="tx1"/>
              </a:buClr>
              <a:buFont typeface="Arial" panose="020B0604020202020204" pitchFamily="34" charset="0"/>
              <a:buChar char="•"/>
            </a:pPr>
            <a:r>
              <a:rPr lang="en-GB" sz="1650">
                <a:ea typeface="+mn-lt"/>
                <a:cs typeface="+mn-lt"/>
              </a:rPr>
              <a:t>While individual policies show significant associations with PrEP uptake when analyzed in isolation, they tend to act in </a:t>
            </a:r>
            <a:r>
              <a:rPr lang="en-GB" sz="1650" b="1">
                <a:solidFill>
                  <a:schemeClr val="accent3"/>
                </a:solidFill>
                <a:ea typeface="+mn-lt"/>
                <a:cs typeface="+mn-lt"/>
              </a:rPr>
              <a:t>concert, overlapping or reinforcing one another</a:t>
            </a:r>
            <a:r>
              <a:rPr lang="en-GB" sz="1650">
                <a:ea typeface="+mn-lt"/>
                <a:cs typeface="+mn-lt"/>
              </a:rPr>
              <a:t>, making it difficult to isolate the effect of any one policy. This suggests that </a:t>
            </a:r>
            <a:r>
              <a:rPr lang="en-GB" sz="1650" b="1">
                <a:solidFill>
                  <a:schemeClr val="accent3"/>
                </a:solidFill>
                <a:ea typeface="+mn-lt"/>
                <a:cs typeface="+mn-lt"/>
              </a:rPr>
              <a:t>both individual policies and overall policy environments,</a:t>
            </a:r>
            <a:r>
              <a:rPr lang="en-GB" sz="1650">
                <a:ea typeface="+mn-lt"/>
                <a:cs typeface="+mn-lt"/>
              </a:rPr>
              <a:t> rather than any single measure, plays a critical role in enabling PrEP uptake.</a:t>
            </a:r>
            <a:endParaRPr lang="en-US" sz="1650">
              <a:ea typeface="Verdana"/>
            </a:endParaRPr>
          </a:p>
          <a:p>
            <a:pPr marL="342900" indent="-342900">
              <a:buClr>
                <a:schemeClr val="tx1"/>
              </a:buClr>
              <a:buFont typeface="Arial" panose="020B0604020202020204" pitchFamily="34" charset="0"/>
              <a:buChar char="•"/>
            </a:pPr>
            <a:r>
              <a:rPr lang="en-US" sz="1650">
                <a:ea typeface="+mn-lt"/>
                <a:cs typeface="+mn-lt"/>
              </a:rPr>
              <a:t>Differences in policies that significantly enable PrEP uptake at global and regional levels imply that </a:t>
            </a:r>
            <a:r>
              <a:rPr lang="en-US" sz="1650" b="1">
                <a:solidFill>
                  <a:schemeClr val="accent3"/>
                </a:solidFill>
                <a:ea typeface="+mn-lt"/>
                <a:cs typeface="+mn-lt"/>
              </a:rPr>
              <a:t>context affects which policies should be implemented</a:t>
            </a:r>
            <a:r>
              <a:rPr lang="en-US" sz="1650">
                <a:ea typeface="+mn-lt"/>
                <a:cs typeface="+mn-lt"/>
              </a:rPr>
              <a:t>.</a:t>
            </a:r>
          </a:p>
          <a:p>
            <a:pPr marL="342900" indent="-342900">
              <a:buClr>
                <a:schemeClr val="tx1"/>
              </a:buClr>
              <a:buFont typeface="Arial" panose="020B0604020202020204" pitchFamily="34" charset="0"/>
              <a:buChar char="•"/>
            </a:pPr>
            <a:r>
              <a:rPr lang="en-US" sz="1650" b="1">
                <a:solidFill>
                  <a:schemeClr val="accent3"/>
                </a:solidFill>
                <a:ea typeface="+mn-lt"/>
                <a:cs typeface="+mn-lt"/>
              </a:rPr>
              <a:t>Regional analyses are necessary</a:t>
            </a:r>
            <a:r>
              <a:rPr lang="en-US" sz="1650">
                <a:ea typeface="+mn-lt"/>
                <a:cs typeface="+mn-lt"/>
              </a:rPr>
              <a:t> to understand systemic policy gaps that hinder PrEP access and uptake.</a:t>
            </a:r>
          </a:p>
          <a:p>
            <a:pPr marL="342900" indent="-342900">
              <a:buClr>
                <a:schemeClr val="tx1"/>
              </a:buClr>
              <a:buFont typeface="Arial" panose="020B0604020202020204" pitchFamily="34" charset="0"/>
              <a:buChar char="•"/>
            </a:pPr>
            <a:r>
              <a:rPr lang="en-US" sz="1650">
                <a:ea typeface="+mn-lt"/>
                <a:cs typeface="+mn-lt"/>
              </a:rPr>
              <a:t>Future analyses and policies should be adapted to incorporate </a:t>
            </a:r>
            <a:r>
              <a:rPr lang="en-US" sz="1650" b="1">
                <a:solidFill>
                  <a:schemeClr val="accent3"/>
                </a:solidFill>
                <a:ea typeface="+mn-lt"/>
                <a:cs typeface="+mn-lt"/>
              </a:rPr>
              <a:t>long-acting PrEP and MPT products</a:t>
            </a:r>
            <a:r>
              <a:rPr lang="en-US" sz="1650">
                <a:ea typeface="+mn-lt"/>
                <a:cs typeface="+mn-lt"/>
              </a:rPr>
              <a:t>.</a:t>
            </a:r>
          </a:p>
        </p:txBody>
      </p:sp>
      <p:sp>
        <p:nvSpPr>
          <p:cNvPr id="3" name="Title 2">
            <a:extLst>
              <a:ext uri="{FF2B5EF4-FFF2-40B4-BE49-F238E27FC236}">
                <a16:creationId xmlns:a16="http://schemas.microsoft.com/office/drawing/2014/main" id="{6923DE0B-FBBA-E8B5-D509-BFF5C934960D}"/>
              </a:ext>
            </a:extLst>
          </p:cNvPr>
          <p:cNvSpPr>
            <a:spLocks noGrp="1"/>
          </p:cNvSpPr>
          <p:nvPr>
            <p:ph type="title"/>
          </p:nvPr>
        </p:nvSpPr>
        <p:spPr>
          <a:xfrm>
            <a:off x="3832373" y="385907"/>
            <a:ext cx="7632700" cy="1223964"/>
          </a:xfrm>
        </p:spPr>
        <p:txBody>
          <a:bodyPr/>
          <a:lstStyle/>
          <a:p>
            <a:r>
              <a:rPr lang="en-US"/>
              <a:t>Conclusions</a:t>
            </a:r>
            <a:endParaRPr lang="en-GB"/>
          </a:p>
        </p:txBody>
      </p:sp>
    </p:spTree>
    <p:extLst>
      <p:ext uri="{BB962C8B-B14F-4D97-AF65-F5344CB8AC3E}">
        <p14:creationId xmlns:p14="http://schemas.microsoft.com/office/powerpoint/2010/main" val="1092701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EBFDA2A-8A2E-6EDF-73C2-B3CC1EB170D7}"/>
              </a:ext>
            </a:extLst>
          </p:cNvPr>
          <p:cNvSpPr>
            <a:spLocks noGrp="1"/>
          </p:cNvSpPr>
          <p:nvPr>
            <p:ph type="body" sz="quarter" idx="13"/>
          </p:nvPr>
        </p:nvSpPr>
        <p:spPr>
          <a:xfrm>
            <a:off x="442914" y="3256767"/>
            <a:ext cx="7468633" cy="2944008"/>
          </a:xfrm>
        </p:spPr>
        <p:txBody>
          <a:bodyPr/>
          <a:lstStyle/>
          <a:p>
            <a:r>
              <a:rPr lang="en-US"/>
              <a:t>Thank you to Catherine Verde Hashim, Kate Segal, Mitchell Warren, and Wawira Nyagah of AVAC for co-authoring and supporting this research. ​</a:t>
            </a:r>
            <a:endParaRPr lang="en-US">
              <a:ea typeface="Verdana"/>
            </a:endParaRPr>
          </a:p>
        </p:txBody>
      </p:sp>
      <p:sp>
        <p:nvSpPr>
          <p:cNvPr id="6" name="Title 5">
            <a:extLst>
              <a:ext uri="{FF2B5EF4-FFF2-40B4-BE49-F238E27FC236}">
                <a16:creationId xmlns:a16="http://schemas.microsoft.com/office/drawing/2014/main" id="{0287CA5C-FE52-8562-656B-67C4AC8DB164}"/>
              </a:ext>
            </a:extLst>
          </p:cNvPr>
          <p:cNvSpPr>
            <a:spLocks noGrp="1"/>
          </p:cNvSpPr>
          <p:nvPr>
            <p:ph type="title"/>
          </p:nvPr>
        </p:nvSpPr>
        <p:spPr>
          <a:xfrm>
            <a:off x="442913" y="1665294"/>
            <a:ext cx="7468632" cy="1428641"/>
          </a:xfrm>
        </p:spPr>
        <p:txBody>
          <a:bodyPr/>
          <a:lstStyle/>
          <a:p>
            <a:r>
              <a:rPr lang="en-US"/>
              <a:t>Acknowledgements</a:t>
            </a:r>
            <a:endParaRPr lang="en-GB"/>
          </a:p>
        </p:txBody>
      </p:sp>
    </p:spTree>
    <p:extLst>
      <p:ext uri="{BB962C8B-B14F-4D97-AF65-F5344CB8AC3E}">
        <p14:creationId xmlns:p14="http://schemas.microsoft.com/office/powerpoint/2010/main" val="4095415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2">
            <a:extLst>
              <a:ext uri="{FF2B5EF4-FFF2-40B4-BE49-F238E27FC236}">
                <a16:creationId xmlns:a16="http://schemas.microsoft.com/office/drawing/2014/main" id="{4E5FFE6B-D131-D786-03AC-701185BB5B74}"/>
              </a:ext>
            </a:extLst>
          </p:cNvPr>
          <p:cNvSpPr>
            <a:spLocks noGrp="1"/>
          </p:cNvSpPr>
          <p:nvPr>
            <p:ph sz="quarter" idx="13"/>
          </p:nvPr>
        </p:nvSpPr>
        <p:spPr>
          <a:xfrm>
            <a:off x="3954260" y="1210342"/>
            <a:ext cx="7958487" cy="5517010"/>
          </a:xfrm>
        </p:spPr>
        <p:txBody>
          <a:bodyPr vert="horz" lIns="0" tIns="0" rIns="0" bIns="0" rtlCol="0" anchor="t">
            <a:normAutofit fontScale="70000" lnSpcReduction="20000"/>
          </a:bodyPr>
          <a:lstStyle/>
          <a:p>
            <a:pPr>
              <a:lnSpc>
                <a:spcPct val="120000"/>
              </a:lnSpc>
              <a:spcBef>
                <a:spcPts val="0"/>
              </a:spcBef>
              <a:spcAft>
                <a:spcPts val="600"/>
              </a:spcAft>
            </a:pPr>
            <a:r>
              <a:rPr lang="en-GB" sz="2300" b="1" noProof="0">
                <a:solidFill>
                  <a:schemeClr val="tx2"/>
                </a:solidFill>
              </a:rPr>
              <a:t>What is your main question?</a:t>
            </a:r>
            <a:endParaRPr lang="en-US" sz="2300">
              <a:solidFill>
                <a:schemeClr val="tx2"/>
              </a:solidFill>
              <a:ea typeface="Verdana"/>
            </a:endParaRPr>
          </a:p>
          <a:p>
            <a:pPr>
              <a:lnSpc>
                <a:spcPct val="120000"/>
              </a:lnSpc>
              <a:spcBef>
                <a:spcPts val="0"/>
              </a:spcBef>
              <a:spcAft>
                <a:spcPts val="1200"/>
              </a:spcAft>
            </a:pPr>
            <a:r>
              <a:rPr lang="en-GB" sz="2300"/>
              <a:t>What global policies related to HIV testing and prevention, structural changes, and health systems enable PrEP uptake and the expansion of options?</a:t>
            </a:r>
            <a:endParaRPr lang="en-GB" sz="2300">
              <a:ea typeface="Verdana"/>
            </a:endParaRPr>
          </a:p>
          <a:p>
            <a:pPr>
              <a:lnSpc>
                <a:spcPct val="120000"/>
              </a:lnSpc>
              <a:spcBef>
                <a:spcPts val="0"/>
              </a:spcBef>
              <a:spcAft>
                <a:spcPts val="600"/>
              </a:spcAft>
            </a:pPr>
            <a:r>
              <a:rPr lang="en-GB" sz="2300" b="1">
                <a:solidFill>
                  <a:schemeClr val="tx2"/>
                </a:solidFill>
              </a:rPr>
              <a:t>What</a:t>
            </a:r>
            <a:r>
              <a:rPr lang="en-GB" sz="2300" b="1" noProof="0">
                <a:solidFill>
                  <a:schemeClr val="tx2"/>
                </a:solidFill>
              </a:rPr>
              <a:t> did you find?</a:t>
            </a:r>
            <a:endParaRPr lang="en-GB" sz="2300">
              <a:solidFill>
                <a:schemeClr val="tx2"/>
              </a:solidFill>
              <a:ea typeface="+mn-lt"/>
              <a:cs typeface="+mn-lt"/>
            </a:endParaRPr>
          </a:p>
          <a:p>
            <a:pPr marL="342900" indent="-342900">
              <a:lnSpc>
                <a:spcPct val="120000"/>
              </a:lnSpc>
              <a:spcBef>
                <a:spcPts val="0"/>
              </a:spcBef>
              <a:spcAft>
                <a:spcPts val="600"/>
              </a:spcAft>
              <a:buFont typeface="Arial" panose="02070309020205020404" pitchFamily="49" charset="0"/>
              <a:buChar char="•"/>
            </a:pPr>
            <a:r>
              <a:rPr lang="en-GB" sz="2300">
                <a:ea typeface="+mn-lt"/>
                <a:cs typeface="+mn-lt"/>
              </a:rPr>
              <a:t>Policies on non-criminalization of same-sex sex and HIV exposure, task shifting, self-testing, prohibition of compulsory testing, and lifting age restrictions on testing and treatment associated with high PrEP uptake.</a:t>
            </a:r>
          </a:p>
          <a:p>
            <a:pPr marL="342900" indent="-342900">
              <a:lnSpc>
                <a:spcPct val="120000"/>
              </a:lnSpc>
              <a:spcBef>
                <a:spcPts val="0"/>
              </a:spcBef>
              <a:spcAft>
                <a:spcPts val="600"/>
              </a:spcAft>
              <a:buFont typeface="Arial" panose="02070309020205020404" pitchFamily="49" charset="0"/>
              <a:buChar char="•"/>
            </a:pPr>
            <a:r>
              <a:rPr lang="en-GB" sz="2300">
                <a:ea typeface="+mn-lt"/>
                <a:cs typeface="Times New Roman"/>
              </a:rPr>
              <a:t>Both</a:t>
            </a:r>
            <a:r>
              <a:rPr lang="en-GB" sz="2300">
                <a:solidFill>
                  <a:srgbClr val="000000"/>
                </a:solidFill>
                <a:latin typeface="Verdana"/>
                <a:ea typeface="Verdana"/>
                <a:cs typeface="Times New Roman"/>
              </a:rPr>
              <a:t> individual policies and policies that act in concert by overlapping or reinforcing one another enable PrEP access &amp; uptake.</a:t>
            </a:r>
          </a:p>
          <a:p>
            <a:pPr marL="342900" indent="-342900">
              <a:lnSpc>
                <a:spcPct val="120000"/>
              </a:lnSpc>
              <a:spcBef>
                <a:spcPts val="0"/>
              </a:spcBef>
              <a:spcAft>
                <a:spcPts val="600"/>
              </a:spcAft>
              <a:buFont typeface="Arial" panose="02070309020205020404" pitchFamily="49" charset="0"/>
              <a:buChar char="•"/>
            </a:pPr>
            <a:r>
              <a:rPr lang="en-GB" sz="2300">
                <a:solidFill>
                  <a:srgbClr val="000000"/>
                </a:solidFill>
                <a:latin typeface="Verdana"/>
                <a:ea typeface="Verdana"/>
                <a:cs typeface="Times New Roman"/>
              </a:rPr>
              <a:t>Context matters: policies that significantly enable PrEP uptake differ by region.</a:t>
            </a:r>
            <a:endParaRPr lang="en-GB" sz="2300">
              <a:solidFill>
                <a:srgbClr val="000000"/>
              </a:solidFill>
              <a:ea typeface="Verdana"/>
              <a:cs typeface="Times New Roman"/>
            </a:endParaRPr>
          </a:p>
          <a:p>
            <a:pPr marL="342900" indent="-342900">
              <a:lnSpc>
                <a:spcPct val="120000"/>
              </a:lnSpc>
              <a:spcBef>
                <a:spcPts val="0"/>
              </a:spcBef>
              <a:spcAft>
                <a:spcPts val="1200"/>
              </a:spcAft>
              <a:buFont typeface="Arial" panose="02070309020205020404" pitchFamily="49" charset="0"/>
              <a:buChar char="•"/>
            </a:pPr>
            <a:r>
              <a:rPr lang="en-GB" sz="2300">
                <a:solidFill>
                  <a:srgbClr val="000000"/>
                </a:solidFill>
                <a:ea typeface="Verdana"/>
              </a:rPr>
              <a:t>Policies that make PrEP access easier associated with higher uptake. </a:t>
            </a:r>
            <a:endParaRPr lang="en-GB">
              <a:ea typeface="Verdana"/>
            </a:endParaRPr>
          </a:p>
          <a:p>
            <a:pPr>
              <a:lnSpc>
                <a:spcPct val="120000"/>
              </a:lnSpc>
              <a:spcBef>
                <a:spcPts val="0"/>
              </a:spcBef>
              <a:spcAft>
                <a:spcPts val="600"/>
              </a:spcAft>
            </a:pPr>
            <a:r>
              <a:rPr lang="en-GB" sz="2300" b="1" noProof="0">
                <a:solidFill>
                  <a:schemeClr val="tx2"/>
                </a:solidFill>
              </a:rPr>
              <a:t>Why is it important?</a:t>
            </a:r>
            <a:endParaRPr lang="en-GB" sz="2300" b="1">
              <a:solidFill>
                <a:schemeClr val="tx2"/>
              </a:solidFill>
              <a:ea typeface="Verdana"/>
            </a:endParaRPr>
          </a:p>
          <a:p>
            <a:pPr>
              <a:lnSpc>
                <a:spcPct val="120000"/>
              </a:lnSpc>
              <a:spcBef>
                <a:spcPts val="0"/>
              </a:spcBef>
              <a:spcAft>
                <a:spcPts val="600"/>
              </a:spcAft>
            </a:pPr>
            <a:r>
              <a:rPr lang="en-GB" sz="2300">
                <a:ea typeface="Verdana"/>
              </a:rPr>
              <a:t>Oral PrEP is at varying stages of scale-up globally, while longer-acting PrEP products and multi-purpose prevention technologies (MPTs) are slowly rolling out in limited supplies. This analysis sheds light on how to leverage policies to efficiently drive access and maximize public health impact.</a:t>
            </a:r>
          </a:p>
        </p:txBody>
      </p:sp>
      <p:sp>
        <p:nvSpPr>
          <p:cNvPr id="16" name="Title 11">
            <a:extLst>
              <a:ext uri="{FF2B5EF4-FFF2-40B4-BE49-F238E27FC236}">
                <a16:creationId xmlns:a16="http://schemas.microsoft.com/office/drawing/2014/main" id="{D8B8B53B-6312-1D9A-37B0-FF76CC23E61D}"/>
              </a:ext>
            </a:extLst>
          </p:cNvPr>
          <p:cNvSpPr>
            <a:spLocks noGrp="1"/>
          </p:cNvSpPr>
          <p:nvPr>
            <p:ph type="title"/>
          </p:nvPr>
        </p:nvSpPr>
        <p:spPr>
          <a:xfrm>
            <a:off x="3954263" y="360261"/>
            <a:ext cx="7632700" cy="1223964"/>
          </a:xfrm>
        </p:spPr>
        <p:txBody>
          <a:bodyPr>
            <a:normAutofit/>
          </a:bodyPr>
          <a:lstStyle/>
          <a:p>
            <a:r>
              <a:rPr lang="en-GB"/>
              <a:t>Summary</a:t>
            </a:r>
          </a:p>
        </p:txBody>
      </p:sp>
    </p:spTree>
    <p:extLst>
      <p:ext uri="{BB962C8B-B14F-4D97-AF65-F5344CB8AC3E}">
        <p14:creationId xmlns:p14="http://schemas.microsoft.com/office/powerpoint/2010/main" val="71722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270385" y="324165"/>
            <a:ext cx="8891914" cy="661520"/>
          </a:xfrm>
        </p:spPr>
        <p:txBody>
          <a:bodyPr>
            <a:normAutofit/>
          </a:bodyPr>
          <a:lstStyle/>
          <a:p>
            <a:r>
              <a:rPr lang="en-US"/>
              <a:t>M</a:t>
            </a:r>
            <a:r>
              <a:rPr lang="en-GB"/>
              <a:t>ethodology</a:t>
            </a:r>
            <a:endParaRPr lang="en-GB" noProof="0"/>
          </a:p>
        </p:txBody>
      </p:sp>
      <p:sp>
        <p:nvSpPr>
          <p:cNvPr id="3" name="Content Placeholder 2">
            <a:extLst>
              <a:ext uri="{FF2B5EF4-FFF2-40B4-BE49-F238E27FC236}">
                <a16:creationId xmlns:a16="http://schemas.microsoft.com/office/drawing/2014/main" id="{EEBEBCFC-4907-6648-87B8-5CEE435505BA}"/>
              </a:ext>
            </a:extLst>
          </p:cNvPr>
          <p:cNvSpPr>
            <a:spLocks noGrp="1"/>
          </p:cNvSpPr>
          <p:nvPr>
            <p:ph sz="quarter" idx="4294967295"/>
          </p:nvPr>
        </p:nvSpPr>
        <p:spPr>
          <a:xfrm>
            <a:off x="265982" y="1215722"/>
            <a:ext cx="7497711" cy="5225065"/>
          </a:xfrm>
        </p:spPr>
        <p:txBody>
          <a:bodyPr vert="horz" lIns="0" tIns="0" rIns="0" bIns="0" rtlCol="0" anchor="t">
            <a:noAutofit/>
          </a:bodyPr>
          <a:lstStyle/>
          <a:p>
            <a:pPr marL="0" indent="0">
              <a:buNone/>
            </a:pPr>
            <a:r>
              <a:rPr lang="en-GB" sz="1700" b="1">
                <a:ea typeface="Verdana"/>
              </a:rPr>
              <a:t>Data Collection</a:t>
            </a:r>
            <a:endParaRPr lang="en-US" sz="1700">
              <a:ea typeface="Verdana"/>
            </a:endParaRPr>
          </a:p>
          <a:p>
            <a:pPr lvl="1">
              <a:buFont typeface="Courier New" panose="020B0604020202020204" pitchFamily="34" charset="0"/>
              <a:buChar char="o"/>
            </a:pPr>
            <a:r>
              <a:rPr lang="en-GB" sz="1700">
                <a:latin typeface="Verdana"/>
                <a:ea typeface="Verdana"/>
              </a:rPr>
              <a:t>Data on </a:t>
            </a:r>
            <a:r>
              <a:rPr lang="en-GB" sz="1700" b="1">
                <a:solidFill>
                  <a:schemeClr val="tx2"/>
                </a:solidFill>
                <a:latin typeface="Verdana"/>
                <a:ea typeface="Verdana"/>
              </a:rPr>
              <a:t>cumulative PrEP initiations </a:t>
            </a:r>
            <a:r>
              <a:rPr lang="en-GB" sz="1700">
                <a:latin typeface="Verdana"/>
                <a:ea typeface="Verdana"/>
              </a:rPr>
              <a:t>for 139 countries, as of Sept. 2024, used from AVAC’s </a:t>
            </a:r>
            <a:r>
              <a:rPr lang="en-GB" sz="1700">
                <a:latin typeface="Verdana"/>
                <a:ea typeface="Verdana"/>
                <a:hlinkClick r:id="rId3"/>
              </a:rPr>
              <a:t>Global PrEP Tracker</a:t>
            </a:r>
            <a:r>
              <a:rPr lang="en-GB" sz="1700">
                <a:latin typeface="Verdana"/>
                <a:ea typeface="Verdana"/>
              </a:rPr>
              <a:t> </a:t>
            </a:r>
          </a:p>
          <a:p>
            <a:pPr lvl="1">
              <a:buFont typeface="Courier New" panose="020B0604020202020204" pitchFamily="34" charset="0"/>
              <a:buChar char="o"/>
            </a:pPr>
            <a:r>
              <a:rPr lang="en-GB" sz="1700">
                <a:latin typeface="Verdana"/>
                <a:ea typeface="Verdana"/>
              </a:rPr>
              <a:t>Data on </a:t>
            </a:r>
            <a:r>
              <a:rPr lang="en-GB" sz="1700">
                <a:solidFill>
                  <a:srgbClr val="000000"/>
                </a:solidFill>
                <a:latin typeface="Verdana"/>
                <a:ea typeface="Verdana"/>
              </a:rPr>
              <a:t>the </a:t>
            </a:r>
            <a:r>
              <a:rPr lang="en-GB" sz="1700" b="1">
                <a:solidFill>
                  <a:schemeClr val="tx2"/>
                </a:solidFill>
                <a:latin typeface="Verdana"/>
                <a:ea typeface="Verdana"/>
              </a:rPr>
              <a:t>status of 54 policies</a:t>
            </a:r>
            <a:r>
              <a:rPr lang="en-GB" sz="1700">
                <a:latin typeface="Verdana"/>
                <a:ea typeface="Verdana"/>
              </a:rPr>
              <a:t> related to HIV testing &amp; prevention, structural changes, and health systems across 139 countries, as of Jul. 2024, collected from </a:t>
            </a:r>
            <a:r>
              <a:rPr lang="en-GB" sz="1700">
                <a:latin typeface="Verdana"/>
                <a:ea typeface="Verdana"/>
                <a:hlinkClick r:id="rId4"/>
              </a:rPr>
              <a:t>HIV Policy Lab</a:t>
            </a:r>
            <a:endParaRPr lang="en-GB" sz="1700">
              <a:latin typeface="Verdana"/>
              <a:ea typeface="Verdana"/>
            </a:endParaRPr>
          </a:p>
          <a:p>
            <a:pPr marL="0" indent="0">
              <a:buNone/>
            </a:pPr>
            <a:r>
              <a:rPr lang="en-GB" sz="1700" b="1">
                <a:latin typeface="Verdana"/>
                <a:ea typeface="Verdana"/>
              </a:rPr>
              <a:t>Analyses</a:t>
            </a:r>
          </a:p>
          <a:p>
            <a:pPr lvl="1">
              <a:buClr>
                <a:schemeClr val="tx1"/>
              </a:buClr>
              <a:buFont typeface="Courier New" panose="020B0604020202020204" pitchFamily="34" charset="0"/>
              <a:buChar char="o"/>
            </a:pPr>
            <a:r>
              <a:rPr lang="en-GB" sz="1700" b="1">
                <a:solidFill>
                  <a:schemeClr val="accent3"/>
                </a:solidFill>
                <a:latin typeface="Verdana"/>
                <a:ea typeface="Verdana"/>
              </a:rPr>
              <a:t>Multiple and individual regressions</a:t>
            </a:r>
            <a:r>
              <a:rPr lang="en-GB" sz="1700">
                <a:latin typeface="Verdana"/>
                <a:ea typeface="Verdana"/>
              </a:rPr>
              <a:t>, using RStudio, assessed significance of policies altogether and individually (p=0.05)</a:t>
            </a:r>
          </a:p>
          <a:p>
            <a:pPr lvl="1">
              <a:buFont typeface="Courier New" panose="020B0604020202020204" pitchFamily="34" charset="0"/>
              <a:buChar char="o"/>
            </a:pPr>
            <a:r>
              <a:rPr lang="en-GB" sz="1700">
                <a:latin typeface="Verdana"/>
                <a:ea typeface="Verdana"/>
              </a:rPr>
              <a:t>Separate analysis done for </a:t>
            </a:r>
            <a:r>
              <a:rPr lang="en-GB" sz="1700" b="1">
                <a:solidFill>
                  <a:schemeClr val="accent3"/>
                </a:solidFill>
                <a:latin typeface="Verdana"/>
                <a:ea typeface="Verdana"/>
              </a:rPr>
              <a:t>33 African countries</a:t>
            </a:r>
          </a:p>
          <a:p>
            <a:pPr lvl="1">
              <a:buClr>
                <a:schemeClr val="tx1"/>
              </a:buClr>
              <a:buFont typeface="Courier New" panose="020B0604020202020204" pitchFamily="34" charset="0"/>
              <a:buChar char="o"/>
            </a:pPr>
            <a:r>
              <a:rPr lang="en-GB" sz="1700" b="1">
                <a:solidFill>
                  <a:schemeClr val="accent3"/>
                </a:solidFill>
                <a:latin typeface="Verdana"/>
                <a:ea typeface="Verdana"/>
              </a:rPr>
              <a:t>Correlations</a:t>
            </a:r>
            <a:r>
              <a:rPr lang="en-GB" sz="1700">
                <a:latin typeface="Verdana"/>
                <a:ea typeface="Verdana"/>
              </a:rPr>
              <a:t>, using the Pearson coefficient, and </a:t>
            </a:r>
            <a:r>
              <a:rPr lang="en-GB" sz="1700" b="1">
                <a:solidFill>
                  <a:schemeClr val="accent3"/>
                </a:solidFill>
                <a:latin typeface="Verdana"/>
                <a:ea typeface="Verdana"/>
              </a:rPr>
              <a:t>variance inflation factors (VIFs) </a:t>
            </a:r>
            <a:r>
              <a:rPr lang="en-GB" sz="1700">
                <a:latin typeface="Verdana"/>
                <a:ea typeface="Verdana"/>
              </a:rPr>
              <a:t>of independent variables calculated to assess which policies are multicollinear (working together)</a:t>
            </a:r>
          </a:p>
          <a:p>
            <a:pPr lvl="1">
              <a:buClr>
                <a:schemeClr val="tx1"/>
              </a:buClr>
              <a:buFont typeface="Courier New" panose="020B0604020202020204" pitchFamily="34" charset="0"/>
              <a:buChar char="o"/>
            </a:pPr>
            <a:r>
              <a:rPr lang="en-GB" sz="1700" b="1">
                <a:solidFill>
                  <a:schemeClr val="accent3"/>
                </a:solidFill>
                <a:latin typeface="Verdana"/>
                <a:ea typeface="Verdana"/>
              </a:rPr>
              <a:t>Ridge regression analysis</a:t>
            </a:r>
            <a:r>
              <a:rPr lang="en-GB" sz="1700">
                <a:latin typeface="Verdana"/>
                <a:ea typeface="Verdana"/>
              </a:rPr>
              <a:t> assessed if multicollinear variables should be eliminated from the model to remove confounding in multiple regressions.</a:t>
            </a:r>
          </a:p>
        </p:txBody>
      </p:sp>
      <p:pic>
        <p:nvPicPr>
          <p:cNvPr id="4" name="Picture 3" descr="A screenshot of a computer screen&#10;&#10;AI-generated content may be incorrect.">
            <a:extLst>
              <a:ext uri="{FF2B5EF4-FFF2-40B4-BE49-F238E27FC236}">
                <a16:creationId xmlns:a16="http://schemas.microsoft.com/office/drawing/2014/main" id="{EEEA2A21-6E52-BCFD-CFC8-36253842FC89}"/>
              </a:ext>
            </a:extLst>
          </p:cNvPr>
          <p:cNvPicPr>
            <a:picLocks noChangeAspect="1"/>
          </p:cNvPicPr>
          <p:nvPr/>
        </p:nvPicPr>
        <p:blipFill>
          <a:blip r:embed="rId5"/>
          <a:stretch>
            <a:fillRect/>
          </a:stretch>
        </p:blipFill>
        <p:spPr>
          <a:xfrm>
            <a:off x="7941909" y="1404056"/>
            <a:ext cx="3949349" cy="2264834"/>
          </a:xfrm>
          <a:prstGeom prst="rect">
            <a:avLst/>
          </a:prstGeom>
        </p:spPr>
      </p:pic>
      <p:pic>
        <p:nvPicPr>
          <p:cNvPr id="5" name="Picture 4" descr="A map of the world&#10;&#10;AI-generated content may be incorrect.">
            <a:extLst>
              <a:ext uri="{FF2B5EF4-FFF2-40B4-BE49-F238E27FC236}">
                <a16:creationId xmlns:a16="http://schemas.microsoft.com/office/drawing/2014/main" id="{E76F3DDE-D626-F4B7-39A2-3584586ED112}"/>
              </a:ext>
            </a:extLst>
          </p:cNvPr>
          <p:cNvPicPr>
            <a:picLocks noChangeAspect="1"/>
          </p:cNvPicPr>
          <p:nvPr/>
        </p:nvPicPr>
        <p:blipFill>
          <a:blip r:embed="rId6"/>
          <a:stretch>
            <a:fillRect/>
          </a:stretch>
        </p:blipFill>
        <p:spPr>
          <a:xfrm>
            <a:off x="7940624" y="4007554"/>
            <a:ext cx="3937806" cy="2243668"/>
          </a:xfrm>
          <a:prstGeom prst="rect">
            <a:avLst/>
          </a:prstGeom>
        </p:spPr>
      </p:pic>
      <p:sp>
        <p:nvSpPr>
          <p:cNvPr id="6" name="TextBox 5">
            <a:extLst>
              <a:ext uri="{FF2B5EF4-FFF2-40B4-BE49-F238E27FC236}">
                <a16:creationId xmlns:a16="http://schemas.microsoft.com/office/drawing/2014/main" id="{BDBD2B19-52F8-2206-3494-D0697D18D818}"/>
              </a:ext>
            </a:extLst>
          </p:cNvPr>
          <p:cNvSpPr txBox="1"/>
          <p:nvPr/>
        </p:nvSpPr>
        <p:spPr>
          <a:xfrm>
            <a:off x="8099777" y="3715054"/>
            <a:ext cx="3711222" cy="27699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200" i="1">
                <a:ea typeface="Verdana"/>
              </a:rPr>
              <a:t>Global PrEP Tracker</a:t>
            </a:r>
            <a:endParaRPr lang="en-US" sz="1200" i="1"/>
          </a:p>
        </p:txBody>
      </p:sp>
      <p:sp>
        <p:nvSpPr>
          <p:cNvPr id="7" name="TextBox 6">
            <a:extLst>
              <a:ext uri="{FF2B5EF4-FFF2-40B4-BE49-F238E27FC236}">
                <a16:creationId xmlns:a16="http://schemas.microsoft.com/office/drawing/2014/main" id="{E6A051F6-351B-D7DB-5FCF-0883EF988245}"/>
              </a:ext>
            </a:extLst>
          </p:cNvPr>
          <p:cNvSpPr txBox="1"/>
          <p:nvPr/>
        </p:nvSpPr>
        <p:spPr>
          <a:xfrm>
            <a:off x="8099777" y="6297387"/>
            <a:ext cx="3711222" cy="27699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200" i="1">
                <a:ea typeface="Verdana"/>
              </a:rPr>
              <a:t>HIV Policy Lab</a:t>
            </a:r>
            <a:endParaRPr lang="en-US"/>
          </a:p>
        </p:txBody>
      </p:sp>
    </p:spTree>
    <p:extLst>
      <p:ext uri="{BB962C8B-B14F-4D97-AF65-F5344CB8AC3E}">
        <p14:creationId xmlns:p14="http://schemas.microsoft.com/office/powerpoint/2010/main" val="269481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39CD2-E712-5AEB-3551-88347CB900B4}"/>
              </a:ext>
            </a:extLst>
          </p:cNvPr>
          <p:cNvSpPr>
            <a:spLocks noGrp="1"/>
          </p:cNvSpPr>
          <p:nvPr>
            <p:ph type="title"/>
          </p:nvPr>
        </p:nvSpPr>
        <p:spPr>
          <a:xfrm>
            <a:off x="402381" y="327836"/>
            <a:ext cx="11389580" cy="701853"/>
          </a:xfrm>
        </p:spPr>
        <p:txBody>
          <a:bodyPr/>
          <a:lstStyle/>
          <a:p>
            <a:r>
              <a:rPr lang="en-US">
                <a:ea typeface="Verdana Bold"/>
              </a:rPr>
              <a:t>Countries Analyzed</a:t>
            </a:r>
          </a:p>
        </p:txBody>
      </p:sp>
      <p:pic>
        <p:nvPicPr>
          <p:cNvPr id="3" name="Picture 2" descr="A map of the world&#10;&#10;AI-generated content may be incorrect.">
            <a:extLst>
              <a:ext uri="{FF2B5EF4-FFF2-40B4-BE49-F238E27FC236}">
                <a16:creationId xmlns:a16="http://schemas.microsoft.com/office/drawing/2014/main" id="{9DAF94AA-CB37-7F29-11DA-90CDEE0FFB04}"/>
              </a:ext>
            </a:extLst>
          </p:cNvPr>
          <p:cNvPicPr>
            <a:picLocks noChangeAspect="1"/>
          </p:cNvPicPr>
          <p:nvPr/>
        </p:nvPicPr>
        <p:blipFill>
          <a:blip r:embed="rId3"/>
          <a:srcRect r="3842" b="11558"/>
          <a:stretch>
            <a:fillRect/>
          </a:stretch>
        </p:blipFill>
        <p:spPr>
          <a:xfrm>
            <a:off x="-17072" y="1032957"/>
            <a:ext cx="12211189" cy="5821546"/>
          </a:xfrm>
          <a:prstGeom prst="rect">
            <a:avLst/>
          </a:prstGeom>
          <a:ln>
            <a:noFill/>
          </a:ln>
        </p:spPr>
      </p:pic>
      <p:sp>
        <p:nvSpPr>
          <p:cNvPr id="5" name="TextBox 4">
            <a:extLst>
              <a:ext uri="{FF2B5EF4-FFF2-40B4-BE49-F238E27FC236}">
                <a16:creationId xmlns:a16="http://schemas.microsoft.com/office/drawing/2014/main" id="{0865D7B4-BA29-A264-BEB0-19D5749550AF}"/>
              </a:ext>
            </a:extLst>
          </p:cNvPr>
          <p:cNvSpPr txBox="1"/>
          <p:nvPr/>
        </p:nvSpPr>
        <p:spPr>
          <a:xfrm>
            <a:off x="209190" y="5329835"/>
            <a:ext cx="3868437" cy="120032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Verdana"/>
              </a:rPr>
              <a:t>The Africa region was separately analyzed due to its unique context and high HIV burden. </a:t>
            </a:r>
          </a:p>
        </p:txBody>
      </p:sp>
    </p:spTree>
    <p:extLst>
      <p:ext uri="{BB962C8B-B14F-4D97-AF65-F5344CB8AC3E}">
        <p14:creationId xmlns:p14="http://schemas.microsoft.com/office/powerpoint/2010/main" val="1621358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A41D9-BBBA-843B-5EF1-070C6F9081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895B7A-3A70-0FAF-932F-E18F4F6B36FE}"/>
              </a:ext>
            </a:extLst>
          </p:cNvPr>
          <p:cNvSpPr>
            <a:spLocks noGrp="1"/>
          </p:cNvSpPr>
          <p:nvPr>
            <p:ph type="title"/>
          </p:nvPr>
        </p:nvSpPr>
        <p:spPr/>
        <p:txBody>
          <a:bodyPr>
            <a:normAutofit/>
          </a:bodyPr>
          <a:lstStyle/>
          <a:p>
            <a:r>
              <a:rPr lang="en-US"/>
              <a:t>Results Overview</a:t>
            </a:r>
            <a:endParaRPr lang="en-GB" noProof="0"/>
          </a:p>
        </p:txBody>
      </p:sp>
      <p:sp>
        <p:nvSpPr>
          <p:cNvPr id="3" name="Content Placeholder 2">
            <a:extLst>
              <a:ext uri="{FF2B5EF4-FFF2-40B4-BE49-F238E27FC236}">
                <a16:creationId xmlns:a16="http://schemas.microsoft.com/office/drawing/2014/main" id="{F7813BE3-B160-42E3-7C20-EC2CE77B3D66}"/>
              </a:ext>
            </a:extLst>
          </p:cNvPr>
          <p:cNvSpPr>
            <a:spLocks noGrp="1"/>
          </p:cNvSpPr>
          <p:nvPr>
            <p:ph sz="quarter" idx="4294967295"/>
          </p:nvPr>
        </p:nvSpPr>
        <p:spPr>
          <a:xfrm>
            <a:off x="442913" y="1084568"/>
            <a:ext cx="9615487" cy="5335412"/>
          </a:xfrm>
        </p:spPr>
        <p:txBody>
          <a:bodyPr vert="horz" lIns="0" tIns="0" rIns="0" bIns="0" rtlCol="0" anchor="t">
            <a:normAutofit/>
          </a:bodyPr>
          <a:lstStyle/>
          <a:p>
            <a:pPr marL="0" indent="0">
              <a:buNone/>
            </a:pPr>
            <a:endParaRPr lang="en-GB">
              <a:ea typeface="Verdana"/>
            </a:endParaRPr>
          </a:p>
          <a:p>
            <a:pPr lvl="1">
              <a:buFont typeface="Courier New" panose="020B0604020202020204" pitchFamily="34" charset="0"/>
              <a:buChar char="o"/>
            </a:pPr>
            <a:endParaRPr lang="en-GB">
              <a:ea typeface="Verdana"/>
            </a:endParaRPr>
          </a:p>
          <a:p>
            <a:pPr lvl="1">
              <a:buFont typeface="Courier New" panose="020B0604020202020204" pitchFamily="34" charset="0"/>
              <a:buChar char="o"/>
            </a:pPr>
            <a:endParaRPr lang="en-GB">
              <a:ea typeface="Verdana"/>
            </a:endParaRPr>
          </a:p>
        </p:txBody>
      </p:sp>
      <p:graphicFrame>
        <p:nvGraphicFramePr>
          <p:cNvPr id="4" name="Table 3">
            <a:extLst>
              <a:ext uri="{FF2B5EF4-FFF2-40B4-BE49-F238E27FC236}">
                <a16:creationId xmlns:a16="http://schemas.microsoft.com/office/drawing/2014/main" id="{A0BB9613-2518-12D6-80EF-3A97E4D21E77}"/>
              </a:ext>
            </a:extLst>
          </p:cNvPr>
          <p:cNvGraphicFramePr>
            <a:graphicFrameLocks noGrp="1"/>
          </p:cNvGraphicFramePr>
          <p:nvPr>
            <p:extLst>
              <p:ext uri="{D42A27DB-BD31-4B8C-83A1-F6EECF244321}">
                <p14:modId xmlns:p14="http://schemas.microsoft.com/office/powerpoint/2010/main" val="2115434416"/>
              </p:ext>
            </p:extLst>
          </p:nvPr>
        </p:nvGraphicFramePr>
        <p:xfrm>
          <a:off x="604767" y="1481851"/>
          <a:ext cx="10691829" cy="1651000"/>
        </p:xfrm>
        <a:graphic>
          <a:graphicData uri="http://schemas.openxmlformats.org/drawingml/2006/table">
            <a:tbl>
              <a:tblPr firstRow="1" bandRow="1">
                <a:tableStyleId>{5DA37D80-6434-44D0-A028-1B22A696006F}</a:tableStyleId>
              </a:tblPr>
              <a:tblGrid>
                <a:gridCol w="3563943">
                  <a:extLst>
                    <a:ext uri="{9D8B030D-6E8A-4147-A177-3AD203B41FA5}">
                      <a16:colId xmlns:a16="http://schemas.microsoft.com/office/drawing/2014/main" val="2111614403"/>
                    </a:ext>
                  </a:extLst>
                </a:gridCol>
                <a:gridCol w="3563943">
                  <a:extLst>
                    <a:ext uri="{9D8B030D-6E8A-4147-A177-3AD203B41FA5}">
                      <a16:colId xmlns:a16="http://schemas.microsoft.com/office/drawing/2014/main" val="2128969591"/>
                    </a:ext>
                  </a:extLst>
                </a:gridCol>
                <a:gridCol w="3563943">
                  <a:extLst>
                    <a:ext uri="{9D8B030D-6E8A-4147-A177-3AD203B41FA5}">
                      <a16:colId xmlns:a16="http://schemas.microsoft.com/office/drawing/2014/main" val="266422108"/>
                    </a:ext>
                  </a:extLst>
                </a:gridCol>
              </a:tblGrid>
              <a:tr h="370840">
                <a:tc>
                  <a:txBody>
                    <a:bodyPr/>
                    <a:lstStyle/>
                    <a:p>
                      <a:endParaRPr lang="en-US"/>
                    </a:p>
                  </a:txBody>
                  <a:tcPr/>
                </a:tc>
                <a:tc>
                  <a:txBody>
                    <a:bodyPr/>
                    <a:lstStyle/>
                    <a:p>
                      <a:pPr algn="ctr"/>
                      <a:r>
                        <a:rPr lang="en-US"/>
                        <a:t>Global</a:t>
                      </a:r>
                    </a:p>
                  </a:txBody>
                  <a:tcPr anchor="ctr"/>
                </a:tc>
                <a:tc>
                  <a:txBody>
                    <a:bodyPr/>
                    <a:lstStyle/>
                    <a:p>
                      <a:pPr lvl="0" algn="ctr">
                        <a:buNone/>
                      </a:pPr>
                      <a:r>
                        <a:rPr lang="en-US"/>
                        <a:t>Africa</a:t>
                      </a:r>
                    </a:p>
                  </a:txBody>
                  <a:tcPr anchor="ctr"/>
                </a:tc>
                <a:extLst>
                  <a:ext uri="{0D108BD9-81ED-4DB2-BD59-A6C34878D82A}">
                    <a16:rowId xmlns:a16="http://schemas.microsoft.com/office/drawing/2014/main" val="662180423"/>
                  </a:ext>
                </a:extLst>
              </a:tr>
              <a:tr h="370840">
                <a:tc>
                  <a:txBody>
                    <a:bodyPr/>
                    <a:lstStyle/>
                    <a:p>
                      <a:pPr algn="ctr"/>
                      <a:r>
                        <a:rPr lang="en-US" b="1">
                          <a:solidFill>
                            <a:schemeClr val="tx1"/>
                          </a:solidFill>
                        </a:rPr>
                        <a:t>Individual Regressions</a:t>
                      </a:r>
                    </a:p>
                  </a:txBody>
                  <a:tcPr anchor="ctr"/>
                </a:tc>
                <a:tc>
                  <a:txBody>
                    <a:bodyPr/>
                    <a:lstStyle/>
                    <a:p>
                      <a:r>
                        <a:rPr lang="en-US" b="1">
                          <a:solidFill>
                            <a:schemeClr val="accent3"/>
                          </a:solidFill>
                        </a:rPr>
                        <a:t>8</a:t>
                      </a:r>
                      <a:r>
                        <a:rPr lang="en-US"/>
                        <a:t> policies significantly associated with PrEP uptake</a:t>
                      </a:r>
                    </a:p>
                  </a:txBody>
                  <a:tcPr/>
                </a:tc>
                <a:tc>
                  <a:txBody>
                    <a:bodyPr/>
                    <a:lstStyle/>
                    <a:p>
                      <a:pPr lvl="0">
                        <a:buNone/>
                      </a:pPr>
                      <a:r>
                        <a:rPr lang="en-US" b="1">
                          <a:solidFill>
                            <a:schemeClr val="accent3"/>
                          </a:solidFill>
                        </a:rPr>
                        <a:t>4</a:t>
                      </a:r>
                      <a:r>
                        <a:rPr lang="en-US"/>
                        <a:t> policies significantly associated with PrEP uptake</a:t>
                      </a:r>
                    </a:p>
                  </a:txBody>
                  <a:tcPr/>
                </a:tc>
                <a:extLst>
                  <a:ext uri="{0D108BD9-81ED-4DB2-BD59-A6C34878D82A}">
                    <a16:rowId xmlns:a16="http://schemas.microsoft.com/office/drawing/2014/main" val="478919760"/>
                  </a:ext>
                </a:extLst>
              </a:tr>
              <a:tr h="370840">
                <a:tc>
                  <a:txBody>
                    <a:bodyPr/>
                    <a:lstStyle/>
                    <a:p>
                      <a:pPr algn="ctr"/>
                      <a:r>
                        <a:rPr lang="en-US" b="1">
                          <a:solidFill>
                            <a:schemeClr val="tx1"/>
                          </a:solidFill>
                        </a:rPr>
                        <a:t>Multiple Regressions</a:t>
                      </a:r>
                    </a:p>
                  </a:txBody>
                  <a:tcPr anchor="ctr"/>
                </a:tc>
                <a:tc>
                  <a:txBody>
                    <a:bodyPr/>
                    <a:lstStyle/>
                    <a:p>
                      <a:r>
                        <a:rPr lang="en-US" b="1">
                          <a:solidFill>
                            <a:schemeClr val="accent3"/>
                          </a:solidFill>
                        </a:rPr>
                        <a:t>1</a:t>
                      </a:r>
                      <a:r>
                        <a:rPr lang="en-US"/>
                        <a:t> of 54 policies </a:t>
                      </a:r>
                      <a:r>
                        <a:rPr lang="en-US" sz="1800" b="0" i="0" u="none" strike="noStrike" noProof="0">
                          <a:latin typeface="Verdana"/>
                        </a:rPr>
                        <a:t>significantly associated with PrEP uptake</a:t>
                      </a:r>
                    </a:p>
                  </a:txBody>
                  <a:tcPr/>
                </a:tc>
                <a:tc>
                  <a:txBody>
                    <a:bodyPr/>
                    <a:lstStyle/>
                    <a:p>
                      <a:pPr lvl="0" algn="l">
                        <a:lnSpc>
                          <a:spcPct val="100000"/>
                        </a:lnSpc>
                        <a:spcBef>
                          <a:spcPts val="0"/>
                        </a:spcBef>
                        <a:spcAft>
                          <a:spcPts val="0"/>
                        </a:spcAft>
                        <a:buNone/>
                      </a:pPr>
                      <a:r>
                        <a:rPr lang="en-US" sz="1800" b="1" i="0" u="none" strike="noStrike" noProof="0">
                          <a:solidFill>
                            <a:schemeClr val="accent3"/>
                          </a:solidFill>
                          <a:latin typeface="Verdana"/>
                        </a:rPr>
                        <a:t>0</a:t>
                      </a:r>
                      <a:r>
                        <a:rPr lang="en-US" sz="1800" b="0" i="0" u="none" strike="noStrike" noProof="0">
                          <a:latin typeface="Verdana"/>
                        </a:rPr>
                        <a:t> of 54 policies significantly associated with PrEP uptake</a:t>
                      </a:r>
                    </a:p>
                  </a:txBody>
                  <a:tcPr/>
                </a:tc>
                <a:extLst>
                  <a:ext uri="{0D108BD9-81ED-4DB2-BD59-A6C34878D82A}">
                    <a16:rowId xmlns:a16="http://schemas.microsoft.com/office/drawing/2014/main" val="2186059334"/>
                  </a:ext>
                </a:extLst>
              </a:tr>
            </a:tbl>
          </a:graphicData>
        </a:graphic>
      </p:graphicFrame>
      <p:sp>
        <p:nvSpPr>
          <p:cNvPr id="5" name="TextBox 4">
            <a:extLst>
              <a:ext uri="{FF2B5EF4-FFF2-40B4-BE49-F238E27FC236}">
                <a16:creationId xmlns:a16="http://schemas.microsoft.com/office/drawing/2014/main" id="{D721B2B8-B52B-9144-AFC2-04655B5075CE}"/>
              </a:ext>
            </a:extLst>
          </p:cNvPr>
          <p:cNvSpPr txBox="1"/>
          <p:nvPr/>
        </p:nvSpPr>
        <p:spPr>
          <a:xfrm>
            <a:off x="605870" y="3300984"/>
            <a:ext cx="10670669" cy="32008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a:buChar char="•"/>
            </a:pPr>
            <a:r>
              <a:rPr lang="en-GB" sz="1600">
                <a:ea typeface="+mn-lt"/>
                <a:cs typeface="+mn-lt"/>
              </a:rPr>
              <a:t>Analyses confirmed 8 policies globally and 4 in the Africa region</a:t>
            </a:r>
            <a:r>
              <a:rPr lang="en-GB" sz="1600">
                <a:solidFill>
                  <a:srgbClr val="FF0000"/>
                </a:solidFill>
                <a:ea typeface="+mn-lt"/>
                <a:cs typeface="+mn-lt"/>
              </a:rPr>
              <a:t> </a:t>
            </a:r>
            <a:r>
              <a:rPr lang="en-GB" sz="1600">
                <a:ea typeface="+mn-lt"/>
                <a:cs typeface="+mn-lt"/>
              </a:rPr>
              <a:t>have similar enough effects on PrEP uptake that the statistical model could not differentiate their individual contributions to the multiple regression results. </a:t>
            </a:r>
            <a:endParaRPr lang="en-US" sz="1600">
              <a:ea typeface="Verdana"/>
            </a:endParaRPr>
          </a:p>
          <a:p>
            <a:pPr marL="800100" lvl="1" indent="-342900">
              <a:buFont typeface="Wingdings"/>
              <a:buChar char="Ø"/>
            </a:pPr>
            <a:r>
              <a:rPr lang="en-GB" sz="1600" u="sng">
                <a:solidFill>
                  <a:schemeClr val="tx2"/>
                </a:solidFill>
                <a:ea typeface="+mn-lt"/>
                <a:cs typeface="+mn-lt"/>
              </a:rPr>
              <a:t>What this means</a:t>
            </a:r>
            <a:r>
              <a:rPr lang="en-GB" sz="1600">
                <a:solidFill>
                  <a:schemeClr val="tx2"/>
                </a:solidFill>
                <a:ea typeface="+mn-lt"/>
                <a:cs typeface="+mn-lt"/>
              </a:rPr>
              <a:t>: </a:t>
            </a:r>
            <a:r>
              <a:rPr lang="en-GB" sz="1600" b="1">
                <a:solidFill>
                  <a:schemeClr val="tx2"/>
                </a:solidFill>
                <a:ea typeface="+mn-lt"/>
                <a:cs typeface="+mn-lt"/>
              </a:rPr>
              <a:t>Related policies</a:t>
            </a:r>
            <a:r>
              <a:rPr lang="en-GB" sz="1600">
                <a:solidFill>
                  <a:schemeClr val="tx2"/>
                </a:solidFill>
                <a:ea typeface="+mn-lt"/>
                <a:cs typeface="+mn-lt"/>
              </a:rPr>
              <a:t>, such as those governing the arrest versus the prosecution of those engaging in same-sex sex, each affected PrEP uptake on their own, but when </a:t>
            </a:r>
            <a:r>
              <a:rPr lang="en-GB" sz="1600" b="1">
                <a:solidFill>
                  <a:schemeClr val="tx2"/>
                </a:solidFill>
                <a:ea typeface="+mn-lt"/>
                <a:cs typeface="+mn-lt"/>
              </a:rPr>
              <a:t>considered together</a:t>
            </a:r>
            <a:r>
              <a:rPr lang="en-GB" sz="1600">
                <a:solidFill>
                  <a:schemeClr val="tx2"/>
                </a:solidFill>
                <a:ea typeface="+mn-lt"/>
                <a:cs typeface="+mn-lt"/>
              </a:rPr>
              <a:t>, their effects on PrEP uptake were so </a:t>
            </a:r>
            <a:r>
              <a:rPr lang="en-GB" sz="1600" b="1">
                <a:solidFill>
                  <a:schemeClr val="tx2"/>
                </a:solidFill>
                <a:ea typeface="+mn-lt"/>
                <a:cs typeface="+mn-lt"/>
              </a:rPr>
              <a:t>similar </a:t>
            </a:r>
            <a:r>
              <a:rPr lang="en-GB" sz="1600">
                <a:solidFill>
                  <a:schemeClr val="tx2"/>
                </a:solidFill>
                <a:ea typeface="+mn-lt"/>
                <a:cs typeface="+mn-lt"/>
              </a:rPr>
              <a:t>that the model </a:t>
            </a:r>
            <a:r>
              <a:rPr lang="en-GB" sz="1600" b="1">
                <a:solidFill>
                  <a:schemeClr val="tx2"/>
                </a:solidFill>
                <a:ea typeface="+mn-lt"/>
                <a:cs typeface="+mn-lt"/>
              </a:rPr>
              <a:t>could not separate them</a:t>
            </a:r>
            <a:r>
              <a:rPr lang="en-GB" sz="1600">
                <a:solidFill>
                  <a:schemeClr val="tx2"/>
                </a:solidFill>
                <a:ea typeface="+mn-lt"/>
                <a:cs typeface="+mn-lt"/>
              </a:rPr>
              <a:t>. </a:t>
            </a:r>
          </a:p>
          <a:p>
            <a:pPr marL="742950" lvl="1" indent="-285750">
              <a:buFont typeface="Wingdings"/>
              <a:buChar char="Ø"/>
            </a:pPr>
            <a:endParaRPr lang="en-GB" sz="1600">
              <a:ea typeface="+mn-lt"/>
              <a:cs typeface="+mn-lt"/>
            </a:endParaRPr>
          </a:p>
          <a:p>
            <a:pPr marL="285750" indent="-285750">
              <a:spcAft>
                <a:spcPts val="600"/>
              </a:spcAft>
              <a:buFont typeface="Arial"/>
              <a:buChar char="•"/>
            </a:pPr>
            <a:r>
              <a:rPr lang="en-GB" sz="1600">
                <a:ea typeface="+mn-lt"/>
                <a:cs typeface="+mn-lt"/>
              </a:rPr>
              <a:t>Ridge regression analyses showed that these policies were very strongly contributing to the predictive power of the multiple regression model and cannot be eliminated.</a:t>
            </a:r>
          </a:p>
          <a:p>
            <a:pPr marL="742950" lvl="1" indent="-285750">
              <a:buFont typeface="Wingdings"/>
              <a:buChar char="Ø"/>
            </a:pPr>
            <a:r>
              <a:rPr lang="en-GB" sz="1600" u="sng">
                <a:solidFill>
                  <a:schemeClr val="accent3"/>
                </a:solidFill>
                <a:ea typeface="Verdana"/>
              </a:rPr>
              <a:t>What this means</a:t>
            </a:r>
            <a:r>
              <a:rPr lang="en-GB" sz="1600">
                <a:solidFill>
                  <a:schemeClr val="accent3"/>
                </a:solidFill>
                <a:ea typeface="Verdana"/>
              </a:rPr>
              <a:t>: </a:t>
            </a:r>
            <a:r>
              <a:rPr lang="en-GB" sz="1600" b="1">
                <a:solidFill>
                  <a:schemeClr val="accent3"/>
                </a:solidFill>
                <a:ea typeface="Verdana"/>
              </a:rPr>
              <a:t>Individual policies</a:t>
            </a:r>
            <a:r>
              <a:rPr lang="en-GB" sz="1600">
                <a:solidFill>
                  <a:schemeClr val="accent3"/>
                </a:solidFill>
                <a:ea typeface="Verdana"/>
              </a:rPr>
              <a:t> are important for PrEP uptake, but policies </a:t>
            </a:r>
            <a:r>
              <a:rPr lang="en-GB" sz="1600" b="1">
                <a:solidFill>
                  <a:schemeClr val="accent3"/>
                </a:solidFill>
                <a:ea typeface="Verdana"/>
              </a:rPr>
              <a:t>work together in systems</a:t>
            </a:r>
            <a:r>
              <a:rPr lang="en-GB" sz="1600">
                <a:solidFill>
                  <a:schemeClr val="accent3"/>
                </a:solidFill>
                <a:ea typeface="Verdana"/>
              </a:rPr>
              <a:t> which drive PrEP uptake as well. </a:t>
            </a:r>
          </a:p>
        </p:txBody>
      </p:sp>
    </p:spTree>
    <p:extLst>
      <p:ext uri="{BB962C8B-B14F-4D97-AF65-F5344CB8AC3E}">
        <p14:creationId xmlns:p14="http://schemas.microsoft.com/office/powerpoint/2010/main" val="3601534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BDC82-A545-D63A-7D12-7B9468FA8A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719B5C-38FE-F739-9859-50C123B769E7}"/>
              </a:ext>
            </a:extLst>
          </p:cNvPr>
          <p:cNvSpPr>
            <a:spLocks noGrp="1"/>
          </p:cNvSpPr>
          <p:nvPr>
            <p:ph type="title"/>
          </p:nvPr>
        </p:nvSpPr>
        <p:spPr>
          <a:xfrm>
            <a:off x="442912" y="295410"/>
            <a:ext cx="11282007" cy="1223964"/>
          </a:xfrm>
        </p:spPr>
        <p:txBody>
          <a:bodyPr>
            <a:normAutofit/>
          </a:bodyPr>
          <a:lstStyle/>
          <a:p>
            <a:r>
              <a:rPr lang="en-US"/>
              <a:t>Policies Analyzed (Global)</a:t>
            </a:r>
            <a:endParaRPr lang="en-GB" noProof="0">
              <a:ea typeface="Verdana Bold"/>
            </a:endParaRPr>
          </a:p>
        </p:txBody>
      </p:sp>
      <p:pic>
        <p:nvPicPr>
          <p:cNvPr id="80" name="Graphic 79" descr="Gears with solid fill">
            <a:extLst>
              <a:ext uri="{FF2B5EF4-FFF2-40B4-BE49-F238E27FC236}">
                <a16:creationId xmlns:a16="http://schemas.microsoft.com/office/drawing/2014/main" id="{74A846D4-7187-1417-2C3C-B95021821C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9857" y="914224"/>
            <a:ext cx="789129" cy="779894"/>
          </a:xfrm>
          <a:prstGeom prst="rect">
            <a:avLst/>
          </a:prstGeom>
        </p:spPr>
      </p:pic>
      <p:pic>
        <p:nvPicPr>
          <p:cNvPr id="82" name="Graphic 81" descr="Connections with solid fill">
            <a:extLst>
              <a:ext uri="{FF2B5EF4-FFF2-40B4-BE49-F238E27FC236}">
                <a16:creationId xmlns:a16="http://schemas.microsoft.com/office/drawing/2014/main" id="{40507526-50B3-04EF-0B7C-CC56467636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66309" y="914224"/>
            <a:ext cx="881907" cy="851459"/>
          </a:xfrm>
          <a:prstGeom prst="rect">
            <a:avLst/>
          </a:prstGeom>
        </p:spPr>
      </p:pic>
      <p:graphicFrame>
        <p:nvGraphicFramePr>
          <p:cNvPr id="3" name="Table 2">
            <a:extLst>
              <a:ext uri="{FF2B5EF4-FFF2-40B4-BE49-F238E27FC236}">
                <a16:creationId xmlns:a16="http://schemas.microsoft.com/office/drawing/2014/main" id="{2C50A9AA-9123-FA09-8F2C-D52046287E8E}"/>
              </a:ext>
            </a:extLst>
          </p:cNvPr>
          <p:cNvGraphicFramePr>
            <a:graphicFrameLocks noGrp="1"/>
          </p:cNvGraphicFramePr>
          <p:nvPr>
            <p:extLst>
              <p:ext uri="{D42A27DB-BD31-4B8C-83A1-F6EECF244321}">
                <p14:modId xmlns:p14="http://schemas.microsoft.com/office/powerpoint/2010/main" val="726048403"/>
              </p:ext>
            </p:extLst>
          </p:nvPr>
        </p:nvGraphicFramePr>
        <p:xfrm>
          <a:off x="442061" y="1783997"/>
          <a:ext cx="11522594" cy="4876795"/>
        </p:xfrm>
        <a:graphic>
          <a:graphicData uri="http://schemas.openxmlformats.org/drawingml/2006/table">
            <a:tbl>
              <a:tblPr firstRow="1" bandRow="1">
                <a:tableStyleId>{6E25E649-3F16-4E02-A733-19D2CDBF48F0}</a:tableStyleId>
              </a:tblPr>
              <a:tblGrid>
                <a:gridCol w="3527777">
                  <a:extLst>
                    <a:ext uri="{9D8B030D-6E8A-4147-A177-3AD203B41FA5}">
                      <a16:colId xmlns:a16="http://schemas.microsoft.com/office/drawing/2014/main" val="68057674"/>
                    </a:ext>
                  </a:extLst>
                </a:gridCol>
                <a:gridCol w="4515555">
                  <a:extLst>
                    <a:ext uri="{9D8B030D-6E8A-4147-A177-3AD203B41FA5}">
                      <a16:colId xmlns:a16="http://schemas.microsoft.com/office/drawing/2014/main" val="1374065981"/>
                    </a:ext>
                  </a:extLst>
                </a:gridCol>
                <a:gridCol w="3479262">
                  <a:extLst>
                    <a:ext uri="{9D8B030D-6E8A-4147-A177-3AD203B41FA5}">
                      <a16:colId xmlns:a16="http://schemas.microsoft.com/office/drawing/2014/main" val="2373580810"/>
                    </a:ext>
                  </a:extLst>
                </a:gridCol>
              </a:tblGrid>
              <a:tr h="324555">
                <a:tc>
                  <a:txBody>
                    <a:bodyPr/>
                    <a:lstStyle/>
                    <a:p>
                      <a:pPr lvl="0" algn="ctr">
                        <a:buNone/>
                      </a:pPr>
                      <a:r>
                        <a:rPr lang="en-US" sz="1600"/>
                        <a:t>Health Systems</a:t>
                      </a:r>
                    </a:p>
                  </a:txBody>
                  <a:tcPr anchor="ctr"/>
                </a:tc>
                <a:tc>
                  <a:txBody>
                    <a:bodyPr/>
                    <a:lstStyle/>
                    <a:p>
                      <a:pPr lvl="0" algn="ctr">
                        <a:buNone/>
                      </a:pPr>
                      <a:r>
                        <a:rPr lang="en-US" sz="1600"/>
                        <a:t>Structural</a:t>
                      </a:r>
                    </a:p>
                  </a:txBody>
                  <a:tcPr anchor="ctr"/>
                </a:tc>
                <a:tc>
                  <a:txBody>
                    <a:bodyPr/>
                    <a:lstStyle/>
                    <a:p>
                      <a:pPr lvl="0" algn="ctr">
                        <a:buNone/>
                      </a:pPr>
                      <a:r>
                        <a:rPr lang="en-US" sz="1600"/>
                        <a:t>Testing &amp; Prevention</a:t>
                      </a:r>
                    </a:p>
                  </a:txBody>
                  <a:tcPr anchor="ctr"/>
                </a:tc>
                <a:extLst>
                  <a:ext uri="{0D108BD9-81ED-4DB2-BD59-A6C34878D82A}">
                    <a16:rowId xmlns:a16="http://schemas.microsoft.com/office/drawing/2014/main" val="3917281083"/>
                  </a:ext>
                </a:extLst>
              </a:tr>
              <a:tr h="370840">
                <a:tc>
                  <a:txBody>
                    <a:bodyPr/>
                    <a:lstStyle/>
                    <a:p>
                      <a:pPr algn="ctr"/>
                      <a:r>
                        <a:rPr lang="en-US" sz="1600"/>
                        <a:t>Task Shifting</a:t>
                      </a:r>
                    </a:p>
                  </a:txBody>
                  <a:tcPr anchor="ctr"/>
                </a:tc>
                <a:tc>
                  <a:txBody>
                    <a:bodyPr/>
                    <a:lstStyle/>
                    <a:p>
                      <a:pPr lvl="0" algn="ctr">
                        <a:buNone/>
                      </a:pPr>
                      <a:r>
                        <a:rPr lang="en-US" sz="1600"/>
                        <a:t>Same-sex sex non-criminalization</a:t>
                      </a:r>
                    </a:p>
                  </a:txBody>
                  <a:tcPr anchor="ctr"/>
                </a:tc>
                <a:tc>
                  <a:txBody>
                    <a:bodyPr/>
                    <a:lstStyle/>
                    <a:p>
                      <a:pPr lvl="0" algn="ctr">
                        <a:buNone/>
                      </a:pPr>
                      <a:r>
                        <a:rPr lang="en-US" sz="1600"/>
                        <a:t>Self-testing</a:t>
                      </a:r>
                    </a:p>
                  </a:txBody>
                  <a:tcPr anchor="ctr"/>
                </a:tc>
                <a:extLst>
                  <a:ext uri="{0D108BD9-81ED-4DB2-BD59-A6C34878D82A}">
                    <a16:rowId xmlns:a16="http://schemas.microsoft.com/office/drawing/2014/main" val="680358832"/>
                  </a:ext>
                </a:extLst>
              </a:tr>
              <a:tr h="370840">
                <a:tc>
                  <a:txBody>
                    <a:bodyPr/>
                    <a:lstStyle/>
                    <a:p>
                      <a:pPr algn="ctr"/>
                      <a:r>
                        <a:rPr lang="en-US" sz="1600"/>
                        <a:t>Health Financing</a:t>
                      </a:r>
                    </a:p>
                  </a:txBody>
                  <a:tcPr anchor="ctr"/>
                </a:tc>
                <a:tc>
                  <a:txBody>
                    <a:bodyPr/>
                    <a:lstStyle/>
                    <a:p>
                      <a:pPr lvl="0" algn="ctr">
                        <a:buNone/>
                      </a:pPr>
                      <a:r>
                        <a:rPr lang="en-US" sz="1600"/>
                        <a:t>Sex work non-criminalization</a:t>
                      </a:r>
                    </a:p>
                  </a:txBody>
                  <a:tcPr anchor="ctr"/>
                </a:tc>
                <a:tc>
                  <a:txBody>
                    <a:bodyPr/>
                    <a:lstStyle/>
                    <a:p>
                      <a:pPr lvl="0" algn="ctr">
                        <a:buNone/>
                      </a:pPr>
                      <a:r>
                        <a:rPr lang="en-US" sz="1600"/>
                        <a:t>Partner notification/index testing</a:t>
                      </a:r>
                    </a:p>
                  </a:txBody>
                  <a:tcPr anchor="ctr"/>
                </a:tc>
                <a:extLst>
                  <a:ext uri="{0D108BD9-81ED-4DB2-BD59-A6C34878D82A}">
                    <a16:rowId xmlns:a16="http://schemas.microsoft.com/office/drawing/2014/main" val="250678946"/>
                  </a:ext>
                </a:extLst>
              </a:tr>
              <a:tr h="370840">
                <a:tc>
                  <a:txBody>
                    <a:bodyPr/>
                    <a:lstStyle/>
                    <a:p>
                      <a:pPr algn="ctr"/>
                      <a:r>
                        <a:rPr lang="en-US" sz="1600"/>
                        <a:t>Universal Health Coverage </a:t>
                      </a:r>
                    </a:p>
                  </a:txBody>
                  <a:tcPr anchor="ctr"/>
                </a:tc>
                <a:tc>
                  <a:txBody>
                    <a:bodyPr/>
                    <a:lstStyle/>
                    <a:p>
                      <a:pPr lvl="0" algn="ctr">
                        <a:buNone/>
                      </a:pPr>
                      <a:r>
                        <a:rPr lang="en-US" sz="1600"/>
                        <a:t>Drug use non-criminalization</a:t>
                      </a:r>
                    </a:p>
                  </a:txBody>
                  <a:tcPr anchor="ctr"/>
                </a:tc>
                <a:tc>
                  <a:txBody>
                    <a:bodyPr/>
                    <a:lstStyle/>
                    <a:p>
                      <a:pPr lvl="0" algn="ctr">
                        <a:buNone/>
                      </a:pPr>
                      <a:r>
                        <a:rPr lang="en-US" sz="1600"/>
                        <a:t>Compulsory Testing</a:t>
                      </a:r>
                    </a:p>
                  </a:txBody>
                  <a:tcPr anchor="ctr"/>
                </a:tc>
                <a:extLst>
                  <a:ext uri="{0D108BD9-81ED-4DB2-BD59-A6C34878D82A}">
                    <a16:rowId xmlns:a16="http://schemas.microsoft.com/office/drawing/2014/main" val="3688058817"/>
                  </a:ext>
                </a:extLst>
              </a:tr>
              <a:tr h="370840">
                <a:tc>
                  <a:txBody>
                    <a:bodyPr/>
                    <a:lstStyle/>
                    <a:p>
                      <a:pPr algn="ctr"/>
                      <a:r>
                        <a:rPr lang="en-US" sz="1600"/>
                        <a:t>User Fees</a:t>
                      </a:r>
                    </a:p>
                  </a:txBody>
                  <a:tcPr anchor="ctr"/>
                </a:tc>
                <a:tc>
                  <a:txBody>
                    <a:bodyPr/>
                    <a:lstStyle/>
                    <a:p>
                      <a:pPr lvl="0" algn="ctr">
                        <a:buNone/>
                      </a:pPr>
                      <a:r>
                        <a:rPr lang="en-US" sz="1600"/>
                        <a:t>HIV exposure non-criminalization</a:t>
                      </a:r>
                    </a:p>
                  </a:txBody>
                  <a:tcPr anchor="ctr"/>
                </a:tc>
                <a:tc>
                  <a:txBody>
                    <a:bodyPr/>
                    <a:lstStyle/>
                    <a:p>
                      <a:pPr lvl="0" algn="ctr">
                        <a:buNone/>
                      </a:pPr>
                      <a:r>
                        <a:rPr lang="en-US" sz="1600"/>
                        <a:t>Age restrictions on testing and treatment</a:t>
                      </a:r>
                    </a:p>
                  </a:txBody>
                  <a:tcPr anchor="ctr"/>
                </a:tc>
                <a:extLst>
                  <a:ext uri="{0D108BD9-81ED-4DB2-BD59-A6C34878D82A}">
                    <a16:rowId xmlns:a16="http://schemas.microsoft.com/office/drawing/2014/main" val="3759372984"/>
                  </a:ext>
                </a:extLst>
              </a:tr>
              <a:tr h="370840">
                <a:tc>
                  <a:txBody>
                    <a:bodyPr/>
                    <a:lstStyle/>
                    <a:p>
                      <a:pPr algn="ctr"/>
                      <a:r>
                        <a:rPr lang="en-US" sz="1600"/>
                        <a:t>Access to Medicines (TRIPS)</a:t>
                      </a:r>
                    </a:p>
                  </a:txBody>
                  <a:tcPr anchor="ctr"/>
                </a:tc>
                <a:tc>
                  <a:txBody>
                    <a:bodyPr/>
                    <a:lstStyle/>
                    <a:p>
                      <a:pPr lvl="0" algn="ctr">
                        <a:buNone/>
                      </a:pPr>
                      <a:r>
                        <a:rPr lang="en-US" sz="1600"/>
                        <a:t>Non-discrimination protections</a:t>
                      </a:r>
                    </a:p>
                  </a:txBody>
                  <a:tcPr anchor="ctr"/>
                </a:tc>
                <a:tc>
                  <a:txBody>
                    <a:bodyPr/>
                    <a:lstStyle/>
                    <a:p>
                      <a:pPr lvl="0" algn="ctr">
                        <a:buNone/>
                      </a:pPr>
                      <a:r>
                        <a:rPr lang="en-US" sz="1600"/>
                        <a:t>PrEP</a:t>
                      </a:r>
                    </a:p>
                  </a:txBody>
                  <a:tcPr anchor="ctr"/>
                </a:tc>
                <a:extLst>
                  <a:ext uri="{0D108BD9-81ED-4DB2-BD59-A6C34878D82A}">
                    <a16:rowId xmlns:a16="http://schemas.microsoft.com/office/drawing/2014/main" val="1848735201"/>
                  </a:ext>
                </a:extLst>
              </a:tr>
              <a:tr h="370840">
                <a:tc>
                  <a:txBody>
                    <a:bodyPr/>
                    <a:lstStyle/>
                    <a:p>
                      <a:pPr algn="ctr"/>
                      <a:r>
                        <a:rPr lang="en-US" sz="1600"/>
                        <a:t>Unique identifiers w/ data protections</a:t>
                      </a:r>
                    </a:p>
                  </a:txBody>
                  <a:tcPr anchor="ctr"/>
                </a:tc>
                <a:tc>
                  <a:txBody>
                    <a:bodyPr/>
                    <a:lstStyle/>
                    <a:p>
                      <a:pPr lvl="0" algn="ctr">
                        <a:buNone/>
                      </a:pPr>
                      <a:r>
                        <a:rPr lang="en-US" sz="1600"/>
                        <a:t>National human rights institutions</a:t>
                      </a:r>
                    </a:p>
                  </a:txBody>
                  <a:tcPr anchor="ctr"/>
                </a:tc>
                <a:tc>
                  <a:txBody>
                    <a:bodyPr/>
                    <a:lstStyle/>
                    <a:p>
                      <a:pPr lvl="0" algn="ctr">
                        <a:buNone/>
                      </a:pPr>
                      <a:r>
                        <a:rPr lang="en-US" sz="1600"/>
                        <a:t>Harm Reduction</a:t>
                      </a:r>
                    </a:p>
                  </a:txBody>
                  <a:tcPr anchor="ctr"/>
                </a:tc>
                <a:extLst>
                  <a:ext uri="{0D108BD9-81ED-4DB2-BD59-A6C34878D82A}">
                    <a16:rowId xmlns:a16="http://schemas.microsoft.com/office/drawing/2014/main" val="1666088638"/>
                  </a:ext>
                </a:extLst>
              </a:tr>
              <a:tr h="370840">
                <a:tc>
                  <a:txBody>
                    <a:bodyPr/>
                    <a:lstStyle/>
                    <a:p>
                      <a:pPr algn="ctr"/>
                      <a:r>
                        <a:rPr lang="en-US" sz="1600"/>
                        <a:t>Data sharing</a:t>
                      </a:r>
                    </a:p>
                  </a:txBody>
                  <a:tcPr anchor="ctr"/>
                </a:tc>
                <a:tc>
                  <a:txBody>
                    <a:bodyPr/>
                    <a:lstStyle/>
                    <a:p>
                      <a:pPr lvl="0" algn="ctr">
                        <a:buNone/>
                      </a:pPr>
                      <a:r>
                        <a:rPr lang="en-US" sz="1600"/>
                        <a:t>Constitutional right to health</a:t>
                      </a:r>
                    </a:p>
                  </a:txBody>
                  <a:tcPr anchor="ctr"/>
                </a:tc>
                <a:tc>
                  <a:txBody>
                    <a:bodyPr/>
                    <a:lstStyle/>
                    <a:p>
                      <a:pPr lvl="0" algn="ctr">
                        <a:buNone/>
                      </a:pPr>
                      <a:r>
                        <a:rPr lang="en-US" sz="1600"/>
                        <a:t>Comprehensive sexuality education</a:t>
                      </a:r>
                    </a:p>
                  </a:txBody>
                  <a:tcPr anchor="ctr"/>
                </a:tc>
                <a:extLst>
                  <a:ext uri="{0D108BD9-81ED-4DB2-BD59-A6C34878D82A}">
                    <a16:rowId xmlns:a16="http://schemas.microsoft.com/office/drawing/2014/main" val="2395636339"/>
                  </a:ext>
                </a:extLst>
              </a:tr>
              <a:tr h="370839">
                <a:tc>
                  <a:txBody>
                    <a:bodyPr/>
                    <a:lstStyle/>
                    <a:p>
                      <a:pPr lvl="0" algn="ctr">
                        <a:buNone/>
                      </a:pPr>
                      <a:endParaRPr lang="en-US" sz="1600"/>
                    </a:p>
                  </a:txBody>
                  <a:tcPr anchor="ctr"/>
                </a:tc>
                <a:tc>
                  <a:txBody>
                    <a:bodyPr/>
                    <a:lstStyle/>
                    <a:p>
                      <a:pPr lvl="0" algn="ctr">
                        <a:buNone/>
                      </a:pPr>
                      <a:r>
                        <a:rPr lang="en-US" sz="1600"/>
                        <a:t>Girls Education</a:t>
                      </a:r>
                    </a:p>
                  </a:txBody>
                  <a:tcPr anchor="ctr"/>
                </a:tc>
                <a:tc>
                  <a:txBody>
                    <a:bodyPr/>
                    <a:lstStyle/>
                    <a:p>
                      <a:pPr lvl="0" algn="ctr">
                        <a:buNone/>
                      </a:pPr>
                      <a:r>
                        <a:rPr lang="en-US" sz="1600"/>
                        <a:t>Prisoner's Prevention</a:t>
                      </a:r>
                    </a:p>
                  </a:txBody>
                  <a:tcPr anchor="ctr"/>
                </a:tc>
                <a:extLst>
                  <a:ext uri="{0D108BD9-81ED-4DB2-BD59-A6C34878D82A}">
                    <a16:rowId xmlns:a16="http://schemas.microsoft.com/office/drawing/2014/main" val="1175296362"/>
                  </a:ext>
                </a:extLst>
              </a:tr>
              <a:tr h="370838">
                <a:tc>
                  <a:txBody>
                    <a:bodyPr/>
                    <a:lstStyle/>
                    <a:p>
                      <a:pPr lvl="0" algn="ctr">
                        <a:buNone/>
                      </a:pPr>
                      <a:endParaRPr lang="en-US" sz="1600"/>
                    </a:p>
                  </a:txBody>
                  <a:tcPr anchor="ctr"/>
                </a:tc>
                <a:tc>
                  <a:txBody>
                    <a:bodyPr/>
                    <a:lstStyle/>
                    <a:p>
                      <a:pPr lvl="0" algn="ctr">
                        <a:buNone/>
                      </a:pPr>
                      <a:r>
                        <a:rPr lang="en-US" sz="1600"/>
                        <a:t>Gender based violence</a:t>
                      </a:r>
                    </a:p>
                  </a:txBody>
                  <a:tcPr anchor="ctr"/>
                </a:tc>
                <a:tc>
                  <a:txBody>
                    <a:bodyPr/>
                    <a:lstStyle/>
                    <a:p>
                      <a:pPr lvl="0" algn="ctr">
                        <a:buNone/>
                      </a:pPr>
                      <a:endParaRPr lang="en-US" sz="1600"/>
                    </a:p>
                  </a:txBody>
                  <a:tcPr anchor="ctr"/>
                </a:tc>
                <a:extLst>
                  <a:ext uri="{0D108BD9-81ED-4DB2-BD59-A6C34878D82A}">
                    <a16:rowId xmlns:a16="http://schemas.microsoft.com/office/drawing/2014/main" val="2814576788"/>
                  </a:ext>
                </a:extLst>
              </a:tr>
              <a:tr h="370838">
                <a:tc>
                  <a:txBody>
                    <a:bodyPr/>
                    <a:lstStyle/>
                    <a:p>
                      <a:pPr lvl="0" algn="ctr">
                        <a:buNone/>
                      </a:pPr>
                      <a:endParaRPr lang="en-US" sz="1600"/>
                    </a:p>
                  </a:txBody>
                  <a:tcPr anchor="ctr"/>
                </a:tc>
                <a:tc>
                  <a:txBody>
                    <a:bodyPr/>
                    <a:lstStyle/>
                    <a:p>
                      <a:pPr lvl="0" algn="ctr">
                        <a:buNone/>
                      </a:pPr>
                      <a:r>
                        <a:rPr lang="en-US" sz="1600"/>
                        <a:t>Civil Society</a:t>
                      </a:r>
                    </a:p>
                  </a:txBody>
                  <a:tcPr anchor="ctr"/>
                </a:tc>
                <a:tc>
                  <a:txBody>
                    <a:bodyPr/>
                    <a:lstStyle/>
                    <a:p>
                      <a:pPr lvl="0" algn="ctr">
                        <a:buNone/>
                      </a:pPr>
                      <a:endParaRPr lang="en-US" sz="1600"/>
                    </a:p>
                  </a:txBody>
                  <a:tcPr anchor="ctr"/>
                </a:tc>
                <a:extLst>
                  <a:ext uri="{0D108BD9-81ED-4DB2-BD59-A6C34878D82A}">
                    <a16:rowId xmlns:a16="http://schemas.microsoft.com/office/drawing/2014/main" val="3478983809"/>
                  </a:ext>
                </a:extLst>
              </a:tr>
            </a:tbl>
          </a:graphicData>
        </a:graphic>
      </p:graphicFrame>
      <p:sp>
        <p:nvSpPr>
          <p:cNvPr id="4" name="Rectangle 3">
            <a:extLst>
              <a:ext uri="{FF2B5EF4-FFF2-40B4-BE49-F238E27FC236}">
                <a16:creationId xmlns:a16="http://schemas.microsoft.com/office/drawing/2014/main" id="{A72C06A3-23AB-03DD-91E6-84FD06A9297C}"/>
              </a:ext>
            </a:extLst>
          </p:cNvPr>
          <p:cNvSpPr/>
          <p:nvPr/>
        </p:nvSpPr>
        <p:spPr>
          <a:xfrm>
            <a:off x="10013244" y="297743"/>
            <a:ext cx="1711676" cy="1111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US"/>
          </a:p>
        </p:txBody>
      </p:sp>
      <p:pic>
        <p:nvPicPr>
          <p:cNvPr id="84" name="Graphic 83" descr="Medicine with solid fill">
            <a:extLst>
              <a:ext uri="{FF2B5EF4-FFF2-40B4-BE49-F238E27FC236}">
                <a16:creationId xmlns:a16="http://schemas.microsoft.com/office/drawing/2014/main" id="{52C13AB9-0154-1883-7BD5-F18EB9353F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98896" y="914224"/>
            <a:ext cx="752510" cy="722063"/>
          </a:xfrm>
          <a:prstGeom prst="rect">
            <a:avLst/>
          </a:prstGeom>
        </p:spPr>
      </p:pic>
      <p:sp>
        <p:nvSpPr>
          <p:cNvPr id="6" name="Rectangle 5">
            <a:extLst>
              <a:ext uri="{FF2B5EF4-FFF2-40B4-BE49-F238E27FC236}">
                <a16:creationId xmlns:a16="http://schemas.microsoft.com/office/drawing/2014/main" id="{62CCFB7B-3736-AA6A-6164-9EE15BF17F3A}"/>
              </a:ext>
            </a:extLst>
          </p:cNvPr>
          <p:cNvSpPr/>
          <p:nvPr/>
        </p:nvSpPr>
        <p:spPr>
          <a:xfrm>
            <a:off x="721895" y="2135340"/>
            <a:ext cx="2827421" cy="355198"/>
          </a:xfrm>
          <a:prstGeom prst="rect">
            <a:avLst/>
          </a:prstGeom>
          <a:solidFill>
            <a:srgbClr val="FF8D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GB"/>
          </a:p>
        </p:txBody>
      </p:sp>
      <p:sp>
        <p:nvSpPr>
          <p:cNvPr id="7" name="Rectangle 6">
            <a:extLst>
              <a:ext uri="{FF2B5EF4-FFF2-40B4-BE49-F238E27FC236}">
                <a16:creationId xmlns:a16="http://schemas.microsoft.com/office/drawing/2014/main" id="{4FFAFD47-38B8-3234-7AB2-C2479ED2F2D6}"/>
              </a:ext>
            </a:extLst>
          </p:cNvPr>
          <p:cNvSpPr/>
          <p:nvPr/>
        </p:nvSpPr>
        <p:spPr>
          <a:xfrm>
            <a:off x="4436146" y="2135340"/>
            <a:ext cx="3564854" cy="355198"/>
          </a:xfrm>
          <a:prstGeom prst="rect">
            <a:avLst/>
          </a:prstGeom>
          <a:solidFill>
            <a:srgbClr val="FF8D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GB"/>
          </a:p>
        </p:txBody>
      </p:sp>
      <p:sp>
        <p:nvSpPr>
          <p:cNvPr id="8" name="Rectangle 7">
            <a:extLst>
              <a:ext uri="{FF2B5EF4-FFF2-40B4-BE49-F238E27FC236}">
                <a16:creationId xmlns:a16="http://schemas.microsoft.com/office/drawing/2014/main" id="{315BA772-43A0-5C22-8456-24496F77E1B4}"/>
              </a:ext>
            </a:extLst>
          </p:cNvPr>
          <p:cNvSpPr/>
          <p:nvPr/>
        </p:nvSpPr>
        <p:spPr>
          <a:xfrm>
            <a:off x="4461994" y="3429000"/>
            <a:ext cx="3564854" cy="577515"/>
          </a:xfrm>
          <a:prstGeom prst="rect">
            <a:avLst/>
          </a:prstGeom>
          <a:solidFill>
            <a:srgbClr val="FF8D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GB"/>
          </a:p>
        </p:txBody>
      </p:sp>
      <p:sp>
        <p:nvSpPr>
          <p:cNvPr id="9" name="Rectangle 8">
            <a:extLst>
              <a:ext uri="{FF2B5EF4-FFF2-40B4-BE49-F238E27FC236}">
                <a16:creationId xmlns:a16="http://schemas.microsoft.com/office/drawing/2014/main" id="{F496369C-E1B6-1FBC-7D43-0F392B9F180F}"/>
              </a:ext>
            </a:extLst>
          </p:cNvPr>
          <p:cNvSpPr/>
          <p:nvPr/>
        </p:nvSpPr>
        <p:spPr>
          <a:xfrm>
            <a:off x="8614610" y="2135340"/>
            <a:ext cx="2959769" cy="355198"/>
          </a:xfrm>
          <a:prstGeom prst="rect">
            <a:avLst/>
          </a:prstGeom>
          <a:solidFill>
            <a:srgbClr val="FF8D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GB"/>
          </a:p>
        </p:txBody>
      </p:sp>
    </p:spTree>
    <p:extLst>
      <p:ext uri="{BB962C8B-B14F-4D97-AF65-F5344CB8AC3E}">
        <p14:creationId xmlns:p14="http://schemas.microsoft.com/office/powerpoint/2010/main" val="260349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CBC7A-504D-40ED-E081-0C2BDC05B6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C40909-2839-5400-25FC-00A361EF2D34}"/>
              </a:ext>
            </a:extLst>
          </p:cNvPr>
          <p:cNvSpPr>
            <a:spLocks noGrp="1"/>
          </p:cNvSpPr>
          <p:nvPr>
            <p:ph type="title"/>
          </p:nvPr>
        </p:nvSpPr>
        <p:spPr>
          <a:xfrm>
            <a:off x="442913" y="441325"/>
            <a:ext cx="10260691" cy="1252186"/>
          </a:xfrm>
        </p:spPr>
        <p:txBody>
          <a:bodyPr>
            <a:normAutofit/>
          </a:bodyPr>
          <a:lstStyle/>
          <a:p>
            <a:r>
              <a:rPr lang="en-US" sz="3600"/>
              <a:t>Significant Policies Defined (Global)</a:t>
            </a:r>
            <a:endParaRPr lang="en-US">
              <a:ea typeface="Verdana Bold"/>
            </a:endParaRPr>
          </a:p>
        </p:txBody>
      </p:sp>
      <p:sp>
        <p:nvSpPr>
          <p:cNvPr id="3" name="Content Placeholder 2">
            <a:extLst>
              <a:ext uri="{FF2B5EF4-FFF2-40B4-BE49-F238E27FC236}">
                <a16:creationId xmlns:a16="http://schemas.microsoft.com/office/drawing/2014/main" id="{8070FA3F-A0B2-A6D9-9C69-1EB17FB2ADB0}"/>
              </a:ext>
            </a:extLst>
          </p:cNvPr>
          <p:cNvSpPr>
            <a:spLocks noGrp="1"/>
          </p:cNvSpPr>
          <p:nvPr>
            <p:ph sz="quarter" idx="4294967295"/>
          </p:nvPr>
        </p:nvSpPr>
        <p:spPr>
          <a:xfrm>
            <a:off x="442913" y="1084568"/>
            <a:ext cx="9615487" cy="5335412"/>
          </a:xfrm>
        </p:spPr>
        <p:txBody>
          <a:bodyPr vert="horz" lIns="0" tIns="0" rIns="0" bIns="0" rtlCol="0" anchor="t">
            <a:normAutofit/>
          </a:bodyPr>
          <a:lstStyle/>
          <a:p>
            <a:pPr marL="0" indent="0">
              <a:buNone/>
            </a:pPr>
            <a:endParaRPr lang="en-GB">
              <a:ea typeface="Verdana"/>
            </a:endParaRPr>
          </a:p>
          <a:p>
            <a:pPr lvl="1">
              <a:buFont typeface="Courier New" panose="020B0604020202020204" pitchFamily="34" charset="0"/>
              <a:buChar char="o"/>
            </a:pPr>
            <a:endParaRPr lang="en-GB">
              <a:ea typeface="Verdana"/>
            </a:endParaRPr>
          </a:p>
          <a:p>
            <a:pPr lvl="1">
              <a:buFont typeface="Courier New" panose="020B0604020202020204" pitchFamily="34" charset="0"/>
              <a:buChar char="o"/>
            </a:pPr>
            <a:endParaRPr lang="en-GB">
              <a:ea typeface="Verdana"/>
            </a:endParaRPr>
          </a:p>
        </p:txBody>
      </p:sp>
      <p:sp>
        <p:nvSpPr>
          <p:cNvPr id="5" name="TextBox 4">
            <a:extLst>
              <a:ext uri="{FF2B5EF4-FFF2-40B4-BE49-F238E27FC236}">
                <a16:creationId xmlns:a16="http://schemas.microsoft.com/office/drawing/2014/main" id="{46BAF358-8280-AD66-9D51-C3425C4820C3}"/>
              </a:ext>
            </a:extLst>
          </p:cNvPr>
          <p:cNvSpPr txBox="1"/>
          <p:nvPr/>
        </p:nvSpPr>
        <p:spPr>
          <a:xfrm>
            <a:off x="605870" y="1481062"/>
            <a:ext cx="10670669" cy="4867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000"/>
              </a:spcAft>
              <a:buFont typeface="Arial"/>
              <a:buChar char="•"/>
            </a:pPr>
            <a:r>
              <a:rPr lang="en-GB" b="1" u="sng">
                <a:solidFill>
                  <a:schemeClr val="accent3"/>
                </a:solidFill>
                <a:ea typeface="+mn-lt"/>
                <a:cs typeface="+mn-lt"/>
              </a:rPr>
              <a:t>Task Shifting</a:t>
            </a:r>
            <a:r>
              <a:rPr lang="en-GB">
                <a:ea typeface="+mn-lt"/>
                <a:cs typeface="+mn-lt"/>
              </a:rPr>
              <a:t> – nurses or other non-physicians are allowed to initiate HIV treatment under national policy</a:t>
            </a:r>
          </a:p>
          <a:p>
            <a:pPr marL="285750" indent="-285750">
              <a:spcAft>
                <a:spcPts val="1000"/>
              </a:spcAft>
              <a:buFont typeface="Arial"/>
              <a:buChar char="•"/>
            </a:pPr>
            <a:r>
              <a:rPr lang="en-GB" b="1" u="sng">
                <a:solidFill>
                  <a:schemeClr val="accent3"/>
                </a:solidFill>
                <a:ea typeface="+mn-lt"/>
                <a:cs typeface="+mn-lt"/>
              </a:rPr>
              <a:t>Same-sex sex non-criminalization</a:t>
            </a:r>
            <a:r>
              <a:rPr lang="en-GB">
                <a:ea typeface="+mn-lt"/>
                <a:cs typeface="+mn-lt"/>
              </a:rPr>
              <a:t> – national law/policy refrains from criminalizing and prosecuting people for consensual same-sex sexual acts</a:t>
            </a:r>
            <a:endParaRPr lang="en-GB"/>
          </a:p>
          <a:p>
            <a:pPr marL="742950" lvl="1" indent="-285750">
              <a:spcAft>
                <a:spcPts val="1000"/>
              </a:spcAft>
              <a:buFont typeface="Wingdings"/>
              <a:buChar char="Ø"/>
            </a:pPr>
            <a:r>
              <a:rPr lang="en-GB" b="1" u="sng">
                <a:solidFill>
                  <a:schemeClr val="accent3"/>
                </a:solidFill>
                <a:ea typeface="+mn-lt"/>
                <a:cs typeface="+mn-lt"/>
              </a:rPr>
              <a:t>Laws</a:t>
            </a:r>
            <a:r>
              <a:rPr lang="en-GB" b="1">
                <a:solidFill>
                  <a:schemeClr val="accent3"/>
                </a:solidFill>
                <a:ea typeface="+mn-lt"/>
                <a:cs typeface="+mn-lt"/>
              </a:rPr>
              <a:t> </a:t>
            </a:r>
            <a:r>
              <a:rPr lang="en-GB">
                <a:ea typeface="+mn-lt"/>
                <a:cs typeface="+mn-lt"/>
              </a:rPr>
              <a:t>– national law refrains from criminalizing consensual same-sex sexual acts</a:t>
            </a:r>
            <a:endParaRPr lang="en-GB"/>
          </a:p>
          <a:p>
            <a:pPr marL="742950" lvl="1" indent="-285750">
              <a:spcAft>
                <a:spcPts val="1000"/>
              </a:spcAft>
              <a:buFont typeface="Wingdings"/>
              <a:buChar char="Ø"/>
            </a:pPr>
            <a:r>
              <a:rPr lang="en-GB" b="1" u="sng">
                <a:solidFill>
                  <a:schemeClr val="accent3"/>
                </a:solidFill>
                <a:ea typeface="+mn-lt"/>
                <a:cs typeface="+mn-lt"/>
              </a:rPr>
              <a:t>Arrests</a:t>
            </a:r>
            <a:r>
              <a:rPr lang="en-GB">
                <a:ea typeface="+mn-lt"/>
                <a:cs typeface="+mn-lt"/>
              </a:rPr>
              <a:t> – law-enforcement policy avoids prosecution for consensual same-sex acts in recent years</a:t>
            </a:r>
            <a:endParaRPr lang="en-GB"/>
          </a:p>
          <a:p>
            <a:pPr marL="285750" indent="-285750">
              <a:spcAft>
                <a:spcPts val="1000"/>
              </a:spcAft>
              <a:buFont typeface="Arial"/>
              <a:buChar char="•"/>
            </a:pPr>
            <a:r>
              <a:rPr lang="en-GB" b="1" u="sng">
                <a:solidFill>
                  <a:schemeClr val="accent3"/>
                </a:solidFill>
                <a:ea typeface="+mn-lt"/>
                <a:cs typeface="+mn-lt"/>
              </a:rPr>
              <a:t>HIV exposure non-criminalization</a:t>
            </a:r>
            <a:r>
              <a:rPr lang="en-GB">
                <a:ea typeface="+mn-lt"/>
                <a:cs typeface="+mn-lt"/>
              </a:rPr>
              <a:t> - national law refrains from criminalizing and prosecuting people for non-intentional HIV exposure/ transmission.</a:t>
            </a:r>
            <a:endParaRPr lang="en-GB"/>
          </a:p>
          <a:p>
            <a:pPr marL="742950" lvl="1" indent="-285750">
              <a:spcAft>
                <a:spcPts val="1000"/>
              </a:spcAft>
              <a:buFont typeface="Wingdings"/>
              <a:buChar char="Ø"/>
            </a:pPr>
            <a:r>
              <a:rPr lang="en-GB" b="1" u="sng">
                <a:solidFill>
                  <a:schemeClr val="accent3"/>
                </a:solidFill>
                <a:ea typeface="+mn-lt"/>
                <a:cs typeface="+mn-lt"/>
              </a:rPr>
              <a:t>Laws</a:t>
            </a:r>
            <a:r>
              <a:rPr lang="en-GB" b="1">
                <a:solidFill>
                  <a:schemeClr val="accent3"/>
                </a:solidFill>
                <a:ea typeface="+mn-lt"/>
                <a:cs typeface="+mn-lt"/>
              </a:rPr>
              <a:t> </a:t>
            </a:r>
            <a:r>
              <a:rPr lang="en-GB">
                <a:ea typeface="+mn-lt"/>
                <a:cs typeface="+mn-lt"/>
              </a:rPr>
              <a:t>- national law refrain from criminalizing non-intentional HIV exposure/transmission</a:t>
            </a:r>
            <a:endParaRPr lang="en-GB"/>
          </a:p>
          <a:p>
            <a:pPr marL="742950" lvl="1" indent="-285750">
              <a:spcAft>
                <a:spcPts val="1000"/>
              </a:spcAft>
              <a:buFont typeface="Wingdings"/>
              <a:buChar char="Ø"/>
            </a:pPr>
            <a:r>
              <a:rPr lang="en-GB" b="1" u="sng">
                <a:solidFill>
                  <a:schemeClr val="accent3"/>
                </a:solidFill>
                <a:ea typeface="+mn-lt"/>
                <a:cs typeface="+mn-lt"/>
              </a:rPr>
              <a:t>Arrests</a:t>
            </a:r>
            <a:r>
              <a:rPr lang="en-GB" b="1">
                <a:solidFill>
                  <a:schemeClr val="accent3"/>
                </a:solidFill>
                <a:ea typeface="+mn-lt"/>
                <a:cs typeface="+mn-lt"/>
              </a:rPr>
              <a:t> </a:t>
            </a:r>
            <a:r>
              <a:rPr lang="en-GB">
                <a:ea typeface="+mn-lt"/>
                <a:cs typeface="+mn-lt"/>
              </a:rPr>
              <a:t>- law-enforcement policy avoided arrests/prosecution for non-intentional HIV transmission/exposure in recent years.</a:t>
            </a:r>
            <a:endParaRPr lang="en-GB"/>
          </a:p>
          <a:p>
            <a:pPr marL="285750" indent="-285750">
              <a:spcAft>
                <a:spcPts val="1000"/>
              </a:spcAft>
              <a:buFont typeface="Arial"/>
              <a:buChar char="•"/>
            </a:pPr>
            <a:r>
              <a:rPr lang="en-GB" b="1" u="sng">
                <a:solidFill>
                  <a:schemeClr val="accent3"/>
                </a:solidFill>
                <a:ea typeface="+mn-lt"/>
                <a:cs typeface="+mn-lt"/>
              </a:rPr>
              <a:t>Self-testing</a:t>
            </a:r>
            <a:r>
              <a:rPr lang="en-GB">
                <a:ea typeface="+mn-lt"/>
                <a:cs typeface="+mn-lt"/>
              </a:rPr>
              <a:t> – self-testing is approved in national policy.</a:t>
            </a:r>
            <a:endParaRPr lang="en-GB"/>
          </a:p>
        </p:txBody>
      </p:sp>
    </p:spTree>
    <p:extLst>
      <p:ext uri="{BB962C8B-B14F-4D97-AF65-F5344CB8AC3E}">
        <p14:creationId xmlns:p14="http://schemas.microsoft.com/office/powerpoint/2010/main" val="1040565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7A227-BB11-5A0B-E85F-2E553B588C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404971-4700-7AFC-FB5C-137640B96D90}"/>
              </a:ext>
            </a:extLst>
          </p:cNvPr>
          <p:cNvSpPr>
            <a:spLocks noGrp="1"/>
          </p:cNvSpPr>
          <p:nvPr>
            <p:ph type="title"/>
          </p:nvPr>
        </p:nvSpPr>
        <p:spPr>
          <a:xfrm>
            <a:off x="442912" y="295410"/>
            <a:ext cx="10999119" cy="1223964"/>
          </a:xfrm>
        </p:spPr>
        <p:txBody>
          <a:bodyPr>
            <a:normAutofit/>
          </a:bodyPr>
          <a:lstStyle/>
          <a:p>
            <a:r>
              <a:rPr lang="en-US"/>
              <a:t>Policies Analyzed (Africa)</a:t>
            </a:r>
            <a:endParaRPr lang="en-GB" noProof="0">
              <a:ea typeface="Verdana Bold"/>
            </a:endParaRPr>
          </a:p>
        </p:txBody>
      </p:sp>
      <p:pic>
        <p:nvPicPr>
          <p:cNvPr id="80" name="Graphic 79" descr="Gears with solid fill">
            <a:extLst>
              <a:ext uri="{FF2B5EF4-FFF2-40B4-BE49-F238E27FC236}">
                <a16:creationId xmlns:a16="http://schemas.microsoft.com/office/drawing/2014/main" id="{3E1F7E33-ECB7-78E2-217B-CAB51CEF4B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9857" y="914224"/>
            <a:ext cx="789129" cy="779894"/>
          </a:xfrm>
          <a:prstGeom prst="rect">
            <a:avLst/>
          </a:prstGeom>
        </p:spPr>
      </p:pic>
      <p:pic>
        <p:nvPicPr>
          <p:cNvPr id="82" name="Graphic 81" descr="Connections with solid fill">
            <a:extLst>
              <a:ext uri="{FF2B5EF4-FFF2-40B4-BE49-F238E27FC236}">
                <a16:creationId xmlns:a16="http://schemas.microsoft.com/office/drawing/2014/main" id="{2B1F6626-DA89-5E19-9DF7-D5C639E5EA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66309" y="914224"/>
            <a:ext cx="881907" cy="851459"/>
          </a:xfrm>
          <a:prstGeom prst="rect">
            <a:avLst/>
          </a:prstGeom>
        </p:spPr>
      </p:pic>
      <p:graphicFrame>
        <p:nvGraphicFramePr>
          <p:cNvPr id="3" name="Table 2">
            <a:extLst>
              <a:ext uri="{FF2B5EF4-FFF2-40B4-BE49-F238E27FC236}">
                <a16:creationId xmlns:a16="http://schemas.microsoft.com/office/drawing/2014/main" id="{B50C0ECD-379C-5D31-7A15-0EE03B74AC50}"/>
              </a:ext>
            </a:extLst>
          </p:cNvPr>
          <p:cNvGraphicFramePr>
            <a:graphicFrameLocks noGrp="1"/>
          </p:cNvGraphicFramePr>
          <p:nvPr>
            <p:extLst>
              <p:ext uri="{D42A27DB-BD31-4B8C-83A1-F6EECF244321}">
                <p14:modId xmlns:p14="http://schemas.microsoft.com/office/powerpoint/2010/main" val="501233368"/>
              </p:ext>
            </p:extLst>
          </p:nvPr>
        </p:nvGraphicFramePr>
        <p:xfrm>
          <a:off x="442061" y="1783997"/>
          <a:ext cx="11522594" cy="4876795"/>
        </p:xfrm>
        <a:graphic>
          <a:graphicData uri="http://schemas.openxmlformats.org/drawingml/2006/table">
            <a:tbl>
              <a:tblPr firstRow="1" bandRow="1">
                <a:tableStyleId>{8EC20E35-A176-4012-BC5E-935CFFF8708E}</a:tableStyleId>
              </a:tblPr>
              <a:tblGrid>
                <a:gridCol w="3527777">
                  <a:extLst>
                    <a:ext uri="{9D8B030D-6E8A-4147-A177-3AD203B41FA5}">
                      <a16:colId xmlns:a16="http://schemas.microsoft.com/office/drawing/2014/main" val="68057674"/>
                    </a:ext>
                  </a:extLst>
                </a:gridCol>
                <a:gridCol w="4515555">
                  <a:extLst>
                    <a:ext uri="{9D8B030D-6E8A-4147-A177-3AD203B41FA5}">
                      <a16:colId xmlns:a16="http://schemas.microsoft.com/office/drawing/2014/main" val="1374065981"/>
                    </a:ext>
                  </a:extLst>
                </a:gridCol>
                <a:gridCol w="3479262">
                  <a:extLst>
                    <a:ext uri="{9D8B030D-6E8A-4147-A177-3AD203B41FA5}">
                      <a16:colId xmlns:a16="http://schemas.microsoft.com/office/drawing/2014/main" val="2373580810"/>
                    </a:ext>
                  </a:extLst>
                </a:gridCol>
              </a:tblGrid>
              <a:tr h="324555">
                <a:tc>
                  <a:txBody>
                    <a:bodyPr/>
                    <a:lstStyle/>
                    <a:p>
                      <a:pPr lvl="0" algn="ctr">
                        <a:buNone/>
                      </a:pPr>
                      <a:r>
                        <a:rPr lang="en-US" sz="1600"/>
                        <a:t>Health Systems</a:t>
                      </a:r>
                    </a:p>
                  </a:txBody>
                  <a:tcPr anchor="ctr"/>
                </a:tc>
                <a:tc>
                  <a:txBody>
                    <a:bodyPr/>
                    <a:lstStyle/>
                    <a:p>
                      <a:pPr lvl="0" algn="ctr">
                        <a:buNone/>
                      </a:pPr>
                      <a:r>
                        <a:rPr lang="en-US" sz="1600"/>
                        <a:t>Structural</a:t>
                      </a:r>
                    </a:p>
                  </a:txBody>
                  <a:tcPr anchor="ctr"/>
                </a:tc>
                <a:tc>
                  <a:txBody>
                    <a:bodyPr/>
                    <a:lstStyle/>
                    <a:p>
                      <a:pPr lvl="0" algn="ctr">
                        <a:buNone/>
                      </a:pPr>
                      <a:r>
                        <a:rPr lang="en-US" sz="1600"/>
                        <a:t>Testing &amp; Prevention</a:t>
                      </a:r>
                    </a:p>
                  </a:txBody>
                  <a:tcPr anchor="ctr"/>
                </a:tc>
                <a:extLst>
                  <a:ext uri="{0D108BD9-81ED-4DB2-BD59-A6C34878D82A}">
                    <a16:rowId xmlns:a16="http://schemas.microsoft.com/office/drawing/2014/main" val="3917281083"/>
                  </a:ext>
                </a:extLst>
              </a:tr>
              <a:tr h="370840">
                <a:tc>
                  <a:txBody>
                    <a:bodyPr/>
                    <a:lstStyle/>
                    <a:p>
                      <a:pPr algn="ctr"/>
                      <a:r>
                        <a:rPr lang="en-US" sz="1600"/>
                        <a:t>Task Shifting</a:t>
                      </a:r>
                    </a:p>
                  </a:txBody>
                  <a:tcPr anchor="ctr"/>
                </a:tc>
                <a:tc>
                  <a:txBody>
                    <a:bodyPr/>
                    <a:lstStyle/>
                    <a:p>
                      <a:pPr lvl="0" algn="ctr">
                        <a:buNone/>
                      </a:pPr>
                      <a:r>
                        <a:rPr lang="en-US" sz="1600"/>
                        <a:t>Same-sex sex non-criminalization</a:t>
                      </a:r>
                    </a:p>
                  </a:txBody>
                  <a:tcPr anchor="ctr"/>
                </a:tc>
                <a:tc>
                  <a:txBody>
                    <a:bodyPr/>
                    <a:lstStyle/>
                    <a:p>
                      <a:pPr lvl="0" algn="ctr">
                        <a:buNone/>
                      </a:pPr>
                      <a:r>
                        <a:rPr lang="en-US" sz="1600"/>
                        <a:t>Self-testing</a:t>
                      </a:r>
                    </a:p>
                  </a:txBody>
                  <a:tcPr anchor="ctr"/>
                </a:tc>
                <a:extLst>
                  <a:ext uri="{0D108BD9-81ED-4DB2-BD59-A6C34878D82A}">
                    <a16:rowId xmlns:a16="http://schemas.microsoft.com/office/drawing/2014/main" val="680358832"/>
                  </a:ext>
                </a:extLst>
              </a:tr>
              <a:tr h="370840">
                <a:tc>
                  <a:txBody>
                    <a:bodyPr/>
                    <a:lstStyle/>
                    <a:p>
                      <a:pPr algn="ctr"/>
                      <a:r>
                        <a:rPr lang="en-US" sz="1600"/>
                        <a:t>Health Financing</a:t>
                      </a:r>
                    </a:p>
                  </a:txBody>
                  <a:tcPr anchor="ctr"/>
                </a:tc>
                <a:tc>
                  <a:txBody>
                    <a:bodyPr/>
                    <a:lstStyle/>
                    <a:p>
                      <a:pPr lvl="0" algn="ctr">
                        <a:buNone/>
                      </a:pPr>
                      <a:r>
                        <a:rPr lang="en-US" sz="1600"/>
                        <a:t>Sex work non-criminalization</a:t>
                      </a:r>
                    </a:p>
                  </a:txBody>
                  <a:tcPr anchor="ctr"/>
                </a:tc>
                <a:tc>
                  <a:txBody>
                    <a:bodyPr/>
                    <a:lstStyle/>
                    <a:p>
                      <a:pPr lvl="0" algn="ctr">
                        <a:buNone/>
                      </a:pPr>
                      <a:r>
                        <a:rPr lang="en-US" sz="1600"/>
                        <a:t>Partner notification/index testing</a:t>
                      </a:r>
                    </a:p>
                  </a:txBody>
                  <a:tcPr anchor="ctr"/>
                </a:tc>
                <a:extLst>
                  <a:ext uri="{0D108BD9-81ED-4DB2-BD59-A6C34878D82A}">
                    <a16:rowId xmlns:a16="http://schemas.microsoft.com/office/drawing/2014/main" val="250678946"/>
                  </a:ext>
                </a:extLst>
              </a:tr>
              <a:tr h="370840">
                <a:tc>
                  <a:txBody>
                    <a:bodyPr/>
                    <a:lstStyle/>
                    <a:p>
                      <a:pPr algn="ctr"/>
                      <a:r>
                        <a:rPr lang="en-US" sz="1600"/>
                        <a:t>Universal Health Coverage </a:t>
                      </a:r>
                    </a:p>
                  </a:txBody>
                  <a:tcPr anchor="ctr"/>
                </a:tc>
                <a:tc>
                  <a:txBody>
                    <a:bodyPr/>
                    <a:lstStyle/>
                    <a:p>
                      <a:pPr lvl="0" algn="ctr">
                        <a:buNone/>
                      </a:pPr>
                      <a:r>
                        <a:rPr lang="en-US" sz="1600"/>
                        <a:t>Drug use non-criminalization</a:t>
                      </a:r>
                    </a:p>
                  </a:txBody>
                  <a:tcPr anchor="ctr"/>
                </a:tc>
                <a:tc>
                  <a:txBody>
                    <a:bodyPr/>
                    <a:lstStyle/>
                    <a:p>
                      <a:pPr lvl="0" algn="ctr">
                        <a:buNone/>
                      </a:pPr>
                      <a:r>
                        <a:rPr lang="en-US" sz="1600"/>
                        <a:t>Compulsory Testing</a:t>
                      </a:r>
                    </a:p>
                  </a:txBody>
                  <a:tcPr anchor="ctr"/>
                </a:tc>
                <a:extLst>
                  <a:ext uri="{0D108BD9-81ED-4DB2-BD59-A6C34878D82A}">
                    <a16:rowId xmlns:a16="http://schemas.microsoft.com/office/drawing/2014/main" val="3688058817"/>
                  </a:ext>
                </a:extLst>
              </a:tr>
              <a:tr h="370840">
                <a:tc>
                  <a:txBody>
                    <a:bodyPr/>
                    <a:lstStyle/>
                    <a:p>
                      <a:pPr algn="ctr"/>
                      <a:r>
                        <a:rPr lang="en-US" sz="1600"/>
                        <a:t>User Fees</a:t>
                      </a:r>
                    </a:p>
                  </a:txBody>
                  <a:tcPr anchor="ctr"/>
                </a:tc>
                <a:tc>
                  <a:txBody>
                    <a:bodyPr/>
                    <a:lstStyle/>
                    <a:p>
                      <a:pPr lvl="0" algn="ctr">
                        <a:buNone/>
                      </a:pPr>
                      <a:r>
                        <a:rPr lang="en-US" sz="1600"/>
                        <a:t>HIV exposure non-criminalization</a:t>
                      </a:r>
                    </a:p>
                  </a:txBody>
                  <a:tcPr anchor="ctr"/>
                </a:tc>
                <a:tc>
                  <a:txBody>
                    <a:bodyPr/>
                    <a:lstStyle/>
                    <a:p>
                      <a:pPr lvl="0" algn="ctr">
                        <a:buNone/>
                      </a:pPr>
                      <a:r>
                        <a:rPr lang="en-US" sz="1600"/>
                        <a:t>Age restrictions on testing and treatment</a:t>
                      </a:r>
                    </a:p>
                  </a:txBody>
                  <a:tcPr anchor="ctr"/>
                </a:tc>
                <a:extLst>
                  <a:ext uri="{0D108BD9-81ED-4DB2-BD59-A6C34878D82A}">
                    <a16:rowId xmlns:a16="http://schemas.microsoft.com/office/drawing/2014/main" val="3759372984"/>
                  </a:ext>
                </a:extLst>
              </a:tr>
              <a:tr h="370840">
                <a:tc>
                  <a:txBody>
                    <a:bodyPr/>
                    <a:lstStyle/>
                    <a:p>
                      <a:pPr algn="ctr"/>
                      <a:r>
                        <a:rPr lang="en-US" sz="1600"/>
                        <a:t>Access to Medicines (TRIPS)</a:t>
                      </a:r>
                    </a:p>
                  </a:txBody>
                  <a:tcPr anchor="ctr"/>
                </a:tc>
                <a:tc>
                  <a:txBody>
                    <a:bodyPr/>
                    <a:lstStyle/>
                    <a:p>
                      <a:pPr lvl="0" algn="ctr">
                        <a:buNone/>
                      </a:pPr>
                      <a:r>
                        <a:rPr lang="en-US" sz="1600"/>
                        <a:t>Non-discrimination protections</a:t>
                      </a:r>
                    </a:p>
                  </a:txBody>
                  <a:tcPr anchor="ctr"/>
                </a:tc>
                <a:tc>
                  <a:txBody>
                    <a:bodyPr/>
                    <a:lstStyle/>
                    <a:p>
                      <a:pPr lvl="0" algn="ctr">
                        <a:buNone/>
                      </a:pPr>
                      <a:r>
                        <a:rPr lang="en-US" sz="1600"/>
                        <a:t>PrEP</a:t>
                      </a:r>
                    </a:p>
                  </a:txBody>
                  <a:tcPr anchor="ctr"/>
                </a:tc>
                <a:extLst>
                  <a:ext uri="{0D108BD9-81ED-4DB2-BD59-A6C34878D82A}">
                    <a16:rowId xmlns:a16="http://schemas.microsoft.com/office/drawing/2014/main" val="1848735201"/>
                  </a:ext>
                </a:extLst>
              </a:tr>
              <a:tr h="370840">
                <a:tc>
                  <a:txBody>
                    <a:bodyPr/>
                    <a:lstStyle/>
                    <a:p>
                      <a:pPr algn="ctr"/>
                      <a:r>
                        <a:rPr lang="en-US" sz="1600"/>
                        <a:t>Unique identifiers w/ data protections</a:t>
                      </a:r>
                    </a:p>
                  </a:txBody>
                  <a:tcPr anchor="ctr"/>
                </a:tc>
                <a:tc>
                  <a:txBody>
                    <a:bodyPr/>
                    <a:lstStyle/>
                    <a:p>
                      <a:pPr lvl="0" algn="ctr">
                        <a:buNone/>
                      </a:pPr>
                      <a:r>
                        <a:rPr lang="en-US" sz="1600"/>
                        <a:t>National human rights institutions</a:t>
                      </a:r>
                    </a:p>
                  </a:txBody>
                  <a:tcPr anchor="ctr"/>
                </a:tc>
                <a:tc>
                  <a:txBody>
                    <a:bodyPr/>
                    <a:lstStyle/>
                    <a:p>
                      <a:pPr lvl="0" algn="ctr">
                        <a:buNone/>
                      </a:pPr>
                      <a:r>
                        <a:rPr lang="en-US" sz="1600"/>
                        <a:t>Harm Reduction</a:t>
                      </a:r>
                    </a:p>
                  </a:txBody>
                  <a:tcPr anchor="ctr"/>
                </a:tc>
                <a:extLst>
                  <a:ext uri="{0D108BD9-81ED-4DB2-BD59-A6C34878D82A}">
                    <a16:rowId xmlns:a16="http://schemas.microsoft.com/office/drawing/2014/main" val="1666088638"/>
                  </a:ext>
                </a:extLst>
              </a:tr>
              <a:tr h="370840">
                <a:tc>
                  <a:txBody>
                    <a:bodyPr/>
                    <a:lstStyle/>
                    <a:p>
                      <a:pPr algn="ctr"/>
                      <a:r>
                        <a:rPr lang="en-US" sz="1600"/>
                        <a:t>Data sharing</a:t>
                      </a:r>
                    </a:p>
                  </a:txBody>
                  <a:tcPr anchor="ctr"/>
                </a:tc>
                <a:tc>
                  <a:txBody>
                    <a:bodyPr/>
                    <a:lstStyle/>
                    <a:p>
                      <a:pPr lvl="0" algn="ctr">
                        <a:buNone/>
                      </a:pPr>
                      <a:r>
                        <a:rPr lang="en-US" sz="1600"/>
                        <a:t>Constitutional right to health</a:t>
                      </a:r>
                    </a:p>
                  </a:txBody>
                  <a:tcPr anchor="ctr"/>
                </a:tc>
                <a:tc>
                  <a:txBody>
                    <a:bodyPr/>
                    <a:lstStyle/>
                    <a:p>
                      <a:pPr lvl="0" algn="ctr">
                        <a:buNone/>
                      </a:pPr>
                      <a:r>
                        <a:rPr lang="en-US" sz="1600"/>
                        <a:t>Comprehensive sexuality education</a:t>
                      </a:r>
                    </a:p>
                  </a:txBody>
                  <a:tcPr anchor="ctr"/>
                </a:tc>
                <a:extLst>
                  <a:ext uri="{0D108BD9-81ED-4DB2-BD59-A6C34878D82A}">
                    <a16:rowId xmlns:a16="http://schemas.microsoft.com/office/drawing/2014/main" val="2395636339"/>
                  </a:ext>
                </a:extLst>
              </a:tr>
              <a:tr h="370839">
                <a:tc>
                  <a:txBody>
                    <a:bodyPr/>
                    <a:lstStyle/>
                    <a:p>
                      <a:pPr lvl="0" algn="ctr">
                        <a:buNone/>
                      </a:pPr>
                      <a:endParaRPr lang="en-US" sz="1600"/>
                    </a:p>
                  </a:txBody>
                  <a:tcPr anchor="ctr"/>
                </a:tc>
                <a:tc>
                  <a:txBody>
                    <a:bodyPr/>
                    <a:lstStyle/>
                    <a:p>
                      <a:pPr lvl="0" algn="ctr">
                        <a:buNone/>
                      </a:pPr>
                      <a:r>
                        <a:rPr lang="en-US" sz="1600"/>
                        <a:t>Girls Education</a:t>
                      </a:r>
                    </a:p>
                  </a:txBody>
                  <a:tcPr anchor="ctr"/>
                </a:tc>
                <a:tc>
                  <a:txBody>
                    <a:bodyPr/>
                    <a:lstStyle/>
                    <a:p>
                      <a:pPr lvl="0" algn="ctr">
                        <a:buNone/>
                      </a:pPr>
                      <a:r>
                        <a:rPr lang="en-US" sz="1600"/>
                        <a:t>Prisoner's Prevention</a:t>
                      </a:r>
                    </a:p>
                  </a:txBody>
                  <a:tcPr anchor="ctr"/>
                </a:tc>
                <a:extLst>
                  <a:ext uri="{0D108BD9-81ED-4DB2-BD59-A6C34878D82A}">
                    <a16:rowId xmlns:a16="http://schemas.microsoft.com/office/drawing/2014/main" val="1175296362"/>
                  </a:ext>
                </a:extLst>
              </a:tr>
              <a:tr h="370838">
                <a:tc>
                  <a:txBody>
                    <a:bodyPr/>
                    <a:lstStyle/>
                    <a:p>
                      <a:pPr lvl="0" algn="ctr">
                        <a:buNone/>
                      </a:pPr>
                      <a:endParaRPr lang="en-US" sz="1600"/>
                    </a:p>
                  </a:txBody>
                  <a:tcPr anchor="ctr"/>
                </a:tc>
                <a:tc>
                  <a:txBody>
                    <a:bodyPr/>
                    <a:lstStyle/>
                    <a:p>
                      <a:pPr lvl="0" algn="ctr">
                        <a:buNone/>
                      </a:pPr>
                      <a:r>
                        <a:rPr lang="en-US" sz="1600"/>
                        <a:t>Gender based violence</a:t>
                      </a:r>
                    </a:p>
                  </a:txBody>
                  <a:tcPr anchor="ctr"/>
                </a:tc>
                <a:tc>
                  <a:txBody>
                    <a:bodyPr/>
                    <a:lstStyle/>
                    <a:p>
                      <a:pPr lvl="0" algn="ctr">
                        <a:buNone/>
                      </a:pPr>
                      <a:endParaRPr lang="en-US" sz="1600"/>
                    </a:p>
                  </a:txBody>
                  <a:tcPr anchor="ctr"/>
                </a:tc>
                <a:extLst>
                  <a:ext uri="{0D108BD9-81ED-4DB2-BD59-A6C34878D82A}">
                    <a16:rowId xmlns:a16="http://schemas.microsoft.com/office/drawing/2014/main" val="2814576788"/>
                  </a:ext>
                </a:extLst>
              </a:tr>
              <a:tr h="370838">
                <a:tc>
                  <a:txBody>
                    <a:bodyPr/>
                    <a:lstStyle/>
                    <a:p>
                      <a:pPr lvl="0" algn="ctr">
                        <a:buNone/>
                      </a:pPr>
                      <a:endParaRPr lang="en-US" sz="1600"/>
                    </a:p>
                  </a:txBody>
                  <a:tcPr anchor="ctr"/>
                </a:tc>
                <a:tc>
                  <a:txBody>
                    <a:bodyPr/>
                    <a:lstStyle/>
                    <a:p>
                      <a:pPr lvl="0" algn="ctr">
                        <a:buNone/>
                      </a:pPr>
                      <a:r>
                        <a:rPr lang="en-US" sz="1600"/>
                        <a:t>Civil Society</a:t>
                      </a:r>
                    </a:p>
                  </a:txBody>
                  <a:tcPr anchor="ctr"/>
                </a:tc>
                <a:tc>
                  <a:txBody>
                    <a:bodyPr/>
                    <a:lstStyle/>
                    <a:p>
                      <a:pPr lvl="0" algn="ctr">
                        <a:buNone/>
                      </a:pPr>
                      <a:endParaRPr lang="en-US" sz="1600"/>
                    </a:p>
                  </a:txBody>
                  <a:tcPr anchor="ctr"/>
                </a:tc>
                <a:extLst>
                  <a:ext uri="{0D108BD9-81ED-4DB2-BD59-A6C34878D82A}">
                    <a16:rowId xmlns:a16="http://schemas.microsoft.com/office/drawing/2014/main" val="3478983809"/>
                  </a:ext>
                </a:extLst>
              </a:tr>
            </a:tbl>
          </a:graphicData>
        </a:graphic>
      </p:graphicFrame>
      <p:sp>
        <p:nvSpPr>
          <p:cNvPr id="4" name="Rectangle 3">
            <a:extLst>
              <a:ext uri="{FF2B5EF4-FFF2-40B4-BE49-F238E27FC236}">
                <a16:creationId xmlns:a16="http://schemas.microsoft.com/office/drawing/2014/main" id="{9BE82B45-F87D-F9BF-1BCC-814B88C1AFF1}"/>
              </a:ext>
            </a:extLst>
          </p:cNvPr>
          <p:cNvSpPr/>
          <p:nvPr/>
        </p:nvSpPr>
        <p:spPr>
          <a:xfrm>
            <a:off x="10013244" y="297743"/>
            <a:ext cx="1711676" cy="1111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US"/>
          </a:p>
        </p:txBody>
      </p:sp>
      <p:pic>
        <p:nvPicPr>
          <p:cNvPr id="84" name="Graphic 83" descr="Medicine with solid fill">
            <a:extLst>
              <a:ext uri="{FF2B5EF4-FFF2-40B4-BE49-F238E27FC236}">
                <a16:creationId xmlns:a16="http://schemas.microsoft.com/office/drawing/2014/main" id="{61DF59D0-52A9-C272-0CF8-893DB4FB8E6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98896" y="914224"/>
            <a:ext cx="752510" cy="722063"/>
          </a:xfrm>
          <a:prstGeom prst="rect">
            <a:avLst/>
          </a:prstGeom>
        </p:spPr>
      </p:pic>
      <p:sp>
        <p:nvSpPr>
          <p:cNvPr id="5" name="Rectangle 4">
            <a:extLst>
              <a:ext uri="{FF2B5EF4-FFF2-40B4-BE49-F238E27FC236}">
                <a16:creationId xmlns:a16="http://schemas.microsoft.com/office/drawing/2014/main" id="{4BB3EFA2-1934-F7FE-765E-A7850055F208}"/>
              </a:ext>
            </a:extLst>
          </p:cNvPr>
          <p:cNvSpPr/>
          <p:nvPr/>
        </p:nvSpPr>
        <p:spPr>
          <a:xfrm>
            <a:off x="8897499" y="3073802"/>
            <a:ext cx="2827421" cy="355198"/>
          </a:xfrm>
          <a:prstGeom prst="rect">
            <a:avLst/>
          </a:prstGeom>
          <a:solidFill>
            <a:srgbClr val="FF8D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GB"/>
          </a:p>
        </p:txBody>
      </p:sp>
      <p:sp>
        <p:nvSpPr>
          <p:cNvPr id="6" name="Rectangle 5">
            <a:extLst>
              <a:ext uri="{FF2B5EF4-FFF2-40B4-BE49-F238E27FC236}">
                <a16:creationId xmlns:a16="http://schemas.microsoft.com/office/drawing/2014/main" id="{04417E27-36A0-2C72-6A49-CDE1464C2709}"/>
              </a:ext>
            </a:extLst>
          </p:cNvPr>
          <p:cNvSpPr/>
          <p:nvPr/>
        </p:nvSpPr>
        <p:spPr>
          <a:xfrm>
            <a:off x="4436146" y="3429000"/>
            <a:ext cx="3540791" cy="577516"/>
          </a:xfrm>
          <a:prstGeom prst="rect">
            <a:avLst/>
          </a:prstGeom>
          <a:solidFill>
            <a:srgbClr val="FF8D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GB"/>
          </a:p>
        </p:txBody>
      </p:sp>
      <p:sp>
        <p:nvSpPr>
          <p:cNvPr id="7" name="Rectangle 6">
            <a:extLst>
              <a:ext uri="{FF2B5EF4-FFF2-40B4-BE49-F238E27FC236}">
                <a16:creationId xmlns:a16="http://schemas.microsoft.com/office/drawing/2014/main" id="{3D923192-F860-5911-2F62-4E1CD9584F71}"/>
              </a:ext>
            </a:extLst>
          </p:cNvPr>
          <p:cNvSpPr/>
          <p:nvPr/>
        </p:nvSpPr>
        <p:spPr>
          <a:xfrm>
            <a:off x="8423864" y="3429000"/>
            <a:ext cx="3540791" cy="577516"/>
          </a:xfrm>
          <a:prstGeom prst="rect">
            <a:avLst/>
          </a:prstGeom>
          <a:solidFill>
            <a:srgbClr val="FF8D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GB"/>
          </a:p>
        </p:txBody>
      </p:sp>
    </p:spTree>
    <p:extLst>
      <p:ext uri="{BB962C8B-B14F-4D97-AF65-F5344CB8AC3E}">
        <p14:creationId xmlns:p14="http://schemas.microsoft.com/office/powerpoint/2010/main" val="300819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7674A-736A-DB86-EEA3-74C41AE78A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9CE9E3-0592-9F13-2A77-967544BFD853}"/>
              </a:ext>
            </a:extLst>
          </p:cNvPr>
          <p:cNvSpPr>
            <a:spLocks noGrp="1"/>
          </p:cNvSpPr>
          <p:nvPr>
            <p:ph type="title"/>
          </p:nvPr>
        </p:nvSpPr>
        <p:spPr/>
        <p:txBody>
          <a:bodyPr>
            <a:normAutofit/>
          </a:bodyPr>
          <a:lstStyle/>
          <a:p>
            <a:r>
              <a:rPr lang="en-US"/>
              <a:t>Significant Policies Defined</a:t>
            </a:r>
          </a:p>
        </p:txBody>
      </p:sp>
      <p:sp>
        <p:nvSpPr>
          <p:cNvPr id="3" name="Content Placeholder 2">
            <a:extLst>
              <a:ext uri="{FF2B5EF4-FFF2-40B4-BE49-F238E27FC236}">
                <a16:creationId xmlns:a16="http://schemas.microsoft.com/office/drawing/2014/main" id="{1CDCDBEC-E06B-A1F6-9EBC-0EA2C2BB8C00}"/>
              </a:ext>
            </a:extLst>
          </p:cNvPr>
          <p:cNvSpPr>
            <a:spLocks noGrp="1"/>
          </p:cNvSpPr>
          <p:nvPr>
            <p:ph sz="quarter" idx="4294967295"/>
          </p:nvPr>
        </p:nvSpPr>
        <p:spPr>
          <a:xfrm>
            <a:off x="442913" y="1084568"/>
            <a:ext cx="9615487" cy="5335412"/>
          </a:xfrm>
        </p:spPr>
        <p:txBody>
          <a:bodyPr vert="horz" lIns="0" tIns="0" rIns="0" bIns="0" rtlCol="0" anchor="t">
            <a:normAutofit/>
          </a:bodyPr>
          <a:lstStyle/>
          <a:p>
            <a:pPr marL="0" indent="0">
              <a:buNone/>
            </a:pPr>
            <a:endParaRPr lang="en-GB">
              <a:ea typeface="Verdana"/>
            </a:endParaRPr>
          </a:p>
          <a:p>
            <a:pPr lvl="1">
              <a:buFont typeface="Courier New" panose="020B0604020202020204" pitchFamily="34" charset="0"/>
              <a:buChar char="o"/>
            </a:pPr>
            <a:endParaRPr lang="en-GB">
              <a:ea typeface="Verdana"/>
            </a:endParaRPr>
          </a:p>
          <a:p>
            <a:pPr lvl="1">
              <a:buFont typeface="Courier New" panose="020B0604020202020204" pitchFamily="34" charset="0"/>
              <a:buChar char="o"/>
            </a:pPr>
            <a:endParaRPr lang="en-GB">
              <a:ea typeface="Verdana"/>
            </a:endParaRPr>
          </a:p>
        </p:txBody>
      </p:sp>
      <p:sp>
        <p:nvSpPr>
          <p:cNvPr id="5" name="TextBox 4">
            <a:extLst>
              <a:ext uri="{FF2B5EF4-FFF2-40B4-BE49-F238E27FC236}">
                <a16:creationId xmlns:a16="http://schemas.microsoft.com/office/drawing/2014/main" id="{DC434F30-361D-03C5-0C7C-FA7200675E7D}"/>
              </a:ext>
            </a:extLst>
          </p:cNvPr>
          <p:cNvSpPr txBox="1"/>
          <p:nvPr/>
        </p:nvSpPr>
        <p:spPr>
          <a:xfrm>
            <a:off x="605870" y="1481062"/>
            <a:ext cx="10670669" cy="24160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000"/>
              </a:spcAft>
              <a:buFont typeface="Arial"/>
              <a:buChar char="•"/>
            </a:pPr>
            <a:r>
              <a:rPr lang="en-GB" b="1" u="sng">
                <a:solidFill>
                  <a:schemeClr val="accent3"/>
                </a:solidFill>
                <a:ea typeface="+mn-lt"/>
                <a:cs typeface="+mn-lt"/>
              </a:rPr>
              <a:t>HIV exposure non-criminalization</a:t>
            </a:r>
            <a:r>
              <a:rPr lang="en-GB">
                <a:solidFill>
                  <a:srgbClr val="000000"/>
                </a:solidFill>
                <a:ea typeface="+mn-lt"/>
                <a:cs typeface="+mn-lt"/>
              </a:rPr>
              <a:t> - national law refrains from criminalizing and prosecuting people for non-intentional HIV exposure/ transmission.</a:t>
            </a:r>
            <a:endParaRPr lang="en-US">
              <a:ea typeface="Verdana"/>
            </a:endParaRPr>
          </a:p>
          <a:p>
            <a:pPr marL="742950" lvl="1" indent="-285750">
              <a:spcAft>
                <a:spcPts val="1000"/>
              </a:spcAft>
              <a:buFont typeface="Wingdings"/>
              <a:buChar char="Ø"/>
            </a:pPr>
            <a:r>
              <a:rPr lang="en-GB" b="1" u="sng">
                <a:solidFill>
                  <a:schemeClr val="accent3"/>
                </a:solidFill>
                <a:ea typeface="Verdana"/>
              </a:rPr>
              <a:t>Arrests</a:t>
            </a:r>
            <a:r>
              <a:rPr lang="en-GB" b="1">
                <a:solidFill>
                  <a:schemeClr val="accent3"/>
                </a:solidFill>
                <a:ea typeface="Verdana"/>
              </a:rPr>
              <a:t> </a:t>
            </a:r>
            <a:r>
              <a:rPr lang="en-GB">
                <a:ea typeface="Verdana"/>
              </a:rPr>
              <a:t>- </a:t>
            </a:r>
            <a:r>
              <a:rPr lang="en-GB">
                <a:ea typeface="+mn-lt"/>
                <a:cs typeface="+mn-lt"/>
              </a:rPr>
              <a:t>law-enforcement policy avoided arrests/prosecution for non-intentional HIV transmission/exposure in recent years.</a:t>
            </a:r>
            <a:endParaRPr lang="en-US"/>
          </a:p>
          <a:p>
            <a:pPr marL="285750" indent="-285750">
              <a:spcAft>
                <a:spcPts val="1000"/>
              </a:spcAft>
              <a:buFont typeface="Arial"/>
              <a:buChar char="•"/>
            </a:pPr>
            <a:r>
              <a:rPr lang="en-GB" b="1" u="sng">
                <a:solidFill>
                  <a:schemeClr val="accent3"/>
                </a:solidFill>
                <a:ea typeface="+mn-lt"/>
                <a:cs typeface="+mn-lt"/>
              </a:rPr>
              <a:t>Compulsory Testing</a:t>
            </a:r>
            <a:r>
              <a:rPr lang="en-GB">
                <a:ea typeface="+mn-lt"/>
                <a:cs typeface="+mn-lt"/>
              </a:rPr>
              <a:t> - compulsory HIV testing is prohibited under national law</a:t>
            </a:r>
            <a:endParaRPr lang="en-GB"/>
          </a:p>
          <a:p>
            <a:pPr marL="285750" indent="-285750">
              <a:spcAft>
                <a:spcPts val="1000"/>
              </a:spcAft>
              <a:buFont typeface="Arial"/>
              <a:buChar char="•"/>
            </a:pPr>
            <a:r>
              <a:rPr lang="en-GB" b="1" u="sng">
                <a:solidFill>
                  <a:schemeClr val="accent3"/>
                </a:solidFill>
                <a:ea typeface="+mn-lt"/>
                <a:cs typeface="+mn-lt"/>
              </a:rPr>
              <a:t>Age restrictions on testing &amp; treatment</a:t>
            </a:r>
            <a:r>
              <a:rPr lang="en-GB">
                <a:ea typeface="+mn-lt"/>
                <a:cs typeface="+mn-lt"/>
              </a:rPr>
              <a:t> - adolescents (≥12 yo) can access HIV testing and treatment without parental consent under national policy.</a:t>
            </a:r>
            <a:endParaRPr lang="en-GB"/>
          </a:p>
        </p:txBody>
      </p:sp>
    </p:spTree>
    <p:extLst>
      <p:ext uri="{BB962C8B-B14F-4D97-AF65-F5344CB8AC3E}">
        <p14:creationId xmlns:p14="http://schemas.microsoft.com/office/powerpoint/2010/main" val="773536489"/>
      </p:ext>
    </p:extLst>
  </p:cSld>
  <p:clrMapOvr>
    <a:masterClrMapping/>
  </p:clrMapOvr>
</p:sld>
</file>

<file path=ppt/theme/theme1.xml><?xml version="1.0" encoding="utf-8"?>
<a:theme xmlns:a="http://schemas.openxmlformats.org/drawingml/2006/main" name="IAS2025">
  <a:themeElements>
    <a:clrScheme name="IAS 2025">
      <a:dk1>
        <a:srgbClr val="000000"/>
      </a:dk1>
      <a:lt1>
        <a:srgbClr val="FFFFFF"/>
      </a:lt1>
      <a:dk2>
        <a:srgbClr val="CC0022"/>
      </a:dk2>
      <a:lt2>
        <a:srgbClr val="FFFFFF"/>
      </a:lt2>
      <a:accent1>
        <a:srgbClr val="1C1D1D"/>
      </a:accent1>
      <a:accent2>
        <a:srgbClr val="B2B2B2"/>
      </a:accent2>
      <a:accent3>
        <a:srgbClr val="CC0022"/>
      </a:accent3>
      <a:accent4>
        <a:srgbClr val="346CFF"/>
      </a:accent4>
      <a:accent5>
        <a:srgbClr val="FF8D00"/>
      </a:accent5>
      <a:accent6>
        <a:srgbClr val="8A3FFC"/>
      </a:accent6>
      <a:hlink>
        <a:srgbClr val="CC0022"/>
      </a:hlink>
      <a:folHlink>
        <a:srgbClr val="CC0022"/>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lIns="288000" tIns="288000" rIns="288000" bIns="288000" rtlCol="0" anchor="t"/>
      <a:lstStyle>
        <a:defPPr algn="l">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AS-2025-Speaker-Oral-Abstract-template_RibbonSans.potx" id="{9695678A-435C-2F49-91F9-0CEACD502FF1}" vid="{64334866-76ED-8C49-8B64-6F13214B84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24603b6-a794-40e4-9344-433f30fb5407">
      <Terms xmlns="http://schemas.microsoft.com/office/infopath/2007/PartnerControls"/>
    </lcf76f155ced4ddcb4097134ff3c332f>
    <TaxCatchAll xmlns="5fb20df2-2146-4677-84a3-4a2eef9c810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6D4B9C21C83740A65D5C608EACF76C" ma:contentTypeVersion="15" ma:contentTypeDescription="Create a new document." ma:contentTypeScope="" ma:versionID="03e953235f8aa308ee636705492244da">
  <xsd:schema xmlns:xsd="http://www.w3.org/2001/XMLSchema" xmlns:xs="http://www.w3.org/2001/XMLSchema" xmlns:p="http://schemas.microsoft.com/office/2006/metadata/properties" xmlns:ns2="424603b6-a794-40e4-9344-433f30fb5407" xmlns:ns3="5fb20df2-2146-4677-84a3-4a2eef9c8104" targetNamespace="http://schemas.microsoft.com/office/2006/metadata/properties" ma:root="true" ma:fieldsID="1ee023bd7aa88d444daad0de927b215b" ns2:_="" ns3:_="">
    <xsd:import namespace="424603b6-a794-40e4-9344-433f30fb5407"/>
    <xsd:import namespace="5fb20df2-2146-4677-84a3-4a2eef9c810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4603b6-a794-40e4-9344-433f30fb5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8a61325-a799-49ec-90cd-bdb119cc2d2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b20df2-2146-4677-84a3-4a2eef9c810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f75432e-4f7e-4e01-b5fe-c89b4569e12b}" ma:internalName="TaxCatchAll" ma:showField="CatchAllData" ma:web="5fb20df2-2146-4677-84a3-4a2eef9c81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E5FDF5-2927-4433-BA91-60C83B6FC402}">
  <ds:schemaRefs>
    <ds:schemaRef ds:uri="424603b6-a794-40e4-9344-433f30fb5407"/>
    <ds:schemaRef ds:uri="5fb20df2-2146-4677-84a3-4a2eef9c81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B7098C1-1A7B-4B35-AFC8-97295B87D58E}">
  <ds:schemaRefs>
    <ds:schemaRef ds:uri="424603b6-a794-40e4-9344-433f30fb5407"/>
    <ds:schemaRef ds:uri="5fb20df2-2146-4677-84a3-4a2eef9c81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D1C4DF4-94C5-4A0B-A502-F87411C325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IAS-2025-Speaker-Oral-Abstract-template_Verdana</Template>
  <Application>Microsoft Office PowerPoint</Application>
  <PresentationFormat>Widescreen</PresentationFormat>
  <Slides>11</Slides>
  <Notes>10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IAS2025</vt:lpstr>
      <vt:lpstr>How have policies influenced PrEP uptake? An analysis of PrEP data in 139 countries</vt:lpstr>
      <vt:lpstr>Summary</vt:lpstr>
      <vt:lpstr>Methodology</vt:lpstr>
      <vt:lpstr>Countries Analyzed</vt:lpstr>
      <vt:lpstr>Results Overview</vt:lpstr>
      <vt:lpstr>Policies Analyzed (Global)</vt:lpstr>
      <vt:lpstr>Significant Policies Defined (Global)</vt:lpstr>
      <vt:lpstr>Policies Analyzed (Africa)</vt:lpstr>
      <vt:lpstr>Significant Policies Defined</vt:lpstr>
      <vt:lpstr>Conclusions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have policies influenced PrEP uptake? An analysis of 139 countries and 33 African countries</dc:title>
  <dc:creator>Catherine Verde Hashim</dc:creator>
  <cp:revision>17</cp:revision>
  <dcterms:created xsi:type="dcterms:W3CDTF">2025-06-03T15:50:32Z</dcterms:created>
  <dcterms:modified xsi:type="dcterms:W3CDTF">2025-07-10T15:14:53Z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0x0101009E6D4B9C21C83740A65D5C608EACF76C</vt:lpwstr>
  </property>
  <property fmtid="{D5CDD505-2E9C-101B-9397-08002B2CF9AE}" pid="3" name="MediaServiceImageTags">
    <vt:lpwstr/>
  </property>
</Properties>
</file>