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2" r:id="rId4"/>
  </p:sldMasterIdLst>
  <p:notesMasterIdLst>
    <p:notesMasterId r:id="rId28"/>
  </p:notesMasterIdLst>
  <p:sldIdLst>
    <p:sldId id="266" r:id="rId5"/>
    <p:sldId id="278" r:id="rId6"/>
    <p:sldId id="298" r:id="rId7"/>
    <p:sldId id="261" r:id="rId8"/>
    <p:sldId id="263" r:id="rId9"/>
    <p:sldId id="274" r:id="rId10"/>
    <p:sldId id="277" r:id="rId11"/>
    <p:sldId id="279" r:id="rId12"/>
    <p:sldId id="282" r:id="rId13"/>
    <p:sldId id="303" r:id="rId14"/>
    <p:sldId id="304" r:id="rId15"/>
    <p:sldId id="305" r:id="rId16"/>
    <p:sldId id="307" r:id="rId17"/>
    <p:sldId id="306" r:id="rId18"/>
    <p:sldId id="300" r:id="rId19"/>
    <p:sldId id="301" r:id="rId20"/>
    <p:sldId id="283" r:id="rId21"/>
    <p:sldId id="290" r:id="rId22"/>
    <p:sldId id="291" r:id="rId23"/>
    <p:sldId id="299" r:id="rId24"/>
    <p:sldId id="302" r:id="rId25"/>
    <p:sldId id="258" r:id="rId26"/>
    <p:sldId id="276" r:id="rId27"/>
  </p:sldIdLst>
  <p:sldSz cx="12192000" cy="6858000"/>
  <p:notesSz cx="6858000" cy="9144000"/>
  <p:embeddedFontLst>
    <p:embeddedFont>
      <p:font typeface="Aptos Narrow" panose="020B0004020202020204" pitchFamily="34" charset="0"/>
      <p:regular r:id="rId29"/>
      <p:bold r:id="rId30"/>
      <p:italic r:id="rId31"/>
      <p:boldItalic r:id="rId32"/>
    </p:embeddedFont>
    <p:embeddedFont>
      <p:font typeface="Corbel" panose="020B0503020204020204" pitchFamily="34" charset="0"/>
      <p:regular r:id="rId33"/>
      <p:bold r:id="rId34"/>
      <p:italic r:id="rId35"/>
      <p:boldItalic r:id="rId36"/>
    </p:embeddedFont>
    <p:embeddedFont>
      <p:font typeface="IAS Ribbon Sans Bold" panose="020F0502020204030204" pitchFamily="34" charset="0"/>
      <p:regular r:id="rId37"/>
      <p:bold r:id="rId38"/>
      <p:italic r:id="rId39"/>
      <p:boldItalic r:id="rId40"/>
    </p:embeddedFont>
    <p:embeddedFont>
      <p:font typeface="IAS Ribbon Sans Regular" panose="020F0502020204030204"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
      <p:font typeface="Verdana Bold" panose="020F0502020204030204" pitchFamily="34" charset="0"/>
      <p:regular r:id="rId49"/>
      <p:bold r:id="rId50"/>
      <p:italic r:id="rId51"/>
      <p:boldItalic r:id="rId5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8CD807-F361-A461-668C-5C6B92B6F42A}" name="ViiV HC" initials="ViiV" userId="ViiV HC"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6" autoAdjust="0"/>
    <p:restoredTop sz="83210"/>
  </p:normalViewPr>
  <p:slideViewPr>
    <p:cSldViewPr snapToGrid="0" snapToObjects="1">
      <p:cViewPr varScale="1">
        <p:scale>
          <a:sx n="92" d="100"/>
          <a:sy n="92" d="100"/>
        </p:scale>
        <p:origin x="200" y="2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30/06/2025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the organizers for convening this important session and to the audience and the other presenters for being a part of this dialogue </a:t>
            </a:r>
          </a:p>
          <a:p>
            <a:endParaRPr lang="en-US" dirty="0"/>
          </a:p>
          <a:p>
            <a:r>
              <a:rPr lang="en-US" dirty="0"/>
              <a:t>On behalf of my co-authors, I will be sharing findings on PrEP experiences, challenges and motivations for PrEP choice among trans women in the US and PR</a:t>
            </a:r>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65027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3D1C4-9088-C408-39C6-5D324A207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FC42A-843D-3CE4-4354-AA32E3900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4A280-3100-C48A-87E6-C113CC8985A2}"/>
              </a:ext>
            </a:extLst>
          </p:cNvPr>
          <p:cNvSpPr>
            <a:spLocks noGrp="1"/>
          </p:cNvSpPr>
          <p:nvPr>
            <p:ph type="body" idx="1"/>
          </p:nvPr>
        </p:nvSpPr>
        <p:spPr/>
        <p:txBody>
          <a:bodyPr/>
          <a:lstStyle/>
          <a:p>
            <a:r>
              <a:rPr lang="en-US" dirty="0"/>
              <a:t>The first point is that 22% of oral PrEP users and 29% for LAI users reported no challenges, despite being prompted with a long list of potential challenges</a:t>
            </a:r>
          </a:p>
        </p:txBody>
      </p:sp>
      <p:sp>
        <p:nvSpPr>
          <p:cNvPr id="4" name="Slide Number Placeholder 3">
            <a:extLst>
              <a:ext uri="{FF2B5EF4-FFF2-40B4-BE49-F238E27FC236}">
                <a16:creationId xmlns:a16="http://schemas.microsoft.com/office/drawing/2014/main" id="{F0AD237E-953D-B91D-EE9F-47F97F51985E}"/>
              </a:ext>
            </a:extLst>
          </p:cNvPr>
          <p:cNvSpPr>
            <a:spLocks noGrp="1"/>
          </p:cNvSpPr>
          <p:nvPr>
            <p:ph type="sldNum" sz="quarter" idx="5"/>
          </p:nvPr>
        </p:nvSpPr>
        <p:spPr/>
        <p:txBody>
          <a:bodyPr/>
          <a:lstStyle/>
          <a:p>
            <a:fld id="{1BE8DCDC-D13C-2549-BE6A-717E9EED41AD}" type="slidenum">
              <a:rPr lang="en-GB" smtClean="0"/>
              <a:t>10</a:t>
            </a:fld>
            <a:endParaRPr lang="en-GB"/>
          </a:p>
        </p:txBody>
      </p:sp>
    </p:spTree>
    <p:extLst>
      <p:ext uri="{BB962C8B-B14F-4D97-AF65-F5344CB8AC3E}">
        <p14:creationId xmlns:p14="http://schemas.microsoft.com/office/powerpoint/2010/main" val="282336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876EE-A8FE-BED1-DAB7-F989003C4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B0805-2515-3D38-20C7-B9F9D3493B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992A4-89C6-A4F7-22AB-F1DF2E228DCE}"/>
              </a:ext>
            </a:extLst>
          </p:cNvPr>
          <p:cNvSpPr>
            <a:spLocks noGrp="1"/>
          </p:cNvSpPr>
          <p:nvPr>
            <p:ph type="body" idx="1"/>
          </p:nvPr>
        </p:nvSpPr>
        <p:spPr/>
        <p:txBody>
          <a:bodyPr/>
          <a:lstStyle/>
          <a:p>
            <a:r>
              <a:rPr lang="en-US" dirty="0"/>
              <a:t>The next point is that the Top 3 challenges for each method were similar. Perhaps unsurprisingly, the most common challenge reported with daily oral PrEP was  </a:t>
            </a:r>
            <a:r>
              <a:rPr lang="en-US" sz="1200" b="1" dirty="0">
                <a:solidFill>
                  <a:schemeClr val="bg1"/>
                </a:solidFill>
              </a:rPr>
              <a:t>Difficulty remembering to take a daily pill. The most common challenge for LAI was side effects, including injection site pain, followed by a dislike for the clinical visits and testing required. These two challenges were commonly reported in both groups but were reported somewhat more frequently among the LAI group, which makes sense given the bimonthly injection schedule and frequency of injection site pain previously reported for LAI CAB</a:t>
            </a:r>
            <a:endParaRPr lang="en-US" dirty="0"/>
          </a:p>
        </p:txBody>
      </p:sp>
      <p:sp>
        <p:nvSpPr>
          <p:cNvPr id="4" name="Slide Number Placeholder 3">
            <a:extLst>
              <a:ext uri="{FF2B5EF4-FFF2-40B4-BE49-F238E27FC236}">
                <a16:creationId xmlns:a16="http://schemas.microsoft.com/office/drawing/2014/main" id="{E02953AC-23DF-EA69-C91D-893C9DAC725D}"/>
              </a:ext>
            </a:extLst>
          </p:cNvPr>
          <p:cNvSpPr>
            <a:spLocks noGrp="1"/>
          </p:cNvSpPr>
          <p:nvPr>
            <p:ph type="sldNum" sz="quarter" idx="5"/>
          </p:nvPr>
        </p:nvSpPr>
        <p:spPr/>
        <p:txBody>
          <a:bodyPr/>
          <a:lstStyle/>
          <a:p>
            <a:fld id="{1BE8DCDC-D13C-2549-BE6A-717E9EED41AD}" type="slidenum">
              <a:rPr lang="en-GB" smtClean="0"/>
              <a:t>11</a:t>
            </a:fld>
            <a:endParaRPr lang="en-GB"/>
          </a:p>
        </p:txBody>
      </p:sp>
    </p:spTree>
    <p:extLst>
      <p:ext uri="{BB962C8B-B14F-4D97-AF65-F5344CB8AC3E}">
        <p14:creationId xmlns:p14="http://schemas.microsoft.com/office/powerpoint/2010/main" val="1537872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A8824-FCB8-E6AE-32E8-F3B2E3521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587B4-7885-9590-7EF1-3EBBE5D4B7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B9B8D-FC17-3C5C-D708-0EAA5988EAEC}"/>
              </a:ext>
            </a:extLst>
          </p:cNvPr>
          <p:cNvSpPr>
            <a:spLocks noGrp="1"/>
          </p:cNvSpPr>
          <p:nvPr>
            <p:ph type="body" idx="1"/>
          </p:nvPr>
        </p:nvSpPr>
        <p:spPr/>
        <p:txBody>
          <a:bodyPr/>
          <a:lstStyle/>
          <a:p>
            <a:r>
              <a:rPr lang="en-US" dirty="0"/>
              <a:t>Some of the challenges related to stigma and partners’ perceptions about PrEP, which may be reduced with a more discreet option such as LAI, tended to be less commonly reported in the LAI group, with the caveat again about sample size</a:t>
            </a:r>
          </a:p>
        </p:txBody>
      </p:sp>
      <p:sp>
        <p:nvSpPr>
          <p:cNvPr id="4" name="Slide Number Placeholder 3">
            <a:extLst>
              <a:ext uri="{FF2B5EF4-FFF2-40B4-BE49-F238E27FC236}">
                <a16:creationId xmlns:a16="http://schemas.microsoft.com/office/drawing/2014/main" id="{97A1E22B-8819-96A1-53AC-189442A074C0}"/>
              </a:ext>
            </a:extLst>
          </p:cNvPr>
          <p:cNvSpPr>
            <a:spLocks noGrp="1"/>
          </p:cNvSpPr>
          <p:nvPr>
            <p:ph type="sldNum" sz="quarter" idx="5"/>
          </p:nvPr>
        </p:nvSpPr>
        <p:spPr/>
        <p:txBody>
          <a:bodyPr/>
          <a:lstStyle/>
          <a:p>
            <a:fld id="{1BE8DCDC-D13C-2549-BE6A-717E9EED41AD}" type="slidenum">
              <a:rPr lang="en-GB" smtClean="0"/>
              <a:t>12</a:t>
            </a:fld>
            <a:endParaRPr lang="en-GB"/>
          </a:p>
        </p:txBody>
      </p:sp>
    </p:spTree>
    <p:extLst>
      <p:ext uri="{BB962C8B-B14F-4D97-AF65-F5344CB8AC3E}">
        <p14:creationId xmlns:p14="http://schemas.microsoft.com/office/powerpoint/2010/main" val="933845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5228-98F1-0290-2845-618348DCF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F10BB-19B7-F5C4-B579-4081E4675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E314A-F8AB-E924-83B0-A0B4A9B66965}"/>
              </a:ext>
            </a:extLst>
          </p:cNvPr>
          <p:cNvSpPr>
            <a:spLocks noGrp="1"/>
          </p:cNvSpPr>
          <p:nvPr>
            <p:ph type="body" idx="1"/>
          </p:nvPr>
        </p:nvSpPr>
        <p:spPr/>
        <p:txBody>
          <a:bodyPr/>
          <a:lstStyle/>
          <a:p>
            <a:r>
              <a:rPr lang="en-US" dirty="0"/>
              <a:t>In terms of challenges specific to LAI CAB, no participants reported challenges related to gluteal implants or an oral lead-in, and just two out of 24 mentioned that the complexity of pausing/stopping injections was a challenge </a:t>
            </a:r>
          </a:p>
        </p:txBody>
      </p:sp>
      <p:sp>
        <p:nvSpPr>
          <p:cNvPr id="4" name="Slide Number Placeholder 3">
            <a:extLst>
              <a:ext uri="{FF2B5EF4-FFF2-40B4-BE49-F238E27FC236}">
                <a16:creationId xmlns:a16="http://schemas.microsoft.com/office/drawing/2014/main" id="{EA7A1B73-3F75-B2CE-C070-8B5CD5DD83C6}"/>
              </a:ext>
            </a:extLst>
          </p:cNvPr>
          <p:cNvSpPr>
            <a:spLocks noGrp="1"/>
          </p:cNvSpPr>
          <p:nvPr>
            <p:ph type="sldNum" sz="quarter" idx="5"/>
          </p:nvPr>
        </p:nvSpPr>
        <p:spPr/>
        <p:txBody>
          <a:bodyPr/>
          <a:lstStyle/>
          <a:p>
            <a:fld id="{1BE8DCDC-D13C-2549-BE6A-717E9EED41AD}" type="slidenum">
              <a:rPr lang="en-GB" smtClean="0"/>
              <a:t>13</a:t>
            </a:fld>
            <a:endParaRPr lang="en-GB"/>
          </a:p>
        </p:txBody>
      </p:sp>
    </p:spTree>
    <p:extLst>
      <p:ext uri="{BB962C8B-B14F-4D97-AF65-F5344CB8AC3E}">
        <p14:creationId xmlns:p14="http://schemas.microsoft.com/office/powerpoint/2010/main" val="2857741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DAAC-0D3F-B9BD-6172-8A4B6E63A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503F7-CA84-DB73-1F80-03F7DDD8E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5DF36-1D7F-26F2-A745-8DC4D91DC6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few other challenges worth mentioning: First, the lack of dual protection against other STIs remains a challenge. And, despite evidence that interactions with hormones are not clinically significant, participants continue to report concerns about those potential interaction with hormones as a challenge. And finally, cost remains an important challenge</a:t>
            </a:r>
          </a:p>
        </p:txBody>
      </p:sp>
      <p:sp>
        <p:nvSpPr>
          <p:cNvPr id="4" name="Slide Number Placeholder 3">
            <a:extLst>
              <a:ext uri="{FF2B5EF4-FFF2-40B4-BE49-F238E27FC236}">
                <a16:creationId xmlns:a16="http://schemas.microsoft.com/office/drawing/2014/main" id="{BAA1B295-0ECF-2C50-4DBE-6056A6A61DFE}"/>
              </a:ext>
            </a:extLst>
          </p:cNvPr>
          <p:cNvSpPr>
            <a:spLocks noGrp="1"/>
          </p:cNvSpPr>
          <p:nvPr>
            <p:ph type="sldNum" sz="quarter" idx="5"/>
          </p:nvPr>
        </p:nvSpPr>
        <p:spPr/>
        <p:txBody>
          <a:bodyPr/>
          <a:lstStyle/>
          <a:p>
            <a:fld id="{1BE8DCDC-D13C-2549-BE6A-717E9EED41AD}" type="slidenum">
              <a:rPr lang="en-GB" smtClean="0"/>
              <a:t>14</a:t>
            </a:fld>
            <a:endParaRPr lang="en-GB"/>
          </a:p>
        </p:txBody>
      </p:sp>
    </p:spTree>
    <p:extLst>
      <p:ext uri="{BB962C8B-B14F-4D97-AF65-F5344CB8AC3E}">
        <p14:creationId xmlns:p14="http://schemas.microsoft.com/office/powerpoint/2010/main" val="3739852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 next assessed for differences in reporting frequency of each potential challenge by race and ethnicity. We found that compared to women of other races, Black trans women were more likely to report that other people assumed they were living with HIV due to their PrEP use and less likely to report that their PrEP method felt excessive for level of HIV risk. </a:t>
            </a:r>
          </a:p>
          <a:p>
            <a:endParaRPr lang="en-US" sz="1200" dirty="0"/>
          </a:p>
          <a:p>
            <a:r>
              <a:rPr lang="en-US" sz="1200" dirty="0"/>
              <a:t>Compared to women of other ethnicities, Latina trans women were more likely to experience at least one challenge with their PrEP use, and to report that other people assumed they had a lot of partners and/or were living with HIV due to their PrEP use. They also more commonly reported that their partners did not want them to use PrEP. </a:t>
            </a:r>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a:p>
        </p:txBody>
      </p:sp>
    </p:spTree>
    <p:extLst>
      <p:ext uri="{BB962C8B-B14F-4D97-AF65-F5344CB8AC3E}">
        <p14:creationId xmlns:p14="http://schemas.microsoft.com/office/powerpoint/2010/main" val="1761822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1157D-20E9-0FD8-CACA-EA1F74D4D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EB0C9-8783-AD3A-9916-4AB58B725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9597DD-5CF1-D07C-1CB3-0FFC7C8EE02B}"/>
              </a:ext>
            </a:extLst>
          </p:cNvPr>
          <p:cNvSpPr>
            <a:spLocks noGrp="1"/>
          </p:cNvSpPr>
          <p:nvPr>
            <p:ph type="body" idx="1"/>
          </p:nvPr>
        </p:nvSpPr>
        <p:spPr/>
        <p:txBody>
          <a:bodyPr/>
          <a:lstStyle/>
          <a:p>
            <a:r>
              <a:rPr lang="en-US" sz="1200" dirty="0"/>
              <a:t>We also assessed for differences by age. Compared to women ages 30+, young trans women more commonly reported that their sex partners did not want to use condoms because of their PrEP use. For those using oral PrEP, they were also more likely to have difficulty remembering to take the daily pill. And finally, young trans women using LAI PrEP were more likely to report stigmatizing experiences. </a:t>
            </a:r>
          </a:p>
          <a:p>
            <a:endParaRPr lang="en-US" dirty="0"/>
          </a:p>
        </p:txBody>
      </p:sp>
      <p:sp>
        <p:nvSpPr>
          <p:cNvPr id="4" name="Slide Number Placeholder 3">
            <a:extLst>
              <a:ext uri="{FF2B5EF4-FFF2-40B4-BE49-F238E27FC236}">
                <a16:creationId xmlns:a16="http://schemas.microsoft.com/office/drawing/2014/main" id="{1A9A9D70-8C00-CBC3-F7D7-50D89E9A80C8}"/>
              </a:ext>
            </a:extLst>
          </p:cNvPr>
          <p:cNvSpPr>
            <a:spLocks noGrp="1"/>
          </p:cNvSpPr>
          <p:nvPr>
            <p:ph type="sldNum" sz="quarter" idx="5"/>
          </p:nvPr>
        </p:nvSpPr>
        <p:spPr/>
        <p:txBody>
          <a:bodyPr/>
          <a:lstStyle/>
          <a:p>
            <a:fld id="{1BE8DCDC-D13C-2549-BE6A-717E9EED41AD}" type="slidenum">
              <a:rPr lang="en-GB" smtClean="0"/>
              <a:t>16</a:t>
            </a:fld>
            <a:endParaRPr lang="en-GB"/>
          </a:p>
        </p:txBody>
      </p:sp>
    </p:spTree>
    <p:extLst>
      <p:ext uri="{BB962C8B-B14F-4D97-AF65-F5344CB8AC3E}">
        <p14:creationId xmlns:p14="http://schemas.microsoft.com/office/powerpoint/2010/main" val="3083534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now that we are entering the era of PrEP choice, we asked about motivations for using one form of PrEP over the other in a select all that apply format. </a:t>
            </a:r>
          </a:p>
          <a:p>
            <a:r>
              <a:rPr lang="en-US" dirty="0"/>
              <a:t>The results are again ordered from most commonly reported to least commonly reported for each PrEP method. </a:t>
            </a:r>
          </a:p>
        </p:txBody>
      </p:sp>
      <p:sp>
        <p:nvSpPr>
          <p:cNvPr id="4" name="Slide Number Placeholder 3"/>
          <p:cNvSpPr>
            <a:spLocks noGrp="1"/>
          </p:cNvSpPr>
          <p:nvPr>
            <p:ph type="sldNum" sz="quarter" idx="5"/>
          </p:nvPr>
        </p:nvSpPr>
        <p:spPr/>
        <p:txBody>
          <a:bodyPr/>
          <a:lstStyle/>
          <a:p>
            <a:fld id="{1BE8DCDC-D13C-2549-BE6A-717E9EED41AD}" type="slidenum">
              <a:rPr lang="en-GB" smtClean="0"/>
              <a:t>17</a:t>
            </a:fld>
            <a:endParaRPr lang="en-GB"/>
          </a:p>
        </p:txBody>
      </p:sp>
    </p:spTree>
    <p:extLst>
      <p:ext uri="{BB962C8B-B14F-4D97-AF65-F5344CB8AC3E}">
        <p14:creationId xmlns:p14="http://schemas.microsoft.com/office/powerpoint/2010/main" val="2287472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chose oral PrEP, the top reasons indicate that oral PrEP was sort of a default option rather than an active choice. For example, nearly a third of oral PrEP users were not aware that LAI PrEP was an option. And for LAI PrEP users, a majority simply said that they preferred the dosing frequency. We also saw that 21% of LAI users and 32% of oral users cited healthcare provider recommendation as a reason for their choice.</a:t>
            </a:r>
          </a:p>
        </p:txBody>
      </p:sp>
      <p:sp>
        <p:nvSpPr>
          <p:cNvPr id="4" name="Slide Number Placeholder 3"/>
          <p:cNvSpPr>
            <a:spLocks noGrp="1"/>
          </p:cNvSpPr>
          <p:nvPr>
            <p:ph type="sldNum" sz="quarter" idx="5"/>
          </p:nvPr>
        </p:nvSpPr>
        <p:spPr/>
        <p:txBody>
          <a:bodyPr/>
          <a:lstStyle/>
          <a:p>
            <a:fld id="{1BE8DCDC-D13C-2549-BE6A-717E9EED41AD}" type="slidenum">
              <a:rPr lang="en-GB" smtClean="0"/>
              <a:t>18</a:t>
            </a:fld>
            <a:endParaRPr lang="en-GB"/>
          </a:p>
        </p:txBody>
      </p:sp>
    </p:spTree>
    <p:extLst>
      <p:ext uri="{BB962C8B-B14F-4D97-AF65-F5344CB8AC3E}">
        <p14:creationId xmlns:p14="http://schemas.microsoft.com/office/powerpoint/2010/main" val="4169364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other reasons are potentially indicative of more active decision-making comparing specific features or perceptions about one method versus the other. </a:t>
            </a:r>
          </a:p>
          <a:p>
            <a:r>
              <a:rPr lang="en-US" dirty="0"/>
              <a:t>For example, a quarter of oral PrEP users indicated that oral PrEP seemed simpler to start and continue than LAI PrEP. </a:t>
            </a:r>
          </a:p>
          <a:p>
            <a:r>
              <a:rPr lang="en-US" dirty="0"/>
              <a:t>Some also reported more confidence in the protection provided by one method over the other, and that some methods felt more appropriate for level of risk. </a:t>
            </a:r>
          </a:p>
        </p:txBody>
      </p:sp>
      <p:sp>
        <p:nvSpPr>
          <p:cNvPr id="4" name="Slide Number Placeholder 3"/>
          <p:cNvSpPr>
            <a:spLocks noGrp="1"/>
          </p:cNvSpPr>
          <p:nvPr>
            <p:ph type="sldNum" sz="quarter" idx="5"/>
          </p:nvPr>
        </p:nvSpPr>
        <p:spPr/>
        <p:txBody>
          <a:bodyPr/>
          <a:lstStyle/>
          <a:p>
            <a:fld id="{1BE8DCDC-D13C-2549-BE6A-717E9EED41AD}" type="slidenum">
              <a:rPr lang="en-GB" smtClean="0"/>
              <a:t>19</a:t>
            </a:fld>
            <a:endParaRPr lang="en-GB"/>
          </a:p>
        </p:txBody>
      </p:sp>
    </p:spTree>
    <p:extLst>
      <p:ext uri="{BB962C8B-B14F-4D97-AF65-F5344CB8AC3E}">
        <p14:creationId xmlns:p14="http://schemas.microsoft.com/office/powerpoint/2010/main" val="240239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take a moment to note that we owe so much to the trans and gender diverse individuals and communities who have consistently contributed to the advancement of HIV treatment and prevention science over the last several decades, including the research in this presentation </a:t>
            </a:r>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3970400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assessed for differences by race, ethnicity, and age. Compared to women of other races, Black trans women more commonly cited concern about the effectiveness of LAI PrEP over time, and less commonly cited healthcare provider recommendation as a reason for choosing oral PrEP. For Black trans women who chose LAI PrEP, they more commonly cited confidence in the protection provided and appropriateness for risk level. </a:t>
            </a:r>
          </a:p>
          <a:p>
            <a:r>
              <a:rPr lang="en-US" dirty="0"/>
              <a:t>Compared to trans women of other ethnicities, Latina Trans women who chose oral PrEP more commonly cited confidence in the protection provided. And finally younger trans women more commonly cited the simplicity of starting and using oral PrEP, disliking injections, and feeling more confident in the protection provided as reasons for choosing oral PrEP. </a:t>
            </a:r>
          </a:p>
        </p:txBody>
      </p:sp>
      <p:sp>
        <p:nvSpPr>
          <p:cNvPr id="4" name="Slide Number Placeholder 3"/>
          <p:cNvSpPr>
            <a:spLocks noGrp="1"/>
          </p:cNvSpPr>
          <p:nvPr>
            <p:ph type="sldNum" sz="quarter" idx="5"/>
          </p:nvPr>
        </p:nvSpPr>
        <p:spPr/>
        <p:txBody>
          <a:bodyPr/>
          <a:lstStyle/>
          <a:p>
            <a:fld id="{1BE8DCDC-D13C-2549-BE6A-717E9EED41AD}" type="slidenum">
              <a:rPr lang="en-GB" smtClean="0"/>
              <a:t>20</a:t>
            </a:fld>
            <a:endParaRPr lang="en-GB"/>
          </a:p>
        </p:txBody>
      </p:sp>
    </p:spTree>
    <p:extLst>
      <p:ext uri="{BB962C8B-B14F-4D97-AF65-F5344CB8AC3E}">
        <p14:creationId xmlns:p14="http://schemas.microsoft.com/office/powerpoint/2010/main" val="201647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to summarize, trans women overwhelmingly reported positive experiences using PrEP, which was consistent across PrEP methods and sociodemographic characteristics.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However, there were important sociodemographic differences in the types of challenges experienced and in the rationale for selecting one PrEP method over the other. For example, stigmatizing experiences were noted as a challenge much more commonly among Black and Latina trans women and those age 29 and under.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Taken together, these data point to the need for individually tailored interventions. Trans women are not a monolith; therefore, in the era of PrEP choice, individual experiences and motivations for using PrEP must be assessed in order to support informed choice regarding PrEP method selection and efficacious use of the chosen methods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21</a:t>
            </a:fld>
            <a:endParaRPr lang="en-GB"/>
          </a:p>
        </p:txBody>
      </p:sp>
    </p:spTree>
    <p:extLst>
      <p:ext uri="{BB962C8B-B14F-4D97-AF65-F5344CB8AC3E}">
        <p14:creationId xmlns:p14="http://schemas.microsoft.com/office/powerpoint/2010/main" val="2224404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to thank the many many colleagues, collaborators, and research participants for their contributions to this work, especially Principal Investigators Drs. Andrea Wirtz and Sari Reisner, and our incredible colleagues at </a:t>
            </a:r>
            <a:r>
              <a:rPr lang="en-US" dirty="0" err="1"/>
              <a:t>ViiV</a:t>
            </a:r>
            <a:r>
              <a:rPr lang="en-US" dirty="0"/>
              <a:t> who supported this analysis and our program officers at NIH for their support of the ENCORE cohort. And I also want to specifically thank the many trans and gender diverse colleagues, collaborators, and research participants who continue to push this work forward despite the risks, especially at this moment.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22</a:t>
            </a:fld>
            <a:endParaRPr lang="en-GB"/>
          </a:p>
        </p:txBody>
      </p:sp>
    </p:spTree>
    <p:extLst>
      <p:ext uri="{BB962C8B-B14F-4D97-AF65-F5344CB8AC3E}">
        <p14:creationId xmlns:p14="http://schemas.microsoft.com/office/powerpoint/2010/main" val="298951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plain language summary of the presentation, which I am going to skip for time</a:t>
            </a:r>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261631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many of you may be aware, trans women experience a disproportionate burden of HIV globally. HIV incidence among trans women in the US and PR has been increasing in recent years, and is disproportionately concentrated among young, Black, and Latina trans women.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Yet despite the high PrEP need among trans women, engagement has been suboptimal for a variety of reasons, and more data are needed to inform the HIV response and to address inequities, particularly as new PrEP options are made available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383144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with that in mind, we undertook this analysis using baseline data from the ENCORE cohort, which is an observational cohort of over 2,500 trans women throughout the US and Puerto Rico who are not living with HIV. Study participation involves biannual </a:t>
            </a:r>
            <a:r>
              <a:rPr lang="en-GB" dirty="0" err="1"/>
              <a:t>sociobehavioral</a:t>
            </a:r>
            <a:r>
              <a:rPr lang="en-GB" dirty="0"/>
              <a:t> surveys and laboratory-based HIV testing. This study is led by Drs. Andrea Wirtz and Sari Reisner and was previously supported by the NIH up until March 2025 when it was illegally terminated. </a:t>
            </a:r>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41609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C10BD-5645-ECA0-E87B-8FE952869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B229C-C94C-398F-F389-FB12B2162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EEC20-CB56-C3AF-5A93-C2B9D6AADC5D}"/>
              </a:ext>
            </a:extLst>
          </p:cNvPr>
          <p:cNvSpPr>
            <a:spLocks noGrp="1"/>
          </p:cNvSpPr>
          <p:nvPr>
            <p:ph type="body" idx="1"/>
          </p:nvPr>
        </p:nvSpPr>
        <p:spPr/>
        <p:txBody>
          <a:bodyPr/>
          <a:lstStyle/>
          <a:p>
            <a:r>
              <a:rPr lang="en-GB" dirty="0"/>
              <a:t>As the focus of our analysis was on experiences using PrEP, we restricted our sample to those who had self-reported any PrEP use in the 6 months prior to completion of the baseline survey. </a:t>
            </a:r>
          </a:p>
          <a:p>
            <a:r>
              <a:rPr lang="en-GB" dirty="0"/>
              <a:t>We performed descriptive statistics to characterize self-rated PrEP experience, PrEP challenges, and reasons for PrEP method choice and assessed for differences by sociodemographic characteristics using the appropriate statistical tests. </a:t>
            </a:r>
          </a:p>
        </p:txBody>
      </p:sp>
      <p:sp>
        <p:nvSpPr>
          <p:cNvPr id="4" name="Slide Number Placeholder 3">
            <a:extLst>
              <a:ext uri="{FF2B5EF4-FFF2-40B4-BE49-F238E27FC236}">
                <a16:creationId xmlns:a16="http://schemas.microsoft.com/office/drawing/2014/main" id="{E4630B1F-B6C1-E2C1-3703-19D896C3FA3F}"/>
              </a:ext>
            </a:extLst>
          </p:cNvPr>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1983338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441 people or 18% of the ENCORE cohort had reported using PrEP within 6 months of their baseline visit, which constitute the analytic sample for this analysis. </a:t>
            </a:r>
          </a:p>
          <a:p>
            <a:r>
              <a:rPr lang="en-US" dirty="0"/>
              <a:t>Of those, 94% only had experience with oral PrEP. Just 24 individuals or 5% had used long-acting cabotegravir.</a:t>
            </a:r>
          </a:p>
          <a:p>
            <a:endParaRPr lang="en-US" dirty="0"/>
          </a:p>
          <a:p>
            <a:r>
              <a:rPr lang="en-US" dirty="0"/>
              <a:t>Our sample was largely representative of the general population of US adults in terms of the distribution of age, race, ethnicity, and geography. </a:t>
            </a:r>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1627768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asked “On a scale of 0-100, with 0 being completely negative and 100 being completely positive, how would you rate your experience using PrEP?”</a:t>
            </a:r>
          </a:p>
          <a:p>
            <a:r>
              <a:rPr lang="en-US" dirty="0"/>
              <a:t>As you can see, we found the vast majority of PrEP users rated their experience positively, and this was true for daily oral PrEP users as well as LAI users. </a:t>
            </a:r>
          </a:p>
          <a:p>
            <a:r>
              <a:rPr lang="en-US" dirty="0"/>
              <a:t>And we did not find any differences by race, ethnicity, age, education, insurance, or region. </a:t>
            </a:r>
          </a:p>
          <a:p>
            <a:r>
              <a:rPr lang="en-US" dirty="0"/>
              <a:t>Meaning that, by and large, participants that had recent experience using PrEP had positive experiences overall. </a:t>
            </a:r>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65005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next asked participants: ““What challenges, if any, have you experienced taking [oral/long-acting injectable] PrEP? Select all that apply” and here is the final ranking of potential challenges by method, with more commonly reported experiences at the top and less commonly reported experiences at the bottom, which I will walk through in detail.</a:t>
            </a:r>
          </a:p>
        </p:txBody>
      </p:sp>
      <p:sp>
        <p:nvSpPr>
          <p:cNvPr id="4" name="Slide Number Placeholder 3"/>
          <p:cNvSpPr>
            <a:spLocks noGrp="1"/>
          </p:cNvSpPr>
          <p:nvPr>
            <p:ph type="sldNum" sz="quarter" idx="5"/>
          </p:nvPr>
        </p:nvSpPr>
        <p:spPr/>
        <p:txBody>
          <a:bodyPr/>
          <a:lstStyle/>
          <a:p>
            <a:fld id="{1BE8DCDC-D13C-2549-BE6A-717E9EED41AD}" type="slidenum">
              <a:rPr lang="en-GB" smtClean="0"/>
              <a:t>9</a:t>
            </a:fld>
            <a:endParaRPr lang="en-GB"/>
          </a:p>
        </p:txBody>
      </p:sp>
    </p:spTree>
    <p:extLst>
      <p:ext uri="{BB962C8B-B14F-4D97-AF65-F5344CB8AC3E}">
        <p14:creationId xmlns:p14="http://schemas.microsoft.com/office/powerpoint/2010/main" val="3409098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dirty="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dirty="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extBox 17">
            <a:extLst>
              <a:ext uri="{FF2B5EF4-FFF2-40B4-BE49-F238E27FC236}">
                <a16:creationId xmlns:a16="http://schemas.microsoft.com/office/drawing/2014/main" id="{58538053-F5FF-0EEB-86C2-6343D0DDDCD0}"/>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p:nvPicPr>
        <p:blipFill>
          <a:blip r:embed="rId2"/>
          <a:srcRect/>
          <a:stretch/>
        </p:blipFill>
        <p:spPr>
          <a:xfrm>
            <a:off x="489214" y="4060719"/>
            <a:ext cx="3069934"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p:nvPicPr>
        <p:blipFill>
          <a:blip r:embed="rId3"/>
          <a:srcRect/>
          <a:stretch/>
        </p:blipFill>
        <p:spPr>
          <a:xfrm rot="10800000">
            <a:off x="0" y="0"/>
            <a:ext cx="3600000" cy="3600000"/>
          </a:xfrm>
          <a:prstGeom prst="rect">
            <a:avLst/>
          </a:prstGeom>
        </p:spPr>
      </p:pic>
      <p:sp>
        <p:nvSpPr>
          <p:cNvPr id="2" name="Rectangle 1">
            <a:extLst>
              <a:ext uri="{FF2B5EF4-FFF2-40B4-BE49-F238E27FC236}">
                <a16:creationId xmlns:a16="http://schemas.microsoft.com/office/drawing/2014/main" id="{AA59130A-C07C-74F5-F7D0-98CA8D6D1EA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TextBox 5">
            <a:extLst>
              <a:ext uri="{FF2B5EF4-FFF2-40B4-BE49-F238E27FC236}">
                <a16:creationId xmlns:a16="http://schemas.microsoft.com/office/drawing/2014/main" id="{9AE29D7D-D7E4-DEA4-06F6-B53D5751B174}"/>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7" name="TextBox 6">
            <a:extLst>
              <a:ext uri="{FF2B5EF4-FFF2-40B4-BE49-F238E27FC236}">
                <a16:creationId xmlns:a16="http://schemas.microsoft.com/office/drawing/2014/main" id="{AAB72D1C-513C-D427-D1D5-BEB9477C21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8" name="TextBox 7">
            <a:extLst>
              <a:ext uri="{FF2B5EF4-FFF2-40B4-BE49-F238E27FC236}">
                <a16:creationId xmlns:a16="http://schemas.microsoft.com/office/drawing/2014/main" id="{8A72392A-51E6-AF38-8783-13271FF0620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9" name="Picture 8">
            <a:extLst>
              <a:ext uri="{FF2B5EF4-FFF2-40B4-BE49-F238E27FC236}">
                <a16:creationId xmlns:a16="http://schemas.microsoft.com/office/drawing/2014/main" id="{15A07090-E888-1E28-15C2-E3D2334B31FE}"/>
              </a:ext>
            </a:extLst>
          </p:cNvPr>
          <p:cNvPicPr>
            <a:picLocks noChangeAspect="1"/>
          </p:cNvPicPr>
          <p:nvPr userDrawn="1"/>
        </p:nvPicPr>
        <p:blipFill>
          <a:blip r:embed="rId2"/>
          <a:srcRect/>
          <a:stretch/>
        </p:blipFill>
        <p:spPr>
          <a:xfrm>
            <a:off x="489214" y="4060719"/>
            <a:ext cx="3069934" cy="2287762"/>
          </a:xfrm>
          <a:prstGeom prst="rect">
            <a:avLst/>
          </a:prstGeom>
        </p:spPr>
      </p:pic>
      <p:pic>
        <p:nvPicPr>
          <p:cNvPr id="10" name="Picture 9">
            <a:extLst>
              <a:ext uri="{FF2B5EF4-FFF2-40B4-BE49-F238E27FC236}">
                <a16:creationId xmlns:a16="http://schemas.microsoft.com/office/drawing/2014/main" id="{17A287E0-F360-9745-7D9A-2B2D692B3C4D}"/>
              </a:ext>
            </a:extLst>
          </p:cNvPr>
          <p:cNvPicPr>
            <a:picLocks noChangeAspect="1"/>
          </p:cNvPicPr>
          <p:nvPr userDrawn="1"/>
        </p:nvPicPr>
        <p:blipFill>
          <a:blip r:embed="rId3"/>
          <a:srcRect/>
          <a:stretch/>
        </p:blipFill>
        <p:spPr>
          <a:xfrm rot="10800000">
            <a:off x="0" y="0"/>
            <a:ext cx="3600000" cy="3600000"/>
          </a:xfrm>
          <a:prstGeom prst="rect">
            <a:avLst/>
          </a:prstGeom>
        </p:spPr>
      </p:pic>
    </p:spTree>
    <p:extLst>
      <p:ext uri="{BB962C8B-B14F-4D97-AF65-F5344CB8AC3E}">
        <p14:creationId xmlns:p14="http://schemas.microsoft.com/office/powerpoint/2010/main" val="3496230262"/>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2" name="TextBox 1">
            <a:extLst>
              <a:ext uri="{FF2B5EF4-FFF2-40B4-BE49-F238E27FC236}">
                <a16:creationId xmlns:a16="http://schemas.microsoft.com/office/drawing/2014/main" id="{A4212B8C-F5E4-136B-0C7A-BA07347A39A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3" name="TextBox 2">
            <a:extLst>
              <a:ext uri="{FF2B5EF4-FFF2-40B4-BE49-F238E27FC236}">
                <a16:creationId xmlns:a16="http://schemas.microsoft.com/office/drawing/2014/main" id="{403D0B8E-75D6-32AD-6989-DDA16E9D9D5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5" name="TextBox 4">
            <a:extLst>
              <a:ext uri="{FF2B5EF4-FFF2-40B4-BE49-F238E27FC236}">
                <a16:creationId xmlns:a16="http://schemas.microsoft.com/office/drawing/2014/main" id="{E8B0D675-CDCD-957C-2EAF-0477619803DB}"/>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77380013"/>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p:nvPicPr>
        <p:blipFill>
          <a:blip r:embed="rId2"/>
          <a:srcRect/>
          <a:stretch/>
        </p:blipFill>
        <p:spPr>
          <a:xfrm>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83328" y="979714"/>
            <a:ext cx="4734000" cy="4898572"/>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
        <p:nvSpPr>
          <p:cNvPr id="2" name="TextBox 1">
            <a:extLst>
              <a:ext uri="{FF2B5EF4-FFF2-40B4-BE49-F238E27FC236}">
                <a16:creationId xmlns:a16="http://schemas.microsoft.com/office/drawing/2014/main" id="{B39536FB-B7AA-91CF-3DB0-8B0F59973136}"/>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3" name="TextBox 2">
            <a:extLst>
              <a:ext uri="{FF2B5EF4-FFF2-40B4-BE49-F238E27FC236}">
                <a16:creationId xmlns:a16="http://schemas.microsoft.com/office/drawing/2014/main" id="{5E7BABC0-A20B-67FE-4154-687AA004B67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5" name="TextBox 4">
            <a:extLst>
              <a:ext uri="{FF2B5EF4-FFF2-40B4-BE49-F238E27FC236}">
                <a16:creationId xmlns:a16="http://schemas.microsoft.com/office/drawing/2014/main" id="{9BD19E5D-1282-87A4-93A4-11553F954FD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6" name="Picture 5">
            <a:extLst>
              <a:ext uri="{FF2B5EF4-FFF2-40B4-BE49-F238E27FC236}">
                <a16:creationId xmlns:a16="http://schemas.microsoft.com/office/drawing/2014/main" id="{909C306E-AD59-43C3-D70E-86E449BC158C}"/>
              </a:ext>
            </a:extLst>
          </p:cNvPr>
          <p:cNvPicPr>
            <a:picLocks noChangeAspect="1"/>
          </p:cNvPicPr>
          <p:nvPr userDrawn="1"/>
        </p:nvPicPr>
        <p:blipFill>
          <a:blip r:embed="rId2"/>
          <a:srcRect/>
          <a:stretch/>
        </p:blipFill>
        <p:spPr>
          <a:xfrm>
            <a:off x="8272945" y="0"/>
            <a:ext cx="3919055" cy="6858000"/>
          </a:xfrm>
          <a:prstGeom prst="rect">
            <a:avLst/>
          </a:prstGeom>
        </p:spPr>
      </p:pic>
    </p:spTree>
    <p:extLst>
      <p:ext uri="{BB962C8B-B14F-4D97-AF65-F5344CB8AC3E}">
        <p14:creationId xmlns:p14="http://schemas.microsoft.com/office/powerpoint/2010/main" val="862644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p:nvPicPr>
        <p:blipFill>
          <a:blip r:embed="rId2"/>
          <a:srcRect/>
          <a:stretch/>
        </p:blipFill>
        <p:spPr>
          <a:xfrm rot="10800000">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74702" y="979714"/>
            <a:ext cx="4734000" cy="4898572"/>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3" name="TextBox 2">
            <a:extLst>
              <a:ext uri="{FF2B5EF4-FFF2-40B4-BE49-F238E27FC236}">
                <a16:creationId xmlns:a16="http://schemas.microsoft.com/office/drawing/2014/main" id="{77456312-F331-66B7-D29B-0236777158D1}"/>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4" name="TextBox 3">
            <a:extLst>
              <a:ext uri="{FF2B5EF4-FFF2-40B4-BE49-F238E27FC236}">
                <a16:creationId xmlns:a16="http://schemas.microsoft.com/office/drawing/2014/main" id="{BE60DDDA-8BBD-D88C-1F6B-42745A0064D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5" name="TextBox 4">
            <a:extLst>
              <a:ext uri="{FF2B5EF4-FFF2-40B4-BE49-F238E27FC236}">
                <a16:creationId xmlns:a16="http://schemas.microsoft.com/office/drawing/2014/main" id="{DBF8773D-E656-BD7A-BE14-0725A078805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6" name="Picture 5">
            <a:extLst>
              <a:ext uri="{FF2B5EF4-FFF2-40B4-BE49-F238E27FC236}">
                <a16:creationId xmlns:a16="http://schemas.microsoft.com/office/drawing/2014/main" id="{09D36A2C-4863-1EEA-047B-F2720FB9C9ED}"/>
              </a:ext>
            </a:extLst>
          </p:cNvPr>
          <p:cNvPicPr>
            <a:picLocks noChangeAspect="1"/>
          </p:cNvPicPr>
          <p:nvPr userDrawn="1"/>
        </p:nvPicPr>
        <p:blipFill>
          <a:blip r:embed="rId2"/>
          <a:srcRect/>
          <a:stretch/>
        </p:blipFill>
        <p:spPr>
          <a:xfrm rot="10800000">
            <a:off x="8272945" y="0"/>
            <a:ext cx="3919055" cy="6858000"/>
          </a:xfrm>
          <a:prstGeom prst="rect">
            <a:avLst/>
          </a:prstGeom>
        </p:spPr>
      </p:pic>
    </p:spTree>
    <p:extLst>
      <p:ext uri="{BB962C8B-B14F-4D97-AF65-F5344CB8AC3E}">
        <p14:creationId xmlns:p14="http://schemas.microsoft.com/office/powerpoint/2010/main" val="359237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p:nvPicPr>
        <p:blipFill>
          <a:blip r:embed="rId2"/>
          <a:srcRect/>
          <a:stretch/>
        </p:blipFill>
        <p:spPr>
          <a:xfrm rot="10800000">
            <a:off x="0" y="2097090"/>
            <a:ext cx="2381293"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3" name="TextBox 2">
            <a:extLst>
              <a:ext uri="{FF2B5EF4-FFF2-40B4-BE49-F238E27FC236}">
                <a16:creationId xmlns:a16="http://schemas.microsoft.com/office/drawing/2014/main" id="{06D19EFF-A2B0-0D83-DF97-92E89593D4CA}"/>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4" name="TextBox 3">
            <a:extLst>
              <a:ext uri="{FF2B5EF4-FFF2-40B4-BE49-F238E27FC236}">
                <a16:creationId xmlns:a16="http://schemas.microsoft.com/office/drawing/2014/main" id="{15B91B64-2F30-C39B-19DA-44D127DEC3D8}"/>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5" name="Picture 4">
            <a:extLst>
              <a:ext uri="{FF2B5EF4-FFF2-40B4-BE49-F238E27FC236}">
                <a16:creationId xmlns:a16="http://schemas.microsoft.com/office/drawing/2014/main" id="{5A0024D6-6A30-B67A-32FF-6B94A865A452}"/>
              </a:ext>
            </a:extLst>
          </p:cNvPr>
          <p:cNvPicPr>
            <a:picLocks noChangeAspect="1"/>
          </p:cNvPicPr>
          <p:nvPr userDrawn="1"/>
        </p:nvPicPr>
        <p:blipFill>
          <a:blip r:embed="rId2"/>
          <a:srcRect/>
          <a:stretch/>
        </p:blipFill>
        <p:spPr>
          <a:xfrm rot="10800000">
            <a:off x="0" y="2097090"/>
            <a:ext cx="2381293" cy="4760909"/>
          </a:xfrm>
          <a:prstGeom prst="rect">
            <a:avLst/>
          </a:prstGeom>
        </p:spPr>
      </p:pic>
    </p:spTree>
    <p:extLst>
      <p:ext uri="{BB962C8B-B14F-4D97-AF65-F5344CB8AC3E}">
        <p14:creationId xmlns:p14="http://schemas.microsoft.com/office/powerpoint/2010/main" val="141876956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extBox 9">
            <a:extLst>
              <a:ext uri="{FF2B5EF4-FFF2-40B4-BE49-F238E27FC236}">
                <a16:creationId xmlns:a16="http://schemas.microsoft.com/office/drawing/2014/main" id="{74D34DC7-EE56-704B-BED2-428093484F64}"/>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1" name="TextBox 10">
            <a:extLst>
              <a:ext uri="{FF2B5EF4-FFF2-40B4-BE49-F238E27FC236}">
                <a16:creationId xmlns:a16="http://schemas.microsoft.com/office/drawing/2014/main" id="{C51A06C6-814D-4A47-8F9A-552C373FA66E}"/>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2" name="TextBox 1">
            <a:extLst>
              <a:ext uri="{FF2B5EF4-FFF2-40B4-BE49-F238E27FC236}">
                <a16:creationId xmlns:a16="http://schemas.microsoft.com/office/drawing/2014/main" id="{90A9B6A9-E5A1-2F8F-47B7-AC567AE5FC92}"/>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4" name="TextBox 3">
            <a:extLst>
              <a:ext uri="{FF2B5EF4-FFF2-40B4-BE49-F238E27FC236}">
                <a16:creationId xmlns:a16="http://schemas.microsoft.com/office/drawing/2014/main" id="{1DD4065A-0295-62D3-C35C-9BD0A7CBA10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5" name="TextBox 4">
            <a:extLst>
              <a:ext uri="{FF2B5EF4-FFF2-40B4-BE49-F238E27FC236}">
                <a16:creationId xmlns:a16="http://schemas.microsoft.com/office/drawing/2014/main" id="{185EA44B-9987-7510-17D4-631C2754314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70654845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dirty="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dirty="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a:srcRect/>
          <a:stretch/>
        </p:blipFill>
        <p:spPr>
          <a:xfrm>
            <a:off x="489214" y="4060719"/>
            <a:ext cx="3069934"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a:srcRect/>
          <a:stretch/>
        </p:blipFill>
        <p:spPr>
          <a:xfrm rot="10800000">
            <a:off x="0" y="0"/>
            <a:ext cx="3600000" cy="3600000"/>
          </a:xfrm>
          <a:prstGeom prst="rect">
            <a:avLst/>
          </a:prstGeom>
        </p:spPr>
      </p:pic>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a:srcRect/>
          <a:stretch/>
        </p:blipFill>
        <p:spPr>
          <a:xfrm>
            <a:off x="0" y="2098800"/>
            <a:ext cx="3569400" cy="4759200"/>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pic>
        <p:nvPicPr>
          <p:cNvPr id="3" name="Picture 2">
            <a:extLst>
              <a:ext uri="{FF2B5EF4-FFF2-40B4-BE49-F238E27FC236}">
                <a16:creationId xmlns:a16="http://schemas.microsoft.com/office/drawing/2014/main" id="{304A4F27-4DA0-09FA-F328-C702D6A3E7C0}"/>
              </a:ext>
            </a:extLst>
          </p:cNvPr>
          <p:cNvPicPr>
            <a:picLocks noChangeAspect="1"/>
          </p:cNvPicPr>
          <p:nvPr userDrawn="1"/>
        </p:nvPicPr>
        <p:blipFill>
          <a:blip r:embed="rId2"/>
          <a:srcRect/>
          <a:stretch/>
        </p:blipFill>
        <p:spPr>
          <a:xfrm>
            <a:off x="0" y="2097091"/>
            <a:ext cx="3569400" cy="4759200"/>
          </a:xfrm>
          <a:prstGeom prst="rect">
            <a:avLst/>
          </a:prstGeom>
        </p:spPr>
      </p:pic>
    </p:spTree>
    <p:extLst>
      <p:ext uri="{BB962C8B-B14F-4D97-AF65-F5344CB8AC3E}">
        <p14:creationId xmlns:p14="http://schemas.microsoft.com/office/powerpoint/2010/main" val="3610919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dirty="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280728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7370DA7D-2DD8-A57A-3FF5-CAA8CD78ED41}"/>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p:nvPicPr>
        <p:blipFill>
          <a:blip r:embed="rId2"/>
          <a:srcRect/>
          <a:stretch/>
        </p:blipFill>
        <p:spPr>
          <a:xfrm>
            <a:off x="0" y="2098800"/>
            <a:ext cx="3569400" cy="4759200"/>
          </a:xfrm>
          <a:prstGeom prst="rect">
            <a:avLst/>
          </a:prstGeom>
        </p:spPr>
      </p:pic>
      <p:sp>
        <p:nvSpPr>
          <p:cNvPr id="2" name="TextBox 1">
            <a:extLst>
              <a:ext uri="{FF2B5EF4-FFF2-40B4-BE49-F238E27FC236}">
                <a16:creationId xmlns:a16="http://schemas.microsoft.com/office/drawing/2014/main" id="{BE172C7C-A38E-5817-CEC8-6B6E4755A16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6" name="TextBox 5">
            <a:extLst>
              <a:ext uri="{FF2B5EF4-FFF2-40B4-BE49-F238E27FC236}">
                <a16:creationId xmlns:a16="http://schemas.microsoft.com/office/drawing/2014/main" id="{1AC3F383-1C20-B073-C459-1E9BD858D53D}"/>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7" name="TextBox 6">
            <a:extLst>
              <a:ext uri="{FF2B5EF4-FFF2-40B4-BE49-F238E27FC236}">
                <a16:creationId xmlns:a16="http://schemas.microsoft.com/office/drawing/2014/main" id="{14B9E1B1-7D80-B681-D720-64F5CE36372C}"/>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8" name="Picture 7">
            <a:extLst>
              <a:ext uri="{FF2B5EF4-FFF2-40B4-BE49-F238E27FC236}">
                <a16:creationId xmlns:a16="http://schemas.microsoft.com/office/drawing/2014/main" id="{B1D1A4B5-C84D-1847-5E82-223FAD82B2D0}"/>
              </a:ext>
            </a:extLst>
          </p:cNvPr>
          <p:cNvPicPr>
            <a:picLocks noChangeAspect="1"/>
          </p:cNvPicPr>
          <p:nvPr userDrawn="1"/>
        </p:nvPicPr>
        <p:blipFill>
          <a:blip r:embed="rId2"/>
          <a:srcRect/>
          <a:stretch/>
        </p:blipFill>
        <p:spPr>
          <a:xfrm>
            <a:off x="0" y="2098800"/>
            <a:ext cx="3569400" cy="4759200"/>
          </a:xfrm>
          <a:prstGeom prst="rect">
            <a:avLst/>
          </a:prstGeom>
        </p:spPr>
      </p:pic>
    </p:spTree>
    <p:extLst>
      <p:ext uri="{BB962C8B-B14F-4D97-AF65-F5344CB8AC3E}">
        <p14:creationId xmlns:p14="http://schemas.microsoft.com/office/powerpoint/2010/main" val="1000572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IAS Ribbon Sans Bold" pitchFamily="2" charset="0"/>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IAS Ribbon Sans Bold" pitchFamily="2" charset="0"/>
                <a:ea typeface="IAS Ribbon Sans Bold" pitchFamily="2" charset="0"/>
              </a:defRPr>
            </a:lvl1pPr>
          </a:lstStyle>
          <a:p>
            <a:pPr lvl="0"/>
            <a:r>
              <a:rPr lang="en-GB" noProof="0"/>
              <a:t>Caption</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34683899"/>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dirty="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dirty="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userDrawn="1"/>
        </p:nvPicPr>
        <p:blipFill>
          <a:blip r:embed="rId2"/>
          <a:srcRect/>
          <a:stretch/>
        </p:blipFill>
        <p:spPr>
          <a:xfrm>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83328" y="979714"/>
            <a:ext cx="4734000" cy="4898572"/>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2783722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a:srcRect/>
          <a:stretch/>
        </p:blipFill>
        <p:spPr>
          <a:xfrm rot="10800000">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74702" y="979714"/>
            <a:ext cx="4734000" cy="4898572"/>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4047838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Image and Content - Pattern 1">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2" name="Picture 1">
            <a:extLst>
              <a:ext uri="{FF2B5EF4-FFF2-40B4-BE49-F238E27FC236}">
                <a16:creationId xmlns:a16="http://schemas.microsoft.com/office/drawing/2014/main" id="{48BEA962-3AAC-3B82-0C01-F2793670FFB4}"/>
              </a:ext>
            </a:extLst>
          </p:cNvPr>
          <p:cNvPicPr>
            <a:picLocks noChangeAspect="1"/>
          </p:cNvPicPr>
          <p:nvPr userDrawn="1"/>
        </p:nvPicPr>
        <p:blipFill>
          <a:blip r:embed="rId2"/>
          <a:srcRect/>
          <a:stretch/>
        </p:blipFill>
        <p:spPr>
          <a:xfrm>
            <a:off x="0" y="2097090"/>
            <a:ext cx="2380438" cy="4759200"/>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000" y="2098800"/>
            <a:ext cx="4690800" cy="3571200"/>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187438645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a:srcRect/>
          <a:stretch/>
        </p:blipFill>
        <p:spPr>
          <a:xfrm rot="10800000">
            <a:off x="0" y="2097090"/>
            <a:ext cx="2381293"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15" name="TextBox 14">
            <a:extLst>
              <a:ext uri="{FF2B5EF4-FFF2-40B4-BE49-F238E27FC236}">
                <a16:creationId xmlns:a16="http://schemas.microsoft.com/office/drawing/2014/main" id="{091C2EAF-4008-1240-8C52-9E641194B157}"/>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6" name="TextBox 15">
            <a:extLst>
              <a:ext uri="{FF2B5EF4-FFF2-40B4-BE49-F238E27FC236}">
                <a16:creationId xmlns:a16="http://schemas.microsoft.com/office/drawing/2014/main" id="{CEED8009-8440-8D46-8AD7-A2541109AEA4}"/>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pic>
        <p:nvPicPr>
          <p:cNvPr id="3" name="Picture 2">
            <a:extLst>
              <a:ext uri="{FF2B5EF4-FFF2-40B4-BE49-F238E27FC236}">
                <a16:creationId xmlns:a16="http://schemas.microsoft.com/office/drawing/2014/main" id="{304A4F27-4DA0-09FA-F328-C702D6A3E7C0}"/>
              </a:ext>
            </a:extLst>
          </p:cNvPr>
          <p:cNvPicPr>
            <a:picLocks noChangeAspect="1"/>
          </p:cNvPicPr>
          <p:nvPr/>
        </p:nvPicPr>
        <p:blipFill>
          <a:blip r:embed="rId2"/>
          <a:srcRect/>
          <a:stretch/>
        </p:blipFill>
        <p:spPr>
          <a:xfrm>
            <a:off x="0" y="2097091"/>
            <a:ext cx="3569400" cy="4759200"/>
          </a:xfrm>
          <a:prstGeom prst="rect">
            <a:avLst/>
          </a:prstGeom>
        </p:spPr>
      </p:pic>
      <p:sp>
        <p:nvSpPr>
          <p:cNvPr id="2" name="TextBox 1">
            <a:extLst>
              <a:ext uri="{FF2B5EF4-FFF2-40B4-BE49-F238E27FC236}">
                <a16:creationId xmlns:a16="http://schemas.microsoft.com/office/drawing/2014/main" id="{C0056190-0E4F-4387-6959-8D3CD34E91ED}"/>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4" name="TextBox 3">
            <a:extLst>
              <a:ext uri="{FF2B5EF4-FFF2-40B4-BE49-F238E27FC236}">
                <a16:creationId xmlns:a16="http://schemas.microsoft.com/office/drawing/2014/main" id="{E5A20AB1-E39B-AA4F-152F-8ED04416BBE5}"/>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5" name="Picture 4">
            <a:extLst>
              <a:ext uri="{FF2B5EF4-FFF2-40B4-BE49-F238E27FC236}">
                <a16:creationId xmlns:a16="http://schemas.microsoft.com/office/drawing/2014/main" id="{481F9E75-901E-3650-0FBC-12ABDFE02D3A}"/>
              </a:ext>
            </a:extLst>
          </p:cNvPr>
          <p:cNvPicPr>
            <a:picLocks noChangeAspect="1"/>
          </p:cNvPicPr>
          <p:nvPr userDrawn="1"/>
        </p:nvPicPr>
        <p:blipFill>
          <a:blip r:embed="rId2"/>
          <a:srcRect/>
          <a:stretch/>
        </p:blipFill>
        <p:spPr>
          <a:xfrm>
            <a:off x="0" y="2097091"/>
            <a:ext cx="3569400" cy="4759200"/>
          </a:xfrm>
          <a:prstGeom prst="rect">
            <a:avLst/>
          </a:prstGeom>
        </p:spPr>
      </p:pic>
    </p:spTree>
    <p:extLst>
      <p:ext uri="{BB962C8B-B14F-4D97-AF65-F5344CB8AC3E}">
        <p14:creationId xmlns:p14="http://schemas.microsoft.com/office/powerpoint/2010/main" val="3410693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accent1"/>
                </a:solidFill>
                <a:latin typeface="+mj-lt"/>
                <a:ea typeface="IAS Ribbon Sans Regular" pitchFamily="2" charset="0"/>
              </a:defRPr>
            </a:lvl1pPr>
          </a:lstStyle>
          <a:p>
            <a:pPr lvl="0"/>
            <a:r>
              <a:rPr lang="en-GB" noProof="0" dirty="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endParaRPr lang="en-GB" sz="1000" b="0" i="0" kern="1200" noProof="0" dirty="0">
              <a:solidFill>
                <a:schemeClr val="tx1"/>
              </a:solidFill>
              <a:effectLst/>
              <a:latin typeface="+mn-lt"/>
              <a:ea typeface="IAS Ribbon Sans Regular" pitchFamily="2" charset="0"/>
              <a:cs typeface="+mn-cs"/>
            </a:endParaRPr>
          </a:p>
        </p:txBody>
      </p:sp>
      <p:pic>
        <p:nvPicPr>
          <p:cNvPr id="5" name="Picture 4">
            <a:extLst>
              <a:ext uri="{FF2B5EF4-FFF2-40B4-BE49-F238E27FC236}">
                <a16:creationId xmlns:a16="http://schemas.microsoft.com/office/drawing/2014/main" id="{A65E9DFF-8818-3B55-540A-51B035EB08DA}"/>
              </a:ext>
            </a:extLst>
          </p:cNvPr>
          <p:cNvPicPr>
            <a:picLocks noChangeAspect="1"/>
          </p:cNvPicPr>
          <p:nvPr userDrawn="1"/>
        </p:nvPicPr>
        <p:blipFill>
          <a:blip r:embed="rId2"/>
          <a:srcRect/>
          <a:stretch/>
        </p:blipFill>
        <p:spPr>
          <a:xfrm>
            <a:off x="0" y="2098800"/>
            <a:ext cx="3569400" cy="4759200"/>
          </a:xfrm>
          <a:prstGeom prst="rect">
            <a:avLst/>
          </a:prstGeom>
        </p:spPr>
      </p:pic>
    </p:spTree>
    <p:extLst>
      <p:ext uri="{BB962C8B-B14F-4D97-AF65-F5344CB8AC3E}">
        <p14:creationId xmlns:p14="http://schemas.microsoft.com/office/powerpoint/2010/main" val="2696101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47135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ummary questions">
    <p:spTree>
      <p:nvGrpSpPr>
        <p:cNvPr id="1" name=""/>
        <p:cNvGrpSpPr/>
        <p:nvPr/>
      </p:nvGrpSpPr>
      <p:grpSpPr>
        <a:xfrm>
          <a:off x="0" y="0"/>
          <a:ext cx="0" cy="0"/>
          <a:chOff x="0" y="0"/>
          <a:chExt cx="0" cy="0"/>
        </a:xfrm>
      </p:grpSpPr>
      <p:sp>
        <p:nvSpPr>
          <p:cNvPr id="8" name="Content Placeholder 12">
            <a:extLst>
              <a:ext uri="{FF2B5EF4-FFF2-40B4-BE49-F238E27FC236}">
                <a16:creationId xmlns:a16="http://schemas.microsoft.com/office/drawing/2014/main" id="{48707A8E-D00D-9D93-5598-AC9E010B0863}"/>
              </a:ext>
            </a:extLst>
          </p:cNvPr>
          <p:cNvSpPr>
            <a:spLocks noGrp="1"/>
          </p:cNvSpPr>
          <p:nvPr>
            <p:ph sz="quarter" idx="13" hasCustomPrompt="1"/>
          </p:nvPr>
        </p:nvSpPr>
        <p:spPr>
          <a:xfrm>
            <a:off x="4116388" y="2056474"/>
            <a:ext cx="7632704" cy="4057050"/>
          </a:xfrm>
          <a:prstGeom prst="rect">
            <a:avLst/>
          </a:prstGeom>
        </p:spPr>
        <p:txBody>
          <a:bodyPr lIns="0" tIns="0" rIns="0" bIns="0"/>
          <a:lstStyle>
            <a:lvl1pPr marL="0" indent="0">
              <a:buFont typeface="Courier New" panose="02070309020205020404" pitchFamily="49" charset="0"/>
              <a:buNone/>
              <a:defRPr sz="1800"/>
            </a:lvl1pPr>
          </a:lstStyle>
          <a:p>
            <a:r>
              <a:rPr lang="en-GB" noProof="0" dirty="0">
                <a:solidFill>
                  <a:srgbClr val="2C90CF"/>
                </a:solidFill>
              </a:rPr>
              <a:t>Question1?</a:t>
            </a:r>
            <a:endParaRPr lang="en-GB" dirty="0"/>
          </a:p>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br>
              <a:rPr lang="en-GB" dirty="0"/>
            </a:br>
            <a:endParaRPr lang="en-GB" dirty="0"/>
          </a:p>
          <a:p>
            <a:r>
              <a:rPr lang="en-GB" noProof="0" dirty="0">
                <a:solidFill>
                  <a:srgbClr val="2C90CF"/>
                </a:solidFill>
              </a:rPr>
              <a:t>Question2?</a:t>
            </a:r>
            <a:endParaRPr lang="en-GB" dirty="0"/>
          </a:p>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br>
              <a:rPr lang="en-GB" dirty="0"/>
            </a:br>
            <a:endParaRPr lang="en-GB" dirty="0"/>
          </a:p>
          <a:p>
            <a:r>
              <a:rPr lang="en-GB" noProof="0" dirty="0">
                <a:solidFill>
                  <a:srgbClr val="2C90CF"/>
                </a:solidFill>
              </a:rPr>
              <a:t>Question3?</a:t>
            </a:r>
            <a:endParaRPr lang="en-GB" dirty="0"/>
          </a:p>
          <a:p>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p>
          <a:p>
            <a:endParaRPr lang="en-GB" dirty="0"/>
          </a:p>
        </p:txBody>
      </p:sp>
      <p:sp>
        <p:nvSpPr>
          <p:cNvPr id="9" name="Title 1">
            <a:extLst>
              <a:ext uri="{FF2B5EF4-FFF2-40B4-BE49-F238E27FC236}">
                <a16:creationId xmlns:a16="http://schemas.microsoft.com/office/drawing/2014/main" id="{6E9BA908-5AAA-05A5-8BB9-1BA3BFF6C095}"/>
              </a:ext>
            </a:extLst>
          </p:cNvPr>
          <p:cNvSpPr>
            <a:spLocks noGrp="1"/>
          </p:cNvSpPr>
          <p:nvPr>
            <p:ph type="title"/>
          </p:nvPr>
        </p:nvSpPr>
        <p:spPr>
          <a:xfrm>
            <a:off x="4116391" y="560449"/>
            <a:ext cx="7632700" cy="1103314"/>
          </a:xfrm>
          <a:prstGeom prst="rect">
            <a:avLst/>
          </a:prstGeom>
        </p:spPr>
        <p:txBody>
          <a:bodyPr lIns="0" tIns="0" rIns="0" bIns="0" anchor="t"/>
          <a:lstStyle>
            <a:lvl1pPr>
              <a:defRPr/>
            </a:lvl1pPr>
          </a:lstStyle>
          <a:p>
            <a:r>
              <a:rPr lang="en-US" noProof="0"/>
              <a:t>Click to edit Master title style</a:t>
            </a:r>
            <a:endParaRPr lang="en-GB" noProof="0" dirty="0"/>
          </a:p>
        </p:txBody>
      </p:sp>
      <p:pic>
        <p:nvPicPr>
          <p:cNvPr id="10" name="Picture 9">
            <a:extLst>
              <a:ext uri="{FF2B5EF4-FFF2-40B4-BE49-F238E27FC236}">
                <a16:creationId xmlns:a16="http://schemas.microsoft.com/office/drawing/2014/main" id="{58322AA7-AC76-49E9-7210-A8666C89CD57}"/>
              </a:ext>
            </a:extLst>
          </p:cNvPr>
          <p:cNvPicPr>
            <a:picLocks noChangeAspect="1"/>
          </p:cNvPicPr>
          <p:nvPr userDrawn="1"/>
        </p:nvPicPr>
        <p:blipFill>
          <a:blip r:embed="rId2"/>
          <a:srcRect/>
          <a:stretch/>
        </p:blipFill>
        <p:spPr>
          <a:xfrm>
            <a:off x="0" y="2056474"/>
            <a:ext cx="3600000" cy="4800000"/>
          </a:xfrm>
          <a:prstGeom prst="rect">
            <a:avLst/>
          </a:prstGeom>
        </p:spPr>
      </p:pic>
      <p:sp>
        <p:nvSpPr>
          <p:cNvPr id="11" name="TextBox 10">
            <a:extLst>
              <a:ext uri="{FF2B5EF4-FFF2-40B4-BE49-F238E27FC236}">
                <a16:creationId xmlns:a16="http://schemas.microsoft.com/office/drawing/2014/main" id="{C5244E77-E367-782C-5E8B-FB46648C9B63}"/>
              </a:ext>
            </a:extLst>
          </p:cNvPr>
          <p:cNvSpPr txBox="1"/>
          <p:nvPr userDrawn="1"/>
        </p:nvSpPr>
        <p:spPr>
          <a:xfrm>
            <a:off x="4116388" y="6415149"/>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F2A252F4-93A1-68B9-32CD-D55C8AE4FFED}"/>
              </a:ext>
            </a:extLst>
          </p:cNvPr>
          <p:cNvSpPr txBox="1"/>
          <p:nvPr userDrawn="1"/>
        </p:nvSpPr>
        <p:spPr>
          <a:xfrm>
            <a:off x="7789864" y="6415149"/>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Tree>
    <p:extLst>
      <p:ext uri="{BB962C8B-B14F-4D97-AF65-F5344CB8AC3E}">
        <p14:creationId xmlns:p14="http://schemas.microsoft.com/office/powerpoint/2010/main" val="3192075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p:nvPicPr>
        <p:blipFill>
          <a:blip r:embed="rId2"/>
          <a:srcRect/>
          <a:stretch/>
        </p:blipFill>
        <p:spPr>
          <a:xfrm>
            <a:off x="10025891" y="207065"/>
            <a:ext cx="1769829" cy="1318904"/>
          </a:xfrm>
          <a:prstGeom prst="rect">
            <a:avLst/>
          </a:prstGeom>
        </p:spPr>
      </p:pic>
      <p:sp>
        <p:nvSpPr>
          <p:cNvPr id="2" name="Rectangle 1">
            <a:extLst>
              <a:ext uri="{FF2B5EF4-FFF2-40B4-BE49-F238E27FC236}">
                <a16:creationId xmlns:a16="http://schemas.microsoft.com/office/drawing/2014/main" id="{7382C04A-F41D-F116-ED1D-BE44852083B2}"/>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TextBox 2">
            <a:extLst>
              <a:ext uri="{FF2B5EF4-FFF2-40B4-BE49-F238E27FC236}">
                <a16:creationId xmlns:a16="http://schemas.microsoft.com/office/drawing/2014/main" id="{70250B52-AD2A-F02D-F6D9-3AC2B8C891D0}"/>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6" name="TextBox 5">
            <a:extLst>
              <a:ext uri="{FF2B5EF4-FFF2-40B4-BE49-F238E27FC236}">
                <a16:creationId xmlns:a16="http://schemas.microsoft.com/office/drawing/2014/main" id="{3C8C9866-0037-047E-49C9-6608977A5591}"/>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8" name="TextBox 7">
            <a:extLst>
              <a:ext uri="{FF2B5EF4-FFF2-40B4-BE49-F238E27FC236}">
                <a16:creationId xmlns:a16="http://schemas.microsoft.com/office/drawing/2014/main" id="{6B3AA6D6-8290-FF57-8654-0F015A762DA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10" name="Picture 9">
            <a:extLst>
              <a:ext uri="{FF2B5EF4-FFF2-40B4-BE49-F238E27FC236}">
                <a16:creationId xmlns:a16="http://schemas.microsoft.com/office/drawing/2014/main" id="{FE08FFCA-AE52-CD0B-955C-E64841A43D57}"/>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246219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p:nvPicPr>
        <p:blipFill>
          <a:blip r:embed="rId2"/>
          <a:srcRect/>
          <a:stretch/>
        </p:blipFill>
        <p:spPr>
          <a:xfrm>
            <a:off x="10025891" y="207065"/>
            <a:ext cx="1769829" cy="1318904"/>
          </a:xfrm>
          <a:prstGeom prst="rect">
            <a:avLst/>
          </a:prstGeom>
        </p:spPr>
      </p:pic>
      <p:sp>
        <p:nvSpPr>
          <p:cNvPr id="4" name="Rectangle 3">
            <a:extLst>
              <a:ext uri="{FF2B5EF4-FFF2-40B4-BE49-F238E27FC236}">
                <a16:creationId xmlns:a16="http://schemas.microsoft.com/office/drawing/2014/main" id="{B8D48287-018F-E759-88F6-8D0431D9724E}"/>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TextBox 4">
            <a:extLst>
              <a:ext uri="{FF2B5EF4-FFF2-40B4-BE49-F238E27FC236}">
                <a16:creationId xmlns:a16="http://schemas.microsoft.com/office/drawing/2014/main" id="{BF9C4CAF-412C-2C67-6D0B-2D1C9CF096A3}"/>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6" name="TextBox 5">
            <a:extLst>
              <a:ext uri="{FF2B5EF4-FFF2-40B4-BE49-F238E27FC236}">
                <a16:creationId xmlns:a16="http://schemas.microsoft.com/office/drawing/2014/main" id="{BC226925-B314-F6B2-4769-E631260F676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8" name="TextBox 7">
            <a:extLst>
              <a:ext uri="{FF2B5EF4-FFF2-40B4-BE49-F238E27FC236}">
                <a16:creationId xmlns:a16="http://schemas.microsoft.com/office/drawing/2014/main" id="{1055DC59-D327-85C6-A111-70C68B6D41D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10" name="Picture 9">
            <a:extLst>
              <a:ext uri="{FF2B5EF4-FFF2-40B4-BE49-F238E27FC236}">
                <a16:creationId xmlns:a16="http://schemas.microsoft.com/office/drawing/2014/main" id="{97B34D25-7B70-DD47-8219-EC14A2D2BC5B}"/>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31200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dirty="0"/>
          </a:p>
        </p:txBody>
      </p:sp>
      <p:sp>
        <p:nvSpPr>
          <p:cNvPr id="11" name="TextBox 10">
            <a:extLst>
              <a:ext uri="{FF2B5EF4-FFF2-40B4-BE49-F238E27FC236}">
                <a16:creationId xmlns:a16="http://schemas.microsoft.com/office/drawing/2014/main" id="{917245EE-BB3A-034C-BE06-055376C80D0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2" name="TextBox 11">
            <a:extLst>
              <a:ext uri="{FF2B5EF4-FFF2-40B4-BE49-F238E27FC236}">
                <a16:creationId xmlns:a16="http://schemas.microsoft.com/office/drawing/2014/main" id="{48551B1C-217B-4F4B-81FF-529B758036DF}"/>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2" name="TextBox 1">
            <a:extLst>
              <a:ext uri="{FF2B5EF4-FFF2-40B4-BE49-F238E27FC236}">
                <a16:creationId xmlns:a16="http://schemas.microsoft.com/office/drawing/2014/main" id="{F616AA4A-E594-DCA2-375B-C100D8600E40}"/>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3" name="TextBox 2">
            <a:extLst>
              <a:ext uri="{FF2B5EF4-FFF2-40B4-BE49-F238E27FC236}">
                <a16:creationId xmlns:a16="http://schemas.microsoft.com/office/drawing/2014/main" id="{48F74E2A-D7E4-4591-26B3-F9B16CF9645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4" name="TextBox 3">
            <a:extLst>
              <a:ext uri="{FF2B5EF4-FFF2-40B4-BE49-F238E27FC236}">
                <a16:creationId xmlns:a16="http://schemas.microsoft.com/office/drawing/2014/main" id="{28D5A2AB-F9E2-F306-7694-B7D9BDB27B2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00502657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1" name="TextBox 10">
            <a:extLst>
              <a:ext uri="{FF2B5EF4-FFF2-40B4-BE49-F238E27FC236}">
                <a16:creationId xmlns:a16="http://schemas.microsoft.com/office/drawing/2014/main" id="{5D76478F-F1E2-AD47-BAC6-395C98E2FF59}"/>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3" name="TextBox 12">
            <a:extLst>
              <a:ext uri="{FF2B5EF4-FFF2-40B4-BE49-F238E27FC236}">
                <a16:creationId xmlns:a16="http://schemas.microsoft.com/office/drawing/2014/main" id="{67AD4010-0096-6B46-B74C-E77670FCDEA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2" name="TextBox 1">
            <a:extLst>
              <a:ext uri="{FF2B5EF4-FFF2-40B4-BE49-F238E27FC236}">
                <a16:creationId xmlns:a16="http://schemas.microsoft.com/office/drawing/2014/main" id="{A88EB3DE-D13C-983C-109F-B8DECBB38D1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3" name="TextBox 2">
            <a:extLst>
              <a:ext uri="{FF2B5EF4-FFF2-40B4-BE49-F238E27FC236}">
                <a16:creationId xmlns:a16="http://schemas.microsoft.com/office/drawing/2014/main" id="{2C998FB2-A449-3E69-03CE-FCCC88D5BD2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4" name="TextBox 3">
            <a:extLst>
              <a:ext uri="{FF2B5EF4-FFF2-40B4-BE49-F238E27FC236}">
                <a16:creationId xmlns:a16="http://schemas.microsoft.com/office/drawing/2014/main" id="{34CDDE31-B47E-39E8-CFAC-7E55D348599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96518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2" name="TextBox 1">
            <a:extLst>
              <a:ext uri="{FF2B5EF4-FFF2-40B4-BE49-F238E27FC236}">
                <a16:creationId xmlns:a16="http://schemas.microsoft.com/office/drawing/2014/main" id="{DCF433DA-045F-B463-003C-88737FE99F8D}"/>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3" name="TextBox 2">
            <a:extLst>
              <a:ext uri="{FF2B5EF4-FFF2-40B4-BE49-F238E27FC236}">
                <a16:creationId xmlns:a16="http://schemas.microsoft.com/office/drawing/2014/main" id="{42570032-BFC9-755D-8AE2-FAE2A9A30177}"/>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5" name="TextBox 4">
            <a:extLst>
              <a:ext uri="{FF2B5EF4-FFF2-40B4-BE49-F238E27FC236}">
                <a16:creationId xmlns:a16="http://schemas.microsoft.com/office/drawing/2014/main" id="{FB70D54A-CC44-1BF0-4CF8-636188BBAC5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14344426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
        <p:nvSpPr>
          <p:cNvPr id="2" name="TextBox 1">
            <a:extLst>
              <a:ext uri="{FF2B5EF4-FFF2-40B4-BE49-F238E27FC236}">
                <a16:creationId xmlns:a16="http://schemas.microsoft.com/office/drawing/2014/main" id="{406D5C53-65F7-FAEC-4120-3EC2EF5B68F5}"/>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3" name="TextBox 2">
            <a:extLst>
              <a:ext uri="{FF2B5EF4-FFF2-40B4-BE49-F238E27FC236}">
                <a16:creationId xmlns:a16="http://schemas.microsoft.com/office/drawing/2014/main" id="{82E11A61-9AE8-7F88-9EEF-93CCCA50B56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5" name="TextBox 4">
            <a:extLst>
              <a:ext uri="{FF2B5EF4-FFF2-40B4-BE49-F238E27FC236}">
                <a16:creationId xmlns:a16="http://schemas.microsoft.com/office/drawing/2014/main" id="{20512F13-5D47-FD64-1DE9-3A05ECCB5E4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07073345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DB2911C2-CB14-73B1-B98D-60E41E95A97B}"/>
              </a:ext>
            </a:extLst>
          </p:cNvPr>
          <p:cNvPicPr>
            <a:picLocks noChangeAspect="1"/>
          </p:cNvPicPr>
          <p:nvPr/>
        </p:nvPicPr>
        <p:blipFill>
          <a:blip r:embed="rId35"/>
          <a:srcRect/>
          <a:stretch/>
        </p:blipFill>
        <p:spPr>
          <a:xfrm>
            <a:off x="218042" y="311337"/>
            <a:ext cx="1956783" cy="1458225"/>
          </a:xfrm>
          <a:prstGeom prst="rect">
            <a:avLst/>
          </a:prstGeom>
        </p:spPr>
      </p:pic>
      <p:pic>
        <p:nvPicPr>
          <p:cNvPr id="5" name="Picture 4">
            <a:extLst>
              <a:ext uri="{FF2B5EF4-FFF2-40B4-BE49-F238E27FC236}">
                <a16:creationId xmlns:a16="http://schemas.microsoft.com/office/drawing/2014/main" id="{BF212F70-90EB-3BAF-E681-A249F7946CBA}"/>
              </a:ext>
            </a:extLst>
          </p:cNvPr>
          <p:cNvPicPr>
            <a:picLocks noChangeAspect="1"/>
          </p:cNvPicPr>
          <p:nvPr userDrawn="1"/>
        </p:nvPicPr>
        <p:blipFill>
          <a:blip r:embed="rId35"/>
          <a:srcRect/>
          <a:stretch/>
        </p:blipFill>
        <p:spPr>
          <a:xfrm>
            <a:off x="250126" y="311337"/>
            <a:ext cx="1956783" cy="1458225"/>
          </a:xfrm>
          <a:prstGeom prst="rect">
            <a:avLst/>
          </a:prstGeom>
        </p:spPr>
      </p:pic>
    </p:spTree>
    <p:extLst>
      <p:ext uri="{BB962C8B-B14F-4D97-AF65-F5344CB8AC3E}">
        <p14:creationId xmlns:p14="http://schemas.microsoft.com/office/powerpoint/2010/main" val="19677616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9" r:id="rId6"/>
    <p:sldLayoutId id="2147483710" r:id="rId7"/>
    <p:sldLayoutId id="2147483711" r:id="rId8"/>
    <p:sldLayoutId id="2147483712" r:id="rId9"/>
    <p:sldLayoutId id="2147483713" r:id="rId10"/>
    <p:sldLayoutId id="2147483714" r:id="rId11"/>
    <p:sldLayoutId id="2147483715" r:id="rId12"/>
    <p:sldLayoutId id="2147483717" r:id="rId13"/>
    <p:sldLayoutId id="2147483718" r:id="rId14"/>
    <p:sldLayoutId id="2147483693" r:id="rId15"/>
    <p:sldLayoutId id="2147483673" r:id="rId16"/>
    <p:sldLayoutId id="2147483684" r:id="rId17"/>
    <p:sldLayoutId id="2147483690" r:id="rId18"/>
    <p:sldLayoutId id="2147483694" r:id="rId19"/>
    <p:sldLayoutId id="2147483691" r:id="rId20"/>
    <p:sldLayoutId id="2147483665" r:id="rId21"/>
    <p:sldLayoutId id="2147483667" r:id="rId22"/>
    <p:sldLayoutId id="2147483698" r:id="rId23"/>
    <p:sldLayoutId id="2147483699" r:id="rId24"/>
    <p:sldLayoutId id="2147483700" r:id="rId25"/>
    <p:sldLayoutId id="2147483686" r:id="rId26"/>
    <p:sldLayoutId id="2147483696" r:id="rId27"/>
    <p:sldLayoutId id="2147483687" r:id="rId28"/>
    <p:sldLayoutId id="2147483697" r:id="rId29"/>
    <p:sldLayoutId id="2147483674" r:id="rId30"/>
    <p:sldLayoutId id="2147483688" r:id="rId31"/>
    <p:sldLayoutId id="2147483692" r:id="rId32"/>
    <p:sldLayoutId id="2147483701" r:id="rId33"/>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4116391" y="1812057"/>
            <a:ext cx="7357341" cy="3883586"/>
          </a:xfrm>
        </p:spPr>
        <p:txBody>
          <a:bodyPr anchor="ctr" anchorCtr="0">
            <a:noAutofit/>
          </a:bodyPr>
          <a:lstStyle/>
          <a:p>
            <a:r>
              <a:rPr lang="en-GB" sz="4000" noProof="0" dirty="0"/>
              <a:t>PrEP experiences and challenges among transgender women in the United States and Puerto Rico in the era of PrEP choice: findings from the ENCORE cohort </a:t>
            </a:r>
            <a:br>
              <a:rPr lang="en-GB" sz="4000" noProof="0" dirty="0"/>
            </a:br>
            <a:endParaRPr lang="en-GB" sz="4000" dirty="0"/>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a:xfrm>
            <a:off x="4116388" y="1162358"/>
            <a:ext cx="7357344" cy="649698"/>
          </a:xfrm>
        </p:spPr>
        <p:txBody>
          <a:bodyPr>
            <a:normAutofit fontScale="92500" lnSpcReduction="10000"/>
          </a:bodyPr>
          <a:lstStyle/>
          <a:p>
            <a:r>
              <a:rPr lang="en-GB" sz="2400" dirty="0"/>
              <a:t>OAD0507: "I will not lower my voice": Experiences from trans and gender-diverse communities</a:t>
            </a:r>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p:txBody>
          <a:bodyPr/>
          <a:lstStyle/>
          <a:p>
            <a:r>
              <a:rPr lang="en-GB" dirty="0"/>
              <a:t>Erin Cooney, Johns Hopkins Bloomberg School of Public Health</a:t>
            </a:r>
          </a:p>
        </p:txBody>
      </p:sp>
      <p:sp>
        <p:nvSpPr>
          <p:cNvPr id="5" name="TextBox 4">
            <a:extLst>
              <a:ext uri="{FF2B5EF4-FFF2-40B4-BE49-F238E27FC236}">
                <a16:creationId xmlns:a16="http://schemas.microsoft.com/office/drawing/2014/main" id="{FB5EB5ED-4E7E-4F72-D098-7AE20AA58E7E}"/>
              </a:ext>
            </a:extLst>
          </p:cNvPr>
          <p:cNvSpPr txBox="1"/>
          <p:nvPr/>
        </p:nvSpPr>
        <p:spPr>
          <a:xfrm>
            <a:off x="7491470" y="6161957"/>
            <a:ext cx="1366091" cy="56696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a:p>
        </p:txBody>
      </p:sp>
      <p:sp>
        <p:nvSpPr>
          <p:cNvPr id="6" name="Text Placeholder 3">
            <a:extLst>
              <a:ext uri="{FF2B5EF4-FFF2-40B4-BE49-F238E27FC236}">
                <a16:creationId xmlns:a16="http://schemas.microsoft.com/office/drawing/2014/main" id="{219CE47E-0A75-1D59-B176-9CCBCDDD6696}"/>
              </a:ext>
            </a:extLst>
          </p:cNvPr>
          <p:cNvSpPr txBox="1">
            <a:spLocks/>
          </p:cNvSpPr>
          <p:nvPr/>
        </p:nvSpPr>
        <p:spPr>
          <a:xfrm>
            <a:off x="4116388" y="4907666"/>
            <a:ext cx="7357344" cy="1781966"/>
          </a:xfrm>
          <a:prstGeom prst="rect">
            <a:avLst/>
          </a:prstGeom>
        </p:spPr>
        <p:txBody>
          <a:bodyPr vert="horz" lIns="0" tIns="0" rIns="0" bIns="0" rtlCol="0" anchor="b">
            <a:normAutofit fontScale="6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dirty="0"/>
              <a:t>Presented on behalf of co-authors: </a:t>
            </a:r>
            <a:r>
              <a:rPr lang="en-US" sz="2600" dirty="0">
                <a:solidFill>
                  <a:srgbClr val="1E2328"/>
                </a:solidFill>
                <a:effectLst/>
              </a:rPr>
              <a:t>Tonia Poteat, Asa Radix, Chris Beyrer, Jason Schneider, Marissa Miller, Vani </a:t>
            </a:r>
            <a:r>
              <a:rPr lang="en-US" sz="2600" dirty="0" err="1">
                <a:solidFill>
                  <a:srgbClr val="1E2328"/>
                </a:solidFill>
                <a:effectLst/>
              </a:rPr>
              <a:t>Vannappagari</a:t>
            </a:r>
            <a:r>
              <a:rPr lang="en-US" sz="2600" dirty="0">
                <a:solidFill>
                  <a:srgbClr val="1E2328"/>
                </a:solidFill>
                <a:effectLst/>
              </a:rPr>
              <a:t>, Leigh Ragone, Adrienne Guignard, Annemiek de Ruiter, Sari Reisner, Andrea Wirtz, and the ENCORE Study Group</a:t>
            </a:r>
          </a:p>
          <a:p>
            <a:r>
              <a:rPr lang="en-US" sz="1900" dirty="0">
                <a:solidFill>
                  <a:srgbClr val="1E2328"/>
                </a:solidFill>
                <a:effectLst/>
                <a:latin typeface="DejaVuSans"/>
              </a:rPr>
              <a:t>Disclosure: This analysis is supported by a grant from </a:t>
            </a:r>
            <a:r>
              <a:rPr lang="en-US" sz="1900" dirty="0" err="1">
                <a:solidFill>
                  <a:srgbClr val="1E2328"/>
                </a:solidFill>
                <a:effectLst/>
                <a:latin typeface="DejaVuSans"/>
              </a:rPr>
              <a:t>ViiV</a:t>
            </a:r>
            <a:r>
              <a:rPr lang="en-US" sz="1900" dirty="0">
                <a:solidFill>
                  <a:srgbClr val="1E2328"/>
                </a:solidFill>
                <a:effectLst/>
                <a:latin typeface="DejaVuSans"/>
              </a:rPr>
              <a:t> Healthcare to Johns Hopkins University. Vani </a:t>
            </a:r>
            <a:r>
              <a:rPr lang="en-US" sz="1900" dirty="0" err="1">
                <a:solidFill>
                  <a:srgbClr val="1E2328"/>
                </a:solidFill>
                <a:effectLst/>
                <a:latin typeface="DejaVuSans"/>
              </a:rPr>
              <a:t>Vannappagari</a:t>
            </a:r>
            <a:r>
              <a:rPr lang="en-US" sz="1900" dirty="0">
                <a:solidFill>
                  <a:srgbClr val="1E2328"/>
                </a:solidFill>
                <a:effectLst/>
                <a:latin typeface="DejaVuSans"/>
              </a:rPr>
              <a:t>, Leigh Ragone, Adrienne Guignard, and Annemiek de Ruiter are employed by </a:t>
            </a:r>
            <a:r>
              <a:rPr lang="en-US" sz="1900" dirty="0" err="1">
                <a:solidFill>
                  <a:srgbClr val="1E2328"/>
                </a:solidFill>
                <a:effectLst/>
                <a:latin typeface="DejaVuSans"/>
              </a:rPr>
              <a:t>ViiV</a:t>
            </a:r>
            <a:r>
              <a:rPr lang="en-US" sz="1900" dirty="0">
                <a:solidFill>
                  <a:srgbClr val="1E2328"/>
                </a:solidFill>
                <a:effectLst/>
                <a:latin typeface="DejaVuSans"/>
              </a:rPr>
              <a:t> Healthcare. </a:t>
            </a:r>
            <a:br>
              <a:rPr lang="en-US" sz="1800" dirty="0">
                <a:solidFill>
                  <a:srgbClr val="1E2328"/>
                </a:solidFill>
                <a:effectLst/>
                <a:latin typeface="DejaVuSans"/>
              </a:rPr>
            </a:br>
            <a:endParaRPr lang="en-US" dirty="0">
              <a:effectLst/>
            </a:endParaRPr>
          </a:p>
          <a:p>
            <a:r>
              <a:rPr lang="en-GB" dirty="0"/>
              <a:t>  </a:t>
            </a:r>
          </a:p>
        </p:txBody>
      </p:sp>
      <p:pic>
        <p:nvPicPr>
          <p:cNvPr id="8" name="Picture 7" descr="A close-up of a logo&#10;&#10;AI-generated content may be incorrect.">
            <a:extLst>
              <a:ext uri="{FF2B5EF4-FFF2-40B4-BE49-F238E27FC236}">
                <a16:creationId xmlns:a16="http://schemas.microsoft.com/office/drawing/2014/main" id="{438E3CA4-5BF4-4CB3-AD68-C801C086A984}"/>
              </a:ext>
            </a:extLst>
          </p:cNvPr>
          <p:cNvPicPr>
            <a:picLocks noChangeAspect="1"/>
          </p:cNvPicPr>
          <p:nvPr/>
        </p:nvPicPr>
        <p:blipFill>
          <a:blip r:embed="rId3"/>
          <a:stretch>
            <a:fillRect/>
          </a:stretch>
        </p:blipFill>
        <p:spPr>
          <a:xfrm>
            <a:off x="10860021" y="58734"/>
            <a:ext cx="1005750" cy="946588"/>
          </a:xfrm>
          <a:prstGeom prst="rect">
            <a:avLst/>
          </a:prstGeom>
        </p:spPr>
      </p:pic>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88101-2890-1B0F-F7BF-65CD8DBE029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21ACF8-46ED-A95E-961B-0E4A9B73D883}"/>
              </a:ext>
            </a:extLst>
          </p:cNvPr>
          <p:cNvSpPr>
            <a:spLocks noGrp="1"/>
          </p:cNvSpPr>
          <p:nvPr>
            <p:ph sz="quarter" idx="13"/>
          </p:nvPr>
        </p:nvSpPr>
        <p:spPr>
          <a:xfrm>
            <a:off x="442913" y="1713659"/>
            <a:ext cx="5653087" cy="4703016"/>
          </a:xfrm>
        </p:spPr>
        <p:txBody>
          <a:bodyPr>
            <a:normAutofit/>
          </a:bodyPr>
          <a:lstStyle/>
          <a:p>
            <a:pPr>
              <a:lnSpc>
                <a:spcPct val="120000"/>
              </a:lnSpc>
              <a:spcBef>
                <a:spcPts val="0"/>
              </a:spcBef>
            </a:pPr>
            <a:r>
              <a:rPr lang="en-US" sz="1600" b="1" dirty="0"/>
              <a:t>Daily oral (n=424)</a:t>
            </a:r>
          </a:p>
          <a:p>
            <a:pPr marL="342900" indent="-342900">
              <a:lnSpc>
                <a:spcPct val="120000"/>
              </a:lnSpc>
              <a:spcBef>
                <a:spcPts val="0"/>
              </a:spcBef>
              <a:buFont typeface="Arial" panose="020B0604020202020204" pitchFamily="34" charset="0"/>
              <a:buChar char="•"/>
            </a:pPr>
            <a:r>
              <a:rPr lang="en-US" sz="1600" dirty="0">
                <a:solidFill>
                  <a:schemeClr val="accent2"/>
                </a:solidFill>
              </a:rPr>
              <a:t>28% Difficult to remember to take pills daily</a:t>
            </a:r>
          </a:p>
          <a:p>
            <a:pPr marL="342900" indent="-342900">
              <a:lnSpc>
                <a:spcPct val="120000"/>
              </a:lnSpc>
              <a:spcBef>
                <a:spcPts val="0"/>
              </a:spcBef>
              <a:buFont typeface="Arial" panose="020B0604020202020204" pitchFamily="34" charset="0"/>
              <a:buChar char="•"/>
            </a:pPr>
            <a:r>
              <a:rPr lang="en-US" sz="1600" dirty="0">
                <a:solidFill>
                  <a:schemeClr val="accent2"/>
                </a:solidFill>
              </a:rPr>
              <a:t>25% Side effects</a:t>
            </a:r>
          </a:p>
          <a:p>
            <a:pPr marL="342900" indent="-342900">
              <a:lnSpc>
                <a:spcPct val="120000"/>
              </a:lnSpc>
              <a:spcBef>
                <a:spcPts val="0"/>
              </a:spcBef>
              <a:buFont typeface="Arial" panose="020B0604020202020204" pitchFamily="34" charset="0"/>
              <a:buChar char="•"/>
            </a:pPr>
            <a:r>
              <a:rPr lang="en-US" sz="1600" dirty="0">
                <a:solidFill>
                  <a:schemeClr val="accent2"/>
                </a:solidFill>
              </a:rPr>
              <a:t>22% People think you have a lot of sex partners</a:t>
            </a:r>
          </a:p>
          <a:p>
            <a:pPr marL="342900" indent="-342900">
              <a:lnSpc>
                <a:spcPct val="120000"/>
              </a:lnSpc>
              <a:spcBef>
                <a:spcPts val="0"/>
              </a:spcBef>
              <a:buFont typeface="Arial" panose="020B0604020202020204" pitchFamily="34" charset="0"/>
              <a:buChar char="•"/>
            </a:pPr>
            <a:r>
              <a:rPr lang="en-US" sz="1600" b="1" dirty="0">
                <a:solidFill>
                  <a:schemeClr val="tx2"/>
                </a:solidFill>
              </a:rPr>
              <a:t>22% No challenges</a:t>
            </a:r>
          </a:p>
          <a:p>
            <a:pPr marL="342900" indent="-342900">
              <a:lnSpc>
                <a:spcPct val="120000"/>
              </a:lnSpc>
              <a:spcBef>
                <a:spcPts val="0"/>
              </a:spcBef>
              <a:buFont typeface="Arial" panose="020B0604020202020204" pitchFamily="34" charset="0"/>
              <a:buChar char="•"/>
            </a:pPr>
            <a:r>
              <a:rPr lang="en-US" sz="1600" dirty="0">
                <a:solidFill>
                  <a:schemeClr val="accent2"/>
                </a:solidFill>
              </a:rPr>
              <a:t>21% Don't like the clinical visits/testing required </a:t>
            </a:r>
          </a:p>
          <a:p>
            <a:pPr marL="342900" indent="-342900">
              <a:lnSpc>
                <a:spcPct val="120000"/>
              </a:lnSpc>
              <a:spcBef>
                <a:spcPts val="0"/>
              </a:spcBef>
              <a:buFont typeface="Arial" panose="020B0604020202020204" pitchFamily="34" charset="0"/>
              <a:buChar char="•"/>
            </a:pPr>
            <a:r>
              <a:rPr lang="en-US" sz="1600" dirty="0">
                <a:solidFill>
                  <a:schemeClr val="accent2"/>
                </a:solidFill>
              </a:rPr>
              <a:t>21% Does not protect against STI</a:t>
            </a:r>
          </a:p>
          <a:p>
            <a:pPr marL="342900" indent="-342900">
              <a:lnSpc>
                <a:spcPct val="120000"/>
              </a:lnSpc>
              <a:spcBef>
                <a:spcPts val="0"/>
              </a:spcBef>
              <a:buFont typeface="Arial" panose="020B0604020202020204" pitchFamily="34" charset="0"/>
              <a:buChar char="•"/>
            </a:pPr>
            <a:r>
              <a:rPr lang="en-US" sz="1600" dirty="0">
                <a:solidFill>
                  <a:schemeClr val="accent2"/>
                </a:solidFill>
              </a:rPr>
              <a:t>20% People think you have HIV</a:t>
            </a:r>
          </a:p>
          <a:p>
            <a:pPr marL="342900" indent="-342900">
              <a:lnSpc>
                <a:spcPct val="120000"/>
              </a:lnSpc>
              <a:spcBef>
                <a:spcPts val="0"/>
              </a:spcBef>
              <a:buFont typeface="Arial" panose="020B0604020202020204" pitchFamily="34" charset="0"/>
              <a:buChar char="•"/>
            </a:pPr>
            <a:r>
              <a:rPr lang="en-US" sz="1600" dirty="0">
                <a:solidFill>
                  <a:schemeClr val="accent2"/>
                </a:solidFill>
              </a:rPr>
              <a:t>19% Worry about interactions with hormones</a:t>
            </a:r>
          </a:p>
          <a:p>
            <a:pPr marL="342900" indent="-342900">
              <a:lnSpc>
                <a:spcPct val="120000"/>
              </a:lnSpc>
              <a:spcBef>
                <a:spcPts val="0"/>
              </a:spcBef>
              <a:buFont typeface="Arial" panose="020B0604020202020204" pitchFamily="34" charset="0"/>
              <a:buChar char="•"/>
            </a:pPr>
            <a:r>
              <a:rPr lang="en-US" sz="1600" dirty="0">
                <a:solidFill>
                  <a:schemeClr val="accent2"/>
                </a:solidFill>
              </a:rPr>
              <a:t>19% Dislike taking pills regularly</a:t>
            </a:r>
          </a:p>
          <a:p>
            <a:pPr marL="342900" indent="-342900">
              <a:lnSpc>
                <a:spcPct val="120000"/>
              </a:lnSpc>
              <a:spcBef>
                <a:spcPts val="0"/>
              </a:spcBef>
              <a:buFont typeface="Arial" panose="020B0604020202020204" pitchFamily="34" charset="0"/>
              <a:buChar char="•"/>
            </a:pPr>
            <a:r>
              <a:rPr lang="en-US" sz="1600" dirty="0">
                <a:solidFill>
                  <a:schemeClr val="accent2"/>
                </a:solidFill>
              </a:rPr>
              <a:t>17% Sex partner(s) don't want to use condoms because of PrEP use</a:t>
            </a:r>
          </a:p>
          <a:p>
            <a:pPr marL="342900" indent="-342900">
              <a:lnSpc>
                <a:spcPct val="120000"/>
              </a:lnSpc>
              <a:spcBef>
                <a:spcPts val="0"/>
              </a:spcBef>
              <a:buFont typeface="Arial" panose="020B0604020202020204" pitchFamily="34" charset="0"/>
              <a:buChar char="•"/>
            </a:pPr>
            <a:r>
              <a:rPr lang="en-US" sz="1600" dirty="0">
                <a:solidFill>
                  <a:schemeClr val="accent2"/>
                </a:solidFill>
              </a:rPr>
              <a:t>13% Cost of the pills or associated clinical visits</a:t>
            </a:r>
          </a:p>
          <a:p>
            <a:pPr marL="342900" indent="-342900">
              <a:lnSpc>
                <a:spcPct val="120000"/>
              </a:lnSpc>
              <a:spcBef>
                <a:spcPts val="0"/>
              </a:spcBef>
              <a:buFont typeface="Arial" panose="020B0604020202020204" pitchFamily="34" charset="0"/>
              <a:buChar char="•"/>
            </a:pPr>
            <a:r>
              <a:rPr lang="en-US" sz="1600" dirty="0">
                <a:solidFill>
                  <a:schemeClr val="accent2"/>
                </a:solidFill>
              </a:rPr>
              <a:t>10% Feels excessive for level of HIV risk </a:t>
            </a:r>
          </a:p>
          <a:p>
            <a:pPr marL="342900" indent="-342900">
              <a:lnSpc>
                <a:spcPct val="120000"/>
              </a:lnSpc>
              <a:spcBef>
                <a:spcPts val="0"/>
              </a:spcBef>
              <a:buFont typeface="Arial" panose="020B0604020202020204" pitchFamily="34" charset="0"/>
              <a:buChar char="•"/>
            </a:pPr>
            <a:r>
              <a:rPr lang="en-US" sz="1600" dirty="0">
                <a:solidFill>
                  <a:schemeClr val="accent2"/>
                </a:solidFill>
              </a:rPr>
              <a:t>4% Partner(s) did not want you to use it or did not like you using it</a:t>
            </a:r>
          </a:p>
        </p:txBody>
      </p:sp>
      <p:sp>
        <p:nvSpPr>
          <p:cNvPr id="3" name="Content Placeholder 2">
            <a:extLst>
              <a:ext uri="{FF2B5EF4-FFF2-40B4-BE49-F238E27FC236}">
                <a16:creationId xmlns:a16="http://schemas.microsoft.com/office/drawing/2014/main" id="{4CBA2428-DA4E-E449-255B-C05D494540F6}"/>
              </a:ext>
            </a:extLst>
          </p:cNvPr>
          <p:cNvSpPr>
            <a:spLocks noGrp="1"/>
          </p:cNvSpPr>
          <p:nvPr>
            <p:ph sz="quarter" idx="14"/>
          </p:nvPr>
        </p:nvSpPr>
        <p:spPr>
          <a:xfrm>
            <a:off x="6205214" y="1635738"/>
            <a:ext cx="5961125" cy="4955430"/>
          </a:xfrm>
        </p:spPr>
        <p:txBody>
          <a:bodyPr>
            <a:noAutofit/>
          </a:bodyPr>
          <a:lstStyle/>
          <a:p>
            <a:pPr>
              <a:lnSpc>
                <a:spcPct val="110000"/>
              </a:lnSpc>
              <a:spcBef>
                <a:spcPts val="0"/>
              </a:spcBef>
            </a:pPr>
            <a:r>
              <a:rPr lang="en-US" sz="1600" b="1" dirty="0"/>
              <a:t>Long-acting injection (n=24)</a:t>
            </a:r>
          </a:p>
          <a:p>
            <a:pPr marL="342900" indent="-342900">
              <a:lnSpc>
                <a:spcPct val="110000"/>
              </a:lnSpc>
              <a:spcBef>
                <a:spcPts val="0"/>
              </a:spcBef>
              <a:buFont typeface="Arial" panose="020B0604020202020204" pitchFamily="34" charset="0"/>
              <a:buChar char="•"/>
            </a:pPr>
            <a:r>
              <a:rPr lang="en-US" sz="1600" dirty="0">
                <a:solidFill>
                  <a:schemeClr val="accent2"/>
                </a:solidFill>
              </a:rPr>
              <a:t>38% Side effects and/or pain at injection site</a:t>
            </a:r>
          </a:p>
          <a:p>
            <a:pPr marL="342900" indent="-342900">
              <a:lnSpc>
                <a:spcPct val="110000"/>
              </a:lnSpc>
              <a:spcBef>
                <a:spcPts val="0"/>
              </a:spcBef>
              <a:buFont typeface="Arial" panose="020B0604020202020204" pitchFamily="34" charset="0"/>
              <a:buChar char="•"/>
            </a:pPr>
            <a:r>
              <a:rPr lang="en-US" sz="1600" dirty="0">
                <a:solidFill>
                  <a:schemeClr val="accent2"/>
                </a:solidFill>
              </a:rPr>
              <a:t>33% Don't like the clinical visits/testing required</a:t>
            </a:r>
          </a:p>
          <a:p>
            <a:pPr marL="342900" indent="-342900">
              <a:lnSpc>
                <a:spcPct val="110000"/>
              </a:lnSpc>
              <a:spcBef>
                <a:spcPts val="0"/>
              </a:spcBef>
              <a:buFont typeface="Arial" panose="020B0604020202020204" pitchFamily="34" charset="0"/>
              <a:buChar char="•"/>
            </a:pPr>
            <a:r>
              <a:rPr lang="en-US" sz="1600" b="1" dirty="0">
                <a:solidFill>
                  <a:schemeClr val="tx2"/>
                </a:solidFill>
              </a:rPr>
              <a:t>29% No challenges</a:t>
            </a:r>
          </a:p>
          <a:p>
            <a:pPr marL="342900" indent="-342900">
              <a:lnSpc>
                <a:spcPct val="110000"/>
              </a:lnSpc>
              <a:spcBef>
                <a:spcPts val="0"/>
              </a:spcBef>
              <a:buFont typeface="Arial" panose="020B0604020202020204" pitchFamily="34" charset="0"/>
              <a:buChar char="•"/>
            </a:pPr>
            <a:r>
              <a:rPr lang="en-US" sz="1600" dirty="0">
                <a:solidFill>
                  <a:schemeClr val="accent2"/>
                </a:solidFill>
              </a:rPr>
              <a:t>21% People think you have a lot of sex partners</a:t>
            </a:r>
          </a:p>
          <a:p>
            <a:pPr marL="342900" indent="-342900">
              <a:lnSpc>
                <a:spcPct val="110000"/>
              </a:lnSpc>
              <a:spcBef>
                <a:spcPts val="0"/>
              </a:spcBef>
              <a:buFont typeface="Arial" panose="020B0604020202020204" pitchFamily="34" charset="0"/>
              <a:buChar char="•"/>
            </a:pPr>
            <a:r>
              <a:rPr lang="en-US" sz="1600" dirty="0">
                <a:solidFill>
                  <a:schemeClr val="accent2"/>
                </a:solidFill>
              </a:rPr>
              <a:t>17% Cost of injections or clinical visits</a:t>
            </a:r>
          </a:p>
          <a:p>
            <a:pPr marL="342900" indent="-342900">
              <a:lnSpc>
                <a:spcPct val="110000"/>
              </a:lnSpc>
              <a:spcBef>
                <a:spcPts val="0"/>
              </a:spcBef>
              <a:buFont typeface="Arial" panose="020B0604020202020204" pitchFamily="34" charset="0"/>
              <a:buChar char="•"/>
            </a:pPr>
            <a:r>
              <a:rPr lang="en-US" sz="1600" dirty="0">
                <a:solidFill>
                  <a:schemeClr val="accent2"/>
                </a:solidFill>
              </a:rPr>
              <a:t>13% People think you have HIV</a:t>
            </a:r>
          </a:p>
          <a:p>
            <a:pPr marL="342900" indent="-342900">
              <a:lnSpc>
                <a:spcPct val="110000"/>
              </a:lnSpc>
              <a:spcBef>
                <a:spcPts val="0"/>
              </a:spcBef>
              <a:buFont typeface="Arial" panose="020B0604020202020204" pitchFamily="34" charset="0"/>
              <a:buChar char="•"/>
            </a:pPr>
            <a:r>
              <a:rPr lang="en-US" sz="1600" dirty="0">
                <a:solidFill>
                  <a:schemeClr val="accent2"/>
                </a:solidFill>
              </a:rPr>
              <a:t>8% Worry about interactions with hormones</a:t>
            </a:r>
          </a:p>
          <a:p>
            <a:pPr marL="342900" indent="-342900">
              <a:lnSpc>
                <a:spcPct val="110000"/>
              </a:lnSpc>
              <a:spcBef>
                <a:spcPts val="0"/>
              </a:spcBef>
              <a:buFont typeface="Arial" panose="020B0604020202020204" pitchFamily="34" charset="0"/>
              <a:buChar char="•"/>
            </a:pPr>
            <a:r>
              <a:rPr lang="en-US" sz="1600" dirty="0">
                <a:solidFill>
                  <a:schemeClr val="accent2"/>
                </a:solidFill>
              </a:rPr>
              <a:t>8% Sex partner(s) don't want to use condoms because of PrEP use</a:t>
            </a:r>
          </a:p>
          <a:p>
            <a:pPr marL="342900" indent="-342900">
              <a:lnSpc>
                <a:spcPct val="110000"/>
              </a:lnSpc>
              <a:spcBef>
                <a:spcPts val="0"/>
              </a:spcBef>
              <a:buFont typeface="Arial" panose="020B0604020202020204" pitchFamily="34" charset="0"/>
              <a:buChar char="•"/>
            </a:pPr>
            <a:r>
              <a:rPr lang="en-US" sz="1600" dirty="0">
                <a:solidFill>
                  <a:schemeClr val="accent2"/>
                </a:solidFill>
              </a:rPr>
              <a:t>8% Feels excessive for level of HIV risk</a:t>
            </a:r>
          </a:p>
          <a:p>
            <a:pPr marL="342900" indent="-342900">
              <a:lnSpc>
                <a:spcPct val="110000"/>
              </a:lnSpc>
              <a:spcBef>
                <a:spcPts val="0"/>
              </a:spcBef>
              <a:buFont typeface="Arial" panose="020B0604020202020204" pitchFamily="34" charset="0"/>
              <a:buChar char="•"/>
            </a:pPr>
            <a:r>
              <a:rPr lang="en-US" sz="1600" dirty="0">
                <a:solidFill>
                  <a:schemeClr val="accent2"/>
                </a:solidFill>
              </a:rPr>
              <a:t>8% Does not protect against STI</a:t>
            </a:r>
          </a:p>
          <a:p>
            <a:pPr marL="342900" indent="-342900">
              <a:lnSpc>
                <a:spcPct val="110000"/>
              </a:lnSpc>
              <a:spcBef>
                <a:spcPts val="0"/>
              </a:spcBef>
              <a:buFont typeface="Arial" panose="020B0604020202020204" pitchFamily="34" charset="0"/>
              <a:buChar char="•"/>
            </a:pPr>
            <a:r>
              <a:rPr lang="en-US" sz="1600" dirty="0">
                <a:solidFill>
                  <a:schemeClr val="accent2"/>
                </a:solidFill>
              </a:rPr>
              <a:t>8% Dislike injections</a:t>
            </a:r>
          </a:p>
          <a:p>
            <a:pPr marL="342900" indent="-342900">
              <a:lnSpc>
                <a:spcPct val="110000"/>
              </a:lnSpc>
              <a:spcBef>
                <a:spcPts val="0"/>
              </a:spcBef>
              <a:buFont typeface="Arial" panose="020B0604020202020204" pitchFamily="34" charset="0"/>
              <a:buChar char="•"/>
            </a:pPr>
            <a:r>
              <a:rPr lang="en-US" sz="1600" dirty="0">
                <a:solidFill>
                  <a:schemeClr val="accent2"/>
                </a:solidFill>
              </a:rPr>
              <a:t>8% Pausing/stopping injections is too complicated</a:t>
            </a:r>
          </a:p>
          <a:p>
            <a:pPr marL="342900" indent="-342900">
              <a:lnSpc>
                <a:spcPct val="110000"/>
              </a:lnSpc>
              <a:spcBef>
                <a:spcPts val="0"/>
              </a:spcBef>
              <a:buFont typeface="Arial" panose="020B0604020202020204" pitchFamily="34" charset="0"/>
              <a:buChar char="•"/>
            </a:pPr>
            <a:r>
              <a:rPr lang="en-US" sz="1600" dirty="0">
                <a:solidFill>
                  <a:schemeClr val="accent2"/>
                </a:solidFill>
              </a:rPr>
              <a:t>0% Partner(s) did not want you to use it or did not like you using it</a:t>
            </a:r>
          </a:p>
          <a:p>
            <a:pPr marL="342900" indent="-342900">
              <a:lnSpc>
                <a:spcPct val="110000"/>
              </a:lnSpc>
              <a:spcBef>
                <a:spcPts val="0"/>
              </a:spcBef>
              <a:buFont typeface="Arial" panose="020B0604020202020204" pitchFamily="34" charset="0"/>
              <a:buChar char="•"/>
            </a:pPr>
            <a:r>
              <a:rPr lang="en-US" sz="1600" dirty="0">
                <a:solidFill>
                  <a:schemeClr val="accent2"/>
                </a:solidFill>
              </a:rPr>
              <a:t>0% Complications with gluteal implants/augmentation </a:t>
            </a:r>
          </a:p>
          <a:p>
            <a:pPr marL="342900" indent="-342900">
              <a:lnSpc>
                <a:spcPct val="110000"/>
              </a:lnSpc>
              <a:spcBef>
                <a:spcPts val="0"/>
              </a:spcBef>
              <a:buFont typeface="Arial" panose="020B0604020202020204" pitchFamily="34" charset="0"/>
              <a:buChar char="•"/>
            </a:pPr>
            <a:r>
              <a:rPr lang="en-US" sz="1600" dirty="0">
                <a:solidFill>
                  <a:schemeClr val="accent2"/>
                </a:solidFill>
              </a:rPr>
              <a:t>0% the oral lead-in was too complicated</a:t>
            </a:r>
          </a:p>
        </p:txBody>
      </p:sp>
      <p:sp>
        <p:nvSpPr>
          <p:cNvPr id="4" name="Title 3">
            <a:extLst>
              <a:ext uri="{FF2B5EF4-FFF2-40B4-BE49-F238E27FC236}">
                <a16:creationId xmlns:a16="http://schemas.microsoft.com/office/drawing/2014/main" id="{0EBB6AE7-4274-E289-2B47-DA19B7B06149}"/>
              </a:ext>
            </a:extLst>
          </p:cNvPr>
          <p:cNvSpPr>
            <a:spLocks noGrp="1"/>
          </p:cNvSpPr>
          <p:nvPr>
            <p:ph type="title"/>
          </p:nvPr>
        </p:nvSpPr>
        <p:spPr>
          <a:xfrm>
            <a:off x="1268611" y="355498"/>
            <a:ext cx="9873205" cy="1223964"/>
          </a:xfrm>
        </p:spPr>
        <p:txBody>
          <a:bodyPr>
            <a:normAutofit/>
          </a:bodyPr>
          <a:lstStyle/>
          <a:p>
            <a:pPr algn="ctr"/>
            <a:r>
              <a:rPr lang="en-US" dirty="0"/>
              <a:t>Challenges by PrEP Method</a:t>
            </a:r>
            <a:br>
              <a:rPr lang="en-US" dirty="0"/>
            </a:br>
            <a:endParaRPr lang="en-US" dirty="0"/>
          </a:p>
        </p:txBody>
      </p:sp>
      <p:pic>
        <p:nvPicPr>
          <p:cNvPr id="6" name="Picture 5" descr="A black background with a black square&#10;&#10;AI-generated content may be incorrect.">
            <a:extLst>
              <a:ext uri="{FF2B5EF4-FFF2-40B4-BE49-F238E27FC236}">
                <a16:creationId xmlns:a16="http://schemas.microsoft.com/office/drawing/2014/main" id="{E37442BD-10C5-160E-D1D5-2BE52C4092E4}"/>
              </a:ext>
            </a:extLst>
          </p:cNvPr>
          <p:cNvPicPr>
            <a:picLocks noChangeAspect="1"/>
          </p:cNvPicPr>
          <p:nvPr/>
        </p:nvPicPr>
        <p:blipFill>
          <a:blip r:embed="rId3"/>
          <a:stretch>
            <a:fillRect/>
          </a:stretch>
        </p:blipFill>
        <p:spPr>
          <a:xfrm>
            <a:off x="2953221" y="1144442"/>
            <a:ext cx="526465" cy="491296"/>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0C42AFF4-190C-AE85-2713-D93515AD83C0}"/>
              </a:ext>
            </a:extLst>
          </p:cNvPr>
          <p:cNvPicPr>
            <a:picLocks noChangeAspect="1"/>
          </p:cNvPicPr>
          <p:nvPr/>
        </p:nvPicPr>
        <p:blipFill>
          <a:blip r:embed="rId4"/>
          <a:stretch>
            <a:fillRect/>
          </a:stretch>
        </p:blipFill>
        <p:spPr>
          <a:xfrm>
            <a:off x="8745821" y="1085697"/>
            <a:ext cx="526465" cy="493765"/>
          </a:xfrm>
          <a:prstGeom prst="rect">
            <a:avLst/>
          </a:prstGeom>
        </p:spPr>
      </p:pic>
      <p:sp>
        <p:nvSpPr>
          <p:cNvPr id="5" name="Rectangle 4">
            <a:extLst>
              <a:ext uri="{FF2B5EF4-FFF2-40B4-BE49-F238E27FC236}">
                <a16:creationId xmlns:a16="http://schemas.microsoft.com/office/drawing/2014/main" id="{5156EF83-1E6E-8B7F-7E2F-7159D5DFA32E}"/>
              </a:ext>
            </a:extLst>
          </p:cNvPr>
          <p:cNvSpPr/>
          <p:nvPr/>
        </p:nvSpPr>
        <p:spPr>
          <a:xfrm>
            <a:off x="3759200" y="6467686"/>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7" name="TextBox 6">
            <a:extLst>
              <a:ext uri="{FF2B5EF4-FFF2-40B4-BE49-F238E27FC236}">
                <a16:creationId xmlns:a16="http://schemas.microsoft.com/office/drawing/2014/main" id="{34F6E7A0-328B-8C84-1121-F95DBFE1AE5D}"/>
              </a:ext>
            </a:extLst>
          </p:cNvPr>
          <p:cNvSpPr txBox="1"/>
          <p:nvPr/>
        </p:nvSpPr>
        <p:spPr>
          <a:xfrm>
            <a:off x="3433823" y="3588152"/>
            <a:ext cx="5324354" cy="1384995"/>
          </a:xfrm>
          <a:prstGeom prst="rect">
            <a:avLst/>
          </a:prstGeom>
          <a:solidFill>
            <a:schemeClr val="tx2"/>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a:solidFill>
                  <a:schemeClr val="bg1"/>
                </a:solidFill>
              </a:rPr>
              <a:t>Roughly a quarter of users reported no challenges with PrEP use</a:t>
            </a:r>
          </a:p>
        </p:txBody>
      </p:sp>
    </p:spTree>
    <p:extLst>
      <p:ext uri="{BB962C8B-B14F-4D97-AF65-F5344CB8AC3E}">
        <p14:creationId xmlns:p14="http://schemas.microsoft.com/office/powerpoint/2010/main" val="4045657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72E7E-BA90-FD6D-D607-42F7E3C175C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AA5C2B-7627-5AC2-AB73-6B8A8C95E77F}"/>
              </a:ext>
            </a:extLst>
          </p:cNvPr>
          <p:cNvSpPr>
            <a:spLocks noGrp="1"/>
          </p:cNvSpPr>
          <p:nvPr>
            <p:ph sz="quarter" idx="13"/>
          </p:nvPr>
        </p:nvSpPr>
        <p:spPr>
          <a:xfrm>
            <a:off x="353300" y="1710827"/>
            <a:ext cx="5851913" cy="4877509"/>
          </a:xfrm>
        </p:spPr>
        <p:txBody>
          <a:bodyPr>
            <a:normAutofit lnSpcReduction="10000"/>
          </a:bodyPr>
          <a:lstStyle/>
          <a:p>
            <a:pPr>
              <a:lnSpc>
                <a:spcPct val="120000"/>
              </a:lnSpc>
              <a:spcBef>
                <a:spcPts val="0"/>
              </a:spcBef>
            </a:pPr>
            <a:r>
              <a:rPr lang="en-US" sz="1600" dirty="0"/>
              <a:t>Daily oral (n=424)</a:t>
            </a:r>
          </a:p>
          <a:p>
            <a:pPr marL="342900" indent="-342900">
              <a:lnSpc>
                <a:spcPct val="120000"/>
              </a:lnSpc>
              <a:spcBef>
                <a:spcPts val="0"/>
              </a:spcBef>
              <a:buFont typeface="Arial" panose="020B0604020202020204" pitchFamily="34" charset="0"/>
              <a:buChar char="•"/>
            </a:pPr>
            <a:r>
              <a:rPr lang="en-US" sz="1600" b="1" dirty="0">
                <a:solidFill>
                  <a:schemeClr val="tx2"/>
                </a:solidFill>
              </a:rPr>
              <a:t>28% Difficult to remember to take pills daily</a:t>
            </a:r>
          </a:p>
          <a:p>
            <a:pPr marL="342900" indent="-342900">
              <a:lnSpc>
                <a:spcPct val="120000"/>
              </a:lnSpc>
              <a:spcBef>
                <a:spcPts val="0"/>
              </a:spcBef>
              <a:buFont typeface="Arial" panose="020B0604020202020204" pitchFamily="34" charset="0"/>
              <a:buChar char="•"/>
            </a:pPr>
            <a:r>
              <a:rPr lang="en-US" sz="1600" b="1" dirty="0">
                <a:solidFill>
                  <a:schemeClr val="tx2"/>
                </a:solidFill>
              </a:rPr>
              <a:t>25% Side effects</a:t>
            </a:r>
          </a:p>
          <a:p>
            <a:pPr marL="342900" indent="-342900">
              <a:lnSpc>
                <a:spcPct val="120000"/>
              </a:lnSpc>
              <a:spcBef>
                <a:spcPts val="0"/>
              </a:spcBef>
              <a:buFont typeface="Arial" panose="020B0604020202020204" pitchFamily="34" charset="0"/>
              <a:buChar char="•"/>
            </a:pPr>
            <a:r>
              <a:rPr lang="en-US" sz="1600" b="1" dirty="0">
                <a:solidFill>
                  <a:schemeClr val="tx2"/>
                </a:solidFill>
              </a:rPr>
              <a:t>22% People think you have a lot of sex partners</a:t>
            </a:r>
          </a:p>
          <a:p>
            <a:pPr marL="342900" indent="-342900">
              <a:lnSpc>
                <a:spcPct val="120000"/>
              </a:lnSpc>
              <a:spcBef>
                <a:spcPts val="0"/>
              </a:spcBef>
              <a:buFont typeface="Arial" panose="020B0604020202020204" pitchFamily="34" charset="0"/>
              <a:buChar char="•"/>
            </a:pPr>
            <a:r>
              <a:rPr lang="en-US" sz="1600" dirty="0">
                <a:solidFill>
                  <a:schemeClr val="accent2"/>
                </a:solidFill>
              </a:rPr>
              <a:t>22% No challenges</a:t>
            </a:r>
          </a:p>
          <a:p>
            <a:pPr marL="342900" indent="-342900">
              <a:lnSpc>
                <a:spcPct val="120000"/>
              </a:lnSpc>
              <a:spcBef>
                <a:spcPts val="0"/>
              </a:spcBef>
              <a:buFont typeface="Arial" panose="020B0604020202020204" pitchFamily="34" charset="0"/>
              <a:buChar char="•"/>
            </a:pPr>
            <a:r>
              <a:rPr lang="en-US" sz="1600" b="1" dirty="0">
                <a:solidFill>
                  <a:schemeClr val="tx2"/>
                </a:solidFill>
              </a:rPr>
              <a:t>21% Don't like the clinical visits/testing required </a:t>
            </a:r>
          </a:p>
          <a:p>
            <a:pPr marL="342900" indent="-342900">
              <a:lnSpc>
                <a:spcPct val="120000"/>
              </a:lnSpc>
              <a:spcBef>
                <a:spcPts val="0"/>
              </a:spcBef>
              <a:buFont typeface="Arial" panose="020B0604020202020204" pitchFamily="34" charset="0"/>
              <a:buChar char="•"/>
            </a:pPr>
            <a:r>
              <a:rPr lang="en-US" sz="1600" dirty="0">
                <a:solidFill>
                  <a:schemeClr val="accent2"/>
                </a:solidFill>
              </a:rPr>
              <a:t>21% Does not protect against STI</a:t>
            </a:r>
          </a:p>
          <a:p>
            <a:pPr marL="342900" indent="-342900">
              <a:lnSpc>
                <a:spcPct val="120000"/>
              </a:lnSpc>
              <a:spcBef>
                <a:spcPts val="0"/>
              </a:spcBef>
              <a:buFont typeface="Arial" panose="020B0604020202020204" pitchFamily="34" charset="0"/>
              <a:buChar char="•"/>
            </a:pPr>
            <a:r>
              <a:rPr lang="en-US" sz="1600" dirty="0">
                <a:solidFill>
                  <a:schemeClr val="accent2"/>
                </a:solidFill>
              </a:rPr>
              <a:t>20% People think you have HIV</a:t>
            </a:r>
          </a:p>
          <a:p>
            <a:pPr marL="342900" indent="-342900">
              <a:lnSpc>
                <a:spcPct val="120000"/>
              </a:lnSpc>
              <a:spcBef>
                <a:spcPts val="0"/>
              </a:spcBef>
              <a:buFont typeface="Arial" panose="020B0604020202020204" pitchFamily="34" charset="0"/>
              <a:buChar char="•"/>
            </a:pPr>
            <a:r>
              <a:rPr lang="en-US" sz="1600" dirty="0">
                <a:solidFill>
                  <a:schemeClr val="accent2"/>
                </a:solidFill>
              </a:rPr>
              <a:t>19% Worry about interactions with hormones</a:t>
            </a:r>
          </a:p>
          <a:p>
            <a:pPr marL="342900" indent="-342900">
              <a:lnSpc>
                <a:spcPct val="120000"/>
              </a:lnSpc>
              <a:spcBef>
                <a:spcPts val="0"/>
              </a:spcBef>
              <a:buFont typeface="Arial" panose="020B0604020202020204" pitchFamily="34" charset="0"/>
              <a:buChar char="•"/>
            </a:pPr>
            <a:r>
              <a:rPr lang="en-US" sz="1600" dirty="0">
                <a:solidFill>
                  <a:schemeClr val="accent2"/>
                </a:solidFill>
              </a:rPr>
              <a:t>19% Dislike taking pills regularly</a:t>
            </a:r>
          </a:p>
          <a:p>
            <a:pPr marL="342900" indent="-342900">
              <a:lnSpc>
                <a:spcPct val="120000"/>
              </a:lnSpc>
              <a:spcBef>
                <a:spcPts val="0"/>
              </a:spcBef>
              <a:buFont typeface="Arial" panose="020B0604020202020204" pitchFamily="34" charset="0"/>
              <a:buChar char="•"/>
            </a:pPr>
            <a:r>
              <a:rPr lang="en-US" sz="1600" dirty="0">
                <a:solidFill>
                  <a:schemeClr val="accent2"/>
                </a:solidFill>
              </a:rPr>
              <a:t>17% Sex partner(s) don't want to use condoms because of PrEP use</a:t>
            </a:r>
          </a:p>
          <a:p>
            <a:pPr marL="342900" indent="-342900">
              <a:lnSpc>
                <a:spcPct val="120000"/>
              </a:lnSpc>
              <a:spcBef>
                <a:spcPts val="0"/>
              </a:spcBef>
              <a:buFont typeface="Arial" panose="020B0604020202020204" pitchFamily="34" charset="0"/>
              <a:buChar char="•"/>
            </a:pPr>
            <a:r>
              <a:rPr lang="en-US" sz="1600" dirty="0">
                <a:solidFill>
                  <a:schemeClr val="accent2"/>
                </a:solidFill>
              </a:rPr>
              <a:t>13% Cost of the pills or associated clinical visits</a:t>
            </a:r>
          </a:p>
          <a:p>
            <a:pPr marL="342900" indent="-342900">
              <a:lnSpc>
                <a:spcPct val="120000"/>
              </a:lnSpc>
              <a:spcBef>
                <a:spcPts val="0"/>
              </a:spcBef>
              <a:buFont typeface="Arial" panose="020B0604020202020204" pitchFamily="34" charset="0"/>
              <a:buChar char="•"/>
            </a:pPr>
            <a:r>
              <a:rPr lang="en-US" sz="1600" dirty="0">
                <a:solidFill>
                  <a:schemeClr val="accent2"/>
                </a:solidFill>
              </a:rPr>
              <a:t>10% Feels excessive for level of HIV risk </a:t>
            </a:r>
          </a:p>
          <a:p>
            <a:pPr marL="342900" indent="-342900">
              <a:lnSpc>
                <a:spcPct val="120000"/>
              </a:lnSpc>
              <a:spcBef>
                <a:spcPts val="0"/>
              </a:spcBef>
              <a:buFont typeface="Arial" panose="020B0604020202020204" pitchFamily="34" charset="0"/>
              <a:buChar char="•"/>
            </a:pPr>
            <a:r>
              <a:rPr lang="en-US" sz="1600" dirty="0">
                <a:solidFill>
                  <a:schemeClr val="accent2"/>
                </a:solidFill>
              </a:rPr>
              <a:t>4% Partner(s) did not want you to use it or did not like you using it</a:t>
            </a:r>
          </a:p>
        </p:txBody>
      </p:sp>
      <p:sp>
        <p:nvSpPr>
          <p:cNvPr id="3" name="Content Placeholder 2">
            <a:extLst>
              <a:ext uri="{FF2B5EF4-FFF2-40B4-BE49-F238E27FC236}">
                <a16:creationId xmlns:a16="http://schemas.microsoft.com/office/drawing/2014/main" id="{C2C07DB5-E7F1-8722-0299-1DB8E89FEE1D}"/>
              </a:ext>
            </a:extLst>
          </p:cNvPr>
          <p:cNvSpPr>
            <a:spLocks noGrp="1"/>
          </p:cNvSpPr>
          <p:nvPr>
            <p:ph sz="quarter" idx="14"/>
          </p:nvPr>
        </p:nvSpPr>
        <p:spPr>
          <a:xfrm>
            <a:off x="6096000" y="1615062"/>
            <a:ext cx="5961125" cy="4955430"/>
          </a:xfrm>
        </p:spPr>
        <p:txBody>
          <a:bodyPr>
            <a:noAutofit/>
          </a:bodyPr>
          <a:lstStyle/>
          <a:p>
            <a:pPr>
              <a:lnSpc>
                <a:spcPct val="110000"/>
              </a:lnSpc>
              <a:spcBef>
                <a:spcPts val="0"/>
              </a:spcBef>
            </a:pPr>
            <a:r>
              <a:rPr lang="en-US" sz="1600" dirty="0"/>
              <a:t>Long-acting injection (n=24)</a:t>
            </a:r>
          </a:p>
          <a:p>
            <a:pPr marL="342900" indent="-342900">
              <a:lnSpc>
                <a:spcPct val="110000"/>
              </a:lnSpc>
              <a:spcBef>
                <a:spcPts val="0"/>
              </a:spcBef>
              <a:buFont typeface="Arial" panose="020B0604020202020204" pitchFamily="34" charset="0"/>
              <a:buChar char="•"/>
            </a:pPr>
            <a:r>
              <a:rPr lang="en-US" sz="1600" b="1" dirty="0">
                <a:solidFill>
                  <a:schemeClr val="tx2"/>
                </a:solidFill>
              </a:rPr>
              <a:t>38% Side effects and/or pain at injection site</a:t>
            </a:r>
          </a:p>
          <a:p>
            <a:pPr marL="342900" indent="-342900">
              <a:lnSpc>
                <a:spcPct val="110000"/>
              </a:lnSpc>
              <a:spcBef>
                <a:spcPts val="0"/>
              </a:spcBef>
              <a:buFont typeface="Arial" panose="020B0604020202020204" pitchFamily="34" charset="0"/>
              <a:buChar char="•"/>
            </a:pPr>
            <a:r>
              <a:rPr lang="en-US" sz="1600" b="1" dirty="0">
                <a:solidFill>
                  <a:schemeClr val="tx2"/>
                </a:solidFill>
              </a:rPr>
              <a:t>33% Don't like the clinical visits/testing required</a:t>
            </a:r>
          </a:p>
          <a:p>
            <a:pPr marL="342900" indent="-342900">
              <a:lnSpc>
                <a:spcPct val="110000"/>
              </a:lnSpc>
              <a:spcBef>
                <a:spcPts val="0"/>
              </a:spcBef>
              <a:buFont typeface="Arial" panose="020B0604020202020204" pitchFamily="34" charset="0"/>
              <a:buChar char="•"/>
            </a:pPr>
            <a:r>
              <a:rPr lang="en-US" sz="1600" dirty="0">
                <a:solidFill>
                  <a:schemeClr val="accent2"/>
                </a:solidFill>
              </a:rPr>
              <a:t>29% No challenges</a:t>
            </a:r>
          </a:p>
          <a:p>
            <a:pPr marL="342900" indent="-342900">
              <a:lnSpc>
                <a:spcPct val="110000"/>
              </a:lnSpc>
              <a:spcBef>
                <a:spcPts val="0"/>
              </a:spcBef>
              <a:buFont typeface="Arial" panose="020B0604020202020204" pitchFamily="34" charset="0"/>
              <a:buChar char="•"/>
            </a:pPr>
            <a:r>
              <a:rPr lang="en-US" sz="1600" b="1" dirty="0">
                <a:solidFill>
                  <a:schemeClr val="tx2"/>
                </a:solidFill>
              </a:rPr>
              <a:t>21% People think you have a lot of sex partners</a:t>
            </a:r>
          </a:p>
          <a:p>
            <a:pPr marL="342900" indent="-342900">
              <a:lnSpc>
                <a:spcPct val="110000"/>
              </a:lnSpc>
              <a:spcBef>
                <a:spcPts val="0"/>
              </a:spcBef>
              <a:buFont typeface="Arial" panose="020B0604020202020204" pitchFamily="34" charset="0"/>
              <a:buChar char="•"/>
            </a:pPr>
            <a:r>
              <a:rPr lang="en-US" sz="1600" dirty="0">
                <a:solidFill>
                  <a:schemeClr val="accent2"/>
                </a:solidFill>
              </a:rPr>
              <a:t>17% Cost of injections or clinical visits</a:t>
            </a:r>
          </a:p>
          <a:p>
            <a:pPr marL="342900" indent="-342900">
              <a:lnSpc>
                <a:spcPct val="110000"/>
              </a:lnSpc>
              <a:spcBef>
                <a:spcPts val="0"/>
              </a:spcBef>
              <a:buFont typeface="Arial" panose="020B0604020202020204" pitchFamily="34" charset="0"/>
              <a:buChar char="•"/>
            </a:pPr>
            <a:r>
              <a:rPr lang="en-US" sz="1600" dirty="0">
                <a:solidFill>
                  <a:schemeClr val="accent2"/>
                </a:solidFill>
              </a:rPr>
              <a:t>13% People think you have HIV</a:t>
            </a:r>
          </a:p>
          <a:p>
            <a:pPr marL="342900" indent="-342900">
              <a:lnSpc>
                <a:spcPct val="110000"/>
              </a:lnSpc>
              <a:spcBef>
                <a:spcPts val="0"/>
              </a:spcBef>
              <a:buFont typeface="Arial" panose="020B0604020202020204" pitchFamily="34" charset="0"/>
              <a:buChar char="•"/>
            </a:pPr>
            <a:r>
              <a:rPr lang="en-US" sz="1600" dirty="0">
                <a:solidFill>
                  <a:schemeClr val="accent2"/>
                </a:solidFill>
              </a:rPr>
              <a:t>8% Worry about interactions with hormones</a:t>
            </a:r>
          </a:p>
          <a:p>
            <a:pPr marL="342900" indent="-342900">
              <a:lnSpc>
                <a:spcPct val="110000"/>
              </a:lnSpc>
              <a:spcBef>
                <a:spcPts val="0"/>
              </a:spcBef>
              <a:buFont typeface="Arial" panose="020B0604020202020204" pitchFamily="34" charset="0"/>
              <a:buChar char="•"/>
            </a:pPr>
            <a:r>
              <a:rPr lang="en-US" sz="1600" dirty="0">
                <a:solidFill>
                  <a:schemeClr val="accent2"/>
                </a:solidFill>
              </a:rPr>
              <a:t>8% Sex partner(s) don't want to use condoms because of PrEP use</a:t>
            </a:r>
          </a:p>
          <a:p>
            <a:pPr marL="342900" indent="-342900">
              <a:lnSpc>
                <a:spcPct val="110000"/>
              </a:lnSpc>
              <a:spcBef>
                <a:spcPts val="0"/>
              </a:spcBef>
              <a:buFont typeface="Arial" panose="020B0604020202020204" pitchFamily="34" charset="0"/>
              <a:buChar char="•"/>
            </a:pPr>
            <a:r>
              <a:rPr lang="en-US" sz="1600" dirty="0">
                <a:solidFill>
                  <a:schemeClr val="accent2"/>
                </a:solidFill>
              </a:rPr>
              <a:t>8% Feels excessive for level of HIV risk</a:t>
            </a:r>
          </a:p>
          <a:p>
            <a:pPr marL="342900" indent="-342900">
              <a:lnSpc>
                <a:spcPct val="110000"/>
              </a:lnSpc>
              <a:spcBef>
                <a:spcPts val="0"/>
              </a:spcBef>
              <a:buFont typeface="Arial" panose="020B0604020202020204" pitchFamily="34" charset="0"/>
              <a:buChar char="•"/>
            </a:pPr>
            <a:r>
              <a:rPr lang="en-US" sz="1600" dirty="0">
                <a:solidFill>
                  <a:schemeClr val="accent2"/>
                </a:solidFill>
              </a:rPr>
              <a:t>8% Does not protect against STI</a:t>
            </a:r>
          </a:p>
          <a:p>
            <a:pPr marL="342900" indent="-342900">
              <a:lnSpc>
                <a:spcPct val="110000"/>
              </a:lnSpc>
              <a:spcBef>
                <a:spcPts val="0"/>
              </a:spcBef>
              <a:buFont typeface="Arial" panose="020B0604020202020204" pitchFamily="34" charset="0"/>
              <a:buChar char="•"/>
            </a:pPr>
            <a:r>
              <a:rPr lang="en-US" sz="1600" dirty="0">
                <a:solidFill>
                  <a:schemeClr val="accent2"/>
                </a:solidFill>
              </a:rPr>
              <a:t>8% Dislike injections</a:t>
            </a:r>
          </a:p>
          <a:p>
            <a:pPr marL="342900" indent="-342900">
              <a:lnSpc>
                <a:spcPct val="110000"/>
              </a:lnSpc>
              <a:spcBef>
                <a:spcPts val="0"/>
              </a:spcBef>
              <a:buFont typeface="Arial" panose="020B0604020202020204" pitchFamily="34" charset="0"/>
              <a:buChar char="•"/>
            </a:pPr>
            <a:r>
              <a:rPr lang="en-US" sz="1600" dirty="0">
                <a:solidFill>
                  <a:schemeClr val="accent2"/>
                </a:solidFill>
              </a:rPr>
              <a:t>8% Pausing/stopping injections is too complicated</a:t>
            </a:r>
          </a:p>
          <a:p>
            <a:pPr marL="342900" indent="-342900">
              <a:lnSpc>
                <a:spcPct val="110000"/>
              </a:lnSpc>
              <a:spcBef>
                <a:spcPts val="0"/>
              </a:spcBef>
              <a:buFont typeface="Arial" panose="020B0604020202020204" pitchFamily="34" charset="0"/>
              <a:buChar char="•"/>
            </a:pPr>
            <a:r>
              <a:rPr lang="en-US" sz="1600" dirty="0">
                <a:solidFill>
                  <a:schemeClr val="accent2"/>
                </a:solidFill>
              </a:rPr>
              <a:t>0% Partner(s) did not want you to use it or did not like you using it</a:t>
            </a:r>
          </a:p>
          <a:p>
            <a:pPr marL="342900" indent="-342900">
              <a:lnSpc>
                <a:spcPct val="110000"/>
              </a:lnSpc>
              <a:spcBef>
                <a:spcPts val="0"/>
              </a:spcBef>
              <a:buFont typeface="Arial" panose="020B0604020202020204" pitchFamily="34" charset="0"/>
              <a:buChar char="•"/>
            </a:pPr>
            <a:r>
              <a:rPr lang="en-US" sz="1600" dirty="0">
                <a:solidFill>
                  <a:schemeClr val="accent2"/>
                </a:solidFill>
              </a:rPr>
              <a:t>0% Complications with gluteal implants/augmentation </a:t>
            </a:r>
          </a:p>
          <a:p>
            <a:pPr marL="342900" indent="-342900">
              <a:lnSpc>
                <a:spcPct val="110000"/>
              </a:lnSpc>
              <a:spcBef>
                <a:spcPts val="0"/>
              </a:spcBef>
              <a:buFont typeface="Arial" panose="020B0604020202020204" pitchFamily="34" charset="0"/>
              <a:buChar char="•"/>
            </a:pPr>
            <a:r>
              <a:rPr lang="en-US" sz="1600" dirty="0">
                <a:solidFill>
                  <a:schemeClr val="accent2"/>
                </a:solidFill>
              </a:rPr>
              <a:t>0% the oral lead-in was too complicated</a:t>
            </a:r>
          </a:p>
        </p:txBody>
      </p:sp>
      <p:sp>
        <p:nvSpPr>
          <p:cNvPr id="4" name="Title 3">
            <a:extLst>
              <a:ext uri="{FF2B5EF4-FFF2-40B4-BE49-F238E27FC236}">
                <a16:creationId xmlns:a16="http://schemas.microsoft.com/office/drawing/2014/main" id="{5D82696C-A7DF-270A-89C8-F7BA69FA925B}"/>
              </a:ext>
            </a:extLst>
          </p:cNvPr>
          <p:cNvSpPr>
            <a:spLocks noGrp="1"/>
          </p:cNvSpPr>
          <p:nvPr>
            <p:ph type="title"/>
          </p:nvPr>
        </p:nvSpPr>
        <p:spPr>
          <a:xfrm>
            <a:off x="1268611" y="355498"/>
            <a:ext cx="9873205" cy="1223964"/>
          </a:xfrm>
        </p:spPr>
        <p:txBody>
          <a:bodyPr>
            <a:normAutofit/>
          </a:bodyPr>
          <a:lstStyle/>
          <a:p>
            <a:pPr algn="ctr"/>
            <a:r>
              <a:rPr lang="en-US" dirty="0"/>
              <a:t>Challenges by PrEP Method</a:t>
            </a:r>
            <a:br>
              <a:rPr lang="en-US" dirty="0"/>
            </a:br>
            <a:endParaRPr lang="en-US" dirty="0"/>
          </a:p>
        </p:txBody>
      </p:sp>
      <p:pic>
        <p:nvPicPr>
          <p:cNvPr id="6" name="Picture 5" descr="A black background with a black square&#10;&#10;AI-generated content may be incorrect.">
            <a:extLst>
              <a:ext uri="{FF2B5EF4-FFF2-40B4-BE49-F238E27FC236}">
                <a16:creationId xmlns:a16="http://schemas.microsoft.com/office/drawing/2014/main" id="{B5C1D518-1BC6-8145-2A6D-19A2335074C6}"/>
              </a:ext>
            </a:extLst>
          </p:cNvPr>
          <p:cNvPicPr>
            <a:picLocks noChangeAspect="1"/>
          </p:cNvPicPr>
          <p:nvPr/>
        </p:nvPicPr>
        <p:blipFill>
          <a:blip r:embed="rId3"/>
          <a:stretch>
            <a:fillRect/>
          </a:stretch>
        </p:blipFill>
        <p:spPr>
          <a:xfrm>
            <a:off x="2953221" y="1144442"/>
            <a:ext cx="526465" cy="491296"/>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259F0C3C-07BF-640B-ABCA-7844B033C624}"/>
              </a:ext>
            </a:extLst>
          </p:cNvPr>
          <p:cNvPicPr>
            <a:picLocks noChangeAspect="1"/>
          </p:cNvPicPr>
          <p:nvPr/>
        </p:nvPicPr>
        <p:blipFill>
          <a:blip r:embed="rId4"/>
          <a:stretch>
            <a:fillRect/>
          </a:stretch>
        </p:blipFill>
        <p:spPr>
          <a:xfrm>
            <a:off x="8745821" y="1085697"/>
            <a:ext cx="526465" cy="493765"/>
          </a:xfrm>
          <a:prstGeom prst="rect">
            <a:avLst/>
          </a:prstGeom>
        </p:spPr>
      </p:pic>
      <p:sp>
        <p:nvSpPr>
          <p:cNvPr id="5" name="Rectangle 4">
            <a:extLst>
              <a:ext uri="{FF2B5EF4-FFF2-40B4-BE49-F238E27FC236}">
                <a16:creationId xmlns:a16="http://schemas.microsoft.com/office/drawing/2014/main" id="{B4234901-A904-2649-015F-2E1CDCD3B999}"/>
              </a:ext>
            </a:extLst>
          </p:cNvPr>
          <p:cNvSpPr/>
          <p:nvPr/>
        </p:nvSpPr>
        <p:spPr>
          <a:xfrm>
            <a:off x="3759200" y="6467686"/>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9" name="TextBox 8">
            <a:extLst>
              <a:ext uri="{FF2B5EF4-FFF2-40B4-BE49-F238E27FC236}">
                <a16:creationId xmlns:a16="http://schemas.microsoft.com/office/drawing/2014/main" id="{9A754353-94B7-2997-312F-9222A3AAD23C}"/>
              </a:ext>
            </a:extLst>
          </p:cNvPr>
          <p:cNvSpPr txBox="1"/>
          <p:nvPr/>
        </p:nvSpPr>
        <p:spPr>
          <a:xfrm>
            <a:off x="3537248" y="3819834"/>
            <a:ext cx="5335930" cy="1200329"/>
          </a:xfrm>
          <a:prstGeom prst="rect">
            <a:avLst/>
          </a:prstGeom>
          <a:solidFill>
            <a:schemeClr val="tx2"/>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chemeClr val="bg1"/>
                </a:solidFill>
              </a:rPr>
              <a:t>Top 3 most commonly reported challenges were similar across methods</a:t>
            </a:r>
          </a:p>
        </p:txBody>
      </p:sp>
    </p:spTree>
    <p:extLst>
      <p:ext uri="{BB962C8B-B14F-4D97-AF65-F5344CB8AC3E}">
        <p14:creationId xmlns:p14="http://schemas.microsoft.com/office/powerpoint/2010/main" val="3057839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4D130-91CE-D9F6-3DBA-ED72DEA2649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7FACAD-58C9-CB98-4CBF-37556CC24C43}"/>
              </a:ext>
            </a:extLst>
          </p:cNvPr>
          <p:cNvSpPr>
            <a:spLocks noGrp="1"/>
          </p:cNvSpPr>
          <p:nvPr>
            <p:ph sz="quarter" idx="13"/>
          </p:nvPr>
        </p:nvSpPr>
        <p:spPr>
          <a:xfrm>
            <a:off x="442913" y="1713659"/>
            <a:ext cx="5653087" cy="4703016"/>
          </a:xfrm>
        </p:spPr>
        <p:txBody>
          <a:bodyPr>
            <a:normAutofit lnSpcReduction="10000"/>
          </a:bodyPr>
          <a:lstStyle/>
          <a:p>
            <a:pPr>
              <a:lnSpc>
                <a:spcPct val="120000"/>
              </a:lnSpc>
              <a:spcBef>
                <a:spcPts val="0"/>
              </a:spcBef>
            </a:pPr>
            <a:r>
              <a:rPr lang="en-US" sz="1600" b="1" dirty="0"/>
              <a:t>Daily oral (n=424)</a:t>
            </a:r>
          </a:p>
          <a:p>
            <a:pPr marL="342900" indent="-342900">
              <a:lnSpc>
                <a:spcPct val="120000"/>
              </a:lnSpc>
              <a:spcBef>
                <a:spcPts val="0"/>
              </a:spcBef>
              <a:buFont typeface="Arial" panose="020B0604020202020204" pitchFamily="34" charset="0"/>
              <a:buChar char="•"/>
            </a:pPr>
            <a:r>
              <a:rPr lang="en-US" sz="1600" dirty="0">
                <a:solidFill>
                  <a:schemeClr val="accent2"/>
                </a:solidFill>
              </a:rPr>
              <a:t>28% Difficult to remember to take pills daily</a:t>
            </a:r>
          </a:p>
          <a:p>
            <a:pPr marL="342900" indent="-342900">
              <a:lnSpc>
                <a:spcPct val="120000"/>
              </a:lnSpc>
              <a:spcBef>
                <a:spcPts val="0"/>
              </a:spcBef>
              <a:buFont typeface="Arial" panose="020B0604020202020204" pitchFamily="34" charset="0"/>
              <a:buChar char="•"/>
            </a:pPr>
            <a:r>
              <a:rPr lang="en-US" sz="1600" dirty="0">
                <a:solidFill>
                  <a:schemeClr val="accent2"/>
                </a:solidFill>
              </a:rPr>
              <a:t>25% Side effects</a:t>
            </a:r>
          </a:p>
          <a:p>
            <a:pPr marL="342900" indent="-342900">
              <a:lnSpc>
                <a:spcPct val="120000"/>
              </a:lnSpc>
              <a:spcBef>
                <a:spcPts val="0"/>
              </a:spcBef>
              <a:buFont typeface="Arial" panose="020B0604020202020204" pitchFamily="34" charset="0"/>
              <a:buChar char="•"/>
            </a:pPr>
            <a:r>
              <a:rPr lang="en-US" sz="1600" b="1" dirty="0">
                <a:solidFill>
                  <a:schemeClr val="tx2"/>
                </a:solidFill>
              </a:rPr>
              <a:t>22% People think you have a lot of sex partners</a:t>
            </a:r>
          </a:p>
          <a:p>
            <a:pPr marL="342900" indent="-342900">
              <a:lnSpc>
                <a:spcPct val="120000"/>
              </a:lnSpc>
              <a:spcBef>
                <a:spcPts val="0"/>
              </a:spcBef>
              <a:buFont typeface="Arial" panose="020B0604020202020204" pitchFamily="34" charset="0"/>
              <a:buChar char="•"/>
            </a:pPr>
            <a:r>
              <a:rPr lang="en-US" sz="1600" dirty="0">
                <a:solidFill>
                  <a:schemeClr val="accent2"/>
                </a:solidFill>
              </a:rPr>
              <a:t>22% No challenges</a:t>
            </a:r>
          </a:p>
          <a:p>
            <a:pPr marL="342900" indent="-342900">
              <a:lnSpc>
                <a:spcPct val="120000"/>
              </a:lnSpc>
              <a:spcBef>
                <a:spcPts val="0"/>
              </a:spcBef>
              <a:buFont typeface="Arial" panose="020B0604020202020204" pitchFamily="34" charset="0"/>
              <a:buChar char="•"/>
            </a:pPr>
            <a:r>
              <a:rPr lang="en-US" sz="1600" dirty="0">
                <a:solidFill>
                  <a:schemeClr val="accent2"/>
                </a:solidFill>
              </a:rPr>
              <a:t>21% Don't like the clinical visits/testing required </a:t>
            </a:r>
          </a:p>
          <a:p>
            <a:pPr marL="342900" indent="-342900">
              <a:lnSpc>
                <a:spcPct val="120000"/>
              </a:lnSpc>
              <a:spcBef>
                <a:spcPts val="0"/>
              </a:spcBef>
              <a:buFont typeface="Arial" panose="020B0604020202020204" pitchFamily="34" charset="0"/>
              <a:buChar char="•"/>
            </a:pPr>
            <a:r>
              <a:rPr lang="en-US" sz="1600" dirty="0">
                <a:solidFill>
                  <a:schemeClr val="accent2"/>
                </a:solidFill>
              </a:rPr>
              <a:t>21% Does not protect against STI</a:t>
            </a:r>
          </a:p>
          <a:p>
            <a:pPr marL="342900" indent="-342900">
              <a:lnSpc>
                <a:spcPct val="120000"/>
              </a:lnSpc>
              <a:spcBef>
                <a:spcPts val="0"/>
              </a:spcBef>
              <a:buFont typeface="Arial" panose="020B0604020202020204" pitchFamily="34" charset="0"/>
              <a:buChar char="•"/>
            </a:pPr>
            <a:r>
              <a:rPr lang="en-US" sz="1600" b="1" dirty="0">
                <a:solidFill>
                  <a:schemeClr val="tx2"/>
                </a:solidFill>
              </a:rPr>
              <a:t>20% People think you have HIV</a:t>
            </a:r>
          </a:p>
          <a:p>
            <a:pPr marL="342900" indent="-342900">
              <a:lnSpc>
                <a:spcPct val="120000"/>
              </a:lnSpc>
              <a:spcBef>
                <a:spcPts val="0"/>
              </a:spcBef>
              <a:buFont typeface="Arial" panose="020B0604020202020204" pitchFamily="34" charset="0"/>
              <a:buChar char="•"/>
            </a:pPr>
            <a:r>
              <a:rPr lang="en-US" sz="1600" dirty="0">
                <a:solidFill>
                  <a:schemeClr val="accent2"/>
                </a:solidFill>
              </a:rPr>
              <a:t>19% Worry about interactions with hormones</a:t>
            </a:r>
          </a:p>
          <a:p>
            <a:pPr marL="342900" indent="-342900">
              <a:lnSpc>
                <a:spcPct val="120000"/>
              </a:lnSpc>
              <a:spcBef>
                <a:spcPts val="0"/>
              </a:spcBef>
              <a:buFont typeface="Arial" panose="020B0604020202020204" pitchFamily="34" charset="0"/>
              <a:buChar char="•"/>
            </a:pPr>
            <a:r>
              <a:rPr lang="en-US" sz="1600" dirty="0">
                <a:solidFill>
                  <a:schemeClr val="accent2"/>
                </a:solidFill>
              </a:rPr>
              <a:t>19% Dislike taking pills regularly</a:t>
            </a:r>
          </a:p>
          <a:p>
            <a:pPr marL="342900" indent="-342900">
              <a:lnSpc>
                <a:spcPct val="120000"/>
              </a:lnSpc>
              <a:spcBef>
                <a:spcPts val="0"/>
              </a:spcBef>
              <a:buFont typeface="Arial" panose="020B0604020202020204" pitchFamily="34" charset="0"/>
              <a:buChar char="•"/>
            </a:pPr>
            <a:r>
              <a:rPr lang="en-US" sz="1600" b="1" dirty="0">
                <a:solidFill>
                  <a:schemeClr val="tx2"/>
                </a:solidFill>
              </a:rPr>
              <a:t>17% Sex partner(s) don't want to use condoms because of PrEP use</a:t>
            </a:r>
          </a:p>
          <a:p>
            <a:pPr marL="342900" indent="-342900">
              <a:lnSpc>
                <a:spcPct val="120000"/>
              </a:lnSpc>
              <a:spcBef>
                <a:spcPts val="0"/>
              </a:spcBef>
              <a:buFont typeface="Arial" panose="020B0604020202020204" pitchFamily="34" charset="0"/>
              <a:buChar char="•"/>
            </a:pPr>
            <a:r>
              <a:rPr lang="en-US" sz="1600" dirty="0">
                <a:solidFill>
                  <a:schemeClr val="accent2"/>
                </a:solidFill>
              </a:rPr>
              <a:t>13% Cost of the pills or associated clinical visits</a:t>
            </a:r>
          </a:p>
          <a:p>
            <a:pPr marL="342900" indent="-342900">
              <a:lnSpc>
                <a:spcPct val="120000"/>
              </a:lnSpc>
              <a:spcBef>
                <a:spcPts val="0"/>
              </a:spcBef>
              <a:buFont typeface="Arial" panose="020B0604020202020204" pitchFamily="34" charset="0"/>
              <a:buChar char="•"/>
            </a:pPr>
            <a:r>
              <a:rPr lang="en-US" sz="1600" dirty="0">
                <a:solidFill>
                  <a:schemeClr val="accent2"/>
                </a:solidFill>
              </a:rPr>
              <a:t>10% Feels excessive for level of HIV risk </a:t>
            </a:r>
          </a:p>
          <a:p>
            <a:pPr marL="342900" indent="-342900">
              <a:lnSpc>
                <a:spcPct val="120000"/>
              </a:lnSpc>
              <a:spcBef>
                <a:spcPts val="0"/>
              </a:spcBef>
              <a:buFont typeface="Arial" panose="020B0604020202020204" pitchFamily="34" charset="0"/>
              <a:buChar char="•"/>
            </a:pPr>
            <a:r>
              <a:rPr lang="en-US" sz="1600" b="1" dirty="0">
                <a:solidFill>
                  <a:schemeClr val="tx2"/>
                </a:solidFill>
              </a:rPr>
              <a:t>4% Partner(s) did not want you to use it or did not like you using it</a:t>
            </a:r>
          </a:p>
        </p:txBody>
      </p:sp>
      <p:sp>
        <p:nvSpPr>
          <p:cNvPr id="3" name="Content Placeholder 2">
            <a:extLst>
              <a:ext uri="{FF2B5EF4-FFF2-40B4-BE49-F238E27FC236}">
                <a16:creationId xmlns:a16="http://schemas.microsoft.com/office/drawing/2014/main" id="{A22246C9-51F5-845E-B55F-4D6F65BF8653}"/>
              </a:ext>
            </a:extLst>
          </p:cNvPr>
          <p:cNvSpPr>
            <a:spLocks noGrp="1"/>
          </p:cNvSpPr>
          <p:nvPr>
            <p:ph sz="quarter" idx="14"/>
          </p:nvPr>
        </p:nvSpPr>
        <p:spPr>
          <a:xfrm>
            <a:off x="6205214" y="1635738"/>
            <a:ext cx="5961125" cy="4955430"/>
          </a:xfrm>
        </p:spPr>
        <p:txBody>
          <a:bodyPr>
            <a:noAutofit/>
          </a:bodyPr>
          <a:lstStyle/>
          <a:p>
            <a:pPr>
              <a:lnSpc>
                <a:spcPct val="110000"/>
              </a:lnSpc>
              <a:spcBef>
                <a:spcPts val="0"/>
              </a:spcBef>
            </a:pPr>
            <a:r>
              <a:rPr lang="en-US" sz="1600" b="1" dirty="0"/>
              <a:t>Long-acting injection (n=24)</a:t>
            </a:r>
          </a:p>
          <a:p>
            <a:pPr marL="342900" indent="-342900">
              <a:lnSpc>
                <a:spcPct val="110000"/>
              </a:lnSpc>
              <a:spcBef>
                <a:spcPts val="0"/>
              </a:spcBef>
              <a:buFont typeface="Arial" panose="020B0604020202020204" pitchFamily="34" charset="0"/>
              <a:buChar char="•"/>
            </a:pPr>
            <a:r>
              <a:rPr lang="en-US" sz="1600" dirty="0">
                <a:solidFill>
                  <a:schemeClr val="accent2"/>
                </a:solidFill>
              </a:rPr>
              <a:t>38% Side effects and/or pain at injection site</a:t>
            </a:r>
          </a:p>
          <a:p>
            <a:pPr marL="342900" indent="-342900">
              <a:lnSpc>
                <a:spcPct val="110000"/>
              </a:lnSpc>
              <a:spcBef>
                <a:spcPts val="0"/>
              </a:spcBef>
              <a:buFont typeface="Arial" panose="020B0604020202020204" pitchFamily="34" charset="0"/>
              <a:buChar char="•"/>
            </a:pPr>
            <a:r>
              <a:rPr lang="en-US" sz="1600" dirty="0">
                <a:solidFill>
                  <a:schemeClr val="accent2"/>
                </a:solidFill>
              </a:rPr>
              <a:t>33% Don't like the clinical visits/testing required</a:t>
            </a:r>
          </a:p>
          <a:p>
            <a:pPr marL="342900" indent="-342900">
              <a:lnSpc>
                <a:spcPct val="110000"/>
              </a:lnSpc>
              <a:spcBef>
                <a:spcPts val="0"/>
              </a:spcBef>
              <a:buFont typeface="Arial" panose="020B0604020202020204" pitchFamily="34" charset="0"/>
              <a:buChar char="•"/>
            </a:pPr>
            <a:r>
              <a:rPr lang="en-US" sz="1600" dirty="0">
                <a:solidFill>
                  <a:schemeClr val="accent2"/>
                </a:solidFill>
              </a:rPr>
              <a:t>29% No challenges</a:t>
            </a:r>
          </a:p>
          <a:p>
            <a:pPr marL="342900" indent="-342900">
              <a:lnSpc>
                <a:spcPct val="110000"/>
              </a:lnSpc>
              <a:spcBef>
                <a:spcPts val="0"/>
              </a:spcBef>
              <a:buFont typeface="Arial" panose="020B0604020202020204" pitchFamily="34" charset="0"/>
              <a:buChar char="•"/>
            </a:pPr>
            <a:r>
              <a:rPr lang="en-US" sz="1600" b="1" dirty="0">
                <a:solidFill>
                  <a:schemeClr val="tx2"/>
                </a:solidFill>
              </a:rPr>
              <a:t>21% People think you have a lot of sex partners</a:t>
            </a:r>
          </a:p>
          <a:p>
            <a:pPr marL="342900" indent="-342900">
              <a:lnSpc>
                <a:spcPct val="110000"/>
              </a:lnSpc>
              <a:spcBef>
                <a:spcPts val="0"/>
              </a:spcBef>
              <a:buFont typeface="Arial" panose="020B0604020202020204" pitchFamily="34" charset="0"/>
              <a:buChar char="•"/>
            </a:pPr>
            <a:r>
              <a:rPr lang="en-US" sz="1600" dirty="0">
                <a:solidFill>
                  <a:schemeClr val="accent2"/>
                </a:solidFill>
              </a:rPr>
              <a:t>17% Cost of injections or clinical visits</a:t>
            </a:r>
          </a:p>
          <a:p>
            <a:pPr marL="342900" indent="-342900">
              <a:lnSpc>
                <a:spcPct val="110000"/>
              </a:lnSpc>
              <a:spcBef>
                <a:spcPts val="0"/>
              </a:spcBef>
              <a:buFont typeface="Arial" panose="020B0604020202020204" pitchFamily="34" charset="0"/>
              <a:buChar char="•"/>
            </a:pPr>
            <a:r>
              <a:rPr lang="en-US" sz="1600" b="1" dirty="0">
                <a:solidFill>
                  <a:schemeClr val="tx2"/>
                </a:solidFill>
              </a:rPr>
              <a:t>13% People think you have HIV</a:t>
            </a:r>
          </a:p>
          <a:p>
            <a:pPr marL="342900" indent="-342900">
              <a:lnSpc>
                <a:spcPct val="110000"/>
              </a:lnSpc>
              <a:spcBef>
                <a:spcPts val="0"/>
              </a:spcBef>
              <a:buFont typeface="Arial" panose="020B0604020202020204" pitchFamily="34" charset="0"/>
              <a:buChar char="•"/>
            </a:pPr>
            <a:r>
              <a:rPr lang="en-US" sz="1600" dirty="0">
                <a:solidFill>
                  <a:schemeClr val="accent2"/>
                </a:solidFill>
              </a:rPr>
              <a:t>8% Worry about interactions with hormones</a:t>
            </a:r>
          </a:p>
          <a:p>
            <a:pPr marL="342900" indent="-342900">
              <a:lnSpc>
                <a:spcPct val="110000"/>
              </a:lnSpc>
              <a:spcBef>
                <a:spcPts val="0"/>
              </a:spcBef>
              <a:buFont typeface="Arial" panose="020B0604020202020204" pitchFamily="34" charset="0"/>
              <a:buChar char="•"/>
            </a:pPr>
            <a:r>
              <a:rPr lang="en-US" sz="1600" b="1" dirty="0">
                <a:solidFill>
                  <a:schemeClr val="tx2"/>
                </a:solidFill>
              </a:rPr>
              <a:t>8% Sex partner(s) don't want to use condoms because of PrEP use</a:t>
            </a:r>
          </a:p>
          <a:p>
            <a:pPr marL="342900" indent="-342900">
              <a:lnSpc>
                <a:spcPct val="110000"/>
              </a:lnSpc>
              <a:spcBef>
                <a:spcPts val="0"/>
              </a:spcBef>
              <a:buFont typeface="Arial" panose="020B0604020202020204" pitchFamily="34" charset="0"/>
              <a:buChar char="•"/>
            </a:pPr>
            <a:r>
              <a:rPr lang="en-US" sz="1600" dirty="0">
                <a:solidFill>
                  <a:schemeClr val="accent2"/>
                </a:solidFill>
              </a:rPr>
              <a:t>8% Feels excessive for level of HIV risk</a:t>
            </a:r>
          </a:p>
          <a:p>
            <a:pPr marL="342900" indent="-342900">
              <a:lnSpc>
                <a:spcPct val="110000"/>
              </a:lnSpc>
              <a:spcBef>
                <a:spcPts val="0"/>
              </a:spcBef>
              <a:buFont typeface="Arial" panose="020B0604020202020204" pitchFamily="34" charset="0"/>
              <a:buChar char="•"/>
            </a:pPr>
            <a:r>
              <a:rPr lang="en-US" sz="1600" dirty="0">
                <a:solidFill>
                  <a:schemeClr val="accent2"/>
                </a:solidFill>
              </a:rPr>
              <a:t>8% Does not protect against STI</a:t>
            </a:r>
          </a:p>
          <a:p>
            <a:pPr marL="342900" indent="-342900">
              <a:lnSpc>
                <a:spcPct val="110000"/>
              </a:lnSpc>
              <a:spcBef>
                <a:spcPts val="0"/>
              </a:spcBef>
              <a:buFont typeface="Arial" panose="020B0604020202020204" pitchFamily="34" charset="0"/>
              <a:buChar char="•"/>
            </a:pPr>
            <a:r>
              <a:rPr lang="en-US" sz="1600" dirty="0">
                <a:solidFill>
                  <a:schemeClr val="accent2"/>
                </a:solidFill>
              </a:rPr>
              <a:t>8% Dislike injections</a:t>
            </a:r>
          </a:p>
          <a:p>
            <a:pPr marL="342900" indent="-342900">
              <a:lnSpc>
                <a:spcPct val="110000"/>
              </a:lnSpc>
              <a:spcBef>
                <a:spcPts val="0"/>
              </a:spcBef>
              <a:buFont typeface="Arial" panose="020B0604020202020204" pitchFamily="34" charset="0"/>
              <a:buChar char="•"/>
            </a:pPr>
            <a:r>
              <a:rPr lang="en-US" sz="1600" dirty="0">
                <a:solidFill>
                  <a:schemeClr val="accent2"/>
                </a:solidFill>
              </a:rPr>
              <a:t>8% Pausing/stopping injections is too complicated</a:t>
            </a:r>
          </a:p>
          <a:p>
            <a:pPr marL="342900" indent="-342900">
              <a:lnSpc>
                <a:spcPct val="110000"/>
              </a:lnSpc>
              <a:spcBef>
                <a:spcPts val="0"/>
              </a:spcBef>
              <a:buFont typeface="Arial" panose="020B0604020202020204" pitchFamily="34" charset="0"/>
              <a:buChar char="•"/>
            </a:pPr>
            <a:r>
              <a:rPr lang="en-US" sz="1600" b="1" dirty="0">
                <a:solidFill>
                  <a:schemeClr val="tx2"/>
                </a:solidFill>
              </a:rPr>
              <a:t>0% Partner(s) did not want you to use it or did not like you using it</a:t>
            </a:r>
          </a:p>
          <a:p>
            <a:pPr marL="342900" indent="-342900">
              <a:lnSpc>
                <a:spcPct val="110000"/>
              </a:lnSpc>
              <a:spcBef>
                <a:spcPts val="0"/>
              </a:spcBef>
              <a:buFont typeface="Arial" panose="020B0604020202020204" pitchFamily="34" charset="0"/>
              <a:buChar char="•"/>
            </a:pPr>
            <a:r>
              <a:rPr lang="en-US" sz="1600" dirty="0">
                <a:solidFill>
                  <a:schemeClr val="accent2"/>
                </a:solidFill>
              </a:rPr>
              <a:t>0% Complications with gluteal implants/augmentation </a:t>
            </a:r>
          </a:p>
          <a:p>
            <a:pPr marL="342900" indent="-342900">
              <a:lnSpc>
                <a:spcPct val="110000"/>
              </a:lnSpc>
              <a:spcBef>
                <a:spcPts val="0"/>
              </a:spcBef>
              <a:buFont typeface="Arial" panose="020B0604020202020204" pitchFamily="34" charset="0"/>
              <a:buChar char="•"/>
            </a:pPr>
            <a:r>
              <a:rPr lang="en-US" sz="1600" dirty="0">
                <a:solidFill>
                  <a:schemeClr val="accent2"/>
                </a:solidFill>
              </a:rPr>
              <a:t>0% the oral lead-in was too complicated</a:t>
            </a:r>
          </a:p>
        </p:txBody>
      </p:sp>
      <p:sp>
        <p:nvSpPr>
          <p:cNvPr id="4" name="Title 3">
            <a:extLst>
              <a:ext uri="{FF2B5EF4-FFF2-40B4-BE49-F238E27FC236}">
                <a16:creationId xmlns:a16="http://schemas.microsoft.com/office/drawing/2014/main" id="{C06C2F43-083C-4861-7ECD-9D7B8D2545DD}"/>
              </a:ext>
            </a:extLst>
          </p:cNvPr>
          <p:cNvSpPr>
            <a:spLocks noGrp="1"/>
          </p:cNvSpPr>
          <p:nvPr>
            <p:ph type="title"/>
          </p:nvPr>
        </p:nvSpPr>
        <p:spPr>
          <a:xfrm>
            <a:off x="1268611" y="355498"/>
            <a:ext cx="9873205" cy="1223964"/>
          </a:xfrm>
        </p:spPr>
        <p:txBody>
          <a:bodyPr>
            <a:normAutofit/>
          </a:bodyPr>
          <a:lstStyle/>
          <a:p>
            <a:pPr algn="ctr"/>
            <a:r>
              <a:rPr lang="en-US" dirty="0"/>
              <a:t>Challenges by PrEP Method</a:t>
            </a:r>
            <a:br>
              <a:rPr lang="en-US" dirty="0"/>
            </a:br>
            <a:endParaRPr lang="en-US" dirty="0"/>
          </a:p>
        </p:txBody>
      </p:sp>
      <p:pic>
        <p:nvPicPr>
          <p:cNvPr id="6" name="Picture 5" descr="A black background with a black square&#10;&#10;AI-generated content may be incorrect.">
            <a:extLst>
              <a:ext uri="{FF2B5EF4-FFF2-40B4-BE49-F238E27FC236}">
                <a16:creationId xmlns:a16="http://schemas.microsoft.com/office/drawing/2014/main" id="{92B0A59F-AB98-EC90-5CC9-0807E5F12641}"/>
              </a:ext>
            </a:extLst>
          </p:cNvPr>
          <p:cNvPicPr>
            <a:picLocks noChangeAspect="1"/>
          </p:cNvPicPr>
          <p:nvPr/>
        </p:nvPicPr>
        <p:blipFill>
          <a:blip r:embed="rId3"/>
          <a:stretch>
            <a:fillRect/>
          </a:stretch>
        </p:blipFill>
        <p:spPr>
          <a:xfrm>
            <a:off x="2061682" y="1219893"/>
            <a:ext cx="526465" cy="491296"/>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76308CB0-12C7-5292-B872-C149AA731975}"/>
              </a:ext>
            </a:extLst>
          </p:cNvPr>
          <p:cNvPicPr>
            <a:picLocks noChangeAspect="1"/>
          </p:cNvPicPr>
          <p:nvPr/>
        </p:nvPicPr>
        <p:blipFill>
          <a:blip r:embed="rId4"/>
          <a:stretch>
            <a:fillRect/>
          </a:stretch>
        </p:blipFill>
        <p:spPr>
          <a:xfrm>
            <a:off x="9603853" y="1219893"/>
            <a:ext cx="526465" cy="493765"/>
          </a:xfrm>
          <a:prstGeom prst="rect">
            <a:avLst/>
          </a:prstGeom>
        </p:spPr>
      </p:pic>
      <p:sp>
        <p:nvSpPr>
          <p:cNvPr id="5" name="Rectangle 4">
            <a:extLst>
              <a:ext uri="{FF2B5EF4-FFF2-40B4-BE49-F238E27FC236}">
                <a16:creationId xmlns:a16="http://schemas.microsoft.com/office/drawing/2014/main" id="{668B9E93-D060-BCDD-2359-840C60A63FF2}"/>
              </a:ext>
            </a:extLst>
          </p:cNvPr>
          <p:cNvSpPr/>
          <p:nvPr/>
        </p:nvSpPr>
        <p:spPr>
          <a:xfrm>
            <a:off x="3759200" y="6467686"/>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9" name="TextBox 8">
            <a:extLst>
              <a:ext uri="{FF2B5EF4-FFF2-40B4-BE49-F238E27FC236}">
                <a16:creationId xmlns:a16="http://schemas.microsoft.com/office/drawing/2014/main" id="{97BD6D0C-A314-6536-EF0E-CFB60511FC98}"/>
              </a:ext>
            </a:extLst>
          </p:cNvPr>
          <p:cNvSpPr txBox="1"/>
          <p:nvPr/>
        </p:nvSpPr>
        <p:spPr>
          <a:xfrm>
            <a:off x="2790448" y="1113494"/>
            <a:ext cx="6720315" cy="1200329"/>
          </a:xfrm>
          <a:prstGeom prst="rect">
            <a:avLst/>
          </a:prstGeom>
          <a:solidFill>
            <a:schemeClr val="tx2"/>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chemeClr val="bg1"/>
                </a:solidFill>
              </a:rPr>
              <a:t>Stigma and partnership challenges were reported somewhat less frequently among LAI users</a:t>
            </a:r>
          </a:p>
        </p:txBody>
      </p:sp>
    </p:spTree>
    <p:extLst>
      <p:ext uri="{BB962C8B-B14F-4D97-AF65-F5344CB8AC3E}">
        <p14:creationId xmlns:p14="http://schemas.microsoft.com/office/powerpoint/2010/main" val="102922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38927-8783-A1DB-39CE-F59E211D659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5FDB8D-425F-A9EC-5830-18B477B4D755}"/>
              </a:ext>
            </a:extLst>
          </p:cNvPr>
          <p:cNvSpPr>
            <a:spLocks noGrp="1"/>
          </p:cNvSpPr>
          <p:nvPr>
            <p:ph sz="quarter" idx="13"/>
          </p:nvPr>
        </p:nvSpPr>
        <p:spPr>
          <a:xfrm>
            <a:off x="278546" y="1736532"/>
            <a:ext cx="5653087" cy="4703016"/>
          </a:xfrm>
        </p:spPr>
        <p:txBody>
          <a:bodyPr>
            <a:normAutofit/>
          </a:bodyPr>
          <a:lstStyle/>
          <a:p>
            <a:pPr>
              <a:lnSpc>
                <a:spcPct val="120000"/>
              </a:lnSpc>
              <a:spcBef>
                <a:spcPts val="0"/>
              </a:spcBef>
            </a:pPr>
            <a:r>
              <a:rPr lang="en-US" sz="1600" b="1" dirty="0"/>
              <a:t>Daily oral (n=424)</a:t>
            </a:r>
          </a:p>
          <a:p>
            <a:pPr marL="342900" indent="-342900">
              <a:lnSpc>
                <a:spcPct val="120000"/>
              </a:lnSpc>
              <a:spcBef>
                <a:spcPts val="0"/>
              </a:spcBef>
              <a:buFont typeface="Arial" panose="020B0604020202020204" pitchFamily="34" charset="0"/>
              <a:buChar char="•"/>
            </a:pPr>
            <a:r>
              <a:rPr lang="en-US" sz="1600" dirty="0">
                <a:solidFill>
                  <a:schemeClr val="accent2"/>
                </a:solidFill>
              </a:rPr>
              <a:t>28% Difficult to remember to take pills daily</a:t>
            </a:r>
          </a:p>
          <a:p>
            <a:pPr marL="342900" indent="-342900">
              <a:lnSpc>
                <a:spcPct val="120000"/>
              </a:lnSpc>
              <a:spcBef>
                <a:spcPts val="0"/>
              </a:spcBef>
              <a:buFont typeface="Arial" panose="020B0604020202020204" pitchFamily="34" charset="0"/>
              <a:buChar char="•"/>
            </a:pPr>
            <a:r>
              <a:rPr lang="en-US" sz="1600" dirty="0">
                <a:solidFill>
                  <a:schemeClr val="accent2"/>
                </a:solidFill>
              </a:rPr>
              <a:t>25% Side effects</a:t>
            </a:r>
          </a:p>
          <a:p>
            <a:pPr marL="342900" indent="-342900">
              <a:lnSpc>
                <a:spcPct val="120000"/>
              </a:lnSpc>
              <a:spcBef>
                <a:spcPts val="0"/>
              </a:spcBef>
              <a:buFont typeface="Arial" panose="020B0604020202020204" pitchFamily="34" charset="0"/>
              <a:buChar char="•"/>
            </a:pPr>
            <a:r>
              <a:rPr lang="en-US" sz="1600" dirty="0">
                <a:solidFill>
                  <a:schemeClr val="accent2"/>
                </a:solidFill>
              </a:rPr>
              <a:t>22% People think you have a lot of sex partners</a:t>
            </a:r>
          </a:p>
          <a:p>
            <a:pPr marL="342900" indent="-342900">
              <a:lnSpc>
                <a:spcPct val="120000"/>
              </a:lnSpc>
              <a:spcBef>
                <a:spcPts val="0"/>
              </a:spcBef>
              <a:buFont typeface="Arial" panose="020B0604020202020204" pitchFamily="34" charset="0"/>
              <a:buChar char="•"/>
            </a:pPr>
            <a:r>
              <a:rPr lang="en-US" sz="1600" dirty="0">
                <a:solidFill>
                  <a:schemeClr val="accent2"/>
                </a:solidFill>
              </a:rPr>
              <a:t>22% No challenges</a:t>
            </a:r>
          </a:p>
          <a:p>
            <a:pPr marL="342900" indent="-342900">
              <a:lnSpc>
                <a:spcPct val="120000"/>
              </a:lnSpc>
              <a:spcBef>
                <a:spcPts val="0"/>
              </a:spcBef>
              <a:buFont typeface="Arial" panose="020B0604020202020204" pitchFamily="34" charset="0"/>
              <a:buChar char="•"/>
            </a:pPr>
            <a:r>
              <a:rPr lang="en-US" sz="1600" dirty="0">
                <a:solidFill>
                  <a:schemeClr val="accent2"/>
                </a:solidFill>
              </a:rPr>
              <a:t>21% Don't like the clinical visits/testing required </a:t>
            </a:r>
          </a:p>
          <a:p>
            <a:pPr marL="342900" indent="-342900">
              <a:lnSpc>
                <a:spcPct val="120000"/>
              </a:lnSpc>
              <a:spcBef>
                <a:spcPts val="0"/>
              </a:spcBef>
              <a:buFont typeface="Arial" panose="020B0604020202020204" pitchFamily="34" charset="0"/>
              <a:buChar char="•"/>
            </a:pPr>
            <a:r>
              <a:rPr lang="en-US" sz="1600" dirty="0">
                <a:solidFill>
                  <a:schemeClr val="accent2"/>
                </a:solidFill>
              </a:rPr>
              <a:t>21% Does not protect against STI</a:t>
            </a:r>
          </a:p>
          <a:p>
            <a:pPr marL="342900" indent="-342900">
              <a:lnSpc>
                <a:spcPct val="120000"/>
              </a:lnSpc>
              <a:spcBef>
                <a:spcPts val="0"/>
              </a:spcBef>
              <a:buFont typeface="Arial" panose="020B0604020202020204" pitchFamily="34" charset="0"/>
              <a:buChar char="•"/>
            </a:pPr>
            <a:r>
              <a:rPr lang="en-US" sz="1600" dirty="0">
                <a:solidFill>
                  <a:schemeClr val="accent2"/>
                </a:solidFill>
              </a:rPr>
              <a:t>20% People think you have HIV</a:t>
            </a:r>
          </a:p>
          <a:p>
            <a:pPr marL="342900" indent="-342900">
              <a:lnSpc>
                <a:spcPct val="120000"/>
              </a:lnSpc>
              <a:spcBef>
                <a:spcPts val="0"/>
              </a:spcBef>
              <a:buFont typeface="Arial" panose="020B0604020202020204" pitchFamily="34" charset="0"/>
              <a:buChar char="•"/>
            </a:pPr>
            <a:r>
              <a:rPr lang="en-US" sz="1600" dirty="0">
                <a:solidFill>
                  <a:schemeClr val="accent2"/>
                </a:solidFill>
              </a:rPr>
              <a:t>19% Worry about interactions with hormones</a:t>
            </a:r>
          </a:p>
          <a:p>
            <a:pPr marL="342900" indent="-342900">
              <a:lnSpc>
                <a:spcPct val="120000"/>
              </a:lnSpc>
              <a:spcBef>
                <a:spcPts val="0"/>
              </a:spcBef>
              <a:buFont typeface="Arial" panose="020B0604020202020204" pitchFamily="34" charset="0"/>
              <a:buChar char="•"/>
            </a:pPr>
            <a:r>
              <a:rPr lang="en-US" sz="1600" dirty="0">
                <a:solidFill>
                  <a:schemeClr val="accent2"/>
                </a:solidFill>
              </a:rPr>
              <a:t>19% Dislike taking pills regularly</a:t>
            </a:r>
          </a:p>
          <a:p>
            <a:pPr marL="342900" indent="-342900">
              <a:lnSpc>
                <a:spcPct val="120000"/>
              </a:lnSpc>
              <a:spcBef>
                <a:spcPts val="0"/>
              </a:spcBef>
              <a:buFont typeface="Arial" panose="020B0604020202020204" pitchFamily="34" charset="0"/>
              <a:buChar char="•"/>
            </a:pPr>
            <a:r>
              <a:rPr lang="en-US" sz="1600" dirty="0">
                <a:solidFill>
                  <a:schemeClr val="accent2"/>
                </a:solidFill>
              </a:rPr>
              <a:t>17% Sex partner(s) don't want to use condoms because of PrEP use</a:t>
            </a:r>
          </a:p>
          <a:p>
            <a:pPr marL="342900" indent="-342900">
              <a:lnSpc>
                <a:spcPct val="120000"/>
              </a:lnSpc>
              <a:spcBef>
                <a:spcPts val="0"/>
              </a:spcBef>
              <a:buFont typeface="Arial" panose="020B0604020202020204" pitchFamily="34" charset="0"/>
              <a:buChar char="•"/>
            </a:pPr>
            <a:r>
              <a:rPr lang="en-US" sz="1600" dirty="0">
                <a:solidFill>
                  <a:schemeClr val="accent2"/>
                </a:solidFill>
              </a:rPr>
              <a:t>13% Cost of the pills or associated clinical visits</a:t>
            </a:r>
          </a:p>
          <a:p>
            <a:pPr marL="342900" indent="-342900">
              <a:lnSpc>
                <a:spcPct val="120000"/>
              </a:lnSpc>
              <a:spcBef>
                <a:spcPts val="0"/>
              </a:spcBef>
              <a:buFont typeface="Arial" panose="020B0604020202020204" pitchFamily="34" charset="0"/>
              <a:buChar char="•"/>
            </a:pPr>
            <a:r>
              <a:rPr lang="en-US" sz="1600" dirty="0">
                <a:solidFill>
                  <a:schemeClr val="accent2"/>
                </a:solidFill>
              </a:rPr>
              <a:t>10% Feels excessive for level of HIV risk </a:t>
            </a:r>
          </a:p>
          <a:p>
            <a:pPr marL="342900" indent="-342900">
              <a:lnSpc>
                <a:spcPct val="120000"/>
              </a:lnSpc>
              <a:spcBef>
                <a:spcPts val="0"/>
              </a:spcBef>
              <a:buFont typeface="Arial" panose="020B0604020202020204" pitchFamily="34" charset="0"/>
              <a:buChar char="•"/>
            </a:pPr>
            <a:r>
              <a:rPr lang="en-US" sz="1600" dirty="0">
                <a:solidFill>
                  <a:schemeClr val="accent2"/>
                </a:solidFill>
              </a:rPr>
              <a:t>4% Partner(s) did not want you to use it or did not like you using it</a:t>
            </a:r>
          </a:p>
        </p:txBody>
      </p:sp>
      <p:sp>
        <p:nvSpPr>
          <p:cNvPr id="3" name="Content Placeholder 2">
            <a:extLst>
              <a:ext uri="{FF2B5EF4-FFF2-40B4-BE49-F238E27FC236}">
                <a16:creationId xmlns:a16="http://schemas.microsoft.com/office/drawing/2014/main" id="{EE99B516-43DD-AC33-F308-397F9ABAC201}"/>
              </a:ext>
            </a:extLst>
          </p:cNvPr>
          <p:cNvSpPr>
            <a:spLocks noGrp="1"/>
          </p:cNvSpPr>
          <p:nvPr>
            <p:ph sz="quarter" idx="14"/>
          </p:nvPr>
        </p:nvSpPr>
        <p:spPr>
          <a:xfrm>
            <a:off x="5767266" y="1547072"/>
            <a:ext cx="6234706" cy="4955430"/>
          </a:xfrm>
        </p:spPr>
        <p:txBody>
          <a:bodyPr>
            <a:noAutofit/>
          </a:bodyPr>
          <a:lstStyle/>
          <a:p>
            <a:pPr>
              <a:lnSpc>
                <a:spcPct val="110000"/>
              </a:lnSpc>
              <a:spcBef>
                <a:spcPts val="0"/>
              </a:spcBef>
            </a:pPr>
            <a:r>
              <a:rPr lang="en-US" sz="1600" b="1" dirty="0"/>
              <a:t>Long-acting injection (n=24)</a:t>
            </a:r>
          </a:p>
          <a:p>
            <a:pPr marL="342900" indent="-342900">
              <a:lnSpc>
                <a:spcPct val="110000"/>
              </a:lnSpc>
              <a:spcBef>
                <a:spcPts val="0"/>
              </a:spcBef>
              <a:buFont typeface="Arial" panose="020B0604020202020204" pitchFamily="34" charset="0"/>
              <a:buChar char="•"/>
            </a:pPr>
            <a:r>
              <a:rPr lang="en-US" sz="1600" dirty="0">
                <a:solidFill>
                  <a:schemeClr val="accent2"/>
                </a:solidFill>
              </a:rPr>
              <a:t>38% Side effects and/or pain at injection site</a:t>
            </a:r>
          </a:p>
          <a:p>
            <a:pPr marL="342900" indent="-342900">
              <a:lnSpc>
                <a:spcPct val="110000"/>
              </a:lnSpc>
              <a:spcBef>
                <a:spcPts val="0"/>
              </a:spcBef>
              <a:buFont typeface="Arial" panose="020B0604020202020204" pitchFamily="34" charset="0"/>
              <a:buChar char="•"/>
            </a:pPr>
            <a:r>
              <a:rPr lang="en-US" sz="1600" dirty="0">
                <a:solidFill>
                  <a:schemeClr val="accent2"/>
                </a:solidFill>
              </a:rPr>
              <a:t>33% Don't like the clinical visits/testing required</a:t>
            </a:r>
          </a:p>
          <a:p>
            <a:pPr marL="342900" indent="-342900">
              <a:lnSpc>
                <a:spcPct val="110000"/>
              </a:lnSpc>
              <a:spcBef>
                <a:spcPts val="0"/>
              </a:spcBef>
              <a:buFont typeface="Arial" panose="020B0604020202020204" pitchFamily="34" charset="0"/>
              <a:buChar char="•"/>
            </a:pPr>
            <a:r>
              <a:rPr lang="en-US" sz="1600" dirty="0">
                <a:solidFill>
                  <a:schemeClr val="accent2"/>
                </a:solidFill>
              </a:rPr>
              <a:t>29% No challenges</a:t>
            </a:r>
          </a:p>
          <a:p>
            <a:pPr marL="342900" indent="-342900">
              <a:lnSpc>
                <a:spcPct val="110000"/>
              </a:lnSpc>
              <a:spcBef>
                <a:spcPts val="0"/>
              </a:spcBef>
              <a:buFont typeface="Arial" panose="020B0604020202020204" pitchFamily="34" charset="0"/>
              <a:buChar char="•"/>
            </a:pPr>
            <a:r>
              <a:rPr lang="en-US" sz="1600" dirty="0">
                <a:solidFill>
                  <a:schemeClr val="accent2"/>
                </a:solidFill>
              </a:rPr>
              <a:t>21% People think you have a lot of sex partners</a:t>
            </a:r>
          </a:p>
          <a:p>
            <a:pPr marL="342900" indent="-342900">
              <a:lnSpc>
                <a:spcPct val="110000"/>
              </a:lnSpc>
              <a:spcBef>
                <a:spcPts val="0"/>
              </a:spcBef>
              <a:buFont typeface="Arial" panose="020B0604020202020204" pitchFamily="34" charset="0"/>
              <a:buChar char="•"/>
            </a:pPr>
            <a:r>
              <a:rPr lang="en-US" sz="1600" dirty="0">
                <a:solidFill>
                  <a:schemeClr val="accent2"/>
                </a:solidFill>
              </a:rPr>
              <a:t>17% Cost of injections or clinical visits</a:t>
            </a:r>
          </a:p>
          <a:p>
            <a:pPr marL="342900" indent="-342900">
              <a:lnSpc>
                <a:spcPct val="110000"/>
              </a:lnSpc>
              <a:spcBef>
                <a:spcPts val="0"/>
              </a:spcBef>
              <a:buFont typeface="Arial" panose="020B0604020202020204" pitchFamily="34" charset="0"/>
              <a:buChar char="•"/>
            </a:pPr>
            <a:r>
              <a:rPr lang="en-US" sz="1600" dirty="0">
                <a:solidFill>
                  <a:schemeClr val="accent2"/>
                </a:solidFill>
              </a:rPr>
              <a:t>13% People think you have HIV</a:t>
            </a:r>
          </a:p>
          <a:p>
            <a:pPr marL="342900" indent="-342900">
              <a:lnSpc>
                <a:spcPct val="110000"/>
              </a:lnSpc>
              <a:spcBef>
                <a:spcPts val="0"/>
              </a:spcBef>
              <a:buFont typeface="Arial" panose="020B0604020202020204" pitchFamily="34" charset="0"/>
              <a:buChar char="•"/>
            </a:pPr>
            <a:r>
              <a:rPr lang="en-US" sz="1600" dirty="0">
                <a:solidFill>
                  <a:schemeClr val="accent2"/>
                </a:solidFill>
              </a:rPr>
              <a:t>8% Worry about interactions with hormones</a:t>
            </a:r>
          </a:p>
          <a:p>
            <a:pPr marL="342900" indent="-342900">
              <a:lnSpc>
                <a:spcPct val="110000"/>
              </a:lnSpc>
              <a:spcBef>
                <a:spcPts val="0"/>
              </a:spcBef>
              <a:buFont typeface="Arial" panose="020B0604020202020204" pitchFamily="34" charset="0"/>
              <a:buChar char="•"/>
            </a:pPr>
            <a:r>
              <a:rPr lang="en-US" sz="1600" dirty="0">
                <a:solidFill>
                  <a:schemeClr val="accent2"/>
                </a:solidFill>
              </a:rPr>
              <a:t>8% Sex partner(s) don't want to use condoms because of PrEP use</a:t>
            </a:r>
          </a:p>
          <a:p>
            <a:pPr marL="342900" indent="-342900">
              <a:lnSpc>
                <a:spcPct val="110000"/>
              </a:lnSpc>
              <a:spcBef>
                <a:spcPts val="0"/>
              </a:spcBef>
              <a:buFont typeface="Arial" panose="020B0604020202020204" pitchFamily="34" charset="0"/>
              <a:buChar char="•"/>
            </a:pPr>
            <a:r>
              <a:rPr lang="en-US" sz="1600" dirty="0">
                <a:solidFill>
                  <a:schemeClr val="accent2"/>
                </a:solidFill>
              </a:rPr>
              <a:t>8% Feels excessive for level of HIV risk</a:t>
            </a:r>
          </a:p>
          <a:p>
            <a:pPr marL="342900" indent="-342900">
              <a:lnSpc>
                <a:spcPct val="110000"/>
              </a:lnSpc>
              <a:spcBef>
                <a:spcPts val="0"/>
              </a:spcBef>
              <a:buFont typeface="Arial" panose="020B0604020202020204" pitchFamily="34" charset="0"/>
              <a:buChar char="•"/>
            </a:pPr>
            <a:r>
              <a:rPr lang="en-US" sz="1600" dirty="0">
                <a:solidFill>
                  <a:schemeClr val="accent2"/>
                </a:solidFill>
              </a:rPr>
              <a:t>8% Does not protect against STI</a:t>
            </a:r>
          </a:p>
          <a:p>
            <a:pPr marL="342900" indent="-342900">
              <a:lnSpc>
                <a:spcPct val="110000"/>
              </a:lnSpc>
              <a:spcBef>
                <a:spcPts val="0"/>
              </a:spcBef>
              <a:buFont typeface="Arial" panose="020B0604020202020204" pitchFamily="34" charset="0"/>
              <a:buChar char="•"/>
            </a:pPr>
            <a:r>
              <a:rPr lang="en-US" sz="1600" b="1" dirty="0">
                <a:solidFill>
                  <a:schemeClr val="tx2"/>
                </a:solidFill>
              </a:rPr>
              <a:t>8% Dislike injections</a:t>
            </a:r>
          </a:p>
          <a:p>
            <a:pPr marL="342900" indent="-342900">
              <a:lnSpc>
                <a:spcPct val="110000"/>
              </a:lnSpc>
              <a:spcBef>
                <a:spcPts val="0"/>
              </a:spcBef>
              <a:buFont typeface="Arial" panose="020B0604020202020204" pitchFamily="34" charset="0"/>
              <a:buChar char="•"/>
            </a:pPr>
            <a:r>
              <a:rPr lang="en-US" sz="1600" b="1" dirty="0">
                <a:solidFill>
                  <a:schemeClr val="tx2"/>
                </a:solidFill>
              </a:rPr>
              <a:t>8% Pausing/stopping injections is too complicated</a:t>
            </a:r>
          </a:p>
          <a:p>
            <a:pPr marL="342900" indent="-342900">
              <a:lnSpc>
                <a:spcPct val="110000"/>
              </a:lnSpc>
              <a:spcBef>
                <a:spcPts val="0"/>
              </a:spcBef>
              <a:buFont typeface="Arial" panose="020B0604020202020204" pitchFamily="34" charset="0"/>
              <a:buChar char="•"/>
            </a:pPr>
            <a:r>
              <a:rPr lang="en-US" sz="1600" dirty="0">
                <a:solidFill>
                  <a:schemeClr val="accent2"/>
                </a:solidFill>
              </a:rPr>
              <a:t>0% Partner(s) did not want you to use it or did not like you using it</a:t>
            </a:r>
          </a:p>
          <a:p>
            <a:pPr marL="342900" indent="-342900">
              <a:lnSpc>
                <a:spcPct val="110000"/>
              </a:lnSpc>
              <a:spcBef>
                <a:spcPts val="0"/>
              </a:spcBef>
              <a:buFont typeface="Arial" panose="020B0604020202020204" pitchFamily="34" charset="0"/>
              <a:buChar char="•"/>
            </a:pPr>
            <a:r>
              <a:rPr lang="en-US" sz="1600" b="1" dirty="0">
                <a:solidFill>
                  <a:schemeClr val="tx2"/>
                </a:solidFill>
              </a:rPr>
              <a:t>0% Complications with gluteal implants/augmentation </a:t>
            </a:r>
          </a:p>
          <a:p>
            <a:pPr marL="342900" indent="-342900">
              <a:lnSpc>
                <a:spcPct val="110000"/>
              </a:lnSpc>
              <a:spcBef>
                <a:spcPts val="0"/>
              </a:spcBef>
              <a:buFont typeface="Arial" panose="020B0604020202020204" pitchFamily="34" charset="0"/>
              <a:buChar char="•"/>
            </a:pPr>
            <a:r>
              <a:rPr lang="en-US" sz="1600" b="1" dirty="0">
                <a:solidFill>
                  <a:schemeClr val="tx2"/>
                </a:solidFill>
              </a:rPr>
              <a:t>0% the oral lead-in was too complicated</a:t>
            </a:r>
          </a:p>
        </p:txBody>
      </p:sp>
      <p:sp>
        <p:nvSpPr>
          <p:cNvPr id="4" name="Title 3">
            <a:extLst>
              <a:ext uri="{FF2B5EF4-FFF2-40B4-BE49-F238E27FC236}">
                <a16:creationId xmlns:a16="http://schemas.microsoft.com/office/drawing/2014/main" id="{3323D41F-31DB-E55B-46B4-75AAE9255A18}"/>
              </a:ext>
            </a:extLst>
          </p:cNvPr>
          <p:cNvSpPr>
            <a:spLocks noGrp="1"/>
          </p:cNvSpPr>
          <p:nvPr>
            <p:ph type="title"/>
          </p:nvPr>
        </p:nvSpPr>
        <p:spPr>
          <a:xfrm>
            <a:off x="1268611" y="355498"/>
            <a:ext cx="9873205" cy="1223964"/>
          </a:xfrm>
        </p:spPr>
        <p:txBody>
          <a:bodyPr>
            <a:normAutofit/>
          </a:bodyPr>
          <a:lstStyle/>
          <a:p>
            <a:pPr algn="ctr"/>
            <a:r>
              <a:rPr lang="en-US" dirty="0"/>
              <a:t>Challenges by PrEP Method</a:t>
            </a:r>
            <a:br>
              <a:rPr lang="en-US" dirty="0"/>
            </a:br>
            <a:endParaRPr lang="en-US" dirty="0"/>
          </a:p>
        </p:txBody>
      </p:sp>
      <p:pic>
        <p:nvPicPr>
          <p:cNvPr id="6" name="Picture 5" descr="A black background with a black square&#10;&#10;AI-generated content may be incorrect.">
            <a:extLst>
              <a:ext uri="{FF2B5EF4-FFF2-40B4-BE49-F238E27FC236}">
                <a16:creationId xmlns:a16="http://schemas.microsoft.com/office/drawing/2014/main" id="{1A2F525F-D306-4CC7-3E77-F06D41285029}"/>
              </a:ext>
            </a:extLst>
          </p:cNvPr>
          <p:cNvPicPr>
            <a:picLocks noChangeAspect="1"/>
          </p:cNvPicPr>
          <p:nvPr/>
        </p:nvPicPr>
        <p:blipFill>
          <a:blip r:embed="rId3"/>
          <a:stretch>
            <a:fillRect/>
          </a:stretch>
        </p:blipFill>
        <p:spPr>
          <a:xfrm>
            <a:off x="2953221" y="1144442"/>
            <a:ext cx="526465" cy="491296"/>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B02E0BF4-77E4-15CE-5FAB-829BA5359BCF}"/>
              </a:ext>
            </a:extLst>
          </p:cNvPr>
          <p:cNvPicPr>
            <a:picLocks noChangeAspect="1"/>
          </p:cNvPicPr>
          <p:nvPr/>
        </p:nvPicPr>
        <p:blipFill>
          <a:blip r:embed="rId4"/>
          <a:stretch>
            <a:fillRect/>
          </a:stretch>
        </p:blipFill>
        <p:spPr>
          <a:xfrm>
            <a:off x="8745821" y="1085697"/>
            <a:ext cx="526465" cy="493765"/>
          </a:xfrm>
          <a:prstGeom prst="rect">
            <a:avLst/>
          </a:prstGeom>
        </p:spPr>
      </p:pic>
      <p:sp>
        <p:nvSpPr>
          <p:cNvPr id="5" name="Rectangle 4">
            <a:extLst>
              <a:ext uri="{FF2B5EF4-FFF2-40B4-BE49-F238E27FC236}">
                <a16:creationId xmlns:a16="http://schemas.microsoft.com/office/drawing/2014/main" id="{313622D3-B5DD-7D84-1663-A5A2471DCFCC}"/>
              </a:ext>
            </a:extLst>
          </p:cNvPr>
          <p:cNvSpPr/>
          <p:nvPr/>
        </p:nvSpPr>
        <p:spPr>
          <a:xfrm>
            <a:off x="3759200" y="6467686"/>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7" name="TextBox 6">
            <a:extLst>
              <a:ext uri="{FF2B5EF4-FFF2-40B4-BE49-F238E27FC236}">
                <a16:creationId xmlns:a16="http://schemas.microsoft.com/office/drawing/2014/main" id="{A24F5317-832D-9BFB-5F51-F64A2BCD8309}"/>
              </a:ext>
            </a:extLst>
          </p:cNvPr>
          <p:cNvSpPr txBox="1"/>
          <p:nvPr/>
        </p:nvSpPr>
        <p:spPr>
          <a:xfrm>
            <a:off x="360729" y="2882096"/>
            <a:ext cx="5324354" cy="1815882"/>
          </a:xfrm>
          <a:prstGeom prst="rect">
            <a:avLst/>
          </a:prstGeom>
          <a:solidFill>
            <a:schemeClr val="tx2"/>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a:solidFill>
                  <a:schemeClr val="bg1"/>
                </a:solidFill>
              </a:rPr>
              <a:t>Other LAI-specific challenges were not reported or were infrequent</a:t>
            </a:r>
          </a:p>
        </p:txBody>
      </p:sp>
    </p:spTree>
    <p:extLst>
      <p:ext uri="{BB962C8B-B14F-4D97-AF65-F5344CB8AC3E}">
        <p14:creationId xmlns:p14="http://schemas.microsoft.com/office/powerpoint/2010/main" val="2135425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09557-02D0-889B-C75B-05947EE5F2A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B74D0C-1E80-AD5D-7E12-1E6CCC55235C}"/>
              </a:ext>
            </a:extLst>
          </p:cNvPr>
          <p:cNvSpPr>
            <a:spLocks noGrp="1"/>
          </p:cNvSpPr>
          <p:nvPr>
            <p:ph sz="quarter" idx="13"/>
          </p:nvPr>
        </p:nvSpPr>
        <p:spPr>
          <a:xfrm>
            <a:off x="442913" y="1713659"/>
            <a:ext cx="5653087" cy="4703016"/>
          </a:xfrm>
        </p:spPr>
        <p:txBody>
          <a:bodyPr>
            <a:normAutofit lnSpcReduction="10000"/>
          </a:bodyPr>
          <a:lstStyle/>
          <a:p>
            <a:pPr>
              <a:lnSpc>
                <a:spcPct val="120000"/>
              </a:lnSpc>
              <a:spcBef>
                <a:spcPts val="0"/>
              </a:spcBef>
            </a:pPr>
            <a:r>
              <a:rPr lang="en-US" sz="1600" b="1" dirty="0"/>
              <a:t>Daily oral (n=424)</a:t>
            </a:r>
          </a:p>
          <a:p>
            <a:pPr marL="342900" indent="-342900">
              <a:lnSpc>
                <a:spcPct val="120000"/>
              </a:lnSpc>
              <a:spcBef>
                <a:spcPts val="0"/>
              </a:spcBef>
              <a:buFont typeface="Arial" panose="020B0604020202020204" pitchFamily="34" charset="0"/>
              <a:buChar char="•"/>
            </a:pPr>
            <a:r>
              <a:rPr lang="en-US" sz="1600" dirty="0">
                <a:solidFill>
                  <a:schemeClr val="accent2"/>
                </a:solidFill>
              </a:rPr>
              <a:t>28% Difficult to remember to take pills daily</a:t>
            </a:r>
          </a:p>
          <a:p>
            <a:pPr marL="342900" indent="-342900">
              <a:lnSpc>
                <a:spcPct val="120000"/>
              </a:lnSpc>
              <a:spcBef>
                <a:spcPts val="0"/>
              </a:spcBef>
              <a:buFont typeface="Arial" panose="020B0604020202020204" pitchFamily="34" charset="0"/>
              <a:buChar char="•"/>
            </a:pPr>
            <a:r>
              <a:rPr lang="en-US" sz="1600" dirty="0">
                <a:solidFill>
                  <a:schemeClr val="accent2"/>
                </a:solidFill>
              </a:rPr>
              <a:t>25% Side effects</a:t>
            </a:r>
          </a:p>
          <a:p>
            <a:pPr marL="342900" indent="-342900">
              <a:lnSpc>
                <a:spcPct val="120000"/>
              </a:lnSpc>
              <a:spcBef>
                <a:spcPts val="0"/>
              </a:spcBef>
              <a:buFont typeface="Arial" panose="020B0604020202020204" pitchFamily="34" charset="0"/>
              <a:buChar char="•"/>
            </a:pPr>
            <a:r>
              <a:rPr lang="en-US" sz="1600" dirty="0">
                <a:solidFill>
                  <a:schemeClr val="accent2"/>
                </a:solidFill>
              </a:rPr>
              <a:t>22% People think you have a lot of sex partners</a:t>
            </a:r>
          </a:p>
          <a:p>
            <a:pPr marL="342900" indent="-342900">
              <a:lnSpc>
                <a:spcPct val="120000"/>
              </a:lnSpc>
              <a:spcBef>
                <a:spcPts val="0"/>
              </a:spcBef>
              <a:buFont typeface="Arial" panose="020B0604020202020204" pitchFamily="34" charset="0"/>
              <a:buChar char="•"/>
            </a:pPr>
            <a:r>
              <a:rPr lang="en-US" sz="1600" dirty="0">
                <a:solidFill>
                  <a:schemeClr val="accent2"/>
                </a:solidFill>
              </a:rPr>
              <a:t>22% No challenges</a:t>
            </a:r>
          </a:p>
          <a:p>
            <a:pPr marL="342900" indent="-342900">
              <a:lnSpc>
                <a:spcPct val="120000"/>
              </a:lnSpc>
              <a:spcBef>
                <a:spcPts val="0"/>
              </a:spcBef>
              <a:buFont typeface="Arial" panose="020B0604020202020204" pitchFamily="34" charset="0"/>
              <a:buChar char="•"/>
            </a:pPr>
            <a:r>
              <a:rPr lang="en-US" sz="1600" dirty="0">
                <a:solidFill>
                  <a:schemeClr val="accent2"/>
                </a:solidFill>
              </a:rPr>
              <a:t>21% Don't like the clinical visits/testing required </a:t>
            </a:r>
          </a:p>
          <a:p>
            <a:pPr marL="342900" indent="-342900">
              <a:lnSpc>
                <a:spcPct val="120000"/>
              </a:lnSpc>
              <a:spcBef>
                <a:spcPts val="0"/>
              </a:spcBef>
              <a:buFont typeface="Arial" panose="020B0604020202020204" pitchFamily="34" charset="0"/>
              <a:buChar char="•"/>
            </a:pPr>
            <a:r>
              <a:rPr lang="en-US" sz="1600" b="1" dirty="0">
                <a:solidFill>
                  <a:schemeClr val="tx2"/>
                </a:solidFill>
              </a:rPr>
              <a:t>21% Does not protect against STI</a:t>
            </a:r>
          </a:p>
          <a:p>
            <a:pPr marL="342900" indent="-342900">
              <a:lnSpc>
                <a:spcPct val="120000"/>
              </a:lnSpc>
              <a:spcBef>
                <a:spcPts val="0"/>
              </a:spcBef>
              <a:buFont typeface="Arial" panose="020B0604020202020204" pitchFamily="34" charset="0"/>
              <a:buChar char="•"/>
            </a:pPr>
            <a:r>
              <a:rPr lang="en-US" sz="1600" dirty="0">
                <a:solidFill>
                  <a:schemeClr val="accent2"/>
                </a:solidFill>
              </a:rPr>
              <a:t>20% People think you have HIV</a:t>
            </a:r>
          </a:p>
          <a:p>
            <a:pPr marL="342900" indent="-342900">
              <a:lnSpc>
                <a:spcPct val="120000"/>
              </a:lnSpc>
              <a:spcBef>
                <a:spcPts val="0"/>
              </a:spcBef>
              <a:buFont typeface="Arial" panose="020B0604020202020204" pitchFamily="34" charset="0"/>
              <a:buChar char="•"/>
            </a:pPr>
            <a:r>
              <a:rPr lang="en-US" sz="1600" b="1" dirty="0">
                <a:solidFill>
                  <a:schemeClr val="tx2"/>
                </a:solidFill>
              </a:rPr>
              <a:t>19% Worry about interactions with hormones</a:t>
            </a:r>
          </a:p>
          <a:p>
            <a:pPr marL="342900" indent="-342900">
              <a:lnSpc>
                <a:spcPct val="120000"/>
              </a:lnSpc>
              <a:spcBef>
                <a:spcPts val="0"/>
              </a:spcBef>
              <a:buFont typeface="Arial" panose="020B0604020202020204" pitchFamily="34" charset="0"/>
              <a:buChar char="•"/>
            </a:pPr>
            <a:r>
              <a:rPr lang="en-US" sz="1600" b="1" dirty="0">
                <a:solidFill>
                  <a:schemeClr val="tx2"/>
                </a:solidFill>
              </a:rPr>
              <a:t>19% Dislike taking pills regularly</a:t>
            </a:r>
          </a:p>
          <a:p>
            <a:pPr marL="342900" indent="-342900">
              <a:lnSpc>
                <a:spcPct val="120000"/>
              </a:lnSpc>
              <a:spcBef>
                <a:spcPts val="0"/>
              </a:spcBef>
              <a:buFont typeface="Arial" panose="020B0604020202020204" pitchFamily="34" charset="0"/>
              <a:buChar char="•"/>
            </a:pPr>
            <a:r>
              <a:rPr lang="en-US" sz="1600" dirty="0">
                <a:solidFill>
                  <a:schemeClr val="accent2"/>
                </a:solidFill>
              </a:rPr>
              <a:t>17% Sex partner(s) don't want to use condoms because of PrEP use</a:t>
            </a:r>
          </a:p>
          <a:p>
            <a:pPr marL="342900" indent="-342900">
              <a:lnSpc>
                <a:spcPct val="120000"/>
              </a:lnSpc>
              <a:spcBef>
                <a:spcPts val="0"/>
              </a:spcBef>
              <a:buFont typeface="Arial" panose="020B0604020202020204" pitchFamily="34" charset="0"/>
              <a:buChar char="•"/>
            </a:pPr>
            <a:r>
              <a:rPr lang="en-US" sz="1600" b="1" dirty="0">
                <a:solidFill>
                  <a:schemeClr val="tx2"/>
                </a:solidFill>
              </a:rPr>
              <a:t>13% Cost of the pills or associated clinical visits</a:t>
            </a:r>
          </a:p>
          <a:p>
            <a:pPr marL="342900" indent="-342900">
              <a:lnSpc>
                <a:spcPct val="120000"/>
              </a:lnSpc>
              <a:spcBef>
                <a:spcPts val="0"/>
              </a:spcBef>
              <a:buFont typeface="Arial" panose="020B0604020202020204" pitchFamily="34" charset="0"/>
              <a:buChar char="•"/>
            </a:pPr>
            <a:r>
              <a:rPr lang="en-US" sz="1600" b="1" dirty="0">
                <a:solidFill>
                  <a:schemeClr val="tx2"/>
                </a:solidFill>
              </a:rPr>
              <a:t>10% Feels excessive for level of HIV risk </a:t>
            </a:r>
          </a:p>
          <a:p>
            <a:pPr marL="342900" indent="-342900">
              <a:lnSpc>
                <a:spcPct val="120000"/>
              </a:lnSpc>
              <a:spcBef>
                <a:spcPts val="0"/>
              </a:spcBef>
              <a:buFont typeface="Arial" panose="020B0604020202020204" pitchFamily="34" charset="0"/>
              <a:buChar char="•"/>
            </a:pPr>
            <a:r>
              <a:rPr lang="en-US" sz="1600" dirty="0">
                <a:solidFill>
                  <a:schemeClr val="accent2"/>
                </a:solidFill>
              </a:rPr>
              <a:t>4% Partner(s) did not want you to use it or did not like you using it</a:t>
            </a:r>
          </a:p>
        </p:txBody>
      </p:sp>
      <p:sp>
        <p:nvSpPr>
          <p:cNvPr id="3" name="Content Placeholder 2">
            <a:extLst>
              <a:ext uri="{FF2B5EF4-FFF2-40B4-BE49-F238E27FC236}">
                <a16:creationId xmlns:a16="http://schemas.microsoft.com/office/drawing/2014/main" id="{B5DC6023-624F-CC67-086D-E67B8BE47F10}"/>
              </a:ext>
            </a:extLst>
          </p:cNvPr>
          <p:cNvSpPr>
            <a:spLocks noGrp="1"/>
          </p:cNvSpPr>
          <p:nvPr>
            <p:ph sz="quarter" idx="14"/>
          </p:nvPr>
        </p:nvSpPr>
        <p:spPr>
          <a:xfrm>
            <a:off x="6205214" y="1635738"/>
            <a:ext cx="5961125" cy="4955430"/>
          </a:xfrm>
        </p:spPr>
        <p:txBody>
          <a:bodyPr>
            <a:noAutofit/>
          </a:bodyPr>
          <a:lstStyle/>
          <a:p>
            <a:pPr>
              <a:lnSpc>
                <a:spcPct val="110000"/>
              </a:lnSpc>
              <a:spcBef>
                <a:spcPts val="0"/>
              </a:spcBef>
            </a:pPr>
            <a:r>
              <a:rPr lang="en-US" sz="1600" b="1" dirty="0"/>
              <a:t>Long-acting injection (n=24)</a:t>
            </a:r>
          </a:p>
          <a:p>
            <a:pPr marL="342900" indent="-342900">
              <a:lnSpc>
                <a:spcPct val="110000"/>
              </a:lnSpc>
              <a:spcBef>
                <a:spcPts val="0"/>
              </a:spcBef>
              <a:buFont typeface="Arial" panose="020B0604020202020204" pitchFamily="34" charset="0"/>
              <a:buChar char="•"/>
            </a:pPr>
            <a:r>
              <a:rPr lang="en-US" sz="1600" dirty="0">
                <a:solidFill>
                  <a:schemeClr val="accent2"/>
                </a:solidFill>
              </a:rPr>
              <a:t>38% Side effects and/or pain at injection site</a:t>
            </a:r>
          </a:p>
          <a:p>
            <a:pPr marL="342900" indent="-342900">
              <a:lnSpc>
                <a:spcPct val="110000"/>
              </a:lnSpc>
              <a:spcBef>
                <a:spcPts val="0"/>
              </a:spcBef>
              <a:buFont typeface="Arial" panose="020B0604020202020204" pitchFamily="34" charset="0"/>
              <a:buChar char="•"/>
            </a:pPr>
            <a:r>
              <a:rPr lang="en-US" sz="1600" dirty="0">
                <a:solidFill>
                  <a:schemeClr val="accent2"/>
                </a:solidFill>
              </a:rPr>
              <a:t>33% Don't like the clinical visits/testing required</a:t>
            </a:r>
          </a:p>
          <a:p>
            <a:pPr marL="342900" indent="-342900">
              <a:lnSpc>
                <a:spcPct val="110000"/>
              </a:lnSpc>
              <a:spcBef>
                <a:spcPts val="0"/>
              </a:spcBef>
              <a:buFont typeface="Arial" panose="020B0604020202020204" pitchFamily="34" charset="0"/>
              <a:buChar char="•"/>
            </a:pPr>
            <a:r>
              <a:rPr lang="en-US" sz="1600" dirty="0">
                <a:solidFill>
                  <a:schemeClr val="accent2"/>
                </a:solidFill>
              </a:rPr>
              <a:t>29% No challenges</a:t>
            </a:r>
          </a:p>
          <a:p>
            <a:pPr marL="342900" indent="-342900">
              <a:lnSpc>
                <a:spcPct val="110000"/>
              </a:lnSpc>
              <a:spcBef>
                <a:spcPts val="0"/>
              </a:spcBef>
              <a:buFont typeface="Arial" panose="020B0604020202020204" pitchFamily="34" charset="0"/>
              <a:buChar char="•"/>
            </a:pPr>
            <a:r>
              <a:rPr lang="en-US" sz="1600" dirty="0">
                <a:solidFill>
                  <a:schemeClr val="accent2"/>
                </a:solidFill>
              </a:rPr>
              <a:t>21% People think you have a lot of sex partners</a:t>
            </a:r>
          </a:p>
          <a:p>
            <a:pPr marL="342900" indent="-342900">
              <a:lnSpc>
                <a:spcPct val="110000"/>
              </a:lnSpc>
              <a:spcBef>
                <a:spcPts val="0"/>
              </a:spcBef>
              <a:buFont typeface="Arial" panose="020B0604020202020204" pitchFamily="34" charset="0"/>
              <a:buChar char="•"/>
            </a:pPr>
            <a:r>
              <a:rPr lang="en-US" sz="1600" b="1" dirty="0">
                <a:solidFill>
                  <a:schemeClr val="tx2"/>
                </a:solidFill>
              </a:rPr>
              <a:t>17% Cost of injections or clinical visits</a:t>
            </a:r>
          </a:p>
          <a:p>
            <a:pPr marL="342900" indent="-342900">
              <a:lnSpc>
                <a:spcPct val="110000"/>
              </a:lnSpc>
              <a:spcBef>
                <a:spcPts val="0"/>
              </a:spcBef>
              <a:buFont typeface="Arial" panose="020B0604020202020204" pitchFamily="34" charset="0"/>
              <a:buChar char="•"/>
            </a:pPr>
            <a:r>
              <a:rPr lang="en-US" sz="1600" dirty="0">
                <a:solidFill>
                  <a:schemeClr val="accent2"/>
                </a:solidFill>
              </a:rPr>
              <a:t>13% People think you have HIV</a:t>
            </a:r>
          </a:p>
          <a:p>
            <a:pPr marL="342900" indent="-342900">
              <a:lnSpc>
                <a:spcPct val="110000"/>
              </a:lnSpc>
              <a:spcBef>
                <a:spcPts val="0"/>
              </a:spcBef>
              <a:buFont typeface="Arial" panose="020B0604020202020204" pitchFamily="34" charset="0"/>
              <a:buChar char="•"/>
            </a:pPr>
            <a:r>
              <a:rPr lang="en-US" sz="1600" b="1" dirty="0">
                <a:solidFill>
                  <a:schemeClr val="tx2"/>
                </a:solidFill>
              </a:rPr>
              <a:t>8% Worry about interactions with hormones</a:t>
            </a:r>
          </a:p>
          <a:p>
            <a:pPr marL="342900" indent="-342900">
              <a:lnSpc>
                <a:spcPct val="110000"/>
              </a:lnSpc>
              <a:spcBef>
                <a:spcPts val="0"/>
              </a:spcBef>
              <a:buFont typeface="Arial" panose="020B0604020202020204" pitchFamily="34" charset="0"/>
              <a:buChar char="•"/>
            </a:pPr>
            <a:r>
              <a:rPr lang="en-US" sz="1600" dirty="0">
                <a:solidFill>
                  <a:schemeClr val="accent2"/>
                </a:solidFill>
              </a:rPr>
              <a:t>8% Sex partner(s) don't want to use condoms because of PrEP use</a:t>
            </a:r>
          </a:p>
          <a:p>
            <a:pPr marL="342900" indent="-342900">
              <a:lnSpc>
                <a:spcPct val="110000"/>
              </a:lnSpc>
              <a:spcBef>
                <a:spcPts val="0"/>
              </a:spcBef>
              <a:buFont typeface="Arial" panose="020B0604020202020204" pitchFamily="34" charset="0"/>
              <a:buChar char="•"/>
            </a:pPr>
            <a:r>
              <a:rPr lang="en-US" sz="1600" b="1" dirty="0">
                <a:solidFill>
                  <a:schemeClr val="tx2"/>
                </a:solidFill>
              </a:rPr>
              <a:t>8% Feels excessive for level of HIV risk</a:t>
            </a:r>
          </a:p>
          <a:p>
            <a:pPr marL="342900" indent="-342900">
              <a:lnSpc>
                <a:spcPct val="110000"/>
              </a:lnSpc>
              <a:spcBef>
                <a:spcPts val="0"/>
              </a:spcBef>
              <a:buFont typeface="Arial" panose="020B0604020202020204" pitchFamily="34" charset="0"/>
              <a:buChar char="•"/>
            </a:pPr>
            <a:r>
              <a:rPr lang="en-US" sz="1600" b="1" dirty="0">
                <a:solidFill>
                  <a:schemeClr val="tx2"/>
                </a:solidFill>
              </a:rPr>
              <a:t>8% Does not protect against STI</a:t>
            </a:r>
          </a:p>
          <a:p>
            <a:pPr marL="342900" indent="-342900">
              <a:lnSpc>
                <a:spcPct val="110000"/>
              </a:lnSpc>
              <a:spcBef>
                <a:spcPts val="0"/>
              </a:spcBef>
              <a:buFont typeface="Arial" panose="020B0604020202020204" pitchFamily="34" charset="0"/>
              <a:buChar char="•"/>
            </a:pPr>
            <a:r>
              <a:rPr lang="en-US" sz="1600" b="1" dirty="0">
                <a:solidFill>
                  <a:schemeClr val="tx2"/>
                </a:solidFill>
              </a:rPr>
              <a:t>8% Dislike injections</a:t>
            </a:r>
          </a:p>
          <a:p>
            <a:pPr marL="342900" indent="-342900">
              <a:lnSpc>
                <a:spcPct val="110000"/>
              </a:lnSpc>
              <a:spcBef>
                <a:spcPts val="0"/>
              </a:spcBef>
              <a:buFont typeface="Arial" panose="020B0604020202020204" pitchFamily="34" charset="0"/>
              <a:buChar char="•"/>
            </a:pPr>
            <a:r>
              <a:rPr lang="en-US" sz="1600" dirty="0">
                <a:solidFill>
                  <a:schemeClr val="accent2"/>
                </a:solidFill>
              </a:rPr>
              <a:t>8% Pausing/stopping injections is too complicated</a:t>
            </a:r>
          </a:p>
          <a:p>
            <a:pPr marL="342900" indent="-342900">
              <a:lnSpc>
                <a:spcPct val="110000"/>
              </a:lnSpc>
              <a:spcBef>
                <a:spcPts val="0"/>
              </a:spcBef>
              <a:buFont typeface="Arial" panose="020B0604020202020204" pitchFamily="34" charset="0"/>
              <a:buChar char="•"/>
            </a:pPr>
            <a:r>
              <a:rPr lang="en-US" sz="1600" dirty="0">
                <a:solidFill>
                  <a:schemeClr val="accent2"/>
                </a:solidFill>
              </a:rPr>
              <a:t>0% Partner(s) did not want you to use it or did not like you using it</a:t>
            </a:r>
          </a:p>
          <a:p>
            <a:pPr marL="342900" indent="-342900">
              <a:lnSpc>
                <a:spcPct val="110000"/>
              </a:lnSpc>
              <a:spcBef>
                <a:spcPts val="0"/>
              </a:spcBef>
              <a:buFont typeface="Arial" panose="020B0604020202020204" pitchFamily="34" charset="0"/>
              <a:buChar char="•"/>
            </a:pPr>
            <a:r>
              <a:rPr lang="en-US" sz="1600" dirty="0">
                <a:solidFill>
                  <a:schemeClr val="accent2"/>
                </a:solidFill>
              </a:rPr>
              <a:t>0% Complications with gluteal implants/augmentation </a:t>
            </a:r>
          </a:p>
          <a:p>
            <a:pPr marL="342900" indent="-342900">
              <a:lnSpc>
                <a:spcPct val="110000"/>
              </a:lnSpc>
              <a:spcBef>
                <a:spcPts val="0"/>
              </a:spcBef>
              <a:buFont typeface="Arial" panose="020B0604020202020204" pitchFamily="34" charset="0"/>
              <a:buChar char="•"/>
            </a:pPr>
            <a:r>
              <a:rPr lang="en-US" sz="1600" dirty="0">
                <a:solidFill>
                  <a:schemeClr val="accent2"/>
                </a:solidFill>
              </a:rPr>
              <a:t>0% the oral lead-in was too complicated</a:t>
            </a:r>
          </a:p>
        </p:txBody>
      </p:sp>
      <p:sp>
        <p:nvSpPr>
          <p:cNvPr id="4" name="Title 3">
            <a:extLst>
              <a:ext uri="{FF2B5EF4-FFF2-40B4-BE49-F238E27FC236}">
                <a16:creationId xmlns:a16="http://schemas.microsoft.com/office/drawing/2014/main" id="{D9D5FFBB-4F86-C395-09CC-D807242AB609}"/>
              </a:ext>
            </a:extLst>
          </p:cNvPr>
          <p:cNvSpPr>
            <a:spLocks noGrp="1"/>
          </p:cNvSpPr>
          <p:nvPr>
            <p:ph type="title"/>
          </p:nvPr>
        </p:nvSpPr>
        <p:spPr>
          <a:xfrm>
            <a:off x="1268611" y="355498"/>
            <a:ext cx="9873205" cy="1223964"/>
          </a:xfrm>
        </p:spPr>
        <p:txBody>
          <a:bodyPr>
            <a:normAutofit/>
          </a:bodyPr>
          <a:lstStyle/>
          <a:p>
            <a:pPr algn="ctr"/>
            <a:r>
              <a:rPr lang="en-US" dirty="0"/>
              <a:t>Challenges by PrEP Method</a:t>
            </a:r>
            <a:br>
              <a:rPr lang="en-US" dirty="0"/>
            </a:br>
            <a:endParaRPr lang="en-US" dirty="0"/>
          </a:p>
        </p:txBody>
      </p:sp>
      <p:pic>
        <p:nvPicPr>
          <p:cNvPr id="6" name="Picture 5" descr="A black background with a black square&#10;&#10;AI-generated content may be incorrect.">
            <a:extLst>
              <a:ext uri="{FF2B5EF4-FFF2-40B4-BE49-F238E27FC236}">
                <a16:creationId xmlns:a16="http://schemas.microsoft.com/office/drawing/2014/main" id="{B08FC6DC-59F4-030B-28DC-25CAC7FBDAD5}"/>
              </a:ext>
            </a:extLst>
          </p:cNvPr>
          <p:cNvPicPr>
            <a:picLocks noChangeAspect="1"/>
          </p:cNvPicPr>
          <p:nvPr/>
        </p:nvPicPr>
        <p:blipFill>
          <a:blip r:embed="rId3"/>
          <a:stretch>
            <a:fillRect/>
          </a:stretch>
        </p:blipFill>
        <p:spPr>
          <a:xfrm>
            <a:off x="2953221" y="1144442"/>
            <a:ext cx="526465" cy="491296"/>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80A5FE81-6B7D-0EE7-F65C-FC7FA2FF9821}"/>
              </a:ext>
            </a:extLst>
          </p:cNvPr>
          <p:cNvPicPr>
            <a:picLocks noChangeAspect="1"/>
          </p:cNvPicPr>
          <p:nvPr/>
        </p:nvPicPr>
        <p:blipFill>
          <a:blip r:embed="rId4"/>
          <a:stretch>
            <a:fillRect/>
          </a:stretch>
        </p:blipFill>
        <p:spPr>
          <a:xfrm>
            <a:off x="8745821" y="1085697"/>
            <a:ext cx="526465" cy="493765"/>
          </a:xfrm>
          <a:prstGeom prst="rect">
            <a:avLst/>
          </a:prstGeom>
        </p:spPr>
      </p:pic>
      <p:sp>
        <p:nvSpPr>
          <p:cNvPr id="5" name="Rectangle 4">
            <a:extLst>
              <a:ext uri="{FF2B5EF4-FFF2-40B4-BE49-F238E27FC236}">
                <a16:creationId xmlns:a16="http://schemas.microsoft.com/office/drawing/2014/main" id="{70E7A710-92A2-0CC2-A996-B7D5823F146A}"/>
              </a:ext>
            </a:extLst>
          </p:cNvPr>
          <p:cNvSpPr/>
          <p:nvPr/>
        </p:nvSpPr>
        <p:spPr>
          <a:xfrm>
            <a:off x="3759200" y="6467686"/>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0" name="TextBox 9">
            <a:extLst>
              <a:ext uri="{FF2B5EF4-FFF2-40B4-BE49-F238E27FC236}">
                <a16:creationId xmlns:a16="http://schemas.microsoft.com/office/drawing/2014/main" id="{D888DB20-5B60-D797-06B9-E5D3189A1100}"/>
              </a:ext>
            </a:extLst>
          </p:cNvPr>
          <p:cNvSpPr txBox="1"/>
          <p:nvPr/>
        </p:nvSpPr>
        <p:spPr>
          <a:xfrm>
            <a:off x="4248552" y="2193914"/>
            <a:ext cx="3694896" cy="461665"/>
          </a:xfrm>
          <a:prstGeom prst="rect">
            <a:avLst/>
          </a:prstGeom>
          <a:solidFill>
            <a:schemeClr val="tx2"/>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chemeClr val="bg1"/>
                </a:solidFill>
              </a:rPr>
              <a:t>Other challenges</a:t>
            </a:r>
          </a:p>
        </p:txBody>
      </p:sp>
    </p:spTree>
    <p:extLst>
      <p:ext uri="{BB962C8B-B14F-4D97-AF65-F5344CB8AC3E}">
        <p14:creationId xmlns:p14="http://schemas.microsoft.com/office/powerpoint/2010/main" val="2154849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32135B-6CCA-449B-209E-16E902C6D796}"/>
              </a:ext>
            </a:extLst>
          </p:cNvPr>
          <p:cNvSpPr>
            <a:spLocks noGrp="1"/>
          </p:cNvSpPr>
          <p:nvPr>
            <p:ph sz="quarter" idx="13"/>
          </p:nvPr>
        </p:nvSpPr>
        <p:spPr/>
        <p:txBody>
          <a:bodyPr>
            <a:normAutofit/>
          </a:bodyPr>
          <a:lstStyle/>
          <a:p>
            <a:r>
              <a:rPr lang="en-US" dirty="0"/>
              <a:t>Black trans women were significantly more likely to report:</a:t>
            </a:r>
          </a:p>
          <a:p>
            <a:pPr marL="342900" indent="-342900">
              <a:buFont typeface="Arial" panose="020B0604020202020204" pitchFamily="34" charset="0"/>
              <a:buChar char="•"/>
            </a:pPr>
            <a:r>
              <a:rPr lang="en-US" dirty="0"/>
              <a:t>Other people think they have HIV due to PrEP use (28% vs 18%; p=0.041)</a:t>
            </a:r>
          </a:p>
          <a:p>
            <a:pPr marL="342900" indent="-342900">
              <a:buFont typeface="Arial" panose="020B0604020202020204" pitchFamily="34" charset="0"/>
              <a:buChar char="•"/>
            </a:pPr>
            <a:r>
              <a:rPr lang="en-US" dirty="0"/>
              <a:t>Less likely to report: </a:t>
            </a:r>
          </a:p>
          <a:p>
            <a:pPr marL="1028700" lvl="1" indent="-342900"/>
            <a:r>
              <a:rPr lang="en-US" sz="2000" dirty="0"/>
              <a:t>PrEP method feels excessive for level of HIV risk (3% vs 12%; p=0.018)</a:t>
            </a:r>
          </a:p>
          <a:p>
            <a:pPr marL="1028700" lvl="1" indent="-342900"/>
            <a:r>
              <a:rPr lang="en-US" sz="2000" dirty="0"/>
              <a:t>Don’t like clinical visits/testing required to stay on PrEP (9% vs 24%; p=0.005)</a:t>
            </a:r>
          </a:p>
          <a:p>
            <a:endParaRPr lang="en-US" sz="1800" dirty="0"/>
          </a:p>
        </p:txBody>
      </p:sp>
      <p:sp>
        <p:nvSpPr>
          <p:cNvPr id="3" name="Content Placeholder 2">
            <a:extLst>
              <a:ext uri="{FF2B5EF4-FFF2-40B4-BE49-F238E27FC236}">
                <a16:creationId xmlns:a16="http://schemas.microsoft.com/office/drawing/2014/main" id="{E876518B-87BC-737A-7B84-76679550886C}"/>
              </a:ext>
            </a:extLst>
          </p:cNvPr>
          <p:cNvSpPr>
            <a:spLocks noGrp="1"/>
          </p:cNvSpPr>
          <p:nvPr>
            <p:ph sz="quarter" idx="14"/>
          </p:nvPr>
        </p:nvSpPr>
        <p:spPr>
          <a:xfrm>
            <a:off x="6311902" y="2097088"/>
            <a:ext cx="5437188" cy="4103687"/>
          </a:xfrm>
        </p:spPr>
        <p:txBody>
          <a:bodyPr>
            <a:noAutofit/>
          </a:bodyPr>
          <a:lstStyle/>
          <a:p>
            <a:r>
              <a:rPr lang="en-US" dirty="0"/>
              <a:t>Latina trans women were significantly more likely to report:</a:t>
            </a:r>
          </a:p>
          <a:p>
            <a:pPr lvl="1"/>
            <a:r>
              <a:rPr lang="en-US" sz="2000" dirty="0"/>
              <a:t>At least one PrEP challenge (85% vs 75%; p=0.037)</a:t>
            </a:r>
          </a:p>
          <a:p>
            <a:pPr lvl="1"/>
            <a:r>
              <a:rPr lang="en-US" sz="2000" dirty="0"/>
              <a:t>Other people think they have a lot of sex partners due to PrEP use (38% vs 18%; p&lt;0.001)</a:t>
            </a:r>
          </a:p>
          <a:p>
            <a:pPr lvl="1"/>
            <a:r>
              <a:rPr lang="en-US" sz="2000" dirty="0"/>
              <a:t>Other people think they have HIV due to PrEP use (27% vs 17%; p=0.038)</a:t>
            </a:r>
          </a:p>
          <a:p>
            <a:pPr lvl="1"/>
            <a:r>
              <a:rPr lang="en-US" sz="2000" dirty="0"/>
              <a:t>Partner(s) did not want them to use PrEP or did not like that they were using it (8% vs 3%; p=0.046)</a:t>
            </a:r>
          </a:p>
          <a:p>
            <a:endParaRPr lang="en-US" dirty="0"/>
          </a:p>
        </p:txBody>
      </p:sp>
      <p:sp>
        <p:nvSpPr>
          <p:cNvPr id="4" name="Title 3">
            <a:extLst>
              <a:ext uri="{FF2B5EF4-FFF2-40B4-BE49-F238E27FC236}">
                <a16:creationId xmlns:a16="http://schemas.microsoft.com/office/drawing/2014/main" id="{B2B014E3-222F-B62C-2945-B0B1C45D9A0B}"/>
              </a:ext>
            </a:extLst>
          </p:cNvPr>
          <p:cNvSpPr>
            <a:spLocks noGrp="1"/>
          </p:cNvSpPr>
          <p:nvPr>
            <p:ph type="title"/>
          </p:nvPr>
        </p:nvSpPr>
        <p:spPr>
          <a:xfrm>
            <a:off x="1565889" y="325579"/>
            <a:ext cx="9492028" cy="1223964"/>
          </a:xfrm>
        </p:spPr>
        <p:txBody>
          <a:bodyPr/>
          <a:lstStyle/>
          <a:p>
            <a:pPr algn="ctr"/>
            <a:r>
              <a:rPr lang="en-US" dirty="0"/>
              <a:t>Sociodemographic differences in PrEP challenges</a:t>
            </a:r>
          </a:p>
        </p:txBody>
      </p:sp>
      <p:sp>
        <p:nvSpPr>
          <p:cNvPr id="5" name="Rectangle 4">
            <a:extLst>
              <a:ext uri="{FF2B5EF4-FFF2-40B4-BE49-F238E27FC236}">
                <a16:creationId xmlns:a16="http://schemas.microsoft.com/office/drawing/2014/main" id="{EDD4E7A4-F459-44D4-507E-5DAB2DCC9EAC}"/>
              </a:ext>
            </a:extLst>
          </p:cNvPr>
          <p:cNvSpPr/>
          <p:nvPr/>
        </p:nvSpPr>
        <p:spPr>
          <a:xfrm>
            <a:off x="4000500" y="6411771"/>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3268909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65953-51EC-AA10-CEE2-6B879247F19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323EB7-0EB2-346D-2D42-E7DD216B4FEB}"/>
              </a:ext>
            </a:extLst>
          </p:cNvPr>
          <p:cNvSpPr>
            <a:spLocks noGrp="1"/>
          </p:cNvSpPr>
          <p:nvPr>
            <p:ph sz="quarter" idx="13"/>
          </p:nvPr>
        </p:nvSpPr>
        <p:spPr/>
        <p:txBody>
          <a:bodyPr>
            <a:noAutofit/>
          </a:bodyPr>
          <a:lstStyle/>
          <a:p>
            <a:r>
              <a:rPr lang="en-US" dirty="0"/>
              <a:t>Trans women ages 18-29 were significantly more likely to report:</a:t>
            </a:r>
          </a:p>
          <a:p>
            <a:pPr lvl="1"/>
            <a:r>
              <a:rPr lang="en-US" sz="2000" dirty="0"/>
              <a:t>Sex partner(s) do(es) not want to use condoms because of PrEP (22% vs 14%; p=0.05)</a:t>
            </a:r>
          </a:p>
          <a:p>
            <a:pPr lvl="1"/>
            <a:r>
              <a:rPr lang="en-US" sz="2000" dirty="0"/>
              <a:t>For those on oral PrEP, difficulty remembering to take pills daily (37% vs 23%; p=0.002)</a:t>
            </a:r>
          </a:p>
          <a:p>
            <a:pPr lvl="1"/>
            <a:r>
              <a:rPr lang="en-US" sz="2000" dirty="0"/>
              <a:t>For those using LAI PrEP, other people think they have a lot of different sex partners (57% vs 6%; p=0.014) and other people think they have HIV (43% vs 0%; p=0.017)</a:t>
            </a:r>
          </a:p>
          <a:p>
            <a:endParaRPr lang="en-US" dirty="0"/>
          </a:p>
        </p:txBody>
      </p:sp>
      <p:sp>
        <p:nvSpPr>
          <p:cNvPr id="4" name="Title 3">
            <a:extLst>
              <a:ext uri="{FF2B5EF4-FFF2-40B4-BE49-F238E27FC236}">
                <a16:creationId xmlns:a16="http://schemas.microsoft.com/office/drawing/2014/main" id="{E1DE2036-E1D0-616F-D19C-BB91B6E82DC3}"/>
              </a:ext>
            </a:extLst>
          </p:cNvPr>
          <p:cNvSpPr>
            <a:spLocks noGrp="1"/>
          </p:cNvSpPr>
          <p:nvPr>
            <p:ph type="title"/>
          </p:nvPr>
        </p:nvSpPr>
        <p:spPr/>
        <p:txBody>
          <a:bodyPr/>
          <a:lstStyle/>
          <a:p>
            <a:pPr algn="ctr"/>
            <a:r>
              <a:rPr lang="en-US" dirty="0"/>
              <a:t>Sociodemographic differences in PrEP challenges</a:t>
            </a:r>
          </a:p>
        </p:txBody>
      </p:sp>
      <p:sp>
        <p:nvSpPr>
          <p:cNvPr id="3" name="Rectangle 2">
            <a:extLst>
              <a:ext uri="{FF2B5EF4-FFF2-40B4-BE49-F238E27FC236}">
                <a16:creationId xmlns:a16="http://schemas.microsoft.com/office/drawing/2014/main" id="{EC210E1F-F501-2ACE-304E-5A033BAEBA06}"/>
              </a:ext>
            </a:extLst>
          </p:cNvPr>
          <p:cNvSpPr/>
          <p:nvPr/>
        </p:nvSpPr>
        <p:spPr>
          <a:xfrm>
            <a:off x="7645400" y="6426200"/>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4204514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0A83E4-2694-0586-DD43-974B9B57548C}"/>
              </a:ext>
            </a:extLst>
          </p:cNvPr>
          <p:cNvSpPr>
            <a:spLocks noGrp="1"/>
          </p:cNvSpPr>
          <p:nvPr>
            <p:ph sz="quarter" idx="13"/>
          </p:nvPr>
        </p:nvSpPr>
        <p:spPr/>
        <p:txBody>
          <a:bodyPr>
            <a:normAutofit fontScale="77500" lnSpcReduction="20000"/>
          </a:bodyPr>
          <a:lstStyle/>
          <a:p>
            <a:r>
              <a:rPr lang="en-US" sz="2100" b="1" dirty="0"/>
              <a:t>Daily oral (N=415)</a:t>
            </a:r>
          </a:p>
          <a:p>
            <a:pPr marL="285750" indent="-285750">
              <a:buFont typeface="Arial" panose="020B0604020202020204" pitchFamily="34" charset="0"/>
              <a:buChar char="•"/>
            </a:pPr>
            <a:r>
              <a:rPr lang="en-US" sz="2100" dirty="0">
                <a:solidFill>
                  <a:srgbClr val="1E2328"/>
                </a:solidFill>
                <a:effectLst/>
              </a:rPr>
              <a:t>35% </a:t>
            </a:r>
            <a:r>
              <a:rPr lang="en-US" sz="2100" dirty="0">
                <a:solidFill>
                  <a:srgbClr val="1E2328"/>
                </a:solidFill>
              </a:rPr>
              <a:t>U</a:t>
            </a:r>
            <a:r>
              <a:rPr lang="en-US" sz="2100" dirty="0">
                <a:solidFill>
                  <a:srgbClr val="1E2328"/>
                </a:solidFill>
                <a:effectLst/>
              </a:rPr>
              <a:t>sing pills before LAI FDA-approval </a:t>
            </a:r>
          </a:p>
          <a:p>
            <a:pPr marL="285750" indent="-285750">
              <a:buFont typeface="Arial" panose="020B0604020202020204" pitchFamily="34" charset="0"/>
              <a:buChar char="•"/>
            </a:pPr>
            <a:r>
              <a:rPr lang="en-US" sz="2100" dirty="0">
                <a:solidFill>
                  <a:srgbClr val="1E2328"/>
                </a:solidFill>
                <a:effectLst/>
              </a:rPr>
              <a:t>32% </a:t>
            </a:r>
            <a:r>
              <a:rPr lang="en-US" sz="2100" dirty="0">
                <a:solidFill>
                  <a:srgbClr val="1E2328"/>
                </a:solidFill>
              </a:rPr>
              <a:t>H</a:t>
            </a:r>
            <a:r>
              <a:rPr lang="en-US" sz="2100" dirty="0">
                <a:solidFill>
                  <a:srgbClr val="1E2328"/>
                </a:solidFill>
                <a:effectLst/>
              </a:rPr>
              <a:t>ealthcare provider recommendation </a:t>
            </a:r>
          </a:p>
          <a:p>
            <a:pPr marL="285750" indent="-285750">
              <a:buFont typeface="Arial" panose="020B0604020202020204" pitchFamily="34" charset="0"/>
              <a:buChar char="•"/>
            </a:pPr>
            <a:r>
              <a:rPr lang="en-US" sz="2100" dirty="0">
                <a:solidFill>
                  <a:srgbClr val="1E2328"/>
                </a:solidFill>
                <a:effectLst/>
              </a:rPr>
              <a:t>31% </a:t>
            </a:r>
            <a:r>
              <a:rPr lang="en-US" sz="2100" dirty="0">
                <a:solidFill>
                  <a:srgbClr val="1E2328"/>
                </a:solidFill>
              </a:rPr>
              <a:t>U</a:t>
            </a:r>
            <a:r>
              <a:rPr lang="en-US" sz="2100" dirty="0">
                <a:solidFill>
                  <a:srgbClr val="1E2328"/>
                </a:solidFill>
                <a:effectLst/>
              </a:rPr>
              <a:t>naware of long-acting injection option</a:t>
            </a:r>
          </a:p>
          <a:p>
            <a:pPr marL="285750" indent="-285750">
              <a:buFont typeface="Arial" panose="020B0604020202020204" pitchFamily="34" charset="0"/>
              <a:buChar char="•"/>
            </a:pPr>
            <a:r>
              <a:rPr lang="en-US" sz="2100" dirty="0">
                <a:solidFill>
                  <a:srgbClr val="1E2328"/>
                </a:solidFill>
              </a:rPr>
              <a:t>24% </a:t>
            </a:r>
            <a:r>
              <a:rPr lang="en-US" sz="2100" dirty="0">
                <a:effectLst/>
              </a:rPr>
              <a:t>Oral PrEP seems to be simpler to start and continue to use than injectable PrEP</a:t>
            </a:r>
            <a:endParaRPr lang="en-US" sz="2100" dirty="0">
              <a:solidFill>
                <a:srgbClr val="1E2328"/>
              </a:solidFill>
            </a:endParaRPr>
          </a:p>
          <a:p>
            <a:pPr marL="285750" indent="-285750">
              <a:buFont typeface="Arial" panose="020B0604020202020204" pitchFamily="34" charset="0"/>
              <a:buChar char="•"/>
            </a:pPr>
            <a:r>
              <a:rPr lang="en-US" sz="2100" dirty="0">
                <a:solidFill>
                  <a:srgbClr val="1E2328"/>
                </a:solidFill>
              </a:rPr>
              <a:t>17% </a:t>
            </a:r>
            <a:r>
              <a:rPr lang="en-US" sz="2100" dirty="0">
                <a:effectLst/>
              </a:rPr>
              <a:t>Dislike injections</a:t>
            </a:r>
            <a:endParaRPr lang="en-US" sz="2100" dirty="0">
              <a:solidFill>
                <a:srgbClr val="1E2328"/>
              </a:solidFill>
            </a:endParaRPr>
          </a:p>
          <a:p>
            <a:pPr marL="285750" indent="-285750">
              <a:buFont typeface="Arial" panose="020B0604020202020204" pitchFamily="34" charset="0"/>
              <a:buChar char="•"/>
            </a:pPr>
            <a:r>
              <a:rPr lang="en-US" sz="2100" dirty="0">
                <a:solidFill>
                  <a:srgbClr val="1E2328"/>
                </a:solidFill>
              </a:rPr>
              <a:t>12% </a:t>
            </a:r>
            <a:r>
              <a:rPr lang="en-US" sz="2100" dirty="0">
                <a:effectLst/>
              </a:rPr>
              <a:t>Oral PrEP seemed more appropriate for level of risk</a:t>
            </a:r>
            <a:endParaRPr lang="en-US" sz="2100" dirty="0">
              <a:solidFill>
                <a:srgbClr val="1E2328"/>
              </a:solidFill>
            </a:endParaRPr>
          </a:p>
          <a:p>
            <a:pPr marL="285750" indent="-285750">
              <a:buFont typeface="Arial" panose="020B0604020202020204" pitchFamily="34" charset="0"/>
              <a:buChar char="•"/>
            </a:pPr>
            <a:r>
              <a:rPr lang="en-US" sz="2100" dirty="0">
                <a:solidFill>
                  <a:srgbClr val="1E2328"/>
                </a:solidFill>
              </a:rPr>
              <a:t>7% </a:t>
            </a:r>
            <a:r>
              <a:rPr lang="en-US" sz="2100" dirty="0">
                <a:effectLst/>
              </a:rPr>
              <a:t>Feel more confident that pills will protect against HIV</a:t>
            </a:r>
          </a:p>
          <a:p>
            <a:pPr marL="285750" indent="-285750">
              <a:buFont typeface="Arial" panose="020B0604020202020204" pitchFamily="34" charset="0"/>
              <a:buChar char="•"/>
            </a:pPr>
            <a:r>
              <a:rPr lang="en-US" sz="2100" dirty="0">
                <a:effectLst/>
              </a:rPr>
              <a:t>5% Worry that effectiveness of the injection decreases over time </a:t>
            </a:r>
          </a:p>
          <a:p>
            <a:pPr marL="285750" indent="-285750">
              <a:buFont typeface="Arial" panose="020B0604020202020204" pitchFamily="34" charset="0"/>
              <a:buChar char="•"/>
            </a:pPr>
            <a:r>
              <a:rPr lang="en-US" sz="2100" dirty="0">
                <a:effectLst/>
              </a:rPr>
              <a:t>2% Concerned about injections in a location with gluteal (butt) implants or other augmentation</a:t>
            </a:r>
          </a:p>
          <a:p>
            <a:pPr marL="285750" indent="-285750">
              <a:buFont typeface="Arial" panose="020B0604020202020204" pitchFamily="34" charset="0"/>
              <a:buChar char="•"/>
            </a:pPr>
            <a:endParaRPr lang="en-US" dirty="0"/>
          </a:p>
        </p:txBody>
      </p:sp>
      <p:sp>
        <p:nvSpPr>
          <p:cNvPr id="3" name="Content Placeholder 2">
            <a:extLst>
              <a:ext uri="{FF2B5EF4-FFF2-40B4-BE49-F238E27FC236}">
                <a16:creationId xmlns:a16="http://schemas.microsoft.com/office/drawing/2014/main" id="{9422B555-176B-A735-6C4A-6DC28CA1936A}"/>
              </a:ext>
            </a:extLst>
          </p:cNvPr>
          <p:cNvSpPr>
            <a:spLocks noGrp="1"/>
          </p:cNvSpPr>
          <p:nvPr>
            <p:ph sz="quarter" idx="14"/>
          </p:nvPr>
        </p:nvSpPr>
        <p:spPr/>
        <p:txBody>
          <a:bodyPr>
            <a:normAutofit/>
          </a:bodyPr>
          <a:lstStyle/>
          <a:p>
            <a:r>
              <a:rPr lang="en-US" sz="1600" b="1" dirty="0"/>
              <a:t>Long-acting injection (N=24)</a:t>
            </a:r>
          </a:p>
          <a:p>
            <a:pPr marL="342900" indent="-342900">
              <a:buFont typeface="Arial" panose="020B0604020202020204" pitchFamily="34" charset="0"/>
              <a:buChar char="•"/>
            </a:pPr>
            <a:r>
              <a:rPr lang="en-US" sz="1600" dirty="0">
                <a:solidFill>
                  <a:srgbClr val="1E2328"/>
                </a:solidFill>
                <a:effectLst/>
              </a:rPr>
              <a:t>79% Prefer frequency of injections every 2 months over daily pills</a:t>
            </a:r>
          </a:p>
          <a:p>
            <a:pPr marL="342900" indent="-342900">
              <a:buFont typeface="Arial" panose="020B0604020202020204" pitchFamily="34" charset="0"/>
              <a:buChar char="•"/>
            </a:pPr>
            <a:r>
              <a:rPr lang="en-US" sz="1600" dirty="0">
                <a:solidFill>
                  <a:srgbClr val="1E2328"/>
                </a:solidFill>
                <a:effectLst/>
              </a:rPr>
              <a:t>38% Dislike pills </a:t>
            </a:r>
          </a:p>
          <a:p>
            <a:pPr marL="342900" indent="-342900">
              <a:buFont typeface="Arial" panose="020B0604020202020204" pitchFamily="34" charset="0"/>
              <a:buChar char="•"/>
            </a:pPr>
            <a:r>
              <a:rPr lang="en-US" sz="1600" dirty="0">
                <a:solidFill>
                  <a:srgbClr val="1E2328"/>
                </a:solidFill>
                <a:effectLst/>
              </a:rPr>
              <a:t>21% </a:t>
            </a:r>
            <a:r>
              <a:rPr lang="en-US" sz="1600" dirty="0">
                <a:solidFill>
                  <a:srgbClr val="1E2328"/>
                </a:solidFill>
              </a:rPr>
              <a:t>H</a:t>
            </a:r>
            <a:r>
              <a:rPr lang="en-US" sz="1600" dirty="0">
                <a:solidFill>
                  <a:srgbClr val="1E2328"/>
                </a:solidFill>
                <a:effectLst/>
              </a:rPr>
              <a:t>ealthcare provider recommendation </a:t>
            </a:r>
          </a:p>
          <a:p>
            <a:pPr marL="342900" indent="-342900">
              <a:buFont typeface="Arial" panose="020B0604020202020204" pitchFamily="34" charset="0"/>
              <a:buChar char="•"/>
            </a:pPr>
            <a:r>
              <a:rPr lang="en-US" sz="1600" dirty="0">
                <a:solidFill>
                  <a:srgbClr val="1E2328"/>
                </a:solidFill>
                <a:effectLst/>
              </a:rPr>
              <a:t>17% </a:t>
            </a:r>
            <a:r>
              <a:rPr lang="en-US" sz="1600" dirty="0">
                <a:effectLst/>
              </a:rPr>
              <a:t>Feel more confident that </a:t>
            </a:r>
            <a:r>
              <a:rPr lang="en-US" sz="1600" dirty="0"/>
              <a:t>injection</a:t>
            </a:r>
            <a:r>
              <a:rPr lang="en-US" sz="1600" dirty="0">
                <a:effectLst/>
              </a:rPr>
              <a:t>s will protect against HIV</a:t>
            </a:r>
          </a:p>
          <a:p>
            <a:pPr marL="342900" indent="-342900">
              <a:buFont typeface="Arial" panose="020B0604020202020204" pitchFamily="34" charset="0"/>
              <a:buChar char="•"/>
            </a:pPr>
            <a:r>
              <a:rPr lang="en-US" sz="1600" dirty="0">
                <a:effectLst/>
              </a:rPr>
              <a:t>13% Injectable PrEP seemed more appropriate for level of risk</a:t>
            </a:r>
            <a:endParaRPr lang="en-US" sz="1600" dirty="0">
              <a:solidFill>
                <a:srgbClr val="1E2328"/>
              </a:solidFill>
            </a:endParaRPr>
          </a:p>
          <a:p>
            <a:pPr marL="342900" indent="-342900">
              <a:buFont typeface="Arial" panose="020B0604020202020204" pitchFamily="34" charset="0"/>
              <a:buChar char="•"/>
            </a:pPr>
            <a:endParaRPr lang="en-US" sz="1600" dirty="0">
              <a:solidFill>
                <a:srgbClr val="1E2328"/>
              </a:solidFill>
              <a:effectLst/>
            </a:endParaRPr>
          </a:p>
          <a:p>
            <a:pPr marL="342900" indent="-342900">
              <a:buFont typeface="Arial" panose="020B0604020202020204" pitchFamily="34" charset="0"/>
              <a:buChar char="•"/>
            </a:pPr>
            <a:endParaRPr lang="en-US" sz="1600" dirty="0"/>
          </a:p>
        </p:txBody>
      </p:sp>
      <p:sp>
        <p:nvSpPr>
          <p:cNvPr id="4" name="Title 3">
            <a:extLst>
              <a:ext uri="{FF2B5EF4-FFF2-40B4-BE49-F238E27FC236}">
                <a16:creationId xmlns:a16="http://schemas.microsoft.com/office/drawing/2014/main" id="{4DE78B60-458C-114C-8827-373A43BDD2D4}"/>
              </a:ext>
            </a:extLst>
          </p:cNvPr>
          <p:cNvSpPr>
            <a:spLocks noGrp="1"/>
          </p:cNvSpPr>
          <p:nvPr>
            <p:ph type="title"/>
          </p:nvPr>
        </p:nvSpPr>
        <p:spPr>
          <a:xfrm>
            <a:off x="1597308" y="295952"/>
            <a:ext cx="9907928" cy="1223964"/>
          </a:xfrm>
        </p:spPr>
        <p:txBody>
          <a:bodyPr>
            <a:normAutofit fontScale="90000"/>
          </a:bodyPr>
          <a:lstStyle/>
          <a:p>
            <a:pPr algn="ctr"/>
            <a:r>
              <a:rPr lang="en-US" dirty="0"/>
              <a:t>Reasons for PrEP method choice</a:t>
            </a:r>
            <a:br>
              <a:rPr lang="en-US" dirty="0"/>
            </a:br>
            <a:r>
              <a:rPr lang="en-US" sz="2700" dirty="0"/>
              <a:t>“Why have you decided to use [oral PrEP (pills)/long-acting injectable PrEP] instead of [injectable PrEP/oral PrEP]? Select all that apply”  </a:t>
            </a:r>
            <a:br>
              <a:rPr lang="en-US" dirty="0"/>
            </a:br>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F9511D00-F193-653E-6730-4516B3A2BCE0}"/>
              </a:ext>
            </a:extLst>
          </p:cNvPr>
          <p:cNvPicPr>
            <a:picLocks noChangeAspect="1"/>
          </p:cNvPicPr>
          <p:nvPr/>
        </p:nvPicPr>
        <p:blipFill>
          <a:blip r:embed="rId3"/>
          <a:stretch>
            <a:fillRect/>
          </a:stretch>
        </p:blipFill>
        <p:spPr>
          <a:xfrm>
            <a:off x="2739995" y="1723881"/>
            <a:ext cx="612076" cy="57118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D5CD0D95-7489-8F20-F13D-6DA8802498C3}"/>
              </a:ext>
            </a:extLst>
          </p:cNvPr>
          <p:cNvPicPr>
            <a:picLocks noChangeAspect="1"/>
          </p:cNvPicPr>
          <p:nvPr/>
        </p:nvPicPr>
        <p:blipFill>
          <a:blip r:embed="rId4"/>
          <a:stretch>
            <a:fillRect/>
          </a:stretch>
        </p:blipFill>
        <p:spPr>
          <a:xfrm>
            <a:off x="10294340" y="1811495"/>
            <a:ext cx="609014" cy="571187"/>
          </a:xfrm>
          <a:prstGeom prst="rect">
            <a:avLst/>
          </a:prstGeom>
        </p:spPr>
      </p:pic>
      <p:sp>
        <p:nvSpPr>
          <p:cNvPr id="7" name="Rectangle 6">
            <a:extLst>
              <a:ext uri="{FF2B5EF4-FFF2-40B4-BE49-F238E27FC236}">
                <a16:creationId xmlns:a16="http://schemas.microsoft.com/office/drawing/2014/main" id="{018FD80B-BB19-C137-90EC-526F4BDC2F31}"/>
              </a:ext>
            </a:extLst>
          </p:cNvPr>
          <p:cNvSpPr/>
          <p:nvPr/>
        </p:nvSpPr>
        <p:spPr>
          <a:xfrm>
            <a:off x="4025900" y="6464907"/>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773324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C43AA-57A8-F8E7-B087-88C44BC531C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CD83E2-B98C-976B-2D3B-FE3D7A7D01E1}"/>
              </a:ext>
            </a:extLst>
          </p:cNvPr>
          <p:cNvSpPr>
            <a:spLocks noGrp="1"/>
          </p:cNvSpPr>
          <p:nvPr>
            <p:ph sz="quarter" idx="13"/>
          </p:nvPr>
        </p:nvSpPr>
        <p:spPr>
          <a:xfrm>
            <a:off x="442913" y="2097089"/>
            <a:ext cx="5437187" cy="4293954"/>
          </a:xfrm>
        </p:spPr>
        <p:txBody>
          <a:bodyPr>
            <a:normAutofit fontScale="77500" lnSpcReduction="20000"/>
          </a:bodyPr>
          <a:lstStyle/>
          <a:p>
            <a:r>
              <a:rPr lang="en-US" sz="2100" b="1" dirty="0"/>
              <a:t>Daily oral (N=415)</a:t>
            </a:r>
          </a:p>
          <a:p>
            <a:pPr marL="285750" indent="-285750">
              <a:buFont typeface="Arial" panose="020B0604020202020204" pitchFamily="34" charset="0"/>
              <a:buChar char="•"/>
            </a:pPr>
            <a:r>
              <a:rPr lang="en-US" sz="2100" b="1" dirty="0">
                <a:solidFill>
                  <a:schemeClr val="tx2"/>
                </a:solidFill>
                <a:effectLst/>
              </a:rPr>
              <a:t>35% </a:t>
            </a:r>
            <a:r>
              <a:rPr lang="en-US" sz="2100" b="1" dirty="0">
                <a:solidFill>
                  <a:schemeClr val="tx2"/>
                </a:solidFill>
              </a:rPr>
              <a:t>U</a:t>
            </a:r>
            <a:r>
              <a:rPr lang="en-US" sz="2100" b="1" dirty="0">
                <a:solidFill>
                  <a:schemeClr val="tx2"/>
                </a:solidFill>
                <a:effectLst/>
              </a:rPr>
              <a:t>sing pills before LAI FDA-approval </a:t>
            </a:r>
          </a:p>
          <a:p>
            <a:pPr marL="285750" indent="-285750">
              <a:buFont typeface="Arial" panose="020B0604020202020204" pitchFamily="34" charset="0"/>
              <a:buChar char="•"/>
            </a:pPr>
            <a:r>
              <a:rPr lang="en-US" sz="2100" b="1" dirty="0">
                <a:solidFill>
                  <a:schemeClr val="tx2"/>
                </a:solidFill>
                <a:effectLst/>
              </a:rPr>
              <a:t>32% </a:t>
            </a:r>
            <a:r>
              <a:rPr lang="en-US" sz="2100" b="1" dirty="0">
                <a:solidFill>
                  <a:schemeClr val="tx2"/>
                </a:solidFill>
              </a:rPr>
              <a:t>H</a:t>
            </a:r>
            <a:r>
              <a:rPr lang="en-US" sz="2100" b="1" dirty="0">
                <a:solidFill>
                  <a:schemeClr val="tx2"/>
                </a:solidFill>
                <a:effectLst/>
              </a:rPr>
              <a:t>ealthcare provider recommendation </a:t>
            </a:r>
          </a:p>
          <a:p>
            <a:pPr marL="285750" indent="-285750">
              <a:buFont typeface="Arial" panose="020B0604020202020204" pitchFamily="34" charset="0"/>
              <a:buChar char="•"/>
            </a:pPr>
            <a:r>
              <a:rPr lang="en-US" sz="2100" b="1" dirty="0">
                <a:solidFill>
                  <a:schemeClr val="tx2"/>
                </a:solidFill>
                <a:effectLst/>
              </a:rPr>
              <a:t>31% </a:t>
            </a:r>
            <a:r>
              <a:rPr lang="en-US" sz="2100" b="1" dirty="0">
                <a:solidFill>
                  <a:schemeClr val="tx2"/>
                </a:solidFill>
              </a:rPr>
              <a:t>U</a:t>
            </a:r>
            <a:r>
              <a:rPr lang="en-US" sz="2100" b="1" dirty="0">
                <a:solidFill>
                  <a:schemeClr val="tx2"/>
                </a:solidFill>
                <a:effectLst/>
              </a:rPr>
              <a:t>naware of long-acting injection option</a:t>
            </a:r>
          </a:p>
          <a:p>
            <a:pPr marL="285750" indent="-285750">
              <a:buFont typeface="Arial" panose="020B0604020202020204" pitchFamily="34" charset="0"/>
              <a:buChar char="•"/>
            </a:pPr>
            <a:r>
              <a:rPr lang="en-US" sz="2100" dirty="0">
                <a:solidFill>
                  <a:schemeClr val="bg1">
                    <a:lumMod val="75000"/>
                  </a:schemeClr>
                </a:solidFill>
              </a:rPr>
              <a:t>24% </a:t>
            </a:r>
            <a:r>
              <a:rPr lang="en-US" sz="2100" dirty="0">
                <a:solidFill>
                  <a:schemeClr val="bg1">
                    <a:lumMod val="75000"/>
                  </a:schemeClr>
                </a:solidFill>
                <a:effectLst/>
              </a:rPr>
              <a:t>Oral PrEP seems to be simpler to start and continue to use than injectable PrEP</a:t>
            </a:r>
            <a:endParaRPr lang="en-US" sz="2100" dirty="0">
              <a:solidFill>
                <a:schemeClr val="bg1">
                  <a:lumMod val="75000"/>
                </a:schemeClr>
              </a:solidFill>
            </a:endParaRPr>
          </a:p>
          <a:p>
            <a:pPr marL="285750" indent="-285750">
              <a:buFont typeface="Arial" panose="020B0604020202020204" pitchFamily="34" charset="0"/>
              <a:buChar char="•"/>
            </a:pPr>
            <a:r>
              <a:rPr lang="en-US" sz="2100" dirty="0">
                <a:solidFill>
                  <a:schemeClr val="accent2"/>
                </a:solidFill>
              </a:rPr>
              <a:t>17% </a:t>
            </a:r>
            <a:r>
              <a:rPr lang="en-US" sz="2100" dirty="0">
                <a:solidFill>
                  <a:schemeClr val="accent2"/>
                </a:solidFill>
                <a:effectLst/>
              </a:rPr>
              <a:t>Dislike injections</a:t>
            </a:r>
            <a:endParaRPr lang="en-US" sz="2100" dirty="0">
              <a:solidFill>
                <a:schemeClr val="accent2"/>
              </a:solidFill>
            </a:endParaRPr>
          </a:p>
          <a:p>
            <a:pPr marL="285750" indent="-285750">
              <a:buFont typeface="Arial" panose="020B0604020202020204" pitchFamily="34" charset="0"/>
              <a:buChar char="•"/>
            </a:pPr>
            <a:r>
              <a:rPr lang="en-US" sz="2100" dirty="0">
                <a:solidFill>
                  <a:schemeClr val="bg1">
                    <a:lumMod val="75000"/>
                  </a:schemeClr>
                </a:solidFill>
              </a:rPr>
              <a:t>12% </a:t>
            </a:r>
            <a:r>
              <a:rPr lang="en-US" sz="2100" dirty="0">
                <a:solidFill>
                  <a:schemeClr val="bg1">
                    <a:lumMod val="75000"/>
                  </a:schemeClr>
                </a:solidFill>
                <a:effectLst/>
              </a:rPr>
              <a:t>Oral PrEP seemed more appropriate for level of risk</a:t>
            </a:r>
            <a:endParaRPr lang="en-US" sz="2100" dirty="0">
              <a:solidFill>
                <a:schemeClr val="bg1">
                  <a:lumMod val="75000"/>
                </a:schemeClr>
              </a:solidFill>
            </a:endParaRPr>
          </a:p>
          <a:p>
            <a:pPr marL="285750" indent="-285750">
              <a:buFont typeface="Arial" panose="020B0604020202020204" pitchFamily="34" charset="0"/>
              <a:buChar char="•"/>
            </a:pPr>
            <a:r>
              <a:rPr lang="en-US" sz="2100" dirty="0">
                <a:solidFill>
                  <a:schemeClr val="bg1">
                    <a:lumMod val="75000"/>
                  </a:schemeClr>
                </a:solidFill>
              </a:rPr>
              <a:t>7% </a:t>
            </a:r>
            <a:r>
              <a:rPr lang="en-US" sz="2100" dirty="0">
                <a:solidFill>
                  <a:schemeClr val="bg1">
                    <a:lumMod val="75000"/>
                  </a:schemeClr>
                </a:solidFill>
                <a:effectLst/>
              </a:rPr>
              <a:t>Feel more confident that pills will protect against HIV</a:t>
            </a:r>
          </a:p>
          <a:p>
            <a:pPr marL="285750" indent="-285750">
              <a:buFont typeface="Arial" panose="020B0604020202020204" pitchFamily="34" charset="0"/>
              <a:buChar char="•"/>
            </a:pPr>
            <a:r>
              <a:rPr lang="en-US" sz="2100" dirty="0">
                <a:solidFill>
                  <a:schemeClr val="bg1">
                    <a:lumMod val="75000"/>
                  </a:schemeClr>
                </a:solidFill>
                <a:effectLst/>
              </a:rPr>
              <a:t>5% Worry that effectiveness of the injection decreases over time </a:t>
            </a:r>
          </a:p>
          <a:p>
            <a:pPr marL="285750" indent="-285750">
              <a:buFont typeface="Arial" panose="020B0604020202020204" pitchFamily="34" charset="0"/>
              <a:buChar char="•"/>
            </a:pPr>
            <a:r>
              <a:rPr lang="en-US" sz="2100" dirty="0">
                <a:solidFill>
                  <a:schemeClr val="bg1">
                    <a:lumMod val="75000"/>
                  </a:schemeClr>
                </a:solidFill>
                <a:effectLst/>
              </a:rPr>
              <a:t>2% Concerned about injections in a location with gluteal (butt) implants or other augmentation</a:t>
            </a:r>
          </a:p>
          <a:p>
            <a:pPr marL="285750" indent="-285750">
              <a:buFont typeface="Arial" panose="020B0604020202020204" pitchFamily="34" charset="0"/>
              <a:buChar char="•"/>
            </a:pPr>
            <a:endParaRPr lang="en-US" dirty="0"/>
          </a:p>
        </p:txBody>
      </p:sp>
      <p:sp>
        <p:nvSpPr>
          <p:cNvPr id="3" name="Content Placeholder 2">
            <a:extLst>
              <a:ext uri="{FF2B5EF4-FFF2-40B4-BE49-F238E27FC236}">
                <a16:creationId xmlns:a16="http://schemas.microsoft.com/office/drawing/2014/main" id="{64B12985-CDCA-DFCB-443C-3C7FFA95B568}"/>
              </a:ext>
            </a:extLst>
          </p:cNvPr>
          <p:cNvSpPr>
            <a:spLocks noGrp="1"/>
          </p:cNvSpPr>
          <p:nvPr>
            <p:ph sz="quarter" idx="14"/>
          </p:nvPr>
        </p:nvSpPr>
        <p:spPr>
          <a:xfrm>
            <a:off x="6311903" y="2097091"/>
            <a:ext cx="5437188" cy="4293952"/>
          </a:xfrm>
        </p:spPr>
        <p:txBody>
          <a:bodyPr>
            <a:normAutofit/>
          </a:bodyPr>
          <a:lstStyle/>
          <a:p>
            <a:r>
              <a:rPr lang="en-US" sz="1600" b="1" dirty="0"/>
              <a:t>Long-acting injection (N=24)</a:t>
            </a:r>
          </a:p>
          <a:p>
            <a:pPr marL="342900" indent="-342900">
              <a:buFont typeface="Arial" panose="020B0604020202020204" pitchFamily="34" charset="0"/>
              <a:buChar char="•"/>
            </a:pPr>
            <a:r>
              <a:rPr lang="en-US" sz="1600" b="1" dirty="0">
                <a:solidFill>
                  <a:schemeClr val="tx2"/>
                </a:solidFill>
                <a:effectLst/>
              </a:rPr>
              <a:t>79% Prefer frequency of injections every 2 months over daily pills</a:t>
            </a:r>
          </a:p>
          <a:p>
            <a:pPr marL="342900" indent="-342900">
              <a:buFont typeface="Arial" panose="020B0604020202020204" pitchFamily="34" charset="0"/>
              <a:buChar char="•"/>
            </a:pPr>
            <a:r>
              <a:rPr lang="en-US" sz="1600" b="1" dirty="0">
                <a:solidFill>
                  <a:schemeClr val="tx2"/>
                </a:solidFill>
                <a:effectLst/>
              </a:rPr>
              <a:t>38% Dislike pills </a:t>
            </a:r>
          </a:p>
          <a:p>
            <a:pPr marL="342900" indent="-342900">
              <a:buFont typeface="Arial" panose="020B0604020202020204" pitchFamily="34" charset="0"/>
              <a:buChar char="•"/>
            </a:pPr>
            <a:r>
              <a:rPr lang="en-US" sz="1600" b="1" dirty="0">
                <a:solidFill>
                  <a:schemeClr val="tx2"/>
                </a:solidFill>
                <a:effectLst/>
              </a:rPr>
              <a:t>21% </a:t>
            </a:r>
            <a:r>
              <a:rPr lang="en-US" sz="1600" b="1" dirty="0">
                <a:solidFill>
                  <a:schemeClr val="tx2"/>
                </a:solidFill>
              </a:rPr>
              <a:t>H</a:t>
            </a:r>
            <a:r>
              <a:rPr lang="en-US" sz="1600" b="1" dirty="0">
                <a:solidFill>
                  <a:schemeClr val="tx2"/>
                </a:solidFill>
                <a:effectLst/>
              </a:rPr>
              <a:t>ealthcare provider recommendation </a:t>
            </a:r>
          </a:p>
          <a:p>
            <a:pPr marL="342900" indent="-342900">
              <a:buFont typeface="Arial" panose="020B0604020202020204" pitchFamily="34" charset="0"/>
              <a:buChar char="•"/>
            </a:pPr>
            <a:r>
              <a:rPr lang="en-US" sz="1600" dirty="0">
                <a:solidFill>
                  <a:schemeClr val="bg1">
                    <a:lumMod val="75000"/>
                  </a:schemeClr>
                </a:solidFill>
                <a:effectLst/>
              </a:rPr>
              <a:t>17% Feel more confident that </a:t>
            </a:r>
            <a:r>
              <a:rPr lang="en-US" sz="1600" dirty="0">
                <a:solidFill>
                  <a:schemeClr val="bg1">
                    <a:lumMod val="75000"/>
                  </a:schemeClr>
                </a:solidFill>
              </a:rPr>
              <a:t>injection</a:t>
            </a:r>
            <a:r>
              <a:rPr lang="en-US" sz="1600" dirty="0">
                <a:solidFill>
                  <a:schemeClr val="bg1">
                    <a:lumMod val="75000"/>
                  </a:schemeClr>
                </a:solidFill>
                <a:effectLst/>
              </a:rPr>
              <a:t>s will protect against HIV</a:t>
            </a:r>
          </a:p>
          <a:p>
            <a:pPr marL="342900" indent="-342900">
              <a:buFont typeface="Arial" panose="020B0604020202020204" pitchFamily="34" charset="0"/>
              <a:buChar char="•"/>
            </a:pPr>
            <a:r>
              <a:rPr lang="en-US" sz="1600" dirty="0">
                <a:solidFill>
                  <a:schemeClr val="bg1">
                    <a:lumMod val="75000"/>
                  </a:schemeClr>
                </a:solidFill>
                <a:effectLst/>
              </a:rPr>
              <a:t>13% Injectable PrEP seemed more appropriate for level of risk</a:t>
            </a:r>
            <a:endParaRPr lang="en-US" sz="1600" dirty="0">
              <a:solidFill>
                <a:schemeClr val="bg1">
                  <a:lumMod val="75000"/>
                </a:schemeClr>
              </a:solidFill>
            </a:endParaRPr>
          </a:p>
          <a:p>
            <a:pPr marL="342900" indent="-342900">
              <a:buFont typeface="Arial" panose="020B0604020202020204" pitchFamily="34" charset="0"/>
              <a:buChar char="•"/>
            </a:pPr>
            <a:endParaRPr lang="en-US" sz="1600" dirty="0">
              <a:solidFill>
                <a:srgbClr val="1E2328"/>
              </a:solidFill>
              <a:effectLst/>
            </a:endParaRPr>
          </a:p>
          <a:p>
            <a:pPr marL="342900" indent="-342900">
              <a:buFont typeface="Arial" panose="020B0604020202020204" pitchFamily="34" charset="0"/>
              <a:buChar char="•"/>
            </a:pPr>
            <a:endParaRPr lang="en-US" sz="1600" dirty="0"/>
          </a:p>
        </p:txBody>
      </p:sp>
      <p:sp>
        <p:nvSpPr>
          <p:cNvPr id="4" name="Title 3">
            <a:extLst>
              <a:ext uri="{FF2B5EF4-FFF2-40B4-BE49-F238E27FC236}">
                <a16:creationId xmlns:a16="http://schemas.microsoft.com/office/drawing/2014/main" id="{5A9596E1-3E38-9ABF-2855-6FC9DB999A72}"/>
              </a:ext>
            </a:extLst>
          </p:cNvPr>
          <p:cNvSpPr>
            <a:spLocks noGrp="1"/>
          </p:cNvSpPr>
          <p:nvPr>
            <p:ph type="title"/>
          </p:nvPr>
        </p:nvSpPr>
        <p:spPr>
          <a:xfrm>
            <a:off x="2495553" y="346307"/>
            <a:ext cx="7632700" cy="1223964"/>
          </a:xfrm>
        </p:spPr>
        <p:txBody>
          <a:bodyPr/>
          <a:lstStyle/>
          <a:p>
            <a:r>
              <a:rPr lang="en-US" dirty="0"/>
              <a:t>Reasons for PrEP method choice</a:t>
            </a:r>
          </a:p>
        </p:txBody>
      </p:sp>
      <p:pic>
        <p:nvPicPr>
          <p:cNvPr id="5" name="Picture 4" descr="A black background with a black square&#10;&#10;AI-generated content may be incorrect.">
            <a:extLst>
              <a:ext uri="{FF2B5EF4-FFF2-40B4-BE49-F238E27FC236}">
                <a16:creationId xmlns:a16="http://schemas.microsoft.com/office/drawing/2014/main" id="{A0F0EC1D-9445-B5A9-6232-783C449D0935}"/>
              </a:ext>
            </a:extLst>
          </p:cNvPr>
          <p:cNvPicPr>
            <a:picLocks noChangeAspect="1"/>
          </p:cNvPicPr>
          <p:nvPr/>
        </p:nvPicPr>
        <p:blipFill>
          <a:blip r:embed="rId3"/>
          <a:stretch>
            <a:fillRect/>
          </a:stretch>
        </p:blipFill>
        <p:spPr>
          <a:xfrm>
            <a:off x="2567587" y="1267431"/>
            <a:ext cx="889048" cy="82965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8DF08802-F47E-B487-E139-460338DF6735}"/>
              </a:ext>
            </a:extLst>
          </p:cNvPr>
          <p:cNvPicPr>
            <a:picLocks noChangeAspect="1"/>
          </p:cNvPicPr>
          <p:nvPr/>
        </p:nvPicPr>
        <p:blipFill>
          <a:blip r:embed="rId4"/>
          <a:stretch>
            <a:fillRect/>
          </a:stretch>
        </p:blipFill>
        <p:spPr>
          <a:xfrm>
            <a:off x="8141447" y="1153357"/>
            <a:ext cx="889048" cy="833828"/>
          </a:xfrm>
          <a:prstGeom prst="rect">
            <a:avLst/>
          </a:prstGeom>
        </p:spPr>
      </p:pic>
      <p:sp>
        <p:nvSpPr>
          <p:cNvPr id="7" name="Rectangle 6">
            <a:extLst>
              <a:ext uri="{FF2B5EF4-FFF2-40B4-BE49-F238E27FC236}">
                <a16:creationId xmlns:a16="http://schemas.microsoft.com/office/drawing/2014/main" id="{34895283-9349-4E34-D776-ED754E6C1F63}"/>
              </a:ext>
            </a:extLst>
          </p:cNvPr>
          <p:cNvSpPr/>
          <p:nvPr/>
        </p:nvSpPr>
        <p:spPr>
          <a:xfrm>
            <a:off x="4025900" y="6391043"/>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3184805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96153-3BCA-FEEC-C5DC-437627BD473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645CDF-1FF3-90A1-70AB-30E34B708DC9}"/>
              </a:ext>
            </a:extLst>
          </p:cNvPr>
          <p:cNvSpPr>
            <a:spLocks noGrp="1"/>
          </p:cNvSpPr>
          <p:nvPr>
            <p:ph sz="quarter" idx="13"/>
          </p:nvPr>
        </p:nvSpPr>
        <p:spPr/>
        <p:txBody>
          <a:bodyPr>
            <a:normAutofit fontScale="77500" lnSpcReduction="20000"/>
          </a:bodyPr>
          <a:lstStyle/>
          <a:p>
            <a:r>
              <a:rPr lang="en-US" sz="2100" b="1" dirty="0"/>
              <a:t>Daily oral (N=415)</a:t>
            </a:r>
          </a:p>
          <a:p>
            <a:pPr marL="285750" indent="-285750">
              <a:buFont typeface="Arial" panose="020B0604020202020204" pitchFamily="34" charset="0"/>
              <a:buChar char="•"/>
            </a:pPr>
            <a:r>
              <a:rPr lang="en-US" sz="2100" dirty="0">
                <a:solidFill>
                  <a:schemeClr val="bg1">
                    <a:lumMod val="75000"/>
                  </a:schemeClr>
                </a:solidFill>
                <a:effectLst/>
              </a:rPr>
              <a:t>35% </a:t>
            </a:r>
            <a:r>
              <a:rPr lang="en-US" sz="2100" dirty="0">
                <a:solidFill>
                  <a:schemeClr val="bg1">
                    <a:lumMod val="75000"/>
                  </a:schemeClr>
                </a:solidFill>
              </a:rPr>
              <a:t>U</a:t>
            </a:r>
            <a:r>
              <a:rPr lang="en-US" sz="2100" dirty="0">
                <a:solidFill>
                  <a:schemeClr val="bg1">
                    <a:lumMod val="75000"/>
                  </a:schemeClr>
                </a:solidFill>
                <a:effectLst/>
              </a:rPr>
              <a:t>sing pills before LAI FDA-approval </a:t>
            </a:r>
          </a:p>
          <a:p>
            <a:pPr marL="285750" indent="-285750">
              <a:buFont typeface="Arial" panose="020B0604020202020204" pitchFamily="34" charset="0"/>
              <a:buChar char="•"/>
            </a:pPr>
            <a:r>
              <a:rPr lang="en-US" sz="2100" dirty="0">
                <a:solidFill>
                  <a:schemeClr val="bg1">
                    <a:lumMod val="75000"/>
                  </a:schemeClr>
                </a:solidFill>
                <a:effectLst/>
              </a:rPr>
              <a:t>32% </a:t>
            </a:r>
            <a:r>
              <a:rPr lang="en-US" sz="2100" dirty="0">
                <a:solidFill>
                  <a:schemeClr val="bg1">
                    <a:lumMod val="75000"/>
                  </a:schemeClr>
                </a:solidFill>
              </a:rPr>
              <a:t>H</a:t>
            </a:r>
            <a:r>
              <a:rPr lang="en-US" sz="2100" dirty="0">
                <a:solidFill>
                  <a:schemeClr val="bg1">
                    <a:lumMod val="75000"/>
                  </a:schemeClr>
                </a:solidFill>
                <a:effectLst/>
              </a:rPr>
              <a:t>ealthcare provider recommendation </a:t>
            </a:r>
          </a:p>
          <a:p>
            <a:pPr marL="285750" indent="-285750">
              <a:buFont typeface="Arial" panose="020B0604020202020204" pitchFamily="34" charset="0"/>
              <a:buChar char="•"/>
            </a:pPr>
            <a:r>
              <a:rPr lang="en-US" sz="2100" dirty="0">
                <a:solidFill>
                  <a:schemeClr val="bg1">
                    <a:lumMod val="75000"/>
                  </a:schemeClr>
                </a:solidFill>
                <a:effectLst/>
              </a:rPr>
              <a:t>31% </a:t>
            </a:r>
            <a:r>
              <a:rPr lang="en-US" sz="2100" dirty="0">
                <a:solidFill>
                  <a:schemeClr val="bg1">
                    <a:lumMod val="75000"/>
                  </a:schemeClr>
                </a:solidFill>
              </a:rPr>
              <a:t>U</a:t>
            </a:r>
            <a:r>
              <a:rPr lang="en-US" sz="2100" dirty="0">
                <a:solidFill>
                  <a:schemeClr val="bg1">
                    <a:lumMod val="75000"/>
                  </a:schemeClr>
                </a:solidFill>
                <a:effectLst/>
              </a:rPr>
              <a:t>naware of long-acting injection option</a:t>
            </a:r>
          </a:p>
          <a:p>
            <a:pPr marL="285750" indent="-285750">
              <a:buFont typeface="Arial" panose="020B0604020202020204" pitchFamily="34" charset="0"/>
              <a:buChar char="•"/>
            </a:pPr>
            <a:r>
              <a:rPr lang="en-US" sz="2100" b="1" dirty="0">
                <a:solidFill>
                  <a:schemeClr val="tx2"/>
                </a:solidFill>
              </a:rPr>
              <a:t>24% </a:t>
            </a:r>
            <a:r>
              <a:rPr lang="en-US" sz="2100" b="1" dirty="0">
                <a:solidFill>
                  <a:schemeClr val="tx2"/>
                </a:solidFill>
                <a:effectLst/>
              </a:rPr>
              <a:t>Oral PrEP seems simpler to start and continue than injectable PrEP</a:t>
            </a:r>
            <a:endParaRPr lang="en-US" sz="2100" b="1" dirty="0">
              <a:solidFill>
                <a:schemeClr val="tx2"/>
              </a:solidFill>
            </a:endParaRPr>
          </a:p>
          <a:p>
            <a:pPr marL="285750" indent="-285750">
              <a:buFont typeface="Arial" panose="020B0604020202020204" pitchFamily="34" charset="0"/>
              <a:buChar char="•"/>
            </a:pPr>
            <a:r>
              <a:rPr lang="en-US" sz="2100" dirty="0">
                <a:solidFill>
                  <a:schemeClr val="bg1">
                    <a:lumMod val="75000"/>
                  </a:schemeClr>
                </a:solidFill>
              </a:rPr>
              <a:t>17% </a:t>
            </a:r>
            <a:r>
              <a:rPr lang="en-US" sz="2100" dirty="0">
                <a:solidFill>
                  <a:schemeClr val="bg1">
                    <a:lumMod val="75000"/>
                  </a:schemeClr>
                </a:solidFill>
                <a:effectLst/>
              </a:rPr>
              <a:t>Dislike injections</a:t>
            </a:r>
            <a:endParaRPr lang="en-US" sz="2100" dirty="0">
              <a:solidFill>
                <a:schemeClr val="bg1">
                  <a:lumMod val="75000"/>
                </a:schemeClr>
              </a:solidFill>
            </a:endParaRPr>
          </a:p>
          <a:p>
            <a:pPr marL="285750" indent="-285750">
              <a:buFont typeface="Arial" panose="020B0604020202020204" pitchFamily="34" charset="0"/>
              <a:buChar char="•"/>
            </a:pPr>
            <a:r>
              <a:rPr lang="en-US" sz="2100" b="1" dirty="0">
                <a:solidFill>
                  <a:schemeClr val="tx2"/>
                </a:solidFill>
              </a:rPr>
              <a:t>12% </a:t>
            </a:r>
            <a:r>
              <a:rPr lang="en-US" sz="2100" b="1" dirty="0">
                <a:solidFill>
                  <a:schemeClr val="tx2"/>
                </a:solidFill>
                <a:effectLst/>
              </a:rPr>
              <a:t>Oral PrEP seems more appropriate for level of HIV risk</a:t>
            </a:r>
            <a:endParaRPr lang="en-US" sz="2100" b="1" dirty="0">
              <a:solidFill>
                <a:schemeClr val="tx2"/>
              </a:solidFill>
            </a:endParaRPr>
          </a:p>
          <a:p>
            <a:pPr marL="285750" indent="-285750">
              <a:buFont typeface="Arial" panose="020B0604020202020204" pitchFamily="34" charset="0"/>
              <a:buChar char="•"/>
            </a:pPr>
            <a:r>
              <a:rPr lang="en-US" sz="2100" b="1" dirty="0">
                <a:solidFill>
                  <a:schemeClr val="tx2"/>
                </a:solidFill>
              </a:rPr>
              <a:t>7% </a:t>
            </a:r>
            <a:r>
              <a:rPr lang="en-US" sz="2100" b="1" dirty="0">
                <a:solidFill>
                  <a:schemeClr val="tx2"/>
                </a:solidFill>
                <a:effectLst/>
              </a:rPr>
              <a:t>Feel more confident that pills will protect against HIV</a:t>
            </a:r>
          </a:p>
          <a:p>
            <a:pPr marL="285750" indent="-285750">
              <a:buFont typeface="Arial" panose="020B0604020202020204" pitchFamily="34" charset="0"/>
              <a:buChar char="•"/>
            </a:pPr>
            <a:r>
              <a:rPr lang="en-US" sz="2100" b="1" dirty="0">
                <a:solidFill>
                  <a:schemeClr val="tx2"/>
                </a:solidFill>
                <a:effectLst/>
              </a:rPr>
              <a:t>5% Worry that effectiveness of the injection decreases over time </a:t>
            </a:r>
          </a:p>
          <a:p>
            <a:pPr marL="285750" indent="-285750">
              <a:buFont typeface="Arial" panose="020B0604020202020204" pitchFamily="34" charset="0"/>
              <a:buChar char="•"/>
            </a:pPr>
            <a:r>
              <a:rPr lang="en-US" sz="2100" b="1" dirty="0">
                <a:solidFill>
                  <a:schemeClr val="tx2"/>
                </a:solidFill>
                <a:effectLst/>
              </a:rPr>
              <a:t>2% Concerned about injections in a location with gluteal implants or other augmentation</a:t>
            </a:r>
          </a:p>
          <a:p>
            <a:pPr marL="285750" indent="-285750">
              <a:buFont typeface="Arial" panose="020B0604020202020204" pitchFamily="34" charset="0"/>
              <a:buChar char="•"/>
            </a:pPr>
            <a:endParaRPr lang="en-US" dirty="0"/>
          </a:p>
        </p:txBody>
      </p:sp>
      <p:sp>
        <p:nvSpPr>
          <p:cNvPr id="3" name="Content Placeholder 2">
            <a:extLst>
              <a:ext uri="{FF2B5EF4-FFF2-40B4-BE49-F238E27FC236}">
                <a16:creationId xmlns:a16="http://schemas.microsoft.com/office/drawing/2014/main" id="{92301340-A37D-D382-C729-57716960D25D}"/>
              </a:ext>
            </a:extLst>
          </p:cNvPr>
          <p:cNvSpPr>
            <a:spLocks noGrp="1"/>
          </p:cNvSpPr>
          <p:nvPr>
            <p:ph sz="quarter" idx="14"/>
          </p:nvPr>
        </p:nvSpPr>
        <p:spPr/>
        <p:txBody>
          <a:bodyPr>
            <a:normAutofit/>
          </a:bodyPr>
          <a:lstStyle/>
          <a:p>
            <a:r>
              <a:rPr lang="en-US" sz="1600" b="1" dirty="0"/>
              <a:t>Long-acting injection (N=24)</a:t>
            </a:r>
          </a:p>
          <a:p>
            <a:pPr marL="342900" indent="-342900">
              <a:buFont typeface="Arial" panose="020B0604020202020204" pitchFamily="34" charset="0"/>
              <a:buChar char="•"/>
            </a:pPr>
            <a:r>
              <a:rPr lang="en-US" sz="1600" dirty="0">
                <a:solidFill>
                  <a:schemeClr val="bg1">
                    <a:lumMod val="75000"/>
                  </a:schemeClr>
                </a:solidFill>
                <a:effectLst/>
              </a:rPr>
              <a:t>79% Prefer frequency of injections every 2 months over daily pills</a:t>
            </a:r>
          </a:p>
          <a:p>
            <a:pPr marL="342900" indent="-342900">
              <a:buFont typeface="Arial" panose="020B0604020202020204" pitchFamily="34" charset="0"/>
              <a:buChar char="•"/>
            </a:pPr>
            <a:r>
              <a:rPr lang="en-US" sz="1600" dirty="0">
                <a:solidFill>
                  <a:schemeClr val="bg1">
                    <a:lumMod val="75000"/>
                  </a:schemeClr>
                </a:solidFill>
                <a:effectLst/>
              </a:rPr>
              <a:t>38% Dislike pills </a:t>
            </a:r>
          </a:p>
          <a:p>
            <a:pPr marL="342900" indent="-342900">
              <a:buFont typeface="Arial" panose="020B0604020202020204" pitchFamily="34" charset="0"/>
              <a:buChar char="•"/>
            </a:pPr>
            <a:r>
              <a:rPr lang="en-US" sz="1600" dirty="0">
                <a:solidFill>
                  <a:schemeClr val="bg1">
                    <a:lumMod val="75000"/>
                  </a:schemeClr>
                </a:solidFill>
                <a:effectLst/>
              </a:rPr>
              <a:t>21% </a:t>
            </a:r>
            <a:r>
              <a:rPr lang="en-US" sz="1600" dirty="0">
                <a:solidFill>
                  <a:schemeClr val="bg1">
                    <a:lumMod val="75000"/>
                  </a:schemeClr>
                </a:solidFill>
              </a:rPr>
              <a:t>H</a:t>
            </a:r>
            <a:r>
              <a:rPr lang="en-US" sz="1600" dirty="0">
                <a:solidFill>
                  <a:schemeClr val="bg1">
                    <a:lumMod val="75000"/>
                  </a:schemeClr>
                </a:solidFill>
                <a:effectLst/>
              </a:rPr>
              <a:t>ealthcare provider recommendation </a:t>
            </a:r>
          </a:p>
          <a:p>
            <a:pPr marL="342900" indent="-342900">
              <a:buFont typeface="Arial" panose="020B0604020202020204" pitchFamily="34" charset="0"/>
              <a:buChar char="•"/>
            </a:pPr>
            <a:r>
              <a:rPr lang="en-US" sz="1600" b="1" dirty="0">
                <a:solidFill>
                  <a:schemeClr val="tx2"/>
                </a:solidFill>
                <a:effectLst/>
              </a:rPr>
              <a:t>17% Feel more confident that </a:t>
            </a:r>
            <a:r>
              <a:rPr lang="en-US" sz="1600" b="1" dirty="0">
                <a:solidFill>
                  <a:schemeClr val="tx2"/>
                </a:solidFill>
              </a:rPr>
              <a:t>injection</a:t>
            </a:r>
            <a:r>
              <a:rPr lang="en-US" sz="1600" b="1" dirty="0">
                <a:solidFill>
                  <a:schemeClr val="tx2"/>
                </a:solidFill>
                <a:effectLst/>
              </a:rPr>
              <a:t>s will protect against HIV</a:t>
            </a:r>
          </a:p>
          <a:p>
            <a:pPr marL="342900" indent="-342900">
              <a:buFont typeface="Arial" panose="020B0604020202020204" pitchFamily="34" charset="0"/>
              <a:buChar char="•"/>
            </a:pPr>
            <a:r>
              <a:rPr lang="en-US" sz="1600" b="1" dirty="0">
                <a:solidFill>
                  <a:schemeClr val="tx2"/>
                </a:solidFill>
                <a:effectLst/>
              </a:rPr>
              <a:t>13% Injectable PrEP seemed more appropriate for level of HIV risk</a:t>
            </a:r>
            <a:endParaRPr lang="en-US" sz="1600" b="1" dirty="0">
              <a:solidFill>
                <a:schemeClr val="tx2"/>
              </a:solidFill>
            </a:endParaRPr>
          </a:p>
          <a:p>
            <a:pPr marL="342900" indent="-342900">
              <a:buFont typeface="Arial" panose="020B0604020202020204" pitchFamily="34" charset="0"/>
              <a:buChar char="•"/>
            </a:pPr>
            <a:endParaRPr lang="en-US" sz="1600" dirty="0">
              <a:solidFill>
                <a:srgbClr val="1E2328"/>
              </a:solidFill>
              <a:effectLst/>
            </a:endParaRPr>
          </a:p>
          <a:p>
            <a:pPr marL="342900" indent="-342900">
              <a:buFont typeface="Arial" panose="020B0604020202020204" pitchFamily="34" charset="0"/>
              <a:buChar char="•"/>
            </a:pPr>
            <a:endParaRPr lang="en-US" sz="1600" dirty="0"/>
          </a:p>
        </p:txBody>
      </p:sp>
      <p:sp>
        <p:nvSpPr>
          <p:cNvPr id="4" name="Title 3">
            <a:extLst>
              <a:ext uri="{FF2B5EF4-FFF2-40B4-BE49-F238E27FC236}">
                <a16:creationId xmlns:a16="http://schemas.microsoft.com/office/drawing/2014/main" id="{7D4862CD-921D-A56E-DAE8-1F4D85739CD0}"/>
              </a:ext>
            </a:extLst>
          </p:cNvPr>
          <p:cNvSpPr>
            <a:spLocks noGrp="1"/>
          </p:cNvSpPr>
          <p:nvPr>
            <p:ph type="title"/>
          </p:nvPr>
        </p:nvSpPr>
        <p:spPr>
          <a:xfrm>
            <a:off x="2495553" y="346307"/>
            <a:ext cx="7632700" cy="1223964"/>
          </a:xfrm>
        </p:spPr>
        <p:txBody>
          <a:bodyPr/>
          <a:lstStyle/>
          <a:p>
            <a:r>
              <a:rPr lang="en-US" dirty="0"/>
              <a:t>Reasons for PrEP method choice</a:t>
            </a:r>
          </a:p>
        </p:txBody>
      </p:sp>
      <p:pic>
        <p:nvPicPr>
          <p:cNvPr id="5" name="Picture 4" descr="A black background with a black square&#10;&#10;AI-generated content may be incorrect.">
            <a:extLst>
              <a:ext uri="{FF2B5EF4-FFF2-40B4-BE49-F238E27FC236}">
                <a16:creationId xmlns:a16="http://schemas.microsoft.com/office/drawing/2014/main" id="{272C06B8-2F06-4B58-64D1-EBB956015CE1}"/>
              </a:ext>
            </a:extLst>
          </p:cNvPr>
          <p:cNvPicPr>
            <a:picLocks noChangeAspect="1"/>
          </p:cNvPicPr>
          <p:nvPr/>
        </p:nvPicPr>
        <p:blipFill>
          <a:blip r:embed="rId3"/>
          <a:stretch>
            <a:fillRect/>
          </a:stretch>
        </p:blipFill>
        <p:spPr>
          <a:xfrm>
            <a:off x="2567587" y="1267431"/>
            <a:ext cx="889048" cy="82965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CC9E182C-B323-311F-2FAE-D0BCD3812BE1}"/>
              </a:ext>
            </a:extLst>
          </p:cNvPr>
          <p:cNvPicPr>
            <a:picLocks noChangeAspect="1"/>
          </p:cNvPicPr>
          <p:nvPr/>
        </p:nvPicPr>
        <p:blipFill>
          <a:blip r:embed="rId4"/>
          <a:stretch>
            <a:fillRect/>
          </a:stretch>
        </p:blipFill>
        <p:spPr>
          <a:xfrm>
            <a:off x="8141447" y="1153357"/>
            <a:ext cx="889048" cy="833828"/>
          </a:xfrm>
          <a:prstGeom prst="rect">
            <a:avLst/>
          </a:prstGeom>
        </p:spPr>
      </p:pic>
      <p:sp>
        <p:nvSpPr>
          <p:cNvPr id="7" name="Rectangle 6">
            <a:extLst>
              <a:ext uri="{FF2B5EF4-FFF2-40B4-BE49-F238E27FC236}">
                <a16:creationId xmlns:a16="http://schemas.microsoft.com/office/drawing/2014/main" id="{BCC815F8-C93A-2F91-51B9-3364ED83DE94}"/>
              </a:ext>
            </a:extLst>
          </p:cNvPr>
          <p:cNvSpPr/>
          <p:nvPr/>
        </p:nvSpPr>
        <p:spPr>
          <a:xfrm>
            <a:off x="4013200" y="6391043"/>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661063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79E6-983F-6E8D-2CBF-1A5F71773C9B}"/>
              </a:ext>
            </a:extLst>
          </p:cNvPr>
          <p:cNvSpPr>
            <a:spLocks noGrp="1"/>
          </p:cNvSpPr>
          <p:nvPr>
            <p:ph type="title"/>
          </p:nvPr>
        </p:nvSpPr>
        <p:spPr/>
        <p:txBody>
          <a:bodyPr/>
          <a:lstStyle/>
          <a:p>
            <a:r>
              <a:rPr lang="en-US" dirty="0"/>
              <a:t>Thank you to the trans women who have generously shared their time, experiences, and bodies for the purposes of this research, and the advancement of science.</a:t>
            </a:r>
          </a:p>
        </p:txBody>
      </p:sp>
      <p:sp>
        <p:nvSpPr>
          <p:cNvPr id="3" name="Text Placeholder 2">
            <a:extLst>
              <a:ext uri="{FF2B5EF4-FFF2-40B4-BE49-F238E27FC236}">
                <a16:creationId xmlns:a16="http://schemas.microsoft.com/office/drawing/2014/main" id="{97A2EDFD-3A0C-0ECA-C156-3071126B9FF2}"/>
              </a:ext>
            </a:extLst>
          </p:cNvPr>
          <p:cNvSpPr>
            <a:spLocks noGrp="1"/>
          </p:cNvSpPr>
          <p:nvPr>
            <p:ph type="body" sz="quarter" idx="10"/>
          </p:nvPr>
        </p:nvSpPr>
        <p:spPr/>
        <p:txBody>
          <a:bodyPr>
            <a:normAutofit lnSpcReduction="10000"/>
          </a:bodyPr>
          <a:lstStyle/>
          <a:p>
            <a:r>
              <a:rPr lang="en-US" dirty="0"/>
              <a:t>And to the many trans and gender diverse colleagues, collaborators, advocates, and community members who continue to put themselves forward, despite the risks, to continue this critical work.</a:t>
            </a:r>
          </a:p>
        </p:txBody>
      </p:sp>
    </p:spTree>
    <p:extLst>
      <p:ext uri="{BB962C8B-B14F-4D97-AF65-F5344CB8AC3E}">
        <p14:creationId xmlns:p14="http://schemas.microsoft.com/office/powerpoint/2010/main" val="1957070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0C0D9B-1A5F-89C1-E8D6-5FF00DAD7917}"/>
              </a:ext>
            </a:extLst>
          </p:cNvPr>
          <p:cNvSpPr>
            <a:spLocks noGrp="1"/>
          </p:cNvSpPr>
          <p:nvPr>
            <p:ph sz="quarter" idx="13"/>
          </p:nvPr>
        </p:nvSpPr>
        <p:spPr/>
        <p:txBody>
          <a:bodyPr>
            <a:normAutofit fontScale="85000" lnSpcReduction="10000"/>
          </a:bodyPr>
          <a:lstStyle/>
          <a:p>
            <a:r>
              <a:rPr lang="en-US" b="1" dirty="0"/>
              <a:t>Black trans women </a:t>
            </a:r>
            <a:r>
              <a:rPr lang="en-US" dirty="0"/>
              <a:t>who chose </a:t>
            </a:r>
            <a:r>
              <a:rPr lang="en-US" b="1" dirty="0"/>
              <a:t>oral PrEP</a:t>
            </a:r>
            <a:r>
              <a:rPr lang="en-US" dirty="0"/>
              <a:t>:</a:t>
            </a:r>
          </a:p>
          <a:p>
            <a:pPr marL="342900" indent="-342900">
              <a:buFont typeface="Arial" panose="020B0604020202020204" pitchFamily="34" charset="0"/>
              <a:buChar char="•"/>
            </a:pPr>
            <a:r>
              <a:rPr lang="en-US" dirty="0"/>
              <a:t>More commonly cited concern that effectiveness of LAI PrEP would decrease over time (10% compared to 4%; p=0.044)</a:t>
            </a:r>
          </a:p>
          <a:p>
            <a:pPr marL="342900" indent="-342900">
              <a:buFont typeface="Arial" panose="020B0604020202020204" pitchFamily="34" charset="0"/>
              <a:buChar char="•"/>
            </a:pPr>
            <a:r>
              <a:rPr lang="en-US" dirty="0"/>
              <a:t>Less commonly reported healthcare provider recommendation (19% compared to 35%; p=0.011)</a:t>
            </a:r>
          </a:p>
          <a:p>
            <a:r>
              <a:rPr lang="en-US" b="1" dirty="0"/>
              <a:t>Black trans women </a:t>
            </a:r>
            <a:r>
              <a:rPr lang="en-US" dirty="0"/>
              <a:t>who chose </a:t>
            </a:r>
            <a:r>
              <a:rPr lang="en-US" b="1" dirty="0"/>
              <a:t>LAI PrEP </a:t>
            </a:r>
            <a:r>
              <a:rPr lang="en-US" dirty="0"/>
              <a:t>more commonly reported:</a:t>
            </a:r>
          </a:p>
          <a:p>
            <a:pPr marL="342900" indent="-342900">
              <a:buFont typeface="Arial" panose="020B0604020202020204" pitchFamily="34" charset="0"/>
              <a:buChar char="•"/>
            </a:pPr>
            <a:r>
              <a:rPr lang="en-US" dirty="0"/>
              <a:t>Feeling more confident that injections will protect against HIV (50% compared to 6%; p=0.011)</a:t>
            </a:r>
          </a:p>
          <a:p>
            <a:pPr marL="342900" indent="-342900">
              <a:buFont typeface="Arial" panose="020B0604020202020204" pitchFamily="34" charset="0"/>
              <a:buChar char="•"/>
            </a:pPr>
            <a:r>
              <a:rPr lang="en-US" dirty="0"/>
              <a:t>LAI PrEP seemed more appropriate for level of risk (50% compared to 0%; p=0.010)</a:t>
            </a:r>
          </a:p>
          <a:p>
            <a:endParaRPr lang="en-US" dirty="0"/>
          </a:p>
        </p:txBody>
      </p:sp>
      <p:sp>
        <p:nvSpPr>
          <p:cNvPr id="3" name="Content Placeholder 2">
            <a:extLst>
              <a:ext uri="{FF2B5EF4-FFF2-40B4-BE49-F238E27FC236}">
                <a16:creationId xmlns:a16="http://schemas.microsoft.com/office/drawing/2014/main" id="{3DD3DD15-B639-68A7-67CB-EB714569E4DA}"/>
              </a:ext>
            </a:extLst>
          </p:cNvPr>
          <p:cNvSpPr>
            <a:spLocks noGrp="1"/>
          </p:cNvSpPr>
          <p:nvPr>
            <p:ph sz="quarter" idx="14"/>
          </p:nvPr>
        </p:nvSpPr>
        <p:spPr/>
        <p:txBody>
          <a:bodyPr>
            <a:normAutofit fontScale="85000" lnSpcReduction="10000"/>
          </a:bodyPr>
          <a:lstStyle/>
          <a:p>
            <a:r>
              <a:rPr lang="en-US" b="1" dirty="0"/>
              <a:t>Latina trans women </a:t>
            </a:r>
            <a:r>
              <a:rPr lang="en-US" dirty="0"/>
              <a:t>who chose </a:t>
            </a:r>
            <a:r>
              <a:rPr lang="en-US" b="1" dirty="0"/>
              <a:t>oral PrEP: </a:t>
            </a:r>
          </a:p>
          <a:p>
            <a:pPr marL="342900" indent="-342900">
              <a:buFont typeface="Arial" panose="020B0604020202020204" pitchFamily="34" charset="0"/>
              <a:buChar char="•"/>
            </a:pPr>
            <a:r>
              <a:rPr lang="en-US" dirty="0"/>
              <a:t>More commonly reported feeling more confidence that pills will protect against HIV (18% compared to 4%; p&lt;0.001)</a:t>
            </a:r>
          </a:p>
          <a:p>
            <a:r>
              <a:rPr lang="en-US" b="1" dirty="0"/>
              <a:t>Trans women ages 18-29 </a:t>
            </a:r>
            <a:r>
              <a:rPr lang="en-US" dirty="0"/>
              <a:t>who chose </a:t>
            </a:r>
            <a:r>
              <a:rPr lang="en-US" b="1" dirty="0"/>
              <a:t>oral PrEP </a:t>
            </a:r>
            <a:r>
              <a:rPr lang="en-US" dirty="0"/>
              <a:t>more commonly cited the following reasons for their choice: </a:t>
            </a:r>
          </a:p>
          <a:p>
            <a:pPr marL="342900" indent="-342900">
              <a:buFont typeface="Arial" panose="020B0604020202020204" pitchFamily="34" charset="0"/>
              <a:buChar char="•"/>
            </a:pPr>
            <a:r>
              <a:rPr lang="en-US" dirty="0"/>
              <a:t>Oral PrEP seems simpler to start and continue to use (31% compared to 19%; p=0.007)</a:t>
            </a:r>
          </a:p>
          <a:p>
            <a:pPr marL="342900" indent="-342900">
              <a:buFont typeface="Arial" panose="020B0604020202020204" pitchFamily="34" charset="0"/>
              <a:buChar char="•"/>
            </a:pPr>
            <a:r>
              <a:rPr lang="en-US" dirty="0"/>
              <a:t>Dislike injections (24% compared to 14%; p=0.007)</a:t>
            </a:r>
          </a:p>
          <a:p>
            <a:pPr marL="342900" indent="-342900">
              <a:buFont typeface="Arial" panose="020B0604020202020204" pitchFamily="34" charset="0"/>
              <a:buChar char="•"/>
            </a:pPr>
            <a:r>
              <a:rPr lang="en-US" dirty="0"/>
              <a:t>Feel more confident that pills will protect against HIV (11% compared to 5%; p=0.036)</a:t>
            </a:r>
          </a:p>
        </p:txBody>
      </p:sp>
      <p:sp>
        <p:nvSpPr>
          <p:cNvPr id="4" name="Title 3">
            <a:extLst>
              <a:ext uri="{FF2B5EF4-FFF2-40B4-BE49-F238E27FC236}">
                <a16:creationId xmlns:a16="http://schemas.microsoft.com/office/drawing/2014/main" id="{D5F63CEB-3EF1-90E7-7541-6471AA13A241}"/>
              </a:ext>
            </a:extLst>
          </p:cNvPr>
          <p:cNvSpPr>
            <a:spLocks noGrp="1"/>
          </p:cNvSpPr>
          <p:nvPr>
            <p:ph type="title"/>
          </p:nvPr>
        </p:nvSpPr>
        <p:spPr>
          <a:xfrm>
            <a:off x="1438961" y="371877"/>
            <a:ext cx="9745883" cy="1223964"/>
          </a:xfrm>
        </p:spPr>
        <p:txBody>
          <a:bodyPr/>
          <a:lstStyle/>
          <a:p>
            <a:pPr algn="ctr"/>
            <a:r>
              <a:rPr lang="en-US" dirty="0"/>
              <a:t>Sociodemographic differences in PrEP Method Choice</a:t>
            </a:r>
          </a:p>
        </p:txBody>
      </p:sp>
      <p:sp>
        <p:nvSpPr>
          <p:cNvPr id="5" name="Rectangle 4">
            <a:extLst>
              <a:ext uri="{FF2B5EF4-FFF2-40B4-BE49-F238E27FC236}">
                <a16:creationId xmlns:a16="http://schemas.microsoft.com/office/drawing/2014/main" id="{BD904B83-8DB6-66AA-3684-022DB35D7374}"/>
              </a:ext>
            </a:extLst>
          </p:cNvPr>
          <p:cNvSpPr/>
          <p:nvPr/>
        </p:nvSpPr>
        <p:spPr>
          <a:xfrm>
            <a:off x="3962400" y="6460723"/>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3500931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B25BDE-9C78-BAA0-FDF2-327B14E6915A}"/>
              </a:ext>
            </a:extLst>
          </p:cNvPr>
          <p:cNvSpPr>
            <a:spLocks noGrp="1"/>
          </p:cNvSpPr>
          <p:nvPr>
            <p:ph type="body" sz="quarter" idx="13"/>
          </p:nvPr>
        </p:nvSpPr>
        <p:spPr>
          <a:xfrm>
            <a:off x="338742" y="1981960"/>
            <a:ext cx="6306628" cy="4001585"/>
          </a:xfrm>
        </p:spPr>
        <p:txBody>
          <a:bodyPr>
            <a:normAutofit/>
          </a:bodyPr>
          <a:lstStyle/>
          <a:p>
            <a:r>
              <a:rPr lang="en-GB" dirty="0"/>
              <a:t>Trans women rated their PrEP experiences positively</a:t>
            </a:r>
          </a:p>
          <a:p>
            <a:r>
              <a:rPr lang="en-GB" dirty="0"/>
              <a:t>Challenges and motivations for PrEP method selection differed by sociodemographics</a:t>
            </a:r>
          </a:p>
          <a:p>
            <a:pPr lvl="1"/>
            <a:r>
              <a:rPr lang="en-GB" dirty="0"/>
              <a:t>Black and Latina trans women, and trans women ages 18-29 were more likely to report stigma related to their PrEP use</a:t>
            </a:r>
          </a:p>
          <a:p>
            <a:pPr lvl="1"/>
            <a:r>
              <a:rPr lang="en-GB" dirty="0"/>
              <a:t>Reasons for PrEP method selection also differed by race, ethnicity, and age</a:t>
            </a:r>
          </a:p>
          <a:p>
            <a:endParaRPr lang="en-US" dirty="0"/>
          </a:p>
        </p:txBody>
      </p:sp>
      <p:sp>
        <p:nvSpPr>
          <p:cNvPr id="3" name="Title 2">
            <a:extLst>
              <a:ext uri="{FF2B5EF4-FFF2-40B4-BE49-F238E27FC236}">
                <a16:creationId xmlns:a16="http://schemas.microsoft.com/office/drawing/2014/main" id="{827DA7F8-5C41-7AD3-75E0-3E6D8B0037DD}"/>
              </a:ext>
            </a:extLst>
          </p:cNvPr>
          <p:cNvSpPr>
            <a:spLocks noGrp="1"/>
          </p:cNvSpPr>
          <p:nvPr>
            <p:ph type="title"/>
          </p:nvPr>
        </p:nvSpPr>
        <p:spPr>
          <a:xfrm>
            <a:off x="338742" y="1167584"/>
            <a:ext cx="5437187" cy="719091"/>
          </a:xfrm>
          <a:solidFill>
            <a:schemeClr val="bg1"/>
          </a:solidFill>
        </p:spPr>
        <p:txBody>
          <a:bodyPr/>
          <a:lstStyle/>
          <a:p>
            <a:r>
              <a:rPr lang="en-US" dirty="0"/>
              <a:t>Conclusions</a:t>
            </a:r>
          </a:p>
        </p:txBody>
      </p:sp>
      <p:sp>
        <p:nvSpPr>
          <p:cNvPr id="5" name="TextBox 4">
            <a:extLst>
              <a:ext uri="{FF2B5EF4-FFF2-40B4-BE49-F238E27FC236}">
                <a16:creationId xmlns:a16="http://schemas.microsoft.com/office/drawing/2014/main" id="{EFA9D18E-011E-4A5E-CA06-72C9153A594D}"/>
              </a:ext>
            </a:extLst>
          </p:cNvPr>
          <p:cNvSpPr txBox="1"/>
          <p:nvPr/>
        </p:nvSpPr>
        <p:spPr>
          <a:xfrm>
            <a:off x="6749542" y="874454"/>
            <a:ext cx="4734000" cy="4678204"/>
          </a:xfrm>
          <a:prstGeom prst="rect">
            <a:avLst/>
          </a:prstGeom>
          <a:solidFill>
            <a:schemeClr val="tx2"/>
          </a:solidFill>
        </p:spPr>
        <p:txBody>
          <a:bodyPr wrap="square" rtlCol="0">
            <a:spAutoFit/>
          </a:bodyPr>
          <a:lstStyle/>
          <a:p>
            <a:r>
              <a:rPr lang="en-GB" sz="2800" b="1" dirty="0">
                <a:solidFill>
                  <a:schemeClr val="bg1"/>
                </a:solidFill>
              </a:rPr>
              <a:t>Decision support tools and interventions that address </a:t>
            </a:r>
            <a:r>
              <a:rPr lang="en-GB" sz="2800" b="1" i="1" dirty="0">
                <a:solidFill>
                  <a:schemeClr val="bg1"/>
                </a:solidFill>
              </a:rPr>
              <a:t>individual</a:t>
            </a:r>
            <a:r>
              <a:rPr lang="en-GB" sz="2800" b="1" dirty="0">
                <a:solidFill>
                  <a:schemeClr val="bg1"/>
                </a:solidFill>
              </a:rPr>
              <a:t> </a:t>
            </a:r>
            <a:r>
              <a:rPr lang="en-GB" sz="2800" b="1" i="1" dirty="0">
                <a:solidFill>
                  <a:schemeClr val="bg1"/>
                </a:solidFill>
              </a:rPr>
              <a:t>experiences</a:t>
            </a:r>
            <a:r>
              <a:rPr lang="en-GB" sz="2800" b="1" dirty="0">
                <a:solidFill>
                  <a:schemeClr val="bg1"/>
                </a:solidFill>
              </a:rPr>
              <a:t> and </a:t>
            </a:r>
            <a:r>
              <a:rPr lang="en-GB" sz="2800" b="1" i="1" dirty="0">
                <a:solidFill>
                  <a:schemeClr val="bg1"/>
                </a:solidFill>
              </a:rPr>
              <a:t>motivations </a:t>
            </a:r>
            <a:r>
              <a:rPr lang="en-GB" sz="2800" b="1" dirty="0">
                <a:solidFill>
                  <a:schemeClr val="bg1"/>
                </a:solidFill>
              </a:rPr>
              <a:t>may support effective PrEP use among populations most burdened by the HIV epidemic</a:t>
            </a:r>
          </a:p>
          <a:p>
            <a:endParaRPr lang="en-US" b="1" dirty="0"/>
          </a:p>
        </p:txBody>
      </p:sp>
    </p:spTree>
    <p:extLst>
      <p:ext uri="{BB962C8B-B14F-4D97-AF65-F5344CB8AC3E}">
        <p14:creationId xmlns:p14="http://schemas.microsoft.com/office/powerpoint/2010/main" val="2826961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512588-AD71-A541-8C67-D48304F18673}"/>
              </a:ext>
            </a:extLst>
          </p:cNvPr>
          <p:cNvSpPr>
            <a:spLocks noGrp="1"/>
          </p:cNvSpPr>
          <p:nvPr>
            <p:ph type="body" sz="quarter" idx="13"/>
          </p:nvPr>
        </p:nvSpPr>
        <p:spPr>
          <a:xfrm>
            <a:off x="427254" y="2480477"/>
            <a:ext cx="5437188" cy="3893919"/>
          </a:xfrm>
        </p:spPr>
        <p:txBody>
          <a:bodyPr>
            <a:normAutofit fontScale="70000" lnSpcReduction="20000"/>
          </a:bodyPr>
          <a:lstStyle/>
          <a:p>
            <a:r>
              <a:rPr lang="en-GB" noProof="0" dirty="0"/>
              <a:t>ENCORE Participants</a:t>
            </a:r>
          </a:p>
          <a:p>
            <a:r>
              <a:rPr lang="en-GB" noProof="0" dirty="0"/>
              <a:t>Community Advisory Board</a:t>
            </a:r>
          </a:p>
          <a:p>
            <a:r>
              <a:rPr lang="en-GB" noProof="0" dirty="0"/>
              <a:t>Principal Investigators (Drs. Andrea Wirtz and Sari Reisner)</a:t>
            </a:r>
          </a:p>
          <a:p>
            <a:r>
              <a:rPr lang="en-GB" noProof="0" dirty="0"/>
              <a:t>Co-Investigators and study staff (Keri Althoff, Annick Borquez, Carter Brown, James Case, Sonya Haw, Arianna Lint, Sabriya Linton, Marissa Miller, </a:t>
            </a:r>
            <a:r>
              <a:rPr lang="en-GB" noProof="0" dirty="0" err="1"/>
              <a:t>Ceza</a:t>
            </a:r>
            <a:r>
              <a:rPr lang="en-GB" noProof="0" dirty="0"/>
              <a:t> Pontes, Tonia Poteat, Asa Radix, Allan Rodriguez, Jason Schneider, Meg Stevenson, Andrew Wawrzyniak, Camille White)</a:t>
            </a:r>
          </a:p>
          <a:p>
            <a:r>
              <a:rPr lang="en-GB" noProof="0" dirty="0" err="1"/>
              <a:t>Centers</a:t>
            </a:r>
            <a:r>
              <a:rPr lang="en-GB" noProof="0" dirty="0"/>
              <a:t> for AIDS Research at JHU, Duke, Emory, and U Miami</a:t>
            </a:r>
          </a:p>
          <a:p>
            <a:r>
              <a:rPr lang="en-GB" noProof="0" dirty="0"/>
              <a:t>Funders:</a:t>
            </a:r>
          </a:p>
          <a:p>
            <a:r>
              <a:rPr lang="en-GB" noProof="0" dirty="0"/>
              <a:t>NIAID/NICHD (R01AI172092, Joanna Roe and Robin Huebner)</a:t>
            </a:r>
          </a:p>
          <a:p>
            <a:r>
              <a:rPr lang="en-GB" noProof="0" dirty="0" err="1"/>
              <a:t>ViiV</a:t>
            </a:r>
            <a:r>
              <a:rPr lang="en-GB" noProof="0" dirty="0"/>
              <a:t> Healthcare (Vani </a:t>
            </a:r>
            <a:r>
              <a:rPr lang="en-GB" noProof="0" dirty="0" err="1"/>
              <a:t>Vannappagari</a:t>
            </a:r>
            <a:r>
              <a:rPr lang="en-GB" noProof="0" dirty="0"/>
              <a:t>, Leigh Ragone, Adrienne Guignard)</a:t>
            </a:r>
          </a:p>
          <a:p>
            <a:endParaRPr lang="en-GB" noProof="0" dirty="0"/>
          </a:p>
        </p:txBody>
      </p:sp>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a:xfrm>
            <a:off x="399102" y="878215"/>
            <a:ext cx="5437187" cy="1428641"/>
          </a:xfrm>
        </p:spPr>
        <p:txBody>
          <a:bodyPr/>
          <a:lstStyle/>
          <a:p>
            <a:r>
              <a:rPr lang="en-GB" noProof="0" dirty="0"/>
              <a:t>Acknowledgements</a:t>
            </a:r>
          </a:p>
        </p:txBody>
      </p:sp>
      <p:pic>
        <p:nvPicPr>
          <p:cNvPr id="6" name="Picture Placeholder 5">
            <a:extLst>
              <a:ext uri="{FF2B5EF4-FFF2-40B4-BE49-F238E27FC236}">
                <a16:creationId xmlns:a16="http://schemas.microsoft.com/office/drawing/2014/main" id="{F89F8446-F1F6-33DC-3392-1B23F88C9C88}"/>
              </a:ext>
            </a:extLst>
          </p:cNvPr>
          <p:cNvPicPr>
            <a:picLocks noGrp="1" noChangeAspect="1"/>
          </p:cNvPicPr>
          <p:nvPr>
            <p:ph type="pic" sz="quarter" idx="14"/>
          </p:nvPr>
        </p:nvPicPr>
        <p:blipFill rotWithShape="1">
          <a:blip r:embed="rId3"/>
          <a:srcRect l="17776" r="17776"/>
          <a:stretch/>
        </p:blipFill>
        <p:spPr/>
      </p:pic>
      <p:pic>
        <p:nvPicPr>
          <p:cNvPr id="3" name="Picture Placeholder 4">
            <a:extLst>
              <a:ext uri="{FF2B5EF4-FFF2-40B4-BE49-F238E27FC236}">
                <a16:creationId xmlns:a16="http://schemas.microsoft.com/office/drawing/2014/main" id="{F4619080-0564-4656-6B04-89F5C1D258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11903" y="786581"/>
            <a:ext cx="5437185" cy="5299587"/>
          </a:xfrm>
          <a:prstGeom prst="rect">
            <a:avLst/>
          </a:prstGeom>
          <a:solidFill>
            <a:schemeClr val="tx2"/>
          </a:solidFill>
        </p:spPr>
      </p:pic>
      <p:sp>
        <p:nvSpPr>
          <p:cNvPr id="5" name="Rectangle 4">
            <a:extLst>
              <a:ext uri="{FF2B5EF4-FFF2-40B4-BE49-F238E27FC236}">
                <a16:creationId xmlns:a16="http://schemas.microsoft.com/office/drawing/2014/main" id="{39F4D5D7-FC7E-E0D8-98DF-7FBF000E8BAF}"/>
              </a:ext>
            </a:extLst>
          </p:cNvPr>
          <p:cNvSpPr/>
          <p:nvPr/>
        </p:nvSpPr>
        <p:spPr>
          <a:xfrm>
            <a:off x="7206825" y="5732865"/>
            <a:ext cx="4542263"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Calibri" panose="020F0502020204030204" pitchFamily="34" charset="0"/>
                <a:cs typeface="+mn-cs"/>
              </a:rPr>
              <a:t>Photo Credit: LITE Atlanta Community Photo Shoot</a:t>
            </a: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787E9675-8F0C-B25B-5216-5D2634A81CF1}"/>
              </a:ext>
            </a:extLst>
          </p:cNvPr>
          <p:cNvSpPr/>
          <p:nvPr/>
        </p:nvSpPr>
        <p:spPr>
          <a:xfrm>
            <a:off x="3975100" y="6374396"/>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11" name="Picture 10" descr="A close-up of a logo&#10;&#10;AI-generated content may be incorrect.">
            <a:extLst>
              <a:ext uri="{FF2B5EF4-FFF2-40B4-BE49-F238E27FC236}">
                <a16:creationId xmlns:a16="http://schemas.microsoft.com/office/drawing/2014/main" id="{ECDA80B7-384A-3E34-8AFA-36FB8FB02092}"/>
              </a:ext>
            </a:extLst>
          </p:cNvPr>
          <p:cNvPicPr>
            <a:picLocks noChangeAspect="1"/>
          </p:cNvPicPr>
          <p:nvPr/>
        </p:nvPicPr>
        <p:blipFill>
          <a:blip r:embed="rId5"/>
          <a:stretch>
            <a:fillRect/>
          </a:stretch>
        </p:blipFill>
        <p:spPr>
          <a:xfrm>
            <a:off x="2241274" y="373335"/>
            <a:ext cx="1295400" cy="1219200"/>
          </a:xfrm>
          <a:prstGeom prst="rect">
            <a:avLst/>
          </a:prstGeom>
        </p:spPr>
      </p:pic>
    </p:spTree>
    <p:extLst>
      <p:ext uri="{BB962C8B-B14F-4D97-AF65-F5344CB8AC3E}">
        <p14:creationId xmlns:p14="http://schemas.microsoft.com/office/powerpoint/2010/main" val="2033570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86A019-7811-9B56-4A29-6737BD4F40FF}"/>
              </a:ext>
            </a:extLst>
          </p:cNvPr>
          <p:cNvSpPr>
            <a:spLocks noGrp="1"/>
          </p:cNvSpPr>
          <p:nvPr>
            <p:ph sz="quarter" idx="13"/>
          </p:nvPr>
        </p:nvSpPr>
        <p:spPr/>
        <p:txBody>
          <a:bodyPr>
            <a:normAutofit fontScale="77500" lnSpcReduction="20000"/>
          </a:bodyPr>
          <a:lstStyle/>
          <a:p>
            <a:pPr marL="457200" indent="-457200">
              <a:buAutoNum type="arabicPeriod"/>
            </a:pPr>
            <a:r>
              <a:rPr lang="en-US" dirty="0"/>
              <a:t>Wirtz AL, Humes E, Althoff KN, et al. HIV incidence and mortality in transgender women in the eastern and southern USA: a multisite cohort study. Lancet HIV 2023; 10(5): e308-e19.</a:t>
            </a:r>
          </a:p>
          <a:p>
            <a:pPr marL="457200" indent="-457200">
              <a:buAutoNum type="arabicPeriod"/>
            </a:pPr>
            <a:r>
              <a:rPr lang="en-US" dirty="0"/>
              <a:t>Centers for Disease Control and Prevention. HIV Infection, Risk, Prevention, and Testing Behaviors Among Transgender Women—National HIV Behavioral Surveillance, 7 U.S. Cities, 2019–2020. HIV Surveillance Special Report 27. April 2021</a:t>
            </a:r>
          </a:p>
          <a:p>
            <a:pPr marL="457200" indent="-457200">
              <a:buAutoNum type="arabicPeriod"/>
            </a:pPr>
            <a:r>
              <a:rPr lang="en-US" dirty="0"/>
              <a:t>Baral SD, Poteat T, </a:t>
            </a:r>
            <a:r>
              <a:rPr lang="en-US" dirty="0" err="1"/>
              <a:t>Stromdahl</a:t>
            </a:r>
            <a:r>
              <a:rPr lang="en-US" dirty="0"/>
              <a:t> S, Wirtz AL, Guadamuz TE, Beyrer C. Worldwide burden of HIV in transgender women: a systematic review and meta-analysis. Lancet Infect Dis 2013; 13(3): 214-22.</a:t>
            </a:r>
          </a:p>
          <a:p>
            <a:pPr marL="457200" indent="-457200">
              <a:buAutoNum type="arabicPeriod"/>
            </a:pPr>
            <a:r>
              <a:rPr lang="en-US" dirty="0" err="1"/>
              <a:t>Becasen</a:t>
            </a:r>
            <a:r>
              <a:rPr lang="en-US" dirty="0"/>
              <a:t> JS, Denard CL, Mullins MM, Higa DH, Sipe TA. Estimating the Prevalence of HIV and Sexual Behaviors Among the US Transgender Population: A Systematic Review and Meta-Analysis, 2006-2017. Am J Public Health 2019; 109(1): e1-e8.</a:t>
            </a:r>
          </a:p>
          <a:p>
            <a:pPr marL="457200" indent="-457200">
              <a:buFont typeface="Courier New" panose="02070309020205020404" pitchFamily="49" charset="0"/>
              <a:buAutoNum type="arabicPeriod"/>
            </a:pPr>
            <a:r>
              <a:rPr lang="en-US" dirty="0"/>
              <a:t>Cooney EE, Saleem HT, Stevenson M, et al. PrEP initiation and discontinuation among transgender women in the United States: a longitudinal, mixed methods cohort study. Journal of the International AIDS Society. 2023 Dec;26(12):e26199.</a:t>
            </a:r>
          </a:p>
          <a:p>
            <a:pPr marL="457200" indent="-457200">
              <a:buFont typeface="Courier New" panose="02070309020205020404" pitchFamily="49" charset="0"/>
              <a:buAutoNum type="arabicPeriod"/>
            </a:pPr>
            <a:r>
              <a:rPr lang="en-US" dirty="0"/>
              <a:t>Cooney EE, Poteat TC, Stevenson M, et al. Oral Presentation. The persistent chasm between PrEP awareness and uptake: characterizing the biomedical HIV prevention continuum in a nationwide cohort of transgender women in the United States. HIV Research for Prevention. 2024 October 6-10. Lima, Peru. International AIDS Society.</a:t>
            </a:r>
          </a:p>
          <a:p>
            <a:pPr marL="457200" indent="-457200">
              <a:buFont typeface="Courier New" panose="02070309020205020404" pitchFamily="49" charset="0"/>
              <a:buAutoNum type="arabicPeriod"/>
            </a:pPr>
            <a:endParaRPr lang="en-US" dirty="0"/>
          </a:p>
          <a:p>
            <a:pPr marL="457200" indent="-457200">
              <a:buFont typeface="Courier New" panose="02070309020205020404" pitchFamily="49" charset="0"/>
              <a:buAutoNum type="arabicPeriod"/>
            </a:pP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endParaRPr lang="en-US" dirty="0"/>
          </a:p>
        </p:txBody>
      </p:sp>
      <p:sp>
        <p:nvSpPr>
          <p:cNvPr id="3" name="Title 2">
            <a:extLst>
              <a:ext uri="{FF2B5EF4-FFF2-40B4-BE49-F238E27FC236}">
                <a16:creationId xmlns:a16="http://schemas.microsoft.com/office/drawing/2014/main" id="{228646AF-2444-A596-E10F-FED1942274D9}"/>
              </a:ext>
            </a:extLst>
          </p:cNvPr>
          <p:cNvSpPr>
            <a:spLocks noGrp="1"/>
          </p:cNvSpPr>
          <p:nvPr>
            <p:ph type="title"/>
          </p:nvPr>
        </p:nvSpPr>
        <p:spPr>
          <a:xfrm>
            <a:off x="442917" y="869588"/>
            <a:ext cx="8891918" cy="681419"/>
          </a:xfrm>
        </p:spPr>
        <p:txBody>
          <a:bodyPr/>
          <a:lstStyle/>
          <a:p>
            <a:r>
              <a:rPr lang="en-US" dirty="0"/>
              <a:t>References</a:t>
            </a:r>
          </a:p>
        </p:txBody>
      </p:sp>
    </p:spTree>
    <p:extLst>
      <p:ext uri="{BB962C8B-B14F-4D97-AF65-F5344CB8AC3E}">
        <p14:creationId xmlns:p14="http://schemas.microsoft.com/office/powerpoint/2010/main" val="550348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2">
            <a:extLst>
              <a:ext uri="{FF2B5EF4-FFF2-40B4-BE49-F238E27FC236}">
                <a16:creationId xmlns:a16="http://schemas.microsoft.com/office/drawing/2014/main" id="{4E5FFE6B-D131-D786-03AC-701185BB5B74}"/>
              </a:ext>
            </a:extLst>
          </p:cNvPr>
          <p:cNvSpPr>
            <a:spLocks noGrp="1"/>
          </p:cNvSpPr>
          <p:nvPr>
            <p:ph sz="quarter" idx="13"/>
          </p:nvPr>
        </p:nvSpPr>
        <p:spPr>
          <a:xfrm>
            <a:off x="3947546" y="1014985"/>
            <a:ext cx="8131678" cy="4480560"/>
          </a:xfrm>
        </p:spPr>
        <p:txBody>
          <a:bodyPr>
            <a:noAutofit/>
          </a:bodyPr>
          <a:lstStyle/>
          <a:p>
            <a:pPr>
              <a:spcBef>
                <a:spcPts val="0"/>
              </a:spcBef>
            </a:pPr>
            <a:r>
              <a:rPr lang="en-GB" sz="1500" noProof="0" dirty="0">
                <a:solidFill>
                  <a:schemeClr val="tx2"/>
                </a:solidFill>
              </a:rPr>
              <a:t>What is your main question?</a:t>
            </a:r>
            <a:endParaRPr lang="en-GB" sz="1500" dirty="0">
              <a:solidFill>
                <a:schemeClr val="tx2"/>
              </a:solidFill>
            </a:endParaRPr>
          </a:p>
          <a:p>
            <a:pPr marL="285750" indent="-285750">
              <a:spcBef>
                <a:spcPts val="0"/>
              </a:spcBef>
              <a:buFont typeface="Courier New" panose="02070309020205020404" pitchFamily="49" charset="0"/>
              <a:buChar char="o"/>
            </a:pPr>
            <a:r>
              <a:rPr lang="en-GB" sz="1500" dirty="0"/>
              <a:t>What are the experiences of trans women who use PrEP in the United States and Puerto Rico? </a:t>
            </a:r>
          </a:p>
          <a:p>
            <a:pPr marL="285750" indent="-285750">
              <a:spcBef>
                <a:spcPts val="0"/>
              </a:spcBef>
              <a:buFont typeface="Courier New" panose="02070309020205020404" pitchFamily="49" charset="0"/>
              <a:buChar char="o"/>
            </a:pPr>
            <a:r>
              <a:rPr lang="en-GB" sz="1500" dirty="0"/>
              <a:t>What are the reasons for choosing one PrEP method over another? Do these challenges and reasons differ by race, ethnicity, and/or age? </a:t>
            </a:r>
            <a:br>
              <a:rPr lang="en-GB" sz="1500" dirty="0"/>
            </a:br>
            <a:endParaRPr lang="en-GB" sz="1500" dirty="0"/>
          </a:p>
          <a:p>
            <a:pPr>
              <a:spcBef>
                <a:spcPts val="0"/>
              </a:spcBef>
            </a:pPr>
            <a:r>
              <a:rPr lang="en-GB" sz="1500" noProof="0" dirty="0">
                <a:solidFill>
                  <a:schemeClr val="tx2"/>
                </a:solidFill>
              </a:rPr>
              <a:t>What did you find?</a:t>
            </a:r>
            <a:endParaRPr lang="en-GB" sz="1500" dirty="0">
              <a:solidFill>
                <a:schemeClr val="tx2"/>
              </a:solidFill>
            </a:endParaRPr>
          </a:p>
          <a:p>
            <a:pPr marL="285750" indent="-285750">
              <a:spcBef>
                <a:spcPts val="0"/>
              </a:spcBef>
              <a:buFont typeface="Courier New" panose="02070309020205020404" pitchFamily="49" charset="0"/>
              <a:buChar char="o"/>
            </a:pPr>
            <a:r>
              <a:rPr lang="en-GB" sz="1500" dirty="0"/>
              <a:t>18% of our sample had used PrEP (last 6 months), 95% of whom only had experience with daily, oral PrEP </a:t>
            </a:r>
          </a:p>
          <a:p>
            <a:pPr marL="285750" indent="-285750">
              <a:spcBef>
                <a:spcPts val="0"/>
              </a:spcBef>
              <a:buFont typeface="Courier New" panose="02070309020205020404" pitchFamily="49" charset="0"/>
              <a:buChar char="o"/>
            </a:pPr>
            <a:r>
              <a:rPr lang="en-GB" sz="1500" dirty="0"/>
              <a:t>Respondents rated their experience using PrEP positively, which was consistent across PrEP methods and sociodemographic characteristics</a:t>
            </a:r>
          </a:p>
          <a:p>
            <a:pPr marL="285750" indent="-285750">
              <a:spcBef>
                <a:spcPts val="0"/>
              </a:spcBef>
              <a:buFont typeface="Courier New" panose="02070309020205020404" pitchFamily="49" charset="0"/>
              <a:buChar char="o"/>
            </a:pPr>
            <a:r>
              <a:rPr lang="en-GB" sz="1500" dirty="0"/>
              <a:t>Black and Latina trans women, and women ages 18-29 were more likely to report stigma related to their PrEP use </a:t>
            </a:r>
          </a:p>
          <a:p>
            <a:pPr marL="285750" indent="-285750">
              <a:spcBef>
                <a:spcPts val="0"/>
              </a:spcBef>
              <a:buFont typeface="Courier New" panose="02070309020205020404" pitchFamily="49" charset="0"/>
              <a:buChar char="o"/>
            </a:pPr>
            <a:r>
              <a:rPr lang="en-GB" sz="1500" dirty="0"/>
              <a:t>Reasons for PrEP method choice also differed by race, ethnicity, and age</a:t>
            </a:r>
            <a:br>
              <a:rPr lang="en-GB" sz="1500" dirty="0"/>
            </a:br>
            <a:endParaRPr lang="en-GB" sz="1500" dirty="0"/>
          </a:p>
          <a:p>
            <a:pPr>
              <a:spcBef>
                <a:spcPts val="0"/>
              </a:spcBef>
            </a:pPr>
            <a:r>
              <a:rPr lang="en-GB" sz="1500" noProof="0" dirty="0">
                <a:solidFill>
                  <a:schemeClr val="tx2"/>
                </a:solidFill>
              </a:rPr>
              <a:t>Why is it important?</a:t>
            </a:r>
            <a:endParaRPr lang="en-GB" sz="1500" dirty="0">
              <a:solidFill>
                <a:schemeClr val="tx2"/>
              </a:solidFill>
            </a:endParaRPr>
          </a:p>
          <a:p>
            <a:pPr marL="285750" indent="-285750">
              <a:spcBef>
                <a:spcPts val="0"/>
              </a:spcBef>
              <a:buFont typeface="Courier New" panose="02070309020205020404" pitchFamily="49" charset="0"/>
              <a:buChar char="o"/>
            </a:pPr>
            <a:r>
              <a:rPr lang="en-GB" sz="1500" dirty="0"/>
              <a:t>Transgender women generally reported positive PrEP experiences, but motivations and challenges differed by sociodemographics. </a:t>
            </a:r>
          </a:p>
          <a:p>
            <a:pPr marL="285750" indent="-285750">
              <a:spcBef>
                <a:spcPts val="0"/>
              </a:spcBef>
              <a:buFont typeface="Courier New" panose="02070309020205020404" pitchFamily="49" charset="0"/>
              <a:buChar char="o"/>
            </a:pPr>
            <a:r>
              <a:rPr lang="en-GB" sz="1500" dirty="0"/>
              <a:t>Shared decision-making tools and interventions that address individual experiences and motivations may support effective PrEP use among populations most burdened by the HIV epidemic.</a:t>
            </a:r>
          </a:p>
        </p:txBody>
      </p:sp>
      <p:sp>
        <p:nvSpPr>
          <p:cNvPr id="16" name="Title 11">
            <a:extLst>
              <a:ext uri="{FF2B5EF4-FFF2-40B4-BE49-F238E27FC236}">
                <a16:creationId xmlns:a16="http://schemas.microsoft.com/office/drawing/2014/main" id="{D8B8B53B-6312-1D9A-37B0-FF76CC23E61D}"/>
              </a:ext>
            </a:extLst>
          </p:cNvPr>
          <p:cNvSpPr>
            <a:spLocks noGrp="1"/>
          </p:cNvSpPr>
          <p:nvPr>
            <p:ph type="title"/>
          </p:nvPr>
        </p:nvSpPr>
        <p:spPr>
          <a:xfrm>
            <a:off x="3947546" y="285207"/>
            <a:ext cx="7632700" cy="1223964"/>
          </a:xfrm>
        </p:spPr>
        <p:txBody>
          <a:bodyPr>
            <a:normAutofit/>
          </a:bodyPr>
          <a:lstStyle/>
          <a:p>
            <a:r>
              <a:rPr lang="en-GB" dirty="0"/>
              <a:t>Summary</a:t>
            </a:r>
          </a:p>
        </p:txBody>
      </p:sp>
      <p:sp>
        <p:nvSpPr>
          <p:cNvPr id="2" name="Rectangle 1">
            <a:extLst>
              <a:ext uri="{FF2B5EF4-FFF2-40B4-BE49-F238E27FC236}">
                <a16:creationId xmlns:a16="http://schemas.microsoft.com/office/drawing/2014/main" id="{921955E9-253F-4955-BEC4-1530AFFDE919}"/>
              </a:ext>
            </a:extLst>
          </p:cNvPr>
          <p:cNvSpPr/>
          <p:nvPr/>
        </p:nvSpPr>
        <p:spPr>
          <a:xfrm>
            <a:off x="7645400" y="6426200"/>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3839619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10A4E-4F36-9D4C-97C5-9AF4FEF49D21}"/>
              </a:ext>
            </a:extLst>
          </p:cNvPr>
          <p:cNvSpPr>
            <a:spLocks noGrp="1"/>
          </p:cNvSpPr>
          <p:nvPr>
            <p:ph sz="quarter" idx="13"/>
          </p:nvPr>
        </p:nvSpPr>
        <p:spPr>
          <a:xfrm>
            <a:off x="3877519" y="1493135"/>
            <a:ext cx="7974957" cy="5164840"/>
          </a:xfrm>
        </p:spPr>
        <p:txBody>
          <a:bodyPr>
            <a:normAutofit fontScale="85000" lnSpcReduction="10000"/>
          </a:bodyPr>
          <a:lstStyle/>
          <a:p>
            <a:r>
              <a:rPr lang="en-GB" b="1" noProof="0" dirty="0"/>
              <a:t>HIV prevalence and incidence among trans women are high</a:t>
            </a:r>
            <a:r>
              <a:rPr lang="en-GB" b="1" baseline="30000" noProof="0" dirty="0"/>
              <a:t>1-4</a:t>
            </a:r>
            <a:endParaRPr lang="en-GB" b="1" noProof="0" dirty="0"/>
          </a:p>
          <a:p>
            <a:pPr marL="457200" indent="-457200">
              <a:buFont typeface="Arial" panose="020B0604020202020204" pitchFamily="34" charset="0"/>
              <a:buChar char="•"/>
            </a:pPr>
            <a:r>
              <a:rPr lang="en-GB" dirty="0"/>
              <a:t>Highest prevalence of all priority populations in the US epidemic (19-44%)</a:t>
            </a:r>
          </a:p>
          <a:p>
            <a:pPr marL="457200" indent="-457200">
              <a:buFont typeface="Arial" panose="020B0604020202020204" pitchFamily="34" charset="0"/>
              <a:buChar char="•"/>
            </a:pPr>
            <a:r>
              <a:rPr lang="en-GB" noProof="0" dirty="0"/>
              <a:t>HIV incidence has increased in recent years</a:t>
            </a:r>
            <a:r>
              <a:rPr lang="en-GB" dirty="0"/>
              <a:t> and is </a:t>
            </a:r>
            <a:r>
              <a:rPr lang="en-GB" noProof="0" dirty="0"/>
              <a:t>disproportionately concentrated among Black, Latina, and young trans women</a:t>
            </a:r>
          </a:p>
          <a:p>
            <a:r>
              <a:rPr lang="en-GB" b="1" dirty="0"/>
              <a:t>PrEP engagement has been sub-optimal</a:t>
            </a:r>
            <a:r>
              <a:rPr lang="en-GB" b="1" baseline="30000" dirty="0"/>
              <a:t>5,6</a:t>
            </a:r>
            <a:r>
              <a:rPr lang="en-GB" b="1" dirty="0"/>
              <a:t> </a:t>
            </a:r>
          </a:p>
          <a:p>
            <a:pPr marL="342900" indent="-342900">
              <a:buFont typeface="Arial" panose="020B0604020202020204" pitchFamily="34" charset="0"/>
              <a:buChar char="•"/>
            </a:pPr>
            <a:r>
              <a:rPr lang="en-GB" dirty="0"/>
              <a:t>Prior to June 2025, there were two FDA-approved PrEP options for trans women in the US: oral TDF/TAF PrEP and long-acting cabotegravir </a:t>
            </a:r>
          </a:p>
          <a:p>
            <a:pPr marL="342900" indent="-342900">
              <a:buFont typeface="Arial" panose="020B0604020202020204" pitchFamily="34" charset="0"/>
              <a:buChar char="•"/>
            </a:pPr>
            <a:r>
              <a:rPr lang="en-GB" b="1" dirty="0"/>
              <a:t>20% of trans women </a:t>
            </a:r>
            <a:r>
              <a:rPr lang="en-GB" dirty="0"/>
              <a:t>who may benefit are </a:t>
            </a:r>
            <a:r>
              <a:rPr lang="en-GB" b="1" dirty="0"/>
              <a:t>using PrEP effectively</a:t>
            </a:r>
          </a:p>
          <a:p>
            <a:pPr marL="342900" indent="-342900">
              <a:buFont typeface="Arial" panose="020B0604020202020204" pitchFamily="34" charset="0"/>
              <a:buChar char="•"/>
            </a:pPr>
            <a:r>
              <a:rPr lang="en-GB" b="1" dirty="0"/>
              <a:t>Low PrEP initiation rates </a:t>
            </a:r>
            <a:r>
              <a:rPr lang="en-GB" dirty="0"/>
              <a:t>(6.5 initiations/100-person-years among PrEP eligible trans women) and </a:t>
            </a:r>
            <a:r>
              <a:rPr lang="en-GB" b="1" dirty="0"/>
              <a:t>high discontinuation rates </a:t>
            </a:r>
            <a:r>
              <a:rPr lang="en-GB" dirty="0"/>
              <a:t>(37.5 discontinuations/100 person-years among trans women using PrEP)</a:t>
            </a:r>
          </a:p>
          <a:p>
            <a:r>
              <a:rPr lang="en-US" sz="2400" b="1" dirty="0"/>
              <a:t>With expanding PrEP options, more data are needed on PrEP experiences, challenges, and motivations for PrEP choice</a:t>
            </a:r>
            <a:endParaRPr lang="en-GB" sz="2400" b="1" noProof="0" dirty="0"/>
          </a:p>
        </p:txBody>
      </p:sp>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3877519" y="464475"/>
            <a:ext cx="7632700" cy="1223964"/>
          </a:xfrm>
        </p:spPr>
        <p:txBody>
          <a:bodyPr>
            <a:normAutofit/>
          </a:bodyPr>
          <a:lstStyle/>
          <a:p>
            <a:r>
              <a:rPr lang="en-GB" noProof="0" dirty="0"/>
              <a:t>Background</a:t>
            </a:r>
          </a:p>
        </p:txBody>
      </p:sp>
      <p:sp>
        <p:nvSpPr>
          <p:cNvPr id="5" name="Rectangle 4">
            <a:extLst>
              <a:ext uri="{FF2B5EF4-FFF2-40B4-BE49-F238E27FC236}">
                <a16:creationId xmlns:a16="http://schemas.microsoft.com/office/drawing/2014/main" id="{A2235D77-DF79-E1CE-A61F-2E667BF895E3}"/>
              </a:ext>
            </a:extLst>
          </p:cNvPr>
          <p:cNvSpPr/>
          <p:nvPr/>
        </p:nvSpPr>
        <p:spPr>
          <a:xfrm>
            <a:off x="7407797" y="6416675"/>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1629735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text on a black background&#10;&#10;Description automatically generated">
            <a:extLst>
              <a:ext uri="{FF2B5EF4-FFF2-40B4-BE49-F238E27FC236}">
                <a16:creationId xmlns:a16="http://schemas.microsoft.com/office/drawing/2014/main" id="{FD49D8C9-5798-9CCE-FE25-EE595A131C5F}"/>
              </a:ext>
            </a:extLst>
          </p:cNvPr>
          <p:cNvPicPr>
            <a:picLocks noChangeAspect="1"/>
          </p:cNvPicPr>
          <p:nvPr/>
        </p:nvPicPr>
        <p:blipFill>
          <a:blip r:embed="rId3"/>
          <a:stretch>
            <a:fillRect/>
          </a:stretch>
        </p:blipFill>
        <p:spPr>
          <a:xfrm>
            <a:off x="2222339" y="58347"/>
            <a:ext cx="3091632" cy="889373"/>
          </a:xfrm>
          <a:prstGeom prst="rect">
            <a:avLst/>
          </a:prstGeom>
        </p:spPr>
      </p:pic>
      <p:sp>
        <p:nvSpPr>
          <p:cNvPr id="3" name="Title 1">
            <a:extLst>
              <a:ext uri="{FF2B5EF4-FFF2-40B4-BE49-F238E27FC236}">
                <a16:creationId xmlns:a16="http://schemas.microsoft.com/office/drawing/2014/main" id="{A88E8381-4CCC-A76D-C5BD-35B7BB32B72D}"/>
              </a:ext>
            </a:extLst>
          </p:cNvPr>
          <p:cNvSpPr txBox="1">
            <a:spLocks/>
          </p:cNvSpPr>
          <p:nvPr/>
        </p:nvSpPr>
        <p:spPr>
          <a:xfrm>
            <a:off x="2222339" y="947720"/>
            <a:ext cx="9410218" cy="12239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GB" sz="3200" dirty="0"/>
              <a:t>Enhanced Cohort methods for HIV Research and Epidemiology (R01AI172092, </a:t>
            </a:r>
            <a:r>
              <a:rPr lang="en-GB" sz="3200" dirty="0" err="1"/>
              <a:t>mPI</a:t>
            </a:r>
            <a:r>
              <a:rPr lang="en-GB" sz="3200" dirty="0"/>
              <a:t>: Wirtz, Reisner)</a:t>
            </a:r>
          </a:p>
        </p:txBody>
      </p:sp>
      <p:sp>
        <p:nvSpPr>
          <p:cNvPr id="4" name="Content Placeholder 1">
            <a:extLst>
              <a:ext uri="{FF2B5EF4-FFF2-40B4-BE49-F238E27FC236}">
                <a16:creationId xmlns:a16="http://schemas.microsoft.com/office/drawing/2014/main" id="{0138C5B7-CC91-A233-83C4-2A60BE417370}"/>
              </a:ext>
            </a:extLst>
          </p:cNvPr>
          <p:cNvSpPr txBox="1">
            <a:spLocks/>
          </p:cNvSpPr>
          <p:nvPr/>
        </p:nvSpPr>
        <p:spPr>
          <a:xfrm>
            <a:off x="758765" y="2181273"/>
            <a:ext cx="10381958" cy="4412115"/>
          </a:xfrm>
          <a:prstGeom prst="rect">
            <a:avLst/>
          </a:prstGeom>
        </p:spPr>
        <p:txBody>
          <a:bodyPr>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t>Nationwide, community co-led, observational cohort study </a:t>
            </a:r>
          </a:p>
          <a:p>
            <a:pPr>
              <a:lnSpc>
                <a:spcPct val="110000"/>
              </a:lnSpc>
            </a:pPr>
            <a:r>
              <a:rPr lang="en-US" dirty="0"/>
              <a:t>Primary study aim: evaluate HIV incidence, risk factors, and </a:t>
            </a:r>
            <a:r>
              <a:rPr lang="en-US" dirty="0" err="1"/>
              <a:t>syndemic</a:t>
            </a:r>
            <a:r>
              <a:rPr lang="en-US" dirty="0"/>
              <a:t> conditions among transgender women in the US</a:t>
            </a:r>
          </a:p>
          <a:p>
            <a:pPr>
              <a:lnSpc>
                <a:spcPct val="110000"/>
              </a:lnSpc>
            </a:pPr>
            <a:r>
              <a:rPr lang="en-US" dirty="0"/>
              <a:t>N=2,506 transgender women not living with HIV in all 50 US states, the District of Columbia, and Puerto Rico enrolled from April 2023 to December 2024</a:t>
            </a:r>
          </a:p>
          <a:p>
            <a:pPr>
              <a:lnSpc>
                <a:spcPct val="110000"/>
              </a:lnSpc>
            </a:pPr>
            <a:r>
              <a:rPr lang="en-US" dirty="0"/>
              <a:t>Hybrid, hub-supported digital cohort model </a:t>
            </a:r>
          </a:p>
          <a:p>
            <a:pPr lvl="1">
              <a:lnSpc>
                <a:spcPct val="110000"/>
              </a:lnSpc>
            </a:pPr>
            <a:r>
              <a:rPr lang="en-US" dirty="0"/>
              <a:t>Biannual study visits (survey and HIV test) can be completed remotely or with in-person support available in 10 Ending the HIV Epidemic (EHE) priority jurisdictions</a:t>
            </a:r>
          </a:p>
          <a:p>
            <a:pPr marL="1028700" lvl="1" indent="-342900">
              <a:lnSpc>
                <a:spcPct val="110000"/>
              </a:lnSpc>
            </a:pPr>
            <a:r>
              <a:rPr lang="en-US" dirty="0"/>
              <a:t>Survey including more than 10 domains completed from any web-enabled device</a:t>
            </a:r>
          </a:p>
          <a:p>
            <a:pPr marL="1028700" lvl="1" indent="-342900">
              <a:lnSpc>
                <a:spcPct val="110000"/>
              </a:lnSpc>
            </a:pPr>
            <a:r>
              <a:rPr lang="en-US" dirty="0"/>
              <a:t>Self-collected sample (either DBS or oral fluid) for HIV testing at central lab</a:t>
            </a:r>
          </a:p>
          <a:p>
            <a:pPr marL="342900" indent="-342900">
              <a:lnSpc>
                <a:spcPct val="110000"/>
              </a:lnSpc>
            </a:pPr>
            <a:r>
              <a:rPr lang="en-US" dirty="0"/>
              <a:t>All study materials and procedures available in English and Spanish</a:t>
            </a:r>
          </a:p>
          <a:p>
            <a:pPr marL="342900" indent="-342900">
              <a:lnSpc>
                <a:spcPct val="110000"/>
              </a:lnSpc>
            </a:pPr>
            <a:r>
              <a:rPr lang="en-US" dirty="0"/>
              <a:t>Recruitment via community partners, dating apps, and machine-learning based ad services </a:t>
            </a:r>
          </a:p>
          <a:p>
            <a:pPr marL="342900" indent="-342900"/>
            <a:endParaRPr lang="en-US" dirty="0"/>
          </a:p>
        </p:txBody>
      </p:sp>
    </p:spTree>
    <p:extLst>
      <p:ext uri="{BB962C8B-B14F-4D97-AF65-F5344CB8AC3E}">
        <p14:creationId xmlns:p14="http://schemas.microsoft.com/office/powerpoint/2010/main" val="1594166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BCF07-8536-F26B-3B0D-AD3218F106E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F1AF9A1-88BD-A0E0-574E-FC3586EC5396}"/>
              </a:ext>
            </a:extLst>
          </p:cNvPr>
          <p:cNvSpPr txBox="1">
            <a:spLocks/>
          </p:cNvSpPr>
          <p:nvPr/>
        </p:nvSpPr>
        <p:spPr>
          <a:xfrm>
            <a:off x="1390891" y="577331"/>
            <a:ext cx="9410218" cy="58013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GB" sz="4000" dirty="0"/>
              <a:t>Statistical Analysis</a:t>
            </a:r>
          </a:p>
        </p:txBody>
      </p:sp>
      <p:sp>
        <p:nvSpPr>
          <p:cNvPr id="4" name="Content Placeholder 1">
            <a:extLst>
              <a:ext uri="{FF2B5EF4-FFF2-40B4-BE49-F238E27FC236}">
                <a16:creationId xmlns:a16="http://schemas.microsoft.com/office/drawing/2014/main" id="{1CD4AE02-D2A1-1561-B0EF-33FA5177E31D}"/>
              </a:ext>
            </a:extLst>
          </p:cNvPr>
          <p:cNvSpPr txBox="1">
            <a:spLocks/>
          </p:cNvSpPr>
          <p:nvPr/>
        </p:nvSpPr>
        <p:spPr>
          <a:xfrm>
            <a:off x="706056" y="1632031"/>
            <a:ext cx="11007523" cy="5034988"/>
          </a:xfrm>
          <a:prstGeom prst="rect">
            <a:avLst/>
          </a:prstGeom>
        </p:spPr>
        <p:txBody>
          <a:bodyPr>
            <a:normAutofit fontScale="8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t>All analyses restricted to participants who self-reported taking PrEP in prior 6 months</a:t>
            </a:r>
          </a:p>
          <a:p>
            <a:pPr>
              <a:lnSpc>
                <a:spcPct val="110000"/>
              </a:lnSpc>
            </a:pPr>
            <a:r>
              <a:rPr lang="en-US" dirty="0"/>
              <a:t>Descriptive statistics to characterize: </a:t>
            </a:r>
          </a:p>
          <a:p>
            <a:pPr lvl="1">
              <a:lnSpc>
                <a:spcPct val="110000"/>
              </a:lnSpc>
            </a:pPr>
            <a:r>
              <a:rPr lang="en-US" b="1" dirty="0"/>
              <a:t>Self-rated PrEP experience</a:t>
            </a:r>
          </a:p>
          <a:p>
            <a:pPr lvl="2">
              <a:lnSpc>
                <a:spcPct val="110000"/>
              </a:lnSpc>
            </a:pPr>
            <a:r>
              <a:rPr lang="en-US" dirty="0"/>
              <a:t>“On a scale of 0-100, zero being negative to 100 being positive, how would you rate your experience overall using [oral/long-acting injectable*] PrEP?”  </a:t>
            </a:r>
          </a:p>
          <a:p>
            <a:pPr lvl="1">
              <a:lnSpc>
                <a:spcPct val="110000"/>
              </a:lnSpc>
            </a:pPr>
            <a:r>
              <a:rPr lang="en-US" b="1" dirty="0"/>
              <a:t>Challenges taking PrEP</a:t>
            </a:r>
          </a:p>
          <a:p>
            <a:pPr lvl="2">
              <a:lnSpc>
                <a:spcPct val="110000"/>
              </a:lnSpc>
            </a:pPr>
            <a:r>
              <a:rPr lang="en-US" dirty="0"/>
              <a:t> “What challenges, if any, have you experienced taking [oral/long-acting injectable] PrEP? Select all that apply”</a:t>
            </a:r>
          </a:p>
          <a:p>
            <a:pPr lvl="1">
              <a:lnSpc>
                <a:spcPct val="110000"/>
              </a:lnSpc>
            </a:pPr>
            <a:r>
              <a:rPr lang="en-US" b="1" dirty="0"/>
              <a:t>Reasons for PrEP method selection</a:t>
            </a:r>
          </a:p>
          <a:p>
            <a:pPr lvl="2">
              <a:lnSpc>
                <a:spcPct val="110000"/>
              </a:lnSpc>
            </a:pPr>
            <a:r>
              <a:rPr lang="en-US" dirty="0"/>
              <a:t>“Why have you decided to use [oral PrEP (pills)/long-acting injectable PrEP] instead of [injectable PrEP/oral PrEP]? Select all that apply”  </a:t>
            </a:r>
          </a:p>
          <a:p>
            <a:pPr>
              <a:lnSpc>
                <a:spcPct val="110000"/>
              </a:lnSpc>
            </a:pPr>
            <a:r>
              <a:rPr lang="en-US" dirty="0"/>
              <a:t>Challenges and reasons were tailored for each method as appropriate (e.g., remembering to take daily pill was only included as a challenge for oral PrEP users)</a:t>
            </a:r>
          </a:p>
          <a:p>
            <a:pPr>
              <a:lnSpc>
                <a:spcPct val="110000"/>
              </a:lnSpc>
            </a:pPr>
            <a:r>
              <a:rPr lang="en-US" dirty="0"/>
              <a:t>Participants who had used both methods (prior 6 </a:t>
            </a:r>
            <a:r>
              <a:rPr lang="en-US" dirty="0" err="1"/>
              <a:t>mo</a:t>
            </a:r>
            <a:r>
              <a:rPr lang="en-US" dirty="0"/>
              <a:t>) were asked to rate experiences and report challenges for both methods</a:t>
            </a:r>
          </a:p>
          <a:p>
            <a:pPr>
              <a:lnSpc>
                <a:spcPct val="110000"/>
              </a:lnSpc>
            </a:pPr>
            <a:r>
              <a:rPr lang="en-US" dirty="0"/>
              <a:t>We assessed for differences by PrEP method, race, ethnicity, and age (using Chi-square, Fisher’s exact, Kruskal–Wallis, and t-tests as appropriate)</a:t>
            </a:r>
          </a:p>
          <a:p>
            <a:pPr marL="0" indent="0">
              <a:lnSpc>
                <a:spcPct val="110000"/>
              </a:lnSpc>
              <a:buNone/>
            </a:pPr>
            <a:r>
              <a:rPr lang="en-US" sz="1400" dirty="0"/>
              <a:t>*Note: “Injectable PrEP” refers to long-acting cabotegravir </a:t>
            </a:r>
          </a:p>
          <a:p>
            <a:pPr marL="342900" indent="-342900"/>
            <a:endParaRPr lang="en-US" dirty="0"/>
          </a:p>
        </p:txBody>
      </p:sp>
    </p:spTree>
    <p:extLst>
      <p:ext uri="{BB962C8B-B14F-4D97-AF65-F5344CB8AC3E}">
        <p14:creationId xmlns:p14="http://schemas.microsoft.com/office/powerpoint/2010/main" val="357796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3DBADF-D373-556B-1AE2-A091D067A75B}"/>
              </a:ext>
            </a:extLst>
          </p:cNvPr>
          <p:cNvSpPr>
            <a:spLocks noGrp="1"/>
          </p:cNvSpPr>
          <p:nvPr>
            <p:ph type="body" sz="quarter" idx="13"/>
          </p:nvPr>
        </p:nvSpPr>
        <p:spPr>
          <a:xfrm>
            <a:off x="442912" y="2847977"/>
            <a:ext cx="5129549" cy="3337670"/>
          </a:xfrm>
        </p:spPr>
        <p:txBody>
          <a:bodyPr anchor="t">
            <a:normAutofit fontScale="92500" lnSpcReduction="20000"/>
          </a:bodyPr>
          <a:lstStyle/>
          <a:p>
            <a:r>
              <a:rPr lang="en-US" dirty="0"/>
              <a:t>Ever PrEP use</a:t>
            </a:r>
          </a:p>
          <a:p>
            <a:pPr marL="342900" indent="-342900">
              <a:buFont typeface="Arial" panose="020B0604020202020204" pitchFamily="34" charset="0"/>
              <a:buChar char="•"/>
            </a:pPr>
            <a:r>
              <a:rPr lang="en-US" dirty="0"/>
              <a:t>24% (591/2506) </a:t>
            </a:r>
          </a:p>
          <a:p>
            <a:r>
              <a:rPr lang="en-US" dirty="0"/>
              <a:t>Analytic sample: Prior 6-month PrEP use </a:t>
            </a:r>
          </a:p>
          <a:p>
            <a:pPr marL="342900" indent="-342900">
              <a:buFont typeface="Arial" panose="020B0604020202020204" pitchFamily="34" charset="0"/>
              <a:buChar char="•"/>
            </a:pPr>
            <a:r>
              <a:rPr lang="en-US" dirty="0"/>
              <a:t>18% (441/2,506)</a:t>
            </a:r>
          </a:p>
          <a:p>
            <a:r>
              <a:rPr lang="en-US" dirty="0"/>
              <a:t>PrEP methods prior 6 months*</a:t>
            </a:r>
          </a:p>
          <a:p>
            <a:pPr marL="342900" indent="-342900">
              <a:buFont typeface="Arial" panose="020B0604020202020204" pitchFamily="34" charset="0"/>
              <a:buChar char="•"/>
            </a:pPr>
            <a:r>
              <a:rPr lang="en-US" dirty="0"/>
              <a:t>94% oral PrEP only (415/441)</a:t>
            </a:r>
          </a:p>
          <a:p>
            <a:pPr marL="342900" indent="-342900">
              <a:buFont typeface="Arial" panose="020B0604020202020204" pitchFamily="34" charset="0"/>
              <a:buChar char="•"/>
            </a:pPr>
            <a:r>
              <a:rPr lang="en-US" dirty="0"/>
              <a:t>3% long-acting injectable PrEP only (15/441)</a:t>
            </a:r>
          </a:p>
          <a:p>
            <a:pPr marL="342900" indent="-342900">
              <a:buFont typeface="Arial" panose="020B0604020202020204" pitchFamily="34" charset="0"/>
              <a:buChar char="•"/>
            </a:pPr>
            <a:r>
              <a:rPr lang="en-US" dirty="0"/>
              <a:t>2% both methods (9/441)</a:t>
            </a:r>
          </a:p>
          <a:p>
            <a:r>
              <a:rPr lang="en-US" sz="1300" dirty="0"/>
              <a:t>*data on PrEP method was not reported for 2 participants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D71D7F39-C1CB-F629-1868-C8752C9CE286}"/>
              </a:ext>
            </a:extLst>
          </p:cNvPr>
          <p:cNvSpPr>
            <a:spLocks noGrp="1"/>
          </p:cNvSpPr>
          <p:nvPr>
            <p:ph type="title"/>
          </p:nvPr>
        </p:nvSpPr>
        <p:spPr>
          <a:xfrm>
            <a:off x="442912" y="1419336"/>
            <a:ext cx="5437187" cy="1428641"/>
          </a:xfrm>
        </p:spPr>
        <p:txBody>
          <a:bodyPr anchor="b">
            <a:normAutofit/>
          </a:bodyPr>
          <a:lstStyle/>
          <a:p>
            <a:r>
              <a:rPr lang="en-US" dirty="0"/>
              <a:t>Results: Sample Characteristics</a:t>
            </a:r>
          </a:p>
        </p:txBody>
      </p:sp>
      <p:graphicFrame>
        <p:nvGraphicFramePr>
          <p:cNvPr id="5" name="Content Placeholder 4">
            <a:extLst>
              <a:ext uri="{FF2B5EF4-FFF2-40B4-BE49-F238E27FC236}">
                <a16:creationId xmlns:a16="http://schemas.microsoft.com/office/drawing/2014/main" id="{9C14F14A-EE4C-F9E7-D9F7-69FA25F30082}"/>
              </a:ext>
            </a:extLst>
          </p:cNvPr>
          <p:cNvGraphicFramePr>
            <a:graphicFrameLocks noGrp="1"/>
          </p:cNvGraphicFramePr>
          <p:nvPr>
            <p:ph sz="quarter" idx="14"/>
            <p:extLst>
              <p:ext uri="{D42A27DB-BD31-4B8C-83A1-F6EECF244321}">
                <p14:modId xmlns:p14="http://schemas.microsoft.com/office/powerpoint/2010/main" val="593598326"/>
              </p:ext>
            </p:extLst>
          </p:nvPr>
        </p:nvGraphicFramePr>
        <p:xfrm>
          <a:off x="5675705" y="721228"/>
          <a:ext cx="6189980" cy="5708259"/>
        </p:xfrm>
        <a:graphic>
          <a:graphicData uri="http://schemas.openxmlformats.org/drawingml/2006/table">
            <a:tbl>
              <a:tblPr firstRow="1" bandRow="1">
                <a:tableStyleId>{5C22544A-7EE6-4342-B048-85BDC9FD1C3A}</a:tableStyleId>
              </a:tblPr>
              <a:tblGrid>
                <a:gridCol w="4858852">
                  <a:extLst>
                    <a:ext uri="{9D8B030D-6E8A-4147-A177-3AD203B41FA5}">
                      <a16:colId xmlns:a16="http://schemas.microsoft.com/office/drawing/2014/main" val="3282156682"/>
                    </a:ext>
                  </a:extLst>
                </a:gridCol>
                <a:gridCol w="1331128">
                  <a:extLst>
                    <a:ext uri="{9D8B030D-6E8A-4147-A177-3AD203B41FA5}">
                      <a16:colId xmlns:a16="http://schemas.microsoft.com/office/drawing/2014/main" val="407012765"/>
                    </a:ext>
                  </a:extLst>
                </a:gridCol>
              </a:tblGrid>
              <a:tr h="193524">
                <a:tc>
                  <a:txBody>
                    <a:bodyPr/>
                    <a:lstStyle/>
                    <a:p>
                      <a:pPr algn="l" fontAlgn="b"/>
                      <a:r>
                        <a:rPr lang="en-US" sz="1600" u="none" strike="noStrike" dirty="0">
                          <a:effectLst/>
                        </a:rPr>
                        <a:t>Factor</a:t>
                      </a:r>
                      <a:endParaRPr lang="en-US" sz="1600" b="0" i="0" u="none" strike="noStrike" dirty="0">
                        <a:solidFill>
                          <a:srgbClr val="000000"/>
                        </a:solidFill>
                        <a:effectLst/>
                        <a:latin typeface="Aptos Narrow" panose="020B0004020202020204" pitchFamily="34" charset="0"/>
                      </a:endParaRPr>
                    </a:p>
                  </a:txBody>
                  <a:tcPr marL="4759" marR="4759" marT="4759" marB="0" anchor="b"/>
                </a:tc>
                <a:tc>
                  <a:txBody>
                    <a:bodyPr/>
                    <a:lstStyle/>
                    <a:p>
                      <a:pPr algn="ctr" fontAlgn="b"/>
                      <a:r>
                        <a:rPr lang="en-US" sz="1600" b="0" i="0" u="none" strike="noStrike" dirty="0">
                          <a:solidFill>
                            <a:schemeClr val="bg1"/>
                          </a:solidFill>
                          <a:effectLst/>
                          <a:latin typeface="Aptos Narrow" panose="020B0004020202020204" pitchFamily="34" charset="0"/>
                        </a:rPr>
                        <a:t>n (%)</a:t>
                      </a:r>
                    </a:p>
                  </a:txBody>
                  <a:tcPr marL="4759" marR="4759" marT="4759" marB="0" anchor="b"/>
                </a:tc>
                <a:extLst>
                  <a:ext uri="{0D108BD9-81ED-4DB2-BD59-A6C34878D82A}">
                    <a16:rowId xmlns:a16="http://schemas.microsoft.com/office/drawing/2014/main" val="3353058080"/>
                  </a:ext>
                </a:extLst>
              </a:tr>
              <a:tr h="193524">
                <a:tc>
                  <a:txBody>
                    <a:bodyPr/>
                    <a:lstStyle/>
                    <a:p>
                      <a:pPr algn="l" fontAlgn="b"/>
                      <a:r>
                        <a:rPr lang="en-US" sz="1600" u="none" strike="noStrike" dirty="0">
                          <a:effectLst/>
                        </a:rPr>
                        <a:t>N</a:t>
                      </a:r>
                      <a:endParaRPr lang="en-US" sz="1600" b="0" i="0" u="none" strike="noStrike" dirty="0">
                        <a:solidFill>
                          <a:srgbClr val="000000"/>
                        </a:solidFill>
                        <a:effectLst/>
                        <a:latin typeface="Aptos Narrow" panose="020B0004020202020204" pitchFamily="34" charset="0"/>
                      </a:endParaRPr>
                    </a:p>
                  </a:txBody>
                  <a:tcPr marL="4759" marR="4759" marT="4759" marB="0" anchor="b"/>
                </a:tc>
                <a:tc>
                  <a:txBody>
                    <a:bodyPr/>
                    <a:lstStyle/>
                    <a:p>
                      <a:pPr algn="ctr" fontAlgn="b"/>
                      <a:r>
                        <a:rPr lang="en-US" sz="1600" u="none" strike="noStrike" dirty="0">
                          <a:effectLst/>
                        </a:rPr>
                        <a:t>441</a:t>
                      </a:r>
                      <a:endParaRPr lang="en-US" sz="1600" b="0" i="0" u="none" strike="noStrike" dirty="0">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1406579891"/>
                  </a:ext>
                </a:extLst>
              </a:tr>
              <a:tr h="193524">
                <a:tc>
                  <a:txBody>
                    <a:bodyPr/>
                    <a:lstStyle/>
                    <a:p>
                      <a:pPr algn="l" fontAlgn="b"/>
                      <a:r>
                        <a:rPr lang="en-US" sz="1600" u="none" strike="noStrike" dirty="0">
                          <a:solidFill>
                            <a:schemeClr val="bg1"/>
                          </a:solidFill>
                          <a:effectLst/>
                        </a:rPr>
                        <a:t>Age, median (IQR)</a:t>
                      </a:r>
                      <a:endParaRPr lang="en-US" sz="1600" b="0" i="0" u="none" strike="noStrike" dirty="0">
                        <a:solidFill>
                          <a:schemeClr val="bg1"/>
                        </a:solidFill>
                        <a:effectLst/>
                        <a:latin typeface="Aptos Narrow" panose="020B0004020202020204" pitchFamily="34" charset="0"/>
                      </a:endParaRPr>
                    </a:p>
                  </a:txBody>
                  <a:tcPr marL="4759" marR="4759" marT="4759" marB="0" anchor="b">
                    <a:solidFill>
                      <a:schemeClr val="tx1">
                        <a:lumMod val="50000"/>
                        <a:lumOff val="50000"/>
                      </a:schemeClr>
                    </a:solidFill>
                  </a:tcPr>
                </a:tc>
                <a:tc>
                  <a:txBody>
                    <a:bodyPr/>
                    <a:lstStyle/>
                    <a:p>
                      <a:pPr algn="r" fontAlgn="b"/>
                      <a:r>
                        <a:rPr lang="en-US" sz="1600" u="none" strike="noStrike" dirty="0">
                          <a:effectLst/>
                        </a:rPr>
                        <a:t>33 (27, 42)</a:t>
                      </a:r>
                      <a:endParaRPr lang="en-US" sz="1600" b="0" i="0" u="none" strike="noStrike" dirty="0">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2149478316"/>
                  </a:ext>
                </a:extLst>
              </a:tr>
              <a:tr h="193524">
                <a:tc gridSpan="2">
                  <a:txBody>
                    <a:bodyPr/>
                    <a:lstStyle/>
                    <a:p>
                      <a:pPr algn="l" fontAlgn="b"/>
                      <a:r>
                        <a:rPr lang="en-US" sz="1600" u="none" strike="noStrike" dirty="0">
                          <a:solidFill>
                            <a:schemeClr val="bg1"/>
                          </a:solidFill>
                          <a:effectLst/>
                        </a:rPr>
                        <a:t>Race/ethnicity</a:t>
                      </a:r>
                      <a:endParaRPr lang="en-US" sz="1600" b="0" i="0" u="none" strike="noStrike" dirty="0">
                        <a:solidFill>
                          <a:schemeClr val="bg1"/>
                        </a:solidFill>
                        <a:effectLst/>
                        <a:latin typeface="Aptos Narrow" panose="020B0004020202020204" pitchFamily="34" charset="0"/>
                      </a:endParaRPr>
                    </a:p>
                  </a:txBody>
                  <a:tcPr marL="4759" marR="4759" marT="4759" marB="0" anchor="b">
                    <a:solidFill>
                      <a:schemeClr val="tx1">
                        <a:lumMod val="50000"/>
                        <a:lumOff val="50000"/>
                      </a:schemeClr>
                    </a:solidFill>
                  </a:tcPr>
                </a:tc>
                <a:tc hMerge="1">
                  <a:txBody>
                    <a:bodyPr/>
                    <a:lstStyle/>
                    <a:p>
                      <a:endParaRPr lang="en-US"/>
                    </a:p>
                  </a:txBody>
                  <a:tcPr/>
                </a:tc>
                <a:extLst>
                  <a:ext uri="{0D108BD9-81ED-4DB2-BD59-A6C34878D82A}">
                    <a16:rowId xmlns:a16="http://schemas.microsoft.com/office/drawing/2014/main" val="100924259"/>
                  </a:ext>
                </a:extLst>
              </a:tr>
              <a:tr h="193524">
                <a:tc>
                  <a:txBody>
                    <a:bodyPr/>
                    <a:lstStyle/>
                    <a:p>
                      <a:pPr algn="l" fontAlgn="b"/>
                      <a:r>
                        <a:rPr lang="en-US" sz="1600" u="none" strike="noStrike" dirty="0">
                          <a:effectLst/>
                        </a:rPr>
                        <a:t>Non-Hispanic White</a:t>
                      </a:r>
                      <a:endParaRPr lang="en-US" sz="1600" b="0" i="0" u="none" strike="noStrike" dirty="0">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a:effectLst/>
                        </a:rPr>
                        <a:t>249 (56.5%)</a:t>
                      </a:r>
                      <a:endParaRPr lang="en-US" sz="1600" b="0" i="0" u="none" strike="noStrike">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2909240478"/>
                  </a:ext>
                </a:extLst>
              </a:tr>
              <a:tr h="193524">
                <a:tc>
                  <a:txBody>
                    <a:bodyPr/>
                    <a:lstStyle/>
                    <a:p>
                      <a:pPr algn="l" fontAlgn="b"/>
                      <a:r>
                        <a:rPr lang="en-US" sz="1600" u="none" strike="noStrike">
                          <a:effectLst/>
                        </a:rPr>
                        <a:t>Non-Hispanic Black</a:t>
                      </a:r>
                      <a:endParaRPr lang="en-US" sz="1600" b="0" i="0" u="none" strike="noStrike">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a:effectLst/>
                        </a:rPr>
                        <a:t>48 (10.9%)</a:t>
                      </a:r>
                      <a:endParaRPr lang="en-US" sz="1600" b="0" i="0" u="none" strike="noStrike">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2181004783"/>
                  </a:ext>
                </a:extLst>
              </a:tr>
              <a:tr h="193524">
                <a:tc>
                  <a:txBody>
                    <a:bodyPr/>
                    <a:lstStyle/>
                    <a:p>
                      <a:pPr algn="l" fontAlgn="b"/>
                      <a:r>
                        <a:rPr lang="en-US" sz="1600" u="none" strike="noStrike" dirty="0">
                          <a:effectLst/>
                        </a:rPr>
                        <a:t>Hispanic White</a:t>
                      </a:r>
                      <a:endParaRPr lang="en-US" sz="1600" b="0" i="0" u="none" strike="noStrike" dirty="0">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dirty="0">
                          <a:effectLst/>
                        </a:rPr>
                        <a:t>26 (5.9%)</a:t>
                      </a:r>
                      <a:endParaRPr lang="en-US" sz="1600" b="0" i="0" u="none" strike="noStrike" dirty="0">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3003730341"/>
                  </a:ext>
                </a:extLst>
              </a:tr>
              <a:tr h="193524">
                <a:tc>
                  <a:txBody>
                    <a:bodyPr/>
                    <a:lstStyle/>
                    <a:p>
                      <a:pPr algn="l" fontAlgn="b"/>
                      <a:r>
                        <a:rPr lang="en-US" sz="1600" u="none" strike="noStrike">
                          <a:effectLst/>
                        </a:rPr>
                        <a:t>Hispanic Black</a:t>
                      </a:r>
                      <a:endParaRPr lang="en-US" sz="1600" b="0" i="0" u="none" strike="noStrike">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a:effectLst/>
                        </a:rPr>
                        <a:t>9 (2.0%)</a:t>
                      </a:r>
                      <a:endParaRPr lang="en-US" sz="1600" b="0" i="0" u="none" strike="noStrike">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2111211833"/>
                  </a:ext>
                </a:extLst>
              </a:tr>
              <a:tr h="193524">
                <a:tc>
                  <a:txBody>
                    <a:bodyPr/>
                    <a:lstStyle/>
                    <a:p>
                      <a:pPr algn="l" fontAlgn="b"/>
                      <a:r>
                        <a:rPr lang="en-US" sz="1600" u="none" strike="noStrike" dirty="0">
                          <a:effectLst/>
                        </a:rPr>
                        <a:t>Non-Hispanic and more than one race or another race</a:t>
                      </a:r>
                      <a:endParaRPr lang="en-US" sz="1600" b="0" i="0" u="none" strike="noStrike" dirty="0">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a:effectLst/>
                        </a:rPr>
                        <a:t>52 (11.8%)</a:t>
                      </a:r>
                      <a:endParaRPr lang="en-US" sz="1600" b="0" i="0" u="none" strike="noStrike">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3280136440"/>
                  </a:ext>
                </a:extLst>
              </a:tr>
              <a:tr h="193524">
                <a:tc>
                  <a:txBody>
                    <a:bodyPr/>
                    <a:lstStyle/>
                    <a:p>
                      <a:pPr algn="l" fontAlgn="b"/>
                      <a:r>
                        <a:rPr lang="en-US" sz="1600" u="none" strike="noStrike" dirty="0">
                          <a:effectLst/>
                        </a:rPr>
                        <a:t>Hispanic and more than one race or another race</a:t>
                      </a:r>
                      <a:endParaRPr lang="en-US" sz="1600" b="0" i="0" u="none" strike="noStrike" dirty="0">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a:effectLst/>
                        </a:rPr>
                        <a:t>54 (12.2%)</a:t>
                      </a:r>
                      <a:endParaRPr lang="en-US" sz="1600" b="0" i="0" u="none" strike="noStrike">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1793263756"/>
                  </a:ext>
                </a:extLst>
              </a:tr>
              <a:tr h="193524">
                <a:tc>
                  <a:txBody>
                    <a:bodyPr/>
                    <a:lstStyle/>
                    <a:p>
                      <a:pPr algn="l" fontAlgn="b"/>
                      <a:r>
                        <a:rPr lang="en-US" sz="1600" u="none" strike="noStrike">
                          <a:effectLst/>
                        </a:rPr>
                        <a:t>Unknown</a:t>
                      </a:r>
                      <a:endParaRPr lang="en-US" sz="1600" b="0" i="0" u="none" strike="noStrike">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dirty="0">
                          <a:effectLst/>
                        </a:rPr>
                        <a:t>3 (0.7%)</a:t>
                      </a:r>
                      <a:endParaRPr lang="en-US" sz="1600" b="0" i="0" u="none" strike="noStrike" dirty="0">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1774274308"/>
                  </a:ext>
                </a:extLst>
              </a:tr>
              <a:tr h="193524">
                <a:tc gridSpan="2">
                  <a:txBody>
                    <a:bodyPr/>
                    <a:lstStyle/>
                    <a:p>
                      <a:pPr algn="l" fontAlgn="b"/>
                      <a:r>
                        <a:rPr lang="en-US" sz="1600" u="none" strike="noStrike" dirty="0">
                          <a:solidFill>
                            <a:schemeClr val="bg1"/>
                          </a:solidFill>
                          <a:effectLst/>
                        </a:rPr>
                        <a:t>Health insurance</a:t>
                      </a:r>
                      <a:endParaRPr lang="en-US" sz="1600" b="0" i="0" u="none" strike="noStrike" dirty="0">
                        <a:solidFill>
                          <a:schemeClr val="bg1"/>
                        </a:solidFill>
                        <a:effectLst/>
                        <a:latin typeface="Aptos Narrow" panose="020B0004020202020204" pitchFamily="34" charset="0"/>
                      </a:endParaRPr>
                    </a:p>
                  </a:txBody>
                  <a:tcPr marL="4759" marR="4759" marT="4759" marB="0" anchor="b">
                    <a:solidFill>
                      <a:schemeClr val="tx1">
                        <a:lumMod val="50000"/>
                        <a:lumOff val="50000"/>
                      </a:schemeClr>
                    </a:solidFill>
                  </a:tcPr>
                </a:tc>
                <a:tc hMerge="1">
                  <a:txBody>
                    <a:bodyPr/>
                    <a:lstStyle/>
                    <a:p>
                      <a:endParaRPr lang="en-US"/>
                    </a:p>
                  </a:txBody>
                  <a:tcPr/>
                </a:tc>
                <a:extLst>
                  <a:ext uri="{0D108BD9-81ED-4DB2-BD59-A6C34878D82A}">
                    <a16:rowId xmlns:a16="http://schemas.microsoft.com/office/drawing/2014/main" val="995768901"/>
                  </a:ext>
                </a:extLst>
              </a:tr>
              <a:tr h="193524">
                <a:tc>
                  <a:txBody>
                    <a:bodyPr/>
                    <a:lstStyle/>
                    <a:p>
                      <a:pPr algn="l" fontAlgn="b"/>
                      <a:r>
                        <a:rPr lang="en-US" sz="1600" u="none" strike="noStrike">
                          <a:effectLst/>
                        </a:rPr>
                        <a:t>Uninsured</a:t>
                      </a:r>
                      <a:endParaRPr lang="en-US" sz="1600" b="0" i="0" u="none" strike="noStrike">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a:effectLst/>
                        </a:rPr>
                        <a:t>38 (8.6%)</a:t>
                      </a:r>
                      <a:endParaRPr lang="en-US" sz="1600" b="0" i="0" u="none" strike="noStrike">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1658023642"/>
                  </a:ext>
                </a:extLst>
              </a:tr>
              <a:tr h="193524">
                <a:tc>
                  <a:txBody>
                    <a:bodyPr/>
                    <a:lstStyle/>
                    <a:p>
                      <a:pPr algn="l" fontAlgn="b"/>
                      <a:r>
                        <a:rPr lang="en-US" sz="1600" u="none" strike="noStrike">
                          <a:effectLst/>
                        </a:rPr>
                        <a:t>Public insurance</a:t>
                      </a:r>
                      <a:endParaRPr lang="en-US" sz="1600" b="0" i="0" u="none" strike="noStrike">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a:effectLst/>
                        </a:rPr>
                        <a:t>186 (42.2%)</a:t>
                      </a:r>
                      <a:endParaRPr lang="en-US" sz="1600" b="0" i="0" u="none" strike="noStrike">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646881378"/>
                  </a:ext>
                </a:extLst>
              </a:tr>
              <a:tr h="193524">
                <a:tc>
                  <a:txBody>
                    <a:bodyPr/>
                    <a:lstStyle/>
                    <a:p>
                      <a:pPr algn="l" fontAlgn="b"/>
                      <a:r>
                        <a:rPr lang="en-US" sz="1600" u="none" strike="noStrike" dirty="0">
                          <a:effectLst/>
                        </a:rPr>
                        <a:t>Private insurance</a:t>
                      </a:r>
                      <a:endParaRPr lang="en-US" sz="1600" b="0" i="0" u="none" strike="noStrike" dirty="0">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a:effectLst/>
                        </a:rPr>
                        <a:t>209 (47.4%)</a:t>
                      </a:r>
                      <a:endParaRPr lang="en-US" sz="1600" b="0" i="0" u="none" strike="noStrike">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1459037088"/>
                  </a:ext>
                </a:extLst>
              </a:tr>
              <a:tr h="193524">
                <a:tc>
                  <a:txBody>
                    <a:bodyPr/>
                    <a:lstStyle/>
                    <a:p>
                      <a:pPr algn="l" fontAlgn="b"/>
                      <a:r>
                        <a:rPr lang="en-US" sz="1600" u="none" strike="noStrike">
                          <a:effectLst/>
                        </a:rPr>
                        <a:t>Unknown</a:t>
                      </a:r>
                      <a:endParaRPr lang="en-US" sz="1600" b="0" i="0" u="none" strike="noStrike">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dirty="0">
                          <a:effectLst/>
                        </a:rPr>
                        <a:t>8 (1.8%)</a:t>
                      </a:r>
                      <a:endParaRPr lang="en-US" sz="1600" b="0" i="0" u="none" strike="noStrike" dirty="0">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2468012535"/>
                  </a:ext>
                </a:extLst>
              </a:tr>
              <a:tr h="193524">
                <a:tc gridSpan="2">
                  <a:txBody>
                    <a:bodyPr/>
                    <a:lstStyle/>
                    <a:p>
                      <a:pPr algn="l" fontAlgn="b"/>
                      <a:r>
                        <a:rPr lang="en-US" sz="1600" u="none" strike="noStrike" dirty="0">
                          <a:solidFill>
                            <a:schemeClr val="bg1"/>
                          </a:solidFill>
                          <a:effectLst/>
                        </a:rPr>
                        <a:t>Census region</a:t>
                      </a:r>
                      <a:endParaRPr lang="en-US" sz="1600" b="0" i="0" u="none" strike="noStrike" dirty="0">
                        <a:solidFill>
                          <a:schemeClr val="bg1"/>
                        </a:solidFill>
                        <a:effectLst/>
                        <a:latin typeface="Aptos Narrow" panose="020B0004020202020204" pitchFamily="34" charset="0"/>
                      </a:endParaRPr>
                    </a:p>
                  </a:txBody>
                  <a:tcPr marL="4759" marR="4759" marT="4759" marB="0" anchor="b">
                    <a:solidFill>
                      <a:schemeClr val="tx1">
                        <a:lumMod val="50000"/>
                        <a:lumOff val="50000"/>
                      </a:schemeClr>
                    </a:solidFill>
                  </a:tcPr>
                </a:tc>
                <a:tc hMerge="1">
                  <a:txBody>
                    <a:bodyPr/>
                    <a:lstStyle/>
                    <a:p>
                      <a:endParaRPr lang="en-US"/>
                    </a:p>
                  </a:txBody>
                  <a:tcPr/>
                </a:tc>
                <a:extLst>
                  <a:ext uri="{0D108BD9-81ED-4DB2-BD59-A6C34878D82A}">
                    <a16:rowId xmlns:a16="http://schemas.microsoft.com/office/drawing/2014/main" val="186476261"/>
                  </a:ext>
                </a:extLst>
              </a:tr>
              <a:tr h="193524">
                <a:tc>
                  <a:txBody>
                    <a:bodyPr/>
                    <a:lstStyle/>
                    <a:p>
                      <a:pPr algn="l" fontAlgn="b"/>
                      <a:r>
                        <a:rPr lang="en-US" sz="1600" u="none" strike="noStrike" dirty="0">
                          <a:effectLst/>
                        </a:rPr>
                        <a:t>West</a:t>
                      </a:r>
                      <a:endParaRPr lang="en-US" sz="1600" b="0" i="0" u="none" strike="noStrike" dirty="0">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dirty="0">
                          <a:effectLst/>
                        </a:rPr>
                        <a:t>122 (27.8%)</a:t>
                      </a:r>
                      <a:endParaRPr lang="en-US" sz="1600" b="0" i="0" u="none" strike="noStrike" dirty="0">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680255160"/>
                  </a:ext>
                </a:extLst>
              </a:tr>
              <a:tr h="193524">
                <a:tc>
                  <a:txBody>
                    <a:bodyPr/>
                    <a:lstStyle/>
                    <a:p>
                      <a:pPr algn="l" fontAlgn="b"/>
                      <a:r>
                        <a:rPr lang="en-US" sz="1600" u="none" strike="noStrike" dirty="0">
                          <a:effectLst/>
                        </a:rPr>
                        <a:t>Midwest</a:t>
                      </a:r>
                      <a:endParaRPr lang="en-US" sz="1600" b="0" i="0" u="none" strike="noStrike" dirty="0">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dirty="0">
                          <a:effectLst/>
                        </a:rPr>
                        <a:t>98 (22.3%)</a:t>
                      </a:r>
                      <a:endParaRPr lang="en-US" sz="1600" b="0" i="0" u="none" strike="noStrike" dirty="0">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2542007897"/>
                  </a:ext>
                </a:extLst>
              </a:tr>
              <a:tr h="193524">
                <a:tc>
                  <a:txBody>
                    <a:bodyPr/>
                    <a:lstStyle/>
                    <a:p>
                      <a:pPr algn="l" fontAlgn="b"/>
                      <a:r>
                        <a:rPr lang="en-US" sz="1600" u="none" strike="noStrike" dirty="0">
                          <a:effectLst/>
                        </a:rPr>
                        <a:t>Northeast</a:t>
                      </a:r>
                      <a:endParaRPr lang="en-US" sz="1600" b="0" i="0" u="none" strike="noStrike" dirty="0">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dirty="0">
                          <a:effectLst/>
                        </a:rPr>
                        <a:t>79 (18.0%)</a:t>
                      </a:r>
                      <a:endParaRPr lang="en-US" sz="1600" b="0" i="0" u="none" strike="noStrike" dirty="0">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742197768"/>
                  </a:ext>
                </a:extLst>
              </a:tr>
              <a:tr h="193524">
                <a:tc>
                  <a:txBody>
                    <a:bodyPr/>
                    <a:lstStyle/>
                    <a:p>
                      <a:pPr algn="l" fontAlgn="b"/>
                      <a:r>
                        <a:rPr lang="en-US" sz="1600" u="none" strike="noStrike" dirty="0">
                          <a:effectLst/>
                        </a:rPr>
                        <a:t>South</a:t>
                      </a:r>
                      <a:endParaRPr lang="en-US" sz="1600" b="0" i="0" u="none" strike="noStrike" dirty="0">
                        <a:solidFill>
                          <a:srgbClr val="000000"/>
                        </a:solidFill>
                        <a:effectLst/>
                        <a:latin typeface="Aptos Narrow" panose="020B0004020202020204" pitchFamily="34" charset="0"/>
                      </a:endParaRPr>
                    </a:p>
                  </a:txBody>
                  <a:tcPr marL="4759" marR="4759" marT="4759" marB="0" anchor="b"/>
                </a:tc>
                <a:tc>
                  <a:txBody>
                    <a:bodyPr/>
                    <a:lstStyle/>
                    <a:p>
                      <a:pPr algn="r" fontAlgn="b"/>
                      <a:r>
                        <a:rPr lang="en-US" sz="1600" u="none" strike="noStrike" dirty="0">
                          <a:effectLst/>
                        </a:rPr>
                        <a:t>140 (31.9%)</a:t>
                      </a:r>
                      <a:endParaRPr lang="en-US" sz="1600" b="0" i="0" u="none" strike="noStrike" dirty="0">
                        <a:solidFill>
                          <a:srgbClr val="000000"/>
                        </a:solidFill>
                        <a:effectLst/>
                        <a:latin typeface="Aptos Narrow" panose="020B0004020202020204" pitchFamily="34" charset="0"/>
                      </a:endParaRPr>
                    </a:p>
                  </a:txBody>
                  <a:tcPr marL="4759" marR="4759" marT="4759" marB="0" anchor="b"/>
                </a:tc>
                <a:extLst>
                  <a:ext uri="{0D108BD9-81ED-4DB2-BD59-A6C34878D82A}">
                    <a16:rowId xmlns:a16="http://schemas.microsoft.com/office/drawing/2014/main" val="576281178"/>
                  </a:ext>
                </a:extLst>
              </a:tr>
            </a:tbl>
          </a:graphicData>
        </a:graphic>
      </p:graphicFrame>
    </p:spTree>
    <p:extLst>
      <p:ext uri="{BB962C8B-B14F-4D97-AF65-F5344CB8AC3E}">
        <p14:creationId xmlns:p14="http://schemas.microsoft.com/office/powerpoint/2010/main" val="4026697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1C203D-868F-BD65-D496-5ADD5E30E017}"/>
              </a:ext>
            </a:extLst>
          </p:cNvPr>
          <p:cNvSpPr>
            <a:spLocks noGrp="1"/>
          </p:cNvSpPr>
          <p:nvPr>
            <p:ph sz="quarter" idx="13"/>
          </p:nvPr>
        </p:nvSpPr>
        <p:spPr>
          <a:xfrm>
            <a:off x="3710082" y="1031661"/>
            <a:ext cx="7632704" cy="608480"/>
          </a:xfrm>
        </p:spPr>
        <p:txBody>
          <a:bodyPr numCol="1">
            <a:normAutofit/>
          </a:bodyPr>
          <a:lstStyle/>
          <a:p>
            <a:r>
              <a:rPr lang="en-US" dirty="0"/>
              <a:t>Self-rated PrEP experiences (0-100 scale): </a:t>
            </a:r>
          </a:p>
        </p:txBody>
      </p:sp>
      <p:sp>
        <p:nvSpPr>
          <p:cNvPr id="3" name="Title 2">
            <a:extLst>
              <a:ext uri="{FF2B5EF4-FFF2-40B4-BE49-F238E27FC236}">
                <a16:creationId xmlns:a16="http://schemas.microsoft.com/office/drawing/2014/main" id="{D8CC1E7A-9DC1-2BE5-1230-A43B7796DA9D}"/>
              </a:ext>
            </a:extLst>
          </p:cNvPr>
          <p:cNvSpPr>
            <a:spLocks noGrp="1"/>
          </p:cNvSpPr>
          <p:nvPr>
            <p:ph type="title"/>
          </p:nvPr>
        </p:nvSpPr>
        <p:spPr>
          <a:xfrm>
            <a:off x="3617488" y="248986"/>
            <a:ext cx="7632700" cy="721634"/>
          </a:xfrm>
        </p:spPr>
        <p:txBody>
          <a:bodyPr/>
          <a:lstStyle/>
          <a:p>
            <a:r>
              <a:rPr lang="en-US" dirty="0"/>
              <a:t>PrEP Experiences</a:t>
            </a:r>
          </a:p>
        </p:txBody>
      </p:sp>
      <p:pic>
        <p:nvPicPr>
          <p:cNvPr id="5" name="Picture 4" descr="A graph showing a number of people in red&#10;&#10;AI-generated content may be incorrect.">
            <a:extLst>
              <a:ext uri="{FF2B5EF4-FFF2-40B4-BE49-F238E27FC236}">
                <a16:creationId xmlns:a16="http://schemas.microsoft.com/office/drawing/2014/main" id="{16F79334-D65C-575A-E97F-7739EA8A38E8}"/>
              </a:ext>
            </a:extLst>
          </p:cNvPr>
          <p:cNvPicPr>
            <a:picLocks noChangeAspect="1"/>
          </p:cNvPicPr>
          <p:nvPr/>
        </p:nvPicPr>
        <p:blipFill>
          <a:blip r:embed="rId3"/>
          <a:stretch>
            <a:fillRect/>
          </a:stretch>
        </p:blipFill>
        <p:spPr>
          <a:xfrm>
            <a:off x="3617484" y="2976408"/>
            <a:ext cx="4099495" cy="2980500"/>
          </a:xfrm>
          <a:prstGeom prst="rect">
            <a:avLst/>
          </a:prstGeom>
        </p:spPr>
      </p:pic>
      <p:pic>
        <p:nvPicPr>
          <p:cNvPr id="7" name="Picture 6">
            <a:extLst>
              <a:ext uri="{FF2B5EF4-FFF2-40B4-BE49-F238E27FC236}">
                <a16:creationId xmlns:a16="http://schemas.microsoft.com/office/drawing/2014/main" id="{E54CB8F7-276A-3953-7906-393C77DE0520}"/>
              </a:ext>
            </a:extLst>
          </p:cNvPr>
          <p:cNvPicPr>
            <a:picLocks noChangeAspect="1"/>
          </p:cNvPicPr>
          <p:nvPr/>
        </p:nvPicPr>
        <p:blipFill>
          <a:blip r:embed="rId4"/>
          <a:srcRect/>
          <a:stretch/>
        </p:blipFill>
        <p:spPr>
          <a:xfrm>
            <a:off x="7879839" y="2891074"/>
            <a:ext cx="4197186" cy="3051526"/>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4F39E091-19AC-36DA-4B96-664B10C176C7}"/>
              </a:ext>
            </a:extLst>
          </p:cNvPr>
          <p:cNvPicPr>
            <a:picLocks noChangeAspect="1"/>
          </p:cNvPicPr>
          <p:nvPr/>
        </p:nvPicPr>
        <p:blipFill>
          <a:blip r:embed="rId5"/>
          <a:stretch>
            <a:fillRect/>
          </a:stretch>
        </p:blipFill>
        <p:spPr>
          <a:xfrm>
            <a:off x="4201110" y="3065731"/>
            <a:ext cx="1030644" cy="961795"/>
          </a:xfrm>
          <a:prstGeom prst="rect">
            <a:avLst/>
          </a:prstGeom>
        </p:spPr>
      </p:pic>
      <p:pic>
        <p:nvPicPr>
          <p:cNvPr id="11" name="Picture 10" descr="A black background with a black square&#10;&#10;AI-generated content may be incorrect.">
            <a:extLst>
              <a:ext uri="{FF2B5EF4-FFF2-40B4-BE49-F238E27FC236}">
                <a16:creationId xmlns:a16="http://schemas.microsoft.com/office/drawing/2014/main" id="{0E95471A-98D5-F850-0BA2-2D0EBFCF301A}"/>
              </a:ext>
            </a:extLst>
          </p:cNvPr>
          <p:cNvPicPr>
            <a:picLocks noChangeAspect="1"/>
          </p:cNvPicPr>
          <p:nvPr/>
        </p:nvPicPr>
        <p:blipFill>
          <a:blip r:embed="rId6"/>
          <a:stretch>
            <a:fillRect/>
          </a:stretch>
        </p:blipFill>
        <p:spPr>
          <a:xfrm>
            <a:off x="8491024" y="3065731"/>
            <a:ext cx="937134" cy="878927"/>
          </a:xfrm>
          <a:prstGeom prst="rect">
            <a:avLst/>
          </a:prstGeom>
        </p:spPr>
      </p:pic>
      <p:sp>
        <p:nvSpPr>
          <p:cNvPr id="12" name="TextBox 11">
            <a:extLst>
              <a:ext uri="{FF2B5EF4-FFF2-40B4-BE49-F238E27FC236}">
                <a16:creationId xmlns:a16="http://schemas.microsoft.com/office/drawing/2014/main" id="{CE1953EC-2A1B-0E38-A2B9-DCF94860E220}"/>
              </a:ext>
            </a:extLst>
          </p:cNvPr>
          <p:cNvSpPr txBox="1"/>
          <p:nvPr/>
        </p:nvSpPr>
        <p:spPr>
          <a:xfrm>
            <a:off x="3617484" y="1437995"/>
            <a:ext cx="4438086" cy="1754326"/>
          </a:xfrm>
          <a:prstGeom prst="rect">
            <a:avLst/>
          </a:prstGeom>
          <a:noFill/>
        </p:spPr>
        <p:txBody>
          <a:bodyPr wrap="square" rtlCol="0">
            <a:spAutoFit/>
          </a:bodyPr>
          <a:lstStyle/>
          <a:p>
            <a:r>
              <a:rPr lang="en-US" b="1" dirty="0"/>
              <a:t>Daily Oral (n=424)</a:t>
            </a:r>
          </a:p>
          <a:p>
            <a:pPr marL="285750" indent="-285750">
              <a:buFont typeface="Arial" panose="020B0604020202020204" pitchFamily="34" charset="0"/>
              <a:buChar char="•"/>
            </a:pPr>
            <a:r>
              <a:rPr lang="en-US" dirty="0"/>
              <a:t>Mean (</a:t>
            </a:r>
            <a:r>
              <a:rPr lang="en-US" dirty="0" err="1"/>
              <a:t>sd</a:t>
            </a:r>
            <a:r>
              <a:rPr lang="en-US" dirty="0"/>
              <a:t>): 88 (21)</a:t>
            </a:r>
          </a:p>
          <a:p>
            <a:pPr marL="285750" indent="-285750">
              <a:buFont typeface="Arial" panose="020B0604020202020204" pitchFamily="34" charset="0"/>
              <a:buChar char="•"/>
            </a:pPr>
            <a:r>
              <a:rPr lang="en-US" dirty="0"/>
              <a:t>Median (IQR): 100 (82-100)</a:t>
            </a:r>
          </a:p>
          <a:p>
            <a:endParaRPr lang="en-US" dirty="0"/>
          </a:p>
          <a:p>
            <a:r>
              <a:rPr lang="en-US" dirty="0"/>
              <a:t>93% rated their experience &gt;50 </a:t>
            </a:r>
          </a:p>
          <a:p>
            <a:endParaRPr lang="en-US" dirty="0"/>
          </a:p>
        </p:txBody>
      </p:sp>
      <p:sp>
        <p:nvSpPr>
          <p:cNvPr id="13" name="TextBox 12">
            <a:extLst>
              <a:ext uri="{FF2B5EF4-FFF2-40B4-BE49-F238E27FC236}">
                <a16:creationId xmlns:a16="http://schemas.microsoft.com/office/drawing/2014/main" id="{10FE71CE-76DA-9796-2794-F0CBDB85CFDA}"/>
              </a:ext>
            </a:extLst>
          </p:cNvPr>
          <p:cNvSpPr txBox="1"/>
          <p:nvPr/>
        </p:nvSpPr>
        <p:spPr>
          <a:xfrm>
            <a:off x="7879839" y="1393790"/>
            <a:ext cx="3935392" cy="1477328"/>
          </a:xfrm>
          <a:prstGeom prst="rect">
            <a:avLst/>
          </a:prstGeom>
          <a:noFill/>
        </p:spPr>
        <p:txBody>
          <a:bodyPr wrap="square" rtlCol="0">
            <a:spAutoFit/>
          </a:bodyPr>
          <a:lstStyle/>
          <a:p>
            <a:r>
              <a:rPr lang="en-US" b="1" dirty="0"/>
              <a:t>LAI (n=24)</a:t>
            </a:r>
          </a:p>
          <a:p>
            <a:pPr marL="285750" indent="-285750">
              <a:buFont typeface="Arial" panose="020B0604020202020204" pitchFamily="34" charset="0"/>
              <a:buChar char="•"/>
            </a:pPr>
            <a:r>
              <a:rPr lang="en-US" dirty="0"/>
              <a:t>Mean (</a:t>
            </a:r>
            <a:r>
              <a:rPr lang="en-US" dirty="0" err="1"/>
              <a:t>sd</a:t>
            </a:r>
            <a:r>
              <a:rPr lang="en-US" dirty="0"/>
              <a:t>): 78 (35)</a:t>
            </a:r>
          </a:p>
          <a:p>
            <a:pPr marL="285750" indent="-285750">
              <a:buFont typeface="Arial" panose="020B0604020202020204" pitchFamily="34" charset="0"/>
              <a:buChar char="•"/>
            </a:pPr>
            <a:r>
              <a:rPr lang="en-US" dirty="0"/>
              <a:t>Median (IQR): 100 (70-100) </a:t>
            </a:r>
          </a:p>
          <a:p>
            <a:endParaRPr lang="en-US" dirty="0"/>
          </a:p>
          <a:p>
            <a:r>
              <a:rPr lang="en-US" dirty="0"/>
              <a:t>79% rated their experience &gt;50 </a:t>
            </a:r>
          </a:p>
        </p:txBody>
      </p:sp>
      <p:sp>
        <p:nvSpPr>
          <p:cNvPr id="14" name="TextBox 13">
            <a:extLst>
              <a:ext uri="{FF2B5EF4-FFF2-40B4-BE49-F238E27FC236}">
                <a16:creationId xmlns:a16="http://schemas.microsoft.com/office/drawing/2014/main" id="{883B81A2-21D5-EEB4-86D7-C47C8926204C}"/>
              </a:ext>
            </a:extLst>
          </p:cNvPr>
          <p:cNvSpPr txBox="1"/>
          <p:nvPr/>
        </p:nvSpPr>
        <p:spPr>
          <a:xfrm>
            <a:off x="3617484" y="6069638"/>
            <a:ext cx="8574516" cy="307777"/>
          </a:xfrm>
          <a:prstGeom prst="rect">
            <a:avLst/>
          </a:prstGeom>
          <a:noFill/>
        </p:spPr>
        <p:txBody>
          <a:bodyPr wrap="square" rtlCol="0">
            <a:spAutoFit/>
          </a:bodyPr>
          <a:lstStyle/>
          <a:p>
            <a:r>
              <a:rPr lang="en-US" sz="1400" b="1" dirty="0">
                <a:solidFill>
                  <a:schemeClr val="tx2"/>
                </a:solidFill>
              </a:rPr>
              <a:t>No significant differences by age, race, ethnicity, education, insurance, or region</a:t>
            </a:r>
          </a:p>
        </p:txBody>
      </p:sp>
      <p:pic>
        <p:nvPicPr>
          <p:cNvPr id="8" name="Picture 7">
            <a:extLst>
              <a:ext uri="{FF2B5EF4-FFF2-40B4-BE49-F238E27FC236}">
                <a16:creationId xmlns:a16="http://schemas.microsoft.com/office/drawing/2014/main" id="{8887E80D-BBC3-EC98-0B9F-8B623032DE9F}"/>
              </a:ext>
            </a:extLst>
          </p:cNvPr>
          <p:cNvPicPr>
            <a:picLocks noChangeAspect="1"/>
          </p:cNvPicPr>
          <p:nvPr/>
        </p:nvPicPr>
        <p:blipFill>
          <a:blip r:embed="rId7"/>
          <a:stretch>
            <a:fillRect/>
          </a:stretch>
        </p:blipFill>
        <p:spPr>
          <a:xfrm>
            <a:off x="11712632" y="5570635"/>
            <a:ext cx="233174" cy="155448"/>
          </a:xfrm>
          <a:prstGeom prst="rect">
            <a:avLst/>
          </a:prstGeom>
        </p:spPr>
      </p:pic>
      <p:sp>
        <p:nvSpPr>
          <p:cNvPr id="4" name="Rectangle 3">
            <a:extLst>
              <a:ext uri="{FF2B5EF4-FFF2-40B4-BE49-F238E27FC236}">
                <a16:creationId xmlns:a16="http://schemas.microsoft.com/office/drawing/2014/main" id="{E4D574F0-ACCA-AA9B-70B1-E11E2840B48C}"/>
              </a:ext>
            </a:extLst>
          </p:cNvPr>
          <p:cNvSpPr/>
          <p:nvPr/>
        </p:nvSpPr>
        <p:spPr>
          <a:xfrm>
            <a:off x="7645400" y="6426200"/>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301732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6646FF-5DD6-F529-5477-0605F6A1B130}"/>
              </a:ext>
            </a:extLst>
          </p:cNvPr>
          <p:cNvSpPr>
            <a:spLocks noGrp="1"/>
          </p:cNvSpPr>
          <p:nvPr>
            <p:ph sz="quarter" idx="13"/>
          </p:nvPr>
        </p:nvSpPr>
        <p:spPr>
          <a:xfrm>
            <a:off x="442913" y="1713659"/>
            <a:ext cx="5653087" cy="4703016"/>
          </a:xfrm>
        </p:spPr>
        <p:txBody>
          <a:bodyPr>
            <a:normAutofit/>
          </a:bodyPr>
          <a:lstStyle/>
          <a:p>
            <a:pPr>
              <a:lnSpc>
                <a:spcPct val="120000"/>
              </a:lnSpc>
              <a:spcBef>
                <a:spcPts val="0"/>
              </a:spcBef>
            </a:pPr>
            <a:r>
              <a:rPr lang="en-US" sz="1600" b="1" dirty="0"/>
              <a:t>Daily oral (n=424)</a:t>
            </a:r>
          </a:p>
          <a:p>
            <a:pPr marL="342900" indent="-342900">
              <a:lnSpc>
                <a:spcPct val="120000"/>
              </a:lnSpc>
              <a:spcBef>
                <a:spcPts val="0"/>
              </a:spcBef>
              <a:buFont typeface="Arial" panose="020B0604020202020204" pitchFamily="34" charset="0"/>
              <a:buChar char="•"/>
            </a:pPr>
            <a:r>
              <a:rPr lang="en-US" sz="1600" dirty="0"/>
              <a:t>28% Difficult to remember to take pills daily</a:t>
            </a:r>
          </a:p>
          <a:p>
            <a:pPr marL="342900" indent="-342900">
              <a:lnSpc>
                <a:spcPct val="120000"/>
              </a:lnSpc>
              <a:spcBef>
                <a:spcPts val="0"/>
              </a:spcBef>
              <a:buFont typeface="Arial" panose="020B0604020202020204" pitchFamily="34" charset="0"/>
              <a:buChar char="•"/>
            </a:pPr>
            <a:r>
              <a:rPr lang="en-US" sz="1600" dirty="0"/>
              <a:t>25% Side effects</a:t>
            </a:r>
          </a:p>
          <a:p>
            <a:pPr marL="342900" indent="-342900">
              <a:lnSpc>
                <a:spcPct val="120000"/>
              </a:lnSpc>
              <a:spcBef>
                <a:spcPts val="0"/>
              </a:spcBef>
              <a:buFont typeface="Arial" panose="020B0604020202020204" pitchFamily="34" charset="0"/>
              <a:buChar char="•"/>
            </a:pPr>
            <a:r>
              <a:rPr lang="en-US" sz="1600" dirty="0"/>
              <a:t>22% People think you have a lot of sex partners</a:t>
            </a:r>
          </a:p>
          <a:p>
            <a:pPr marL="342900" indent="-342900">
              <a:lnSpc>
                <a:spcPct val="120000"/>
              </a:lnSpc>
              <a:spcBef>
                <a:spcPts val="0"/>
              </a:spcBef>
              <a:buFont typeface="Arial" panose="020B0604020202020204" pitchFamily="34" charset="0"/>
              <a:buChar char="•"/>
            </a:pPr>
            <a:r>
              <a:rPr lang="en-US" sz="1600" dirty="0"/>
              <a:t>22% No challenges</a:t>
            </a:r>
          </a:p>
          <a:p>
            <a:pPr marL="342900" indent="-342900">
              <a:lnSpc>
                <a:spcPct val="120000"/>
              </a:lnSpc>
              <a:spcBef>
                <a:spcPts val="0"/>
              </a:spcBef>
              <a:buFont typeface="Arial" panose="020B0604020202020204" pitchFamily="34" charset="0"/>
              <a:buChar char="•"/>
            </a:pPr>
            <a:r>
              <a:rPr lang="en-US" sz="1600" dirty="0"/>
              <a:t>21% Don't like the clinical visits/testing required </a:t>
            </a:r>
          </a:p>
          <a:p>
            <a:pPr marL="342900" indent="-342900">
              <a:lnSpc>
                <a:spcPct val="120000"/>
              </a:lnSpc>
              <a:spcBef>
                <a:spcPts val="0"/>
              </a:spcBef>
              <a:buFont typeface="Arial" panose="020B0604020202020204" pitchFamily="34" charset="0"/>
              <a:buChar char="•"/>
            </a:pPr>
            <a:r>
              <a:rPr lang="en-US" sz="1600" dirty="0"/>
              <a:t>21% Does not protect against STI</a:t>
            </a:r>
          </a:p>
          <a:p>
            <a:pPr marL="342900" indent="-342900">
              <a:lnSpc>
                <a:spcPct val="120000"/>
              </a:lnSpc>
              <a:spcBef>
                <a:spcPts val="0"/>
              </a:spcBef>
              <a:buFont typeface="Arial" panose="020B0604020202020204" pitchFamily="34" charset="0"/>
              <a:buChar char="•"/>
            </a:pPr>
            <a:r>
              <a:rPr lang="en-US" sz="1600" dirty="0"/>
              <a:t>20% People think you have HIV</a:t>
            </a:r>
          </a:p>
          <a:p>
            <a:pPr marL="342900" indent="-342900">
              <a:lnSpc>
                <a:spcPct val="120000"/>
              </a:lnSpc>
              <a:spcBef>
                <a:spcPts val="0"/>
              </a:spcBef>
              <a:buFont typeface="Arial" panose="020B0604020202020204" pitchFamily="34" charset="0"/>
              <a:buChar char="•"/>
            </a:pPr>
            <a:r>
              <a:rPr lang="en-US" sz="1600" dirty="0"/>
              <a:t>19% Worry about interactions with hormones</a:t>
            </a:r>
          </a:p>
          <a:p>
            <a:pPr marL="342900" indent="-342900">
              <a:lnSpc>
                <a:spcPct val="120000"/>
              </a:lnSpc>
              <a:spcBef>
                <a:spcPts val="0"/>
              </a:spcBef>
              <a:buFont typeface="Arial" panose="020B0604020202020204" pitchFamily="34" charset="0"/>
              <a:buChar char="•"/>
            </a:pPr>
            <a:r>
              <a:rPr lang="en-US" sz="1600" dirty="0"/>
              <a:t>19% Dislike taking pills regularly</a:t>
            </a:r>
          </a:p>
          <a:p>
            <a:pPr marL="342900" indent="-342900">
              <a:lnSpc>
                <a:spcPct val="120000"/>
              </a:lnSpc>
              <a:spcBef>
                <a:spcPts val="0"/>
              </a:spcBef>
              <a:buFont typeface="Arial" panose="020B0604020202020204" pitchFamily="34" charset="0"/>
              <a:buChar char="•"/>
            </a:pPr>
            <a:r>
              <a:rPr lang="en-US" sz="1600" dirty="0"/>
              <a:t>17% Sex partner(s) don't want to use condoms because of PrEP use</a:t>
            </a:r>
          </a:p>
          <a:p>
            <a:pPr marL="342900" indent="-342900">
              <a:lnSpc>
                <a:spcPct val="120000"/>
              </a:lnSpc>
              <a:spcBef>
                <a:spcPts val="0"/>
              </a:spcBef>
              <a:buFont typeface="Arial" panose="020B0604020202020204" pitchFamily="34" charset="0"/>
              <a:buChar char="•"/>
            </a:pPr>
            <a:r>
              <a:rPr lang="en-US" sz="1600" dirty="0"/>
              <a:t>13% Cost of the pills or associated clinical visits</a:t>
            </a:r>
          </a:p>
          <a:p>
            <a:pPr marL="342900" indent="-342900">
              <a:lnSpc>
                <a:spcPct val="120000"/>
              </a:lnSpc>
              <a:spcBef>
                <a:spcPts val="0"/>
              </a:spcBef>
              <a:buFont typeface="Arial" panose="020B0604020202020204" pitchFamily="34" charset="0"/>
              <a:buChar char="•"/>
            </a:pPr>
            <a:r>
              <a:rPr lang="en-US" sz="1600" dirty="0"/>
              <a:t>10% Feels excessive for level of HIV risk </a:t>
            </a:r>
          </a:p>
          <a:p>
            <a:pPr marL="342900" indent="-342900">
              <a:lnSpc>
                <a:spcPct val="120000"/>
              </a:lnSpc>
              <a:spcBef>
                <a:spcPts val="0"/>
              </a:spcBef>
              <a:buFont typeface="Arial" panose="020B0604020202020204" pitchFamily="34" charset="0"/>
              <a:buChar char="•"/>
            </a:pPr>
            <a:r>
              <a:rPr lang="en-US" sz="1600" dirty="0"/>
              <a:t>4% Partner(s) did not want you to use it or did not like you using it</a:t>
            </a:r>
          </a:p>
        </p:txBody>
      </p:sp>
      <p:sp>
        <p:nvSpPr>
          <p:cNvPr id="3" name="Content Placeholder 2">
            <a:extLst>
              <a:ext uri="{FF2B5EF4-FFF2-40B4-BE49-F238E27FC236}">
                <a16:creationId xmlns:a16="http://schemas.microsoft.com/office/drawing/2014/main" id="{93E90562-2D4D-955D-BC74-02991768045E}"/>
              </a:ext>
            </a:extLst>
          </p:cNvPr>
          <p:cNvSpPr>
            <a:spLocks noGrp="1"/>
          </p:cNvSpPr>
          <p:nvPr>
            <p:ph sz="quarter" idx="14"/>
          </p:nvPr>
        </p:nvSpPr>
        <p:spPr>
          <a:xfrm>
            <a:off x="6205214" y="1635738"/>
            <a:ext cx="5961125" cy="4955430"/>
          </a:xfrm>
        </p:spPr>
        <p:txBody>
          <a:bodyPr>
            <a:noAutofit/>
          </a:bodyPr>
          <a:lstStyle/>
          <a:p>
            <a:pPr>
              <a:lnSpc>
                <a:spcPct val="110000"/>
              </a:lnSpc>
              <a:spcBef>
                <a:spcPts val="0"/>
              </a:spcBef>
            </a:pPr>
            <a:r>
              <a:rPr lang="en-US" sz="1600" b="1" dirty="0"/>
              <a:t>Long-acting injection (n=24)</a:t>
            </a:r>
          </a:p>
          <a:p>
            <a:pPr marL="342900" indent="-342900">
              <a:lnSpc>
                <a:spcPct val="110000"/>
              </a:lnSpc>
              <a:spcBef>
                <a:spcPts val="0"/>
              </a:spcBef>
              <a:buFont typeface="Arial" panose="020B0604020202020204" pitchFamily="34" charset="0"/>
              <a:buChar char="•"/>
            </a:pPr>
            <a:r>
              <a:rPr lang="en-US" sz="1600" dirty="0"/>
              <a:t>38% Side effects and/or pain at injection site</a:t>
            </a:r>
          </a:p>
          <a:p>
            <a:pPr marL="342900" indent="-342900">
              <a:lnSpc>
                <a:spcPct val="110000"/>
              </a:lnSpc>
              <a:spcBef>
                <a:spcPts val="0"/>
              </a:spcBef>
              <a:buFont typeface="Arial" panose="020B0604020202020204" pitchFamily="34" charset="0"/>
              <a:buChar char="•"/>
            </a:pPr>
            <a:r>
              <a:rPr lang="en-US" sz="1600" dirty="0"/>
              <a:t>33% Don't like the clinical visits/testing required</a:t>
            </a:r>
          </a:p>
          <a:p>
            <a:pPr marL="342900" indent="-342900">
              <a:lnSpc>
                <a:spcPct val="110000"/>
              </a:lnSpc>
              <a:spcBef>
                <a:spcPts val="0"/>
              </a:spcBef>
              <a:buFont typeface="Arial" panose="020B0604020202020204" pitchFamily="34" charset="0"/>
              <a:buChar char="•"/>
            </a:pPr>
            <a:r>
              <a:rPr lang="en-US" sz="1600" dirty="0"/>
              <a:t>29% No challenges</a:t>
            </a:r>
          </a:p>
          <a:p>
            <a:pPr marL="342900" indent="-342900">
              <a:lnSpc>
                <a:spcPct val="110000"/>
              </a:lnSpc>
              <a:spcBef>
                <a:spcPts val="0"/>
              </a:spcBef>
              <a:buFont typeface="Arial" panose="020B0604020202020204" pitchFamily="34" charset="0"/>
              <a:buChar char="•"/>
            </a:pPr>
            <a:r>
              <a:rPr lang="en-US" sz="1600" dirty="0"/>
              <a:t>21% People think you have a lot of sex partners</a:t>
            </a:r>
          </a:p>
          <a:p>
            <a:pPr marL="342900" indent="-342900">
              <a:lnSpc>
                <a:spcPct val="110000"/>
              </a:lnSpc>
              <a:spcBef>
                <a:spcPts val="0"/>
              </a:spcBef>
              <a:buFont typeface="Arial" panose="020B0604020202020204" pitchFamily="34" charset="0"/>
              <a:buChar char="•"/>
            </a:pPr>
            <a:r>
              <a:rPr lang="en-US" sz="1600" dirty="0"/>
              <a:t>17% Cost of injections or clinical visits</a:t>
            </a:r>
          </a:p>
          <a:p>
            <a:pPr marL="342900" indent="-342900">
              <a:lnSpc>
                <a:spcPct val="110000"/>
              </a:lnSpc>
              <a:spcBef>
                <a:spcPts val="0"/>
              </a:spcBef>
              <a:buFont typeface="Arial" panose="020B0604020202020204" pitchFamily="34" charset="0"/>
              <a:buChar char="•"/>
            </a:pPr>
            <a:r>
              <a:rPr lang="en-US" sz="1600" dirty="0"/>
              <a:t>13% People think you have HIV</a:t>
            </a:r>
          </a:p>
          <a:p>
            <a:pPr marL="342900" indent="-342900">
              <a:lnSpc>
                <a:spcPct val="110000"/>
              </a:lnSpc>
              <a:spcBef>
                <a:spcPts val="0"/>
              </a:spcBef>
              <a:buFont typeface="Arial" panose="020B0604020202020204" pitchFamily="34" charset="0"/>
              <a:buChar char="•"/>
            </a:pPr>
            <a:r>
              <a:rPr lang="en-US" sz="1600" dirty="0"/>
              <a:t>8% Worry about interactions with hormones</a:t>
            </a:r>
          </a:p>
          <a:p>
            <a:pPr marL="342900" indent="-342900">
              <a:lnSpc>
                <a:spcPct val="110000"/>
              </a:lnSpc>
              <a:spcBef>
                <a:spcPts val="0"/>
              </a:spcBef>
              <a:buFont typeface="Arial" panose="020B0604020202020204" pitchFamily="34" charset="0"/>
              <a:buChar char="•"/>
            </a:pPr>
            <a:r>
              <a:rPr lang="en-US" sz="1600" dirty="0"/>
              <a:t>8% Sex partner(s) don't want to use condoms because of PrEP use</a:t>
            </a:r>
          </a:p>
          <a:p>
            <a:pPr marL="342900" indent="-342900">
              <a:lnSpc>
                <a:spcPct val="110000"/>
              </a:lnSpc>
              <a:spcBef>
                <a:spcPts val="0"/>
              </a:spcBef>
              <a:buFont typeface="Arial" panose="020B0604020202020204" pitchFamily="34" charset="0"/>
              <a:buChar char="•"/>
            </a:pPr>
            <a:r>
              <a:rPr lang="en-US" sz="1600" dirty="0"/>
              <a:t>8% Feels excessive for level of HIV risk</a:t>
            </a:r>
          </a:p>
          <a:p>
            <a:pPr marL="342900" indent="-342900">
              <a:lnSpc>
                <a:spcPct val="110000"/>
              </a:lnSpc>
              <a:spcBef>
                <a:spcPts val="0"/>
              </a:spcBef>
              <a:buFont typeface="Arial" panose="020B0604020202020204" pitchFamily="34" charset="0"/>
              <a:buChar char="•"/>
            </a:pPr>
            <a:r>
              <a:rPr lang="en-US" sz="1600" dirty="0"/>
              <a:t>8% Does not protect against STI</a:t>
            </a:r>
          </a:p>
          <a:p>
            <a:pPr marL="342900" indent="-342900">
              <a:lnSpc>
                <a:spcPct val="110000"/>
              </a:lnSpc>
              <a:spcBef>
                <a:spcPts val="0"/>
              </a:spcBef>
              <a:buFont typeface="Arial" panose="020B0604020202020204" pitchFamily="34" charset="0"/>
              <a:buChar char="•"/>
            </a:pPr>
            <a:r>
              <a:rPr lang="en-US" sz="1600" dirty="0"/>
              <a:t>8% Dislike injections</a:t>
            </a:r>
          </a:p>
          <a:p>
            <a:pPr marL="342900" indent="-342900">
              <a:lnSpc>
                <a:spcPct val="110000"/>
              </a:lnSpc>
              <a:spcBef>
                <a:spcPts val="0"/>
              </a:spcBef>
              <a:buFont typeface="Arial" panose="020B0604020202020204" pitchFamily="34" charset="0"/>
              <a:buChar char="•"/>
            </a:pPr>
            <a:r>
              <a:rPr lang="en-US" sz="1600" dirty="0"/>
              <a:t>8% Pausing/stopping injections is too complicated</a:t>
            </a:r>
          </a:p>
          <a:p>
            <a:pPr marL="342900" indent="-342900">
              <a:lnSpc>
                <a:spcPct val="110000"/>
              </a:lnSpc>
              <a:spcBef>
                <a:spcPts val="0"/>
              </a:spcBef>
              <a:buFont typeface="Arial" panose="020B0604020202020204" pitchFamily="34" charset="0"/>
              <a:buChar char="•"/>
            </a:pPr>
            <a:r>
              <a:rPr lang="en-US" sz="1600" dirty="0"/>
              <a:t>0% Partner(s) did not want you to use it or did not like you using it</a:t>
            </a:r>
          </a:p>
          <a:p>
            <a:pPr marL="342900" indent="-342900">
              <a:lnSpc>
                <a:spcPct val="110000"/>
              </a:lnSpc>
              <a:spcBef>
                <a:spcPts val="0"/>
              </a:spcBef>
              <a:buFont typeface="Arial" panose="020B0604020202020204" pitchFamily="34" charset="0"/>
              <a:buChar char="•"/>
            </a:pPr>
            <a:r>
              <a:rPr lang="en-US" sz="1600" dirty="0"/>
              <a:t>0% Complications with gluteal implants/augmentation </a:t>
            </a:r>
          </a:p>
          <a:p>
            <a:pPr marL="342900" indent="-342900">
              <a:lnSpc>
                <a:spcPct val="110000"/>
              </a:lnSpc>
              <a:spcBef>
                <a:spcPts val="0"/>
              </a:spcBef>
              <a:buFont typeface="Arial" panose="020B0604020202020204" pitchFamily="34" charset="0"/>
              <a:buChar char="•"/>
            </a:pPr>
            <a:r>
              <a:rPr lang="en-US" sz="1600" dirty="0"/>
              <a:t>0% the oral lead-in was too complicated</a:t>
            </a:r>
          </a:p>
        </p:txBody>
      </p:sp>
      <p:sp>
        <p:nvSpPr>
          <p:cNvPr id="4" name="Title 3">
            <a:extLst>
              <a:ext uri="{FF2B5EF4-FFF2-40B4-BE49-F238E27FC236}">
                <a16:creationId xmlns:a16="http://schemas.microsoft.com/office/drawing/2014/main" id="{5B43BF1C-D75D-7123-5E7D-3ED187C42950}"/>
              </a:ext>
            </a:extLst>
          </p:cNvPr>
          <p:cNvSpPr>
            <a:spLocks noGrp="1"/>
          </p:cNvSpPr>
          <p:nvPr>
            <p:ph type="title"/>
          </p:nvPr>
        </p:nvSpPr>
        <p:spPr>
          <a:xfrm>
            <a:off x="1268611" y="166126"/>
            <a:ext cx="9873205" cy="1223964"/>
          </a:xfrm>
        </p:spPr>
        <p:txBody>
          <a:bodyPr>
            <a:normAutofit/>
          </a:bodyPr>
          <a:lstStyle/>
          <a:p>
            <a:pPr algn="ctr"/>
            <a:r>
              <a:rPr lang="en-US" dirty="0"/>
              <a:t>Challenges by PrEP Method</a:t>
            </a:r>
            <a:br>
              <a:rPr lang="en-US" dirty="0"/>
            </a:br>
            <a:r>
              <a:rPr lang="en-US" sz="2200" dirty="0"/>
              <a:t>“What challenges, if any, have you experienced taking [oral/long-acting injectable] PrEP? Select all that apply”</a:t>
            </a:r>
            <a:endParaRPr lang="en-US" dirty="0"/>
          </a:p>
        </p:txBody>
      </p:sp>
      <p:pic>
        <p:nvPicPr>
          <p:cNvPr id="6" name="Picture 5" descr="A black background with a black square&#10;&#10;AI-generated content may be incorrect.">
            <a:extLst>
              <a:ext uri="{FF2B5EF4-FFF2-40B4-BE49-F238E27FC236}">
                <a16:creationId xmlns:a16="http://schemas.microsoft.com/office/drawing/2014/main" id="{94F4BCD8-1E32-4C46-18D9-DEA98C366072}"/>
              </a:ext>
            </a:extLst>
          </p:cNvPr>
          <p:cNvPicPr>
            <a:picLocks noChangeAspect="1"/>
          </p:cNvPicPr>
          <p:nvPr/>
        </p:nvPicPr>
        <p:blipFill>
          <a:blip r:embed="rId3"/>
          <a:stretch>
            <a:fillRect/>
          </a:stretch>
        </p:blipFill>
        <p:spPr>
          <a:xfrm>
            <a:off x="2953221" y="1144442"/>
            <a:ext cx="526465" cy="491296"/>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233313F9-35D0-77EB-C9DC-B1B6DDCD5096}"/>
              </a:ext>
            </a:extLst>
          </p:cNvPr>
          <p:cNvPicPr>
            <a:picLocks noChangeAspect="1"/>
          </p:cNvPicPr>
          <p:nvPr/>
        </p:nvPicPr>
        <p:blipFill>
          <a:blip r:embed="rId4"/>
          <a:stretch>
            <a:fillRect/>
          </a:stretch>
        </p:blipFill>
        <p:spPr>
          <a:xfrm>
            <a:off x="8745821" y="1085697"/>
            <a:ext cx="526465" cy="493765"/>
          </a:xfrm>
          <a:prstGeom prst="rect">
            <a:avLst/>
          </a:prstGeom>
        </p:spPr>
      </p:pic>
      <p:sp>
        <p:nvSpPr>
          <p:cNvPr id="5" name="Rectangle 4">
            <a:extLst>
              <a:ext uri="{FF2B5EF4-FFF2-40B4-BE49-F238E27FC236}">
                <a16:creationId xmlns:a16="http://schemas.microsoft.com/office/drawing/2014/main" id="{1D5F6057-D2A7-F770-9ED0-5563E8FCECFD}"/>
              </a:ext>
            </a:extLst>
          </p:cNvPr>
          <p:cNvSpPr/>
          <p:nvPr/>
        </p:nvSpPr>
        <p:spPr>
          <a:xfrm>
            <a:off x="3759200" y="6467686"/>
            <a:ext cx="13081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2039323779"/>
      </p:ext>
    </p:extLst>
  </p:cSld>
  <p:clrMapOvr>
    <a:masterClrMapping/>
  </p:clrMapOvr>
</p:sld>
</file>

<file path=ppt/theme/theme1.xml><?xml version="1.0" encoding="utf-8"?>
<a:theme xmlns:a="http://schemas.openxmlformats.org/drawingml/2006/main" name="IAS2025">
  <a:themeElements>
    <a:clrScheme name="IAS 2025">
      <a:dk1>
        <a:srgbClr val="000000"/>
      </a:dk1>
      <a:lt1>
        <a:srgbClr val="FFFFFF"/>
      </a:lt1>
      <a:dk2>
        <a:srgbClr val="CC0022"/>
      </a:dk2>
      <a:lt2>
        <a:srgbClr val="FFFFFF"/>
      </a:lt2>
      <a:accent1>
        <a:srgbClr val="1C1D1D"/>
      </a:accent1>
      <a:accent2>
        <a:srgbClr val="B2B2B2"/>
      </a:accent2>
      <a:accent3>
        <a:srgbClr val="CC0022"/>
      </a:accent3>
      <a:accent4>
        <a:srgbClr val="346CFF"/>
      </a:accent4>
      <a:accent5>
        <a:srgbClr val="FF8D00"/>
      </a:accent5>
      <a:accent6>
        <a:srgbClr val="8A3FFC"/>
      </a:accent6>
      <a:hlink>
        <a:srgbClr val="CC0022"/>
      </a:hlink>
      <a:folHlink>
        <a:srgbClr val="CC0022"/>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AS-2025-Speaker-Oral-Abstract-template_RibbonSans.potx" id="{9695678A-435C-2F49-91F9-0CEACD502FF1}" vid="{64334866-76ED-8C49-8B64-6F13214B84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29E3E4A4520E45BA9456C1BFBE2821" ma:contentTypeVersion="15" ma:contentTypeDescription="Create a new document." ma:contentTypeScope="" ma:versionID="5f92dab19d5bab86f85c619e75a1b76f">
  <xsd:schema xmlns:xsd="http://www.w3.org/2001/XMLSchema" xmlns:xs="http://www.w3.org/2001/XMLSchema" xmlns:p="http://schemas.microsoft.com/office/2006/metadata/properties" xmlns:ns2="02a8e448-ce6a-460a-a539-98774cb2a645" xmlns:ns3="156423c4-b4af-495e-8736-e28038686fa0" targetNamespace="http://schemas.microsoft.com/office/2006/metadata/properties" ma:root="true" ma:fieldsID="5b6e99b7e6160e3a995340595b1c7201" ns2:_="" ns3:_="">
    <xsd:import namespace="02a8e448-ce6a-460a-a539-98774cb2a645"/>
    <xsd:import namespace="156423c4-b4af-495e-8736-e28038686f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a8e448-ce6a-460a-a539-98774cb2a6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6423c4-b4af-495e-8736-e28038686fa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55bc824-9622-4e64-9b47-ec9778f3c2c4}" ma:internalName="TaxCatchAll" ma:showField="CatchAllData" ma:web="156423c4-b4af-495e-8736-e28038686fa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a8e448-ce6a-460a-a539-98774cb2a645">
      <Terms xmlns="http://schemas.microsoft.com/office/infopath/2007/PartnerControls"/>
    </lcf76f155ced4ddcb4097134ff3c332f>
    <TaxCatchAll xmlns="156423c4-b4af-495e-8736-e28038686fa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F263CA-747D-4D47-ABB1-65AC32FCE6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a8e448-ce6a-460a-a539-98774cb2a645"/>
    <ds:schemaRef ds:uri="156423c4-b4af-495e-8736-e28038686f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E5FDF5-2927-4433-BA91-60C83B6FC402}">
  <ds:schemaRefs>
    <ds:schemaRef ds:uri="http://schemas.microsoft.com/office/2006/metadata/properties"/>
    <ds:schemaRef ds:uri="http://schemas.microsoft.com/office/infopath/2007/PartnerControls"/>
    <ds:schemaRef ds:uri="02a8e448-ce6a-460a-a539-98774cb2a645"/>
    <ds:schemaRef ds:uri="156423c4-b4af-495e-8736-e28038686fa0"/>
  </ds:schemaRefs>
</ds:datastoreItem>
</file>

<file path=customXml/itemProps3.xml><?xml version="1.0" encoding="utf-8"?>
<ds:datastoreItem xmlns:ds="http://schemas.openxmlformats.org/officeDocument/2006/customXml" ds:itemID="{CD1C4DF4-94C5-4A0B-A502-F87411C325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IAS2025</Template>
  <TotalTime>42039</TotalTime>
  <Words>6040</Words>
  <Application>Microsoft Macintosh PowerPoint</Application>
  <PresentationFormat>Widescreen</PresentationFormat>
  <Paragraphs>476</Paragraphs>
  <Slides>23</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DejaVuSans</vt:lpstr>
      <vt:lpstr>Calibri</vt:lpstr>
      <vt:lpstr>IAS Ribbon Sans Regular</vt:lpstr>
      <vt:lpstr>IAS Ribbon Sans Bold</vt:lpstr>
      <vt:lpstr>Courier New</vt:lpstr>
      <vt:lpstr>Verdana</vt:lpstr>
      <vt:lpstr>Corbel</vt:lpstr>
      <vt:lpstr>Aptos Narrow</vt:lpstr>
      <vt:lpstr>Verdana Bold</vt:lpstr>
      <vt:lpstr>Arial</vt:lpstr>
      <vt:lpstr>IAS2025</vt:lpstr>
      <vt:lpstr>PrEP experiences and challenges among transgender women in the United States and Puerto Rico in the era of PrEP choice: findings from the ENCORE cohort  </vt:lpstr>
      <vt:lpstr>Thank you to the trans women who have generously shared their time, experiences, and bodies for the purposes of this research, and the advancement of science.</vt:lpstr>
      <vt:lpstr>Summary</vt:lpstr>
      <vt:lpstr>Background</vt:lpstr>
      <vt:lpstr>PowerPoint Presentation</vt:lpstr>
      <vt:lpstr>PowerPoint Presentation</vt:lpstr>
      <vt:lpstr>Results: Sample Characteristics</vt:lpstr>
      <vt:lpstr>PrEP Experiences</vt:lpstr>
      <vt:lpstr>Challenges by PrEP Method “What challenges, if any, have you experienced taking [oral/long-acting injectable] PrEP? Select all that apply”</vt:lpstr>
      <vt:lpstr>Challenges by PrEP Method </vt:lpstr>
      <vt:lpstr>Challenges by PrEP Method </vt:lpstr>
      <vt:lpstr>Challenges by PrEP Method </vt:lpstr>
      <vt:lpstr>Challenges by PrEP Method </vt:lpstr>
      <vt:lpstr>Challenges by PrEP Method </vt:lpstr>
      <vt:lpstr>Sociodemographic differences in PrEP challenges</vt:lpstr>
      <vt:lpstr>Sociodemographic differences in PrEP challenges</vt:lpstr>
      <vt:lpstr>Reasons for PrEP method choice “Why have you decided to use [oral PrEP (pills)/long-acting injectable PrEP] instead of [injectable PrEP/oral PrEP]? Select all that apply”   </vt:lpstr>
      <vt:lpstr>Reasons for PrEP method choice</vt:lpstr>
      <vt:lpstr>Reasons for PrEP method choice</vt:lpstr>
      <vt:lpstr>Sociodemographic differences in PrEP Method Choice</vt:lpstr>
      <vt:lpstr>Conclusions</vt:lpstr>
      <vt:lpstr>Acknowledgements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Erin Cooney</dc:creator>
  <cp:lastModifiedBy>Erin Cooney</cp:lastModifiedBy>
  <cp:revision>49</cp:revision>
  <dcterms:created xsi:type="dcterms:W3CDTF">2025-05-22T19:21:34Z</dcterms:created>
  <dcterms:modified xsi:type="dcterms:W3CDTF">2025-06-30T18:51:30Z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0x010100B429E3E4A4520E45BA9456C1BFBE2821</vt:lpwstr>
  </property>
</Properties>
</file>