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77" r:id="rId5"/>
    <p:sldMasterId id="2147483689" r:id="rId6"/>
    <p:sldMasterId id="2147483700" r:id="rId7"/>
  </p:sldMasterIdLst>
  <p:notesMasterIdLst>
    <p:notesMasterId r:id="rId68"/>
  </p:notesMasterIdLst>
  <p:handoutMasterIdLst>
    <p:handoutMasterId r:id="rId69"/>
  </p:handoutMasterIdLst>
  <p:sldIdLst>
    <p:sldId id="287" r:id="rId8"/>
    <p:sldId id="686" r:id="rId9"/>
    <p:sldId id="685" r:id="rId10"/>
    <p:sldId id="302" r:id="rId11"/>
    <p:sldId id="687" r:id="rId12"/>
    <p:sldId id="258" r:id="rId13"/>
    <p:sldId id="257" r:id="rId14"/>
    <p:sldId id="275" r:id="rId15"/>
    <p:sldId id="288" r:id="rId16"/>
    <p:sldId id="691" r:id="rId17"/>
    <p:sldId id="276" r:id="rId18"/>
    <p:sldId id="277" r:id="rId19"/>
    <p:sldId id="278" r:id="rId20"/>
    <p:sldId id="273" r:id="rId21"/>
    <p:sldId id="291" r:id="rId22"/>
    <p:sldId id="280" r:id="rId23"/>
    <p:sldId id="282" r:id="rId24"/>
    <p:sldId id="283" r:id="rId25"/>
    <p:sldId id="284" r:id="rId26"/>
    <p:sldId id="285" r:id="rId27"/>
    <p:sldId id="286" r:id="rId28"/>
    <p:sldId id="688" r:id="rId29"/>
    <p:sldId id="689" r:id="rId30"/>
    <p:sldId id="292" r:id="rId31"/>
    <p:sldId id="290" r:id="rId32"/>
    <p:sldId id="690" r:id="rId33"/>
    <p:sldId id="264" r:id="rId34"/>
    <p:sldId id="2147473831" r:id="rId35"/>
    <p:sldId id="2147473883" r:id="rId36"/>
    <p:sldId id="659" r:id="rId37"/>
    <p:sldId id="2147473884" r:id="rId38"/>
    <p:sldId id="2147473768" r:id="rId39"/>
    <p:sldId id="2147470606" r:id="rId40"/>
    <p:sldId id="2147473882" r:id="rId41"/>
    <p:sldId id="2147473885" r:id="rId42"/>
    <p:sldId id="259" r:id="rId43"/>
    <p:sldId id="2147473886" r:id="rId44"/>
    <p:sldId id="260" r:id="rId45"/>
    <p:sldId id="2147473887" r:id="rId46"/>
    <p:sldId id="2147473803" r:id="rId47"/>
    <p:sldId id="2147473830" r:id="rId48"/>
    <p:sldId id="571" r:id="rId49"/>
    <p:sldId id="579" r:id="rId50"/>
    <p:sldId id="2147473888" r:id="rId51"/>
    <p:sldId id="2147473889" r:id="rId52"/>
    <p:sldId id="2147473890" r:id="rId53"/>
    <p:sldId id="572" r:id="rId54"/>
    <p:sldId id="569" r:id="rId55"/>
    <p:sldId id="554" r:id="rId56"/>
    <p:sldId id="574" r:id="rId57"/>
    <p:sldId id="555" r:id="rId58"/>
    <p:sldId id="580" r:id="rId59"/>
    <p:sldId id="581" r:id="rId60"/>
    <p:sldId id="582" r:id="rId61"/>
    <p:sldId id="261" r:id="rId62"/>
    <p:sldId id="263" r:id="rId63"/>
    <p:sldId id="267" r:id="rId64"/>
    <p:sldId id="546" r:id="rId65"/>
    <p:sldId id="289" r:id="rId66"/>
    <p:sldId id="692" r:id="rId6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C337C9-0D14-417D-86DE-9DCB85349B5D}">
          <p14:sldIdLst>
            <p14:sldId id="287"/>
            <p14:sldId id="686"/>
            <p14:sldId id="685"/>
            <p14:sldId id="302"/>
            <p14:sldId id="687"/>
            <p14:sldId id="258"/>
            <p14:sldId id="257"/>
            <p14:sldId id="275"/>
            <p14:sldId id="288"/>
            <p14:sldId id="691"/>
            <p14:sldId id="276"/>
            <p14:sldId id="277"/>
            <p14:sldId id="278"/>
            <p14:sldId id="273"/>
            <p14:sldId id="291"/>
            <p14:sldId id="280"/>
            <p14:sldId id="282"/>
            <p14:sldId id="283"/>
            <p14:sldId id="284"/>
            <p14:sldId id="285"/>
            <p14:sldId id="286"/>
            <p14:sldId id="688"/>
            <p14:sldId id="689"/>
            <p14:sldId id="292"/>
            <p14:sldId id="290"/>
            <p14:sldId id="690"/>
            <p14:sldId id="264"/>
            <p14:sldId id="2147473831"/>
            <p14:sldId id="2147473883"/>
            <p14:sldId id="659"/>
            <p14:sldId id="2147473884"/>
            <p14:sldId id="2147473768"/>
            <p14:sldId id="2147470606"/>
            <p14:sldId id="2147473882"/>
            <p14:sldId id="2147473885"/>
            <p14:sldId id="259"/>
            <p14:sldId id="2147473886"/>
            <p14:sldId id="260"/>
            <p14:sldId id="2147473887"/>
            <p14:sldId id="2147473803"/>
            <p14:sldId id="2147473830"/>
            <p14:sldId id="571"/>
            <p14:sldId id="579"/>
            <p14:sldId id="2147473888"/>
            <p14:sldId id="2147473889"/>
            <p14:sldId id="2147473890"/>
            <p14:sldId id="572"/>
            <p14:sldId id="569"/>
            <p14:sldId id="554"/>
            <p14:sldId id="574"/>
            <p14:sldId id="555"/>
            <p14:sldId id="580"/>
            <p14:sldId id="581"/>
            <p14:sldId id="582"/>
            <p14:sldId id="261"/>
            <p14:sldId id="263"/>
            <p14:sldId id="267"/>
            <p14:sldId id="546"/>
            <p14:sldId id="289"/>
            <p14:sldId id="69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9D605-04BF-494C-BB1A-6F7B9DA94A5F}" v="29" dt="2026-03-04T13:42:59.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Williams" userId="63db2afe-75be-4bc2-8293-016e533a2037" providerId="ADAL" clId="{F4AB38EF-B4E2-43A8-BAD4-6C4C4B016A97}"/>
    <pc:docChg chg="custSel addSld delSld modSld sldOrd delMainMaster addSection delSection modSection">
      <pc:chgData name="Emma Williams" userId="63db2afe-75be-4bc2-8293-016e533a2037" providerId="ADAL" clId="{F4AB38EF-B4E2-43A8-BAD4-6C4C4B016A97}" dt="2026-03-04T13:42:59.616" v="255" actId="20577"/>
      <pc:docMkLst>
        <pc:docMk/>
      </pc:docMkLst>
      <pc:sldChg chg="modSp add mod modClrScheme chgLayout">
        <pc:chgData name="Emma Williams" userId="63db2afe-75be-4bc2-8293-016e533a2037" providerId="ADAL" clId="{F4AB38EF-B4E2-43A8-BAD4-6C4C4B016A97}" dt="2026-03-02T11:55:20.617" v="65" actId="12"/>
        <pc:sldMkLst>
          <pc:docMk/>
          <pc:sldMk cId="2694814211" sldId="257"/>
        </pc:sldMkLst>
        <pc:spChg chg="mod ord">
          <ac:chgData name="Emma Williams" userId="63db2afe-75be-4bc2-8293-016e533a2037" providerId="ADAL" clId="{F4AB38EF-B4E2-43A8-BAD4-6C4C4B016A97}" dt="2026-03-02T11:55:17.523" v="64" actId="14100"/>
          <ac:spMkLst>
            <pc:docMk/>
            <pc:sldMk cId="2694814211" sldId="257"/>
            <ac:spMk id="2" creationId="{C8B28285-DD14-CF47-9ADD-FC1A9D5FF0D7}"/>
          </ac:spMkLst>
        </pc:spChg>
        <pc:spChg chg="mod ord">
          <ac:chgData name="Emma Williams" userId="63db2afe-75be-4bc2-8293-016e533a2037" providerId="ADAL" clId="{F4AB38EF-B4E2-43A8-BAD4-6C4C4B016A97}" dt="2026-03-02T11:55:20.617" v="65" actId="12"/>
          <ac:spMkLst>
            <pc:docMk/>
            <pc:sldMk cId="2694814211" sldId="257"/>
            <ac:spMk id="3" creationId="{EEBEBCFC-4907-6648-87B8-5CEE435505BA}"/>
          </ac:spMkLst>
        </pc:spChg>
      </pc:sldChg>
      <pc:sldChg chg="addSp delSp modSp add mod modClrScheme chgLayout">
        <pc:chgData name="Emma Williams" userId="63db2afe-75be-4bc2-8293-016e533a2037" providerId="ADAL" clId="{F4AB38EF-B4E2-43A8-BAD4-6C4C4B016A97}" dt="2026-03-02T11:55:00.264" v="62" actId="2710"/>
        <pc:sldMkLst>
          <pc:docMk/>
          <pc:sldMk cId="2033570179" sldId="258"/>
        </pc:sldMkLst>
        <pc:spChg chg="mod ord">
          <ac:chgData name="Emma Williams" userId="63db2afe-75be-4bc2-8293-016e533a2037" providerId="ADAL" clId="{F4AB38EF-B4E2-43A8-BAD4-6C4C4B016A97}" dt="2026-03-02T11:55:00.264" v="62" actId="2710"/>
          <ac:spMkLst>
            <pc:docMk/>
            <pc:sldMk cId="2033570179" sldId="258"/>
            <ac:spMk id="2" creationId="{65512588-AD71-A541-8C67-D48304F18673}"/>
          </ac:spMkLst>
        </pc:spChg>
        <pc:spChg chg="mod ord">
          <ac:chgData name="Emma Williams" userId="63db2afe-75be-4bc2-8293-016e533a2037" providerId="ADAL" clId="{F4AB38EF-B4E2-43A8-BAD4-6C4C4B016A97}" dt="2026-03-02T11:45:49.050" v="16" actId="20577"/>
          <ac:spMkLst>
            <pc:docMk/>
            <pc:sldMk cId="2033570179" sldId="258"/>
            <ac:spMk id="4" creationId="{4A6D1EF3-464C-2441-9B81-0D92458A9140}"/>
          </ac:spMkLst>
        </pc:spChg>
        <pc:picChg chg="add mod">
          <ac:chgData name="Emma Williams" userId="63db2afe-75be-4bc2-8293-016e533a2037" providerId="ADAL" clId="{F4AB38EF-B4E2-43A8-BAD4-6C4C4B016A97}" dt="2026-03-02T11:54:44.335" v="61" actId="208"/>
          <ac:picMkLst>
            <pc:docMk/>
            <pc:sldMk cId="2033570179" sldId="258"/>
            <ac:picMk id="6" creationId="{D16C7763-418D-7722-4F05-51F570B3BDF5}"/>
          </ac:picMkLst>
        </pc:picChg>
      </pc:sldChg>
      <pc:sldChg chg="add">
        <pc:chgData name="Emma Williams" userId="63db2afe-75be-4bc2-8293-016e533a2037" providerId="ADAL" clId="{F4AB38EF-B4E2-43A8-BAD4-6C4C4B016A97}" dt="2026-03-03T08:58:32.654" v="231"/>
        <pc:sldMkLst>
          <pc:docMk/>
          <pc:sldMk cId="2042689711" sldId="259"/>
        </pc:sldMkLst>
      </pc:sldChg>
      <pc:sldChg chg="add">
        <pc:chgData name="Emma Williams" userId="63db2afe-75be-4bc2-8293-016e533a2037" providerId="ADAL" clId="{F4AB38EF-B4E2-43A8-BAD4-6C4C4B016A97}" dt="2026-03-03T08:58:32.654" v="231"/>
        <pc:sldMkLst>
          <pc:docMk/>
          <pc:sldMk cId="4004526716" sldId="260"/>
        </pc:sldMkLst>
      </pc:sldChg>
      <pc:sldChg chg="add">
        <pc:chgData name="Emma Williams" userId="63db2afe-75be-4bc2-8293-016e533a2037" providerId="ADAL" clId="{F4AB38EF-B4E2-43A8-BAD4-6C4C4B016A97}" dt="2026-03-03T14:28:05.561" v="232"/>
        <pc:sldMkLst>
          <pc:docMk/>
          <pc:sldMk cId="3647992779" sldId="261"/>
        </pc:sldMkLst>
      </pc:sldChg>
      <pc:sldChg chg="add">
        <pc:chgData name="Emma Williams" userId="63db2afe-75be-4bc2-8293-016e533a2037" providerId="ADAL" clId="{F4AB38EF-B4E2-43A8-BAD4-6C4C4B016A97}" dt="2026-03-03T14:28:05.561" v="232"/>
        <pc:sldMkLst>
          <pc:docMk/>
          <pc:sldMk cId="2174601800" sldId="263"/>
        </pc:sldMkLst>
      </pc:sldChg>
      <pc:sldChg chg="add">
        <pc:chgData name="Emma Williams" userId="63db2afe-75be-4bc2-8293-016e533a2037" providerId="ADAL" clId="{F4AB38EF-B4E2-43A8-BAD4-6C4C4B016A97}" dt="2026-03-03T08:58:32.654" v="231"/>
        <pc:sldMkLst>
          <pc:docMk/>
          <pc:sldMk cId="1932718794" sldId="264"/>
        </pc:sldMkLst>
      </pc:sldChg>
      <pc:sldChg chg="add">
        <pc:chgData name="Emma Williams" userId="63db2afe-75be-4bc2-8293-016e533a2037" providerId="ADAL" clId="{F4AB38EF-B4E2-43A8-BAD4-6C4C4B016A97}" dt="2026-03-03T14:28:05.561" v="232"/>
        <pc:sldMkLst>
          <pc:docMk/>
          <pc:sldMk cId="2071507430" sldId="267"/>
        </pc:sldMkLst>
      </pc:sldChg>
      <pc:sldChg chg="add">
        <pc:chgData name="Emma Williams" userId="63db2afe-75be-4bc2-8293-016e533a2037" providerId="ADAL" clId="{F4AB38EF-B4E2-43A8-BAD4-6C4C4B016A97}" dt="2026-03-02T12:02:48.508" v="178"/>
        <pc:sldMkLst>
          <pc:docMk/>
          <pc:sldMk cId="3797843183" sldId="273"/>
        </pc:sldMkLst>
      </pc:sldChg>
      <pc:sldChg chg="modSp add mod modClrScheme chgLayout">
        <pc:chgData name="Emma Williams" userId="63db2afe-75be-4bc2-8293-016e533a2037" providerId="ADAL" clId="{F4AB38EF-B4E2-43A8-BAD4-6C4C4B016A97}" dt="2026-03-02T11:47:22.341" v="58" actId="1076"/>
        <pc:sldMkLst>
          <pc:docMk/>
          <pc:sldMk cId="669217413" sldId="275"/>
        </pc:sldMkLst>
        <pc:spChg chg="mod ord">
          <ac:chgData name="Emma Williams" userId="63db2afe-75be-4bc2-8293-016e533a2037" providerId="ADAL" clId="{F4AB38EF-B4E2-43A8-BAD4-6C4C4B016A97}" dt="2026-03-02T11:47:22.341" v="58" actId="1076"/>
          <ac:spMkLst>
            <pc:docMk/>
            <pc:sldMk cId="669217413" sldId="275"/>
            <ac:spMk id="2" creationId="{46D55A32-F4E8-B390-9DB6-1E697391CF7E}"/>
          </ac:spMkLst>
        </pc:spChg>
        <pc:spChg chg="mod ord">
          <ac:chgData name="Emma Williams" userId="63db2afe-75be-4bc2-8293-016e533a2037" providerId="ADAL" clId="{F4AB38EF-B4E2-43A8-BAD4-6C4C4B016A97}" dt="2026-03-02T11:47:05.974" v="55" actId="1076"/>
          <ac:spMkLst>
            <pc:docMk/>
            <pc:sldMk cId="669217413" sldId="275"/>
            <ac:spMk id="3" creationId="{1DBC858B-7973-4AFB-4DD1-C2832285CC41}"/>
          </ac:spMkLst>
        </pc:spChg>
      </pc:sldChg>
      <pc:sldChg chg="add">
        <pc:chgData name="Emma Williams" userId="63db2afe-75be-4bc2-8293-016e533a2037" providerId="ADAL" clId="{F4AB38EF-B4E2-43A8-BAD4-6C4C4B016A97}" dt="2026-03-02T12:02:48.508" v="178"/>
        <pc:sldMkLst>
          <pc:docMk/>
          <pc:sldMk cId="3139080783" sldId="276"/>
        </pc:sldMkLst>
      </pc:sldChg>
      <pc:sldChg chg="add">
        <pc:chgData name="Emma Williams" userId="63db2afe-75be-4bc2-8293-016e533a2037" providerId="ADAL" clId="{F4AB38EF-B4E2-43A8-BAD4-6C4C4B016A97}" dt="2026-03-02T12:02:48.508" v="178"/>
        <pc:sldMkLst>
          <pc:docMk/>
          <pc:sldMk cId="4018341356" sldId="277"/>
        </pc:sldMkLst>
      </pc:sldChg>
      <pc:sldChg chg="add">
        <pc:chgData name="Emma Williams" userId="63db2afe-75be-4bc2-8293-016e533a2037" providerId="ADAL" clId="{F4AB38EF-B4E2-43A8-BAD4-6C4C4B016A97}" dt="2026-03-02T12:02:48.508" v="178"/>
        <pc:sldMkLst>
          <pc:docMk/>
          <pc:sldMk cId="72022668" sldId="278"/>
        </pc:sldMkLst>
      </pc:sldChg>
      <pc:sldChg chg="add">
        <pc:chgData name="Emma Williams" userId="63db2afe-75be-4bc2-8293-016e533a2037" providerId="ADAL" clId="{F4AB38EF-B4E2-43A8-BAD4-6C4C4B016A97}" dt="2026-03-02T12:02:48.508" v="178"/>
        <pc:sldMkLst>
          <pc:docMk/>
          <pc:sldMk cId="2655669105" sldId="280"/>
        </pc:sldMkLst>
      </pc:sldChg>
      <pc:sldChg chg="add">
        <pc:chgData name="Emma Williams" userId="63db2afe-75be-4bc2-8293-016e533a2037" providerId="ADAL" clId="{F4AB38EF-B4E2-43A8-BAD4-6C4C4B016A97}" dt="2026-03-02T12:02:48.508" v="178"/>
        <pc:sldMkLst>
          <pc:docMk/>
          <pc:sldMk cId="4004618560" sldId="282"/>
        </pc:sldMkLst>
      </pc:sldChg>
      <pc:sldChg chg="add">
        <pc:chgData name="Emma Williams" userId="63db2afe-75be-4bc2-8293-016e533a2037" providerId="ADAL" clId="{F4AB38EF-B4E2-43A8-BAD4-6C4C4B016A97}" dt="2026-03-02T12:02:48.508" v="178"/>
        <pc:sldMkLst>
          <pc:docMk/>
          <pc:sldMk cId="3302561243" sldId="283"/>
        </pc:sldMkLst>
      </pc:sldChg>
      <pc:sldChg chg="add">
        <pc:chgData name="Emma Williams" userId="63db2afe-75be-4bc2-8293-016e533a2037" providerId="ADAL" clId="{F4AB38EF-B4E2-43A8-BAD4-6C4C4B016A97}" dt="2026-03-02T12:02:48.508" v="178"/>
        <pc:sldMkLst>
          <pc:docMk/>
          <pc:sldMk cId="2548088526" sldId="284"/>
        </pc:sldMkLst>
      </pc:sldChg>
      <pc:sldChg chg="add">
        <pc:chgData name="Emma Williams" userId="63db2afe-75be-4bc2-8293-016e533a2037" providerId="ADAL" clId="{F4AB38EF-B4E2-43A8-BAD4-6C4C4B016A97}" dt="2026-03-02T12:02:48.508" v="178"/>
        <pc:sldMkLst>
          <pc:docMk/>
          <pc:sldMk cId="151907579" sldId="285"/>
        </pc:sldMkLst>
      </pc:sldChg>
      <pc:sldChg chg="add">
        <pc:chgData name="Emma Williams" userId="63db2afe-75be-4bc2-8293-016e533a2037" providerId="ADAL" clId="{F4AB38EF-B4E2-43A8-BAD4-6C4C4B016A97}" dt="2026-03-02T12:02:48.508" v="178"/>
        <pc:sldMkLst>
          <pc:docMk/>
          <pc:sldMk cId="61100682" sldId="286"/>
        </pc:sldMkLst>
      </pc:sldChg>
      <pc:sldChg chg="addSp delSp modSp mod">
        <pc:chgData name="Emma Williams" userId="63db2afe-75be-4bc2-8293-016e533a2037" providerId="ADAL" clId="{F4AB38EF-B4E2-43A8-BAD4-6C4C4B016A97}" dt="2026-03-02T11:14:32.488" v="4" actId="1076"/>
        <pc:sldMkLst>
          <pc:docMk/>
          <pc:sldMk cId="1019027211" sldId="287"/>
        </pc:sldMkLst>
        <pc:picChg chg="add mod">
          <ac:chgData name="Emma Williams" userId="63db2afe-75be-4bc2-8293-016e533a2037" providerId="ADAL" clId="{F4AB38EF-B4E2-43A8-BAD4-6C4C4B016A97}" dt="2026-03-02T11:14:32.488" v="4" actId="1076"/>
          <ac:picMkLst>
            <pc:docMk/>
            <pc:sldMk cId="1019027211" sldId="287"/>
            <ac:picMk id="9" creationId="{CC6987E5-8586-BDEE-0AC4-B1135510F225}"/>
          </ac:picMkLst>
        </pc:picChg>
      </pc:sldChg>
      <pc:sldChg chg="addSp delSp modSp new mod">
        <pc:chgData name="Emma Williams" userId="63db2afe-75be-4bc2-8293-016e533a2037" providerId="ADAL" clId="{F4AB38EF-B4E2-43A8-BAD4-6C4C4B016A97}" dt="2026-03-04T11:25:35.405" v="239" actId="20577"/>
        <pc:sldMkLst>
          <pc:docMk/>
          <pc:sldMk cId="1209129268" sldId="288"/>
        </pc:sldMkLst>
        <pc:spChg chg="mod">
          <ac:chgData name="Emma Williams" userId="63db2afe-75be-4bc2-8293-016e533a2037" providerId="ADAL" clId="{F4AB38EF-B4E2-43A8-BAD4-6C4C4B016A97}" dt="2026-03-04T11:25:35.405" v="239" actId="20577"/>
          <ac:spMkLst>
            <pc:docMk/>
            <pc:sldMk cId="1209129268" sldId="288"/>
            <ac:spMk id="2" creationId="{95FA28DF-F581-44B8-6F71-5EDB17CB7F0C}"/>
          </ac:spMkLst>
        </pc:spChg>
        <pc:graphicFrameChg chg="add mod modGraphic">
          <ac:chgData name="Emma Williams" userId="63db2afe-75be-4bc2-8293-016e533a2037" providerId="ADAL" clId="{F4AB38EF-B4E2-43A8-BAD4-6C4C4B016A97}" dt="2026-03-02T14:26:48.765" v="204" actId="114"/>
          <ac:graphicFrameMkLst>
            <pc:docMk/>
            <pc:sldMk cId="1209129268" sldId="288"/>
            <ac:graphicFrameMk id="5" creationId="{8A45A06F-D1E1-3B43-DAF4-BF91B4C2EBAF}"/>
          </ac:graphicFrameMkLst>
        </pc:graphicFrameChg>
      </pc:sldChg>
      <pc:sldChg chg="addSp delSp modSp new mod ord">
        <pc:chgData name="Emma Williams" userId="63db2afe-75be-4bc2-8293-016e533a2037" providerId="ADAL" clId="{F4AB38EF-B4E2-43A8-BAD4-6C4C4B016A97}" dt="2026-03-03T17:45:42.354" v="234"/>
        <pc:sldMkLst>
          <pc:docMk/>
          <pc:sldMk cId="952027411" sldId="289"/>
        </pc:sldMkLst>
        <pc:spChg chg="mod">
          <ac:chgData name="Emma Williams" userId="63db2afe-75be-4bc2-8293-016e533a2037" providerId="ADAL" clId="{F4AB38EF-B4E2-43A8-BAD4-6C4C4B016A97}" dt="2026-03-02T15:00:47.278" v="228" actId="14100"/>
          <ac:spMkLst>
            <pc:docMk/>
            <pc:sldMk cId="952027411" sldId="289"/>
            <ac:spMk id="2" creationId="{48ED2B86-029B-AD02-D425-D86C7D84AC42}"/>
          </ac:spMkLst>
        </pc:spChg>
        <pc:graphicFrameChg chg="add mod modGraphic">
          <ac:chgData name="Emma Williams" userId="63db2afe-75be-4bc2-8293-016e533a2037" providerId="ADAL" clId="{F4AB38EF-B4E2-43A8-BAD4-6C4C4B016A97}" dt="2026-03-02T12:03:52" v="191" actId="113"/>
          <ac:graphicFrameMkLst>
            <pc:docMk/>
            <pc:sldMk cId="952027411" sldId="289"/>
            <ac:graphicFrameMk id="5" creationId="{2FF8F6B0-A859-F3BC-33B2-DFF6EA68837D}"/>
          </ac:graphicFrameMkLst>
        </pc:graphicFrameChg>
      </pc:sldChg>
      <pc:sldChg chg="add">
        <pc:chgData name="Emma Williams" userId="63db2afe-75be-4bc2-8293-016e533a2037" providerId="ADAL" clId="{F4AB38EF-B4E2-43A8-BAD4-6C4C4B016A97}" dt="2026-03-02T12:02:48.508" v="178"/>
        <pc:sldMkLst>
          <pc:docMk/>
          <pc:sldMk cId="3307612716" sldId="290"/>
        </pc:sldMkLst>
      </pc:sldChg>
      <pc:sldChg chg="add">
        <pc:chgData name="Emma Williams" userId="63db2afe-75be-4bc2-8293-016e533a2037" providerId="ADAL" clId="{F4AB38EF-B4E2-43A8-BAD4-6C4C4B016A97}" dt="2026-03-02T12:02:48.508" v="178"/>
        <pc:sldMkLst>
          <pc:docMk/>
          <pc:sldMk cId="779868621" sldId="291"/>
        </pc:sldMkLst>
      </pc:sldChg>
      <pc:sldChg chg="add">
        <pc:chgData name="Emma Williams" userId="63db2afe-75be-4bc2-8293-016e533a2037" providerId="ADAL" clId="{F4AB38EF-B4E2-43A8-BAD4-6C4C4B016A97}" dt="2026-03-02T12:02:48.508" v="178"/>
        <pc:sldMkLst>
          <pc:docMk/>
          <pc:sldMk cId="1607154930" sldId="292"/>
        </pc:sldMkLst>
      </pc:sldChg>
      <pc:sldChg chg="add modNotesTx">
        <pc:chgData name="Emma Williams" userId="63db2afe-75be-4bc2-8293-016e533a2037" providerId="ADAL" clId="{F4AB38EF-B4E2-43A8-BAD4-6C4C4B016A97}" dt="2026-03-04T13:42:59.616" v="255" actId="20577"/>
        <pc:sldMkLst>
          <pc:docMk/>
          <pc:sldMk cId="2037172986" sldId="302"/>
        </pc:sldMkLst>
      </pc:sldChg>
      <pc:sldChg chg="add">
        <pc:chgData name="Emma Williams" userId="63db2afe-75be-4bc2-8293-016e533a2037" providerId="ADAL" clId="{F4AB38EF-B4E2-43A8-BAD4-6C4C4B016A97}" dt="2026-03-03T14:28:05.561" v="232"/>
        <pc:sldMkLst>
          <pc:docMk/>
          <pc:sldMk cId="3551187643" sldId="546"/>
        </pc:sldMkLst>
      </pc:sldChg>
      <pc:sldChg chg="add">
        <pc:chgData name="Emma Williams" userId="63db2afe-75be-4bc2-8293-016e533a2037" providerId="ADAL" clId="{F4AB38EF-B4E2-43A8-BAD4-6C4C4B016A97}" dt="2026-03-03T14:28:05.561" v="232"/>
        <pc:sldMkLst>
          <pc:docMk/>
          <pc:sldMk cId="1613222891" sldId="554"/>
        </pc:sldMkLst>
      </pc:sldChg>
      <pc:sldChg chg="add">
        <pc:chgData name="Emma Williams" userId="63db2afe-75be-4bc2-8293-016e533a2037" providerId="ADAL" clId="{F4AB38EF-B4E2-43A8-BAD4-6C4C4B016A97}" dt="2026-03-03T14:28:05.561" v="232"/>
        <pc:sldMkLst>
          <pc:docMk/>
          <pc:sldMk cId="233237917" sldId="555"/>
        </pc:sldMkLst>
      </pc:sldChg>
      <pc:sldChg chg="add">
        <pc:chgData name="Emma Williams" userId="63db2afe-75be-4bc2-8293-016e533a2037" providerId="ADAL" clId="{F4AB38EF-B4E2-43A8-BAD4-6C4C4B016A97}" dt="2026-03-03T14:28:05.561" v="232"/>
        <pc:sldMkLst>
          <pc:docMk/>
          <pc:sldMk cId="2569149935" sldId="569"/>
        </pc:sldMkLst>
      </pc:sldChg>
      <pc:sldChg chg="add">
        <pc:chgData name="Emma Williams" userId="63db2afe-75be-4bc2-8293-016e533a2037" providerId="ADAL" clId="{F4AB38EF-B4E2-43A8-BAD4-6C4C4B016A97}" dt="2026-03-03T14:28:05.561" v="232"/>
        <pc:sldMkLst>
          <pc:docMk/>
          <pc:sldMk cId="3307572355" sldId="571"/>
        </pc:sldMkLst>
      </pc:sldChg>
      <pc:sldChg chg="add">
        <pc:chgData name="Emma Williams" userId="63db2afe-75be-4bc2-8293-016e533a2037" providerId="ADAL" clId="{F4AB38EF-B4E2-43A8-BAD4-6C4C4B016A97}" dt="2026-03-03T14:28:05.561" v="232"/>
        <pc:sldMkLst>
          <pc:docMk/>
          <pc:sldMk cId="382917433" sldId="572"/>
        </pc:sldMkLst>
      </pc:sldChg>
      <pc:sldChg chg="add">
        <pc:chgData name="Emma Williams" userId="63db2afe-75be-4bc2-8293-016e533a2037" providerId="ADAL" clId="{F4AB38EF-B4E2-43A8-BAD4-6C4C4B016A97}" dt="2026-03-03T14:28:05.561" v="232"/>
        <pc:sldMkLst>
          <pc:docMk/>
          <pc:sldMk cId="3154603469" sldId="574"/>
        </pc:sldMkLst>
      </pc:sldChg>
      <pc:sldChg chg="add">
        <pc:chgData name="Emma Williams" userId="63db2afe-75be-4bc2-8293-016e533a2037" providerId="ADAL" clId="{F4AB38EF-B4E2-43A8-BAD4-6C4C4B016A97}" dt="2026-03-03T14:28:05.561" v="232"/>
        <pc:sldMkLst>
          <pc:docMk/>
          <pc:sldMk cId="1746183202" sldId="579"/>
        </pc:sldMkLst>
      </pc:sldChg>
      <pc:sldChg chg="add">
        <pc:chgData name="Emma Williams" userId="63db2afe-75be-4bc2-8293-016e533a2037" providerId="ADAL" clId="{F4AB38EF-B4E2-43A8-BAD4-6C4C4B016A97}" dt="2026-03-03T14:28:05.561" v="232"/>
        <pc:sldMkLst>
          <pc:docMk/>
          <pc:sldMk cId="2492970578" sldId="580"/>
        </pc:sldMkLst>
      </pc:sldChg>
      <pc:sldChg chg="add">
        <pc:chgData name="Emma Williams" userId="63db2afe-75be-4bc2-8293-016e533a2037" providerId="ADAL" clId="{F4AB38EF-B4E2-43A8-BAD4-6C4C4B016A97}" dt="2026-03-03T14:28:05.561" v="232"/>
        <pc:sldMkLst>
          <pc:docMk/>
          <pc:sldMk cId="3211205333" sldId="581"/>
        </pc:sldMkLst>
      </pc:sldChg>
      <pc:sldChg chg="add">
        <pc:chgData name="Emma Williams" userId="63db2afe-75be-4bc2-8293-016e533a2037" providerId="ADAL" clId="{F4AB38EF-B4E2-43A8-BAD4-6C4C4B016A97}" dt="2026-03-03T14:28:05.561" v="232"/>
        <pc:sldMkLst>
          <pc:docMk/>
          <pc:sldMk cId="50240968" sldId="582"/>
        </pc:sldMkLst>
      </pc:sldChg>
      <pc:sldChg chg="add">
        <pc:chgData name="Emma Williams" userId="63db2afe-75be-4bc2-8293-016e533a2037" providerId="ADAL" clId="{F4AB38EF-B4E2-43A8-BAD4-6C4C4B016A97}" dt="2026-03-03T08:58:32.654" v="231"/>
        <pc:sldMkLst>
          <pc:docMk/>
          <pc:sldMk cId="354919925" sldId="659"/>
        </pc:sldMkLst>
      </pc:sldChg>
      <pc:sldChg chg="add">
        <pc:chgData name="Emma Williams" userId="63db2afe-75be-4bc2-8293-016e533a2037" providerId="ADAL" clId="{F4AB38EF-B4E2-43A8-BAD4-6C4C4B016A97}" dt="2026-03-02T11:59:57.722" v="159"/>
        <pc:sldMkLst>
          <pc:docMk/>
          <pc:sldMk cId="2208238429" sldId="685"/>
        </pc:sldMkLst>
      </pc:sldChg>
      <pc:sldChg chg="add ord">
        <pc:chgData name="Emma Williams" userId="63db2afe-75be-4bc2-8293-016e533a2037" providerId="ADAL" clId="{F4AB38EF-B4E2-43A8-BAD4-6C4C4B016A97}" dt="2026-03-02T14:26:07.436" v="203"/>
        <pc:sldMkLst>
          <pc:docMk/>
          <pc:sldMk cId="2397158410" sldId="686"/>
        </pc:sldMkLst>
      </pc:sldChg>
      <pc:sldChg chg="modSp add mod">
        <pc:chgData name="Emma Williams" userId="63db2afe-75be-4bc2-8293-016e533a2037" providerId="ADAL" clId="{F4AB38EF-B4E2-43A8-BAD4-6C4C4B016A97}" dt="2026-03-02T12:00:37.044" v="176" actId="20577"/>
        <pc:sldMkLst>
          <pc:docMk/>
          <pc:sldMk cId="3442309820" sldId="687"/>
        </pc:sldMkLst>
        <pc:spChg chg="mod">
          <ac:chgData name="Emma Williams" userId="63db2afe-75be-4bc2-8293-016e533a2037" providerId="ADAL" clId="{F4AB38EF-B4E2-43A8-BAD4-6C4C4B016A97}" dt="2026-03-02T12:00:37.044" v="176" actId="20577"/>
          <ac:spMkLst>
            <pc:docMk/>
            <pc:sldMk cId="3442309820" sldId="687"/>
            <ac:spMk id="10" creationId="{F176DB0A-9AD6-6352-C941-79DBD131D056}"/>
          </ac:spMkLst>
        </pc:spChg>
      </pc:sldChg>
      <pc:sldChg chg="add">
        <pc:chgData name="Emma Williams" userId="63db2afe-75be-4bc2-8293-016e533a2037" providerId="ADAL" clId="{F4AB38EF-B4E2-43A8-BAD4-6C4C4B016A97}" dt="2026-03-02T12:02:48.508" v="178"/>
        <pc:sldMkLst>
          <pc:docMk/>
          <pc:sldMk cId="1421345594" sldId="688"/>
        </pc:sldMkLst>
      </pc:sldChg>
      <pc:sldChg chg="add">
        <pc:chgData name="Emma Williams" userId="63db2afe-75be-4bc2-8293-016e533a2037" providerId="ADAL" clId="{F4AB38EF-B4E2-43A8-BAD4-6C4C4B016A97}" dt="2026-03-02T12:02:48.508" v="178"/>
        <pc:sldMkLst>
          <pc:docMk/>
          <pc:sldMk cId="2083546995" sldId="689"/>
        </pc:sldMkLst>
      </pc:sldChg>
      <pc:sldChg chg="add">
        <pc:chgData name="Emma Williams" userId="63db2afe-75be-4bc2-8293-016e533a2037" providerId="ADAL" clId="{F4AB38EF-B4E2-43A8-BAD4-6C4C4B016A97}" dt="2026-03-02T12:02:48.508" v="178"/>
        <pc:sldMkLst>
          <pc:docMk/>
          <pc:sldMk cId="3196039548" sldId="690"/>
        </pc:sldMkLst>
      </pc:sldChg>
      <pc:sldChg chg="modSp new mod">
        <pc:chgData name="Emma Williams" userId="63db2afe-75be-4bc2-8293-016e533a2037" providerId="ADAL" clId="{F4AB38EF-B4E2-43A8-BAD4-6C4C4B016A97}" dt="2026-03-02T12:03:35.204" v="185" actId="207"/>
        <pc:sldMkLst>
          <pc:docMk/>
          <pc:sldMk cId="988391518" sldId="691"/>
        </pc:sldMkLst>
        <pc:spChg chg="mod">
          <ac:chgData name="Emma Williams" userId="63db2afe-75be-4bc2-8293-016e533a2037" providerId="ADAL" clId="{F4AB38EF-B4E2-43A8-BAD4-6C4C4B016A97}" dt="2026-03-02T12:03:35.204" v="185" actId="207"/>
          <ac:spMkLst>
            <pc:docMk/>
            <pc:sldMk cId="988391518" sldId="691"/>
            <ac:spMk id="2" creationId="{EABA83FD-8690-34F1-4D33-4B76B36F8794}"/>
          </ac:spMkLst>
        </pc:spChg>
      </pc:sldChg>
      <pc:sldChg chg="add">
        <pc:chgData name="Emma Williams" userId="63db2afe-75be-4bc2-8293-016e533a2037" providerId="ADAL" clId="{F4AB38EF-B4E2-43A8-BAD4-6C4C4B016A97}" dt="2026-03-02T12:04:31.031" v="193"/>
        <pc:sldMkLst>
          <pc:docMk/>
          <pc:sldMk cId="1844191049" sldId="692"/>
        </pc:sldMkLst>
      </pc:sldChg>
      <pc:sldChg chg="add">
        <pc:chgData name="Emma Williams" userId="63db2afe-75be-4bc2-8293-016e533a2037" providerId="ADAL" clId="{F4AB38EF-B4E2-43A8-BAD4-6C4C4B016A97}" dt="2026-03-03T08:58:32.654" v="231"/>
        <pc:sldMkLst>
          <pc:docMk/>
          <pc:sldMk cId="2100149595" sldId="2147470606"/>
        </pc:sldMkLst>
      </pc:sldChg>
      <pc:sldChg chg="add">
        <pc:chgData name="Emma Williams" userId="63db2afe-75be-4bc2-8293-016e533a2037" providerId="ADAL" clId="{F4AB38EF-B4E2-43A8-BAD4-6C4C4B016A97}" dt="2026-03-03T08:58:32.654" v="231"/>
        <pc:sldMkLst>
          <pc:docMk/>
          <pc:sldMk cId="1603253724" sldId="2147473768"/>
        </pc:sldMkLst>
      </pc:sldChg>
      <pc:sldChg chg="add">
        <pc:chgData name="Emma Williams" userId="63db2afe-75be-4bc2-8293-016e533a2037" providerId="ADAL" clId="{F4AB38EF-B4E2-43A8-BAD4-6C4C4B016A97}" dt="2026-03-03T08:58:32.654" v="231"/>
        <pc:sldMkLst>
          <pc:docMk/>
          <pc:sldMk cId="874686692" sldId="2147473803"/>
        </pc:sldMkLst>
      </pc:sldChg>
      <pc:sldChg chg="add">
        <pc:chgData name="Emma Williams" userId="63db2afe-75be-4bc2-8293-016e533a2037" providerId="ADAL" clId="{F4AB38EF-B4E2-43A8-BAD4-6C4C4B016A97}" dt="2026-03-03T08:58:32.654" v="231"/>
        <pc:sldMkLst>
          <pc:docMk/>
          <pc:sldMk cId="1650912277" sldId="2147473830"/>
        </pc:sldMkLst>
      </pc:sldChg>
      <pc:sldChg chg="add">
        <pc:chgData name="Emma Williams" userId="63db2afe-75be-4bc2-8293-016e533a2037" providerId="ADAL" clId="{F4AB38EF-B4E2-43A8-BAD4-6C4C4B016A97}" dt="2026-03-03T08:58:32.654" v="231"/>
        <pc:sldMkLst>
          <pc:docMk/>
          <pc:sldMk cId="1747469161" sldId="2147473831"/>
        </pc:sldMkLst>
      </pc:sldChg>
      <pc:sldChg chg="add">
        <pc:chgData name="Emma Williams" userId="63db2afe-75be-4bc2-8293-016e533a2037" providerId="ADAL" clId="{F4AB38EF-B4E2-43A8-BAD4-6C4C4B016A97}" dt="2026-03-03T08:58:32.654" v="231"/>
        <pc:sldMkLst>
          <pc:docMk/>
          <pc:sldMk cId="3557494908" sldId="2147473882"/>
        </pc:sldMkLst>
      </pc:sldChg>
      <pc:sldChg chg="add">
        <pc:chgData name="Emma Williams" userId="63db2afe-75be-4bc2-8293-016e533a2037" providerId="ADAL" clId="{F4AB38EF-B4E2-43A8-BAD4-6C4C4B016A97}" dt="2026-03-03T08:58:32.654" v="231"/>
        <pc:sldMkLst>
          <pc:docMk/>
          <pc:sldMk cId="4123416772" sldId="2147473883"/>
        </pc:sldMkLst>
      </pc:sldChg>
      <pc:sldChg chg="add">
        <pc:chgData name="Emma Williams" userId="63db2afe-75be-4bc2-8293-016e533a2037" providerId="ADAL" clId="{F4AB38EF-B4E2-43A8-BAD4-6C4C4B016A97}" dt="2026-03-03T08:58:32.654" v="231"/>
        <pc:sldMkLst>
          <pc:docMk/>
          <pc:sldMk cId="4212649956" sldId="2147473884"/>
        </pc:sldMkLst>
      </pc:sldChg>
      <pc:sldChg chg="add">
        <pc:chgData name="Emma Williams" userId="63db2afe-75be-4bc2-8293-016e533a2037" providerId="ADAL" clId="{F4AB38EF-B4E2-43A8-BAD4-6C4C4B016A97}" dt="2026-03-03T08:58:32.654" v="231"/>
        <pc:sldMkLst>
          <pc:docMk/>
          <pc:sldMk cId="1794816400" sldId="2147473885"/>
        </pc:sldMkLst>
      </pc:sldChg>
      <pc:sldChg chg="add">
        <pc:chgData name="Emma Williams" userId="63db2afe-75be-4bc2-8293-016e533a2037" providerId="ADAL" clId="{F4AB38EF-B4E2-43A8-BAD4-6C4C4B016A97}" dt="2026-03-03T08:58:32.654" v="231"/>
        <pc:sldMkLst>
          <pc:docMk/>
          <pc:sldMk cId="3542544258" sldId="2147473886"/>
        </pc:sldMkLst>
      </pc:sldChg>
      <pc:sldChg chg="add">
        <pc:chgData name="Emma Williams" userId="63db2afe-75be-4bc2-8293-016e533a2037" providerId="ADAL" clId="{F4AB38EF-B4E2-43A8-BAD4-6C4C4B016A97}" dt="2026-03-03T08:58:32.654" v="231"/>
        <pc:sldMkLst>
          <pc:docMk/>
          <pc:sldMk cId="3605255472" sldId="2147473887"/>
        </pc:sldMkLst>
      </pc:sldChg>
      <pc:sldChg chg="add">
        <pc:chgData name="Emma Williams" userId="63db2afe-75be-4bc2-8293-016e533a2037" providerId="ADAL" clId="{F4AB38EF-B4E2-43A8-BAD4-6C4C4B016A97}" dt="2026-03-03T14:28:05.561" v="232"/>
        <pc:sldMkLst>
          <pc:docMk/>
          <pc:sldMk cId="4025197155" sldId="2147473888"/>
        </pc:sldMkLst>
      </pc:sldChg>
      <pc:sldChg chg="add">
        <pc:chgData name="Emma Williams" userId="63db2afe-75be-4bc2-8293-016e533a2037" providerId="ADAL" clId="{F4AB38EF-B4E2-43A8-BAD4-6C4C4B016A97}" dt="2026-03-03T14:28:05.561" v="232"/>
        <pc:sldMkLst>
          <pc:docMk/>
          <pc:sldMk cId="2665041121" sldId="2147473889"/>
        </pc:sldMkLst>
      </pc:sldChg>
      <pc:sldChg chg="add">
        <pc:chgData name="Emma Williams" userId="63db2afe-75be-4bc2-8293-016e533a2037" providerId="ADAL" clId="{F4AB38EF-B4E2-43A8-BAD4-6C4C4B016A97}" dt="2026-03-03T14:28:05.561" v="232"/>
        <pc:sldMkLst>
          <pc:docMk/>
          <pc:sldMk cId="3138532171" sldId="2147473890"/>
        </pc:sldMkLst>
      </pc:sldChg>
      <pc:sldMasterChg chg="delSldLayout">
        <pc:chgData name="Emma Williams" userId="63db2afe-75be-4bc2-8293-016e533a2037" providerId="ADAL" clId="{F4AB38EF-B4E2-43A8-BAD4-6C4C4B016A97}" dt="2026-03-02T11:55:06.109" v="63" actId="47"/>
        <pc:sldMasterMkLst>
          <pc:docMk/>
          <pc:sldMasterMk cId="4217132525" sldId="2147483666"/>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GB">
                <a:latin typeface="+mj-lt"/>
              </a:rPr>
              <a:t>Country</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BE"/>
        </a:p>
      </c:txPr>
    </c:title>
    <c:autoTitleDeleted val="0"/>
    <c:plotArea>
      <c:layout/>
      <c:doughnutChart>
        <c:varyColors val="1"/>
        <c:ser>
          <c:idx val="0"/>
          <c:order val="0"/>
          <c:tx>
            <c:strRef>
              <c:f>Sheet1!$B$1</c:f>
              <c:strCache>
                <c:ptCount val="1"/>
                <c:pt idx="0">
                  <c:v>Country</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7AE-4298-BE28-E14DB1773071}"/>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87AE-4298-BE28-E14DB1773071}"/>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7AE-4298-BE28-E14DB1773071}"/>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87AE-4298-BE28-E14DB177307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7AE-4298-BE28-E14DB177307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AE-4298-BE28-E14DB177307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AE-4298-BE28-E14DB177307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7AE-4298-BE28-E14DB177307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Kenya</c:v>
                </c:pt>
                <c:pt idx="1">
                  <c:v>Lesotho</c:v>
                </c:pt>
                <c:pt idx="2">
                  <c:v>Malawi</c:v>
                </c:pt>
                <c:pt idx="3">
                  <c:v>South Africa</c:v>
                </c:pt>
              </c:strCache>
            </c:strRef>
          </c:cat>
          <c:val>
            <c:numRef>
              <c:f>Sheet1!$B$2:$B$5</c:f>
              <c:numCache>
                <c:formatCode>General</c:formatCode>
                <c:ptCount val="4"/>
                <c:pt idx="0">
                  <c:v>5</c:v>
                </c:pt>
                <c:pt idx="1">
                  <c:v>1</c:v>
                </c:pt>
                <c:pt idx="2">
                  <c:v>1</c:v>
                </c:pt>
                <c:pt idx="3">
                  <c:v>5</c:v>
                </c:pt>
              </c:numCache>
            </c:numRef>
          </c:val>
          <c:extLst>
            <c:ext xmlns:c16="http://schemas.microsoft.com/office/drawing/2014/chart" uri="{C3380CC4-5D6E-409C-BE32-E72D297353CC}">
              <c16:uniqueId val="{00000000-87AE-4298-BE28-E14DB1773071}"/>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GB">
                <a:latin typeface="+mj-lt"/>
              </a:rPr>
              <a:t>Study design</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BE"/>
        </a:p>
      </c:txPr>
    </c:title>
    <c:autoTitleDeleted val="0"/>
    <c:plotArea>
      <c:layout/>
      <c:doughnutChart>
        <c:varyColors val="1"/>
        <c:ser>
          <c:idx val="0"/>
          <c:order val="0"/>
          <c:tx>
            <c:strRef>
              <c:f>Sheet1!$B$1</c:f>
              <c:strCache>
                <c:ptCount val="1"/>
                <c:pt idx="0">
                  <c:v>Study design</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F86-43EF-8A09-8D5A494C0D8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F86-43EF-8A09-8D5A494C0D8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F86-43EF-8A09-8D5A494C0D8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5F86-43EF-8A09-8D5A494C0D89}"/>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Cohort</c:v>
                </c:pt>
                <c:pt idx="1">
                  <c:v>(cluster) RCT</c:v>
                </c:pt>
                <c:pt idx="2">
                  <c:v>pre-/post-evaluation</c:v>
                </c:pt>
                <c:pt idx="3">
                  <c:v>retrospective chart review</c:v>
                </c:pt>
              </c:strCache>
            </c:strRef>
          </c:cat>
          <c:val>
            <c:numRef>
              <c:f>Sheet1!$B$2:$B$5</c:f>
              <c:numCache>
                <c:formatCode>General</c:formatCode>
                <c:ptCount val="4"/>
                <c:pt idx="0">
                  <c:v>6</c:v>
                </c:pt>
                <c:pt idx="1">
                  <c:v>4</c:v>
                </c:pt>
                <c:pt idx="2">
                  <c:v>1</c:v>
                </c:pt>
                <c:pt idx="3">
                  <c:v>1</c:v>
                </c:pt>
              </c:numCache>
            </c:numRef>
          </c:val>
          <c:extLst>
            <c:ext xmlns:c16="http://schemas.microsoft.com/office/drawing/2014/chart" uri="{C3380CC4-5D6E-409C-BE32-E72D297353CC}">
              <c16:uniqueId val="{00000000-A0B7-4A1E-A1F7-87A9FF72ED0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GB">
                <a:latin typeface="+mj-lt"/>
              </a:rPr>
              <a:t>Outcome</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BE"/>
        </a:p>
      </c:txPr>
    </c:title>
    <c:autoTitleDeleted val="0"/>
    <c:plotArea>
      <c:layout/>
      <c:doughnutChart>
        <c:varyColors val="1"/>
        <c:ser>
          <c:idx val="0"/>
          <c:order val="0"/>
          <c:tx>
            <c:strRef>
              <c:f>Sheet1!$B$1</c:f>
              <c:strCache>
                <c:ptCount val="1"/>
                <c:pt idx="0">
                  <c:v>Outcome</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F32-4D2A-9BBC-75D1F0C5415F}"/>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3DF-44C9-AD52-D1E94BF92B0D}"/>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3DF-44C9-AD52-D1E94BF92B0D}"/>
              </c:ext>
            </c:extLst>
          </c:dPt>
          <c:dLbls>
            <c:dLbl>
              <c:idx val="0"/>
              <c:tx>
                <c:rich>
                  <a:bodyPr/>
                  <a:lstStyle/>
                  <a:p>
                    <a:fld id="{3030C3B5-039A-4416-9084-93527FE2C037}" type="VALUE">
                      <a:rPr lang="en-US" smtClean="0"/>
                      <a:pPr/>
                      <a:t>[VALUE]</a:t>
                    </a:fld>
                    <a:endParaRPr lang="en-CH"/>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F32-4D2A-9BBC-75D1F0C5415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Initiation</c:v>
                </c:pt>
                <c:pt idx="1">
                  <c:v>Continuation</c:v>
                </c:pt>
                <c:pt idx="2">
                  <c:v>Adherence</c:v>
                </c:pt>
              </c:strCache>
            </c:strRef>
          </c:cat>
          <c:val>
            <c:numRef>
              <c:f>Sheet1!$B$2:$B$4</c:f>
              <c:numCache>
                <c:formatCode>General</c:formatCode>
                <c:ptCount val="3"/>
                <c:pt idx="0">
                  <c:v>7</c:v>
                </c:pt>
                <c:pt idx="1">
                  <c:v>10</c:v>
                </c:pt>
                <c:pt idx="2">
                  <c:v>10</c:v>
                </c:pt>
              </c:numCache>
            </c:numRef>
          </c:val>
          <c:extLst>
            <c:ext xmlns:c16="http://schemas.microsoft.com/office/drawing/2014/chart" uri="{C3380CC4-5D6E-409C-BE32-E72D297353CC}">
              <c16:uniqueId val="{00000000-DF32-4D2A-9BBC-75D1F0C5415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HIV</a:t>
            </a:r>
            <a:r>
              <a:rPr lang="en-US" baseline="0"/>
              <a:t> test, treat and PrEP cascade amongst 4138  medium to high need &lt;30 year olds   </a:t>
            </a:r>
            <a:endParaRPr lang="en-US"/>
          </a:p>
        </c:rich>
      </c:tx>
      <c:layout>
        <c:manualLayout>
          <c:xMode val="edge"/>
          <c:yMode val="edge"/>
          <c:x val="0.15329837956663142"/>
          <c:y val="9.5877602803249723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256674119527448E-2"/>
          <c:y val="0.21550623940486432"/>
          <c:w val="0.94748665176094515"/>
          <c:h val="0.67589614417273669"/>
        </c:manualLayout>
      </c:layout>
      <c:barChart>
        <c:barDir val="col"/>
        <c:grouping val="clustered"/>
        <c:varyColors val="0"/>
        <c:ser>
          <c:idx val="0"/>
          <c:order val="0"/>
          <c:tx>
            <c:strRef>
              <c:f>Sheet1!$B$1</c:f>
              <c:strCache>
                <c:ptCount val="1"/>
                <c:pt idx="0">
                  <c:v>All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medium to high risk</c:v>
                </c:pt>
                <c:pt idx="1">
                  <c:v>attend mobile SRH services </c:v>
                </c:pt>
                <c:pt idx="2">
                  <c:v>HIV test </c:v>
                </c:pt>
                <c:pt idx="3">
                  <c:v>offered PrEP or ART </c:v>
                </c:pt>
              </c:strCache>
            </c:strRef>
          </c:cat>
          <c:val>
            <c:numRef>
              <c:f>Sheet1!$B$2:$B$5</c:f>
              <c:numCache>
                <c:formatCode>General</c:formatCode>
                <c:ptCount val="4"/>
                <c:pt idx="0">
                  <c:v>4138</c:v>
                </c:pt>
                <c:pt idx="1">
                  <c:v>2269</c:v>
                </c:pt>
                <c:pt idx="2">
                  <c:v>2103</c:v>
                </c:pt>
                <c:pt idx="3">
                  <c:v>1057</c:v>
                </c:pt>
              </c:numCache>
            </c:numRef>
          </c:val>
          <c:extLst>
            <c:ext xmlns:c16="http://schemas.microsoft.com/office/drawing/2014/chart" uri="{C3380CC4-5D6E-409C-BE32-E72D297353CC}">
              <c16:uniqueId val="{00000000-9D77-4548-B9B7-8445106C7D56}"/>
            </c:ext>
          </c:extLst>
        </c:ser>
        <c:ser>
          <c:idx val="1"/>
          <c:order val="1"/>
          <c:tx>
            <c:strRef>
              <c:f>Sheet1!$C$1</c:f>
              <c:strCache>
                <c:ptCount val="1"/>
                <c:pt idx="0">
                  <c:v>Women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medium to high risk</c:v>
                </c:pt>
                <c:pt idx="1">
                  <c:v>attend mobile SRH services </c:v>
                </c:pt>
                <c:pt idx="2">
                  <c:v>HIV test </c:v>
                </c:pt>
                <c:pt idx="3">
                  <c:v>offered PrEP or ART </c:v>
                </c:pt>
              </c:strCache>
            </c:strRef>
          </c:cat>
          <c:val>
            <c:numRef>
              <c:f>Sheet1!$C$2:$C$5</c:f>
              <c:numCache>
                <c:formatCode>General</c:formatCode>
                <c:ptCount val="4"/>
                <c:pt idx="0">
                  <c:v>2216</c:v>
                </c:pt>
                <c:pt idx="1">
                  <c:v>1310</c:v>
                </c:pt>
                <c:pt idx="2">
                  <c:v>1214</c:v>
                </c:pt>
                <c:pt idx="3">
                  <c:v>597</c:v>
                </c:pt>
              </c:numCache>
            </c:numRef>
          </c:val>
          <c:extLst>
            <c:ext xmlns:c16="http://schemas.microsoft.com/office/drawing/2014/chart" uri="{C3380CC4-5D6E-409C-BE32-E72D297353CC}">
              <c16:uniqueId val="{00000003-9D77-4548-B9B7-8445106C7D56}"/>
            </c:ext>
          </c:extLst>
        </c:ser>
        <c:ser>
          <c:idx val="2"/>
          <c:order val="2"/>
          <c:tx>
            <c:strRef>
              <c:f>Sheet1!$D$1</c:f>
              <c:strCache>
                <c:ptCount val="1"/>
                <c:pt idx="0">
                  <c:v>Men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medium to high risk</c:v>
                </c:pt>
                <c:pt idx="1">
                  <c:v>attend mobile SRH services </c:v>
                </c:pt>
                <c:pt idx="2">
                  <c:v>HIV test </c:v>
                </c:pt>
                <c:pt idx="3">
                  <c:v>offered PrEP or ART </c:v>
                </c:pt>
              </c:strCache>
            </c:strRef>
          </c:cat>
          <c:val>
            <c:numRef>
              <c:f>Sheet1!$D$2:$D$5</c:f>
              <c:numCache>
                <c:formatCode>General</c:formatCode>
                <c:ptCount val="4"/>
                <c:pt idx="0">
                  <c:v>1922</c:v>
                </c:pt>
                <c:pt idx="1">
                  <c:v>959</c:v>
                </c:pt>
                <c:pt idx="2">
                  <c:v>882</c:v>
                </c:pt>
                <c:pt idx="3">
                  <c:v>460</c:v>
                </c:pt>
              </c:numCache>
            </c:numRef>
          </c:val>
          <c:extLst>
            <c:ext xmlns:c16="http://schemas.microsoft.com/office/drawing/2014/chart" uri="{C3380CC4-5D6E-409C-BE32-E72D297353CC}">
              <c16:uniqueId val="{00000004-9D77-4548-B9B7-8445106C7D56}"/>
            </c:ext>
          </c:extLst>
        </c:ser>
        <c:dLbls>
          <c:showLegendKey val="0"/>
          <c:showVal val="1"/>
          <c:showCatName val="0"/>
          <c:showSerName val="0"/>
          <c:showPercent val="0"/>
          <c:showBubbleSize val="0"/>
        </c:dLbls>
        <c:gapWidth val="150"/>
        <c:overlap val="-25"/>
        <c:axId val="1384159808"/>
        <c:axId val="1384158464"/>
      </c:barChart>
      <c:catAx>
        <c:axId val="138415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4158464"/>
        <c:crosses val="autoZero"/>
        <c:auto val="1"/>
        <c:lblAlgn val="ctr"/>
        <c:lblOffset val="100"/>
        <c:noMultiLvlLbl val="0"/>
      </c:catAx>
      <c:valAx>
        <c:axId val="1384158464"/>
        <c:scaling>
          <c:orientation val="minMax"/>
        </c:scaling>
        <c:delete val="1"/>
        <c:axPos val="l"/>
        <c:numFmt formatCode="General" sourceLinked="1"/>
        <c:majorTickMark val="none"/>
        <c:minorTickMark val="none"/>
        <c:tickLblPos val="nextTo"/>
        <c:crossAx val="13841598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ED410-EE0E-474C-AB65-EFA68B489C13}" type="doc">
      <dgm:prSet loTypeId="urn:microsoft.com/office/officeart/2005/8/layout/hList6" loCatId="list" qsTypeId="urn:microsoft.com/office/officeart/2005/8/quickstyle/simple1" qsCatId="simple" csTypeId="urn:microsoft.com/office/officeart/2005/8/colors/accent1_5" csCatId="accent1" phldr="1"/>
      <dgm:spPr/>
      <dgm:t>
        <a:bodyPr/>
        <a:lstStyle/>
        <a:p>
          <a:endParaRPr lang="en-BE"/>
        </a:p>
      </dgm:t>
    </dgm:pt>
    <dgm:pt modelId="{D150DDE9-FBAE-4703-8F9C-52CB9F63BCC3}">
      <dgm:prSet custT="1"/>
      <dgm:spPr/>
      <dgm:t>
        <a:bodyPr/>
        <a:lstStyle/>
        <a:p>
          <a:r>
            <a:rPr lang="en-US" sz="2400"/>
            <a:t>Defined as: </a:t>
          </a:r>
        </a:p>
        <a:p>
          <a:r>
            <a:rPr lang="en-US" sz="2400"/>
            <a:t>Accepting initial prescription or </a:t>
          </a:r>
        </a:p>
        <a:p>
          <a:r>
            <a:rPr lang="en-US" sz="2400"/>
            <a:t>self-reported use at follow-up visit</a:t>
          </a:r>
          <a:endParaRPr lang="en-BE" sz="2400"/>
        </a:p>
      </dgm:t>
    </dgm:pt>
    <dgm:pt modelId="{6C645732-258C-423B-B6B8-5451F9B8C9AE}" type="parTrans" cxnId="{A8042897-8636-48F3-9539-968B8A7C1E56}">
      <dgm:prSet/>
      <dgm:spPr/>
      <dgm:t>
        <a:bodyPr/>
        <a:lstStyle/>
        <a:p>
          <a:endParaRPr lang="en-BE"/>
        </a:p>
      </dgm:t>
    </dgm:pt>
    <dgm:pt modelId="{DF38CF42-3BE5-41AB-9E1F-9DEE485B5FE4}" type="sibTrans" cxnId="{A8042897-8636-48F3-9539-968B8A7C1E56}">
      <dgm:prSet/>
      <dgm:spPr/>
      <dgm:t>
        <a:bodyPr/>
        <a:lstStyle/>
        <a:p>
          <a:endParaRPr lang="en-BE"/>
        </a:p>
      </dgm:t>
    </dgm:pt>
    <dgm:pt modelId="{64701D97-8216-421A-8EE8-41D18E8814BF}">
      <dgm:prSet custT="1"/>
      <dgm:spPr/>
      <dgm:t>
        <a:bodyPr/>
        <a:lstStyle/>
        <a:p>
          <a:r>
            <a:rPr lang="en-US" sz="2400"/>
            <a:t>14% - 84% </a:t>
          </a:r>
          <a:endParaRPr lang="en-BE" sz="2400"/>
        </a:p>
      </dgm:t>
    </dgm:pt>
    <dgm:pt modelId="{09B27924-9A69-4773-9452-E0843DB0B98A}" type="parTrans" cxnId="{FBFAD0CC-FA1A-4910-9946-26BE5F552969}">
      <dgm:prSet/>
      <dgm:spPr/>
      <dgm:t>
        <a:bodyPr/>
        <a:lstStyle/>
        <a:p>
          <a:endParaRPr lang="en-BE"/>
        </a:p>
      </dgm:t>
    </dgm:pt>
    <dgm:pt modelId="{FFEFA0B1-86F1-4214-A91A-1AA89FFF4814}" type="sibTrans" cxnId="{FBFAD0CC-FA1A-4910-9946-26BE5F552969}">
      <dgm:prSet/>
      <dgm:spPr/>
      <dgm:t>
        <a:bodyPr/>
        <a:lstStyle/>
        <a:p>
          <a:endParaRPr lang="en-BE"/>
        </a:p>
      </dgm:t>
    </dgm:pt>
    <dgm:pt modelId="{02F12D8D-224C-4C2A-98F9-77FBBFCE06F3}">
      <dgm:prSet custT="1"/>
      <dgm:spPr/>
      <dgm:t>
        <a:bodyPr/>
        <a:lstStyle/>
        <a:p>
          <a:r>
            <a:rPr lang="en-US" sz="2400"/>
            <a:t>Higher uptake among women with increased exposure to HIV</a:t>
          </a:r>
          <a:endParaRPr lang="en-BE" sz="2400"/>
        </a:p>
      </dgm:t>
    </dgm:pt>
    <dgm:pt modelId="{F540B93A-17C4-4DFC-8E79-46340005411F}" type="parTrans" cxnId="{EADC2341-0177-4891-AEC0-436A0BB48BC6}">
      <dgm:prSet/>
      <dgm:spPr/>
      <dgm:t>
        <a:bodyPr/>
        <a:lstStyle/>
        <a:p>
          <a:endParaRPr lang="en-BE"/>
        </a:p>
      </dgm:t>
    </dgm:pt>
    <dgm:pt modelId="{74E44996-4B03-42B8-96D2-8681672079C9}" type="sibTrans" cxnId="{EADC2341-0177-4891-AEC0-436A0BB48BC6}">
      <dgm:prSet/>
      <dgm:spPr/>
      <dgm:t>
        <a:bodyPr/>
        <a:lstStyle/>
        <a:p>
          <a:endParaRPr lang="en-BE"/>
        </a:p>
      </dgm:t>
    </dgm:pt>
    <dgm:pt modelId="{6F7FEBD8-D24B-4E49-B726-4847D0737E93}">
      <dgm:prSet custT="1"/>
      <dgm:spPr/>
      <dgm:t>
        <a:bodyPr/>
        <a:lstStyle/>
        <a:p>
          <a:r>
            <a:rPr lang="en-US" sz="2400"/>
            <a:t>Partner living with HIV</a:t>
          </a:r>
          <a:endParaRPr lang="en-BE" sz="2400"/>
        </a:p>
      </dgm:t>
    </dgm:pt>
    <dgm:pt modelId="{62531E7C-4EB1-4C99-A0ED-A7E953917D7D}" type="sibTrans" cxnId="{84E9E8B9-EAB9-4836-9A1C-82783A06C139}">
      <dgm:prSet/>
      <dgm:spPr/>
      <dgm:t>
        <a:bodyPr/>
        <a:lstStyle/>
        <a:p>
          <a:endParaRPr lang="en-BE"/>
        </a:p>
      </dgm:t>
    </dgm:pt>
    <dgm:pt modelId="{FB00017B-A952-4773-877B-716E099C59F6}" type="parTrans" cxnId="{84E9E8B9-EAB9-4836-9A1C-82783A06C139}">
      <dgm:prSet/>
      <dgm:spPr/>
      <dgm:t>
        <a:bodyPr/>
        <a:lstStyle/>
        <a:p>
          <a:endParaRPr lang="en-BE"/>
        </a:p>
      </dgm:t>
    </dgm:pt>
    <dgm:pt modelId="{67EC4D62-08BF-4C68-980C-4D5842B18A0A}">
      <dgm:prSet custT="1"/>
      <dgm:spPr/>
      <dgm:t>
        <a:bodyPr/>
        <a:lstStyle/>
        <a:p>
          <a:r>
            <a:rPr lang="en-US" sz="2400"/>
            <a:t>Diagnosed with an STI </a:t>
          </a:r>
          <a:endParaRPr lang="en-BE" sz="2400"/>
        </a:p>
      </dgm:t>
    </dgm:pt>
    <dgm:pt modelId="{725BADC4-AE84-4126-B3AA-6B4E7CACDABC}" type="parTrans" cxnId="{0EAA609D-9915-4F4C-9188-5710246FA181}">
      <dgm:prSet/>
      <dgm:spPr/>
      <dgm:t>
        <a:bodyPr/>
        <a:lstStyle/>
        <a:p>
          <a:endParaRPr lang="en-BE"/>
        </a:p>
      </dgm:t>
    </dgm:pt>
    <dgm:pt modelId="{ED171C2A-4FB6-4A1C-9406-E7AC36F54EF6}" type="sibTrans" cxnId="{0EAA609D-9915-4F4C-9188-5710246FA181}">
      <dgm:prSet/>
      <dgm:spPr/>
      <dgm:t>
        <a:bodyPr/>
        <a:lstStyle/>
        <a:p>
          <a:endParaRPr lang="en-BE"/>
        </a:p>
      </dgm:t>
    </dgm:pt>
    <dgm:pt modelId="{2BFD9F5A-C858-40FE-98FF-D5556C5347F2}" type="pres">
      <dgm:prSet presAssocID="{D45ED410-EE0E-474C-AB65-EFA68B489C13}" presName="Name0" presStyleCnt="0">
        <dgm:presLayoutVars>
          <dgm:dir/>
          <dgm:resizeHandles val="exact"/>
        </dgm:presLayoutVars>
      </dgm:prSet>
      <dgm:spPr/>
    </dgm:pt>
    <dgm:pt modelId="{2797A9AD-C6B0-4CA1-8C3E-526AC9926955}" type="pres">
      <dgm:prSet presAssocID="{D150DDE9-FBAE-4703-8F9C-52CB9F63BCC3}" presName="node" presStyleLbl="node1" presStyleIdx="0" presStyleCnt="3">
        <dgm:presLayoutVars>
          <dgm:bulletEnabled val="1"/>
        </dgm:presLayoutVars>
      </dgm:prSet>
      <dgm:spPr/>
    </dgm:pt>
    <dgm:pt modelId="{B03E845A-5498-4DEB-B333-5A0F583F3FE8}" type="pres">
      <dgm:prSet presAssocID="{DF38CF42-3BE5-41AB-9E1F-9DEE485B5FE4}" presName="sibTrans" presStyleCnt="0"/>
      <dgm:spPr/>
    </dgm:pt>
    <dgm:pt modelId="{9DC2C23D-9AFB-4A27-B33C-7DF89517773A}" type="pres">
      <dgm:prSet presAssocID="{64701D97-8216-421A-8EE8-41D18E8814BF}" presName="node" presStyleLbl="node1" presStyleIdx="1" presStyleCnt="3">
        <dgm:presLayoutVars>
          <dgm:bulletEnabled val="1"/>
        </dgm:presLayoutVars>
      </dgm:prSet>
      <dgm:spPr/>
    </dgm:pt>
    <dgm:pt modelId="{E9BD16CE-01AE-4FAC-825A-10FCB82F25C6}" type="pres">
      <dgm:prSet presAssocID="{FFEFA0B1-86F1-4214-A91A-1AA89FFF4814}" presName="sibTrans" presStyleCnt="0"/>
      <dgm:spPr/>
    </dgm:pt>
    <dgm:pt modelId="{13906626-0A05-44BA-95A2-8C3742E6556D}" type="pres">
      <dgm:prSet presAssocID="{02F12D8D-224C-4C2A-98F9-77FBBFCE06F3}" presName="node" presStyleLbl="node1" presStyleIdx="2" presStyleCnt="3">
        <dgm:presLayoutVars>
          <dgm:bulletEnabled val="1"/>
        </dgm:presLayoutVars>
      </dgm:prSet>
      <dgm:spPr/>
    </dgm:pt>
  </dgm:ptLst>
  <dgm:cxnLst>
    <dgm:cxn modelId="{EADC2341-0177-4891-AEC0-436A0BB48BC6}" srcId="{D45ED410-EE0E-474C-AB65-EFA68B489C13}" destId="{02F12D8D-224C-4C2A-98F9-77FBBFCE06F3}" srcOrd="2" destOrd="0" parTransId="{F540B93A-17C4-4DFC-8E79-46340005411F}" sibTransId="{74E44996-4B03-42B8-96D2-8681672079C9}"/>
    <dgm:cxn modelId="{C64C364D-E81D-4098-A7D1-FFE75A800078}" type="presOf" srcId="{67EC4D62-08BF-4C68-980C-4D5842B18A0A}" destId="{13906626-0A05-44BA-95A2-8C3742E6556D}" srcOrd="0" destOrd="1" presId="urn:microsoft.com/office/officeart/2005/8/layout/hList6"/>
    <dgm:cxn modelId="{59E1677A-F491-4D9B-B078-8D68E530CBB2}" type="presOf" srcId="{D45ED410-EE0E-474C-AB65-EFA68B489C13}" destId="{2BFD9F5A-C858-40FE-98FF-D5556C5347F2}" srcOrd="0" destOrd="0" presId="urn:microsoft.com/office/officeart/2005/8/layout/hList6"/>
    <dgm:cxn modelId="{DE03E78D-A989-416E-A760-C4E191468C64}" type="presOf" srcId="{D150DDE9-FBAE-4703-8F9C-52CB9F63BCC3}" destId="{2797A9AD-C6B0-4CA1-8C3E-526AC9926955}" srcOrd="0" destOrd="0" presId="urn:microsoft.com/office/officeart/2005/8/layout/hList6"/>
    <dgm:cxn modelId="{F56CA293-0D1D-4FBB-98A5-AFF50D337352}" type="presOf" srcId="{02F12D8D-224C-4C2A-98F9-77FBBFCE06F3}" destId="{13906626-0A05-44BA-95A2-8C3742E6556D}" srcOrd="0" destOrd="0" presId="urn:microsoft.com/office/officeart/2005/8/layout/hList6"/>
    <dgm:cxn modelId="{A8042897-8636-48F3-9539-968B8A7C1E56}" srcId="{D45ED410-EE0E-474C-AB65-EFA68B489C13}" destId="{D150DDE9-FBAE-4703-8F9C-52CB9F63BCC3}" srcOrd="0" destOrd="0" parTransId="{6C645732-258C-423B-B6B8-5451F9B8C9AE}" sibTransId="{DF38CF42-3BE5-41AB-9E1F-9DEE485B5FE4}"/>
    <dgm:cxn modelId="{0EAA609D-9915-4F4C-9188-5710246FA181}" srcId="{02F12D8D-224C-4C2A-98F9-77FBBFCE06F3}" destId="{67EC4D62-08BF-4C68-980C-4D5842B18A0A}" srcOrd="0" destOrd="0" parTransId="{725BADC4-AE84-4126-B3AA-6B4E7CACDABC}" sibTransId="{ED171C2A-4FB6-4A1C-9406-E7AC36F54EF6}"/>
    <dgm:cxn modelId="{AB0508AD-6D7C-480C-AA29-572786B7A546}" type="presOf" srcId="{64701D97-8216-421A-8EE8-41D18E8814BF}" destId="{9DC2C23D-9AFB-4A27-B33C-7DF89517773A}" srcOrd="0" destOrd="0" presId="urn:microsoft.com/office/officeart/2005/8/layout/hList6"/>
    <dgm:cxn modelId="{84E9E8B9-EAB9-4836-9A1C-82783A06C139}" srcId="{02F12D8D-224C-4C2A-98F9-77FBBFCE06F3}" destId="{6F7FEBD8-D24B-4E49-B726-4847D0737E93}" srcOrd="1" destOrd="0" parTransId="{FB00017B-A952-4773-877B-716E099C59F6}" sibTransId="{62531E7C-4EB1-4C99-A0ED-A7E953917D7D}"/>
    <dgm:cxn modelId="{FBFAD0CC-FA1A-4910-9946-26BE5F552969}" srcId="{D45ED410-EE0E-474C-AB65-EFA68B489C13}" destId="{64701D97-8216-421A-8EE8-41D18E8814BF}" srcOrd="1" destOrd="0" parTransId="{09B27924-9A69-4773-9452-E0843DB0B98A}" sibTransId="{FFEFA0B1-86F1-4214-A91A-1AA89FFF4814}"/>
    <dgm:cxn modelId="{9A0A7AE8-C1C7-4262-95BB-307698DD7691}" type="presOf" srcId="{6F7FEBD8-D24B-4E49-B726-4847D0737E93}" destId="{13906626-0A05-44BA-95A2-8C3742E6556D}" srcOrd="0" destOrd="2" presId="urn:microsoft.com/office/officeart/2005/8/layout/hList6"/>
    <dgm:cxn modelId="{87AA47C5-842D-4F00-A511-51A2E641988E}" type="presParOf" srcId="{2BFD9F5A-C858-40FE-98FF-D5556C5347F2}" destId="{2797A9AD-C6B0-4CA1-8C3E-526AC9926955}" srcOrd="0" destOrd="0" presId="urn:microsoft.com/office/officeart/2005/8/layout/hList6"/>
    <dgm:cxn modelId="{DC703E86-F785-4403-A746-B200953FD066}" type="presParOf" srcId="{2BFD9F5A-C858-40FE-98FF-D5556C5347F2}" destId="{B03E845A-5498-4DEB-B333-5A0F583F3FE8}" srcOrd="1" destOrd="0" presId="urn:microsoft.com/office/officeart/2005/8/layout/hList6"/>
    <dgm:cxn modelId="{61E48F0C-C7F3-443F-8778-B85E27ACD705}" type="presParOf" srcId="{2BFD9F5A-C858-40FE-98FF-D5556C5347F2}" destId="{9DC2C23D-9AFB-4A27-B33C-7DF89517773A}" srcOrd="2" destOrd="0" presId="urn:microsoft.com/office/officeart/2005/8/layout/hList6"/>
    <dgm:cxn modelId="{2F16A2DA-B5E5-44F8-9065-6978DAAAFCCE}" type="presParOf" srcId="{2BFD9F5A-C858-40FE-98FF-D5556C5347F2}" destId="{E9BD16CE-01AE-4FAC-825A-10FCB82F25C6}" srcOrd="3" destOrd="0" presId="urn:microsoft.com/office/officeart/2005/8/layout/hList6"/>
    <dgm:cxn modelId="{EC4B1258-950C-47CB-A9ED-8DAA734E0174}" type="presParOf" srcId="{2BFD9F5A-C858-40FE-98FF-D5556C5347F2}" destId="{13906626-0A05-44BA-95A2-8C3742E6556D}"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4C7131-11F1-4D39-B6F9-5F8F91DD903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BE"/>
        </a:p>
      </dgm:t>
    </dgm:pt>
    <dgm:pt modelId="{C3462018-0885-4319-81BE-6D938A8C02BD}">
      <dgm:prSet custT="1"/>
      <dgm:spPr/>
      <dgm:t>
        <a:bodyPr/>
        <a:lstStyle/>
        <a:p>
          <a:r>
            <a:rPr lang="en-US" sz="2000" b="0" baseline="0">
              <a:solidFill>
                <a:schemeClr val="tx2"/>
              </a:solidFill>
              <a:latin typeface="+mj-lt"/>
            </a:rPr>
            <a:t>Focus on oral PrEP</a:t>
          </a:r>
          <a:endParaRPr lang="en-BE" sz="2000">
            <a:solidFill>
              <a:schemeClr val="tx2"/>
            </a:solidFill>
            <a:latin typeface="+mj-lt"/>
          </a:endParaRPr>
        </a:p>
      </dgm:t>
    </dgm:pt>
    <dgm:pt modelId="{9B6748FD-0BA5-435F-8224-6811A4727582}" type="parTrans" cxnId="{B5972462-78F0-4F34-B859-59A84DF1CE61}">
      <dgm:prSet/>
      <dgm:spPr/>
      <dgm:t>
        <a:bodyPr/>
        <a:lstStyle/>
        <a:p>
          <a:endParaRPr lang="en-BE" sz="2000"/>
        </a:p>
      </dgm:t>
    </dgm:pt>
    <dgm:pt modelId="{A06B4BB0-345F-413C-B594-71F9515ED3FA}" type="sibTrans" cxnId="{B5972462-78F0-4F34-B859-59A84DF1CE61}">
      <dgm:prSet/>
      <dgm:spPr/>
      <dgm:t>
        <a:bodyPr/>
        <a:lstStyle/>
        <a:p>
          <a:endParaRPr lang="en-BE" sz="2000"/>
        </a:p>
      </dgm:t>
    </dgm:pt>
    <dgm:pt modelId="{3325D080-2B9A-4661-A4F2-A622ACCF7D9B}">
      <dgm:prSet custT="1"/>
      <dgm:spPr/>
      <dgm:t>
        <a:bodyPr/>
        <a:lstStyle/>
        <a:p>
          <a:r>
            <a:rPr lang="en-US" sz="2000" b="0" baseline="0">
              <a:solidFill>
                <a:schemeClr val="tx2"/>
              </a:solidFill>
              <a:latin typeface="+mj-lt"/>
            </a:rPr>
            <a:t>Varying definitions for PrEP use outcomes</a:t>
          </a:r>
          <a:endParaRPr lang="en-BE" sz="2000">
            <a:solidFill>
              <a:schemeClr val="tx2"/>
            </a:solidFill>
            <a:latin typeface="+mj-lt"/>
          </a:endParaRPr>
        </a:p>
      </dgm:t>
    </dgm:pt>
    <dgm:pt modelId="{26E6A697-2901-410C-AFEB-238F36CB2DFD}" type="parTrans" cxnId="{6EE40C02-C973-41C1-82ED-4FE377360390}">
      <dgm:prSet/>
      <dgm:spPr/>
      <dgm:t>
        <a:bodyPr/>
        <a:lstStyle/>
        <a:p>
          <a:endParaRPr lang="en-BE" sz="2000"/>
        </a:p>
      </dgm:t>
    </dgm:pt>
    <dgm:pt modelId="{2857B7B0-522D-4B96-8F3F-C8873AD28568}" type="sibTrans" cxnId="{6EE40C02-C973-41C1-82ED-4FE377360390}">
      <dgm:prSet/>
      <dgm:spPr/>
      <dgm:t>
        <a:bodyPr/>
        <a:lstStyle/>
        <a:p>
          <a:endParaRPr lang="en-BE" sz="2000"/>
        </a:p>
      </dgm:t>
    </dgm:pt>
    <dgm:pt modelId="{04247661-1CE7-4065-A092-6891E279EDE9}">
      <dgm:prSet custT="1"/>
      <dgm:spPr/>
      <dgm:t>
        <a:bodyPr/>
        <a:lstStyle/>
        <a:p>
          <a:r>
            <a:rPr lang="en-US" sz="2000" b="0" baseline="0">
              <a:solidFill>
                <a:schemeClr val="tx2"/>
              </a:solidFill>
              <a:latin typeface="+mj-lt"/>
            </a:rPr>
            <a:t>Limited geographical scope</a:t>
          </a:r>
          <a:endParaRPr lang="en-BE" sz="2000">
            <a:solidFill>
              <a:schemeClr val="tx2"/>
            </a:solidFill>
            <a:latin typeface="+mj-lt"/>
          </a:endParaRPr>
        </a:p>
      </dgm:t>
    </dgm:pt>
    <dgm:pt modelId="{F98F4AF4-A6CF-45D9-AAB9-72D317CEF136}" type="parTrans" cxnId="{9907E152-90CB-4411-BCE4-E0D5C6271754}">
      <dgm:prSet/>
      <dgm:spPr/>
      <dgm:t>
        <a:bodyPr/>
        <a:lstStyle/>
        <a:p>
          <a:endParaRPr lang="en-BE" sz="2000"/>
        </a:p>
      </dgm:t>
    </dgm:pt>
    <dgm:pt modelId="{6368914B-0560-4770-ACA1-277A70373A16}" type="sibTrans" cxnId="{9907E152-90CB-4411-BCE4-E0D5C6271754}">
      <dgm:prSet/>
      <dgm:spPr/>
      <dgm:t>
        <a:bodyPr/>
        <a:lstStyle/>
        <a:p>
          <a:endParaRPr lang="en-BE" sz="2000"/>
        </a:p>
      </dgm:t>
    </dgm:pt>
    <dgm:pt modelId="{E227F93A-1833-4A40-AF22-7953ADD5DA51}">
      <dgm:prSet custT="1"/>
      <dgm:spPr/>
      <dgm:t>
        <a:bodyPr/>
        <a:lstStyle/>
        <a:p>
          <a:r>
            <a:rPr lang="en-US" sz="2000" b="0" baseline="0">
              <a:solidFill>
                <a:schemeClr val="tx2"/>
              </a:solidFill>
              <a:latin typeface="+mj-lt"/>
            </a:rPr>
            <a:t>Lack of long-term follow-up</a:t>
          </a:r>
          <a:endParaRPr lang="en-BE" sz="2000">
            <a:solidFill>
              <a:schemeClr val="tx2"/>
            </a:solidFill>
            <a:latin typeface="+mj-lt"/>
          </a:endParaRPr>
        </a:p>
      </dgm:t>
    </dgm:pt>
    <dgm:pt modelId="{998E560E-8CDB-4DB5-8EB0-DCD9F1180E42}" type="parTrans" cxnId="{ED4B72E7-8123-48BC-AB07-14B676AECEED}">
      <dgm:prSet/>
      <dgm:spPr/>
      <dgm:t>
        <a:bodyPr/>
        <a:lstStyle/>
        <a:p>
          <a:endParaRPr lang="en-BE" sz="2000"/>
        </a:p>
      </dgm:t>
    </dgm:pt>
    <dgm:pt modelId="{714F7E57-4E61-4C76-BDD6-6702AE232BED}" type="sibTrans" cxnId="{ED4B72E7-8123-48BC-AB07-14B676AECEED}">
      <dgm:prSet/>
      <dgm:spPr/>
      <dgm:t>
        <a:bodyPr/>
        <a:lstStyle/>
        <a:p>
          <a:endParaRPr lang="en-BE" sz="2000"/>
        </a:p>
      </dgm:t>
    </dgm:pt>
    <dgm:pt modelId="{0BADABC6-0859-4053-99ED-0609EEB8429E}" type="pres">
      <dgm:prSet presAssocID="{7E4C7131-11F1-4D39-B6F9-5F8F91DD9039}" presName="Name0" presStyleCnt="0">
        <dgm:presLayoutVars>
          <dgm:dir/>
          <dgm:resizeHandles val="exact"/>
        </dgm:presLayoutVars>
      </dgm:prSet>
      <dgm:spPr/>
    </dgm:pt>
    <dgm:pt modelId="{7392DC1D-1E48-4D0C-B9CB-3538CBDF6397}" type="pres">
      <dgm:prSet presAssocID="{C3462018-0885-4319-81BE-6D938A8C02BD}" presName="composite" presStyleCnt="0"/>
      <dgm:spPr/>
    </dgm:pt>
    <dgm:pt modelId="{7302F57B-0E9D-4A6E-8197-5D5549212F99}" type="pres">
      <dgm:prSet presAssocID="{C3462018-0885-4319-81BE-6D938A8C02BD}" presName="rect1" presStyleLbl="trAlignAcc1" presStyleIdx="0" presStyleCnt="4">
        <dgm:presLayoutVars>
          <dgm:bulletEnabled val="1"/>
        </dgm:presLayoutVars>
      </dgm:prSet>
      <dgm:spPr/>
    </dgm:pt>
    <dgm:pt modelId="{D6B30F5E-446C-4DDB-A982-FF9424E30404}" type="pres">
      <dgm:prSet presAssocID="{C3462018-0885-4319-81BE-6D938A8C02BD}" presName="rect2" presStyleLbl="f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dgm:spPr>
    </dgm:pt>
    <dgm:pt modelId="{D3AB6B0B-8DE8-4D72-8EB9-AA25361F527D}" type="pres">
      <dgm:prSet presAssocID="{A06B4BB0-345F-413C-B594-71F9515ED3FA}" presName="sibTrans" presStyleCnt="0"/>
      <dgm:spPr/>
    </dgm:pt>
    <dgm:pt modelId="{556A8F84-7457-472B-A915-879930999487}" type="pres">
      <dgm:prSet presAssocID="{3325D080-2B9A-4661-A4F2-A622ACCF7D9B}" presName="composite" presStyleCnt="0"/>
      <dgm:spPr/>
    </dgm:pt>
    <dgm:pt modelId="{25B513DD-3D25-4D36-B467-51688A586AA6}" type="pres">
      <dgm:prSet presAssocID="{3325D080-2B9A-4661-A4F2-A622ACCF7D9B}" presName="rect1" presStyleLbl="trAlignAcc1" presStyleIdx="1" presStyleCnt="4">
        <dgm:presLayoutVars>
          <dgm:bulletEnabled val="1"/>
        </dgm:presLayoutVars>
      </dgm:prSet>
      <dgm:spPr/>
    </dgm:pt>
    <dgm:pt modelId="{D28FD5A4-D21F-4467-9EEB-CCEE45D3FDAF}" type="pres">
      <dgm:prSet presAssocID="{3325D080-2B9A-4661-A4F2-A622ACCF7D9B}" presName="rect2"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Stack of books"/>
        </a:ext>
      </dgm:extLst>
    </dgm:pt>
    <dgm:pt modelId="{1F688510-3B60-4818-BE0F-779656844F93}" type="pres">
      <dgm:prSet presAssocID="{2857B7B0-522D-4B96-8F3F-C8873AD28568}" presName="sibTrans" presStyleCnt="0"/>
      <dgm:spPr/>
    </dgm:pt>
    <dgm:pt modelId="{2404BDC2-808C-49F5-8E93-1F7D38EFA5BD}" type="pres">
      <dgm:prSet presAssocID="{04247661-1CE7-4065-A092-6891E279EDE9}" presName="composite" presStyleCnt="0"/>
      <dgm:spPr/>
    </dgm:pt>
    <dgm:pt modelId="{6AFDBA83-FCEC-4BED-AB86-11279B59AE6C}" type="pres">
      <dgm:prSet presAssocID="{04247661-1CE7-4065-A092-6891E279EDE9}" presName="rect1" presStyleLbl="trAlignAcc1" presStyleIdx="2" presStyleCnt="4">
        <dgm:presLayoutVars>
          <dgm:bulletEnabled val="1"/>
        </dgm:presLayoutVars>
      </dgm:prSet>
      <dgm:spPr/>
    </dgm:pt>
    <dgm:pt modelId="{99F72D46-DFBA-4368-9106-CF9EF8FCE167}" type="pres">
      <dgm:prSet presAssocID="{04247661-1CE7-4065-A092-6891E279EDE9}" presName="rect2"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Globe and magnifying glass"/>
        </a:ext>
      </dgm:extLst>
    </dgm:pt>
    <dgm:pt modelId="{04FDBCD7-1870-4EF7-83DE-1E3BECEA28D5}" type="pres">
      <dgm:prSet presAssocID="{6368914B-0560-4770-ACA1-277A70373A16}" presName="sibTrans" presStyleCnt="0"/>
      <dgm:spPr/>
    </dgm:pt>
    <dgm:pt modelId="{A5B4ABCB-832D-42D2-AD7D-7F72037225D9}" type="pres">
      <dgm:prSet presAssocID="{E227F93A-1833-4A40-AF22-7953ADD5DA51}" presName="composite" presStyleCnt="0"/>
      <dgm:spPr/>
    </dgm:pt>
    <dgm:pt modelId="{FC360141-FDFE-437B-9965-45D4F5A0A345}" type="pres">
      <dgm:prSet presAssocID="{E227F93A-1833-4A40-AF22-7953ADD5DA51}" presName="rect1" presStyleLbl="trAlignAcc1" presStyleIdx="3" presStyleCnt="4">
        <dgm:presLayoutVars>
          <dgm:bulletEnabled val="1"/>
        </dgm:presLayoutVars>
      </dgm:prSet>
      <dgm:spPr/>
    </dgm:pt>
    <dgm:pt modelId="{41E6C756-0128-4DC2-B116-EA879E82670A}" type="pres">
      <dgm:prSet presAssocID="{E227F93A-1833-4A40-AF22-7953ADD5DA51}" presName="rect2"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Calendar flipping"/>
        </a:ext>
      </dgm:extLst>
    </dgm:pt>
  </dgm:ptLst>
  <dgm:cxnLst>
    <dgm:cxn modelId="{6EE40C02-C973-41C1-82ED-4FE377360390}" srcId="{7E4C7131-11F1-4D39-B6F9-5F8F91DD9039}" destId="{3325D080-2B9A-4661-A4F2-A622ACCF7D9B}" srcOrd="1" destOrd="0" parTransId="{26E6A697-2901-410C-AFEB-238F36CB2DFD}" sibTransId="{2857B7B0-522D-4B96-8F3F-C8873AD28568}"/>
    <dgm:cxn modelId="{9B8FC005-FD19-4681-A82D-03F0A27C8856}" type="presOf" srcId="{7E4C7131-11F1-4D39-B6F9-5F8F91DD9039}" destId="{0BADABC6-0859-4053-99ED-0609EEB8429E}" srcOrd="0" destOrd="0" presId="urn:microsoft.com/office/officeart/2008/layout/PictureStrips"/>
    <dgm:cxn modelId="{B5972462-78F0-4F34-B859-59A84DF1CE61}" srcId="{7E4C7131-11F1-4D39-B6F9-5F8F91DD9039}" destId="{C3462018-0885-4319-81BE-6D938A8C02BD}" srcOrd="0" destOrd="0" parTransId="{9B6748FD-0BA5-435F-8224-6811A4727582}" sibTransId="{A06B4BB0-345F-413C-B594-71F9515ED3FA}"/>
    <dgm:cxn modelId="{C85B6C4C-F3F6-483E-BE1F-6FABF3815272}" type="presOf" srcId="{3325D080-2B9A-4661-A4F2-A622ACCF7D9B}" destId="{25B513DD-3D25-4D36-B467-51688A586AA6}" srcOrd="0" destOrd="0" presId="urn:microsoft.com/office/officeart/2008/layout/PictureStrips"/>
    <dgm:cxn modelId="{C0488971-553E-486D-BD50-8D12E283D5E7}" type="presOf" srcId="{E227F93A-1833-4A40-AF22-7953ADD5DA51}" destId="{FC360141-FDFE-437B-9965-45D4F5A0A345}" srcOrd="0" destOrd="0" presId="urn:microsoft.com/office/officeart/2008/layout/PictureStrips"/>
    <dgm:cxn modelId="{9907E152-90CB-4411-BCE4-E0D5C6271754}" srcId="{7E4C7131-11F1-4D39-B6F9-5F8F91DD9039}" destId="{04247661-1CE7-4065-A092-6891E279EDE9}" srcOrd="2" destOrd="0" parTransId="{F98F4AF4-A6CF-45D9-AAB9-72D317CEF136}" sibTransId="{6368914B-0560-4770-ACA1-277A70373A16}"/>
    <dgm:cxn modelId="{A102EF74-2B82-4E22-89FA-BBF69F936E3B}" type="presOf" srcId="{04247661-1CE7-4065-A092-6891E279EDE9}" destId="{6AFDBA83-FCEC-4BED-AB86-11279B59AE6C}" srcOrd="0" destOrd="0" presId="urn:microsoft.com/office/officeart/2008/layout/PictureStrips"/>
    <dgm:cxn modelId="{F9F7F0A2-BDE8-41C1-9CF9-9B2E29BB07E9}" type="presOf" srcId="{C3462018-0885-4319-81BE-6D938A8C02BD}" destId="{7302F57B-0E9D-4A6E-8197-5D5549212F99}" srcOrd="0" destOrd="0" presId="urn:microsoft.com/office/officeart/2008/layout/PictureStrips"/>
    <dgm:cxn modelId="{ED4B72E7-8123-48BC-AB07-14B676AECEED}" srcId="{7E4C7131-11F1-4D39-B6F9-5F8F91DD9039}" destId="{E227F93A-1833-4A40-AF22-7953ADD5DA51}" srcOrd="3" destOrd="0" parTransId="{998E560E-8CDB-4DB5-8EB0-DCD9F1180E42}" sibTransId="{714F7E57-4E61-4C76-BDD6-6702AE232BED}"/>
    <dgm:cxn modelId="{009C2E8A-2FB0-435A-A843-D36633E976A7}" type="presParOf" srcId="{0BADABC6-0859-4053-99ED-0609EEB8429E}" destId="{7392DC1D-1E48-4D0C-B9CB-3538CBDF6397}" srcOrd="0" destOrd="0" presId="urn:microsoft.com/office/officeart/2008/layout/PictureStrips"/>
    <dgm:cxn modelId="{F342D132-5882-45B2-803A-0E26C1B7002D}" type="presParOf" srcId="{7392DC1D-1E48-4D0C-B9CB-3538CBDF6397}" destId="{7302F57B-0E9D-4A6E-8197-5D5549212F99}" srcOrd="0" destOrd="0" presId="urn:microsoft.com/office/officeart/2008/layout/PictureStrips"/>
    <dgm:cxn modelId="{71044531-E30F-44A7-97E7-987864DD8270}" type="presParOf" srcId="{7392DC1D-1E48-4D0C-B9CB-3538CBDF6397}" destId="{D6B30F5E-446C-4DDB-A982-FF9424E30404}" srcOrd="1" destOrd="0" presId="urn:microsoft.com/office/officeart/2008/layout/PictureStrips"/>
    <dgm:cxn modelId="{1A7A923D-AE15-44C4-A914-C8C3EF9DCD5F}" type="presParOf" srcId="{0BADABC6-0859-4053-99ED-0609EEB8429E}" destId="{D3AB6B0B-8DE8-4D72-8EB9-AA25361F527D}" srcOrd="1" destOrd="0" presId="urn:microsoft.com/office/officeart/2008/layout/PictureStrips"/>
    <dgm:cxn modelId="{18F505DE-2F92-48F0-BB84-75114CE70874}" type="presParOf" srcId="{0BADABC6-0859-4053-99ED-0609EEB8429E}" destId="{556A8F84-7457-472B-A915-879930999487}" srcOrd="2" destOrd="0" presId="urn:microsoft.com/office/officeart/2008/layout/PictureStrips"/>
    <dgm:cxn modelId="{4678F059-5106-4BC3-B13E-0CE9EFF07D48}" type="presParOf" srcId="{556A8F84-7457-472B-A915-879930999487}" destId="{25B513DD-3D25-4D36-B467-51688A586AA6}" srcOrd="0" destOrd="0" presId="urn:microsoft.com/office/officeart/2008/layout/PictureStrips"/>
    <dgm:cxn modelId="{26024E7A-E7B6-4A51-A881-8F3DB10013A1}" type="presParOf" srcId="{556A8F84-7457-472B-A915-879930999487}" destId="{D28FD5A4-D21F-4467-9EEB-CCEE45D3FDAF}" srcOrd="1" destOrd="0" presId="urn:microsoft.com/office/officeart/2008/layout/PictureStrips"/>
    <dgm:cxn modelId="{38474734-CBA9-4383-99C4-7C214F1FBFA1}" type="presParOf" srcId="{0BADABC6-0859-4053-99ED-0609EEB8429E}" destId="{1F688510-3B60-4818-BE0F-779656844F93}" srcOrd="3" destOrd="0" presId="urn:microsoft.com/office/officeart/2008/layout/PictureStrips"/>
    <dgm:cxn modelId="{C5A4E2CB-C137-4E30-AE8D-4D85DF534461}" type="presParOf" srcId="{0BADABC6-0859-4053-99ED-0609EEB8429E}" destId="{2404BDC2-808C-49F5-8E93-1F7D38EFA5BD}" srcOrd="4" destOrd="0" presId="urn:microsoft.com/office/officeart/2008/layout/PictureStrips"/>
    <dgm:cxn modelId="{2E33CDCC-1276-433D-931F-AFAD12A7267C}" type="presParOf" srcId="{2404BDC2-808C-49F5-8E93-1F7D38EFA5BD}" destId="{6AFDBA83-FCEC-4BED-AB86-11279B59AE6C}" srcOrd="0" destOrd="0" presId="urn:microsoft.com/office/officeart/2008/layout/PictureStrips"/>
    <dgm:cxn modelId="{68D09D10-C7DF-425C-BE2E-7E1BB161B965}" type="presParOf" srcId="{2404BDC2-808C-49F5-8E93-1F7D38EFA5BD}" destId="{99F72D46-DFBA-4368-9106-CF9EF8FCE167}" srcOrd="1" destOrd="0" presId="urn:microsoft.com/office/officeart/2008/layout/PictureStrips"/>
    <dgm:cxn modelId="{7B533721-3A79-49EA-9DBC-D49032AB07ED}" type="presParOf" srcId="{0BADABC6-0859-4053-99ED-0609EEB8429E}" destId="{04FDBCD7-1870-4EF7-83DE-1E3BECEA28D5}" srcOrd="5" destOrd="0" presId="urn:microsoft.com/office/officeart/2008/layout/PictureStrips"/>
    <dgm:cxn modelId="{6471B816-83A9-4CD2-9EBE-F2DA059EE5B5}" type="presParOf" srcId="{0BADABC6-0859-4053-99ED-0609EEB8429E}" destId="{A5B4ABCB-832D-42D2-AD7D-7F72037225D9}" srcOrd="6" destOrd="0" presId="urn:microsoft.com/office/officeart/2008/layout/PictureStrips"/>
    <dgm:cxn modelId="{CD035705-4A64-417A-B905-15A9A644FECB}" type="presParOf" srcId="{A5B4ABCB-832D-42D2-AD7D-7F72037225D9}" destId="{FC360141-FDFE-437B-9965-45D4F5A0A345}" srcOrd="0" destOrd="0" presId="urn:microsoft.com/office/officeart/2008/layout/PictureStrips"/>
    <dgm:cxn modelId="{14D98CB5-EEE6-4646-B7D4-1EE99684BC1B}" type="presParOf" srcId="{A5B4ABCB-832D-42D2-AD7D-7F72037225D9}" destId="{41E6C756-0128-4DC2-B116-EA879E82670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22A0D9-4F84-47AD-8EEF-4BDB32DB2B63}"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BE"/>
        </a:p>
      </dgm:t>
    </dgm:pt>
    <dgm:pt modelId="{78C6AD3A-4947-4A50-9C8E-461AE7C6EC47}">
      <dgm:prSet custT="1"/>
      <dgm:spPr/>
      <dgm:t>
        <a:bodyPr/>
        <a:lstStyle/>
        <a:p>
          <a:r>
            <a:rPr lang="en-GB" sz="2000" b="0" i="0" baseline="0">
              <a:latin typeface="+mj-lt"/>
            </a:rPr>
            <a:t>Promising initiation, but substantial challenges in continuation and adherence</a:t>
          </a:r>
          <a:endParaRPr lang="en-BE" sz="2000">
            <a:latin typeface="+mj-lt"/>
          </a:endParaRPr>
        </a:p>
      </dgm:t>
    </dgm:pt>
    <dgm:pt modelId="{B0874682-BCD7-473D-977E-3ECA11B19813}" type="parTrans" cxnId="{D468423E-706D-42F3-8E15-6D597AA6D9B5}">
      <dgm:prSet/>
      <dgm:spPr/>
      <dgm:t>
        <a:bodyPr/>
        <a:lstStyle/>
        <a:p>
          <a:endParaRPr lang="en-BE" sz="2000"/>
        </a:p>
      </dgm:t>
    </dgm:pt>
    <dgm:pt modelId="{70C84A6D-13E2-4612-ADFB-FB3A0A889CDF}" type="sibTrans" cxnId="{D468423E-706D-42F3-8E15-6D597AA6D9B5}">
      <dgm:prSet/>
      <dgm:spPr/>
      <dgm:t>
        <a:bodyPr/>
        <a:lstStyle/>
        <a:p>
          <a:endParaRPr lang="en-BE" sz="2000"/>
        </a:p>
      </dgm:t>
    </dgm:pt>
    <dgm:pt modelId="{E7A7DE46-3746-4270-AD58-B7B56484C69D}">
      <dgm:prSet custT="1"/>
      <dgm:spPr/>
      <dgm:t>
        <a:bodyPr/>
        <a:lstStyle/>
        <a:p>
          <a:r>
            <a:rPr lang="en-GB" sz="2000" b="0" i="0" baseline="0">
              <a:latin typeface="+mj-lt"/>
            </a:rPr>
            <a:t>Need for more person-centred, supportive interventions</a:t>
          </a:r>
          <a:endParaRPr lang="en-BE" sz="2000">
            <a:latin typeface="+mj-lt"/>
          </a:endParaRPr>
        </a:p>
      </dgm:t>
    </dgm:pt>
    <dgm:pt modelId="{7737C896-B49C-4456-9ED0-99D733FF32A7}" type="parTrans" cxnId="{E1577BEC-946E-4E7E-A6DD-B22CAE93BD81}">
      <dgm:prSet/>
      <dgm:spPr/>
      <dgm:t>
        <a:bodyPr/>
        <a:lstStyle/>
        <a:p>
          <a:endParaRPr lang="en-BE" sz="2000"/>
        </a:p>
      </dgm:t>
    </dgm:pt>
    <dgm:pt modelId="{DD762BDF-2E66-496F-85D0-E15681BF108B}" type="sibTrans" cxnId="{E1577BEC-946E-4E7E-A6DD-B22CAE93BD81}">
      <dgm:prSet/>
      <dgm:spPr/>
      <dgm:t>
        <a:bodyPr/>
        <a:lstStyle/>
        <a:p>
          <a:endParaRPr lang="en-BE" sz="2000"/>
        </a:p>
      </dgm:t>
    </dgm:pt>
    <dgm:pt modelId="{61BE7DF7-4086-4888-9BC5-23EC52B319EF}">
      <dgm:prSet custT="1"/>
      <dgm:spPr/>
      <dgm:t>
        <a:bodyPr/>
        <a:lstStyle/>
        <a:p>
          <a:r>
            <a:rPr lang="en-GB" sz="2000" b="0" i="0" baseline="0">
              <a:latin typeface="+mj-lt"/>
            </a:rPr>
            <a:t>Expanding access to long-acting PrEP options </a:t>
          </a:r>
          <a:endParaRPr lang="en-BE" sz="2000">
            <a:latin typeface="+mj-lt"/>
          </a:endParaRPr>
        </a:p>
      </dgm:t>
    </dgm:pt>
    <dgm:pt modelId="{D0BDF338-A072-4AAE-940B-6D53D9A8E291}" type="parTrans" cxnId="{07C50303-E7D1-4E8F-A4EC-B4BC35AA57FD}">
      <dgm:prSet/>
      <dgm:spPr/>
      <dgm:t>
        <a:bodyPr/>
        <a:lstStyle/>
        <a:p>
          <a:endParaRPr lang="en-BE" sz="2000"/>
        </a:p>
      </dgm:t>
    </dgm:pt>
    <dgm:pt modelId="{7E6C2E4E-99E6-4963-957E-51268FD26F1B}" type="sibTrans" cxnId="{07C50303-E7D1-4E8F-A4EC-B4BC35AA57FD}">
      <dgm:prSet/>
      <dgm:spPr/>
      <dgm:t>
        <a:bodyPr/>
        <a:lstStyle/>
        <a:p>
          <a:endParaRPr lang="en-BE" sz="2000"/>
        </a:p>
      </dgm:t>
    </dgm:pt>
    <dgm:pt modelId="{8FD1253D-F734-46C4-9B15-3F9AF228C7F4}">
      <dgm:prSet custT="1"/>
      <dgm:spPr/>
      <dgm:t>
        <a:bodyPr/>
        <a:lstStyle/>
        <a:p>
          <a:r>
            <a:rPr lang="en-GB" sz="2000" b="0" i="0" baseline="0">
              <a:latin typeface="+mj-lt"/>
            </a:rPr>
            <a:t>Investigating differentiated models of delivery postpartum</a:t>
          </a:r>
          <a:endParaRPr lang="en-BE" sz="2000">
            <a:latin typeface="+mj-lt"/>
          </a:endParaRPr>
        </a:p>
      </dgm:t>
    </dgm:pt>
    <dgm:pt modelId="{2F7C1934-A406-41EE-B1BE-478337912C66}" type="parTrans" cxnId="{0CF67630-675D-4B62-9C2B-B11B3E957826}">
      <dgm:prSet/>
      <dgm:spPr/>
      <dgm:t>
        <a:bodyPr/>
        <a:lstStyle/>
        <a:p>
          <a:endParaRPr lang="en-BE" sz="2000"/>
        </a:p>
      </dgm:t>
    </dgm:pt>
    <dgm:pt modelId="{D658222A-54DB-4C89-9F54-89448C2E42D9}" type="sibTrans" cxnId="{0CF67630-675D-4B62-9C2B-B11B3E957826}">
      <dgm:prSet/>
      <dgm:spPr/>
      <dgm:t>
        <a:bodyPr/>
        <a:lstStyle/>
        <a:p>
          <a:endParaRPr lang="en-BE" sz="2000"/>
        </a:p>
      </dgm:t>
    </dgm:pt>
    <dgm:pt modelId="{796824AB-A9F1-4C6B-A8D6-E3857608CC22}">
      <dgm:prSet custT="1"/>
      <dgm:spPr/>
      <dgm:t>
        <a:bodyPr/>
        <a:lstStyle/>
        <a:p>
          <a:r>
            <a:rPr lang="en-GB" sz="2000" b="0" i="0" baseline="0">
              <a:latin typeface="+mj-lt"/>
            </a:rPr>
            <a:t>Essential insights into PrEP use</a:t>
          </a:r>
          <a:endParaRPr lang="en-BE" sz="2000">
            <a:latin typeface="+mj-lt"/>
          </a:endParaRPr>
        </a:p>
      </dgm:t>
    </dgm:pt>
    <dgm:pt modelId="{21FB7482-9648-4110-BA4D-042F18DC19AB}" type="sibTrans" cxnId="{B51B215A-1378-4A70-A36A-98E4E8AC9D45}">
      <dgm:prSet/>
      <dgm:spPr/>
      <dgm:t>
        <a:bodyPr/>
        <a:lstStyle/>
        <a:p>
          <a:endParaRPr lang="en-BE" sz="2000"/>
        </a:p>
      </dgm:t>
    </dgm:pt>
    <dgm:pt modelId="{EE5F2B07-72C6-4152-9941-E70B95CDE9EA}" type="parTrans" cxnId="{B51B215A-1378-4A70-A36A-98E4E8AC9D45}">
      <dgm:prSet/>
      <dgm:spPr/>
      <dgm:t>
        <a:bodyPr/>
        <a:lstStyle/>
        <a:p>
          <a:endParaRPr lang="en-BE" sz="2000"/>
        </a:p>
      </dgm:t>
    </dgm:pt>
    <dgm:pt modelId="{6AE08EE2-743C-4510-AF15-41FD9C17D1A4}" type="pres">
      <dgm:prSet presAssocID="{CC22A0D9-4F84-47AD-8EEF-4BDB32DB2B63}" presName="diagram" presStyleCnt="0">
        <dgm:presLayoutVars>
          <dgm:dir/>
          <dgm:resizeHandles val="exact"/>
        </dgm:presLayoutVars>
      </dgm:prSet>
      <dgm:spPr/>
    </dgm:pt>
    <dgm:pt modelId="{E5EA0433-8EDF-4440-8A99-7A7D69A03084}" type="pres">
      <dgm:prSet presAssocID="{796824AB-A9F1-4C6B-A8D6-E3857608CC22}" presName="node" presStyleLbl="node1" presStyleIdx="0" presStyleCnt="5">
        <dgm:presLayoutVars>
          <dgm:bulletEnabled val="1"/>
        </dgm:presLayoutVars>
      </dgm:prSet>
      <dgm:spPr>
        <a:prstGeom prst="roundRect">
          <a:avLst/>
        </a:prstGeom>
      </dgm:spPr>
    </dgm:pt>
    <dgm:pt modelId="{585D6B47-9756-46F2-AC8E-5D98C1695F3C}" type="pres">
      <dgm:prSet presAssocID="{21FB7482-9648-4110-BA4D-042F18DC19AB}" presName="sibTrans" presStyleCnt="0"/>
      <dgm:spPr/>
    </dgm:pt>
    <dgm:pt modelId="{62DD20DA-98DE-4218-9831-417597F5F6D5}" type="pres">
      <dgm:prSet presAssocID="{78C6AD3A-4947-4A50-9C8E-461AE7C6EC47}" presName="node" presStyleLbl="node1" presStyleIdx="1" presStyleCnt="5">
        <dgm:presLayoutVars>
          <dgm:bulletEnabled val="1"/>
        </dgm:presLayoutVars>
      </dgm:prSet>
      <dgm:spPr>
        <a:prstGeom prst="roundRect">
          <a:avLst/>
        </a:prstGeom>
      </dgm:spPr>
    </dgm:pt>
    <dgm:pt modelId="{5EE9D642-CE57-4CF3-8648-9601CEAF87AA}" type="pres">
      <dgm:prSet presAssocID="{70C84A6D-13E2-4612-ADFB-FB3A0A889CDF}" presName="sibTrans" presStyleCnt="0"/>
      <dgm:spPr/>
    </dgm:pt>
    <dgm:pt modelId="{FFBFDB43-6554-4DB0-AE34-837B34876864}" type="pres">
      <dgm:prSet presAssocID="{E7A7DE46-3746-4270-AD58-B7B56484C69D}" presName="node" presStyleLbl="node1" presStyleIdx="2" presStyleCnt="5">
        <dgm:presLayoutVars>
          <dgm:bulletEnabled val="1"/>
        </dgm:presLayoutVars>
      </dgm:prSet>
      <dgm:spPr>
        <a:prstGeom prst="roundRect">
          <a:avLst/>
        </a:prstGeom>
      </dgm:spPr>
    </dgm:pt>
    <dgm:pt modelId="{4ABE7D74-D6EC-4714-86F3-C2F66505CD81}" type="pres">
      <dgm:prSet presAssocID="{DD762BDF-2E66-496F-85D0-E15681BF108B}" presName="sibTrans" presStyleCnt="0"/>
      <dgm:spPr/>
    </dgm:pt>
    <dgm:pt modelId="{4730CBDA-6F56-4DFE-9B2E-F344460F9DED}" type="pres">
      <dgm:prSet presAssocID="{61BE7DF7-4086-4888-9BC5-23EC52B319EF}" presName="node" presStyleLbl="node1" presStyleIdx="3" presStyleCnt="5">
        <dgm:presLayoutVars>
          <dgm:bulletEnabled val="1"/>
        </dgm:presLayoutVars>
      </dgm:prSet>
      <dgm:spPr>
        <a:prstGeom prst="roundRect">
          <a:avLst/>
        </a:prstGeom>
      </dgm:spPr>
    </dgm:pt>
    <dgm:pt modelId="{B6A33536-CCA7-4584-8BC7-CA7F2971DFA0}" type="pres">
      <dgm:prSet presAssocID="{7E6C2E4E-99E6-4963-957E-51268FD26F1B}" presName="sibTrans" presStyleCnt="0"/>
      <dgm:spPr/>
    </dgm:pt>
    <dgm:pt modelId="{EF96623D-0BA9-425D-B7EA-5AC6172BF261}" type="pres">
      <dgm:prSet presAssocID="{8FD1253D-F734-46C4-9B15-3F9AF228C7F4}" presName="node" presStyleLbl="node1" presStyleIdx="4" presStyleCnt="5">
        <dgm:presLayoutVars>
          <dgm:bulletEnabled val="1"/>
        </dgm:presLayoutVars>
      </dgm:prSet>
      <dgm:spPr>
        <a:prstGeom prst="roundRect">
          <a:avLst/>
        </a:prstGeom>
      </dgm:spPr>
    </dgm:pt>
  </dgm:ptLst>
  <dgm:cxnLst>
    <dgm:cxn modelId="{41AF2500-0ABF-4DCD-A303-A3C2FF40964A}" type="presOf" srcId="{78C6AD3A-4947-4A50-9C8E-461AE7C6EC47}" destId="{62DD20DA-98DE-4218-9831-417597F5F6D5}" srcOrd="0" destOrd="0" presId="urn:microsoft.com/office/officeart/2005/8/layout/default"/>
    <dgm:cxn modelId="{07C50303-E7D1-4E8F-A4EC-B4BC35AA57FD}" srcId="{CC22A0D9-4F84-47AD-8EEF-4BDB32DB2B63}" destId="{61BE7DF7-4086-4888-9BC5-23EC52B319EF}" srcOrd="3" destOrd="0" parTransId="{D0BDF338-A072-4AAE-940B-6D53D9A8E291}" sibTransId="{7E6C2E4E-99E6-4963-957E-51268FD26F1B}"/>
    <dgm:cxn modelId="{3BDDB806-4805-41C3-ACC7-99877CC7BEC7}" type="presOf" srcId="{E7A7DE46-3746-4270-AD58-B7B56484C69D}" destId="{FFBFDB43-6554-4DB0-AE34-837B34876864}" srcOrd="0" destOrd="0" presId="urn:microsoft.com/office/officeart/2005/8/layout/default"/>
    <dgm:cxn modelId="{5552552B-EF7C-497F-AFBC-2BC1FD289864}" type="presOf" srcId="{61BE7DF7-4086-4888-9BC5-23EC52B319EF}" destId="{4730CBDA-6F56-4DFE-9B2E-F344460F9DED}" srcOrd="0" destOrd="0" presId="urn:microsoft.com/office/officeart/2005/8/layout/default"/>
    <dgm:cxn modelId="{0CF67630-675D-4B62-9C2B-B11B3E957826}" srcId="{CC22A0D9-4F84-47AD-8EEF-4BDB32DB2B63}" destId="{8FD1253D-F734-46C4-9B15-3F9AF228C7F4}" srcOrd="4" destOrd="0" parTransId="{2F7C1934-A406-41EE-B1BE-478337912C66}" sibTransId="{D658222A-54DB-4C89-9F54-89448C2E42D9}"/>
    <dgm:cxn modelId="{D468423E-706D-42F3-8E15-6D597AA6D9B5}" srcId="{CC22A0D9-4F84-47AD-8EEF-4BDB32DB2B63}" destId="{78C6AD3A-4947-4A50-9C8E-461AE7C6EC47}" srcOrd="1" destOrd="0" parTransId="{B0874682-BCD7-473D-977E-3ECA11B19813}" sibTransId="{70C84A6D-13E2-4612-ADFB-FB3A0A889CDF}"/>
    <dgm:cxn modelId="{AF1F406F-5E4E-4D01-8DB8-E79F1B41AF2E}" type="presOf" srcId="{CC22A0D9-4F84-47AD-8EEF-4BDB32DB2B63}" destId="{6AE08EE2-743C-4510-AF15-41FD9C17D1A4}" srcOrd="0" destOrd="0" presId="urn:microsoft.com/office/officeart/2005/8/layout/default"/>
    <dgm:cxn modelId="{B51B215A-1378-4A70-A36A-98E4E8AC9D45}" srcId="{CC22A0D9-4F84-47AD-8EEF-4BDB32DB2B63}" destId="{796824AB-A9F1-4C6B-A8D6-E3857608CC22}" srcOrd="0" destOrd="0" parTransId="{EE5F2B07-72C6-4152-9941-E70B95CDE9EA}" sibTransId="{21FB7482-9648-4110-BA4D-042F18DC19AB}"/>
    <dgm:cxn modelId="{E954887C-7193-4661-82E9-A79B78FD914B}" type="presOf" srcId="{8FD1253D-F734-46C4-9B15-3F9AF228C7F4}" destId="{EF96623D-0BA9-425D-B7EA-5AC6172BF261}" srcOrd="0" destOrd="0" presId="urn:microsoft.com/office/officeart/2005/8/layout/default"/>
    <dgm:cxn modelId="{E1577BEC-946E-4E7E-A6DD-B22CAE93BD81}" srcId="{CC22A0D9-4F84-47AD-8EEF-4BDB32DB2B63}" destId="{E7A7DE46-3746-4270-AD58-B7B56484C69D}" srcOrd="2" destOrd="0" parTransId="{7737C896-B49C-4456-9ED0-99D733FF32A7}" sibTransId="{DD762BDF-2E66-496F-85D0-E15681BF108B}"/>
    <dgm:cxn modelId="{61DF98EC-37A9-4CB2-A9BE-19CC449DAE3B}" type="presOf" srcId="{796824AB-A9F1-4C6B-A8D6-E3857608CC22}" destId="{E5EA0433-8EDF-4440-8A99-7A7D69A03084}" srcOrd="0" destOrd="0" presId="urn:microsoft.com/office/officeart/2005/8/layout/default"/>
    <dgm:cxn modelId="{89965DAB-4FEB-4F8E-9D3C-3DBCF3B31D88}" type="presParOf" srcId="{6AE08EE2-743C-4510-AF15-41FD9C17D1A4}" destId="{E5EA0433-8EDF-4440-8A99-7A7D69A03084}" srcOrd="0" destOrd="0" presId="urn:microsoft.com/office/officeart/2005/8/layout/default"/>
    <dgm:cxn modelId="{8ACD1E1F-FF7C-4279-8FBB-2BFF72C3054F}" type="presParOf" srcId="{6AE08EE2-743C-4510-AF15-41FD9C17D1A4}" destId="{585D6B47-9756-46F2-AC8E-5D98C1695F3C}" srcOrd="1" destOrd="0" presId="urn:microsoft.com/office/officeart/2005/8/layout/default"/>
    <dgm:cxn modelId="{52EDEF90-0A48-45EE-960A-EE11B509FB52}" type="presParOf" srcId="{6AE08EE2-743C-4510-AF15-41FD9C17D1A4}" destId="{62DD20DA-98DE-4218-9831-417597F5F6D5}" srcOrd="2" destOrd="0" presId="urn:microsoft.com/office/officeart/2005/8/layout/default"/>
    <dgm:cxn modelId="{0B8DCD24-5AF0-4599-A813-B80918814E51}" type="presParOf" srcId="{6AE08EE2-743C-4510-AF15-41FD9C17D1A4}" destId="{5EE9D642-CE57-4CF3-8648-9601CEAF87AA}" srcOrd="3" destOrd="0" presId="urn:microsoft.com/office/officeart/2005/8/layout/default"/>
    <dgm:cxn modelId="{5449BCD3-DF93-4825-BE3A-5526E4681B14}" type="presParOf" srcId="{6AE08EE2-743C-4510-AF15-41FD9C17D1A4}" destId="{FFBFDB43-6554-4DB0-AE34-837B34876864}" srcOrd="4" destOrd="0" presId="urn:microsoft.com/office/officeart/2005/8/layout/default"/>
    <dgm:cxn modelId="{F5779AA8-4232-4E6B-B5E5-0DC55A6BE344}" type="presParOf" srcId="{6AE08EE2-743C-4510-AF15-41FD9C17D1A4}" destId="{4ABE7D74-D6EC-4714-86F3-C2F66505CD81}" srcOrd="5" destOrd="0" presId="urn:microsoft.com/office/officeart/2005/8/layout/default"/>
    <dgm:cxn modelId="{F88886C3-CF71-4CE7-9BD7-EFE49B158FB7}" type="presParOf" srcId="{6AE08EE2-743C-4510-AF15-41FD9C17D1A4}" destId="{4730CBDA-6F56-4DFE-9B2E-F344460F9DED}" srcOrd="6" destOrd="0" presId="urn:microsoft.com/office/officeart/2005/8/layout/default"/>
    <dgm:cxn modelId="{B14ABCE2-E31B-4B43-A810-CA2F1DCF9108}" type="presParOf" srcId="{6AE08EE2-743C-4510-AF15-41FD9C17D1A4}" destId="{B6A33536-CCA7-4584-8BC7-CA7F2971DFA0}" srcOrd="7" destOrd="0" presId="urn:microsoft.com/office/officeart/2005/8/layout/default"/>
    <dgm:cxn modelId="{4E8B5190-FBF5-4FFB-A71A-FB5ED1391D60}" type="presParOf" srcId="{6AE08EE2-743C-4510-AF15-41FD9C17D1A4}" destId="{EF96623D-0BA9-425D-B7EA-5AC6172BF261}"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7A9AD-C6B0-4CA1-8C3E-526AC9926955}">
      <dsp:nvSpPr>
        <dsp:cNvPr id="0" name=""/>
        <dsp:cNvSpPr/>
      </dsp:nvSpPr>
      <dsp:spPr>
        <a:xfrm rot="16200000">
          <a:off x="-387688" y="388967"/>
          <a:ext cx="4104000" cy="3326065"/>
        </a:xfrm>
        <a:prstGeom prst="flowChartManualOperati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a:t>Defined as: </a:t>
          </a:r>
        </a:p>
        <a:p>
          <a:pPr marL="0" lvl="0" indent="0" algn="ctr" defTabSz="1066800">
            <a:lnSpc>
              <a:spcPct val="90000"/>
            </a:lnSpc>
            <a:spcBef>
              <a:spcPct val="0"/>
            </a:spcBef>
            <a:spcAft>
              <a:spcPct val="35000"/>
            </a:spcAft>
            <a:buNone/>
          </a:pPr>
          <a:r>
            <a:rPr lang="en-US" sz="2400" kern="1200"/>
            <a:t>Accepting initial prescription or </a:t>
          </a:r>
        </a:p>
        <a:p>
          <a:pPr marL="0" lvl="0" indent="0" algn="ctr" defTabSz="1066800">
            <a:lnSpc>
              <a:spcPct val="90000"/>
            </a:lnSpc>
            <a:spcBef>
              <a:spcPct val="0"/>
            </a:spcBef>
            <a:spcAft>
              <a:spcPct val="35000"/>
            </a:spcAft>
            <a:buNone/>
          </a:pPr>
          <a:r>
            <a:rPr lang="en-US" sz="2400" kern="1200"/>
            <a:t>self-reported use at follow-up visit</a:t>
          </a:r>
          <a:endParaRPr lang="en-BE" sz="2400" kern="1200"/>
        </a:p>
      </dsp:txBody>
      <dsp:txXfrm rot="5400000">
        <a:off x="1280" y="820799"/>
        <a:ext cx="3326065" cy="2462400"/>
      </dsp:txXfrm>
    </dsp:sp>
    <dsp:sp modelId="{9DC2C23D-9AFB-4A27-B33C-7DF89517773A}">
      <dsp:nvSpPr>
        <dsp:cNvPr id="0" name=""/>
        <dsp:cNvSpPr/>
      </dsp:nvSpPr>
      <dsp:spPr>
        <a:xfrm rot="16200000">
          <a:off x="3187832" y="388967"/>
          <a:ext cx="4104000" cy="3326065"/>
        </a:xfrm>
        <a:prstGeom prst="flowChartManualOperation">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a:t>14% - 84% </a:t>
          </a:r>
          <a:endParaRPr lang="en-BE" sz="2400" kern="1200"/>
        </a:p>
      </dsp:txBody>
      <dsp:txXfrm rot="5400000">
        <a:off x="3576800" y="820799"/>
        <a:ext cx="3326065" cy="2462400"/>
      </dsp:txXfrm>
    </dsp:sp>
    <dsp:sp modelId="{13906626-0A05-44BA-95A2-8C3742E6556D}">
      <dsp:nvSpPr>
        <dsp:cNvPr id="0" name=""/>
        <dsp:cNvSpPr/>
      </dsp:nvSpPr>
      <dsp:spPr>
        <a:xfrm rot="16200000">
          <a:off x="6763352" y="388967"/>
          <a:ext cx="4104000" cy="3326065"/>
        </a:xfrm>
        <a:prstGeom prst="flowChartManualOperati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kern="1200"/>
            <a:t>Higher uptake among women with increased exposure to HIV</a:t>
          </a:r>
          <a:endParaRPr lang="en-BE" sz="2400" kern="1200"/>
        </a:p>
        <a:p>
          <a:pPr marL="228600" lvl="1" indent="-228600" algn="l" defTabSz="1066800">
            <a:lnSpc>
              <a:spcPct val="90000"/>
            </a:lnSpc>
            <a:spcBef>
              <a:spcPct val="0"/>
            </a:spcBef>
            <a:spcAft>
              <a:spcPct val="15000"/>
            </a:spcAft>
            <a:buChar char="•"/>
          </a:pPr>
          <a:r>
            <a:rPr lang="en-US" sz="2400" kern="1200"/>
            <a:t>Diagnosed with an STI </a:t>
          </a:r>
          <a:endParaRPr lang="en-BE" sz="2400" kern="1200"/>
        </a:p>
        <a:p>
          <a:pPr marL="228600" lvl="1" indent="-228600" algn="l" defTabSz="1066800">
            <a:lnSpc>
              <a:spcPct val="90000"/>
            </a:lnSpc>
            <a:spcBef>
              <a:spcPct val="0"/>
            </a:spcBef>
            <a:spcAft>
              <a:spcPct val="15000"/>
            </a:spcAft>
            <a:buChar char="•"/>
          </a:pPr>
          <a:r>
            <a:rPr lang="en-US" sz="2400" kern="1200"/>
            <a:t>Partner living with HIV</a:t>
          </a:r>
          <a:endParaRPr lang="en-BE" sz="2400" kern="1200"/>
        </a:p>
      </dsp:txBody>
      <dsp:txXfrm rot="5400000">
        <a:off x="7152320" y="820799"/>
        <a:ext cx="3326065" cy="2462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2F57B-0E9D-4A6E-8197-5D5549212F99}">
      <dsp:nvSpPr>
        <dsp:cNvPr id="0" name=""/>
        <dsp:cNvSpPr/>
      </dsp:nvSpPr>
      <dsp:spPr>
        <a:xfrm>
          <a:off x="216196" y="509804"/>
          <a:ext cx="5099051" cy="159345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299"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baseline="0">
              <a:solidFill>
                <a:schemeClr val="tx2"/>
              </a:solidFill>
              <a:latin typeface="+mj-lt"/>
            </a:rPr>
            <a:t>Focus on oral PrEP</a:t>
          </a:r>
          <a:endParaRPr lang="en-BE" sz="2000" kern="1200">
            <a:solidFill>
              <a:schemeClr val="tx2"/>
            </a:solidFill>
            <a:latin typeface="+mj-lt"/>
          </a:endParaRPr>
        </a:p>
      </dsp:txBody>
      <dsp:txXfrm>
        <a:off x="216196" y="509804"/>
        <a:ext cx="5099051" cy="1593453"/>
      </dsp:txXfrm>
    </dsp:sp>
    <dsp:sp modelId="{D6B30F5E-446C-4DDB-A982-FF9424E30404}">
      <dsp:nvSpPr>
        <dsp:cNvPr id="0" name=""/>
        <dsp:cNvSpPr/>
      </dsp:nvSpPr>
      <dsp:spPr>
        <a:xfrm>
          <a:off x="3736" y="279639"/>
          <a:ext cx="1115417" cy="167312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B513DD-3D25-4D36-B467-51688A586AA6}">
      <dsp:nvSpPr>
        <dsp:cNvPr id="0" name=""/>
        <dsp:cNvSpPr/>
      </dsp:nvSpPr>
      <dsp:spPr>
        <a:xfrm>
          <a:off x="5742652" y="509804"/>
          <a:ext cx="5099051" cy="159345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299"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baseline="0">
              <a:solidFill>
                <a:schemeClr val="tx2"/>
              </a:solidFill>
              <a:latin typeface="+mj-lt"/>
            </a:rPr>
            <a:t>Varying definitions for PrEP use outcomes</a:t>
          </a:r>
          <a:endParaRPr lang="en-BE" sz="2000" kern="1200">
            <a:solidFill>
              <a:schemeClr val="tx2"/>
            </a:solidFill>
            <a:latin typeface="+mj-lt"/>
          </a:endParaRPr>
        </a:p>
      </dsp:txBody>
      <dsp:txXfrm>
        <a:off x="5742652" y="509804"/>
        <a:ext cx="5099051" cy="1593453"/>
      </dsp:txXfrm>
    </dsp:sp>
    <dsp:sp modelId="{D28FD5A4-D21F-4467-9EEB-CCEE45D3FDAF}">
      <dsp:nvSpPr>
        <dsp:cNvPr id="0" name=""/>
        <dsp:cNvSpPr/>
      </dsp:nvSpPr>
      <dsp:spPr>
        <a:xfrm>
          <a:off x="5530192" y="279639"/>
          <a:ext cx="1115417" cy="167312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FDBA83-FCEC-4BED-AB86-11279B59AE6C}">
      <dsp:nvSpPr>
        <dsp:cNvPr id="0" name=""/>
        <dsp:cNvSpPr/>
      </dsp:nvSpPr>
      <dsp:spPr>
        <a:xfrm>
          <a:off x="216196" y="2515785"/>
          <a:ext cx="5099051" cy="159345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299"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baseline="0">
              <a:solidFill>
                <a:schemeClr val="tx2"/>
              </a:solidFill>
              <a:latin typeface="+mj-lt"/>
            </a:rPr>
            <a:t>Limited geographical scope</a:t>
          </a:r>
          <a:endParaRPr lang="en-BE" sz="2000" kern="1200">
            <a:solidFill>
              <a:schemeClr val="tx2"/>
            </a:solidFill>
            <a:latin typeface="+mj-lt"/>
          </a:endParaRPr>
        </a:p>
      </dsp:txBody>
      <dsp:txXfrm>
        <a:off x="216196" y="2515785"/>
        <a:ext cx="5099051" cy="1593453"/>
      </dsp:txXfrm>
    </dsp:sp>
    <dsp:sp modelId="{99F72D46-DFBA-4368-9106-CF9EF8FCE167}">
      <dsp:nvSpPr>
        <dsp:cNvPr id="0" name=""/>
        <dsp:cNvSpPr/>
      </dsp:nvSpPr>
      <dsp:spPr>
        <a:xfrm>
          <a:off x="3736" y="2285620"/>
          <a:ext cx="1115417" cy="167312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360141-FDFE-437B-9965-45D4F5A0A345}">
      <dsp:nvSpPr>
        <dsp:cNvPr id="0" name=""/>
        <dsp:cNvSpPr/>
      </dsp:nvSpPr>
      <dsp:spPr>
        <a:xfrm>
          <a:off x="5742652" y="2515785"/>
          <a:ext cx="5099051" cy="159345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79299"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baseline="0">
              <a:solidFill>
                <a:schemeClr val="tx2"/>
              </a:solidFill>
              <a:latin typeface="+mj-lt"/>
            </a:rPr>
            <a:t>Lack of long-term follow-up</a:t>
          </a:r>
          <a:endParaRPr lang="en-BE" sz="2000" kern="1200">
            <a:solidFill>
              <a:schemeClr val="tx2"/>
            </a:solidFill>
            <a:latin typeface="+mj-lt"/>
          </a:endParaRPr>
        </a:p>
      </dsp:txBody>
      <dsp:txXfrm>
        <a:off x="5742652" y="2515785"/>
        <a:ext cx="5099051" cy="1593453"/>
      </dsp:txXfrm>
    </dsp:sp>
    <dsp:sp modelId="{41E6C756-0128-4DC2-B116-EA879E82670A}">
      <dsp:nvSpPr>
        <dsp:cNvPr id="0" name=""/>
        <dsp:cNvSpPr/>
      </dsp:nvSpPr>
      <dsp:spPr>
        <a:xfrm>
          <a:off x="5530192" y="2285620"/>
          <a:ext cx="1115417" cy="167312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A0433-8EDF-4440-8A99-7A7D69A03084}">
      <dsp:nvSpPr>
        <dsp:cNvPr id="0" name=""/>
        <dsp:cNvSpPr/>
      </dsp:nvSpPr>
      <dsp:spPr>
        <a:xfrm>
          <a:off x="249975" y="892"/>
          <a:ext cx="3291704" cy="1975022"/>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baseline="0">
              <a:latin typeface="+mj-lt"/>
            </a:rPr>
            <a:t>Essential insights into PrEP use</a:t>
          </a:r>
          <a:endParaRPr lang="en-BE" sz="2000" kern="1200">
            <a:latin typeface="+mj-lt"/>
          </a:endParaRPr>
        </a:p>
      </dsp:txBody>
      <dsp:txXfrm>
        <a:off x="346388" y="97305"/>
        <a:ext cx="3098878" cy="1782196"/>
      </dsp:txXfrm>
    </dsp:sp>
    <dsp:sp modelId="{62DD20DA-98DE-4218-9831-417597F5F6D5}">
      <dsp:nvSpPr>
        <dsp:cNvPr id="0" name=""/>
        <dsp:cNvSpPr/>
      </dsp:nvSpPr>
      <dsp:spPr>
        <a:xfrm>
          <a:off x="3870850" y="892"/>
          <a:ext cx="3291704" cy="1975022"/>
        </a:xfrm>
        <a:prstGeom prst="roundRect">
          <a:avLst/>
        </a:prstGeom>
        <a:solidFill>
          <a:schemeClr val="accent1">
            <a:shade val="50000"/>
            <a:hueOff val="142500"/>
            <a:satOff val="-36351"/>
            <a:lumOff val="232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baseline="0">
              <a:latin typeface="+mj-lt"/>
            </a:rPr>
            <a:t>Promising initiation, but substantial challenges in continuation and adherence</a:t>
          </a:r>
          <a:endParaRPr lang="en-BE" sz="2000" kern="1200">
            <a:latin typeface="+mj-lt"/>
          </a:endParaRPr>
        </a:p>
      </dsp:txBody>
      <dsp:txXfrm>
        <a:off x="3967263" y="97305"/>
        <a:ext cx="3098878" cy="1782196"/>
      </dsp:txXfrm>
    </dsp:sp>
    <dsp:sp modelId="{FFBFDB43-6554-4DB0-AE34-837B34876864}">
      <dsp:nvSpPr>
        <dsp:cNvPr id="0" name=""/>
        <dsp:cNvSpPr/>
      </dsp:nvSpPr>
      <dsp:spPr>
        <a:xfrm>
          <a:off x="7491725" y="892"/>
          <a:ext cx="3291704" cy="1975022"/>
        </a:xfrm>
        <a:prstGeom prst="roundRect">
          <a:avLst/>
        </a:prstGeom>
        <a:solidFill>
          <a:schemeClr val="accent1">
            <a:shade val="50000"/>
            <a:hueOff val="284999"/>
            <a:satOff val="-72702"/>
            <a:lumOff val="465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baseline="0">
              <a:latin typeface="+mj-lt"/>
            </a:rPr>
            <a:t>Need for more person-centred, supportive interventions</a:t>
          </a:r>
          <a:endParaRPr lang="en-BE" sz="2000" kern="1200">
            <a:latin typeface="+mj-lt"/>
          </a:endParaRPr>
        </a:p>
      </dsp:txBody>
      <dsp:txXfrm>
        <a:off x="7588138" y="97305"/>
        <a:ext cx="3098878" cy="1782196"/>
      </dsp:txXfrm>
    </dsp:sp>
    <dsp:sp modelId="{4730CBDA-6F56-4DFE-9B2E-F344460F9DED}">
      <dsp:nvSpPr>
        <dsp:cNvPr id="0" name=""/>
        <dsp:cNvSpPr/>
      </dsp:nvSpPr>
      <dsp:spPr>
        <a:xfrm>
          <a:off x="2060413" y="2305086"/>
          <a:ext cx="3291704" cy="1975022"/>
        </a:xfrm>
        <a:prstGeom prst="roundRect">
          <a:avLst/>
        </a:prstGeom>
        <a:solidFill>
          <a:schemeClr val="accent1">
            <a:shade val="50000"/>
            <a:hueOff val="284999"/>
            <a:satOff val="-72702"/>
            <a:lumOff val="465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baseline="0">
              <a:latin typeface="+mj-lt"/>
            </a:rPr>
            <a:t>Expanding access to long-acting PrEP options </a:t>
          </a:r>
          <a:endParaRPr lang="en-BE" sz="2000" kern="1200">
            <a:latin typeface="+mj-lt"/>
          </a:endParaRPr>
        </a:p>
      </dsp:txBody>
      <dsp:txXfrm>
        <a:off x="2156826" y="2401499"/>
        <a:ext cx="3098878" cy="1782196"/>
      </dsp:txXfrm>
    </dsp:sp>
    <dsp:sp modelId="{EF96623D-0BA9-425D-B7EA-5AC6172BF261}">
      <dsp:nvSpPr>
        <dsp:cNvPr id="0" name=""/>
        <dsp:cNvSpPr/>
      </dsp:nvSpPr>
      <dsp:spPr>
        <a:xfrm>
          <a:off x="5681288" y="2305086"/>
          <a:ext cx="3291704" cy="1975022"/>
        </a:xfrm>
        <a:prstGeom prst="roundRect">
          <a:avLst/>
        </a:prstGeom>
        <a:solidFill>
          <a:schemeClr val="accent1">
            <a:shade val="50000"/>
            <a:hueOff val="142500"/>
            <a:satOff val="-36351"/>
            <a:lumOff val="232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baseline="0">
              <a:latin typeface="+mj-lt"/>
            </a:rPr>
            <a:t>Investigating differentiated models of delivery postpartum</a:t>
          </a:r>
          <a:endParaRPr lang="en-BE" sz="2000" kern="1200">
            <a:latin typeface="+mj-lt"/>
          </a:endParaRPr>
        </a:p>
      </dsp:txBody>
      <dsp:txXfrm>
        <a:off x="5777701" y="2401499"/>
        <a:ext cx="3098878" cy="17821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Verdana" panose="020B0604030504040204" pitchFamily="34" charset="0"/>
            </a:endParaRPr>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latin typeface="Verdana" panose="020B0604030504040204" pitchFamily="34" charset="0"/>
              </a:rPr>
              <a:t>04.03.2026</a:t>
            </a:fld>
            <a:endParaRPr lang="de-DE">
              <a:latin typeface="Verdana" panose="020B0604030504040204" pitchFamily="34" charset="0"/>
            </a:endParaRPr>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Verdana" panose="020B0604030504040204" pitchFamily="34" charset="0"/>
            </a:endParaRPr>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latin typeface="Verdana" panose="020B0604030504040204" pitchFamily="34" charset="0"/>
              </a:rPr>
              <a:t>‹#›</a:t>
            </a:fld>
            <a:endParaRPr lang="de-DE">
              <a:latin typeface="Verdana" panose="020B0604030504040204" pitchFamily="34" charset="0"/>
            </a:endParaRPr>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59AF585C-AB1D-41F5-8A22-EE236ED1EB54}" type="datetimeFigureOut">
              <a:rPr lang="de-DE" smtClean="0"/>
              <a:pPr/>
              <a:t>04.03.2026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F6DADB82-A706-4784-AE8E-3965AD040C7C}" type="slidenum">
              <a:rPr lang="de-DE" smtClean="0"/>
              <a:pPr/>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pPr/>
              <a:t>1</a:t>
            </a:fld>
            <a:endParaRPr lang="de-DE"/>
          </a:p>
        </p:txBody>
      </p:sp>
    </p:spTree>
    <p:extLst>
      <p:ext uri="{BB962C8B-B14F-4D97-AF65-F5344CB8AC3E}">
        <p14:creationId xmlns:p14="http://schemas.microsoft.com/office/powerpoint/2010/main" val="13794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A4F1C-7AEA-C2D7-B6FD-772DB903C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D4218-5291-1B78-7E6C-959C7DCC4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02EFF-94C5-B9DE-B50A-AF19C9A6D0D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FA7AEED9-E3F0-A1B1-369A-EBAF362867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32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942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3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8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Definition: </a:t>
            </a:r>
            <a:r>
              <a:rPr lang="en-US" sz="1200">
                <a:latin typeface="+mj-lt"/>
              </a:rPr>
              <a:t>Receiving PrEP prescription, self-reported PrEP use at follow-up visit, or participant presenting for study visit</a:t>
            </a:r>
            <a:endParaRPr lang="en-US" sz="900" b="0">
              <a:latin typeface="+mj-lt"/>
            </a:endParaRPr>
          </a:p>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160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5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limitations could also review that most countries are not collecting ANC or PNC data until recently which limits understanding of prep use in public facilities more generally</a:t>
            </a:r>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41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749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a:latin typeface="+mn-lt"/>
              </a:rPr>
              <a:t>We all know that despite effective, cheap and safe biomedical tools – namely point of care lateral flow tests and a pill a day that can prevent HIV transmission (antiretroviral therapy) and a pill a day that prevents HIV acquisition HIV pre and post exposure prophylaxis – we have failed to eliminate HIV</a:t>
            </a:r>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9DB39-1341-4F7B-B8A3-3209003742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9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I work in rural KwaZulu-Natal South Africa.  The study site is a health and demographic site located in KwaZulu-Natal South Africa, and it is about 200 km north from Durban.  </a:t>
            </a:r>
            <a:r>
              <a:rPr lang="en-ZA" sz="1200" b="0" i="0" u="none" strike="noStrike" kern="1200" baseline="0">
                <a:solidFill>
                  <a:schemeClr val="tx1"/>
                </a:solidFill>
                <a:latin typeface="+mn-lt"/>
                <a:ea typeface="+mn-ea"/>
                <a:cs typeface="+mn-cs"/>
              </a:rPr>
              <a:t>The </a:t>
            </a:r>
            <a:r>
              <a:rPr lang="en-ZA"/>
              <a:t>area is rural and poor with high unemployment and a high burden of HIV.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29DB39-1341-4F7B-B8A3-32090037426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7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085219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Despite declines in HIV incidence, we have not reached less than than 0.01% - and there are suggestions that it may be increasing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4C0CC-B101-1147-80D1-5A3C27391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7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13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kern="100">
                <a:latin typeface="Aptos" panose="020B0004020202020204" pitchFamily="34" charset="0"/>
                <a:ea typeface="Aptos" panose="020B0004020202020204" pitchFamily="34" charset="0"/>
                <a:cs typeface="Times New Roman" panose="02020603050405020304" pitchFamily="18" charset="0"/>
              </a:rPr>
              <a:t>Our social science teams found that policy makers, young people and their families were  concerned with the sexual and reproductive health of youth, fertility and poor birth outcomes. They are right - we consistently find high prevalence of  curable sexually transmitted infection, mainly asymptomatic. </a:t>
            </a:r>
            <a:r>
              <a:rPr lang="en-GB" sz="1800">
                <a:latin typeface="Aptos" panose="020B0004020202020204" pitchFamily="34" charset="0"/>
                <a:ea typeface="Aptos" panose="020B0004020202020204" pitchFamily="34" charset="0"/>
                <a:cs typeface="Times New Roman" panose="02020603050405020304" pitchFamily="18" charset="0"/>
              </a:rPr>
              <a:t>I</a:t>
            </a:r>
            <a:r>
              <a:rPr lang="en-ZA" sz="1800">
                <a:latin typeface="Aptos" panose="020B0004020202020204" pitchFamily="34" charset="0"/>
                <a:ea typeface="Aptos" panose="020B0004020202020204" pitchFamily="34" charset="0"/>
                <a:cs typeface="Times New Roman" panose="02020603050405020304" pitchFamily="18" charset="0"/>
              </a:rPr>
              <a:t>n the </a:t>
            </a:r>
            <a:r>
              <a:rPr lang="en-GB" sz="1800">
                <a:latin typeface="Aptos" panose="020B0004020202020204" pitchFamily="34" charset="0"/>
                <a:ea typeface="Aptos" panose="020B0004020202020204" pitchFamily="34" charset="0"/>
                <a:cs typeface="Times New Roman" panose="02020603050405020304" pitchFamily="18" charset="0"/>
              </a:rPr>
              <a:t>first RCT globally we showed home-based STI self-sampling and testing and sexual health increases demand for risk-differentiated HIV prevention, including PrEP amongst adolescents and youth by 60%.  </a:t>
            </a:r>
            <a:endParaRPr lang="en-GB" sz="1800"/>
          </a:p>
          <a:p>
            <a:pPr algn="just"/>
            <a:endParaRPr lang="en-ZA" sz="1800" kern="100">
              <a:latin typeface="Aptos" panose="020B0004020202020204" pitchFamily="34" charset="0"/>
              <a:ea typeface="Aptos" panose="020B0004020202020204" pitchFamily="34" charset="0"/>
              <a:cs typeface="Times New Roman" panose="02020603050405020304" pitchFamily="18" charset="0"/>
            </a:endParaRPr>
          </a:p>
          <a:p>
            <a:endParaRPr lang="en-ZA" sz="18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5CEF76-3309-6345-B903-F154BAAB35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12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err="1">
                <a:effectLst/>
                <a:latin typeface="Aptos" panose="020B0004020202020204" pitchFamily="34" charset="0"/>
                <a:ea typeface="Aptos" panose="020B0004020202020204" pitchFamily="34" charset="0"/>
                <a:cs typeface="Times New Roman" panose="02020603050405020304" pitchFamily="18" charset="0"/>
              </a:rPr>
              <a:t>Thetha</a:t>
            </a:r>
            <a:r>
              <a:rPr lang="en-GB" sz="1200" i="1">
                <a:effectLst/>
                <a:latin typeface="Aptos" panose="020B0004020202020204" pitchFamily="34" charset="0"/>
                <a:ea typeface="Aptos" panose="020B0004020202020204" pitchFamily="34" charset="0"/>
                <a:cs typeface="Times New Roman" panose="02020603050405020304" pitchFamily="18" charset="0"/>
              </a:rPr>
              <a:t> Nami </a:t>
            </a:r>
            <a:r>
              <a:rPr lang="en-GB" sz="1200" i="1" err="1">
                <a:effectLst/>
                <a:latin typeface="Aptos" panose="020B0004020202020204" pitchFamily="34" charset="0"/>
                <a:ea typeface="Aptos" panose="020B0004020202020204" pitchFamily="34" charset="0"/>
                <a:cs typeface="Times New Roman" panose="02020603050405020304" pitchFamily="18" charset="0"/>
              </a:rPr>
              <a:t>ngththe</a:t>
            </a:r>
            <a:r>
              <a:rPr lang="en-GB" sz="1200" i="1">
                <a:effectLst/>
                <a:latin typeface="Aptos" panose="020B0004020202020204" pitchFamily="34" charset="0"/>
                <a:ea typeface="Aptos" panose="020B0004020202020204" pitchFamily="34" charset="0"/>
                <a:cs typeface="Times New Roman" panose="02020603050405020304" pitchFamily="18" charset="0"/>
              </a:rPr>
              <a:t> </a:t>
            </a:r>
            <a:r>
              <a:rPr lang="en-GB" sz="1200" i="1" err="1">
                <a:effectLst/>
                <a:latin typeface="Aptos" panose="020B0004020202020204" pitchFamily="34" charset="0"/>
                <a:ea typeface="Aptos" panose="020B0004020202020204" pitchFamily="34" charset="0"/>
                <a:cs typeface="Times New Roman" panose="02020603050405020304" pitchFamily="18" charset="0"/>
              </a:rPr>
              <a:t>nawe</a:t>
            </a:r>
            <a:r>
              <a:rPr lang="en-GB" sz="1200">
                <a:effectLst/>
                <a:latin typeface="Aptos" panose="020B0004020202020204" pitchFamily="34" charset="0"/>
                <a:ea typeface="Aptos" panose="020B0004020202020204" pitchFamily="34" charset="0"/>
                <a:cs typeface="Times New Roman" panose="02020603050405020304" pitchFamily="18" charset="0"/>
              </a:rPr>
              <a:t> was co-created to leverage lived experience and support community-based HIV testing, treatment and HIV PrEP.  Area-based </a:t>
            </a:r>
            <a:r>
              <a:rPr lang="en-GB" sz="1200"/>
              <a:t>Peer Navigators map resources in their communities, mobilise PrEP demand,  promote PrEP literacy and during a health promotion conversation identify the nature and urgency of the need that is shared through an </a:t>
            </a:r>
            <a:r>
              <a:rPr lang="en-US" sz="1200" spc="9"/>
              <a:t>Electronic Clinical Management System with the clinical and social services</a:t>
            </a:r>
            <a:r>
              <a:rPr lang="en-GB" sz="1200"/>
              <a:t> – they refer those who would benefit from sexual health services, HIV testing, PrEP or ART to the mobile sexual health services that visit the area monthly  Peer navigator digital tools allow real-time integration of differentiated care between the peers and the clinical and social services. </a:t>
            </a:r>
            <a:endParaRPr lang="en-GB" sz="1200" kern="100">
              <a:effectLst/>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4C0CC-B101-1147-80D1-5A3C27391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665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481680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By knowing our denominator we know that In the first year of the step-wedge trial peer navigators, reached three quarters of all young people, nearly half young men. </a:t>
            </a:r>
            <a:endParaRPr lang="en-US" sz="2000" b="0" strike="noStrike" spc="-1">
              <a:latin typeface="Arial"/>
            </a:endParaRPr>
          </a:p>
        </p:txBody>
      </p:sp>
    </p:spTree>
    <p:extLst>
      <p:ext uri="{BB962C8B-B14F-4D97-AF65-F5344CB8AC3E}">
        <p14:creationId xmlns:p14="http://schemas.microsoft.com/office/powerpoint/2010/main" val="1266957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5950080"/>
          </a:xfrm>
          <a:prstGeom prst="rect">
            <a:avLst/>
          </a:prstGeom>
        </p:spPr>
        <p:txBody>
          <a:bodyPr lIns="0" tIns="0" rIns="0" bIns="0"/>
          <a:lstStyle/>
          <a:p>
            <a:r>
              <a:rPr lang="en-GB" sz="1200" b="0" i="0" u="none" strike="noStrike" kern="1200">
                <a:solidFill>
                  <a:schemeClr val="tx1"/>
                </a:solidFill>
                <a:effectLst/>
                <a:latin typeface="+mn-lt"/>
                <a:ea typeface="+mn-ea"/>
                <a:cs typeface="+mn-cs"/>
              </a:rPr>
              <a:t>Among the young people assessed, sexual health needs were the most frequently reported.   Of the 9508  (99.2%) assessed, of whom 4138 (43.5%) were identified as having medium to high needs and were referred for mobile adolescent and youth-friendly clinical services. In contrast, assessments for social support, education and legal needs revealed much lower proportions of medium or high need: The patterns of needs were similar across sexes. </a:t>
            </a:r>
            <a:endParaRPr lang="en-US" sz="2000" b="0" strike="noStrike" spc="-1">
              <a:latin typeface="Arial"/>
            </a:endParaRPr>
          </a:p>
        </p:txBody>
      </p:sp>
    </p:spTree>
    <p:extLst>
      <p:ext uri="{BB962C8B-B14F-4D97-AF65-F5344CB8AC3E}">
        <p14:creationId xmlns:p14="http://schemas.microsoft.com/office/powerpoint/2010/main" val="4017406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Among the 4138 individuals identified with medium or high sexual health needs and referred for clinical services, 2269 (55%) successfully linked to care. Linkage rates were higher among females, 59% compared to 50% mong males.  A total of 2103 (93%) of clinic attendees underwent HIV testing, with a similar uptake rate of HIV testing between males. Nearly half needed HIV treatment or PrEP – PrEP uptake (85%) was five times higher amongst high risk AYA compared to lower risk AYA.  212 (10.1%) were living with HIV; this was higher in females (15.1%) than males (3.3%) and HIV incidence was 2.5%.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4C0CC-B101-1147-80D1-5A3C27391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007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5100120"/>
          </a:xfrm>
          <a:prstGeom prst="rect">
            <a:avLst/>
          </a:prstGeom>
        </p:spPr>
        <p:txBody>
          <a:bodyPr lIns="0" tIns="0" rIns="0" bIns="0"/>
          <a:lstStyle/>
          <a:p>
            <a:r>
              <a:rPr lang="en-GB" sz="1200" b="0" i="0" kern="1200">
                <a:solidFill>
                  <a:schemeClr val="tx1"/>
                </a:solidFill>
                <a:effectLst/>
                <a:latin typeface="+mn-lt"/>
                <a:ea typeface="+mn-ea"/>
                <a:cs typeface="+mn-cs"/>
              </a:rPr>
              <a:t>A total of 1433 (63.2%) clinic attendees were tested for common and curable STIs (chlamydia, gonorrhoea and trichomonas) with similar proportions for males (62.0%) and females (64.0%). Overall, 418 (29.2%) tested positive for any STI, with a higher prevalence among females (37.2%, 95% CI: 34.4%–40.1%) than males (17.9%, 95% CI: 15.4%–20.8%). Among those who tested positive, 385 (92.1%) received STI treatment. Treatment uptake did not differ significantly by sex (</a:t>
            </a:r>
            <a:r>
              <a:rPr lang="en-GB" sz="1200" b="0" i="1" kern="1200">
                <a:solidFill>
                  <a:schemeClr val="tx1"/>
                </a:solidFill>
                <a:effectLst/>
                <a:latin typeface="+mn-lt"/>
                <a:ea typeface="+mn-ea"/>
                <a:cs typeface="+mn-cs"/>
              </a:rPr>
              <a:t>p</a:t>
            </a:r>
            <a:r>
              <a:rPr lang="en-GB" sz="1200" b="0" i="0" kern="1200">
                <a:solidFill>
                  <a:schemeClr val="tx1"/>
                </a:solidFill>
                <a:effectLst/>
                <a:latin typeface="+mn-lt"/>
                <a:ea typeface="+mn-ea"/>
                <a:cs typeface="+mn-cs"/>
              </a:rPr>
              <a:t> = 0.67).</a:t>
            </a:r>
          </a:p>
          <a:p>
            <a:r>
              <a:rPr lang="en-GB" sz="1200" b="0" i="0" kern="1200">
                <a:solidFill>
                  <a:schemeClr val="tx1"/>
                </a:solidFill>
                <a:effectLst/>
                <a:latin typeface="+mn-lt"/>
                <a:ea typeface="+mn-ea"/>
                <a:cs typeface="+mn-cs"/>
              </a:rPr>
              <a:t>Across all age groups, the prevalence of any STI was consistently higher among females compared to males, and it was highest in females aged 15–24 reaching a shocking 40% </a:t>
            </a:r>
            <a:r>
              <a:rPr lang="en-GB" sz="1200" b="0" i="0" u="none" strike="noStrike" kern="1200">
                <a:solidFill>
                  <a:schemeClr val="tx1"/>
                </a:solidFill>
                <a:effectLst/>
                <a:latin typeface="+mn-lt"/>
                <a:ea typeface="+mn-ea"/>
                <a:cs typeface="+mn-cs"/>
              </a:rPr>
              <a:t>Overall, 65.0% (558/1310) of contraception users received contraception through the study, with higher uptake rates among those in the 15–19 age group (71%). </a:t>
            </a:r>
            <a:endParaRPr lang="en-GB" sz="1200" b="0" i="0" kern="1200">
              <a:solidFill>
                <a:schemeClr val="tx1"/>
              </a:solidFill>
              <a:effectLst/>
              <a:latin typeface="+mn-lt"/>
              <a:ea typeface="+mn-ea"/>
              <a:cs typeface="+mn-cs"/>
            </a:endParaRPr>
          </a:p>
          <a:p>
            <a:endParaRPr lang="en-US" sz="2000" b="0" strike="noStrike" spc="-1">
              <a:latin typeface="Arial"/>
            </a:endParaRPr>
          </a:p>
        </p:txBody>
      </p:sp>
    </p:spTree>
    <p:extLst>
      <p:ext uri="{BB962C8B-B14F-4D97-AF65-F5344CB8AC3E}">
        <p14:creationId xmlns:p14="http://schemas.microsoft.com/office/powerpoint/2010/main" val="680856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ptos" panose="020B0004020202020204" pitchFamily="34" charset="0"/>
                <a:ea typeface="Aptos" panose="020B0004020202020204" pitchFamily="34" charset="0"/>
                <a:cs typeface="Times New Roman" panose="02020603050405020304" pitchFamily="18" charset="0"/>
              </a:rPr>
              <a:t>Effective HIV prevention, not only reduces HIV incidence, it also reduces time to HIV treatment. Peer-led delivery of HIV with SRH and social care, efficiently provides differentiated care to AYA – In Unitaid funded ACCEL we will evaluate the scale up to reach priority and key populations through peers with lived experience – choice or venue and choice of oral PrEP or LEN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4C0CC-B101-1147-80D1-5A3C27391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8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03F89-1949-E64B-AC42-D3BE5974B6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2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event has been organized by the IAS Person-Centred Care programme which is advocating for integrated, inclusive and responsive healthcare services that focus on the changing needs, priorities and preferences of individuals and empowers them to demand services that respect their identities. </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70434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9E9D-8E0C-D849-AB97-FF0097DABDB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5021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84C10-2E32-442A-829E-9509BD51398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735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84C10-2E32-442A-829E-9509BD51398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2779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9E9D-8E0C-D849-AB97-FF0097DABDB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6489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59C301-5099-4A47-AE29-C92799DFC1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308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9E9D-8E0C-D849-AB97-FF0097DABDB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4421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9E9D-8E0C-D849-AB97-FF0097DABDB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099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79E9D-8E0C-D849-AB97-FF0097DABDBA}"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08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84C10-2E32-442A-829E-9509BD51398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975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8B275-3D89-406C-B0F0-399DBFD11794}"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8159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PCC research collaborative has the mission of working collectively and efficiently at a global level to fill evidence gaps around person-centred care for people living with HIV or vulnerable to HIV acquisition. This collaborative meets around three times a year to convene 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40642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84C10-2E32-442A-829E-9509BD51398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85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0023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supplement will feature x research, x viewpoint, x </a:t>
            </a:r>
            <a:r>
              <a:rPr lang="en-US" err="1"/>
              <a:t>etc</a:t>
            </a:r>
            <a:endParaRPr lang="en-US"/>
          </a:p>
          <a:p>
            <a:r>
              <a:rPr lang="en-US"/>
              <a:t>Thank fellow GEs</a:t>
            </a:r>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250386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Document and disseminate evidence on the impact of interventions designed to enhance access to and advance the scale up of effective, person-centred HIV prevention interventions, services and products. </a:t>
            </a:r>
          </a:p>
          <a:p>
            <a:r>
              <a:rPr lang="en-US"/>
              <a:t>Scope includes the </a:t>
            </a:r>
            <a:r>
              <a:rPr lang="en-US" noProof="0"/>
              <a:t>integration of HIV prevention services with those for hepatitis and tuberculosis, as well as sexual and reproductive health.</a:t>
            </a:r>
          </a:p>
          <a:p>
            <a:r>
              <a:rPr lang="en-US"/>
              <a:t>Selection prioritizes contributions that evaluate novel strategies, including within de-medicalized settings, to overcome or circumvent structural and legal barriers to improve access to prevention services and ensure effective linkage to care among marginalized groups</a:t>
            </a:r>
            <a:endParaRPr lang="en-GB" noProof="0"/>
          </a:p>
          <a:p>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66587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89720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859515">
              <a:spcAft>
                <a:spcPts val="564"/>
              </a:spcAft>
            </a:pPr>
            <a:r>
              <a:rPr lang="en-US" sz="1200">
                <a:latin typeface="+mj-lt"/>
              </a:rPr>
              <a:t>88% of women globally attended ≥ 1 ANC visit</a:t>
            </a:r>
          </a:p>
          <a:p>
            <a:pPr algn="l" defTabSz="859515">
              <a:spcAft>
                <a:spcPts val="564"/>
              </a:spcAft>
            </a:pPr>
            <a:endParaRPr lang="en-US" sz="1200">
              <a:latin typeface="+mj-lt"/>
            </a:endParaRPr>
          </a:p>
          <a:p>
            <a:pPr algn="l" defTabSz="859515">
              <a:spcAft>
                <a:spcPts val="564"/>
              </a:spcAft>
            </a:pPr>
            <a:r>
              <a:rPr lang="en-US" sz="1200">
                <a:latin typeface="+mj-lt"/>
              </a:rPr>
              <a:t> 71% attended routine PNC visit &lt;2 days after birth</a:t>
            </a:r>
          </a:p>
          <a:p>
            <a:pPr algn="l" defTabSz="859515">
              <a:spcAft>
                <a:spcPts val="564"/>
              </a:spcAft>
            </a:pPr>
            <a:endParaRPr lang="en-US" sz="1200">
              <a:latin typeface="+mj-lt"/>
            </a:endParaRPr>
          </a:p>
          <a:p>
            <a:pPr algn="l" defTabSz="859515">
              <a:spcAft>
                <a:spcPts val="564"/>
              </a:spcAft>
            </a:pPr>
            <a:r>
              <a:rPr lang="en-US" sz="1200">
                <a:latin typeface="+mj-lt"/>
              </a:rPr>
              <a:t>Integration PrEP into ANC/PNC promising approach</a:t>
            </a:r>
          </a:p>
          <a:p>
            <a:pPr algn="l" defTabSz="859515">
              <a:spcAft>
                <a:spcPts val="564"/>
              </a:spcAft>
            </a:pPr>
            <a:endParaRPr lang="en-US" sz="1200">
              <a:latin typeface="+mj-lt"/>
            </a:endParaRPr>
          </a:p>
          <a:p>
            <a:pPr algn="l" defTabSz="859515">
              <a:spcAft>
                <a:spcPts val="564"/>
              </a:spcAft>
            </a:pPr>
            <a:r>
              <a:rPr lang="en-US" sz="1200" b="1">
                <a:latin typeface="+mj-lt"/>
              </a:rPr>
              <a:t>Limited evidence on </a:t>
            </a:r>
            <a:r>
              <a:rPr lang="en-US" sz="1200" b="1" err="1">
                <a:latin typeface="+mj-lt"/>
              </a:rPr>
              <a:t>operationalisation</a:t>
            </a:r>
            <a:endParaRPr lang="en-US" sz="1200" b="1">
              <a:latin typeface="+mj-lt"/>
            </a:endParaRPr>
          </a:p>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06911-2AB0-42B8-B37C-BFFA6AFA3F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77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95513010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40052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D5E08E-DB2D-8812-0C5D-972405F46703}"/>
              </a:ext>
            </a:extLst>
          </p:cNvPr>
          <p:cNvSpPr>
            <a:spLocks noGrp="1"/>
          </p:cNvSpPr>
          <p:nvPr>
            <p:ph type="pic" sz="quarter" idx="10"/>
          </p:nvPr>
        </p:nvSpPr>
        <p:spPr>
          <a:xfrm>
            <a:off x="3060000" y="0"/>
            <a:ext cx="9133200" cy="6858000"/>
          </a:xfrm>
          <a:custGeom>
            <a:avLst/>
            <a:gdLst>
              <a:gd name="connsiteX0" fmla="*/ 0 w 9133200"/>
              <a:gd name="connsiteY0" fmla="*/ 0 h 6858000"/>
              <a:gd name="connsiteX1" fmla="*/ 9133200 w 9133200"/>
              <a:gd name="connsiteY1" fmla="*/ 0 h 6858000"/>
              <a:gd name="connsiteX2" fmla="*/ 9133200 w 9133200"/>
              <a:gd name="connsiteY2" fmla="*/ 6858000 h 6858000"/>
              <a:gd name="connsiteX3" fmla="*/ 0 w 9133200"/>
              <a:gd name="connsiteY3" fmla="*/ 6858000 h 6858000"/>
              <a:gd name="connsiteX4" fmla="*/ 0 w 9133200"/>
              <a:gd name="connsiteY4" fmla="*/ 6210000 h 6858000"/>
              <a:gd name="connsiteX5" fmla="*/ 3042000 w 9133200"/>
              <a:gd name="connsiteY5" fmla="*/ 6210000 h 6858000"/>
              <a:gd name="connsiteX6" fmla="*/ 3042000 w 9133200"/>
              <a:gd name="connsiteY6" fmla="*/ 792000 h 6858000"/>
              <a:gd name="connsiteX7" fmla="*/ 0 w 9133200"/>
              <a:gd name="connsiteY7" fmla="*/ 792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3200" h="6858000">
                <a:moveTo>
                  <a:pt x="0" y="0"/>
                </a:moveTo>
                <a:lnTo>
                  <a:pt x="9133200" y="0"/>
                </a:lnTo>
                <a:lnTo>
                  <a:pt x="9133200" y="6858000"/>
                </a:lnTo>
                <a:lnTo>
                  <a:pt x="0" y="6858000"/>
                </a:lnTo>
                <a:lnTo>
                  <a:pt x="0" y="6210000"/>
                </a:lnTo>
                <a:lnTo>
                  <a:pt x="3042000" y="6210000"/>
                </a:lnTo>
                <a:lnTo>
                  <a:pt x="3042000" y="792000"/>
                </a:lnTo>
                <a:lnTo>
                  <a:pt x="0" y="792000"/>
                </a:lnTo>
                <a:close/>
              </a:path>
            </a:pathLst>
          </a:custGeom>
        </p:spPr>
        <p:txBody>
          <a:bodyPr wrap="square">
            <a:noAutofit/>
          </a:bodyPr>
          <a:lstStyle/>
          <a:p>
            <a:r>
              <a:rPr lang="en-US"/>
              <a:t>Click icon to add picture</a:t>
            </a:r>
          </a:p>
        </p:txBody>
      </p:sp>
      <p:sp>
        <p:nvSpPr>
          <p:cNvPr id="11" name="Rectangle 10">
            <a:extLst>
              <a:ext uri="{FF2B5EF4-FFF2-40B4-BE49-F238E27FC236}">
                <a16:creationId xmlns:a16="http://schemas.microsoft.com/office/drawing/2014/main" id="{33769357-2887-AB98-2B43-5EAEBE3854EB}"/>
              </a:ext>
            </a:extLst>
          </p:cNvPr>
          <p:cNvSpPr/>
          <p:nvPr/>
        </p:nvSpPr>
        <p:spPr>
          <a:xfrm>
            <a:off x="0" y="792000"/>
            <a:ext cx="6120000" cy="541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00319-A578-334F-5791-38D304F07F14}"/>
              </a:ext>
            </a:extLst>
          </p:cNvPr>
          <p:cNvSpPr>
            <a:spLocks noGrp="1"/>
          </p:cNvSpPr>
          <p:nvPr>
            <p:ph type="ctrTitle"/>
          </p:nvPr>
        </p:nvSpPr>
        <p:spPr>
          <a:xfrm>
            <a:off x="648000" y="2916000"/>
            <a:ext cx="4968000" cy="1800000"/>
          </a:xfrm>
        </p:spPr>
        <p:txBody>
          <a:bodyPr anchor="b" anchorCtr="0"/>
          <a:lstStyle>
            <a:lvl1pPr algn="l">
              <a:lnSpc>
                <a:spcPct val="100000"/>
              </a:lnSpc>
              <a:defRPr sz="5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186BB62-B6EF-D0CB-3F9F-723537A1893C}"/>
              </a:ext>
            </a:extLst>
          </p:cNvPr>
          <p:cNvSpPr>
            <a:spLocks noGrp="1"/>
          </p:cNvSpPr>
          <p:nvPr>
            <p:ph type="subTitle" idx="1"/>
          </p:nvPr>
        </p:nvSpPr>
        <p:spPr>
          <a:xfrm>
            <a:off x="648000" y="4986000"/>
            <a:ext cx="4968000" cy="936000"/>
          </a:xfrm>
        </p:spPr>
        <p:txBody>
          <a:bodyPr>
            <a:normAutofit/>
          </a:bodyPr>
          <a:lstStyle>
            <a:lvl1pPr marL="0" indent="0" algn="l">
              <a:lnSpc>
                <a:spcPct val="100000"/>
              </a:lnSpc>
              <a:spcAft>
                <a:spcPts val="0"/>
              </a:spcAft>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472C865F-CA75-1080-B10B-F6ECA7C7A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0000"/>
            <a:ext cx="2874930" cy="1080000"/>
          </a:xfrm>
          <a:prstGeom prst="rect">
            <a:avLst/>
          </a:prstGeom>
        </p:spPr>
      </p:pic>
    </p:spTree>
    <p:extLst>
      <p:ext uri="{BB962C8B-B14F-4D97-AF65-F5344CB8AC3E}">
        <p14:creationId xmlns:p14="http://schemas.microsoft.com/office/powerpoint/2010/main" val="42494365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E49AC2C-41E9-E53F-60CC-DA6480BA98ED}"/>
              </a:ext>
            </a:extLst>
          </p:cNvPr>
          <p:cNvGrpSpPr/>
          <p:nvPr/>
        </p:nvGrpSpPr>
        <p:grpSpPr>
          <a:xfrm>
            <a:off x="0" y="6210000"/>
            <a:ext cx="12193200" cy="648000"/>
            <a:chOff x="0" y="6210000"/>
            <a:chExt cx="12193200" cy="648000"/>
          </a:xfrm>
        </p:grpSpPr>
        <p:sp>
          <p:nvSpPr>
            <p:cNvPr id="7" name="Rectangle 6">
              <a:extLst>
                <a:ext uri="{FF2B5EF4-FFF2-40B4-BE49-F238E27FC236}">
                  <a16:creationId xmlns:a16="http://schemas.microsoft.com/office/drawing/2014/main" id="{BFF2DDEA-7126-118A-602F-3BC1F5037D79}"/>
                </a:ext>
              </a:extLst>
            </p:cNvPr>
            <p:cNvSpPr/>
            <p:nvPr/>
          </p:nvSpPr>
          <p:spPr>
            <a:xfrm>
              <a:off x="0" y="6210000"/>
              <a:ext cx="121932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3385EC0-A6E8-E80F-B3E8-22FA45B26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0000"/>
              <a:ext cx="790986" cy="648000"/>
            </a:xfrm>
            <a:prstGeom prst="rect">
              <a:avLst/>
            </a:prstGeom>
          </p:spPr>
        </p:pic>
      </p:grpSp>
      <p:sp>
        <p:nvSpPr>
          <p:cNvPr id="2" name="Title 1">
            <a:extLst>
              <a:ext uri="{FF2B5EF4-FFF2-40B4-BE49-F238E27FC236}">
                <a16:creationId xmlns:a16="http://schemas.microsoft.com/office/drawing/2014/main" id="{4086F988-94DA-55C0-F8FA-48A37D63B0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EBE9D-DD3E-B128-2037-FB1ABC37A3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6D00C5B6-0CF2-0D8B-D02F-FE5480C4917E}"/>
              </a:ext>
            </a:extLst>
          </p:cNvPr>
          <p:cNvSpPr>
            <a:spLocks noGrp="1"/>
          </p:cNvSpPr>
          <p:nvPr>
            <p:ph type="dt" sz="half" idx="10"/>
          </p:nvPr>
        </p:nvSpPr>
        <p:spPr/>
        <p:txBody>
          <a:bodyPr/>
          <a:lstStyle/>
          <a:p>
            <a:fld id="{4366AC2F-0837-4153-A621-2E53EABCC1BD}" type="datetime1">
              <a:rPr lang="en-US" smtClean="0"/>
              <a:t>3/4/2026</a:t>
            </a:fld>
            <a:endParaRPr lang="en-US"/>
          </a:p>
        </p:txBody>
      </p:sp>
      <p:sp>
        <p:nvSpPr>
          <p:cNvPr id="9" name="Footer Placeholder 8">
            <a:extLst>
              <a:ext uri="{FF2B5EF4-FFF2-40B4-BE49-F238E27FC236}">
                <a16:creationId xmlns:a16="http://schemas.microsoft.com/office/drawing/2014/main" id="{C54BBB4C-AEDD-BE3C-E725-A836245995CC}"/>
              </a:ext>
            </a:extLst>
          </p:cNvPr>
          <p:cNvSpPr>
            <a:spLocks noGrp="1"/>
          </p:cNvSpPr>
          <p:nvPr>
            <p:ph type="ftr" sz="quarter" idx="11"/>
          </p:nvPr>
        </p:nvSpPr>
        <p:spPr/>
        <p:txBody>
          <a:bodyPr/>
          <a:lstStyle/>
          <a:p>
            <a:r>
              <a:rPr lang="en-US"/>
              <a:t>Chapter Title</a:t>
            </a:r>
          </a:p>
        </p:txBody>
      </p:sp>
      <p:sp>
        <p:nvSpPr>
          <p:cNvPr id="10" name="Slide Number Placeholder 9">
            <a:extLst>
              <a:ext uri="{FF2B5EF4-FFF2-40B4-BE49-F238E27FC236}">
                <a16:creationId xmlns:a16="http://schemas.microsoft.com/office/drawing/2014/main" id="{EA0983F9-75CF-CF4F-3B3A-B6FA5602B8B9}"/>
              </a:ext>
            </a:extLst>
          </p:cNvPr>
          <p:cNvSpPr>
            <a:spLocks noGrp="1"/>
          </p:cNvSpPr>
          <p:nvPr>
            <p:ph type="sldNum" sz="quarter" idx="12"/>
          </p:nvPr>
        </p:nvSpPr>
        <p:spPr/>
        <p:txBody>
          <a:bodyPr/>
          <a:lstStyle/>
          <a:p>
            <a:fld id="{7153FD44-153A-4857-A351-3DDDEF183C87}" type="slidenum">
              <a:rPr lang="en-US" smtClean="0"/>
              <a:t>‹#›</a:t>
            </a:fld>
            <a:endParaRPr lang="en-US"/>
          </a:p>
        </p:txBody>
      </p:sp>
    </p:spTree>
    <p:extLst>
      <p:ext uri="{BB962C8B-B14F-4D97-AF65-F5344CB8AC3E}">
        <p14:creationId xmlns:p14="http://schemas.microsoft.com/office/powerpoint/2010/main" val="1825066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505E-7B34-EC7C-6862-6B556F1D1136}"/>
              </a:ext>
            </a:extLst>
          </p:cNvPr>
          <p:cNvSpPr>
            <a:spLocks noGrp="1"/>
          </p:cNvSpPr>
          <p:nvPr>
            <p:ph type="title"/>
          </p:nvPr>
        </p:nvSpPr>
        <p:spPr>
          <a:xfrm>
            <a:off x="648000" y="1386000"/>
            <a:ext cx="4500000" cy="2700000"/>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289D78C-2F59-55C8-E194-E3236ACC20CA}"/>
              </a:ext>
            </a:extLst>
          </p:cNvPr>
          <p:cNvSpPr>
            <a:spLocks noGrp="1"/>
          </p:cNvSpPr>
          <p:nvPr>
            <p:ph type="body" idx="1"/>
          </p:nvPr>
        </p:nvSpPr>
        <p:spPr>
          <a:xfrm>
            <a:off x="648000" y="4266000"/>
            <a:ext cx="5400000" cy="1080000"/>
          </a:xfrm>
        </p:spPr>
        <p:txBody>
          <a:bodyPr/>
          <a:lstStyle>
            <a:lvl1pPr marL="0" indent="0">
              <a:spcAft>
                <a:spcPts val="0"/>
              </a:spcAft>
              <a:buNone/>
              <a:defRPr sz="20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402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E64FA9-7ABD-A962-A19A-0F7D8C65AF5E}"/>
              </a:ext>
            </a:extLst>
          </p:cNvPr>
          <p:cNvSpPr>
            <a:spLocks noGrp="1"/>
          </p:cNvSpPr>
          <p:nvPr>
            <p:ph type="pic" sz="quarter" idx="10"/>
          </p:nvPr>
        </p:nvSpPr>
        <p:spPr>
          <a:xfrm>
            <a:off x="2340000" y="0"/>
            <a:ext cx="9853200" cy="6858000"/>
          </a:xfrm>
          <a:custGeom>
            <a:avLst/>
            <a:gdLst>
              <a:gd name="connsiteX0" fmla="*/ 0 w 9853200"/>
              <a:gd name="connsiteY0" fmla="*/ 0 h 6858000"/>
              <a:gd name="connsiteX1" fmla="*/ 9853200 w 9853200"/>
              <a:gd name="connsiteY1" fmla="*/ 0 h 6858000"/>
              <a:gd name="connsiteX2" fmla="*/ 9853200 w 9853200"/>
              <a:gd name="connsiteY2" fmla="*/ 6858000 h 6858000"/>
              <a:gd name="connsiteX3" fmla="*/ 0 w 9853200"/>
              <a:gd name="connsiteY3" fmla="*/ 6858000 h 6858000"/>
              <a:gd name="connsiteX4" fmla="*/ 0 w 9853200"/>
              <a:gd name="connsiteY4" fmla="*/ 5112000 h 6858000"/>
              <a:gd name="connsiteX5" fmla="*/ 3762000 w 9853200"/>
              <a:gd name="connsiteY5" fmla="*/ 5112000 h 6858000"/>
              <a:gd name="connsiteX6" fmla="*/ 3762000 w 9853200"/>
              <a:gd name="connsiteY6" fmla="*/ 1764000 h 6858000"/>
              <a:gd name="connsiteX7" fmla="*/ 0 w 9853200"/>
              <a:gd name="connsiteY7" fmla="*/ 176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200" h="6858000">
                <a:moveTo>
                  <a:pt x="0" y="0"/>
                </a:moveTo>
                <a:lnTo>
                  <a:pt x="9853200" y="0"/>
                </a:lnTo>
                <a:lnTo>
                  <a:pt x="9853200" y="6858000"/>
                </a:lnTo>
                <a:lnTo>
                  <a:pt x="0" y="6858000"/>
                </a:lnTo>
                <a:lnTo>
                  <a:pt x="0" y="5112000"/>
                </a:lnTo>
                <a:lnTo>
                  <a:pt x="3762000" y="5112000"/>
                </a:lnTo>
                <a:lnTo>
                  <a:pt x="3762000" y="1764000"/>
                </a:lnTo>
                <a:lnTo>
                  <a:pt x="0" y="1764000"/>
                </a:lnTo>
                <a:close/>
              </a:path>
            </a:pathLst>
          </a:custGeom>
        </p:spPr>
        <p:txBody>
          <a:bodyPr wrap="square">
            <a:noAutofit/>
          </a:bodyPr>
          <a:lstStyle/>
          <a:p>
            <a:r>
              <a:rPr lang="en-US"/>
              <a:t>Click icon to add picture</a:t>
            </a:r>
          </a:p>
        </p:txBody>
      </p:sp>
      <p:sp>
        <p:nvSpPr>
          <p:cNvPr id="4" name="Rectangle 3">
            <a:extLst>
              <a:ext uri="{FF2B5EF4-FFF2-40B4-BE49-F238E27FC236}">
                <a16:creationId xmlns:a16="http://schemas.microsoft.com/office/drawing/2014/main" id="{D4883FB3-DF7E-470B-834E-1DAB4FE8D123}"/>
              </a:ext>
            </a:extLst>
          </p:cNvPr>
          <p:cNvSpPr/>
          <p:nvPr/>
        </p:nvSpPr>
        <p:spPr>
          <a:xfrm>
            <a:off x="0" y="1764000"/>
            <a:ext cx="6120000" cy="33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E505E-7B34-EC7C-6862-6B556F1D1136}"/>
              </a:ext>
            </a:extLst>
          </p:cNvPr>
          <p:cNvSpPr>
            <a:spLocks noGrp="1"/>
          </p:cNvSpPr>
          <p:nvPr>
            <p:ph type="title"/>
          </p:nvPr>
        </p:nvSpPr>
        <p:spPr>
          <a:xfrm>
            <a:off x="648000" y="2304000"/>
            <a:ext cx="5040000" cy="2268000"/>
          </a:xfrm>
        </p:spPr>
        <p:txBody>
          <a:bodyPr anchor="ctr" anchorCtr="0">
            <a:normAutofit/>
          </a:bodyPr>
          <a:lstStyle>
            <a:lvl1pPr>
              <a:defRPr sz="500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289D78C-2F59-55C8-E194-E3236ACC20CA}"/>
              </a:ext>
            </a:extLst>
          </p:cNvPr>
          <p:cNvSpPr>
            <a:spLocks noGrp="1"/>
          </p:cNvSpPr>
          <p:nvPr>
            <p:ph type="body" idx="1"/>
          </p:nvPr>
        </p:nvSpPr>
        <p:spPr>
          <a:xfrm>
            <a:off x="648000" y="4680000"/>
            <a:ext cx="5040000" cy="432000"/>
          </a:xfrm>
        </p:spPr>
        <p:txBody>
          <a:bodyPr/>
          <a:lstStyle>
            <a:lvl1pPr marL="0" indent="0">
              <a:spcAft>
                <a:spcPts val="0"/>
              </a:spcAft>
              <a:buNone/>
              <a:defRPr sz="20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2926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5FA69C-1446-1B9D-CD86-0FB8BAB1861C}"/>
              </a:ext>
            </a:extLst>
          </p:cNvPr>
          <p:cNvGrpSpPr/>
          <p:nvPr/>
        </p:nvGrpSpPr>
        <p:grpSpPr>
          <a:xfrm>
            <a:off x="0" y="6210000"/>
            <a:ext cx="12193200" cy="648000"/>
            <a:chOff x="0" y="6210000"/>
            <a:chExt cx="12193200" cy="648000"/>
          </a:xfrm>
        </p:grpSpPr>
        <p:sp>
          <p:nvSpPr>
            <p:cNvPr id="9" name="Rectangle 8">
              <a:extLst>
                <a:ext uri="{FF2B5EF4-FFF2-40B4-BE49-F238E27FC236}">
                  <a16:creationId xmlns:a16="http://schemas.microsoft.com/office/drawing/2014/main" id="{D5BEA94A-E2F2-9666-A88D-3E0633F89921}"/>
                </a:ext>
              </a:extLst>
            </p:cNvPr>
            <p:cNvSpPr/>
            <p:nvPr/>
          </p:nvSpPr>
          <p:spPr>
            <a:xfrm>
              <a:off x="0" y="6210000"/>
              <a:ext cx="121932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9FF49F-9C29-B77D-B772-87AB37B01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0000"/>
              <a:ext cx="790986" cy="648000"/>
            </a:xfrm>
            <a:prstGeom prst="rect">
              <a:avLst/>
            </a:prstGeom>
          </p:spPr>
        </p:pic>
      </p:grpSp>
      <p:sp>
        <p:nvSpPr>
          <p:cNvPr id="2" name="Title 1">
            <a:extLst>
              <a:ext uri="{FF2B5EF4-FFF2-40B4-BE49-F238E27FC236}">
                <a16:creationId xmlns:a16="http://schemas.microsoft.com/office/drawing/2014/main" id="{5E904053-C9E7-C1BE-4B8A-7B7AB0FC1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92940B-732A-E992-9DAE-240AE03BC215}"/>
              </a:ext>
            </a:extLst>
          </p:cNvPr>
          <p:cNvSpPr>
            <a:spLocks noGrp="1"/>
          </p:cNvSpPr>
          <p:nvPr>
            <p:ph sz="half" idx="1"/>
          </p:nvPr>
        </p:nvSpPr>
        <p:spPr>
          <a:xfrm>
            <a:off x="792000" y="1836000"/>
            <a:ext cx="4986000" cy="4104000"/>
          </a:xfrm>
        </p:spPr>
        <p:txBody>
          <a:bodyPr/>
          <a:lstStyle>
            <a:lvl1pPr>
              <a:defRPr sz="2300" baseline="0"/>
            </a:lvl1pPr>
            <a:lvl2pPr>
              <a:defRPr sz="2100" baseline="0"/>
            </a:lvl2pPr>
            <a:lvl3pPr>
              <a:defRPr sz="1900" baseline="0"/>
            </a:lvl3pPr>
            <a:lvl4pPr>
              <a:defRPr sz="1700" baseline="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EC8B65-5AD1-3B0F-4529-77AA20595354}"/>
              </a:ext>
            </a:extLst>
          </p:cNvPr>
          <p:cNvSpPr>
            <a:spLocks noGrp="1"/>
          </p:cNvSpPr>
          <p:nvPr>
            <p:ph sz="half" idx="2"/>
          </p:nvPr>
        </p:nvSpPr>
        <p:spPr>
          <a:xfrm>
            <a:off x="6426000" y="1836000"/>
            <a:ext cx="4986000" cy="4104000"/>
          </a:xfrm>
        </p:spPr>
        <p:txBody>
          <a:bodyPr/>
          <a:lstStyle>
            <a:lvl1pPr>
              <a:defRPr sz="2300" baseline="0"/>
            </a:lvl1pPr>
            <a:lvl2pPr>
              <a:defRPr sz="2100" baseline="0"/>
            </a:lvl2pPr>
            <a:lvl3pPr>
              <a:defRPr sz="1900"/>
            </a:lvl3pPr>
            <a:lvl4pPr>
              <a:defRPr sz="17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a:extLst>
              <a:ext uri="{FF2B5EF4-FFF2-40B4-BE49-F238E27FC236}">
                <a16:creationId xmlns:a16="http://schemas.microsoft.com/office/drawing/2014/main" id="{2DED9B1B-F40F-5B55-BE1E-A44CDC7B206C}"/>
              </a:ext>
            </a:extLst>
          </p:cNvPr>
          <p:cNvSpPr>
            <a:spLocks noGrp="1"/>
          </p:cNvSpPr>
          <p:nvPr>
            <p:ph type="dt" sz="half" idx="10"/>
          </p:nvPr>
        </p:nvSpPr>
        <p:spPr/>
        <p:txBody>
          <a:bodyPr/>
          <a:lstStyle/>
          <a:p>
            <a:fld id="{A63CEDAF-5EFD-4312-AC9C-9591591EF4D7}" type="datetime1">
              <a:rPr lang="en-US" smtClean="0"/>
              <a:t>3/4/2026</a:t>
            </a:fld>
            <a:endParaRPr lang="en-US"/>
          </a:p>
        </p:txBody>
      </p:sp>
      <p:sp>
        <p:nvSpPr>
          <p:cNvPr id="15" name="Footer Placeholder 14">
            <a:extLst>
              <a:ext uri="{FF2B5EF4-FFF2-40B4-BE49-F238E27FC236}">
                <a16:creationId xmlns:a16="http://schemas.microsoft.com/office/drawing/2014/main" id="{5A8AC784-D1A5-534C-271A-0B8C052DF972}"/>
              </a:ext>
            </a:extLst>
          </p:cNvPr>
          <p:cNvSpPr>
            <a:spLocks noGrp="1"/>
          </p:cNvSpPr>
          <p:nvPr>
            <p:ph type="ftr" sz="quarter" idx="11"/>
          </p:nvPr>
        </p:nvSpPr>
        <p:spPr/>
        <p:txBody>
          <a:bodyPr/>
          <a:lstStyle/>
          <a:p>
            <a:r>
              <a:rPr lang="en-US"/>
              <a:t>Chapter Title</a:t>
            </a:r>
          </a:p>
        </p:txBody>
      </p:sp>
      <p:sp>
        <p:nvSpPr>
          <p:cNvPr id="16" name="Slide Number Placeholder 15">
            <a:extLst>
              <a:ext uri="{FF2B5EF4-FFF2-40B4-BE49-F238E27FC236}">
                <a16:creationId xmlns:a16="http://schemas.microsoft.com/office/drawing/2014/main" id="{5DD1B1E2-9223-9D76-92D1-F7D957032219}"/>
              </a:ext>
            </a:extLst>
          </p:cNvPr>
          <p:cNvSpPr>
            <a:spLocks noGrp="1"/>
          </p:cNvSpPr>
          <p:nvPr>
            <p:ph type="sldNum" sz="quarter" idx="12"/>
          </p:nvPr>
        </p:nvSpPr>
        <p:spPr/>
        <p:txBody>
          <a:bodyPr/>
          <a:lstStyle/>
          <a:p>
            <a:fld id="{7153FD44-153A-4857-A351-3DDDEF183C87}" type="slidenum">
              <a:rPr lang="en-US" smtClean="0"/>
              <a:t>‹#›</a:t>
            </a:fld>
            <a:endParaRPr lang="en-US"/>
          </a:p>
        </p:txBody>
      </p:sp>
    </p:spTree>
    <p:extLst>
      <p:ext uri="{BB962C8B-B14F-4D97-AF65-F5344CB8AC3E}">
        <p14:creationId xmlns:p14="http://schemas.microsoft.com/office/powerpoint/2010/main" val="1183582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 Hea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72C123D-4D57-D432-FA9A-B8722E5404A5}"/>
              </a:ext>
            </a:extLst>
          </p:cNvPr>
          <p:cNvGrpSpPr/>
          <p:nvPr/>
        </p:nvGrpSpPr>
        <p:grpSpPr>
          <a:xfrm>
            <a:off x="0" y="6210000"/>
            <a:ext cx="12193200" cy="648000"/>
            <a:chOff x="0" y="6210000"/>
            <a:chExt cx="12193200" cy="648000"/>
          </a:xfrm>
        </p:grpSpPr>
        <p:sp>
          <p:nvSpPr>
            <p:cNvPr id="13" name="Rectangle 12">
              <a:extLst>
                <a:ext uri="{FF2B5EF4-FFF2-40B4-BE49-F238E27FC236}">
                  <a16:creationId xmlns:a16="http://schemas.microsoft.com/office/drawing/2014/main" id="{84BF6531-A897-9F1D-E626-82F6B050B3E8}"/>
                </a:ext>
              </a:extLst>
            </p:cNvPr>
            <p:cNvSpPr/>
            <p:nvPr/>
          </p:nvSpPr>
          <p:spPr>
            <a:xfrm>
              <a:off x="0" y="6210000"/>
              <a:ext cx="121932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DFEE98F-A830-EB2D-3A63-24E3A1E7C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0000"/>
              <a:ext cx="790986" cy="648000"/>
            </a:xfrm>
            <a:prstGeom prst="rect">
              <a:avLst/>
            </a:prstGeom>
          </p:spPr>
        </p:pic>
      </p:grpSp>
      <p:sp>
        <p:nvSpPr>
          <p:cNvPr id="3" name="Text Placeholder 2">
            <a:extLst>
              <a:ext uri="{FF2B5EF4-FFF2-40B4-BE49-F238E27FC236}">
                <a16:creationId xmlns:a16="http://schemas.microsoft.com/office/drawing/2014/main" id="{C738CF3E-FB4F-58DA-0ABF-203CF0C9AAA0}"/>
              </a:ext>
            </a:extLst>
          </p:cNvPr>
          <p:cNvSpPr>
            <a:spLocks noGrp="1"/>
          </p:cNvSpPr>
          <p:nvPr>
            <p:ph type="body" idx="1"/>
          </p:nvPr>
        </p:nvSpPr>
        <p:spPr>
          <a:xfrm>
            <a:off x="792000" y="1836000"/>
            <a:ext cx="4986000" cy="648000"/>
          </a:xfrm>
        </p:spPr>
        <p:txBody>
          <a:bodyPr anchor="t" anchorCtr="0">
            <a:normAutofit/>
          </a:bodyPr>
          <a:lstStyle>
            <a:lvl1pPr marL="0" indent="0">
              <a:buNone/>
              <a:defRPr sz="25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312CD4-BE66-BD4E-1C2B-6EA9A47BBDB8}"/>
              </a:ext>
            </a:extLst>
          </p:cNvPr>
          <p:cNvSpPr>
            <a:spLocks noGrp="1"/>
          </p:cNvSpPr>
          <p:nvPr>
            <p:ph sz="half" idx="2"/>
          </p:nvPr>
        </p:nvSpPr>
        <p:spPr>
          <a:xfrm>
            <a:off x="792000" y="2808000"/>
            <a:ext cx="4986000" cy="31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06D92-E63C-E91D-F6BD-D515D8C3D585}"/>
              </a:ext>
            </a:extLst>
          </p:cNvPr>
          <p:cNvSpPr>
            <a:spLocks noGrp="1"/>
          </p:cNvSpPr>
          <p:nvPr>
            <p:ph type="body" sz="quarter" idx="3"/>
          </p:nvPr>
        </p:nvSpPr>
        <p:spPr>
          <a:xfrm>
            <a:off x="6426000" y="1836000"/>
            <a:ext cx="4986000" cy="648000"/>
          </a:xfrm>
        </p:spPr>
        <p:txBody>
          <a:bodyPr anchor="t" anchorCtr="0">
            <a:normAutofit/>
          </a:bodyPr>
          <a:lstStyle>
            <a:lvl1pPr marL="0" indent="0">
              <a:buNone/>
              <a:defRPr sz="25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CE82CE-0FAB-AAD6-7C15-BA0D4BCD66C1}"/>
              </a:ext>
            </a:extLst>
          </p:cNvPr>
          <p:cNvSpPr>
            <a:spLocks noGrp="1"/>
          </p:cNvSpPr>
          <p:nvPr>
            <p:ph sz="quarter" idx="4"/>
          </p:nvPr>
        </p:nvSpPr>
        <p:spPr>
          <a:xfrm>
            <a:off x="6426000" y="2808000"/>
            <a:ext cx="4986000" cy="313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9403E22F-F6C8-5ACC-68D7-68C9EC0DCE56}"/>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821D0E42-07AC-C400-3582-647BD4E5D304}"/>
              </a:ext>
            </a:extLst>
          </p:cNvPr>
          <p:cNvSpPr>
            <a:spLocks noGrp="1"/>
          </p:cNvSpPr>
          <p:nvPr>
            <p:ph type="dt" sz="half" idx="10"/>
          </p:nvPr>
        </p:nvSpPr>
        <p:spPr/>
        <p:txBody>
          <a:bodyPr/>
          <a:lstStyle/>
          <a:p>
            <a:fld id="{8BEF63B1-018A-4204-86A7-0337FC9F9C14}" type="datetime1">
              <a:rPr lang="en-US" smtClean="0"/>
              <a:t>3/4/2026</a:t>
            </a:fld>
            <a:endParaRPr lang="en-US"/>
          </a:p>
        </p:txBody>
      </p:sp>
      <p:sp>
        <p:nvSpPr>
          <p:cNvPr id="11" name="Footer Placeholder 10">
            <a:extLst>
              <a:ext uri="{FF2B5EF4-FFF2-40B4-BE49-F238E27FC236}">
                <a16:creationId xmlns:a16="http://schemas.microsoft.com/office/drawing/2014/main" id="{E20761D3-F119-42CE-349E-C7D5A9086158}"/>
              </a:ext>
            </a:extLst>
          </p:cNvPr>
          <p:cNvSpPr>
            <a:spLocks noGrp="1"/>
          </p:cNvSpPr>
          <p:nvPr>
            <p:ph type="ftr" sz="quarter" idx="11"/>
          </p:nvPr>
        </p:nvSpPr>
        <p:spPr/>
        <p:txBody>
          <a:bodyPr/>
          <a:lstStyle/>
          <a:p>
            <a:r>
              <a:rPr lang="en-US"/>
              <a:t>Chapter Title</a:t>
            </a:r>
          </a:p>
        </p:txBody>
      </p:sp>
      <p:sp>
        <p:nvSpPr>
          <p:cNvPr id="15" name="Slide Number Placeholder 14">
            <a:extLst>
              <a:ext uri="{FF2B5EF4-FFF2-40B4-BE49-F238E27FC236}">
                <a16:creationId xmlns:a16="http://schemas.microsoft.com/office/drawing/2014/main" id="{16E383ED-B74A-7A4E-56F0-BCB2DB70C0E8}"/>
              </a:ext>
            </a:extLst>
          </p:cNvPr>
          <p:cNvSpPr>
            <a:spLocks noGrp="1"/>
          </p:cNvSpPr>
          <p:nvPr>
            <p:ph type="sldNum" sz="quarter" idx="12"/>
          </p:nvPr>
        </p:nvSpPr>
        <p:spPr/>
        <p:txBody>
          <a:bodyPr/>
          <a:lstStyle/>
          <a:p>
            <a:fld id="{7153FD44-153A-4857-A351-3DDDEF183C87}" type="slidenum">
              <a:rPr lang="en-US" smtClean="0"/>
              <a:t>‹#›</a:t>
            </a:fld>
            <a:endParaRPr lang="en-US"/>
          </a:p>
        </p:txBody>
      </p:sp>
    </p:spTree>
    <p:extLst>
      <p:ext uri="{BB962C8B-B14F-4D97-AF65-F5344CB8AC3E}">
        <p14:creationId xmlns:p14="http://schemas.microsoft.com/office/powerpoint/2010/main" val="196399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12" name="Chart Placeholder 11">
            <a:extLst>
              <a:ext uri="{FF2B5EF4-FFF2-40B4-BE49-F238E27FC236}">
                <a16:creationId xmlns:a16="http://schemas.microsoft.com/office/drawing/2014/main" id="{01C17FA5-4F8A-60F6-EE75-6BA43ABC6D92}"/>
              </a:ext>
            </a:extLst>
          </p:cNvPr>
          <p:cNvSpPr>
            <a:spLocks noGrp="1"/>
          </p:cNvSpPr>
          <p:nvPr>
            <p:ph type="chart" sz="quarter" idx="13"/>
          </p:nvPr>
        </p:nvSpPr>
        <p:spPr>
          <a:xfrm>
            <a:off x="790575" y="738000"/>
            <a:ext cx="4986000" cy="5202000"/>
          </a:xfrm>
        </p:spPr>
        <p:txBody>
          <a:bodyPr/>
          <a:lstStyle/>
          <a:p>
            <a:r>
              <a:rPr lang="en-US"/>
              <a:t>Click icon to add chart</a:t>
            </a:r>
          </a:p>
        </p:txBody>
      </p:sp>
      <p:grpSp>
        <p:nvGrpSpPr>
          <p:cNvPr id="8" name="Group 7">
            <a:extLst>
              <a:ext uri="{FF2B5EF4-FFF2-40B4-BE49-F238E27FC236}">
                <a16:creationId xmlns:a16="http://schemas.microsoft.com/office/drawing/2014/main" id="{9B5FA69C-1446-1B9D-CD86-0FB8BAB1861C}"/>
              </a:ext>
            </a:extLst>
          </p:cNvPr>
          <p:cNvGrpSpPr/>
          <p:nvPr/>
        </p:nvGrpSpPr>
        <p:grpSpPr>
          <a:xfrm>
            <a:off x="0" y="6210000"/>
            <a:ext cx="12193200" cy="648000"/>
            <a:chOff x="0" y="6210000"/>
            <a:chExt cx="12193200" cy="648000"/>
          </a:xfrm>
        </p:grpSpPr>
        <p:sp>
          <p:nvSpPr>
            <p:cNvPr id="9" name="Rectangle 8">
              <a:extLst>
                <a:ext uri="{FF2B5EF4-FFF2-40B4-BE49-F238E27FC236}">
                  <a16:creationId xmlns:a16="http://schemas.microsoft.com/office/drawing/2014/main" id="{D5BEA94A-E2F2-9666-A88D-3E0633F89921}"/>
                </a:ext>
              </a:extLst>
            </p:cNvPr>
            <p:cNvSpPr/>
            <p:nvPr/>
          </p:nvSpPr>
          <p:spPr>
            <a:xfrm>
              <a:off x="0" y="6210000"/>
              <a:ext cx="121932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9FF49F-9C29-B77D-B772-87AB37B01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0000"/>
              <a:ext cx="790986" cy="648000"/>
            </a:xfrm>
            <a:prstGeom prst="rect">
              <a:avLst/>
            </a:prstGeom>
          </p:spPr>
        </p:pic>
      </p:grpSp>
      <p:sp>
        <p:nvSpPr>
          <p:cNvPr id="2" name="Title 1">
            <a:extLst>
              <a:ext uri="{FF2B5EF4-FFF2-40B4-BE49-F238E27FC236}">
                <a16:creationId xmlns:a16="http://schemas.microsoft.com/office/drawing/2014/main" id="{5E904053-C9E7-C1BE-4B8A-7B7AB0FC1E98}"/>
              </a:ext>
            </a:extLst>
          </p:cNvPr>
          <p:cNvSpPr>
            <a:spLocks noGrp="1"/>
          </p:cNvSpPr>
          <p:nvPr>
            <p:ph type="title"/>
          </p:nvPr>
        </p:nvSpPr>
        <p:spPr>
          <a:xfrm>
            <a:off x="6426000" y="738000"/>
            <a:ext cx="4986000" cy="864000"/>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FBEC8B65-5AD1-3B0F-4529-77AA20595354}"/>
              </a:ext>
            </a:extLst>
          </p:cNvPr>
          <p:cNvSpPr>
            <a:spLocks noGrp="1"/>
          </p:cNvSpPr>
          <p:nvPr>
            <p:ph sz="half" idx="2"/>
          </p:nvPr>
        </p:nvSpPr>
        <p:spPr>
          <a:xfrm>
            <a:off x="6426000" y="1836000"/>
            <a:ext cx="4986000" cy="4104000"/>
          </a:xfrm>
        </p:spPr>
        <p:txBody>
          <a:bodyPr/>
          <a:lstStyle>
            <a:lvl1pPr>
              <a:defRPr sz="2300" baseline="0"/>
            </a:lvl1pPr>
            <a:lvl2pPr>
              <a:defRPr sz="2100" baseline="0"/>
            </a:lvl2pPr>
            <a:lvl3pPr>
              <a:defRPr sz="1900"/>
            </a:lvl3pPr>
            <a:lvl4pPr>
              <a:defRPr sz="17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9F339E5-6D97-06F6-0CD5-FB7CBB77B4B6}"/>
              </a:ext>
            </a:extLst>
          </p:cNvPr>
          <p:cNvSpPr>
            <a:spLocks noGrp="1"/>
          </p:cNvSpPr>
          <p:nvPr>
            <p:ph type="dt" sz="half" idx="14"/>
          </p:nvPr>
        </p:nvSpPr>
        <p:spPr/>
        <p:txBody>
          <a:bodyPr/>
          <a:lstStyle/>
          <a:p>
            <a:fld id="{FFC1EEA3-45EF-4857-9349-1EB97F664066}" type="datetime1">
              <a:rPr lang="en-US" smtClean="0"/>
              <a:t>3/4/2026</a:t>
            </a:fld>
            <a:endParaRPr lang="en-US"/>
          </a:p>
        </p:txBody>
      </p:sp>
      <p:sp>
        <p:nvSpPr>
          <p:cNvPr id="11" name="Footer Placeholder 10">
            <a:extLst>
              <a:ext uri="{FF2B5EF4-FFF2-40B4-BE49-F238E27FC236}">
                <a16:creationId xmlns:a16="http://schemas.microsoft.com/office/drawing/2014/main" id="{263772F1-DA88-9F93-D67E-90046B4E8C4B}"/>
              </a:ext>
            </a:extLst>
          </p:cNvPr>
          <p:cNvSpPr>
            <a:spLocks noGrp="1"/>
          </p:cNvSpPr>
          <p:nvPr>
            <p:ph type="ftr" sz="quarter" idx="15"/>
          </p:nvPr>
        </p:nvSpPr>
        <p:spPr/>
        <p:txBody>
          <a:bodyPr/>
          <a:lstStyle/>
          <a:p>
            <a:r>
              <a:rPr lang="en-US"/>
              <a:t>Chapter Title</a:t>
            </a:r>
          </a:p>
        </p:txBody>
      </p:sp>
      <p:sp>
        <p:nvSpPr>
          <p:cNvPr id="13" name="Slide Number Placeholder 12">
            <a:extLst>
              <a:ext uri="{FF2B5EF4-FFF2-40B4-BE49-F238E27FC236}">
                <a16:creationId xmlns:a16="http://schemas.microsoft.com/office/drawing/2014/main" id="{2C8DD0AF-7AE9-3A74-263E-C0330E70056E}"/>
              </a:ext>
            </a:extLst>
          </p:cNvPr>
          <p:cNvSpPr>
            <a:spLocks noGrp="1"/>
          </p:cNvSpPr>
          <p:nvPr>
            <p:ph type="sldNum" sz="quarter" idx="16"/>
          </p:nvPr>
        </p:nvSpPr>
        <p:spPr/>
        <p:txBody>
          <a:bodyPr/>
          <a:lstStyle/>
          <a:p>
            <a:fld id="{7153FD44-153A-4857-A351-3DDDEF183C87}" type="slidenum">
              <a:rPr lang="en-US" smtClean="0"/>
              <a:t>‹#›</a:t>
            </a:fld>
            <a:endParaRPr lang="en-US"/>
          </a:p>
        </p:txBody>
      </p:sp>
    </p:spTree>
    <p:extLst>
      <p:ext uri="{BB962C8B-B14F-4D97-AF65-F5344CB8AC3E}">
        <p14:creationId xmlns:p14="http://schemas.microsoft.com/office/powerpoint/2010/main" val="2764190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Quo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B5FA69C-1446-1B9D-CD86-0FB8BAB1861C}"/>
              </a:ext>
            </a:extLst>
          </p:cNvPr>
          <p:cNvGrpSpPr/>
          <p:nvPr/>
        </p:nvGrpSpPr>
        <p:grpSpPr>
          <a:xfrm>
            <a:off x="0" y="6210000"/>
            <a:ext cx="12193200" cy="648000"/>
            <a:chOff x="0" y="6210000"/>
            <a:chExt cx="12193200" cy="648000"/>
          </a:xfrm>
        </p:grpSpPr>
        <p:sp>
          <p:nvSpPr>
            <p:cNvPr id="9" name="Rectangle 8">
              <a:extLst>
                <a:ext uri="{FF2B5EF4-FFF2-40B4-BE49-F238E27FC236}">
                  <a16:creationId xmlns:a16="http://schemas.microsoft.com/office/drawing/2014/main" id="{D5BEA94A-E2F2-9666-A88D-3E0633F89921}"/>
                </a:ext>
              </a:extLst>
            </p:cNvPr>
            <p:cNvSpPr/>
            <p:nvPr/>
          </p:nvSpPr>
          <p:spPr>
            <a:xfrm>
              <a:off x="0" y="6210000"/>
              <a:ext cx="121932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9FF49F-9C29-B77D-B772-87AB37B01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0000"/>
              <a:ext cx="790986" cy="648000"/>
            </a:xfrm>
            <a:prstGeom prst="rect">
              <a:avLst/>
            </a:prstGeom>
          </p:spPr>
        </p:pic>
      </p:grpSp>
      <p:sp>
        <p:nvSpPr>
          <p:cNvPr id="2" name="Title 1">
            <a:extLst>
              <a:ext uri="{FF2B5EF4-FFF2-40B4-BE49-F238E27FC236}">
                <a16:creationId xmlns:a16="http://schemas.microsoft.com/office/drawing/2014/main" id="{5E904053-C9E7-C1BE-4B8A-7B7AB0FC1E98}"/>
              </a:ext>
            </a:extLst>
          </p:cNvPr>
          <p:cNvSpPr>
            <a:spLocks noGrp="1"/>
          </p:cNvSpPr>
          <p:nvPr>
            <p:ph type="title"/>
          </p:nvPr>
        </p:nvSpPr>
        <p:spPr>
          <a:xfrm>
            <a:off x="6570000" y="738000"/>
            <a:ext cx="4842000" cy="864000"/>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FBEC8B65-5AD1-3B0F-4529-77AA20595354}"/>
              </a:ext>
            </a:extLst>
          </p:cNvPr>
          <p:cNvSpPr>
            <a:spLocks noGrp="1"/>
          </p:cNvSpPr>
          <p:nvPr>
            <p:ph sz="half" idx="2"/>
          </p:nvPr>
        </p:nvSpPr>
        <p:spPr>
          <a:xfrm>
            <a:off x="6570000" y="1836000"/>
            <a:ext cx="4842000" cy="4104000"/>
          </a:xfrm>
        </p:spPr>
        <p:txBody>
          <a:bodyPr/>
          <a:lstStyle>
            <a:lvl1pPr>
              <a:defRPr sz="2300" baseline="0"/>
            </a:lvl1pPr>
            <a:lvl2pPr>
              <a:defRPr sz="2100" baseline="0"/>
            </a:lvl2pPr>
            <a:lvl3pPr>
              <a:defRPr sz="1900"/>
            </a:lvl3pPr>
            <a:lvl4pPr>
              <a:defRPr sz="17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151C5C92-0570-7DF7-BCA4-648F804A567C}"/>
              </a:ext>
            </a:extLst>
          </p:cNvPr>
          <p:cNvSpPr>
            <a:spLocks noGrp="1"/>
          </p:cNvSpPr>
          <p:nvPr>
            <p:ph type="body" sz="half" idx="13"/>
          </p:nvPr>
        </p:nvSpPr>
        <p:spPr>
          <a:xfrm>
            <a:off x="792000" y="792000"/>
            <a:ext cx="4986000" cy="5148000"/>
          </a:xfrm>
          <a:solidFill>
            <a:schemeClr val="tx2"/>
          </a:solidFill>
        </p:spPr>
        <p:txBody>
          <a:bodyPr lIns="432000" tIns="324000" rIns="432000" bIns="324000" anchor="ctr" anchorCtr="0">
            <a:normAutofit/>
          </a:bodyPr>
          <a:lstStyle>
            <a:lvl1pPr marL="0" indent="0" algn="ctr">
              <a:lnSpc>
                <a:spcPct val="100000"/>
              </a:lnSpc>
              <a:spcAft>
                <a:spcPts val="0"/>
              </a:spcAft>
              <a:buNone/>
              <a:defRPr sz="2800" b="1" i="0" baseline="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Date Placeholder 2">
            <a:extLst>
              <a:ext uri="{FF2B5EF4-FFF2-40B4-BE49-F238E27FC236}">
                <a16:creationId xmlns:a16="http://schemas.microsoft.com/office/drawing/2014/main" id="{145359E1-616B-C79A-A698-DE975A527DB1}"/>
              </a:ext>
            </a:extLst>
          </p:cNvPr>
          <p:cNvSpPr>
            <a:spLocks noGrp="1"/>
          </p:cNvSpPr>
          <p:nvPr>
            <p:ph type="dt" sz="half" idx="14"/>
          </p:nvPr>
        </p:nvSpPr>
        <p:spPr/>
        <p:txBody>
          <a:bodyPr/>
          <a:lstStyle/>
          <a:p>
            <a:fld id="{6A4BF872-A362-4180-838A-98C29379A125}" type="datetime1">
              <a:rPr lang="en-US" smtClean="0"/>
              <a:t>3/4/2026</a:t>
            </a:fld>
            <a:endParaRPr lang="en-US"/>
          </a:p>
        </p:txBody>
      </p:sp>
      <p:sp>
        <p:nvSpPr>
          <p:cNvPr id="11" name="Footer Placeholder 10">
            <a:extLst>
              <a:ext uri="{FF2B5EF4-FFF2-40B4-BE49-F238E27FC236}">
                <a16:creationId xmlns:a16="http://schemas.microsoft.com/office/drawing/2014/main" id="{EFBCB841-15DE-FF66-C028-137C725D67D7}"/>
              </a:ext>
            </a:extLst>
          </p:cNvPr>
          <p:cNvSpPr>
            <a:spLocks noGrp="1"/>
          </p:cNvSpPr>
          <p:nvPr>
            <p:ph type="ftr" sz="quarter" idx="15"/>
          </p:nvPr>
        </p:nvSpPr>
        <p:spPr/>
        <p:txBody>
          <a:bodyPr/>
          <a:lstStyle/>
          <a:p>
            <a:r>
              <a:rPr lang="en-US"/>
              <a:t>Chapter Title</a:t>
            </a:r>
          </a:p>
        </p:txBody>
      </p:sp>
      <p:sp>
        <p:nvSpPr>
          <p:cNvPr id="12" name="Slide Number Placeholder 11">
            <a:extLst>
              <a:ext uri="{FF2B5EF4-FFF2-40B4-BE49-F238E27FC236}">
                <a16:creationId xmlns:a16="http://schemas.microsoft.com/office/drawing/2014/main" id="{3050CC50-3C79-7250-C06C-2AACB2F2186B}"/>
              </a:ext>
            </a:extLst>
          </p:cNvPr>
          <p:cNvSpPr>
            <a:spLocks noGrp="1"/>
          </p:cNvSpPr>
          <p:nvPr>
            <p:ph type="sldNum" sz="quarter" idx="16"/>
          </p:nvPr>
        </p:nvSpPr>
        <p:spPr/>
        <p:txBody>
          <a:bodyPr/>
          <a:lstStyle/>
          <a:p>
            <a:fld id="{7153FD44-153A-4857-A351-3DDDEF183C87}" type="slidenum">
              <a:rPr lang="en-US" smtClean="0"/>
              <a:t>‹#›</a:t>
            </a:fld>
            <a:endParaRPr lang="en-US"/>
          </a:p>
        </p:txBody>
      </p:sp>
    </p:spTree>
    <p:extLst>
      <p:ext uri="{BB962C8B-B14F-4D97-AF65-F5344CB8AC3E}">
        <p14:creationId xmlns:p14="http://schemas.microsoft.com/office/powerpoint/2010/main" val="4092443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520F4E7-8222-910F-DDFA-F6A899516FE6}"/>
              </a:ext>
            </a:extLst>
          </p:cNvPr>
          <p:cNvSpPr>
            <a:spLocks noGrp="1"/>
          </p:cNvSpPr>
          <p:nvPr>
            <p:ph type="pic" idx="1"/>
          </p:nvPr>
        </p:nvSpPr>
        <p:spPr>
          <a:xfrm>
            <a:off x="792000" y="792000"/>
            <a:ext cx="10620000" cy="5418000"/>
          </a:xfrm>
          <a:custGeom>
            <a:avLst/>
            <a:gdLst>
              <a:gd name="connsiteX0" fmla="*/ 0 w 10620000"/>
              <a:gd name="connsiteY0" fmla="*/ 0 h 5418000"/>
              <a:gd name="connsiteX1" fmla="*/ 10620000 w 10620000"/>
              <a:gd name="connsiteY1" fmla="*/ 0 h 5418000"/>
              <a:gd name="connsiteX2" fmla="*/ 10620000 w 10620000"/>
              <a:gd name="connsiteY2" fmla="*/ 2645999 h 5418000"/>
              <a:gd name="connsiteX3" fmla="*/ 6840000 w 10620000"/>
              <a:gd name="connsiteY3" fmla="*/ 2645999 h 5418000"/>
              <a:gd name="connsiteX4" fmla="*/ 6840000 w 10620000"/>
              <a:gd name="connsiteY4" fmla="*/ 5418000 h 5418000"/>
              <a:gd name="connsiteX5" fmla="*/ 0 w 10620000"/>
              <a:gd name="connsiteY5" fmla="*/ 5418000 h 54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0000" h="5418000">
                <a:moveTo>
                  <a:pt x="0" y="0"/>
                </a:moveTo>
                <a:lnTo>
                  <a:pt x="10620000" y="0"/>
                </a:lnTo>
                <a:lnTo>
                  <a:pt x="10620000" y="2645999"/>
                </a:lnTo>
                <a:lnTo>
                  <a:pt x="6840000" y="2645999"/>
                </a:lnTo>
                <a:lnTo>
                  <a:pt x="6840000" y="5418000"/>
                </a:lnTo>
                <a:lnTo>
                  <a:pt x="0" y="5418000"/>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grpSp>
        <p:nvGrpSpPr>
          <p:cNvPr id="8" name="Group 7">
            <a:extLst>
              <a:ext uri="{FF2B5EF4-FFF2-40B4-BE49-F238E27FC236}">
                <a16:creationId xmlns:a16="http://schemas.microsoft.com/office/drawing/2014/main" id="{083B1BF0-C364-0E51-FEDE-0352B54EBBC4}"/>
              </a:ext>
            </a:extLst>
          </p:cNvPr>
          <p:cNvGrpSpPr/>
          <p:nvPr/>
        </p:nvGrpSpPr>
        <p:grpSpPr>
          <a:xfrm>
            <a:off x="0" y="6210000"/>
            <a:ext cx="12193200" cy="648000"/>
            <a:chOff x="0" y="6210000"/>
            <a:chExt cx="12193200" cy="648000"/>
          </a:xfrm>
        </p:grpSpPr>
        <p:sp>
          <p:nvSpPr>
            <p:cNvPr id="9" name="Rectangle 8">
              <a:extLst>
                <a:ext uri="{FF2B5EF4-FFF2-40B4-BE49-F238E27FC236}">
                  <a16:creationId xmlns:a16="http://schemas.microsoft.com/office/drawing/2014/main" id="{B4A4380C-1EBC-E489-BFE4-6739542F816F}"/>
                </a:ext>
              </a:extLst>
            </p:cNvPr>
            <p:cNvSpPr/>
            <p:nvPr/>
          </p:nvSpPr>
          <p:spPr>
            <a:xfrm>
              <a:off x="0" y="6210000"/>
              <a:ext cx="12193200" cy="6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291BEA2-249E-5E09-128D-574909E49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0000"/>
              <a:ext cx="790986" cy="648000"/>
            </a:xfrm>
            <a:prstGeom prst="rect">
              <a:avLst/>
            </a:prstGeom>
          </p:spPr>
        </p:pic>
      </p:grpSp>
      <p:sp>
        <p:nvSpPr>
          <p:cNvPr id="4" name="Text Placeholder 3">
            <a:extLst>
              <a:ext uri="{FF2B5EF4-FFF2-40B4-BE49-F238E27FC236}">
                <a16:creationId xmlns:a16="http://schemas.microsoft.com/office/drawing/2014/main" id="{704F85D0-A9BD-689B-7431-FFD55FC3B29F}"/>
              </a:ext>
            </a:extLst>
          </p:cNvPr>
          <p:cNvSpPr>
            <a:spLocks noGrp="1"/>
          </p:cNvSpPr>
          <p:nvPr>
            <p:ph type="body" sz="half" idx="2"/>
          </p:nvPr>
        </p:nvSpPr>
        <p:spPr>
          <a:xfrm>
            <a:off x="8064000" y="4787999"/>
            <a:ext cx="3348000" cy="1188000"/>
          </a:xfrm>
        </p:spPr>
        <p:txBody>
          <a:bodyPr>
            <a:normAutofit/>
          </a:bodyPr>
          <a:lstStyle>
            <a:lvl1pPr marL="0" indent="0">
              <a:buNone/>
              <a:defRPr sz="2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2A56AC6-81FE-B166-F3A3-53ED8E780FCB}"/>
              </a:ext>
            </a:extLst>
          </p:cNvPr>
          <p:cNvSpPr>
            <a:spLocks noGrp="1"/>
          </p:cNvSpPr>
          <p:nvPr>
            <p:ph type="title"/>
          </p:nvPr>
        </p:nvSpPr>
        <p:spPr>
          <a:xfrm>
            <a:off x="8064000" y="3816000"/>
            <a:ext cx="3348000" cy="720000"/>
          </a:xfrm>
        </p:spPr>
        <p:txBody>
          <a:bodyPr anchor="t" anchorCtr="0">
            <a:normAutofit/>
          </a:bodyPr>
          <a:lstStyle>
            <a:lvl1pPr>
              <a:defRPr sz="2700" b="0" i="0" baseline="0">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F5B61BDF-7D9D-CCEC-3215-3A7B89F073F7}"/>
              </a:ext>
            </a:extLst>
          </p:cNvPr>
          <p:cNvSpPr>
            <a:spLocks noGrp="1"/>
          </p:cNvSpPr>
          <p:nvPr>
            <p:ph type="dt" sz="half" idx="10"/>
          </p:nvPr>
        </p:nvSpPr>
        <p:spPr/>
        <p:txBody>
          <a:bodyPr/>
          <a:lstStyle/>
          <a:p>
            <a:fld id="{52FEB720-4D28-4A09-B089-599AD63438B9}" type="datetime1">
              <a:rPr lang="en-US" smtClean="0"/>
              <a:t>3/4/2026</a:t>
            </a:fld>
            <a:endParaRPr lang="en-US"/>
          </a:p>
        </p:txBody>
      </p:sp>
      <p:sp>
        <p:nvSpPr>
          <p:cNvPr id="11" name="Footer Placeholder 10">
            <a:extLst>
              <a:ext uri="{FF2B5EF4-FFF2-40B4-BE49-F238E27FC236}">
                <a16:creationId xmlns:a16="http://schemas.microsoft.com/office/drawing/2014/main" id="{EF3D1E3C-C61A-88BD-0409-C4D33EA40C1B}"/>
              </a:ext>
            </a:extLst>
          </p:cNvPr>
          <p:cNvSpPr>
            <a:spLocks noGrp="1"/>
          </p:cNvSpPr>
          <p:nvPr>
            <p:ph type="ftr" sz="quarter" idx="11"/>
          </p:nvPr>
        </p:nvSpPr>
        <p:spPr/>
        <p:txBody>
          <a:bodyPr/>
          <a:lstStyle/>
          <a:p>
            <a:r>
              <a:rPr lang="en-US"/>
              <a:t>Chapter Title</a:t>
            </a:r>
          </a:p>
        </p:txBody>
      </p:sp>
      <p:sp>
        <p:nvSpPr>
          <p:cNvPr id="12" name="Slide Number Placeholder 11">
            <a:extLst>
              <a:ext uri="{FF2B5EF4-FFF2-40B4-BE49-F238E27FC236}">
                <a16:creationId xmlns:a16="http://schemas.microsoft.com/office/drawing/2014/main" id="{71E4C07D-D1E9-AE8A-A845-9CB8132E9CCD}"/>
              </a:ext>
            </a:extLst>
          </p:cNvPr>
          <p:cNvSpPr>
            <a:spLocks noGrp="1"/>
          </p:cNvSpPr>
          <p:nvPr>
            <p:ph type="sldNum" sz="quarter" idx="12"/>
          </p:nvPr>
        </p:nvSpPr>
        <p:spPr/>
        <p:txBody>
          <a:bodyPr/>
          <a:lstStyle/>
          <a:p>
            <a:fld id="{7153FD44-153A-4857-A351-3DDDEF183C87}" type="slidenum">
              <a:rPr lang="en-US" smtClean="0"/>
              <a:t>‹#›</a:t>
            </a:fld>
            <a:endParaRPr lang="en-US"/>
          </a:p>
        </p:txBody>
      </p:sp>
    </p:spTree>
    <p:extLst>
      <p:ext uri="{BB962C8B-B14F-4D97-AF65-F5344CB8AC3E}">
        <p14:creationId xmlns:p14="http://schemas.microsoft.com/office/powerpoint/2010/main" val="189501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1121346588"/>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d Slide -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505E-7B34-EC7C-6862-6B556F1D1136}"/>
              </a:ext>
            </a:extLst>
          </p:cNvPr>
          <p:cNvSpPr>
            <a:spLocks noGrp="1"/>
          </p:cNvSpPr>
          <p:nvPr>
            <p:ph type="title"/>
          </p:nvPr>
        </p:nvSpPr>
        <p:spPr>
          <a:xfrm>
            <a:off x="648000" y="2628000"/>
            <a:ext cx="5040000" cy="1260000"/>
          </a:xfrm>
        </p:spPr>
        <p:txBody>
          <a:bodyPr anchor="b"/>
          <a:lstStyle>
            <a:lvl1pPr>
              <a:defRPr sz="6000" baseline="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289D78C-2F59-55C8-E194-E3236ACC20CA}"/>
              </a:ext>
            </a:extLst>
          </p:cNvPr>
          <p:cNvSpPr>
            <a:spLocks noGrp="1"/>
          </p:cNvSpPr>
          <p:nvPr>
            <p:ph type="body" idx="1"/>
          </p:nvPr>
        </p:nvSpPr>
        <p:spPr>
          <a:xfrm>
            <a:off x="648000" y="4050000"/>
            <a:ext cx="5400000" cy="1080000"/>
          </a:xfrm>
        </p:spPr>
        <p:txBody>
          <a:bodyPr/>
          <a:lstStyle>
            <a:lvl1pPr marL="0" indent="0">
              <a:spcAft>
                <a:spcPts val="0"/>
              </a:spcAft>
              <a:buNone/>
              <a:defRPr sz="20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6" name="Group 5">
            <a:extLst>
              <a:ext uri="{FF2B5EF4-FFF2-40B4-BE49-F238E27FC236}">
                <a16:creationId xmlns:a16="http://schemas.microsoft.com/office/drawing/2014/main" id="{CBD009E8-D4D5-01BD-F916-5ECE3C6D55D6}"/>
              </a:ext>
            </a:extLst>
          </p:cNvPr>
          <p:cNvGrpSpPr/>
          <p:nvPr/>
        </p:nvGrpSpPr>
        <p:grpSpPr>
          <a:xfrm>
            <a:off x="612000" y="5508000"/>
            <a:ext cx="3096000" cy="1098000"/>
            <a:chOff x="612000" y="5508000"/>
            <a:chExt cx="3096000" cy="1098000"/>
          </a:xfrm>
        </p:grpSpPr>
        <p:pic>
          <p:nvPicPr>
            <p:cNvPr id="4" name="Picture 3">
              <a:extLst>
                <a:ext uri="{FF2B5EF4-FFF2-40B4-BE49-F238E27FC236}">
                  <a16:creationId xmlns:a16="http://schemas.microsoft.com/office/drawing/2014/main" id="{68D59D4B-BED7-0DCD-3CA8-DF5D3061B3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5508000"/>
              <a:ext cx="252507" cy="1080000"/>
            </a:xfrm>
            <a:prstGeom prst="rect">
              <a:avLst/>
            </a:prstGeom>
          </p:spPr>
        </p:pic>
        <p:sp>
          <p:nvSpPr>
            <p:cNvPr id="5" name="TextBox 4">
              <a:extLst>
                <a:ext uri="{FF2B5EF4-FFF2-40B4-BE49-F238E27FC236}">
                  <a16:creationId xmlns:a16="http://schemas.microsoft.com/office/drawing/2014/main" id="{82C78E2B-0105-BD94-82F6-ADB4EDBDBCA4}"/>
                </a:ext>
              </a:extLst>
            </p:cNvPr>
            <p:cNvSpPr txBox="1"/>
            <p:nvPr/>
          </p:nvSpPr>
          <p:spPr>
            <a:xfrm>
              <a:off x="1008000" y="5526000"/>
              <a:ext cx="2700000" cy="1080000"/>
            </a:xfrm>
            <a:prstGeom prst="rect">
              <a:avLst/>
            </a:prstGeom>
            <a:noFill/>
          </p:spPr>
          <p:txBody>
            <a:bodyPr wrap="square" lIns="0" tIns="0" rIns="0" bIns="0" rtlCol="0">
              <a:spAutoFit/>
            </a:bodyPr>
            <a:lstStyle/>
            <a:p>
              <a:r>
                <a:rPr lang="en-US" sz="1500" err="1">
                  <a:solidFill>
                    <a:schemeClr val="bg1"/>
                  </a:solidFill>
                </a:rPr>
                <a:t>ITGITMantwerp</a:t>
              </a:r>
              <a:endParaRPr lang="en-US" sz="1500">
                <a:solidFill>
                  <a:schemeClr val="bg1"/>
                </a:solidFill>
              </a:endParaRPr>
            </a:p>
            <a:p>
              <a:pPr>
                <a:lnSpc>
                  <a:spcPts val="2200"/>
                </a:lnSpc>
              </a:pPr>
              <a:r>
                <a:rPr lang="en-US" sz="1500">
                  <a:solidFill>
                    <a:schemeClr val="bg1"/>
                  </a:solidFill>
                </a:rPr>
                <a:t>@itmantwerp</a:t>
              </a:r>
            </a:p>
            <a:p>
              <a:pPr>
                <a:lnSpc>
                  <a:spcPts val="2100"/>
                </a:lnSpc>
              </a:pPr>
              <a:r>
                <a:rPr lang="en-US" sz="1500">
                  <a:solidFill>
                    <a:schemeClr val="bg1"/>
                  </a:solidFill>
                </a:rPr>
                <a:t>@institute-of-tropical-medicine</a:t>
              </a:r>
            </a:p>
            <a:p>
              <a:pPr>
                <a:lnSpc>
                  <a:spcPts val="2200"/>
                </a:lnSpc>
              </a:pPr>
              <a:r>
                <a:rPr lang="en-US" sz="1500">
                  <a:solidFill>
                    <a:schemeClr val="bg1"/>
                  </a:solidFill>
                </a:rPr>
                <a:t>@ITMantwerp @TropischITG</a:t>
              </a:r>
            </a:p>
          </p:txBody>
        </p:sp>
      </p:grpSp>
    </p:spTree>
    <p:extLst>
      <p:ext uri="{BB962C8B-B14F-4D97-AF65-F5344CB8AC3E}">
        <p14:creationId xmlns:p14="http://schemas.microsoft.com/office/powerpoint/2010/main" val="323554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nd Slide - Imag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6D5E08E-DB2D-8812-0C5D-972405F46703}"/>
              </a:ext>
            </a:extLst>
          </p:cNvPr>
          <p:cNvSpPr>
            <a:spLocks noGrp="1"/>
          </p:cNvSpPr>
          <p:nvPr>
            <p:ph type="pic" sz="quarter" idx="10"/>
          </p:nvPr>
        </p:nvSpPr>
        <p:spPr>
          <a:xfrm>
            <a:off x="3060000" y="0"/>
            <a:ext cx="9133200" cy="6858000"/>
          </a:xfrm>
          <a:custGeom>
            <a:avLst/>
            <a:gdLst>
              <a:gd name="connsiteX0" fmla="*/ 0 w 9133200"/>
              <a:gd name="connsiteY0" fmla="*/ 0 h 6858000"/>
              <a:gd name="connsiteX1" fmla="*/ 9133200 w 9133200"/>
              <a:gd name="connsiteY1" fmla="*/ 0 h 6858000"/>
              <a:gd name="connsiteX2" fmla="*/ 9133200 w 9133200"/>
              <a:gd name="connsiteY2" fmla="*/ 6858000 h 6858000"/>
              <a:gd name="connsiteX3" fmla="*/ 0 w 9133200"/>
              <a:gd name="connsiteY3" fmla="*/ 6858000 h 6858000"/>
              <a:gd name="connsiteX4" fmla="*/ 0 w 9133200"/>
              <a:gd name="connsiteY4" fmla="*/ 6210000 h 6858000"/>
              <a:gd name="connsiteX5" fmla="*/ 3042000 w 9133200"/>
              <a:gd name="connsiteY5" fmla="*/ 6210000 h 6858000"/>
              <a:gd name="connsiteX6" fmla="*/ 3042000 w 9133200"/>
              <a:gd name="connsiteY6" fmla="*/ 792000 h 6858000"/>
              <a:gd name="connsiteX7" fmla="*/ 0 w 9133200"/>
              <a:gd name="connsiteY7" fmla="*/ 792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3200" h="6858000">
                <a:moveTo>
                  <a:pt x="0" y="0"/>
                </a:moveTo>
                <a:lnTo>
                  <a:pt x="9133200" y="0"/>
                </a:lnTo>
                <a:lnTo>
                  <a:pt x="9133200" y="6858000"/>
                </a:lnTo>
                <a:lnTo>
                  <a:pt x="0" y="6858000"/>
                </a:lnTo>
                <a:lnTo>
                  <a:pt x="0" y="6210000"/>
                </a:lnTo>
                <a:lnTo>
                  <a:pt x="3042000" y="6210000"/>
                </a:lnTo>
                <a:lnTo>
                  <a:pt x="3042000" y="792000"/>
                </a:lnTo>
                <a:lnTo>
                  <a:pt x="0" y="792000"/>
                </a:lnTo>
                <a:close/>
              </a:path>
            </a:pathLst>
          </a:custGeom>
        </p:spPr>
        <p:txBody>
          <a:bodyPr wrap="square">
            <a:noAutofit/>
          </a:bodyPr>
          <a:lstStyle/>
          <a:p>
            <a:r>
              <a:rPr lang="en-US"/>
              <a:t>Click icon to add picture</a:t>
            </a:r>
          </a:p>
        </p:txBody>
      </p:sp>
      <p:sp>
        <p:nvSpPr>
          <p:cNvPr id="11" name="Rectangle 10">
            <a:extLst>
              <a:ext uri="{FF2B5EF4-FFF2-40B4-BE49-F238E27FC236}">
                <a16:creationId xmlns:a16="http://schemas.microsoft.com/office/drawing/2014/main" id="{33769357-2887-AB98-2B43-5EAEBE3854EB}"/>
              </a:ext>
            </a:extLst>
          </p:cNvPr>
          <p:cNvSpPr/>
          <p:nvPr/>
        </p:nvSpPr>
        <p:spPr>
          <a:xfrm>
            <a:off x="0" y="792000"/>
            <a:ext cx="6120000" cy="541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2C865F-CA75-1080-B10B-F6ECA7C7A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004" y="1044000"/>
            <a:ext cx="2252029" cy="846000"/>
          </a:xfrm>
          <a:prstGeom prst="rect">
            <a:avLst/>
          </a:prstGeom>
        </p:spPr>
      </p:pic>
      <p:grpSp>
        <p:nvGrpSpPr>
          <p:cNvPr id="9" name="Group 8">
            <a:extLst>
              <a:ext uri="{FF2B5EF4-FFF2-40B4-BE49-F238E27FC236}">
                <a16:creationId xmlns:a16="http://schemas.microsoft.com/office/drawing/2014/main" id="{F66954E1-C744-0B47-B16E-2E1E5C4204CF}"/>
              </a:ext>
            </a:extLst>
          </p:cNvPr>
          <p:cNvGrpSpPr/>
          <p:nvPr/>
        </p:nvGrpSpPr>
        <p:grpSpPr>
          <a:xfrm>
            <a:off x="612000" y="4806000"/>
            <a:ext cx="3096000" cy="1098000"/>
            <a:chOff x="612000" y="4806000"/>
            <a:chExt cx="3096000" cy="1098000"/>
          </a:xfrm>
        </p:grpSpPr>
        <p:pic>
          <p:nvPicPr>
            <p:cNvPr id="5" name="Picture 4">
              <a:extLst>
                <a:ext uri="{FF2B5EF4-FFF2-40B4-BE49-F238E27FC236}">
                  <a16:creationId xmlns:a16="http://schemas.microsoft.com/office/drawing/2014/main" id="{609A147D-A566-0070-11F9-2E03B0F54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4806000"/>
              <a:ext cx="252507" cy="1080000"/>
            </a:xfrm>
            <a:prstGeom prst="rect">
              <a:avLst/>
            </a:prstGeom>
          </p:spPr>
        </p:pic>
        <p:sp>
          <p:nvSpPr>
            <p:cNvPr id="7" name="TextBox 6">
              <a:extLst>
                <a:ext uri="{FF2B5EF4-FFF2-40B4-BE49-F238E27FC236}">
                  <a16:creationId xmlns:a16="http://schemas.microsoft.com/office/drawing/2014/main" id="{75DA3C5A-7DCE-722D-A1AA-288AA71696F1}"/>
                </a:ext>
              </a:extLst>
            </p:cNvPr>
            <p:cNvSpPr txBox="1"/>
            <p:nvPr/>
          </p:nvSpPr>
          <p:spPr>
            <a:xfrm>
              <a:off x="1008000" y="4824000"/>
              <a:ext cx="2700000" cy="1080000"/>
            </a:xfrm>
            <a:prstGeom prst="rect">
              <a:avLst/>
            </a:prstGeom>
            <a:noFill/>
          </p:spPr>
          <p:txBody>
            <a:bodyPr wrap="square" lIns="0" tIns="0" rIns="0" bIns="0" rtlCol="0">
              <a:spAutoFit/>
            </a:bodyPr>
            <a:lstStyle/>
            <a:p>
              <a:r>
                <a:rPr lang="en-US" sz="1500" err="1">
                  <a:solidFill>
                    <a:schemeClr val="bg1"/>
                  </a:solidFill>
                </a:rPr>
                <a:t>ITGITMantwerp</a:t>
              </a:r>
              <a:endParaRPr lang="en-US" sz="1500">
                <a:solidFill>
                  <a:schemeClr val="bg1"/>
                </a:solidFill>
              </a:endParaRPr>
            </a:p>
            <a:p>
              <a:pPr>
                <a:lnSpc>
                  <a:spcPts val="2200"/>
                </a:lnSpc>
              </a:pPr>
              <a:r>
                <a:rPr lang="en-US" sz="1500">
                  <a:solidFill>
                    <a:schemeClr val="bg1"/>
                  </a:solidFill>
                </a:rPr>
                <a:t>@itmantwerp</a:t>
              </a:r>
            </a:p>
            <a:p>
              <a:pPr>
                <a:lnSpc>
                  <a:spcPts val="2100"/>
                </a:lnSpc>
              </a:pPr>
              <a:r>
                <a:rPr lang="en-US" sz="1500">
                  <a:solidFill>
                    <a:schemeClr val="bg1"/>
                  </a:solidFill>
                </a:rPr>
                <a:t>@institute-of-tropical-medicine</a:t>
              </a:r>
            </a:p>
            <a:p>
              <a:pPr>
                <a:lnSpc>
                  <a:spcPts val="2200"/>
                </a:lnSpc>
              </a:pPr>
              <a:r>
                <a:rPr lang="en-US" sz="1500">
                  <a:solidFill>
                    <a:schemeClr val="bg1"/>
                  </a:solidFill>
                </a:rPr>
                <a:t>@ITMantwerp @TropischITG</a:t>
              </a:r>
            </a:p>
          </p:txBody>
        </p:sp>
      </p:grpSp>
      <p:sp>
        <p:nvSpPr>
          <p:cNvPr id="2" name="Title 1">
            <a:extLst>
              <a:ext uri="{FF2B5EF4-FFF2-40B4-BE49-F238E27FC236}">
                <a16:creationId xmlns:a16="http://schemas.microsoft.com/office/drawing/2014/main" id="{F0500319-A578-334F-5791-38D304F07F14}"/>
              </a:ext>
            </a:extLst>
          </p:cNvPr>
          <p:cNvSpPr>
            <a:spLocks noGrp="1"/>
          </p:cNvSpPr>
          <p:nvPr>
            <p:ph type="ctrTitle"/>
          </p:nvPr>
        </p:nvSpPr>
        <p:spPr>
          <a:xfrm>
            <a:off x="648000" y="1980000"/>
            <a:ext cx="3744000" cy="1512000"/>
          </a:xfrm>
        </p:spPr>
        <p:txBody>
          <a:bodyPr anchor="b" anchorCtr="0">
            <a:noAutofit/>
          </a:bodyPr>
          <a:lstStyle>
            <a:lvl1pPr algn="l">
              <a:lnSpc>
                <a:spcPct val="90000"/>
              </a:lnSpc>
              <a:defRPr sz="60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186BB62-B6EF-D0CB-3F9F-723537A1893C}"/>
              </a:ext>
            </a:extLst>
          </p:cNvPr>
          <p:cNvSpPr>
            <a:spLocks noGrp="1"/>
          </p:cNvSpPr>
          <p:nvPr>
            <p:ph type="subTitle" idx="1"/>
          </p:nvPr>
        </p:nvSpPr>
        <p:spPr>
          <a:xfrm>
            <a:off x="648000" y="3618000"/>
            <a:ext cx="5148000" cy="936000"/>
          </a:xfrm>
        </p:spPr>
        <p:txBody>
          <a:bodyPr>
            <a:normAutofit/>
          </a:bodyPr>
          <a:lstStyle>
            <a:lvl1pPr marL="0" indent="0" algn="l">
              <a:lnSpc>
                <a:spcPct val="100000"/>
              </a:lnSpc>
              <a:spcAft>
                <a:spcPts val="0"/>
              </a:spcAft>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26220389"/>
      </p:ext>
    </p:extLst>
  </p:cSld>
  <p:clrMapOvr>
    <a:masterClrMapping/>
  </p:clrMapOvr>
  <p:extLst>
    <p:ext uri="{DCECCB84-F9BA-43D5-87BE-67443E8EF086}">
      <p15:sldGuideLst xmlns:p15="http://schemas.microsoft.com/office/powerpoint/2012/main">
        <p15:guide id="1" orient="horz" pos="218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White slide with 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49"/>
            <a:ext cx="2743200" cy="365125"/>
          </a:xfrm>
          <a:prstGeom prst="rect">
            <a:avLst/>
          </a:prstGeom>
        </p:spPr>
        <p:txBody>
          <a:bodyPr/>
          <a:lstStyle/>
          <a:p>
            <a:fld id="{23A3C602-12A6-7A45-B8C2-50D042BFE614}" type="datetimeFigureOut">
              <a:rPr lang="en-US" smtClean="0"/>
              <a:t>3/4/2026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4857536-02BA-C14C-ADA9-7F25CBD227EC}" type="slidenum">
              <a:rPr lang="en-US" smtClean="0"/>
              <a:t>‹#›</a:t>
            </a:fld>
            <a:endParaRPr lang="en-US"/>
          </a:p>
        </p:txBody>
      </p:sp>
    </p:spTree>
    <p:extLst>
      <p:ext uri="{BB962C8B-B14F-4D97-AF65-F5344CB8AC3E}">
        <p14:creationId xmlns:p14="http://schemas.microsoft.com/office/powerpoint/2010/main" val="3049536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508105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130398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165382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498536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072360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3826918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09BCC0AE-6DC0-4D8D-B1FB-2A075A8BF08F}" type="datetimeFigureOut">
              <a:rPr lang="en-GB" smtClean="0"/>
              <a:pPr/>
              <a:t>04/03/2026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354526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277403974"/>
      </p:ext>
    </p:extLst>
  </p:cSld>
  <p:clrMapOvr>
    <a:masterClrMapping/>
  </p:clrMapOvr>
  <p:hf sldNum="0" hdr="0"/>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136998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1802683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8FB7-FA9B-C689-D522-676DA0612B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B34B84A-1437-0329-1B13-8B5827225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EC53475-9D92-50A3-C5D0-98B991C13897}"/>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5" name="Footer Placeholder 4">
            <a:extLst>
              <a:ext uri="{FF2B5EF4-FFF2-40B4-BE49-F238E27FC236}">
                <a16:creationId xmlns:a16="http://schemas.microsoft.com/office/drawing/2014/main" id="{6E3A7F33-145A-7B6D-0E94-5040F37C9B5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C40092-5EEA-62D2-8AAF-849F4850EF64}"/>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4011317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BBAA-FF62-C49F-B934-C276BFAA848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47E4B0E-7A47-D28D-026C-4109E2E50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3395B41-A0AE-D865-BAD2-C3C907451A44}"/>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5" name="Footer Placeholder 4">
            <a:extLst>
              <a:ext uri="{FF2B5EF4-FFF2-40B4-BE49-F238E27FC236}">
                <a16:creationId xmlns:a16="http://schemas.microsoft.com/office/drawing/2014/main" id="{ED12579B-069C-C7C9-EC6F-951DFFBF30E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791CFD-B8DE-7D84-8589-9CE508F32794}"/>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170096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0114-490F-E466-AF9B-B1635D493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19BB843-A17C-1CED-AE92-E9F4A9F903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076D8A-D990-28DD-9156-EC3368423286}"/>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5" name="Footer Placeholder 4">
            <a:extLst>
              <a:ext uri="{FF2B5EF4-FFF2-40B4-BE49-F238E27FC236}">
                <a16:creationId xmlns:a16="http://schemas.microsoft.com/office/drawing/2014/main" id="{5DAAF2A4-6615-05EC-9725-038F430D636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B712D2-EB7E-ECB5-BC67-C5D984018C56}"/>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3707337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449F-0E17-C152-F262-4041F8DFF9C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F8CA4B7-80AC-7F57-11CB-0AA8DA2B8C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0855069-F65A-66DC-765B-319AF7D5F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31B15F6-5F44-8FF5-2EEE-4BE92343A643}"/>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6" name="Footer Placeholder 5">
            <a:extLst>
              <a:ext uri="{FF2B5EF4-FFF2-40B4-BE49-F238E27FC236}">
                <a16:creationId xmlns:a16="http://schemas.microsoft.com/office/drawing/2014/main" id="{1BA17E6A-8285-CD26-C1BB-D81BB9FA403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C2F9286-8072-9DC4-4D9E-56EEF9DB6FBF}"/>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3537606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493B-62B8-7935-A94C-3D153719B0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45C15AC-CAC8-4CC6-9F54-ACD14DE815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7BFF9-134B-1D1C-4C79-928FD7CFA3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9A23342-6868-8F75-1121-3A5DDB880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49B01-20B2-986E-DAE8-999DCE247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E49FAE3-76B4-51B7-CDB8-48A5E698A586}"/>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8" name="Footer Placeholder 7">
            <a:extLst>
              <a:ext uri="{FF2B5EF4-FFF2-40B4-BE49-F238E27FC236}">
                <a16:creationId xmlns:a16="http://schemas.microsoft.com/office/drawing/2014/main" id="{5F5212A2-C7B0-C920-265E-E8DEC8D2A2E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9BB1703-F9C4-55A7-1C21-0042EAA396DA}"/>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3698997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B092-01FC-51C3-BC29-B0384BAF34A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47B67DB-68B5-5ADA-C526-ACB7274166BA}"/>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4" name="Footer Placeholder 3">
            <a:extLst>
              <a:ext uri="{FF2B5EF4-FFF2-40B4-BE49-F238E27FC236}">
                <a16:creationId xmlns:a16="http://schemas.microsoft.com/office/drawing/2014/main" id="{BF4C5AEC-99E9-D7BA-0F82-A75E45176C3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A62E745-0D9B-8E99-8B1D-8960764C279C}"/>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11746456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1A047-60B4-0531-E3C0-A7AB3CB49F19}"/>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3" name="Footer Placeholder 2">
            <a:extLst>
              <a:ext uri="{FF2B5EF4-FFF2-40B4-BE49-F238E27FC236}">
                <a16:creationId xmlns:a16="http://schemas.microsoft.com/office/drawing/2014/main" id="{855F061A-80B1-25FC-DCD3-57AAEC9B0A9B}"/>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D40FC1C-82AE-6E31-55F1-A5E160E26141}"/>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26148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BBB2-F85A-0275-DF46-DB457DB9C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E55340F-0A31-B953-1363-5441B08F4F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8381E29-2880-16FB-A7B6-9E0E2B411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E9F31-BE47-6952-C9E0-FA316686D773}"/>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6" name="Footer Placeholder 5">
            <a:extLst>
              <a:ext uri="{FF2B5EF4-FFF2-40B4-BE49-F238E27FC236}">
                <a16:creationId xmlns:a16="http://schemas.microsoft.com/office/drawing/2014/main" id="{617DF11D-EA41-47D8-A563-47C34479537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47F0FDB-3871-AEAD-B5D4-783035F83DB0}"/>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173722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973811022"/>
      </p:ext>
    </p:extLst>
  </p:cSld>
  <p:clrMapOvr>
    <a:masterClrMapping/>
  </p:clrMapOvr>
  <p:hf sldNum="0" hdr="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3EBB-D112-F3EE-7FEB-50105EBE2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D09E8A8-E822-9047-8950-EBB6CEC71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E10B0A3-259C-4F73-8537-35D67D472A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D897E3-53AE-8372-E82A-83A026C865BF}"/>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6" name="Footer Placeholder 5">
            <a:extLst>
              <a:ext uri="{FF2B5EF4-FFF2-40B4-BE49-F238E27FC236}">
                <a16:creationId xmlns:a16="http://schemas.microsoft.com/office/drawing/2014/main" id="{7F0BA2E2-1D9F-C42C-A493-D5F6B226DFF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A3B23B-3043-DD47-BC7A-57011A8E2918}"/>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498977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DE7C-D263-6B4A-3094-648F043F686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FEF0F5E-FE63-A85A-E2C7-3000411781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301EE3C-B43C-A120-0383-6EAEB8603289}"/>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5" name="Footer Placeholder 4">
            <a:extLst>
              <a:ext uri="{FF2B5EF4-FFF2-40B4-BE49-F238E27FC236}">
                <a16:creationId xmlns:a16="http://schemas.microsoft.com/office/drawing/2014/main" id="{A4ACAE17-805B-D1C3-3525-A9C2C258DBB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BEF0F26-5495-4C3A-F460-52F722BC4686}"/>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3426336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90E05-B027-6023-6B1F-FD6FFAEDC3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8146216-00BC-9EBD-0579-676FC5903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EA4B7B7-D6D9-5874-EEE8-2002F7A6D0F2}"/>
              </a:ext>
            </a:extLst>
          </p:cNvPr>
          <p:cNvSpPr>
            <a:spLocks noGrp="1"/>
          </p:cNvSpPr>
          <p:nvPr>
            <p:ph type="dt" sz="half" idx="10"/>
          </p:nvPr>
        </p:nvSpPr>
        <p:spPr/>
        <p:txBody>
          <a:bodyPr/>
          <a:lstStyle/>
          <a:p>
            <a:fld id="{61C03EAA-D764-40D3-B102-2E70AB067967}" type="datetimeFigureOut">
              <a:rPr lang="en-CA" smtClean="0"/>
              <a:t>2026-03-04</a:t>
            </a:fld>
            <a:endParaRPr lang="en-CA"/>
          </a:p>
        </p:txBody>
      </p:sp>
      <p:sp>
        <p:nvSpPr>
          <p:cNvPr id="5" name="Footer Placeholder 4">
            <a:extLst>
              <a:ext uri="{FF2B5EF4-FFF2-40B4-BE49-F238E27FC236}">
                <a16:creationId xmlns:a16="http://schemas.microsoft.com/office/drawing/2014/main" id="{B4733AC9-6B49-FE98-DF8B-4A226B3802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9E5D31C-D1BF-82E6-EA0C-6911E47AEDD2}"/>
              </a:ext>
            </a:extLst>
          </p:cNvPr>
          <p:cNvSpPr>
            <a:spLocks noGrp="1"/>
          </p:cNvSpPr>
          <p:nvPr>
            <p:ph type="sldNum" sz="quarter" idx="12"/>
          </p:nvPr>
        </p:nvSpPr>
        <p:spPr/>
        <p:txBody>
          <a:bodyPr/>
          <a:lstStyle/>
          <a:p>
            <a:fld id="{55C4928A-B889-4CE4-9F0F-96D5C1F986D1}" type="slidenum">
              <a:rPr lang="en-CA" smtClean="0"/>
              <a:t>‹#›</a:t>
            </a:fld>
            <a:endParaRPr lang="en-CA"/>
          </a:p>
        </p:txBody>
      </p:sp>
    </p:spTree>
    <p:extLst>
      <p:ext uri="{BB962C8B-B14F-4D97-AF65-F5344CB8AC3E}">
        <p14:creationId xmlns:p14="http://schemas.microsoft.com/office/powerpoint/2010/main" val="386016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873831636"/>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14967182"/>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93017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2453615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9.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err="1"/>
              <a:t>Mastertitelformat</a:t>
            </a:r>
            <a:r>
              <a:rPr lang="en-GB" noProof="0"/>
              <a:t> </a:t>
            </a:r>
            <a:r>
              <a:rPr lang="en-GB" noProof="0" err="1"/>
              <a:t>bearbeiten</a:t>
            </a:r>
            <a:endParaRPr lang="en-GB" noProof="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a:p>
            <a:pPr lvl="2"/>
            <a:r>
              <a:rPr lang="en-GB" noProof="0" err="1"/>
              <a:t>Dritte</a:t>
            </a:r>
            <a:r>
              <a:rPr lang="en-GB" noProof="0"/>
              <a:t> Ebene</a:t>
            </a:r>
          </a:p>
          <a:p>
            <a:pPr lvl="3"/>
            <a:r>
              <a:rPr lang="en-GB" noProof="0" err="1"/>
              <a:t>Vierte</a:t>
            </a:r>
            <a:r>
              <a:rPr lang="en-GB" noProof="0"/>
              <a:t> Ebene</a:t>
            </a:r>
          </a:p>
          <a:p>
            <a:pPr lvl="4"/>
            <a:r>
              <a:rPr lang="en-GB" noProof="0" err="1"/>
              <a:t>Fünfte</a:t>
            </a:r>
            <a:r>
              <a:rPr lang="en-GB" noProof="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noProof="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42171325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userDrawn="1">
          <p15:clr>
            <a:srgbClr val="F26B43"/>
          </p15:clr>
        </p15:guide>
        <p15:guide id="7" pos="279" userDrawn="1">
          <p15:clr>
            <a:srgbClr val="F26B43"/>
          </p15:clr>
        </p15:guide>
        <p15:guide id="8" pos="7469" userDrawn="1">
          <p15:clr>
            <a:srgbClr val="F26B43"/>
          </p15:clr>
        </p15:guide>
        <p15:guide id="9" pos="4180" userDrawn="1">
          <p15:clr>
            <a:srgbClr val="F26B43"/>
          </p15:clr>
        </p15:guide>
        <p15:guide id="10"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EBC5D-99BF-A377-356E-369CCAF0F9DC}"/>
              </a:ext>
            </a:extLst>
          </p:cNvPr>
          <p:cNvSpPr>
            <a:spLocks noGrp="1"/>
          </p:cNvSpPr>
          <p:nvPr>
            <p:ph type="title"/>
          </p:nvPr>
        </p:nvSpPr>
        <p:spPr>
          <a:xfrm>
            <a:off x="792000" y="738000"/>
            <a:ext cx="10620000" cy="864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1904133-EDFD-6A53-4E87-C83467392CE6}"/>
              </a:ext>
            </a:extLst>
          </p:cNvPr>
          <p:cNvSpPr>
            <a:spLocks noGrp="1"/>
          </p:cNvSpPr>
          <p:nvPr>
            <p:ph type="body" idx="1"/>
          </p:nvPr>
        </p:nvSpPr>
        <p:spPr>
          <a:xfrm>
            <a:off x="792000" y="1836000"/>
            <a:ext cx="10620000" cy="4104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75FE0-A468-5DC6-C176-307FA581D1FB}"/>
              </a:ext>
            </a:extLst>
          </p:cNvPr>
          <p:cNvSpPr>
            <a:spLocks noGrp="1"/>
          </p:cNvSpPr>
          <p:nvPr>
            <p:ph type="dt" sz="half" idx="2"/>
          </p:nvPr>
        </p:nvSpPr>
        <p:spPr>
          <a:xfrm>
            <a:off x="792000" y="6354000"/>
            <a:ext cx="1800000" cy="288000"/>
          </a:xfrm>
          <a:prstGeom prst="rect">
            <a:avLst/>
          </a:prstGeom>
        </p:spPr>
        <p:txBody>
          <a:bodyPr vert="horz" lIns="0" tIns="0" rIns="0" bIns="0" rtlCol="0" anchor="t" anchorCtr="0"/>
          <a:lstStyle>
            <a:lvl1pPr algn="l">
              <a:defRPr sz="1900" baseline="0">
                <a:solidFill>
                  <a:schemeClr val="bg1"/>
                </a:solidFill>
                <a:latin typeface="Calibri" panose="020F0502020204030204" pitchFamily="34" charset="0"/>
              </a:defRPr>
            </a:lvl1pPr>
          </a:lstStyle>
          <a:p>
            <a:fld id="{1DEA1741-789C-4043-95DB-28D5E64E7406}" type="datetime1">
              <a:rPr lang="en-US" smtClean="0"/>
              <a:t>3/4/2026</a:t>
            </a:fld>
            <a:endParaRPr lang="en-US"/>
          </a:p>
        </p:txBody>
      </p:sp>
      <p:sp>
        <p:nvSpPr>
          <p:cNvPr id="5" name="Footer Placeholder 4">
            <a:extLst>
              <a:ext uri="{FF2B5EF4-FFF2-40B4-BE49-F238E27FC236}">
                <a16:creationId xmlns:a16="http://schemas.microsoft.com/office/drawing/2014/main" id="{52D1AFC8-4C00-7962-87EA-34F437D2B02F}"/>
              </a:ext>
            </a:extLst>
          </p:cNvPr>
          <p:cNvSpPr>
            <a:spLocks noGrp="1"/>
          </p:cNvSpPr>
          <p:nvPr>
            <p:ph type="ftr" sz="quarter" idx="3"/>
          </p:nvPr>
        </p:nvSpPr>
        <p:spPr>
          <a:xfrm>
            <a:off x="3348000" y="6354000"/>
            <a:ext cx="7920000" cy="288000"/>
          </a:xfrm>
          <a:prstGeom prst="rect">
            <a:avLst/>
          </a:prstGeom>
        </p:spPr>
        <p:txBody>
          <a:bodyPr vert="horz" lIns="0" tIns="0" rIns="0" bIns="0" rtlCol="0" anchor="t" anchorCtr="0"/>
          <a:lstStyle>
            <a:lvl1pPr algn="r">
              <a:defRPr sz="1900" baseline="0">
                <a:solidFill>
                  <a:schemeClr val="bg1"/>
                </a:solidFill>
                <a:latin typeface="Calibri" panose="020F0502020204030204" pitchFamily="34" charset="0"/>
              </a:defRPr>
            </a:lvl1pPr>
          </a:lstStyle>
          <a:p>
            <a:r>
              <a:rPr lang="en-US"/>
              <a:t>Chapter Title</a:t>
            </a:r>
          </a:p>
        </p:txBody>
      </p:sp>
      <p:sp>
        <p:nvSpPr>
          <p:cNvPr id="6" name="Slide Number Placeholder 5">
            <a:extLst>
              <a:ext uri="{FF2B5EF4-FFF2-40B4-BE49-F238E27FC236}">
                <a16:creationId xmlns:a16="http://schemas.microsoft.com/office/drawing/2014/main" id="{5EB81619-A150-51B3-0D51-2FD34B641B73}"/>
              </a:ext>
            </a:extLst>
          </p:cNvPr>
          <p:cNvSpPr>
            <a:spLocks noGrp="1"/>
          </p:cNvSpPr>
          <p:nvPr>
            <p:ph type="sldNum" sz="quarter" idx="4"/>
          </p:nvPr>
        </p:nvSpPr>
        <p:spPr>
          <a:xfrm>
            <a:off x="11358000" y="6354000"/>
            <a:ext cx="792000" cy="288000"/>
          </a:xfrm>
          <a:prstGeom prst="rect">
            <a:avLst/>
          </a:prstGeom>
        </p:spPr>
        <p:txBody>
          <a:bodyPr vert="horz" lIns="0" tIns="0" rIns="0" bIns="0" rtlCol="0" anchor="t" anchorCtr="0"/>
          <a:lstStyle>
            <a:lvl1pPr marL="144000" indent="-144000" algn="l">
              <a:buClr>
                <a:schemeClr val="bg1"/>
              </a:buClr>
              <a:buFont typeface="Calibri" panose="020F0502020204030204" pitchFamily="34" charset="0"/>
              <a:buChar char="│"/>
              <a:defRPr sz="1900" baseline="0">
                <a:solidFill>
                  <a:schemeClr val="bg1"/>
                </a:solidFill>
                <a:latin typeface="Calibri" panose="020F0502020204030204" pitchFamily="34" charset="0"/>
              </a:defRPr>
            </a:lvl1pPr>
          </a:lstStyle>
          <a:p>
            <a:fld id="{7153FD44-153A-4857-A351-3DDDEF183C87}" type="slidenum">
              <a:rPr lang="en-US" smtClean="0"/>
              <a:t>‹#›</a:t>
            </a:fld>
            <a:endParaRPr lang="en-US"/>
          </a:p>
        </p:txBody>
      </p:sp>
    </p:spTree>
    <p:extLst>
      <p:ext uri="{BB962C8B-B14F-4D97-AF65-F5344CB8AC3E}">
        <p14:creationId xmlns:p14="http://schemas.microsoft.com/office/powerpoint/2010/main" val="26677355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l" defTabSz="914400" rtl="0" eaLnBrk="1" latinLnBrk="0" hangingPunct="1">
        <a:lnSpc>
          <a:spcPct val="90000"/>
        </a:lnSpc>
        <a:spcBef>
          <a:spcPct val="0"/>
        </a:spcBef>
        <a:buNone/>
        <a:defRPr sz="3200" b="1" i="0" kern="1200" baseline="0">
          <a:solidFill>
            <a:schemeClr val="tx2"/>
          </a:solidFill>
          <a:latin typeface="+mj-lt"/>
          <a:ea typeface="+mj-ea"/>
          <a:cs typeface="+mj-cs"/>
        </a:defRPr>
      </a:lvl1pPr>
    </p:titleStyle>
    <p:bodyStyle>
      <a:lvl1pPr marL="25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500" kern="1200" baseline="0">
          <a:solidFill>
            <a:schemeClr val="tx1"/>
          </a:solidFill>
          <a:latin typeface="+mn-lt"/>
          <a:ea typeface="+mn-ea"/>
          <a:cs typeface="+mn-cs"/>
        </a:defRPr>
      </a:lvl1pPr>
      <a:lvl2pPr marL="52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300" kern="1200" baseline="0">
          <a:solidFill>
            <a:schemeClr val="tx1"/>
          </a:solidFill>
          <a:latin typeface="+mn-lt"/>
          <a:ea typeface="+mn-ea"/>
          <a:cs typeface="+mn-cs"/>
        </a:defRPr>
      </a:lvl2pPr>
      <a:lvl3pPr marL="79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100" kern="1200" baseline="0">
          <a:solidFill>
            <a:schemeClr val="tx1"/>
          </a:solidFill>
          <a:latin typeface="+mn-lt"/>
          <a:ea typeface="+mn-ea"/>
          <a:cs typeface="+mn-cs"/>
        </a:defRPr>
      </a:lvl3pPr>
      <a:lvl4pPr marL="1062000" indent="-252000" algn="l" defTabSz="914400" rtl="0" eaLnBrk="1" latinLnBrk="0" hangingPunct="1">
        <a:lnSpc>
          <a:spcPct val="90000"/>
        </a:lnSpc>
        <a:spcBef>
          <a:spcPts val="0"/>
        </a:spcBef>
        <a:spcAft>
          <a:spcPts val="600"/>
        </a:spcAft>
        <a:buSzPct val="90000"/>
        <a:buFont typeface="Calibri" panose="020F0502020204030204" pitchFamily="34" charset="0"/>
        <a:buChar char="−"/>
        <a:defRPr sz="1900" kern="1200" baseline="0">
          <a:solidFill>
            <a:schemeClr val="tx1"/>
          </a:solidFill>
          <a:latin typeface="+mn-lt"/>
          <a:ea typeface="+mn-ea"/>
          <a:cs typeface="+mn-cs"/>
        </a:defRPr>
      </a:lvl4pPr>
      <a:lvl5pPr marL="1332000" indent="-25200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Char char="−"/>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E4AE9-3DC3-7F7E-3BC1-EC8D9E6CD88A}"/>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816196" y="5767473"/>
            <a:ext cx="2976204" cy="875685"/>
          </a:xfrm>
          <a:prstGeom prst="rect">
            <a:avLst/>
          </a:prstGeom>
        </p:spPr>
      </p:pic>
    </p:spTree>
    <p:extLst>
      <p:ext uri="{BB962C8B-B14F-4D97-AF65-F5344CB8AC3E}">
        <p14:creationId xmlns:p14="http://schemas.microsoft.com/office/powerpoint/2010/main" val="20070566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2266C-F832-C379-53E0-1877DDDD91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AA0CE9B-E7F4-A291-1CFE-BDB23D2510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36D23A1-9055-1AA0-646A-B90CD6AD09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C03EAA-D764-40D3-B102-2E70AB067967}" type="datetimeFigureOut">
              <a:rPr lang="en-CA" smtClean="0"/>
              <a:t>2026-03-04</a:t>
            </a:fld>
            <a:endParaRPr lang="en-CA"/>
          </a:p>
        </p:txBody>
      </p:sp>
      <p:sp>
        <p:nvSpPr>
          <p:cNvPr id="5" name="Footer Placeholder 4">
            <a:extLst>
              <a:ext uri="{FF2B5EF4-FFF2-40B4-BE49-F238E27FC236}">
                <a16:creationId xmlns:a16="http://schemas.microsoft.com/office/drawing/2014/main" id="{A991F6A9-BBDA-53FF-0138-1D09ED5DB8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C9C0616B-7BC8-856C-C4BD-322FF11D23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C4928A-B889-4CE4-9F0F-96D5C1F986D1}" type="slidenum">
              <a:rPr lang="en-CA" smtClean="0"/>
              <a:t>‹#›</a:t>
            </a:fld>
            <a:endParaRPr lang="en-CA"/>
          </a:p>
        </p:txBody>
      </p:sp>
    </p:spTree>
    <p:extLst>
      <p:ext uri="{BB962C8B-B14F-4D97-AF65-F5344CB8AC3E}">
        <p14:creationId xmlns:p14="http://schemas.microsoft.com/office/powerpoint/2010/main" val="378741744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42.tiff"/><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56.tiff"/><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hyperlink" Target="mailto:aguta@uwindsor.ca" TargetMode="Externa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hyperlink" Target="https://www.canada.ca/en/public-health/services/publications/diseases-conditions/hiv-canada-surveillance-report-december-31-2023.html" TargetMode="External"/><Relationship Id="rId2" Type="http://schemas.openxmlformats.org/officeDocument/2006/relationships/hyperlink" Target="https://www.canada.ca/en/public-health/services/publications/diseases-conditions/canada-progress-towards-ending-hiv-epidemic.html?utm_source=chatgpt.com" TargetMode="External"/><Relationship Id="rId1" Type="http://schemas.openxmlformats.org/officeDocument/2006/relationships/slideLayout" Target="../slideLayouts/slideLayout33.xml"/><Relationship Id="rId4" Type="http://schemas.openxmlformats.org/officeDocument/2006/relationships/hyperlink" Target="https://health-infobase.canada.ca/substance-related-harms/opioids-stimulant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6987E5-8586-BDEE-0AC4-B1135510F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519" y="1369638"/>
            <a:ext cx="9754961" cy="4877481"/>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83FD-8690-34F1-4D33-4B76B36F8794}"/>
              </a:ext>
            </a:extLst>
          </p:cNvPr>
          <p:cNvSpPr>
            <a:spLocks noGrp="1"/>
          </p:cNvSpPr>
          <p:nvPr>
            <p:ph type="title"/>
          </p:nvPr>
        </p:nvSpPr>
        <p:spPr/>
        <p:txBody>
          <a:bodyPr/>
          <a:lstStyle/>
          <a:p>
            <a:r>
              <a:rPr lang="en-US" sz="3600"/>
              <a:t>Harnessing digital health data for person-centred HIV prevention monitoring: a survey of national health information systems</a:t>
            </a:r>
            <a:br>
              <a:rPr lang="en-US" sz="3600"/>
            </a:br>
            <a:br>
              <a:rPr lang="en-US" sz="3600"/>
            </a:br>
            <a:r>
              <a:rPr lang="en-US" sz="3600">
                <a:solidFill>
                  <a:schemeClr val="tx1"/>
                </a:solidFill>
              </a:rPr>
              <a:t>Shona Dalal, World Health Organization, Switzerland</a:t>
            </a:r>
            <a:br>
              <a:rPr lang="en-US" sz="3600"/>
            </a:br>
            <a:br>
              <a:rPr lang="en-US" sz="3600"/>
            </a:br>
            <a:endParaRPr lang="en-CH" sz="3600"/>
          </a:p>
        </p:txBody>
      </p:sp>
      <p:sp>
        <p:nvSpPr>
          <p:cNvPr id="3" name="Text Placeholder 2">
            <a:extLst>
              <a:ext uri="{FF2B5EF4-FFF2-40B4-BE49-F238E27FC236}">
                <a16:creationId xmlns:a16="http://schemas.microsoft.com/office/drawing/2014/main" id="{F0AA6038-2EE4-CAEB-EE4C-DD530E3848A3}"/>
              </a:ext>
            </a:extLst>
          </p:cNvPr>
          <p:cNvSpPr>
            <a:spLocks noGrp="1"/>
          </p:cNvSpPr>
          <p:nvPr>
            <p:ph type="body" sz="quarter" idx="10"/>
          </p:nvPr>
        </p:nvSpPr>
        <p:spPr/>
        <p:txBody>
          <a:bodyPr/>
          <a:lstStyle/>
          <a:p>
            <a:endParaRPr lang="en-CH"/>
          </a:p>
        </p:txBody>
      </p:sp>
    </p:spTree>
    <p:extLst>
      <p:ext uri="{BB962C8B-B14F-4D97-AF65-F5344CB8AC3E}">
        <p14:creationId xmlns:p14="http://schemas.microsoft.com/office/powerpoint/2010/main" val="988391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egnant person standing outdoors">
            <a:extLst>
              <a:ext uri="{FF2B5EF4-FFF2-40B4-BE49-F238E27FC236}">
                <a16:creationId xmlns:a16="http://schemas.microsoft.com/office/drawing/2014/main" id="{EC7FD013-7B83-4F41-147B-F6039F5C69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5746"/>
          <a:stretch/>
        </p:blipFill>
        <p:spPr>
          <a:xfrm>
            <a:off x="-1" y="-70184"/>
            <a:ext cx="12319055" cy="6928184"/>
          </a:xfrm>
          <a:prstGeom prst="rect">
            <a:avLst/>
          </a:prstGeom>
        </p:spPr>
      </p:pic>
      <p:sp>
        <p:nvSpPr>
          <p:cNvPr id="3" name="Title 2">
            <a:extLst>
              <a:ext uri="{FF2B5EF4-FFF2-40B4-BE49-F238E27FC236}">
                <a16:creationId xmlns:a16="http://schemas.microsoft.com/office/drawing/2014/main" id="{65B81B8F-2EFA-11C9-D70E-0B8FE0671CAF}"/>
              </a:ext>
            </a:extLst>
          </p:cNvPr>
          <p:cNvSpPr>
            <a:spLocks noGrp="1"/>
          </p:cNvSpPr>
          <p:nvPr>
            <p:ph type="ctrTitle"/>
          </p:nvPr>
        </p:nvSpPr>
        <p:spPr>
          <a:xfrm>
            <a:off x="1203961" y="1279028"/>
            <a:ext cx="10317480" cy="2331720"/>
          </a:xfrm>
        </p:spPr>
        <p:txBody>
          <a:bodyPr>
            <a:normAutofit fontScale="90000"/>
          </a:bodyPr>
          <a:lstStyle/>
          <a:p>
            <a:pPr algn="ctr"/>
            <a:r>
              <a:rPr lang="en-GB" sz="4000"/>
              <a:t>Pre-exposure prophylaxis initiation, continuation, and adherence among pregnant and postpartum women attending antenatal and postnatal care: </a:t>
            </a:r>
            <a:br>
              <a:rPr lang="en-GB" sz="4000"/>
            </a:br>
            <a:r>
              <a:rPr lang="en-GB" sz="4000"/>
              <a:t>a systematic review</a:t>
            </a:r>
            <a:endParaRPr lang="en-US"/>
          </a:p>
        </p:txBody>
      </p:sp>
      <p:sp>
        <p:nvSpPr>
          <p:cNvPr id="11" name="Subtitle 3">
            <a:extLst>
              <a:ext uri="{FF2B5EF4-FFF2-40B4-BE49-F238E27FC236}">
                <a16:creationId xmlns:a16="http://schemas.microsoft.com/office/drawing/2014/main" id="{3B672A59-EBDD-75CD-C0B8-57ADC63C9948}"/>
              </a:ext>
            </a:extLst>
          </p:cNvPr>
          <p:cNvSpPr txBox="1">
            <a:spLocks/>
          </p:cNvSpPr>
          <p:nvPr/>
        </p:nvSpPr>
        <p:spPr>
          <a:xfrm>
            <a:off x="1465606" y="4244434"/>
            <a:ext cx="9387840" cy="9360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0"/>
              </a:spcAft>
              <a:buClr>
                <a:schemeClr val="tx2"/>
              </a:buClr>
              <a:buSzPct val="90000"/>
              <a:buFont typeface="Calibri" panose="020F0502020204030204" pitchFamily="34" charset="0"/>
              <a:buNone/>
              <a:defRPr sz="2000" kern="1200" baseline="0">
                <a:solidFill>
                  <a:schemeClr val="bg1"/>
                </a:solidFill>
                <a:latin typeface="+mn-lt"/>
                <a:ea typeface="+mn-ea"/>
                <a:cs typeface="+mn-cs"/>
              </a:defRPr>
            </a:lvl1pPr>
            <a:lvl2pPr marL="457200" indent="0" algn="ctr"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kern="1200" baseline="0">
                <a:solidFill>
                  <a:schemeClr val="tx1"/>
                </a:solidFill>
                <a:latin typeface="+mn-lt"/>
                <a:ea typeface="+mn-ea"/>
                <a:cs typeface="+mn-cs"/>
              </a:defRPr>
            </a:lvl2pPr>
            <a:lvl3pPr marL="914400" indent="0" algn="ctr"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kern="1200" baseline="0">
                <a:solidFill>
                  <a:schemeClr val="tx1"/>
                </a:solidFill>
                <a:latin typeface="+mn-lt"/>
                <a:ea typeface="+mn-ea"/>
                <a:cs typeface="+mn-cs"/>
              </a:defRPr>
            </a:lvl3pPr>
            <a:lvl4pPr marL="1371600" indent="0" algn="ctr" defTabSz="914400" rtl="0" eaLnBrk="1" latinLnBrk="0" hangingPunct="1">
              <a:lnSpc>
                <a:spcPct val="90000"/>
              </a:lnSpc>
              <a:spcBef>
                <a:spcPts val="0"/>
              </a:spcBef>
              <a:spcAft>
                <a:spcPts val="600"/>
              </a:spcAft>
              <a:buSzPct val="90000"/>
              <a:buFont typeface="Calibri" panose="020F0502020204030204" pitchFamily="34" charset="0"/>
              <a:buNone/>
              <a:defRPr sz="1600" kern="1200" baseline="0">
                <a:solidFill>
                  <a:schemeClr val="tx1"/>
                </a:solidFill>
                <a:latin typeface="+mn-lt"/>
                <a:ea typeface="+mn-ea"/>
                <a:cs typeface="+mn-cs"/>
              </a:defRPr>
            </a:lvl4pPr>
            <a:lvl5pPr marL="1828800" indent="0" algn="ctr"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kern="1200" baseline="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5B67"/>
              </a:buClr>
              <a:buSzPct val="90000"/>
              <a:buFont typeface="Calibri" panose="020F0502020204030204" pitchFamily="34" charset="0"/>
              <a:buNone/>
              <a:tabLst/>
              <a:defRPr/>
            </a:pPr>
            <a:r>
              <a:rPr kumimoji="0" lang="en-US" sz="2400" b="0" i="0" u="none" strike="noStrike" kern="1200" cap="none" spc="0" normalizeH="0" baseline="0" noProof="0">
                <a:ln>
                  <a:noFill/>
                </a:ln>
                <a:solidFill>
                  <a:prstClr val="white"/>
                </a:solidFill>
                <a:effectLst/>
                <a:uLnTx/>
                <a:uFillTx/>
                <a:latin typeface="Calibri Light"/>
                <a:ea typeface="+mn-ea"/>
                <a:cs typeface="+mn-cs"/>
              </a:rPr>
              <a:t>Anke Rotsaert, Zaynab Essack, Shannon Bosman, Dvora Joseph Davey, Bernadette Hensen</a:t>
            </a:r>
          </a:p>
        </p:txBody>
      </p:sp>
      <p:pic>
        <p:nvPicPr>
          <p:cNvPr id="5" name="Picture 4" descr="A logo with white text&#10;&#10;Description automatically generated">
            <a:extLst>
              <a:ext uri="{FF2B5EF4-FFF2-40B4-BE49-F238E27FC236}">
                <a16:creationId xmlns:a16="http://schemas.microsoft.com/office/drawing/2014/main" id="{9561705C-2332-1C84-DF8F-D09201F00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5725628"/>
            <a:ext cx="2200670" cy="1014989"/>
          </a:xfrm>
          <a:prstGeom prst="rect">
            <a:avLst/>
          </a:prstGeom>
        </p:spPr>
      </p:pic>
      <p:pic>
        <p:nvPicPr>
          <p:cNvPr id="7" name="Picture 8" descr="University of Cape Town - Wikipedia">
            <a:extLst>
              <a:ext uri="{FF2B5EF4-FFF2-40B4-BE49-F238E27FC236}">
                <a16:creationId xmlns:a16="http://schemas.microsoft.com/office/drawing/2014/main" id="{8EBB1368-2CBB-7A3F-5BBF-254AF16CD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95" y="5851721"/>
            <a:ext cx="719401" cy="730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uman Sciences Research Council - Wikipedia">
            <a:extLst>
              <a:ext uri="{FF2B5EF4-FFF2-40B4-BE49-F238E27FC236}">
                <a16:creationId xmlns:a16="http://schemas.microsoft.com/office/drawing/2014/main" id="{63940733-31CE-80D0-458B-4414D2DF7C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424" y="5970655"/>
            <a:ext cx="1646456" cy="611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rand Guidelines | Identity | Logos and Marks">
            <a:extLst>
              <a:ext uri="{FF2B5EF4-FFF2-40B4-BE49-F238E27FC236}">
                <a16:creationId xmlns:a16="http://schemas.microsoft.com/office/drawing/2014/main" id="{4941B920-7B12-EB23-173F-56FFBDAA8F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11" t="31099" r="20445" b="33283"/>
          <a:stretch>
            <a:fillRect/>
          </a:stretch>
        </p:blipFill>
        <p:spPr bwMode="auto">
          <a:xfrm>
            <a:off x="4195076" y="5970655"/>
            <a:ext cx="1456679" cy="611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FFA465-5329-5202-D3F0-51D3F5F8520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05605" y="5851721"/>
            <a:ext cx="779465" cy="779465"/>
          </a:xfrm>
          <a:prstGeom prst="rect">
            <a:avLst/>
          </a:prstGeom>
          <a:noFill/>
          <a:ln>
            <a:noFill/>
          </a:ln>
        </p:spPr>
      </p:pic>
    </p:spTree>
    <p:extLst>
      <p:ext uri="{BB962C8B-B14F-4D97-AF65-F5344CB8AC3E}">
        <p14:creationId xmlns:p14="http://schemas.microsoft.com/office/powerpoint/2010/main" val="313908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a:lstStyle/>
          <a:p>
            <a:pPr marL="144000" marR="0" lvl="0" indent="-144000" algn="l" defTabSz="914400" rtl="0" eaLnBrk="1" fontAlgn="auto" latinLnBrk="0" hangingPunct="1">
              <a:lnSpc>
                <a:spcPct val="10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100000"/>
                </a:lnSpc>
                <a:spcBef>
                  <a:spcPts val="0"/>
                </a:spcBef>
                <a:spcAft>
                  <a:spcPts val="600"/>
                </a:spcAft>
                <a:buClr>
                  <a:prstClr val="white"/>
                </a:buClr>
                <a:buSzTx/>
                <a:buFont typeface="Calibri" panose="020F0502020204030204" pitchFamily="34" charset="0"/>
                <a:buChar char="│"/>
                <a:tabLst/>
                <a:defRPr/>
              </a:pPr>
              <a:t>12</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 name="Content Placeholder 2">
            <a:extLst>
              <a:ext uri="{FF2B5EF4-FFF2-40B4-BE49-F238E27FC236}">
                <a16:creationId xmlns:a16="http://schemas.microsoft.com/office/drawing/2014/main" id="{F084E732-1875-59F2-C8A1-BE8DEE6EC652}"/>
              </a:ext>
            </a:extLst>
          </p:cNvPr>
          <p:cNvSpPr txBox="1">
            <a:spLocks/>
          </p:cNvSpPr>
          <p:nvPr/>
        </p:nvSpPr>
        <p:spPr>
          <a:xfrm>
            <a:off x="669304" y="696430"/>
            <a:ext cx="10190374" cy="923766"/>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US" sz="2200" b="1" i="0" u="none" strike="noStrike" kern="1200" cap="none" spc="0" normalizeH="0" baseline="0" noProof="0">
                <a:ln>
                  <a:noFill/>
                </a:ln>
                <a:solidFill>
                  <a:srgbClr val="005B67"/>
                </a:solidFill>
                <a:effectLst/>
                <a:uLnTx/>
                <a:uFillTx/>
                <a:latin typeface="Calibri"/>
                <a:ea typeface="+mn-ea"/>
                <a:cs typeface="+mn-cs"/>
              </a:rPr>
              <a:t>One in four </a:t>
            </a:r>
            <a:r>
              <a:rPr kumimoji="0" lang="en-US" sz="2200" b="0" i="0" u="none" strike="noStrike" kern="1200" cap="none" spc="0" normalizeH="0" baseline="0" noProof="0">
                <a:ln>
                  <a:noFill/>
                </a:ln>
                <a:solidFill>
                  <a:srgbClr val="005B67"/>
                </a:solidFill>
                <a:effectLst/>
                <a:uLnTx/>
                <a:uFillTx/>
                <a:latin typeface="Calibri"/>
                <a:ea typeface="+mn-ea"/>
                <a:cs typeface="+mn-cs"/>
              </a:rPr>
              <a:t>child HIV infections globally result from maternal HIV acquisition during pregnancy or breastfeeding</a:t>
            </a:r>
          </a:p>
        </p:txBody>
      </p:sp>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2136000" y="6354000"/>
            <a:ext cx="7920000" cy="288000"/>
          </a:xfrm>
          <a:prstGeom prst="rect">
            <a:avLst/>
          </a:prstGeom>
        </p:spPr>
        <p:txBody>
          <a:bodyPr vert="horz" lIns="0" tIns="0" rIns="0" bIns="0" rtlCol="0" anchor="t" anchorCtr="0"/>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BACKGROUND</a:t>
            </a:r>
          </a:p>
        </p:txBody>
      </p:sp>
      <p:pic>
        <p:nvPicPr>
          <p:cNvPr id="4" name="Picture 3">
            <a:extLst>
              <a:ext uri="{FF2B5EF4-FFF2-40B4-BE49-F238E27FC236}">
                <a16:creationId xmlns:a16="http://schemas.microsoft.com/office/drawing/2014/main" id="{E3E97ABB-C3B6-38C5-0D7B-EDC4896AC15E}"/>
              </a:ext>
            </a:extLst>
          </p:cNvPr>
          <p:cNvPicPr>
            <a:picLocks noChangeAspect="1"/>
          </p:cNvPicPr>
          <p:nvPr/>
        </p:nvPicPr>
        <p:blipFill>
          <a:blip r:embed="rId2"/>
          <a:srcRect t="9664"/>
          <a:stretch>
            <a:fillRect/>
          </a:stretch>
        </p:blipFill>
        <p:spPr>
          <a:xfrm>
            <a:off x="669304" y="1723197"/>
            <a:ext cx="10979426" cy="4147801"/>
          </a:xfrm>
          <a:prstGeom prst="rect">
            <a:avLst/>
          </a:prstGeom>
        </p:spPr>
      </p:pic>
      <p:sp>
        <p:nvSpPr>
          <p:cNvPr id="5" name="TextBox 4">
            <a:extLst>
              <a:ext uri="{FF2B5EF4-FFF2-40B4-BE49-F238E27FC236}">
                <a16:creationId xmlns:a16="http://schemas.microsoft.com/office/drawing/2014/main" id="{1101CD48-EFB6-69EA-114C-EDAA090CE234}"/>
              </a:ext>
            </a:extLst>
          </p:cNvPr>
          <p:cNvSpPr txBox="1"/>
          <p:nvPr/>
        </p:nvSpPr>
        <p:spPr>
          <a:xfrm>
            <a:off x="6902457" y="5870998"/>
            <a:ext cx="651188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005B67"/>
                </a:solidFill>
                <a:effectLst/>
                <a:uLnTx/>
                <a:uFillTx/>
                <a:latin typeface="Calibri"/>
                <a:ea typeface="+mn-ea"/>
                <a:cs typeface="+mn-cs"/>
              </a:rPr>
              <a:t>Source: AIDS, crisis and </a:t>
            </a:r>
            <a:r>
              <a:rPr kumimoji="0" lang="nl-BE" sz="1200" b="0" i="0" u="none" strike="noStrike" kern="1200" cap="none" spc="0" normalizeH="0" baseline="0" noProof="0" err="1">
                <a:ln>
                  <a:noFill/>
                </a:ln>
                <a:solidFill>
                  <a:srgbClr val="005B67"/>
                </a:solidFill>
                <a:effectLst/>
                <a:uLnTx/>
                <a:uFillTx/>
                <a:latin typeface="Calibri"/>
                <a:ea typeface="+mn-ea"/>
                <a:cs typeface="+mn-cs"/>
              </a:rPr>
              <a:t>the</a:t>
            </a:r>
            <a:r>
              <a:rPr kumimoji="0" lang="nl-BE" sz="1200" b="0" i="0" u="none" strike="noStrike" kern="1200" cap="none" spc="0" normalizeH="0" baseline="0" noProof="0">
                <a:ln>
                  <a:noFill/>
                </a:ln>
                <a:solidFill>
                  <a:srgbClr val="005B67"/>
                </a:solidFill>
                <a:effectLst/>
                <a:uLnTx/>
                <a:uFillTx/>
                <a:latin typeface="Calibri"/>
                <a:ea typeface="+mn-ea"/>
                <a:cs typeface="+mn-cs"/>
              </a:rPr>
              <a:t> power </a:t>
            </a:r>
            <a:r>
              <a:rPr kumimoji="0" lang="nl-BE" sz="1200" b="0" i="0" u="none" strike="noStrike" kern="1200" cap="none" spc="0" normalizeH="0" baseline="0" noProof="0" err="1">
                <a:ln>
                  <a:noFill/>
                </a:ln>
                <a:solidFill>
                  <a:srgbClr val="005B67"/>
                </a:solidFill>
                <a:effectLst/>
                <a:uLnTx/>
                <a:uFillTx/>
                <a:latin typeface="Calibri"/>
                <a:ea typeface="+mn-ea"/>
                <a:cs typeface="+mn-cs"/>
              </a:rPr>
              <a:t>to</a:t>
            </a:r>
            <a:r>
              <a:rPr kumimoji="0" lang="nl-BE" sz="1200" b="0" i="0" u="none" strike="noStrike" kern="1200" cap="none" spc="0" normalizeH="0" baseline="0" noProof="0">
                <a:ln>
                  <a:noFill/>
                </a:ln>
                <a:solidFill>
                  <a:srgbClr val="005B67"/>
                </a:solidFill>
                <a:effectLst/>
                <a:uLnTx/>
                <a:uFillTx/>
                <a:latin typeface="Calibri"/>
                <a:ea typeface="+mn-ea"/>
                <a:cs typeface="+mn-cs"/>
              </a:rPr>
              <a:t> </a:t>
            </a:r>
            <a:r>
              <a:rPr kumimoji="0" lang="nl-BE" sz="1200" b="0" i="0" u="none" strike="noStrike" kern="1200" cap="none" spc="0" normalizeH="0" baseline="0" noProof="0" err="1">
                <a:ln>
                  <a:noFill/>
                </a:ln>
                <a:solidFill>
                  <a:srgbClr val="005B67"/>
                </a:solidFill>
                <a:effectLst/>
                <a:uLnTx/>
                <a:uFillTx/>
                <a:latin typeface="Calibri"/>
                <a:ea typeface="+mn-ea"/>
                <a:cs typeface="+mn-cs"/>
              </a:rPr>
              <a:t>transform</a:t>
            </a:r>
            <a:r>
              <a:rPr kumimoji="0" lang="nl-BE" sz="1200" b="0" i="0" u="none" strike="noStrike" kern="1200" cap="none" spc="0" normalizeH="0" baseline="0" noProof="0">
                <a:ln>
                  <a:noFill/>
                </a:ln>
                <a:solidFill>
                  <a:srgbClr val="005B67"/>
                </a:solidFill>
                <a:effectLst/>
                <a:uLnTx/>
                <a:uFillTx/>
                <a:latin typeface="Calibri"/>
                <a:ea typeface="+mn-ea"/>
                <a:cs typeface="+mn-cs"/>
              </a:rPr>
              <a:t>, UNAIDS </a:t>
            </a:r>
            <a:r>
              <a:rPr kumimoji="0" lang="nl-BE" sz="1200" b="0" i="0" u="none" strike="noStrike" kern="1200" cap="none" spc="0" normalizeH="0" baseline="0" noProof="0" err="1">
                <a:ln>
                  <a:noFill/>
                </a:ln>
                <a:solidFill>
                  <a:srgbClr val="005B67"/>
                </a:solidFill>
                <a:effectLst/>
                <a:uLnTx/>
                <a:uFillTx/>
                <a:latin typeface="Calibri"/>
                <a:ea typeface="+mn-ea"/>
                <a:cs typeface="+mn-cs"/>
              </a:rPr>
              <a:t>global</a:t>
            </a:r>
            <a:r>
              <a:rPr kumimoji="0" lang="nl-BE" sz="1200" b="0" i="0" u="none" strike="noStrike" kern="1200" cap="none" spc="0" normalizeH="0" baseline="0" noProof="0">
                <a:ln>
                  <a:noFill/>
                </a:ln>
                <a:solidFill>
                  <a:srgbClr val="005B67"/>
                </a:solidFill>
                <a:effectLst/>
                <a:uLnTx/>
                <a:uFillTx/>
                <a:latin typeface="Calibri"/>
                <a:ea typeface="+mn-ea"/>
                <a:cs typeface="+mn-cs"/>
              </a:rPr>
              <a:t> AIDS update 2025</a:t>
            </a:r>
            <a:endParaRPr kumimoji="0" lang="en-BE" sz="1800" b="0" i="0" u="none" strike="noStrike" kern="1200" cap="none" spc="0" normalizeH="0" baseline="0" noProof="0">
              <a:ln>
                <a:noFill/>
              </a:ln>
              <a:solidFill>
                <a:srgbClr val="005B67"/>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2F9F916-C89C-9731-0DDD-78756EB7DF2B}"/>
              </a:ext>
            </a:extLst>
          </p:cNvPr>
          <p:cNvSpPr/>
          <p:nvPr/>
        </p:nvSpPr>
        <p:spPr>
          <a:xfrm>
            <a:off x="8411851" y="4013564"/>
            <a:ext cx="3110845" cy="452486"/>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8D1C17A3-9FBD-697A-41D0-76F7D5AF711B}"/>
              </a:ext>
            </a:extLst>
          </p:cNvPr>
          <p:cNvSpPr/>
          <p:nvPr/>
        </p:nvSpPr>
        <p:spPr>
          <a:xfrm>
            <a:off x="4279769" y="4013564"/>
            <a:ext cx="1338606" cy="1256020"/>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40183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a:lstStyle/>
          <a:p>
            <a:pPr marL="144000" marR="0" lvl="0" indent="-144000" algn="l" defTabSz="914400" rtl="0" eaLnBrk="1" fontAlgn="auto" latinLnBrk="0" hangingPunct="1">
              <a:lnSpc>
                <a:spcPct val="10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100000"/>
                </a:lnSpc>
                <a:spcBef>
                  <a:spcPts val="0"/>
                </a:spcBef>
                <a:spcAft>
                  <a:spcPts val="600"/>
                </a:spcAft>
                <a:buClr>
                  <a:prstClr val="white"/>
                </a:buClr>
                <a:buSzTx/>
                <a:buFont typeface="Calibri" panose="020F0502020204030204" pitchFamily="34" charset="0"/>
                <a:buChar char="│"/>
                <a:tabLst/>
                <a:defRPr/>
              </a:pPr>
              <a:t>13</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2136000" y="6354000"/>
            <a:ext cx="7920000" cy="288000"/>
          </a:xfrm>
          <a:prstGeom prst="rect">
            <a:avLst/>
          </a:prstGeom>
        </p:spPr>
        <p:txBody>
          <a:bodyPr vert="horz" lIns="0" tIns="0" rIns="0" bIns="0" rtlCol="0" anchor="t" anchorCtr="0"/>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BACKGROUND</a:t>
            </a:r>
          </a:p>
        </p:txBody>
      </p:sp>
      <p:pic>
        <p:nvPicPr>
          <p:cNvPr id="3" name="Picture 2">
            <a:extLst>
              <a:ext uri="{FF2B5EF4-FFF2-40B4-BE49-F238E27FC236}">
                <a16:creationId xmlns:a16="http://schemas.microsoft.com/office/drawing/2014/main" id="{D43C81A4-CBAA-8F82-858C-3FEB6C34F5C9}"/>
              </a:ext>
            </a:extLst>
          </p:cNvPr>
          <p:cNvPicPr>
            <a:picLocks noChangeAspect="1"/>
          </p:cNvPicPr>
          <p:nvPr/>
        </p:nvPicPr>
        <p:blipFill>
          <a:blip r:embed="rId2"/>
          <a:stretch>
            <a:fillRect/>
          </a:stretch>
        </p:blipFill>
        <p:spPr>
          <a:xfrm>
            <a:off x="2880988" y="48038"/>
            <a:ext cx="9311011" cy="6024771"/>
          </a:xfrm>
          <a:prstGeom prst="rect">
            <a:avLst/>
          </a:prstGeom>
        </p:spPr>
      </p:pic>
      <p:sp>
        <p:nvSpPr>
          <p:cNvPr id="11" name="Content Placeholder 2">
            <a:extLst>
              <a:ext uri="{FF2B5EF4-FFF2-40B4-BE49-F238E27FC236}">
                <a16:creationId xmlns:a16="http://schemas.microsoft.com/office/drawing/2014/main" id="{1820A83F-2FD3-5E69-ABB3-D06ACFB2B412}"/>
              </a:ext>
            </a:extLst>
          </p:cNvPr>
          <p:cNvSpPr txBox="1">
            <a:spLocks/>
          </p:cNvSpPr>
          <p:nvPr/>
        </p:nvSpPr>
        <p:spPr>
          <a:xfrm>
            <a:off x="63567" y="3624674"/>
            <a:ext cx="4902115" cy="1868352"/>
          </a:xfrm>
          <a:prstGeom prst="rect">
            <a:avLst/>
          </a:prstGeom>
        </p:spPr>
        <p:txBody>
          <a:bodyPr vert="horz" lIns="0" tIns="0" rIns="0" bIns="0" rtlCol="0" anchor="t" anchorCtr="0">
            <a:normAutofit/>
          </a:bodyPr>
          <a:lstStyle>
            <a:lvl1pPr marL="25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500" kern="1200" baseline="0">
                <a:solidFill>
                  <a:schemeClr val="tx1"/>
                </a:solidFill>
                <a:latin typeface="+mn-lt"/>
                <a:ea typeface="+mn-ea"/>
                <a:cs typeface="+mn-cs"/>
              </a:defRPr>
            </a:lvl1pPr>
            <a:lvl2pPr marL="52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300" kern="1200" baseline="0">
                <a:solidFill>
                  <a:schemeClr val="tx1"/>
                </a:solidFill>
                <a:latin typeface="+mn-lt"/>
                <a:ea typeface="+mn-ea"/>
                <a:cs typeface="+mn-cs"/>
              </a:defRPr>
            </a:lvl2pPr>
            <a:lvl3pPr marL="79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100" kern="1200" baseline="0">
                <a:solidFill>
                  <a:schemeClr val="tx1"/>
                </a:solidFill>
                <a:latin typeface="+mn-lt"/>
                <a:ea typeface="+mn-ea"/>
                <a:cs typeface="+mn-cs"/>
              </a:defRPr>
            </a:lvl3pPr>
            <a:lvl4pPr marL="1062000" indent="-252000" algn="l" defTabSz="914400" rtl="0" eaLnBrk="1" latinLnBrk="0" hangingPunct="1">
              <a:lnSpc>
                <a:spcPct val="90000"/>
              </a:lnSpc>
              <a:spcBef>
                <a:spcPts val="0"/>
              </a:spcBef>
              <a:spcAft>
                <a:spcPts val="600"/>
              </a:spcAft>
              <a:buSzPct val="90000"/>
              <a:buFont typeface="Calibri" panose="020F0502020204030204" pitchFamily="34" charset="0"/>
              <a:buChar char="−"/>
              <a:defRPr sz="1900" kern="1200" baseline="0">
                <a:solidFill>
                  <a:schemeClr val="tx1"/>
                </a:solidFill>
                <a:latin typeface="+mn-lt"/>
                <a:ea typeface="+mn-ea"/>
                <a:cs typeface="+mn-cs"/>
              </a:defRPr>
            </a:lvl4pPr>
            <a:lvl5pPr marL="1332000" indent="-25200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Char char="−"/>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59515" rtl="0" eaLnBrk="1" fontAlgn="auto" latinLnBrk="0" hangingPunct="1">
              <a:lnSpc>
                <a:spcPct val="120000"/>
              </a:lnSpc>
              <a:spcBef>
                <a:spcPts val="0"/>
              </a:spcBef>
              <a:spcAft>
                <a:spcPts val="0"/>
              </a:spcAft>
              <a:buClr>
                <a:srgbClr val="005B67"/>
              </a:buClr>
              <a:buSzPct val="90000"/>
              <a:buFont typeface="Calibri" panose="020F0502020204030204" pitchFamily="34" charset="0"/>
              <a:buNone/>
              <a:tabLst/>
              <a:defRPr/>
            </a:pPr>
            <a:r>
              <a:rPr kumimoji="0" lang="en-US" sz="2200" b="0" i="0" u="none" strike="noStrike" kern="1200" cap="none" spc="0" normalizeH="0" baseline="0" noProof="0">
                <a:ln>
                  <a:noFill/>
                </a:ln>
                <a:solidFill>
                  <a:srgbClr val="005B67"/>
                </a:solidFill>
                <a:effectLst/>
                <a:uLnTx/>
                <a:uFillTx/>
                <a:latin typeface="Calibri"/>
                <a:ea typeface="+mn-ea"/>
                <a:cs typeface="+mn-cs"/>
              </a:rPr>
              <a:t>Oral PrEP is </a:t>
            </a:r>
            <a:r>
              <a:rPr kumimoji="0" lang="en-US" sz="2200" b="1" i="0" u="none" strike="noStrike" kern="1200" cap="none" spc="0" normalizeH="0" baseline="0" noProof="0">
                <a:ln>
                  <a:noFill/>
                </a:ln>
                <a:solidFill>
                  <a:srgbClr val="005B67"/>
                </a:solidFill>
                <a:effectLst/>
                <a:uLnTx/>
                <a:uFillTx/>
                <a:latin typeface="Calibri"/>
                <a:ea typeface="+mn-ea"/>
                <a:cs typeface="+mn-cs"/>
              </a:rPr>
              <a:t>safe</a:t>
            </a:r>
            <a:r>
              <a:rPr kumimoji="0" lang="en-US" sz="2200" b="0" i="0" u="none" strike="noStrike" kern="1200" cap="none" spc="0" normalizeH="0" baseline="0" noProof="0">
                <a:ln>
                  <a:noFill/>
                </a:ln>
                <a:solidFill>
                  <a:srgbClr val="005B67"/>
                </a:solidFill>
                <a:effectLst/>
                <a:uLnTx/>
                <a:uFillTx/>
                <a:latin typeface="Calibri"/>
                <a:ea typeface="+mn-ea"/>
                <a:cs typeface="+mn-cs"/>
              </a:rPr>
              <a:t>, </a:t>
            </a:r>
          </a:p>
          <a:p>
            <a:pPr marL="0" marR="0" lvl="0" indent="0" algn="ctr" defTabSz="859515" rtl="0" eaLnBrk="1" fontAlgn="auto" latinLnBrk="0" hangingPunct="1">
              <a:lnSpc>
                <a:spcPct val="120000"/>
              </a:lnSpc>
              <a:spcBef>
                <a:spcPts val="0"/>
              </a:spcBef>
              <a:spcAft>
                <a:spcPts val="0"/>
              </a:spcAft>
              <a:buClr>
                <a:srgbClr val="005B67"/>
              </a:buClr>
              <a:buSzPct val="90000"/>
              <a:buFont typeface="Calibri" panose="020F0502020204030204" pitchFamily="34" charset="0"/>
              <a:buNone/>
              <a:tabLst/>
              <a:defRPr/>
            </a:pPr>
            <a:r>
              <a:rPr kumimoji="0" lang="en-US" sz="2200" b="0" i="0" u="none" strike="noStrike" kern="1200" cap="none" spc="0" normalizeH="0" baseline="0" noProof="0">
                <a:ln>
                  <a:noFill/>
                </a:ln>
                <a:solidFill>
                  <a:srgbClr val="005B67"/>
                </a:solidFill>
                <a:effectLst/>
                <a:uLnTx/>
                <a:uFillTx/>
                <a:latin typeface="Calibri"/>
                <a:ea typeface="+mn-ea"/>
                <a:cs typeface="+mn-cs"/>
              </a:rPr>
              <a:t>but </a:t>
            </a:r>
            <a:r>
              <a:rPr kumimoji="0" lang="en-US" sz="2200" b="1" i="0" u="none" strike="noStrike" kern="1200" cap="none" spc="0" normalizeH="0" baseline="0" noProof="0">
                <a:ln>
                  <a:noFill/>
                </a:ln>
                <a:solidFill>
                  <a:srgbClr val="005B67"/>
                </a:solidFill>
                <a:effectLst/>
                <a:uLnTx/>
                <a:uFillTx/>
                <a:latin typeface="Calibri"/>
                <a:ea typeface="+mn-ea"/>
                <a:cs typeface="+mn-cs"/>
              </a:rPr>
              <a:t>underused </a:t>
            </a:r>
            <a:r>
              <a:rPr kumimoji="0" lang="en-US" sz="2200" b="0" i="0" u="none" strike="noStrike" kern="1200" cap="none" spc="0" normalizeH="0" baseline="0" noProof="0">
                <a:ln>
                  <a:noFill/>
                </a:ln>
                <a:solidFill>
                  <a:srgbClr val="005B67"/>
                </a:solidFill>
                <a:effectLst/>
                <a:uLnTx/>
                <a:uFillTx/>
                <a:latin typeface="Calibri"/>
                <a:ea typeface="+mn-ea"/>
                <a:cs typeface="+mn-cs"/>
              </a:rPr>
              <a:t>among pregnant and postpartum women</a:t>
            </a:r>
          </a:p>
          <a:p>
            <a:pPr marL="0" marR="0" lvl="0" indent="0" algn="ctr"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endParaRPr kumimoji="0" lang="en-US" sz="2400" b="1" i="0" u="none" strike="noStrike" kern="1200" cap="none" spc="0" normalizeH="0" baseline="0" noProof="0">
              <a:ln>
                <a:noFill/>
              </a:ln>
              <a:solidFill>
                <a:srgbClr val="005B67"/>
              </a:solidFill>
              <a:effectLst/>
              <a:uLnTx/>
              <a:uFillTx/>
              <a:latin typeface="Calibri"/>
              <a:ea typeface="+mn-ea"/>
              <a:cs typeface="+mn-cs"/>
            </a:endParaRPr>
          </a:p>
        </p:txBody>
      </p:sp>
      <p:sp>
        <p:nvSpPr>
          <p:cNvPr id="5" name="TextBox 4">
            <a:extLst>
              <a:ext uri="{FF2B5EF4-FFF2-40B4-BE49-F238E27FC236}">
                <a16:creationId xmlns:a16="http://schemas.microsoft.com/office/drawing/2014/main" id="{C35ACA45-0B0C-A662-263C-4E519C9934DD}"/>
              </a:ext>
            </a:extLst>
          </p:cNvPr>
          <p:cNvSpPr txBox="1"/>
          <p:nvPr/>
        </p:nvSpPr>
        <p:spPr>
          <a:xfrm>
            <a:off x="197792" y="5901826"/>
            <a:ext cx="651188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005B67"/>
                </a:solidFill>
                <a:effectLst/>
                <a:uLnTx/>
                <a:uFillTx/>
                <a:latin typeface="Calibri"/>
                <a:ea typeface="+mn-ea"/>
                <a:cs typeface="+mn-cs"/>
              </a:rPr>
              <a:t>Source: </a:t>
            </a:r>
            <a:r>
              <a:rPr kumimoji="0" lang="nl-BE" sz="1200" b="0" i="0" u="none" strike="noStrike" kern="1200" cap="none" spc="0" normalizeH="0" baseline="0" noProof="0" err="1">
                <a:ln>
                  <a:noFill/>
                </a:ln>
                <a:solidFill>
                  <a:srgbClr val="005B67"/>
                </a:solidFill>
                <a:effectLst/>
                <a:uLnTx/>
                <a:uFillTx/>
                <a:latin typeface="Calibri"/>
                <a:ea typeface="+mn-ea"/>
                <a:cs typeface="+mn-cs"/>
              </a:rPr>
              <a:t>global</a:t>
            </a:r>
            <a:r>
              <a:rPr kumimoji="0" lang="nl-BE" sz="1200" b="0" i="0" u="none" strike="noStrike" kern="1200" cap="none" spc="0" normalizeH="0" baseline="0" noProof="0">
                <a:ln>
                  <a:noFill/>
                </a:ln>
                <a:solidFill>
                  <a:srgbClr val="005B67"/>
                </a:solidFill>
                <a:effectLst/>
                <a:uLnTx/>
                <a:uFillTx/>
                <a:latin typeface="Calibri"/>
                <a:ea typeface="+mn-ea"/>
                <a:cs typeface="+mn-cs"/>
              </a:rPr>
              <a:t> PrEP </a:t>
            </a:r>
            <a:r>
              <a:rPr kumimoji="0" lang="nl-BE" sz="1200" b="0" i="0" u="none" strike="noStrike" kern="1200" cap="none" spc="0" normalizeH="0" baseline="0" noProof="0" err="1">
                <a:ln>
                  <a:noFill/>
                </a:ln>
                <a:solidFill>
                  <a:srgbClr val="005B67"/>
                </a:solidFill>
                <a:effectLst/>
                <a:uLnTx/>
                <a:uFillTx/>
                <a:latin typeface="Calibri"/>
                <a:ea typeface="+mn-ea"/>
                <a:cs typeface="+mn-cs"/>
              </a:rPr>
              <a:t>tracker</a:t>
            </a:r>
            <a:r>
              <a:rPr kumimoji="0" lang="nl-BE" sz="1200" b="0" i="0" u="none" strike="noStrike" kern="1200" cap="none" spc="0" normalizeH="0" baseline="0" noProof="0">
                <a:ln>
                  <a:noFill/>
                </a:ln>
                <a:solidFill>
                  <a:srgbClr val="005B67"/>
                </a:solidFill>
                <a:effectLst/>
                <a:uLnTx/>
                <a:uFillTx/>
                <a:latin typeface="Calibri"/>
                <a:ea typeface="+mn-ea"/>
                <a:cs typeface="+mn-cs"/>
              </a:rPr>
              <a:t>, </a:t>
            </a:r>
            <a:r>
              <a:rPr kumimoji="0" lang="nl-BE" sz="1200" b="0" i="0" u="none" strike="noStrike" kern="1200" cap="none" spc="0" normalizeH="0" baseline="0" noProof="0" err="1">
                <a:ln>
                  <a:noFill/>
                </a:ln>
                <a:solidFill>
                  <a:srgbClr val="005B67"/>
                </a:solidFill>
                <a:effectLst/>
                <a:uLnTx/>
                <a:uFillTx/>
                <a:latin typeface="Calibri"/>
                <a:ea typeface="+mn-ea"/>
                <a:cs typeface="+mn-cs"/>
              </a:rPr>
              <a:t>PrEPWatch</a:t>
            </a:r>
            <a:endParaRPr kumimoji="0" lang="en-BE" sz="1800" b="0" i="0" u="none" strike="noStrike" kern="1200" cap="none" spc="0" normalizeH="0" baseline="0" noProof="0">
              <a:ln>
                <a:noFill/>
              </a:ln>
              <a:solidFill>
                <a:srgbClr val="005B67"/>
              </a:solidFill>
              <a:effectLst/>
              <a:uLnTx/>
              <a:uFillTx/>
              <a:latin typeface="Calibri"/>
              <a:ea typeface="+mn-ea"/>
              <a:cs typeface="+mn-cs"/>
            </a:endParaRPr>
          </a:p>
        </p:txBody>
      </p:sp>
    </p:spTree>
    <p:extLst>
      <p:ext uri="{BB962C8B-B14F-4D97-AF65-F5344CB8AC3E}">
        <p14:creationId xmlns:p14="http://schemas.microsoft.com/office/powerpoint/2010/main" val="7202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F084E732-1875-59F2-C8A1-BE8DEE6EC652}"/>
              </a:ext>
            </a:extLst>
          </p:cNvPr>
          <p:cNvSpPr txBox="1">
            <a:spLocks/>
          </p:cNvSpPr>
          <p:nvPr/>
        </p:nvSpPr>
        <p:spPr>
          <a:xfrm>
            <a:off x="211014" y="1887862"/>
            <a:ext cx="4986000" cy="4232137"/>
          </a:xfrm>
          <a:prstGeom prst="rect">
            <a:avLst/>
          </a:prstGeom>
        </p:spPr>
        <p:txBody>
          <a:bodyPr vert="horz" lIns="0" tIns="0" rIns="0" bIns="0" rtlCol="0"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High coverage of antenatal and postnatal care (ANC/PNC)</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000" b="0" i="0" u="none" strike="noStrike" kern="1200" cap="none" spc="0" normalizeH="0" baseline="0" noProof="0">
              <a:ln>
                <a:noFill/>
              </a:ln>
              <a:solidFill>
                <a:srgbClr val="005B67"/>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Integration of </a:t>
            </a:r>
            <a:r>
              <a:rPr kumimoji="0" lang="en-US" sz="2000" b="0" i="0" u="none" strike="noStrike" kern="1200" cap="none" spc="0" normalizeH="0" baseline="0" noProof="0" err="1">
                <a:ln>
                  <a:noFill/>
                </a:ln>
                <a:solidFill>
                  <a:srgbClr val="005B67"/>
                </a:solidFill>
                <a:effectLst/>
                <a:uLnTx/>
                <a:uFillTx/>
                <a:latin typeface="Calibri"/>
                <a:ea typeface="+mn-ea"/>
                <a:cs typeface="+mn-cs"/>
              </a:rPr>
              <a:t>PrEP</a:t>
            </a:r>
            <a:r>
              <a:rPr kumimoji="0" lang="en-US" sz="2000" b="0" i="0" u="none" strike="noStrike" kern="1200" cap="none" spc="0" normalizeH="0" baseline="0" noProof="0">
                <a:ln>
                  <a:noFill/>
                </a:ln>
                <a:solidFill>
                  <a:srgbClr val="005B67"/>
                </a:solidFill>
                <a:effectLst/>
                <a:uLnTx/>
                <a:uFillTx/>
                <a:latin typeface="Calibri"/>
                <a:ea typeface="+mn-ea"/>
                <a:cs typeface="+mn-cs"/>
              </a:rPr>
              <a:t> into ANC/PNC promising person-</a:t>
            </a:r>
            <a:r>
              <a:rPr kumimoji="0" lang="en-US" sz="2000" b="0" i="0" u="none" strike="noStrike" kern="1200" cap="none" spc="0" normalizeH="0" baseline="0" noProof="0" err="1">
                <a:ln>
                  <a:noFill/>
                </a:ln>
                <a:solidFill>
                  <a:srgbClr val="005B67"/>
                </a:solidFill>
                <a:effectLst/>
                <a:uLnTx/>
                <a:uFillTx/>
                <a:latin typeface="Calibri"/>
                <a:ea typeface="+mn-ea"/>
                <a:cs typeface="+mn-cs"/>
              </a:rPr>
              <a:t>centred</a:t>
            </a:r>
            <a:r>
              <a:rPr kumimoji="0" lang="en-US" sz="2000" b="0" i="0" u="none" strike="noStrike" kern="1200" cap="none" spc="0" normalizeH="0" baseline="0" noProof="0">
                <a:ln>
                  <a:noFill/>
                </a:ln>
                <a:solidFill>
                  <a:srgbClr val="005B67"/>
                </a:solidFill>
                <a:effectLst/>
                <a:uLnTx/>
                <a:uFillTx/>
                <a:latin typeface="Calibri"/>
                <a:ea typeface="+mn-ea"/>
                <a:cs typeface="+mn-cs"/>
              </a:rPr>
              <a:t> approach</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400" b="0" i="0" u="none" strike="noStrike" kern="1200" cap="none" spc="0" normalizeH="0" baseline="0" noProof="0">
              <a:ln>
                <a:noFill/>
              </a:ln>
              <a:solidFill>
                <a:srgbClr val="005B67"/>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400" b="0" i="0" u="none" strike="noStrike" kern="1200" cap="none" spc="0" normalizeH="0" baseline="0" noProof="0">
              <a:ln>
                <a:noFill/>
              </a:ln>
              <a:solidFill>
                <a:srgbClr val="005B67"/>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1" i="0" u="none" strike="noStrike" kern="1200" cap="none" spc="0" normalizeH="0" baseline="0" noProof="0">
                <a:ln>
                  <a:noFill/>
                </a:ln>
                <a:solidFill>
                  <a:srgbClr val="005B67"/>
                </a:solidFill>
                <a:effectLst/>
                <a:uLnTx/>
                <a:uFillTx/>
                <a:latin typeface="Calibri"/>
                <a:ea typeface="+mn-ea"/>
                <a:cs typeface="+mn-cs"/>
              </a:rPr>
              <a:t>OBJECTIVE: </a:t>
            </a:r>
            <a:r>
              <a:rPr kumimoji="0" lang="en-US" sz="2000" b="0" i="0" u="none" strike="noStrike" kern="1200" cap="none" spc="0" normalizeH="0" baseline="0" noProof="0">
                <a:ln>
                  <a:noFill/>
                </a:ln>
                <a:solidFill>
                  <a:srgbClr val="005B67"/>
                </a:solidFill>
                <a:effectLst/>
                <a:uLnTx/>
                <a:uFillTx/>
                <a:latin typeface="Calibri"/>
                <a:ea typeface="+mn-ea"/>
                <a:cs typeface="+mn-cs"/>
              </a:rPr>
              <a:t>to </a:t>
            </a:r>
            <a:r>
              <a:rPr kumimoji="0" lang="en-US" sz="2000" b="0" i="0" u="none" strike="noStrike" kern="1200" cap="none" spc="0" normalizeH="0" baseline="0" noProof="0" err="1">
                <a:ln>
                  <a:noFill/>
                </a:ln>
                <a:solidFill>
                  <a:srgbClr val="005B67"/>
                </a:solidFill>
                <a:effectLst/>
                <a:uLnTx/>
                <a:uFillTx/>
                <a:latin typeface="Calibri"/>
                <a:ea typeface="+mn-ea"/>
                <a:cs typeface="+mn-cs"/>
              </a:rPr>
              <a:t>summarise</a:t>
            </a:r>
            <a:r>
              <a:rPr kumimoji="0" lang="en-US" sz="2000" b="0" i="0" u="none" strike="noStrike" kern="1200" cap="none" spc="0" normalizeH="0" baseline="0" noProof="0">
                <a:ln>
                  <a:noFill/>
                </a:ln>
                <a:solidFill>
                  <a:srgbClr val="005B67"/>
                </a:solidFill>
                <a:effectLst/>
                <a:uLnTx/>
                <a:uFillTx/>
                <a:latin typeface="Calibri"/>
                <a:ea typeface="+mn-ea"/>
                <a:cs typeface="+mn-cs"/>
              </a:rPr>
              <a:t> oral PrEP initiation, continuation, and adherence among pregnant and postpartum women receiving ANC/PNC</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0" i="0" u="none" strike="noStrike" kern="1200" cap="none" spc="0" normalizeH="0" baseline="0" noProof="0">
              <a:ln>
                <a:noFill/>
              </a:ln>
              <a:solidFill>
                <a:srgbClr val="005B67"/>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0" i="0" u="none" strike="noStrike" kern="1200" cap="none" spc="0" normalizeH="0" baseline="0" noProof="0">
              <a:ln>
                <a:noFill/>
              </a:ln>
              <a:solidFill>
                <a:srgbClr val="005B67"/>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0" i="0" u="none" strike="noStrike" kern="1200" cap="none" spc="0" normalizeH="0" baseline="0" noProof="0">
              <a:ln>
                <a:noFill/>
              </a:ln>
              <a:solidFill>
                <a:srgbClr val="005B67"/>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9A7B078-8D86-B1CD-19FC-E95B7C4FA747}"/>
              </a:ext>
            </a:extLst>
          </p:cNvPr>
          <p:cNvPicPr>
            <a:picLocks noChangeAspect="1"/>
          </p:cNvPicPr>
          <p:nvPr/>
        </p:nvPicPr>
        <p:blipFill rotWithShape="1">
          <a:blip r:embed="rId3"/>
          <a:srcRect l="12278" t="21364" r="59066" b="20495"/>
          <a:stretch/>
        </p:blipFill>
        <p:spPr>
          <a:xfrm>
            <a:off x="5239014" y="1425489"/>
            <a:ext cx="6952986" cy="4232138"/>
          </a:xfrm>
          <a:prstGeom prst="rect">
            <a:avLst/>
          </a:prstGeom>
          <a:noFill/>
        </p:spPr>
      </p:pic>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BACKGROUND</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14</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 name="Content Placeholder 2">
            <a:extLst>
              <a:ext uri="{FF2B5EF4-FFF2-40B4-BE49-F238E27FC236}">
                <a16:creationId xmlns:a16="http://schemas.microsoft.com/office/drawing/2014/main" id="{FA38C8EF-1273-2CC5-75A6-EF7CCBCF4576}"/>
              </a:ext>
            </a:extLst>
          </p:cNvPr>
          <p:cNvSpPr txBox="1">
            <a:spLocks/>
          </p:cNvSpPr>
          <p:nvPr/>
        </p:nvSpPr>
        <p:spPr>
          <a:xfrm>
            <a:off x="611384" y="867752"/>
            <a:ext cx="7320761" cy="604495"/>
          </a:xfrm>
          <a:prstGeom prst="rect">
            <a:avLst/>
          </a:prstGeom>
        </p:spPr>
        <p:txBody>
          <a:bodyPr vert="horz" lIns="0" tIns="0" rIns="0" bIns="0" rtlCol="0" anchor="t" anchorCtr="0">
            <a:normAutofit fontScale="85000" lnSpcReduction="10000"/>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3300" b="1" i="0" u="none" strike="noStrike" kern="1200" cap="none" spc="0" normalizeH="0" baseline="0" noProof="0">
                <a:ln>
                  <a:noFill/>
                </a:ln>
                <a:solidFill>
                  <a:srgbClr val="005B67"/>
                </a:solidFill>
                <a:effectLst/>
                <a:uLnTx/>
                <a:uFillTx/>
                <a:latin typeface="Calibri"/>
                <a:ea typeface="+mn-ea"/>
                <a:cs typeface="+mn-cs"/>
              </a:rPr>
              <a:t>How to reach pregnant and postpartum women?</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sp>
        <p:nvSpPr>
          <p:cNvPr id="2" name="TextBox 1">
            <a:extLst>
              <a:ext uri="{FF2B5EF4-FFF2-40B4-BE49-F238E27FC236}">
                <a16:creationId xmlns:a16="http://schemas.microsoft.com/office/drawing/2014/main" id="{F6055C35-34DA-4DDB-1A60-E41CDCDA1D69}"/>
              </a:ext>
            </a:extLst>
          </p:cNvPr>
          <p:cNvSpPr txBox="1"/>
          <p:nvPr/>
        </p:nvSpPr>
        <p:spPr>
          <a:xfrm>
            <a:off x="10998889" y="5657627"/>
            <a:ext cx="88831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Light"/>
                <a:ea typeface="+mn-ea"/>
                <a:cs typeface="+mn-cs"/>
              </a:rPr>
              <a:t>Source: </a:t>
            </a:r>
            <a:r>
              <a:rPr kumimoji="0" lang="en-US" sz="800" b="0" i="0" u="none" strike="noStrike" kern="1200" cap="none" spc="0" normalizeH="0" baseline="0" noProof="0" err="1">
                <a:ln>
                  <a:noFill/>
                </a:ln>
                <a:solidFill>
                  <a:srgbClr val="000000"/>
                </a:solidFill>
                <a:effectLst/>
                <a:uLnTx/>
                <a:uFillTx/>
                <a:latin typeface="Calibri Light"/>
                <a:ea typeface="+mn-ea"/>
                <a:cs typeface="+mn-cs"/>
              </a:rPr>
              <a:t>Unicef</a:t>
            </a:r>
            <a:endParaRPr kumimoji="0" lang="en-BE" sz="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57E68D30-388A-F8D4-76DB-4F52484C1ED6}"/>
              </a:ext>
            </a:extLst>
          </p:cNvPr>
          <p:cNvSpPr/>
          <p:nvPr/>
        </p:nvSpPr>
        <p:spPr>
          <a:xfrm>
            <a:off x="7041823" y="1887862"/>
            <a:ext cx="584462" cy="3362868"/>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Light"/>
              <a:ea typeface="+mn-ea"/>
              <a:cs typeface="+mn-cs"/>
            </a:endParaRPr>
          </a:p>
        </p:txBody>
      </p:sp>
    </p:spTree>
    <p:extLst>
      <p:ext uri="{BB962C8B-B14F-4D97-AF65-F5344CB8AC3E}">
        <p14:creationId xmlns:p14="http://schemas.microsoft.com/office/powerpoint/2010/main" val="379784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6BC9A-7C2F-242F-BD80-7CB313124312}"/>
            </a:ext>
          </a:extLst>
        </p:cNvPr>
        <p:cNvGrpSpPr/>
        <p:nvPr/>
      </p:nvGrpSpPr>
      <p:grpSpPr>
        <a:xfrm>
          <a:off x="0" y="0"/>
          <a:ext cx="0" cy="0"/>
          <a:chOff x="0" y="0"/>
          <a:chExt cx="0" cy="0"/>
        </a:xfrm>
      </p:grpSpPr>
      <p:sp>
        <p:nvSpPr>
          <p:cNvPr id="20" name="Footer Placeholder 3">
            <a:extLst>
              <a:ext uri="{FF2B5EF4-FFF2-40B4-BE49-F238E27FC236}">
                <a16:creationId xmlns:a16="http://schemas.microsoft.com/office/drawing/2014/main" id="{4AE9F082-F203-5CA0-4411-7A3A582BDDFB}"/>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B7C1D03E-69CA-EE4B-BAD8-BED6314F3A19}"/>
              </a:ext>
            </a:extLst>
          </p:cNvPr>
          <p:cNvSpPr txBox="1">
            <a:spLocks/>
          </p:cNvSpPr>
          <p:nvPr/>
        </p:nvSpPr>
        <p:spPr>
          <a:xfrm>
            <a:off x="362507" y="1601999"/>
            <a:ext cx="9120929" cy="4104000"/>
          </a:xfrm>
          <a:prstGeom prst="rect">
            <a:avLst/>
          </a:prstGeom>
        </p:spPr>
        <p:txBody>
          <a:bodyPr vert="horz" lIns="0" tIns="0" rIns="0" bIns="0" rtlCol="0"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English-language quantitative studies</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January 2015 – March 2024</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No geographical restrictions</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PrEP delivery through ANC/PNC</a:t>
            </a:r>
          </a:p>
          <a:p>
            <a:pPr marL="0" marR="0" lvl="0" indent="0" algn="l" defTabSz="914400" rtl="0" eaLnBrk="1" fontAlgn="auto" latinLnBrk="0" hangingPunct="1">
              <a:lnSpc>
                <a:spcPct val="90000"/>
              </a:lnSpc>
              <a:spcBef>
                <a:spcPts val="0"/>
              </a:spcBef>
              <a:spcAft>
                <a:spcPts val="600"/>
              </a:spcAft>
              <a:buClr>
                <a:srgbClr val="005B67"/>
              </a:buClr>
              <a:buSzPct val="90000"/>
              <a:buFont typeface="Calibri" panose="020F0502020204030204" pitchFamily="34" charset="0"/>
              <a:buNone/>
              <a:tabLst/>
              <a:defRPr/>
            </a:pPr>
            <a:endParaRPr kumimoji="0" lang="en-US" sz="2000" b="0" i="0" u="none" strike="noStrike" kern="1200" cap="none" spc="0" normalizeH="0" baseline="0" noProof="0">
              <a:ln>
                <a:noFill/>
              </a:ln>
              <a:solidFill>
                <a:srgbClr val="005B67"/>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Reported on outcome on oral PrEP:</a:t>
            </a:r>
          </a:p>
          <a:p>
            <a:pPr marL="742950" marR="0" lvl="1" indent="-28575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Initiation</a:t>
            </a:r>
          </a:p>
          <a:p>
            <a:pPr marL="742950" marR="0" lvl="1" indent="-28575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Continuation</a:t>
            </a:r>
          </a:p>
          <a:p>
            <a:pPr marL="742950" marR="0" lvl="1" indent="-28575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Adherence</a:t>
            </a:r>
          </a:p>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1" i="0" u="none" strike="noStrike" kern="1200" cap="none" spc="0" normalizeH="0" baseline="0" noProof="0">
              <a:ln>
                <a:noFill/>
              </a:ln>
              <a:solidFill>
                <a:srgbClr val="000000"/>
              </a:solidFill>
              <a:effectLst/>
              <a:uLnTx/>
              <a:uFillTx/>
              <a:latin typeface="Calibri Light"/>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45" name="Footer Placeholder 4">
            <a:extLst>
              <a:ext uri="{FF2B5EF4-FFF2-40B4-BE49-F238E27FC236}">
                <a16:creationId xmlns:a16="http://schemas.microsoft.com/office/drawing/2014/main" id="{ECC12AAB-3533-8A6E-7C2C-812BF72DAF96}"/>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METHODS</a:t>
            </a:r>
          </a:p>
        </p:txBody>
      </p:sp>
      <p:sp>
        <p:nvSpPr>
          <p:cNvPr id="1040" name="Slide Number Placeholder 5">
            <a:extLst>
              <a:ext uri="{FF2B5EF4-FFF2-40B4-BE49-F238E27FC236}">
                <a16:creationId xmlns:a16="http://schemas.microsoft.com/office/drawing/2014/main" id="{FB0F847C-7B54-CD2A-5A80-B006D2159C53}"/>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15</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B0B50AD6-00C1-2A76-C921-54E63132FDBE}"/>
              </a:ext>
            </a:extLst>
          </p:cNvPr>
          <p:cNvSpPr txBox="1">
            <a:spLocks/>
          </p:cNvSpPr>
          <p:nvPr/>
        </p:nvSpPr>
        <p:spPr>
          <a:xfrm>
            <a:off x="611385" y="867752"/>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Systematic review: methods</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pic>
        <p:nvPicPr>
          <p:cNvPr id="3" name="Picture 2">
            <a:extLst>
              <a:ext uri="{FF2B5EF4-FFF2-40B4-BE49-F238E27FC236}">
                <a16:creationId xmlns:a16="http://schemas.microsoft.com/office/drawing/2014/main" id="{529099EE-F26E-A574-43CA-76FCC8E59A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397" y="500510"/>
            <a:ext cx="6743087" cy="5489738"/>
          </a:xfrm>
          <a:prstGeom prst="rect">
            <a:avLst/>
          </a:prstGeom>
          <a:noFill/>
          <a:ln>
            <a:noFill/>
          </a:ln>
        </p:spPr>
      </p:pic>
    </p:spTree>
    <p:extLst>
      <p:ext uri="{BB962C8B-B14F-4D97-AF65-F5344CB8AC3E}">
        <p14:creationId xmlns:p14="http://schemas.microsoft.com/office/powerpoint/2010/main" val="77986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RESULTS</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16</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graphicFrame>
        <p:nvGraphicFramePr>
          <p:cNvPr id="6" name="Table 5">
            <a:extLst>
              <a:ext uri="{FF2B5EF4-FFF2-40B4-BE49-F238E27FC236}">
                <a16:creationId xmlns:a16="http://schemas.microsoft.com/office/drawing/2014/main" id="{48A40798-1BD0-EF2B-4FB9-FE33D11CB2C5}"/>
              </a:ext>
            </a:extLst>
          </p:cNvPr>
          <p:cNvGraphicFramePr>
            <a:graphicFrameLocks noGrp="1"/>
          </p:cNvGraphicFramePr>
          <p:nvPr/>
        </p:nvGraphicFramePr>
        <p:xfrm>
          <a:off x="599440" y="985520"/>
          <a:ext cx="10972801" cy="5151118"/>
        </p:xfrm>
        <a:graphic>
          <a:graphicData uri="http://schemas.openxmlformats.org/drawingml/2006/table">
            <a:tbl>
              <a:tblPr firstRow="1" firstCol="1" bandRow="1">
                <a:tableStyleId>{5940675A-B579-460E-94D1-54222C63F5DA}</a:tableStyleId>
              </a:tblPr>
              <a:tblGrid>
                <a:gridCol w="3519901">
                  <a:extLst>
                    <a:ext uri="{9D8B030D-6E8A-4147-A177-3AD203B41FA5}">
                      <a16:colId xmlns:a16="http://schemas.microsoft.com/office/drawing/2014/main" val="478890334"/>
                    </a:ext>
                  </a:extLst>
                </a:gridCol>
                <a:gridCol w="3251201">
                  <a:extLst>
                    <a:ext uri="{9D8B030D-6E8A-4147-A177-3AD203B41FA5}">
                      <a16:colId xmlns:a16="http://schemas.microsoft.com/office/drawing/2014/main" val="2194909302"/>
                    </a:ext>
                  </a:extLst>
                </a:gridCol>
                <a:gridCol w="4201699">
                  <a:extLst>
                    <a:ext uri="{9D8B030D-6E8A-4147-A177-3AD203B41FA5}">
                      <a16:colId xmlns:a16="http://schemas.microsoft.com/office/drawing/2014/main" val="1770055313"/>
                    </a:ext>
                  </a:extLst>
                </a:gridCol>
              </a:tblGrid>
              <a:tr h="247753">
                <a:tc>
                  <a:txBody>
                    <a:bodyPr/>
                    <a:lstStyle/>
                    <a:p>
                      <a:pPr algn="ctr">
                        <a:lnSpc>
                          <a:spcPct val="107000"/>
                        </a:lnSpc>
                        <a:spcAft>
                          <a:spcPts val="800"/>
                        </a:spcAft>
                        <a:buNone/>
                      </a:pPr>
                      <a:r>
                        <a:rPr lang="en-GB" sz="1400" b="1">
                          <a:solidFill>
                            <a:schemeClr val="tx2"/>
                          </a:solidFill>
                          <a:effectLst/>
                          <a:latin typeface="+mj-lt"/>
                        </a:rPr>
                        <a:t>Study, first author, publication year</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b="1">
                          <a:solidFill>
                            <a:schemeClr val="tx2"/>
                          </a:solidFill>
                          <a:effectLst/>
                          <a:latin typeface="+mj-lt"/>
                        </a:rPr>
                        <a:t>Country and study period</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b="1">
                          <a:solidFill>
                            <a:schemeClr val="tx2"/>
                          </a:solidFill>
                          <a:effectLst/>
                          <a:latin typeface="+mj-lt"/>
                        </a:rPr>
                        <a:t>Study design</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1469706"/>
                  </a:ext>
                </a:extLst>
              </a:tr>
              <a:tr h="507014">
                <a:tc>
                  <a:txBody>
                    <a:bodyPr/>
                    <a:lstStyle/>
                    <a:p>
                      <a:pPr algn="ctr">
                        <a:lnSpc>
                          <a:spcPct val="107000"/>
                        </a:lnSpc>
                        <a:spcAft>
                          <a:spcPts val="800"/>
                        </a:spcAft>
                        <a:buNone/>
                      </a:pPr>
                      <a:r>
                        <a:rPr lang="en-GB" sz="1400">
                          <a:solidFill>
                            <a:schemeClr val="tx2"/>
                          </a:solidFill>
                          <a:effectLst/>
                          <a:latin typeface="+mj-lt"/>
                        </a:rPr>
                        <a:t>Chi, 2024</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Malawi, </a:t>
                      </a:r>
                      <a:br>
                        <a:rPr lang="en-GB" sz="1400">
                          <a:solidFill>
                            <a:schemeClr val="tx2"/>
                          </a:solidFill>
                          <a:effectLst/>
                          <a:latin typeface="+mj-lt"/>
                        </a:rPr>
                      </a:br>
                      <a:r>
                        <a:rPr lang="en-GB" sz="1400">
                          <a:solidFill>
                            <a:schemeClr val="tx2"/>
                          </a:solidFill>
                          <a:effectLst/>
                          <a:latin typeface="+mj-lt"/>
                        </a:rPr>
                        <a:t>Jun 2020-Nov 2020</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Randomised pilot trial</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1912193"/>
                  </a:ext>
                </a:extLst>
              </a:tr>
              <a:tr h="507014">
                <a:tc>
                  <a:txBody>
                    <a:bodyPr/>
                    <a:lstStyle/>
                    <a:p>
                      <a:pPr algn="ctr">
                        <a:lnSpc>
                          <a:spcPct val="107000"/>
                        </a:lnSpc>
                        <a:spcAft>
                          <a:spcPts val="800"/>
                        </a:spcAft>
                        <a:buNone/>
                      </a:pPr>
                      <a:r>
                        <a:rPr lang="en-ZA" sz="1400" err="1">
                          <a:solidFill>
                            <a:schemeClr val="tx2"/>
                          </a:solidFill>
                          <a:effectLst/>
                          <a:latin typeface="+mj-lt"/>
                        </a:rPr>
                        <a:t>Masenyetse</a:t>
                      </a:r>
                      <a:r>
                        <a:rPr lang="en-ZA" sz="1400">
                          <a:solidFill>
                            <a:schemeClr val="tx2"/>
                          </a:solidFill>
                          <a:effectLst/>
                          <a:latin typeface="+mj-lt"/>
                        </a:rPr>
                        <a:t>, 2023</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Lesotho, </a:t>
                      </a:r>
                      <a:br>
                        <a:rPr lang="en-GB" sz="1400">
                          <a:solidFill>
                            <a:schemeClr val="tx2"/>
                          </a:solidFill>
                          <a:effectLst/>
                          <a:latin typeface="+mj-lt"/>
                        </a:rPr>
                      </a:br>
                      <a:r>
                        <a:rPr lang="en-GB" sz="1400">
                          <a:solidFill>
                            <a:schemeClr val="tx2"/>
                          </a:solidFill>
                          <a:effectLst/>
                          <a:latin typeface="+mj-lt"/>
                        </a:rPr>
                        <a:t>Jan 2019-May 2022</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Retrospective chart review</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9742549"/>
                  </a:ext>
                </a:extLst>
              </a:tr>
              <a:tr h="247753">
                <a:tc gridSpan="3">
                  <a:txBody>
                    <a:bodyPr/>
                    <a:lstStyle/>
                    <a:p>
                      <a:pPr>
                        <a:lnSpc>
                          <a:spcPct val="107000"/>
                        </a:lnSpc>
                        <a:spcAft>
                          <a:spcPts val="800"/>
                        </a:spcAft>
                        <a:buNone/>
                      </a:pPr>
                      <a:r>
                        <a:rPr lang="en-GB" sz="1400" b="1">
                          <a:solidFill>
                            <a:schemeClr val="tx2"/>
                          </a:solidFill>
                          <a:effectLst/>
                          <a:latin typeface="+mj-lt"/>
                        </a:rPr>
                        <a:t>PrEP in Pregnant and Postpartum women (PrEP-PP) in South Africa</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262369439"/>
                  </a:ext>
                </a:extLst>
              </a:tr>
              <a:tr h="247753">
                <a:tc>
                  <a:txBody>
                    <a:bodyPr/>
                    <a:lstStyle/>
                    <a:p>
                      <a:pPr algn="ctr">
                        <a:lnSpc>
                          <a:spcPct val="107000"/>
                        </a:lnSpc>
                        <a:spcAft>
                          <a:spcPts val="800"/>
                        </a:spcAft>
                        <a:buNone/>
                      </a:pPr>
                      <a:r>
                        <a:rPr lang="en-GB" sz="1400">
                          <a:solidFill>
                            <a:schemeClr val="tx2"/>
                          </a:solidFill>
                          <a:effectLst/>
                          <a:latin typeface="+mj-lt"/>
                        </a:rPr>
                        <a:t>Joseph Davey, 2022</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Aug 2019- Oct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Prospective cohort</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3815640"/>
                  </a:ext>
                </a:extLst>
              </a:tr>
              <a:tr h="247753">
                <a:tc>
                  <a:txBody>
                    <a:bodyPr/>
                    <a:lstStyle/>
                    <a:p>
                      <a:pPr algn="ctr">
                        <a:lnSpc>
                          <a:spcPct val="107000"/>
                        </a:lnSpc>
                        <a:spcAft>
                          <a:spcPts val="800"/>
                        </a:spcAft>
                        <a:buNone/>
                      </a:pPr>
                      <a:r>
                        <a:rPr lang="en-GB" sz="1400">
                          <a:solidFill>
                            <a:schemeClr val="tx2"/>
                          </a:solidFill>
                          <a:effectLst/>
                          <a:latin typeface="+mj-lt"/>
                        </a:rPr>
                        <a:t>Joseph Davey,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Aug 2020-Apr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Randomised controlled pilot trial</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4423492"/>
                  </a:ext>
                </a:extLst>
              </a:tr>
              <a:tr h="247753">
                <a:tc>
                  <a:txBody>
                    <a:bodyPr/>
                    <a:lstStyle/>
                    <a:p>
                      <a:pPr algn="ctr">
                        <a:lnSpc>
                          <a:spcPct val="107000"/>
                        </a:lnSpc>
                        <a:spcAft>
                          <a:spcPts val="800"/>
                        </a:spcAft>
                        <a:buNone/>
                      </a:pPr>
                      <a:r>
                        <a:rPr lang="en-GB" sz="1400">
                          <a:solidFill>
                            <a:schemeClr val="tx2"/>
                          </a:solidFill>
                          <a:effectLst/>
                          <a:latin typeface="+mj-lt"/>
                        </a:rPr>
                        <a:t>Joseph Davey, 2022</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Aug 2019- Oct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Prospective cohort</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6661569"/>
                  </a:ext>
                </a:extLst>
              </a:tr>
              <a:tr h="247753">
                <a:tc>
                  <a:txBody>
                    <a:bodyPr/>
                    <a:lstStyle/>
                    <a:p>
                      <a:pPr algn="ctr">
                        <a:lnSpc>
                          <a:spcPct val="107000"/>
                        </a:lnSpc>
                        <a:spcAft>
                          <a:spcPts val="800"/>
                        </a:spcAft>
                        <a:buNone/>
                      </a:pPr>
                      <a:r>
                        <a:rPr lang="en-GB" sz="1400">
                          <a:solidFill>
                            <a:schemeClr val="tx2"/>
                          </a:solidFill>
                          <a:effectLst/>
                          <a:latin typeface="+mj-lt"/>
                        </a:rPr>
                        <a:t>Khadka, 2023</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Aug 2019- Oct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Prospective cohort</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1806819"/>
                  </a:ext>
                </a:extLst>
              </a:tr>
              <a:tr h="247753">
                <a:tc gridSpan="3">
                  <a:txBody>
                    <a:bodyPr/>
                    <a:lstStyle/>
                    <a:p>
                      <a:pPr>
                        <a:lnSpc>
                          <a:spcPct val="107000"/>
                        </a:lnSpc>
                        <a:spcAft>
                          <a:spcPts val="800"/>
                        </a:spcAft>
                        <a:buNone/>
                      </a:pPr>
                      <a:r>
                        <a:rPr lang="en-GB" sz="1400" b="1">
                          <a:solidFill>
                            <a:schemeClr val="tx2"/>
                          </a:solidFill>
                          <a:effectLst/>
                          <a:latin typeface="+mj-lt"/>
                        </a:rPr>
                        <a:t>Sexually Transmitted Infections and PrEP in Pregnancy Study (STIPPS)</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611824367"/>
                  </a:ext>
                </a:extLst>
              </a:tr>
              <a:tr h="668548">
                <a:tc>
                  <a:txBody>
                    <a:bodyPr/>
                    <a:lstStyle/>
                    <a:p>
                      <a:pPr algn="ctr">
                        <a:lnSpc>
                          <a:spcPct val="107000"/>
                        </a:lnSpc>
                        <a:spcAft>
                          <a:spcPts val="800"/>
                        </a:spcAft>
                        <a:buNone/>
                      </a:pPr>
                      <a:r>
                        <a:rPr lang="en-GB" sz="1400">
                          <a:solidFill>
                            <a:schemeClr val="tx2"/>
                          </a:solidFill>
                          <a:effectLst/>
                          <a:latin typeface="+mj-lt"/>
                        </a:rPr>
                        <a:t>De Voux, 2023</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South Africa, </a:t>
                      </a:r>
                      <a:endParaRPr lang="nl-BE" sz="1400">
                        <a:solidFill>
                          <a:schemeClr val="tx2"/>
                        </a:solidFill>
                        <a:effectLst/>
                        <a:latin typeface="+mj-lt"/>
                      </a:endParaRPr>
                    </a:p>
                    <a:p>
                      <a:pPr algn="ctr">
                        <a:lnSpc>
                          <a:spcPct val="107000"/>
                        </a:lnSpc>
                        <a:spcAft>
                          <a:spcPts val="800"/>
                        </a:spcAft>
                        <a:buNone/>
                      </a:pPr>
                      <a:r>
                        <a:rPr lang="en-GB" sz="1400">
                          <a:solidFill>
                            <a:schemeClr val="tx2"/>
                          </a:solidFill>
                          <a:effectLst/>
                          <a:latin typeface="+mj-lt"/>
                        </a:rPr>
                        <a:t>Nov 2021-May 2022</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Randomised controlled trial</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7395757"/>
                  </a:ext>
                </a:extLst>
              </a:tr>
              <a:tr h="247753">
                <a:tc gridSpan="3">
                  <a:txBody>
                    <a:bodyPr/>
                    <a:lstStyle/>
                    <a:p>
                      <a:pPr>
                        <a:lnSpc>
                          <a:spcPct val="107000"/>
                        </a:lnSpc>
                        <a:spcAft>
                          <a:spcPts val="800"/>
                        </a:spcAft>
                        <a:buNone/>
                      </a:pPr>
                      <a:r>
                        <a:rPr lang="en-GB" sz="1400" b="1">
                          <a:solidFill>
                            <a:schemeClr val="tx2"/>
                          </a:solidFill>
                          <a:effectLst/>
                          <a:latin typeface="+mj-lt"/>
                        </a:rPr>
                        <a:t>PrEP Implementation for Mothers in Antenatal care (</a:t>
                      </a:r>
                      <a:r>
                        <a:rPr lang="en-GB" sz="1400" b="1" err="1">
                          <a:solidFill>
                            <a:schemeClr val="tx2"/>
                          </a:solidFill>
                          <a:effectLst/>
                          <a:latin typeface="+mj-lt"/>
                        </a:rPr>
                        <a:t>PrIMA</a:t>
                      </a:r>
                      <a:r>
                        <a:rPr lang="en-GB" sz="1400" b="1">
                          <a:solidFill>
                            <a:schemeClr val="tx2"/>
                          </a:solidFill>
                          <a:effectLst/>
                          <a:latin typeface="+mj-lt"/>
                        </a:rPr>
                        <a:t>) in Kenya</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084328462"/>
                  </a:ext>
                </a:extLst>
              </a:tr>
              <a:tr h="247753">
                <a:tc>
                  <a:txBody>
                    <a:bodyPr/>
                    <a:lstStyle/>
                    <a:p>
                      <a:pPr algn="ctr">
                        <a:lnSpc>
                          <a:spcPct val="107000"/>
                        </a:lnSpc>
                        <a:spcAft>
                          <a:spcPts val="800"/>
                        </a:spcAft>
                        <a:buNone/>
                      </a:pPr>
                      <a:r>
                        <a:rPr lang="en-GB" sz="1400">
                          <a:solidFill>
                            <a:schemeClr val="tx2"/>
                          </a:solidFill>
                          <a:effectLst/>
                          <a:latin typeface="+mj-lt"/>
                        </a:rPr>
                        <a:t>Kinuthia, 2023</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Jan 2018-Jul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Cluster randomised trial</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0967830"/>
                  </a:ext>
                </a:extLst>
              </a:tr>
              <a:tr h="247753">
                <a:tc>
                  <a:txBody>
                    <a:bodyPr/>
                    <a:lstStyle/>
                    <a:p>
                      <a:pPr algn="ctr">
                        <a:lnSpc>
                          <a:spcPct val="107000"/>
                        </a:lnSpc>
                        <a:spcAft>
                          <a:spcPts val="800"/>
                        </a:spcAft>
                        <a:buNone/>
                      </a:pPr>
                      <a:r>
                        <a:rPr lang="en-GB" sz="1400">
                          <a:solidFill>
                            <a:schemeClr val="tx2"/>
                          </a:solidFill>
                          <a:effectLst/>
                          <a:latin typeface="+mj-lt"/>
                        </a:rPr>
                        <a:t>Pintye, 2023</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Jan 2018-Jul 2021</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Prospective cohort</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0394842"/>
                  </a:ext>
                </a:extLst>
              </a:tr>
              <a:tr h="247753">
                <a:tc gridSpan="3">
                  <a:txBody>
                    <a:bodyPr/>
                    <a:lstStyle/>
                    <a:p>
                      <a:pPr>
                        <a:lnSpc>
                          <a:spcPct val="107000"/>
                        </a:lnSpc>
                        <a:spcAft>
                          <a:spcPts val="800"/>
                        </a:spcAft>
                        <a:buNone/>
                      </a:pPr>
                      <a:r>
                        <a:rPr lang="en-GB" sz="1400" b="1">
                          <a:solidFill>
                            <a:schemeClr val="tx2"/>
                          </a:solidFill>
                          <a:effectLst/>
                          <a:latin typeface="+mj-lt"/>
                        </a:rPr>
                        <a:t>PrEP Implementation for Young women and Adolescents (</a:t>
                      </a:r>
                      <a:r>
                        <a:rPr lang="en-GB" sz="1400" b="1" err="1">
                          <a:solidFill>
                            <a:schemeClr val="tx2"/>
                          </a:solidFill>
                          <a:effectLst/>
                          <a:latin typeface="+mj-lt"/>
                        </a:rPr>
                        <a:t>PriYA</a:t>
                      </a:r>
                      <a:r>
                        <a:rPr lang="en-GB" sz="1400" b="1">
                          <a:solidFill>
                            <a:schemeClr val="tx2"/>
                          </a:solidFill>
                          <a:effectLst/>
                          <a:latin typeface="+mj-lt"/>
                        </a:rPr>
                        <a:t>) in Kenya</a:t>
                      </a:r>
                      <a:endParaRPr lang="nl-BE" sz="1400" b="1">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896256259"/>
                  </a:ext>
                </a:extLst>
              </a:tr>
              <a:tr h="247753">
                <a:tc>
                  <a:txBody>
                    <a:bodyPr/>
                    <a:lstStyle/>
                    <a:p>
                      <a:pPr algn="ctr">
                        <a:lnSpc>
                          <a:spcPct val="107000"/>
                        </a:lnSpc>
                        <a:spcAft>
                          <a:spcPts val="800"/>
                        </a:spcAft>
                        <a:buNone/>
                      </a:pPr>
                      <a:r>
                        <a:rPr lang="en-GB" sz="1400">
                          <a:solidFill>
                            <a:schemeClr val="tx2"/>
                          </a:solidFill>
                          <a:effectLst/>
                          <a:latin typeface="+mj-lt"/>
                        </a:rPr>
                        <a:t>Kinuthia, 2020</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Nov 2017-Dec 2018</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Prospective cohort</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67385327"/>
                  </a:ext>
                </a:extLst>
              </a:tr>
              <a:tr h="247753">
                <a:tc>
                  <a:txBody>
                    <a:bodyPr/>
                    <a:lstStyle/>
                    <a:p>
                      <a:pPr algn="ctr">
                        <a:lnSpc>
                          <a:spcPct val="107000"/>
                        </a:lnSpc>
                        <a:spcAft>
                          <a:spcPts val="800"/>
                        </a:spcAft>
                        <a:buNone/>
                      </a:pPr>
                      <a:r>
                        <a:rPr lang="en-GB" sz="1400">
                          <a:solidFill>
                            <a:schemeClr val="tx2"/>
                          </a:solidFill>
                          <a:effectLst/>
                          <a:latin typeface="+mj-lt"/>
                        </a:rPr>
                        <a:t>Pintye, 2020</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Nov 2017-Dec 2018</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Prospective cohort</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4224127"/>
                  </a:ext>
                </a:extLst>
              </a:tr>
              <a:tr h="247753">
                <a:tc>
                  <a:txBody>
                    <a:bodyPr/>
                    <a:lstStyle/>
                    <a:p>
                      <a:pPr algn="ctr">
                        <a:lnSpc>
                          <a:spcPct val="107000"/>
                        </a:lnSpc>
                        <a:spcAft>
                          <a:spcPts val="800"/>
                        </a:spcAft>
                        <a:buNone/>
                      </a:pPr>
                      <a:r>
                        <a:rPr lang="en-GB" sz="1400">
                          <a:solidFill>
                            <a:schemeClr val="tx2"/>
                          </a:solidFill>
                          <a:effectLst/>
                          <a:latin typeface="+mj-lt"/>
                        </a:rPr>
                        <a:t>Pintye, 2020</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Feb 2018-Oct 2018</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en-GB" sz="1400">
                          <a:solidFill>
                            <a:schemeClr val="tx2"/>
                          </a:solidFill>
                          <a:effectLst/>
                          <a:latin typeface="+mj-lt"/>
                        </a:rPr>
                        <a:t>Pre-/post-evaluation</a:t>
                      </a:r>
                      <a:endParaRPr lang="nl-BE" sz="1400">
                        <a:solidFill>
                          <a:schemeClr val="tx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354996"/>
                  </a:ext>
                </a:extLst>
              </a:tr>
            </a:tbl>
          </a:graphicData>
        </a:graphic>
      </p:graphicFrame>
      <p:sp>
        <p:nvSpPr>
          <p:cNvPr id="8" name="TextBox 7">
            <a:extLst>
              <a:ext uri="{FF2B5EF4-FFF2-40B4-BE49-F238E27FC236}">
                <a16:creationId xmlns:a16="http://schemas.microsoft.com/office/drawing/2014/main" id="{80361094-3075-67DA-CC3C-349E9CD85BE9}"/>
              </a:ext>
            </a:extLst>
          </p:cNvPr>
          <p:cNvSpPr txBox="1"/>
          <p:nvPr/>
        </p:nvSpPr>
        <p:spPr>
          <a:xfrm>
            <a:off x="895546" y="403039"/>
            <a:ext cx="692765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5B67"/>
                </a:solidFill>
                <a:effectLst/>
                <a:uLnTx/>
                <a:uFillTx/>
                <a:latin typeface="Calibri" panose="020F0502020204030204" pitchFamily="34" charset="0"/>
                <a:ea typeface="Calibri" panose="020F0502020204030204" pitchFamily="34" charset="0"/>
                <a:cs typeface="+mn-cs"/>
              </a:rPr>
              <a:t>Characteristics of articles eligible for inclusion (N=12)</a:t>
            </a:r>
            <a:endParaRPr kumimoji="0" lang="nl-BE" sz="2400" b="0" i="0" u="none" strike="noStrike" kern="1200" cap="none" spc="0" normalizeH="0" baseline="0" noProof="0">
              <a:ln>
                <a:noFill/>
              </a:ln>
              <a:solidFill>
                <a:srgbClr val="005B67"/>
              </a:solidFill>
              <a:effectLst/>
              <a:uLnTx/>
              <a:uFillTx/>
              <a:latin typeface="Calibri Light"/>
              <a:ea typeface="+mn-ea"/>
              <a:cs typeface="+mn-cs"/>
            </a:endParaRPr>
          </a:p>
        </p:txBody>
      </p:sp>
    </p:spTree>
    <p:extLst>
      <p:ext uri="{BB962C8B-B14F-4D97-AF65-F5344CB8AC3E}">
        <p14:creationId xmlns:p14="http://schemas.microsoft.com/office/powerpoint/2010/main" val="265566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F084E732-1875-59F2-C8A1-BE8DEE6EC652}"/>
              </a:ext>
            </a:extLst>
          </p:cNvPr>
          <p:cNvSpPr txBox="1">
            <a:spLocks/>
          </p:cNvSpPr>
          <p:nvPr/>
        </p:nvSpPr>
        <p:spPr>
          <a:xfrm>
            <a:off x="438707" y="1757126"/>
            <a:ext cx="9120929" cy="4104000"/>
          </a:xfrm>
          <a:prstGeom prst="rect">
            <a:avLst/>
          </a:prstGeom>
        </p:spPr>
        <p:txBody>
          <a:bodyPr vert="horz" lIns="0" tIns="0" rIns="0" bIns="0" rtlCol="0"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1" i="0" u="none" strike="noStrike" kern="1200" cap="none" spc="0" normalizeH="0" baseline="0" noProof="0">
              <a:ln>
                <a:noFill/>
              </a:ln>
              <a:solidFill>
                <a:srgbClr val="000000"/>
              </a:solidFill>
              <a:effectLst/>
              <a:uLnTx/>
              <a:uFillTx/>
              <a:latin typeface="Calibri Light"/>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RESULTS</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17</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146AC1F9-5B72-FC2B-5518-CC7779975B25}"/>
              </a:ext>
            </a:extLst>
          </p:cNvPr>
          <p:cNvSpPr txBox="1">
            <a:spLocks/>
          </p:cNvSpPr>
          <p:nvPr/>
        </p:nvSpPr>
        <p:spPr>
          <a:xfrm>
            <a:off x="611385" y="505581"/>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Study characteristics</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graphicFrame>
        <p:nvGraphicFramePr>
          <p:cNvPr id="6" name="Chart 5">
            <a:extLst>
              <a:ext uri="{FF2B5EF4-FFF2-40B4-BE49-F238E27FC236}">
                <a16:creationId xmlns:a16="http://schemas.microsoft.com/office/drawing/2014/main" id="{E3AAFD82-DB61-DD7C-266A-C1318384190C}"/>
              </a:ext>
            </a:extLst>
          </p:cNvPr>
          <p:cNvGraphicFramePr/>
          <p:nvPr/>
        </p:nvGraphicFramePr>
        <p:xfrm>
          <a:off x="36660" y="1085855"/>
          <a:ext cx="3883602" cy="36055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1F46FD1-78AB-DB59-2120-9BF057347EC8}"/>
              </a:ext>
            </a:extLst>
          </p:cNvPr>
          <p:cNvGraphicFramePr/>
          <p:nvPr/>
        </p:nvGraphicFramePr>
        <p:xfrm>
          <a:off x="3920262" y="967690"/>
          <a:ext cx="4351478" cy="38396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80A218D9-3FAF-5CF6-C04E-E467B0B02DBE}"/>
              </a:ext>
            </a:extLst>
          </p:cNvPr>
          <p:cNvGraphicFramePr/>
          <p:nvPr/>
        </p:nvGraphicFramePr>
        <p:xfrm>
          <a:off x="8367708" y="1085855"/>
          <a:ext cx="3782292" cy="3514584"/>
        </p:xfrm>
        <a:graphic>
          <a:graphicData uri="http://schemas.openxmlformats.org/drawingml/2006/chart">
            <c:chart xmlns:c="http://schemas.openxmlformats.org/drawingml/2006/chart" xmlns:r="http://schemas.openxmlformats.org/officeDocument/2006/relationships" r:id="rId5"/>
          </a:graphicData>
        </a:graphic>
      </p:graphicFrame>
      <p:sp>
        <p:nvSpPr>
          <p:cNvPr id="13" name="Content Placeholder 2">
            <a:extLst>
              <a:ext uri="{FF2B5EF4-FFF2-40B4-BE49-F238E27FC236}">
                <a16:creationId xmlns:a16="http://schemas.microsoft.com/office/drawing/2014/main" id="{1B5A90C3-4751-0DF4-8873-C4FA81DCFE9A}"/>
              </a:ext>
            </a:extLst>
          </p:cNvPr>
          <p:cNvSpPr txBox="1">
            <a:spLocks/>
          </p:cNvSpPr>
          <p:nvPr/>
        </p:nvSpPr>
        <p:spPr>
          <a:xfrm>
            <a:off x="438707" y="5181926"/>
            <a:ext cx="8781997" cy="834326"/>
          </a:xfrm>
          <a:prstGeom prst="rect">
            <a:avLst/>
          </a:prstGeom>
        </p:spPr>
        <p:txBody>
          <a:bodyPr vert="horz" lIns="0" tIns="0" rIns="0" bIns="0" rtlCol="0" anchor="t" anchorCtr="0">
            <a:normAutofit/>
          </a:bodyPr>
          <a:lstStyle>
            <a:lvl1pPr marL="25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500" kern="1200" baseline="0">
                <a:solidFill>
                  <a:schemeClr val="tx1"/>
                </a:solidFill>
                <a:latin typeface="+mn-lt"/>
                <a:ea typeface="+mn-ea"/>
                <a:cs typeface="+mn-cs"/>
              </a:defRPr>
            </a:lvl1pPr>
            <a:lvl2pPr marL="52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300" kern="1200" baseline="0">
                <a:solidFill>
                  <a:schemeClr val="tx1"/>
                </a:solidFill>
                <a:latin typeface="+mn-lt"/>
                <a:ea typeface="+mn-ea"/>
                <a:cs typeface="+mn-cs"/>
              </a:defRPr>
            </a:lvl2pPr>
            <a:lvl3pPr marL="792000" indent="-25200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Char char="−"/>
              <a:defRPr sz="2100" kern="1200" baseline="0">
                <a:solidFill>
                  <a:schemeClr val="tx1"/>
                </a:solidFill>
                <a:latin typeface="+mn-lt"/>
                <a:ea typeface="+mn-ea"/>
                <a:cs typeface="+mn-cs"/>
              </a:defRPr>
            </a:lvl3pPr>
            <a:lvl4pPr marL="1062000" indent="-252000" algn="l" defTabSz="914400" rtl="0" eaLnBrk="1" latinLnBrk="0" hangingPunct="1">
              <a:lnSpc>
                <a:spcPct val="90000"/>
              </a:lnSpc>
              <a:spcBef>
                <a:spcPts val="0"/>
              </a:spcBef>
              <a:spcAft>
                <a:spcPts val="600"/>
              </a:spcAft>
              <a:buSzPct val="90000"/>
              <a:buFont typeface="Calibri" panose="020F0502020204030204" pitchFamily="34" charset="0"/>
              <a:buChar char="−"/>
              <a:defRPr sz="1900" kern="1200" baseline="0">
                <a:solidFill>
                  <a:schemeClr val="tx1"/>
                </a:solidFill>
                <a:latin typeface="+mn-lt"/>
                <a:ea typeface="+mn-ea"/>
                <a:cs typeface="+mn-cs"/>
              </a:defRPr>
            </a:lvl4pPr>
            <a:lvl5pPr marL="1332000" indent="-25200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Char char="−"/>
              <a:defRPr sz="17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Median gestational age: 20-26 weeks</a:t>
            </a:r>
          </a:p>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Follow-up period: 1 month post-enrolment – 12 months postpartum</a:t>
            </a:r>
          </a:p>
          <a:p>
            <a:pPr marL="0" marR="0" lvl="0" indent="0" algn="ctr"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endParaRPr kumimoji="0" lang="en-US" sz="2000" b="1" i="0" u="none" strike="noStrike" kern="1200" cap="none" spc="0" normalizeH="0" baseline="0" noProof="0">
              <a:ln>
                <a:noFill/>
              </a:ln>
              <a:solidFill>
                <a:srgbClr val="005B67"/>
              </a:solidFill>
              <a:effectLst/>
              <a:uLnTx/>
              <a:uFillTx/>
              <a:latin typeface="Calibri"/>
              <a:ea typeface="+mn-ea"/>
              <a:cs typeface="+mn-cs"/>
            </a:endParaRPr>
          </a:p>
        </p:txBody>
      </p:sp>
      <p:sp>
        <p:nvSpPr>
          <p:cNvPr id="3" name="TextBox 2">
            <a:extLst>
              <a:ext uri="{FF2B5EF4-FFF2-40B4-BE49-F238E27FC236}">
                <a16:creationId xmlns:a16="http://schemas.microsoft.com/office/drawing/2014/main" id="{0363A4E4-2001-B3DA-D7F5-BDFA1F7D74FD}"/>
              </a:ext>
            </a:extLst>
          </p:cNvPr>
          <p:cNvSpPr txBox="1"/>
          <p:nvPr/>
        </p:nvSpPr>
        <p:spPr>
          <a:xfrm>
            <a:off x="113731" y="5868537"/>
            <a:ext cx="103722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B67"/>
                </a:solidFill>
                <a:effectLst/>
                <a:uLnTx/>
                <a:uFillTx/>
                <a:latin typeface="Calibri Light"/>
                <a:ea typeface="+mn-ea"/>
                <a:cs typeface="+mn-cs"/>
              </a:rPr>
              <a:t>* Outcome: Total exceeds 12 due to studies reporting on multiple outcomes</a:t>
            </a:r>
          </a:p>
        </p:txBody>
      </p:sp>
    </p:spTree>
    <p:extLst>
      <p:ext uri="{BB962C8B-B14F-4D97-AF65-F5344CB8AC3E}">
        <p14:creationId xmlns:p14="http://schemas.microsoft.com/office/powerpoint/2010/main" val="40046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Graphic spid="12" grpId="0">
        <p:bldAsOne/>
      </p:bldGraphic>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F084E732-1875-59F2-C8A1-BE8DEE6EC652}"/>
              </a:ext>
            </a:extLst>
          </p:cNvPr>
          <p:cNvSpPr txBox="1">
            <a:spLocks/>
          </p:cNvSpPr>
          <p:nvPr/>
        </p:nvSpPr>
        <p:spPr>
          <a:xfrm>
            <a:off x="438707" y="1757126"/>
            <a:ext cx="9120929" cy="4104000"/>
          </a:xfrm>
          <a:prstGeom prst="rect">
            <a:avLst/>
          </a:prstGeom>
        </p:spPr>
        <p:txBody>
          <a:bodyPr vert="horz" lIns="0" tIns="0" rIns="0" bIns="0" rtlCol="0"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1" i="0" u="none" strike="noStrike" kern="1200" cap="none" spc="0" normalizeH="0" baseline="0" noProof="0">
              <a:ln>
                <a:noFill/>
              </a:ln>
              <a:solidFill>
                <a:srgbClr val="000000"/>
              </a:solidFill>
              <a:effectLst/>
              <a:uLnTx/>
              <a:uFillTx/>
              <a:latin typeface="Calibri Light"/>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3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RESULTS</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18</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146AC1F9-5B72-FC2B-5518-CC7779975B25}"/>
              </a:ext>
            </a:extLst>
          </p:cNvPr>
          <p:cNvSpPr txBox="1">
            <a:spLocks/>
          </p:cNvSpPr>
          <p:nvPr/>
        </p:nvSpPr>
        <p:spPr>
          <a:xfrm>
            <a:off x="611385" y="423065"/>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Initiation (n=7)</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graphicFrame>
        <p:nvGraphicFramePr>
          <p:cNvPr id="5" name="Diagram 4">
            <a:extLst>
              <a:ext uri="{FF2B5EF4-FFF2-40B4-BE49-F238E27FC236}">
                <a16:creationId xmlns:a16="http://schemas.microsoft.com/office/drawing/2014/main" id="{7CFC1ED3-3CA6-ECF1-B6B9-CD4C509FBD26}"/>
              </a:ext>
            </a:extLst>
          </p:cNvPr>
          <p:cNvGraphicFramePr/>
          <p:nvPr/>
        </p:nvGraphicFramePr>
        <p:xfrm>
          <a:off x="611385" y="1472247"/>
          <a:ext cx="10479664" cy="410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2561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RESULTS</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19</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146AC1F9-5B72-FC2B-5518-CC7779975B25}"/>
              </a:ext>
            </a:extLst>
          </p:cNvPr>
          <p:cNvSpPr txBox="1">
            <a:spLocks/>
          </p:cNvSpPr>
          <p:nvPr/>
        </p:nvSpPr>
        <p:spPr>
          <a:xfrm>
            <a:off x="436914" y="448736"/>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Continuation</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graphicFrame>
        <p:nvGraphicFramePr>
          <p:cNvPr id="4" name="Table 3">
            <a:extLst>
              <a:ext uri="{FF2B5EF4-FFF2-40B4-BE49-F238E27FC236}">
                <a16:creationId xmlns:a16="http://schemas.microsoft.com/office/drawing/2014/main" id="{42474BD8-F2FE-C66D-4B05-B5F7C05B6E45}"/>
              </a:ext>
            </a:extLst>
          </p:cNvPr>
          <p:cNvGraphicFramePr>
            <a:graphicFrameLocks noGrp="1"/>
          </p:cNvGraphicFramePr>
          <p:nvPr/>
        </p:nvGraphicFramePr>
        <p:xfrm>
          <a:off x="2752928" y="95614"/>
          <a:ext cx="9397071" cy="6655385"/>
        </p:xfrm>
        <a:graphic>
          <a:graphicData uri="http://schemas.openxmlformats.org/drawingml/2006/table">
            <a:tbl>
              <a:tblPr firstRow="1" firstCol="1" bandRow="1">
                <a:tableStyleId>{6E25E649-3F16-4E02-A733-19D2CDBF48F0}</a:tableStyleId>
              </a:tblPr>
              <a:tblGrid>
                <a:gridCol w="1601359">
                  <a:extLst>
                    <a:ext uri="{9D8B030D-6E8A-4147-A177-3AD203B41FA5}">
                      <a16:colId xmlns:a16="http://schemas.microsoft.com/office/drawing/2014/main" val="2238804773"/>
                    </a:ext>
                  </a:extLst>
                </a:gridCol>
                <a:gridCol w="2866272">
                  <a:extLst>
                    <a:ext uri="{9D8B030D-6E8A-4147-A177-3AD203B41FA5}">
                      <a16:colId xmlns:a16="http://schemas.microsoft.com/office/drawing/2014/main" val="3644137082"/>
                    </a:ext>
                  </a:extLst>
                </a:gridCol>
                <a:gridCol w="1834284">
                  <a:extLst>
                    <a:ext uri="{9D8B030D-6E8A-4147-A177-3AD203B41FA5}">
                      <a16:colId xmlns:a16="http://schemas.microsoft.com/office/drawing/2014/main" val="2983002442"/>
                    </a:ext>
                  </a:extLst>
                </a:gridCol>
                <a:gridCol w="3095156">
                  <a:extLst>
                    <a:ext uri="{9D8B030D-6E8A-4147-A177-3AD203B41FA5}">
                      <a16:colId xmlns:a16="http://schemas.microsoft.com/office/drawing/2014/main" val="3373805978"/>
                    </a:ext>
                  </a:extLst>
                </a:gridCol>
              </a:tblGrid>
              <a:tr h="207407">
                <a:tc>
                  <a:txBody>
                    <a:bodyPr/>
                    <a:lstStyle/>
                    <a:p>
                      <a:pPr algn="ctr">
                        <a:lnSpc>
                          <a:spcPct val="107000"/>
                        </a:lnSpc>
                        <a:spcAft>
                          <a:spcPts val="800"/>
                        </a:spcAft>
                      </a:pPr>
                      <a:r>
                        <a:rPr lang="en-GB" sz="1300">
                          <a:effectLst/>
                          <a:latin typeface="+mj-lt"/>
                        </a:rPr>
                        <a:t>Study reference</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gridSpan="3">
                  <a:txBody>
                    <a:bodyPr/>
                    <a:lstStyle/>
                    <a:p>
                      <a:pPr algn="ctr">
                        <a:lnSpc>
                          <a:spcPct val="107000"/>
                        </a:lnSpc>
                        <a:spcAft>
                          <a:spcPts val="800"/>
                        </a:spcAft>
                      </a:pPr>
                      <a:r>
                        <a:rPr lang="en-GB" sz="1300">
                          <a:effectLst/>
                          <a:latin typeface="+mj-lt"/>
                        </a:rPr>
                        <a:t>Continuation post-enrolment</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hMerge="1">
                  <a:txBody>
                    <a:bodyPr/>
                    <a:lstStyle/>
                    <a:p>
                      <a:endParaRPr lang="en-BE"/>
                    </a:p>
                  </a:txBody>
                  <a:tcPr/>
                </a:tc>
                <a:tc hMerge="1">
                  <a:txBody>
                    <a:bodyPr/>
                    <a:lstStyle/>
                    <a:p>
                      <a:endParaRPr lang="en-BE"/>
                    </a:p>
                  </a:txBody>
                  <a:tcPr/>
                </a:tc>
                <a:extLst>
                  <a:ext uri="{0D108BD9-81ED-4DB2-BD59-A6C34878D82A}">
                    <a16:rowId xmlns:a16="http://schemas.microsoft.com/office/drawing/2014/main" val="2622469107"/>
                  </a:ext>
                </a:extLst>
              </a:tr>
              <a:tr h="398641">
                <a:tc>
                  <a:txBody>
                    <a:bodyPr/>
                    <a:lstStyle/>
                    <a:p>
                      <a:pPr algn="ctr">
                        <a:lnSpc>
                          <a:spcPct val="107000"/>
                        </a:lnSpc>
                        <a:spcAft>
                          <a:spcPts val="800"/>
                        </a:spcAft>
                      </a:pPr>
                      <a:r>
                        <a:rPr lang="en-GB" sz="1300">
                          <a:effectLst/>
                          <a:latin typeface="+mj-lt"/>
                        </a:rPr>
                        <a:t> </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1 month</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3 months</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6 months</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2875909197"/>
                  </a:ext>
                </a:extLst>
              </a:tr>
              <a:tr h="207407">
                <a:tc>
                  <a:txBody>
                    <a:bodyPr/>
                    <a:lstStyle/>
                    <a:p>
                      <a:pPr algn="ctr">
                        <a:lnSpc>
                          <a:spcPct val="107000"/>
                        </a:lnSpc>
                        <a:spcAft>
                          <a:spcPts val="800"/>
                        </a:spcAft>
                      </a:pPr>
                      <a:r>
                        <a:rPr lang="en-GB" sz="1300">
                          <a:effectLst/>
                          <a:latin typeface="+mj-lt"/>
                        </a:rPr>
                        <a:t> </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 (n/N)</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 (n/N)</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 (n/N)</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3437657808"/>
                  </a:ext>
                </a:extLst>
              </a:tr>
              <a:tr h="207407">
                <a:tc gridSpan="4">
                  <a:txBody>
                    <a:bodyPr/>
                    <a:lstStyle/>
                    <a:p>
                      <a:pPr>
                        <a:lnSpc>
                          <a:spcPct val="107000"/>
                        </a:lnSpc>
                        <a:spcAft>
                          <a:spcPts val="800"/>
                        </a:spcAft>
                      </a:pPr>
                      <a:r>
                        <a:rPr lang="en-GB" sz="1300">
                          <a:effectLst/>
                          <a:latin typeface="+mj-lt"/>
                        </a:rPr>
                        <a:t>South Africa</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hMerge="1">
                  <a:txBody>
                    <a:bodyPr/>
                    <a:lstStyle/>
                    <a:p>
                      <a:endParaRPr lang="en-BE"/>
                    </a:p>
                  </a:txBody>
                  <a:tcPr/>
                </a:tc>
                <a:tc hMerge="1">
                  <a:txBody>
                    <a:bodyPr/>
                    <a:lstStyle/>
                    <a:p>
                      <a:endParaRPr lang="en-BE"/>
                    </a:p>
                  </a:txBody>
                  <a:tcPr/>
                </a:tc>
                <a:tc hMerge="1">
                  <a:txBody>
                    <a:bodyPr/>
                    <a:lstStyle/>
                    <a:p>
                      <a:endParaRPr lang="en-BE"/>
                    </a:p>
                  </a:txBody>
                  <a:tcPr/>
                </a:tc>
                <a:extLst>
                  <a:ext uri="{0D108BD9-81ED-4DB2-BD59-A6C34878D82A}">
                    <a16:rowId xmlns:a16="http://schemas.microsoft.com/office/drawing/2014/main" val="1916390300"/>
                  </a:ext>
                </a:extLst>
              </a:tr>
              <a:tr h="398641">
                <a:tc>
                  <a:txBody>
                    <a:bodyPr/>
                    <a:lstStyle/>
                    <a:p>
                      <a:pPr algn="ctr">
                        <a:lnSpc>
                          <a:spcPct val="107000"/>
                        </a:lnSpc>
                        <a:spcAft>
                          <a:spcPts val="800"/>
                        </a:spcAft>
                      </a:pPr>
                      <a:r>
                        <a:rPr lang="en-GB" sz="1300" b="0">
                          <a:effectLst/>
                          <a:latin typeface="+mj-lt"/>
                        </a:rPr>
                        <a:t>Joseph Davey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66% (629/953)</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58% (493/844)</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3999191219"/>
                  </a:ext>
                </a:extLst>
              </a:tr>
              <a:tr h="207407">
                <a:tc>
                  <a:txBody>
                    <a:bodyPr/>
                    <a:lstStyle/>
                    <a:p>
                      <a:pPr algn="ctr">
                        <a:lnSpc>
                          <a:spcPct val="107000"/>
                        </a:lnSpc>
                        <a:spcAft>
                          <a:spcPts val="800"/>
                        </a:spcAft>
                      </a:pPr>
                      <a:r>
                        <a:rPr lang="en-GB" sz="1300" b="0">
                          <a:effectLst/>
                          <a:latin typeface="+mj-lt"/>
                        </a:rPr>
                        <a:t>Khadka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63% (253/403)</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54% (212/395)</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39% (149/380)</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2534253919"/>
                  </a:ext>
                </a:extLst>
              </a:tr>
              <a:tr h="528465">
                <a:tc>
                  <a:txBody>
                    <a:bodyPr/>
                    <a:lstStyle/>
                    <a:p>
                      <a:pPr algn="ctr">
                        <a:lnSpc>
                          <a:spcPct val="107000"/>
                        </a:lnSpc>
                        <a:spcAft>
                          <a:spcPts val="800"/>
                        </a:spcAft>
                      </a:pPr>
                      <a:r>
                        <a:rPr lang="en-GB" sz="1300" b="0">
                          <a:effectLst/>
                          <a:latin typeface="+mj-lt"/>
                        </a:rPr>
                        <a:t>Davey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91% (48/53)</a:t>
                      </a:r>
                      <a:endParaRPr lang="en-BE" sz="1300">
                        <a:effectLst/>
                        <a:latin typeface="+mj-lt"/>
                      </a:endParaRPr>
                    </a:p>
                    <a:p>
                      <a:pPr algn="ctr">
                        <a:lnSpc>
                          <a:spcPct val="107000"/>
                        </a:lnSpc>
                        <a:spcAft>
                          <a:spcPts val="800"/>
                        </a:spcAft>
                      </a:pPr>
                      <a:r>
                        <a:rPr lang="en-GB" sz="1300">
                          <a:effectLst/>
                          <a:latin typeface="+mj-lt"/>
                        </a:rPr>
                        <a:t>C: 98% (52/53)</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2601448386"/>
                  </a:ext>
                </a:extLst>
              </a:tr>
              <a:tr h="528465">
                <a:tc>
                  <a:txBody>
                    <a:bodyPr/>
                    <a:lstStyle/>
                    <a:p>
                      <a:pPr algn="ctr">
                        <a:lnSpc>
                          <a:spcPct val="107000"/>
                        </a:lnSpc>
                        <a:spcAft>
                          <a:spcPts val="800"/>
                        </a:spcAft>
                      </a:pPr>
                      <a:r>
                        <a:rPr lang="en-GB" sz="1300" b="0">
                          <a:effectLst/>
                          <a:latin typeface="+mj-lt"/>
                        </a:rPr>
                        <a:t>De </a:t>
                      </a:r>
                      <a:r>
                        <a:rPr lang="en-GB" sz="1300" b="0" err="1">
                          <a:effectLst/>
                          <a:latin typeface="+mj-lt"/>
                        </a:rPr>
                        <a:t>Voux</a:t>
                      </a:r>
                      <a:r>
                        <a:rPr lang="en-GB" sz="1300" b="0">
                          <a:effectLst/>
                          <a:latin typeface="+mj-lt"/>
                        </a:rPr>
                        <a:t>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79% (70/133)</a:t>
                      </a:r>
                      <a:endParaRPr lang="en-BE" sz="1300">
                        <a:effectLst/>
                        <a:latin typeface="+mj-lt"/>
                      </a:endParaRPr>
                    </a:p>
                    <a:p>
                      <a:pPr algn="ctr">
                        <a:lnSpc>
                          <a:spcPct val="107000"/>
                        </a:lnSpc>
                        <a:spcAft>
                          <a:spcPts val="800"/>
                        </a:spcAft>
                      </a:pPr>
                      <a:r>
                        <a:rPr lang="en-GB" sz="1300">
                          <a:effectLst/>
                          <a:latin typeface="+mj-lt"/>
                        </a:rPr>
                        <a:t>C: 80% (67/135)</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197428554"/>
                  </a:ext>
                </a:extLst>
              </a:tr>
              <a:tr h="207407">
                <a:tc gridSpan="4">
                  <a:txBody>
                    <a:bodyPr/>
                    <a:lstStyle/>
                    <a:p>
                      <a:pPr>
                        <a:lnSpc>
                          <a:spcPct val="107000"/>
                        </a:lnSpc>
                        <a:spcAft>
                          <a:spcPts val="800"/>
                        </a:spcAft>
                      </a:pPr>
                      <a:r>
                        <a:rPr lang="en-GB" sz="1300">
                          <a:effectLst/>
                          <a:latin typeface="+mj-lt"/>
                        </a:rPr>
                        <a:t>Kenya</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hMerge="1">
                  <a:txBody>
                    <a:bodyPr/>
                    <a:lstStyle/>
                    <a:p>
                      <a:endParaRPr lang="en-BE"/>
                    </a:p>
                  </a:txBody>
                  <a:tcPr/>
                </a:tc>
                <a:tc hMerge="1">
                  <a:txBody>
                    <a:bodyPr/>
                    <a:lstStyle/>
                    <a:p>
                      <a:endParaRPr lang="en-BE"/>
                    </a:p>
                  </a:txBody>
                  <a:tcPr/>
                </a:tc>
                <a:tc hMerge="1">
                  <a:txBody>
                    <a:bodyPr/>
                    <a:lstStyle/>
                    <a:p>
                      <a:endParaRPr lang="en-BE"/>
                    </a:p>
                  </a:txBody>
                  <a:tcPr/>
                </a:tc>
                <a:extLst>
                  <a:ext uri="{0D108BD9-81ED-4DB2-BD59-A6C34878D82A}">
                    <a16:rowId xmlns:a16="http://schemas.microsoft.com/office/drawing/2014/main" val="3120747504"/>
                  </a:ext>
                </a:extLst>
              </a:tr>
              <a:tr h="207407">
                <a:tc>
                  <a:txBody>
                    <a:bodyPr/>
                    <a:lstStyle/>
                    <a:p>
                      <a:pPr algn="ctr">
                        <a:lnSpc>
                          <a:spcPct val="107000"/>
                        </a:lnSpc>
                        <a:spcAft>
                          <a:spcPts val="800"/>
                        </a:spcAft>
                      </a:pPr>
                      <a:r>
                        <a:rPr lang="en-GB" sz="1300" b="0">
                          <a:effectLst/>
                          <a:latin typeface="+mj-lt"/>
                        </a:rPr>
                        <a:t>Pintye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58% (212/363) 9 months postpartum</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2407111266"/>
                  </a:ext>
                </a:extLst>
              </a:tr>
              <a:tr h="207407">
                <a:tc>
                  <a:txBody>
                    <a:bodyPr/>
                    <a:lstStyle/>
                    <a:p>
                      <a:pPr algn="ctr">
                        <a:lnSpc>
                          <a:spcPct val="107000"/>
                        </a:lnSpc>
                        <a:spcAft>
                          <a:spcPts val="800"/>
                        </a:spcAft>
                      </a:pPr>
                      <a:r>
                        <a:rPr lang="en-GB" sz="1300" b="0">
                          <a:effectLst/>
                          <a:latin typeface="+mj-lt"/>
                        </a:rPr>
                        <a:t>Kinuthia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39% (786/2030)</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22% (441/2030)</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12% (189/1618)</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2595977043"/>
                  </a:ext>
                </a:extLst>
              </a:tr>
              <a:tr h="897012">
                <a:tc>
                  <a:txBody>
                    <a:bodyPr/>
                    <a:lstStyle/>
                    <a:p>
                      <a:pPr algn="ctr">
                        <a:lnSpc>
                          <a:spcPct val="107000"/>
                        </a:lnSpc>
                        <a:spcAft>
                          <a:spcPts val="800"/>
                        </a:spcAft>
                      </a:pPr>
                      <a:r>
                        <a:rPr lang="en-GB" sz="1300" b="0">
                          <a:effectLst/>
                          <a:latin typeface="+mj-lt"/>
                        </a:rPr>
                        <a:t>Kinuthia et al.</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Median: 8.6 (IQR 3.2-11.4) months in FU</a:t>
                      </a:r>
                      <a:endParaRPr lang="en-BE" sz="1300">
                        <a:effectLst/>
                        <a:latin typeface="+mj-lt"/>
                      </a:endParaRPr>
                    </a:p>
                    <a:p>
                      <a:pPr algn="ctr">
                        <a:lnSpc>
                          <a:spcPct val="107000"/>
                        </a:lnSpc>
                        <a:spcAft>
                          <a:spcPts val="800"/>
                        </a:spcAft>
                      </a:pPr>
                      <a:r>
                        <a:rPr lang="en-GB" sz="1300">
                          <a:effectLst/>
                          <a:latin typeface="+mj-lt"/>
                        </a:rPr>
                        <a:t>C: Median: 9.0 (IQR 3.8-11.9) months in FU</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647348525"/>
                  </a:ext>
                </a:extLst>
              </a:tr>
              <a:tr h="528465">
                <a:tc>
                  <a:txBody>
                    <a:bodyPr/>
                    <a:lstStyle/>
                    <a:p>
                      <a:pPr algn="ctr">
                        <a:lnSpc>
                          <a:spcPct val="107000"/>
                        </a:lnSpc>
                        <a:spcAft>
                          <a:spcPts val="800"/>
                        </a:spcAft>
                      </a:pPr>
                      <a:r>
                        <a:rPr lang="en-GB" sz="1300" b="0">
                          <a:effectLst/>
                          <a:latin typeface="+mj-lt"/>
                        </a:rPr>
                        <a:t>Pintye et al., Kenya, 2020[31]</a:t>
                      </a:r>
                      <a:endParaRPr lang="en-BE" sz="1300" b="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43% (81/190)</a:t>
                      </a:r>
                      <a:endParaRPr lang="en-BE" sz="1300">
                        <a:effectLst/>
                        <a:latin typeface="+mj-lt"/>
                      </a:endParaRPr>
                    </a:p>
                    <a:p>
                      <a:pPr algn="ctr">
                        <a:lnSpc>
                          <a:spcPct val="107000"/>
                        </a:lnSpc>
                        <a:spcAft>
                          <a:spcPts val="800"/>
                        </a:spcAft>
                      </a:pPr>
                      <a:r>
                        <a:rPr lang="en-GB" sz="1300">
                          <a:effectLst/>
                          <a:latin typeface="+mj-lt"/>
                        </a:rPr>
                        <a:t>C: 22% (37/166)</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4250280500"/>
                  </a:ext>
                </a:extLst>
              </a:tr>
              <a:tr h="1395382">
                <a:tc>
                  <a:txBody>
                    <a:bodyPr/>
                    <a:lstStyle/>
                    <a:p>
                      <a:pPr algn="ctr">
                        <a:lnSpc>
                          <a:spcPct val="107000"/>
                        </a:lnSpc>
                        <a:spcAft>
                          <a:spcPts val="800"/>
                        </a:spcAft>
                      </a:pPr>
                      <a:r>
                        <a:rPr lang="en-GB" sz="1300" b="0" err="1">
                          <a:effectLst/>
                          <a:latin typeface="+mj-lt"/>
                        </a:rPr>
                        <a:t>Masenyetse</a:t>
                      </a:r>
                      <a:r>
                        <a:rPr lang="en-GB" sz="1300" b="0">
                          <a:effectLst/>
                          <a:latin typeface="+mj-lt"/>
                        </a:rPr>
                        <a:t> et al., </a:t>
                      </a:r>
                      <a:r>
                        <a:rPr lang="en-GB" sz="1300" b="1">
                          <a:effectLst/>
                          <a:latin typeface="+mj-lt"/>
                        </a:rPr>
                        <a:t>Lesotho</a:t>
                      </a:r>
                      <a:endParaRPr lang="en-BE" sz="1300" b="1">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40% (156/389) no FU visit;</a:t>
                      </a:r>
                      <a:endParaRPr lang="en-BE" sz="1300">
                        <a:effectLst/>
                        <a:latin typeface="+mj-lt"/>
                      </a:endParaRPr>
                    </a:p>
                    <a:p>
                      <a:pPr algn="ctr">
                        <a:lnSpc>
                          <a:spcPct val="107000"/>
                        </a:lnSpc>
                        <a:spcAft>
                          <a:spcPts val="800"/>
                        </a:spcAft>
                      </a:pPr>
                      <a:r>
                        <a:rPr lang="en-GB" sz="1300">
                          <a:effectLst/>
                          <a:latin typeface="+mj-lt"/>
                        </a:rPr>
                        <a:t>20% (76/389) has one FU visit;</a:t>
                      </a:r>
                      <a:endParaRPr lang="en-BE" sz="1300">
                        <a:effectLst/>
                        <a:latin typeface="+mj-lt"/>
                      </a:endParaRPr>
                    </a:p>
                    <a:p>
                      <a:pPr algn="ctr">
                        <a:lnSpc>
                          <a:spcPct val="107000"/>
                        </a:lnSpc>
                        <a:spcAft>
                          <a:spcPts val="800"/>
                        </a:spcAft>
                      </a:pPr>
                      <a:r>
                        <a:rPr lang="en-GB" sz="1300">
                          <a:effectLst/>
                          <a:latin typeface="+mj-lt"/>
                        </a:rPr>
                        <a:t>40% (157/389) had ≥2 FU visits</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NR</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3063065506"/>
                  </a:ext>
                </a:extLst>
              </a:tr>
              <a:tr h="528465">
                <a:tc>
                  <a:txBody>
                    <a:bodyPr/>
                    <a:lstStyle/>
                    <a:p>
                      <a:pPr algn="ctr">
                        <a:lnSpc>
                          <a:spcPct val="107000"/>
                        </a:lnSpc>
                        <a:spcAft>
                          <a:spcPts val="800"/>
                        </a:spcAft>
                      </a:pPr>
                      <a:r>
                        <a:rPr lang="en-GB" sz="1300" b="0">
                          <a:effectLst/>
                          <a:latin typeface="+mj-lt"/>
                        </a:rPr>
                        <a:t>Chi et al., </a:t>
                      </a:r>
                      <a:r>
                        <a:rPr lang="en-GB" sz="1300" b="1">
                          <a:effectLst/>
                          <a:latin typeface="+mj-lt"/>
                        </a:rPr>
                        <a:t>Malawi</a:t>
                      </a:r>
                      <a:endParaRPr lang="en-BE" sz="1300" b="1">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94% (94/100)</a:t>
                      </a:r>
                      <a:endParaRPr lang="en-BE" sz="1300">
                        <a:effectLst/>
                        <a:latin typeface="+mj-lt"/>
                      </a:endParaRPr>
                    </a:p>
                    <a:p>
                      <a:pPr algn="ctr">
                        <a:lnSpc>
                          <a:spcPct val="107000"/>
                        </a:lnSpc>
                        <a:spcAft>
                          <a:spcPts val="800"/>
                        </a:spcAft>
                      </a:pPr>
                      <a:r>
                        <a:rPr lang="en-GB" sz="1300">
                          <a:effectLst/>
                          <a:latin typeface="+mj-lt"/>
                        </a:rPr>
                        <a:t>C: 92% (92/100)</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90% (90/100)</a:t>
                      </a:r>
                      <a:endParaRPr lang="en-BE" sz="1300">
                        <a:effectLst/>
                        <a:latin typeface="+mj-lt"/>
                      </a:endParaRPr>
                    </a:p>
                    <a:p>
                      <a:pPr algn="ctr">
                        <a:lnSpc>
                          <a:spcPct val="107000"/>
                        </a:lnSpc>
                        <a:spcAft>
                          <a:spcPts val="800"/>
                        </a:spcAft>
                      </a:pPr>
                      <a:r>
                        <a:rPr lang="en-GB" sz="1300">
                          <a:effectLst/>
                          <a:latin typeface="+mj-lt"/>
                        </a:rPr>
                        <a:t>C: 89% (89/100)</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tc>
                  <a:txBody>
                    <a:bodyPr/>
                    <a:lstStyle/>
                    <a:p>
                      <a:pPr algn="ctr">
                        <a:lnSpc>
                          <a:spcPct val="107000"/>
                        </a:lnSpc>
                        <a:spcAft>
                          <a:spcPts val="800"/>
                        </a:spcAft>
                      </a:pPr>
                      <a:r>
                        <a:rPr lang="en-GB" sz="1300">
                          <a:effectLst/>
                          <a:latin typeface="+mj-lt"/>
                        </a:rPr>
                        <a:t>I: 88% (88/100)</a:t>
                      </a:r>
                      <a:endParaRPr lang="en-BE" sz="1300">
                        <a:effectLst/>
                        <a:latin typeface="+mj-lt"/>
                      </a:endParaRPr>
                    </a:p>
                    <a:p>
                      <a:pPr algn="ctr">
                        <a:lnSpc>
                          <a:spcPct val="107000"/>
                        </a:lnSpc>
                        <a:spcAft>
                          <a:spcPts val="800"/>
                        </a:spcAft>
                      </a:pPr>
                      <a:r>
                        <a:rPr lang="en-GB" sz="1300">
                          <a:effectLst/>
                          <a:latin typeface="+mj-lt"/>
                        </a:rPr>
                        <a:t>C: 83% (83/100)</a:t>
                      </a:r>
                      <a:endParaRPr lang="en-BE" sz="1300">
                        <a:effectLst/>
                        <a:latin typeface="+mj-lt"/>
                        <a:ea typeface="Calibri" panose="020F0502020204030204" pitchFamily="34" charset="0"/>
                        <a:cs typeface="Times New Roman" panose="02020603050405020304" pitchFamily="18" charset="0"/>
                      </a:endParaRPr>
                    </a:p>
                  </a:txBody>
                  <a:tcPr marL="64649" marR="64649" marT="0" marB="0" anchor="ctr"/>
                </a:tc>
                <a:extLst>
                  <a:ext uri="{0D108BD9-81ED-4DB2-BD59-A6C34878D82A}">
                    <a16:rowId xmlns:a16="http://schemas.microsoft.com/office/drawing/2014/main" val="3192674282"/>
                  </a:ext>
                </a:extLst>
              </a:tr>
            </a:tbl>
          </a:graphicData>
        </a:graphic>
      </p:graphicFrame>
      <p:sp>
        <p:nvSpPr>
          <p:cNvPr id="5" name="Rectangle 4">
            <a:extLst>
              <a:ext uri="{FF2B5EF4-FFF2-40B4-BE49-F238E27FC236}">
                <a16:creationId xmlns:a16="http://schemas.microsoft.com/office/drawing/2014/main" id="{84FF2CA9-089A-F468-8AD5-C215DEB63540}"/>
              </a:ext>
            </a:extLst>
          </p:cNvPr>
          <p:cNvSpPr/>
          <p:nvPr/>
        </p:nvSpPr>
        <p:spPr>
          <a:xfrm>
            <a:off x="7451463" y="3177442"/>
            <a:ext cx="1352145" cy="3248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Rectangle 5">
            <a:extLst>
              <a:ext uri="{FF2B5EF4-FFF2-40B4-BE49-F238E27FC236}">
                <a16:creationId xmlns:a16="http://schemas.microsoft.com/office/drawing/2014/main" id="{28F4FCC0-66EF-02A8-00E1-5B62C62698AF}"/>
              </a:ext>
            </a:extLst>
          </p:cNvPr>
          <p:cNvSpPr/>
          <p:nvPr/>
        </p:nvSpPr>
        <p:spPr>
          <a:xfrm>
            <a:off x="7526043" y="1165745"/>
            <a:ext cx="1277565" cy="5913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 name="Rectangle 6">
            <a:extLst>
              <a:ext uri="{FF2B5EF4-FFF2-40B4-BE49-F238E27FC236}">
                <a16:creationId xmlns:a16="http://schemas.microsoft.com/office/drawing/2014/main" id="{2F51943F-5CC1-95BE-5458-E031511DC3C4}"/>
              </a:ext>
            </a:extLst>
          </p:cNvPr>
          <p:cNvSpPr/>
          <p:nvPr/>
        </p:nvSpPr>
        <p:spPr>
          <a:xfrm>
            <a:off x="9940411" y="3184252"/>
            <a:ext cx="1277565" cy="3248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7E9DE7B2-83DF-D9B8-E875-4A44F3392495}"/>
              </a:ext>
            </a:extLst>
          </p:cNvPr>
          <p:cNvSpPr/>
          <p:nvPr/>
        </p:nvSpPr>
        <p:spPr>
          <a:xfrm>
            <a:off x="9994099" y="1466638"/>
            <a:ext cx="1277565" cy="32487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TextBox 8">
            <a:extLst>
              <a:ext uri="{FF2B5EF4-FFF2-40B4-BE49-F238E27FC236}">
                <a16:creationId xmlns:a16="http://schemas.microsoft.com/office/drawing/2014/main" id="{17818E9B-34DE-2E8E-4CF7-5E4F383B59DB}"/>
              </a:ext>
            </a:extLst>
          </p:cNvPr>
          <p:cNvSpPr txBox="1"/>
          <p:nvPr/>
        </p:nvSpPr>
        <p:spPr>
          <a:xfrm>
            <a:off x="625777" y="5481603"/>
            <a:ext cx="19382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a:ea typeface="+mn-ea"/>
                <a:cs typeface="+mn-cs"/>
              </a:rPr>
              <a:t>C: control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a:ea typeface="+mn-ea"/>
                <a:cs typeface="+mn-cs"/>
              </a:rPr>
              <a:t>I: intervention 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a:ea typeface="+mn-ea"/>
                <a:cs typeface="+mn-cs"/>
              </a:rPr>
              <a:t>NR: not reported</a:t>
            </a:r>
            <a:endParaRPr kumimoji="0" lang="en-BE" sz="12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 name="TextBox 9">
            <a:extLst>
              <a:ext uri="{FF2B5EF4-FFF2-40B4-BE49-F238E27FC236}">
                <a16:creationId xmlns:a16="http://schemas.microsoft.com/office/drawing/2014/main" id="{F9399FBE-7992-E01B-C739-69D892F060E8}"/>
              </a:ext>
            </a:extLst>
          </p:cNvPr>
          <p:cNvSpPr txBox="1"/>
          <p:nvPr/>
        </p:nvSpPr>
        <p:spPr>
          <a:xfrm>
            <a:off x="42001" y="1791511"/>
            <a:ext cx="2752927"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005B67"/>
                </a:solidFill>
                <a:effectLst/>
                <a:uLnTx/>
                <a:uFillTx/>
                <a:latin typeface="Calibri"/>
                <a:ea typeface="+mn-ea"/>
                <a:cs typeface="+mn-cs"/>
              </a:rPr>
              <a:t>Definition: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BE" sz="1800" b="0" i="0" u="none" strike="noStrike" kern="1200" cap="none" spc="0" normalizeH="0" baseline="0" noProof="0">
                <a:ln>
                  <a:noFill/>
                </a:ln>
                <a:solidFill>
                  <a:srgbClr val="005B67"/>
                </a:solidFill>
                <a:effectLst/>
                <a:uLnTx/>
                <a:uFillTx/>
                <a:latin typeface="Calibri"/>
                <a:ea typeface="+mn-ea"/>
                <a:cs typeface="+mn-cs"/>
              </a:rPr>
              <a:t>R</a:t>
            </a:r>
            <a:r>
              <a:rPr kumimoji="0" lang="en-US" sz="1800" b="0" i="0" u="none" strike="noStrike" kern="1200" cap="none" spc="0" normalizeH="0" baseline="0" noProof="0" err="1">
                <a:ln>
                  <a:noFill/>
                </a:ln>
                <a:solidFill>
                  <a:srgbClr val="005B67"/>
                </a:solidFill>
                <a:effectLst/>
                <a:uLnTx/>
                <a:uFillTx/>
                <a:latin typeface="Calibri"/>
                <a:ea typeface="+mn-ea"/>
                <a:cs typeface="+mn-cs"/>
              </a:rPr>
              <a:t>eceiving</a:t>
            </a:r>
            <a:r>
              <a:rPr kumimoji="0" lang="en-US" sz="1800" b="0" i="0" u="none" strike="noStrike" kern="1200" cap="none" spc="0" normalizeH="0" baseline="0" noProof="0">
                <a:ln>
                  <a:noFill/>
                </a:ln>
                <a:solidFill>
                  <a:srgbClr val="005B67"/>
                </a:solidFill>
                <a:effectLst/>
                <a:uLnTx/>
                <a:uFillTx/>
                <a:latin typeface="Calibri"/>
                <a:ea typeface="+mn-ea"/>
                <a:cs typeface="+mn-cs"/>
              </a:rPr>
              <a:t> a prescription for PrEP</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5B67"/>
                </a:solidFill>
                <a:effectLst/>
                <a:uLnTx/>
                <a:uFillTx/>
                <a:latin typeface="Calibri"/>
                <a:ea typeface="+mn-ea"/>
                <a:cs typeface="+mn-cs"/>
              </a:rPr>
              <a:t>Self-reported PrEP use at follow-up visit, or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a:ln>
                  <a:noFill/>
                </a:ln>
                <a:solidFill>
                  <a:srgbClr val="005B67"/>
                </a:solidFill>
                <a:effectLst/>
                <a:uLnTx/>
                <a:uFillTx/>
                <a:latin typeface="Calibri"/>
                <a:ea typeface="+mn-ea"/>
                <a:cs typeface="+mn-cs"/>
              </a:rPr>
              <a:t>Participant presenting for study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B67"/>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1" i="0" u="none" strike="noStrike" kern="1200" cap="none" spc="0" normalizeH="0" baseline="0" noProof="0">
                <a:ln>
                  <a:noFill/>
                </a:ln>
                <a:solidFill>
                  <a:srgbClr val="005B67"/>
                </a:solidFill>
                <a:effectLst/>
                <a:uLnTx/>
                <a:uFillTx/>
                <a:latin typeface="Calibri"/>
                <a:ea typeface="+mn-ea"/>
                <a:cs typeface="+mn-cs"/>
              </a:rPr>
              <a:t>Challenges:</a:t>
            </a:r>
            <a:r>
              <a:rPr kumimoji="0" lang="en-US" sz="1800" b="0" i="0" u="none" strike="noStrike" kern="1200" cap="none" spc="0" normalizeH="0" baseline="0" noProof="0">
                <a:ln>
                  <a:noFill/>
                </a:ln>
                <a:solidFill>
                  <a:srgbClr val="005B67"/>
                </a:solidFill>
                <a:effectLst/>
                <a:uLnTx/>
                <a:uFillTx/>
                <a:latin typeface="Calibri"/>
                <a:ea typeface="+mn-ea"/>
                <a:cs typeface="+mn-cs"/>
              </a:rPr>
              <a:t> Varying definitions &amp; measurement of continuation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254808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604F-EF36-2DF9-B8BC-38F9533F03A7}"/>
              </a:ext>
            </a:extLst>
          </p:cNvPr>
          <p:cNvSpPr>
            <a:spLocks noGrp="1"/>
          </p:cNvSpPr>
          <p:nvPr>
            <p:ph type="title"/>
          </p:nvPr>
        </p:nvSpPr>
        <p:spPr/>
        <p:txBody>
          <a:bodyPr/>
          <a:lstStyle/>
          <a:p>
            <a:r>
              <a:rPr lang="en-US"/>
              <a:t>Meeting protocols</a:t>
            </a:r>
            <a:endParaRPr lang="en-CH"/>
          </a:p>
        </p:txBody>
      </p:sp>
      <p:sp>
        <p:nvSpPr>
          <p:cNvPr id="3" name="Text Placeholder 2">
            <a:extLst>
              <a:ext uri="{FF2B5EF4-FFF2-40B4-BE49-F238E27FC236}">
                <a16:creationId xmlns:a16="http://schemas.microsoft.com/office/drawing/2014/main" id="{8444208E-FF09-110B-A6F0-3D757DE72F54}"/>
              </a:ext>
            </a:extLst>
          </p:cNvPr>
          <p:cNvSpPr>
            <a:spLocks noGrp="1"/>
          </p:cNvSpPr>
          <p:nvPr>
            <p:ph type="body" sz="quarter" idx="11"/>
          </p:nvPr>
        </p:nvSpPr>
        <p:spPr/>
        <p:txBody>
          <a:bodyPr/>
          <a:lstStyle/>
          <a:p>
            <a:pPr marL="571500" indent="-571500">
              <a:spcAft>
                <a:spcPts val="1200"/>
              </a:spcAft>
              <a:buFont typeface="+mj-lt"/>
              <a:buAutoNum type="arabicPeriod"/>
            </a:pPr>
            <a:r>
              <a:rPr lang="en-US" sz="2000"/>
              <a:t>Stay on mute unless you are presenting, or a moderator calls on you</a:t>
            </a:r>
          </a:p>
          <a:p>
            <a:pPr marL="571500" indent="-571500">
              <a:spcAft>
                <a:spcPts val="1200"/>
              </a:spcAft>
              <a:buFont typeface="+mj-lt"/>
              <a:buAutoNum type="arabicPeriod"/>
            </a:pPr>
            <a:r>
              <a:rPr lang="en-US" sz="2000"/>
              <a:t>Use the chat to ask questions and share your thoughts on the points raised by the presenters</a:t>
            </a:r>
          </a:p>
          <a:p>
            <a:pPr marL="571500" indent="-571500">
              <a:spcAft>
                <a:spcPts val="1200"/>
              </a:spcAft>
              <a:buFont typeface="+mj-lt"/>
              <a:buAutoNum type="arabicPeriod"/>
            </a:pPr>
            <a:r>
              <a:rPr lang="en-US" sz="2000"/>
              <a:t>If you would like to ask a question or provide a verbal comment during the discussion, raise your hand and wait to be called on</a:t>
            </a:r>
          </a:p>
          <a:p>
            <a:pPr marL="571500" indent="-571500">
              <a:spcAft>
                <a:spcPts val="1200"/>
              </a:spcAft>
              <a:buFont typeface="+mj-lt"/>
              <a:buAutoNum type="arabicPeriod"/>
            </a:pPr>
            <a:endParaRPr lang="en-US" sz="2000"/>
          </a:p>
          <a:p>
            <a:pPr marL="571500" indent="-571500">
              <a:spcAft>
                <a:spcPts val="1200"/>
              </a:spcAft>
              <a:buFont typeface="+mj-lt"/>
              <a:buAutoNum type="arabicPeriod"/>
            </a:pPr>
            <a:endParaRPr lang="en-CH" sz="2000"/>
          </a:p>
        </p:txBody>
      </p:sp>
      <p:pic>
        <p:nvPicPr>
          <p:cNvPr id="6" name="Picture Placeholder 5" descr="Woman in business attire giving a thumbs up">
            <a:extLst>
              <a:ext uri="{FF2B5EF4-FFF2-40B4-BE49-F238E27FC236}">
                <a16:creationId xmlns:a16="http://schemas.microsoft.com/office/drawing/2014/main" id="{0977FE4E-16AE-1B5C-5885-5E80E38A4EC2}"/>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9715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RESULTS</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20</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146AC1F9-5B72-FC2B-5518-CC7779975B25}"/>
              </a:ext>
            </a:extLst>
          </p:cNvPr>
          <p:cNvSpPr txBox="1">
            <a:spLocks/>
          </p:cNvSpPr>
          <p:nvPr/>
        </p:nvSpPr>
        <p:spPr>
          <a:xfrm>
            <a:off x="684625" y="554246"/>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Adherence (n=10)</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sp>
        <p:nvSpPr>
          <p:cNvPr id="3" name="Content Placeholder 2">
            <a:extLst>
              <a:ext uri="{FF2B5EF4-FFF2-40B4-BE49-F238E27FC236}">
                <a16:creationId xmlns:a16="http://schemas.microsoft.com/office/drawing/2014/main" id="{A1DDF324-51D3-1395-9513-0CB0A731AAE0}"/>
              </a:ext>
            </a:extLst>
          </p:cNvPr>
          <p:cNvSpPr txBox="1">
            <a:spLocks/>
          </p:cNvSpPr>
          <p:nvPr/>
        </p:nvSpPr>
        <p:spPr>
          <a:xfrm>
            <a:off x="-83472" y="1317214"/>
            <a:ext cx="5432712" cy="4104000"/>
          </a:xfrm>
          <a:prstGeom prst="rect">
            <a:avLst/>
          </a:prstGeom>
        </p:spPr>
        <p:txBody>
          <a:bodyPr vert="horz" lIns="0" tIns="0" rIns="0" bIns="0" rtlCol="0"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000" b="0" i="0" u="none" strike="noStrike" kern="1200" cap="none" spc="0" normalizeH="0" baseline="0" noProof="0">
              <a:ln>
                <a:noFill/>
              </a:ln>
              <a:solidFill>
                <a:srgbClr val="005B67"/>
              </a:solidFill>
              <a:effectLst/>
              <a:uLnTx/>
              <a:uFillTx/>
              <a:latin typeface="Calibri"/>
              <a:ea typeface="+mn-ea"/>
              <a:cs typeface="+mn-cs"/>
            </a:endParaRPr>
          </a:p>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Self-reported adherence: generally high</a:t>
            </a:r>
          </a:p>
          <a:p>
            <a:pPr marL="457200" marR="0" lvl="1" indent="0" algn="l" defTabSz="914400" rtl="0" eaLnBrk="1" fontAlgn="auto" latinLnBrk="0" hangingPunct="1">
              <a:lnSpc>
                <a:spcPct val="90000"/>
              </a:lnSpc>
              <a:spcBef>
                <a:spcPts val="0"/>
              </a:spcBef>
              <a:spcAft>
                <a:spcPts val="600"/>
              </a:spcAft>
              <a:buClr>
                <a:srgbClr val="005B67"/>
              </a:buClr>
              <a:buSzPct val="90000"/>
              <a:buFont typeface="Calibri" panose="020F0502020204030204" pitchFamily="34" charset="0"/>
              <a:buNone/>
              <a:tabLst/>
              <a:defRPr/>
            </a:pPr>
            <a:endParaRPr kumimoji="0" lang="en-US" sz="2000" b="0" i="0" u="none" strike="noStrike" kern="1200" cap="none" spc="0" normalizeH="0" baseline="0" noProof="0">
              <a:ln>
                <a:noFill/>
              </a:ln>
              <a:solidFill>
                <a:srgbClr val="005B67"/>
              </a:solidFill>
              <a:effectLst/>
              <a:uLnTx/>
              <a:uFillTx/>
              <a:latin typeface="Calibri"/>
              <a:ea typeface="+mn-ea"/>
              <a:cs typeface="+mn-cs"/>
            </a:endParaRPr>
          </a:p>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Objectively measured adherence: inadequate levels to effectively prevent HIV acquisition</a:t>
            </a:r>
          </a:p>
          <a:p>
            <a:pPr marL="457200" marR="0" lvl="1" indent="0" algn="l" defTabSz="914400" rtl="0" eaLnBrk="1" fontAlgn="auto" latinLnBrk="0" hangingPunct="1">
              <a:lnSpc>
                <a:spcPct val="90000"/>
              </a:lnSpc>
              <a:spcBef>
                <a:spcPts val="0"/>
              </a:spcBef>
              <a:spcAft>
                <a:spcPts val="600"/>
              </a:spcAft>
              <a:buClr>
                <a:srgbClr val="005B67"/>
              </a:buClr>
              <a:buSzPct val="90000"/>
              <a:buFont typeface="Calibri" panose="020F0502020204030204" pitchFamily="34" charset="0"/>
              <a:buNone/>
              <a:tabLst/>
              <a:defRPr/>
            </a:pPr>
            <a:endParaRPr kumimoji="0" lang="en-US" sz="2000" b="0" i="0" u="none" strike="noStrike" kern="1200" cap="none" spc="0" normalizeH="0" baseline="0" noProof="0">
              <a:ln>
                <a:noFill/>
              </a:ln>
              <a:solidFill>
                <a:srgbClr val="005B67"/>
              </a:solidFill>
              <a:effectLst/>
              <a:uLnTx/>
              <a:uFillTx/>
              <a:latin typeface="Calibri"/>
              <a:ea typeface="+mn-ea"/>
              <a:cs typeface="+mn-cs"/>
            </a:endParaRPr>
          </a:p>
          <a:p>
            <a:pPr marL="800100" marR="0" lvl="1"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r>
              <a:rPr kumimoji="0" lang="en-US" sz="2000" b="0" i="0" u="none" strike="noStrike" kern="1200" cap="none" spc="0" normalizeH="0" baseline="0" noProof="0">
                <a:ln>
                  <a:noFill/>
                </a:ln>
                <a:solidFill>
                  <a:srgbClr val="005B67"/>
                </a:solidFill>
                <a:effectLst/>
                <a:uLnTx/>
                <a:uFillTx/>
                <a:latin typeface="Calibri"/>
                <a:ea typeface="+mn-ea"/>
                <a:cs typeface="+mn-cs"/>
              </a:rPr>
              <a:t>Suboptimal adherence throughout pregnancy and postpartum period</a:t>
            </a:r>
          </a:p>
          <a:p>
            <a:pPr marL="342900" marR="0" lvl="0" indent="-342900" algn="l" defTabSz="914400" rtl="0" eaLnBrk="1" fontAlgn="auto" latinLnBrk="0" hangingPunct="1">
              <a:lnSpc>
                <a:spcPct val="90000"/>
              </a:lnSpc>
              <a:spcBef>
                <a:spcPts val="0"/>
              </a:spcBef>
              <a:spcAft>
                <a:spcPts val="600"/>
              </a:spcAft>
              <a:buClr>
                <a:srgbClr val="005B67"/>
              </a:buClr>
              <a:buSzPct val="90000"/>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Calibri Light"/>
              <a:ea typeface="+mn-ea"/>
              <a:cs typeface="+mn-cs"/>
            </a:endParaRPr>
          </a:p>
        </p:txBody>
      </p:sp>
      <p:pic>
        <p:nvPicPr>
          <p:cNvPr id="7" name="Picture 6">
            <a:extLst>
              <a:ext uri="{FF2B5EF4-FFF2-40B4-BE49-F238E27FC236}">
                <a16:creationId xmlns:a16="http://schemas.microsoft.com/office/drawing/2014/main" id="{7CEBC03D-1A47-BD69-EED8-0ACA73DD0456}"/>
              </a:ext>
            </a:extLst>
          </p:cNvPr>
          <p:cNvPicPr>
            <a:picLocks noChangeAspect="1"/>
          </p:cNvPicPr>
          <p:nvPr/>
        </p:nvPicPr>
        <p:blipFill rotWithShape="1">
          <a:blip r:embed="rId3"/>
          <a:srcRect l="4439" t="13252" r="70765" b="8231"/>
          <a:stretch/>
        </p:blipFill>
        <p:spPr>
          <a:xfrm>
            <a:off x="5391912" y="216000"/>
            <a:ext cx="6714138" cy="5979527"/>
          </a:xfrm>
          <a:prstGeom prst="rect">
            <a:avLst/>
          </a:prstGeom>
        </p:spPr>
      </p:pic>
      <p:sp>
        <p:nvSpPr>
          <p:cNvPr id="8" name="TextBox 7">
            <a:extLst>
              <a:ext uri="{FF2B5EF4-FFF2-40B4-BE49-F238E27FC236}">
                <a16:creationId xmlns:a16="http://schemas.microsoft.com/office/drawing/2014/main" id="{752CBF48-8D6E-575E-F6B0-738D97FD911F}"/>
              </a:ext>
            </a:extLst>
          </p:cNvPr>
          <p:cNvSpPr txBox="1"/>
          <p:nvPr/>
        </p:nvSpPr>
        <p:spPr>
          <a:xfrm>
            <a:off x="10384971" y="5920133"/>
            <a:ext cx="167018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Light"/>
                <a:ea typeface="+mn-ea"/>
                <a:cs typeface="+mn-cs"/>
              </a:rPr>
              <a:t>Source: Joseph Davey </a:t>
            </a:r>
            <a:r>
              <a:rPr kumimoji="0" lang="en-US" sz="800" b="0" i="1" u="none" strike="noStrike" kern="1200" cap="none" spc="0" normalizeH="0" baseline="0" noProof="0">
                <a:ln>
                  <a:noFill/>
                </a:ln>
                <a:solidFill>
                  <a:srgbClr val="000000"/>
                </a:solidFill>
                <a:effectLst/>
                <a:uLnTx/>
                <a:uFillTx/>
                <a:latin typeface="Calibri Light"/>
                <a:ea typeface="+mn-ea"/>
                <a:cs typeface="+mn-cs"/>
              </a:rPr>
              <a:t>et al., </a:t>
            </a:r>
            <a:r>
              <a:rPr kumimoji="0" lang="en-US" sz="800" b="0" i="0" u="none" strike="noStrike" kern="1200" cap="none" spc="0" normalizeH="0" baseline="0" noProof="0">
                <a:ln>
                  <a:noFill/>
                </a:ln>
                <a:solidFill>
                  <a:srgbClr val="000000"/>
                </a:solidFill>
                <a:effectLst/>
                <a:uLnTx/>
                <a:uFillTx/>
                <a:latin typeface="Calibri Light"/>
                <a:ea typeface="+mn-ea"/>
                <a:cs typeface="+mn-cs"/>
              </a:rPr>
              <a:t>2022</a:t>
            </a:r>
            <a:endParaRPr kumimoji="0" lang="en-BE" sz="800" b="0" i="0" u="none" strike="noStrike" kern="1200" cap="none" spc="0" normalizeH="0" baseline="0" noProof="0">
              <a:ln>
                <a:noFill/>
              </a:ln>
              <a:solidFill>
                <a:srgbClr val="000000"/>
              </a:solidFill>
              <a:effectLst/>
              <a:uLnTx/>
              <a:uFillTx/>
              <a:latin typeface="Calibri Light"/>
              <a:ea typeface="+mn-ea"/>
              <a:cs typeface="+mn-cs"/>
            </a:endParaRPr>
          </a:p>
        </p:txBody>
      </p:sp>
      <p:sp>
        <p:nvSpPr>
          <p:cNvPr id="10" name="TextBox 9">
            <a:extLst>
              <a:ext uri="{FF2B5EF4-FFF2-40B4-BE49-F238E27FC236}">
                <a16:creationId xmlns:a16="http://schemas.microsoft.com/office/drawing/2014/main" id="{E8D26A22-72A3-D2BD-52FA-F256071DD664}"/>
              </a:ext>
            </a:extLst>
          </p:cNvPr>
          <p:cNvSpPr txBox="1"/>
          <p:nvPr/>
        </p:nvSpPr>
        <p:spPr>
          <a:xfrm>
            <a:off x="473377" y="5509546"/>
            <a:ext cx="512978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B67"/>
                </a:solidFill>
                <a:effectLst/>
                <a:uLnTx/>
                <a:uFillTx/>
                <a:latin typeface="Calibri"/>
                <a:ea typeface="+mn-ea"/>
                <a:cs typeface="+mn-cs"/>
              </a:rPr>
              <a:t>Figure. Estimated number of doses taken in the prior 7 days by study visit, pregnancy status, self-report and TFV-DP level in </a:t>
            </a:r>
            <a:r>
              <a:rPr kumimoji="0" lang="en-GB" sz="1200" b="0" i="0" u="none" strike="noStrike" kern="1200" cap="none" spc="0" normalizeH="0" baseline="0" noProof="0">
                <a:ln>
                  <a:noFill/>
                </a:ln>
                <a:solidFill>
                  <a:srgbClr val="005B67"/>
                </a:solidFill>
                <a:effectLst/>
                <a:uLnTx/>
                <a:uFillTx/>
                <a:latin typeface="Calibri"/>
                <a:ea typeface="+mn-ea"/>
                <a:cs typeface="+mn-cs"/>
              </a:rPr>
              <a:t>dried blood spots</a:t>
            </a:r>
            <a:r>
              <a:rPr kumimoji="0" lang="en-GB" sz="1800" b="0" i="0" u="none" strike="noStrike" kern="1200" cap="none" spc="0" normalizeH="0" baseline="0" noProof="0">
                <a:ln>
                  <a:noFill/>
                </a:ln>
                <a:solidFill>
                  <a:srgbClr val="005B67"/>
                </a:solidFill>
                <a:effectLst/>
                <a:uLnTx/>
                <a:uFillTx/>
                <a:latin typeface="Calibri"/>
                <a:ea typeface="+mn-ea"/>
                <a:cs typeface="+mn-cs"/>
              </a:rPr>
              <a:t>.</a:t>
            </a:r>
            <a:endParaRPr kumimoji="0" lang="en-BE" sz="1800" b="0" i="0" u="none" strike="noStrike" kern="1200" cap="none" spc="0" normalizeH="0" baseline="0" noProof="0">
              <a:ln>
                <a:noFill/>
              </a:ln>
              <a:solidFill>
                <a:srgbClr val="005B67"/>
              </a:solidFill>
              <a:effectLst/>
              <a:uLnTx/>
              <a:uFillTx/>
              <a:latin typeface="Calibri"/>
              <a:ea typeface="+mn-ea"/>
              <a:cs typeface="+mn-cs"/>
            </a:endParaRPr>
          </a:p>
        </p:txBody>
      </p:sp>
    </p:spTree>
    <p:extLst>
      <p:ext uri="{BB962C8B-B14F-4D97-AF65-F5344CB8AC3E}">
        <p14:creationId xmlns:p14="http://schemas.microsoft.com/office/powerpoint/2010/main" val="15190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LIMITATIONS</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21</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146AC1F9-5B72-FC2B-5518-CC7779975B25}"/>
              </a:ext>
            </a:extLst>
          </p:cNvPr>
          <p:cNvSpPr txBox="1">
            <a:spLocks/>
          </p:cNvSpPr>
          <p:nvPr/>
        </p:nvSpPr>
        <p:spPr>
          <a:xfrm>
            <a:off x="611385" y="867752"/>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Limitations</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graphicFrame>
        <p:nvGraphicFramePr>
          <p:cNvPr id="5" name="Diagram 4">
            <a:extLst>
              <a:ext uri="{FF2B5EF4-FFF2-40B4-BE49-F238E27FC236}">
                <a16:creationId xmlns:a16="http://schemas.microsoft.com/office/drawing/2014/main" id="{A8933C9C-0939-5680-6221-306703F8662B}"/>
              </a:ext>
            </a:extLst>
          </p:cNvPr>
          <p:cNvGraphicFramePr/>
          <p:nvPr/>
        </p:nvGraphicFramePr>
        <p:xfrm>
          <a:off x="611385" y="1325943"/>
          <a:ext cx="10845441" cy="4388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00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a:extLst>
              <a:ext uri="{FF2B5EF4-FFF2-40B4-BE49-F238E27FC236}">
                <a16:creationId xmlns:a16="http://schemas.microsoft.com/office/drawing/2014/main" id="{33C5A599-5C64-91A5-BBDF-61665A34EAB1}"/>
              </a:ext>
            </a:extLst>
          </p:cNvPr>
          <p:cNvSpPr txBox="1">
            <a:spLocks/>
          </p:cNvSpPr>
          <p:nvPr/>
        </p:nvSpPr>
        <p:spPr>
          <a:xfrm>
            <a:off x="792000" y="738000"/>
            <a:ext cx="10620000" cy="864000"/>
          </a:xfrm>
          <a:prstGeom prst="rect">
            <a:avLst/>
          </a:prstGeom>
        </p:spPr>
        <p:txBody>
          <a:bodyPr vert="horz" lIns="0" tIns="0" rIns="0" bIns="0" rtlCol="0" anchor="t" anchorCtr="0">
            <a:normAutofit/>
          </a:bodyPr>
          <a:lstStyle>
            <a:defPPr>
              <a:defRPr lang="en-US"/>
            </a:defPPr>
            <a:lvl1pPr marL="0" algn="r" defTabSz="914400" rtl="0" eaLnBrk="1" latinLnBrk="0" hangingPunct="1">
              <a:defRPr sz="1900" kern="1200" baseline="0">
                <a:solidFill>
                  <a:schemeClr val="bg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a:ln>
                <a:noFill/>
              </a:ln>
              <a:solidFill>
                <a:srgbClr val="005B67"/>
              </a:solidFill>
              <a:effectLst/>
              <a:uLnTx/>
              <a:uFillTx/>
              <a:latin typeface="Calibri"/>
              <a:ea typeface="+mn-ea"/>
              <a:cs typeface="+mn-cs"/>
            </a:endParaRPr>
          </a:p>
        </p:txBody>
      </p:sp>
      <p:graphicFrame>
        <p:nvGraphicFramePr>
          <p:cNvPr id="3" name="Diagram 2">
            <a:extLst>
              <a:ext uri="{FF2B5EF4-FFF2-40B4-BE49-F238E27FC236}">
                <a16:creationId xmlns:a16="http://schemas.microsoft.com/office/drawing/2014/main" id="{ED210069-97F5-EA3F-7B07-AE22D5595E03}"/>
              </a:ext>
            </a:extLst>
          </p:cNvPr>
          <p:cNvGraphicFramePr/>
          <p:nvPr/>
        </p:nvGraphicFramePr>
        <p:xfrm>
          <a:off x="620529" y="1342495"/>
          <a:ext cx="11033406" cy="4281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5" name="Footer Placeholder 4">
            <a:extLst>
              <a:ext uri="{FF2B5EF4-FFF2-40B4-BE49-F238E27FC236}">
                <a16:creationId xmlns:a16="http://schemas.microsoft.com/office/drawing/2014/main" id="{633B42D5-C2C0-A2AD-9687-4DAA489351BC}"/>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CONCLUSION</a:t>
            </a:r>
          </a:p>
        </p:txBody>
      </p:sp>
      <p:sp>
        <p:nvSpPr>
          <p:cNvPr id="1040" name="Slide Number Placeholder 5">
            <a:extLst>
              <a:ext uri="{FF2B5EF4-FFF2-40B4-BE49-F238E27FC236}">
                <a16:creationId xmlns:a16="http://schemas.microsoft.com/office/drawing/2014/main" id="{202624BA-CE96-5159-8DE0-E98CB956AD77}"/>
              </a:ext>
            </a:extLst>
          </p:cNvPr>
          <p:cNvSpPr>
            <a:spLocks noGrp="1"/>
          </p:cNvSpPr>
          <p:nvPr>
            <p:ph type="sldNum" sz="quarter" idx="12"/>
          </p:nvPr>
        </p:nvSpPr>
        <p:spPr>
          <a:xfrm>
            <a:off x="11358000" y="6354000"/>
            <a:ext cx="792000" cy="288000"/>
          </a:xfrm>
        </p:spPr>
        <p:txBody>
          <a:bodyPr vert="horz" lIns="0" tIns="0" rIns="0" bIns="0" rtlCol="0" anchor="t" anchorCtr="0">
            <a:normAutofit/>
          </a:bodyPr>
          <a:lstStyle/>
          <a:p>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90000"/>
                </a:lnSpc>
                <a:spcBef>
                  <a:spcPts val="0"/>
                </a:spcBef>
                <a:spcAft>
                  <a:spcPts val="600"/>
                </a:spcAft>
                <a:buClr>
                  <a:prstClr val="white"/>
                </a:buClr>
                <a:buSzTx/>
                <a:buFont typeface="Calibri" panose="020F0502020204030204" pitchFamily="34" charset="0"/>
                <a:buChar char="│"/>
                <a:tabLst/>
                <a:defRPr/>
              </a:pPr>
              <a:t>22</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2" name="Content Placeholder 2">
            <a:extLst>
              <a:ext uri="{FF2B5EF4-FFF2-40B4-BE49-F238E27FC236}">
                <a16:creationId xmlns:a16="http://schemas.microsoft.com/office/drawing/2014/main" id="{146AC1F9-5B72-FC2B-5518-CC7779975B25}"/>
              </a:ext>
            </a:extLst>
          </p:cNvPr>
          <p:cNvSpPr txBox="1">
            <a:spLocks/>
          </p:cNvSpPr>
          <p:nvPr/>
        </p:nvSpPr>
        <p:spPr>
          <a:xfrm>
            <a:off x="620529" y="677258"/>
            <a:ext cx="6236224" cy="604495"/>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500" b="0" i="0" kern="1200" baseline="0">
                <a:solidFill>
                  <a:schemeClr val="tx2"/>
                </a:solidFill>
                <a:latin typeface="+mn-lt"/>
                <a:ea typeface="+mn-ea"/>
                <a:cs typeface="+mn-cs"/>
              </a:defRPr>
            </a:lvl1pPr>
            <a:lvl2pPr marL="4572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2000" b="1" kern="1200" baseline="0">
                <a:solidFill>
                  <a:schemeClr val="tx1"/>
                </a:solidFill>
                <a:latin typeface="+mn-lt"/>
                <a:ea typeface="+mn-ea"/>
                <a:cs typeface="+mn-cs"/>
              </a:defRPr>
            </a:lvl2pPr>
            <a:lvl3pPr marL="914400" indent="0" algn="l" defTabSz="914400" rtl="0" eaLnBrk="1" latinLnBrk="0" hangingPunct="1">
              <a:lnSpc>
                <a:spcPct val="90000"/>
              </a:lnSpc>
              <a:spcBef>
                <a:spcPts val="0"/>
              </a:spcBef>
              <a:spcAft>
                <a:spcPts val="600"/>
              </a:spcAft>
              <a:buClr>
                <a:schemeClr val="tx2"/>
              </a:buClr>
              <a:buSzPct val="90000"/>
              <a:buFont typeface="Calibri" panose="020F0502020204030204" pitchFamily="34" charset="0"/>
              <a:buNone/>
              <a:defRPr sz="1800" b="1" kern="1200" baseline="0">
                <a:solidFill>
                  <a:schemeClr val="tx1"/>
                </a:solidFill>
                <a:latin typeface="+mn-lt"/>
                <a:ea typeface="+mn-ea"/>
                <a:cs typeface="+mn-cs"/>
              </a:defRPr>
            </a:lvl3pPr>
            <a:lvl4pPr marL="1371600" indent="0" algn="l" defTabSz="914400" rtl="0" eaLnBrk="1" latinLnBrk="0" hangingPunct="1">
              <a:lnSpc>
                <a:spcPct val="90000"/>
              </a:lnSpc>
              <a:spcBef>
                <a:spcPts val="0"/>
              </a:spcBef>
              <a:spcAft>
                <a:spcPts val="600"/>
              </a:spcAft>
              <a:buSzPct val="90000"/>
              <a:buFont typeface="Calibri" panose="020F0502020204030204" pitchFamily="34" charset="0"/>
              <a:buNone/>
              <a:defRPr sz="1600" b="1" kern="1200" baseline="0">
                <a:solidFill>
                  <a:schemeClr val="tx1"/>
                </a:solidFill>
                <a:latin typeface="+mn-lt"/>
                <a:ea typeface="+mn-ea"/>
                <a:cs typeface="+mn-cs"/>
              </a:defRPr>
            </a:lvl4pPr>
            <a:lvl5pPr marL="1828800" indent="0" algn="l" defTabSz="914400" rtl="0" eaLnBrk="1" latinLnBrk="0" hangingPunct="1">
              <a:lnSpc>
                <a:spcPct val="90000"/>
              </a:lnSpc>
              <a:spcBef>
                <a:spcPts val="0"/>
              </a:spcBef>
              <a:spcAft>
                <a:spcPts val="600"/>
              </a:spcAft>
              <a:buClr>
                <a:schemeClr val="tx1"/>
              </a:buClr>
              <a:buSzPct val="90000"/>
              <a:buFont typeface="Calibri" panose="020F0502020204030204" pitchFamily="34" charset="0"/>
              <a:buNone/>
              <a:defRPr sz="1600" b="1"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859515" rtl="0" eaLnBrk="1" fontAlgn="auto" latinLnBrk="0" hangingPunct="1">
              <a:lnSpc>
                <a:spcPct val="90000"/>
              </a:lnSpc>
              <a:spcBef>
                <a:spcPts val="0"/>
              </a:spcBef>
              <a:spcAft>
                <a:spcPts val="564"/>
              </a:spcAft>
              <a:buClr>
                <a:srgbClr val="005B67"/>
              </a:buClr>
              <a:buSzPct val="90000"/>
              <a:buFont typeface="Calibri" panose="020F0502020204030204" pitchFamily="34" charset="0"/>
              <a:buNone/>
              <a:tabLst/>
              <a:defRPr/>
            </a:pPr>
            <a:r>
              <a:rPr kumimoji="0" lang="en-GB" sz="2800" b="1" i="0" u="none" strike="noStrike" kern="1200" cap="none" spc="0" normalizeH="0" baseline="0" noProof="0">
                <a:ln>
                  <a:noFill/>
                </a:ln>
                <a:solidFill>
                  <a:srgbClr val="005B67"/>
                </a:solidFill>
                <a:effectLst/>
                <a:uLnTx/>
                <a:uFillTx/>
                <a:latin typeface="Calibri"/>
                <a:ea typeface="+mn-ea"/>
                <a:cs typeface="+mn-cs"/>
              </a:rPr>
              <a:t>Conclusion</a:t>
            </a:r>
          </a:p>
          <a:p>
            <a:pPr marL="342900" marR="0" lvl="0" indent="-342900" algn="l" defTabSz="859515" rtl="0" eaLnBrk="1" fontAlgn="auto" latinLnBrk="0" hangingPunct="1">
              <a:lnSpc>
                <a:spcPct val="90000"/>
              </a:lnSpc>
              <a:spcBef>
                <a:spcPts val="0"/>
              </a:spcBef>
              <a:spcAft>
                <a:spcPts val="564"/>
              </a:spcAft>
              <a:buClr>
                <a:srgbClr val="005B67"/>
              </a:buClr>
              <a:buSzPct val="90000"/>
              <a:buFont typeface="Arial" panose="020B0604020202020204" pitchFamily="34" charset="0"/>
              <a:buChar char="•"/>
              <a:tabLst/>
              <a:defRPr/>
            </a:pPr>
            <a:endParaRPr kumimoji="0" lang="en-GB" sz="2400" b="0" i="0" u="none" strike="noStrike" kern="1200" cap="none" spc="0" normalizeH="0" baseline="0" noProof="0">
              <a:ln>
                <a:noFill/>
              </a:ln>
              <a:solidFill>
                <a:srgbClr val="005B67"/>
              </a:solidFill>
              <a:effectLst/>
              <a:uLnTx/>
              <a:uFillTx/>
              <a:latin typeface="Calibri Light"/>
              <a:ea typeface="+mn-ea"/>
              <a:cs typeface="+mn-cs"/>
            </a:endParaRPr>
          </a:p>
        </p:txBody>
      </p:sp>
    </p:spTree>
    <p:extLst>
      <p:ext uri="{BB962C8B-B14F-4D97-AF65-F5344CB8AC3E}">
        <p14:creationId xmlns:p14="http://schemas.microsoft.com/office/powerpoint/2010/main" val="142134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F82094-5315-D726-222E-9902C196473C}"/>
              </a:ext>
            </a:extLst>
          </p:cNvPr>
          <p:cNvSpPr>
            <a:spLocks noGrp="1"/>
          </p:cNvSpPr>
          <p:nvPr>
            <p:ph sz="half" idx="1"/>
          </p:nvPr>
        </p:nvSpPr>
        <p:spPr>
          <a:xfrm>
            <a:off x="791999" y="697584"/>
            <a:ext cx="10680421" cy="5242416"/>
          </a:xfrm>
        </p:spPr>
        <p:txBody>
          <a:bodyPr/>
          <a:lstStyle/>
          <a:p>
            <a:r>
              <a:rPr lang="nl-BE" sz="2000" b="1">
                <a:solidFill>
                  <a:schemeClr val="tx2"/>
                </a:solidFill>
                <a:latin typeface="+mj-lt"/>
              </a:rPr>
              <a:t>PrEP For </a:t>
            </a:r>
            <a:r>
              <a:rPr lang="nl-BE" sz="2000" b="1" err="1">
                <a:solidFill>
                  <a:schemeClr val="tx2"/>
                </a:solidFill>
                <a:latin typeface="+mj-lt"/>
              </a:rPr>
              <a:t>Two</a:t>
            </a:r>
            <a:r>
              <a:rPr lang="nl-BE" sz="2000" b="1">
                <a:solidFill>
                  <a:schemeClr val="tx2"/>
                </a:solidFill>
                <a:latin typeface="+mj-lt"/>
              </a:rPr>
              <a:t>: </a:t>
            </a:r>
            <a:r>
              <a:rPr lang="en-GB" sz="2000">
                <a:solidFill>
                  <a:schemeClr val="tx2"/>
                </a:solidFill>
                <a:latin typeface="+mj-lt"/>
              </a:rPr>
              <a:t>Advancing HIV prevention: understanding and enhancing PrEP use in pregnant and postpartum women in Zambia (ITM, </a:t>
            </a:r>
            <a:r>
              <a:rPr lang="en-GB" sz="2000" err="1">
                <a:solidFill>
                  <a:schemeClr val="tx2"/>
                </a:solidFill>
                <a:latin typeface="+mj-lt"/>
              </a:rPr>
              <a:t>Zambart</a:t>
            </a:r>
            <a:r>
              <a:rPr lang="en-GB" sz="2000">
                <a:solidFill>
                  <a:schemeClr val="tx2"/>
                </a:solidFill>
                <a:latin typeface="+mj-lt"/>
              </a:rPr>
              <a:t>, FWO)</a:t>
            </a:r>
          </a:p>
          <a:p>
            <a:pPr marL="0" indent="0">
              <a:buNone/>
            </a:pPr>
            <a:endParaRPr lang="nl-BE" sz="2000">
              <a:solidFill>
                <a:schemeClr val="tx2"/>
              </a:solidFill>
              <a:latin typeface="+mj-lt"/>
            </a:endParaRPr>
          </a:p>
          <a:p>
            <a:r>
              <a:rPr lang="en-US" sz="2000" b="1">
                <a:solidFill>
                  <a:schemeClr val="tx2"/>
                </a:solidFill>
                <a:latin typeface="+mj-lt"/>
              </a:rPr>
              <a:t>Do-PrEP</a:t>
            </a:r>
            <a:r>
              <a:rPr lang="en-US" sz="2000">
                <a:solidFill>
                  <a:schemeClr val="tx2"/>
                </a:solidFill>
                <a:latin typeface="+mj-lt"/>
              </a:rPr>
              <a:t>: Evaluation of differentiated, client-</a:t>
            </a:r>
            <a:r>
              <a:rPr lang="en-US" sz="2000" err="1">
                <a:solidFill>
                  <a:schemeClr val="tx2"/>
                </a:solidFill>
                <a:latin typeface="+mj-lt"/>
              </a:rPr>
              <a:t>centred</a:t>
            </a:r>
            <a:r>
              <a:rPr lang="en-US" sz="2000">
                <a:solidFill>
                  <a:schemeClr val="tx2"/>
                </a:solidFill>
                <a:latin typeface="+mj-lt"/>
              </a:rPr>
              <a:t> PrEP delivery models (community-based and alternative access points) among adolescent girls and women of reproductive age, including pregnant and postpartum women. (MGH, HSRC, WHC)</a:t>
            </a:r>
          </a:p>
          <a:p>
            <a:pPr marL="0" indent="0">
              <a:buNone/>
            </a:pPr>
            <a:endParaRPr lang="en-US" sz="2000">
              <a:solidFill>
                <a:schemeClr val="tx2"/>
              </a:solidFill>
              <a:latin typeface="+mj-lt"/>
            </a:endParaRPr>
          </a:p>
          <a:p>
            <a:r>
              <a:rPr lang="en-US" sz="2000" b="1">
                <a:solidFill>
                  <a:schemeClr val="tx2"/>
                </a:solidFill>
                <a:latin typeface="+mj-lt"/>
              </a:rPr>
              <a:t>EXPRESSIVE 10 </a:t>
            </a:r>
            <a:r>
              <a:rPr lang="en-US" sz="2000">
                <a:solidFill>
                  <a:schemeClr val="tx2"/>
                </a:solidFill>
                <a:latin typeface="+mj-lt"/>
              </a:rPr>
              <a:t>(MK-8527, WHC site): Phase 3 evaluation of once-monthly oral PrEP with continued participation of women who become pregnant during the study.</a:t>
            </a:r>
          </a:p>
          <a:p>
            <a:endParaRPr lang="en-US" sz="2000">
              <a:solidFill>
                <a:schemeClr val="tx2"/>
              </a:solidFill>
              <a:latin typeface="+mj-lt"/>
            </a:endParaRPr>
          </a:p>
          <a:p>
            <a:r>
              <a:rPr lang="en-US" sz="2000" b="1">
                <a:solidFill>
                  <a:schemeClr val="tx2"/>
                </a:solidFill>
                <a:latin typeface="+mj-lt"/>
              </a:rPr>
              <a:t>SCOPE-PP</a:t>
            </a:r>
            <a:r>
              <a:rPr lang="en-US" sz="2000">
                <a:solidFill>
                  <a:schemeClr val="tx2"/>
                </a:solidFill>
                <a:latin typeface="+mj-lt"/>
              </a:rPr>
              <a:t>: Evaluation of stepped care for pregnant and postpartum women on oral PrEP, including evaluation of client-centered choice in PrEP and HIV testing delivery in South Africa (UCLA, UCT)</a:t>
            </a:r>
          </a:p>
          <a:p>
            <a:endParaRPr lang="en-US" sz="2000">
              <a:solidFill>
                <a:schemeClr val="tx2"/>
              </a:solidFill>
              <a:latin typeface="+mj-lt"/>
            </a:endParaRPr>
          </a:p>
          <a:p>
            <a:r>
              <a:rPr lang="en-US" sz="2000" b="1" err="1">
                <a:solidFill>
                  <a:schemeClr val="tx2"/>
                </a:solidFill>
                <a:latin typeface="+mj-lt"/>
              </a:rPr>
              <a:t>PrEPared</a:t>
            </a:r>
            <a:r>
              <a:rPr lang="en-US" sz="2000" b="1">
                <a:solidFill>
                  <a:schemeClr val="tx2"/>
                </a:solidFill>
                <a:latin typeface="+mj-lt"/>
              </a:rPr>
              <a:t> to Choose</a:t>
            </a:r>
            <a:r>
              <a:rPr lang="en-US" sz="2000">
                <a:solidFill>
                  <a:schemeClr val="tx2"/>
                </a:solidFill>
                <a:latin typeface="+mj-lt"/>
              </a:rPr>
              <a:t>: Evaluation of PrEP choice (oral, injectable CAB and DVR) among AGYW, including PPW, and their partners in South Africa (DTHF), with extension for LEN in 2026</a:t>
            </a:r>
            <a:endParaRPr lang="nl-BE" sz="2000">
              <a:solidFill>
                <a:schemeClr val="tx2"/>
              </a:solidFill>
              <a:latin typeface="+mj-lt"/>
            </a:endParaRPr>
          </a:p>
          <a:p>
            <a:endParaRPr lang="nl-BE" sz="2000">
              <a:solidFill>
                <a:schemeClr val="tx2"/>
              </a:solidFill>
              <a:latin typeface="+mj-lt"/>
            </a:endParaRPr>
          </a:p>
        </p:txBody>
      </p:sp>
      <p:sp>
        <p:nvSpPr>
          <p:cNvPr id="5" name="Footer Placeholder 4">
            <a:extLst>
              <a:ext uri="{FF2B5EF4-FFF2-40B4-BE49-F238E27FC236}">
                <a16:creationId xmlns:a16="http://schemas.microsoft.com/office/drawing/2014/main" id="{7AC2AEC4-19C4-8DD4-C6C0-AB8BB80C14B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CURRENT</a:t>
            </a: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AND FUTURE RESEARCH					</a:t>
            </a:r>
          </a:p>
        </p:txBody>
      </p:sp>
      <p:sp>
        <p:nvSpPr>
          <p:cNvPr id="6" name="Slide Number Placeholder 5">
            <a:extLst>
              <a:ext uri="{FF2B5EF4-FFF2-40B4-BE49-F238E27FC236}">
                <a16:creationId xmlns:a16="http://schemas.microsoft.com/office/drawing/2014/main" id="{29A98000-4F21-89C6-6702-AFD8FA45216D}"/>
              </a:ext>
            </a:extLst>
          </p:cNvPr>
          <p:cNvSpPr>
            <a:spLocks noGrp="1"/>
          </p:cNvSpPr>
          <p:nvPr>
            <p:ph type="sldNum" sz="quarter" idx="12"/>
          </p:nvPr>
        </p:nvSpPr>
        <p:spPr/>
        <p:txBody>
          <a:bodyPr/>
          <a:lstStyle/>
          <a:p>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t>23</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83546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84472-79F2-A7DF-DF66-397226F4CF56}"/>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4A026CA7-1643-9B39-CEE7-ADD6A84F3CE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CURRENT</a:t>
            </a:r>
            <a:r>
              <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 AND FUTURE RESEARCH					</a:t>
            </a:r>
          </a:p>
        </p:txBody>
      </p:sp>
      <p:sp>
        <p:nvSpPr>
          <p:cNvPr id="6" name="Slide Number Placeholder 5">
            <a:extLst>
              <a:ext uri="{FF2B5EF4-FFF2-40B4-BE49-F238E27FC236}">
                <a16:creationId xmlns:a16="http://schemas.microsoft.com/office/drawing/2014/main" id="{E579949C-D349-5D38-7673-9249779DC7F2}"/>
              </a:ext>
            </a:extLst>
          </p:cNvPr>
          <p:cNvSpPr>
            <a:spLocks noGrp="1"/>
          </p:cNvSpPr>
          <p:nvPr>
            <p:ph type="sldNum" sz="quarter" idx="12"/>
          </p:nvPr>
        </p:nvSpPr>
        <p:spPr/>
        <p:txBody>
          <a:bodyPr/>
          <a:lstStyle/>
          <a:p>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t>24</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7" name="Title 1">
            <a:extLst>
              <a:ext uri="{FF2B5EF4-FFF2-40B4-BE49-F238E27FC236}">
                <a16:creationId xmlns:a16="http://schemas.microsoft.com/office/drawing/2014/main" id="{771223C1-F999-A15E-975D-F7A6D9598A6D}"/>
              </a:ext>
            </a:extLst>
          </p:cNvPr>
          <p:cNvSpPr>
            <a:spLocks noGrp="1"/>
          </p:cNvSpPr>
          <p:nvPr>
            <p:ph type="title"/>
          </p:nvPr>
        </p:nvSpPr>
        <p:spPr>
          <a:xfrm>
            <a:off x="648000" y="701853"/>
            <a:ext cx="10620000" cy="864000"/>
          </a:xfrm>
        </p:spPr>
        <p:txBody>
          <a:bodyPr anchor="t">
            <a:normAutofit/>
          </a:bodyPr>
          <a:lstStyle/>
          <a:p>
            <a:r>
              <a:rPr lang="en-GB" sz="2400" noProof="0"/>
              <a:t>Person-centred</a:t>
            </a:r>
            <a:r>
              <a:rPr lang="en-US" sz="2400"/>
              <a:t> PrEP delivery: Examples from South Africa</a:t>
            </a:r>
          </a:p>
        </p:txBody>
      </p:sp>
      <p:pic>
        <p:nvPicPr>
          <p:cNvPr id="8" name="Picture 2" descr="Self-testing for HIV is getting high ...">
            <a:extLst>
              <a:ext uri="{FF2B5EF4-FFF2-40B4-BE49-F238E27FC236}">
                <a16:creationId xmlns:a16="http://schemas.microsoft.com/office/drawing/2014/main" id="{6B9BF71F-3D18-7D3F-0D76-532B4D3C90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12161" y="3943715"/>
            <a:ext cx="2618477" cy="1742477"/>
          </a:xfrm>
          <a:prstGeom prst="rect">
            <a:avLst/>
          </a:prstGeom>
          <a:solidFill>
            <a:srgbClr val="FFFFFF"/>
          </a:solidFill>
        </p:spPr>
      </p:pic>
      <p:sp>
        <p:nvSpPr>
          <p:cNvPr id="9" name="TextBox 8">
            <a:extLst>
              <a:ext uri="{FF2B5EF4-FFF2-40B4-BE49-F238E27FC236}">
                <a16:creationId xmlns:a16="http://schemas.microsoft.com/office/drawing/2014/main" id="{79C88224-6470-28E9-1FCA-39E20D429331}"/>
              </a:ext>
            </a:extLst>
          </p:cNvPr>
          <p:cNvSpPr txBox="1"/>
          <p:nvPr/>
        </p:nvSpPr>
        <p:spPr>
          <a:xfrm>
            <a:off x="113731" y="5868537"/>
            <a:ext cx="103722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B67"/>
                </a:solidFill>
                <a:effectLst/>
                <a:uLnTx/>
                <a:uFillTx/>
                <a:latin typeface="Calibri Light"/>
                <a:ea typeface="+mn-ea"/>
                <a:cs typeface="+mn-cs"/>
              </a:rPr>
              <a:t>Joseph Davey, et al. “RCT of Dynamic Choice to Provide Oral PrEP to Postpartum South African Women”, CROI, 2026; Under review JIAS</a:t>
            </a:r>
          </a:p>
        </p:txBody>
      </p:sp>
      <p:sp>
        <p:nvSpPr>
          <p:cNvPr id="10" name="Content Placeholder 2">
            <a:extLst>
              <a:ext uri="{FF2B5EF4-FFF2-40B4-BE49-F238E27FC236}">
                <a16:creationId xmlns:a16="http://schemas.microsoft.com/office/drawing/2014/main" id="{97DA1B07-7FC4-7382-3817-8F9738EDAEC8}"/>
              </a:ext>
            </a:extLst>
          </p:cNvPr>
          <p:cNvSpPr>
            <a:spLocks noGrp="1"/>
          </p:cNvSpPr>
          <p:nvPr>
            <p:ph sz="half" idx="1"/>
          </p:nvPr>
        </p:nvSpPr>
        <p:spPr>
          <a:xfrm>
            <a:off x="461362" y="1342317"/>
            <a:ext cx="10620000" cy="4343875"/>
          </a:xfrm>
        </p:spPr>
        <p:txBody>
          <a:bodyPr>
            <a:normAutofit/>
          </a:bodyPr>
          <a:lstStyle/>
          <a:p>
            <a:r>
              <a:rPr lang="en-GB" sz="2000" noProof="0">
                <a:solidFill>
                  <a:schemeClr val="tx2"/>
                </a:solidFill>
                <a:latin typeface="+mj-lt"/>
              </a:rPr>
              <a:t>Person-centred delivery strategies that address fluctuating risk, mobility, and care engagement may improve effective PrEP use among PPW </a:t>
            </a:r>
          </a:p>
          <a:p>
            <a:r>
              <a:rPr lang="en-GB" sz="2000" noProof="0">
                <a:solidFill>
                  <a:schemeClr val="tx2"/>
                </a:solidFill>
                <a:latin typeface="+mj-lt"/>
              </a:rPr>
              <a:t>RCT evaluated differentiated delivery of PrEP in postpartum women who had discontinued PrEP in peripartum including choice of home delivery, clinic rapid pick up and community delivery with HIV self-testing or clinic testing (n=266 women)</a:t>
            </a:r>
          </a:p>
          <a:p>
            <a:pPr marL="0" indent="0">
              <a:buNone/>
            </a:pPr>
            <a:endParaRPr lang="en-US" sz="2000">
              <a:solidFill>
                <a:schemeClr val="tx2"/>
              </a:solidFill>
              <a:latin typeface="+mj-lt"/>
            </a:endParaRPr>
          </a:p>
          <a:p>
            <a:r>
              <a:rPr lang="en-US" sz="2000" b="1">
                <a:solidFill>
                  <a:schemeClr val="tx2"/>
                </a:solidFill>
                <a:latin typeface="+mj-lt"/>
              </a:rPr>
              <a:t>Results:</a:t>
            </a:r>
          </a:p>
          <a:p>
            <a:pPr lvl="1"/>
            <a:r>
              <a:rPr lang="en-US" sz="2000">
                <a:solidFill>
                  <a:schemeClr val="tx2"/>
                </a:solidFill>
                <a:latin typeface="+mj-lt"/>
              </a:rPr>
              <a:t>Rapid clinic pick-up with HIV self-testing the most frequently selected option</a:t>
            </a:r>
          </a:p>
          <a:p>
            <a:pPr lvl="1"/>
            <a:r>
              <a:rPr lang="en-US" sz="2000">
                <a:solidFill>
                  <a:schemeClr val="tx2"/>
                </a:solidFill>
                <a:latin typeface="+mj-lt"/>
              </a:rPr>
              <a:t>Half of postpartum women switched their method of collection</a:t>
            </a:r>
          </a:p>
          <a:p>
            <a:pPr lvl="1"/>
            <a:r>
              <a:rPr lang="en-US" sz="2000">
                <a:solidFill>
                  <a:schemeClr val="tx2"/>
                </a:solidFill>
                <a:latin typeface="+mj-lt"/>
              </a:rPr>
              <a:t>Half selected HIVST for HIV testing methods</a:t>
            </a:r>
          </a:p>
          <a:p>
            <a:pPr lvl="1"/>
            <a:r>
              <a:rPr lang="en-US" sz="2000">
                <a:solidFill>
                  <a:schemeClr val="tx2"/>
                </a:solidFill>
                <a:latin typeface="+mj-lt"/>
              </a:rPr>
              <a:t>Offering dynamic choice in PrEP delivery increased PrEP adherence &amp; </a:t>
            </a:r>
          </a:p>
          <a:p>
            <a:pPr marL="270000" lvl="1" indent="0">
              <a:buNone/>
            </a:pPr>
            <a:r>
              <a:rPr lang="en-US" sz="2000">
                <a:solidFill>
                  <a:schemeClr val="tx2"/>
                </a:solidFill>
                <a:latin typeface="+mj-lt"/>
              </a:rPr>
              <a:t>    continuation (aOR=1.73, 95% CI=1.05-2.87) vs. enhanced counseling in clinic</a:t>
            </a:r>
          </a:p>
          <a:p>
            <a:pPr marL="0" indent="0">
              <a:buNone/>
            </a:pPr>
            <a:endParaRPr lang="en-US" sz="2000">
              <a:solidFill>
                <a:schemeClr val="tx2"/>
              </a:solidFill>
              <a:latin typeface="+mj-lt"/>
            </a:endParaRPr>
          </a:p>
        </p:txBody>
      </p:sp>
    </p:spTree>
    <p:extLst>
      <p:ext uri="{BB962C8B-B14F-4D97-AF65-F5344CB8AC3E}">
        <p14:creationId xmlns:p14="http://schemas.microsoft.com/office/powerpoint/2010/main" val="1607154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6D7F-803A-8FF0-1D73-B5AAE1936DC0}"/>
              </a:ext>
            </a:extLst>
          </p:cNvPr>
          <p:cNvSpPr>
            <a:spLocks noGrp="1"/>
          </p:cNvSpPr>
          <p:nvPr>
            <p:ph type="title"/>
          </p:nvPr>
        </p:nvSpPr>
        <p:spPr/>
        <p:txBody>
          <a:bodyPr>
            <a:normAutofit/>
          </a:bodyPr>
          <a:lstStyle/>
          <a:p>
            <a:r>
              <a:rPr lang="en-GB" sz="2400" noProof="0"/>
              <a:t>Research gaps to be addressed related to person-centred prevention service delivery</a:t>
            </a:r>
          </a:p>
        </p:txBody>
      </p:sp>
      <p:sp>
        <p:nvSpPr>
          <p:cNvPr id="3" name="Content Placeholder 2">
            <a:extLst>
              <a:ext uri="{FF2B5EF4-FFF2-40B4-BE49-F238E27FC236}">
                <a16:creationId xmlns:a16="http://schemas.microsoft.com/office/drawing/2014/main" id="{011A4AF1-763E-8F3A-A677-B7F797796AC6}"/>
              </a:ext>
            </a:extLst>
          </p:cNvPr>
          <p:cNvSpPr>
            <a:spLocks noGrp="1"/>
          </p:cNvSpPr>
          <p:nvPr>
            <p:ph sz="half" idx="1"/>
          </p:nvPr>
        </p:nvSpPr>
        <p:spPr>
          <a:xfrm>
            <a:off x="567449" y="1602000"/>
            <a:ext cx="11057101" cy="4443200"/>
          </a:xfrm>
        </p:spPr>
        <p:txBody>
          <a:bodyPr>
            <a:normAutofit fontScale="92500" lnSpcReduction="20000"/>
          </a:bodyPr>
          <a:lstStyle/>
          <a:p>
            <a:pPr>
              <a:lnSpc>
                <a:spcPct val="150000"/>
              </a:lnSpc>
              <a:spcAft>
                <a:spcPts val="0"/>
              </a:spcAft>
            </a:pPr>
            <a:r>
              <a:rPr lang="en-GB" sz="1800" noProof="0">
                <a:solidFill>
                  <a:schemeClr val="tx2"/>
                </a:solidFill>
                <a:latin typeface="+mj-lt"/>
              </a:rPr>
              <a:t>Implementation of </a:t>
            </a:r>
            <a:r>
              <a:rPr lang="en-GB" sz="1800" b="1" noProof="0">
                <a:solidFill>
                  <a:schemeClr val="tx2"/>
                </a:solidFill>
                <a:latin typeface="+mj-lt"/>
              </a:rPr>
              <a:t>long-acting PrEP </a:t>
            </a:r>
            <a:r>
              <a:rPr lang="en-GB" sz="1800" noProof="0">
                <a:solidFill>
                  <a:schemeClr val="tx2"/>
                </a:solidFill>
                <a:latin typeface="+mj-lt"/>
              </a:rPr>
              <a:t>(incl. LEN) in ANC/PNC</a:t>
            </a:r>
          </a:p>
          <a:p>
            <a:pPr>
              <a:lnSpc>
                <a:spcPct val="150000"/>
              </a:lnSpc>
              <a:spcAft>
                <a:spcPts val="0"/>
              </a:spcAft>
            </a:pPr>
            <a:r>
              <a:rPr lang="en-US" sz="1800">
                <a:solidFill>
                  <a:schemeClr val="tx2"/>
                </a:solidFill>
                <a:latin typeface="+mj-lt"/>
              </a:rPr>
              <a:t>Understanding how long-acting PrEP can be safely, feasibly and acceptably integrated into routine ANC/PNC, incl. monitoring, counselling and pharmacovigilance requirements.</a:t>
            </a:r>
          </a:p>
          <a:p>
            <a:pPr>
              <a:lnSpc>
                <a:spcPct val="150000"/>
              </a:lnSpc>
              <a:spcAft>
                <a:spcPts val="0"/>
              </a:spcAft>
            </a:pPr>
            <a:r>
              <a:rPr lang="en-US" sz="1800">
                <a:solidFill>
                  <a:schemeClr val="tx2"/>
                </a:solidFill>
                <a:latin typeface="+mj-lt"/>
              </a:rPr>
              <a:t>Sustained </a:t>
            </a:r>
            <a:r>
              <a:rPr lang="en-US" sz="1800" b="1">
                <a:solidFill>
                  <a:schemeClr val="tx2"/>
                </a:solidFill>
                <a:latin typeface="+mj-lt"/>
              </a:rPr>
              <a:t>postpartum</a:t>
            </a:r>
            <a:r>
              <a:rPr lang="en-US" sz="1800">
                <a:solidFill>
                  <a:schemeClr val="tx2"/>
                </a:solidFill>
                <a:latin typeface="+mj-lt"/>
              </a:rPr>
              <a:t> continuation strategies</a:t>
            </a:r>
          </a:p>
          <a:p>
            <a:pPr>
              <a:lnSpc>
                <a:spcPct val="150000"/>
              </a:lnSpc>
              <a:spcAft>
                <a:spcPts val="0"/>
              </a:spcAft>
            </a:pPr>
            <a:r>
              <a:rPr lang="en-US" sz="1800">
                <a:solidFill>
                  <a:schemeClr val="tx2"/>
                </a:solidFill>
                <a:latin typeface="+mj-lt"/>
              </a:rPr>
              <a:t>Identifying differentiated service delivery approaches that prevent the sharp decline in PrEP continuation observed during the postpartum and breastfeeding periods.</a:t>
            </a:r>
          </a:p>
          <a:p>
            <a:pPr>
              <a:lnSpc>
                <a:spcPct val="150000"/>
              </a:lnSpc>
              <a:spcAft>
                <a:spcPts val="0"/>
              </a:spcAft>
            </a:pPr>
            <a:r>
              <a:rPr lang="en-US" sz="1800" b="1">
                <a:solidFill>
                  <a:schemeClr val="tx2"/>
                </a:solidFill>
                <a:latin typeface="+mj-lt"/>
              </a:rPr>
              <a:t>Digital and AI-enabled </a:t>
            </a:r>
            <a:r>
              <a:rPr lang="en-US" sz="1800">
                <a:solidFill>
                  <a:schemeClr val="tx2"/>
                </a:solidFill>
                <a:latin typeface="+mj-lt"/>
              </a:rPr>
              <a:t>risk identification, choice support and adherence</a:t>
            </a:r>
          </a:p>
          <a:p>
            <a:pPr>
              <a:lnSpc>
                <a:spcPct val="150000"/>
              </a:lnSpc>
              <a:spcAft>
                <a:spcPts val="0"/>
              </a:spcAft>
            </a:pPr>
            <a:r>
              <a:rPr lang="en-US" sz="1800">
                <a:solidFill>
                  <a:schemeClr val="tx2"/>
                </a:solidFill>
                <a:latin typeface="+mj-lt"/>
              </a:rPr>
              <a:t>Evaluating how digital and AI-supported tools can enhance risk assessment, informed product choice, provider training, and adherence support as prevention options expand.</a:t>
            </a:r>
          </a:p>
          <a:p>
            <a:pPr>
              <a:lnSpc>
                <a:spcPct val="150000"/>
              </a:lnSpc>
              <a:spcAft>
                <a:spcPts val="0"/>
              </a:spcAft>
            </a:pPr>
            <a:r>
              <a:rPr lang="en-US" sz="1800" b="1">
                <a:solidFill>
                  <a:schemeClr val="tx2"/>
                </a:solidFill>
                <a:latin typeface="+mj-lt"/>
              </a:rPr>
              <a:t>Sustainable, equitable models in resource-constrained settings</a:t>
            </a:r>
          </a:p>
          <a:p>
            <a:pPr>
              <a:lnSpc>
                <a:spcPct val="150000"/>
              </a:lnSpc>
              <a:spcAft>
                <a:spcPts val="0"/>
              </a:spcAft>
            </a:pPr>
            <a:r>
              <a:rPr lang="en-US" sz="1800">
                <a:solidFill>
                  <a:schemeClr val="tx2"/>
                </a:solidFill>
                <a:latin typeface="+mj-lt"/>
              </a:rPr>
              <a:t>Generating implementation and cost-effectiveness evidence to ensure </a:t>
            </a:r>
            <a:r>
              <a:rPr lang="en-US" sz="1800" b="1">
                <a:solidFill>
                  <a:schemeClr val="tx2"/>
                </a:solidFill>
                <a:latin typeface="+mj-lt"/>
              </a:rPr>
              <a:t>long-acting and differentiated PrEP delivery models </a:t>
            </a:r>
            <a:r>
              <a:rPr lang="en-US" sz="1800">
                <a:solidFill>
                  <a:schemeClr val="tx2"/>
                </a:solidFill>
                <a:latin typeface="+mj-lt"/>
              </a:rPr>
              <a:t>are scalable and accessible to women both within and beyond formal ANC platforms.</a:t>
            </a:r>
          </a:p>
          <a:p>
            <a:pPr>
              <a:lnSpc>
                <a:spcPct val="150000"/>
              </a:lnSpc>
              <a:spcAft>
                <a:spcPts val="0"/>
              </a:spcAft>
            </a:pPr>
            <a:r>
              <a:rPr lang="en-US" sz="1800">
                <a:solidFill>
                  <a:schemeClr val="tx2"/>
                </a:solidFill>
                <a:latin typeface="+mj-lt"/>
              </a:rPr>
              <a:t>Integration of </a:t>
            </a:r>
            <a:r>
              <a:rPr lang="en-US" sz="1800" b="1">
                <a:solidFill>
                  <a:schemeClr val="tx2"/>
                </a:solidFill>
                <a:latin typeface="+mj-lt"/>
              </a:rPr>
              <a:t>STI testing services</a:t>
            </a:r>
          </a:p>
          <a:p>
            <a:endParaRPr lang="nl-BE" sz="1800">
              <a:solidFill>
                <a:schemeClr val="tx2"/>
              </a:solidFill>
              <a:highlight>
                <a:srgbClr val="00FFFF"/>
              </a:highlight>
              <a:latin typeface="+mj-lt"/>
            </a:endParaRPr>
          </a:p>
          <a:p>
            <a:endParaRPr lang="nl-BE" sz="1800">
              <a:solidFill>
                <a:schemeClr val="tx2"/>
              </a:solidFill>
              <a:highlight>
                <a:srgbClr val="00FFFF"/>
              </a:highlight>
              <a:latin typeface="+mj-lt"/>
            </a:endParaRPr>
          </a:p>
        </p:txBody>
      </p:sp>
      <p:sp>
        <p:nvSpPr>
          <p:cNvPr id="5" name="Footer Placeholder 4">
            <a:extLst>
              <a:ext uri="{FF2B5EF4-FFF2-40B4-BE49-F238E27FC236}">
                <a16:creationId xmlns:a16="http://schemas.microsoft.com/office/drawing/2014/main" id="{CBE0AB3A-7C01-0A96-D0A9-1677160835AF}"/>
              </a:ext>
            </a:extLst>
          </p:cNvPr>
          <p:cNvSpPr>
            <a:spLocks noGrp="1"/>
          </p:cNvSpPr>
          <p:nvPr>
            <p:ph type="ftr" sz="quarter" idx="11"/>
          </p:nvPr>
        </p:nvSpPr>
        <p:spPr>
          <a:xfrm>
            <a:off x="2293900" y="6392100"/>
            <a:ext cx="7920000" cy="28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RESEARCH GAPS REGARDING PERSON-CENTRED PREVENTION SERVICE DELIVERY							</a:t>
            </a:r>
          </a:p>
        </p:txBody>
      </p:sp>
      <p:sp>
        <p:nvSpPr>
          <p:cNvPr id="6" name="Slide Number Placeholder 5">
            <a:extLst>
              <a:ext uri="{FF2B5EF4-FFF2-40B4-BE49-F238E27FC236}">
                <a16:creationId xmlns:a16="http://schemas.microsoft.com/office/drawing/2014/main" id="{59E39FE3-B411-28A9-A0AF-CEC3C693A4FA}"/>
              </a:ext>
            </a:extLst>
          </p:cNvPr>
          <p:cNvSpPr>
            <a:spLocks noGrp="1"/>
          </p:cNvSpPr>
          <p:nvPr>
            <p:ph type="sldNum" sz="quarter" idx="12"/>
          </p:nvPr>
        </p:nvSpPr>
        <p:spPr/>
        <p:txBody>
          <a:bodyPr/>
          <a:lstStyle/>
          <a:p>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t>25</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7612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E514-66AC-CBE2-DEAA-3E4D92853F8A}"/>
              </a:ext>
            </a:extLst>
          </p:cNvPr>
          <p:cNvSpPr>
            <a:spLocks noGrp="1"/>
          </p:cNvSpPr>
          <p:nvPr>
            <p:ph type="title"/>
          </p:nvPr>
        </p:nvSpPr>
        <p:spPr/>
        <p:txBody>
          <a:bodyPr/>
          <a:lstStyle/>
          <a:p>
            <a:r>
              <a:rPr lang="en-US"/>
              <a:t>Acknowledgements</a:t>
            </a:r>
            <a:endParaRPr lang="en-BE"/>
          </a:p>
        </p:txBody>
      </p:sp>
      <p:sp>
        <p:nvSpPr>
          <p:cNvPr id="3" name="Content Placeholder 2">
            <a:extLst>
              <a:ext uri="{FF2B5EF4-FFF2-40B4-BE49-F238E27FC236}">
                <a16:creationId xmlns:a16="http://schemas.microsoft.com/office/drawing/2014/main" id="{DD49A01A-05EA-64F3-7497-F177DA1729E5}"/>
              </a:ext>
            </a:extLst>
          </p:cNvPr>
          <p:cNvSpPr>
            <a:spLocks noGrp="1"/>
          </p:cNvSpPr>
          <p:nvPr>
            <p:ph idx="1"/>
          </p:nvPr>
        </p:nvSpPr>
        <p:spPr>
          <a:xfrm>
            <a:off x="628679" y="2088556"/>
            <a:ext cx="5157757" cy="2957208"/>
          </a:xfrm>
        </p:spPr>
        <p:txBody>
          <a:bodyPr/>
          <a:lstStyle/>
          <a:p>
            <a:pPr>
              <a:buFont typeface="Arial" panose="020B0604020202020204" pitchFamily="34" charset="0"/>
              <a:buChar char="•"/>
            </a:pPr>
            <a:r>
              <a:rPr lang="en-US">
                <a:solidFill>
                  <a:schemeClr val="tx2"/>
                </a:solidFill>
                <a:latin typeface="+mj-lt"/>
              </a:rPr>
              <a:t>Dr. Bernadette Hensen (ITM)</a:t>
            </a:r>
          </a:p>
          <a:p>
            <a:pPr>
              <a:buFont typeface="Arial" panose="020B0604020202020204" pitchFamily="34" charset="0"/>
              <a:buChar char="•"/>
            </a:pPr>
            <a:r>
              <a:rPr lang="en-US">
                <a:solidFill>
                  <a:schemeClr val="tx2"/>
                </a:solidFill>
                <a:latin typeface="+mj-lt"/>
              </a:rPr>
              <a:t>Dr. Dvora Joseph Davey (UCLA, UCT)</a:t>
            </a:r>
          </a:p>
          <a:p>
            <a:pPr>
              <a:buFont typeface="Arial" panose="020B0604020202020204" pitchFamily="34" charset="0"/>
              <a:buChar char="•"/>
            </a:pPr>
            <a:r>
              <a:rPr lang="en-US">
                <a:solidFill>
                  <a:schemeClr val="tx2"/>
                </a:solidFill>
                <a:latin typeface="+mj-lt"/>
              </a:rPr>
              <a:t>Dr. Zaynab Essack (HSRC)</a:t>
            </a:r>
          </a:p>
          <a:p>
            <a:pPr>
              <a:buFont typeface="Arial" panose="020B0604020202020204" pitchFamily="34" charset="0"/>
              <a:buChar char="•"/>
            </a:pPr>
            <a:r>
              <a:rPr lang="en-US">
                <a:solidFill>
                  <a:schemeClr val="tx2"/>
                </a:solidFill>
                <a:latin typeface="+mj-lt"/>
              </a:rPr>
              <a:t>Dr. Shannon Bosman (SYNAPSE, WHC)</a:t>
            </a:r>
            <a:endParaRPr lang="en-BE">
              <a:solidFill>
                <a:schemeClr val="tx2"/>
              </a:solidFill>
              <a:latin typeface="+mj-lt"/>
            </a:endParaRPr>
          </a:p>
        </p:txBody>
      </p:sp>
      <p:sp>
        <p:nvSpPr>
          <p:cNvPr id="4" name="Footer Placeholder 3">
            <a:extLst>
              <a:ext uri="{FF2B5EF4-FFF2-40B4-BE49-F238E27FC236}">
                <a16:creationId xmlns:a16="http://schemas.microsoft.com/office/drawing/2014/main" id="{A5E3B58F-E896-4326-5680-A53EF6138AFD}"/>
              </a:ext>
            </a:extLst>
          </p:cNvPr>
          <p:cNvSpPr>
            <a:spLocks noGrp="1"/>
          </p:cNvSpPr>
          <p:nvPr>
            <p:ph type="ftr" sz="quarter" idx="11"/>
          </p:nvPr>
        </p:nvSpPr>
        <p:spPr>
          <a:xfrm>
            <a:off x="2136000" y="6354000"/>
            <a:ext cx="7920000" cy="2880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rPr>
              <a:t>ACKNOWLEDGEMENTS</a:t>
            </a:r>
          </a:p>
        </p:txBody>
      </p:sp>
      <p:sp>
        <p:nvSpPr>
          <p:cNvPr id="5" name="Slide Number Placeholder 4">
            <a:extLst>
              <a:ext uri="{FF2B5EF4-FFF2-40B4-BE49-F238E27FC236}">
                <a16:creationId xmlns:a16="http://schemas.microsoft.com/office/drawing/2014/main" id="{9DB05333-4D46-0043-D587-781D376F3BCD}"/>
              </a:ext>
            </a:extLst>
          </p:cNvPr>
          <p:cNvSpPr>
            <a:spLocks noGrp="1"/>
          </p:cNvSpPr>
          <p:nvPr>
            <p:ph type="sldNum" sz="quarter" idx="12"/>
          </p:nvPr>
        </p:nvSpPr>
        <p:spPr/>
        <p:txBody>
          <a:bodyPr/>
          <a:lstStyle/>
          <a:p>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fld id="{7153FD44-153A-4857-A351-3DDDEF183C87}" type="slidenum">
              <a:rPr kumimoji="0" lang="en-US" sz="19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144000" marR="0" lvl="0" indent="-144000" algn="l" defTabSz="914400" rtl="0" eaLnBrk="1" fontAlgn="auto" latinLnBrk="0" hangingPunct="1">
                <a:lnSpc>
                  <a:spcPct val="100000"/>
                </a:lnSpc>
                <a:spcBef>
                  <a:spcPts val="0"/>
                </a:spcBef>
                <a:spcAft>
                  <a:spcPts val="0"/>
                </a:spcAft>
                <a:buClr>
                  <a:prstClr val="white"/>
                </a:buClr>
                <a:buSzTx/>
                <a:buFont typeface="Calibri" panose="020F0502020204030204" pitchFamily="34" charset="0"/>
                <a:buChar char="│"/>
                <a:tabLst/>
                <a:defRPr/>
              </a:pPr>
              <a:t>26</a:t>
            </a:fld>
            <a:endParaRPr kumimoji="0" lang="en-US" sz="19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052" name="Picture 4" descr="Human Sciences Research Council - Wikipedia">
            <a:extLst>
              <a:ext uri="{FF2B5EF4-FFF2-40B4-BE49-F238E27FC236}">
                <a16:creationId xmlns:a16="http://schemas.microsoft.com/office/drawing/2014/main" id="{27041D72-0892-84B1-3ACC-BDF3A4BA2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317" y="3970361"/>
            <a:ext cx="2347913" cy="8717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me - ITM LabHub">
            <a:extLst>
              <a:ext uri="{FF2B5EF4-FFF2-40B4-BE49-F238E27FC236}">
                <a16:creationId xmlns:a16="http://schemas.microsoft.com/office/drawing/2014/main" id="{34D47CC3-0ABB-E92D-620E-1D8A690E2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196" y="1602000"/>
            <a:ext cx="2347913" cy="8497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niversity of Cape Town - Wikipedia">
            <a:extLst>
              <a:ext uri="{FF2B5EF4-FFF2-40B4-BE49-F238E27FC236}">
                <a16:creationId xmlns:a16="http://schemas.microsoft.com/office/drawing/2014/main" id="{1661AD56-E818-BAB3-7492-49F7C80F7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0760" y="1284508"/>
            <a:ext cx="1410359" cy="1432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6EF19F-9EBF-3AD9-97C0-AFFA1CD197C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0760" y="3153239"/>
            <a:ext cx="1539240" cy="1539240"/>
          </a:xfrm>
          <a:prstGeom prst="rect">
            <a:avLst/>
          </a:prstGeom>
          <a:noFill/>
          <a:ln>
            <a:noFill/>
          </a:ln>
        </p:spPr>
      </p:pic>
      <p:pic>
        <p:nvPicPr>
          <p:cNvPr id="1026" name="Picture 2" descr="Brand Guidelines | Identity | Logos and Marks">
            <a:extLst>
              <a:ext uri="{FF2B5EF4-FFF2-40B4-BE49-F238E27FC236}">
                <a16:creationId xmlns:a16="http://schemas.microsoft.com/office/drawing/2014/main" id="{8390390C-2FBF-21AC-B787-E09BBAB0A0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01" t="23804" r="13602" b="25192"/>
          <a:stretch>
            <a:fillRect/>
          </a:stretch>
        </p:blipFill>
        <p:spPr bwMode="auto">
          <a:xfrm>
            <a:off x="6906497" y="2806853"/>
            <a:ext cx="1835310" cy="91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039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94" y="284976"/>
            <a:ext cx="11170024" cy="3372624"/>
          </a:xfrm>
        </p:spPr>
        <p:txBody>
          <a:bodyPr anchor="b">
            <a:normAutofit/>
          </a:bodyPr>
          <a:lstStyle/>
          <a:p>
            <a:pPr algn="ctr"/>
            <a:br>
              <a:rPr lang="en-ZA" sz="3300"/>
            </a:br>
            <a:r>
              <a:rPr lang="en-US" sz="4000">
                <a:solidFill>
                  <a:schemeClr val="accent1">
                    <a:lumMod val="50000"/>
                  </a:schemeClr>
                </a:solidFill>
                <a:latin typeface="+mn-lt"/>
              </a:rPr>
              <a:t>Person-centered HIV prevention for youth in rural South Africa: Early implementation findings from </a:t>
            </a:r>
            <a:r>
              <a:rPr lang="en-US" sz="4000" i="1" err="1">
                <a:solidFill>
                  <a:schemeClr val="accent1">
                    <a:lumMod val="50000"/>
                  </a:schemeClr>
                </a:solidFill>
                <a:latin typeface="+mn-lt"/>
              </a:rPr>
              <a:t>Thetha</a:t>
            </a:r>
            <a:r>
              <a:rPr lang="en-US" sz="4000" i="1">
                <a:solidFill>
                  <a:schemeClr val="accent1">
                    <a:lumMod val="50000"/>
                  </a:schemeClr>
                </a:solidFill>
                <a:latin typeface="+mn-lt"/>
              </a:rPr>
              <a:t> Nami ngithethe </a:t>
            </a:r>
            <a:r>
              <a:rPr lang="en-US" sz="4000" i="1" err="1">
                <a:solidFill>
                  <a:schemeClr val="accent1">
                    <a:lumMod val="50000"/>
                  </a:schemeClr>
                </a:solidFill>
                <a:latin typeface="+mn-lt"/>
              </a:rPr>
              <a:t>nawe</a:t>
            </a:r>
            <a:r>
              <a:rPr lang="en-US" sz="4000" i="1">
                <a:solidFill>
                  <a:schemeClr val="accent1">
                    <a:lumMod val="50000"/>
                  </a:schemeClr>
                </a:solidFill>
                <a:latin typeface="+mn-lt"/>
              </a:rPr>
              <a:t> </a:t>
            </a:r>
            <a:r>
              <a:rPr lang="en-US" sz="4000" i="1" err="1">
                <a:solidFill>
                  <a:schemeClr val="accent1">
                    <a:lumMod val="50000"/>
                  </a:schemeClr>
                </a:solidFill>
                <a:latin typeface="+mn-lt"/>
              </a:rPr>
              <a:t>cRCT</a:t>
            </a:r>
            <a:r>
              <a:rPr lang="en-US" sz="4000" i="1">
                <a:solidFill>
                  <a:schemeClr val="accent1">
                    <a:lumMod val="50000"/>
                  </a:schemeClr>
                </a:solidFill>
                <a:latin typeface="+mn-lt"/>
              </a:rPr>
              <a:t> of </a:t>
            </a:r>
            <a:r>
              <a:rPr lang="en-US" sz="4000">
                <a:solidFill>
                  <a:schemeClr val="accent1">
                    <a:lumMod val="50000"/>
                  </a:schemeClr>
                </a:solidFill>
                <a:latin typeface="+mn-lt"/>
              </a:rPr>
              <a:t>peer-navigator mobilization into mobile sexual health services</a:t>
            </a:r>
            <a:endParaRPr lang="en-GB" sz="4000">
              <a:solidFill>
                <a:schemeClr val="accent1">
                  <a:lumMod val="50000"/>
                </a:schemeClr>
              </a:solidFill>
              <a:latin typeface="+mn-lt"/>
            </a:endParaRPr>
          </a:p>
        </p:txBody>
      </p:sp>
      <p:sp>
        <p:nvSpPr>
          <p:cNvPr id="3" name="Subtitle 2"/>
          <p:cNvSpPr>
            <a:spLocks noGrp="1"/>
          </p:cNvSpPr>
          <p:nvPr>
            <p:ph type="body" idx="1"/>
          </p:nvPr>
        </p:nvSpPr>
        <p:spPr>
          <a:xfrm>
            <a:off x="811306" y="3980329"/>
            <a:ext cx="10515600" cy="1392145"/>
          </a:xfrm>
        </p:spPr>
        <p:txBody>
          <a:bodyPr>
            <a:normAutofit fontScale="85000" lnSpcReduction="20000"/>
          </a:bodyPr>
          <a:lstStyle/>
          <a:p>
            <a:pPr algn="ctr"/>
            <a:r>
              <a:rPr lang="en-GB"/>
              <a:t>Prof. Maryam Shahmanesh FRCP PhD </a:t>
            </a:r>
          </a:p>
          <a:p>
            <a:pPr algn="ctr"/>
            <a:r>
              <a:rPr lang="en-GB"/>
              <a:t>NIHR Global Health Professor</a:t>
            </a:r>
          </a:p>
          <a:p>
            <a:pPr algn="ctr"/>
            <a:r>
              <a:rPr lang="en-GB"/>
              <a:t>4</a:t>
            </a:r>
            <a:r>
              <a:rPr lang="en-GB" baseline="30000"/>
              <a:t>th</a:t>
            </a:r>
            <a:r>
              <a:rPr lang="en-GB"/>
              <a:t> of March 2026</a:t>
            </a:r>
          </a:p>
          <a:p>
            <a:pPr algn="ctr"/>
            <a:r>
              <a:rPr lang="en-GB"/>
              <a:t>IAS</a:t>
            </a:r>
          </a:p>
        </p:txBody>
      </p:sp>
      <p:pic>
        <p:nvPicPr>
          <p:cNvPr id="4" name="Picture 3" descr="Image result for ucl logo">
            <a:extLst>
              <a:ext uri="{FF2B5EF4-FFF2-40B4-BE49-F238E27FC236}">
                <a16:creationId xmlns:a16="http://schemas.microsoft.com/office/drawing/2014/main" id="{F77A53B1-2FB2-CF80-C4A0-30F2B2E66047}"/>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856167"/>
            <a:ext cx="2155022" cy="716857"/>
          </a:xfrm>
          <a:prstGeom prst="rect">
            <a:avLst/>
          </a:prstGeom>
          <a:noFill/>
          <a:ln>
            <a:noFill/>
          </a:ln>
        </p:spPr>
      </p:pic>
    </p:spTree>
    <p:extLst>
      <p:ext uri="{BB962C8B-B14F-4D97-AF65-F5344CB8AC3E}">
        <p14:creationId xmlns:p14="http://schemas.microsoft.com/office/powerpoint/2010/main" val="1932718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74A1-806F-F39F-E821-03FF35D28854}"/>
              </a:ext>
            </a:extLst>
          </p:cNvPr>
          <p:cNvSpPr>
            <a:spLocks noGrp="1"/>
          </p:cNvSpPr>
          <p:nvPr>
            <p:ph type="title"/>
          </p:nvPr>
        </p:nvSpPr>
        <p:spPr/>
        <p:txBody>
          <a:bodyPr/>
          <a:lstStyle/>
          <a:p>
            <a:r>
              <a:rPr lang="en-US"/>
              <a:t>Conflict of interest </a:t>
            </a:r>
          </a:p>
        </p:txBody>
      </p:sp>
      <p:sp>
        <p:nvSpPr>
          <p:cNvPr id="3" name="Text Placeholder 2">
            <a:extLst>
              <a:ext uri="{FF2B5EF4-FFF2-40B4-BE49-F238E27FC236}">
                <a16:creationId xmlns:a16="http://schemas.microsoft.com/office/drawing/2014/main" id="{868FE5EE-121F-2521-B61D-BBE6FE709D52}"/>
              </a:ext>
            </a:extLst>
          </p:cNvPr>
          <p:cNvSpPr>
            <a:spLocks noGrp="1"/>
          </p:cNvSpPr>
          <p:nvPr>
            <p:ph type="body" idx="1"/>
          </p:nvPr>
        </p:nvSpPr>
        <p:spPr/>
        <p:txBody>
          <a:bodyPr/>
          <a:lstStyle/>
          <a:p>
            <a:r>
              <a:rPr lang="en-US"/>
              <a:t>I have received drug donations (cabotegravir) for LAPIS from ViiV</a:t>
            </a:r>
          </a:p>
        </p:txBody>
      </p:sp>
    </p:spTree>
    <p:extLst>
      <p:ext uri="{BB962C8B-B14F-4D97-AF65-F5344CB8AC3E}">
        <p14:creationId xmlns:p14="http://schemas.microsoft.com/office/powerpoint/2010/main" val="1747469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A62D66F-53D5-443F-A3F6-5DB4A1701EE1}"/>
              </a:ext>
            </a:extLst>
          </p:cNvPr>
          <p:cNvSpPr txBox="1">
            <a:spLocks/>
          </p:cNvSpPr>
          <p:nvPr/>
        </p:nvSpPr>
        <p:spPr>
          <a:xfrm>
            <a:off x="511132" y="339427"/>
            <a:ext cx="10625603" cy="666717"/>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0" fontAlgn="base" latinLnBrk="0" hangingPunct="0">
              <a:lnSpc>
                <a:spcPct val="90000"/>
              </a:lnSpc>
              <a:spcBef>
                <a:spcPct val="0"/>
              </a:spcBef>
              <a:spcAft>
                <a:spcPct val="0"/>
              </a:spcAft>
              <a:buClrTx/>
              <a:buSzTx/>
              <a:buFontTx/>
              <a:buNone/>
              <a:tabLst/>
              <a:defRPr/>
            </a:pPr>
            <a:endParaRPr kumimoji="0" lang="en-ZA" sz="3200" b="0" i="0" u="none" strike="noStrike" kern="1200" cap="none" spc="0" normalizeH="0" baseline="0" noProof="0">
              <a:ln>
                <a:noFill/>
              </a:ln>
              <a:solidFill>
                <a:srgbClr val="5B9BD5"/>
              </a:solidFill>
              <a:effectLst/>
              <a:uLnTx/>
              <a:uFillTx/>
              <a:latin typeface="Calibri Light" panose="020F0302020204030204" pitchFamily="34" charset="0"/>
              <a:ea typeface="+mj-ea"/>
              <a:cs typeface="Calibri Light" panose="020F0302020204030204" pitchFamily="34" charset="0"/>
            </a:endParaRPr>
          </a:p>
        </p:txBody>
      </p:sp>
      <p:sp>
        <p:nvSpPr>
          <p:cNvPr id="6" name="TextBox 5">
            <a:extLst>
              <a:ext uri="{FF2B5EF4-FFF2-40B4-BE49-F238E27FC236}">
                <a16:creationId xmlns:a16="http://schemas.microsoft.com/office/drawing/2014/main" id="{2DB31109-6216-AD43-C3B3-87F73780A255}"/>
              </a:ext>
            </a:extLst>
          </p:cNvPr>
          <p:cNvSpPr txBox="1"/>
          <p:nvPr/>
        </p:nvSpPr>
        <p:spPr>
          <a:xfrm>
            <a:off x="313019" y="1632610"/>
            <a:ext cx="4784035" cy="4281044"/>
          </a:xfrm>
          <a:prstGeom prst="rect">
            <a:avLst/>
          </a:prstGeom>
          <a:noFill/>
        </p:spPr>
        <p:txBody>
          <a:bodyPr wrap="square">
            <a:spAutoFit/>
          </a:bodyPr>
          <a:lstStyle/>
          <a:p>
            <a:pPr marL="457200" marR="0" lvl="0" indent="-457200" algn="l" defTabSz="914400" rtl="0" eaLnBrk="1" fontAlgn="auto" latinLnBrk="0" hangingPunct="1">
              <a:lnSpc>
                <a:spcPct val="120000"/>
              </a:lnSpc>
              <a:spcBef>
                <a:spcPts val="12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SA recorded 178,000 new HIV infections in 2023/4,</a:t>
            </a:r>
            <a:endParaRPr kumimoji="0" lang="en-US" sz="2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20000"/>
              </a:lnSpc>
              <a:spcBef>
                <a:spcPts val="12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20000"/>
              </a:lnSpc>
              <a:spcBef>
                <a:spcPts val="12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Despite free access to biomedical tools to prevent HIV transmission (ART) or acquisition (PrEP and PEP) </a:t>
            </a:r>
          </a:p>
        </p:txBody>
      </p:sp>
      <p:sp>
        <p:nvSpPr>
          <p:cNvPr id="2" name="TextBox 1">
            <a:extLst>
              <a:ext uri="{FF2B5EF4-FFF2-40B4-BE49-F238E27FC236}">
                <a16:creationId xmlns:a16="http://schemas.microsoft.com/office/drawing/2014/main" id="{C029B620-40D7-A28A-07A8-36BFA7203AA0}"/>
              </a:ext>
            </a:extLst>
          </p:cNvPr>
          <p:cNvSpPr txBox="1"/>
          <p:nvPr/>
        </p:nvSpPr>
        <p:spPr>
          <a:xfrm>
            <a:off x="850901" y="447941"/>
            <a:ext cx="29960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4472C4">
                    <a:lumMod val="50000"/>
                  </a:srgbClr>
                </a:solidFill>
                <a:effectLst/>
                <a:uLnTx/>
                <a:uFillTx/>
                <a:latin typeface="Calibri" panose="020F0502020204030204"/>
                <a:ea typeface="Open Sans" panose="020B0606030504020204" pitchFamily="34" charset="0"/>
                <a:cs typeface="Open Sans" panose="020B0606030504020204" pitchFamily="34" charset="0"/>
              </a:rPr>
              <a:t> </a:t>
            </a:r>
            <a:r>
              <a:rPr kumimoji="0" lang="en-GB" sz="4000" b="0" i="0" u="none" strike="noStrike" kern="1200" cap="none" spc="0" normalizeH="0" baseline="0" noProof="0">
                <a:ln>
                  <a:noFill/>
                </a:ln>
                <a:solidFill>
                  <a:srgbClr val="5B9BD5">
                    <a:lumMod val="50000"/>
                  </a:srgbClr>
                </a:solidFill>
                <a:effectLst/>
                <a:uLnTx/>
                <a:uFillTx/>
                <a:latin typeface="Calibri" panose="020F0502020204030204"/>
                <a:ea typeface="Open Sans" panose="020B0606030504020204" pitchFamily="34" charset="0"/>
                <a:cs typeface="Open Sans" panose="020B0606030504020204" pitchFamily="34" charset="0"/>
              </a:rPr>
              <a:t>Background  </a:t>
            </a:r>
          </a:p>
        </p:txBody>
      </p:sp>
      <p:pic>
        <p:nvPicPr>
          <p:cNvPr id="4" name="Picture 3">
            <a:extLst>
              <a:ext uri="{FF2B5EF4-FFF2-40B4-BE49-F238E27FC236}">
                <a16:creationId xmlns:a16="http://schemas.microsoft.com/office/drawing/2014/main" id="{F1A32E72-CA00-6419-013B-9CF7DA3757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4353" y="447941"/>
            <a:ext cx="7200800" cy="500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416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111B-459A-1F60-7047-67E9B323A6F2}"/>
              </a:ext>
            </a:extLst>
          </p:cNvPr>
          <p:cNvSpPr>
            <a:spLocks noGrp="1"/>
          </p:cNvSpPr>
          <p:nvPr>
            <p:ph type="title"/>
          </p:nvPr>
        </p:nvSpPr>
        <p:spPr/>
        <p:txBody>
          <a:bodyPr/>
          <a:lstStyle/>
          <a:p>
            <a:r>
              <a:rPr lang="en-US" sz="3600"/>
              <a:t>IAS Person-Centred Care (PCC) programme</a:t>
            </a:r>
            <a:endParaRPr lang="en-CH" sz="3600"/>
          </a:p>
        </p:txBody>
      </p:sp>
      <p:sp>
        <p:nvSpPr>
          <p:cNvPr id="3" name="Text Placeholder 2">
            <a:extLst>
              <a:ext uri="{FF2B5EF4-FFF2-40B4-BE49-F238E27FC236}">
                <a16:creationId xmlns:a16="http://schemas.microsoft.com/office/drawing/2014/main" id="{C008197D-349A-20EE-0A0A-988923BB6527}"/>
              </a:ext>
            </a:extLst>
          </p:cNvPr>
          <p:cNvSpPr>
            <a:spLocks noGrp="1"/>
          </p:cNvSpPr>
          <p:nvPr>
            <p:ph type="body" sz="quarter" idx="11"/>
          </p:nvPr>
        </p:nvSpPr>
        <p:spPr>
          <a:xfrm>
            <a:off x="442912" y="2913681"/>
            <a:ext cx="6192837" cy="3735092"/>
          </a:xfrm>
        </p:spPr>
        <p:txBody>
          <a:bodyPr/>
          <a:lstStyle/>
          <a:p>
            <a:pPr marL="457200" indent="-457200">
              <a:spcAft>
                <a:spcPts val="2400"/>
              </a:spcAft>
              <a:buFont typeface="Courier New" panose="02070309020205020404" pitchFamily="49" charset="0"/>
              <a:buChar char="o"/>
            </a:pPr>
            <a:r>
              <a:rPr lang="en-US" sz="2400"/>
              <a:t>Prioritizes integrated, inclusive and responsive healthcare services</a:t>
            </a:r>
          </a:p>
          <a:p>
            <a:pPr marL="457200" indent="-457200">
              <a:spcAft>
                <a:spcPts val="2400"/>
              </a:spcAft>
              <a:buFont typeface="Courier New" panose="02070309020205020404" pitchFamily="49" charset="0"/>
              <a:buChar char="o"/>
            </a:pPr>
            <a:r>
              <a:rPr lang="en-US" sz="2400"/>
              <a:t>Focuses on changing needs, priorities and preferences of each person living with or affected by HIV</a:t>
            </a:r>
          </a:p>
          <a:p>
            <a:pPr marL="457200" indent="-457200">
              <a:spcAft>
                <a:spcPts val="2400"/>
              </a:spcAft>
              <a:buFont typeface="Courier New" panose="02070309020205020404" pitchFamily="49" charset="0"/>
              <a:buChar char="o"/>
            </a:pPr>
            <a:r>
              <a:rPr lang="en-US" sz="2400"/>
              <a:t>Empowers clients and is shaped by the many aspects of people’s intersectional identities </a:t>
            </a:r>
            <a:endParaRPr lang="en-CH" sz="2400"/>
          </a:p>
        </p:txBody>
      </p:sp>
      <p:pic>
        <p:nvPicPr>
          <p:cNvPr id="5" name="Picture Placeholder 4">
            <a:extLst>
              <a:ext uri="{FF2B5EF4-FFF2-40B4-BE49-F238E27FC236}">
                <a16:creationId xmlns:a16="http://schemas.microsoft.com/office/drawing/2014/main" id="{A7888F54-6D6C-CD10-BB4C-C491315693AF}"/>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208238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776B81D-54B0-4BCF-B732-3E717DA82E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114" y="1717504"/>
            <a:ext cx="4813778" cy="42973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91E105C-5151-4573-A8F3-5A0D946ABC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63975" y="2037401"/>
            <a:ext cx="6091793" cy="3657601"/>
          </a:xfrm>
          <a:prstGeom prst="rect">
            <a:avLst/>
          </a:prstGeom>
        </p:spPr>
      </p:pic>
      <p:sp>
        <p:nvSpPr>
          <p:cNvPr id="5" name="TextBox 4">
            <a:extLst>
              <a:ext uri="{FF2B5EF4-FFF2-40B4-BE49-F238E27FC236}">
                <a16:creationId xmlns:a16="http://schemas.microsoft.com/office/drawing/2014/main" id="{E8856D61-9C2E-1E86-7A1F-54B660F7CA6A}"/>
              </a:ext>
            </a:extLst>
          </p:cNvPr>
          <p:cNvSpPr txBox="1"/>
          <p:nvPr/>
        </p:nvSpPr>
        <p:spPr>
          <a:xfrm>
            <a:off x="5937813" y="3039762"/>
            <a:ext cx="5092860" cy="267765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Rural and poor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High HIV burden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1" i="0" u="none" strike="noStrike" kern="1200" cap="none" spc="0" normalizeH="0" baseline="0" noProof="0">
                <a:ln>
                  <a:noFill/>
                </a:ln>
                <a:solidFill>
                  <a:prstClr val="white"/>
                </a:solidFill>
                <a:effectLst/>
                <a:uLnTx/>
                <a:uFillTx/>
                <a:latin typeface="Calibri" panose="020F0502020204030204"/>
                <a:ea typeface="+mn-ea"/>
                <a:cs typeface="+mn-cs"/>
              </a:rPr>
              <a:t>&gt;85% youth unemployment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61A0F3F-0698-7299-3F89-6A166BC619C0}"/>
              </a:ext>
            </a:extLst>
          </p:cNvPr>
          <p:cNvSpPr>
            <a:spLocks noGrp="1"/>
          </p:cNvSpPr>
          <p:nvPr>
            <p:ph type="title"/>
          </p:nvPr>
        </p:nvSpPr>
        <p:spPr>
          <a:xfrm>
            <a:off x="405114" y="355335"/>
            <a:ext cx="10948686" cy="666717"/>
          </a:xfrm>
        </p:spPr>
        <p:txBody>
          <a:bodyPr/>
          <a:lstStyle/>
          <a:p>
            <a:r>
              <a:rPr lang="en-US" sz="4000">
                <a:solidFill>
                  <a:schemeClr val="accent1">
                    <a:lumMod val="50000"/>
                  </a:schemeClr>
                </a:solidFill>
                <a:latin typeface="+mn-lt"/>
              </a:rPr>
              <a:t>The Africa Health Research Institute  </a:t>
            </a:r>
          </a:p>
        </p:txBody>
      </p:sp>
    </p:spTree>
    <p:extLst>
      <p:ext uri="{BB962C8B-B14F-4D97-AF65-F5344CB8AC3E}">
        <p14:creationId xmlns:p14="http://schemas.microsoft.com/office/powerpoint/2010/main" val="354919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F92B9-D8BF-63F4-E8D3-0749C065471D}"/>
              </a:ext>
            </a:extLst>
          </p:cNvPr>
          <p:cNvSpPr>
            <a:spLocks noGrp="1"/>
          </p:cNvSpPr>
          <p:nvPr>
            <p:ph type="title"/>
          </p:nvPr>
        </p:nvSpPr>
        <p:spPr>
          <a:xfrm>
            <a:off x="475989" y="739589"/>
            <a:ext cx="3329529" cy="5016752"/>
          </a:xfrm>
        </p:spPr>
        <p:txBody>
          <a:bodyPr/>
          <a:lstStyle/>
          <a:p>
            <a:pPr algn="ctr"/>
            <a:r>
              <a:rPr lang="en-GB" sz="3200">
                <a:solidFill>
                  <a:schemeClr val="accent1">
                    <a:lumMod val="50000"/>
                  </a:schemeClr>
                </a:solidFill>
                <a:latin typeface="Calibri" panose="020F0502020204030204" pitchFamily="34" charset="0"/>
                <a:cs typeface="Calibri" panose="020F0502020204030204" pitchFamily="34" charset="0"/>
              </a:rPr>
              <a:t>Problem: </a:t>
            </a:r>
            <a:br>
              <a:rPr lang="en-GB" sz="3200">
                <a:solidFill>
                  <a:schemeClr val="accent1">
                    <a:lumMod val="50000"/>
                  </a:schemeClr>
                </a:solidFill>
                <a:latin typeface="Calibri" panose="020F0502020204030204" pitchFamily="34" charset="0"/>
                <a:cs typeface="Calibri" panose="020F0502020204030204" pitchFamily="34" charset="0"/>
              </a:rPr>
            </a:br>
            <a:r>
              <a:rPr lang="en-GB" sz="3200">
                <a:solidFill>
                  <a:schemeClr val="accent1">
                    <a:lumMod val="50000"/>
                  </a:schemeClr>
                </a:solidFill>
                <a:latin typeface="Calibri" panose="020F0502020204030204" pitchFamily="34" charset="0"/>
                <a:cs typeface="Calibri" panose="020F0502020204030204" pitchFamily="34" charset="0"/>
              </a:rPr>
              <a:t>HIV incidence declines driven by antiretroviral therapy and VMMC has slowed – even before the recent cuts in HIV prevention  funding </a:t>
            </a:r>
            <a:br>
              <a:rPr lang="en-GB" sz="3200">
                <a:solidFill>
                  <a:schemeClr val="accent1">
                    <a:lumMod val="50000"/>
                  </a:schemeClr>
                </a:solidFill>
                <a:latin typeface="Calibri" panose="020F0502020204030204" pitchFamily="34" charset="0"/>
                <a:cs typeface="Calibri" panose="020F0502020204030204" pitchFamily="34" charset="0"/>
              </a:rPr>
            </a:br>
            <a:endParaRPr lang="en-US" sz="3200">
              <a:solidFill>
                <a:srgbClr val="002060"/>
              </a:solidFill>
              <a:latin typeface="Calibri" panose="020F0502020204030204" pitchFamily="34" charset="0"/>
              <a:cs typeface="Calibri" panose="020F0502020204030204" pitchFamily="34" charset="0"/>
            </a:endParaRPr>
          </a:p>
        </p:txBody>
      </p:sp>
      <p:pic>
        <p:nvPicPr>
          <p:cNvPr id="9" name="Content Placeholder 2">
            <a:extLst>
              <a:ext uri="{FF2B5EF4-FFF2-40B4-BE49-F238E27FC236}">
                <a16:creationId xmlns:a16="http://schemas.microsoft.com/office/drawing/2014/main" id="{CB143DCF-690E-9075-80EB-8E72DE992D12}"/>
              </a:ext>
            </a:extLst>
          </p:cNvPr>
          <p:cNvPicPr>
            <a:picLocks noChangeAspect="1"/>
          </p:cNvPicPr>
          <p:nvPr/>
        </p:nvPicPr>
        <p:blipFill>
          <a:blip r:embed="rId3"/>
          <a:stretch>
            <a:fillRect/>
          </a:stretch>
        </p:blipFill>
        <p:spPr>
          <a:xfrm>
            <a:off x="3952006" y="376970"/>
            <a:ext cx="7764005" cy="5648312"/>
          </a:xfrm>
          <a:prstGeom prst="rect">
            <a:avLst/>
          </a:prstGeom>
        </p:spPr>
      </p:pic>
    </p:spTree>
    <p:extLst>
      <p:ext uri="{BB962C8B-B14F-4D97-AF65-F5344CB8AC3E}">
        <p14:creationId xmlns:p14="http://schemas.microsoft.com/office/powerpoint/2010/main" val="4212649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6CB0-3B7B-6D04-D847-EAEE5C549E65}"/>
              </a:ext>
            </a:extLst>
          </p:cNvPr>
          <p:cNvSpPr>
            <a:spLocks noGrp="1"/>
          </p:cNvSpPr>
          <p:nvPr>
            <p:ph type="title"/>
          </p:nvPr>
        </p:nvSpPr>
        <p:spPr>
          <a:xfrm>
            <a:off x="459750" y="365125"/>
            <a:ext cx="10894050" cy="1325563"/>
          </a:xfrm>
        </p:spPr>
        <p:txBody>
          <a:bodyPr>
            <a:noAutofit/>
          </a:bodyPr>
          <a:lstStyle/>
          <a:p>
            <a:r>
              <a:rPr lang="en-US" sz="4000">
                <a:solidFill>
                  <a:schemeClr val="accent1">
                    <a:lumMod val="50000"/>
                  </a:schemeClr>
                </a:solidFill>
                <a:latin typeface="+mn-lt"/>
              </a:rPr>
              <a:t>Test the population impact of implementing  community-based models of person-centered care</a:t>
            </a:r>
          </a:p>
        </p:txBody>
      </p:sp>
      <p:pic>
        <p:nvPicPr>
          <p:cNvPr id="5" name="Picture 4" descr="Colourful carved figures of humans">
            <a:extLst>
              <a:ext uri="{FF2B5EF4-FFF2-40B4-BE49-F238E27FC236}">
                <a16:creationId xmlns:a16="http://schemas.microsoft.com/office/drawing/2014/main" id="{C488FB3C-2A84-1FC2-3D98-F4DC5419E9E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9750" y="1825625"/>
            <a:ext cx="11346768" cy="4695274"/>
          </a:xfrm>
          <a:prstGeom prst="rect">
            <a:avLst/>
          </a:prstGeom>
          <a:noFill/>
        </p:spPr>
      </p:pic>
    </p:spTree>
    <p:extLst>
      <p:ext uri="{BB962C8B-B14F-4D97-AF65-F5344CB8AC3E}">
        <p14:creationId xmlns:p14="http://schemas.microsoft.com/office/powerpoint/2010/main" val="1603253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85750" y="217838"/>
            <a:ext cx="10801349" cy="887061"/>
          </a:xfrm>
          <a:prstGeom prst="rect">
            <a:avLst/>
          </a:prstGeom>
        </p:spPr>
        <p:txBody>
          <a:bodyPr vert="horz" lIns="91440" tIns="45720" rIns="91440" bIns="45720" rtlCol="0" anchor="ctr">
            <a:noAutofit/>
          </a:bodyPr>
          <a:lstStyle>
            <a:lvl1pPr>
              <a:spcBef>
                <a:spcPct val="0"/>
              </a:spcBef>
              <a:buNone/>
              <a:defRPr sz="3200" b="1"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100" normalizeH="0" baseline="0" noProof="0">
              <a:ln>
                <a:noFill/>
              </a:ln>
              <a:solidFill>
                <a:prstClr val="black"/>
              </a:solidFill>
              <a:effectLst/>
              <a:uLnTx/>
              <a:uFillTx/>
              <a:latin typeface="Arial Black" panose="020B0A04020102020204" pitchFamily="34" charset="0"/>
              <a:ea typeface="+mj-ea"/>
              <a:cs typeface="+mj-cs"/>
            </a:endParaRPr>
          </a:p>
        </p:txBody>
      </p:sp>
      <p:sp>
        <p:nvSpPr>
          <p:cNvPr id="5" name="Slide Number Placeholder 4">
            <a:extLst>
              <a:ext uri="{FF2B5EF4-FFF2-40B4-BE49-F238E27FC236}">
                <a16:creationId xmlns:a16="http://schemas.microsoft.com/office/drawing/2014/main" id="{C4660B71-534B-C552-B157-AC08403B3809}"/>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EB3568F-0659-48B1-A7F9-A181FB2018E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AC19166-4B1B-7DEB-A774-58B75FAD8969}"/>
              </a:ext>
            </a:extLst>
          </p:cNvPr>
          <p:cNvSpPr txBox="1"/>
          <p:nvPr/>
        </p:nvSpPr>
        <p:spPr>
          <a:xfrm>
            <a:off x="5686424" y="1252882"/>
            <a:ext cx="6419845" cy="2154436"/>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00B0E00-26A5-EBED-C5AB-50E6A47D21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967" y="1216300"/>
            <a:ext cx="5019669" cy="2364336"/>
          </a:xfrm>
          <a:prstGeom prst="rect">
            <a:avLst/>
          </a:prstGeom>
        </p:spPr>
      </p:pic>
      <p:sp>
        <p:nvSpPr>
          <p:cNvPr id="12" name="TextBox 11">
            <a:extLst>
              <a:ext uri="{FF2B5EF4-FFF2-40B4-BE49-F238E27FC236}">
                <a16:creationId xmlns:a16="http://schemas.microsoft.com/office/drawing/2014/main" id="{BBC6EC67-6BCE-5C2B-F0F1-908081319D0D}"/>
              </a:ext>
            </a:extLst>
          </p:cNvPr>
          <p:cNvSpPr txBox="1"/>
          <p:nvPr/>
        </p:nvSpPr>
        <p:spPr>
          <a:xfrm>
            <a:off x="541873" y="3912338"/>
            <a:ext cx="5349339"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First RCT to show Sexually Transmitted Infection testing and sexual health increases demand for HIV prevention by 60%</a:t>
            </a:r>
          </a:p>
        </p:txBody>
      </p:sp>
      <p:pic>
        <p:nvPicPr>
          <p:cNvPr id="2" name="Main graphic">
            <a:extLst>
              <a:ext uri="{FF2B5EF4-FFF2-40B4-BE49-F238E27FC236}">
                <a16:creationId xmlns:a16="http://schemas.microsoft.com/office/drawing/2014/main" id="{B0DC34DF-5984-ABA2-38A1-98CCE5B8D377}"/>
              </a:ext>
            </a:extLst>
          </p:cNvPr>
          <p:cNvPicPr/>
          <p:nvPr/>
        </p:nvPicPr>
        <p:blipFill>
          <a:blip r:embed="rId4" cstate="screen">
            <a:extLst>
              <a:ext uri="{28A0092B-C50C-407E-A947-70E740481C1C}">
                <a14:useLocalDpi xmlns:a14="http://schemas.microsoft.com/office/drawing/2010/main"/>
              </a:ext>
            </a:extLst>
          </a:blip>
          <a:stretch/>
        </p:blipFill>
        <p:spPr>
          <a:xfrm>
            <a:off x="6096000" y="1485818"/>
            <a:ext cx="5754145" cy="4070751"/>
          </a:xfrm>
          <a:prstGeom prst="rect">
            <a:avLst/>
          </a:prstGeom>
          <a:ln>
            <a:noFill/>
          </a:ln>
        </p:spPr>
      </p:pic>
      <p:sp>
        <p:nvSpPr>
          <p:cNvPr id="3" name="Text Placeholder 6">
            <a:extLst>
              <a:ext uri="{FF2B5EF4-FFF2-40B4-BE49-F238E27FC236}">
                <a16:creationId xmlns:a16="http://schemas.microsoft.com/office/drawing/2014/main" id="{9F20EAE3-BB30-C16D-1713-570B6106F253}"/>
              </a:ext>
            </a:extLst>
          </p:cNvPr>
          <p:cNvSpPr txBox="1">
            <a:spLocks/>
          </p:cNvSpPr>
          <p:nvPr/>
        </p:nvSpPr>
        <p:spPr bwMode="white">
          <a:xfrm>
            <a:off x="7210942" y="7858988"/>
            <a:ext cx="3301564" cy="267792"/>
          </a:xfrm>
          <a:ln>
            <a:headEnd type="none"/>
            <a:tailEnd type="none"/>
          </a:ln>
        </p:spPr>
        <p:txBody>
          <a:bodyPr wrap="square" anchor="b">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srgbClr val="000000"/>
              </a:solidFill>
              <a:effectLst/>
              <a:uLnTx/>
              <a:uFillTx/>
              <a:latin typeface="Calibri (Body)"/>
              <a:ea typeface="Calibri (Body)"/>
              <a:cs typeface="Calibri (Body)"/>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Calibri (Body)"/>
                <a:ea typeface="Calibri (Body)"/>
                <a:cs typeface="Calibri (Body)"/>
              </a:rPr>
              <a:t>Population-weighted prevalence estimates for any STI and each individual STI, by sex and age group (with 95% CI).</a:t>
            </a:r>
            <a:r>
              <a:rPr kumimoji="0" lang="en-GB" sz="1100" b="0" i="0" u="none" strike="noStrike" kern="1200" cap="none" spc="0" normalizeH="0" baseline="30000" noProof="0">
                <a:ln>
                  <a:noFill/>
                </a:ln>
                <a:solidFill>
                  <a:srgbClr val="000000"/>
                </a:solidFill>
                <a:effectLst/>
                <a:uLnTx/>
                <a:uFillTx/>
                <a:latin typeface="Calibri (Body)"/>
                <a:ea typeface="Calibri (Body)"/>
                <a:cs typeface="Calibri (Body)"/>
              </a:rPr>
              <a:t>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900" b="0" i="0" u="none" strike="noStrike" kern="1200" cap="none" spc="0" normalizeH="0" baseline="0" noProof="0">
              <a:ln>
                <a:noFill/>
              </a:ln>
              <a:solidFill>
                <a:srgbClr val="000000"/>
              </a:solidFill>
              <a:effectLst/>
              <a:uLnTx/>
              <a:uFillTx/>
              <a:latin typeface="Calibri (Body)"/>
              <a:ea typeface="Calibri (Body)"/>
              <a:cs typeface="Calibri (Body)"/>
            </a:endParaRPr>
          </a:p>
        </p:txBody>
      </p:sp>
      <p:sp>
        <p:nvSpPr>
          <p:cNvPr id="9" name="Title 1">
            <a:extLst>
              <a:ext uri="{FF2B5EF4-FFF2-40B4-BE49-F238E27FC236}">
                <a16:creationId xmlns:a16="http://schemas.microsoft.com/office/drawing/2014/main" id="{3487A44A-DDA0-589F-DBC3-2750EDE79006}"/>
              </a:ext>
            </a:extLst>
          </p:cNvPr>
          <p:cNvSpPr txBox="1">
            <a:spLocks/>
          </p:cNvSpPr>
          <p:nvPr/>
        </p:nvSpPr>
        <p:spPr>
          <a:xfrm>
            <a:off x="452721" y="345206"/>
            <a:ext cx="10634378" cy="15193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5B9BD5">
                    <a:lumMod val="50000"/>
                  </a:srgbClr>
                </a:solidFill>
                <a:effectLst/>
                <a:uLnTx/>
                <a:uFillTx/>
                <a:latin typeface="Calibri" panose="020F0502020204030204"/>
                <a:ea typeface="Open Sans" panose="020B0606030504020204" pitchFamily="34" charset="0"/>
                <a:cs typeface="Open Sans" panose="020B0606030504020204" pitchFamily="34" charset="0"/>
              </a:rPr>
              <a:t>Why mobile sexual health services?  </a:t>
            </a:r>
          </a:p>
        </p:txBody>
      </p:sp>
      <p:pic>
        <p:nvPicPr>
          <p:cNvPr id="11" name="Picture 10">
            <a:extLst>
              <a:ext uri="{FF2B5EF4-FFF2-40B4-BE49-F238E27FC236}">
                <a16:creationId xmlns:a16="http://schemas.microsoft.com/office/drawing/2014/main" id="{38AB0CF5-47A3-1090-73A7-EFF2C76937D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98563" y="261477"/>
            <a:ext cx="1618040" cy="1107873"/>
          </a:xfrm>
          <a:prstGeom prst="rect">
            <a:avLst/>
          </a:prstGeom>
        </p:spPr>
      </p:pic>
    </p:spTree>
    <p:extLst>
      <p:ext uri="{BB962C8B-B14F-4D97-AF65-F5344CB8AC3E}">
        <p14:creationId xmlns:p14="http://schemas.microsoft.com/office/powerpoint/2010/main" val="2100149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A3E5BF0F-04B7-2AA4-95F1-43311B0DD06E}"/>
              </a:ext>
            </a:extLst>
          </p:cNvPr>
          <p:cNvCxnSpPr/>
          <p:nvPr/>
        </p:nvCxnSpPr>
        <p:spPr>
          <a:xfrm>
            <a:off x="2526631" y="2115553"/>
            <a:ext cx="772026"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EFD1C7A-1430-1574-46CA-E6E7005CED59}"/>
              </a:ext>
            </a:extLst>
          </p:cNvPr>
          <p:cNvCxnSpPr>
            <a:cxnSpLocks/>
          </p:cNvCxnSpPr>
          <p:nvPr/>
        </p:nvCxnSpPr>
        <p:spPr>
          <a:xfrm>
            <a:off x="6851374" y="2129708"/>
            <a:ext cx="772026"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00E094B5-0849-F131-2F60-44F3BE9D77CE}"/>
              </a:ext>
            </a:extLst>
          </p:cNvPr>
          <p:cNvSpPr txBox="1"/>
          <p:nvPr/>
        </p:nvSpPr>
        <p:spPr>
          <a:xfrm>
            <a:off x="191329" y="3119536"/>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a:ea typeface="+mn-ea"/>
                <a:cs typeface="+mn-cs"/>
              </a:rPr>
              <a:t>Peer-led tailored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ptos"/>
                <a:ea typeface="+mn-ea"/>
                <a:cs typeface="+mn-cs"/>
              </a:rPr>
              <a:t>Assessment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78563E04-EDD1-67BC-377B-CED6D454FFC5}"/>
              </a:ext>
            </a:extLst>
          </p:cNvPr>
          <p:cNvSpPr txBox="1"/>
          <p:nvPr/>
        </p:nvSpPr>
        <p:spPr>
          <a:xfrm>
            <a:off x="3730053" y="6076425"/>
            <a:ext cx="27041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HIV &amp; STI testing, SRH, HIV treatment or PrEP</a:t>
            </a:r>
          </a:p>
        </p:txBody>
      </p:sp>
      <p:sp>
        <p:nvSpPr>
          <p:cNvPr id="33" name="TextBox 32">
            <a:extLst>
              <a:ext uri="{FF2B5EF4-FFF2-40B4-BE49-F238E27FC236}">
                <a16:creationId xmlns:a16="http://schemas.microsoft.com/office/drawing/2014/main" id="{F4DB998D-1A3A-5D33-154D-596A79B6CF93}"/>
              </a:ext>
            </a:extLst>
          </p:cNvPr>
          <p:cNvSpPr txBox="1"/>
          <p:nvPr/>
        </p:nvSpPr>
        <p:spPr>
          <a:xfrm>
            <a:off x="191329" y="6216315"/>
            <a:ext cx="23553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Peer mentorship  </a:t>
            </a:r>
          </a:p>
        </p:txBody>
      </p:sp>
      <p:cxnSp>
        <p:nvCxnSpPr>
          <p:cNvPr id="34" name="Straight Arrow Connector 33">
            <a:extLst>
              <a:ext uri="{FF2B5EF4-FFF2-40B4-BE49-F238E27FC236}">
                <a16:creationId xmlns:a16="http://schemas.microsoft.com/office/drawing/2014/main" id="{A3FF29A7-498D-E6B4-B504-A274CEADBF81}"/>
              </a:ext>
            </a:extLst>
          </p:cNvPr>
          <p:cNvCxnSpPr>
            <a:cxnSpLocks/>
          </p:cNvCxnSpPr>
          <p:nvPr/>
        </p:nvCxnSpPr>
        <p:spPr>
          <a:xfrm flipH="1">
            <a:off x="6752282" y="5115680"/>
            <a:ext cx="822157" cy="10027"/>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34" descr="Data synchronization icon. Data transfer related sign. Black and white data  sync icon between mobile and PC symbol. Minimalist cloud file  synchronization logo. flat style 68297903 Vector Art at Vecteezy">
            <a:extLst>
              <a:ext uri="{FF2B5EF4-FFF2-40B4-BE49-F238E27FC236}">
                <a16:creationId xmlns:a16="http://schemas.microsoft.com/office/drawing/2014/main" id="{5679F60C-F767-C4AB-9C33-9FCBB38BA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0654" y="913468"/>
            <a:ext cx="2971801" cy="2244892"/>
          </a:xfrm>
          <a:prstGeom prst="rect">
            <a:avLst/>
          </a:prstGeom>
        </p:spPr>
      </p:pic>
      <p:sp>
        <p:nvSpPr>
          <p:cNvPr id="36" name="TextBox 35">
            <a:extLst>
              <a:ext uri="{FF2B5EF4-FFF2-40B4-BE49-F238E27FC236}">
                <a16:creationId xmlns:a16="http://schemas.microsoft.com/office/drawing/2014/main" id="{73FF553C-FC0C-CA0B-660F-0E6341899994}"/>
              </a:ext>
            </a:extLst>
          </p:cNvPr>
          <p:cNvSpPr txBox="1"/>
          <p:nvPr/>
        </p:nvSpPr>
        <p:spPr>
          <a:xfrm>
            <a:off x="3298657" y="3263359"/>
            <a:ext cx="37636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Electronic Clinical management tool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7" name="Picture 36" descr="A blue and white logo&#10;&#10;AI-generated content may be incorrect.">
            <a:extLst>
              <a:ext uri="{FF2B5EF4-FFF2-40B4-BE49-F238E27FC236}">
                <a16:creationId xmlns:a16="http://schemas.microsoft.com/office/drawing/2014/main" id="{0061B88C-652D-7AE0-0388-FBDDBD716F4F}"/>
              </a:ext>
            </a:extLst>
          </p:cNvPr>
          <p:cNvPicPr>
            <a:picLocks noChangeAspect="1"/>
          </p:cNvPicPr>
          <p:nvPr/>
        </p:nvPicPr>
        <p:blipFill>
          <a:blip r:embed="rId4" cstate="screen">
            <a:extLst>
              <a:ext uri="{28A0092B-C50C-407E-A947-70E740481C1C}">
                <a14:useLocalDpi xmlns:a14="http://schemas.microsoft.com/office/drawing/2010/main"/>
              </a:ext>
            </a:extLst>
          </a:blip>
          <a:srcRect l="-84" b="-736"/>
          <a:stretch>
            <a:fillRect/>
          </a:stretch>
        </p:blipFill>
        <p:spPr>
          <a:xfrm>
            <a:off x="5647204" y="1717758"/>
            <a:ext cx="453563" cy="203157"/>
          </a:xfrm>
          <a:prstGeom prst="rect">
            <a:avLst/>
          </a:prstGeom>
        </p:spPr>
      </p:pic>
      <p:pic>
        <p:nvPicPr>
          <p:cNvPr id="38" name="Picture 37" descr="A blue and white logo&#10;&#10;AI-generated content may be incorrect.">
            <a:extLst>
              <a:ext uri="{FF2B5EF4-FFF2-40B4-BE49-F238E27FC236}">
                <a16:creationId xmlns:a16="http://schemas.microsoft.com/office/drawing/2014/main" id="{4BC65BA7-4C18-E505-34F9-B3A204DCED44}"/>
              </a:ext>
            </a:extLst>
          </p:cNvPr>
          <p:cNvPicPr>
            <a:picLocks noChangeAspect="1"/>
          </p:cNvPicPr>
          <p:nvPr/>
        </p:nvPicPr>
        <p:blipFill>
          <a:blip r:embed="rId4" cstate="screen">
            <a:extLst>
              <a:ext uri="{28A0092B-C50C-407E-A947-70E740481C1C}">
                <a14:useLocalDpi xmlns:a14="http://schemas.microsoft.com/office/drawing/2010/main"/>
              </a:ext>
            </a:extLst>
          </a:blip>
          <a:srcRect l="-84" b="-736"/>
          <a:stretch>
            <a:fillRect/>
          </a:stretch>
        </p:blipFill>
        <p:spPr>
          <a:xfrm>
            <a:off x="3501572" y="1717758"/>
            <a:ext cx="453563" cy="203157"/>
          </a:xfrm>
          <a:prstGeom prst="rect">
            <a:avLst/>
          </a:prstGeom>
        </p:spPr>
      </p:pic>
      <p:pic>
        <p:nvPicPr>
          <p:cNvPr id="39" name="Picture 38" descr="A blue and white logo&#10;&#10;AI-generated content may be incorrect.">
            <a:extLst>
              <a:ext uri="{FF2B5EF4-FFF2-40B4-BE49-F238E27FC236}">
                <a16:creationId xmlns:a16="http://schemas.microsoft.com/office/drawing/2014/main" id="{072CCE27-0D49-4C4D-09F9-54D21ABD7AB6}"/>
              </a:ext>
            </a:extLst>
          </p:cNvPr>
          <p:cNvPicPr>
            <a:picLocks noChangeAspect="1"/>
          </p:cNvPicPr>
          <p:nvPr/>
        </p:nvPicPr>
        <p:blipFill>
          <a:blip r:embed="rId5" cstate="screen">
            <a:extLst>
              <a:ext uri="{28A0092B-C50C-407E-A947-70E740481C1C}">
                <a14:useLocalDpi xmlns:a14="http://schemas.microsoft.com/office/drawing/2010/main"/>
              </a:ext>
            </a:extLst>
          </a:blip>
          <a:srcRect l="-84" b="-736"/>
          <a:stretch>
            <a:fillRect/>
          </a:stretch>
        </p:blipFill>
        <p:spPr>
          <a:xfrm>
            <a:off x="4784939" y="2389520"/>
            <a:ext cx="232984" cy="92868"/>
          </a:xfrm>
          <a:prstGeom prst="rect">
            <a:avLst/>
          </a:prstGeom>
        </p:spPr>
      </p:pic>
      <p:cxnSp>
        <p:nvCxnSpPr>
          <p:cNvPr id="42" name="Straight Arrow Connector 41">
            <a:extLst>
              <a:ext uri="{FF2B5EF4-FFF2-40B4-BE49-F238E27FC236}">
                <a16:creationId xmlns:a16="http://schemas.microsoft.com/office/drawing/2014/main" id="{4E30A45F-F52C-9687-C0DA-608ACFCC18FE}"/>
              </a:ext>
            </a:extLst>
          </p:cNvPr>
          <p:cNvCxnSpPr>
            <a:cxnSpLocks/>
          </p:cNvCxnSpPr>
          <p:nvPr/>
        </p:nvCxnSpPr>
        <p:spPr>
          <a:xfrm flipH="1">
            <a:off x="2546683" y="5033210"/>
            <a:ext cx="822157" cy="10027"/>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pic>
        <p:nvPicPr>
          <p:cNvPr id="2" name="Content Placeholder 5" descr="A group of people walking on a dirt road&#10;&#10;Description automatically generated">
            <a:extLst>
              <a:ext uri="{FF2B5EF4-FFF2-40B4-BE49-F238E27FC236}">
                <a16:creationId xmlns:a16="http://schemas.microsoft.com/office/drawing/2014/main" id="{0B5B035B-C1FA-97E1-374A-58A8BB5893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329" y="1348987"/>
            <a:ext cx="2316426" cy="1544284"/>
          </a:xfrm>
          <a:prstGeom prst="rect">
            <a:avLst/>
          </a:prstGeom>
        </p:spPr>
      </p:pic>
      <p:pic>
        <p:nvPicPr>
          <p:cNvPr id="3" name="Picture 2" descr="A person and person wearing hats and standing on dirt&#10;&#10;Description automatically generated">
            <a:extLst>
              <a:ext uri="{FF2B5EF4-FFF2-40B4-BE49-F238E27FC236}">
                <a16:creationId xmlns:a16="http://schemas.microsoft.com/office/drawing/2014/main" id="{4FA680D4-9276-E312-7898-27AF4D19D5FC}"/>
              </a:ext>
            </a:extLst>
          </p:cNvPr>
          <p:cNvPicPr>
            <a:picLocks noChangeAspect="1"/>
          </p:cNvPicPr>
          <p:nvPr/>
        </p:nvPicPr>
        <p:blipFill>
          <a:blip r:embed="rId7" cstate="screen">
            <a:alphaModFix/>
            <a:extLst>
              <a:ext uri="{28A0092B-C50C-407E-A947-70E740481C1C}">
                <a14:useLocalDpi xmlns:a14="http://schemas.microsoft.com/office/drawing/2010/main"/>
              </a:ext>
            </a:extLst>
          </a:blip>
          <a:srcRect/>
          <a:stretch/>
        </p:blipFill>
        <p:spPr>
          <a:xfrm>
            <a:off x="224859" y="4091891"/>
            <a:ext cx="2301772" cy="1845124"/>
          </a:xfrm>
          <a:prstGeom prst="rect">
            <a:avLst/>
          </a:prstGeom>
        </p:spPr>
      </p:pic>
      <p:pic>
        <p:nvPicPr>
          <p:cNvPr id="8" name="Picture 7" descr="A person looking at a phone&#10;&#10;Description automatically generated">
            <a:extLst>
              <a:ext uri="{FF2B5EF4-FFF2-40B4-BE49-F238E27FC236}">
                <a16:creationId xmlns:a16="http://schemas.microsoft.com/office/drawing/2014/main" id="{580F714F-1B89-AB63-9567-BD87A200BD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10144" y="3944447"/>
            <a:ext cx="3015557" cy="2012884"/>
          </a:xfrm>
          <a:prstGeom prst="rect">
            <a:avLst/>
          </a:prstGeom>
        </p:spPr>
      </p:pic>
      <p:pic>
        <p:nvPicPr>
          <p:cNvPr id="9" name="Picture 8" descr="A person in a pink head wrap stepping up the back of a truck&#10;&#10;Description automatically generated">
            <a:extLst>
              <a:ext uri="{FF2B5EF4-FFF2-40B4-BE49-F238E27FC236}">
                <a16:creationId xmlns:a16="http://schemas.microsoft.com/office/drawing/2014/main" id="{28F2D708-68FC-699A-52A5-3406CA9E4FDA}"/>
              </a:ext>
            </a:extLst>
          </p:cNvPr>
          <p:cNvPicPr>
            <a:picLocks noChangeAspect="1"/>
          </p:cNvPicPr>
          <p:nvPr/>
        </p:nvPicPr>
        <p:blipFill>
          <a:blip r:embed="rId9" cstate="screen">
            <a:extLst>
              <a:ext uri="{28A0092B-C50C-407E-A947-70E740481C1C}">
                <a14:useLocalDpi xmlns:a14="http://schemas.microsoft.com/office/drawing/2010/main"/>
              </a:ext>
            </a:extLst>
          </a:blip>
          <a:srcRect b="-1"/>
          <a:stretch/>
        </p:blipFill>
        <p:spPr>
          <a:xfrm>
            <a:off x="8033653" y="1771919"/>
            <a:ext cx="3228299" cy="3907080"/>
          </a:xfrm>
          <a:prstGeom prst="rect">
            <a:avLst/>
          </a:prstGeom>
        </p:spPr>
      </p:pic>
      <p:sp>
        <p:nvSpPr>
          <p:cNvPr id="11" name="TextBox 10">
            <a:extLst>
              <a:ext uri="{FF2B5EF4-FFF2-40B4-BE49-F238E27FC236}">
                <a16:creationId xmlns:a16="http://schemas.microsoft.com/office/drawing/2014/main" id="{3A185A48-91F6-489A-746C-CE0057DC5520}"/>
              </a:ext>
            </a:extLst>
          </p:cNvPr>
          <p:cNvSpPr txBox="1"/>
          <p:nvPr/>
        </p:nvSpPr>
        <p:spPr>
          <a:xfrm>
            <a:off x="8033653" y="1179001"/>
            <a:ext cx="31019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Mobile sexual health services </a:t>
            </a:r>
          </a:p>
        </p:txBody>
      </p:sp>
      <p:sp>
        <p:nvSpPr>
          <p:cNvPr id="14" name="TextBox 13">
            <a:extLst>
              <a:ext uri="{FF2B5EF4-FFF2-40B4-BE49-F238E27FC236}">
                <a16:creationId xmlns:a16="http://schemas.microsoft.com/office/drawing/2014/main" id="{0A9BF7DA-8E01-4F24-2CF2-A6499C35019C}"/>
              </a:ext>
            </a:extLst>
          </p:cNvPr>
          <p:cNvSpPr txBox="1"/>
          <p:nvPr/>
        </p:nvSpPr>
        <p:spPr>
          <a:xfrm>
            <a:off x="484094" y="135244"/>
            <a:ext cx="114337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Peer-led community-based person-centred SRH and PrEP</a:t>
            </a:r>
            <a:endParaRPr kumimoji="0" lang="en-US" sz="36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494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63071" y="466200"/>
            <a:ext cx="11828929" cy="1032642"/>
          </a:xfrm>
          <a:prstGeom prst="rect">
            <a:avLst/>
          </a:prstGeom>
          <a:noFill/>
          <a:ln>
            <a:noFill/>
          </a:ln>
        </p:spPr>
        <p:txBody>
          <a:bodyPr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5B9BD5">
                    <a:lumMod val="50000"/>
                  </a:srgbClr>
                </a:solidFill>
                <a:effectLst/>
                <a:uLnTx/>
                <a:uFillTx/>
                <a:latin typeface="Calibri" panose="020F0502020204030204"/>
                <a:ea typeface="+mn-ea"/>
                <a:cs typeface="Arial" panose="020B0604020202020204" pitchFamily="34" charset="0"/>
              </a:rPr>
              <a:t>Peers reach the majority of 15-30-year-olds with tailored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1" normalizeH="0" baseline="0" noProof="0">
              <a:ln>
                <a:noFill/>
              </a:ln>
              <a:solidFill>
                <a:srgbClr val="000000"/>
              </a:solidFill>
              <a:effectLst/>
              <a:uLnTx/>
              <a:uFillTx/>
              <a:latin typeface="Calibri" panose="020F0502020204030204"/>
              <a:ea typeface="+mn-ea"/>
              <a:cs typeface="+mn-cs"/>
            </a:endParaRPr>
          </a:p>
        </p:txBody>
      </p:sp>
      <p:sp>
        <p:nvSpPr>
          <p:cNvPr id="45" name="TextShape 2"/>
          <p:cNvSpPr txBox="1"/>
          <p:nvPr/>
        </p:nvSpPr>
        <p:spPr>
          <a:xfrm>
            <a:off x="1884000" y="5940000"/>
            <a:ext cx="8640000" cy="4518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 normalizeH="0" baseline="0" noProof="0">
                <a:ln>
                  <a:noFill/>
                </a:ln>
                <a:solidFill>
                  <a:srgbClr val="0054A6"/>
                </a:solidFill>
                <a:effectLst/>
                <a:uLnTx/>
                <a:uFillTx/>
                <a:latin typeface="Arial"/>
                <a:ea typeface="+mn-ea"/>
                <a:cs typeface="+mn-cs"/>
              </a:rPr>
              <a:t>Journal of the International AIDS Society, Volume: 28, Issue: S5, First published: 08 October 2025, DOI: (10.1002/jia2.70032) </a:t>
            </a:r>
            <a:endParaRPr kumimoji="0" lang="en-US" sz="800" b="0" i="0" u="none" strike="noStrike" kern="1200" cap="none" spc="-1" normalizeH="0" baseline="0" noProof="0">
              <a:ln>
                <a:noFill/>
              </a:ln>
              <a:solidFill>
                <a:srgbClr val="000000"/>
              </a:solidFill>
              <a:effectLst/>
              <a:uLnTx/>
              <a:uFillTx/>
              <a:latin typeface="Arial"/>
              <a:ea typeface="+mn-ea"/>
              <a:cs typeface="+mn-cs"/>
            </a:endParaRPr>
          </a:p>
        </p:txBody>
      </p:sp>
      <p:pic>
        <p:nvPicPr>
          <p:cNvPr id="46" name="Main graphic"/>
          <p:cNvPicPr/>
          <p:nvPr/>
        </p:nvPicPr>
        <p:blipFill>
          <a:blip r:embed="rId3"/>
          <a:stretch/>
        </p:blipFill>
        <p:spPr>
          <a:xfrm>
            <a:off x="612706" y="1725430"/>
            <a:ext cx="6307920" cy="3809880"/>
          </a:xfrm>
          <a:prstGeom prst="rect">
            <a:avLst/>
          </a:prstGeom>
          <a:ln>
            <a:noFill/>
          </a:ln>
        </p:spPr>
      </p:pic>
      <p:pic>
        <p:nvPicPr>
          <p:cNvPr id="2" name="Picture 1" descr="A group of people walking on a dirt road&#10;&#10;Description automatically generated">
            <a:extLst>
              <a:ext uri="{FF2B5EF4-FFF2-40B4-BE49-F238E27FC236}">
                <a16:creationId xmlns:a16="http://schemas.microsoft.com/office/drawing/2014/main" id="{5436F13C-73B2-4639-F5E0-93C7EB931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7739" y="1866378"/>
            <a:ext cx="4253375" cy="2839128"/>
          </a:xfrm>
          <a:prstGeom prst="rect">
            <a:avLst/>
          </a:prstGeom>
        </p:spPr>
      </p:pic>
    </p:spTree>
    <p:extLst>
      <p:ext uri="{BB962C8B-B14F-4D97-AF65-F5344CB8AC3E}">
        <p14:creationId xmlns:p14="http://schemas.microsoft.com/office/powerpoint/2010/main" val="1794816400"/>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731606" y="5852318"/>
            <a:ext cx="7109687" cy="4518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 normalizeH="0" baseline="0" noProof="0">
                <a:ln>
                  <a:noFill/>
                </a:ln>
                <a:solidFill>
                  <a:srgbClr val="0054A6"/>
                </a:solidFill>
                <a:effectLst/>
                <a:uLnTx/>
                <a:uFillTx/>
                <a:latin typeface="Arial"/>
                <a:ea typeface="+mn-ea"/>
                <a:cs typeface="+mn-cs"/>
              </a:rPr>
              <a:t>Journal of the International AIDS Society, Volume: 28, Issue: S5, First published: 08 October 2025, DOI: (10.1002/jia2.70032) </a:t>
            </a:r>
            <a:endParaRPr kumimoji="0" lang="en-US" sz="800" b="0" i="0" u="none" strike="noStrike" kern="1200" cap="none" spc="-1" normalizeH="0" baseline="0" noProof="0">
              <a:ln>
                <a:noFill/>
              </a:ln>
              <a:solidFill>
                <a:srgbClr val="000000"/>
              </a:solidFill>
              <a:effectLst/>
              <a:uLnTx/>
              <a:uFillTx/>
              <a:latin typeface="Arial"/>
              <a:ea typeface="+mn-ea"/>
              <a:cs typeface="+mn-cs"/>
            </a:endParaRPr>
          </a:p>
        </p:txBody>
      </p:sp>
      <p:pic>
        <p:nvPicPr>
          <p:cNvPr id="46" name="Main graphic"/>
          <p:cNvPicPr/>
          <p:nvPr/>
        </p:nvPicPr>
        <p:blipFill>
          <a:blip r:embed="rId3"/>
          <a:stretch/>
        </p:blipFill>
        <p:spPr>
          <a:xfrm>
            <a:off x="488515" y="553882"/>
            <a:ext cx="6989522" cy="4995147"/>
          </a:xfrm>
          <a:prstGeom prst="rect">
            <a:avLst/>
          </a:prstGeom>
          <a:ln>
            <a:noFill/>
          </a:ln>
        </p:spPr>
      </p:pic>
      <p:pic>
        <p:nvPicPr>
          <p:cNvPr id="7" name="Picture 6" descr="Data synchronization icon. Data transfer related sign. Black and white data  sync icon between mobile and PC symbol. Minimalist cloud file  synchronization logo. flat style 68297903 Vector Art at Vecteezy">
            <a:extLst>
              <a:ext uri="{FF2B5EF4-FFF2-40B4-BE49-F238E27FC236}">
                <a16:creationId xmlns:a16="http://schemas.microsoft.com/office/drawing/2014/main" id="{DF276FC5-C80D-4B1D-A2DD-E77FB655A1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8763" y="1785658"/>
            <a:ext cx="2971801" cy="2244892"/>
          </a:xfrm>
          <a:prstGeom prst="rect">
            <a:avLst/>
          </a:prstGeom>
        </p:spPr>
      </p:pic>
      <p:sp>
        <p:nvSpPr>
          <p:cNvPr id="8" name="TextBox 7">
            <a:extLst>
              <a:ext uri="{FF2B5EF4-FFF2-40B4-BE49-F238E27FC236}">
                <a16:creationId xmlns:a16="http://schemas.microsoft.com/office/drawing/2014/main" id="{8344A69E-CC83-9B1D-B90E-8FD9DF663746}"/>
              </a:ext>
            </a:extLst>
          </p:cNvPr>
          <p:cNvSpPr txBox="1"/>
          <p:nvPr/>
        </p:nvSpPr>
        <p:spPr>
          <a:xfrm>
            <a:off x="7939868" y="4091209"/>
            <a:ext cx="37636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Electronic Clinical management tool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689711"/>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F9AD65-FCA5-DFD5-0780-9B9D0C6D6171}"/>
              </a:ext>
            </a:extLst>
          </p:cNvPr>
          <p:cNvSpPr>
            <a:spLocks noGrp="1"/>
          </p:cNvSpPr>
          <p:nvPr>
            <p:ph sz="half" idx="1"/>
          </p:nvPr>
        </p:nvSpPr>
        <p:spPr>
          <a:xfrm>
            <a:off x="322730" y="1615333"/>
            <a:ext cx="5773269" cy="4185114"/>
          </a:xfrm>
        </p:spPr>
        <p:txBody>
          <a:bodyPr/>
          <a:lstStyle/>
          <a:p>
            <a:r>
              <a:rPr lang="en-US" sz="2400">
                <a:latin typeface="+mn-lt"/>
              </a:rPr>
              <a:t>55% referred by peers attended mobile services </a:t>
            </a:r>
          </a:p>
          <a:p>
            <a:r>
              <a:rPr lang="en-US" sz="2400">
                <a:latin typeface="+mn-lt"/>
              </a:rPr>
              <a:t>93% tested for HIV </a:t>
            </a:r>
          </a:p>
          <a:p>
            <a:r>
              <a:rPr lang="en-US" sz="2400">
                <a:latin typeface="+mn-lt"/>
              </a:rPr>
              <a:t>47% need ART or PrEP</a:t>
            </a:r>
          </a:p>
          <a:p>
            <a:pPr lvl="1"/>
            <a:r>
              <a:rPr lang="en-US" sz="2000" i="1">
                <a:latin typeface="+mn-lt"/>
              </a:rPr>
              <a:t>212 (10%) living with HIV (15% amongst women)</a:t>
            </a:r>
          </a:p>
          <a:p>
            <a:pPr lvl="1"/>
            <a:r>
              <a:rPr lang="en-GB" sz="2000" i="1">
                <a:latin typeface="+mn-lt"/>
              </a:rPr>
              <a:t>HIV incidence 2.53 per 100 person-years (95% CI: 1.13–5.62). </a:t>
            </a:r>
            <a:r>
              <a:rPr lang="en-US" sz="2000" i="1">
                <a:latin typeface="+mn-lt"/>
              </a:rPr>
              <a:t> </a:t>
            </a:r>
            <a:endParaRPr lang="en-US" sz="2000">
              <a:latin typeface="+mn-lt"/>
            </a:endParaRPr>
          </a:p>
          <a:p>
            <a:r>
              <a:rPr lang="en-GB" sz="2400">
                <a:solidFill>
                  <a:srgbClr val="000000"/>
                </a:solidFill>
                <a:latin typeface="+mn-lt"/>
              </a:rPr>
              <a:t>PrEP uptake was higher among high-risk* than low-risk AYA </a:t>
            </a:r>
            <a:r>
              <a:rPr lang="en-GB" sz="2400">
                <a:solidFill>
                  <a:schemeClr val="tx2"/>
                </a:solidFill>
                <a:latin typeface="+mn-lt"/>
              </a:rPr>
              <a:t>- adjusted OR </a:t>
            </a:r>
            <a:r>
              <a:rPr lang="en-GB" sz="2400">
                <a:solidFill>
                  <a:srgbClr val="FF0000"/>
                </a:solidFill>
                <a:latin typeface="+mn-lt"/>
              </a:rPr>
              <a:t>5.4</a:t>
            </a:r>
            <a:r>
              <a:rPr lang="en-GB" sz="2400">
                <a:solidFill>
                  <a:schemeClr val="tx2"/>
                </a:solidFill>
                <a:latin typeface="+mn-lt"/>
              </a:rPr>
              <a:t>, </a:t>
            </a:r>
            <a:r>
              <a:rPr lang="en-GB" sz="2400">
                <a:latin typeface="+mn-lt"/>
              </a:rPr>
              <a:t>95%CI=3.6-8.0, p&lt;0.001</a:t>
            </a:r>
            <a:endParaRPr lang="en-US" sz="2400">
              <a:latin typeface="+mn-lt"/>
            </a:endParaRPr>
          </a:p>
          <a:p>
            <a:endParaRPr lang="en-US"/>
          </a:p>
        </p:txBody>
      </p:sp>
      <p:graphicFrame>
        <p:nvGraphicFramePr>
          <p:cNvPr id="8" name="Content Placeholder 7">
            <a:extLst>
              <a:ext uri="{FF2B5EF4-FFF2-40B4-BE49-F238E27FC236}">
                <a16:creationId xmlns:a16="http://schemas.microsoft.com/office/drawing/2014/main" id="{22C41CB9-3A5F-603B-2752-5D7C0B4A9471}"/>
              </a:ext>
            </a:extLst>
          </p:cNvPr>
          <p:cNvGraphicFramePr>
            <a:graphicFrameLocks noGrp="1"/>
          </p:cNvGraphicFramePr>
          <p:nvPr>
            <p:ph sz="half" idx="2"/>
          </p:nvPr>
        </p:nvGraphicFramePr>
        <p:xfrm>
          <a:off x="6172200" y="1116106"/>
          <a:ext cx="5365375" cy="468434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Shape 1">
            <a:extLst>
              <a:ext uri="{FF2B5EF4-FFF2-40B4-BE49-F238E27FC236}">
                <a16:creationId xmlns:a16="http://schemas.microsoft.com/office/drawing/2014/main" id="{8922DE27-8536-7C0F-12E7-E81C0E91E861}"/>
              </a:ext>
            </a:extLst>
          </p:cNvPr>
          <p:cNvSpPr txBox="1"/>
          <p:nvPr/>
        </p:nvSpPr>
        <p:spPr>
          <a:xfrm>
            <a:off x="322730" y="186276"/>
            <a:ext cx="10125634" cy="1032642"/>
          </a:xfrm>
          <a:prstGeom prst="rect">
            <a:avLst/>
          </a:prstGeom>
          <a:noFill/>
          <a:ln>
            <a:noFill/>
          </a:ln>
        </p:spPr>
        <p:txBody>
          <a:bodyPr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a:ln>
                  <a:noFill/>
                </a:ln>
                <a:solidFill>
                  <a:srgbClr val="44546A">
                    <a:lumMod val="75000"/>
                  </a:srgbClr>
                </a:solidFill>
                <a:effectLst/>
                <a:uLnTx/>
                <a:uFillTx/>
                <a:latin typeface="Calibri" panose="020F0502020204030204"/>
                <a:ea typeface="+mn-ea"/>
                <a:cs typeface="+mn-cs"/>
              </a:rPr>
              <a:t>Peers refer a high HIV need population of AYA </a:t>
            </a:r>
          </a:p>
        </p:txBody>
      </p:sp>
      <p:sp>
        <p:nvSpPr>
          <p:cNvPr id="10" name="TextBox 9">
            <a:extLst>
              <a:ext uri="{FF2B5EF4-FFF2-40B4-BE49-F238E27FC236}">
                <a16:creationId xmlns:a16="http://schemas.microsoft.com/office/drawing/2014/main" id="{C0E6DB14-AD6F-5563-CBBA-9FCA7A8D1CBA}"/>
              </a:ext>
            </a:extLst>
          </p:cNvPr>
          <p:cNvSpPr txBox="1"/>
          <p:nvPr/>
        </p:nvSpPr>
        <p:spPr>
          <a:xfrm>
            <a:off x="470647" y="5966028"/>
            <a:ext cx="6877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*High risk defines as Transactional sex, condomless sex with 2 or more partners, unknown HIV status, alcohol and drug misuse, and GBV</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44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482426" y="6219924"/>
            <a:ext cx="8640000" cy="451800"/>
          </a:xfrm>
          <a:prstGeom prst="rect">
            <a:avLst/>
          </a:prstGeom>
          <a:noFill/>
          <a:ln>
            <a:noFill/>
          </a:ln>
        </p:spPr>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 normalizeH="0" baseline="0" noProof="0">
                <a:ln>
                  <a:noFill/>
                </a:ln>
                <a:solidFill>
                  <a:srgbClr val="0054A6"/>
                </a:solidFill>
                <a:effectLst/>
                <a:uLnTx/>
                <a:uFillTx/>
                <a:latin typeface="Arial"/>
                <a:ea typeface="+mn-ea"/>
                <a:cs typeface="+mn-cs"/>
              </a:rPr>
              <a:t>Journal of the International AIDS Society, Volume: 28, Issue: S5, First published: 08 October 2025, DOI: (10.1002/jia2.70032) </a:t>
            </a:r>
            <a:endParaRPr kumimoji="0" lang="en-US" sz="800" b="0" i="0" u="none" strike="noStrike" kern="1200" cap="none" spc="-1" normalizeH="0" baseline="0" noProof="0">
              <a:ln>
                <a:noFill/>
              </a:ln>
              <a:solidFill>
                <a:srgbClr val="000000"/>
              </a:solidFill>
              <a:effectLst/>
              <a:uLnTx/>
              <a:uFillTx/>
              <a:latin typeface="Arial"/>
              <a:ea typeface="+mn-ea"/>
              <a:cs typeface="+mn-cs"/>
            </a:endParaRPr>
          </a:p>
        </p:txBody>
      </p:sp>
      <p:pic>
        <p:nvPicPr>
          <p:cNvPr id="46" name="Main graphic"/>
          <p:cNvPicPr/>
          <p:nvPr/>
        </p:nvPicPr>
        <p:blipFill>
          <a:blip r:embed="rId3"/>
          <a:stretch/>
        </p:blipFill>
        <p:spPr>
          <a:xfrm>
            <a:off x="482427" y="1411941"/>
            <a:ext cx="6254550" cy="4351338"/>
          </a:xfrm>
          <a:prstGeom prst="rect">
            <a:avLst/>
          </a:prstGeom>
          <a:ln>
            <a:noFill/>
          </a:ln>
        </p:spPr>
      </p:pic>
      <p:sp>
        <p:nvSpPr>
          <p:cNvPr id="2" name="TextShape 1">
            <a:extLst>
              <a:ext uri="{FF2B5EF4-FFF2-40B4-BE49-F238E27FC236}">
                <a16:creationId xmlns:a16="http://schemas.microsoft.com/office/drawing/2014/main" id="{8D8BA68F-D81F-DF54-5551-216FEC93E387}"/>
              </a:ext>
            </a:extLst>
          </p:cNvPr>
          <p:cNvSpPr txBox="1"/>
          <p:nvPr/>
        </p:nvSpPr>
        <p:spPr>
          <a:xfrm>
            <a:off x="838200" y="186276"/>
            <a:ext cx="9610164" cy="1032642"/>
          </a:xfrm>
          <a:prstGeom prst="rect">
            <a:avLst/>
          </a:prstGeom>
          <a:noFill/>
          <a:ln>
            <a:noFill/>
          </a:ln>
        </p:spPr>
        <p:txBody>
          <a:bodyPr lIns="90000" tIns="46800" rIns="90000" bIns="468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 normalizeH="0" baseline="0" noProof="0">
                <a:ln>
                  <a:noFill/>
                </a:ln>
                <a:solidFill>
                  <a:srgbClr val="5B9BD5">
                    <a:lumMod val="50000"/>
                  </a:srgbClr>
                </a:solidFill>
                <a:effectLst/>
                <a:uLnTx/>
                <a:uFillTx/>
                <a:latin typeface="Calibri" panose="020F0502020204030204"/>
                <a:ea typeface="+mn-ea"/>
                <a:cs typeface="+mn-cs"/>
              </a:rPr>
              <a:t>Peers refer a high SRH need population </a:t>
            </a:r>
          </a:p>
        </p:txBody>
      </p:sp>
      <p:sp>
        <p:nvSpPr>
          <p:cNvPr id="6" name="Content Placeholder 5">
            <a:extLst>
              <a:ext uri="{FF2B5EF4-FFF2-40B4-BE49-F238E27FC236}">
                <a16:creationId xmlns:a16="http://schemas.microsoft.com/office/drawing/2014/main" id="{95C2B153-066A-3927-5481-807681166329}"/>
              </a:ext>
            </a:extLst>
          </p:cNvPr>
          <p:cNvSpPr>
            <a:spLocks noGrp="1"/>
          </p:cNvSpPr>
          <p:nvPr>
            <p:ph sz="half" idx="2"/>
          </p:nvPr>
        </p:nvSpPr>
        <p:spPr>
          <a:xfrm>
            <a:off x="6891054" y="1675563"/>
            <a:ext cx="4942358" cy="4501400"/>
          </a:xfrm>
        </p:spPr>
        <p:txBody>
          <a:bodyPr/>
          <a:lstStyle/>
          <a:p>
            <a:r>
              <a:rPr lang="en-GB">
                <a:latin typeface="+mn-lt"/>
              </a:rPr>
              <a:t>1433 (63%) tested for STIs </a:t>
            </a:r>
          </a:p>
          <a:p>
            <a:pPr lvl="1"/>
            <a:r>
              <a:rPr lang="en-GB" sz="2800">
                <a:latin typeface="+mn-lt"/>
              </a:rPr>
              <a:t>29% any STI</a:t>
            </a:r>
          </a:p>
          <a:p>
            <a:pPr lvl="1"/>
            <a:r>
              <a:rPr lang="en-GB" sz="2800">
                <a:latin typeface="+mn-lt"/>
              </a:rPr>
              <a:t>~40% amongst women aged 15-24</a:t>
            </a:r>
          </a:p>
          <a:p>
            <a:pPr lvl="1"/>
            <a:r>
              <a:rPr lang="en-GB" sz="2800">
                <a:latin typeface="+mn-lt"/>
              </a:rPr>
              <a:t>92% were treated </a:t>
            </a:r>
          </a:p>
          <a:p>
            <a:r>
              <a:rPr lang="en-GB">
                <a:latin typeface="+mn-lt"/>
              </a:rPr>
              <a:t>65% newly received contraception</a:t>
            </a:r>
          </a:p>
          <a:p>
            <a:r>
              <a:rPr lang="en-GB" sz="2800">
                <a:latin typeface="+mn-lt"/>
              </a:rPr>
              <a:t>71% of those aged 15-19</a:t>
            </a:r>
            <a:endParaRPr lang="en-US" sz="2800">
              <a:latin typeface="+mn-lt"/>
            </a:endParaRPr>
          </a:p>
        </p:txBody>
      </p:sp>
    </p:spTree>
    <p:extLst>
      <p:ext uri="{BB962C8B-B14F-4D97-AF65-F5344CB8AC3E}">
        <p14:creationId xmlns:p14="http://schemas.microsoft.com/office/powerpoint/2010/main" val="4004526716"/>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E137-BB3D-9123-8D5C-188581C42C73}"/>
              </a:ext>
            </a:extLst>
          </p:cNvPr>
          <p:cNvSpPr>
            <a:spLocks noGrp="1"/>
          </p:cNvSpPr>
          <p:nvPr>
            <p:ph type="title"/>
          </p:nvPr>
        </p:nvSpPr>
        <p:spPr>
          <a:xfrm>
            <a:off x="838200" y="365125"/>
            <a:ext cx="10515600" cy="1325563"/>
          </a:xfrm>
        </p:spPr>
        <p:txBody>
          <a:bodyPr>
            <a:normAutofit/>
          </a:bodyPr>
          <a:lstStyle/>
          <a:p>
            <a:r>
              <a:rPr lang="en-US" sz="4000">
                <a:solidFill>
                  <a:schemeClr val="accent1">
                    <a:lumMod val="50000"/>
                  </a:schemeClr>
                </a:solidFill>
                <a:latin typeface="+mn-lt"/>
              </a:rPr>
              <a:t>Conclusion </a:t>
            </a:r>
          </a:p>
        </p:txBody>
      </p:sp>
      <p:sp>
        <p:nvSpPr>
          <p:cNvPr id="3" name="Content Placeholder 2">
            <a:extLst>
              <a:ext uri="{FF2B5EF4-FFF2-40B4-BE49-F238E27FC236}">
                <a16:creationId xmlns:a16="http://schemas.microsoft.com/office/drawing/2014/main" id="{7C79D108-CF48-928C-C9FC-D1B548A90D80}"/>
              </a:ext>
            </a:extLst>
          </p:cNvPr>
          <p:cNvSpPr>
            <a:spLocks noGrp="1"/>
          </p:cNvSpPr>
          <p:nvPr>
            <p:ph sz="half" idx="1"/>
          </p:nvPr>
        </p:nvSpPr>
        <p:spPr>
          <a:xfrm>
            <a:off x="416859" y="1358153"/>
            <a:ext cx="5679141" cy="4818810"/>
          </a:xfrm>
        </p:spPr>
        <p:txBody>
          <a:bodyPr>
            <a:normAutofit/>
          </a:bodyPr>
          <a:lstStyle/>
          <a:p>
            <a:r>
              <a:rPr lang="en-US">
                <a:latin typeface="+mn-lt"/>
              </a:rPr>
              <a:t>Peer-led person-centered care reaches the majority of adolescents and young adults with differentiated biosocial care </a:t>
            </a:r>
          </a:p>
          <a:p>
            <a:r>
              <a:rPr lang="en-US">
                <a:latin typeface="+mn-lt"/>
              </a:rPr>
              <a:t>Nearly half of AYA referred into mobile services need HIV care or PrEP</a:t>
            </a:r>
          </a:p>
          <a:p>
            <a:r>
              <a:rPr lang="en-US">
                <a:latin typeface="+mn-lt"/>
              </a:rPr>
              <a:t>One third of AYA referred to mobile services had a curable STI and two thirds of women needed contraception </a:t>
            </a:r>
          </a:p>
          <a:p>
            <a:endParaRPr lang="en-US" sz="2200"/>
          </a:p>
        </p:txBody>
      </p:sp>
      <p:pic>
        <p:nvPicPr>
          <p:cNvPr id="4" name="Picture 3">
            <a:extLst>
              <a:ext uri="{FF2B5EF4-FFF2-40B4-BE49-F238E27FC236}">
                <a16:creationId xmlns:a16="http://schemas.microsoft.com/office/drawing/2014/main" id="{DE9B9F73-2C41-24F1-55BD-2FCD3D2A149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441141" y="1358153"/>
            <a:ext cx="5181600" cy="4351338"/>
          </a:xfrm>
          <a:prstGeom prst="rect">
            <a:avLst/>
          </a:prstGeom>
          <a:noFill/>
        </p:spPr>
      </p:pic>
    </p:spTree>
    <p:extLst>
      <p:ext uri="{BB962C8B-B14F-4D97-AF65-F5344CB8AC3E}">
        <p14:creationId xmlns:p14="http://schemas.microsoft.com/office/powerpoint/2010/main" val="360525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C3EB-8F98-0613-79CD-44796E9499E3}"/>
              </a:ext>
            </a:extLst>
          </p:cNvPr>
          <p:cNvSpPr>
            <a:spLocks noGrp="1"/>
          </p:cNvSpPr>
          <p:nvPr>
            <p:ph type="title"/>
          </p:nvPr>
        </p:nvSpPr>
        <p:spPr>
          <a:xfrm>
            <a:off x="442912" y="1401624"/>
            <a:ext cx="7364657" cy="1260000"/>
          </a:xfrm>
        </p:spPr>
        <p:txBody>
          <a:bodyPr/>
          <a:lstStyle/>
          <a:p>
            <a:r>
              <a:rPr lang="en-US"/>
              <a:t>What is the PCC Research Collaborative?</a:t>
            </a:r>
            <a:endParaRPr lang="en-CH"/>
          </a:p>
        </p:txBody>
      </p:sp>
      <p:sp>
        <p:nvSpPr>
          <p:cNvPr id="3" name="Content Placeholder 2">
            <a:extLst>
              <a:ext uri="{FF2B5EF4-FFF2-40B4-BE49-F238E27FC236}">
                <a16:creationId xmlns:a16="http://schemas.microsoft.com/office/drawing/2014/main" id="{5B7CF7A6-990B-9DED-3CEE-53DC46650FE3}"/>
              </a:ext>
            </a:extLst>
          </p:cNvPr>
          <p:cNvSpPr>
            <a:spLocks noGrp="1"/>
          </p:cNvSpPr>
          <p:nvPr>
            <p:ph idx="1"/>
          </p:nvPr>
        </p:nvSpPr>
        <p:spPr>
          <a:xfrm>
            <a:off x="442912" y="2766059"/>
            <a:ext cx="7983636" cy="3810587"/>
          </a:xfrm>
        </p:spPr>
        <p:txBody>
          <a:bodyPr/>
          <a:lstStyle/>
          <a:p>
            <a:r>
              <a:rPr lang="en-US" b="1"/>
              <a:t>Mission: </a:t>
            </a:r>
            <a:r>
              <a:rPr lang="en-US"/>
              <a:t>To work collectively and efficiently to fill evidence gaps around person-centred care for people living with HIV or vulnerable to HIV acquisition</a:t>
            </a:r>
          </a:p>
          <a:p>
            <a:pPr marL="0" indent="0">
              <a:buNone/>
            </a:pPr>
            <a:endParaRPr lang="en-US"/>
          </a:p>
          <a:p>
            <a:r>
              <a:rPr lang="en-US" b="1"/>
              <a:t>Participants: </a:t>
            </a:r>
            <a:r>
              <a:rPr lang="en-US"/>
              <a:t>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r>
              <a:rPr lang="en-US" b="1"/>
              <a:t>Objective for 2024-2026: </a:t>
            </a:r>
            <a:r>
              <a:rPr lang="en-US"/>
              <a:t>Develop a research agenda for scaling up PCC approaches for people living with HIV or vulnerable to HIV acquisition</a:t>
            </a:r>
          </a:p>
          <a:p>
            <a:endParaRPr lang="en-US"/>
          </a:p>
          <a:p>
            <a:endParaRPr lang="en-CH"/>
          </a:p>
        </p:txBody>
      </p:sp>
      <p:pic>
        <p:nvPicPr>
          <p:cNvPr id="4" name="Picture 3">
            <a:extLst>
              <a:ext uri="{FF2B5EF4-FFF2-40B4-BE49-F238E27FC236}">
                <a16:creationId xmlns:a16="http://schemas.microsoft.com/office/drawing/2014/main" id="{D7F5552D-E7B5-7F11-3607-F4B25A1393D6}"/>
              </a:ext>
            </a:extLst>
          </p:cNvPr>
          <p:cNvPicPr>
            <a:picLocks noChangeAspect="1"/>
          </p:cNvPicPr>
          <p:nvPr/>
        </p:nvPicPr>
        <p:blipFill>
          <a:blip r:embed="rId3"/>
          <a:stretch>
            <a:fillRect/>
          </a:stretch>
        </p:blipFill>
        <p:spPr>
          <a:xfrm>
            <a:off x="9805181" y="904351"/>
            <a:ext cx="2105465" cy="2105465"/>
          </a:xfrm>
          <a:prstGeom prst="rect">
            <a:avLst/>
          </a:prstGeom>
        </p:spPr>
      </p:pic>
      <p:sp>
        <p:nvSpPr>
          <p:cNvPr id="5" name="TextBox 4">
            <a:extLst>
              <a:ext uri="{FF2B5EF4-FFF2-40B4-BE49-F238E27FC236}">
                <a16:creationId xmlns:a16="http://schemas.microsoft.com/office/drawing/2014/main" id="{B0F1E857-0015-4161-5342-4208567AB768}"/>
              </a:ext>
            </a:extLst>
          </p:cNvPr>
          <p:cNvSpPr txBox="1"/>
          <p:nvPr/>
        </p:nvSpPr>
        <p:spPr>
          <a:xfrm>
            <a:off x="8149214" y="1296911"/>
            <a:ext cx="177598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001B"/>
                </a:solidFill>
                <a:effectLst/>
                <a:uLnTx/>
                <a:uFillTx/>
                <a:latin typeface="Verdana"/>
                <a:ea typeface="+mn-ea"/>
                <a:cs typeface="+mn-cs"/>
              </a:rPr>
              <a:t>Access PCC programme resources</a:t>
            </a:r>
            <a:endParaRPr kumimoji="0" lang="en-CH" sz="1800" b="1" i="0" u="none" strike="noStrike" kern="1200" cap="none" spc="0" normalizeH="0" baseline="0" noProof="0">
              <a:ln>
                <a:noFill/>
              </a:ln>
              <a:solidFill>
                <a:srgbClr val="E0001B"/>
              </a:solidFill>
              <a:effectLst/>
              <a:uLnTx/>
              <a:uFillTx/>
              <a:latin typeface="Verdana"/>
              <a:ea typeface="+mn-ea"/>
              <a:cs typeface="+mn-cs"/>
            </a:endParaRPr>
          </a:p>
        </p:txBody>
      </p:sp>
    </p:spTree>
    <p:extLst>
      <p:ext uri="{BB962C8B-B14F-4D97-AF65-F5344CB8AC3E}">
        <p14:creationId xmlns:p14="http://schemas.microsoft.com/office/powerpoint/2010/main" val="2037172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3FC28F6-C560-EE3F-C4B6-4DBC83AD260C}"/>
              </a:ext>
            </a:extLst>
          </p:cNvPr>
          <p:cNvSpPr>
            <a:spLocks noGrp="1"/>
          </p:cNvSpPr>
          <p:nvPr>
            <p:ph idx="1"/>
          </p:nvPr>
        </p:nvSpPr>
        <p:spPr>
          <a:xfrm>
            <a:off x="289560" y="1283284"/>
            <a:ext cx="6810487" cy="5194214"/>
          </a:xfrm>
        </p:spPr>
        <p:txBody>
          <a:bodyPr>
            <a:noAutofit/>
          </a:bodyPr>
          <a:lstStyle/>
          <a:p>
            <a:r>
              <a:rPr lang="en-US"/>
              <a:t>Effective HIV prevention reduce new HIV infections and time to HIV treatment </a:t>
            </a:r>
          </a:p>
          <a:p>
            <a:r>
              <a:rPr lang="en-US"/>
              <a:t>Gain efficiencies by </a:t>
            </a:r>
          </a:p>
          <a:p>
            <a:pPr lvl="1"/>
            <a:r>
              <a:rPr lang="en-US"/>
              <a:t>Layering HIV and SRH and social care</a:t>
            </a:r>
          </a:p>
          <a:p>
            <a:pPr lvl="1"/>
            <a:r>
              <a:rPr lang="en-US"/>
              <a:t>Task shift to peers with lived experience </a:t>
            </a:r>
          </a:p>
          <a:p>
            <a:r>
              <a:rPr lang="en-US"/>
              <a:t>ACCEL will scale-up reaching priority populations at highest risk of HIV acquisition through </a:t>
            </a:r>
          </a:p>
          <a:p>
            <a:pPr lvl="1"/>
            <a:r>
              <a:rPr lang="en-US"/>
              <a:t>Peers with lived experience, </a:t>
            </a:r>
          </a:p>
          <a:p>
            <a:pPr lvl="1"/>
            <a:r>
              <a:rPr lang="en-US"/>
              <a:t>Sexual health </a:t>
            </a:r>
          </a:p>
          <a:p>
            <a:pPr lvl="1"/>
            <a:r>
              <a:rPr lang="en-US"/>
              <a:t>Choice of venue and product </a:t>
            </a:r>
          </a:p>
        </p:txBody>
      </p:sp>
      <p:sp>
        <p:nvSpPr>
          <p:cNvPr id="3" name="Title 2">
            <a:extLst>
              <a:ext uri="{FF2B5EF4-FFF2-40B4-BE49-F238E27FC236}">
                <a16:creationId xmlns:a16="http://schemas.microsoft.com/office/drawing/2014/main" id="{03318B7F-B75C-7A74-953F-002ED83E92B3}"/>
              </a:ext>
            </a:extLst>
          </p:cNvPr>
          <p:cNvSpPr>
            <a:spLocks noGrp="1"/>
          </p:cNvSpPr>
          <p:nvPr>
            <p:ph type="title"/>
          </p:nvPr>
        </p:nvSpPr>
        <p:spPr>
          <a:xfrm>
            <a:off x="484093" y="161366"/>
            <a:ext cx="11418347" cy="900492"/>
          </a:xfrm>
        </p:spPr>
        <p:txBody>
          <a:bodyPr/>
          <a:lstStyle/>
          <a:p>
            <a:r>
              <a:rPr lang="en-US" sz="4000">
                <a:solidFill>
                  <a:schemeClr val="accent1">
                    <a:lumMod val="50000"/>
                  </a:schemeClr>
                </a:solidFill>
                <a:latin typeface="+mn-lt"/>
              </a:rPr>
              <a:t>Way forward for adolescent and youth centered care  </a:t>
            </a:r>
          </a:p>
        </p:txBody>
      </p:sp>
      <p:pic>
        <p:nvPicPr>
          <p:cNvPr id="2" name="Content Placeholder 3">
            <a:extLst>
              <a:ext uri="{FF2B5EF4-FFF2-40B4-BE49-F238E27FC236}">
                <a16:creationId xmlns:a16="http://schemas.microsoft.com/office/drawing/2014/main" id="{6D834DD7-B2DF-4E15-DF16-35D6531275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4580" y="1410609"/>
            <a:ext cx="4385534" cy="4385534"/>
          </a:xfrm>
          <a:prstGeom prst="rect">
            <a:avLst/>
          </a:prstGeom>
        </p:spPr>
      </p:pic>
    </p:spTree>
    <p:extLst>
      <p:ext uri="{BB962C8B-B14F-4D97-AF65-F5344CB8AC3E}">
        <p14:creationId xmlns:p14="http://schemas.microsoft.com/office/powerpoint/2010/main" val="874686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AA976E6-5585-A44F-A09B-1F7307DCAB22}"/>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
          <a:stretch/>
        </p:blipFill>
        <p:spPr>
          <a:xfrm>
            <a:off x="105792" y="683289"/>
            <a:ext cx="7751785" cy="4481139"/>
          </a:xfrm>
          <a:prstGeom prst="rect">
            <a:avLst/>
          </a:prstGeom>
        </p:spPr>
      </p:pic>
      <p:sp>
        <p:nvSpPr>
          <p:cNvPr id="4" name="Text Placeholder 3">
            <a:extLst>
              <a:ext uri="{FF2B5EF4-FFF2-40B4-BE49-F238E27FC236}">
                <a16:creationId xmlns:a16="http://schemas.microsoft.com/office/drawing/2014/main" id="{736B4D81-4F9E-E049-B20C-77F141CF7F0A}"/>
              </a:ext>
            </a:extLst>
          </p:cNvPr>
          <p:cNvSpPr>
            <a:spLocks noGrp="1"/>
          </p:cNvSpPr>
          <p:nvPr>
            <p:ph type="body" sz="half" idx="2"/>
          </p:nvPr>
        </p:nvSpPr>
        <p:spPr>
          <a:xfrm>
            <a:off x="7997780" y="296213"/>
            <a:ext cx="4056607" cy="5622937"/>
          </a:xfrm>
        </p:spPr>
        <p:txBody>
          <a:bodyPr vert="horz" lIns="91440" tIns="45720" rIns="91440" bIns="45720" rtlCol="0" anchor="ctr">
            <a:noAutofit/>
          </a:bodyPr>
          <a:lstStyle/>
          <a:p>
            <a:endParaRPr lang="en-US" sz="2000" i="1">
              <a:latin typeface="+mn-lt"/>
            </a:endParaRPr>
          </a:p>
          <a:p>
            <a:r>
              <a:rPr lang="en-US" sz="1800" b="1" i="1">
                <a:latin typeface="+mn-lt"/>
              </a:rPr>
              <a:t>Social Scientists</a:t>
            </a:r>
            <a:r>
              <a:rPr lang="en-US" sz="1800" i="1">
                <a:latin typeface="+mn-lt"/>
              </a:rPr>
              <a:t>: Thembelihle Zuma, </a:t>
            </a:r>
            <a:r>
              <a:rPr lang="en-US" sz="1800" i="1" err="1">
                <a:latin typeface="+mn-lt"/>
              </a:rPr>
              <a:t>Sinakekelwe</a:t>
            </a:r>
            <a:r>
              <a:rPr lang="en-US" sz="1800" i="1">
                <a:latin typeface="+mn-lt"/>
              </a:rPr>
              <a:t> Nkwanyana, Siphesihle Hlongwane, Manono Luthuli, </a:t>
            </a:r>
            <a:r>
              <a:rPr lang="en-US" sz="1800" i="1" err="1">
                <a:latin typeface="+mn-lt"/>
              </a:rPr>
              <a:t>Sibonfiseni</a:t>
            </a:r>
            <a:r>
              <a:rPr lang="en-US" sz="1800" i="1">
                <a:latin typeface="+mn-lt"/>
              </a:rPr>
              <a:t> Xulu, Janet Seeley. </a:t>
            </a:r>
          </a:p>
          <a:p>
            <a:r>
              <a:rPr lang="en-US" sz="1800" b="1" i="1">
                <a:latin typeface="+mn-lt"/>
              </a:rPr>
              <a:t>Implementation Scientists and clinical trialists: </a:t>
            </a:r>
            <a:r>
              <a:rPr lang="en-US" sz="1800" i="1">
                <a:latin typeface="+mn-lt"/>
              </a:rPr>
              <a:t>Maryam Shahmanesh, </a:t>
            </a:r>
            <a:r>
              <a:rPr lang="en-US" sz="1800" i="1" err="1">
                <a:latin typeface="+mn-lt"/>
              </a:rPr>
              <a:t>Natsayi</a:t>
            </a:r>
            <a:r>
              <a:rPr lang="en-US" sz="1800" i="1">
                <a:latin typeface="+mn-lt"/>
              </a:rPr>
              <a:t> Chimbindi, Thandeka Khoza, Limakatso </a:t>
            </a:r>
            <a:r>
              <a:rPr lang="en-US" sz="1800" i="1" err="1">
                <a:latin typeface="+mn-lt"/>
              </a:rPr>
              <a:t>Lebina</a:t>
            </a:r>
            <a:r>
              <a:rPr lang="en-US" sz="1800" i="1">
                <a:latin typeface="+mn-lt"/>
              </a:rPr>
              <a:t>, Anne </a:t>
            </a:r>
            <a:r>
              <a:rPr lang="en-US" sz="1800" i="1" err="1">
                <a:latin typeface="+mn-lt"/>
              </a:rPr>
              <a:t>Derache</a:t>
            </a:r>
            <a:r>
              <a:rPr lang="en-US" sz="1800" i="1">
                <a:latin typeface="+mn-lt"/>
              </a:rPr>
              <a:t>, Nkosinathi Ngcobo, Ngundu </a:t>
            </a:r>
            <a:r>
              <a:rPr lang="en-US" sz="1800" i="1" err="1">
                <a:latin typeface="+mn-lt"/>
              </a:rPr>
              <a:t>Behuhuma</a:t>
            </a:r>
            <a:r>
              <a:rPr lang="en-US" sz="1800" i="1">
                <a:latin typeface="+mn-lt"/>
              </a:rPr>
              <a:t>, Willem Hanekom, </a:t>
            </a:r>
          </a:p>
          <a:p>
            <a:r>
              <a:rPr lang="en-US" sz="1800" b="1" i="1">
                <a:latin typeface="+mn-lt"/>
              </a:rPr>
              <a:t>Statistics, Data Management and population scientists: </a:t>
            </a:r>
            <a:r>
              <a:rPr lang="en-US" sz="1800" i="1">
                <a:latin typeface="+mn-lt"/>
              </a:rPr>
              <a:t>Nondumiso Mthiyane, Jacob </a:t>
            </a:r>
            <a:r>
              <a:rPr lang="en-US" sz="1800" i="1" err="1">
                <a:latin typeface="+mn-lt"/>
              </a:rPr>
              <a:t>Busang</a:t>
            </a:r>
            <a:r>
              <a:rPr lang="en-US" sz="1800" i="1">
                <a:latin typeface="+mn-lt"/>
              </a:rPr>
              <a:t>, Faith Magut Kathy Baisley, Andrew Copas, Kobus Herbst, Jaco Dreyer  </a:t>
            </a:r>
          </a:p>
          <a:p>
            <a:r>
              <a:rPr lang="en-US" sz="1800" b="1" i="1">
                <a:latin typeface="+mn-lt"/>
              </a:rPr>
              <a:t>Project Management (clinical and social work)</a:t>
            </a:r>
            <a:r>
              <a:rPr lang="en-US" sz="1800" i="1">
                <a:latin typeface="+mn-lt"/>
              </a:rPr>
              <a:t>: Nonhlanhla Okesola, Carina Herbst, Ashley </a:t>
            </a:r>
            <a:r>
              <a:rPr lang="en-US" sz="1800" i="1" err="1">
                <a:latin typeface="+mn-lt"/>
              </a:rPr>
              <a:t>Jalazi</a:t>
            </a:r>
            <a:r>
              <a:rPr lang="en-US" sz="1800" i="1">
                <a:latin typeface="+mn-lt"/>
              </a:rPr>
              <a:t>,, Simphiwe </a:t>
            </a:r>
            <a:r>
              <a:rPr lang="en-US" sz="1800" i="1" err="1">
                <a:latin typeface="+mn-lt"/>
              </a:rPr>
              <a:t>Mdlili</a:t>
            </a:r>
            <a:r>
              <a:rPr lang="en-US" sz="1800" i="1">
                <a:latin typeface="+mn-lt"/>
              </a:rPr>
              <a:t>, Sithembile Msane, Samke Ngubane, Thandeka Danisa, Lucky Mtolo, Theresa Smit</a:t>
            </a:r>
          </a:p>
          <a:p>
            <a:endParaRPr lang="en-US" sz="1800" i="1">
              <a:latin typeface="+mn-lt"/>
            </a:endParaRPr>
          </a:p>
          <a:p>
            <a:pPr indent="-228600">
              <a:buFont typeface="Arial" panose="020B0604020202020204" pitchFamily="34" charset="0"/>
              <a:buChar char="•"/>
            </a:pPr>
            <a:r>
              <a:rPr lang="en-US" sz="1800" b="1" i="1">
                <a:solidFill>
                  <a:srgbClr val="FFFFFF"/>
                </a:solidFill>
                <a:latin typeface="+mn-lt"/>
                <a:cs typeface="+mn-cs"/>
              </a:rPr>
              <a:t>di</a:t>
            </a:r>
            <a:r>
              <a:rPr lang="en-US" sz="1800" i="1">
                <a:solidFill>
                  <a:srgbClr val="FFFFFF"/>
                </a:solidFill>
                <a:latin typeface="+mn-lt"/>
                <a:cs typeface="+mn-cs"/>
              </a:rPr>
              <a:t>, </a:t>
            </a:r>
            <a:endParaRPr lang="en-US" sz="1800">
              <a:solidFill>
                <a:srgbClr val="FFFFFF"/>
              </a:solidFill>
              <a:latin typeface="+mn-lt"/>
              <a:cs typeface="+mn-cs"/>
            </a:endParaRPr>
          </a:p>
        </p:txBody>
      </p:sp>
      <p:pic>
        <p:nvPicPr>
          <p:cNvPr id="9" name="Picture 8">
            <a:extLst>
              <a:ext uri="{FF2B5EF4-FFF2-40B4-BE49-F238E27FC236}">
                <a16:creationId xmlns:a16="http://schemas.microsoft.com/office/drawing/2014/main" id="{EC3975A5-221F-5347-A5FD-D3AAE6AA0C59}"/>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286504" y="5308007"/>
            <a:ext cx="2759242" cy="611143"/>
          </a:xfrm>
          <a:prstGeom prst="rect">
            <a:avLst/>
          </a:prstGeom>
        </p:spPr>
      </p:pic>
      <p:pic>
        <p:nvPicPr>
          <p:cNvPr id="11" name="Picture 10">
            <a:extLst>
              <a:ext uri="{FF2B5EF4-FFF2-40B4-BE49-F238E27FC236}">
                <a16:creationId xmlns:a16="http://schemas.microsoft.com/office/drawing/2014/main" id="{33D1DB38-D701-624A-BF43-25C27D54DF8E}"/>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3575770" y="5557444"/>
            <a:ext cx="1445573" cy="1154012"/>
          </a:xfrm>
          <a:prstGeom prst="rect">
            <a:avLst/>
          </a:prstGeom>
        </p:spPr>
      </p:pic>
      <p:sp>
        <p:nvSpPr>
          <p:cNvPr id="3" name="TextBox 2">
            <a:extLst>
              <a:ext uri="{FF2B5EF4-FFF2-40B4-BE49-F238E27FC236}">
                <a16:creationId xmlns:a16="http://schemas.microsoft.com/office/drawing/2014/main" id="{DD28A413-C425-367C-90E9-28E0C1C13009}"/>
              </a:ext>
            </a:extLst>
          </p:cNvPr>
          <p:cNvSpPr txBox="1"/>
          <p:nvPr/>
        </p:nvSpPr>
        <p:spPr>
          <a:xfrm>
            <a:off x="9432758" y="2478505"/>
            <a:ext cx="1847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260DEB2D-128A-AB93-50B1-AEC5BB11985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6504" y="6174711"/>
            <a:ext cx="2759242" cy="3186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mage result for ucl logo">
            <a:extLst>
              <a:ext uri="{FF2B5EF4-FFF2-40B4-BE49-F238E27FC236}">
                <a16:creationId xmlns:a16="http://schemas.microsoft.com/office/drawing/2014/main" id="{8C25A2CE-476D-E826-4545-A2F68A42AFD8}"/>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5551367" y="5540644"/>
            <a:ext cx="2376312" cy="1059427"/>
          </a:xfrm>
          <a:prstGeom prst="rect">
            <a:avLst/>
          </a:prstGeom>
          <a:noFill/>
          <a:ln>
            <a:noFill/>
          </a:ln>
        </p:spPr>
      </p:pic>
    </p:spTree>
    <p:extLst>
      <p:ext uri="{BB962C8B-B14F-4D97-AF65-F5344CB8AC3E}">
        <p14:creationId xmlns:p14="http://schemas.microsoft.com/office/powerpoint/2010/main" val="1650912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CAFFA5-4A5A-9B59-10A4-058DA912B9BA}"/>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4094F0-25D3-3C34-E023-6575E981CB25}"/>
              </a:ext>
              <a:ext uri="{C183D7F6-B498-43B3-948B-1728B52AA6E4}">
                <adec:decorative xmlns:adec="http://schemas.microsoft.com/office/drawing/2017/decorative" val="1"/>
              </a:ext>
            </a:extLst>
          </p:cNvPr>
          <p:cNvSpPr/>
          <p:nvPr/>
        </p:nvSpPr>
        <p:spPr>
          <a:xfrm>
            <a:off x="0" y="2289670"/>
            <a:ext cx="12192000" cy="456833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BA84738-6C46-6E26-D67A-CDD95070B7B4}"/>
              </a:ext>
            </a:extLst>
          </p:cNvPr>
          <p:cNvSpPr txBox="1"/>
          <p:nvPr/>
        </p:nvSpPr>
        <p:spPr>
          <a:xfrm>
            <a:off x="678653" y="2509912"/>
            <a:ext cx="6079333" cy="2086109"/>
          </a:xfrm>
          <a:prstGeom prst="rect">
            <a:avLst/>
          </a:prstGeom>
          <a:noFill/>
        </p:spPr>
        <p:txBody>
          <a:bodyPr wrap="square">
            <a:noAutofit/>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A qualitative study about using prescribed safer supply to support people who use drugs along the HIV and HCV prevention and </a:t>
            </a:r>
            <a:r>
              <a:rPr kumimoji="0" lang="en-CA" sz="2800" b="1" i="0" u="none" strike="noStrike" kern="1200" cap="none" spc="0" normalizeH="0" baseline="0" noProof="0">
                <a:ln>
                  <a:noFill/>
                </a:ln>
                <a:solidFill>
                  <a:prstClr val="black"/>
                </a:solidFill>
                <a:effectLst/>
                <a:uLnTx/>
                <a:uFillTx/>
                <a:latin typeface="Aptos" panose="02110004020202020204"/>
                <a:ea typeface="+mn-ea"/>
                <a:cs typeface="+mn-cs"/>
              </a:rPr>
              <a:t>treatment cascades in Ontario, Canada</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E4548A85-FFCB-767D-81D9-DE1275FB07A1}"/>
              </a:ext>
            </a:extLst>
          </p:cNvPr>
          <p:cNvSpPr txBox="1"/>
          <p:nvPr/>
        </p:nvSpPr>
        <p:spPr>
          <a:xfrm>
            <a:off x="678653" y="5065291"/>
            <a:ext cx="442667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a:ln>
                  <a:noFill/>
                </a:ln>
                <a:solidFill>
                  <a:prstClr val="black"/>
                </a:solidFill>
                <a:effectLst/>
                <a:uLnTx/>
                <a:uFillTx/>
                <a:latin typeface="Aptos" panose="02110004020202020204"/>
                <a:ea typeface="+mn-ea"/>
                <a:cs typeface="+mn-cs"/>
              </a:rPr>
              <a:t>Guta, A., Rudzinski, K.,</a:t>
            </a:r>
            <a:r>
              <a:rPr kumimoji="0" lang="en-CA" sz="1600" b="0" i="0" u="none" strike="noStrike" kern="1200" cap="none" spc="0" normalizeH="0" baseline="30000" noProof="0">
                <a:ln>
                  <a:noFill/>
                </a:ln>
                <a:solidFill>
                  <a:prstClr val="black"/>
                </a:solidFill>
                <a:effectLst/>
                <a:uLnTx/>
                <a:uFillTx/>
                <a:latin typeface="Aptos" panose="02110004020202020204"/>
                <a:ea typeface="+mn-ea"/>
                <a:cs typeface="+mn-cs"/>
              </a:rPr>
              <a:t> </a:t>
            </a:r>
            <a:r>
              <a:rPr kumimoji="0" lang="en-CA" sz="1600" b="0" i="0" u="none" strike="noStrike" kern="1200" cap="none" spc="0" normalizeH="0" baseline="0" noProof="0">
                <a:ln>
                  <a:noFill/>
                </a:ln>
                <a:solidFill>
                  <a:prstClr val="black"/>
                </a:solidFill>
                <a:effectLst/>
                <a:uLnTx/>
                <a:uFillTx/>
                <a:latin typeface="Aptos" panose="02110004020202020204"/>
                <a:ea typeface="+mn-ea"/>
                <a:cs typeface="+mn-cs"/>
              </a:rPr>
              <a:t>Gagnon, M., Schmidt, R., Kolla, G., German, D., </a:t>
            </a:r>
            <a:r>
              <a:rPr kumimoji="0" lang="en-CA" sz="1600" b="0" i="0" u="none" strike="noStrike" kern="1200" cap="none" spc="0" normalizeH="0" baseline="0" noProof="0" err="1">
                <a:ln>
                  <a:noFill/>
                </a:ln>
                <a:solidFill>
                  <a:prstClr val="black"/>
                </a:solidFill>
                <a:effectLst/>
                <a:uLnTx/>
                <a:uFillTx/>
                <a:latin typeface="Aptos" panose="02110004020202020204"/>
                <a:ea typeface="+mn-ea"/>
                <a:cs typeface="+mn-cs"/>
              </a:rPr>
              <a:t>Kryszajtys</a:t>
            </a:r>
            <a:r>
              <a:rPr kumimoji="0" lang="en-CA" sz="1600" b="0" i="0" u="none" strike="noStrike" kern="1200" cap="none" spc="0" normalizeH="0" baseline="0" noProof="0">
                <a:ln>
                  <a:noFill/>
                </a:ln>
                <a:solidFill>
                  <a:prstClr val="black"/>
                </a:solidFill>
                <a:effectLst/>
                <a:uLnTx/>
                <a:uFillTx/>
                <a:latin typeface="Aptos" panose="02110004020202020204"/>
                <a:ea typeface="+mn-ea"/>
                <a:cs typeface="+mn-cs"/>
              </a:rPr>
              <a:t>, D., Perri, M., Sereda, A., Sterling-Murphy, C., Strike, C.</a:t>
            </a:r>
            <a:br>
              <a:rPr kumimoji="0" lang="en-CA" sz="1600" b="0" i="0" u="none" strike="noStrike" kern="1200" cap="none" spc="0" normalizeH="0" baseline="0" noProof="0">
                <a:ln>
                  <a:noFill/>
                </a:ln>
                <a:solidFill>
                  <a:prstClr val="black"/>
                </a:solidFill>
                <a:effectLst/>
                <a:uLnTx/>
                <a:uFillTx/>
                <a:latin typeface="Aptos" panose="02110004020202020204"/>
                <a:ea typeface="+mn-ea"/>
                <a:cs typeface="+mn-cs"/>
              </a:rPr>
            </a:br>
            <a:endParaRPr kumimoji="0" lang="en-CA"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prstClr val="black"/>
                </a:solidFill>
                <a:effectLst/>
                <a:uLnTx/>
                <a:uFillTx/>
                <a:latin typeface="Aptos" panose="02110004020202020204"/>
                <a:ea typeface="+mn-ea"/>
                <a:cs typeface="+mn-cs"/>
              </a:rPr>
              <a:t>Contact: </a:t>
            </a:r>
            <a:r>
              <a:rPr kumimoji="0" lang="en-CA" sz="1600" b="1" i="0" u="none" strike="noStrike" kern="1200" cap="none" spc="0" normalizeH="0" baseline="0" noProof="0">
                <a:ln>
                  <a:noFill/>
                </a:ln>
                <a:solidFill>
                  <a:prstClr val="black"/>
                </a:solidFill>
                <a:effectLst/>
                <a:uLnTx/>
                <a:uFillTx/>
                <a:latin typeface="Aptos" panose="02110004020202020204"/>
                <a:ea typeface="+mn-ea"/>
                <a:cs typeface="+mn-cs"/>
                <a:hlinkClick r:id="rId2"/>
              </a:rPr>
              <a:t>aguta@uwindsor.ca</a:t>
            </a:r>
            <a:r>
              <a:rPr kumimoji="0" lang="en-CA" sz="1600" b="1"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1600" b="1"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77A1782B-32AB-993D-0771-3F707A05CCBD}"/>
              </a:ext>
            </a:extLst>
          </p:cNvPr>
          <p:cNvPicPr>
            <a:picLocks noChangeAspect="1"/>
          </p:cNvPicPr>
          <p:nvPr/>
        </p:nvPicPr>
        <p:blipFill>
          <a:blip r:embed="rId3"/>
          <a:stretch>
            <a:fillRect/>
          </a:stretch>
        </p:blipFill>
        <p:spPr>
          <a:xfrm>
            <a:off x="6338887" y="2566757"/>
            <a:ext cx="9757185" cy="5967144"/>
          </a:xfrm>
          <a:prstGeom prst="rect">
            <a:avLst/>
          </a:prstGeom>
        </p:spPr>
      </p:pic>
      <p:sp>
        <p:nvSpPr>
          <p:cNvPr id="6" name="Rectangle 5">
            <a:extLst>
              <a:ext uri="{FF2B5EF4-FFF2-40B4-BE49-F238E27FC236}">
                <a16:creationId xmlns:a16="http://schemas.microsoft.com/office/drawing/2014/main" id="{AA0676BF-3F98-3BF2-7B01-8DB0D2DF37DB}"/>
              </a:ext>
            </a:extLst>
          </p:cNvPr>
          <p:cNvSpPr/>
          <p:nvPr/>
        </p:nvSpPr>
        <p:spPr>
          <a:xfrm rot="18900000">
            <a:off x="1219403" y="190353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itle 1">
            <a:extLst>
              <a:ext uri="{FF2B5EF4-FFF2-40B4-BE49-F238E27FC236}">
                <a16:creationId xmlns:a16="http://schemas.microsoft.com/office/drawing/2014/main" id="{BECF23E9-6C82-E940-556E-595A9B9F18BE}"/>
              </a:ext>
            </a:extLst>
          </p:cNvPr>
          <p:cNvSpPr>
            <a:spLocks noGrp="1"/>
          </p:cNvSpPr>
          <p:nvPr>
            <p:ph type="title"/>
          </p:nvPr>
        </p:nvSpPr>
        <p:spPr>
          <a:xfrm>
            <a:off x="377577" y="469270"/>
            <a:ext cx="11547654" cy="1655721"/>
          </a:xfrm>
        </p:spPr>
        <p:txBody>
          <a:bodyPr anchor="t" anchorCtr="0">
            <a:noAutofit/>
          </a:bodyPr>
          <a:lstStyle/>
          <a:p>
            <a:pPr marL="323850" indent="-311150"/>
            <a:r>
              <a:rPr lang="en-US" sz="5400" b="1">
                <a:solidFill>
                  <a:schemeClr val="bg1"/>
                </a:solidFill>
              </a:rPr>
              <a:t>“From an HCV and HIV point of view, it’s been remarkable”</a:t>
            </a:r>
            <a:endParaRPr lang="en-CA" sz="5400">
              <a:solidFill>
                <a:schemeClr val="bg1"/>
              </a:solidFill>
            </a:endParaRPr>
          </a:p>
        </p:txBody>
      </p:sp>
    </p:spTree>
    <p:extLst>
      <p:ext uri="{BB962C8B-B14F-4D97-AF65-F5344CB8AC3E}">
        <p14:creationId xmlns:p14="http://schemas.microsoft.com/office/powerpoint/2010/main" val="3307572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172E8A-1D98-3F5A-0A82-B74FE601044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ADA53E15-69BD-E93F-656C-17949BF073D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ECD2A98-B86E-FF72-6CB0-417AA77B2F84}"/>
              </a:ext>
            </a:extLst>
          </p:cNvPr>
          <p:cNvSpPr>
            <a:spLocks noGrp="1"/>
          </p:cNvSpPr>
          <p:nvPr>
            <p:ph type="title"/>
          </p:nvPr>
        </p:nvSpPr>
        <p:spPr>
          <a:xfrm>
            <a:off x="838200" y="45878"/>
            <a:ext cx="10515600" cy="1325563"/>
          </a:xfrm>
        </p:spPr>
        <p:txBody>
          <a:bodyPr/>
          <a:lstStyle/>
          <a:p>
            <a:pPr algn="ctr"/>
            <a:r>
              <a:rPr lang="en-CA" b="1">
                <a:solidFill>
                  <a:schemeClr val="bg1"/>
                </a:solidFill>
              </a:rPr>
              <a:t>Land Acknowledgment </a:t>
            </a:r>
          </a:p>
        </p:txBody>
      </p:sp>
      <p:sp>
        <p:nvSpPr>
          <p:cNvPr id="7" name="Content Placeholder 2">
            <a:extLst>
              <a:ext uri="{FF2B5EF4-FFF2-40B4-BE49-F238E27FC236}">
                <a16:creationId xmlns:a16="http://schemas.microsoft.com/office/drawing/2014/main" id="{C605F079-8656-C6A8-66A1-E2E9BF1536C9}"/>
              </a:ext>
            </a:extLst>
          </p:cNvPr>
          <p:cNvSpPr>
            <a:spLocks noGrp="1"/>
          </p:cNvSpPr>
          <p:nvPr>
            <p:ph idx="1"/>
          </p:nvPr>
        </p:nvSpPr>
        <p:spPr>
          <a:xfrm>
            <a:off x="1578768" y="2190829"/>
            <a:ext cx="9034463" cy="3893661"/>
          </a:xfrm>
        </p:spPr>
        <p:txBody>
          <a:bodyPr/>
          <a:lstStyle/>
          <a:p>
            <a:pPr marL="0" indent="0" algn="ctr">
              <a:lnSpc>
                <a:spcPts val="3200"/>
              </a:lnSpc>
              <a:spcAft>
                <a:spcPts val="1200"/>
              </a:spcAft>
              <a:buNone/>
            </a:pPr>
            <a:r>
              <a:rPr lang="en-US"/>
              <a:t>Indigenous peoples in Canada experience a disproportionate burden of HIV and drug-related harms—outcomes tied to colonial policies and systemic inequities. I also want to recognize the leadership of Indigenous scholars, clinicians, and community organizations, whose work in harm reduction and culturally grounded care has been foundational to advancing </a:t>
            </a:r>
            <a:r>
              <a:rPr lang="en-US" err="1"/>
              <a:t>person-centred</a:t>
            </a:r>
            <a:r>
              <a:rPr lang="en-US"/>
              <a:t> approaches.</a:t>
            </a:r>
            <a:endParaRPr lang="en-CA" b="1"/>
          </a:p>
        </p:txBody>
      </p:sp>
      <p:sp>
        <p:nvSpPr>
          <p:cNvPr id="3" name="Rectangle 2">
            <a:extLst>
              <a:ext uri="{FF2B5EF4-FFF2-40B4-BE49-F238E27FC236}">
                <a16:creationId xmlns:a16="http://schemas.microsoft.com/office/drawing/2014/main" id="{850C0ED8-D319-EC58-D55F-194704CEFC75}"/>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6183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D2E5FC-C32A-298C-4D55-A03E9C294AF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432D5553-5C2B-D008-CE38-2B3A02512CC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5D31E12-4C96-9760-670A-DDAFE70707EB}"/>
              </a:ext>
            </a:extLst>
          </p:cNvPr>
          <p:cNvSpPr>
            <a:spLocks noGrp="1"/>
          </p:cNvSpPr>
          <p:nvPr>
            <p:ph idx="1"/>
          </p:nvPr>
        </p:nvSpPr>
        <p:spPr/>
        <p:txBody>
          <a:bodyPr>
            <a:noAutofit/>
          </a:bodyPr>
          <a:lstStyle/>
          <a:p>
            <a:pPr>
              <a:lnSpc>
                <a:spcPts val="3100"/>
              </a:lnSpc>
              <a:spcAft>
                <a:spcPts val="600"/>
              </a:spcAft>
            </a:pPr>
            <a:r>
              <a:rPr lang="en-US"/>
              <a:t>There were an estimated </a:t>
            </a:r>
            <a:r>
              <a:rPr lang="en-US" b="1">
                <a:solidFill>
                  <a:schemeClr val="bg1"/>
                </a:solidFill>
                <a:highlight>
                  <a:srgbClr val="000000"/>
                </a:highlight>
              </a:rPr>
              <a:t>65,270 people living with HIV (PLHIV)</a:t>
            </a:r>
            <a:r>
              <a:rPr lang="en-US">
                <a:solidFill>
                  <a:schemeClr val="bg1"/>
                </a:solidFill>
                <a:highlight>
                  <a:srgbClr val="000000"/>
                </a:highlight>
              </a:rPr>
              <a:t> </a:t>
            </a:r>
            <a:br>
              <a:rPr lang="en-US">
                <a:solidFill>
                  <a:schemeClr val="bg1"/>
                </a:solidFill>
                <a:highlight>
                  <a:srgbClr val="000000"/>
                </a:highlight>
              </a:rPr>
            </a:br>
            <a:r>
              <a:rPr lang="en-US"/>
              <a:t>in Canada at the end of 2022. </a:t>
            </a:r>
            <a:r>
              <a:rPr lang="en-US" sz="1600"/>
              <a:t>(</a:t>
            </a:r>
            <a:r>
              <a:rPr lang="en-CA" sz="1600"/>
              <a:t>PHAC, 2024 PROGRESS REPORT)</a:t>
            </a:r>
          </a:p>
          <a:p>
            <a:pPr marL="493713" lvl="1" indent="-254000">
              <a:lnSpc>
                <a:spcPts val="2200"/>
              </a:lnSpc>
              <a:spcAft>
                <a:spcPts val="200"/>
              </a:spcAft>
              <a:buClr>
                <a:schemeClr val="tx1"/>
              </a:buClr>
              <a:buFont typeface="Courier New" panose="02070309020205020404" pitchFamily="49" charset="0"/>
              <a:buChar char="o"/>
            </a:pPr>
            <a:r>
              <a:rPr lang="en-US" sz="1800" b="1">
                <a:solidFill>
                  <a:schemeClr val="bg1"/>
                </a:solidFill>
                <a:highlight>
                  <a:srgbClr val="000000"/>
                </a:highlight>
              </a:rPr>
              <a:t>13%</a:t>
            </a:r>
            <a:r>
              <a:rPr lang="en-US" sz="1800">
                <a:solidFill>
                  <a:schemeClr val="bg1"/>
                </a:solidFill>
                <a:highlight>
                  <a:srgbClr val="000000"/>
                </a:highlight>
              </a:rPr>
              <a:t> were people who have ever injected drugs</a:t>
            </a:r>
            <a:r>
              <a:rPr lang="en-US" sz="1800" b="1">
                <a:solidFill>
                  <a:schemeClr val="bg1"/>
                </a:solidFill>
                <a:highlight>
                  <a:srgbClr val="000000"/>
                </a:highlight>
              </a:rPr>
              <a:t> (PWID)</a:t>
            </a:r>
          </a:p>
          <a:p>
            <a:pPr marL="493713" lvl="1" indent="-254000">
              <a:lnSpc>
                <a:spcPts val="2200"/>
              </a:lnSpc>
              <a:spcAft>
                <a:spcPts val="200"/>
              </a:spcAft>
              <a:buFont typeface="Courier New" panose="02070309020205020404" pitchFamily="49" charset="0"/>
              <a:buChar char="o"/>
            </a:pPr>
            <a:r>
              <a:rPr lang="en-US" sz="1800"/>
              <a:t>89% diagnosed / 85% on ART / 95% suppressed [Considerable regional variation] (PHAC, 2024)</a:t>
            </a:r>
          </a:p>
          <a:p>
            <a:pPr marL="493713" lvl="1" indent="-254000">
              <a:lnSpc>
                <a:spcPts val="2200"/>
              </a:lnSpc>
              <a:spcAft>
                <a:spcPts val="200"/>
              </a:spcAft>
              <a:buFont typeface="Courier New" panose="02070309020205020404" pitchFamily="49" charset="0"/>
              <a:buChar char="o"/>
            </a:pPr>
            <a:r>
              <a:rPr lang="en-US" sz="1800"/>
              <a:t>18.2% of new diagnoses attributed to injection drug use in 2023 (PHAC surveillance report, 2025)</a:t>
            </a:r>
          </a:p>
          <a:p>
            <a:pPr>
              <a:lnSpc>
                <a:spcPts val="3100"/>
              </a:lnSpc>
              <a:spcBef>
                <a:spcPts val="2200"/>
              </a:spcBef>
              <a:spcAft>
                <a:spcPts val="600"/>
              </a:spcAft>
            </a:pPr>
            <a:r>
              <a:rPr lang="en-CA"/>
              <a:t>Drug Toxicity Crises</a:t>
            </a:r>
          </a:p>
          <a:p>
            <a:pPr marL="493713" lvl="1" indent="-254000">
              <a:lnSpc>
                <a:spcPts val="2200"/>
              </a:lnSpc>
              <a:spcAft>
                <a:spcPts val="200"/>
              </a:spcAft>
              <a:buFont typeface="Courier New" panose="02070309020205020404" pitchFamily="49" charset="0"/>
              <a:buChar char="o"/>
            </a:pPr>
            <a:r>
              <a:rPr lang="en-US" sz="1800"/>
              <a:t>There was a total of </a:t>
            </a:r>
            <a:r>
              <a:rPr lang="en-US" sz="1800" b="1">
                <a:solidFill>
                  <a:schemeClr val="bg1"/>
                </a:solidFill>
                <a:highlight>
                  <a:srgbClr val="000000"/>
                </a:highlight>
              </a:rPr>
              <a:t>53,308 apparent opioid toxicity deaths</a:t>
            </a:r>
            <a:r>
              <a:rPr lang="en-US" sz="1800"/>
              <a:t> reported between January 2016 </a:t>
            </a:r>
            <a:br>
              <a:rPr lang="en-US" sz="1800"/>
            </a:br>
            <a:r>
              <a:rPr lang="en-US" sz="1800"/>
              <a:t>and June 2025 (Substance-related Overdose and Mortality Surveillance Task Group)</a:t>
            </a:r>
          </a:p>
          <a:p>
            <a:pPr marL="493713" lvl="1" indent="-254000">
              <a:lnSpc>
                <a:spcPts val="2200"/>
              </a:lnSpc>
              <a:spcAft>
                <a:spcPts val="200"/>
              </a:spcAft>
              <a:buClr>
                <a:schemeClr val="tx1"/>
              </a:buClr>
              <a:buFont typeface="Courier New" panose="02070309020205020404" pitchFamily="49" charset="0"/>
              <a:buChar char="o"/>
            </a:pPr>
            <a:r>
              <a:rPr lang="en-US" sz="1800" b="1">
                <a:solidFill>
                  <a:schemeClr val="bg1"/>
                </a:solidFill>
                <a:highlight>
                  <a:srgbClr val="000000"/>
                </a:highlight>
              </a:rPr>
              <a:t>83% involved opioids that were non-pharmaceutical</a:t>
            </a:r>
            <a:r>
              <a:rPr lang="en-US" sz="1800"/>
              <a:t> (fentanyl and fentanyl analogues, </a:t>
            </a:r>
            <a:br>
              <a:rPr lang="en-US" sz="1800"/>
            </a:br>
            <a:r>
              <a:rPr lang="en-US" sz="1800"/>
              <a:t>non-medical benzodiazepines, and other sedatives and tranquillizers) – all associated with increased HIV risk – increased </a:t>
            </a:r>
            <a:r>
              <a:rPr lang="en-CA" sz="1800" err="1"/>
              <a:t>nitazenes</a:t>
            </a:r>
            <a:r>
              <a:rPr lang="en-CA" sz="1800"/>
              <a:t>, </a:t>
            </a:r>
            <a:r>
              <a:rPr lang="en-US" sz="1800"/>
              <a:t>which are also being seen across Europe</a:t>
            </a:r>
          </a:p>
          <a:p>
            <a:pPr marL="457200" lvl="1" indent="0">
              <a:buNone/>
            </a:pPr>
            <a:endParaRPr lang="en-US"/>
          </a:p>
        </p:txBody>
      </p:sp>
      <p:sp>
        <p:nvSpPr>
          <p:cNvPr id="6" name="Title 1">
            <a:extLst>
              <a:ext uri="{FF2B5EF4-FFF2-40B4-BE49-F238E27FC236}">
                <a16:creationId xmlns:a16="http://schemas.microsoft.com/office/drawing/2014/main" id="{018F569D-58C9-AF0A-BF75-3B85C5BD8EF6}"/>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Canadian Context</a:t>
            </a:r>
          </a:p>
        </p:txBody>
      </p:sp>
      <p:sp>
        <p:nvSpPr>
          <p:cNvPr id="9" name="Rectangle 8">
            <a:extLst>
              <a:ext uri="{FF2B5EF4-FFF2-40B4-BE49-F238E27FC236}">
                <a16:creationId xmlns:a16="http://schemas.microsoft.com/office/drawing/2014/main" id="{AEC2F138-2AFD-DF5F-34E2-C51E695B709B}"/>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97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74D6C0-400B-E3FF-F0BE-D4C353BDC4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CAADE009-0737-96FA-B0CF-C051ED607AA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FF5CC32A-5427-A28D-A0F4-85065A2FD970}"/>
              </a:ext>
            </a:extLst>
          </p:cNvPr>
          <p:cNvSpPr>
            <a:spLocks noGrp="1"/>
          </p:cNvSpPr>
          <p:nvPr>
            <p:ph sz="half" idx="1"/>
          </p:nvPr>
        </p:nvSpPr>
        <p:spPr>
          <a:xfrm>
            <a:off x="6158891" y="1961991"/>
            <a:ext cx="5716967" cy="4351338"/>
          </a:xfrm>
        </p:spPr>
        <p:txBody>
          <a:bodyPr>
            <a:noAutofit/>
          </a:bodyPr>
          <a:lstStyle/>
          <a:p>
            <a:pPr>
              <a:lnSpc>
                <a:spcPts val="2300"/>
              </a:lnSpc>
              <a:spcAft>
                <a:spcPts val="600"/>
              </a:spcAft>
            </a:pPr>
            <a:r>
              <a:rPr lang="en-US" sz="2100"/>
              <a:t>Safer supply services provide prescribed medications to people who use drugs, overseen by a health care practitioner, with the goal of preventing overdoses and saving lives. </a:t>
            </a:r>
          </a:p>
          <a:p>
            <a:pPr>
              <a:lnSpc>
                <a:spcPts val="2300"/>
              </a:lnSpc>
              <a:spcAft>
                <a:spcPts val="600"/>
              </a:spcAft>
            </a:pPr>
            <a:r>
              <a:rPr lang="en-US" sz="2100"/>
              <a:t>They are provided in a less clinical and more flexible way compared to other care options for substance use, such as opioid agonist treatment (OAT). </a:t>
            </a:r>
          </a:p>
          <a:p>
            <a:pPr>
              <a:lnSpc>
                <a:spcPts val="2300"/>
              </a:lnSpc>
              <a:spcAft>
                <a:spcPts val="600"/>
              </a:spcAft>
            </a:pPr>
            <a:r>
              <a:rPr lang="en-US" sz="2100"/>
              <a:t>Made it easier to access relevant medications, including issuing exemptions from the Controlled Drugs and Substances Act   (Health Canada)</a:t>
            </a:r>
          </a:p>
        </p:txBody>
      </p:sp>
      <p:pic>
        <p:nvPicPr>
          <p:cNvPr id="6" name="Content Placeholder 6">
            <a:extLst>
              <a:ext uri="{FF2B5EF4-FFF2-40B4-BE49-F238E27FC236}">
                <a16:creationId xmlns:a16="http://schemas.microsoft.com/office/drawing/2014/main" id="{10B3EA20-F93A-F62B-4A84-EC73F7B72D2C}"/>
              </a:ext>
            </a:extLst>
          </p:cNvPr>
          <p:cNvPicPr>
            <a:picLocks noGrp="1" noChangeAspect="1"/>
          </p:cNvPicPr>
          <p:nvPr>
            <p:ph sz="half" idx="2"/>
          </p:nvPr>
        </p:nvPicPr>
        <p:blipFill>
          <a:blip r:embed="rId3"/>
          <a:stretch>
            <a:fillRect/>
          </a:stretch>
        </p:blipFill>
        <p:spPr>
          <a:xfrm>
            <a:off x="379033" y="1590515"/>
            <a:ext cx="3390485" cy="4351338"/>
          </a:xfrm>
        </p:spPr>
      </p:pic>
      <p:pic>
        <p:nvPicPr>
          <p:cNvPr id="8" name="Picture 7">
            <a:extLst>
              <a:ext uri="{FF2B5EF4-FFF2-40B4-BE49-F238E27FC236}">
                <a16:creationId xmlns:a16="http://schemas.microsoft.com/office/drawing/2014/main" id="{B02720CE-1177-C88C-B9E7-C8AB46BD3098}"/>
              </a:ext>
            </a:extLst>
          </p:cNvPr>
          <p:cNvPicPr>
            <a:picLocks noChangeAspect="1"/>
          </p:cNvPicPr>
          <p:nvPr/>
        </p:nvPicPr>
        <p:blipFill>
          <a:blip r:embed="rId4"/>
          <a:stretch>
            <a:fillRect/>
          </a:stretch>
        </p:blipFill>
        <p:spPr>
          <a:xfrm>
            <a:off x="2454352" y="2304888"/>
            <a:ext cx="3388398" cy="4351339"/>
          </a:xfrm>
          <a:prstGeom prst="rect">
            <a:avLst/>
          </a:prstGeom>
        </p:spPr>
      </p:pic>
      <p:sp>
        <p:nvSpPr>
          <p:cNvPr id="7" name="Title 1">
            <a:extLst>
              <a:ext uri="{FF2B5EF4-FFF2-40B4-BE49-F238E27FC236}">
                <a16:creationId xmlns:a16="http://schemas.microsoft.com/office/drawing/2014/main" id="{66779DF5-290E-4B8E-18FD-3C54F017F42A}"/>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Safe(r) Supply</a:t>
            </a:r>
          </a:p>
        </p:txBody>
      </p:sp>
      <p:sp>
        <p:nvSpPr>
          <p:cNvPr id="11" name="Rectangle 10">
            <a:extLst>
              <a:ext uri="{FF2B5EF4-FFF2-40B4-BE49-F238E27FC236}">
                <a16:creationId xmlns:a16="http://schemas.microsoft.com/office/drawing/2014/main" id="{ADC27380-A067-C75C-E85B-BEF645C5DCBB}"/>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5041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94CF19-BAF5-20ED-E1A3-1B7D5B333E4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3278052A-55E7-035E-B4C3-249BCA8B10B8}"/>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JIAS Paper</a:t>
            </a:r>
          </a:p>
        </p:txBody>
      </p:sp>
      <p:pic>
        <p:nvPicPr>
          <p:cNvPr id="10" name="Picture 9" descr="A screenshot of a medical article&#10;&#10;AI-generated content may be incorrect.">
            <a:extLst>
              <a:ext uri="{FF2B5EF4-FFF2-40B4-BE49-F238E27FC236}">
                <a16:creationId xmlns:a16="http://schemas.microsoft.com/office/drawing/2014/main" id="{8BD90B78-05B5-C758-93EF-1D84B4CA2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 y="1463197"/>
            <a:ext cx="11687175" cy="5353479"/>
          </a:xfrm>
          <a:prstGeom prst="rect">
            <a:avLst/>
          </a:prstGeom>
        </p:spPr>
      </p:pic>
    </p:spTree>
    <p:extLst>
      <p:ext uri="{BB962C8B-B14F-4D97-AF65-F5344CB8AC3E}">
        <p14:creationId xmlns:p14="http://schemas.microsoft.com/office/powerpoint/2010/main" val="3138532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17547-A691-5237-BDAE-BB0CD12F31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4FA9E04A-F8FA-1508-6FDC-E9F74AEE0E6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284C9FE4-9569-F63A-97AD-3985FDF638CB}"/>
              </a:ext>
            </a:extLst>
          </p:cNvPr>
          <p:cNvSpPr>
            <a:spLocks noGrp="1"/>
          </p:cNvSpPr>
          <p:nvPr>
            <p:ph idx="1"/>
          </p:nvPr>
        </p:nvSpPr>
        <p:spPr>
          <a:xfrm>
            <a:off x="1023937" y="1839912"/>
            <a:ext cx="10515600" cy="4351338"/>
          </a:xfrm>
        </p:spPr>
        <p:txBody>
          <a:bodyPr>
            <a:normAutofit/>
          </a:bodyPr>
          <a:lstStyle/>
          <a:p>
            <a:pPr marL="0" indent="0">
              <a:buNone/>
            </a:pPr>
            <a:r>
              <a:rPr lang="en-CA" b="1"/>
              <a:t>Tablet Hydromorphone prescribing within wrap-around primary care with system navigation.</a:t>
            </a:r>
          </a:p>
          <a:p>
            <a:pPr marL="317500" lvl="1" indent="-317500"/>
            <a:r>
              <a:rPr lang="en-CA"/>
              <a:t>Intercommunity Health- London</a:t>
            </a:r>
          </a:p>
          <a:p>
            <a:pPr marL="317500" lvl="1" indent="-317500"/>
            <a:r>
              <a:rPr lang="en-CA"/>
              <a:t>Parkdale Queen West Community Health Centre (both sites)- Toronto</a:t>
            </a:r>
          </a:p>
          <a:p>
            <a:pPr marL="317500" lvl="1" indent="-317500"/>
            <a:r>
              <a:rPr lang="en-CA"/>
              <a:t>South Riverdale Community Health Centre- Toronto</a:t>
            </a:r>
          </a:p>
          <a:p>
            <a:pPr marL="317500" lvl="1" indent="-317500"/>
            <a:r>
              <a:rPr lang="en-CA"/>
              <a:t>Street Health- Toronto </a:t>
            </a:r>
          </a:p>
          <a:p>
            <a:endParaRPr lang="en-CA"/>
          </a:p>
          <a:p>
            <a:pPr marL="0" indent="0">
              <a:buNone/>
            </a:pPr>
            <a:r>
              <a:rPr lang="en-CA" b="1"/>
              <a:t>In 2020, the Substance Use and Addiction Program at Health Canada provided temporary funding to these SOS programs. </a:t>
            </a:r>
          </a:p>
          <a:p>
            <a:pPr marL="301625" lvl="1" indent="-301625"/>
            <a:r>
              <a:rPr lang="en-CA"/>
              <a:t>All were prescribing  SOS medication before receiving the funding. </a:t>
            </a:r>
          </a:p>
        </p:txBody>
      </p:sp>
      <p:sp>
        <p:nvSpPr>
          <p:cNvPr id="4" name="Title 1">
            <a:extLst>
              <a:ext uri="{FF2B5EF4-FFF2-40B4-BE49-F238E27FC236}">
                <a16:creationId xmlns:a16="http://schemas.microsoft.com/office/drawing/2014/main" id="{70107034-8568-6761-16B9-13E88F01C743}"/>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SOS programs included in the project</a:t>
            </a:r>
          </a:p>
        </p:txBody>
      </p:sp>
      <p:sp>
        <p:nvSpPr>
          <p:cNvPr id="11" name="Rectangle 10">
            <a:extLst>
              <a:ext uri="{FF2B5EF4-FFF2-40B4-BE49-F238E27FC236}">
                <a16:creationId xmlns:a16="http://schemas.microsoft.com/office/drawing/2014/main" id="{0A337EBA-7D51-927A-176D-96FFBB1F2260}"/>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917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1DA09E-0A40-EBBD-6864-56EE713C72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10B7F537-20D9-56C6-30D4-3FB1F9FC552A}"/>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Methods</a:t>
            </a:r>
          </a:p>
        </p:txBody>
      </p:sp>
      <p:graphicFrame>
        <p:nvGraphicFramePr>
          <p:cNvPr id="7" name="Table 8">
            <a:extLst>
              <a:ext uri="{FF2B5EF4-FFF2-40B4-BE49-F238E27FC236}">
                <a16:creationId xmlns:a16="http://schemas.microsoft.com/office/drawing/2014/main" id="{05C7EDA6-CCA0-AFAD-13BF-5045BB2563C0}"/>
              </a:ext>
            </a:extLst>
          </p:cNvPr>
          <p:cNvGraphicFramePr>
            <a:graphicFrameLocks noGrp="1"/>
          </p:cNvGraphicFramePr>
          <p:nvPr/>
        </p:nvGraphicFramePr>
        <p:xfrm>
          <a:off x="1404936" y="1643063"/>
          <a:ext cx="9948864" cy="4883985"/>
        </p:xfrm>
        <a:graphic>
          <a:graphicData uri="http://schemas.openxmlformats.org/drawingml/2006/table">
            <a:tbl>
              <a:tblPr firstRow="1" bandRow="1">
                <a:tableStyleId>{5C22544A-7EE6-4342-B048-85BDC9FD1C3A}</a:tableStyleId>
              </a:tblPr>
              <a:tblGrid>
                <a:gridCol w="2149138">
                  <a:extLst>
                    <a:ext uri="{9D8B030D-6E8A-4147-A177-3AD203B41FA5}">
                      <a16:colId xmlns:a16="http://schemas.microsoft.com/office/drawing/2014/main" val="2480961005"/>
                    </a:ext>
                  </a:extLst>
                </a:gridCol>
                <a:gridCol w="7799726">
                  <a:extLst>
                    <a:ext uri="{9D8B030D-6E8A-4147-A177-3AD203B41FA5}">
                      <a16:colId xmlns:a16="http://schemas.microsoft.com/office/drawing/2014/main" val="3635243471"/>
                    </a:ext>
                  </a:extLst>
                </a:gridCol>
              </a:tblGrid>
              <a:tr h="895253">
                <a:tc>
                  <a:txBody>
                    <a:bodyPr/>
                    <a:lstStyle/>
                    <a:p>
                      <a:r>
                        <a:rPr lang="en-US" sz="2100" b="1" cap="none" spc="0">
                          <a:solidFill>
                            <a:schemeClr val="tx1"/>
                          </a:solidFill>
                        </a:rPr>
                        <a:t>Data collection methods</a:t>
                      </a:r>
                      <a:r>
                        <a:rPr lang="en-US" sz="2100" b="0" cap="none" spc="0">
                          <a:solidFill>
                            <a:schemeClr val="tx1"/>
                          </a:solidFill>
                        </a:rPr>
                        <a:t> </a:t>
                      </a:r>
                    </a:p>
                  </a:txBody>
                  <a:tcPr marL="126615" marR="126615" marT="88630" marB="88630">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D6DE45">
                        <a:alpha val="50000"/>
                      </a:srgbClr>
                    </a:solidFill>
                  </a:tcPr>
                </a:tc>
                <a:tc>
                  <a:txBody>
                    <a:bodyPr/>
                    <a:lstStyle/>
                    <a:p>
                      <a:pPr marL="285750" indent="-285750">
                        <a:buFont typeface="Arial" panose="020B0604020202020204" pitchFamily="34" charset="0"/>
                        <a:buChar char="•"/>
                      </a:pPr>
                      <a:r>
                        <a:rPr lang="en-US" sz="1600" b="0" cap="none" spc="0">
                          <a:solidFill>
                            <a:schemeClr val="tx1"/>
                          </a:solidFill>
                        </a:rPr>
                        <a:t>Semi-structured interviews </a:t>
                      </a:r>
                    </a:p>
                    <a:p>
                      <a:pPr marL="285750" indent="-285750">
                        <a:buFont typeface="Arial" panose="020B0604020202020204" pitchFamily="34" charset="0"/>
                        <a:buChar char="•"/>
                      </a:pPr>
                      <a:r>
                        <a:rPr lang="en-US" sz="1600" b="0" cap="none" spc="0">
                          <a:solidFill>
                            <a:schemeClr val="tx1"/>
                          </a:solidFill>
                        </a:rPr>
                        <a:t>Demographic survey </a:t>
                      </a:r>
                    </a:p>
                    <a:p>
                      <a:pPr marL="285750" indent="-285750">
                        <a:buFont typeface="Arial" panose="020B0604020202020204" pitchFamily="34" charset="0"/>
                        <a:buChar char="•"/>
                      </a:pPr>
                      <a:r>
                        <a:rPr lang="en-US" sz="1600" b="0" cap="none" spc="0">
                          <a:solidFill>
                            <a:schemeClr val="tx1"/>
                          </a:solidFill>
                        </a:rPr>
                        <a:t>Program characteristic survey (completed 1/site)</a:t>
                      </a:r>
                    </a:p>
                  </a:txBody>
                  <a:tcPr marL="126615" marR="126615" marT="88630" marB="88630">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solidFill>
                      <a:srgbClr val="D6DE45">
                        <a:alpha val="50000"/>
                      </a:srgbClr>
                    </a:solidFill>
                  </a:tcPr>
                </a:tc>
                <a:extLst>
                  <a:ext uri="{0D108BD9-81ED-4DB2-BD59-A6C34878D82A}">
                    <a16:rowId xmlns:a16="http://schemas.microsoft.com/office/drawing/2014/main" val="1206864321"/>
                  </a:ext>
                </a:extLst>
              </a:tr>
              <a:tr h="655042">
                <a:tc>
                  <a:txBody>
                    <a:bodyPr/>
                    <a:lstStyle/>
                    <a:p>
                      <a:pPr lvl="0">
                        <a:buNone/>
                      </a:pPr>
                      <a:r>
                        <a:rPr lang="en-US" sz="2100" b="1" cap="none" spc="0">
                          <a:solidFill>
                            <a:schemeClr val="tx1"/>
                          </a:solidFill>
                        </a:rPr>
                        <a:t>Participants</a:t>
                      </a:r>
                      <a:r>
                        <a:rPr lang="en-US" sz="2100" b="0" cap="none" spc="0">
                          <a:solidFill>
                            <a:schemeClr val="tx1"/>
                          </a:solidFill>
                        </a:rPr>
                        <a:t> </a:t>
                      </a:r>
                    </a:p>
                  </a:txBody>
                  <a:tcPr marL="126615" marR="126615" marT="88630" marB="8863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7C2">
                        <a:alpha val="30000"/>
                      </a:srgbClr>
                    </a:solidFill>
                  </a:tcPr>
                </a:tc>
                <a:tc>
                  <a:txBody>
                    <a:bodyPr/>
                    <a:lstStyle/>
                    <a:p>
                      <a:pPr marL="285750" lvl="0" indent="-285750">
                        <a:buFont typeface="Arial" panose="020B0604020202020204" pitchFamily="34" charset="0"/>
                        <a:buChar char="•"/>
                      </a:pPr>
                      <a:r>
                        <a:rPr lang="en-US" sz="1600" b="0" u="none" strike="noStrike" cap="none" spc="0" noProof="0">
                          <a:solidFill>
                            <a:schemeClr val="tx1"/>
                          </a:solidFill>
                        </a:rPr>
                        <a:t>People enrolled in SSP (n= 52)</a:t>
                      </a:r>
                    </a:p>
                    <a:p>
                      <a:pPr marL="285750" lvl="0" indent="-285750">
                        <a:buFont typeface="Arial" panose="020B0604020202020204" pitchFamily="34" charset="0"/>
                        <a:buChar char="•"/>
                      </a:pPr>
                      <a:r>
                        <a:rPr lang="en-US" sz="1600" b="0" u="none" strike="noStrike" cap="none" spc="0" noProof="0">
                          <a:solidFill>
                            <a:schemeClr val="tx1"/>
                          </a:solidFill>
                        </a:rPr>
                        <a:t>Prescribers, allied health, pharmacists (n=21)</a:t>
                      </a:r>
                      <a:endParaRPr lang="en-US" sz="1600" b="0" i="0" u="none" strike="noStrike" cap="none" spc="0" noProof="0">
                        <a:solidFill>
                          <a:schemeClr val="tx1"/>
                        </a:solidFill>
                        <a:latin typeface="Calibri"/>
                      </a:endParaRPr>
                    </a:p>
                  </a:txBody>
                  <a:tcPr marL="126615" marR="126615" marT="88630" marB="8863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7C2">
                        <a:alpha val="30000"/>
                      </a:srgbClr>
                    </a:solidFill>
                  </a:tcPr>
                </a:tc>
                <a:extLst>
                  <a:ext uri="{0D108BD9-81ED-4DB2-BD59-A6C34878D82A}">
                    <a16:rowId xmlns:a16="http://schemas.microsoft.com/office/drawing/2014/main" val="2922808924"/>
                  </a:ext>
                </a:extLst>
              </a:tr>
              <a:tr h="895253">
                <a:tc>
                  <a:txBody>
                    <a:bodyPr/>
                    <a:lstStyle/>
                    <a:p>
                      <a:r>
                        <a:rPr lang="en-US" sz="2100" b="1" cap="none" spc="0">
                          <a:solidFill>
                            <a:schemeClr val="tx1"/>
                          </a:solidFill>
                        </a:rPr>
                        <a:t>Sampling</a:t>
                      </a:r>
                      <a:r>
                        <a:rPr lang="en-US" sz="2100" b="0" cap="none" spc="0">
                          <a:solidFill>
                            <a:schemeClr val="tx1"/>
                          </a:solidFill>
                        </a:rPr>
                        <a:t> </a:t>
                      </a:r>
                    </a:p>
                  </a:txBody>
                  <a:tcPr marL="126615" marR="126615" marT="88630" marB="8863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6DE45">
                        <a:alpha val="50000"/>
                      </a:srgbClr>
                    </a:solidFill>
                  </a:tcPr>
                </a:tc>
                <a:tc>
                  <a:txBody>
                    <a:bodyPr/>
                    <a:lstStyle/>
                    <a:p>
                      <a:pPr marL="285750" lvl="0" indent="-285750">
                        <a:buFont typeface="Arial" panose="020B0604020202020204" pitchFamily="34" charset="0"/>
                        <a:buChar char="•"/>
                      </a:pPr>
                      <a:r>
                        <a:rPr lang="en-US" sz="1600" b="0" cap="none" spc="0">
                          <a:solidFill>
                            <a:schemeClr val="tx1"/>
                          </a:solidFill>
                        </a:rPr>
                        <a:t>People enrolled - purposive – varied gender and race/ethnicity </a:t>
                      </a:r>
                    </a:p>
                    <a:p>
                      <a:pPr marL="285750" lvl="0" indent="-285750">
                        <a:buFont typeface="Arial" panose="020B0604020202020204" pitchFamily="34" charset="0"/>
                        <a:buChar char="•"/>
                      </a:pPr>
                      <a:r>
                        <a:rPr lang="en-US" sz="1600" b="0" cap="none" spc="0">
                          <a:solidFill>
                            <a:schemeClr val="tx1"/>
                          </a:solidFill>
                        </a:rPr>
                        <a:t>Physicians/allied health – census </a:t>
                      </a:r>
                    </a:p>
                    <a:p>
                      <a:pPr marL="285750" lvl="0" indent="-285750">
                        <a:buFont typeface="Arial" panose="020B0604020202020204" pitchFamily="34" charset="0"/>
                        <a:buChar char="•"/>
                      </a:pPr>
                      <a:r>
                        <a:rPr lang="en-US" sz="1600" b="0" cap="none" spc="0">
                          <a:solidFill>
                            <a:schemeClr val="tx1"/>
                          </a:solidFill>
                        </a:rPr>
                        <a:t>Pharmacists – purposive </a:t>
                      </a:r>
                    </a:p>
                  </a:txBody>
                  <a:tcPr marL="126615" marR="126615" marT="88630" marB="8863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6DE45">
                        <a:alpha val="50000"/>
                      </a:srgbClr>
                    </a:solidFill>
                  </a:tcPr>
                </a:tc>
                <a:extLst>
                  <a:ext uri="{0D108BD9-81ED-4DB2-BD59-A6C34878D82A}">
                    <a16:rowId xmlns:a16="http://schemas.microsoft.com/office/drawing/2014/main" val="2506574892"/>
                  </a:ext>
                </a:extLst>
              </a:tr>
              <a:tr h="841292">
                <a:tc>
                  <a:txBody>
                    <a:bodyPr/>
                    <a:lstStyle/>
                    <a:p>
                      <a:r>
                        <a:rPr lang="en-US" sz="2100" b="1" cap="none" spc="0">
                          <a:solidFill>
                            <a:schemeClr val="tx1"/>
                          </a:solidFill>
                        </a:rPr>
                        <a:t>Recruitment</a:t>
                      </a:r>
                      <a:r>
                        <a:rPr lang="en-US" sz="2100" b="0" cap="none" spc="0">
                          <a:solidFill>
                            <a:schemeClr val="tx1"/>
                          </a:solidFill>
                        </a:rPr>
                        <a:t> </a:t>
                      </a:r>
                    </a:p>
                  </a:txBody>
                  <a:tcPr marL="126615" marR="126615" marT="88630" marB="8863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7C2">
                        <a:alpha val="3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cap="none" spc="0">
                          <a:solidFill>
                            <a:schemeClr val="tx1"/>
                          </a:solidFill>
                        </a:rPr>
                        <a:t>Staff assisted, snowball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cap="none" spc="0">
                          <a:solidFill>
                            <a:schemeClr val="tx1"/>
                          </a:solidFill>
                        </a:rPr>
                        <a:t>February to October, 2021 (no face-to-face research: allowed 03/20 to 09/21)</a:t>
                      </a:r>
                    </a:p>
                  </a:txBody>
                  <a:tcPr marL="126615" marR="126615" marT="88630" marB="8863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7C2">
                        <a:alpha val="30000"/>
                      </a:srgbClr>
                    </a:solidFill>
                  </a:tcPr>
                </a:tc>
                <a:extLst>
                  <a:ext uri="{0D108BD9-81ED-4DB2-BD59-A6C34878D82A}">
                    <a16:rowId xmlns:a16="http://schemas.microsoft.com/office/drawing/2014/main" val="3797050010"/>
                  </a:ext>
                </a:extLst>
              </a:tr>
              <a:tr h="895253">
                <a:tc>
                  <a:txBody>
                    <a:bodyPr/>
                    <a:lstStyle/>
                    <a:p>
                      <a:r>
                        <a:rPr lang="en-US" sz="2100" b="1" cap="none" spc="0">
                          <a:solidFill>
                            <a:schemeClr val="tx1"/>
                          </a:solidFill>
                        </a:rPr>
                        <a:t>Data collection</a:t>
                      </a:r>
                    </a:p>
                  </a:txBody>
                  <a:tcPr marL="126615" marR="126615" marT="88630" marB="8863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6DE45">
                        <a:alpha val="50000"/>
                      </a:srgbClr>
                    </a:solidFill>
                  </a:tcPr>
                </a:tc>
                <a:tc>
                  <a:txBody>
                    <a:bodyPr/>
                    <a:lstStyle/>
                    <a:p>
                      <a:pPr marL="285750" indent="-285750">
                        <a:buFont typeface="Arial" panose="020B0604020202020204" pitchFamily="34" charset="0"/>
                        <a:buChar char="•"/>
                      </a:pPr>
                      <a:r>
                        <a:rPr lang="en-US" sz="1600" b="0" cap="none" spc="0">
                          <a:solidFill>
                            <a:schemeClr val="tx1"/>
                          </a:solidFill>
                        </a:rPr>
                        <a:t>In person, zoom and telephone, audio recorded interviews   </a:t>
                      </a:r>
                    </a:p>
                    <a:p>
                      <a:pPr marL="285750" indent="-285750">
                        <a:buFont typeface="Arial" panose="020B0604020202020204" pitchFamily="34" charset="0"/>
                        <a:buChar char="•"/>
                      </a:pPr>
                      <a:r>
                        <a:rPr lang="en-US" sz="1600" b="0" cap="none" spc="0">
                          <a:solidFill>
                            <a:schemeClr val="tx1"/>
                          </a:solidFill>
                        </a:rPr>
                        <a:t>Interviewers - research coordinators/assistants and two PIs (COVID restrictions)</a:t>
                      </a:r>
                    </a:p>
                  </a:txBody>
                  <a:tcPr marL="126615" marR="126615" marT="88630" marB="8863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6DE45">
                        <a:alpha val="50000"/>
                      </a:srgbClr>
                    </a:solidFill>
                  </a:tcPr>
                </a:tc>
                <a:extLst>
                  <a:ext uri="{0D108BD9-81ED-4DB2-BD59-A6C34878D82A}">
                    <a16:rowId xmlns:a16="http://schemas.microsoft.com/office/drawing/2014/main" val="2959103163"/>
                  </a:ext>
                </a:extLst>
              </a:tr>
              <a:tr h="655042">
                <a:tc>
                  <a:txBody>
                    <a:bodyPr/>
                    <a:lstStyle/>
                    <a:p>
                      <a:r>
                        <a:rPr lang="en-US" sz="2100" b="1" cap="none" spc="0">
                          <a:solidFill>
                            <a:schemeClr val="tx1"/>
                          </a:solidFill>
                        </a:rPr>
                        <a:t>Data analysis </a:t>
                      </a:r>
                    </a:p>
                  </a:txBody>
                  <a:tcPr marL="126615" marR="126615" marT="88630" marB="88630">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solidFill>
                      <a:srgbClr val="0087C2">
                        <a:alpha val="30000"/>
                      </a:srgbClr>
                    </a:solidFill>
                  </a:tcPr>
                </a:tc>
                <a:tc>
                  <a:txBody>
                    <a:bodyPr/>
                    <a:lstStyle/>
                    <a:p>
                      <a:pPr marL="285750" indent="-285750">
                        <a:buFont typeface="Arial" panose="020B0604020202020204" pitchFamily="34" charset="0"/>
                        <a:buChar char="•"/>
                      </a:pPr>
                      <a:r>
                        <a:rPr lang="en-US" sz="1600" b="0" cap="none" spc="0">
                          <a:solidFill>
                            <a:schemeClr val="tx1"/>
                          </a:solidFill>
                        </a:rPr>
                        <a:t>Thematic analysis – team based</a:t>
                      </a:r>
                    </a:p>
                    <a:p>
                      <a:pPr marL="285750" indent="-285750">
                        <a:buFont typeface="Arial" panose="020B0604020202020204" pitchFamily="34" charset="0"/>
                        <a:buChar char="•"/>
                      </a:pPr>
                      <a:r>
                        <a:rPr lang="en-US" sz="1600" b="0" cap="none" spc="0">
                          <a:solidFill>
                            <a:schemeClr val="tx1"/>
                          </a:solidFill>
                        </a:rPr>
                        <a:t>Advisory group/team provided feedback on coding structure/themes</a:t>
                      </a:r>
                    </a:p>
                  </a:txBody>
                  <a:tcPr marL="126615" marR="126615" marT="88630" marB="88630">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solidFill>
                      <a:srgbClr val="0087C2">
                        <a:alpha val="30000"/>
                      </a:srgbClr>
                    </a:solidFill>
                  </a:tcPr>
                </a:tc>
                <a:extLst>
                  <a:ext uri="{0D108BD9-81ED-4DB2-BD59-A6C34878D82A}">
                    <a16:rowId xmlns:a16="http://schemas.microsoft.com/office/drawing/2014/main" val="2848985653"/>
                  </a:ext>
                </a:extLst>
              </a:tr>
            </a:tbl>
          </a:graphicData>
        </a:graphic>
      </p:graphicFrame>
    </p:spTree>
    <p:extLst>
      <p:ext uri="{BB962C8B-B14F-4D97-AF65-F5344CB8AC3E}">
        <p14:creationId xmlns:p14="http://schemas.microsoft.com/office/powerpoint/2010/main" val="2569149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B5824E-F9FB-AF37-0EE2-247D592C32E1}"/>
              </a:ext>
              <a:ext uri="{C183D7F6-B498-43B3-948B-1728B52AA6E4}">
                <adec:decorative xmlns:adec="http://schemas.microsoft.com/office/drawing/2017/decorative" val="1"/>
              </a:ext>
            </a:extLst>
          </p:cNvPr>
          <p:cNvSpPr/>
          <p:nvPr/>
        </p:nvSpPr>
        <p:spPr>
          <a:xfrm>
            <a:off x="9022080" y="0"/>
            <a:ext cx="3169920" cy="685800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194B269-92C9-515E-8FBC-0C8EFDE97606}"/>
              </a:ext>
            </a:extLst>
          </p:cNvPr>
          <p:cNvSpPr>
            <a:spLocks noGrp="1"/>
          </p:cNvSpPr>
          <p:nvPr>
            <p:ph type="title"/>
          </p:nvPr>
        </p:nvSpPr>
        <p:spPr>
          <a:xfrm>
            <a:off x="838200" y="71637"/>
            <a:ext cx="10777538" cy="1325563"/>
          </a:xfrm>
        </p:spPr>
        <p:txBody>
          <a:bodyPr/>
          <a:lstStyle/>
          <a:p>
            <a:r>
              <a:rPr lang="en-CA" b="1">
                <a:solidFill>
                  <a:srgbClr val="0087C2"/>
                </a:solidFill>
              </a:rPr>
              <a:t>Participants</a:t>
            </a:r>
          </a:p>
        </p:txBody>
      </p:sp>
      <p:sp>
        <p:nvSpPr>
          <p:cNvPr id="9" name="TextBox 8">
            <a:extLst>
              <a:ext uri="{FF2B5EF4-FFF2-40B4-BE49-F238E27FC236}">
                <a16:creationId xmlns:a16="http://schemas.microsoft.com/office/drawing/2014/main" id="{D1E8F23E-4550-1973-CB45-B162286CFAE0}"/>
              </a:ext>
            </a:extLst>
          </p:cNvPr>
          <p:cNvSpPr txBox="1"/>
          <p:nvPr/>
        </p:nvSpPr>
        <p:spPr>
          <a:xfrm>
            <a:off x="9337482" y="1468839"/>
            <a:ext cx="2595438" cy="43781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 HIV positive </a:t>
            </a:r>
          </a:p>
          <a:p>
            <a:pPr marL="635000" marR="0" lvl="1" indent="-317500" algn="l" defTabSz="914400" rtl="0" eaLnBrk="1" fontAlgn="auto" latinLnBrk="0" hangingPunct="1">
              <a:lnSpc>
                <a:spcPct val="100000"/>
              </a:lnSpc>
              <a:spcBef>
                <a:spcPts val="0"/>
              </a:spcBef>
              <a:spcAft>
                <a:spcPts val="0"/>
              </a:spcAft>
              <a:buClrTx/>
              <a:buSzTx/>
              <a:buFont typeface="System Font Regular"/>
              <a:buChar char="–"/>
              <a:tabLst/>
              <a:defRPr/>
            </a:pPr>
            <a:r>
              <a:rPr kumimoji="0" lang="en-CA"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All currently on medication </a:t>
            </a:r>
          </a:p>
          <a:p>
            <a:pPr marL="635000" marR="0" lvl="1" indent="-317500" algn="l" defTabSz="914400" rtl="0" eaLnBrk="1" fontAlgn="auto" latinLnBrk="0" hangingPunct="1">
              <a:lnSpc>
                <a:spcPct val="100000"/>
              </a:lnSpc>
              <a:spcBef>
                <a:spcPts val="0"/>
              </a:spcBef>
              <a:spcAft>
                <a:spcPts val="0"/>
              </a:spcAft>
              <a:buClrTx/>
              <a:buSzTx/>
              <a:buFont typeface="System Font Regular"/>
              <a:buChar char="–"/>
              <a:tabLst/>
              <a:defRPr/>
            </a:pPr>
            <a:r>
              <a:rPr kumimoji="0" lang="en-CA"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All undetectable viral loads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77% of </a:t>
            </a:r>
            <a:b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clients had </a:t>
            </a:r>
            <a:b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ever received </a:t>
            </a:r>
            <a:b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CA"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 hepatitis C positive diagnosis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1" name="Picture 10" descr="Graphical user interface&#10;&#10;Description automatically generated">
            <a:extLst>
              <a:ext uri="{FF2B5EF4-FFF2-40B4-BE49-F238E27FC236}">
                <a16:creationId xmlns:a16="http://schemas.microsoft.com/office/drawing/2014/main" id="{C552A865-AED3-A0BF-0ED5-4F6422C8503C}"/>
              </a:ext>
            </a:extLst>
          </p:cNvPr>
          <p:cNvPicPr>
            <a:picLocks noChangeAspect="1"/>
          </p:cNvPicPr>
          <p:nvPr/>
        </p:nvPicPr>
        <p:blipFill>
          <a:blip r:embed="rId3"/>
          <a:stretch>
            <a:fillRect/>
          </a:stretch>
        </p:blipFill>
        <p:spPr>
          <a:xfrm>
            <a:off x="838200" y="1197372"/>
            <a:ext cx="7772400" cy="4823822"/>
          </a:xfrm>
          <a:prstGeom prst="rect">
            <a:avLst/>
          </a:prstGeom>
        </p:spPr>
      </p:pic>
    </p:spTree>
    <p:extLst>
      <p:ext uri="{BB962C8B-B14F-4D97-AF65-F5344CB8AC3E}">
        <p14:creationId xmlns:p14="http://schemas.microsoft.com/office/powerpoint/2010/main" val="1613222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2B9933-0783-5B13-4749-8E0ADA89B503}"/>
              </a:ext>
            </a:extLst>
          </p:cNvPr>
          <p:cNvSpPr>
            <a:spLocks noGrp="1"/>
          </p:cNvSpPr>
          <p:nvPr>
            <p:ph type="title"/>
          </p:nvPr>
        </p:nvSpPr>
        <p:spPr/>
        <p:txBody>
          <a:bodyPr/>
          <a:lstStyle/>
          <a:p>
            <a:r>
              <a:rPr lang="en-US"/>
              <a:t>Today’s objective</a:t>
            </a:r>
            <a:endParaRPr lang="en-CH"/>
          </a:p>
        </p:txBody>
      </p:sp>
      <p:sp>
        <p:nvSpPr>
          <p:cNvPr id="10" name="Text Placeholder 9">
            <a:extLst>
              <a:ext uri="{FF2B5EF4-FFF2-40B4-BE49-F238E27FC236}">
                <a16:creationId xmlns:a16="http://schemas.microsoft.com/office/drawing/2014/main" id="{F176DB0A-9AD6-6352-C941-79DBD131D056}"/>
              </a:ext>
            </a:extLst>
          </p:cNvPr>
          <p:cNvSpPr>
            <a:spLocks noGrp="1"/>
          </p:cNvSpPr>
          <p:nvPr>
            <p:ph type="body" sz="quarter" idx="11"/>
          </p:nvPr>
        </p:nvSpPr>
        <p:spPr>
          <a:xfrm>
            <a:off x="442912" y="2552700"/>
            <a:ext cx="10822119" cy="3505200"/>
          </a:xfrm>
        </p:spPr>
        <p:txBody>
          <a:bodyPr/>
          <a:lstStyle/>
          <a:p>
            <a:pPr>
              <a:spcAft>
                <a:spcPts val="1200"/>
              </a:spcAft>
            </a:pPr>
            <a:r>
              <a:rPr lang="en-US" sz="2800"/>
              <a:t>The objectives of this meeting are to identify the evidence-based strategies and future research gaps with regards to person-centred care prevention for people vulnerable to HIV acquisition, with a focus on recent evidence from the JIAS supplement.</a:t>
            </a:r>
          </a:p>
        </p:txBody>
      </p:sp>
    </p:spTree>
    <p:extLst>
      <p:ext uri="{BB962C8B-B14F-4D97-AF65-F5344CB8AC3E}">
        <p14:creationId xmlns:p14="http://schemas.microsoft.com/office/powerpoint/2010/main" val="3442309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B666EC-7C67-6917-CDCB-C4CF6CDA8532}"/>
              </a:ext>
              <a:ext uri="{C183D7F6-B498-43B3-948B-1728B52AA6E4}">
                <adec:decorative xmlns:adec="http://schemas.microsoft.com/office/drawing/2017/decorative" val="1"/>
              </a:ext>
            </a:extLst>
          </p:cNvPr>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DD072F2-DCB4-D9E0-572D-39EAFB04F9BB}"/>
              </a:ext>
            </a:extLst>
          </p:cNvPr>
          <p:cNvSpPr>
            <a:spLocks noGrp="1"/>
          </p:cNvSpPr>
          <p:nvPr>
            <p:ph type="title"/>
          </p:nvPr>
        </p:nvSpPr>
        <p:spPr>
          <a:xfrm>
            <a:off x="878680" y="45878"/>
            <a:ext cx="10515600" cy="1325563"/>
          </a:xfrm>
        </p:spPr>
        <p:txBody>
          <a:bodyPr/>
          <a:lstStyle/>
          <a:p>
            <a:pPr algn="ctr"/>
            <a:r>
              <a:rPr lang="en-CA" b="1">
                <a:solidFill>
                  <a:schemeClr val="bg1"/>
                </a:solidFill>
              </a:rPr>
              <a:t>Participant’s Opioid and Treatment Use</a:t>
            </a:r>
          </a:p>
        </p:txBody>
      </p:sp>
      <p:pic>
        <p:nvPicPr>
          <p:cNvPr id="11" name="Picture 10" descr="A picture containing graphical user interface&#10;&#10;Description automatically generated">
            <a:extLst>
              <a:ext uri="{FF2B5EF4-FFF2-40B4-BE49-F238E27FC236}">
                <a16:creationId xmlns:a16="http://schemas.microsoft.com/office/drawing/2014/main" id="{88C44A57-B315-C601-5A47-411548CA1CFF}"/>
              </a:ext>
            </a:extLst>
          </p:cNvPr>
          <p:cNvPicPr>
            <a:picLocks noChangeAspect="1"/>
          </p:cNvPicPr>
          <p:nvPr/>
        </p:nvPicPr>
        <p:blipFill>
          <a:blip r:embed="rId3"/>
          <a:stretch>
            <a:fillRect/>
          </a:stretch>
        </p:blipFill>
        <p:spPr>
          <a:xfrm>
            <a:off x="576112" y="1904998"/>
            <a:ext cx="11120736" cy="4085689"/>
          </a:xfrm>
          <a:prstGeom prst="rect">
            <a:avLst/>
          </a:prstGeom>
        </p:spPr>
      </p:pic>
      <p:sp>
        <p:nvSpPr>
          <p:cNvPr id="4" name="Rectangle 3">
            <a:extLst>
              <a:ext uri="{FF2B5EF4-FFF2-40B4-BE49-F238E27FC236}">
                <a16:creationId xmlns:a16="http://schemas.microsoft.com/office/drawing/2014/main" id="{D5E45878-5A4E-B324-5469-09E43EC2A9CA}"/>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4603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C33445-01DA-6658-BAD8-8E6823620E49}"/>
              </a:ext>
            </a:extLst>
          </p:cNvPr>
          <p:cNvSpPr txBox="1"/>
          <p:nvPr/>
        </p:nvSpPr>
        <p:spPr>
          <a:xfrm>
            <a:off x="969065" y="5062388"/>
            <a:ext cx="103959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000" b="1" i="0" u="none" strike="noStrike" kern="1200" cap="none" spc="0" normalizeH="0" baseline="0" noProof="0">
                <a:ln>
                  <a:noFill/>
                </a:ln>
                <a:solidFill>
                  <a:prstClr val="black"/>
                </a:solidFill>
                <a:effectLst/>
                <a:uLnTx/>
                <a:uFillTx/>
                <a:latin typeface="Aptos Display" panose="020B0004020202020204" pitchFamily="34" charset="0"/>
                <a:ea typeface="+mn-ea"/>
                <a:cs typeface="Calibri" panose="020F0502020204030204" pitchFamily="34" charset="0"/>
              </a:rPr>
              <a:t>58% had 6-10 years of experience working with people who use drugs, and another 16% had more than 10 years of experience.</a:t>
            </a:r>
          </a:p>
        </p:txBody>
      </p:sp>
      <p:pic>
        <p:nvPicPr>
          <p:cNvPr id="9" name="Picture 8" descr="A picture containing text&#10;&#10;Description automatically generated">
            <a:extLst>
              <a:ext uri="{FF2B5EF4-FFF2-40B4-BE49-F238E27FC236}">
                <a16:creationId xmlns:a16="http://schemas.microsoft.com/office/drawing/2014/main" id="{0E8DCEF7-442A-0AA1-38FD-9C8BD2822771}"/>
              </a:ext>
            </a:extLst>
          </p:cNvPr>
          <p:cNvPicPr>
            <a:picLocks noChangeAspect="1"/>
          </p:cNvPicPr>
          <p:nvPr/>
        </p:nvPicPr>
        <p:blipFill>
          <a:blip r:embed="rId3"/>
          <a:stretch>
            <a:fillRect/>
          </a:stretch>
        </p:blipFill>
        <p:spPr>
          <a:xfrm>
            <a:off x="838200" y="1985049"/>
            <a:ext cx="10526822" cy="2835592"/>
          </a:xfrm>
          <a:prstGeom prst="rect">
            <a:avLst/>
          </a:prstGeom>
        </p:spPr>
      </p:pic>
      <p:sp>
        <p:nvSpPr>
          <p:cNvPr id="3" name="Rectangle 2">
            <a:extLst>
              <a:ext uri="{FF2B5EF4-FFF2-40B4-BE49-F238E27FC236}">
                <a16:creationId xmlns:a16="http://schemas.microsoft.com/office/drawing/2014/main" id="{F13523C3-759C-4B0F-6855-483B774221DA}"/>
              </a:ext>
              <a:ext uri="{C183D7F6-B498-43B3-948B-1728B52AA6E4}">
                <adec:decorative xmlns:adec="http://schemas.microsoft.com/office/drawing/2017/decorative" val="1"/>
              </a:ext>
            </a:extLst>
          </p:cNvPr>
          <p:cNvSpPr/>
          <p:nvPr/>
        </p:nvSpPr>
        <p:spPr>
          <a:xfrm>
            <a:off x="0" y="-3016"/>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4A8C51E1-41B3-8E90-805C-87D3D9BEFEA1}"/>
              </a:ext>
            </a:extLst>
          </p:cNvPr>
          <p:cNvSpPr txBox="1">
            <a:spLocks/>
          </p:cNvSpPr>
          <p:nvPr/>
        </p:nvSpPr>
        <p:spPr>
          <a:xfrm>
            <a:off x="87868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Service Providers</a:t>
            </a:r>
          </a:p>
        </p:txBody>
      </p:sp>
      <p:sp>
        <p:nvSpPr>
          <p:cNvPr id="7" name="Rectangle 6">
            <a:extLst>
              <a:ext uri="{FF2B5EF4-FFF2-40B4-BE49-F238E27FC236}">
                <a16:creationId xmlns:a16="http://schemas.microsoft.com/office/drawing/2014/main" id="{97D58717-A976-24DB-08D8-59677F6F7D84}"/>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237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343DC3-708F-0880-1A90-9798C5C3E69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2DEE262F-A774-3267-20CE-12FE6D325DC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BAF9E78-EBAF-9D90-5E65-049FADFC64AA}"/>
              </a:ext>
            </a:extLst>
          </p:cNvPr>
          <p:cNvSpPr>
            <a:spLocks noGrp="1"/>
          </p:cNvSpPr>
          <p:nvPr>
            <p:ph idx="1"/>
          </p:nvPr>
        </p:nvSpPr>
        <p:spPr>
          <a:xfrm>
            <a:off x="838199" y="1961991"/>
            <a:ext cx="10677525" cy="4351338"/>
          </a:xfrm>
        </p:spPr>
        <p:txBody>
          <a:bodyPr>
            <a:noAutofit/>
          </a:bodyPr>
          <a:lstStyle/>
          <a:p>
            <a:pPr>
              <a:lnSpc>
                <a:spcPts val="3100"/>
              </a:lnSpc>
              <a:spcAft>
                <a:spcPts val="1800"/>
              </a:spcAft>
            </a:pPr>
            <a:r>
              <a:rPr lang="en-US"/>
              <a:t>Safer supply functioned as a pre-cascade engagement platform for medically and socially complex patients; addressing drug use needs first was associated with re-engagement in healthcare (and eventually HIV/HCV care).</a:t>
            </a:r>
          </a:p>
          <a:p>
            <a:pPr>
              <a:lnSpc>
                <a:spcPts val="3100"/>
              </a:lnSpc>
              <a:spcAft>
                <a:spcPts val="1800"/>
              </a:spcAft>
            </a:pPr>
            <a:r>
              <a:rPr lang="en-US"/>
              <a:t>Relationship-building preceded viral load metrics.</a:t>
            </a:r>
          </a:p>
          <a:p>
            <a:pPr>
              <a:lnSpc>
                <a:spcPts val="3100"/>
              </a:lnSpc>
              <a:spcAft>
                <a:spcPts val="1800"/>
              </a:spcAft>
            </a:pPr>
            <a:r>
              <a:rPr lang="en-US"/>
              <a:t>“When I say ‘engagement tool’, what I mean by that is we’re giving patients something that’s actually useful and wanted in their life… and that brings them back into health care in other ways.” </a:t>
            </a:r>
            <a:r>
              <a:rPr lang="en-US" sz="2100"/>
              <a:t>(PHYSICIAN)</a:t>
            </a:r>
            <a:endParaRPr lang="en-CA" sz="2100"/>
          </a:p>
        </p:txBody>
      </p:sp>
      <p:sp>
        <p:nvSpPr>
          <p:cNvPr id="6" name="Title 1">
            <a:extLst>
              <a:ext uri="{FF2B5EF4-FFF2-40B4-BE49-F238E27FC236}">
                <a16:creationId xmlns:a16="http://schemas.microsoft.com/office/drawing/2014/main" id="{F04B2220-CF21-C6BB-9F0B-6BFBC5F1FFB4}"/>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Engagement First</a:t>
            </a:r>
          </a:p>
        </p:txBody>
      </p:sp>
      <p:sp>
        <p:nvSpPr>
          <p:cNvPr id="9" name="Rectangle 8">
            <a:extLst>
              <a:ext uri="{FF2B5EF4-FFF2-40B4-BE49-F238E27FC236}">
                <a16:creationId xmlns:a16="http://schemas.microsoft.com/office/drawing/2014/main" id="{FC350CC3-79A0-6619-3C17-9431157ECBC7}"/>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970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D24798-DA8D-CC9C-4B75-076F119FC1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1DA804E1-DF81-2CF4-32F4-563623FD88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876C253-73E3-FE42-A0DE-5499B10A0201}"/>
              </a:ext>
            </a:extLst>
          </p:cNvPr>
          <p:cNvSpPr>
            <a:spLocks noGrp="1"/>
          </p:cNvSpPr>
          <p:nvPr>
            <p:ph idx="1"/>
          </p:nvPr>
        </p:nvSpPr>
        <p:spPr>
          <a:xfrm>
            <a:off x="1042987" y="1825625"/>
            <a:ext cx="10106025" cy="4351338"/>
          </a:xfrm>
        </p:spPr>
        <p:txBody>
          <a:bodyPr>
            <a:noAutofit/>
          </a:bodyPr>
          <a:lstStyle/>
          <a:p>
            <a:pPr>
              <a:lnSpc>
                <a:spcPts val="2700"/>
              </a:lnSpc>
              <a:spcAft>
                <a:spcPts val="600"/>
              </a:spcAft>
            </a:pPr>
            <a:r>
              <a:rPr lang="en-US" sz="2400"/>
              <a:t>Integrated, non-punitive </a:t>
            </a:r>
            <a:r>
              <a:rPr lang="en-US" sz="2400" i="1"/>
              <a:t>substance use healthcare </a:t>
            </a:r>
            <a:r>
              <a:rPr lang="en-US" sz="2400"/>
              <a:t>created the conditions for treatment initiation and/or stabilized adherence among previously disengaged patients. </a:t>
            </a:r>
          </a:p>
          <a:p>
            <a:pPr>
              <a:lnSpc>
                <a:spcPts val="2700"/>
              </a:lnSpc>
              <a:spcAft>
                <a:spcPts val="600"/>
              </a:spcAft>
            </a:pPr>
            <a:r>
              <a:rPr lang="en-US" sz="2400"/>
              <a:t>Daily pharmacy dispensing enabled bundling of ART/HCV medications with opioid medications.</a:t>
            </a:r>
          </a:p>
          <a:p>
            <a:pPr>
              <a:lnSpc>
                <a:spcPts val="2700"/>
              </a:lnSpc>
              <a:spcAft>
                <a:spcPts val="600"/>
              </a:spcAft>
            </a:pPr>
            <a:r>
              <a:rPr lang="en-US" sz="2400"/>
              <a:t>“From a </a:t>
            </a:r>
            <a:r>
              <a:rPr lang="en-US" sz="2400" err="1"/>
              <a:t>HepC</a:t>
            </a:r>
            <a:r>
              <a:rPr lang="en-US" sz="2400"/>
              <a:t> and HIV point of view, it’s been remarkable… being able to twin the medications alongside their long-acting [opioid] that they’re going to the pharmacy for every day has made providing HIV primary care so much easier.” </a:t>
            </a:r>
            <a:r>
              <a:rPr lang="en-US" sz="1800"/>
              <a:t>(PHYSICIAN)</a:t>
            </a:r>
          </a:p>
          <a:p>
            <a:pPr>
              <a:lnSpc>
                <a:spcPts val="2700"/>
              </a:lnSpc>
              <a:spcAft>
                <a:spcPts val="600"/>
              </a:spcAft>
            </a:pPr>
            <a:r>
              <a:rPr lang="en-US" sz="2400"/>
              <a:t>“I wasn’t even takin’ my meds before I started the program and now, I’m undetectable… So it’s good.” (Patient)</a:t>
            </a:r>
            <a:endParaRPr lang="en-CA" sz="2400"/>
          </a:p>
        </p:txBody>
      </p:sp>
      <p:sp>
        <p:nvSpPr>
          <p:cNvPr id="6" name="Title 1">
            <a:extLst>
              <a:ext uri="{FF2B5EF4-FFF2-40B4-BE49-F238E27FC236}">
                <a16:creationId xmlns:a16="http://schemas.microsoft.com/office/drawing/2014/main" id="{78DBCE87-A3F5-2B19-6DE1-73DF3CC26C97}"/>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Aligning HIV Care with Patient Realities</a:t>
            </a:r>
          </a:p>
        </p:txBody>
      </p:sp>
      <p:sp>
        <p:nvSpPr>
          <p:cNvPr id="9" name="Rectangle 8">
            <a:extLst>
              <a:ext uri="{FF2B5EF4-FFF2-40B4-BE49-F238E27FC236}">
                <a16:creationId xmlns:a16="http://schemas.microsoft.com/office/drawing/2014/main" id="{ADC4DDF5-F0CF-11C7-F11C-6F0F50A755C9}"/>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1205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59263F-2D39-A767-8699-05904DD0C32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DB56C8E8-D2BF-7D79-988D-C36733AD23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09353B9-8DC1-6B02-229E-46EC6A42A1FD}"/>
              </a:ext>
            </a:extLst>
          </p:cNvPr>
          <p:cNvSpPr>
            <a:spLocks noGrp="1"/>
          </p:cNvSpPr>
          <p:nvPr>
            <p:ph idx="1"/>
          </p:nvPr>
        </p:nvSpPr>
        <p:spPr/>
        <p:txBody>
          <a:bodyPr>
            <a:noAutofit/>
          </a:bodyPr>
          <a:lstStyle/>
          <a:p>
            <a:pPr marL="0" indent="0">
              <a:spcAft>
                <a:spcPts val="1200"/>
              </a:spcAft>
              <a:buNone/>
            </a:pPr>
            <a:r>
              <a:rPr lang="en-US" b="1"/>
              <a:t>Person-</a:t>
            </a:r>
            <a:r>
              <a:rPr lang="en-US" b="1" err="1"/>
              <a:t>centred</a:t>
            </a:r>
            <a:r>
              <a:rPr lang="en-US" b="1"/>
              <a:t> design translated into both patient experience and cascade gains (viral suppression, HCV treatment uptake).</a:t>
            </a:r>
          </a:p>
          <a:p>
            <a:pPr marL="139700" indent="-127000">
              <a:lnSpc>
                <a:spcPts val="2700"/>
              </a:lnSpc>
              <a:spcAft>
                <a:spcPts val="1200"/>
              </a:spcAft>
              <a:buNone/>
            </a:pPr>
            <a:r>
              <a:rPr lang="en-US" sz="2400"/>
              <a:t>“It’s way more humane… it’s judgment-free, you lay all your problems on </a:t>
            </a:r>
            <a:br>
              <a:rPr lang="en-US" sz="2400"/>
            </a:br>
            <a:r>
              <a:rPr lang="en-US" sz="2400"/>
              <a:t>the table.” </a:t>
            </a:r>
            <a:r>
              <a:rPr lang="en-US" sz="1800"/>
              <a:t>(PATIENT)</a:t>
            </a:r>
          </a:p>
          <a:p>
            <a:pPr marL="139700" indent="-127000">
              <a:lnSpc>
                <a:spcPts val="2700"/>
              </a:lnSpc>
              <a:spcAft>
                <a:spcPts val="1200"/>
              </a:spcAft>
              <a:buNone/>
            </a:pPr>
            <a:r>
              <a:rPr lang="en-US" sz="2400"/>
              <a:t>“Out of all patients who came to safer supply with a palliative designation, a hundred per cent of them are still alive and no longer palliative. The patients who came to us with untreated HIV, that had actually progressed to AIDS, ninety-six per cent were virally suppressed, and on continuous HIV treatment. Out of all patients who came to us with Hepatitis C diagnoses, 92%… had either received Hepatitis C treatment or were in the process of receiving Hepatitis C treatment.” </a:t>
            </a:r>
            <a:r>
              <a:rPr lang="en-US" sz="1800"/>
              <a:t>(NURSE PRACTITIONER)</a:t>
            </a:r>
            <a:endParaRPr lang="en-CA" sz="1800"/>
          </a:p>
        </p:txBody>
      </p:sp>
      <p:sp>
        <p:nvSpPr>
          <p:cNvPr id="6" name="Title 1">
            <a:extLst>
              <a:ext uri="{FF2B5EF4-FFF2-40B4-BE49-F238E27FC236}">
                <a16:creationId xmlns:a16="http://schemas.microsoft.com/office/drawing/2014/main" id="{BC3E4A5E-4EA4-E205-13CA-A0ADA22C55E3}"/>
              </a:ext>
            </a:extLst>
          </p:cNvPr>
          <p:cNvSpPr txBox="1">
            <a:spLocks/>
          </p:cNvSpPr>
          <p:nvPr/>
        </p:nvSpPr>
        <p:spPr>
          <a:xfrm>
            <a:off x="-1" y="45878"/>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3800" b="1" i="0" u="none" strike="noStrike" kern="1200" cap="none" spc="0" normalizeH="0" baseline="0" noProof="0">
                <a:ln>
                  <a:noFill/>
                </a:ln>
                <a:solidFill>
                  <a:prstClr val="white"/>
                </a:solidFill>
                <a:effectLst/>
                <a:uLnTx/>
                <a:uFillTx/>
                <a:latin typeface="Aptos Display" panose="02110004020202020204"/>
                <a:ea typeface="+mj-ea"/>
                <a:cs typeface="+mj-cs"/>
              </a:rPr>
              <a:t>Cascade Stabilization in Medically Complex Patients</a:t>
            </a:r>
          </a:p>
        </p:txBody>
      </p:sp>
      <p:sp>
        <p:nvSpPr>
          <p:cNvPr id="9" name="Rectangle 8">
            <a:extLst>
              <a:ext uri="{FF2B5EF4-FFF2-40B4-BE49-F238E27FC236}">
                <a16:creationId xmlns:a16="http://schemas.microsoft.com/office/drawing/2014/main" id="{628AB878-D65D-464D-0532-D70A454BC7B7}"/>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240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78A5A8-9D88-BD09-F616-EC7F3F88C83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00C1588F-9669-D2A8-1091-878D314A201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75DB925E-0819-A717-2145-D688C0736B0E}"/>
              </a:ext>
            </a:extLst>
          </p:cNvPr>
          <p:cNvSpPr>
            <a:spLocks noGrp="1"/>
          </p:cNvSpPr>
          <p:nvPr>
            <p:ph idx="1"/>
          </p:nvPr>
        </p:nvSpPr>
        <p:spPr/>
        <p:txBody>
          <a:bodyPr>
            <a:noAutofit/>
          </a:bodyPr>
          <a:lstStyle/>
          <a:p>
            <a:pPr marL="0" indent="0">
              <a:spcAft>
                <a:spcPts val="1200"/>
              </a:spcAft>
              <a:buNone/>
            </a:pPr>
            <a:r>
              <a:rPr lang="en-US" sz="2700" b="1"/>
              <a:t>In a population characterized by high medical and social complexity, the convergence of strong engagement and </a:t>
            </a:r>
            <a:r>
              <a:rPr lang="en-US" sz="2700" b="1" err="1"/>
              <a:t>favourable</a:t>
            </a:r>
            <a:r>
              <a:rPr lang="en-US" sz="2700" b="1"/>
              <a:t> cascade indicators suggests a promising pathway for </a:t>
            </a:r>
            <a:r>
              <a:rPr lang="en-US" sz="2700" b="1" err="1"/>
              <a:t>person-centred</a:t>
            </a:r>
            <a:r>
              <a:rPr lang="en-US" sz="2700" b="1"/>
              <a:t> HIV/HCV care delivery within diverse drug policy contexts.</a:t>
            </a:r>
          </a:p>
          <a:p>
            <a:pPr marL="266700" lvl="1" indent="-254000">
              <a:lnSpc>
                <a:spcPts val="2100"/>
              </a:lnSpc>
              <a:spcBef>
                <a:spcPts val="1100"/>
              </a:spcBef>
              <a:spcAft>
                <a:spcPts val="1200"/>
              </a:spcAft>
            </a:pPr>
            <a:r>
              <a:rPr lang="en-CA" sz="1800"/>
              <a:t>The field currently relies on qualitative findings and some population-level administrative data. Next steps include cascade-aligned intervention studies examining comparative effectiveness across safer supply modalities (e.g., oral vs. smokable opioids; opioid vs. stimulant models) and their differential impact on HIV/HCV outcomes</a:t>
            </a:r>
            <a:endParaRPr lang="en-CA" sz="1800" i="1"/>
          </a:p>
          <a:p>
            <a:pPr marL="266700" lvl="1" indent="-254000">
              <a:lnSpc>
                <a:spcPts val="2100"/>
              </a:lnSpc>
              <a:spcBef>
                <a:spcPts val="1100"/>
              </a:spcBef>
              <a:spcAft>
                <a:spcPts val="1200"/>
              </a:spcAft>
            </a:pPr>
            <a:r>
              <a:rPr lang="en-US" sz="1800"/>
              <a:t>In the context of program defunding and harm reduction scale-back, next steps include assessing cascade disruption: treatment interruption, loss of viral suppression, reduced testing uptake, and increased transmission risk. Parallel epidemiologic analyses are needed to evaluate changes in HIV/HCV incidence associated with diminished access to safer supply and needle–syringe exchange.</a:t>
            </a:r>
            <a:endParaRPr lang="en-CA" sz="1800" i="1"/>
          </a:p>
        </p:txBody>
      </p:sp>
      <p:sp>
        <p:nvSpPr>
          <p:cNvPr id="6" name="Title 1">
            <a:extLst>
              <a:ext uri="{FF2B5EF4-FFF2-40B4-BE49-F238E27FC236}">
                <a16:creationId xmlns:a16="http://schemas.microsoft.com/office/drawing/2014/main" id="{0FC397AD-6C31-61C3-6A3D-D98FE4CE311D}"/>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Conclusion &amp; Future Directions</a:t>
            </a:r>
          </a:p>
        </p:txBody>
      </p:sp>
      <p:sp>
        <p:nvSpPr>
          <p:cNvPr id="9" name="Rectangle 8">
            <a:extLst>
              <a:ext uri="{FF2B5EF4-FFF2-40B4-BE49-F238E27FC236}">
                <a16:creationId xmlns:a16="http://schemas.microsoft.com/office/drawing/2014/main" id="{5682A0E5-F386-3E6A-39BC-CDDB0D565B0C}"/>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7992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EDA845-5A6A-46AC-1FB8-58C90686883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C71B3B06-7FAD-DA7B-587D-56533B11ED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B0091B1-EAB2-A6D2-BABB-73FE6031C6AB}"/>
              </a:ext>
            </a:extLst>
          </p:cNvPr>
          <p:cNvSpPr>
            <a:spLocks noGrp="1"/>
          </p:cNvSpPr>
          <p:nvPr>
            <p:ph idx="1"/>
          </p:nvPr>
        </p:nvSpPr>
        <p:spPr>
          <a:xfrm>
            <a:off x="838199" y="1961991"/>
            <a:ext cx="10863263" cy="4351338"/>
          </a:xfrm>
        </p:spPr>
        <p:txBody>
          <a:bodyPr>
            <a:noAutofit/>
          </a:bodyPr>
          <a:lstStyle/>
          <a:p>
            <a:pPr>
              <a:lnSpc>
                <a:spcPts val="2400"/>
              </a:lnSpc>
              <a:spcAft>
                <a:spcPts val="600"/>
              </a:spcAft>
            </a:pPr>
            <a:r>
              <a:rPr lang="en-US" sz="2100"/>
              <a:t>Public Health Agency of Canada. (2024). </a:t>
            </a:r>
            <a:r>
              <a:rPr lang="en-US" sz="2100" i="1"/>
              <a:t>Canada’s progress towards ending the HIV epidemic, 2022</a:t>
            </a:r>
            <a:r>
              <a:rPr lang="en-US" sz="2100"/>
              <a:t>. Government of Canada. </a:t>
            </a:r>
            <a:r>
              <a:rPr lang="en-US" sz="2100">
                <a:hlinkClick r:id="rId2"/>
              </a:rPr>
              <a:t>https://www.canada.ca/en/public-health/services/publications/diseases-conditions/canada-progress-towards-ending-hiv-epidemic.html</a:t>
            </a:r>
            <a:endParaRPr lang="en-US" sz="2100"/>
          </a:p>
          <a:p>
            <a:pPr>
              <a:lnSpc>
                <a:spcPts val="2400"/>
              </a:lnSpc>
              <a:spcAft>
                <a:spcPts val="600"/>
              </a:spcAft>
            </a:pPr>
            <a:r>
              <a:rPr lang="en-US" sz="2100"/>
              <a:t>Public Health Agency of Canada. (2025). </a:t>
            </a:r>
            <a:r>
              <a:rPr lang="en-US" sz="2100" i="1"/>
              <a:t>HIV in Canada: Surveillance report to December 31, 2023</a:t>
            </a:r>
            <a:r>
              <a:rPr lang="en-US" sz="2100"/>
              <a:t>. Government of Canada. </a:t>
            </a:r>
            <a:r>
              <a:rPr lang="en-US" sz="2100">
                <a:hlinkClick r:id="rId3"/>
              </a:rPr>
              <a:t>https://www.canada.ca/en/public-health/services/publications/diseases-conditions/hiv-canada-surveillance-report-december-31-2023.html</a:t>
            </a:r>
            <a:endParaRPr lang="en-US" sz="2100"/>
          </a:p>
          <a:p>
            <a:pPr>
              <a:lnSpc>
                <a:spcPts val="2400"/>
              </a:lnSpc>
              <a:spcAft>
                <a:spcPts val="600"/>
              </a:spcAft>
            </a:pPr>
            <a:r>
              <a:rPr lang="en-US" sz="2100"/>
              <a:t>Public Health Agency of Canada. (2025). </a:t>
            </a:r>
            <a:r>
              <a:rPr lang="en-US" sz="2100" i="1"/>
              <a:t>Opioid- and stimulant-related harms in Canada</a:t>
            </a:r>
            <a:r>
              <a:rPr lang="en-US" sz="2100"/>
              <a:t>. Government of Canada. </a:t>
            </a:r>
            <a:r>
              <a:rPr lang="en-US" sz="2100">
                <a:hlinkClick r:id="rId4"/>
              </a:rPr>
              <a:t>https://health-infobase.canada.ca/substance-related-harms/opioids-stimulants/</a:t>
            </a:r>
            <a:endParaRPr lang="en-US" sz="2100"/>
          </a:p>
        </p:txBody>
      </p:sp>
      <p:sp>
        <p:nvSpPr>
          <p:cNvPr id="6" name="Title 1">
            <a:extLst>
              <a:ext uri="{FF2B5EF4-FFF2-40B4-BE49-F238E27FC236}">
                <a16:creationId xmlns:a16="http://schemas.microsoft.com/office/drawing/2014/main" id="{F3CBE572-DE6F-C6C5-2099-5D7FC3D39589}"/>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References</a:t>
            </a:r>
          </a:p>
        </p:txBody>
      </p:sp>
      <p:sp>
        <p:nvSpPr>
          <p:cNvPr id="9" name="Rectangle 8">
            <a:extLst>
              <a:ext uri="{FF2B5EF4-FFF2-40B4-BE49-F238E27FC236}">
                <a16:creationId xmlns:a16="http://schemas.microsoft.com/office/drawing/2014/main" id="{D4D9C6DE-0C98-02F5-6256-BA74C94E74E6}"/>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4601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D3B7C0-4076-FABA-F433-4E5D36999BE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D6DE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1B564BD-7E0D-4806-8A44-46A46C0DF14F}"/>
              </a:ext>
            </a:extLst>
          </p:cNvPr>
          <p:cNvSpPr>
            <a:spLocks noGrp="1"/>
          </p:cNvSpPr>
          <p:nvPr>
            <p:ph sz="half" idx="1"/>
          </p:nvPr>
        </p:nvSpPr>
        <p:spPr>
          <a:xfrm>
            <a:off x="838201" y="2595953"/>
            <a:ext cx="6156366" cy="2820827"/>
          </a:xfrm>
        </p:spPr>
        <p:txBody>
          <a:bodyPr numCol="2">
            <a:noAutofit/>
          </a:bodyPr>
          <a:lstStyle/>
          <a:p>
            <a:pPr marL="0" indent="0">
              <a:buNone/>
            </a:pPr>
            <a:r>
              <a:rPr lang="en-CA" sz="2100"/>
              <a:t>Adrian Guta</a:t>
            </a:r>
          </a:p>
          <a:p>
            <a:pPr marL="0" indent="0">
              <a:buNone/>
            </a:pPr>
            <a:r>
              <a:rPr lang="en-CA" sz="2100"/>
              <a:t>Ahmed Bayoumi </a:t>
            </a:r>
          </a:p>
          <a:p>
            <a:pPr marL="0" indent="0">
              <a:buNone/>
            </a:pPr>
            <a:r>
              <a:rPr lang="en-CA" sz="2100"/>
              <a:t>Anita Benoit</a:t>
            </a:r>
          </a:p>
          <a:p>
            <a:pPr marL="0" indent="0">
              <a:buNone/>
            </a:pPr>
            <a:r>
              <a:rPr lang="en-CA" sz="2100"/>
              <a:t>Carol Strike (NPI)</a:t>
            </a:r>
          </a:p>
          <a:p>
            <a:pPr marL="0" indent="0">
              <a:buNone/>
            </a:pPr>
            <a:r>
              <a:rPr lang="en-CA" sz="2100">
                <a:effectLst/>
                <a:ea typeface="Calibri" panose="020F0502020204030204" pitchFamily="34" charset="0"/>
                <a:cs typeface="Times New Roman" panose="02020603050405020304" pitchFamily="18" charset="0"/>
              </a:rPr>
              <a:t>Emmet O'Reilly</a:t>
            </a:r>
          </a:p>
          <a:p>
            <a:pPr marL="0" indent="0">
              <a:buNone/>
            </a:pPr>
            <a:r>
              <a:rPr lang="en-CA" sz="2100"/>
              <a:t>Gillian Kolla</a:t>
            </a:r>
          </a:p>
          <a:p>
            <a:pPr marL="0" indent="0">
              <a:buNone/>
            </a:pPr>
            <a:r>
              <a:rPr lang="en-CA" sz="2100">
                <a:effectLst/>
                <a:ea typeface="Calibri" panose="020F0502020204030204" pitchFamily="34" charset="0"/>
                <a:cs typeface="Times New Roman" panose="02020603050405020304" pitchFamily="18" charset="0"/>
              </a:rPr>
              <a:t>Jessica Hales</a:t>
            </a:r>
          </a:p>
          <a:p>
            <a:pPr marL="0" indent="0">
              <a:buNone/>
            </a:pPr>
            <a:endParaRPr lang="en-CA" sz="2100">
              <a:effectLst/>
              <a:ea typeface="Calibri" panose="020F0502020204030204" pitchFamily="34" charset="0"/>
              <a:cs typeface="Times New Roman" panose="02020603050405020304" pitchFamily="18" charset="0"/>
            </a:endParaRPr>
          </a:p>
          <a:p>
            <a:pPr marL="0" indent="0">
              <a:buNone/>
            </a:pPr>
            <a:r>
              <a:rPr lang="en-CA" sz="2100">
                <a:effectLst/>
                <a:ea typeface="Calibri" panose="020F0502020204030204" pitchFamily="34" charset="0"/>
                <a:cs typeface="Times New Roman" panose="02020603050405020304" pitchFamily="18" charset="0"/>
              </a:rPr>
              <a:t>Katherine Rudzinski</a:t>
            </a:r>
          </a:p>
          <a:p>
            <a:pPr marL="0" indent="0">
              <a:buNone/>
            </a:pPr>
            <a:r>
              <a:rPr lang="en-CA" sz="2100"/>
              <a:t>Kathleen Kenny</a:t>
            </a:r>
          </a:p>
          <a:p>
            <a:pPr marL="0" indent="0">
              <a:buNone/>
            </a:pPr>
            <a:r>
              <a:rPr lang="en-CA" sz="2100"/>
              <a:t>Laurel Challacombe </a:t>
            </a:r>
          </a:p>
          <a:p>
            <a:pPr marL="0" indent="0">
              <a:buNone/>
            </a:pPr>
            <a:r>
              <a:rPr lang="en-CA" sz="2100"/>
              <a:t>Malika Sharma</a:t>
            </a:r>
          </a:p>
          <a:p>
            <a:pPr marL="0" indent="0">
              <a:buNone/>
            </a:pPr>
            <a:r>
              <a:rPr lang="en-CA" sz="2100"/>
              <a:t>Marilou Gagnon</a:t>
            </a:r>
          </a:p>
          <a:p>
            <a:pPr marL="0" indent="0">
              <a:buNone/>
            </a:pPr>
            <a:r>
              <a:rPr lang="en-CA" sz="2100"/>
              <a:t>Nanky Rai</a:t>
            </a:r>
          </a:p>
          <a:p>
            <a:pPr marL="0" indent="0">
              <a:buNone/>
            </a:pPr>
            <a:endParaRPr lang="en-CA" sz="2100"/>
          </a:p>
        </p:txBody>
      </p:sp>
      <p:sp>
        <p:nvSpPr>
          <p:cNvPr id="7" name="Content Placeholder 2">
            <a:extLst>
              <a:ext uri="{FF2B5EF4-FFF2-40B4-BE49-F238E27FC236}">
                <a16:creationId xmlns:a16="http://schemas.microsoft.com/office/drawing/2014/main" id="{770AD672-6A23-7063-3B51-65E7111D12F4}"/>
              </a:ext>
            </a:extLst>
          </p:cNvPr>
          <p:cNvSpPr txBox="1">
            <a:spLocks/>
          </p:cNvSpPr>
          <p:nvPr/>
        </p:nvSpPr>
        <p:spPr>
          <a:xfrm>
            <a:off x="7377543" y="2595953"/>
            <a:ext cx="4351317" cy="172944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100" b="0" i="0" u="none" strike="noStrike" kern="1200" cap="none" spc="0" normalizeH="0" baseline="0" noProof="0">
                <a:ln>
                  <a:noFill/>
                </a:ln>
                <a:solidFill>
                  <a:prstClr val="black"/>
                </a:solidFill>
                <a:effectLst/>
                <a:uLnTx/>
                <a:uFillTx/>
                <a:latin typeface="Aptos" panose="02110004020202020204"/>
                <a:ea typeface="+mn-ea"/>
                <a:cs typeface="+mn-cs"/>
              </a:rPr>
              <a:t>David </a:t>
            </a:r>
            <a:r>
              <a:rPr kumimoji="0" lang="en-CA" sz="2100" b="0" i="0" u="none" strike="noStrike" kern="1200" cap="none" spc="0" normalizeH="0" baseline="0" noProof="0" err="1">
                <a:ln>
                  <a:noFill/>
                </a:ln>
                <a:solidFill>
                  <a:prstClr val="black"/>
                </a:solidFill>
                <a:effectLst/>
                <a:uLnTx/>
                <a:uFillTx/>
                <a:latin typeface="Aptos" panose="02110004020202020204"/>
                <a:ea typeface="+mn-ea"/>
                <a:cs typeface="+mn-cs"/>
              </a:rPr>
              <a:t>Kryszajtys</a:t>
            </a:r>
            <a:r>
              <a:rPr kumimoji="0" lang="en-CA" sz="21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100" b="0" i="0" u="none" strike="noStrike" kern="1200" cap="none" spc="0" normalizeH="0" baseline="0" noProof="0">
                <a:ln>
                  <a:noFill/>
                </a:ln>
                <a:solidFill>
                  <a:prstClr val="black"/>
                </a:solidFill>
                <a:effectLst/>
                <a:uLnTx/>
                <a:uFillTx/>
                <a:latin typeface="Aptos" panose="02110004020202020204"/>
                <a:ea typeface="+mn-ea"/>
                <a:cs typeface="+mn-cs"/>
              </a:rPr>
              <a:t>Melissa Perri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100" b="0" i="0" u="none" strike="noStrike" kern="1200" cap="none" spc="0" normalizeH="0" baseline="0" noProof="0">
                <a:ln>
                  <a:noFill/>
                </a:ln>
                <a:solidFill>
                  <a:prstClr val="black"/>
                </a:solidFill>
                <a:effectLst/>
                <a:uLnTx/>
                <a:uFillTx/>
                <a:latin typeface="Aptos" panose="02110004020202020204"/>
                <a:ea typeface="+mn-ea"/>
                <a:cs typeface="+mn-cs"/>
              </a:rPr>
              <a:t>Natalie Kaminski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100" b="0" i="0" u="none" strike="noStrike" kern="1200" cap="none" spc="0" normalizeH="0" baseline="0" noProof="0">
                <a:ln>
                  <a:noFill/>
                </a:ln>
                <a:solidFill>
                  <a:prstClr val="black"/>
                </a:solidFill>
                <a:effectLst/>
                <a:uLnTx/>
                <a:uFillTx/>
                <a:latin typeface="Aptos" panose="02110004020202020204"/>
                <a:ea typeface="+mn-ea"/>
                <a:cs typeface="+mn-cs"/>
              </a:rPr>
              <a:t>Rose Schmidt (Coordinator)</a:t>
            </a:r>
          </a:p>
        </p:txBody>
      </p:sp>
      <p:sp>
        <p:nvSpPr>
          <p:cNvPr id="8" name="Content Placeholder 2">
            <a:extLst>
              <a:ext uri="{FF2B5EF4-FFF2-40B4-BE49-F238E27FC236}">
                <a16:creationId xmlns:a16="http://schemas.microsoft.com/office/drawing/2014/main" id="{00FDAE48-1E06-1F6E-3911-B695C1697F32}"/>
              </a:ext>
            </a:extLst>
          </p:cNvPr>
          <p:cNvSpPr txBox="1">
            <a:spLocks/>
          </p:cNvSpPr>
          <p:nvPr/>
        </p:nvSpPr>
        <p:spPr>
          <a:xfrm>
            <a:off x="838200" y="2092840"/>
            <a:ext cx="5396345" cy="451262"/>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100" b="1" i="0" u="none" strike="noStrike" kern="1200" cap="none" spc="0" normalizeH="0" baseline="0" noProof="0">
                <a:ln>
                  <a:noFill/>
                </a:ln>
                <a:solidFill>
                  <a:prstClr val="black"/>
                </a:solidFill>
                <a:effectLst/>
                <a:uLnTx/>
                <a:uFillTx/>
                <a:latin typeface="Aptos" panose="02110004020202020204"/>
                <a:ea typeface="+mn-ea"/>
                <a:cs typeface="+mn-cs"/>
              </a:rPr>
              <a:t>Investigators</a:t>
            </a:r>
          </a:p>
        </p:txBody>
      </p:sp>
      <p:sp>
        <p:nvSpPr>
          <p:cNvPr id="9" name="Content Placeholder 2">
            <a:extLst>
              <a:ext uri="{FF2B5EF4-FFF2-40B4-BE49-F238E27FC236}">
                <a16:creationId xmlns:a16="http://schemas.microsoft.com/office/drawing/2014/main" id="{E0A354CE-68E3-1322-ADDF-93D03498EBEA}"/>
              </a:ext>
            </a:extLst>
          </p:cNvPr>
          <p:cNvSpPr txBox="1">
            <a:spLocks/>
          </p:cNvSpPr>
          <p:nvPr/>
        </p:nvSpPr>
        <p:spPr>
          <a:xfrm>
            <a:off x="7377543" y="2092840"/>
            <a:ext cx="3769428" cy="45126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100" b="1" i="0" u="none" strike="noStrike" kern="1200" cap="none" spc="0" normalizeH="0" baseline="0" noProof="0">
                <a:ln>
                  <a:noFill/>
                </a:ln>
                <a:solidFill>
                  <a:prstClr val="black"/>
                </a:solidFill>
                <a:effectLst/>
                <a:uLnTx/>
                <a:uFillTx/>
                <a:latin typeface="Aptos" panose="02110004020202020204"/>
                <a:ea typeface="+mn-ea"/>
                <a:cs typeface="+mn-cs"/>
              </a:rPr>
              <a:t>Research Assistants</a:t>
            </a:r>
          </a:p>
        </p:txBody>
      </p:sp>
      <p:cxnSp>
        <p:nvCxnSpPr>
          <p:cNvPr id="10" name="Straight Connector 9">
            <a:extLst>
              <a:ext uri="{FF2B5EF4-FFF2-40B4-BE49-F238E27FC236}">
                <a16:creationId xmlns:a16="http://schemas.microsoft.com/office/drawing/2014/main" id="{C9B4DAD7-D1C2-FE64-8D86-9A326528080B}"/>
              </a:ext>
            </a:extLst>
          </p:cNvPr>
          <p:cNvCxnSpPr>
            <a:cxnSpLocks/>
          </p:cNvCxnSpPr>
          <p:nvPr/>
        </p:nvCxnSpPr>
        <p:spPr>
          <a:xfrm>
            <a:off x="7014356" y="2176863"/>
            <a:ext cx="0" cy="386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B435AAE-C08B-9BE6-572E-0F48252A710C}"/>
              </a:ext>
              <a:ext uri="{C183D7F6-B498-43B3-948B-1728B52AA6E4}">
                <adec:decorative xmlns:adec="http://schemas.microsoft.com/office/drawing/2017/decorative" val="1"/>
              </a:ext>
            </a:extLst>
          </p:cNvPr>
          <p:cNvSpPr/>
          <p:nvPr/>
        </p:nvSpPr>
        <p:spPr>
          <a:xfrm>
            <a:off x="0" y="0"/>
            <a:ext cx="12192000" cy="1417320"/>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itle 1">
            <a:extLst>
              <a:ext uri="{FF2B5EF4-FFF2-40B4-BE49-F238E27FC236}">
                <a16:creationId xmlns:a16="http://schemas.microsoft.com/office/drawing/2014/main" id="{F7865E31-D7E2-9ADA-4620-EEF405C90ADD}"/>
              </a:ext>
            </a:extLst>
          </p:cNvPr>
          <p:cNvSpPr txBox="1">
            <a:spLocks/>
          </p:cNvSpPr>
          <p:nvPr/>
        </p:nvSpPr>
        <p:spPr>
          <a:xfrm>
            <a:off x="838200" y="458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400" b="1" i="0" u="none" strike="noStrike" kern="1200" cap="none" spc="0" normalizeH="0" baseline="0" noProof="0">
                <a:ln>
                  <a:noFill/>
                </a:ln>
                <a:solidFill>
                  <a:prstClr val="white"/>
                </a:solidFill>
                <a:effectLst/>
                <a:uLnTx/>
                <a:uFillTx/>
                <a:latin typeface="Aptos Display" panose="02110004020202020204"/>
                <a:ea typeface="+mj-ea"/>
                <a:cs typeface="+mj-cs"/>
              </a:rPr>
              <a:t>Study Team</a:t>
            </a:r>
          </a:p>
        </p:txBody>
      </p:sp>
      <p:pic>
        <p:nvPicPr>
          <p:cNvPr id="15" name="Picture 14" descr="A black background with white text&#10;&#10;AI-generated content may be incorrect.">
            <a:extLst>
              <a:ext uri="{FF2B5EF4-FFF2-40B4-BE49-F238E27FC236}">
                <a16:creationId xmlns:a16="http://schemas.microsoft.com/office/drawing/2014/main" id="{54997A6C-913C-E057-E639-6A368978F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831" y="4643438"/>
            <a:ext cx="3270928" cy="817732"/>
          </a:xfrm>
          <a:prstGeom prst="rect">
            <a:avLst/>
          </a:prstGeom>
        </p:spPr>
      </p:pic>
      <p:sp>
        <p:nvSpPr>
          <p:cNvPr id="17" name="Rectangle 16">
            <a:extLst>
              <a:ext uri="{FF2B5EF4-FFF2-40B4-BE49-F238E27FC236}">
                <a16:creationId xmlns:a16="http://schemas.microsoft.com/office/drawing/2014/main" id="{4E34713A-8AC5-FB69-FF99-A13F9513912D}"/>
              </a:ext>
            </a:extLst>
          </p:cNvPr>
          <p:cNvSpPr/>
          <p:nvPr/>
        </p:nvSpPr>
        <p:spPr>
          <a:xfrm rot="18900000">
            <a:off x="5874542" y="1078545"/>
            <a:ext cx="442912" cy="442912"/>
          </a:xfrm>
          <a:prstGeom prst="rect">
            <a:avLst/>
          </a:prstGeom>
          <a:solidFill>
            <a:srgbClr val="008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5074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007856-8320-9D96-E323-17BE89C12560}"/>
              </a:ext>
            </a:extLst>
          </p:cNvPr>
          <p:cNvSpPr>
            <a:spLocks/>
          </p:cNvSpPr>
          <p:nvPr/>
        </p:nvSpPr>
        <p:spPr>
          <a:xfrm>
            <a:off x="0" y="0"/>
            <a:ext cx="12192000" cy="4986338"/>
          </a:xfrm>
          <a:prstGeom prst="rect">
            <a:avLst/>
          </a:prstGeom>
          <a:solidFill>
            <a:srgbClr val="008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7C2"/>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4FCD1EF8-D0DC-8BBE-31F1-172C6D4C6DC5}"/>
              </a:ext>
            </a:extLst>
          </p:cNvPr>
          <p:cNvSpPr txBox="1">
            <a:spLocks/>
          </p:cNvSpPr>
          <p:nvPr/>
        </p:nvSpPr>
        <p:spPr>
          <a:xfrm>
            <a:off x="838200" y="52774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rgbClr val="A3348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6000" b="1" i="0" u="none" strike="noStrike" kern="1200" cap="none" spc="0" normalizeH="0" baseline="0" noProof="0">
                <a:ln>
                  <a:noFill/>
                </a:ln>
                <a:solidFill>
                  <a:srgbClr val="D6DE45"/>
                </a:solidFill>
                <a:effectLst/>
                <a:uLnTx/>
                <a:uFillTx/>
                <a:latin typeface="Aptos Display" panose="020B0004020202020204" pitchFamily="34" charset="0"/>
                <a:ea typeface="+mj-ea"/>
                <a:cs typeface="Calibri" panose="020F0502020204030204" pitchFamily="34" charset="0"/>
              </a:rPr>
              <a:t>Acknowledgements</a:t>
            </a:r>
          </a:p>
        </p:txBody>
      </p:sp>
      <p:sp>
        <p:nvSpPr>
          <p:cNvPr id="5" name="Content Placeholder 2">
            <a:extLst>
              <a:ext uri="{FF2B5EF4-FFF2-40B4-BE49-F238E27FC236}">
                <a16:creationId xmlns:a16="http://schemas.microsoft.com/office/drawing/2014/main" id="{69FA905B-0AFE-81D6-3529-C2FE5CD007F1}"/>
              </a:ext>
            </a:extLst>
          </p:cNvPr>
          <p:cNvSpPr txBox="1">
            <a:spLocks/>
          </p:cNvSpPr>
          <p:nvPr/>
        </p:nvSpPr>
        <p:spPr>
          <a:xfrm>
            <a:off x="1195387" y="2065216"/>
            <a:ext cx="9801225" cy="16182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0"/>
              </a:spcBef>
              <a:spcAft>
                <a:spcPts val="180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Participants</a:t>
            </a: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 for sharing their stories, personal hopes </a:t>
            </a:r>
            <a:b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and challenges and candor.</a:t>
            </a:r>
          </a:p>
          <a:p>
            <a:pPr marL="0" marR="0" lvl="0" indent="0" algn="ctr" defTabSz="914400" rtl="0" eaLnBrk="1" fontAlgn="auto" latinLnBrk="0" hangingPunct="1">
              <a:lnSpc>
                <a:spcPts val="3000"/>
              </a:lnSpc>
              <a:spcBef>
                <a:spcPts val="0"/>
              </a:spcBef>
              <a:spcAft>
                <a:spcPts val="180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Sites</a:t>
            </a:r>
            <a:r>
              <a:rPr kumimoji="0" lang="en-US" sz="2800" b="0" i="0" u="none" strike="noStrike" kern="1200" cap="none" spc="0" normalizeH="0" baseline="0" noProof="0">
                <a:ln>
                  <a:noFill/>
                </a:ln>
                <a:solidFill>
                  <a:prstClr val="white"/>
                </a:solidFill>
                <a:effectLst/>
                <a:uLnTx/>
                <a:uFillTx/>
                <a:latin typeface="Aptos" panose="02110004020202020204"/>
                <a:ea typeface="+mn-ea"/>
                <a:cs typeface="+mn-cs"/>
              </a:rPr>
              <a:t> for their help and patience with the study.</a:t>
            </a:r>
          </a:p>
        </p:txBody>
      </p:sp>
      <p:sp>
        <p:nvSpPr>
          <p:cNvPr id="3" name="Content Placeholder 2">
            <a:extLst>
              <a:ext uri="{FF2B5EF4-FFF2-40B4-BE49-F238E27FC236}">
                <a16:creationId xmlns:a16="http://schemas.microsoft.com/office/drawing/2014/main" id="{CFBF9536-7FF0-E136-829C-5706DB780DA3}"/>
              </a:ext>
            </a:extLst>
          </p:cNvPr>
          <p:cNvSpPr txBox="1">
            <a:spLocks/>
          </p:cNvSpPr>
          <p:nvPr/>
        </p:nvSpPr>
        <p:spPr>
          <a:xfrm>
            <a:off x="5881685" y="5617473"/>
            <a:ext cx="6034089" cy="6413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87C2"/>
                </a:solidFill>
                <a:effectLst/>
                <a:uLnTx/>
                <a:uFillTx/>
                <a:latin typeface="Aptos" panose="02110004020202020204"/>
                <a:ea typeface="+mn-ea"/>
                <a:cs typeface="+mn-cs"/>
              </a:rPr>
              <a:t>FUNDER:</a:t>
            </a:r>
          </a:p>
          <a:p>
            <a:pPr marL="0" marR="0" lvl="0" indent="0" algn="l" defTabSz="914400" rtl="0" eaLnBrk="1" fontAlgn="auto" latinLnBrk="0" hangingPunct="1">
              <a:lnSpc>
                <a:spcPts val="19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Aptos" panose="02110004020202020204"/>
                <a:ea typeface="+mn-ea"/>
                <a:cs typeface="+mn-cs"/>
              </a:rPr>
              <a:t>Breaking New Ground Grant, Ontario HIV Treatment Network.</a:t>
            </a:r>
          </a:p>
        </p:txBody>
      </p:sp>
      <p:pic>
        <p:nvPicPr>
          <p:cNvPr id="12" name="Picture 11" descr="A black background with white text&#10;&#10;AI-generated content may be incorrect.">
            <a:extLst>
              <a:ext uri="{FF2B5EF4-FFF2-40B4-BE49-F238E27FC236}">
                <a16:creationId xmlns:a16="http://schemas.microsoft.com/office/drawing/2014/main" id="{38164185-AF3B-C68A-801F-6CDBD42E0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557" y="5376581"/>
            <a:ext cx="4041368" cy="1010342"/>
          </a:xfrm>
          <a:prstGeom prst="rect">
            <a:avLst/>
          </a:prstGeom>
        </p:spPr>
      </p:pic>
      <p:sp>
        <p:nvSpPr>
          <p:cNvPr id="13" name="Content Placeholder 2">
            <a:extLst>
              <a:ext uri="{FF2B5EF4-FFF2-40B4-BE49-F238E27FC236}">
                <a16:creationId xmlns:a16="http://schemas.microsoft.com/office/drawing/2014/main" id="{FE6EA3BC-3B0D-0984-FD7D-4117F97BACD3}"/>
              </a:ext>
            </a:extLst>
          </p:cNvPr>
          <p:cNvSpPr txBox="1">
            <a:spLocks/>
          </p:cNvSpPr>
          <p:nvPr/>
        </p:nvSpPr>
        <p:spPr>
          <a:xfrm>
            <a:off x="1195387" y="4298745"/>
            <a:ext cx="9801225" cy="68759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0"/>
              </a:spcBef>
              <a:spcAft>
                <a:spcPts val="180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87C2"/>
                </a:solidFill>
                <a:effectLst/>
                <a:uLnTx/>
                <a:uFillTx/>
                <a:latin typeface="Aptos" panose="02110004020202020204"/>
                <a:ea typeface="+mn-ea"/>
                <a:cs typeface="+mn-cs"/>
              </a:rPr>
              <a:t>FUNDER:</a:t>
            </a:r>
          </a:p>
        </p:txBody>
      </p:sp>
    </p:spTree>
    <p:extLst>
      <p:ext uri="{BB962C8B-B14F-4D97-AF65-F5344CB8AC3E}">
        <p14:creationId xmlns:p14="http://schemas.microsoft.com/office/powerpoint/2010/main" val="3551187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2B86-029B-AD02-D425-D86C7D84AC42}"/>
              </a:ext>
            </a:extLst>
          </p:cNvPr>
          <p:cNvSpPr>
            <a:spLocks noGrp="1"/>
          </p:cNvSpPr>
          <p:nvPr>
            <p:ph type="title"/>
          </p:nvPr>
        </p:nvSpPr>
        <p:spPr>
          <a:xfrm>
            <a:off x="1618570" y="337582"/>
            <a:ext cx="9932728" cy="1260000"/>
          </a:xfrm>
        </p:spPr>
        <p:txBody>
          <a:bodyPr/>
          <a:lstStyle/>
          <a:p>
            <a:r>
              <a:rPr lang="en-US"/>
              <a:t>Programme (part 2) – 5 March</a:t>
            </a:r>
            <a:endParaRPr lang="en-CH"/>
          </a:p>
        </p:txBody>
      </p:sp>
      <p:graphicFrame>
        <p:nvGraphicFramePr>
          <p:cNvPr id="5" name="Table 4">
            <a:extLst>
              <a:ext uri="{FF2B5EF4-FFF2-40B4-BE49-F238E27FC236}">
                <a16:creationId xmlns:a16="http://schemas.microsoft.com/office/drawing/2014/main" id="{2FF8F6B0-A859-F3BC-33B2-DFF6EA68837D}"/>
              </a:ext>
            </a:extLst>
          </p:cNvPr>
          <p:cNvGraphicFramePr>
            <a:graphicFrameLocks noGrp="1"/>
          </p:cNvGraphicFramePr>
          <p:nvPr>
            <p:extLst>
              <p:ext uri="{D42A27DB-BD31-4B8C-83A1-F6EECF244321}">
                <p14:modId xmlns:p14="http://schemas.microsoft.com/office/powerpoint/2010/main" val="1655308885"/>
              </p:ext>
            </p:extLst>
          </p:nvPr>
        </p:nvGraphicFramePr>
        <p:xfrm>
          <a:off x="1140021" y="1510615"/>
          <a:ext cx="9823448" cy="4927764"/>
        </p:xfrm>
        <a:graphic>
          <a:graphicData uri="http://schemas.openxmlformats.org/drawingml/2006/table">
            <a:tbl>
              <a:tblPr firstRow="1" bandRow="1">
                <a:tableStyleId>{5C22544A-7EE6-4342-B048-85BDC9FD1C3A}</a:tableStyleId>
              </a:tblPr>
              <a:tblGrid>
                <a:gridCol w="6156518">
                  <a:extLst>
                    <a:ext uri="{9D8B030D-6E8A-4147-A177-3AD203B41FA5}">
                      <a16:colId xmlns:a16="http://schemas.microsoft.com/office/drawing/2014/main" val="427204099"/>
                    </a:ext>
                  </a:extLst>
                </a:gridCol>
                <a:gridCol w="3666930">
                  <a:extLst>
                    <a:ext uri="{9D8B030D-6E8A-4147-A177-3AD203B41FA5}">
                      <a16:colId xmlns:a16="http://schemas.microsoft.com/office/drawing/2014/main" val="1740516346"/>
                    </a:ext>
                  </a:extLst>
                </a:gridCol>
              </a:tblGrid>
              <a:tr h="233915">
                <a:tc>
                  <a:txBody>
                    <a:bodyPr/>
                    <a:lstStyle/>
                    <a:p>
                      <a:pPr>
                        <a:lnSpc>
                          <a:spcPts val="1400"/>
                        </a:lnSpc>
                        <a:buNone/>
                      </a:pPr>
                      <a:r>
                        <a:rPr lang="en-US" sz="1200" spc="10">
                          <a:effectLst/>
                        </a:rPr>
                        <a:t>Topic</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spc="10">
                          <a:effectLst/>
                        </a:rPr>
                        <a:t>Speaker</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2866694722"/>
                  </a:ext>
                </a:extLst>
              </a:tr>
              <a:tr h="467831">
                <a:tc>
                  <a:txBody>
                    <a:bodyPr/>
                    <a:lstStyle/>
                    <a:p>
                      <a:pPr marL="19685">
                        <a:lnSpc>
                          <a:spcPts val="1400"/>
                        </a:lnSpc>
                        <a:buNone/>
                      </a:pPr>
                      <a:r>
                        <a:rPr lang="en-GB" sz="1200">
                          <a:effectLst/>
                        </a:rPr>
                        <a:t>Opening remarks, objectives of session and overview of supplement and editorial themes</a:t>
                      </a:r>
                      <a:endParaRPr lang="en-CH" sz="1200">
                        <a:effectLst/>
                        <a:latin typeface="Times New Roman" panose="02020603050405020304" pitchFamily="18" charset="0"/>
                        <a:ea typeface="Times New Roman" panose="02020603050405020304" pitchFamily="18" charset="0"/>
                      </a:endParaRPr>
                    </a:p>
                  </a:txBody>
                  <a:tcPr marL="27646" marR="27646" marT="0" marB="0"/>
                </a:tc>
                <a:tc>
                  <a:txBody>
                    <a:bodyPr/>
                    <a:lstStyle/>
                    <a:p>
                      <a:pPr>
                        <a:lnSpc>
                          <a:spcPts val="1400"/>
                        </a:lnSpc>
                        <a:buNone/>
                      </a:pPr>
                      <a:r>
                        <a:rPr lang="en-US" sz="1200" b="1" spc="10">
                          <a:effectLst/>
                        </a:rPr>
                        <a:t>Iskandar Azwa</a:t>
                      </a:r>
                      <a:r>
                        <a:rPr lang="en-US" sz="1200" spc="10">
                          <a:effectLst/>
                        </a:rPr>
                        <a:t>, University of Malaya, Malaysia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934239696"/>
                  </a:ext>
                </a:extLst>
              </a:tr>
              <a:tr h="467831">
                <a:tc>
                  <a:txBody>
                    <a:bodyPr/>
                    <a:lstStyle/>
                    <a:p>
                      <a:pPr marL="19685">
                        <a:lnSpc>
                          <a:spcPts val="1400"/>
                        </a:lnSpc>
                        <a:buNone/>
                      </a:pPr>
                      <a:r>
                        <a:rPr lang="en-US" sz="1200" spc="10">
                          <a:effectLst/>
                        </a:rPr>
                        <a:t>Sustaining HIV prevention success in Australia through person-centred approaches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Benjamin </a:t>
                      </a:r>
                      <a:r>
                        <a:rPr lang="en-US" sz="1200" b="1" spc="10" err="1">
                          <a:effectLst/>
                        </a:rPr>
                        <a:t>Bavinton</a:t>
                      </a:r>
                      <a:r>
                        <a:rPr lang="en-US" sz="1200" spc="10">
                          <a:effectLst/>
                        </a:rPr>
                        <a:t>, Kirby Institute, Australia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147538524"/>
                  </a:ext>
                </a:extLst>
              </a:tr>
              <a:tr h="701746">
                <a:tc>
                  <a:txBody>
                    <a:bodyPr/>
                    <a:lstStyle/>
                    <a:p>
                      <a:pPr marL="19685">
                        <a:lnSpc>
                          <a:spcPts val="1400"/>
                        </a:lnSpc>
                        <a:buNone/>
                      </a:pPr>
                      <a:r>
                        <a:rPr lang="en-GB" sz="1200" spc="10">
                          <a:effectLst/>
                        </a:rPr>
                        <a:t>Enhancing PrEP adherence through person-centred mobile app interventions: a real-world data and machine learning approach using UPrEPU among gay, bisexual and other men who have sex with men in Taiwan</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Carol Strong</a:t>
                      </a:r>
                      <a:r>
                        <a:rPr lang="en-US" sz="1200" spc="10">
                          <a:effectLst/>
                        </a:rPr>
                        <a:t>, National </a:t>
                      </a:r>
                      <a:r>
                        <a:rPr lang="en-US" sz="1200" spc="10" err="1">
                          <a:effectLst/>
                        </a:rPr>
                        <a:t>Chenk</a:t>
                      </a:r>
                      <a:r>
                        <a:rPr lang="en-US" sz="1200" spc="10">
                          <a:effectLst/>
                        </a:rPr>
                        <a:t> Kung University, Taiwan</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708163886"/>
                  </a:ext>
                </a:extLst>
              </a:tr>
              <a:tr h="701746">
                <a:tc>
                  <a:txBody>
                    <a:bodyPr/>
                    <a:lstStyle/>
                    <a:p>
                      <a:pPr marL="19685">
                        <a:lnSpc>
                          <a:spcPts val="1400"/>
                        </a:lnSpc>
                        <a:buNone/>
                      </a:pPr>
                      <a:r>
                        <a:rPr lang="en-GB" sz="1200" spc="0">
                          <a:effectLst/>
                        </a:rPr>
                        <a:t>Empowering at-risk Thai adolescents and young adults: an observational study of “Stand By You” – a person-centred online service model for HIV self-screening, text-based counselling and linkage to care</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err="1">
                          <a:effectLst/>
                        </a:rPr>
                        <a:t>Kantarida</a:t>
                      </a:r>
                      <a:r>
                        <a:rPr lang="en-US" sz="1200" b="1" spc="10">
                          <a:effectLst/>
                        </a:rPr>
                        <a:t> </a:t>
                      </a:r>
                      <a:r>
                        <a:rPr lang="en-US" sz="1200" b="1" spc="10" err="1">
                          <a:effectLst/>
                        </a:rPr>
                        <a:t>Sripanidkulchai</a:t>
                      </a:r>
                      <a:r>
                        <a:rPr lang="en-US" sz="1200" spc="10">
                          <a:effectLst/>
                        </a:rPr>
                        <a:t>, Mahidol University, Thailand</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618173040"/>
                  </a:ext>
                </a:extLst>
              </a:tr>
              <a:tr h="467831">
                <a:tc>
                  <a:txBody>
                    <a:bodyPr/>
                    <a:lstStyle/>
                    <a:p>
                      <a:pPr>
                        <a:lnSpc>
                          <a:spcPts val="1400"/>
                        </a:lnSpc>
                        <a:buNone/>
                      </a:pPr>
                      <a:r>
                        <a:rPr lang="en-GB" sz="1200" spc="0">
                          <a:effectLst/>
                        </a:rPr>
                        <a:t>Laser hair removal to antiretrovirals: findings from a person-centred care model for transgender people in India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Simran Shaikh</a:t>
                      </a:r>
                      <a:r>
                        <a:rPr lang="en-US" sz="1200" spc="10">
                          <a:effectLst/>
                        </a:rPr>
                        <a:t>, The Johns Hopkins University School of Medicine, New Delhi, India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730537153"/>
                  </a:ext>
                </a:extLst>
              </a:tr>
              <a:tr h="467831">
                <a:tc>
                  <a:txBody>
                    <a:bodyPr/>
                    <a:lstStyle/>
                    <a:p>
                      <a:pPr>
                        <a:lnSpc>
                          <a:spcPts val="1400"/>
                        </a:lnSpc>
                        <a:buNone/>
                      </a:pPr>
                      <a:r>
                        <a:rPr lang="en-GB" sz="1200" spc="10">
                          <a:effectLst/>
                        </a:rPr>
                        <a:t>Rapporteur report back from part 1 meeting focused on evidence from Africa and North America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Andrew Mujugira</a:t>
                      </a:r>
                      <a:r>
                        <a:rPr lang="en-US" sz="1200" spc="10">
                          <a:effectLst/>
                        </a:rPr>
                        <a:t>, The Infectious Diseases Institute Limited, Uganda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382407592"/>
                  </a:ext>
                </a:extLst>
              </a:tr>
              <a:tr h="417802">
                <a:tc>
                  <a:txBody>
                    <a:bodyPr/>
                    <a:lstStyle/>
                    <a:p>
                      <a:pPr>
                        <a:lnSpc>
                          <a:spcPts val="1400"/>
                        </a:lnSpc>
                        <a:buNone/>
                      </a:pPr>
                      <a:r>
                        <a:rPr lang="en-US" sz="1200" spc="10">
                          <a:effectLst/>
                        </a:rPr>
                        <a:t>Panel discussion to propose and prioritize research gaps on themes</a:t>
                      </a:r>
                      <a:endParaRPr lang="en-CH"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646" marR="27646" marT="0" marB="0"/>
                </a:tc>
                <a:tc>
                  <a:txBody>
                    <a:bodyPr/>
                    <a:lstStyle/>
                    <a:p>
                      <a:pPr>
                        <a:lnSpc>
                          <a:spcPts val="1400"/>
                        </a:lnSpc>
                        <a:buNone/>
                      </a:pPr>
                      <a:r>
                        <a:rPr lang="en-US" sz="1200" spc="10">
                          <a:effectLst/>
                        </a:rPr>
                        <a:t>Moderator + speakers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873603366"/>
                  </a:ext>
                </a:extLst>
              </a:tr>
              <a:tr h="467831">
                <a:tc>
                  <a:txBody>
                    <a:bodyPr/>
                    <a:lstStyle/>
                    <a:p>
                      <a:pPr>
                        <a:lnSpc>
                          <a:spcPts val="1400"/>
                        </a:lnSpc>
                        <a:buNone/>
                      </a:pPr>
                      <a:r>
                        <a:rPr lang="en-US" sz="1200" spc="10">
                          <a:effectLst/>
                        </a:rPr>
                        <a:t>Q&amp;A and open discussion with participants</a:t>
                      </a:r>
                      <a:endParaRPr lang="en-CH" sz="1200" spc="10">
                        <a:effectLst/>
                      </a:endParaRPr>
                    </a:p>
                    <a:p>
                      <a:pPr>
                        <a:lnSpc>
                          <a:spcPts val="1400"/>
                        </a:lnSpc>
                        <a:buNone/>
                      </a:pPr>
                      <a:r>
                        <a:rPr lang="en-US" sz="1200" spc="10">
                          <a:effectLst/>
                        </a:rPr>
                        <a:t> </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spc="10">
                          <a:effectLst/>
                        </a:rPr>
                        <a:t>All participants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2644190780"/>
                  </a:ext>
                </a:extLst>
              </a:tr>
              <a:tr h="467831">
                <a:tc>
                  <a:txBody>
                    <a:bodyPr/>
                    <a:lstStyle/>
                    <a:p>
                      <a:pPr>
                        <a:lnSpc>
                          <a:spcPts val="1400"/>
                        </a:lnSpc>
                        <a:buNone/>
                      </a:pPr>
                      <a:r>
                        <a:rPr lang="en-US" sz="1200" spc="10">
                          <a:effectLst/>
                        </a:rPr>
                        <a:t>Closing remarks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Iskandar Azwa</a:t>
                      </a:r>
                      <a:r>
                        <a:rPr lang="en-US" sz="1200" spc="10">
                          <a:effectLst/>
                        </a:rPr>
                        <a:t>, University of Malaya, Malaysia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405764538"/>
                  </a:ext>
                </a:extLst>
              </a:tr>
            </a:tbl>
          </a:graphicData>
        </a:graphic>
      </p:graphicFrame>
    </p:spTree>
    <p:extLst>
      <p:ext uri="{BB962C8B-B14F-4D97-AF65-F5344CB8AC3E}">
        <p14:creationId xmlns:p14="http://schemas.microsoft.com/office/powerpoint/2010/main" val="95202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p:txBody>
          <a:bodyPr/>
          <a:lstStyle/>
          <a:p>
            <a:r>
              <a:rPr lang="en-GB" noProof="0"/>
              <a:t>JIAS supplement Sep 2025</a:t>
            </a:r>
          </a:p>
        </p:txBody>
      </p:sp>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1"/>
          </p:nvPr>
        </p:nvSpPr>
        <p:spPr>
          <a:xfrm>
            <a:off x="442912" y="3200400"/>
            <a:ext cx="6192837" cy="2857500"/>
          </a:xfrm>
        </p:spPr>
        <p:txBody>
          <a:bodyPr>
            <a:normAutofit/>
          </a:bodyPr>
          <a:lstStyle/>
          <a:p>
            <a:pPr>
              <a:lnSpc>
                <a:spcPct val="100000"/>
              </a:lnSpc>
            </a:pPr>
            <a:r>
              <a:rPr lang="en-GB" sz="2400" noProof="0"/>
              <a:t>Guest editors:</a:t>
            </a:r>
          </a:p>
          <a:p>
            <a:pPr marL="342900" indent="-342900">
              <a:lnSpc>
                <a:spcPct val="100000"/>
              </a:lnSpc>
              <a:buFont typeface="Arial" panose="020B0604020202020204" pitchFamily="34" charset="0"/>
              <a:buChar char="•"/>
            </a:pPr>
            <a:r>
              <a:rPr lang="en-GB" sz="2400" b="1"/>
              <a:t>Andrew Mujugira</a:t>
            </a:r>
            <a:r>
              <a:rPr lang="en-US" sz="2400"/>
              <a:t>, Makerere University, Uganda</a:t>
            </a:r>
          </a:p>
          <a:p>
            <a:pPr marL="342900" indent="-342900">
              <a:lnSpc>
                <a:spcPct val="100000"/>
              </a:lnSpc>
              <a:buFont typeface="Arial" panose="020B0604020202020204" pitchFamily="34" charset="0"/>
              <a:buChar char="•"/>
            </a:pPr>
            <a:r>
              <a:rPr lang="en-GB" sz="2400" b="1" noProof="0"/>
              <a:t>Iskandar Azwa</a:t>
            </a:r>
            <a:r>
              <a:rPr lang="en-GB" sz="2400" noProof="0"/>
              <a:t>, University of Malaya, Malaysia</a:t>
            </a:r>
          </a:p>
          <a:p>
            <a:pPr marL="342900" indent="-342900">
              <a:lnSpc>
                <a:spcPct val="100000"/>
              </a:lnSpc>
              <a:buFont typeface="Arial" panose="020B0604020202020204" pitchFamily="34" charset="0"/>
              <a:buChar char="•"/>
            </a:pPr>
            <a:r>
              <a:rPr lang="en-GB" sz="2400" b="1"/>
              <a:t>Mare-Claude Lavoie</a:t>
            </a:r>
            <a:r>
              <a:rPr lang="en-GB" sz="2400"/>
              <a:t>, University of Maryland, United States</a:t>
            </a:r>
            <a:endParaRPr lang="en-GB" sz="2400" noProof="0"/>
          </a:p>
        </p:txBody>
      </p:sp>
      <p:pic>
        <p:nvPicPr>
          <p:cNvPr id="6" name="Picture Placeholder 5">
            <a:extLst>
              <a:ext uri="{FF2B5EF4-FFF2-40B4-BE49-F238E27FC236}">
                <a16:creationId xmlns:a16="http://schemas.microsoft.com/office/drawing/2014/main" id="{D16C7763-418D-7722-4F05-51F570B3BDF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4" r="204"/>
          <a:stretch>
            <a:fillRect/>
          </a:stretch>
        </p:blipFill>
        <p:spPr>
          <a:ln>
            <a:solidFill>
              <a:schemeClr val="tx1"/>
            </a:solidFill>
          </a:ln>
        </p:spPr>
      </p:pic>
    </p:spTree>
    <p:extLst>
      <p:ext uri="{BB962C8B-B14F-4D97-AF65-F5344CB8AC3E}">
        <p14:creationId xmlns:p14="http://schemas.microsoft.com/office/powerpoint/2010/main" val="2033570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5298C9-8E15-C5E0-6F94-D74C70DC31D0}"/>
              </a:ext>
            </a:extLst>
          </p:cNvPr>
          <p:cNvSpPr>
            <a:spLocks noGrp="1"/>
          </p:cNvSpPr>
          <p:nvPr>
            <p:ph type="title"/>
          </p:nvPr>
        </p:nvSpPr>
        <p:spPr>
          <a:xfrm>
            <a:off x="1949746" y="633923"/>
            <a:ext cx="6192838" cy="1260000"/>
          </a:xfrm>
        </p:spPr>
        <p:txBody>
          <a:bodyPr/>
          <a:lstStyle/>
          <a:p>
            <a:r>
              <a:rPr lang="en-US"/>
              <a:t>Acknowledgements</a:t>
            </a:r>
            <a:endParaRPr lang="en-CH"/>
          </a:p>
        </p:txBody>
      </p:sp>
      <p:sp>
        <p:nvSpPr>
          <p:cNvPr id="2" name="Content Placeholder 1">
            <a:extLst>
              <a:ext uri="{FF2B5EF4-FFF2-40B4-BE49-F238E27FC236}">
                <a16:creationId xmlns:a16="http://schemas.microsoft.com/office/drawing/2014/main" id="{D4D189A9-6F93-3C7B-942B-0B83A3820A39}"/>
              </a:ext>
            </a:extLst>
          </p:cNvPr>
          <p:cNvSpPr>
            <a:spLocks noGrp="1"/>
          </p:cNvSpPr>
          <p:nvPr>
            <p:ph idx="1"/>
          </p:nvPr>
        </p:nvSpPr>
        <p:spPr>
          <a:xfrm>
            <a:off x="442913" y="4273826"/>
            <a:ext cx="10847939" cy="2190594"/>
          </a:xfrm>
        </p:spPr>
        <p:txBody>
          <a:bodyPr>
            <a:normAutofit/>
          </a:bodyPr>
          <a:lstStyle/>
          <a:p>
            <a:r>
              <a:rPr lang="en-US" sz="1600"/>
              <a:t>The Person-Centred Care programme of IAS – the International AIDS Society – is implemented with financial support from, and in collaboration with, Gilead Sciences.</a:t>
            </a:r>
          </a:p>
          <a:p>
            <a:r>
              <a:rPr lang="en-US" sz="1600"/>
              <a:t>Gilead Sciences has nominated Megan Dunbar, Executive Director, Gilead Sciences to participate in the PCC research collaborative.</a:t>
            </a:r>
            <a:endParaRPr lang="en-CH" sz="1600"/>
          </a:p>
          <a:p>
            <a:r>
              <a:rPr lang="en-US" sz="1600"/>
              <a:t>The IAS has full control over all the activities and decisions relating to, and forming part of, the Person-Centred Care programme. </a:t>
            </a:r>
          </a:p>
        </p:txBody>
      </p:sp>
      <p:pic>
        <p:nvPicPr>
          <p:cNvPr id="8" name="Picture 7" descr="A black text with a red ribbon&#10;&#10;Description automatically generated">
            <a:extLst>
              <a:ext uri="{FF2B5EF4-FFF2-40B4-BE49-F238E27FC236}">
                <a16:creationId xmlns:a16="http://schemas.microsoft.com/office/drawing/2014/main" id="{74B27EA2-7232-FEED-7521-3D4B0EF51443}"/>
              </a:ext>
            </a:extLst>
          </p:cNvPr>
          <p:cNvPicPr>
            <a:picLocks noChangeAspect="1"/>
          </p:cNvPicPr>
          <p:nvPr/>
        </p:nvPicPr>
        <p:blipFill>
          <a:blip r:embed="rId2"/>
          <a:stretch>
            <a:fillRect/>
          </a:stretch>
        </p:blipFill>
        <p:spPr>
          <a:xfrm>
            <a:off x="1608918" y="1479526"/>
            <a:ext cx="2857143" cy="2533333"/>
          </a:xfrm>
          <a:prstGeom prst="rect">
            <a:avLst/>
          </a:prstGeom>
        </p:spPr>
      </p:pic>
      <p:pic>
        <p:nvPicPr>
          <p:cNvPr id="5" name="Picture 4" descr="A black and grey logo&#10;&#10;AI-generated content may be incorrect.">
            <a:extLst>
              <a:ext uri="{FF2B5EF4-FFF2-40B4-BE49-F238E27FC236}">
                <a16:creationId xmlns:a16="http://schemas.microsoft.com/office/drawing/2014/main" id="{4567F55C-7447-A4C9-DEF4-989427960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926" y="1738081"/>
            <a:ext cx="4066030" cy="1692186"/>
          </a:xfrm>
          <a:prstGeom prst="rect">
            <a:avLst/>
          </a:prstGeom>
        </p:spPr>
      </p:pic>
    </p:spTree>
    <p:extLst>
      <p:ext uri="{BB962C8B-B14F-4D97-AF65-F5344CB8AC3E}">
        <p14:creationId xmlns:p14="http://schemas.microsoft.com/office/powerpoint/2010/main" val="184419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42912" y="1401624"/>
            <a:ext cx="9587495" cy="1260000"/>
          </a:xfrm>
        </p:spPr>
        <p:txBody>
          <a:bodyPr>
            <a:normAutofit/>
          </a:bodyPr>
          <a:lstStyle/>
          <a:p>
            <a:r>
              <a:rPr lang="en-GB"/>
              <a:t>Supplement objectives</a:t>
            </a:r>
            <a:endParaRPr lang="en-GB" noProof="0"/>
          </a:p>
        </p:txBody>
      </p:sp>
      <p:sp>
        <p:nvSpPr>
          <p:cNvPr id="3" name="Content Placeholder 2">
            <a:extLst>
              <a:ext uri="{FF2B5EF4-FFF2-40B4-BE49-F238E27FC236}">
                <a16:creationId xmlns:a16="http://schemas.microsoft.com/office/drawing/2014/main" id="{EEBEBCFC-4907-6648-87B8-5CEE435505BA}"/>
              </a:ext>
            </a:extLst>
          </p:cNvPr>
          <p:cNvSpPr>
            <a:spLocks noGrp="1"/>
          </p:cNvSpPr>
          <p:nvPr>
            <p:ph idx="1"/>
          </p:nvPr>
        </p:nvSpPr>
        <p:spPr>
          <a:xfrm>
            <a:off x="442913" y="2766059"/>
            <a:ext cx="9440389" cy="3291841"/>
          </a:xfrm>
        </p:spPr>
        <p:txBody>
          <a:bodyPr>
            <a:normAutofit lnSpcReduction="10000"/>
          </a:bodyPr>
          <a:lstStyle/>
          <a:p>
            <a:pPr marL="457200" indent="-457200">
              <a:buFont typeface="+mj-lt"/>
              <a:buAutoNum type="arabicPeriod"/>
            </a:pPr>
            <a:r>
              <a:rPr lang="en-US"/>
              <a:t>Disseminate n</a:t>
            </a:r>
            <a:r>
              <a:rPr lang="en-US" noProof="0" err="1"/>
              <a:t>ew</a:t>
            </a:r>
            <a:r>
              <a:rPr lang="en-US" noProof="0"/>
              <a:t> evidence </a:t>
            </a:r>
            <a:r>
              <a:rPr lang="en-US"/>
              <a:t>to scale up </a:t>
            </a:r>
            <a:r>
              <a:rPr lang="en-US" noProof="0"/>
              <a:t>person-centred HIV prevention interventions, services and products.</a:t>
            </a:r>
          </a:p>
          <a:p>
            <a:pPr marL="457200" indent="-457200">
              <a:buFont typeface="+mj-lt"/>
              <a:buAutoNum type="arabicPeriod"/>
            </a:pPr>
            <a:endParaRPr lang="en-US" noProof="0"/>
          </a:p>
          <a:p>
            <a:pPr marL="457200" indent="-457200">
              <a:buFont typeface="+mj-lt"/>
              <a:buAutoNum type="arabicPeriod"/>
            </a:pPr>
            <a:r>
              <a:rPr lang="en-US"/>
              <a:t>Scope included the </a:t>
            </a:r>
            <a:r>
              <a:rPr lang="en-US" noProof="0"/>
              <a:t>integration of HIV prevention services with those for hepatitis and tuberculosis, as well as sexual and reproductive health.</a:t>
            </a:r>
          </a:p>
          <a:p>
            <a:pPr marL="457200" indent="-457200">
              <a:buFont typeface="+mj-lt"/>
              <a:buAutoNum type="arabicPeriod"/>
            </a:pPr>
            <a:endParaRPr lang="en-US" noProof="0"/>
          </a:p>
          <a:p>
            <a:pPr marL="457200" indent="-457200">
              <a:buFont typeface="+mj-lt"/>
              <a:buAutoNum type="arabicPeriod"/>
            </a:pPr>
            <a:r>
              <a:rPr lang="en-US"/>
              <a:t>Selection prioritized contributions that evaluate novel strategies, including within de-medicalized settings, to overcome or circumvent structural and legal barriers to improve access to prevention services and ensure effective linkage to care among marginalized groups.</a:t>
            </a:r>
            <a:endParaRPr lang="en-GB" noProof="0"/>
          </a:p>
        </p:txBody>
      </p:sp>
    </p:spTree>
    <p:extLst>
      <p:ext uri="{BB962C8B-B14F-4D97-AF65-F5344CB8AC3E}">
        <p14:creationId xmlns:p14="http://schemas.microsoft.com/office/powerpoint/2010/main" val="269481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EEA44-A78F-FD19-0228-73427DF2BF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BC858B-7973-4AFB-4DD1-C2832285CC41}"/>
              </a:ext>
            </a:extLst>
          </p:cNvPr>
          <p:cNvSpPr>
            <a:spLocks noGrp="1"/>
          </p:cNvSpPr>
          <p:nvPr>
            <p:ph type="title"/>
          </p:nvPr>
        </p:nvSpPr>
        <p:spPr>
          <a:xfrm>
            <a:off x="442914" y="924969"/>
            <a:ext cx="9255564" cy="1260000"/>
          </a:xfrm>
        </p:spPr>
        <p:txBody>
          <a:bodyPr>
            <a:normAutofit fontScale="90000"/>
          </a:bodyPr>
          <a:lstStyle/>
          <a:p>
            <a:r>
              <a:rPr lang="en-GB" noProof="0"/>
              <a:t>Key themes of new evidence on person-centred HIV prevention</a:t>
            </a:r>
          </a:p>
        </p:txBody>
      </p:sp>
      <p:sp>
        <p:nvSpPr>
          <p:cNvPr id="2" name="Content Placeholder 1">
            <a:extLst>
              <a:ext uri="{FF2B5EF4-FFF2-40B4-BE49-F238E27FC236}">
                <a16:creationId xmlns:a16="http://schemas.microsoft.com/office/drawing/2014/main" id="{46D55A32-F4E8-B390-9DB6-1E697391CF7E}"/>
              </a:ext>
            </a:extLst>
          </p:cNvPr>
          <p:cNvSpPr>
            <a:spLocks noGrp="1"/>
          </p:cNvSpPr>
          <p:nvPr>
            <p:ph sz="quarter" idx="4294967295"/>
          </p:nvPr>
        </p:nvSpPr>
        <p:spPr>
          <a:xfrm>
            <a:off x="4084314" y="2184969"/>
            <a:ext cx="7818437" cy="4103687"/>
          </a:xfrm>
        </p:spPr>
        <p:txBody>
          <a:bodyPr vert="horz" lIns="0" tIns="0" rIns="0" bIns="0" rtlCol="0" anchor="t">
            <a:normAutofit/>
          </a:bodyPr>
          <a:lstStyle/>
          <a:p>
            <a:pPr marL="457200" indent="-457200">
              <a:spcAft>
                <a:spcPts val="1200"/>
              </a:spcAft>
              <a:buFont typeface="+mj-lt"/>
              <a:buAutoNum type="arabicPeriod"/>
            </a:pPr>
            <a:r>
              <a:rPr lang="en-GB"/>
              <a:t>Informed, effective c</a:t>
            </a:r>
            <a:r>
              <a:rPr lang="en-GB" noProof="0" err="1"/>
              <a:t>hoice</a:t>
            </a:r>
            <a:r>
              <a:rPr lang="en-GB" noProof="0"/>
              <a:t> is highly valued by clients</a:t>
            </a:r>
          </a:p>
          <a:p>
            <a:pPr marL="457200" indent="-457200">
              <a:spcAft>
                <a:spcPts val="1200"/>
              </a:spcAft>
              <a:buFont typeface="+mj-lt"/>
              <a:buAutoNum type="arabicPeriod"/>
            </a:pPr>
            <a:r>
              <a:rPr lang="en-GB" noProof="0"/>
              <a:t>Oral </a:t>
            </a:r>
            <a:r>
              <a:rPr lang="en-GB" noProof="0" err="1"/>
              <a:t>PrEP</a:t>
            </a:r>
            <a:r>
              <a:rPr lang="en-GB" noProof="0"/>
              <a:t> adherence </a:t>
            </a:r>
            <a:r>
              <a:rPr lang="en-GB"/>
              <a:t>is often sub-optimal but digital tools can support adherence</a:t>
            </a:r>
            <a:endParaRPr lang="en-GB">
              <a:ea typeface="Verdana"/>
            </a:endParaRPr>
          </a:p>
          <a:p>
            <a:pPr marL="457200" indent="-457200">
              <a:spcAft>
                <a:spcPts val="1200"/>
              </a:spcAft>
              <a:buFont typeface="+mj-lt"/>
              <a:buAutoNum type="arabicPeriod"/>
            </a:pPr>
            <a:r>
              <a:rPr lang="en-GB"/>
              <a:t>Diverse d</a:t>
            </a:r>
            <a:r>
              <a:rPr lang="en-GB" noProof="0" err="1"/>
              <a:t>emand</a:t>
            </a:r>
            <a:r>
              <a:rPr lang="en-GB" noProof="0"/>
              <a:t> </a:t>
            </a:r>
            <a:r>
              <a:rPr lang="en-GB"/>
              <a:t>for l</a:t>
            </a:r>
            <a:r>
              <a:rPr lang="en-GB" noProof="0" err="1"/>
              <a:t>ong</a:t>
            </a:r>
            <a:r>
              <a:rPr lang="en-GB" noProof="0"/>
              <a:t>-acting </a:t>
            </a:r>
            <a:r>
              <a:rPr lang="en-GB" noProof="0" err="1"/>
              <a:t>PrEP</a:t>
            </a:r>
            <a:r>
              <a:rPr lang="en-GB" noProof="0"/>
              <a:t> f</a:t>
            </a:r>
            <a:r>
              <a:rPr lang="en-GB" err="1"/>
              <a:t>ormulations</a:t>
            </a:r>
            <a:r>
              <a:rPr lang="en-GB"/>
              <a:t> exists</a:t>
            </a:r>
            <a:endParaRPr lang="en-GB">
              <a:ea typeface="Verdana"/>
            </a:endParaRPr>
          </a:p>
          <a:p>
            <a:pPr marL="457200" indent="-457200">
              <a:spcAft>
                <a:spcPts val="1200"/>
              </a:spcAft>
              <a:buFont typeface="+mj-lt"/>
              <a:buAutoNum type="arabicPeriod"/>
            </a:pPr>
            <a:r>
              <a:rPr lang="en-GB"/>
              <a:t>Safer supply of opioids can reduce HIV and HCV acquisition within broad, trauma-informed care</a:t>
            </a:r>
            <a:endParaRPr lang="en-GB">
              <a:ea typeface="Verdana"/>
            </a:endParaRPr>
          </a:p>
          <a:p>
            <a:pPr marL="457200" indent="-457200">
              <a:spcAft>
                <a:spcPts val="1200"/>
              </a:spcAft>
              <a:buFont typeface="+mj-lt"/>
              <a:buAutoNum type="arabicPeriod"/>
            </a:pPr>
            <a:r>
              <a:rPr lang="en-GB"/>
              <a:t>Status-neutral, appropriately integrated and inclusive primary healthcare and harm reduction services are key</a:t>
            </a:r>
            <a:endParaRPr lang="en-GB">
              <a:ea typeface="Verdana"/>
            </a:endParaRPr>
          </a:p>
          <a:p>
            <a:pPr marL="457200" indent="-457200">
              <a:spcAft>
                <a:spcPts val="1200"/>
              </a:spcAft>
              <a:buFont typeface="+mj-lt"/>
              <a:buAutoNum type="arabicPeriod"/>
            </a:pPr>
            <a:r>
              <a:rPr lang="en-GB"/>
              <a:t>Gender-affirming care can be an effective entry point for HIV prevention services</a:t>
            </a:r>
            <a:endParaRPr lang="en-GB">
              <a:ea typeface="Verdana"/>
            </a:endParaRPr>
          </a:p>
          <a:p>
            <a:pPr marL="457200" indent="-457200">
              <a:spcAft>
                <a:spcPts val="1200"/>
              </a:spcAft>
              <a:buFont typeface="+mj-lt"/>
              <a:buAutoNum type="arabicPeriod"/>
            </a:pPr>
            <a:endParaRPr lang="en-GB" noProof="0"/>
          </a:p>
        </p:txBody>
      </p:sp>
      <p:sp>
        <p:nvSpPr>
          <p:cNvPr id="4" name="Rectangle 3">
            <a:extLst>
              <a:ext uri="{FF2B5EF4-FFF2-40B4-BE49-F238E27FC236}">
                <a16:creationId xmlns:a16="http://schemas.microsoft.com/office/drawing/2014/main" id="{140F91AD-0303-E580-D736-FA229467B3EC}"/>
              </a:ext>
            </a:extLst>
          </p:cNvPr>
          <p:cNvSpPr/>
          <p:nvPr/>
        </p:nvSpPr>
        <p:spPr>
          <a:xfrm>
            <a:off x="442914" y="2097088"/>
            <a:ext cx="3293064" cy="4103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r>
              <a:rPr lang="en-US" sz="1600"/>
              <a:t>Acceptability</a:t>
            </a:r>
          </a:p>
          <a:p>
            <a:endParaRPr lang="en-US" sz="1600"/>
          </a:p>
          <a:p>
            <a:r>
              <a:rPr lang="en-US" sz="1600"/>
              <a:t>Accessibility</a:t>
            </a:r>
          </a:p>
          <a:p>
            <a:endParaRPr lang="en-US" sz="1600"/>
          </a:p>
          <a:p>
            <a:r>
              <a:rPr lang="en-US" sz="1600"/>
              <a:t>Choice</a:t>
            </a:r>
          </a:p>
          <a:p>
            <a:endParaRPr lang="en-US" sz="1600"/>
          </a:p>
          <a:p>
            <a:r>
              <a:rPr lang="en-US" sz="1600"/>
              <a:t>Cost-effectiveness</a:t>
            </a:r>
          </a:p>
          <a:p>
            <a:endParaRPr lang="en-US" sz="1600"/>
          </a:p>
          <a:p>
            <a:r>
              <a:rPr lang="en-US" sz="1600"/>
              <a:t>Digital health tools</a:t>
            </a:r>
          </a:p>
          <a:p>
            <a:endParaRPr lang="en-US" sz="1600"/>
          </a:p>
          <a:p>
            <a:r>
              <a:rPr lang="en-US" sz="1600"/>
              <a:t>Self-care</a:t>
            </a:r>
          </a:p>
          <a:p>
            <a:endParaRPr lang="en-US" sz="1600"/>
          </a:p>
          <a:p>
            <a:r>
              <a:rPr lang="en-US" sz="1600"/>
              <a:t>Sustainability</a:t>
            </a:r>
          </a:p>
          <a:p>
            <a:endParaRPr lang="en-US" sz="1600"/>
          </a:p>
          <a:p>
            <a:r>
              <a:rPr lang="en-US" sz="1600"/>
              <a:t>Youth-friendliness</a:t>
            </a:r>
          </a:p>
          <a:p>
            <a:endParaRPr lang="en-US" sz="1600"/>
          </a:p>
        </p:txBody>
      </p:sp>
    </p:spTree>
    <p:extLst>
      <p:ext uri="{BB962C8B-B14F-4D97-AF65-F5344CB8AC3E}">
        <p14:creationId xmlns:p14="http://schemas.microsoft.com/office/powerpoint/2010/main" val="66921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28DF-F581-44B8-6F71-5EDB17CB7F0C}"/>
              </a:ext>
            </a:extLst>
          </p:cNvPr>
          <p:cNvSpPr>
            <a:spLocks noGrp="1"/>
          </p:cNvSpPr>
          <p:nvPr>
            <p:ph type="title"/>
          </p:nvPr>
        </p:nvSpPr>
        <p:spPr>
          <a:xfrm>
            <a:off x="1674304" y="337582"/>
            <a:ext cx="10390177" cy="1260000"/>
          </a:xfrm>
        </p:spPr>
        <p:txBody>
          <a:bodyPr/>
          <a:lstStyle/>
          <a:p>
            <a:r>
              <a:rPr lang="en-US"/>
              <a:t>Programme (part 1) – today</a:t>
            </a:r>
            <a:endParaRPr lang="en-CH"/>
          </a:p>
        </p:txBody>
      </p:sp>
      <p:graphicFrame>
        <p:nvGraphicFramePr>
          <p:cNvPr id="5" name="Table 4">
            <a:extLst>
              <a:ext uri="{FF2B5EF4-FFF2-40B4-BE49-F238E27FC236}">
                <a16:creationId xmlns:a16="http://schemas.microsoft.com/office/drawing/2014/main" id="{8A45A06F-D1E1-3B43-DAF4-BF91B4C2EBAF}"/>
              </a:ext>
            </a:extLst>
          </p:cNvPr>
          <p:cNvGraphicFramePr>
            <a:graphicFrameLocks noGrp="1"/>
          </p:cNvGraphicFramePr>
          <p:nvPr>
            <p:extLst>
              <p:ext uri="{D42A27DB-BD31-4B8C-83A1-F6EECF244321}">
                <p14:modId xmlns:p14="http://schemas.microsoft.com/office/powerpoint/2010/main" val="3202308861"/>
              </p:ext>
            </p:extLst>
          </p:nvPr>
        </p:nvGraphicFramePr>
        <p:xfrm>
          <a:off x="727788" y="1435627"/>
          <a:ext cx="10468947" cy="4405336"/>
        </p:xfrm>
        <a:graphic>
          <a:graphicData uri="http://schemas.openxmlformats.org/drawingml/2006/table">
            <a:tbl>
              <a:tblPr firstRow="1" bandRow="1">
                <a:tableStyleId>{5C22544A-7EE6-4342-B048-85BDC9FD1C3A}</a:tableStyleId>
              </a:tblPr>
              <a:tblGrid>
                <a:gridCol w="7016620">
                  <a:extLst>
                    <a:ext uri="{9D8B030D-6E8A-4147-A177-3AD203B41FA5}">
                      <a16:colId xmlns:a16="http://schemas.microsoft.com/office/drawing/2014/main" val="3396970324"/>
                    </a:ext>
                  </a:extLst>
                </a:gridCol>
                <a:gridCol w="3452327">
                  <a:extLst>
                    <a:ext uri="{9D8B030D-6E8A-4147-A177-3AD203B41FA5}">
                      <a16:colId xmlns:a16="http://schemas.microsoft.com/office/drawing/2014/main" val="2185255276"/>
                    </a:ext>
                  </a:extLst>
                </a:gridCol>
              </a:tblGrid>
              <a:tr h="248766">
                <a:tc>
                  <a:txBody>
                    <a:bodyPr/>
                    <a:lstStyle/>
                    <a:p>
                      <a:pPr>
                        <a:lnSpc>
                          <a:spcPts val="1400"/>
                        </a:lnSpc>
                        <a:buNone/>
                      </a:pPr>
                      <a:r>
                        <a:rPr lang="en-US" sz="1200" spc="10">
                          <a:effectLst/>
                        </a:rPr>
                        <a:t>Topic</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spc="10">
                          <a:effectLst/>
                        </a:rPr>
                        <a:t>Speaker</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1188382107"/>
                  </a:ext>
                </a:extLst>
              </a:tr>
              <a:tr h="585688">
                <a:tc>
                  <a:txBody>
                    <a:bodyPr/>
                    <a:lstStyle/>
                    <a:p>
                      <a:pPr marL="19685">
                        <a:lnSpc>
                          <a:spcPts val="1400"/>
                        </a:lnSpc>
                        <a:buNone/>
                      </a:pPr>
                      <a:r>
                        <a:rPr lang="en-GB" sz="1200">
                          <a:effectLst/>
                        </a:rPr>
                        <a:t>Opening remarks, objectives of session and overview of supplement and editorial themes</a:t>
                      </a:r>
                      <a:endParaRPr lang="en-CH" sz="1200">
                        <a:effectLst/>
                        <a:latin typeface="Times New Roman" panose="02020603050405020304" pitchFamily="18" charset="0"/>
                        <a:ea typeface="Times New Roman" panose="02020603050405020304" pitchFamily="18" charset="0"/>
                      </a:endParaRPr>
                    </a:p>
                  </a:txBody>
                  <a:tcPr marL="25383" marR="25383" marT="0" marB="0"/>
                </a:tc>
                <a:tc>
                  <a:txBody>
                    <a:bodyPr/>
                    <a:lstStyle/>
                    <a:p>
                      <a:pPr>
                        <a:lnSpc>
                          <a:spcPts val="1400"/>
                        </a:lnSpc>
                        <a:buNone/>
                      </a:pPr>
                      <a:r>
                        <a:rPr lang="en-US" sz="1200" b="1" spc="10">
                          <a:effectLst/>
                        </a:rPr>
                        <a:t>Marie-Claude Lavoie</a:t>
                      </a:r>
                      <a:r>
                        <a:rPr lang="en-US" sz="1200" spc="10">
                          <a:effectLst/>
                        </a:rPr>
                        <a:t>, University of Maryland School of Medicine, United States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2758992889"/>
                  </a:ext>
                </a:extLst>
              </a:tr>
              <a:tr h="497532">
                <a:tc>
                  <a:txBody>
                    <a:bodyPr/>
                    <a:lstStyle/>
                    <a:p>
                      <a:pPr marL="19685">
                        <a:lnSpc>
                          <a:spcPts val="1400"/>
                        </a:lnSpc>
                        <a:buNone/>
                      </a:pPr>
                      <a:r>
                        <a:rPr lang="en-GB" sz="1200" spc="0">
                          <a:effectLst/>
                        </a:rPr>
                        <a:t>Harnessing digital health data for person-centred HIV prevention monitoring: a survey of national health information systems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Shona Dalal</a:t>
                      </a:r>
                      <a:r>
                        <a:rPr lang="en-US" sz="1200" spc="10">
                          <a:effectLst/>
                        </a:rPr>
                        <a:t>, World Health Organization, Switzerland</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4095130768"/>
                  </a:ext>
                </a:extLst>
              </a:tr>
              <a:tr h="497532">
                <a:tc>
                  <a:txBody>
                    <a:bodyPr/>
                    <a:lstStyle/>
                    <a:p>
                      <a:pPr marL="19685">
                        <a:lnSpc>
                          <a:spcPts val="1400"/>
                        </a:lnSpc>
                        <a:buNone/>
                      </a:pPr>
                      <a:r>
                        <a:rPr lang="en-GB" sz="1200" spc="10">
                          <a:effectLst/>
                        </a:rPr>
                        <a:t>Oral pre-exposure prophylaxis initiation, continuation and adherence among pregnant and postpartum women receiving antenatal and postnatal care: a systematic review</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Anke </a:t>
                      </a:r>
                      <a:r>
                        <a:rPr lang="en-US" sz="1200" b="1" spc="10" err="1">
                          <a:effectLst/>
                        </a:rPr>
                        <a:t>Rotsaert</a:t>
                      </a:r>
                      <a:r>
                        <a:rPr lang="en-US" sz="1200" spc="10">
                          <a:effectLst/>
                        </a:rPr>
                        <a:t>, Institute of Tropical Medicine, Belgium</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2668539321"/>
                  </a:ext>
                </a:extLst>
              </a:tr>
              <a:tr h="746299">
                <a:tc>
                  <a:txBody>
                    <a:bodyPr/>
                    <a:lstStyle/>
                    <a:p>
                      <a:pPr marL="19685">
                        <a:lnSpc>
                          <a:spcPts val="1400"/>
                        </a:lnSpc>
                        <a:buNone/>
                      </a:pPr>
                      <a:r>
                        <a:rPr lang="en-GB" sz="1200" spc="10">
                          <a:effectLst/>
                        </a:rPr>
                        <a:t>Person-centred HIV care and prevention for youth in rural South Africa: preliminary implementation findings from </a:t>
                      </a:r>
                      <a:r>
                        <a:rPr lang="en-GB" sz="1200" i="1" spc="10" err="1">
                          <a:effectLst/>
                        </a:rPr>
                        <a:t>Thetha</a:t>
                      </a:r>
                      <a:r>
                        <a:rPr lang="en-GB" sz="1200" i="1" spc="10">
                          <a:effectLst/>
                        </a:rPr>
                        <a:t> Nami </a:t>
                      </a:r>
                      <a:r>
                        <a:rPr lang="en-GB" sz="1200" i="1" spc="10" err="1">
                          <a:effectLst/>
                        </a:rPr>
                        <a:t>ngithethe</a:t>
                      </a:r>
                      <a:r>
                        <a:rPr lang="en-GB" sz="1200" i="1" spc="10">
                          <a:effectLst/>
                        </a:rPr>
                        <a:t> </a:t>
                      </a:r>
                      <a:r>
                        <a:rPr lang="en-GB" sz="1200" i="1" spc="10" err="1">
                          <a:effectLst/>
                        </a:rPr>
                        <a:t>nawe</a:t>
                      </a:r>
                      <a:r>
                        <a:rPr lang="en-GB" sz="1200" i="1" spc="10">
                          <a:effectLst/>
                        </a:rPr>
                        <a:t> </a:t>
                      </a:r>
                      <a:r>
                        <a:rPr lang="en-GB" sz="1200" spc="10">
                          <a:effectLst/>
                        </a:rPr>
                        <a:t>stepped-wedge trial of peer-navigator mobilization into mobile sexual health services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Maryam Shahmanesh</a:t>
                      </a:r>
                      <a:r>
                        <a:rPr lang="en-US" sz="1200" spc="10">
                          <a:effectLst/>
                        </a:rPr>
                        <a:t>, Africa Health Research Institute, South Africa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792099512"/>
                  </a:ext>
                </a:extLst>
              </a:tr>
              <a:tr h="746299">
                <a:tc>
                  <a:txBody>
                    <a:bodyPr/>
                    <a:lstStyle/>
                    <a:p>
                      <a:pPr marL="19685">
                        <a:lnSpc>
                          <a:spcPts val="1400"/>
                        </a:lnSpc>
                        <a:buNone/>
                      </a:pPr>
                      <a:r>
                        <a:rPr lang="en-GB" sz="1200" spc="10">
                          <a:effectLst/>
                        </a:rPr>
                        <a:t> “From an HCV and HIV point of view, it’s been remarkable”: A qualitative study about</a:t>
                      </a:r>
                      <a:endParaRPr lang="en-CH" sz="1200" spc="10">
                        <a:effectLst/>
                      </a:endParaRPr>
                    </a:p>
                    <a:p>
                      <a:pPr marL="19685">
                        <a:lnSpc>
                          <a:spcPts val="1400"/>
                        </a:lnSpc>
                        <a:buNone/>
                      </a:pPr>
                      <a:r>
                        <a:rPr lang="en-GB" sz="1200" spc="10">
                          <a:effectLst/>
                        </a:rPr>
                        <a:t>using prescribed safer supply to support people who use drugs along the HIV</a:t>
                      </a:r>
                      <a:endParaRPr lang="en-CH" sz="1200" spc="10">
                        <a:effectLst/>
                      </a:endParaRPr>
                    </a:p>
                    <a:p>
                      <a:pPr marL="19685">
                        <a:lnSpc>
                          <a:spcPts val="1400"/>
                        </a:lnSpc>
                        <a:buNone/>
                      </a:pPr>
                      <a:r>
                        <a:rPr lang="en-GB" sz="1200" spc="10">
                          <a:effectLst/>
                        </a:rPr>
                        <a:t>and HCV prevention and treatment cascades in Ontario, Canada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Adrian Guta</a:t>
                      </a:r>
                      <a:r>
                        <a:rPr lang="en-US" sz="1200" spc="10">
                          <a:effectLst/>
                        </a:rPr>
                        <a:t>, University of Windsor, Canada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452789904"/>
                  </a:ext>
                </a:extLst>
              </a:tr>
              <a:tr h="248766">
                <a:tc>
                  <a:txBody>
                    <a:bodyPr/>
                    <a:lstStyle/>
                    <a:p>
                      <a:pPr>
                        <a:lnSpc>
                          <a:spcPts val="1400"/>
                        </a:lnSpc>
                        <a:buNone/>
                      </a:pPr>
                      <a:r>
                        <a:rPr lang="en-US" sz="1200" spc="10">
                          <a:effectLst/>
                        </a:rPr>
                        <a:t>Panel discussion to propose and prioritize research gaps on themes</a:t>
                      </a:r>
                      <a:endParaRPr lang="en-CH"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83" marR="25383" marT="0" marB="0"/>
                </a:tc>
                <a:tc>
                  <a:txBody>
                    <a:bodyPr/>
                    <a:lstStyle/>
                    <a:p>
                      <a:pPr>
                        <a:lnSpc>
                          <a:spcPts val="1400"/>
                        </a:lnSpc>
                        <a:buNone/>
                      </a:pPr>
                      <a:r>
                        <a:rPr lang="en-US" sz="1200" spc="10">
                          <a:effectLst/>
                        </a:rPr>
                        <a:t>Moderator + speakers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52968646"/>
                  </a:ext>
                </a:extLst>
              </a:tr>
              <a:tr h="248766">
                <a:tc>
                  <a:txBody>
                    <a:bodyPr/>
                    <a:lstStyle/>
                    <a:p>
                      <a:pPr>
                        <a:lnSpc>
                          <a:spcPts val="1400"/>
                        </a:lnSpc>
                        <a:buNone/>
                      </a:pPr>
                      <a:r>
                        <a:rPr lang="en-US" sz="1200" spc="10">
                          <a:effectLst/>
                        </a:rPr>
                        <a:t>Q&amp;A and open discussion with participants</a:t>
                      </a:r>
                      <a:endParaRPr lang="en-CH" sz="1200" spc="10">
                        <a:effectLst/>
                      </a:endParaRPr>
                    </a:p>
                  </a:txBody>
                  <a:tcPr marL="25383" marR="25383" marT="0" marB="0"/>
                </a:tc>
                <a:tc>
                  <a:txBody>
                    <a:bodyPr/>
                    <a:lstStyle/>
                    <a:p>
                      <a:pPr>
                        <a:lnSpc>
                          <a:spcPts val="1400"/>
                        </a:lnSpc>
                        <a:buNone/>
                      </a:pPr>
                      <a:r>
                        <a:rPr lang="en-US" sz="1200" spc="10">
                          <a:effectLst/>
                        </a:rPr>
                        <a:t>All participants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2297142775"/>
                  </a:ext>
                </a:extLst>
              </a:tr>
              <a:tr h="585688">
                <a:tc>
                  <a:txBody>
                    <a:bodyPr/>
                    <a:lstStyle/>
                    <a:p>
                      <a:pPr>
                        <a:lnSpc>
                          <a:spcPts val="1400"/>
                        </a:lnSpc>
                        <a:buNone/>
                      </a:pPr>
                      <a:r>
                        <a:rPr lang="en-US" sz="1200" spc="10">
                          <a:effectLst/>
                        </a:rPr>
                        <a:t>Closing remarks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Marie-Claude Lavoie</a:t>
                      </a:r>
                      <a:r>
                        <a:rPr lang="en-US" sz="1200" spc="10">
                          <a:effectLst/>
                        </a:rPr>
                        <a:t>, University of Maryland School of Medicine, United States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3504712863"/>
                  </a:ext>
                </a:extLst>
              </a:tr>
            </a:tbl>
          </a:graphicData>
        </a:graphic>
      </p:graphicFrame>
    </p:spTree>
    <p:extLst>
      <p:ext uri="{BB962C8B-B14F-4D97-AF65-F5344CB8AC3E}">
        <p14:creationId xmlns:p14="http://schemas.microsoft.com/office/powerpoint/2010/main" val="1209129268"/>
      </p:ext>
    </p:extLst>
  </p:cSld>
  <p:clrMapOvr>
    <a:masterClrMapping/>
  </p:clrMapOvr>
</p:sld>
</file>

<file path=ppt/theme/theme1.xml><?xml version="1.0" encoding="utf-8"?>
<a:theme xmlns:a="http://schemas.openxmlformats.org/drawingml/2006/main" name="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2.xml><?xml version="1.0" encoding="utf-8"?>
<a:theme xmlns:a="http://schemas.openxmlformats.org/drawingml/2006/main" name="ITG-Theme_PowerPoint">
  <a:themeElements>
    <a:clrScheme name="ITG_ThemeColors_PPT">
      <a:dk1>
        <a:srgbClr val="000000"/>
      </a:dk1>
      <a:lt1>
        <a:sysClr val="window" lastClr="FFFFFF"/>
      </a:lt1>
      <a:dk2>
        <a:srgbClr val="005B67"/>
      </a:dk2>
      <a:lt2>
        <a:srgbClr val="E7E6E6"/>
      </a:lt2>
      <a:accent1>
        <a:srgbClr val="005B67"/>
      </a:accent1>
      <a:accent2>
        <a:srgbClr val="E9BA00"/>
      </a:accent2>
      <a:accent3>
        <a:srgbClr val="C2390F"/>
      </a:accent3>
      <a:accent4>
        <a:srgbClr val="40A7D4"/>
      </a:accent4>
      <a:accent5>
        <a:srgbClr val="72A92E"/>
      </a:accent5>
      <a:accent6>
        <a:srgbClr val="CF7E10"/>
      </a:accent6>
      <a:hlink>
        <a:srgbClr val="33CCCC"/>
      </a:hlink>
      <a:folHlink>
        <a:srgbClr val="A6587F"/>
      </a:folHlink>
    </a:clrScheme>
    <a:fontScheme name="ITG_ThemeTypo_PP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8DCBDAF-D8FE-44E1-BBBE-1CB70E31BB2A}" vid="{67D83A61-5286-45EB-8898-87B667EEA63D}"/>
    </a:ext>
  </a:extLst>
</a:theme>
</file>

<file path=ppt/theme/theme3.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9" ma:contentTypeDescription="Create a new document." ma:contentTypeScope="" ma:versionID="b4d8bdf56c9ebdc58dfe75d904c50a7a">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6eb87eb5e6ae4b3023b2eee28dfdb8f0"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36f8d0-c4c0-4f47-ae05-f87aea30adc7">
      <Terms xmlns="http://schemas.microsoft.com/office/infopath/2007/PartnerControls"/>
    </lcf76f155ced4ddcb4097134ff3c332f>
    <TaxCatchAll xmlns="73ce610f-b889-47d4-8ab5-c38f623799c9" xsi:nil="true"/>
    <SharedWithUsers xmlns="73ce610f-b889-47d4-8ab5-c38f623799c9">
      <UserInfo>
        <DisplayName>Million Mekuria</DisplayName>
        <AccountId>36808</AccountId>
        <AccountType/>
      </UserInfo>
    </SharedWithUsers>
  </documentManagement>
</p:properties>
</file>

<file path=customXml/itemProps1.xml><?xml version="1.0" encoding="utf-8"?>
<ds:datastoreItem xmlns:ds="http://schemas.openxmlformats.org/officeDocument/2006/customXml" ds:itemID="{3B18B9A9-589C-4AB1-A77F-C0696A20FDEA}">
  <ds:schemaRefs>
    <ds:schemaRef ds:uri="http://schemas.microsoft.com/sharepoint/v3/contenttype/forms"/>
  </ds:schemaRefs>
</ds:datastoreItem>
</file>

<file path=customXml/itemProps2.xml><?xml version="1.0" encoding="utf-8"?>
<ds:datastoreItem xmlns:ds="http://schemas.openxmlformats.org/officeDocument/2006/customXml" ds:itemID="{A98F0BDB-CF4A-4ECC-B48D-9122FC11C884}">
  <ds:schemaRefs>
    <ds:schemaRef ds:uri="73ce610f-b889-47d4-8ab5-c38f623799c9"/>
    <ds:schemaRef ds:uri="e236f8d0-c4c0-4f47-ae05-f87aea30ad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06F776-15E1-4608-A05B-E8CEEC2417C7}">
  <ds:schemaRefs>
    <ds:schemaRef ds:uri="73ce610f-b889-47d4-8ab5-c38f623799c9"/>
    <ds:schemaRef ds:uri="e236f8d0-c4c0-4f47-ae05-f87aea30adc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IAS_PowerPoint_Template_Verdana</Template>
  <TotalTime>0</TotalTime>
  <Words>5613</Words>
  <Application>Microsoft Office PowerPoint</Application>
  <PresentationFormat>Widescreen</PresentationFormat>
  <Paragraphs>586</Paragraphs>
  <Slides>60</Slides>
  <Notes>40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60</vt:i4>
      </vt:variant>
    </vt:vector>
  </HeadingPairs>
  <TitlesOfParts>
    <vt:vector size="77" baseType="lpstr">
      <vt:lpstr>Aptos</vt:lpstr>
      <vt:lpstr>Aptos Display</vt:lpstr>
      <vt:lpstr>Arial</vt:lpstr>
      <vt:lpstr>Arial Black</vt:lpstr>
      <vt:lpstr>Calibri</vt:lpstr>
      <vt:lpstr>Calibri (Body)</vt:lpstr>
      <vt:lpstr>Calibri Light</vt:lpstr>
      <vt:lpstr>Courier New</vt:lpstr>
      <vt:lpstr>Open Sans</vt:lpstr>
      <vt:lpstr>Ping LCG Light</vt:lpstr>
      <vt:lpstr>System Font Regular</vt:lpstr>
      <vt:lpstr>Times New Roman</vt:lpstr>
      <vt:lpstr>Verdana</vt:lpstr>
      <vt:lpstr>IAS</vt:lpstr>
      <vt:lpstr>ITG-Theme_PowerPoint</vt:lpstr>
      <vt:lpstr>White slides</vt:lpstr>
      <vt:lpstr>Office Theme</vt:lpstr>
      <vt:lpstr>PowerPoint Presentation</vt:lpstr>
      <vt:lpstr>Meeting protocols</vt:lpstr>
      <vt:lpstr>IAS Person-Centred Care (PCC) programme</vt:lpstr>
      <vt:lpstr>What is the PCC Research Collaborative?</vt:lpstr>
      <vt:lpstr>Today’s objective</vt:lpstr>
      <vt:lpstr>JIAS supplement Sep 2025</vt:lpstr>
      <vt:lpstr>Supplement objectives</vt:lpstr>
      <vt:lpstr>Key themes of new evidence on person-centred HIV prevention</vt:lpstr>
      <vt:lpstr>Programme (part 1) – today</vt:lpstr>
      <vt:lpstr>Harnessing digital health data for person-centred HIV prevention monitoring: a survey of national health information systems  Shona Dalal, World Health Organization, Switzerland  </vt:lpstr>
      <vt:lpstr>Pre-exposure prophylaxis initiation, continuation, and adherence among pregnant and postpartum women attending antenatal and postnatal care:  a systematic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Person-centred PrEP delivery: Examples from South Africa</vt:lpstr>
      <vt:lpstr>Research gaps to be addressed related to person-centred prevention service delivery</vt:lpstr>
      <vt:lpstr>Acknowledgements</vt:lpstr>
      <vt:lpstr> Person-centered HIV prevention for youth in rural South Africa: Early implementation findings from Thetha Nami ngithethe nawe cRCT of peer-navigator mobilization into mobile sexual health services</vt:lpstr>
      <vt:lpstr>Conflict of interest </vt:lpstr>
      <vt:lpstr>PowerPoint Presentation</vt:lpstr>
      <vt:lpstr>The Africa Health Research Institute  </vt:lpstr>
      <vt:lpstr>Problem:  HIV incidence declines driven by antiretroviral therapy and VMMC has slowed – even before the recent cuts in HIV prevention  funding  </vt:lpstr>
      <vt:lpstr>Test the population impact of implementing  community-based models of person-centered care</vt:lpstr>
      <vt:lpstr>PowerPoint Presentation</vt:lpstr>
      <vt:lpstr>PowerPoint Presentation</vt:lpstr>
      <vt:lpstr>PowerPoint Presentation</vt:lpstr>
      <vt:lpstr>PowerPoint Presentation</vt:lpstr>
      <vt:lpstr>PowerPoint Presentation</vt:lpstr>
      <vt:lpstr>PowerPoint Presentation</vt:lpstr>
      <vt:lpstr>Conclusion </vt:lpstr>
      <vt:lpstr>Way forward for adolescent and youth centered care  </vt:lpstr>
      <vt:lpstr>PowerPoint Presentation</vt:lpstr>
      <vt:lpstr>“From an HCV and HIV point of view, it’s been remarkable”</vt:lpstr>
      <vt:lpstr>Land Acknowledgment </vt:lpstr>
      <vt:lpstr>PowerPoint Presentation</vt:lpstr>
      <vt:lpstr>PowerPoint Presentation</vt:lpstr>
      <vt:lpstr>PowerPoint Presentation</vt:lpstr>
      <vt:lpstr>PowerPoint Presentation</vt:lpstr>
      <vt:lpstr>PowerPoint Presentation</vt:lpstr>
      <vt:lpstr>Participants</vt:lpstr>
      <vt:lpstr>Participant’s Opioid and Treatment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Programme (part 2) – 5 March</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Williams</dc:creator>
  <cp:lastModifiedBy>Emma Williams</cp:lastModifiedBy>
  <cp:revision>1</cp:revision>
  <dcterms:created xsi:type="dcterms:W3CDTF">2026-03-02T09:56:01Z</dcterms:created>
  <dcterms:modified xsi:type="dcterms:W3CDTF">2026-03-04T14:23:57Z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SharedWithUsers">
    <vt:lpwstr>36808;#Million Mekuria</vt:lpwstr>
  </property>
  <property fmtid="{D5CDD505-2E9C-101B-9397-08002B2CF9AE}" pid="10" name="ContentTypeId">
    <vt:lpwstr>0x010100814EDCEEC58F924B8688429696C030D2</vt:lpwstr>
  </property>
</Properties>
</file>