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5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6" r:id="rId4"/>
    <p:sldMasterId id="2147484030" r:id="rId5"/>
    <p:sldMasterId id="2147484071" r:id="rId6"/>
    <p:sldMasterId id="2147484086" r:id="rId7"/>
    <p:sldMasterId id="2147484097" r:id="rId8"/>
    <p:sldMasterId id="2147483648" r:id="rId9"/>
  </p:sldMasterIdLst>
  <p:notesMasterIdLst>
    <p:notesMasterId r:id="rId35"/>
  </p:notesMasterIdLst>
  <p:handoutMasterIdLst>
    <p:handoutMasterId r:id="rId36"/>
  </p:handoutMasterIdLst>
  <p:sldIdLst>
    <p:sldId id="2147376454" r:id="rId10"/>
    <p:sldId id="445" r:id="rId11"/>
    <p:sldId id="2145706614" r:id="rId12"/>
    <p:sldId id="2147377368" r:id="rId13"/>
    <p:sldId id="2147377371" r:id="rId14"/>
    <p:sldId id="2147377372" r:id="rId15"/>
    <p:sldId id="2147377373" r:id="rId16"/>
    <p:sldId id="2147377374" r:id="rId17"/>
    <p:sldId id="261" r:id="rId18"/>
    <p:sldId id="2147377375" r:id="rId19"/>
    <p:sldId id="263" r:id="rId20"/>
    <p:sldId id="2147377369" r:id="rId21"/>
    <p:sldId id="298" r:id="rId22"/>
    <p:sldId id="257" r:id="rId23"/>
    <p:sldId id="258" r:id="rId24"/>
    <p:sldId id="259" r:id="rId25"/>
    <p:sldId id="260" r:id="rId26"/>
    <p:sldId id="262" r:id="rId27"/>
    <p:sldId id="295" r:id="rId28"/>
    <p:sldId id="293" r:id="rId29"/>
    <p:sldId id="274" r:id="rId30"/>
    <p:sldId id="294" r:id="rId31"/>
    <p:sldId id="297" r:id="rId32"/>
    <p:sldId id="2147377370" r:id="rId33"/>
    <p:sldId id="2147377367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4DE54C-071A-8DC7-2E86-2FD0FD5E997D}" name="Camille Gourouvadou" initials="CG" userId="S::camille.gourouvadou@iasociety.org::483ef7d0-d229-4ab4-9ac2-5fd4d4026381" providerId="AD"/>
  <p188:author id="{23CD89C5-4395-C4B0-840A-FBA9CC4478AB}" name="Kimberly Miller" initials="KM" userId="S::kmiller@cealliance.com::c1d5177f-57c4-4375-b22a-665aabe1eb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46C6EA-4225-E518-621B-F3F76BFA7318}" v="17" dt="2026-04-07T07:39:14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Schaefli" userId="30d5e715-b760-4c95-9348-2ec846c818ee" providerId="ADAL" clId="{E7D65397-EE6C-4980-88AD-6431A94B72A6}"/>
    <pc:docChg chg="modSld">
      <pc:chgData name="Laura Schaefli" userId="30d5e715-b760-4c95-9348-2ec846c818ee" providerId="ADAL" clId="{E7D65397-EE6C-4980-88AD-6431A94B72A6}" dt="2026-04-07T12:58:47.468" v="15" actId="20577"/>
      <pc:docMkLst>
        <pc:docMk/>
      </pc:docMkLst>
      <pc:sldChg chg="modSp mod">
        <pc:chgData name="Laura Schaefli" userId="30d5e715-b760-4c95-9348-2ec846c818ee" providerId="ADAL" clId="{E7D65397-EE6C-4980-88AD-6431A94B72A6}" dt="2026-04-07T12:58:35.414" v="7" actId="20577"/>
        <pc:sldMkLst>
          <pc:docMk/>
          <pc:sldMk cId="228445387" sldId="2145706614"/>
        </pc:sldMkLst>
        <pc:spChg chg="mod">
          <ac:chgData name="Laura Schaefli" userId="30d5e715-b760-4c95-9348-2ec846c818ee" providerId="ADAL" clId="{E7D65397-EE6C-4980-88AD-6431A94B72A6}" dt="2026-04-07T12:58:35.414" v="7" actId="20577"/>
          <ac:spMkLst>
            <pc:docMk/>
            <pc:sldMk cId="228445387" sldId="2145706614"/>
            <ac:spMk id="21" creationId="{D4A3590E-DF27-9AE8-B4FD-388C528FD5B6}"/>
          </ac:spMkLst>
        </pc:spChg>
      </pc:sldChg>
      <pc:sldChg chg="modSp mod">
        <pc:chgData name="Laura Schaefli" userId="30d5e715-b760-4c95-9348-2ec846c818ee" providerId="ADAL" clId="{E7D65397-EE6C-4980-88AD-6431A94B72A6}" dt="2026-04-07T12:58:47.468" v="15" actId="20577"/>
        <pc:sldMkLst>
          <pc:docMk/>
          <pc:sldMk cId="2119009666" sldId="2147377370"/>
        </pc:sldMkLst>
        <pc:spChg chg="mod">
          <ac:chgData name="Laura Schaefli" userId="30d5e715-b760-4c95-9348-2ec846c818ee" providerId="ADAL" clId="{E7D65397-EE6C-4980-88AD-6431A94B72A6}" dt="2026-04-07T12:58:47.468" v="15" actId="20577"/>
          <ac:spMkLst>
            <pc:docMk/>
            <pc:sldMk cId="2119009666" sldId="2147377370"/>
            <ac:spMk id="21" creationId="{CE62EA53-4988-261F-823A-5A56F7C2920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12778457498E-2"/>
          <c:y val="0.12952380952380951"/>
          <c:w val="0.90723083495640833"/>
          <c:h val="0.61126299212598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Sheet3!$I$2</c:f>
              <c:strCache>
                <c:ptCount val="1"/>
                <c:pt idx="0">
                  <c:v>Year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Sheet3!$H$3:$H$5</c:f>
              <c:strCache>
                <c:ptCount val="3"/>
                <c:pt idx="0">
                  <c:v>All health care</c:v>
                </c:pt>
                <c:pt idx="1">
                  <c:v>HIV-related care/food/transport</c:v>
                </c:pt>
                <c:pt idx="2">
                  <c:v>only HIV-related health care</c:v>
                </c:pt>
              </c:strCache>
            </c:strRef>
          </c:cat>
          <c:val>
            <c:numRef>
              <c:f>Sheet3!$I$3:$I$5</c:f>
              <c:numCache>
                <c:formatCode>0.00%</c:formatCode>
                <c:ptCount val="3"/>
                <c:pt idx="0">
                  <c:v>1.9E-2</c:v>
                </c:pt>
                <c:pt idx="1">
                  <c:v>1.7399999999999999E-2</c:v>
                </c:pt>
                <c:pt idx="2">
                  <c:v>1.5100000000000001E-2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3D-42C9-AB21-9C9351250237}"/>
            </c:ext>
          </c:extLst>
        </c:ser>
        <c:ser>
          <c:idx val="1"/>
          <c:order val="1"/>
          <c:tx>
            <c:strRef>
              <c:f>Sheet3!$J$2</c:f>
              <c:strCache>
                <c:ptCount val="1"/>
                <c:pt idx="0">
                  <c:v>Year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Sheet3!$H$3:$H$5</c:f>
              <c:strCache>
                <c:ptCount val="3"/>
                <c:pt idx="0">
                  <c:v>All health care</c:v>
                </c:pt>
                <c:pt idx="1">
                  <c:v>HIV-related care/food/transport</c:v>
                </c:pt>
                <c:pt idx="2">
                  <c:v>only HIV-related health care</c:v>
                </c:pt>
              </c:strCache>
            </c:strRef>
          </c:cat>
          <c:val>
            <c:numRef>
              <c:f>Sheet3!$J$3:$J$5</c:f>
              <c:numCache>
                <c:formatCode>0.00%</c:formatCode>
                <c:ptCount val="3"/>
                <c:pt idx="0">
                  <c:v>1.4E-2</c:v>
                </c:pt>
                <c:pt idx="1">
                  <c:v>4.0000000000000001E-3</c:v>
                </c:pt>
                <c:pt idx="2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3D-42C9-AB21-9C9351250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1960464"/>
        <c:axId val="1805558448"/>
      </c:barChart>
      <c:catAx>
        <c:axId val="53196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558448"/>
        <c:crosses val="autoZero"/>
        <c:auto val="1"/>
        <c:lblAlgn val="ctr"/>
        <c:lblOffset val="100"/>
        <c:noMultiLvlLbl val="0"/>
      </c:catAx>
      <c:valAx>
        <c:axId val="180555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960464"/>
        <c:crosses val="autoZero"/>
        <c:crossBetween val="between"/>
        <c:majorUnit val="4.000000000000001E-3"/>
      </c:valAx>
      <c:spPr>
        <a:solidFill>
          <a:schemeClr val="bg1">
            <a:lumMod val="6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49732864651978"/>
          <c:y val="0.89480159039525997"/>
          <c:w val="0.3814248137306615"/>
          <c:h val="8.3612691977859199E-2"/>
        </c:manualLayout>
      </c:layout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C985D-BB39-4C52-8EDE-634BBCC226C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5885AE4-461E-465C-B6A3-AEAC5EC639F6}">
      <dgm:prSet/>
      <dgm:spPr/>
      <dgm:t>
        <a:bodyPr/>
        <a:lstStyle/>
        <a:p>
          <a:r>
            <a:rPr lang="en-US" b="0" i="0" baseline="0" dirty="0"/>
            <a:t>To assess key achievements and remaining challenges in transitioning HIV financing into social health insurance </a:t>
          </a:r>
          <a:endParaRPr lang="en-US" dirty="0"/>
        </a:p>
      </dgm:t>
    </dgm:pt>
    <dgm:pt modelId="{0B4ECE9D-AA8A-4071-9A0B-A5CF4D5E4943}" type="parTrans" cxnId="{BC6C9FFF-1294-47F9-9C84-C90566536663}">
      <dgm:prSet/>
      <dgm:spPr/>
      <dgm:t>
        <a:bodyPr/>
        <a:lstStyle/>
        <a:p>
          <a:endParaRPr lang="en-US"/>
        </a:p>
      </dgm:t>
    </dgm:pt>
    <dgm:pt modelId="{C41DE73C-4664-4C6B-A7F4-AA34A63A3CC5}" type="sibTrans" cxnId="{BC6C9FFF-1294-47F9-9C84-C90566536663}">
      <dgm:prSet/>
      <dgm:spPr/>
      <dgm:t>
        <a:bodyPr/>
        <a:lstStyle/>
        <a:p>
          <a:endParaRPr lang="en-US"/>
        </a:p>
      </dgm:t>
    </dgm:pt>
    <dgm:pt modelId="{E7EC049D-BBA6-4911-9560-EFBA162678CD}">
      <dgm:prSet/>
      <dgm:spPr/>
      <dgm:t>
        <a:bodyPr/>
        <a:lstStyle/>
        <a:p>
          <a:r>
            <a:rPr lang="en-US" b="0" i="0" baseline="0" dirty="0"/>
            <a:t>To evaluate the implications of this transition for coverage and financial protection </a:t>
          </a:r>
          <a:endParaRPr lang="en-US" dirty="0"/>
        </a:p>
      </dgm:t>
    </dgm:pt>
    <dgm:pt modelId="{A2A7A303-3A67-4C82-9C7B-46E86B5A4572}" type="parTrans" cxnId="{40FF7E2C-FAE3-4E32-98EA-EA14036432C1}">
      <dgm:prSet/>
      <dgm:spPr/>
      <dgm:t>
        <a:bodyPr/>
        <a:lstStyle/>
        <a:p>
          <a:endParaRPr lang="en-US"/>
        </a:p>
      </dgm:t>
    </dgm:pt>
    <dgm:pt modelId="{58BC79A9-76E6-4208-897E-CE3C602FB762}" type="sibTrans" cxnId="{40FF7E2C-FAE3-4E32-98EA-EA14036432C1}">
      <dgm:prSet/>
      <dgm:spPr/>
      <dgm:t>
        <a:bodyPr/>
        <a:lstStyle/>
        <a:p>
          <a:endParaRPr lang="en-US"/>
        </a:p>
      </dgm:t>
    </dgm:pt>
    <dgm:pt modelId="{6F20C8BE-4E95-41CA-9295-F75AB0E22E17}">
      <dgm:prSet/>
      <dgm:spPr/>
      <dgm:t>
        <a:bodyPr/>
        <a:lstStyle/>
        <a:p>
          <a:r>
            <a:rPr lang="en-US" b="0" i="0" baseline="0"/>
            <a:t>To draw policy lessons for sustaining HIV responses in transitioning low- and middle-income countries </a:t>
          </a:r>
          <a:endParaRPr lang="en-US"/>
        </a:p>
      </dgm:t>
    </dgm:pt>
    <dgm:pt modelId="{FF31F64A-1C08-4278-B2CC-14C4DFA0A87F}" type="parTrans" cxnId="{7D6DF58E-26F8-4590-A12B-389F8000B14B}">
      <dgm:prSet/>
      <dgm:spPr/>
      <dgm:t>
        <a:bodyPr/>
        <a:lstStyle/>
        <a:p>
          <a:endParaRPr lang="en-US"/>
        </a:p>
      </dgm:t>
    </dgm:pt>
    <dgm:pt modelId="{4BE16694-05FE-4A8F-A3A7-B1DF048935F8}" type="sibTrans" cxnId="{7D6DF58E-26F8-4590-A12B-389F8000B14B}">
      <dgm:prSet/>
      <dgm:spPr/>
      <dgm:t>
        <a:bodyPr/>
        <a:lstStyle/>
        <a:p>
          <a:endParaRPr lang="en-US"/>
        </a:p>
      </dgm:t>
    </dgm:pt>
    <dgm:pt modelId="{2D0F9FAF-27E8-4D31-9B5B-B638B2A19080}" type="pres">
      <dgm:prSet presAssocID="{65AC985D-BB39-4C52-8EDE-634BBCC226C5}" presName="outerComposite" presStyleCnt="0">
        <dgm:presLayoutVars>
          <dgm:chMax val="5"/>
          <dgm:dir/>
          <dgm:resizeHandles val="exact"/>
        </dgm:presLayoutVars>
      </dgm:prSet>
      <dgm:spPr/>
    </dgm:pt>
    <dgm:pt modelId="{E5BA1C40-6943-4FB1-9168-75D95E979DA4}" type="pres">
      <dgm:prSet presAssocID="{65AC985D-BB39-4C52-8EDE-634BBCC226C5}" presName="dummyMaxCanvas" presStyleCnt="0">
        <dgm:presLayoutVars/>
      </dgm:prSet>
      <dgm:spPr/>
    </dgm:pt>
    <dgm:pt modelId="{B23A2528-22FA-4FE1-95D2-F7D24317C599}" type="pres">
      <dgm:prSet presAssocID="{65AC985D-BB39-4C52-8EDE-634BBCC226C5}" presName="ThreeNodes_1" presStyleLbl="node1" presStyleIdx="0" presStyleCnt="3">
        <dgm:presLayoutVars>
          <dgm:bulletEnabled val="1"/>
        </dgm:presLayoutVars>
      </dgm:prSet>
      <dgm:spPr/>
    </dgm:pt>
    <dgm:pt modelId="{4DE3E4F6-6484-4D9A-9E2F-F3890EBE4531}" type="pres">
      <dgm:prSet presAssocID="{65AC985D-BB39-4C52-8EDE-634BBCC226C5}" presName="ThreeNodes_2" presStyleLbl="node1" presStyleIdx="1" presStyleCnt="3">
        <dgm:presLayoutVars>
          <dgm:bulletEnabled val="1"/>
        </dgm:presLayoutVars>
      </dgm:prSet>
      <dgm:spPr/>
    </dgm:pt>
    <dgm:pt modelId="{F6B7D8F2-3327-401E-A671-95616D9DD3CC}" type="pres">
      <dgm:prSet presAssocID="{65AC985D-BB39-4C52-8EDE-634BBCC226C5}" presName="ThreeNodes_3" presStyleLbl="node1" presStyleIdx="2" presStyleCnt="3">
        <dgm:presLayoutVars>
          <dgm:bulletEnabled val="1"/>
        </dgm:presLayoutVars>
      </dgm:prSet>
      <dgm:spPr/>
    </dgm:pt>
    <dgm:pt modelId="{40236545-F766-46AF-BE2C-0FB77804A87E}" type="pres">
      <dgm:prSet presAssocID="{65AC985D-BB39-4C52-8EDE-634BBCC226C5}" presName="ThreeConn_1-2" presStyleLbl="fgAccFollowNode1" presStyleIdx="0" presStyleCnt="2">
        <dgm:presLayoutVars>
          <dgm:bulletEnabled val="1"/>
        </dgm:presLayoutVars>
      </dgm:prSet>
      <dgm:spPr/>
    </dgm:pt>
    <dgm:pt modelId="{16A7E807-40C3-488C-BBC7-3CA871149285}" type="pres">
      <dgm:prSet presAssocID="{65AC985D-BB39-4C52-8EDE-634BBCC226C5}" presName="ThreeConn_2-3" presStyleLbl="fgAccFollowNode1" presStyleIdx="1" presStyleCnt="2">
        <dgm:presLayoutVars>
          <dgm:bulletEnabled val="1"/>
        </dgm:presLayoutVars>
      </dgm:prSet>
      <dgm:spPr/>
    </dgm:pt>
    <dgm:pt modelId="{FB8F3234-7910-4770-ACAE-4DA6A25B0D8A}" type="pres">
      <dgm:prSet presAssocID="{65AC985D-BB39-4C52-8EDE-634BBCC226C5}" presName="ThreeNodes_1_text" presStyleLbl="node1" presStyleIdx="2" presStyleCnt="3">
        <dgm:presLayoutVars>
          <dgm:bulletEnabled val="1"/>
        </dgm:presLayoutVars>
      </dgm:prSet>
      <dgm:spPr/>
    </dgm:pt>
    <dgm:pt modelId="{72DBB9AA-50B8-4E12-8F78-FAD5C4FD7D33}" type="pres">
      <dgm:prSet presAssocID="{65AC985D-BB39-4C52-8EDE-634BBCC226C5}" presName="ThreeNodes_2_text" presStyleLbl="node1" presStyleIdx="2" presStyleCnt="3">
        <dgm:presLayoutVars>
          <dgm:bulletEnabled val="1"/>
        </dgm:presLayoutVars>
      </dgm:prSet>
      <dgm:spPr/>
    </dgm:pt>
    <dgm:pt modelId="{278A177E-51E6-433B-A650-2CC3EF8064B0}" type="pres">
      <dgm:prSet presAssocID="{65AC985D-BB39-4C52-8EDE-634BBCC226C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15A1505-DED0-4D54-8D89-53CDAB0EC15A}" type="presOf" srcId="{E7EC049D-BBA6-4911-9560-EFBA162678CD}" destId="{72DBB9AA-50B8-4E12-8F78-FAD5C4FD7D33}" srcOrd="1" destOrd="0" presId="urn:microsoft.com/office/officeart/2005/8/layout/vProcess5"/>
    <dgm:cxn modelId="{B9FF9511-9A44-4A28-B313-10E2548E5CF9}" type="presOf" srcId="{65AC985D-BB39-4C52-8EDE-634BBCC226C5}" destId="{2D0F9FAF-27E8-4D31-9B5B-B638B2A19080}" srcOrd="0" destOrd="0" presId="urn:microsoft.com/office/officeart/2005/8/layout/vProcess5"/>
    <dgm:cxn modelId="{F330E915-D1A2-472B-AAE4-C73BC9619827}" type="presOf" srcId="{C41DE73C-4664-4C6B-A7F4-AA34A63A3CC5}" destId="{40236545-F766-46AF-BE2C-0FB77804A87E}" srcOrd="0" destOrd="0" presId="urn:microsoft.com/office/officeart/2005/8/layout/vProcess5"/>
    <dgm:cxn modelId="{15EE512C-ECA6-4083-B55E-98AACD18173A}" type="presOf" srcId="{E7EC049D-BBA6-4911-9560-EFBA162678CD}" destId="{4DE3E4F6-6484-4D9A-9E2F-F3890EBE4531}" srcOrd="0" destOrd="0" presId="urn:microsoft.com/office/officeart/2005/8/layout/vProcess5"/>
    <dgm:cxn modelId="{40FF7E2C-FAE3-4E32-98EA-EA14036432C1}" srcId="{65AC985D-BB39-4C52-8EDE-634BBCC226C5}" destId="{E7EC049D-BBA6-4911-9560-EFBA162678CD}" srcOrd="1" destOrd="0" parTransId="{A2A7A303-3A67-4C82-9C7B-46E86B5A4572}" sibTransId="{58BC79A9-76E6-4208-897E-CE3C602FB762}"/>
    <dgm:cxn modelId="{35227975-31CF-4F75-BE92-BA519E56FB34}" type="presOf" srcId="{C5885AE4-461E-465C-B6A3-AEAC5EC639F6}" destId="{B23A2528-22FA-4FE1-95D2-F7D24317C599}" srcOrd="0" destOrd="0" presId="urn:microsoft.com/office/officeart/2005/8/layout/vProcess5"/>
    <dgm:cxn modelId="{7D6DF58E-26F8-4590-A12B-389F8000B14B}" srcId="{65AC985D-BB39-4C52-8EDE-634BBCC226C5}" destId="{6F20C8BE-4E95-41CA-9295-F75AB0E22E17}" srcOrd="2" destOrd="0" parTransId="{FF31F64A-1C08-4278-B2CC-14C4DFA0A87F}" sibTransId="{4BE16694-05FE-4A8F-A3A7-B1DF048935F8}"/>
    <dgm:cxn modelId="{D2CE46A1-7F7D-4899-BE3E-3AFD0B4D794B}" type="presOf" srcId="{C5885AE4-461E-465C-B6A3-AEAC5EC639F6}" destId="{FB8F3234-7910-4770-ACAE-4DA6A25B0D8A}" srcOrd="1" destOrd="0" presId="urn:microsoft.com/office/officeart/2005/8/layout/vProcess5"/>
    <dgm:cxn modelId="{EA0D62A7-5C54-4164-835E-2ED06FDDD553}" type="presOf" srcId="{58BC79A9-76E6-4208-897E-CE3C602FB762}" destId="{16A7E807-40C3-488C-BBC7-3CA871149285}" srcOrd="0" destOrd="0" presId="urn:microsoft.com/office/officeart/2005/8/layout/vProcess5"/>
    <dgm:cxn modelId="{FD9C98B6-13F4-4EBD-9559-415D6D88ED73}" type="presOf" srcId="{6F20C8BE-4E95-41CA-9295-F75AB0E22E17}" destId="{F6B7D8F2-3327-401E-A671-95616D9DD3CC}" srcOrd="0" destOrd="0" presId="urn:microsoft.com/office/officeart/2005/8/layout/vProcess5"/>
    <dgm:cxn modelId="{73EBBBE0-2F08-4A6A-8D2B-51BC1D9258D1}" type="presOf" srcId="{6F20C8BE-4E95-41CA-9295-F75AB0E22E17}" destId="{278A177E-51E6-433B-A650-2CC3EF8064B0}" srcOrd="1" destOrd="0" presId="urn:microsoft.com/office/officeart/2005/8/layout/vProcess5"/>
    <dgm:cxn modelId="{BC6C9FFF-1294-47F9-9C84-C90566536663}" srcId="{65AC985D-BB39-4C52-8EDE-634BBCC226C5}" destId="{C5885AE4-461E-465C-B6A3-AEAC5EC639F6}" srcOrd="0" destOrd="0" parTransId="{0B4ECE9D-AA8A-4071-9A0B-A5CF4D5E4943}" sibTransId="{C41DE73C-4664-4C6B-A7F4-AA34A63A3CC5}"/>
    <dgm:cxn modelId="{0B2CD90A-E06C-45F1-9489-F12319B40BE2}" type="presParOf" srcId="{2D0F9FAF-27E8-4D31-9B5B-B638B2A19080}" destId="{E5BA1C40-6943-4FB1-9168-75D95E979DA4}" srcOrd="0" destOrd="0" presId="urn:microsoft.com/office/officeart/2005/8/layout/vProcess5"/>
    <dgm:cxn modelId="{1E12DA99-D7F0-4B56-9003-E197060F8381}" type="presParOf" srcId="{2D0F9FAF-27E8-4D31-9B5B-B638B2A19080}" destId="{B23A2528-22FA-4FE1-95D2-F7D24317C599}" srcOrd="1" destOrd="0" presId="urn:microsoft.com/office/officeart/2005/8/layout/vProcess5"/>
    <dgm:cxn modelId="{CBDD6491-C990-4F5A-9365-524F0034C59B}" type="presParOf" srcId="{2D0F9FAF-27E8-4D31-9B5B-B638B2A19080}" destId="{4DE3E4F6-6484-4D9A-9E2F-F3890EBE4531}" srcOrd="2" destOrd="0" presId="urn:microsoft.com/office/officeart/2005/8/layout/vProcess5"/>
    <dgm:cxn modelId="{4A40AB3E-4849-404F-ABE2-8E51A5895F8C}" type="presParOf" srcId="{2D0F9FAF-27E8-4D31-9B5B-B638B2A19080}" destId="{F6B7D8F2-3327-401E-A671-95616D9DD3CC}" srcOrd="3" destOrd="0" presId="urn:microsoft.com/office/officeart/2005/8/layout/vProcess5"/>
    <dgm:cxn modelId="{532DDEF7-62D0-4C1A-BBF5-9B266D433C6C}" type="presParOf" srcId="{2D0F9FAF-27E8-4D31-9B5B-B638B2A19080}" destId="{40236545-F766-46AF-BE2C-0FB77804A87E}" srcOrd="4" destOrd="0" presId="urn:microsoft.com/office/officeart/2005/8/layout/vProcess5"/>
    <dgm:cxn modelId="{2F959F11-0215-4030-8AE3-3253481CDD8C}" type="presParOf" srcId="{2D0F9FAF-27E8-4D31-9B5B-B638B2A19080}" destId="{16A7E807-40C3-488C-BBC7-3CA871149285}" srcOrd="5" destOrd="0" presId="urn:microsoft.com/office/officeart/2005/8/layout/vProcess5"/>
    <dgm:cxn modelId="{A3334432-D063-4CFF-8C77-AF6DB5285205}" type="presParOf" srcId="{2D0F9FAF-27E8-4D31-9B5B-B638B2A19080}" destId="{FB8F3234-7910-4770-ACAE-4DA6A25B0D8A}" srcOrd="6" destOrd="0" presId="urn:microsoft.com/office/officeart/2005/8/layout/vProcess5"/>
    <dgm:cxn modelId="{B138CEBA-29B7-4DF3-ACE6-93210FF10136}" type="presParOf" srcId="{2D0F9FAF-27E8-4D31-9B5B-B638B2A19080}" destId="{72DBB9AA-50B8-4E12-8F78-FAD5C4FD7D33}" srcOrd="7" destOrd="0" presId="urn:microsoft.com/office/officeart/2005/8/layout/vProcess5"/>
    <dgm:cxn modelId="{840CCE44-0C45-4B3B-B75E-F6889986E67A}" type="presParOf" srcId="{2D0F9FAF-27E8-4D31-9B5B-B638B2A19080}" destId="{278A177E-51E6-433B-A650-2CC3EF8064B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8A3742-F18A-4F6E-921C-08320BD3431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FBC19C9-B832-4DBC-9554-62BD5EF23A78}">
      <dgm:prSet/>
      <dgm:spPr/>
      <dgm:t>
        <a:bodyPr/>
        <a:lstStyle/>
        <a:p>
          <a:r>
            <a:rPr lang="en-US" b="1"/>
            <a:t>Decision 2188 (2016): Enabling the transition</a:t>
          </a:r>
          <a:endParaRPr lang="en-US"/>
        </a:p>
      </dgm:t>
    </dgm:pt>
    <dgm:pt modelId="{6C5AAF50-1269-4546-8AEE-2ACAE2FB8AA1}" type="parTrans" cxnId="{2A32B536-7254-4C79-9700-BE984B38C399}">
      <dgm:prSet/>
      <dgm:spPr/>
      <dgm:t>
        <a:bodyPr/>
        <a:lstStyle/>
        <a:p>
          <a:endParaRPr lang="en-US"/>
        </a:p>
      </dgm:t>
    </dgm:pt>
    <dgm:pt modelId="{B4D6CF1C-1CE5-482B-9D0C-586CF57BC74D}" type="sibTrans" cxnId="{2A32B536-7254-4C79-9700-BE984B38C399}">
      <dgm:prSet/>
      <dgm:spPr/>
      <dgm:t>
        <a:bodyPr/>
        <a:lstStyle/>
        <a:p>
          <a:endParaRPr lang="en-US"/>
        </a:p>
      </dgm:t>
    </dgm:pt>
    <dgm:pt modelId="{A5F4C3B2-E52B-481D-81B5-2DBB2642B844}">
      <dgm:prSet/>
      <dgm:spPr/>
      <dgm:t>
        <a:bodyPr/>
        <a:lstStyle/>
        <a:p>
          <a:r>
            <a:rPr lang="en-US"/>
            <a:t>Issued by the Prime Minister to: </a:t>
          </a:r>
        </a:p>
      </dgm:t>
    </dgm:pt>
    <dgm:pt modelId="{BBD72882-1659-4CE7-A69B-B0AAC3482D70}" type="parTrans" cxnId="{E01A1988-C60F-4DED-8A29-C9273DF7C74A}">
      <dgm:prSet/>
      <dgm:spPr/>
      <dgm:t>
        <a:bodyPr/>
        <a:lstStyle/>
        <a:p>
          <a:endParaRPr lang="en-US"/>
        </a:p>
      </dgm:t>
    </dgm:pt>
    <dgm:pt modelId="{57AB29EF-3299-4F5A-B1DA-7E1948668291}" type="sibTrans" cxnId="{E01A1988-C60F-4DED-8A29-C9273DF7C74A}">
      <dgm:prSet/>
      <dgm:spPr/>
      <dgm:t>
        <a:bodyPr/>
        <a:lstStyle/>
        <a:p>
          <a:endParaRPr lang="en-US"/>
        </a:p>
      </dgm:t>
    </dgm:pt>
    <dgm:pt modelId="{4316F7F2-6907-47F6-B98A-12B8C4E5FFEF}">
      <dgm:prSet/>
      <dgm:spPr/>
      <dgm:t>
        <a:bodyPr/>
        <a:lstStyle/>
        <a:p>
          <a:r>
            <a:rPr lang="en-US"/>
            <a:t>Transition ART financing from </a:t>
          </a:r>
          <a:r>
            <a:rPr lang="en-US" b="1"/>
            <a:t>donor programs → SHI (BHYT)</a:t>
          </a:r>
          <a:r>
            <a:rPr lang="en-US"/>
            <a:t> </a:t>
          </a:r>
        </a:p>
      </dgm:t>
    </dgm:pt>
    <dgm:pt modelId="{08617705-BAEB-48E9-B099-9F97C7E237E7}" type="parTrans" cxnId="{4039105B-363B-4535-B231-C979239C637F}">
      <dgm:prSet/>
      <dgm:spPr/>
      <dgm:t>
        <a:bodyPr/>
        <a:lstStyle/>
        <a:p>
          <a:endParaRPr lang="en-US"/>
        </a:p>
      </dgm:t>
    </dgm:pt>
    <dgm:pt modelId="{CD8F2418-ABC5-4184-A952-0B5240288184}" type="sibTrans" cxnId="{4039105B-363B-4535-B231-C979239C637F}">
      <dgm:prSet/>
      <dgm:spPr/>
      <dgm:t>
        <a:bodyPr/>
        <a:lstStyle/>
        <a:p>
          <a:endParaRPr lang="en-US"/>
        </a:p>
      </dgm:t>
    </dgm:pt>
    <dgm:pt modelId="{5447AE9D-04BB-45DC-9127-B1A946F2307A}">
      <dgm:prSet/>
      <dgm:spPr/>
      <dgm:t>
        <a:bodyPr/>
        <a:lstStyle/>
        <a:p>
          <a:r>
            <a:rPr lang="en-US"/>
            <a:t>Established key mechanisms: </a:t>
          </a:r>
        </a:p>
      </dgm:t>
    </dgm:pt>
    <dgm:pt modelId="{1CFFB7F7-7F00-400A-889C-F16E6F3CD5F6}" type="parTrans" cxnId="{4557255A-8BFB-490B-B545-C7E9FBB87553}">
      <dgm:prSet/>
      <dgm:spPr/>
      <dgm:t>
        <a:bodyPr/>
        <a:lstStyle/>
        <a:p>
          <a:endParaRPr lang="en-US"/>
        </a:p>
      </dgm:t>
    </dgm:pt>
    <dgm:pt modelId="{ACB8716B-D134-42CF-A64C-487677A4E621}" type="sibTrans" cxnId="{4557255A-8BFB-490B-B545-C7E9FBB87553}">
      <dgm:prSet/>
      <dgm:spPr/>
      <dgm:t>
        <a:bodyPr/>
        <a:lstStyle/>
        <a:p>
          <a:endParaRPr lang="en-US"/>
        </a:p>
      </dgm:t>
    </dgm:pt>
    <dgm:pt modelId="{C8CCC53A-C1B8-438A-AF86-1E998F99EF96}">
      <dgm:prSet/>
      <dgm:spPr/>
      <dgm:t>
        <a:bodyPr/>
        <a:lstStyle/>
        <a:p>
          <a:r>
            <a:rPr lang="en-US" b="1"/>
            <a:t>Centralized national procurement</a:t>
          </a:r>
          <a:r>
            <a:rPr lang="en-US"/>
            <a:t> of ARVs </a:t>
          </a:r>
        </a:p>
      </dgm:t>
    </dgm:pt>
    <dgm:pt modelId="{11344BBE-8EC9-4528-8D18-991928C394CF}" type="parTrans" cxnId="{24CE5E43-84DA-4E2F-A77A-7068A46BF1DC}">
      <dgm:prSet/>
      <dgm:spPr/>
      <dgm:t>
        <a:bodyPr/>
        <a:lstStyle/>
        <a:p>
          <a:endParaRPr lang="en-US"/>
        </a:p>
      </dgm:t>
    </dgm:pt>
    <dgm:pt modelId="{AFA5705B-09C0-46F9-8316-06F0975609DD}" type="sibTrans" cxnId="{24CE5E43-84DA-4E2F-A77A-7068A46BF1DC}">
      <dgm:prSet/>
      <dgm:spPr/>
      <dgm:t>
        <a:bodyPr/>
        <a:lstStyle/>
        <a:p>
          <a:endParaRPr lang="en-US"/>
        </a:p>
      </dgm:t>
    </dgm:pt>
    <dgm:pt modelId="{BF8D55CC-6C02-4ABA-8BBD-3C76AB8435F3}">
      <dgm:prSet/>
      <dgm:spPr/>
      <dgm:t>
        <a:bodyPr/>
        <a:lstStyle/>
        <a:p>
          <a:r>
            <a:rPr lang="en-US"/>
            <a:t>Direct contracting between </a:t>
          </a:r>
          <a:r>
            <a:rPr lang="en-US" b="1"/>
            <a:t>Vietnam Social Security (VSS) and suppliers</a:t>
          </a:r>
          <a:r>
            <a:rPr lang="en-US"/>
            <a:t> </a:t>
          </a:r>
        </a:p>
      </dgm:t>
    </dgm:pt>
    <dgm:pt modelId="{135A84AC-7463-4F0D-9808-A3BBE7CB90ED}" type="parTrans" cxnId="{C4EA2CD0-4048-40C5-A168-38554973F7FE}">
      <dgm:prSet/>
      <dgm:spPr/>
      <dgm:t>
        <a:bodyPr/>
        <a:lstStyle/>
        <a:p>
          <a:endParaRPr lang="en-US"/>
        </a:p>
      </dgm:t>
    </dgm:pt>
    <dgm:pt modelId="{A5F8FFDB-04E5-401F-8906-4FC18A89E107}" type="sibTrans" cxnId="{C4EA2CD0-4048-40C5-A168-38554973F7FE}">
      <dgm:prSet/>
      <dgm:spPr/>
      <dgm:t>
        <a:bodyPr/>
        <a:lstStyle/>
        <a:p>
          <a:endParaRPr lang="en-US"/>
        </a:p>
      </dgm:t>
    </dgm:pt>
    <dgm:pt modelId="{AB665EE9-8F59-4040-9CA3-BC2AE44E5B20}">
      <dgm:prSet/>
      <dgm:spPr/>
      <dgm:t>
        <a:bodyPr/>
        <a:lstStyle/>
        <a:p>
          <a:r>
            <a:rPr lang="en-US"/>
            <a:t>Mandate for provinces to ensure </a:t>
          </a:r>
          <a:r>
            <a:rPr lang="en-US" b="1"/>
            <a:t>100% BHYT coverage for PLHIV</a:t>
          </a:r>
          <a:r>
            <a:rPr lang="en-US"/>
            <a:t> </a:t>
          </a:r>
        </a:p>
      </dgm:t>
    </dgm:pt>
    <dgm:pt modelId="{693B27D2-A60C-4222-990E-CB113C7718C9}" type="parTrans" cxnId="{4D16468B-379C-4807-8578-198AD5712F80}">
      <dgm:prSet/>
      <dgm:spPr/>
      <dgm:t>
        <a:bodyPr/>
        <a:lstStyle/>
        <a:p>
          <a:endParaRPr lang="en-US"/>
        </a:p>
      </dgm:t>
    </dgm:pt>
    <dgm:pt modelId="{D00F9173-F560-4F5A-8F9F-467FF9C0A948}" type="sibTrans" cxnId="{4D16468B-379C-4807-8578-198AD5712F80}">
      <dgm:prSet/>
      <dgm:spPr/>
      <dgm:t>
        <a:bodyPr/>
        <a:lstStyle/>
        <a:p>
          <a:endParaRPr lang="en-US"/>
        </a:p>
      </dgm:t>
    </dgm:pt>
    <dgm:pt modelId="{FDE035B1-0EA9-42E6-A778-25BB252FAD4A}">
      <dgm:prSet/>
      <dgm:spPr/>
      <dgm:t>
        <a:bodyPr/>
        <a:lstStyle/>
        <a:p>
          <a:r>
            <a:rPr lang="en-US"/>
            <a:t>Financial support for </a:t>
          </a:r>
          <a:r>
            <a:rPr lang="en-US" b="1"/>
            <a:t>co-payments through local and social funds</a:t>
          </a:r>
          <a:r>
            <a:rPr lang="en-US"/>
            <a:t> </a:t>
          </a:r>
        </a:p>
      </dgm:t>
    </dgm:pt>
    <dgm:pt modelId="{C39497A1-D15F-424B-82F7-17F4D0B4AE9C}" type="parTrans" cxnId="{27B816EA-5B9B-438F-A742-865A76E22615}">
      <dgm:prSet/>
      <dgm:spPr/>
      <dgm:t>
        <a:bodyPr/>
        <a:lstStyle/>
        <a:p>
          <a:endParaRPr lang="en-US"/>
        </a:p>
      </dgm:t>
    </dgm:pt>
    <dgm:pt modelId="{76579FE5-B427-418E-A296-159DFEE3DD85}" type="sibTrans" cxnId="{27B816EA-5B9B-438F-A742-865A76E22615}">
      <dgm:prSet/>
      <dgm:spPr/>
      <dgm:t>
        <a:bodyPr/>
        <a:lstStyle/>
        <a:p>
          <a:endParaRPr lang="en-US"/>
        </a:p>
      </dgm:t>
    </dgm:pt>
    <dgm:pt modelId="{16133340-FF1F-4304-8601-3E9C22869B04}">
      <dgm:prSet/>
      <dgm:spPr/>
      <dgm:t>
        <a:bodyPr/>
        <a:lstStyle/>
        <a:p>
          <a:r>
            <a:rPr lang="en-US"/>
            <a:t>Accompanied by: </a:t>
          </a:r>
        </a:p>
      </dgm:t>
    </dgm:pt>
    <dgm:pt modelId="{5342950B-ADB2-43FF-9FF2-FCF606329EAD}" type="parTrans" cxnId="{018B9159-C620-4E18-8B5E-D61869A13C8B}">
      <dgm:prSet/>
      <dgm:spPr/>
      <dgm:t>
        <a:bodyPr/>
        <a:lstStyle/>
        <a:p>
          <a:endParaRPr lang="en-US"/>
        </a:p>
      </dgm:t>
    </dgm:pt>
    <dgm:pt modelId="{1FD97435-8A4F-4B93-ADCB-2CD178FC98AF}" type="sibTrans" cxnId="{018B9159-C620-4E18-8B5E-D61869A13C8B}">
      <dgm:prSet/>
      <dgm:spPr/>
      <dgm:t>
        <a:bodyPr/>
        <a:lstStyle/>
        <a:p>
          <a:endParaRPr lang="en-US"/>
        </a:p>
      </dgm:t>
    </dgm:pt>
    <dgm:pt modelId="{A039CE48-DE40-44CC-8017-D82BB17A386A}">
      <dgm:prSet/>
      <dgm:spPr/>
      <dgm:t>
        <a:bodyPr/>
        <a:lstStyle/>
        <a:p>
          <a:r>
            <a:rPr lang="en-US"/>
            <a:t>MOH circulars (2017–2020) </a:t>
          </a:r>
        </a:p>
      </dgm:t>
    </dgm:pt>
    <dgm:pt modelId="{F0BF6349-8B5A-44D3-9C78-9E1DBA9E114E}" type="parTrans" cxnId="{0829C29F-0CA1-4071-B9BD-0B6D475DA0D0}">
      <dgm:prSet/>
      <dgm:spPr/>
      <dgm:t>
        <a:bodyPr/>
        <a:lstStyle/>
        <a:p>
          <a:endParaRPr lang="en-US"/>
        </a:p>
      </dgm:t>
    </dgm:pt>
    <dgm:pt modelId="{9BFFFD3A-9BB4-422F-B116-ACA27055CEB0}" type="sibTrans" cxnId="{0829C29F-0CA1-4071-B9BD-0B6D475DA0D0}">
      <dgm:prSet/>
      <dgm:spPr/>
      <dgm:t>
        <a:bodyPr/>
        <a:lstStyle/>
        <a:p>
          <a:endParaRPr lang="en-US"/>
        </a:p>
      </dgm:t>
    </dgm:pt>
    <dgm:pt modelId="{AB2011B3-5380-47DC-B959-F761D53DA78D}">
      <dgm:prSet/>
      <dgm:spPr/>
      <dgm:t>
        <a:bodyPr/>
        <a:lstStyle/>
        <a:p>
          <a:r>
            <a:rPr lang="en-US"/>
            <a:t>National implementation guidance</a:t>
          </a:r>
        </a:p>
      </dgm:t>
    </dgm:pt>
    <dgm:pt modelId="{534BD85E-3DD8-4C0C-9D1B-4DA2E6954E9C}" type="parTrans" cxnId="{04F4ADD5-EF87-4EBF-86B6-8E51D9694583}">
      <dgm:prSet/>
      <dgm:spPr/>
      <dgm:t>
        <a:bodyPr/>
        <a:lstStyle/>
        <a:p>
          <a:endParaRPr lang="en-US"/>
        </a:p>
      </dgm:t>
    </dgm:pt>
    <dgm:pt modelId="{D61D764B-1F6D-4195-BCB5-4E69A892B22B}" type="sibTrans" cxnId="{04F4ADD5-EF87-4EBF-86B6-8E51D9694583}">
      <dgm:prSet/>
      <dgm:spPr/>
      <dgm:t>
        <a:bodyPr/>
        <a:lstStyle/>
        <a:p>
          <a:endParaRPr lang="en-US"/>
        </a:p>
      </dgm:t>
    </dgm:pt>
    <dgm:pt modelId="{13F6C9FF-6938-45DE-AB89-E6938C0CF70A}" type="pres">
      <dgm:prSet presAssocID="{FA8A3742-F18A-4F6E-921C-08320BD34316}" presName="linear" presStyleCnt="0">
        <dgm:presLayoutVars>
          <dgm:animLvl val="lvl"/>
          <dgm:resizeHandles val="exact"/>
        </dgm:presLayoutVars>
      </dgm:prSet>
      <dgm:spPr/>
    </dgm:pt>
    <dgm:pt modelId="{931955DB-C94C-48C4-9918-2C7E734D52ED}" type="pres">
      <dgm:prSet presAssocID="{4FBC19C9-B832-4DBC-9554-62BD5EF23A7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F221948-1E41-425F-856D-5350F0E2859D}" type="pres">
      <dgm:prSet presAssocID="{B4D6CF1C-1CE5-482B-9D0C-586CF57BC74D}" presName="spacer" presStyleCnt="0"/>
      <dgm:spPr/>
    </dgm:pt>
    <dgm:pt modelId="{0AF328F7-111C-4756-A2B8-D200C3DBF54E}" type="pres">
      <dgm:prSet presAssocID="{A5F4C3B2-E52B-481D-81B5-2DBB2642B84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5F5B9C7-09A9-4DA3-9EF2-AAB48BA7D640}" type="pres">
      <dgm:prSet presAssocID="{A5F4C3B2-E52B-481D-81B5-2DBB2642B844}" presName="childText" presStyleLbl="revTx" presStyleIdx="0" presStyleCnt="3">
        <dgm:presLayoutVars>
          <dgm:bulletEnabled val="1"/>
        </dgm:presLayoutVars>
      </dgm:prSet>
      <dgm:spPr/>
    </dgm:pt>
    <dgm:pt modelId="{B0F6E696-9034-41F0-8D91-6D85A18E8418}" type="pres">
      <dgm:prSet presAssocID="{5447AE9D-04BB-45DC-9127-B1A946F2307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89D4AC8-D40A-47F6-BE1A-50BAFC30138B}" type="pres">
      <dgm:prSet presAssocID="{5447AE9D-04BB-45DC-9127-B1A946F2307A}" presName="childText" presStyleLbl="revTx" presStyleIdx="1" presStyleCnt="3">
        <dgm:presLayoutVars>
          <dgm:bulletEnabled val="1"/>
        </dgm:presLayoutVars>
      </dgm:prSet>
      <dgm:spPr/>
    </dgm:pt>
    <dgm:pt modelId="{A1B6BB3B-01FB-436A-99AC-639A0B3C945B}" type="pres">
      <dgm:prSet presAssocID="{16133340-FF1F-4304-8601-3E9C22869B0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5541E13-6DC0-4B4F-86C6-F69DC766F5F2}" type="pres">
      <dgm:prSet presAssocID="{16133340-FF1F-4304-8601-3E9C22869B0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C156C05-981F-4D66-8DF2-F7583A53117D}" type="presOf" srcId="{BF8D55CC-6C02-4ABA-8BBD-3C76AB8435F3}" destId="{989D4AC8-D40A-47F6-BE1A-50BAFC30138B}" srcOrd="0" destOrd="1" presId="urn:microsoft.com/office/officeart/2005/8/layout/vList2"/>
    <dgm:cxn modelId="{35E49908-A210-4355-906F-C1EAB5213E58}" type="presOf" srcId="{4316F7F2-6907-47F6-B98A-12B8C4E5FFEF}" destId="{55F5B9C7-09A9-4DA3-9EF2-AAB48BA7D640}" srcOrd="0" destOrd="0" presId="urn:microsoft.com/office/officeart/2005/8/layout/vList2"/>
    <dgm:cxn modelId="{703B1D15-77EC-45CA-80F2-65A1672971A3}" type="presOf" srcId="{16133340-FF1F-4304-8601-3E9C22869B04}" destId="{A1B6BB3B-01FB-436A-99AC-639A0B3C945B}" srcOrd="0" destOrd="0" presId="urn:microsoft.com/office/officeart/2005/8/layout/vList2"/>
    <dgm:cxn modelId="{2A32B536-7254-4C79-9700-BE984B38C399}" srcId="{FA8A3742-F18A-4F6E-921C-08320BD34316}" destId="{4FBC19C9-B832-4DBC-9554-62BD5EF23A78}" srcOrd="0" destOrd="0" parTransId="{6C5AAF50-1269-4546-8AEE-2ACAE2FB8AA1}" sibTransId="{B4D6CF1C-1CE5-482B-9D0C-586CF57BC74D}"/>
    <dgm:cxn modelId="{4039105B-363B-4535-B231-C979239C637F}" srcId="{A5F4C3B2-E52B-481D-81B5-2DBB2642B844}" destId="{4316F7F2-6907-47F6-B98A-12B8C4E5FFEF}" srcOrd="0" destOrd="0" parTransId="{08617705-BAEB-48E9-B099-9F97C7E237E7}" sibTransId="{CD8F2418-ABC5-4184-A952-0B5240288184}"/>
    <dgm:cxn modelId="{41EDAF41-4A5D-4E0A-AB6F-AE77E8C6C96B}" type="presOf" srcId="{C8CCC53A-C1B8-438A-AF86-1E998F99EF96}" destId="{989D4AC8-D40A-47F6-BE1A-50BAFC30138B}" srcOrd="0" destOrd="0" presId="urn:microsoft.com/office/officeart/2005/8/layout/vList2"/>
    <dgm:cxn modelId="{24CE5E43-84DA-4E2F-A77A-7068A46BF1DC}" srcId="{5447AE9D-04BB-45DC-9127-B1A946F2307A}" destId="{C8CCC53A-C1B8-438A-AF86-1E998F99EF96}" srcOrd="0" destOrd="0" parTransId="{11344BBE-8EC9-4528-8D18-991928C394CF}" sibTransId="{AFA5705B-09C0-46F9-8316-06F0975609DD}"/>
    <dgm:cxn modelId="{AE763F45-4818-470B-A9DC-DF1A66B6C71F}" type="presOf" srcId="{4FBC19C9-B832-4DBC-9554-62BD5EF23A78}" destId="{931955DB-C94C-48C4-9918-2C7E734D52ED}" srcOrd="0" destOrd="0" presId="urn:microsoft.com/office/officeart/2005/8/layout/vList2"/>
    <dgm:cxn modelId="{2B8D684C-1C7C-4695-9E6B-601637B41A6B}" type="presOf" srcId="{A5F4C3B2-E52B-481D-81B5-2DBB2642B844}" destId="{0AF328F7-111C-4756-A2B8-D200C3DBF54E}" srcOrd="0" destOrd="0" presId="urn:microsoft.com/office/officeart/2005/8/layout/vList2"/>
    <dgm:cxn modelId="{018B9159-C620-4E18-8B5E-D61869A13C8B}" srcId="{FA8A3742-F18A-4F6E-921C-08320BD34316}" destId="{16133340-FF1F-4304-8601-3E9C22869B04}" srcOrd="3" destOrd="0" parTransId="{5342950B-ADB2-43FF-9FF2-FCF606329EAD}" sibTransId="{1FD97435-8A4F-4B93-ADCB-2CD178FC98AF}"/>
    <dgm:cxn modelId="{F0910B7A-D019-461F-80DC-0391116AAE12}" type="presOf" srcId="{FDE035B1-0EA9-42E6-A778-25BB252FAD4A}" destId="{989D4AC8-D40A-47F6-BE1A-50BAFC30138B}" srcOrd="0" destOrd="3" presId="urn:microsoft.com/office/officeart/2005/8/layout/vList2"/>
    <dgm:cxn modelId="{4557255A-8BFB-490B-B545-C7E9FBB87553}" srcId="{FA8A3742-F18A-4F6E-921C-08320BD34316}" destId="{5447AE9D-04BB-45DC-9127-B1A946F2307A}" srcOrd="2" destOrd="0" parTransId="{1CFFB7F7-7F00-400A-889C-F16E6F3CD5F6}" sibTransId="{ACB8716B-D134-42CF-A64C-487677A4E621}"/>
    <dgm:cxn modelId="{E01A1988-C60F-4DED-8A29-C9273DF7C74A}" srcId="{FA8A3742-F18A-4F6E-921C-08320BD34316}" destId="{A5F4C3B2-E52B-481D-81B5-2DBB2642B844}" srcOrd="1" destOrd="0" parTransId="{BBD72882-1659-4CE7-A69B-B0AAC3482D70}" sibTransId="{57AB29EF-3299-4F5A-B1DA-7E1948668291}"/>
    <dgm:cxn modelId="{4D16468B-379C-4807-8578-198AD5712F80}" srcId="{5447AE9D-04BB-45DC-9127-B1A946F2307A}" destId="{AB665EE9-8F59-4040-9CA3-BC2AE44E5B20}" srcOrd="2" destOrd="0" parTransId="{693B27D2-A60C-4222-990E-CB113C7718C9}" sibTransId="{D00F9173-F560-4F5A-8F9F-467FF9C0A948}"/>
    <dgm:cxn modelId="{0829C29F-0CA1-4071-B9BD-0B6D475DA0D0}" srcId="{16133340-FF1F-4304-8601-3E9C22869B04}" destId="{A039CE48-DE40-44CC-8017-D82BB17A386A}" srcOrd="0" destOrd="0" parTransId="{F0BF6349-8B5A-44D3-9C78-9E1DBA9E114E}" sibTransId="{9BFFFD3A-9BB4-422F-B116-ACA27055CEB0}"/>
    <dgm:cxn modelId="{F0A0D2A4-A70E-4B3A-AEB5-DE37714BDF2D}" type="presOf" srcId="{AB2011B3-5380-47DC-B959-F761D53DA78D}" destId="{F5541E13-6DC0-4B4F-86C6-F69DC766F5F2}" srcOrd="0" destOrd="1" presId="urn:microsoft.com/office/officeart/2005/8/layout/vList2"/>
    <dgm:cxn modelId="{90293DB0-E52D-4614-99E4-CDD12C0EBC63}" type="presOf" srcId="{AB665EE9-8F59-4040-9CA3-BC2AE44E5B20}" destId="{989D4AC8-D40A-47F6-BE1A-50BAFC30138B}" srcOrd="0" destOrd="2" presId="urn:microsoft.com/office/officeart/2005/8/layout/vList2"/>
    <dgm:cxn modelId="{5C3B67B6-FB1F-48B2-9667-039F57985479}" type="presOf" srcId="{FA8A3742-F18A-4F6E-921C-08320BD34316}" destId="{13F6C9FF-6938-45DE-AB89-E6938C0CF70A}" srcOrd="0" destOrd="0" presId="urn:microsoft.com/office/officeart/2005/8/layout/vList2"/>
    <dgm:cxn modelId="{AAEC89C3-30CA-4F00-928B-D9E876D9702E}" type="presOf" srcId="{5447AE9D-04BB-45DC-9127-B1A946F2307A}" destId="{B0F6E696-9034-41F0-8D91-6D85A18E8418}" srcOrd="0" destOrd="0" presId="urn:microsoft.com/office/officeart/2005/8/layout/vList2"/>
    <dgm:cxn modelId="{C4EA2CD0-4048-40C5-A168-38554973F7FE}" srcId="{5447AE9D-04BB-45DC-9127-B1A946F2307A}" destId="{BF8D55CC-6C02-4ABA-8BBD-3C76AB8435F3}" srcOrd="1" destOrd="0" parTransId="{135A84AC-7463-4F0D-9808-A3BBE7CB90ED}" sibTransId="{A5F8FFDB-04E5-401F-8906-4FC18A89E107}"/>
    <dgm:cxn modelId="{04F4ADD5-EF87-4EBF-86B6-8E51D9694583}" srcId="{16133340-FF1F-4304-8601-3E9C22869B04}" destId="{AB2011B3-5380-47DC-B959-F761D53DA78D}" srcOrd="1" destOrd="0" parTransId="{534BD85E-3DD8-4C0C-9D1B-4DA2E6954E9C}" sibTransId="{D61D764B-1F6D-4195-BCB5-4E69A892B22B}"/>
    <dgm:cxn modelId="{27B816EA-5B9B-438F-A742-865A76E22615}" srcId="{5447AE9D-04BB-45DC-9127-B1A946F2307A}" destId="{FDE035B1-0EA9-42E6-A778-25BB252FAD4A}" srcOrd="3" destOrd="0" parTransId="{C39497A1-D15F-424B-82F7-17F4D0B4AE9C}" sibTransId="{76579FE5-B427-418E-A296-159DFEE3DD85}"/>
    <dgm:cxn modelId="{659012FD-5958-410D-9DA8-260D5C5EA26E}" type="presOf" srcId="{A039CE48-DE40-44CC-8017-D82BB17A386A}" destId="{F5541E13-6DC0-4B4F-86C6-F69DC766F5F2}" srcOrd="0" destOrd="0" presId="urn:microsoft.com/office/officeart/2005/8/layout/vList2"/>
    <dgm:cxn modelId="{44A457F1-984D-4B4E-9154-8DD99F0F9865}" type="presParOf" srcId="{13F6C9FF-6938-45DE-AB89-E6938C0CF70A}" destId="{931955DB-C94C-48C4-9918-2C7E734D52ED}" srcOrd="0" destOrd="0" presId="urn:microsoft.com/office/officeart/2005/8/layout/vList2"/>
    <dgm:cxn modelId="{4D7A98FC-E19E-4445-9A06-771A4E5FB188}" type="presParOf" srcId="{13F6C9FF-6938-45DE-AB89-E6938C0CF70A}" destId="{FF221948-1E41-425F-856D-5350F0E2859D}" srcOrd="1" destOrd="0" presId="urn:microsoft.com/office/officeart/2005/8/layout/vList2"/>
    <dgm:cxn modelId="{C5CB07D4-78DD-41BD-B02F-DADBBC392620}" type="presParOf" srcId="{13F6C9FF-6938-45DE-AB89-E6938C0CF70A}" destId="{0AF328F7-111C-4756-A2B8-D200C3DBF54E}" srcOrd="2" destOrd="0" presId="urn:microsoft.com/office/officeart/2005/8/layout/vList2"/>
    <dgm:cxn modelId="{5B34136F-CFF7-4CD6-816D-554D6DADDEE2}" type="presParOf" srcId="{13F6C9FF-6938-45DE-AB89-E6938C0CF70A}" destId="{55F5B9C7-09A9-4DA3-9EF2-AAB48BA7D640}" srcOrd="3" destOrd="0" presId="urn:microsoft.com/office/officeart/2005/8/layout/vList2"/>
    <dgm:cxn modelId="{0069EE69-2032-40C0-8B6F-7101B724FC4B}" type="presParOf" srcId="{13F6C9FF-6938-45DE-AB89-E6938C0CF70A}" destId="{B0F6E696-9034-41F0-8D91-6D85A18E8418}" srcOrd="4" destOrd="0" presId="urn:microsoft.com/office/officeart/2005/8/layout/vList2"/>
    <dgm:cxn modelId="{2250A054-EA62-4467-BB05-3E5BC07F9671}" type="presParOf" srcId="{13F6C9FF-6938-45DE-AB89-E6938C0CF70A}" destId="{989D4AC8-D40A-47F6-BE1A-50BAFC30138B}" srcOrd="5" destOrd="0" presId="urn:microsoft.com/office/officeart/2005/8/layout/vList2"/>
    <dgm:cxn modelId="{CA491C48-83B7-401F-9EB1-8CA5A3EDBA99}" type="presParOf" srcId="{13F6C9FF-6938-45DE-AB89-E6938C0CF70A}" destId="{A1B6BB3B-01FB-436A-99AC-639A0B3C945B}" srcOrd="6" destOrd="0" presId="urn:microsoft.com/office/officeart/2005/8/layout/vList2"/>
    <dgm:cxn modelId="{003123B8-DAB0-432F-AAF7-966D57AB85F0}" type="presParOf" srcId="{13F6C9FF-6938-45DE-AB89-E6938C0CF70A}" destId="{F5541E13-6DC0-4B4F-86C6-F69DC766F5F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EBCD03-CAE9-43E9-B2CF-BBF746ABB50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58241F9-1485-4FF3-B212-5F33ABF4F6AF}">
      <dgm:prSet/>
      <dgm:spPr/>
      <dgm:t>
        <a:bodyPr/>
        <a:lstStyle/>
        <a:p>
          <a:r>
            <a:rPr lang="en-US" b="1"/>
            <a:t>National level</a:t>
          </a:r>
          <a:r>
            <a:rPr lang="en-US"/>
            <a:t> </a:t>
          </a:r>
        </a:p>
      </dgm:t>
    </dgm:pt>
    <dgm:pt modelId="{266346EB-E960-44FA-A18B-C2918928CF51}" type="parTrans" cxnId="{D97D0324-3DE8-419D-989E-AC2D31B582DE}">
      <dgm:prSet/>
      <dgm:spPr/>
      <dgm:t>
        <a:bodyPr/>
        <a:lstStyle/>
        <a:p>
          <a:endParaRPr lang="en-US"/>
        </a:p>
      </dgm:t>
    </dgm:pt>
    <dgm:pt modelId="{C154B800-E37E-4F02-B14C-756B07F160A1}" type="sibTrans" cxnId="{D97D0324-3DE8-419D-989E-AC2D31B582DE}">
      <dgm:prSet/>
      <dgm:spPr/>
      <dgm:t>
        <a:bodyPr/>
        <a:lstStyle/>
        <a:p>
          <a:endParaRPr lang="en-US"/>
        </a:p>
      </dgm:t>
    </dgm:pt>
    <dgm:pt modelId="{CFF028A1-8D16-4F6D-B2E0-053763746FC3}">
      <dgm:prSet custT="1"/>
      <dgm:spPr/>
      <dgm:t>
        <a:bodyPr/>
        <a:lstStyle/>
        <a:p>
          <a:r>
            <a:rPr lang="en-US" sz="2000"/>
            <a:t>MOH: policy guidance and procurement framework </a:t>
          </a:r>
        </a:p>
      </dgm:t>
    </dgm:pt>
    <dgm:pt modelId="{6EA30938-C1EE-4B53-AA41-72B6FC36D281}" type="parTrans" cxnId="{91745614-09A4-41CF-A854-40D66F055596}">
      <dgm:prSet/>
      <dgm:spPr/>
      <dgm:t>
        <a:bodyPr/>
        <a:lstStyle/>
        <a:p>
          <a:endParaRPr lang="en-US"/>
        </a:p>
      </dgm:t>
    </dgm:pt>
    <dgm:pt modelId="{10F063DB-E1DD-4679-AAC5-49ED2A3E4E87}" type="sibTrans" cxnId="{91745614-09A4-41CF-A854-40D66F055596}">
      <dgm:prSet/>
      <dgm:spPr/>
      <dgm:t>
        <a:bodyPr/>
        <a:lstStyle/>
        <a:p>
          <a:endParaRPr lang="en-US"/>
        </a:p>
      </dgm:t>
    </dgm:pt>
    <dgm:pt modelId="{15ED5117-D889-4000-B6D5-2F34A8298297}">
      <dgm:prSet custT="1"/>
      <dgm:spPr/>
      <dgm:t>
        <a:bodyPr/>
        <a:lstStyle/>
        <a:p>
          <a:r>
            <a:rPr lang="en-US" sz="2000"/>
            <a:t>VSS: contracting, payment, and reimbursement </a:t>
          </a:r>
        </a:p>
      </dgm:t>
    </dgm:pt>
    <dgm:pt modelId="{D47439C6-1EF7-436D-B929-203A85968318}" type="parTrans" cxnId="{1F316948-6AF9-4EAB-ADC7-198E0A995FF1}">
      <dgm:prSet/>
      <dgm:spPr/>
      <dgm:t>
        <a:bodyPr/>
        <a:lstStyle/>
        <a:p>
          <a:endParaRPr lang="en-US"/>
        </a:p>
      </dgm:t>
    </dgm:pt>
    <dgm:pt modelId="{E04F2816-9857-400B-BC5C-E2A87B5F86D2}" type="sibTrans" cxnId="{1F316948-6AF9-4EAB-ADC7-198E0A995FF1}">
      <dgm:prSet/>
      <dgm:spPr/>
      <dgm:t>
        <a:bodyPr/>
        <a:lstStyle/>
        <a:p>
          <a:endParaRPr lang="en-US"/>
        </a:p>
      </dgm:t>
    </dgm:pt>
    <dgm:pt modelId="{9599ED22-DC9C-4B65-8FD4-90FC3BD1AA5E}">
      <dgm:prSet/>
      <dgm:spPr/>
      <dgm:t>
        <a:bodyPr/>
        <a:lstStyle/>
        <a:p>
          <a:r>
            <a:rPr lang="en-US" b="1"/>
            <a:t>Provincial level</a:t>
          </a:r>
          <a:r>
            <a:rPr lang="en-US"/>
            <a:t> </a:t>
          </a:r>
        </a:p>
      </dgm:t>
    </dgm:pt>
    <dgm:pt modelId="{7B108880-8BFE-4FD7-A80F-9C397317B524}" type="parTrans" cxnId="{3EC96A6A-3616-4097-A21C-5B42C5DBAB35}">
      <dgm:prSet/>
      <dgm:spPr/>
      <dgm:t>
        <a:bodyPr/>
        <a:lstStyle/>
        <a:p>
          <a:endParaRPr lang="en-US"/>
        </a:p>
      </dgm:t>
    </dgm:pt>
    <dgm:pt modelId="{50B2B31D-1F6E-46CC-A56A-CB266ACA38B0}" type="sibTrans" cxnId="{3EC96A6A-3616-4097-A21C-5B42C5DBAB35}">
      <dgm:prSet/>
      <dgm:spPr/>
      <dgm:t>
        <a:bodyPr/>
        <a:lstStyle/>
        <a:p>
          <a:endParaRPr lang="en-US"/>
        </a:p>
      </dgm:t>
    </dgm:pt>
    <dgm:pt modelId="{E77941D5-8971-4071-A8F5-53ED963D5048}">
      <dgm:prSet custT="1"/>
      <dgm:spPr/>
      <dgm:t>
        <a:bodyPr/>
        <a:lstStyle/>
        <a:p>
          <a:r>
            <a:rPr lang="en-US" sz="2000"/>
            <a:t>Fund Health insurance cards for PLHIV </a:t>
          </a:r>
        </a:p>
      </dgm:t>
    </dgm:pt>
    <dgm:pt modelId="{0F557714-1CF2-418D-AC8B-76A44A503364}" type="parTrans" cxnId="{6C760DD7-12F0-4433-96F1-5B645CDC3E29}">
      <dgm:prSet/>
      <dgm:spPr/>
      <dgm:t>
        <a:bodyPr/>
        <a:lstStyle/>
        <a:p>
          <a:endParaRPr lang="en-US"/>
        </a:p>
      </dgm:t>
    </dgm:pt>
    <dgm:pt modelId="{5B1EFA79-DB13-42A5-974C-A864EDDC215C}" type="sibTrans" cxnId="{6C760DD7-12F0-4433-96F1-5B645CDC3E29}">
      <dgm:prSet/>
      <dgm:spPr/>
      <dgm:t>
        <a:bodyPr/>
        <a:lstStyle/>
        <a:p>
          <a:endParaRPr lang="en-US"/>
        </a:p>
      </dgm:t>
    </dgm:pt>
    <dgm:pt modelId="{E1FEB8BD-AA8A-4BD6-8AD7-330525248300}">
      <dgm:prSet custT="1"/>
      <dgm:spPr/>
      <dgm:t>
        <a:bodyPr/>
        <a:lstStyle/>
        <a:p>
          <a:r>
            <a:rPr lang="en-US" sz="2000"/>
            <a:t>Support co-payments (poor, vulnerable groups) </a:t>
          </a:r>
        </a:p>
      </dgm:t>
    </dgm:pt>
    <dgm:pt modelId="{AD2633E0-4149-441F-9115-2C96103DD9A2}" type="parTrans" cxnId="{ED8EC463-F577-4D9E-AD4D-5B9BE1209C14}">
      <dgm:prSet/>
      <dgm:spPr/>
      <dgm:t>
        <a:bodyPr/>
        <a:lstStyle/>
        <a:p>
          <a:endParaRPr lang="en-US"/>
        </a:p>
      </dgm:t>
    </dgm:pt>
    <dgm:pt modelId="{E9ECC22F-5ACC-46F8-8664-9B7785C6E33B}" type="sibTrans" cxnId="{ED8EC463-F577-4D9E-AD4D-5B9BE1209C14}">
      <dgm:prSet/>
      <dgm:spPr/>
      <dgm:t>
        <a:bodyPr/>
        <a:lstStyle/>
        <a:p>
          <a:endParaRPr lang="en-US"/>
        </a:p>
      </dgm:t>
    </dgm:pt>
    <dgm:pt modelId="{43B7ADF7-A967-43F7-AE4C-EFFB91ED93B8}">
      <dgm:prSet/>
      <dgm:spPr/>
      <dgm:t>
        <a:bodyPr/>
        <a:lstStyle/>
        <a:p>
          <a:r>
            <a:rPr lang="en-US" b="1"/>
            <a:t>Health facilities</a:t>
          </a:r>
          <a:r>
            <a:rPr lang="en-US"/>
            <a:t> </a:t>
          </a:r>
        </a:p>
      </dgm:t>
    </dgm:pt>
    <dgm:pt modelId="{96F96281-BEB0-47E7-8126-F6FB042F3447}" type="parTrans" cxnId="{EEFA37DD-192B-4055-A3EB-82B0D22DE097}">
      <dgm:prSet/>
      <dgm:spPr/>
      <dgm:t>
        <a:bodyPr/>
        <a:lstStyle/>
        <a:p>
          <a:endParaRPr lang="en-US"/>
        </a:p>
      </dgm:t>
    </dgm:pt>
    <dgm:pt modelId="{2E3BED9E-3168-4003-9D7C-ABAB8CE49D87}" type="sibTrans" cxnId="{EEFA37DD-192B-4055-A3EB-82B0D22DE097}">
      <dgm:prSet/>
      <dgm:spPr/>
      <dgm:t>
        <a:bodyPr/>
        <a:lstStyle/>
        <a:p>
          <a:endParaRPr lang="en-US"/>
        </a:p>
      </dgm:t>
    </dgm:pt>
    <dgm:pt modelId="{9E9AC462-F16D-4C3F-8AA6-008B867AE376}">
      <dgm:prSet custT="1"/>
      <dgm:spPr/>
      <dgm:t>
        <a:bodyPr/>
        <a:lstStyle/>
        <a:p>
          <a:r>
            <a:rPr lang="en-US" sz="2000"/>
            <a:t>Deliver ART services under SHI </a:t>
          </a:r>
        </a:p>
      </dgm:t>
    </dgm:pt>
    <dgm:pt modelId="{1D56A844-E39D-4370-88F7-86A3968D4101}" type="parTrans" cxnId="{A4181A4E-7DCA-4446-93BD-C389FC01394F}">
      <dgm:prSet/>
      <dgm:spPr/>
      <dgm:t>
        <a:bodyPr/>
        <a:lstStyle/>
        <a:p>
          <a:endParaRPr lang="en-US"/>
        </a:p>
      </dgm:t>
    </dgm:pt>
    <dgm:pt modelId="{75DC9013-9679-4C3B-8650-77F450B1FB7E}" type="sibTrans" cxnId="{A4181A4E-7DCA-4446-93BD-C389FC01394F}">
      <dgm:prSet/>
      <dgm:spPr/>
      <dgm:t>
        <a:bodyPr/>
        <a:lstStyle/>
        <a:p>
          <a:endParaRPr lang="en-US"/>
        </a:p>
      </dgm:t>
    </dgm:pt>
    <dgm:pt modelId="{45A59A3A-1592-4EFA-B453-E91359BAD49E}">
      <dgm:prSet custT="1"/>
      <dgm:spPr/>
      <dgm:t>
        <a:bodyPr/>
        <a:lstStyle/>
        <a:p>
          <a:r>
            <a:rPr lang="en-US" sz="2000"/>
            <a:t>Manage dual drug sources during transition </a:t>
          </a:r>
        </a:p>
      </dgm:t>
    </dgm:pt>
    <dgm:pt modelId="{3DB66095-E295-477F-87CD-345DE7436A33}" type="parTrans" cxnId="{8D365545-0E6D-4D7D-AE8A-B023D32E7849}">
      <dgm:prSet/>
      <dgm:spPr/>
      <dgm:t>
        <a:bodyPr/>
        <a:lstStyle/>
        <a:p>
          <a:endParaRPr lang="en-US"/>
        </a:p>
      </dgm:t>
    </dgm:pt>
    <dgm:pt modelId="{4A155E31-F83A-4900-94DB-BFC4EC6E28CB}" type="sibTrans" cxnId="{8D365545-0E6D-4D7D-AE8A-B023D32E7849}">
      <dgm:prSet/>
      <dgm:spPr/>
      <dgm:t>
        <a:bodyPr/>
        <a:lstStyle/>
        <a:p>
          <a:endParaRPr lang="en-US"/>
        </a:p>
      </dgm:t>
    </dgm:pt>
    <dgm:pt modelId="{B69DE8E1-CB22-4363-BCF1-25C41FB82410}">
      <dgm:prSet/>
      <dgm:spPr/>
      <dgm:t>
        <a:bodyPr/>
        <a:lstStyle/>
        <a:p>
          <a:r>
            <a:rPr lang="en-US" b="1"/>
            <a:t>System features</a:t>
          </a:r>
          <a:r>
            <a:rPr lang="en-US"/>
            <a:t> </a:t>
          </a:r>
        </a:p>
      </dgm:t>
    </dgm:pt>
    <dgm:pt modelId="{C09E0D89-5378-4E39-B91D-60FD45B652CD}" type="parTrans" cxnId="{940FE8B0-D8DD-4AA7-AD03-BB93AFCBB461}">
      <dgm:prSet/>
      <dgm:spPr/>
      <dgm:t>
        <a:bodyPr/>
        <a:lstStyle/>
        <a:p>
          <a:endParaRPr lang="en-US"/>
        </a:p>
      </dgm:t>
    </dgm:pt>
    <dgm:pt modelId="{652706C7-5BE2-4D07-A085-C0EC0B5BCB54}" type="sibTrans" cxnId="{940FE8B0-D8DD-4AA7-AD03-BB93AFCBB461}">
      <dgm:prSet/>
      <dgm:spPr/>
      <dgm:t>
        <a:bodyPr/>
        <a:lstStyle/>
        <a:p>
          <a:endParaRPr lang="en-US"/>
        </a:p>
      </dgm:t>
    </dgm:pt>
    <dgm:pt modelId="{119F16DC-1070-4DD5-8C82-9B067A406F2A}">
      <dgm:prSet custT="1"/>
      <dgm:spPr/>
      <dgm:t>
        <a:bodyPr/>
        <a:lstStyle/>
        <a:p>
          <a:r>
            <a:rPr lang="en-US" sz="2000"/>
            <a:t>Centralized procurement + decentralized service delivery </a:t>
          </a:r>
        </a:p>
      </dgm:t>
    </dgm:pt>
    <dgm:pt modelId="{E95C5DD8-F598-4992-B0D3-9BDAB5E1B0F8}" type="parTrans" cxnId="{C8E56608-8C50-412A-9BB1-17C8871CA8F4}">
      <dgm:prSet/>
      <dgm:spPr/>
      <dgm:t>
        <a:bodyPr/>
        <a:lstStyle/>
        <a:p>
          <a:endParaRPr lang="en-US"/>
        </a:p>
      </dgm:t>
    </dgm:pt>
    <dgm:pt modelId="{3BC708A4-5ABA-40FA-92C0-5384384435F9}" type="sibTrans" cxnId="{C8E56608-8C50-412A-9BB1-17C8871CA8F4}">
      <dgm:prSet/>
      <dgm:spPr/>
      <dgm:t>
        <a:bodyPr/>
        <a:lstStyle/>
        <a:p>
          <a:endParaRPr lang="en-US"/>
        </a:p>
      </dgm:t>
    </dgm:pt>
    <dgm:pt modelId="{1529EBD2-19FA-48EF-A9A2-DFAE6DCC0E43}">
      <dgm:prSet custT="1"/>
      <dgm:spPr/>
      <dgm:t>
        <a:bodyPr/>
        <a:lstStyle/>
        <a:p>
          <a:r>
            <a:rPr lang="en-US" sz="2000"/>
            <a:t>Strong coordination across </a:t>
          </a:r>
          <a:r>
            <a:rPr lang="en-US" sz="2000" b="1"/>
            <a:t>63 provinces (34 provinces since 12/06/2025)</a:t>
          </a:r>
          <a:endParaRPr lang="en-US" sz="2000"/>
        </a:p>
      </dgm:t>
    </dgm:pt>
    <dgm:pt modelId="{3AE8CF94-D8ED-4A58-8A84-7D49FAFB6491}" type="parTrans" cxnId="{2AE742B1-ECA2-4AEF-99A0-39EF19AC5E6F}">
      <dgm:prSet/>
      <dgm:spPr/>
      <dgm:t>
        <a:bodyPr/>
        <a:lstStyle/>
        <a:p>
          <a:endParaRPr lang="en-US"/>
        </a:p>
      </dgm:t>
    </dgm:pt>
    <dgm:pt modelId="{37C4EDB1-A05C-4416-98F4-392412AD9738}" type="sibTrans" cxnId="{2AE742B1-ECA2-4AEF-99A0-39EF19AC5E6F}">
      <dgm:prSet/>
      <dgm:spPr/>
      <dgm:t>
        <a:bodyPr/>
        <a:lstStyle/>
        <a:p>
          <a:endParaRPr lang="en-US"/>
        </a:p>
      </dgm:t>
    </dgm:pt>
    <dgm:pt modelId="{19970365-9906-4CAD-859B-D0EA803A6066}" type="pres">
      <dgm:prSet presAssocID="{28EBCD03-CAE9-43E9-B2CF-BBF746ABB503}" presName="Name0" presStyleCnt="0">
        <dgm:presLayoutVars>
          <dgm:dir/>
          <dgm:animLvl val="lvl"/>
          <dgm:resizeHandles val="exact"/>
        </dgm:presLayoutVars>
      </dgm:prSet>
      <dgm:spPr/>
    </dgm:pt>
    <dgm:pt modelId="{6F4F98D2-512B-45FB-B5E2-AEC738FD9E2D}" type="pres">
      <dgm:prSet presAssocID="{258241F9-1485-4FF3-B212-5F33ABF4F6AF}" presName="linNode" presStyleCnt="0"/>
      <dgm:spPr/>
    </dgm:pt>
    <dgm:pt modelId="{D3BDAD78-BD7B-4CC4-99B7-CA1A65A6CDFC}" type="pres">
      <dgm:prSet presAssocID="{258241F9-1485-4FF3-B212-5F33ABF4F6A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71B4BBB7-9B25-4AF2-A759-5CA41B383A27}" type="pres">
      <dgm:prSet presAssocID="{258241F9-1485-4FF3-B212-5F33ABF4F6AF}" presName="descendantText" presStyleLbl="alignAccFollowNode1" presStyleIdx="0" presStyleCnt="4">
        <dgm:presLayoutVars>
          <dgm:bulletEnabled val="1"/>
        </dgm:presLayoutVars>
      </dgm:prSet>
      <dgm:spPr/>
    </dgm:pt>
    <dgm:pt modelId="{65D92A6E-1A21-405F-BE18-A4E9FE39B197}" type="pres">
      <dgm:prSet presAssocID="{C154B800-E37E-4F02-B14C-756B07F160A1}" presName="sp" presStyleCnt="0"/>
      <dgm:spPr/>
    </dgm:pt>
    <dgm:pt modelId="{2A5F3359-E090-4F31-A265-B7F985C2DC44}" type="pres">
      <dgm:prSet presAssocID="{9599ED22-DC9C-4B65-8FD4-90FC3BD1AA5E}" presName="linNode" presStyleCnt="0"/>
      <dgm:spPr/>
    </dgm:pt>
    <dgm:pt modelId="{0E11DEA2-C33F-4D19-A7D4-00CD133A40CF}" type="pres">
      <dgm:prSet presAssocID="{9599ED22-DC9C-4B65-8FD4-90FC3BD1AA5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205F98DD-9C1F-4A26-B4D4-DEA9FB4CD2D4}" type="pres">
      <dgm:prSet presAssocID="{9599ED22-DC9C-4B65-8FD4-90FC3BD1AA5E}" presName="descendantText" presStyleLbl="alignAccFollowNode1" presStyleIdx="1" presStyleCnt="4">
        <dgm:presLayoutVars>
          <dgm:bulletEnabled val="1"/>
        </dgm:presLayoutVars>
      </dgm:prSet>
      <dgm:spPr/>
    </dgm:pt>
    <dgm:pt modelId="{8A286D27-0ABF-4619-86F2-C72F6BCD08D9}" type="pres">
      <dgm:prSet presAssocID="{50B2B31D-1F6E-46CC-A56A-CB266ACA38B0}" presName="sp" presStyleCnt="0"/>
      <dgm:spPr/>
    </dgm:pt>
    <dgm:pt modelId="{886EEB68-F98C-4317-997E-E84FAEE5EB59}" type="pres">
      <dgm:prSet presAssocID="{43B7ADF7-A967-43F7-AE4C-EFFB91ED93B8}" presName="linNode" presStyleCnt="0"/>
      <dgm:spPr/>
    </dgm:pt>
    <dgm:pt modelId="{6815EF7E-32C2-4767-B467-DEBE88EE99C7}" type="pres">
      <dgm:prSet presAssocID="{43B7ADF7-A967-43F7-AE4C-EFFB91ED93B8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1CD0D0F-45F2-4BC7-8C5F-46B924E412CF}" type="pres">
      <dgm:prSet presAssocID="{43B7ADF7-A967-43F7-AE4C-EFFB91ED93B8}" presName="descendantText" presStyleLbl="alignAccFollowNode1" presStyleIdx="2" presStyleCnt="4" custLinFactNeighborX="-3824" custLinFactNeighborY="-5848">
        <dgm:presLayoutVars>
          <dgm:bulletEnabled val="1"/>
        </dgm:presLayoutVars>
      </dgm:prSet>
      <dgm:spPr/>
    </dgm:pt>
    <dgm:pt modelId="{68FEBFB7-55CC-49D9-BADA-8B89A1795B82}" type="pres">
      <dgm:prSet presAssocID="{2E3BED9E-3168-4003-9D7C-ABAB8CE49D87}" presName="sp" presStyleCnt="0"/>
      <dgm:spPr/>
    </dgm:pt>
    <dgm:pt modelId="{759DA38A-034A-4774-887A-56476B4D673D}" type="pres">
      <dgm:prSet presAssocID="{B69DE8E1-CB22-4363-BCF1-25C41FB82410}" presName="linNode" presStyleCnt="0"/>
      <dgm:spPr/>
    </dgm:pt>
    <dgm:pt modelId="{9DDE991A-5ADD-49E0-B387-68B6A7CD8A02}" type="pres">
      <dgm:prSet presAssocID="{B69DE8E1-CB22-4363-BCF1-25C41FB82410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D65ACDD7-DF93-4310-8DBF-12095489A128}" type="pres">
      <dgm:prSet presAssocID="{B69DE8E1-CB22-4363-BCF1-25C41FB82410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C8E56608-8C50-412A-9BB1-17C8871CA8F4}" srcId="{B69DE8E1-CB22-4363-BCF1-25C41FB82410}" destId="{119F16DC-1070-4DD5-8C82-9B067A406F2A}" srcOrd="0" destOrd="0" parTransId="{E95C5DD8-F598-4992-B0D3-9BDAB5E1B0F8}" sibTransId="{3BC708A4-5ABA-40FA-92C0-5384384435F9}"/>
    <dgm:cxn modelId="{91745614-09A4-41CF-A854-40D66F055596}" srcId="{258241F9-1485-4FF3-B212-5F33ABF4F6AF}" destId="{CFF028A1-8D16-4F6D-B2E0-053763746FC3}" srcOrd="0" destOrd="0" parTransId="{6EA30938-C1EE-4B53-AA41-72B6FC36D281}" sibTransId="{10F063DB-E1DD-4679-AAC5-49ED2A3E4E87}"/>
    <dgm:cxn modelId="{167C571D-8F4B-43B6-B8D6-2507CD0635E4}" type="presOf" srcId="{B69DE8E1-CB22-4363-BCF1-25C41FB82410}" destId="{9DDE991A-5ADD-49E0-B387-68B6A7CD8A02}" srcOrd="0" destOrd="0" presId="urn:microsoft.com/office/officeart/2005/8/layout/vList5"/>
    <dgm:cxn modelId="{D97D0324-3DE8-419D-989E-AC2D31B582DE}" srcId="{28EBCD03-CAE9-43E9-B2CF-BBF746ABB503}" destId="{258241F9-1485-4FF3-B212-5F33ABF4F6AF}" srcOrd="0" destOrd="0" parTransId="{266346EB-E960-44FA-A18B-C2918928CF51}" sibTransId="{C154B800-E37E-4F02-B14C-756B07F160A1}"/>
    <dgm:cxn modelId="{E82E4E2D-0DDE-4934-A206-F3D661092E9A}" type="presOf" srcId="{258241F9-1485-4FF3-B212-5F33ABF4F6AF}" destId="{D3BDAD78-BD7B-4CC4-99B7-CA1A65A6CDFC}" srcOrd="0" destOrd="0" presId="urn:microsoft.com/office/officeart/2005/8/layout/vList5"/>
    <dgm:cxn modelId="{1DFEA85D-B4D4-4E05-A9DA-A1CF0C02DBE4}" type="presOf" srcId="{119F16DC-1070-4DD5-8C82-9B067A406F2A}" destId="{D65ACDD7-DF93-4310-8DBF-12095489A128}" srcOrd="0" destOrd="0" presId="urn:microsoft.com/office/officeart/2005/8/layout/vList5"/>
    <dgm:cxn modelId="{D3F6E75D-D4C3-492F-9A59-1E0A1C569BB1}" type="presOf" srcId="{9599ED22-DC9C-4B65-8FD4-90FC3BD1AA5E}" destId="{0E11DEA2-C33F-4D19-A7D4-00CD133A40CF}" srcOrd="0" destOrd="0" presId="urn:microsoft.com/office/officeart/2005/8/layout/vList5"/>
    <dgm:cxn modelId="{ED8EC463-F577-4D9E-AD4D-5B9BE1209C14}" srcId="{9599ED22-DC9C-4B65-8FD4-90FC3BD1AA5E}" destId="{E1FEB8BD-AA8A-4BD6-8AD7-330525248300}" srcOrd="1" destOrd="0" parTransId="{AD2633E0-4149-441F-9115-2C96103DD9A2}" sibTransId="{E9ECC22F-5ACC-46F8-8664-9B7785C6E33B}"/>
    <dgm:cxn modelId="{C6F11564-2FA9-44C9-A928-C38C7709D17B}" type="presOf" srcId="{E1FEB8BD-AA8A-4BD6-8AD7-330525248300}" destId="{205F98DD-9C1F-4A26-B4D4-DEA9FB4CD2D4}" srcOrd="0" destOrd="1" presId="urn:microsoft.com/office/officeart/2005/8/layout/vList5"/>
    <dgm:cxn modelId="{4CBF1764-D5C3-4E4C-A86E-7BF9BCC1E03C}" type="presOf" srcId="{CFF028A1-8D16-4F6D-B2E0-053763746FC3}" destId="{71B4BBB7-9B25-4AF2-A759-5CA41B383A27}" srcOrd="0" destOrd="0" presId="urn:microsoft.com/office/officeart/2005/8/layout/vList5"/>
    <dgm:cxn modelId="{8D365545-0E6D-4D7D-AE8A-B023D32E7849}" srcId="{43B7ADF7-A967-43F7-AE4C-EFFB91ED93B8}" destId="{45A59A3A-1592-4EFA-B453-E91359BAD49E}" srcOrd="1" destOrd="0" parTransId="{3DB66095-E295-477F-87CD-345DE7436A33}" sibTransId="{4A155E31-F83A-4900-94DB-BFC4EC6E28CB}"/>
    <dgm:cxn modelId="{1F316948-6AF9-4EAB-ADC7-198E0A995FF1}" srcId="{258241F9-1485-4FF3-B212-5F33ABF4F6AF}" destId="{15ED5117-D889-4000-B6D5-2F34A8298297}" srcOrd="1" destOrd="0" parTransId="{D47439C6-1EF7-436D-B929-203A85968318}" sibTransId="{E04F2816-9857-400B-BC5C-E2A87B5F86D2}"/>
    <dgm:cxn modelId="{3EC96A6A-3616-4097-A21C-5B42C5DBAB35}" srcId="{28EBCD03-CAE9-43E9-B2CF-BBF746ABB503}" destId="{9599ED22-DC9C-4B65-8FD4-90FC3BD1AA5E}" srcOrd="1" destOrd="0" parTransId="{7B108880-8BFE-4FD7-A80F-9C397317B524}" sibTransId="{50B2B31D-1F6E-46CC-A56A-CB266ACA38B0}"/>
    <dgm:cxn modelId="{A4181A4E-7DCA-4446-93BD-C389FC01394F}" srcId="{43B7ADF7-A967-43F7-AE4C-EFFB91ED93B8}" destId="{9E9AC462-F16D-4C3F-8AA6-008B867AE376}" srcOrd="0" destOrd="0" parTransId="{1D56A844-E39D-4370-88F7-86A3968D4101}" sibTransId="{75DC9013-9679-4C3B-8650-77F450B1FB7E}"/>
    <dgm:cxn modelId="{82264D6F-1D73-4E7E-9B38-0EFCFAFC0AE7}" type="presOf" srcId="{15ED5117-D889-4000-B6D5-2F34A8298297}" destId="{71B4BBB7-9B25-4AF2-A759-5CA41B383A27}" srcOrd="0" destOrd="1" presId="urn:microsoft.com/office/officeart/2005/8/layout/vList5"/>
    <dgm:cxn modelId="{D10B3876-8D77-4886-8CD7-98F3E129B9B3}" type="presOf" srcId="{E77941D5-8971-4071-A8F5-53ED963D5048}" destId="{205F98DD-9C1F-4A26-B4D4-DEA9FB4CD2D4}" srcOrd="0" destOrd="0" presId="urn:microsoft.com/office/officeart/2005/8/layout/vList5"/>
    <dgm:cxn modelId="{122D66A8-ABBF-4086-B9ED-CCD9A5B3ABAA}" type="presOf" srcId="{28EBCD03-CAE9-43E9-B2CF-BBF746ABB503}" destId="{19970365-9906-4CAD-859B-D0EA803A6066}" srcOrd="0" destOrd="0" presId="urn:microsoft.com/office/officeart/2005/8/layout/vList5"/>
    <dgm:cxn modelId="{4B9719AB-98BB-4A73-AB68-451EEAF97234}" type="presOf" srcId="{45A59A3A-1592-4EFA-B453-E91359BAD49E}" destId="{31CD0D0F-45F2-4BC7-8C5F-46B924E412CF}" srcOrd="0" destOrd="1" presId="urn:microsoft.com/office/officeart/2005/8/layout/vList5"/>
    <dgm:cxn modelId="{940FE8B0-D8DD-4AA7-AD03-BB93AFCBB461}" srcId="{28EBCD03-CAE9-43E9-B2CF-BBF746ABB503}" destId="{B69DE8E1-CB22-4363-BCF1-25C41FB82410}" srcOrd="3" destOrd="0" parTransId="{C09E0D89-5378-4E39-B91D-60FD45B652CD}" sibTransId="{652706C7-5BE2-4D07-A085-C0EC0B5BCB54}"/>
    <dgm:cxn modelId="{2AE742B1-ECA2-4AEF-99A0-39EF19AC5E6F}" srcId="{B69DE8E1-CB22-4363-BCF1-25C41FB82410}" destId="{1529EBD2-19FA-48EF-A9A2-DFAE6DCC0E43}" srcOrd="1" destOrd="0" parTransId="{3AE8CF94-D8ED-4A58-8A84-7D49FAFB6491}" sibTransId="{37C4EDB1-A05C-4416-98F4-392412AD9738}"/>
    <dgm:cxn modelId="{6C760DD7-12F0-4433-96F1-5B645CDC3E29}" srcId="{9599ED22-DC9C-4B65-8FD4-90FC3BD1AA5E}" destId="{E77941D5-8971-4071-A8F5-53ED963D5048}" srcOrd="0" destOrd="0" parTransId="{0F557714-1CF2-418D-AC8B-76A44A503364}" sibTransId="{5B1EFA79-DB13-42A5-974C-A864EDDC215C}"/>
    <dgm:cxn modelId="{EEFA37DD-192B-4055-A3EB-82B0D22DE097}" srcId="{28EBCD03-CAE9-43E9-B2CF-BBF746ABB503}" destId="{43B7ADF7-A967-43F7-AE4C-EFFB91ED93B8}" srcOrd="2" destOrd="0" parTransId="{96F96281-BEB0-47E7-8126-F6FB042F3447}" sibTransId="{2E3BED9E-3168-4003-9D7C-ABAB8CE49D87}"/>
    <dgm:cxn modelId="{FD1784DE-DBCF-429D-935E-6386902349EC}" type="presOf" srcId="{1529EBD2-19FA-48EF-A9A2-DFAE6DCC0E43}" destId="{D65ACDD7-DF93-4310-8DBF-12095489A128}" srcOrd="0" destOrd="1" presId="urn:microsoft.com/office/officeart/2005/8/layout/vList5"/>
    <dgm:cxn modelId="{4FF612ED-8BBA-44B9-AD44-68A3574158EB}" type="presOf" srcId="{43B7ADF7-A967-43F7-AE4C-EFFB91ED93B8}" destId="{6815EF7E-32C2-4767-B467-DEBE88EE99C7}" srcOrd="0" destOrd="0" presId="urn:microsoft.com/office/officeart/2005/8/layout/vList5"/>
    <dgm:cxn modelId="{7866E7FD-50F3-4D94-9E9F-3FEEE7065554}" type="presOf" srcId="{9E9AC462-F16D-4C3F-8AA6-008B867AE376}" destId="{31CD0D0F-45F2-4BC7-8C5F-46B924E412CF}" srcOrd="0" destOrd="0" presId="urn:microsoft.com/office/officeart/2005/8/layout/vList5"/>
    <dgm:cxn modelId="{C7F10C80-E4E4-4747-8284-A3912075EF9D}" type="presParOf" srcId="{19970365-9906-4CAD-859B-D0EA803A6066}" destId="{6F4F98D2-512B-45FB-B5E2-AEC738FD9E2D}" srcOrd="0" destOrd="0" presId="urn:microsoft.com/office/officeart/2005/8/layout/vList5"/>
    <dgm:cxn modelId="{EDFCD686-FF24-4CB7-B8BD-1430D4356126}" type="presParOf" srcId="{6F4F98D2-512B-45FB-B5E2-AEC738FD9E2D}" destId="{D3BDAD78-BD7B-4CC4-99B7-CA1A65A6CDFC}" srcOrd="0" destOrd="0" presId="urn:microsoft.com/office/officeart/2005/8/layout/vList5"/>
    <dgm:cxn modelId="{EDF63372-6819-4AEE-94BE-809601F5FDB6}" type="presParOf" srcId="{6F4F98D2-512B-45FB-B5E2-AEC738FD9E2D}" destId="{71B4BBB7-9B25-4AF2-A759-5CA41B383A27}" srcOrd="1" destOrd="0" presId="urn:microsoft.com/office/officeart/2005/8/layout/vList5"/>
    <dgm:cxn modelId="{B5D7A244-A8B6-47D2-AF1F-9A919E5E4E43}" type="presParOf" srcId="{19970365-9906-4CAD-859B-D0EA803A6066}" destId="{65D92A6E-1A21-405F-BE18-A4E9FE39B197}" srcOrd="1" destOrd="0" presId="urn:microsoft.com/office/officeart/2005/8/layout/vList5"/>
    <dgm:cxn modelId="{BDDA677A-A633-42FB-A8B4-F452A9C85A23}" type="presParOf" srcId="{19970365-9906-4CAD-859B-D0EA803A6066}" destId="{2A5F3359-E090-4F31-A265-B7F985C2DC44}" srcOrd="2" destOrd="0" presId="urn:microsoft.com/office/officeart/2005/8/layout/vList5"/>
    <dgm:cxn modelId="{A9D97B1D-CC5C-46AD-8D81-1F41FBF86834}" type="presParOf" srcId="{2A5F3359-E090-4F31-A265-B7F985C2DC44}" destId="{0E11DEA2-C33F-4D19-A7D4-00CD133A40CF}" srcOrd="0" destOrd="0" presId="urn:microsoft.com/office/officeart/2005/8/layout/vList5"/>
    <dgm:cxn modelId="{70BEA2D3-4AFD-47E6-A50A-230D62422B77}" type="presParOf" srcId="{2A5F3359-E090-4F31-A265-B7F985C2DC44}" destId="{205F98DD-9C1F-4A26-B4D4-DEA9FB4CD2D4}" srcOrd="1" destOrd="0" presId="urn:microsoft.com/office/officeart/2005/8/layout/vList5"/>
    <dgm:cxn modelId="{614995D5-5520-4508-AF6F-1E6ADFD5A4D2}" type="presParOf" srcId="{19970365-9906-4CAD-859B-D0EA803A6066}" destId="{8A286D27-0ABF-4619-86F2-C72F6BCD08D9}" srcOrd="3" destOrd="0" presId="urn:microsoft.com/office/officeart/2005/8/layout/vList5"/>
    <dgm:cxn modelId="{8FFF5C35-DA2F-4FF8-B746-BF4E10B4CADC}" type="presParOf" srcId="{19970365-9906-4CAD-859B-D0EA803A6066}" destId="{886EEB68-F98C-4317-997E-E84FAEE5EB59}" srcOrd="4" destOrd="0" presId="urn:microsoft.com/office/officeart/2005/8/layout/vList5"/>
    <dgm:cxn modelId="{FEE7348B-F305-47D1-B000-59BEAE0949D1}" type="presParOf" srcId="{886EEB68-F98C-4317-997E-E84FAEE5EB59}" destId="{6815EF7E-32C2-4767-B467-DEBE88EE99C7}" srcOrd="0" destOrd="0" presId="urn:microsoft.com/office/officeart/2005/8/layout/vList5"/>
    <dgm:cxn modelId="{D5E89726-2F6C-4EF8-8769-805818CB0810}" type="presParOf" srcId="{886EEB68-F98C-4317-997E-E84FAEE5EB59}" destId="{31CD0D0F-45F2-4BC7-8C5F-46B924E412CF}" srcOrd="1" destOrd="0" presId="urn:microsoft.com/office/officeart/2005/8/layout/vList5"/>
    <dgm:cxn modelId="{3441BA2F-2F89-41EE-B47F-2C6A30B90A57}" type="presParOf" srcId="{19970365-9906-4CAD-859B-D0EA803A6066}" destId="{68FEBFB7-55CC-49D9-BADA-8B89A1795B82}" srcOrd="5" destOrd="0" presId="urn:microsoft.com/office/officeart/2005/8/layout/vList5"/>
    <dgm:cxn modelId="{A19643F0-BAAD-4099-AC64-E9B1F7B2B259}" type="presParOf" srcId="{19970365-9906-4CAD-859B-D0EA803A6066}" destId="{759DA38A-034A-4774-887A-56476B4D673D}" srcOrd="6" destOrd="0" presId="urn:microsoft.com/office/officeart/2005/8/layout/vList5"/>
    <dgm:cxn modelId="{5AE1990E-724D-46CE-8894-87989A708377}" type="presParOf" srcId="{759DA38A-034A-4774-887A-56476B4D673D}" destId="{9DDE991A-5ADD-49E0-B387-68B6A7CD8A02}" srcOrd="0" destOrd="0" presId="urn:microsoft.com/office/officeart/2005/8/layout/vList5"/>
    <dgm:cxn modelId="{98183E0A-F1BD-4433-9FA9-0D53056AEF90}" type="presParOf" srcId="{759DA38A-034A-4774-887A-56476B4D673D}" destId="{D65ACDD7-DF93-4310-8DBF-12095489A1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C951AC-61F8-494E-BCDA-3043342F63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48B3A1B-5159-42D7-AAF9-E3414EB69385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2500" dirty="0">
              <a:solidFill>
                <a:srgbClr val="FFFFFF"/>
              </a:solidFill>
              <a:latin typeface="Verdana"/>
              <a:ea typeface="Verdana"/>
              <a:cs typeface="+mn-cs"/>
            </a:rPr>
            <a:t>80.53% preferred MMD</a:t>
          </a:r>
        </a:p>
      </dgm:t>
    </dgm:pt>
    <dgm:pt modelId="{23B07230-A0CF-48D0-BB20-6DCAFE8C7462}" type="parTrans" cxnId="{5E4C39DE-8969-4808-AB17-37A0270C08F2}">
      <dgm:prSet/>
      <dgm:spPr/>
      <dgm:t>
        <a:bodyPr/>
        <a:lstStyle/>
        <a:p>
          <a:endParaRPr lang="en-US"/>
        </a:p>
      </dgm:t>
    </dgm:pt>
    <dgm:pt modelId="{98DE4875-9465-4F09-9934-0715C958A326}" type="sibTrans" cxnId="{5E4C39DE-8969-4808-AB17-37A0270C08F2}">
      <dgm:prSet/>
      <dgm:spPr/>
      <dgm:t>
        <a:bodyPr/>
        <a:lstStyle/>
        <a:p>
          <a:endParaRPr lang="en-US"/>
        </a:p>
      </dgm:t>
    </dgm:pt>
    <dgm:pt modelId="{5ECB3D7A-32EB-497D-9C0D-ACFA443084E3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en-US" sz="2500" dirty="0">
              <a:solidFill>
                <a:srgbClr val="FFFFFF"/>
              </a:solidFill>
              <a:latin typeface="Verdana"/>
              <a:ea typeface="Verdana"/>
              <a:cs typeface="+mn-cs"/>
            </a:rPr>
            <a:t>79.88% willing to co-pay for getting ARV every month</a:t>
          </a:r>
        </a:p>
      </dgm:t>
    </dgm:pt>
    <dgm:pt modelId="{241D3F5A-0937-4E12-A89E-701F882CB493}" type="parTrans" cxnId="{6F68E26C-5634-4D7F-AAC3-B604A51095BB}">
      <dgm:prSet/>
      <dgm:spPr/>
      <dgm:t>
        <a:bodyPr/>
        <a:lstStyle/>
        <a:p>
          <a:endParaRPr lang="en-US"/>
        </a:p>
      </dgm:t>
    </dgm:pt>
    <dgm:pt modelId="{E8ECB3D4-54F0-4D7F-8E60-46A2F58DA252}" type="sibTrans" cxnId="{6F68E26C-5634-4D7F-AAC3-B604A51095BB}">
      <dgm:prSet/>
      <dgm:spPr/>
      <dgm:t>
        <a:bodyPr/>
        <a:lstStyle/>
        <a:p>
          <a:endParaRPr lang="en-US"/>
        </a:p>
      </dgm:t>
    </dgm:pt>
    <dgm:pt modelId="{1A02D649-D32A-4E95-93C7-A053E49C0B36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en-US" sz="2500" dirty="0">
              <a:solidFill>
                <a:srgbClr val="FFFFFF"/>
              </a:solidFill>
              <a:latin typeface="Verdana"/>
              <a:ea typeface="Verdana"/>
              <a:cs typeface="+mn-cs"/>
            </a:rPr>
            <a:t>88.27% willing to co-pay for getting ARVs every three month</a:t>
          </a:r>
        </a:p>
      </dgm:t>
    </dgm:pt>
    <dgm:pt modelId="{17B38F57-4754-4E19-8620-ED76C1A7DF9F}" type="parTrans" cxnId="{4628B0D7-D94D-49EC-A1AE-C0E0E6B259BE}">
      <dgm:prSet/>
      <dgm:spPr/>
      <dgm:t>
        <a:bodyPr/>
        <a:lstStyle/>
        <a:p>
          <a:endParaRPr lang="en-US"/>
        </a:p>
      </dgm:t>
    </dgm:pt>
    <dgm:pt modelId="{458155B3-2075-4F59-937F-704F85309DC0}" type="sibTrans" cxnId="{4628B0D7-D94D-49EC-A1AE-C0E0E6B259BE}">
      <dgm:prSet/>
      <dgm:spPr/>
      <dgm:t>
        <a:bodyPr/>
        <a:lstStyle/>
        <a:p>
          <a:endParaRPr lang="en-US"/>
        </a:p>
      </dgm:t>
    </dgm:pt>
    <dgm:pt modelId="{75C22753-9C1B-48A6-8B48-A558AF0E5DD1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en-US" sz="2500">
              <a:solidFill>
                <a:srgbClr val="FFFFFF"/>
              </a:solidFill>
              <a:latin typeface="Verdana"/>
              <a:ea typeface="Verdana"/>
              <a:cs typeface="+mn-cs"/>
            </a:rPr>
            <a:t>87.90% willing to co-pay for viral load test every year</a:t>
          </a:r>
        </a:p>
      </dgm:t>
    </dgm:pt>
    <dgm:pt modelId="{3CBC0552-46DE-4B5E-998C-A202DF323443}" type="parTrans" cxnId="{FE037063-EFEE-46B7-AFE7-FCED59F3D24D}">
      <dgm:prSet/>
      <dgm:spPr/>
      <dgm:t>
        <a:bodyPr/>
        <a:lstStyle/>
        <a:p>
          <a:endParaRPr lang="en-US"/>
        </a:p>
      </dgm:t>
    </dgm:pt>
    <dgm:pt modelId="{50616C32-DC72-4569-A88F-8795A57A21C1}" type="sibTrans" cxnId="{FE037063-EFEE-46B7-AFE7-FCED59F3D24D}">
      <dgm:prSet/>
      <dgm:spPr/>
      <dgm:t>
        <a:bodyPr/>
        <a:lstStyle/>
        <a:p>
          <a:endParaRPr lang="en-US"/>
        </a:p>
      </dgm:t>
    </dgm:pt>
    <dgm:pt modelId="{DE52757E-8AD4-4468-AF94-F30A2DBD68D6}" type="pres">
      <dgm:prSet presAssocID="{CDC951AC-61F8-494E-BCDA-3043342F63F3}" presName="linear" presStyleCnt="0">
        <dgm:presLayoutVars>
          <dgm:animLvl val="lvl"/>
          <dgm:resizeHandles val="exact"/>
        </dgm:presLayoutVars>
      </dgm:prSet>
      <dgm:spPr/>
    </dgm:pt>
    <dgm:pt modelId="{5956425C-23F1-4FBB-B48B-9F70949F5602}" type="pres">
      <dgm:prSet presAssocID="{B48B3A1B-5159-42D7-AAF9-E3414EB6938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E3E5009-2DB4-47A1-9750-04BB162A7EC8}" type="pres">
      <dgm:prSet presAssocID="{98DE4875-9465-4F09-9934-0715C958A326}" presName="spacer" presStyleCnt="0"/>
      <dgm:spPr/>
    </dgm:pt>
    <dgm:pt modelId="{E8E5E522-93BD-49C4-B2C3-DA6B81D1237B}" type="pres">
      <dgm:prSet presAssocID="{5ECB3D7A-32EB-497D-9C0D-ACFA443084E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68E6470-C5C9-4758-A6D2-D22121B9CA6E}" type="pres">
      <dgm:prSet presAssocID="{E8ECB3D4-54F0-4D7F-8E60-46A2F58DA252}" presName="spacer" presStyleCnt="0"/>
      <dgm:spPr/>
    </dgm:pt>
    <dgm:pt modelId="{998B961D-2B60-48AD-903F-2BC4BF38FAD2}" type="pres">
      <dgm:prSet presAssocID="{1A02D649-D32A-4E95-93C7-A053E49C0B3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D17B012-D780-442C-884B-642C808AEA5B}" type="pres">
      <dgm:prSet presAssocID="{458155B3-2075-4F59-937F-704F85309DC0}" presName="spacer" presStyleCnt="0"/>
      <dgm:spPr/>
    </dgm:pt>
    <dgm:pt modelId="{5F965C18-FD6D-46BE-896D-0EF13B995D66}" type="pres">
      <dgm:prSet presAssocID="{75C22753-9C1B-48A6-8B48-A558AF0E5DD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0CC5936-9123-45DD-B83A-BF2DD4C518E8}" type="presOf" srcId="{CDC951AC-61F8-494E-BCDA-3043342F63F3}" destId="{DE52757E-8AD4-4468-AF94-F30A2DBD68D6}" srcOrd="0" destOrd="0" presId="urn:microsoft.com/office/officeart/2005/8/layout/vList2"/>
    <dgm:cxn modelId="{8A23C940-D55B-42B8-B42D-7052513BD763}" type="presOf" srcId="{B48B3A1B-5159-42D7-AAF9-E3414EB69385}" destId="{5956425C-23F1-4FBB-B48B-9F70949F5602}" srcOrd="0" destOrd="0" presId="urn:microsoft.com/office/officeart/2005/8/layout/vList2"/>
    <dgm:cxn modelId="{FE037063-EFEE-46B7-AFE7-FCED59F3D24D}" srcId="{CDC951AC-61F8-494E-BCDA-3043342F63F3}" destId="{75C22753-9C1B-48A6-8B48-A558AF0E5DD1}" srcOrd="3" destOrd="0" parTransId="{3CBC0552-46DE-4B5E-998C-A202DF323443}" sibTransId="{50616C32-DC72-4569-A88F-8795A57A21C1}"/>
    <dgm:cxn modelId="{6F68E26C-5634-4D7F-AAC3-B604A51095BB}" srcId="{CDC951AC-61F8-494E-BCDA-3043342F63F3}" destId="{5ECB3D7A-32EB-497D-9C0D-ACFA443084E3}" srcOrd="1" destOrd="0" parTransId="{241D3F5A-0937-4E12-A89E-701F882CB493}" sibTransId="{E8ECB3D4-54F0-4D7F-8E60-46A2F58DA252}"/>
    <dgm:cxn modelId="{243E898A-9CEC-4CCD-8605-21FC48FDD235}" type="presOf" srcId="{75C22753-9C1B-48A6-8B48-A558AF0E5DD1}" destId="{5F965C18-FD6D-46BE-896D-0EF13B995D66}" srcOrd="0" destOrd="0" presId="urn:microsoft.com/office/officeart/2005/8/layout/vList2"/>
    <dgm:cxn modelId="{733B59CA-ECBF-45D6-9C63-53029DA1C16E}" type="presOf" srcId="{5ECB3D7A-32EB-497D-9C0D-ACFA443084E3}" destId="{E8E5E522-93BD-49C4-B2C3-DA6B81D1237B}" srcOrd="0" destOrd="0" presId="urn:microsoft.com/office/officeart/2005/8/layout/vList2"/>
    <dgm:cxn modelId="{298866CC-5333-4B5E-99F0-713906006503}" type="presOf" srcId="{1A02D649-D32A-4E95-93C7-A053E49C0B36}" destId="{998B961D-2B60-48AD-903F-2BC4BF38FAD2}" srcOrd="0" destOrd="0" presId="urn:microsoft.com/office/officeart/2005/8/layout/vList2"/>
    <dgm:cxn modelId="{4628B0D7-D94D-49EC-A1AE-C0E0E6B259BE}" srcId="{CDC951AC-61F8-494E-BCDA-3043342F63F3}" destId="{1A02D649-D32A-4E95-93C7-A053E49C0B36}" srcOrd="2" destOrd="0" parTransId="{17B38F57-4754-4E19-8620-ED76C1A7DF9F}" sibTransId="{458155B3-2075-4F59-937F-704F85309DC0}"/>
    <dgm:cxn modelId="{5E4C39DE-8969-4808-AB17-37A0270C08F2}" srcId="{CDC951AC-61F8-494E-BCDA-3043342F63F3}" destId="{B48B3A1B-5159-42D7-AAF9-E3414EB69385}" srcOrd="0" destOrd="0" parTransId="{23B07230-A0CF-48D0-BB20-6DCAFE8C7462}" sibTransId="{98DE4875-9465-4F09-9934-0715C958A326}"/>
    <dgm:cxn modelId="{74C1506B-422B-4257-B19D-567631132760}" type="presParOf" srcId="{DE52757E-8AD4-4468-AF94-F30A2DBD68D6}" destId="{5956425C-23F1-4FBB-B48B-9F70949F5602}" srcOrd="0" destOrd="0" presId="urn:microsoft.com/office/officeart/2005/8/layout/vList2"/>
    <dgm:cxn modelId="{FDDB615D-349E-4B82-BCE0-FF8F9FA94C05}" type="presParOf" srcId="{DE52757E-8AD4-4468-AF94-F30A2DBD68D6}" destId="{3E3E5009-2DB4-47A1-9750-04BB162A7EC8}" srcOrd="1" destOrd="0" presId="urn:microsoft.com/office/officeart/2005/8/layout/vList2"/>
    <dgm:cxn modelId="{94AB4EB9-CE0E-4DF1-B48D-6430BDFE535E}" type="presParOf" srcId="{DE52757E-8AD4-4468-AF94-F30A2DBD68D6}" destId="{E8E5E522-93BD-49C4-B2C3-DA6B81D1237B}" srcOrd="2" destOrd="0" presId="urn:microsoft.com/office/officeart/2005/8/layout/vList2"/>
    <dgm:cxn modelId="{AE5DCB1F-6742-4686-BF80-D0BBAEDC573A}" type="presParOf" srcId="{DE52757E-8AD4-4468-AF94-F30A2DBD68D6}" destId="{968E6470-C5C9-4758-A6D2-D22121B9CA6E}" srcOrd="3" destOrd="0" presId="urn:microsoft.com/office/officeart/2005/8/layout/vList2"/>
    <dgm:cxn modelId="{71BB216A-1270-4207-83F0-997A2A64A65A}" type="presParOf" srcId="{DE52757E-8AD4-4468-AF94-F30A2DBD68D6}" destId="{998B961D-2B60-48AD-903F-2BC4BF38FAD2}" srcOrd="4" destOrd="0" presId="urn:microsoft.com/office/officeart/2005/8/layout/vList2"/>
    <dgm:cxn modelId="{82AC93F7-68CB-4AC4-87F0-C259DB627EB8}" type="presParOf" srcId="{DE52757E-8AD4-4468-AF94-F30A2DBD68D6}" destId="{8D17B012-D780-442C-884B-642C808AEA5B}" srcOrd="5" destOrd="0" presId="urn:microsoft.com/office/officeart/2005/8/layout/vList2"/>
    <dgm:cxn modelId="{501EA48D-8571-482C-85C2-C6201BBB5E7F}" type="presParOf" srcId="{DE52757E-8AD4-4468-AF94-F30A2DBD68D6}" destId="{5F965C18-FD6D-46BE-896D-0EF13B995D6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A2528-22FA-4FE1-95D2-F7D24317C599}">
      <dsp:nvSpPr>
        <dsp:cNvPr id="0" name=""/>
        <dsp:cNvSpPr/>
      </dsp:nvSpPr>
      <dsp:spPr>
        <a:xfrm>
          <a:off x="0" y="0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 dirty="0"/>
            <a:t>To assess key achievements and remaining challenges in transitioning HIV financing into social health insurance </a:t>
          </a:r>
          <a:endParaRPr lang="en-US" sz="2500" kern="1200" dirty="0"/>
        </a:p>
      </dsp:txBody>
      <dsp:txXfrm>
        <a:off x="36841" y="36841"/>
        <a:ext cx="7931345" cy="1184159"/>
      </dsp:txXfrm>
    </dsp:sp>
    <dsp:sp modelId="{4DE3E4F6-6484-4D9A-9E2F-F3890EBE4531}">
      <dsp:nvSpPr>
        <dsp:cNvPr id="0" name=""/>
        <dsp:cNvSpPr/>
      </dsp:nvSpPr>
      <dsp:spPr>
        <a:xfrm>
          <a:off x="819587" y="1467481"/>
          <a:ext cx="9288654" cy="12578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 dirty="0"/>
            <a:t>To evaluate the implications of this transition for coverage and financial protection </a:t>
          </a:r>
          <a:endParaRPr lang="en-US" sz="2500" kern="1200" dirty="0"/>
        </a:p>
      </dsp:txBody>
      <dsp:txXfrm>
        <a:off x="856428" y="1504322"/>
        <a:ext cx="7577788" cy="1184159"/>
      </dsp:txXfrm>
    </dsp:sp>
    <dsp:sp modelId="{F6B7D8F2-3327-401E-A671-95616D9DD3CC}">
      <dsp:nvSpPr>
        <dsp:cNvPr id="0" name=""/>
        <dsp:cNvSpPr/>
      </dsp:nvSpPr>
      <dsp:spPr>
        <a:xfrm>
          <a:off x="1639174" y="2934963"/>
          <a:ext cx="9288654" cy="12578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To draw policy lessons for sustaining HIV responses in transitioning low- and middle-income countries </a:t>
          </a:r>
          <a:endParaRPr lang="en-US" sz="2500" kern="1200"/>
        </a:p>
      </dsp:txBody>
      <dsp:txXfrm>
        <a:off x="1676015" y="2971804"/>
        <a:ext cx="7577788" cy="1184159"/>
      </dsp:txXfrm>
    </dsp:sp>
    <dsp:sp modelId="{40236545-F766-46AF-BE2C-0FB77804A87E}">
      <dsp:nvSpPr>
        <dsp:cNvPr id="0" name=""/>
        <dsp:cNvSpPr/>
      </dsp:nvSpPr>
      <dsp:spPr>
        <a:xfrm>
          <a:off x="8471057" y="953863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55016" y="953863"/>
        <a:ext cx="449678" cy="615241"/>
      </dsp:txXfrm>
    </dsp:sp>
    <dsp:sp modelId="{16A7E807-40C3-488C-BBC7-3CA871149285}">
      <dsp:nvSpPr>
        <dsp:cNvPr id="0" name=""/>
        <dsp:cNvSpPr/>
      </dsp:nvSpPr>
      <dsp:spPr>
        <a:xfrm>
          <a:off x="9290644" y="2412959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474603" y="2412959"/>
        <a:ext cx="449678" cy="615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955DB-C94C-48C4-9918-2C7E734D52ED}">
      <dsp:nvSpPr>
        <dsp:cNvPr id="0" name=""/>
        <dsp:cNvSpPr/>
      </dsp:nvSpPr>
      <dsp:spPr>
        <a:xfrm>
          <a:off x="0" y="56216"/>
          <a:ext cx="7339584" cy="6388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Decision 2188 (2016): Enabling the transition</a:t>
          </a:r>
          <a:endParaRPr lang="en-US" sz="2600" kern="1200"/>
        </a:p>
      </dsp:txBody>
      <dsp:txXfrm>
        <a:off x="31185" y="87401"/>
        <a:ext cx="7277214" cy="576450"/>
      </dsp:txXfrm>
    </dsp:sp>
    <dsp:sp modelId="{0AF328F7-111C-4756-A2B8-D200C3DBF54E}">
      <dsp:nvSpPr>
        <dsp:cNvPr id="0" name=""/>
        <dsp:cNvSpPr/>
      </dsp:nvSpPr>
      <dsp:spPr>
        <a:xfrm>
          <a:off x="0" y="769916"/>
          <a:ext cx="7339584" cy="638820"/>
        </a:xfrm>
        <a:prstGeom prst="roundRect">
          <a:avLst/>
        </a:prstGeom>
        <a:gradFill rotWithShape="0">
          <a:gsLst>
            <a:gs pos="0">
              <a:schemeClr val="accent2">
                <a:hueOff val="-441124"/>
                <a:satOff val="497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41124"/>
                <a:satOff val="497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41124"/>
                <a:satOff val="497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Issued by the Prime Minister to: </a:t>
          </a:r>
        </a:p>
      </dsp:txBody>
      <dsp:txXfrm>
        <a:off x="31185" y="801101"/>
        <a:ext cx="7277214" cy="576450"/>
      </dsp:txXfrm>
    </dsp:sp>
    <dsp:sp modelId="{55F5B9C7-09A9-4DA3-9EF2-AAB48BA7D640}">
      <dsp:nvSpPr>
        <dsp:cNvPr id="0" name=""/>
        <dsp:cNvSpPr/>
      </dsp:nvSpPr>
      <dsp:spPr>
        <a:xfrm>
          <a:off x="0" y="1408736"/>
          <a:ext cx="7339584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03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Transition ART financing from </a:t>
          </a:r>
          <a:r>
            <a:rPr lang="en-US" sz="2000" b="1" kern="1200"/>
            <a:t>donor programs → SHI (BHYT)</a:t>
          </a:r>
          <a:r>
            <a:rPr lang="en-US" sz="2000" kern="1200"/>
            <a:t> </a:t>
          </a:r>
        </a:p>
      </dsp:txBody>
      <dsp:txXfrm>
        <a:off x="0" y="1408736"/>
        <a:ext cx="7339584" cy="430560"/>
      </dsp:txXfrm>
    </dsp:sp>
    <dsp:sp modelId="{B0F6E696-9034-41F0-8D91-6D85A18E8418}">
      <dsp:nvSpPr>
        <dsp:cNvPr id="0" name=""/>
        <dsp:cNvSpPr/>
      </dsp:nvSpPr>
      <dsp:spPr>
        <a:xfrm>
          <a:off x="0" y="1839296"/>
          <a:ext cx="7339584" cy="638820"/>
        </a:xfrm>
        <a:prstGeom prst="roundRect">
          <a:avLst/>
        </a:prstGeom>
        <a:gradFill rotWithShape="0">
          <a:gsLst>
            <a:gs pos="0">
              <a:schemeClr val="accent2">
                <a:hueOff val="-882249"/>
                <a:satOff val="995"/>
                <a:lumOff val="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82249"/>
                <a:satOff val="995"/>
                <a:lumOff val="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82249"/>
                <a:satOff val="995"/>
                <a:lumOff val="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Established key mechanisms: </a:t>
          </a:r>
        </a:p>
      </dsp:txBody>
      <dsp:txXfrm>
        <a:off x="31185" y="1870481"/>
        <a:ext cx="7277214" cy="576450"/>
      </dsp:txXfrm>
    </dsp:sp>
    <dsp:sp modelId="{989D4AC8-D40A-47F6-BE1A-50BAFC30138B}">
      <dsp:nvSpPr>
        <dsp:cNvPr id="0" name=""/>
        <dsp:cNvSpPr/>
      </dsp:nvSpPr>
      <dsp:spPr>
        <a:xfrm>
          <a:off x="0" y="2478116"/>
          <a:ext cx="7339584" cy="2260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03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/>
            <a:t>Centralized national procurement</a:t>
          </a:r>
          <a:r>
            <a:rPr lang="en-US" sz="2000" kern="1200"/>
            <a:t> of ARVs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Direct contracting between </a:t>
          </a:r>
          <a:r>
            <a:rPr lang="en-US" sz="2000" b="1" kern="1200"/>
            <a:t>Vietnam Social Security (VSS) and suppliers</a:t>
          </a:r>
          <a:r>
            <a:rPr lang="en-US" sz="2000" kern="1200"/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Mandate for provinces to ensure </a:t>
          </a:r>
          <a:r>
            <a:rPr lang="en-US" sz="2000" b="1" kern="1200"/>
            <a:t>100% BHYT coverage for PLHIV</a:t>
          </a:r>
          <a:r>
            <a:rPr lang="en-US" sz="2000" kern="1200"/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Financial support for </a:t>
          </a:r>
          <a:r>
            <a:rPr lang="en-US" sz="2000" b="1" kern="1200"/>
            <a:t>co-payments through local and social funds</a:t>
          </a:r>
          <a:r>
            <a:rPr lang="en-US" sz="2000" kern="1200"/>
            <a:t> </a:t>
          </a:r>
        </a:p>
      </dsp:txBody>
      <dsp:txXfrm>
        <a:off x="0" y="2478116"/>
        <a:ext cx="7339584" cy="2260440"/>
      </dsp:txXfrm>
    </dsp:sp>
    <dsp:sp modelId="{A1B6BB3B-01FB-436A-99AC-639A0B3C945B}">
      <dsp:nvSpPr>
        <dsp:cNvPr id="0" name=""/>
        <dsp:cNvSpPr/>
      </dsp:nvSpPr>
      <dsp:spPr>
        <a:xfrm>
          <a:off x="0" y="4738556"/>
          <a:ext cx="7339584" cy="638820"/>
        </a:xfrm>
        <a:prstGeom prst="roundRect">
          <a:avLst/>
        </a:prstGeom>
        <a:gradFill rotWithShape="0">
          <a:gsLst>
            <a:gs pos="0">
              <a:schemeClr val="accent2">
                <a:hueOff val="-1323373"/>
                <a:satOff val="1492"/>
                <a:lumOff val="35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323373"/>
                <a:satOff val="1492"/>
                <a:lumOff val="35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323373"/>
                <a:satOff val="1492"/>
                <a:lumOff val="35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Accompanied by: </a:t>
          </a:r>
        </a:p>
      </dsp:txBody>
      <dsp:txXfrm>
        <a:off x="31185" y="4769741"/>
        <a:ext cx="7277214" cy="576450"/>
      </dsp:txXfrm>
    </dsp:sp>
    <dsp:sp modelId="{F5541E13-6DC0-4B4F-86C6-F69DC766F5F2}">
      <dsp:nvSpPr>
        <dsp:cNvPr id="0" name=""/>
        <dsp:cNvSpPr/>
      </dsp:nvSpPr>
      <dsp:spPr>
        <a:xfrm>
          <a:off x="0" y="5377376"/>
          <a:ext cx="7339584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03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MOH circulars (2017–2020)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National implementation guidance</a:t>
          </a:r>
        </a:p>
      </dsp:txBody>
      <dsp:txXfrm>
        <a:off x="0" y="5377376"/>
        <a:ext cx="7339584" cy="699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4BBB7-9B25-4AF2-A759-5CA41B383A27}">
      <dsp:nvSpPr>
        <dsp:cNvPr id="0" name=""/>
        <dsp:cNvSpPr/>
      </dsp:nvSpPr>
      <dsp:spPr>
        <a:xfrm rot="5400000">
          <a:off x="6102920" y="-2462995"/>
          <a:ext cx="1042473" cy="62345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MOH: policy guidance and procurement framework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VSS: contracting, payment, and reimbursement </a:t>
          </a:r>
        </a:p>
      </dsp:txBody>
      <dsp:txXfrm rot="-5400000">
        <a:off x="3506907" y="183907"/>
        <a:ext cx="6183612" cy="940695"/>
      </dsp:txXfrm>
    </dsp:sp>
    <dsp:sp modelId="{D3BDAD78-BD7B-4CC4-99B7-CA1A65A6CDFC}">
      <dsp:nvSpPr>
        <dsp:cNvPr id="0" name=""/>
        <dsp:cNvSpPr/>
      </dsp:nvSpPr>
      <dsp:spPr>
        <a:xfrm>
          <a:off x="0" y="2709"/>
          <a:ext cx="3506906" cy="1303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National level</a:t>
          </a:r>
          <a:r>
            <a:rPr lang="en-US" sz="3600" kern="1200"/>
            <a:t> </a:t>
          </a:r>
        </a:p>
      </dsp:txBody>
      <dsp:txXfrm>
        <a:off x="63612" y="66321"/>
        <a:ext cx="3379682" cy="1175867"/>
      </dsp:txXfrm>
    </dsp:sp>
    <dsp:sp modelId="{205F98DD-9C1F-4A26-B4D4-DEA9FB4CD2D4}">
      <dsp:nvSpPr>
        <dsp:cNvPr id="0" name=""/>
        <dsp:cNvSpPr/>
      </dsp:nvSpPr>
      <dsp:spPr>
        <a:xfrm rot="5400000">
          <a:off x="6102920" y="-1094749"/>
          <a:ext cx="1042473" cy="62345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Fund Health insurance cards for PLHIV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Support co-payments (poor, vulnerable groups) </a:t>
          </a:r>
        </a:p>
      </dsp:txBody>
      <dsp:txXfrm rot="-5400000">
        <a:off x="3506907" y="1552153"/>
        <a:ext cx="6183612" cy="940695"/>
      </dsp:txXfrm>
    </dsp:sp>
    <dsp:sp modelId="{0E11DEA2-C33F-4D19-A7D4-00CD133A40CF}">
      <dsp:nvSpPr>
        <dsp:cNvPr id="0" name=""/>
        <dsp:cNvSpPr/>
      </dsp:nvSpPr>
      <dsp:spPr>
        <a:xfrm>
          <a:off x="0" y="1370955"/>
          <a:ext cx="3506906" cy="1303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Provincial level</a:t>
          </a:r>
          <a:r>
            <a:rPr lang="en-US" sz="3600" kern="1200"/>
            <a:t> </a:t>
          </a:r>
        </a:p>
      </dsp:txBody>
      <dsp:txXfrm>
        <a:off x="63612" y="1434567"/>
        <a:ext cx="3379682" cy="1175867"/>
      </dsp:txXfrm>
    </dsp:sp>
    <dsp:sp modelId="{31CD0D0F-45F2-4BC7-8C5F-46B924E412CF}">
      <dsp:nvSpPr>
        <dsp:cNvPr id="0" name=""/>
        <dsp:cNvSpPr/>
      </dsp:nvSpPr>
      <dsp:spPr>
        <a:xfrm rot="5400000">
          <a:off x="5968816" y="212532"/>
          <a:ext cx="1042473" cy="62345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Deliver ART services under SHI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Manage dual drug sources during transition </a:t>
          </a:r>
        </a:p>
      </dsp:txBody>
      <dsp:txXfrm rot="-5400000">
        <a:off x="3372803" y="2859435"/>
        <a:ext cx="6183612" cy="940695"/>
      </dsp:txXfrm>
    </dsp:sp>
    <dsp:sp modelId="{6815EF7E-32C2-4767-B467-DEBE88EE99C7}">
      <dsp:nvSpPr>
        <dsp:cNvPr id="0" name=""/>
        <dsp:cNvSpPr/>
      </dsp:nvSpPr>
      <dsp:spPr>
        <a:xfrm>
          <a:off x="0" y="2739201"/>
          <a:ext cx="3506906" cy="1303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Health facilities</a:t>
          </a:r>
          <a:r>
            <a:rPr lang="en-US" sz="3600" kern="1200"/>
            <a:t> </a:t>
          </a:r>
        </a:p>
      </dsp:txBody>
      <dsp:txXfrm>
        <a:off x="63612" y="2802813"/>
        <a:ext cx="3379682" cy="1175867"/>
      </dsp:txXfrm>
    </dsp:sp>
    <dsp:sp modelId="{D65ACDD7-DF93-4310-8DBF-12095489A128}">
      <dsp:nvSpPr>
        <dsp:cNvPr id="0" name=""/>
        <dsp:cNvSpPr/>
      </dsp:nvSpPr>
      <dsp:spPr>
        <a:xfrm rot="5400000">
          <a:off x="6102920" y="1641742"/>
          <a:ext cx="1042473" cy="62345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Centralized procurement + decentralized service delivery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Strong coordination across </a:t>
          </a:r>
          <a:r>
            <a:rPr lang="en-US" sz="2000" b="1" kern="1200"/>
            <a:t>63 provinces (34 provinces since 12/06/2025)</a:t>
          </a:r>
          <a:endParaRPr lang="en-US" sz="2000" kern="1200"/>
        </a:p>
      </dsp:txBody>
      <dsp:txXfrm rot="-5400000">
        <a:off x="3506907" y="4288645"/>
        <a:ext cx="6183612" cy="940695"/>
      </dsp:txXfrm>
    </dsp:sp>
    <dsp:sp modelId="{9DDE991A-5ADD-49E0-B387-68B6A7CD8A02}">
      <dsp:nvSpPr>
        <dsp:cNvPr id="0" name=""/>
        <dsp:cNvSpPr/>
      </dsp:nvSpPr>
      <dsp:spPr>
        <a:xfrm>
          <a:off x="0" y="4107447"/>
          <a:ext cx="3506906" cy="1303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System features</a:t>
          </a:r>
          <a:r>
            <a:rPr lang="en-US" sz="3600" kern="1200"/>
            <a:t> </a:t>
          </a:r>
        </a:p>
      </dsp:txBody>
      <dsp:txXfrm>
        <a:off x="63612" y="4171059"/>
        <a:ext cx="3379682" cy="1175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6425C-23F1-4FBB-B48B-9F70949F5602}">
      <dsp:nvSpPr>
        <dsp:cNvPr id="0" name=""/>
        <dsp:cNvSpPr/>
      </dsp:nvSpPr>
      <dsp:spPr>
        <a:xfrm>
          <a:off x="0" y="62178"/>
          <a:ext cx="4632502" cy="1277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FFFFFF"/>
              </a:solidFill>
              <a:latin typeface="Verdana"/>
              <a:ea typeface="Verdana"/>
              <a:cs typeface="+mn-cs"/>
            </a:rPr>
            <a:t>80.53% preferred MMD</a:t>
          </a:r>
        </a:p>
      </dsp:txBody>
      <dsp:txXfrm>
        <a:off x="62346" y="124524"/>
        <a:ext cx="4507810" cy="1152481"/>
      </dsp:txXfrm>
    </dsp:sp>
    <dsp:sp modelId="{E8E5E522-93BD-49C4-B2C3-DA6B81D1237B}">
      <dsp:nvSpPr>
        <dsp:cNvPr id="0" name=""/>
        <dsp:cNvSpPr/>
      </dsp:nvSpPr>
      <dsp:spPr>
        <a:xfrm>
          <a:off x="0" y="1405592"/>
          <a:ext cx="4632502" cy="1277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FFFFFF"/>
              </a:solidFill>
              <a:latin typeface="Verdana"/>
              <a:ea typeface="Verdana"/>
              <a:cs typeface="+mn-cs"/>
            </a:rPr>
            <a:t>79.88% willing to co-pay for getting ARV every month</a:t>
          </a:r>
        </a:p>
      </dsp:txBody>
      <dsp:txXfrm>
        <a:off x="62346" y="1467938"/>
        <a:ext cx="4507810" cy="1152481"/>
      </dsp:txXfrm>
    </dsp:sp>
    <dsp:sp modelId="{998B961D-2B60-48AD-903F-2BC4BF38FAD2}">
      <dsp:nvSpPr>
        <dsp:cNvPr id="0" name=""/>
        <dsp:cNvSpPr/>
      </dsp:nvSpPr>
      <dsp:spPr>
        <a:xfrm>
          <a:off x="0" y="2749006"/>
          <a:ext cx="4632502" cy="1277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FFFFFF"/>
              </a:solidFill>
              <a:latin typeface="Verdana"/>
              <a:ea typeface="Verdana"/>
              <a:cs typeface="+mn-cs"/>
            </a:rPr>
            <a:t>88.27% willing to co-pay for getting ARVs every three month</a:t>
          </a:r>
        </a:p>
      </dsp:txBody>
      <dsp:txXfrm>
        <a:off x="62346" y="2811352"/>
        <a:ext cx="4507810" cy="1152481"/>
      </dsp:txXfrm>
    </dsp:sp>
    <dsp:sp modelId="{5F965C18-FD6D-46BE-896D-0EF13B995D66}">
      <dsp:nvSpPr>
        <dsp:cNvPr id="0" name=""/>
        <dsp:cNvSpPr/>
      </dsp:nvSpPr>
      <dsp:spPr>
        <a:xfrm>
          <a:off x="0" y="4092420"/>
          <a:ext cx="4632502" cy="1277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rgbClr val="FFFFFF"/>
              </a:solidFill>
              <a:latin typeface="Verdana"/>
              <a:ea typeface="Verdana"/>
              <a:cs typeface="+mn-cs"/>
            </a:rPr>
            <a:t>87.90% willing to co-pay for viral load test every year</a:t>
          </a:r>
        </a:p>
      </dsp:txBody>
      <dsp:txXfrm>
        <a:off x="62346" y="4154766"/>
        <a:ext cx="4507810" cy="1152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6AAA520-F2F5-4EDD-89FF-112F506DBD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D02F3C-8EFD-4B07-80ED-B2429D54C3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2BD4C-6D77-4375-88B2-8F24E3740D1D}" type="datetimeFigureOut">
              <a:rPr lang="de-DE" smtClean="0"/>
              <a:t>07.04.2026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1B987F-84C1-40E0-A9D7-A8F4901E46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432F72-438D-4B28-B0F3-2E4B8F6078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C5FE3-128E-4546-A5A8-7038C4C3160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465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F585C-AB1D-41F5-8A22-EE236ED1EB54}" type="datetimeFigureOut">
              <a:rPr lang="de-DE" smtClean="0"/>
              <a:t>07.04.2026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ADB82-A706-4784-AE8E-3965AD040C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53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0D409-7B77-16AC-5D84-C8DA4A7FF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5F85F1-D0FE-5714-6575-E20EB9B8A6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1C8244-B3FB-928B-1F83-38E331309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E46BF-7DFA-D2FB-9D9C-F07C945119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690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4C000-075F-4394-B4AB-60B45486E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A4A87C-2EB2-796B-1FD8-B5C26489C7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AB4628-E721-5C9A-C6DC-301222B3B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73F5C-EAD4-B2D8-B205-711FC0668F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582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70556-52E0-347D-C1B1-49287B6CA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639ADD-8CBE-1EA7-7807-921AAEA661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C43565-8A0E-0966-EB33-F71D23E7B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8DFC2-050D-9CF2-FA2B-CA1BD150EA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487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85FA8-515F-B60E-36A7-C1D3DC86C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986053-9D2D-BC6F-F8C3-EE0B8C5360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0E4469-EEA8-6368-21CA-150A77407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9230F-4C30-872A-6BEE-0E2C0F268F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DADB82-A706-4784-AE8E-3965AD040C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 LCG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ing LCG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34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27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59995-A42E-134B-2378-7B02C3B56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CFD029-B532-B504-5286-1E6E4F0A95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8EBE8D-349A-8968-10AD-A4879D640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4C711-4E7E-23EA-77E4-92BB227C7C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999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iasociety.org/" TargetMode="Externa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9140E9AE-AB8C-45D2-8169-8A8F93E9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512" y="1294944"/>
            <a:ext cx="8137526" cy="4762956"/>
          </a:xfrm>
        </p:spPr>
        <p:txBody>
          <a:bodyPr/>
          <a:lstStyle>
            <a:lvl1pPr>
              <a:lnSpc>
                <a:spcPct val="85000"/>
              </a:lnSpc>
              <a:defRPr sz="7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583FDD7-9A57-49D6-92B5-D5F33EBBF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54977"/>
            <a:ext cx="1233487" cy="450502"/>
          </a:xfrm>
          <a:prstGeom prst="rect">
            <a:avLst/>
          </a:prstGeom>
        </p:spPr>
      </p:pic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03A5B761-8BC0-42AF-81B9-7B9A73AAED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9512" y="6248400"/>
            <a:ext cx="8137526" cy="39624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8BC6A7D-A966-48AF-8316-B852FFDEEF66}"/>
              </a:ext>
            </a:extLst>
          </p:cNvPr>
          <p:cNvSpPr txBox="1"/>
          <p:nvPr userDrawn="1"/>
        </p:nvSpPr>
        <p:spPr>
          <a:xfrm>
            <a:off x="3733801" y="444583"/>
            <a:ext cx="1471612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sz="750"/>
              <a:t>International AIDS Society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55D9016-FECC-4E5D-ADF2-7843F8F8B2A1}"/>
              </a:ext>
            </a:extLst>
          </p:cNvPr>
          <p:cNvSpPr txBox="1"/>
          <p:nvPr userDrawn="1"/>
        </p:nvSpPr>
        <p:spPr>
          <a:xfrm>
            <a:off x="5360194" y="444583"/>
            <a:ext cx="1275556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sz="750"/>
              <a:t>iasociety.org</a:t>
            </a:r>
          </a:p>
        </p:txBody>
      </p:sp>
    </p:spTree>
    <p:extLst>
      <p:ext uri="{BB962C8B-B14F-4D97-AF65-F5344CB8AC3E}">
        <p14:creationId xmlns:p14="http://schemas.microsoft.com/office/powerpoint/2010/main" val="156709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4322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pt-BR" noProof="0"/>
              <a:t>Clique no ícone para adicionar uma imagem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5365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latin typeface="+mn-lt"/>
                <a:ea typeface="IAS Ribbon Sans Regular" pitchFamily="2" charset="0"/>
              </a:defRPr>
            </a:lvl1pPr>
          </a:lstStyle>
          <a:p>
            <a:r>
              <a:rPr lang="en-GB" noProof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E9DFF-8818-3B55-540A-51B035EB0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849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C011-DA96-4A47-9C9B-18634EFA223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4/7/2026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5EDC-1A0A-B449-8ED6-7435A21D4F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89298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598085"/>
            <a:ext cx="11436348" cy="44820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bg2"/>
              </a:buCl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85750">
              <a:lnSpc>
                <a:spcPct val="100000"/>
              </a:lnSpc>
              <a:spcBef>
                <a:spcPts val="200"/>
              </a:spcBef>
              <a:buClr>
                <a:schemeClr val="bg2"/>
              </a:buClr>
              <a:buSzPct val="100000"/>
              <a:buFont typeface="Arial Narrow" panose="020B0606020202030204" pitchFamily="34" charset="0"/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228600">
              <a:lnSpc>
                <a:spcPct val="100000"/>
              </a:lnSpc>
              <a:spcBef>
                <a:spcPts val="2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228600">
              <a:lnSpc>
                <a:spcPct val="100000"/>
              </a:lnSpc>
              <a:spcBef>
                <a:spcPts val="200"/>
              </a:spcBef>
              <a:buClr>
                <a:schemeClr val="bg2"/>
              </a:buClr>
              <a:buSzPct val="100000"/>
              <a:tabLst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7300" indent="-171450">
              <a:lnSpc>
                <a:spcPct val="100000"/>
              </a:lnSpc>
              <a:spcBef>
                <a:spcPts val="200"/>
              </a:spcBef>
              <a:buClr>
                <a:schemeClr val="bg2"/>
              </a:buCl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5" y="255181"/>
            <a:ext cx="11436349" cy="972746"/>
          </a:xfrm>
        </p:spPr>
        <p:txBody>
          <a:bodyPr lIns="0" tIns="0" rIns="0" bIns="45720" anchor="b">
            <a:noAutofit/>
          </a:bodyPr>
          <a:lstStyle>
            <a:lvl1pPr>
              <a:defRPr sz="3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&lt;Slide Title&gt;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D126F0-0D23-46CA-BFB7-A1BFB0B90603}"/>
              </a:ext>
            </a:extLst>
          </p:cNvPr>
          <p:cNvCxnSpPr/>
          <p:nvPr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7B7DAE8-9A88-41ED-9152-A2693AB22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356350"/>
            <a:ext cx="12192001" cy="501650"/>
          </a:xfrm>
          <a:prstGeom prst="rect">
            <a:avLst/>
          </a:prstGeom>
        </p:spPr>
        <p:txBody>
          <a:bodyPr vert="horz" lIns="137160" tIns="0" rIns="137160" bIns="91440" rtlCol="0" anchor="b" anchorCtr="0"/>
          <a:lstStyle>
            <a:lvl1pPr algn="l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FC96CB-0B90-4F97-BEB8-48B483269B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0" y="-1"/>
            <a:ext cx="4572000" cy="252239"/>
          </a:xfrm>
        </p:spPr>
        <p:txBody>
          <a:bodyPr tIns="45720" rIns="137160">
            <a:noAutofit/>
          </a:bodyPr>
          <a:lstStyle>
            <a:lvl1pPr marL="0" indent="0" algn="r">
              <a:buFontTx/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4" indent="0">
              <a:buFontTx/>
              <a:buNone/>
              <a:defRPr/>
            </a:lvl2pPr>
            <a:lvl3pPr marL="1217052" indent="0">
              <a:buFontTx/>
              <a:buNone/>
              <a:defRPr/>
            </a:lvl3pPr>
            <a:lvl4pPr marL="1680591" indent="0">
              <a:buFontTx/>
              <a:buNone/>
              <a:defRPr/>
            </a:lvl4pPr>
            <a:lvl5pPr marL="2142013" indent="0">
              <a:buFontTx/>
              <a:buNone/>
              <a:defRPr/>
            </a:lvl5pPr>
          </a:lstStyle>
          <a:p>
            <a:pPr marL="0" marR="0" lvl="0" indent="0" algn="r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5000"/>
              <a:buFontTx/>
              <a:buNone/>
              <a:tabLst/>
              <a:defRPr/>
            </a:pPr>
            <a:r>
              <a:rPr lang="en-US"/>
              <a:t>Label for locking</a:t>
            </a:r>
          </a:p>
        </p:txBody>
      </p:sp>
    </p:spTree>
    <p:extLst>
      <p:ext uri="{BB962C8B-B14F-4D97-AF65-F5344CB8AC3E}">
        <p14:creationId xmlns:p14="http://schemas.microsoft.com/office/powerpoint/2010/main" val="4111484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CE5D1F0-AB30-43D1-A0AE-998C4E040F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25" y="313267"/>
            <a:ext cx="11436349" cy="914660"/>
          </a:xfrm>
        </p:spPr>
        <p:txBody>
          <a:bodyPr lIns="0" tIns="0" rIns="0" bIns="45720" anchor="b">
            <a:noAutofit/>
          </a:bodyPr>
          <a:lstStyle>
            <a:lvl1pPr>
              <a:defRPr sz="3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&lt;Slide Title&gt;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381001" y="1598085"/>
            <a:ext cx="5514564" cy="4482044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buClr>
                <a:schemeClr val="bg2"/>
              </a:buClr>
              <a:defRPr>
                <a:solidFill>
                  <a:srgbClr val="000000"/>
                </a:solidFill>
              </a:defRPr>
            </a:lvl1pPr>
            <a:lvl2pPr marL="509588" indent="-276225">
              <a:buClr>
                <a:schemeClr val="bg2"/>
              </a:buClr>
              <a:buFont typeface="Arial Narrow" panose="020B0606020202030204" pitchFamily="34" charset="0"/>
              <a:buChar char="–"/>
              <a:defRPr>
                <a:solidFill>
                  <a:srgbClr val="000000"/>
                </a:solidFill>
              </a:defRPr>
            </a:lvl2pPr>
            <a:lvl3pPr>
              <a:buClr>
                <a:schemeClr val="bg2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bg2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07016" y="1598085"/>
            <a:ext cx="5514564" cy="4482044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buClr>
                <a:schemeClr val="bg2"/>
              </a:buClr>
              <a:defRPr>
                <a:solidFill>
                  <a:srgbClr val="000000"/>
                </a:solidFill>
              </a:defRPr>
            </a:lvl1pPr>
            <a:lvl2pPr marL="509588" indent="-276225">
              <a:buClr>
                <a:schemeClr val="bg2"/>
              </a:buClr>
              <a:buFont typeface="Arial Narrow" panose="020B0606020202030204" pitchFamily="34" charset="0"/>
              <a:buChar char="–"/>
              <a:defRPr>
                <a:solidFill>
                  <a:srgbClr val="000000"/>
                </a:solidFill>
              </a:defRPr>
            </a:lvl2pPr>
            <a:lvl3pPr>
              <a:buClr>
                <a:schemeClr val="bg2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bg2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60AA23-087E-4675-9E2F-DDEBC5D945D6}"/>
              </a:ext>
            </a:extLst>
          </p:cNvPr>
          <p:cNvCxnSpPr/>
          <p:nvPr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1C18BB7-8B96-401D-A546-77E2D23E1C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0" y="-1"/>
            <a:ext cx="4572000" cy="252239"/>
          </a:xfrm>
        </p:spPr>
        <p:txBody>
          <a:bodyPr tIns="45720" rIns="137160">
            <a:noAutofit/>
          </a:bodyPr>
          <a:lstStyle>
            <a:lvl1pPr marL="0" indent="0" algn="r">
              <a:buFontTx/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4" indent="0">
              <a:buFontTx/>
              <a:buNone/>
              <a:defRPr/>
            </a:lvl2pPr>
            <a:lvl3pPr marL="1217052" indent="0">
              <a:buFontTx/>
              <a:buNone/>
              <a:defRPr/>
            </a:lvl3pPr>
            <a:lvl4pPr marL="1680591" indent="0">
              <a:buFontTx/>
              <a:buNone/>
              <a:defRPr/>
            </a:lvl4pPr>
            <a:lvl5pPr marL="2142013" indent="0">
              <a:buFontTx/>
              <a:buNone/>
              <a:defRPr/>
            </a:lvl5pPr>
          </a:lstStyle>
          <a:p>
            <a:pPr lvl="0"/>
            <a:r>
              <a:rPr lang="en-US"/>
              <a:t>Label for locking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36112B8-8E42-4B63-B721-4E1EF8863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356350"/>
            <a:ext cx="12192001" cy="501650"/>
          </a:xfrm>
          <a:prstGeom prst="rect">
            <a:avLst/>
          </a:prstGeom>
        </p:spPr>
        <p:txBody>
          <a:bodyPr vert="horz" lIns="137160" tIns="0" rIns="137160" bIns="91440" rtlCol="0" anchor="b" anchorCtr="0"/>
          <a:lstStyle>
            <a:lvl1pPr algn="l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51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2F5F2-86FF-6AAF-1002-AF1866147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443CF-369A-9C59-14FB-F91D9DD53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5E6CA-8A4A-E494-B8BE-6E9763C3F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4FA2-3F2B-49FA-BAE2-E12A764D601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37FAB-E43A-9E11-9EFC-39F2CA285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1C09D-9676-DC3F-18A1-0F25B9CC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8909-4118-4A90-956D-30DB6E0A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468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C998B-51FD-8A8C-735B-7BEAAAFE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93C9B-4BF5-2371-715E-460EEA941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01405-1C0A-1D56-F480-2AAA35D6A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4FA2-3F2B-49FA-BAE2-E12A764D601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CE2D0-783B-6F8A-7E73-7D019160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E4791-794D-756A-CEAE-DE496990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8909-4118-4A90-956D-30DB6E0A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312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107E-44E7-E665-3CF4-15F24725C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5AE4B-0AEB-9C06-5F4A-525243DCB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58E1C-C37E-B417-0034-0C19D4CF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4FA2-3F2B-49FA-BAE2-E12A764D601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37904-7051-C7D4-C2F8-E1830830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8F321-250D-A993-89D8-76658C60D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8909-4118-4A90-956D-30DB6E0A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37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C66A8-BCFB-4976-C3BC-FB7C9D91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2BE4A-3650-AF02-EB8A-1410F349B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0DB57-ABB1-CF34-A6AA-38A7C7EFA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88FDA-EA18-CAA3-DD8C-7BDB6C42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4FA2-3F2B-49FA-BAE2-E12A764D601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48AAE-0AB4-F2BF-0FDB-BDCC098E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D2D19-C09E-8F00-3546-5683E0493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8909-4118-4A90-956D-30DB6E0A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735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FD76E-281D-E783-5A77-214531489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EB363-A0A4-E946-52CD-B365F8409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5BBFA-A90B-CC57-B912-3ACB6EA38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306B3F-2EE8-633B-F0F2-D8BC54DFA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DF1CF-F32B-175D-01F6-9252DE60DE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1D1BFA-310C-0895-9804-2E56F59C6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4FA2-3F2B-49FA-BAE2-E12A764D601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33BA9-FDAD-DAAD-D195-49877DEB2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62D2F9-E680-8AA8-9B7E-067FD7C6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8909-4118-4A90-956D-30DB6E0A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0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Arial" panose="020B0604020202020204" pitchFamily="34" charset="0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214" y="4060719"/>
            <a:ext cx="3069934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0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C9994-1DD0-6541-5C88-176287BB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CE76FF-9EA6-4FEE-3BA8-6562663B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4FA2-3F2B-49FA-BAE2-E12A764D601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16524C-91AC-A191-51A1-888AD7F3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A90B6-9184-9077-66F0-37484AB4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8909-4118-4A90-956D-30DB6E0A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409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3B3CC2-D81C-8BD1-652E-5D242BA92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4FA2-3F2B-49FA-BAE2-E12A764D601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0092AA-FC5D-AC37-74D5-7F487875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EA4D7-6E28-B905-0A8F-6F0385004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8909-4118-4A90-956D-30DB6E0A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332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72D2-75D3-E4B8-01EB-EC21E35C3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E8E70-FBEE-C519-3BB5-81778E5CF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0E981-4E24-0C0D-5C84-183912D5E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16880-D5DB-A067-622A-15F56792D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4FA2-3F2B-49FA-BAE2-E12A764D601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528A8-4609-15E4-7195-D0360CAAF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A7E4C-D5E2-4409-5433-7F3DADD6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8909-4118-4A90-956D-30DB6E0A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237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FD038-FF6C-5037-C051-C775E886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0EAB9B-C32C-6D16-04B2-F37EEF73C2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205C2-0753-BB5B-B313-7417C5B4E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22387-90E4-2823-06F6-AEDAF928A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4FA2-3F2B-49FA-BAE2-E12A764D601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4C36F-7BF2-819E-039F-6410BDC4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DB92D-E446-4EE2-9E66-8C9F8196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8909-4118-4A90-956D-30DB6E0A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838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D60C-B1E3-5C5F-4BC0-FD59C58A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F5FA4-1B62-3FCE-687D-3B0D07CCE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7D40B-EB47-9809-0FF9-AE35FA553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4FA2-3F2B-49FA-BAE2-E12A764D601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2A5F2-632D-B929-8030-FD968957D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82864-9044-C9D7-96CD-46E3D04A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8909-4118-4A90-956D-30DB6E0A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240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44CF0B-F126-90ED-0FE2-39E09DECB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094A0-84A0-D6A9-33E1-DB81A669D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9C514-F583-DC4C-886C-0CA3C6A5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4FA2-3F2B-49FA-BAE2-E12A764D601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71EE4-1342-E0B8-8004-D31DD2E7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51323-1FA9-314B-6811-14DB0433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8909-4118-4A90-956D-30DB6E0A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80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0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</a:t>
            </a:r>
            <a:r>
              <a:rPr lang="en-GB" noProof="0" err="1"/>
              <a:t>rutrum</a:t>
            </a:r>
            <a:r>
              <a:rPr lang="en-GB" noProof="0"/>
              <a:t> </a:t>
            </a:r>
            <a:r>
              <a:rPr lang="en-GB" noProof="0" err="1"/>
              <a:t>congue</a:t>
            </a:r>
            <a:r>
              <a:rPr lang="en-GB" noProof="0"/>
              <a:t> </a:t>
            </a:r>
            <a:r>
              <a:rPr lang="en-GB" noProof="0" err="1"/>
              <a:t>leo</a:t>
            </a:r>
            <a:r>
              <a:rPr lang="en-GB" noProof="0"/>
              <a:t>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malesuada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err="1"/>
              <a:t>Curabitur</a:t>
            </a:r>
            <a:r>
              <a:rPr lang="en-GB" noProof="0"/>
              <a:t> </a:t>
            </a:r>
            <a:r>
              <a:rPr lang="en-GB" noProof="0" err="1"/>
              <a:t>aliquet</a:t>
            </a:r>
            <a:r>
              <a:rPr lang="en-GB" noProof="0"/>
              <a:t> </a:t>
            </a:r>
            <a:r>
              <a:rPr lang="en-GB" noProof="0" err="1"/>
              <a:t>quam</a:t>
            </a:r>
            <a:r>
              <a:rPr lang="en-GB" noProof="0"/>
              <a:t> id dui </a:t>
            </a:r>
            <a:r>
              <a:rPr lang="en-GB" noProof="0" err="1"/>
              <a:t>posuere</a:t>
            </a:r>
            <a:r>
              <a:rPr lang="en-GB" noProof="0"/>
              <a:t> </a:t>
            </a:r>
            <a:r>
              <a:rPr lang="en-GB" noProof="0" err="1"/>
              <a:t>blandit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A4F27-4DA0-09FA-F328-C702D6A3E7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97091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84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759B3F-D110-D6ED-127F-0FAAA91002E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21790-326B-DB22-0FD0-1775D2C0DA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5891" y="207065"/>
            <a:ext cx="1769829" cy="131890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D9E607-38A3-BB91-64DF-E34F3B98BD98}"/>
              </a:ext>
            </a:extLst>
          </p:cNvPr>
          <p:cNvSpPr/>
          <p:nvPr userDrawn="1"/>
        </p:nvSpPr>
        <p:spPr>
          <a:xfrm>
            <a:off x="9853127" y="0"/>
            <a:ext cx="2118049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16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5891" y="207065"/>
            <a:ext cx="1769829" cy="131890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2E59DFE-E664-05D6-D3D7-D913FB0C5F17}"/>
              </a:ext>
            </a:extLst>
          </p:cNvPr>
          <p:cNvSpPr/>
          <p:nvPr userDrawn="1"/>
        </p:nvSpPr>
        <p:spPr>
          <a:xfrm>
            <a:off x="9675845" y="0"/>
            <a:ext cx="2516155" cy="209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86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Arial" panose="020B0604020202020204" pitchFamily="34" charset="0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Arial" panose="020B0604020202020204" pitchFamily="34" charset="0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619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595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597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0769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0583FDD7-9A57-49D6-92B5-D5F33EBBF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54977"/>
            <a:ext cx="1233487" cy="450502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98BC6A7D-A966-48AF-8316-B852FFDEEF66}"/>
              </a:ext>
            </a:extLst>
          </p:cNvPr>
          <p:cNvSpPr txBox="1"/>
          <p:nvPr userDrawn="1"/>
        </p:nvSpPr>
        <p:spPr>
          <a:xfrm>
            <a:off x="3733801" y="444583"/>
            <a:ext cx="1471612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sz="750"/>
              <a:t>International AIDS Society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55D9016-FECC-4E5D-ADF2-7843F8F8B2A1}"/>
              </a:ext>
            </a:extLst>
          </p:cNvPr>
          <p:cNvSpPr txBox="1"/>
          <p:nvPr userDrawn="1"/>
        </p:nvSpPr>
        <p:spPr>
          <a:xfrm>
            <a:off x="5360194" y="444583"/>
            <a:ext cx="1275556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sz="750"/>
              <a:t>iasociety.org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3EC23C-51C9-47E8-9EC0-51E75A99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401624"/>
            <a:ext cx="6192838" cy="115107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9E4F12-16AF-4CA2-9394-804A19491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2" y="2552700"/>
            <a:ext cx="6192837" cy="3505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4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0222BDBD-0C76-472C-A496-F0F76AC3E6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430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2631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</a:t>
            </a:r>
            <a:r>
              <a:rPr lang="en-GB" noProof="0" err="1"/>
              <a:t>rutrum</a:t>
            </a:r>
            <a:r>
              <a:rPr lang="en-GB" noProof="0"/>
              <a:t> </a:t>
            </a:r>
            <a:r>
              <a:rPr lang="en-GB" noProof="0" err="1"/>
              <a:t>congue</a:t>
            </a:r>
            <a:r>
              <a:rPr lang="en-GB" noProof="0"/>
              <a:t> </a:t>
            </a:r>
            <a:r>
              <a:rPr lang="en-GB" noProof="0" err="1"/>
              <a:t>leo</a:t>
            </a:r>
            <a:r>
              <a:rPr lang="en-GB" noProof="0"/>
              <a:t>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malesuada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err="1"/>
              <a:t>Curabitur</a:t>
            </a:r>
            <a:r>
              <a:rPr lang="en-GB" noProof="0"/>
              <a:t> </a:t>
            </a:r>
            <a:r>
              <a:rPr lang="en-GB" noProof="0" err="1"/>
              <a:t>aliquet</a:t>
            </a:r>
            <a:r>
              <a:rPr lang="en-GB" noProof="0"/>
              <a:t> </a:t>
            </a:r>
            <a:r>
              <a:rPr lang="en-GB" noProof="0" err="1"/>
              <a:t>quam</a:t>
            </a:r>
            <a:r>
              <a:rPr lang="en-GB" noProof="0"/>
              <a:t> id dui </a:t>
            </a:r>
            <a:r>
              <a:rPr lang="en-GB" noProof="0" err="1"/>
              <a:t>posuere</a:t>
            </a:r>
            <a:r>
              <a:rPr lang="en-GB" noProof="0"/>
              <a:t> </a:t>
            </a:r>
            <a:r>
              <a:rPr lang="en-GB" noProof="0" err="1"/>
              <a:t>blandit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268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2945" y="0"/>
            <a:ext cx="3919055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3328" y="979714"/>
            <a:ext cx="4734000" cy="4898572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pt-BR" noProof="0"/>
              <a:t>Clique no ícone para adicionar uma imagem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70449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272945" y="0"/>
            <a:ext cx="3919055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4702" y="979714"/>
            <a:ext cx="4734000" cy="489857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pt-BR" noProof="0"/>
              <a:t>Clique no ícone para adicionar uma imagem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31558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Content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BEA962-3AAC-3B82-0C01-F2793670F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97090"/>
            <a:ext cx="2380438" cy="47592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000" y="2098800"/>
            <a:ext cx="4690800" cy="3571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pt-BR" noProof="0"/>
              <a:t>Clique no ícone para adicionar uma imagem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93253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2097090"/>
            <a:ext cx="2381293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pt-BR" noProof="0"/>
              <a:t>Clique no ícone para adicionar uma imagem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28954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pt-BR" noProof="0"/>
              <a:t>Clique no ícone para adicionar uma imagem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055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latin typeface="Arial" panose="020B0604020202020204" pitchFamily="34" charset="0"/>
                <a:ea typeface="IAS Ribbon Sans Regular" pitchFamily="2" charset="0"/>
              </a:defRPr>
            </a:lvl1pPr>
          </a:lstStyle>
          <a:p>
            <a:r>
              <a:rPr lang="en-GB" noProof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Arial" panose="020B0604020202020204" pitchFamily="34" charset="0"/>
                <a:ea typeface="IAS Ribbon Sans Regular" pitchFamily="2" charset="0"/>
              </a:defRPr>
            </a:lvl1pPr>
          </a:lstStyle>
          <a:p>
            <a:pPr lvl="0"/>
            <a:r>
              <a:rPr lang="en-GB" noProof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E9DFF-8818-3B55-540A-51B035EB0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46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334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BC9E3BDD-B75B-6F21-799C-DDB872D44F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FD534175-797A-CA1E-74CB-AAEABB7BC79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</p:spTree>
    <p:extLst>
      <p:ext uri="{BB962C8B-B14F-4D97-AF65-F5344CB8AC3E}">
        <p14:creationId xmlns:p14="http://schemas.microsoft.com/office/powerpoint/2010/main" val="2756127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E4203-C6EB-4A6B-B123-7F7ECE10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CFDB4-E040-4C21-85D2-79A74809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33585057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214" y="4060719"/>
            <a:ext cx="3069934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66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67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5891" y="207065"/>
            <a:ext cx="1769829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15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263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33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2684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9675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</a:t>
            </a:r>
            <a:r>
              <a:rPr lang="en-GB" noProof="0" err="1"/>
              <a:t>rutrum</a:t>
            </a:r>
            <a:r>
              <a:rPr lang="en-GB" noProof="0"/>
              <a:t> </a:t>
            </a:r>
            <a:r>
              <a:rPr lang="en-GB" noProof="0" err="1"/>
              <a:t>congue</a:t>
            </a:r>
            <a:r>
              <a:rPr lang="en-GB" noProof="0"/>
              <a:t> </a:t>
            </a:r>
            <a:r>
              <a:rPr lang="en-GB" noProof="0" err="1"/>
              <a:t>leo</a:t>
            </a:r>
            <a:r>
              <a:rPr lang="en-GB" noProof="0"/>
              <a:t>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malesuada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err="1"/>
              <a:t>Curabitur</a:t>
            </a:r>
            <a:r>
              <a:rPr lang="en-GB" noProof="0"/>
              <a:t> </a:t>
            </a:r>
            <a:r>
              <a:rPr lang="en-GB" noProof="0" err="1"/>
              <a:t>aliquet</a:t>
            </a:r>
            <a:r>
              <a:rPr lang="en-GB" noProof="0"/>
              <a:t> </a:t>
            </a:r>
            <a:r>
              <a:rPr lang="en-GB" noProof="0" err="1"/>
              <a:t>quam</a:t>
            </a:r>
            <a:r>
              <a:rPr lang="en-GB" noProof="0"/>
              <a:t> id dui </a:t>
            </a:r>
            <a:r>
              <a:rPr lang="en-GB" noProof="0" err="1"/>
              <a:t>posuere</a:t>
            </a:r>
            <a:r>
              <a:rPr lang="en-GB" noProof="0"/>
              <a:t> </a:t>
            </a:r>
            <a:r>
              <a:rPr lang="en-GB" noProof="0" err="1"/>
              <a:t>blandit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7113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272945" y="0"/>
            <a:ext cx="3919055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4702" y="979714"/>
            <a:ext cx="4734000" cy="489857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pt-BR" noProof="0"/>
              <a:t>Clique no ícone para adicionar uma imagem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63871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2097090"/>
            <a:ext cx="2381293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pt-BR" noProof="0"/>
              <a:t>Clique no ícone para adicionar uma imagem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5412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E4203-C6EB-4A6B-B123-7F7ECE10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CFDB4-E040-4C21-85D2-79A74809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5E3B62B-CF09-471B-9761-31105E803B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966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pt-BR" noProof="0"/>
              <a:t>Clique no ícone para adicionar uma imagem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0493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latin typeface="+mn-lt"/>
                <a:ea typeface="IAS Ribbon Sans Regular" pitchFamily="2" charset="0"/>
              </a:defRPr>
            </a:lvl1pPr>
          </a:lstStyle>
          <a:p>
            <a:r>
              <a:rPr lang="en-GB" noProof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E9DFF-8818-3B55-540A-51B035EB0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365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B4CF2D-D979-1437-A2EB-B60F4C4AD0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3030" y="5318282"/>
            <a:ext cx="2315472" cy="12349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05D0D76-197A-28C6-4CE1-8BC6D49D6130}"/>
              </a:ext>
            </a:extLst>
          </p:cNvPr>
          <p:cNvSpPr/>
          <p:nvPr userDrawn="1"/>
        </p:nvSpPr>
        <p:spPr>
          <a:xfrm>
            <a:off x="1" y="-16330"/>
            <a:ext cx="12192000" cy="4629151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55">
            <a:extLst>
              <a:ext uri="{FF2B5EF4-FFF2-40B4-BE49-F238E27FC236}">
                <a16:creationId xmlns:a16="http://schemas.microsoft.com/office/drawing/2014/main" id="{3999D7C8-A96D-F833-4A82-8C6424D33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725677" y="409576"/>
            <a:ext cx="11032823" cy="2882265"/>
          </a:xfrm>
        </p:spPr>
        <p:txBody>
          <a:bodyPr/>
          <a:lstStyle>
            <a:lvl1pPr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B8A8DD-7358-E137-C572-52BDA935DE7F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Picture 3" descr="A logo with a spiral and red and black text&#10;&#10;AI-generated content may be incorrect.">
            <a:extLst>
              <a:ext uri="{FF2B5EF4-FFF2-40B4-BE49-F238E27FC236}">
                <a16:creationId xmlns:a16="http://schemas.microsoft.com/office/drawing/2014/main" id="{8E81F943-1FCA-26BF-7DB7-713D7A1911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83" t="10084" r="-1477" b="9040"/>
          <a:stretch>
            <a:fillRect/>
          </a:stretch>
        </p:blipFill>
        <p:spPr>
          <a:xfrm>
            <a:off x="6366934" y="5084611"/>
            <a:ext cx="2788934" cy="146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852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9368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F44B30-1879-6F13-273E-22B934A627E6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A1C891-79C3-863E-FBA9-188D17ED03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B2AFA4-BBF7-61A0-D954-E2BAF8A27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8822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178BF92-DC92-6DC3-6E2D-E56641796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7636" y="5397632"/>
            <a:ext cx="1790865" cy="9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60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39914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B8F865-6ADC-958B-BCBA-56A2A50D7AAE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5C4B9E-1FA3-952D-6393-30BFE5E183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3C7FEC-03C8-EE45-01CC-6BBE64B18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4429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2797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Text and 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C14CBC-B02C-E649-3090-78EEB821A66F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1F49DEA-FA25-76E8-342E-9233B13A69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518083-D1F3-A58F-0D1E-5E853D43C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79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7EA35-F68A-454D-A1CC-5E137F915B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0582F-CD7C-43A1-A31F-61C84AF5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BDC8B-AC16-40EC-9659-81A213A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19486345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70774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286C5E-09F9-468C-28E0-433C61B53C29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9467CA-89F4-C188-2170-B4B94D784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549132-9E6B-C041-DA66-E2829720F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3040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956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B0E3B1-4A7C-7261-1C0D-368224CC2F2D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783100C-E066-F74E-F8B7-8AD4160FFE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5C49CD4-B8DF-4B97-E9D0-CA20225DE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3672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BD1E00-A2D3-4202-961C-9DF3DF2683C9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90A4E9-08A7-4826-8D90-46B546D1F341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44B9F7-3245-A62E-5232-18B419E93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7636" y="5397632"/>
            <a:ext cx="1790865" cy="95512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CAD94E5-3428-3B72-4E95-E974B7124E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0385" y="5382771"/>
            <a:ext cx="1954029" cy="71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8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a spiral and red and black text&#10;&#10;AI-generated content may be incorrect.">
            <a:extLst>
              <a:ext uri="{FF2B5EF4-FFF2-40B4-BE49-F238E27FC236}">
                <a16:creationId xmlns:a16="http://schemas.microsoft.com/office/drawing/2014/main" id="{27689D5E-421A-2075-9929-43FD67CB4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83" t="10084" r="-1477" b="9040"/>
          <a:stretch>
            <a:fillRect/>
          </a:stretch>
        </p:blipFill>
        <p:spPr>
          <a:xfrm>
            <a:off x="6400799" y="3657600"/>
            <a:ext cx="5095995" cy="2683435"/>
          </a:xfrm>
          <a:prstGeom prst="rect">
            <a:avLst/>
          </a:prstGeom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C404A3-49E3-6AE3-6316-79D1DE70A5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132" y="244938"/>
            <a:ext cx="1681179" cy="89662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C24B474-EC21-4EA6-8720-610C3C2A22E0}"/>
              </a:ext>
            </a:extLst>
          </p:cNvPr>
          <p:cNvSpPr txBox="1"/>
          <p:nvPr userDrawn="1"/>
        </p:nvSpPr>
        <p:spPr bwMode="auto">
          <a:xfrm>
            <a:off x="7845436" y="6192230"/>
            <a:ext cx="25601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spc="-100" baseline="0">
                <a:solidFill>
                  <a:srgbClr val="E0001B"/>
                </a:solidFill>
                <a:effectLst/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iasociety.org</a:t>
            </a:r>
            <a:endParaRPr lang="en-US" sz="2400" b="0" spc="-100" baseline="0">
              <a:solidFill>
                <a:srgbClr val="E0001B"/>
              </a:solidFill>
              <a:latin typeface="Aptos SemiBold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466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4817" y="786384"/>
            <a:ext cx="10978081" cy="2239920"/>
          </a:xfrm>
        </p:spPr>
        <p:txBody>
          <a:bodyPr lIns="0" tIns="0" rIns="0" bIns="0">
            <a:normAutofit/>
          </a:bodyPr>
          <a:lstStyle>
            <a:lvl1pPr>
              <a:lnSpc>
                <a:spcPct val="90000"/>
              </a:lnSpc>
              <a:defRPr sz="3800" b="0" cap="none" spc="13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&lt;Insert Title&gt;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4817" y="4238501"/>
            <a:ext cx="10978080" cy="9243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 spc="31" baseline="0">
                <a:solidFill>
                  <a:srgbClr val="000000"/>
                </a:solidFill>
              </a:defRPr>
            </a:lvl1pPr>
            <a:lvl2pPr marL="4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&lt;Affiliations&gt;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64817" y="3582608"/>
            <a:ext cx="10978081" cy="6568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0" spc="3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&lt;Authors&gt;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2571DC2-D6A3-4185-B1A8-3DB7ADC1CF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0947" y="-1"/>
            <a:ext cx="4572000" cy="252239"/>
          </a:xfrm>
        </p:spPr>
        <p:txBody>
          <a:bodyPr tIns="45720" rIns="137160">
            <a:noAutofit/>
          </a:bodyPr>
          <a:lstStyle>
            <a:lvl1pPr marL="0" indent="0" algn="r">
              <a:buFontTx/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4" indent="0">
              <a:buFontTx/>
              <a:buNone/>
              <a:defRPr/>
            </a:lvl2pPr>
            <a:lvl3pPr marL="1217052" indent="0">
              <a:buFontTx/>
              <a:buNone/>
              <a:defRPr/>
            </a:lvl3pPr>
            <a:lvl4pPr marL="1680591" indent="0">
              <a:buFontTx/>
              <a:buNone/>
              <a:defRPr/>
            </a:lvl4pPr>
            <a:lvl5pPr marL="2142013" indent="0">
              <a:buFontTx/>
              <a:buNone/>
              <a:defRPr/>
            </a:lvl5pPr>
          </a:lstStyle>
          <a:p>
            <a:pPr lvl="0"/>
            <a:r>
              <a:rPr lang="en-US"/>
              <a:t>Label for locking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7B93F3-F76B-6B32-6BFF-AE04A79B27B3}"/>
              </a:ext>
            </a:extLst>
          </p:cNvPr>
          <p:cNvSpPr/>
          <p:nvPr userDrawn="1"/>
        </p:nvSpPr>
        <p:spPr>
          <a:xfrm>
            <a:off x="0" y="-2"/>
            <a:ext cx="692727" cy="6858001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600" spc="3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E31562-4309-AB16-5795-77103BC5B3C0}"/>
              </a:ext>
            </a:extLst>
          </p:cNvPr>
          <p:cNvCxnSpPr>
            <a:cxnSpLocks/>
          </p:cNvCxnSpPr>
          <p:nvPr userDrawn="1"/>
        </p:nvCxnSpPr>
        <p:spPr>
          <a:xfrm>
            <a:off x="870337" y="3275393"/>
            <a:ext cx="109347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3A4ABEF-630D-F074-215D-98D55F765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2918" y="6356350"/>
            <a:ext cx="11190513" cy="501650"/>
          </a:xfrm>
          <a:prstGeom prst="rect">
            <a:avLst/>
          </a:prstGeom>
        </p:spPr>
        <p:txBody>
          <a:bodyPr vert="horz" lIns="0" tIns="0" rIns="0" bIns="91440" rtlCol="0" anchor="b" anchorCtr="0"/>
          <a:lstStyle>
            <a:lvl1pPr algn="l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9932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80">
          <p15:clr>
            <a:srgbClr val="FBAE40"/>
          </p15:clr>
        </p15:guide>
        <p15:guide id="4" orient="horz" pos="4056">
          <p15:clr>
            <a:srgbClr val="FBAE40"/>
          </p15:clr>
        </p15:guide>
        <p15:guide id="5" pos="528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4904" y="786384"/>
            <a:ext cx="10978081" cy="2239920"/>
          </a:xfrm>
        </p:spPr>
        <p:txBody>
          <a:bodyPr lIns="0" tIns="0" rIns="0" bIns="0">
            <a:normAutofit/>
          </a:bodyPr>
          <a:lstStyle>
            <a:lvl1pPr>
              <a:lnSpc>
                <a:spcPct val="90000"/>
              </a:lnSpc>
              <a:defRPr sz="3800" b="0" cap="none" spc="13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&lt;Section Title&gt;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4904" y="3582608"/>
            <a:ext cx="10978081" cy="9243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spc="3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&lt;Subsection Title&gt;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2571DC2-D6A3-4185-B1A8-3DB7ADC1CF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0947" y="-1"/>
            <a:ext cx="4572000" cy="252239"/>
          </a:xfrm>
        </p:spPr>
        <p:txBody>
          <a:bodyPr tIns="45720" rIns="137160">
            <a:noAutofit/>
          </a:bodyPr>
          <a:lstStyle>
            <a:lvl1pPr marL="0" indent="0" algn="r">
              <a:buFontTx/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4" indent="0">
              <a:buFontTx/>
              <a:buNone/>
              <a:defRPr/>
            </a:lvl2pPr>
            <a:lvl3pPr marL="1217052" indent="0">
              <a:buFontTx/>
              <a:buNone/>
              <a:defRPr/>
            </a:lvl3pPr>
            <a:lvl4pPr marL="1680591" indent="0">
              <a:buFontTx/>
              <a:buNone/>
              <a:defRPr/>
            </a:lvl4pPr>
            <a:lvl5pPr marL="2142013" indent="0">
              <a:buFontTx/>
              <a:buNone/>
              <a:defRPr/>
            </a:lvl5pPr>
          </a:lstStyle>
          <a:p>
            <a:pPr lvl="0"/>
            <a:r>
              <a:rPr lang="en-US"/>
              <a:t>Label for locking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D04DFF-2CBF-7FB1-EFD3-128F332ED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356350"/>
            <a:ext cx="12192001" cy="501650"/>
          </a:xfrm>
          <a:prstGeom prst="rect">
            <a:avLst/>
          </a:prstGeom>
        </p:spPr>
        <p:txBody>
          <a:bodyPr vert="horz" lIns="137160" tIns="0" rIns="137160" bIns="91440" rtlCol="0" anchor="b" anchorCtr="0"/>
          <a:lstStyle>
            <a:lvl1pPr algn="l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5CEA5A-B47A-97CE-EFBE-29381B3A3D22}"/>
              </a:ext>
            </a:extLst>
          </p:cNvPr>
          <p:cNvCxnSpPr>
            <a:cxnSpLocks/>
          </p:cNvCxnSpPr>
          <p:nvPr userDrawn="1"/>
        </p:nvCxnSpPr>
        <p:spPr>
          <a:xfrm>
            <a:off x="368710" y="3275393"/>
            <a:ext cx="11436327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21532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80">
          <p15:clr>
            <a:srgbClr val="FBAE40"/>
          </p15:clr>
        </p15:guide>
        <p15:guide id="4" orient="horz" pos="4056">
          <p15:clr>
            <a:srgbClr val="FBAE40"/>
          </p15:clr>
        </p15:guide>
        <p15:guide id="5" pos="528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598085"/>
            <a:ext cx="11436348" cy="44820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bg2"/>
              </a:buCl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85750">
              <a:lnSpc>
                <a:spcPct val="100000"/>
              </a:lnSpc>
              <a:spcBef>
                <a:spcPts val="200"/>
              </a:spcBef>
              <a:buClr>
                <a:schemeClr val="bg2"/>
              </a:buClr>
              <a:buSzPct val="100000"/>
              <a:buFont typeface="Arial Narrow" panose="020B0606020202030204" pitchFamily="34" charset="0"/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228600">
              <a:lnSpc>
                <a:spcPct val="100000"/>
              </a:lnSpc>
              <a:spcBef>
                <a:spcPts val="2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228600">
              <a:lnSpc>
                <a:spcPct val="100000"/>
              </a:lnSpc>
              <a:spcBef>
                <a:spcPts val="200"/>
              </a:spcBef>
              <a:buClr>
                <a:schemeClr val="bg2"/>
              </a:buClr>
              <a:buSzPct val="100000"/>
              <a:tabLst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7300" indent="-171450">
              <a:lnSpc>
                <a:spcPct val="100000"/>
              </a:lnSpc>
              <a:spcBef>
                <a:spcPts val="200"/>
              </a:spcBef>
              <a:buClr>
                <a:schemeClr val="bg2"/>
              </a:buCl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5" y="255181"/>
            <a:ext cx="11436349" cy="972746"/>
          </a:xfrm>
        </p:spPr>
        <p:txBody>
          <a:bodyPr lIns="0" tIns="0" rIns="0" bIns="45720" anchor="b">
            <a:noAutofit/>
          </a:bodyPr>
          <a:lstStyle>
            <a:lvl1pPr>
              <a:defRPr sz="3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&lt;Slide Title&gt;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D126F0-0D23-46CA-BFB7-A1BFB0B90603}"/>
              </a:ext>
            </a:extLst>
          </p:cNvPr>
          <p:cNvCxnSpPr/>
          <p:nvPr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7B7DAE8-9A88-41ED-9152-A2693AB22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356350"/>
            <a:ext cx="12192001" cy="501650"/>
          </a:xfrm>
          <a:prstGeom prst="rect">
            <a:avLst/>
          </a:prstGeom>
        </p:spPr>
        <p:txBody>
          <a:bodyPr vert="horz" lIns="137160" tIns="0" rIns="137160" bIns="91440" rtlCol="0" anchor="b" anchorCtr="0"/>
          <a:lstStyle>
            <a:lvl1pPr algn="l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FC96CB-0B90-4F97-BEB8-48B483269B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0" y="-1"/>
            <a:ext cx="4572000" cy="252239"/>
          </a:xfrm>
        </p:spPr>
        <p:txBody>
          <a:bodyPr tIns="45720" rIns="137160">
            <a:noAutofit/>
          </a:bodyPr>
          <a:lstStyle>
            <a:lvl1pPr marL="0" indent="0" algn="r">
              <a:buFontTx/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4" indent="0">
              <a:buFontTx/>
              <a:buNone/>
              <a:defRPr/>
            </a:lvl2pPr>
            <a:lvl3pPr marL="1217052" indent="0">
              <a:buFontTx/>
              <a:buNone/>
              <a:defRPr/>
            </a:lvl3pPr>
            <a:lvl4pPr marL="1680591" indent="0">
              <a:buFontTx/>
              <a:buNone/>
              <a:defRPr/>
            </a:lvl4pPr>
            <a:lvl5pPr marL="2142013" indent="0">
              <a:buFontTx/>
              <a:buNone/>
              <a:defRPr/>
            </a:lvl5pPr>
          </a:lstStyle>
          <a:p>
            <a:pPr marL="0" marR="0" lvl="0" indent="0" algn="r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5000"/>
              <a:buFontTx/>
              <a:buNone/>
              <a:tabLst/>
              <a:defRPr/>
            </a:pPr>
            <a:r>
              <a:rPr lang="en-US"/>
              <a:t>Label for locking</a:t>
            </a:r>
          </a:p>
        </p:txBody>
      </p:sp>
    </p:spTree>
    <p:extLst>
      <p:ext uri="{BB962C8B-B14F-4D97-AF65-F5344CB8AC3E}">
        <p14:creationId xmlns:p14="http://schemas.microsoft.com/office/powerpoint/2010/main" val="3962838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2061029"/>
            <a:ext cx="11436348" cy="40190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bg2"/>
              </a:buCl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85750">
              <a:lnSpc>
                <a:spcPct val="100000"/>
              </a:lnSpc>
              <a:spcBef>
                <a:spcPts val="200"/>
              </a:spcBef>
              <a:buClr>
                <a:schemeClr val="bg2"/>
              </a:buClr>
              <a:buSzPct val="100000"/>
              <a:buFont typeface="Arial Narrow" panose="020B0606020202030204" pitchFamily="34" charset="0"/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228600">
              <a:lnSpc>
                <a:spcPct val="100000"/>
              </a:lnSpc>
              <a:spcBef>
                <a:spcPts val="2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228600">
              <a:lnSpc>
                <a:spcPct val="100000"/>
              </a:lnSpc>
              <a:spcBef>
                <a:spcPts val="200"/>
              </a:spcBef>
              <a:buClr>
                <a:schemeClr val="bg2"/>
              </a:buClr>
              <a:buSzPct val="100000"/>
              <a:tabLst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7300" indent="-171450">
              <a:lnSpc>
                <a:spcPct val="100000"/>
              </a:lnSpc>
              <a:spcBef>
                <a:spcPts val="200"/>
              </a:spcBef>
              <a:buClr>
                <a:schemeClr val="bg2"/>
              </a:buCl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5" y="276447"/>
            <a:ext cx="11436349" cy="951480"/>
          </a:xfrm>
        </p:spPr>
        <p:txBody>
          <a:bodyPr lIns="0" tIns="0" rIns="0" bIns="45720" anchor="b">
            <a:noAutofit/>
          </a:bodyPr>
          <a:lstStyle>
            <a:lvl1pPr>
              <a:defRPr sz="3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&lt;Slide Title&gt;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D126F0-0D23-46CA-BFB7-A1BFB0B90603}"/>
              </a:ext>
            </a:extLst>
          </p:cNvPr>
          <p:cNvCxnSpPr/>
          <p:nvPr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FC96CB-0B90-4F97-BEB8-48B483269B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0" y="-1"/>
            <a:ext cx="4572000" cy="252239"/>
          </a:xfrm>
        </p:spPr>
        <p:txBody>
          <a:bodyPr tIns="45720" rIns="137160">
            <a:noAutofit/>
          </a:bodyPr>
          <a:lstStyle>
            <a:lvl1pPr marL="0" indent="0" algn="r">
              <a:buFontTx/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4" indent="0">
              <a:buFontTx/>
              <a:buNone/>
              <a:defRPr/>
            </a:lvl2pPr>
            <a:lvl3pPr marL="1217052" indent="0">
              <a:buFontTx/>
              <a:buNone/>
              <a:defRPr/>
            </a:lvl3pPr>
            <a:lvl4pPr marL="1680591" indent="0">
              <a:buFontTx/>
              <a:buNone/>
              <a:defRPr/>
            </a:lvl4pPr>
            <a:lvl5pPr marL="2142013" indent="0">
              <a:buFontTx/>
              <a:buNone/>
              <a:defRPr/>
            </a:lvl5pPr>
          </a:lstStyle>
          <a:p>
            <a:pPr marL="0" marR="0" lvl="0" indent="0" algn="r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5000"/>
              <a:buFontTx/>
              <a:buNone/>
              <a:tabLst/>
              <a:defRPr/>
            </a:pPr>
            <a:r>
              <a:rPr lang="en-US"/>
              <a:t>Label for locking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7B7DAE8-9A88-41ED-9152-A2693AB22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356350"/>
            <a:ext cx="12192001" cy="501650"/>
          </a:xfrm>
          <a:prstGeom prst="rect">
            <a:avLst/>
          </a:prstGeom>
        </p:spPr>
        <p:txBody>
          <a:bodyPr vert="horz" lIns="137160" tIns="0" rIns="137160" bIns="91440" rtlCol="0" anchor="b" anchorCtr="0"/>
          <a:lstStyle>
            <a:lvl1pPr algn="l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E75E460-B64C-67C2-925D-7E0841CF3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382487"/>
            <a:ext cx="11433175" cy="5479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&lt;Insert Subhead&gt;</a:t>
            </a:r>
          </a:p>
        </p:txBody>
      </p:sp>
    </p:spTree>
    <p:extLst>
      <p:ext uri="{BB962C8B-B14F-4D97-AF65-F5344CB8AC3E}">
        <p14:creationId xmlns:p14="http://schemas.microsoft.com/office/powerpoint/2010/main" val="2138846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0582F-CD7C-43A1-A31F-61C84AF5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BDC8B-AC16-40EC-9659-81A213A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A3000E4-2BD5-435D-AE69-C20EC0E3F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3725862" y="1346515"/>
            <a:ext cx="8131175" cy="4711385"/>
          </a:xfrm>
        </p:spPr>
        <p:txBody>
          <a:bodyPr/>
          <a:lstStyle>
            <a:lvl1pPr marL="266700" indent="-266700">
              <a:lnSpc>
                <a:spcPct val="90000"/>
              </a:lnSpc>
              <a:buFont typeface="Ping LCG Light" pitchFamily="50" charset="0"/>
              <a:buChar char="»"/>
              <a:defRPr sz="4200">
                <a:solidFill>
                  <a:schemeClr val="accent1"/>
                </a:solidFill>
              </a:defRPr>
            </a:lvl1pPr>
            <a:lvl2pPr marL="182563" indent="0" algn="r">
              <a:lnSpc>
                <a:spcPct val="90000"/>
              </a:lnSpc>
              <a:buNone/>
              <a:defRPr sz="2000">
                <a:solidFill>
                  <a:schemeClr val="accent1"/>
                </a:solidFill>
              </a:defRPr>
            </a:lvl2pPr>
            <a:lvl3pPr>
              <a:lnSpc>
                <a:spcPct val="90000"/>
              </a:lnSpc>
              <a:defRPr sz="4200"/>
            </a:lvl3pPr>
            <a:lvl4pPr>
              <a:lnSpc>
                <a:spcPct val="90000"/>
              </a:lnSpc>
              <a:defRPr sz="4200"/>
            </a:lvl4pPr>
            <a:lvl5pPr>
              <a:lnSpc>
                <a:spcPct val="90000"/>
              </a:lnSpc>
              <a:defRPr sz="4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81994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5" y="244549"/>
            <a:ext cx="11436349" cy="983378"/>
          </a:xfrm>
        </p:spPr>
        <p:txBody>
          <a:bodyPr lIns="0" tIns="0" rIns="0" bIns="45720" anchor="b">
            <a:noAutofit/>
          </a:bodyPr>
          <a:lstStyle>
            <a:lvl1pPr>
              <a:defRPr sz="3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&lt;Slide Title&gt;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D126F0-0D23-46CA-BFB7-A1BFB0B90603}"/>
              </a:ext>
            </a:extLst>
          </p:cNvPr>
          <p:cNvCxnSpPr/>
          <p:nvPr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3D41DD0-2BAD-40ED-B59C-AAADB26A05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0" y="-1"/>
            <a:ext cx="4572000" cy="252239"/>
          </a:xfrm>
        </p:spPr>
        <p:txBody>
          <a:bodyPr tIns="45720" rIns="137160">
            <a:noAutofit/>
          </a:bodyPr>
          <a:lstStyle>
            <a:lvl1pPr marL="0" indent="0" algn="r">
              <a:buFontTx/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4" indent="0">
              <a:buFontTx/>
              <a:buNone/>
              <a:defRPr/>
            </a:lvl2pPr>
            <a:lvl3pPr marL="1217052" indent="0">
              <a:buFontTx/>
              <a:buNone/>
              <a:defRPr/>
            </a:lvl3pPr>
            <a:lvl4pPr marL="1680591" indent="0">
              <a:buFontTx/>
              <a:buNone/>
              <a:defRPr/>
            </a:lvl4pPr>
            <a:lvl5pPr marL="2142013" indent="0">
              <a:buFontTx/>
              <a:buNone/>
              <a:defRPr/>
            </a:lvl5pPr>
          </a:lstStyle>
          <a:p>
            <a:pPr lvl="0"/>
            <a:r>
              <a:rPr lang="en-US"/>
              <a:t>Label for locking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22FE14F-A39F-4BF4-8EAE-B628F105C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356350"/>
            <a:ext cx="12192001" cy="501650"/>
          </a:xfrm>
          <a:prstGeom prst="rect">
            <a:avLst/>
          </a:prstGeom>
        </p:spPr>
        <p:txBody>
          <a:bodyPr vert="horz" lIns="137160" tIns="0" rIns="137160" bIns="91440" rtlCol="0" anchor="b" anchorCtr="0"/>
          <a:lstStyle>
            <a:lvl1pPr algn="l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37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3D41DD0-2BAD-40ED-B59C-AAADB26A05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0" y="-1"/>
            <a:ext cx="4572000" cy="252239"/>
          </a:xfrm>
        </p:spPr>
        <p:txBody>
          <a:bodyPr tIns="45720" rIns="137160">
            <a:noAutofit/>
          </a:bodyPr>
          <a:lstStyle>
            <a:lvl1pPr marL="0" indent="0" algn="r">
              <a:buFontTx/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4" indent="0">
              <a:buFontTx/>
              <a:buNone/>
              <a:defRPr/>
            </a:lvl2pPr>
            <a:lvl3pPr marL="1217052" indent="0">
              <a:buFontTx/>
              <a:buNone/>
              <a:defRPr/>
            </a:lvl3pPr>
            <a:lvl4pPr marL="1680591" indent="0">
              <a:buFontTx/>
              <a:buNone/>
              <a:defRPr/>
            </a:lvl4pPr>
            <a:lvl5pPr marL="2142013" indent="0">
              <a:buFontTx/>
              <a:buNone/>
              <a:defRPr/>
            </a:lvl5pPr>
          </a:lstStyle>
          <a:p>
            <a:pPr lvl="0"/>
            <a:r>
              <a:rPr lang="en-US"/>
              <a:t>Label for locking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22FE14F-A39F-4BF4-8EAE-B628F105C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356350"/>
            <a:ext cx="12192001" cy="501650"/>
          </a:xfrm>
          <a:prstGeom prst="rect">
            <a:avLst/>
          </a:prstGeom>
        </p:spPr>
        <p:txBody>
          <a:bodyPr vert="horz" lIns="137160" tIns="0" rIns="137160" bIns="91440" rtlCol="0" anchor="b" anchorCtr="0"/>
          <a:lstStyle>
            <a:lvl1pPr algn="l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23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CE5D1F0-AB30-43D1-A0AE-998C4E040F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25" y="313267"/>
            <a:ext cx="11436349" cy="914660"/>
          </a:xfrm>
        </p:spPr>
        <p:txBody>
          <a:bodyPr lIns="0" tIns="0" rIns="0" bIns="45720" anchor="b">
            <a:noAutofit/>
          </a:bodyPr>
          <a:lstStyle>
            <a:lvl1pPr>
              <a:defRPr sz="3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&lt;Slide Title&gt;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381001" y="1598085"/>
            <a:ext cx="5514564" cy="4482044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buClr>
                <a:schemeClr val="bg2"/>
              </a:buClr>
              <a:defRPr>
                <a:solidFill>
                  <a:srgbClr val="000000"/>
                </a:solidFill>
              </a:defRPr>
            </a:lvl1pPr>
            <a:lvl2pPr marL="509588" indent="-276225">
              <a:buClr>
                <a:schemeClr val="bg2"/>
              </a:buClr>
              <a:buFont typeface="Arial Narrow" panose="020B0606020202030204" pitchFamily="34" charset="0"/>
              <a:buChar char="–"/>
              <a:defRPr>
                <a:solidFill>
                  <a:srgbClr val="000000"/>
                </a:solidFill>
              </a:defRPr>
            </a:lvl2pPr>
            <a:lvl3pPr>
              <a:buClr>
                <a:schemeClr val="bg2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bg2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07016" y="1598085"/>
            <a:ext cx="5514564" cy="4482044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buClr>
                <a:schemeClr val="bg2"/>
              </a:buClr>
              <a:defRPr>
                <a:solidFill>
                  <a:srgbClr val="000000"/>
                </a:solidFill>
              </a:defRPr>
            </a:lvl1pPr>
            <a:lvl2pPr marL="509588" indent="-276225">
              <a:buClr>
                <a:schemeClr val="bg2"/>
              </a:buClr>
              <a:buFont typeface="Arial Narrow" panose="020B0606020202030204" pitchFamily="34" charset="0"/>
              <a:buChar char="–"/>
              <a:defRPr>
                <a:solidFill>
                  <a:srgbClr val="000000"/>
                </a:solidFill>
              </a:defRPr>
            </a:lvl2pPr>
            <a:lvl3pPr>
              <a:buClr>
                <a:schemeClr val="bg2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bg2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60AA23-087E-4675-9E2F-DDEBC5D945D6}"/>
              </a:ext>
            </a:extLst>
          </p:cNvPr>
          <p:cNvCxnSpPr/>
          <p:nvPr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1C18BB7-8B96-401D-A546-77E2D23E1C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0" y="-1"/>
            <a:ext cx="4572000" cy="252239"/>
          </a:xfrm>
        </p:spPr>
        <p:txBody>
          <a:bodyPr tIns="45720" rIns="137160">
            <a:noAutofit/>
          </a:bodyPr>
          <a:lstStyle>
            <a:lvl1pPr marL="0" indent="0" algn="r">
              <a:buFontTx/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4" indent="0">
              <a:buFontTx/>
              <a:buNone/>
              <a:defRPr/>
            </a:lvl2pPr>
            <a:lvl3pPr marL="1217052" indent="0">
              <a:buFontTx/>
              <a:buNone/>
              <a:defRPr/>
            </a:lvl3pPr>
            <a:lvl4pPr marL="1680591" indent="0">
              <a:buFontTx/>
              <a:buNone/>
              <a:defRPr/>
            </a:lvl4pPr>
            <a:lvl5pPr marL="2142013" indent="0">
              <a:buFontTx/>
              <a:buNone/>
              <a:defRPr/>
            </a:lvl5pPr>
          </a:lstStyle>
          <a:p>
            <a:pPr lvl="0"/>
            <a:r>
              <a:rPr lang="en-US"/>
              <a:t>Label for locking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36112B8-8E42-4B63-B721-4E1EF8863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356350"/>
            <a:ext cx="12192001" cy="501650"/>
          </a:xfrm>
          <a:prstGeom prst="rect">
            <a:avLst/>
          </a:prstGeom>
        </p:spPr>
        <p:txBody>
          <a:bodyPr vert="horz" lIns="137160" tIns="0" rIns="137160" bIns="91440" rtlCol="0" anchor="b" anchorCtr="0"/>
          <a:lstStyle>
            <a:lvl1pPr algn="l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66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tacke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381000" y="1598084"/>
            <a:ext cx="11430000" cy="2622224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buClr>
                <a:schemeClr val="bg2"/>
              </a:buClr>
              <a:defRPr>
                <a:solidFill>
                  <a:srgbClr val="000000"/>
                </a:solidFill>
              </a:defRPr>
            </a:lvl1pPr>
            <a:lvl2pPr marL="509588" indent="-276225">
              <a:buFont typeface="Arial Narrow" panose="020B0606020202030204" pitchFamily="34" charset="0"/>
              <a:buChar char="–"/>
              <a:tabLst/>
              <a:defRPr>
                <a:solidFill>
                  <a:srgbClr val="000000"/>
                </a:solidFill>
              </a:defRPr>
            </a:lvl2pPr>
            <a:lvl3pPr>
              <a:buClr>
                <a:schemeClr val="bg2"/>
              </a:buCl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buClr>
                <a:schemeClr val="bg2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377826" y="4392248"/>
            <a:ext cx="11433174" cy="17272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>
                <a:solidFill>
                  <a:srgbClr val="000000"/>
                </a:solidFill>
              </a:defRPr>
            </a:lvl1pPr>
            <a:lvl2pPr marL="509588" indent="-276225">
              <a:buFont typeface="Arial Narrow" panose="020B0606020202030204" pitchFamily="34" charset="0"/>
              <a:buChar char="–"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D8B0AF7-33D8-4EB8-97F6-21BCAD2344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25" y="313267"/>
            <a:ext cx="11436349" cy="914660"/>
          </a:xfrm>
        </p:spPr>
        <p:txBody>
          <a:bodyPr lIns="0" tIns="0" rIns="0" bIns="45720" anchor="b">
            <a:normAutofit/>
          </a:bodyPr>
          <a:lstStyle>
            <a:lvl1pPr>
              <a:defRPr sz="3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&lt;Slide Title&gt;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E91ED9-7601-4209-BA9A-3074EC6DAD40}"/>
              </a:ext>
            </a:extLst>
          </p:cNvPr>
          <p:cNvCxnSpPr/>
          <p:nvPr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1A9998E-C754-4ED1-9ABC-7B99E87CA2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20000" y="-1"/>
            <a:ext cx="4572000" cy="252239"/>
          </a:xfrm>
        </p:spPr>
        <p:txBody>
          <a:bodyPr tIns="45720" rIns="137160">
            <a:noAutofit/>
          </a:bodyPr>
          <a:lstStyle>
            <a:lvl1pPr marL="0" indent="0" algn="r">
              <a:buFontTx/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4" indent="0">
              <a:buFontTx/>
              <a:buNone/>
              <a:defRPr/>
            </a:lvl2pPr>
            <a:lvl3pPr marL="1217052" indent="0">
              <a:buFontTx/>
              <a:buNone/>
              <a:defRPr/>
            </a:lvl3pPr>
            <a:lvl4pPr marL="1680591" indent="0">
              <a:buFontTx/>
              <a:buNone/>
              <a:defRPr/>
            </a:lvl4pPr>
            <a:lvl5pPr marL="2142013" indent="0">
              <a:buFontTx/>
              <a:buNone/>
              <a:defRPr/>
            </a:lvl5pPr>
          </a:lstStyle>
          <a:p>
            <a:pPr lvl="0"/>
            <a:r>
              <a:rPr lang="en-US"/>
              <a:t>Label for locking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B5BC054-C3FB-4A91-85D1-FAF830CF0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356350"/>
            <a:ext cx="12192001" cy="501650"/>
          </a:xfrm>
          <a:prstGeom prst="rect">
            <a:avLst/>
          </a:prstGeom>
        </p:spPr>
        <p:txBody>
          <a:bodyPr vert="horz" lIns="137160" tIns="0" rIns="137160" bIns="91440" rtlCol="0" anchor="b" anchorCtr="0"/>
          <a:lstStyle>
            <a:lvl1pPr algn="l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2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>
          <p15:clr>
            <a:srgbClr val="FBAE40"/>
          </p15:clr>
        </p15:guide>
        <p15:guide id="4" orient="horz" pos="276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4904" y="1199338"/>
            <a:ext cx="10978081" cy="2239920"/>
          </a:xfrm>
        </p:spPr>
        <p:txBody>
          <a:bodyPr lIns="0" tIns="0" rIns="0" bIns="0">
            <a:normAutofit/>
          </a:bodyPr>
          <a:lstStyle>
            <a:lvl1pPr>
              <a:lnSpc>
                <a:spcPct val="90000"/>
              </a:lnSpc>
              <a:defRPr sz="3800" b="0" cap="none" spc="13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&lt;Closing Slide&gt;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2571DC2-D6A3-4185-B1A8-3DB7ADC1CF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0947" y="-1"/>
            <a:ext cx="4572000" cy="252239"/>
          </a:xfrm>
        </p:spPr>
        <p:txBody>
          <a:bodyPr tIns="45720" rIns="137160">
            <a:noAutofit/>
          </a:bodyPr>
          <a:lstStyle>
            <a:lvl1pPr marL="0" indent="0" algn="r">
              <a:buFontTx/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4" indent="0">
              <a:buFontTx/>
              <a:buNone/>
              <a:defRPr/>
            </a:lvl2pPr>
            <a:lvl3pPr marL="1217052" indent="0">
              <a:buFontTx/>
              <a:buNone/>
              <a:defRPr/>
            </a:lvl3pPr>
            <a:lvl4pPr marL="1680591" indent="0">
              <a:buFontTx/>
              <a:buNone/>
              <a:defRPr/>
            </a:lvl4pPr>
            <a:lvl5pPr marL="2142013" indent="0">
              <a:buFontTx/>
              <a:buNone/>
              <a:defRPr/>
            </a:lvl5pPr>
          </a:lstStyle>
          <a:p>
            <a:pPr lvl="0"/>
            <a:r>
              <a:rPr lang="en-US"/>
              <a:t>Label for locking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D04DFF-2CBF-7FB1-EFD3-128F332ED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356350"/>
            <a:ext cx="12192001" cy="501650"/>
          </a:xfrm>
          <a:prstGeom prst="rect">
            <a:avLst/>
          </a:prstGeom>
        </p:spPr>
        <p:txBody>
          <a:bodyPr vert="horz" lIns="137160" tIns="0" rIns="137160" bIns="91440" rtlCol="0" anchor="b" anchorCtr="0"/>
          <a:lstStyle>
            <a:lvl1pPr algn="l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5CEA5A-B47A-97CE-EFBE-29381B3A3D22}"/>
              </a:ext>
            </a:extLst>
          </p:cNvPr>
          <p:cNvCxnSpPr>
            <a:cxnSpLocks/>
          </p:cNvCxnSpPr>
          <p:nvPr userDrawn="1"/>
        </p:nvCxnSpPr>
        <p:spPr>
          <a:xfrm>
            <a:off x="368710" y="3688347"/>
            <a:ext cx="11436327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25902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80">
          <p15:clr>
            <a:srgbClr val="FBAE40"/>
          </p15:clr>
        </p15:guide>
        <p15:guide id="4" orient="horz" pos="4056">
          <p15:clr>
            <a:srgbClr val="FBAE40"/>
          </p15:clr>
        </p15:guide>
        <p15:guide id="5" pos="52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Arial" panose="020B0604020202020204" pitchFamily="34" charset="0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214" y="4060719"/>
            <a:ext cx="3069934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6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134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</a:t>
            </a:r>
            <a:r>
              <a:rPr lang="en-GB" noProof="0" err="1"/>
              <a:t>rutrum</a:t>
            </a:r>
            <a:r>
              <a:rPr lang="en-GB" noProof="0"/>
              <a:t> </a:t>
            </a:r>
            <a:r>
              <a:rPr lang="en-GB" noProof="0" err="1"/>
              <a:t>congue</a:t>
            </a:r>
            <a:r>
              <a:rPr lang="en-GB" noProof="0"/>
              <a:t> </a:t>
            </a:r>
            <a:r>
              <a:rPr lang="en-GB" noProof="0" err="1"/>
              <a:t>leo</a:t>
            </a:r>
            <a:r>
              <a:rPr lang="en-GB" noProof="0"/>
              <a:t>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malesuada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err="1"/>
              <a:t>Curabitur</a:t>
            </a:r>
            <a:r>
              <a:rPr lang="en-GB" noProof="0"/>
              <a:t> </a:t>
            </a:r>
            <a:r>
              <a:rPr lang="en-GB" noProof="0" err="1"/>
              <a:t>aliquet</a:t>
            </a:r>
            <a:r>
              <a:rPr lang="en-GB" noProof="0"/>
              <a:t> </a:t>
            </a:r>
            <a:r>
              <a:rPr lang="en-GB" noProof="0" err="1"/>
              <a:t>quam</a:t>
            </a:r>
            <a:r>
              <a:rPr lang="en-GB" noProof="0"/>
              <a:t> id dui </a:t>
            </a:r>
            <a:r>
              <a:rPr lang="en-GB" noProof="0" err="1"/>
              <a:t>posuere</a:t>
            </a:r>
            <a:r>
              <a:rPr lang="en-GB" noProof="0"/>
              <a:t> </a:t>
            </a:r>
            <a:r>
              <a:rPr lang="en-GB" noProof="0" err="1"/>
              <a:t>blandit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A4F27-4DA0-09FA-F328-C702D6A3E7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97091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341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759B3F-D110-D6ED-127F-0FAAA91002E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21790-326B-DB22-0FD0-1775D2C0DA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5891" y="207065"/>
            <a:ext cx="1769829" cy="131890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D9E607-38A3-BB91-64DF-E34F3B98BD98}"/>
              </a:ext>
            </a:extLst>
          </p:cNvPr>
          <p:cNvSpPr/>
          <p:nvPr userDrawn="1"/>
        </p:nvSpPr>
        <p:spPr>
          <a:xfrm>
            <a:off x="9853127" y="0"/>
            <a:ext cx="2118049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099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5891" y="207065"/>
            <a:ext cx="1769829" cy="131890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2E59DFE-E664-05D6-D3D7-D913FB0C5F17}"/>
              </a:ext>
            </a:extLst>
          </p:cNvPr>
          <p:cNvSpPr/>
          <p:nvPr userDrawn="1"/>
        </p:nvSpPr>
        <p:spPr>
          <a:xfrm>
            <a:off x="9675845" y="0"/>
            <a:ext cx="2516155" cy="209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7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CC7437-6059-43F9-AED7-852A0521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C35EB0-B8D6-413D-890C-D0905B12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23114484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Arial" panose="020B0604020202020204" pitchFamily="34" charset="0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Arial" panose="020B0604020202020204" pitchFamily="34" charset="0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390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3025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808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8841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9996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</a:t>
            </a:r>
            <a:r>
              <a:rPr lang="en-GB" noProof="0" err="1"/>
              <a:t>rutrum</a:t>
            </a:r>
            <a:r>
              <a:rPr lang="en-GB" noProof="0"/>
              <a:t> </a:t>
            </a:r>
            <a:r>
              <a:rPr lang="en-GB" noProof="0" err="1"/>
              <a:t>congue</a:t>
            </a:r>
            <a:r>
              <a:rPr lang="en-GB" noProof="0"/>
              <a:t> </a:t>
            </a:r>
            <a:r>
              <a:rPr lang="en-GB" noProof="0" err="1"/>
              <a:t>leo</a:t>
            </a:r>
            <a:r>
              <a:rPr lang="en-GB" noProof="0"/>
              <a:t>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malesuada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err="1"/>
              <a:t>Curabitur</a:t>
            </a:r>
            <a:r>
              <a:rPr lang="en-GB" noProof="0"/>
              <a:t> </a:t>
            </a:r>
            <a:r>
              <a:rPr lang="en-GB" noProof="0" err="1"/>
              <a:t>aliquet</a:t>
            </a:r>
            <a:r>
              <a:rPr lang="en-GB" noProof="0"/>
              <a:t> </a:t>
            </a:r>
            <a:r>
              <a:rPr lang="en-GB" noProof="0" err="1"/>
              <a:t>quam</a:t>
            </a:r>
            <a:r>
              <a:rPr lang="en-GB" noProof="0"/>
              <a:t> id dui </a:t>
            </a:r>
            <a:r>
              <a:rPr lang="en-GB" noProof="0" err="1"/>
              <a:t>posuere</a:t>
            </a:r>
            <a:r>
              <a:rPr lang="en-GB" noProof="0"/>
              <a:t> </a:t>
            </a:r>
            <a:r>
              <a:rPr lang="en-GB" noProof="0" err="1"/>
              <a:t>blandit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9364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2945" y="0"/>
            <a:ext cx="3919055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3328" y="979714"/>
            <a:ext cx="4734000" cy="4898572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pt-BR" noProof="0"/>
              <a:t>Clique no ícone para adicionar uma imagem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722495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272945" y="0"/>
            <a:ext cx="3919055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4702" y="979714"/>
            <a:ext cx="4734000" cy="489857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pt-BR" noProof="0"/>
              <a:t>Clique no ícone para adicionar uma imagem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767580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Content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BEA962-3AAC-3B82-0C01-F2793670F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97090"/>
            <a:ext cx="2380438" cy="47592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000" y="2098800"/>
            <a:ext cx="4690800" cy="3571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pt-BR" noProof="0"/>
              <a:t>Clique no ícone para adicionar uma imagem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350518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2097090"/>
            <a:ext cx="2381293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pt-BR" noProof="0"/>
              <a:t>Clique no ícone para adicionar uma imagem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216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Conteúdo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E4203-C6EB-4A6B-B123-7F7ECE10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>
                <a:latin typeface="Verdana" panose="020B0604030504040204" pitchFamily="34" charset="0"/>
              </a:rPr>
              <a:t>Name of the Speaker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CFDB4-E040-4C21-85D2-79A74809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noProof="0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691301968"/>
      </p:ext>
    </p:extLst>
  </p:cSld>
  <p:clrMapOvr>
    <a:masterClrMapping/>
  </p:clrMapOvr>
  <p:hf sldNum="0"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pt-BR" noProof="0"/>
              <a:t>Clique no ícone para adicionar uma imagem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6303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latin typeface="Arial" panose="020B0604020202020204" pitchFamily="34" charset="0"/>
                <a:ea typeface="IAS Ribbon Sans Regular" pitchFamily="2" charset="0"/>
              </a:defRPr>
            </a:lvl1pPr>
          </a:lstStyle>
          <a:p>
            <a:r>
              <a:rPr lang="en-GB" noProof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Arial" panose="020B0604020202020204" pitchFamily="34" charset="0"/>
                <a:ea typeface="IAS Ribbon Sans Regular" pitchFamily="2" charset="0"/>
              </a:defRPr>
            </a:lvl1pPr>
          </a:lstStyle>
          <a:p>
            <a:pPr lvl="0"/>
            <a:r>
              <a:rPr lang="en-GB" noProof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E9DFF-8818-3B55-540A-51B035EB0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135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347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BC9E3BDD-B75B-6F21-799C-DDB872D44F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FD534175-797A-CA1E-74CB-AAEABB7BC79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1000" b="0" i="0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+mn-cs"/>
              </a:rPr>
              <a:t>ias2025.org</a:t>
            </a:r>
          </a:p>
        </p:txBody>
      </p:sp>
    </p:spTree>
    <p:extLst>
      <p:ext uri="{BB962C8B-B14F-4D97-AF65-F5344CB8AC3E}">
        <p14:creationId xmlns:p14="http://schemas.microsoft.com/office/powerpoint/2010/main" val="4202098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AE502-5D8A-9FF9-1F39-85C3979C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C9F228-A260-0185-9BAA-E813AA4C4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8A97EA-0DDE-978E-4E55-FFF142A3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982560D-EAB4-41B9-8234-DF00148B0D71}" type="datetimeFigureOut">
              <a:rPr lang="pt-BR" smtClean="0"/>
              <a:pPr/>
              <a:t>07/04/2026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FDA142-3208-C3DD-828E-E7B9514F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B8FCBC-D152-A16B-69D8-3EF030D7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461FB4A-F8D0-45EF-8847-05AD60DCE42B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1615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EBC2F-1EB4-666D-A0A2-E1AB8A64B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EAAC42-E19F-1CC3-089B-34174F3DC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E288B5-93A4-B374-B540-D3FADFA86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7EF6-E1A1-BE4A-BA31-5D2FD54E4F60}" type="datetimeFigureOut">
              <a:rPr lang="pt-BR" smtClean="0"/>
              <a:t>07/04/2026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1683DD-1A39-D3FB-8E54-A913749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AA9A6A-EEF0-CA0F-C062-4BEDE3C6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9C8A-5676-2F42-A060-4C4B6D2011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9395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525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37ED68-144F-5B63-1F37-8855E33D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28DA-3568-AD44-B1F6-AAD6EDEBC2A1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71F147-99A9-8AB4-B8B4-FB4A85CF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D051C-7371-29D0-1E61-C05107C2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9EC0-399C-0742-8C8D-8411339A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768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59130A-C07C-74F5-F7D0-98CA8D6D1EA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29D7D-D7E4-DEA4-06F6-B53D5751B174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A07090-E888-1E28-15C2-E3D2334B3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214" y="4060719"/>
            <a:ext cx="3069934" cy="2287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A287E0-F360-9745-7D9A-2B2D692B3C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129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6954B-0CA1-4D47-94A5-AE0C39C8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21F56A-311E-4DCE-99E7-819BC935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5802-6D69-4355-9B9D-D1EA0DB0ECEC}" type="datetime1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9DF03-B983-40F7-8A24-30A7F1F8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859BD-89A9-4A28-BA8C-B1CB6ABD2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0F71-43C7-494A-B1EA-E3678AE45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6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9140E9AE-AB8C-45D2-8169-8A8F93E9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512" y="1294944"/>
            <a:ext cx="8137526" cy="4762956"/>
          </a:xfrm>
        </p:spPr>
        <p:txBody>
          <a:bodyPr/>
          <a:lstStyle>
            <a:lvl1pPr>
              <a:lnSpc>
                <a:spcPct val="85000"/>
              </a:lnSpc>
              <a:defRPr sz="75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583FDD7-9A57-49D6-92B5-D5F33EBBF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63" y="454977"/>
            <a:ext cx="1233487" cy="450502"/>
          </a:xfrm>
          <a:prstGeom prst="rect">
            <a:avLst/>
          </a:prstGeom>
        </p:spPr>
      </p:pic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03A5B761-8BC0-42AF-81B9-7B9A73AAED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9512" y="6248400"/>
            <a:ext cx="8137526" cy="39624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8BC6A7D-A966-48AF-8316-B852FFDEEF66}"/>
              </a:ext>
            </a:extLst>
          </p:cNvPr>
          <p:cNvSpPr txBox="1"/>
          <p:nvPr userDrawn="1"/>
        </p:nvSpPr>
        <p:spPr>
          <a:xfrm>
            <a:off x="3733801" y="444583"/>
            <a:ext cx="1471612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GB" sz="750" noProof="0"/>
              <a:t>International AIDS Society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55D9016-FECC-4E5D-ADF2-7843F8F8B2A1}"/>
              </a:ext>
            </a:extLst>
          </p:cNvPr>
          <p:cNvSpPr txBox="1"/>
          <p:nvPr userDrawn="1"/>
        </p:nvSpPr>
        <p:spPr>
          <a:xfrm>
            <a:off x="5360194" y="444583"/>
            <a:ext cx="1275556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GB" sz="750" noProof="0" err="1"/>
              <a:t>iasociety.org</a:t>
            </a:r>
            <a:endParaRPr lang="en-GB" sz="750" noProof="0"/>
          </a:p>
        </p:txBody>
      </p:sp>
    </p:spTree>
    <p:extLst>
      <p:ext uri="{BB962C8B-B14F-4D97-AF65-F5344CB8AC3E}">
        <p14:creationId xmlns:p14="http://schemas.microsoft.com/office/powerpoint/2010/main" val="37684102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214" y="4060719"/>
            <a:ext cx="3069934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42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31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5891" y="207065"/>
            <a:ext cx="1769829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331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2393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2402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0203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3856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</a:t>
            </a:r>
            <a:r>
              <a:rPr lang="en-GB" noProof="0" err="1"/>
              <a:t>rutrum</a:t>
            </a:r>
            <a:r>
              <a:rPr lang="en-GB" noProof="0"/>
              <a:t> </a:t>
            </a:r>
            <a:r>
              <a:rPr lang="en-GB" noProof="0" err="1"/>
              <a:t>congue</a:t>
            </a:r>
            <a:r>
              <a:rPr lang="en-GB" noProof="0"/>
              <a:t> </a:t>
            </a:r>
            <a:r>
              <a:rPr lang="en-GB" noProof="0" err="1"/>
              <a:t>leo</a:t>
            </a:r>
            <a:r>
              <a:rPr lang="en-GB" noProof="0"/>
              <a:t>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malesuada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err="1"/>
              <a:t>Curabitur</a:t>
            </a:r>
            <a:r>
              <a:rPr lang="en-GB" noProof="0"/>
              <a:t> </a:t>
            </a:r>
            <a:r>
              <a:rPr lang="en-GB" noProof="0" err="1"/>
              <a:t>aliquet</a:t>
            </a:r>
            <a:r>
              <a:rPr lang="en-GB" noProof="0"/>
              <a:t> </a:t>
            </a:r>
            <a:r>
              <a:rPr lang="en-GB" noProof="0" err="1"/>
              <a:t>quam</a:t>
            </a:r>
            <a:r>
              <a:rPr lang="en-GB" noProof="0"/>
              <a:t> id dui </a:t>
            </a:r>
            <a:r>
              <a:rPr lang="en-GB" noProof="0" err="1"/>
              <a:t>posuere</a:t>
            </a:r>
            <a:r>
              <a:rPr lang="en-GB" noProof="0"/>
              <a:t> </a:t>
            </a:r>
            <a:r>
              <a:rPr lang="en-GB" noProof="0" err="1"/>
              <a:t>blandit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601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272945" y="0"/>
            <a:ext cx="3919055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4702" y="979714"/>
            <a:ext cx="4734000" cy="489857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pt-BR" noProof="0"/>
              <a:t>Clique no ícone para adicionar uma imagem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525916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pt-BR" noProof="0"/>
              <a:t>Clique para editar o título Mestre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2097090"/>
            <a:ext cx="2381293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pt-BR" noProof="0"/>
              <a:t>Clique no ícone para adicionar uma imagem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1333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9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85.xml"/><Relationship Id="rId34" Type="http://schemas.openxmlformats.org/officeDocument/2006/relationships/slideLayout" Target="../slideLayouts/slideLayout98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29" Type="http://schemas.openxmlformats.org/officeDocument/2006/relationships/slideLayout" Target="../slideLayouts/slideLayout93.xml"/><Relationship Id="rId41" Type="http://schemas.openxmlformats.org/officeDocument/2006/relationships/theme" Target="../theme/theme5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32" Type="http://schemas.openxmlformats.org/officeDocument/2006/relationships/slideLayout" Target="../slideLayouts/slideLayout96.xml"/><Relationship Id="rId37" Type="http://schemas.openxmlformats.org/officeDocument/2006/relationships/slideLayout" Target="../slideLayouts/slideLayout101.xml"/><Relationship Id="rId40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2.xml"/><Relationship Id="rId36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31" Type="http://schemas.openxmlformats.org/officeDocument/2006/relationships/slideLayout" Target="../slideLayouts/slideLayout95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Relationship Id="rId30" Type="http://schemas.openxmlformats.org/officeDocument/2006/relationships/slideLayout" Target="../slideLayouts/slideLayout94.xml"/><Relationship Id="rId35" Type="http://schemas.openxmlformats.org/officeDocument/2006/relationships/slideLayout" Target="../slideLayouts/slideLayout99.xml"/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33" Type="http://schemas.openxmlformats.org/officeDocument/2006/relationships/slideLayout" Target="../slideLayouts/slideLayout97.xml"/><Relationship Id="rId38" Type="http://schemas.openxmlformats.org/officeDocument/2006/relationships/slideLayout" Target="../slideLayouts/slideLayout10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097AD9D-CB55-4687-8CA2-BD97C7BC954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3" y="1401624"/>
            <a:ext cx="6192838" cy="12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34E4A2-260E-40E9-AC47-DF4CBDE6A31B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2913" y="2766059"/>
            <a:ext cx="6192837" cy="3291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4889AC-79BD-4225-8067-CB3E052B3BB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42913" y="6276101"/>
            <a:ext cx="3130867" cy="2443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Speaker</a:t>
            </a:r>
            <a:endParaRPr lang="de-DE" sz="100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4A541A-BF46-4134-A473-7ECADFE55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725863" y="6276101"/>
            <a:ext cx="2909887" cy="24431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z="1000"/>
              <a:t>Topic Lore Ipsum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33CDCE-25B5-4F69-9C0F-55D421676E2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59740"/>
            <a:ext cx="728662" cy="26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7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3665" r:id="rId2"/>
    <p:sldLayoutId id="2147483664" r:id="rId3"/>
    <p:sldLayoutId id="2147484258" r:id="rId4"/>
    <p:sldLayoutId id="2147484259" r:id="rId5"/>
    <p:sldLayoutId id="2147483662" r:id="rId6"/>
    <p:sldLayoutId id="2147484260" r:id="rId7"/>
    <p:sldLayoutId id="2147484029" r:id="rId8"/>
    <p:sldLayoutId id="2147484255" r:id="rId9"/>
    <p:sldLayoutId id="2147484261" r:id="rId1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663" indent="-220663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55638" indent="-2127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98525" indent="-2349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27125" indent="-2349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407" userDrawn="1">
          <p15:clr>
            <a:srgbClr val="F26B43"/>
          </p15:clr>
        </p15:guide>
        <p15:guide id="2" pos="279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4180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126" y="311337"/>
            <a:ext cx="1956783" cy="145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6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  <p:sldLayoutId id="2147484047" r:id="rId17"/>
    <p:sldLayoutId id="2147484048" r:id="rId18"/>
    <p:sldLayoutId id="2147484049" r:id="rId19"/>
    <p:sldLayoutId id="2147484055" r:id="rId20"/>
    <p:sldLayoutId id="2147484056" r:id="rId21"/>
    <p:sldLayoutId id="2147484057" r:id="rId22"/>
    <p:sldLayoutId id="2147484058" r:id="rId23"/>
    <p:sldLayoutId id="2147484059" r:id="rId24"/>
    <p:sldLayoutId id="2147484060" r:id="rId25"/>
    <p:sldLayoutId id="2147484061" r:id="rId26"/>
    <p:sldLayoutId id="2147484062" r:id="rId27"/>
    <p:sldLayoutId id="2147484063" r:id="rId28"/>
    <p:sldLayoutId id="2147484064" r:id="rId29"/>
    <p:sldLayoutId id="2147484065" r:id="rId30"/>
    <p:sldLayoutId id="2147484068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4025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  <p:sldLayoutId id="2147484085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>
          <p15:clr>
            <a:srgbClr val="F26B43"/>
          </p15:clr>
        </p15:guide>
        <p15:guide id="2" pos="456">
          <p15:clr>
            <a:srgbClr val="F26B43"/>
          </p15:clr>
        </p15:guide>
        <p15:guide id="3" orient="horz" pos="1010">
          <p15:clr>
            <a:srgbClr val="F26B43"/>
          </p15:clr>
        </p15:guide>
        <p15:guide id="4" orient="horz" pos="4138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orient="horz" pos="4032">
          <p15:clr>
            <a:srgbClr val="F26B43"/>
          </p15:clr>
        </p15:guide>
        <p15:guide id="7" pos="328">
          <p15:clr>
            <a:srgbClr val="F26B43"/>
          </p15:clr>
        </p15:guide>
        <p15:guide id="8" pos="7231">
          <p15:clr>
            <a:srgbClr val="F26B43"/>
          </p15:clr>
        </p15:guide>
        <p15:guide id="9" pos="74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11429999" cy="1219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597152"/>
            <a:ext cx="11430000" cy="44256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D9B4B-4A0C-41A0-BA56-6CDF747D6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356350"/>
            <a:ext cx="12192001" cy="501650"/>
          </a:xfrm>
          <a:prstGeom prst="rect">
            <a:avLst/>
          </a:prstGeom>
        </p:spPr>
        <p:txBody>
          <a:bodyPr vert="horz" lIns="137160" tIns="0" rIns="137160" bIns="91440" rtlCol="0" anchor="b" anchorCtr="0"/>
          <a:lstStyle>
            <a:lvl1pPr algn="l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6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</p:sldLayoutIdLst>
  <p:hf hdr="0" dt="0"/>
  <p:txStyles>
    <p:titleStyle>
      <a:lvl1pPr algn="l" defTabSz="457250" rtl="0" eaLnBrk="1" latinLnBrk="0" hangingPunct="1">
        <a:lnSpc>
          <a:spcPct val="90000"/>
        </a:lnSpc>
        <a:spcBef>
          <a:spcPct val="0"/>
        </a:spcBef>
        <a:buNone/>
        <a:defRPr sz="3200" b="0" kern="600" spc="51">
          <a:solidFill>
            <a:srgbClr val="000000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5425" indent="-225425" algn="l" defTabSz="457250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SzPct val="95000"/>
        <a:buFont typeface="Arial Black" panose="020B0A04020102020204" pitchFamily="34" charset="0"/>
        <a:buChar char="•"/>
        <a:defRPr sz="2200" kern="600" spc="31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7525" indent="-284163" algn="l" defTabSz="457250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SzPct val="100000"/>
        <a:buFont typeface="Arial Narrow" panose="020B0606020202030204" pitchFamily="34" charset="0"/>
        <a:buChar char="–"/>
        <a:defRPr sz="2200" kern="600" spc="31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8188" indent="-220663" algn="l" defTabSz="457250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SzPct val="95000"/>
        <a:buFont typeface="Wingdings" panose="05000000000000000000" pitchFamily="2" charset="2"/>
        <a:buChar char="§"/>
        <a:defRPr sz="2200" kern="600" spc="31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5525" indent="-222250" algn="l" defTabSz="457250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SzPct val="100000"/>
        <a:buFont typeface="Arial Narrow" panose="020B0606020202030204" pitchFamily="34" charset="0"/>
        <a:buChar char="–"/>
        <a:tabLst/>
        <a:defRPr sz="2200" kern="600" spc="31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55713" indent="-165100" algn="l" defTabSz="457250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SzPct val="90000"/>
        <a:buFont typeface="Arial Black" panose="020B0A04020102020204" pitchFamily="34" charset="0"/>
        <a:buChar char="•"/>
        <a:defRPr sz="2200" kern="600" spc="31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872" indent="-228625" algn="l" defTabSz="4572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22" indent="-228625" algn="l" defTabSz="4572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72" indent="-228625" algn="l" defTabSz="4572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21" indent="-228625" algn="l" defTabSz="4572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50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498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748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998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6248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497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747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997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>
          <p15:clr>
            <a:srgbClr val="F26B43"/>
          </p15:clr>
        </p15:guide>
        <p15:guide id="8" orient="horz" pos="192">
          <p15:clr>
            <a:srgbClr val="F26B43"/>
          </p15:clr>
        </p15:guide>
        <p15:guide id="9" pos="240">
          <p15:clr>
            <a:srgbClr val="F26B43"/>
          </p15:clr>
        </p15:guide>
        <p15:guide id="10" pos="7440">
          <p15:clr>
            <a:srgbClr val="F26B43"/>
          </p15:clr>
        </p15:guide>
        <p15:guide id="11" orient="horz" pos="1008">
          <p15:clr>
            <a:srgbClr val="F26B43"/>
          </p15:clr>
        </p15:guide>
        <p15:guide id="12" orient="horz" pos="76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126" y="311337"/>
            <a:ext cx="1956783" cy="145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0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  <p:sldLayoutId id="2147484113" r:id="rId16"/>
    <p:sldLayoutId id="2147484114" r:id="rId17"/>
    <p:sldLayoutId id="2147484115" r:id="rId18"/>
    <p:sldLayoutId id="2147484116" r:id="rId19"/>
    <p:sldLayoutId id="2147484117" r:id="rId20"/>
    <p:sldLayoutId id="2147484118" r:id="rId21"/>
    <p:sldLayoutId id="2147484119" r:id="rId22"/>
    <p:sldLayoutId id="2147484120" r:id="rId23"/>
    <p:sldLayoutId id="2147484121" r:id="rId24"/>
    <p:sldLayoutId id="2147484122" r:id="rId25"/>
    <p:sldLayoutId id="2147484123" r:id="rId26"/>
    <p:sldLayoutId id="2147484124" r:id="rId27"/>
    <p:sldLayoutId id="2147484125" r:id="rId28"/>
    <p:sldLayoutId id="2147484126" r:id="rId29"/>
    <p:sldLayoutId id="2147484127" r:id="rId30"/>
    <p:sldLayoutId id="2147484128" r:id="rId31"/>
    <p:sldLayoutId id="2147484129" r:id="rId32"/>
    <p:sldLayoutId id="2147484130" r:id="rId33"/>
    <p:sldLayoutId id="2147484131" r:id="rId34"/>
    <p:sldLayoutId id="2147484132" r:id="rId35"/>
    <p:sldLayoutId id="2147484133" r:id="rId36"/>
    <p:sldLayoutId id="2147484136" r:id="rId37"/>
    <p:sldLayoutId id="2147484138" r:id="rId38"/>
    <p:sldLayoutId id="2147484140" r:id="rId39"/>
    <p:sldLayoutId id="2147484141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05E247-1B26-59A8-5834-16A1E7136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79A00-707D-142C-9D68-2A7DDAF79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2F089-5F5B-FCBB-14DF-6EF4030393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154FA2-3F2B-49FA-BAE2-E12A764D601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E4536-7BEB-9B82-A04A-6898BA62F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4A3F6-A366-07FE-2713-0E1243964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6B8909-4118-4A90-956D-30DB6E0A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image" Target="../media/image21.jpeg"/><Relationship Id="rId5" Type="http://schemas.openxmlformats.org/officeDocument/2006/relationships/image" Target="../media/image24.jpeg"/><Relationship Id="rId10" Type="http://schemas.openxmlformats.org/officeDocument/2006/relationships/image" Target="../media/image20.pn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C7A4E-8977-D42F-90B4-5B38DCD3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facebookbrand.com/wp-content/themes/fb-branding/prj-fb-branding/assets/images/fb-art.png">
            <a:extLst>
              <a:ext uri="{FF2B5EF4-FFF2-40B4-BE49-F238E27FC236}">
                <a16:creationId xmlns:a16="http://schemas.microsoft.com/office/drawing/2014/main" id="{EBFE4BC8-EE0E-4FBA-9B04-001B04ECB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45" y="6284766"/>
            <a:ext cx="338554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nstagram-brand.com/wp-content/themes/ig-branding/assets/images/ig-logo-email.png">
            <a:extLst>
              <a:ext uri="{FF2B5EF4-FFF2-40B4-BE49-F238E27FC236}">
                <a16:creationId xmlns:a16="http://schemas.microsoft.com/office/drawing/2014/main" id="{A43CC3B1-27E8-E2CA-6245-4280C4AE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71" y="6280330"/>
            <a:ext cx="363305" cy="36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5A1CDC-36E3-6F38-9631-F378D61195D1}"/>
              </a:ext>
            </a:extLst>
          </p:cNvPr>
          <p:cNvSpPr txBox="1"/>
          <p:nvPr/>
        </p:nvSpPr>
        <p:spPr>
          <a:xfrm>
            <a:off x="2372966" y="6309134"/>
            <a:ext cx="1283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@iasociety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BE0ECE-2672-52BF-7A1A-96C8B67BDE3A}"/>
              </a:ext>
            </a:extLst>
          </p:cNvPr>
          <p:cNvSpPr txBox="1"/>
          <p:nvPr/>
        </p:nvSpPr>
        <p:spPr>
          <a:xfrm>
            <a:off x="5964276" y="6300646"/>
            <a:ext cx="1339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@iasociety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FF0939-045E-7760-7062-E0C7EC995BFC}"/>
              </a:ext>
            </a:extLst>
          </p:cNvPr>
          <p:cNvSpPr txBox="1"/>
          <p:nvPr/>
        </p:nvSpPr>
        <p:spPr>
          <a:xfrm>
            <a:off x="4175707" y="6309134"/>
            <a:ext cx="1183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/</a:t>
            </a:r>
            <a:r>
              <a:rPr lang="en-GB" sz="160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iasociety</a:t>
            </a:r>
            <a:endParaRPr lang="en-GB" sz="160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3466DD85-91D7-B5E4-C01B-FBFE6CA3B8A4}"/>
              </a:ext>
            </a:extLst>
          </p:cNvPr>
          <p:cNvSpPr txBox="1">
            <a:spLocks/>
          </p:cNvSpPr>
          <p:nvPr/>
        </p:nvSpPr>
        <p:spPr>
          <a:xfrm>
            <a:off x="798494" y="1040627"/>
            <a:ext cx="10595011" cy="6543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accent1"/>
                </a:solidFill>
                <a:ea typeface="+mn-ea"/>
                <a:cs typeface="+mn-cs"/>
              </a:rPr>
              <a:t>Welcome! This webinar will start soon.</a:t>
            </a:r>
            <a:endParaRPr lang="de-DE" sz="4000" dirty="0">
              <a:solidFill>
                <a:schemeClr val="accent1"/>
              </a:solidFill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95036C-5623-23C4-D862-BE04D7997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86" y="6300646"/>
            <a:ext cx="342841" cy="32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11163F-1ACC-8800-0F98-61B058C9C651}"/>
              </a:ext>
            </a:extLst>
          </p:cNvPr>
          <p:cNvSpPr txBox="1"/>
          <p:nvPr/>
        </p:nvSpPr>
        <p:spPr>
          <a:xfrm>
            <a:off x="7889179" y="6301194"/>
            <a:ext cx="2536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@iasociety.bsky.social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4FAA8EF-DC2F-0A03-52B2-66E6B3464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663" y="6267955"/>
            <a:ext cx="411516" cy="36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3CA98D-AC6A-43F2-31B7-E3938C053A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06" y="1690577"/>
            <a:ext cx="7269140" cy="37426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3D6733E-BFA8-A29B-85E9-029F86B99190}"/>
              </a:ext>
            </a:extLst>
          </p:cNvPr>
          <p:cNvSpPr txBox="1"/>
          <p:nvPr/>
        </p:nvSpPr>
        <p:spPr>
          <a:xfrm>
            <a:off x="2884311" y="2535015"/>
            <a:ext cx="59726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IAS Ribbon Sans Regular" pitchFamily="50" charset="0"/>
                <a:ea typeface="IAS Ribbon Sans Regular" pitchFamily="50" charset="0"/>
              </a:rPr>
              <a:t>Sustaining HIV prevention in a period of transition</a:t>
            </a:r>
          </a:p>
          <a:p>
            <a:endParaRPr lang="en-US">
              <a:solidFill>
                <a:schemeClr val="bg1"/>
              </a:solidFill>
              <a:latin typeface="IAS Ribbon Sans Light" pitchFamily="50" charset="0"/>
              <a:ea typeface="IAS Ribbon Sans Light" pitchFamily="50" charset="0"/>
            </a:endParaRP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A9510839-F627-D52D-ED42-0E194D1CE469}"/>
              </a:ext>
            </a:extLst>
          </p:cNvPr>
          <p:cNvSpPr txBox="1"/>
          <p:nvPr/>
        </p:nvSpPr>
        <p:spPr>
          <a:xfrm>
            <a:off x="1561814" y="5581795"/>
            <a:ext cx="94609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/>
              <a:t>Join the online conversation around this webinar by using #Rethink. Rebuild. Rise</a:t>
            </a:r>
          </a:p>
        </p:txBody>
      </p:sp>
      <p:pic>
        <p:nvPicPr>
          <p:cNvPr id="23" name="Picture 22" descr="National AIDS Commission | Lilongwe">
            <a:extLst>
              <a:ext uri="{FF2B5EF4-FFF2-40B4-BE49-F238E27FC236}">
                <a16:creationId xmlns:a16="http://schemas.microsoft.com/office/drawing/2014/main" id="{C69381E6-56CB-FB6D-D1F2-5D6101EC0A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7311" y="255058"/>
            <a:ext cx="712261" cy="692150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A close-up of a logo">
            <a:extLst>
              <a:ext uri="{FF2B5EF4-FFF2-40B4-BE49-F238E27FC236}">
                <a16:creationId xmlns:a16="http://schemas.microsoft.com/office/drawing/2014/main" id="{9459630D-4552-084B-E2C4-31B95C61F5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1751" y="252717"/>
            <a:ext cx="1931459" cy="685188"/>
          </a:xfrm>
          <a:prstGeom prst="rect">
            <a:avLst/>
          </a:prstGeom>
          <a:ln>
            <a:noFill/>
          </a:ln>
        </p:spPr>
      </p:pic>
      <p:pic>
        <p:nvPicPr>
          <p:cNvPr id="27" name="Picture 26" descr="A logo for a law firm&#10;&#10;AI-generated content may be incorrect.">
            <a:extLst>
              <a:ext uri="{FF2B5EF4-FFF2-40B4-BE49-F238E27FC236}">
                <a16:creationId xmlns:a16="http://schemas.microsoft.com/office/drawing/2014/main" id="{CA2FBA5C-2C07-3FFB-FAF5-2E63AF9C3E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4353" y="253998"/>
            <a:ext cx="880086" cy="5556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60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39756" y="134113"/>
            <a:ext cx="10281684" cy="999744"/>
          </a:xfrm>
          <a:prstGeom prst="rect">
            <a:avLst/>
          </a:prstGeom>
          <a:noFill/>
          <a:ln/>
        </p:spPr>
        <p:txBody>
          <a:bodyPr wrap="square" rtlCol="0" anchor="b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dirty="0">
                <a:solidFill>
                  <a:srgbClr val="1A2A4A"/>
                </a:solidFill>
                <a:latin typeface="Gill Sans MT" panose="020B0502020104020203" pitchFamily="34" charset="77"/>
                <a:ea typeface="Georgia" pitchFamily="34" charset="-122"/>
                <a:cs typeface="Georgia" pitchFamily="34" charset="-120"/>
              </a:rPr>
              <a:t>Domestic financing drove Zimbabwe to #1 in Africa for HIV decline but the last mile requires both anchor and engine</a:t>
            </a:r>
            <a:endParaRPr lang="en-US" sz="2400" dirty="0">
              <a:latin typeface="Gill Sans MT" panose="020B0502020104020203" pitchFamily="34" charset="77"/>
            </a:endParaRPr>
          </a:p>
        </p:txBody>
      </p:sp>
      <p:sp>
        <p:nvSpPr>
          <p:cNvPr id="3" name="Shape 1"/>
          <p:cNvSpPr/>
          <p:nvPr/>
        </p:nvSpPr>
        <p:spPr>
          <a:xfrm>
            <a:off x="548640" y="1243584"/>
            <a:ext cx="11094720" cy="30480"/>
          </a:xfrm>
          <a:prstGeom prst="rect">
            <a:avLst/>
          </a:prstGeom>
          <a:solidFill>
            <a:srgbClr val="C8102E"/>
          </a:solidFill>
          <a:ln w="12700">
            <a:solidFill>
              <a:srgbClr val="C8102E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4" name="Text 2"/>
          <p:cNvSpPr/>
          <p:nvPr/>
        </p:nvSpPr>
        <p:spPr>
          <a:xfrm>
            <a:off x="9509760" y="48768"/>
            <a:ext cx="2133600" cy="268224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Conclusion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48640" y="1463040"/>
            <a:ext cx="243840" cy="0"/>
          </a:xfrm>
          <a:prstGeom prst="line">
            <a:avLst/>
          </a:prstGeom>
          <a:noFill/>
          <a:ln w="25400">
            <a:solidFill>
              <a:srgbClr val="C8102E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Gill Sans MT" panose="020B0502020104020203" pitchFamily="34" charset="77"/>
            </a:endParaRPr>
          </a:p>
        </p:txBody>
      </p:sp>
      <p:sp>
        <p:nvSpPr>
          <p:cNvPr id="6" name="Text 4"/>
          <p:cNvSpPr/>
          <p:nvPr/>
        </p:nvSpPr>
        <p:spPr>
          <a:xfrm>
            <a:off x="914400" y="1438656"/>
            <a:ext cx="10728960" cy="390144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67" b="1" dirty="0">
                <a:solidFill>
                  <a:srgbClr val="1A2A4A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Domestic financing is possible even on a low-income tax base</a:t>
            </a:r>
            <a:endParaRPr lang="en-US" sz="1667" dirty="0">
              <a:latin typeface="Gill Sans MT" panose="020B0502020104020203" pitchFamily="34" charset="77"/>
            </a:endParaRPr>
          </a:p>
        </p:txBody>
      </p:sp>
      <p:sp>
        <p:nvSpPr>
          <p:cNvPr id="7" name="Text 5"/>
          <p:cNvSpPr/>
          <p:nvPr/>
        </p:nvSpPr>
        <p:spPr>
          <a:xfrm>
            <a:off x="914400" y="1840992"/>
            <a:ext cx="10728960" cy="6705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33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25+ years and US$30–90M annually prove that political will can create durable, homegrown health financing.</a:t>
            </a:r>
            <a:endParaRPr lang="en-US" sz="1533" dirty="0">
              <a:latin typeface="Gill Sans MT" panose="020B0502020104020203" pitchFamily="34" charset="77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48640" y="2596896"/>
            <a:ext cx="11094720" cy="0"/>
          </a:xfrm>
          <a:prstGeom prst="line">
            <a:avLst/>
          </a:prstGeom>
          <a:noFill/>
          <a:ln w="6350">
            <a:solidFill>
              <a:srgbClr val="E2E8F0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9" name="Shape 7"/>
          <p:cNvSpPr/>
          <p:nvPr/>
        </p:nvSpPr>
        <p:spPr>
          <a:xfrm>
            <a:off x="548640" y="2670048"/>
            <a:ext cx="243840" cy="0"/>
          </a:xfrm>
          <a:prstGeom prst="line">
            <a:avLst/>
          </a:prstGeom>
          <a:noFill/>
          <a:ln w="25400">
            <a:solidFill>
              <a:srgbClr val="C8102E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Gill Sans MT" panose="020B0502020104020203" pitchFamily="34" charset="77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14400" y="2645664"/>
            <a:ext cx="10728960" cy="390144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67" b="1" dirty="0">
                <a:solidFill>
                  <a:srgbClr val="1A2A4A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Ring-fenced, legislated funding outperforms project-based aid for stability</a:t>
            </a:r>
            <a:endParaRPr lang="en-US" sz="1667" dirty="0">
              <a:latin typeface="Gill Sans MT" panose="020B0502020104020203" pitchFamily="34" charset="77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14400" y="3048000"/>
            <a:ext cx="10728960" cy="6705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33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The levy cannot be suspended or redirected at year-end. That predictability is structurally more valuable than its headline amount.</a:t>
            </a:r>
            <a:endParaRPr lang="en-US" sz="1533" dirty="0">
              <a:latin typeface="Gill Sans MT" panose="020B0502020104020203" pitchFamily="34" charset="77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48640" y="3803904"/>
            <a:ext cx="11094720" cy="0"/>
          </a:xfrm>
          <a:prstGeom prst="line">
            <a:avLst/>
          </a:prstGeom>
          <a:noFill/>
          <a:ln w="6350">
            <a:solidFill>
              <a:srgbClr val="E2E8F0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3" name="Shape 11"/>
          <p:cNvSpPr/>
          <p:nvPr/>
        </p:nvSpPr>
        <p:spPr>
          <a:xfrm>
            <a:off x="548640" y="3877056"/>
            <a:ext cx="243840" cy="0"/>
          </a:xfrm>
          <a:prstGeom prst="line">
            <a:avLst/>
          </a:prstGeom>
          <a:noFill/>
          <a:ln w="25400">
            <a:solidFill>
              <a:srgbClr val="C8102E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Gill Sans MT" panose="020B0502020104020203" pitchFamily="34" charset="77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14400" y="3852672"/>
            <a:ext cx="10728960" cy="390144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67" b="1" dirty="0">
                <a:solidFill>
                  <a:srgbClr val="1A2A4A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11–15% domestic coverage still delivers outsized policy leverage</a:t>
            </a:r>
            <a:endParaRPr lang="en-US" sz="1667" dirty="0">
              <a:latin typeface="Gill Sans MT" panose="020B0502020104020203" pitchFamily="34" charset="77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14400" y="4255008"/>
            <a:ext cx="10728960" cy="6705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33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A minority domestic funder still sets the agenda; convening partners, satisfying co-financing requirements, and defining national priorities.</a:t>
            </a:r>
            <a:endParaRPr lang="en-US" sz="1533" dirty="0">
              <a:latin typeface="Gill Sans MT" panose="020B0502020104020203" pitchFamily="34" charset="77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548640" y="5010912"/>
            <a:ext cx="11094720" cy="0"/>
          </a:xfrm>
          <a:prstGeom prst="line">
            <a:avLst/>
          </a:prstGeom>
          <a:noFill/>
          <a:ln w="6350">
            <a:solidFill>
              <a:srgbClr val="E2E8F0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7" name="Shape 15"/>
          <p:cNvSpPr/>
          <p:nvPr/>
        </p:nvSpPr>
        <p:spPr>
          <a:xfrm>
            <a:off x="548640" y="5084064"/>
            <a:ext cx="243840" cy="0"/>
          </a:xfrm>
          <a:prstGeom prst="line">
            <a:avLst/>
          </a:prstGeom>
          <a:noFill/>
          <a:ln w="25400">
            <a:solidFill>
              <a:srgbClr val="C8102E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Gill Sans MT" panose="020B0502020104020203" pitchFamily="34" charset="77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914400" y="5059680"/>
            <a:ext cx="10728960" cy="390144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67" b="1" dirty="0">
                <a:solidFill>
                  <a:srgbClr val="1A2A4A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ZNASP V sets the target: raise domestic financing from 11–15% to 30% by 2030</a:t>
            </a:r>
            <a:endParaRPr lang="en-US" sz="1667" dirty="0">
              <a:latin typeface="Gill Sans MT" panose="020B0502020104020203" pitchFamily="34" charset="77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914400" y="5462016"/>
            <a:ext cx="10728960" cy="6705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33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Zimbabwe's next five-year plan explicitly names domestic resource mobilisation as a priority; the levy's evolution is already planned.</a:t>
            </a:r>
            <a:endParaRPr lang="en-US" sz="1533" dirty="0">
              <a:latin typeface="Gill Sans MT" panose="020B0502020104020203" pitchFamily="34" charset="77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548640" y="6217920"/>
            <a:ext cx="11094720" cy="463296"/>
          </a:xfrm>
          <a:prstGeom prst="rect">
            <a:avLst/>
          </a:prstGeom>
          <a:solidFill>
            <a:srgbClr val="1A2A4A"/>
          </a:solidFill>
          <a:ln w="12700">
            <a:solidFill>
              <a:srgbClr val="1A2A4A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21" name="Text 19"/>
          <p:cNvSpPr/>
          <p:nvPr/>
        </p:nvSpPr>
        <p:spPr>
          <a:xfrm>
            <a:off x="731520" y="6242304"/>
            <a:ext cx="10789920" cy="414528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33" b="1" dirty="0">
                <a:solidFill>
                  <a:srgbClr val="FFFFFF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Call to action: Treat domestic financing as the anchor, then build equitable partnerships that transition from direct service funding to technical co-investment.</a:t>
            </a:r>
            <a:endParaRPr lang="en-US" sz="1333" dirty="0">
              <a:latin typeface="Gill Sans MT" panose="020B0502020104020203" pitchFamily="34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ADE213-647B-4044-F3BF-C51B42DB4725}"/>
              </a:ext>
            </a:extLst>
          </p:cNvPr>
          <p:cNvSpPr txBox="1"/>
          <p:nvPr/>
        </p:nvSpPr>
        <p:spPr>
          <a:xfrm>
            <a:off x="372140" y="414670"/>
            <a:ext cx="867616" cy="3778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11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F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" cy="6858000"/>
          </a:xfrm>
          <a:prstGeom prst="rect">
            <a:avLst/>
          </a:prstGeom>
          <a:solidFill>
            <a:srgbClr val="C8102E"/>
          </a:solidFill>
          <a:ln w="12700">
            <a:solidFill>
              <a:srgbClr val="C8102E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3" name="Text 1"/>
          <p:cNvSpPr/>
          <p:nvPr/>
        </p:nvSpPr>
        <p:spPr>
          <a:xfrm>
            <a:off x="426720" y="1036320"/>
            <a:ext cx="10972800" cy="13411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933" b="1" dirty="0">
                <a:solidFill>
                  <a:srgbClr val="FFFFFF"/>
                </a:solidFill>
                <a:latin typeface="Gill Sans MT" panose="020B0502020104020203" pitchFamily="34" charset="77"/>
                <a:ea typeface="Georgia" pitchFamily="34" charset="-122"/>
                <a:cs typeface="Georgia" pitchFamily="34" charset="-120"/>
              </a:rPr>
              <a:t>Thank you</a:t>
            </a:r>
            <a:endParaRPr lang="en-US" sz="6933" dirty="0">
              <a:latin typeface="Gill Sans MT" panose="020B0502020104020203" pitchFamily="34" charset="77"/>
            </a:endParaRPr>
          </a:p>
        </p:txBody>
      </p:sp>
      <p:sp>
        <p:nvSpPr>
          <p:cNvPr id="4" name="Text 2"/>
          <p:cNvSpPr/>
          <p:nvPr/>
        </p:nvSpPr>
        <p:spPr>
          <a:xfrm>
            <a:off x="426720" y="2499360"/>
            <a:ext cx="10363200" cy="9753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67" i="1" dirty="0">
                <a:solidFill>
                  <a:srgbClr val="B8B8CC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Zimbabwe's AIDS Levy proves that domestic financing for HIV is possible — and that national ownership is the only foundation a resilient response can be built upon.</a:t>
            </a:r>
            <a:endParaRPr lang="en-US" sz="1867" dirty="0">
              <a:latin typeface="Gill Sans MT" panose="020B0502020104020203" pitchFamily="34" charset="77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26720" y="3718561"/>
            <a:ext cx="11277600" cy="26823"/>
          </a:xfrm>
          <a:prstGeom prst="rect">
            <a:avLst/>
          </a:prstGeom>
          <a:solidFill>
            <a:srgbClr val="C8102E"/>
          </a:solidFill>
          <a:ln w="12700">
            <a:solidFill>
              <a:srgbClr val="C8102E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6" name="Text 4"/>
          <p:cNvSpPr/>
          <p:nvPr/>
        </p:nvSpPr>
        <p:spPr>
          <a:xfrm>
            <a:off x="426720" y="3925824"/>
            <a:ext cx="10972800" cy="390144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67" dirty="0">
                <a:solidFill>
                  <a:srgbClr val="64748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Raymond Yekeye  ·  Director of Operations, National AIDS Council Zimbabwe  ·  nac.org.zw</a:t>
            </a:r>
            <a:endParaRPr lang="en-US" sz="1467" dirty="0">
              <a:latin typeface="Gill Sans MT" panose="020B0502020104020203" pitchFamily="34" charset="77"/>
            </a:endParaRPr>
          </a:p>
        </p:txBody>
      </p:sp>
      <p:sp>
        <p:nvSpPr>
          <p:cNvPr id="7" name="Text 5"/>
          <p:cNvSpPr/>
          <p:nvPr/>
        </p:nvSpPr>
        <p:spPr>
          <a:xfrm>
            <a:off x="426720" y="5608320"/>
            <a:ext cx="10972800" cy="48768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67" b="1" dirty="0">
                <a:solidFill>
                  <a:srgbClr val="C8A951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#RethinkRebuildRise  ·  #AIDS2026  ·  #RoadToRio</a:t>
            </a:r>
            <a:endParaRPr lang="en-US" sz="1867" dirty="0">
              <a:latin typeface="Gill Sans MT" panose="020B0502020104020203" pitchFamily="34" charset="77"/>
            </a:endParaRPr>
          </a:p>
        </p:txBody>
      </p:sp>
      <p:sp>
        <p:nvSpPr>
          <p:cNvPr id="8" name="Text 6"/>
          <p:cNvSpPr/>
          <p:nvPr/>
        </p:nvSpPr>
        <p:spPr>
          <a:xfrm>
            <a:off x="426720" y="6315456"/>
            <a:ext cx="10972800" cy="30480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64748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IAS Road to Rio  ·  Webinar 1: Sustaining HIV Prevention in a Period of Transition  ·  7 April 2026</a:t>
            </a:r>
            <a:endParaRPr lang="en-US" sz="1200" dirty="0">
              <a:latin typeface="Gill Sans MT" panose="020B0502020104020203" pitchFamily="34" charset="7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388A4-D232-E7AB-3143-FA612DF09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FDDB2-9167-89BD-41F7-5E7BAF047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90" y="1290020"/>
            <a:ext cx="11271327" cy="1129947"/>
          </a:xfrm>
          <a:noFill/>
        </p:spPr>
        <p:txBody>
          <a:bodyPr/>
          <a:lstStyle/>
          <a:p>
            <a:r>
              <a:rPr lang="en-US" sz="3600">
                <a:latin typeface="IAS Ribbon Sans Bold"/>
                <a:ea typeface="Verdana"/>
              </a:rPr>
              <a:t>Financing for HIV/AIDS in Vietnam</a:t>
            </a:r>
            <a:r>
              <a:rPr lang="en-US" sz="3600">
                <a:solidFill>
                  <a:schemeClr val="tx1"/>
                </a:solidFill>
                <a:latin typeface="IAS Ribbon Sans Bold"/>
                <a:ea typeface="Verdana"/>
              </a:rPr>
              <a:t>:</a:t>
            </a:r>
            <a:br>
              <a:rPr lang="en-US" sz="3600">
                <a:latin typeface="IAS Ribbon Sans Bold"/>
                <a:ea typeface="Verdana"/>
              </a:rPr>
            </a:br>
            <a:r>
              <a:rPr lang="en-US" sz="3600">
                <a:solidFill>
                  <a:schemeClr val="tx1"/>
                </a:solidFill>
                <a:latin typeface="IAS Ribbon Sans Bold"/>
                <a:ea typeface="Verdana"/>
              </a:rPr>
              <a:t>Integrating HIV into the social health insurance syste</a:t>
            </a:r>
            <a:r>
              <a:rPr lang="en-US" sz="4000">
                <a:solidFill>
                  <a:schemeClr val="tx1"/>
                </a:solidFill>
                <a:latin typeface="IAS Ribbon Sans Bold"/>
                <a:ea typeface="Verdana"/>
              </a:rPr>
              <a:t>m</a:t>
            </a:r>
            <a:br>
              <a:rPr lang="en-US" sz="3200"/>
            </a:br>
            <a:br>
              <a:rPr lang="en-US">
                <a:solidFill>
                  <a:schemeClr val="tx1"/>
                </a:solidFill>
                <a:latin typeface="+mn-lt"/>
              </a:rPr>
            </a:br>
            <a:endParaRPr lang="en-US" sz="20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0D296897-20BA-DA9C-B89A-2B94324A1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024907"/>
            <a:ext cx="1974274" cy="30364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9E7A20-D105-3EE8-982D-1E0797BF23AF}"/>
              </a:ext>
            </a:extLst>
          </p:cNvPr>
          <p:cNvSpPr txBox="1"/>
          <p:nvPr/>
        </p:nvSpPr>
        <p:spPr>
          <a:xfrm>
            <a:off x="5495637" y="4087091"/>
            <a:ext cx="6096000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latin typeface="IAS Ribbon Sans Bold"/>
                <a:ea typeface="Segoe UI"/>
                <a:cs typeface="Segoe UI"/>
              </a:rPr>
              <a:t>Vu </a:t>
            </a:r>
            <a:r>
              <a:rPr lang="en-US" sz="2800" err="1">
                <a:solidFill>
                  <a:schemeClr val="accent1"/>
                </a:solidFill>
                <a:latin typeface="IAS Ribbon Sans Bold"/>
                <a:ea typeface="Segoe UI"/>
                <a:cs typeface="Segoe UI"/>
              </a:rPr>
              <a:t>Thi</a:t>
            </a:r>
            <a:r>
              <a:rPr lang="en-US" sz="2800">
                <a:solidFill>
                  <a:schemeClr val="accent1"/>
                </a:solidFill>
                <a:latin typeface="IAS Ribbon Sans Bold"/>
                <a:ea typeface="Segoe UI"/>
                <a:cs typeface="Segoe UI"/>
              </a:rPr>
              <a:t> Hoang Lan </a:t>
            </a:r>
          </a:p>
          <a:p>
            <a:r>
              <a:rPr lang="en-US" sz="2000" baseline="0">
                <a:latin typeface="IAS Ribbon Sans Light"/>
                <a:ea typeface="Segoe UI"/>
                <a:cs typeface="Segoe UI"/>
              </a:rPr>
              <a:t>Head, Department of </a:t>
            </a:r>
            <a:r>
              <a:rPr lang="en-US" sz="2000">
                <a:latin typeface="IAS Ribbon Sans Light"/>
                <a:ea typeface="Segoe UI"/>
                <a:cs typeface="Segoe UI"/>
              </a:rPr>
              <a:t>​</a:t>
            </a:r>
            <a:r>
              <a:rPr lang="en-US" sz="2000" baseline="0">
                <a:latin typeface="IAS Ribbon Sans Light"/>
                <a:ea typeface="Segoe UI"/>
                <a:cs typeface="Segoe UI"/>
              </a:rPr>
              <a:t>Epidemiology </a:t>
            </a:r>
            <a:endParaRPr lang="en-US" sz="2000">
              <a:latin typeface="IAS Ribbon Sans Light"/>
              <a:ea typeface="Segoe UI"/>
              <a:cs typeface="Segoe UI"/>
            </a:endParaRPr>
          </a:p>
          <a:p>
            <a:r>
              <a:rPr lang="en-US" sz="2000" baseline="0">
                <a:latin typeface="IAS Ribbon Sans Light"/>
                <a:ea typeface="Segoe UI"/>
                <a:cs typeface="Segoe UI"/>
              </a:rPr>
              <a:t>Hanoi </a:t>
            </a:r>
            <a:r>
              <a:rPr lang="en-US" sz="2000">
                <a:latin typeface="IAS Ribbon Sans Light"/>
                <a:ea typeface="Segoe UI"/>
                <a:cs typeface="Segoe UI"/>
              </a:rPr>
              <a:t>​</a:t>
            </a:r>
            <a:r>
              <a:rPr lang="en-US" sz="2000" baseline="0">
                <a:latin typeface="IAS Ribbon Sans Light"/>
                <a:ea typeface="Segoe UI"/>
                <a:cs typeface="Segoe UI"/>
              </a:rPr>
              <a:t>University of Public Health,</a:t>
            </a:r>
            <a:endParaRPr lang="en-US"/>
          </a:p>
          <a:p>
            <a:pPr rtl="0"/>
            <a:r>
              <a:rPr lang="en-US" sz="2000" baseline="0">
                <a:latin typeface="IAS Ribbon Sans Light"/>
                <a:ea typeface="Segoe UI"/>
                <a:cs typeface="Segoe UI"/>
              </a:rPr>
              <a:t>Vietnam</a:t>
            </a:r>
          </a:p>
          <a:p>
            <a:pPr algn="ctr"/>
            <a:endParaRPr lang="en-US"/>
          </a:p>
        </p:txBody>
      </p:sp>
      <p:pic>
        <p:nvPicPr>
          <p:cNvPr id="6" name="Picture 5" descr="National AIDS Commission | Lilongwe">
            <a:extLst>
              <a:ext uri="{FF2B5EF4-FFF2-40B4-BE49-F238E27FC236}">
                <a16:creationId xmlns:a16="http://schemas.microsoft.com/office/drawing/2014/main" id="{DF44691F-36FA-407F-8CD3-A89E0DEF8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087" y="255058"/>
            <a:ext cx="712261" cy="69215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A close-up of a logo">
            <a:extLst>
              <a:ext uri="{FF2B5EF4-FFF2-40B4-BE49-F238E27FC236}">
                <a16:creationId xmlns:a16="http://schemas.microsoft.com/office/drawing/2014/main" id="{39138969-6FC9-57EC-59BD-602D6946E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751" y="252717"/>
            <a:ext cx="1931459" cy="685188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logo for a law firm&#10;&#10;AI-generated content may be incorrect.">
            <a:extLst>
              <a:ext uri="{FF2B5EF4-FFF2-40B4-BE49-F238E27FC236}">
                <a16:creationId xmlns:a16="http://schemas.microsoft.com/office/drawing/2014/main" id="{2BA84721-F27B-60E8-01D6-798140B85F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4353" y="255057"/>
            <a:ext cx="880086" cy="5556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732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82EF0-BDD2-C3C6-3CB6-C0335E17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Presentation outline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7467AC57-F95E-E65D-332F-53FC4637951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2706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D384D-5E64-9146-F0B3-AF29BA224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Why Financing Transition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CA57D-E440-830F-61B3-B664CB81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2228" y="329184"/>
            <a:ext cx="5094652" cy="65288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/>
              <a:t>Vietnam’s HIV response at a turning point</a:t>
            </a:r>
          </a:p>
          <a:p>
            <a:r>
              <a:rPr lang="en-US" sz="2400"/>
              <a:t>HIV treatment scale-up has relied heavily on </a:t>
            </a:r>
            <a:r>
              <a:rPr lang="en-US" sz="2400" b="1"/>
              <a:t>international funding</a:t>
            </a:r>
            <a:r>
              <a:rPr lang="en-US" sz="2400"/>
              <a:t> </a:t>
            </a:r>
          </a:p>
          <a:p>
            <a:pPr lvl="1"/>
            <a:r>
              <a:rPr lang="en-US"/>
              <a:t>PEPFAR </a:t>
            </a:r>
          </a:p>
          <a:p>
            <a:pPr lvl="1"/>
            <a:r>
              <a:rPr lang="en-US"/>
              <a:t>Global Fund </a:t>
            </a:r>
          </a:p>
          <a:p>
            <a:r>
              <a:rPr lang="en-US" sz="2400"/>
              <a:t>In the past decade: </a:t>
            </a:r>
          </a:p>
          <a:p>
            <a:pPr lvl="1"/>
            <a:r>
              <a:rPr lang="en-US"/>
              <a:t>Vietnam transitioned to </a:t>
            </a:r>
            <a:r>
              <a:rPr lang="en-US" b="1"/>
              <a:t>lower-middle income status</a:t>
            </a:r>
            <a:r>
              <a:rPr lang="en-US"/>
              <a:t> </a:t>
            </a:r>
          </a:p>
          <a:p>
            <a:pPr lvl="1"/>
            <a:r>
              <a:rPr lang="en-US"/>
              <a:t>Global funding for HIV/AIDS has </a:t>
            </a:r>
            <a:r>
              <a:rPr lang="en-US" b="1"/>
              <a:t>declined significantly</a:t>
            </a:r>
            <a:r>
              <a:rPr lang="en-US"/>
              <a:t> </a:t>
            </a:r>
          </a:p>
          <a:p>
            <a:r>
              <a:rPr lang="en-US" sz="2400"/>
              <a:t>Risk: </a:t>
            </a:r>
          </a:p>
          <a:p>
            <a:pPr lvl="1"/>
            <a:r>
              <a:rPr lang="en-US" b="1"/>
              <a:t>Unsustainable reliance on external funding</a:t>
            </a:r>
            <a:r>
              <a:rPr lang="en-US"/>
              <a:t> </a:t>
            </a:r>
          </a:p>
          <a:p>
            <a:pPr lvl="1"/>
            <a:r>
              <a:rPr lang="en-US"/>
              <a:t>Potential disruption of </a:t>
            </a:r>
            <a:r>
              <a:rPr lang="en-US" b="1"/>
              <a:t>lifelong ART treatment</a:t>
            </a:r>
            <a:endParaRPr lang="en-US"/>
          </a:p>
          <a:p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A82775-9409-F915-D4D7-B17C9FB1D954}"/>
              </a:ext>
            </a:extLst>
          </p:cNvPr>
          <p:cNvSpPr txBox="1"/>
          <p:nvPr/>
        </p:nvSpPr>
        <p:spPr>
          <a:xfrm>
            <a:off x="9546336" y="1247078"/>
            <a:ext cx="2255520" cy="360136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Transitioning HIV financing into the Social Health Insurance system was essential to sustain treatment, protect patients, and secure national ownership of the HIV response</a:t>
            </a:r>
          </a:p>
        </p:txBody>
      </p:sp>
    </p:spTree>
    <p:extLst>
      <p:ext uri="{BB962C8B-B14F-4D97-AF65-F5344CB8AC3E}">
        <p14:creationId xmlns:p14="http://schemas.microsoft.com/office/powerpoint/2010/main" val="1450293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FE69B-9C8D-E050-13A1-756B37701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Policy Response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BF9CD0-0854-B3A5-22D9-BEDC0E5F36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89120" y="511388"/>
          <a:ext cx="7339584" cy="6133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0597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93C76-9424-FFE8-7BAC-964E0AFC6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Operationalizing SHI-financed HIV treatment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60D3262-E1E6-4DA0-FA4E-395F26B07A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0144" y="1292352"/>
          <a:ext cx="9741408" cy="541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423962C-9BB4-9C4E-A79B-44BD04EFDE8C}"/>
              </a:ext>
            </a:extLst>
          </p:cNvPr>
          <p:cNvSpPr txBox="1"/>
          <p:nvPr/>
        </p:nvSpPr>
        <p:spPr>
          <a:xfrm>
            <a:off x="10205980" y="2424730"/>
            <a:ext cx="18922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Implementation relied on strong coordination between central agencies, local governments, and service providers</a:t>
            </a:r>
          </a:p>
        </p:txBody>
      </p:sp>
    </p:spTree>
    <p:extLst>
      <p:ext uri="{BB962C8B-B14F-4D97-AF65-F5344CB8AC3E}">
        <p14:creationId xmlns:p14="http://schemas.microsoft.com/office/powerpoint/2010/main" val="1941393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C1206-7A34-F4C7-C443-1EA438A58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Coverage Achievements: Rapid expansion of insurance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3DBDF-FB25-1C30-97C2-8252CC24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920" y="451104"/>
            <a:ext cx="5114416" cy="61935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BHYT coverage among ART patients: </a:t>
            </a:r>
          </a:p>
          <a:p>
            <a:pPr lvl="1"/>
            <a:r>
              <a:rPr lang="en-US" b="1"/>
              <a:t>50% (2016)</a:t>
            </a:r>
            <a:r>
              <a:rPr lang="en-US"/>
              <a:t> → </a:t>
            </a:r>
            <a:r>
              <a:rPr lang="en-US" b="1"/>
              <a:t>96% (2023)</a:t>
            </a:r>
            <a:r>
              <a:rPr lang="en-US"/>
              <a:t> </a:t>
            </a:r>
          </a:p>
          <a:p>
            <a:pPr lvl="1"/>
            <a:r>
              <a:rPr lang="en-US"/>
              <a:t>Nearly doubled within 7 years </a:t>
            </a:r>
          </a:p>
          <a:p>
            <a:r>
              <a:rPr lang="en-US" sz="2400"/>
              <a:t>By 2023: </a:t>
            </a:r>
          </a:p>
          <a:p>
            <a:pPr lvl="1"/>
            <a:r>
              <a:rPr lang="en-US"/>
              <a:t>No province below </a:t>
            </a:r>
            <a:r>
              <a:rPr lang="en-US" b="1"/>
              <a:t>90% coverage</a:t>
            </a:r>
            <a:r>
              <a:rPr lang="en-US"/>
              <a:t> </a:t>
            </a:r>
          </a:p>
          <a:p>
            <a:pPr lvl="1"/>
            <a:r>
              <a:rPr lang="en-US"/>
              <a:t>Coverage among PLHIV </a:t>
            </a:r>
            <a:r>
              <a:rPr lang="en-US" b="1"/>
              <a:t>exceeds general population</a:t>
            </a:r>
            <a:r>
              <a:rPr lang="en-US"/>
              <a:t> </a:t>
            </a:r>
          </a:p>
          <a:p>
            <a:r>
              <a:rPr lang="en-US" sz="2400"/>
              <a:t>Key enabling factors: </a:t>
            </a:r>
          </a:p>
          <a:p>
            <a:pPr lvl="1"/>
            <a:r>
              <a:rPr lang="en-US"/>
              <a:t>Clear national guidance </a:t>
            </a:r>
          </a:p>
          <a:p>
            <a:pPr lvl="1"/>
            <a:r>
              <a:rPr lang="en-US"/>
              <a:t>Strong provincial commitment </a:t>
            </a:r>
          </a:p>
          <a:p>
            <a:pPr lvl="1"/>
            <a:r>
              <a:rPr lang="en-US"/>
              <a:t>Active enrollment support at treatment sites </a:t>
            </a:r>
          </a:p>
          <a:p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296A2F-1475-8F83-E124-7AE701809446}"/>
              </a:ext>
            </a:extLst>
          </p:cNvPr>
          <p:cNvSpPr txBox="1"/>
          <p:nvPr/>
        </p:nvSpPr>
        <p:spPr>
          <a:xfrm>
            <a:off x="9997440" y="1412489"/>
            <a:ext cx="1877568" cy="293622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Vietnam achieved near-universal insurance coverage for PLHIV, a critical foundation for sustainable HIV financing</a:t>
            </a:r>
          </a:p>
        </p:txBody>
      </p:sp>
    </p:spTree>
    <p:extLst>
      <p:ext uri="{BB962C8B-B14F-4D97-AF65-F5344CB8AC3E}">
        <p14:creationId xmlns:p14="http://schemas.microsoft.com/office/powerpoint/2010/main" val="2406621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B8890-4622-822E-148C-CE0074EA6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ART Financing Transition: </a:t>
            </a:r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From donor-funded to SHI-financed ART</a:t>
            </a:r>
            <a:b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8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947D6-1913-D117-94CD-D2387FCAB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1555" y="336990"/>
            <a:ext cx="5256348" cy="61840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b="1"/>
              <a:t>March 2019</a:t>
            </a:r>
            <a:r>
              <a:rPr lang="en-US" sz="2400"/>
              <a:t>: </a:t>
            </a:r>
          </a:p>
          <a:p>
            <a:pPr lvl="1"/>
            <a:r>
              <a:rPr lang="en-US"/>
              <a:t>First ARV drugs financed by </a:t>
            </a:r>
            <a:r>
              <a:rPr lang="en-US" b="1"/>
              <a:t>BHYT</a:t>
            </a:r>
            <a:r>
              <a:rPr lang="en-US"/>
              <a:t> delivered nationwide </a:t>
            </a:r>
          </a:p>
          <a:p>
            <a:r>
              <a:rPr lang="en-US" sz="2400"/>
              <a:t>By mid-2023: </a:t>
            </a:r>
          </a:p>
          <a:p>
            <a:pPr lvl="1"/>
            <a:r>
              <a:rPr lang="en-US" b="1"/>
              <a:t>171,000+</a:t>
            </a:r>
            <a:r>
              <a:rPr lang="en-US"/>
              <a:t> people on ART </a:t>
            </a:r>
          </a:p>
          <a:p>
            <a:pPr lvl="1"/>
            <a:r>
              <a:rPr lang="en-US" b="1"/>
              <a:t>~88%</a:t>
            </a:r>
            <a:r>
              <a:rPr lang="en-US"/>
              <a:t> receiving </a:t>
            </a:r>
            <a:r>
              <a:rPr lang="en-US" b="1"/>
              <a:t>SHI-financed ARVs</a:t>
            </a:r>
            <a:r>
              <a:rPr lang="en-US"/>
              <a:t> </a:t>
            </a:r>
          </a:p>
          <a:p>
            <a:r>
              <a:rPr lang="en-US" sz="2400"/>
              <a:t>Remaining patients: </a:t>
            </a:r>
          </a:p>
          <a:p>
            <a:pPr lvl="1"/>
            <a:r>
              <a:rPr lang="en-US"/>
              <a:t>children, special groups, uninsured </a:t>
            </a:r>
          </a:p>
          <a:p>
            <a:pPr lvl="1"/>
            <a:r>
              <a:rPr lang="en-US"/>
              <a:t>still partially supported by </a:t>
            </a:r>
            <a:r>
              <a:rPr lang="en-US" b="1"/>
              <a:t>Global Fund</a:t>
            </a:r>
            <a:r>
              <a:rPr lang="en-US"/>
              <a:t> </a:t>
            </a:r>
          </a:p>
          <a:p>
            <a:r>
              <a:rPr lang="en-US" sz="2400"/>
              <a:t>Expansion of ARV package: </a:t>
            </a:r>
          </a:p>
          <a:p>
            <a:pPr lvl="1"/>
            <a:r>
              <a:rPr lang="en-US"/>
              <a:t>2 drugs (2019) → up to 5–6 drugs (2020–2023) </a:t>
            </a:r>
          </a:p>
          <a:p>
            <a:pPr lvl="1"/>
            <a:r>
              <a:rPr lang="en-US"/>
              <a:t>aligned with updated national treatment guidelines</a:t>
            </a:r>
          </a:p>
          <a:p>
            <a:endParaRPr lang="en-US" sz="24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217AC7-833C-B004-33F7-71682B0FF9E1}"/>
              </a:ext>
            </a:extLst>
          </p:cNvPr>
          <p:cNvSpPr txBox="1">
            <a:spLocks/>
          </p:cNvSpPr>
          <p:nvPr/>
        </p:nvSpPr>
        <p:spPr>
          <a:xfrm>
            <a:off x="9848192" y="1682495"/>
            <a:ext cx="1941471" cy="330466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Annual SHI spending on ARVs increased sharply: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2019 → 54.9 billion VND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2023 → 378.1 billion VND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46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C052EA-05E2-403D-965E-52D1BFFA2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4E9A0-FA59-E4A8-9FE6-52CD9B6A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" y="365126"/>
            <a:ext cx="11801856" cy="109474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Enablers and Barriers to SHI Coverage among People Living with HIV</a:t>
            </a: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1936B8-2FFB-4F78-8388-B8C282B8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ED881-E71B-67A5-A880-2A3EED239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6256020" cy="516636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solidFill>
                  <a:schemeClr val="bg2"/>
                </a:solidFill>
              </a:rPr>
              <a:t>🏛 </a:t>
            </a:r>
            <a:r>
              <a:rPr lang="en-US" sz="2400" b="1">
                <a:solidFill>
                  <a:schemeClr val="bg2"/>
                </a:solidFill>
              </a:rPr>
              <a:t>Clear policy framework</a:t>
            </a:r>
            <a:br>
              <a:rPr lang="en-US" sz="2400">
                <a:solidFill>
                  <a:schemeClr val="bg2"/>
                </a:solidFill>
              </a:rPr>
            </a:br>
            <a:r>
              <a:rPr lang="en-US" sz="2400">
                <a:solidFill>
                  <a:schemeClr val="bg2"/>
                </a:solidFill>
              </a:rPr>
              <a:t>→ National guidance (Circular 27/2018)</a:t>
            </a:r>
            <a:br>
              <a:rPr lang="en-US" sz="2400">
                <a:solidFill>
                  <a:schemeClr val="bg2"/>
                </a:solidFill>
              </a:rPr>
            </a:br>
            <a:r>
              <a:rPr lang="en-US" sz="2400">
                <a:solidFill>
                  <a:schemeClr val="bg2"/>
                </a:solidFill>
              </a:rPr>
              <a:t>→ Simplified enrollment process</a:t>
            </a:r>
          </a:p>
          <a:p>
            <a:r>
              <a:rPr lang="en-US" sz="2400">
                <a:solidFill>
                  <a:schemeClr val="bg2"/>
                </a:solidFill>
              </a:rPr>
              <a:t>🤝 </a:t>
            </a:r>
            <a:r>
              <a:rPr lang="en-US" sz="2400" b="1">
                <a:solidFill>
                  <a:schemeClr val="bg2"/>
                </a:solidFill>
              </a:rPr>
              <a:t>Strong coordination</a:t>
            </a:r>
            <a:br>
              <a:rPr lang="en-US" sz="2400">
                <a:solidFill>
                  <a:schemeClr val="bg2"/>
                </a:solidFill>
              </a:rPr>
            </a:br>
            <a:r>
              <a:rPr lang="en-US" sz="2400">
                <a:solidFill>
                  <a:schemeClr val="bg2"/>
                </a:solidFill>
              </a:rPr>
              <a:t>→ HIV programs + Social Security</a:t>
            </a:r>
            <a:br>
              <a:rPr lang="en-US" sz="2400">
                <a:solidFill>
                  <a:schemeClr val="bg2"/>
                </a:solidFill>
              </a:rPr>
            </a:br>
            <a:r>
              <a:rPr lang="en-US" sz="2400">
                <a:solidFill>
                  <a:schemeClr val="bg2"/>
                </a:solidFill>
              </a:rPr>
              <a:t>→ Efficient enrollment system</a:t>
            </a:r>
          </a:p>
          <a:p>
            <a:r>
              <a:rPr lang="en-US" sz="2400">
                <a:solidFill>
                  <a:schemeClr val="bg2"/>
                </a:solidFill>
              </a:rPr>
              <a:t>📢 </a:t>
            </a:r>
            <a:r>
              <a:rPr lang="en-US" sz="2400" b="1">
                <a:solidFill>
                  <a:schemeClr val="bg2"/>
                </a:solidFill>
              </a:rPr>
              <a:t>Active enrollment support</a:t>
            </a:r>
            <a:br>
              <a:rPr lang="en-US" sz="2400">
                <a:solidFill>
                  <a:schemeClr val="bg2"/>
                </a:solidFill>
              </a:rPr>
            </a:br>
            <a:r>
              <a:rPr lang="en-US" sz="2400">
                <a:solidFill>
                  <a:schemeClr val="bg2"/>
                </a:solidFill>
              </a:rPr>
              <a:t>→ Counseling at treatment sites</a:t>
            </a:r>
            <a:br>
              <a:rPr lang="en-US" sz="2400">
                <a:solidFill>
                  <a:schemeClr val="bg2"/>
                </a:solidFill>
              </a:rPr>
            </a:br>
            <a:r>
              <a:rPr lang="en-US" sz="2400">
                <a:solidFill>
                  <a:schemeClr val="bg2"/>
                </a:solidFill>
              </a:rPr>
              <a:t>→ Provincial political commitment</a:t>
            </a:r>
          </a:p>
          <a:p>
            <a:r>
              <a:rPr lang="en-US" sz="2400">
                <a:solidFill>
                  <a:schemeClr val="bg2"/>
                </a:solidFill>
              </a:rPr>
              <a:t>👥 </a:t>
            </a:r>
            <a:r>
              <a:rPr lang="en-US" sz="2400" b="1">
                <a:solidFill>
                  <a:schemeClr val="bg2"/>
                </a:solidFill>
              </a:rPr>
              <a:t>Patient engagement</a:t>
            </a:r>
            <a:br>
              <a:rPr lang="en-US" sz="2400">
                <a:solidFill>
                  <a:schemeClr val="bg2"/>
                </a:solidFill>
              </a:rPr>
            </a:br>
            <a:r>
              <a:rPr lang="en-US" sz="2400">
                <a:solidFill>
                  <a:schemeClr val="bg2"/>
                </a:solidFill>
              </a:rPr>
              <a:t>→ Awareness of SHI benefits</a:t>
            </a:r>
            <a:br>
              <a:rPr lang="en-US" sz="2400">
                <a:solidFill>
                  <a:schemeClr val="bg2"/>
                </a:solidFill>
              </a:rPr>
            </a:br>
            <a:r>
              <a:rPr lang="en-US" sz="2400">
                <a:solidFill>
                  <a:schemeClr val="bg2"/>
                </a:solidFill>
              </a:rPr>
              <a:t>→ Household insurance incentives</a:t>
            </a:r>
          </a:p>
          <a:p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012B5F-CC49-76E8-971D-4DE4168A0589}"/>
              </a:ext>
            </a:extLst>
          </p:cNvPr>
          <p:cNvSpPr txBox="1"/>
          <p:nvPr/>
        </p:nvSpPr>
        <p:spPr>
          <a:xfrm>
            <a:off x="6256020" y="1690688"/>
            <a:ext cx="5935980" cy="516636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🚫 </a:t>
            </a:r>
            <a:r>
              <a:rPr lang="en-US" sz="2400" b="1"/>
              <a:t>Stigma &amp; avoidance</a:t>
            </a:r>
            <a:br>
              <a:rPr lang="en-US" sz="2400"/>
            </a:br>
            <a:r>
              <a:rPr lang="en-US" sz="2400"/>
              <a:t>→ ~10% avoid SHI services</a:t>
            </a:r>
            <a:br>
              <a:rPr lang="en-US" sz="2400"/>
            </a:br>
            <a:r>
              <a:rPr lang="en-US" sz="2400"/>
              <a:t>→ Fear of disclosure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🪪 </a:t>
            </a:r>
            <a:r>
              <a:rPr lang="en-US" sz="2400" b="1"/>
              <a:t>Administrative barriers</a:t>
            </a:r>
            <a:br>
              <a:rPr lang="en-US" sz="2400"/>
            </a:br>
            <a:r>
              <a:rPr lang="en-US" sz="2400"/>
              <a:t>→ Lack of ID documents</a:t>
            </a:r>
            <a:br>
              <a:rPr lang="en-US" sz="2400"/>
            </a:br>
            <a:r>
              <a:rPr lang="en-US" sz="2400"/>
              <a:t>→ Difficult enrollment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⏳ </a:t>
            </a:r>
            <a:r>
              <a:rPr lang="en-US" sz="2400" b="1"/>
              <a:t>Funding delays</a:t>
            </a:r>
            <a:br>
              <a:rPr lang="en-US" sz="2400"/>
            </a:br>
            <a:r>
              <a:rPr lang="en-US" sz="2400"/>
              <a:t>→ Late budget allocation from provincial level</a:t>
            </a:r>
            <a:br>
              <a:rPr lang="en-US" sz="2400"/>
            </a:br>
            <a:r>
              <a:rPr lang="en-US" sz="2400"/>
              <a:t>→ Delayed SHI coverage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🔄 </a:t>
            </a:r>
            <a:r>
              <a:rPr lang="en-US" sz="2400" b="1"/>
              <a:t>Interrupted coverage</a:t>
            </a:r>
            <a:br>
              <a:rPr lang="en-US" sz="2400"/>
            </a:br>
            <a:r>
              <a:rPr lang="en-US" sz="2400"/>
              <a:t>→ Job loss / informal work</a:t>
            </a:r>
            <a:br>
              <a:rPr lang="en-US" sz="2400"/>
            </a:br>
            <a:r>
              <a:rPr lang="en-US" sz="2400"/>
              <a:t>→ Difficulty maintaining SHI</a:t>
            </a:r>
          </a:p>
        </p:txBody>
      </p:sp>
    </p:spTree>
    <p:extLst>
      <p:ext uri="{BB962C8B-B14F-4D97-AF65-F5344CB8AC3E}">
        <p14:creationId xmlns:p14="http://schemas.microsoft.com/office/powerpoint/2010/main" val="2674403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A49F560-D0D1-4B76-8B86-EA3E033B96AE}"/>
              </a:ext>
            </a:extLst>
          </p:cNvPr>
          <p:cNvSpPr txBox="1">
            <a:spLocks/>
          </p:cNvSpPr>
          <p:nvPr/>
        </p:nvSpPr>
        <p:spPr>
          <a:xfrm>
            <a:off x="713008" y="390318"/>
            <a:ext cx="10690310" cy="13208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accent1"/>
                </a:solidFill>
                <a:ea typeface="Verdana" panose="020B0604030504040204" pitchFamily="34" charset="0"/>
                <a:cs typeface="+mn-cs"/>
              </a:rPr>
              <a:t>Housekeeping </a:t>
            </a:r>
            <a:endParaRPr lang="de-DE" sz="4000" dirty="0">
              <a:solidFill>
                <a:schemeClr val="accent1"/>
              </a:solidFill>
              <a:ea typeface="Verdana" panose="020B0604030504040204" pitchFamily="34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393" y="1049700"/>
            <a:ext cx="2401948" cy="2031325"/>
          </a:xfrm>
          <a:prstGeom prst="rect">
            <a:avLst/>
          </a:prstGeom>
          <a:noFill/>
          <a:ln>
            <a:solidFill>
              <a:srgbClr val="E0001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latin typeface="+mj-lt"/>
                <a:ea typeface="Verdana"/>
              </a:rPr>
              <a:t>To introduce yourself and for Zoom-related questions or  comments, please use the “Chat” function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6215" y="1767592"/>
            <a:ext cx="2401948" cy="1200329"/>
          </a:xfrm>
          <a:prstGeom prst="rect">
            <a:avLst/>
          </a:prstGeom>
          <a:noFill/>
          <a:ln>
            <a:solidFill>
              <a:srgbClr val="E0001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latin typeface="+mj-lt"/>
                <a:ea typeface="Verdana"/>
              </a:rPr>
              <a:t>For questions to the speakers, please use the “Q&amp;A” function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762FAF-F94A-E598-C7F8-0C3920994F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1981"/>
          <a:stretch/>
        </p:blipFill>
        <p:spPr>
          <a:xfrm>
            <a:off x="952362" y="4760224"/>
            <a:ext cx="10071273" cy="430888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2380898" y="3274828"/>
            <a:ext cx="1761759" cy="13637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5060202" y="3069125"/>
            <a:ext cx="1289907" cy="15566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593E331-1FBE-93DD-B49C-49E058515A2E}"/>
              </a:ext>
            </a:extLst>
          </p:cNvPr>
          <p:cNvSpPr txBox="1"/>
          <p:nvPr/>
        </p:nvSpPr>
        <p:spPr>
          <a:xfrm>
            <a:off x="8923947" y="2521583"/>
            <a:ext cx="2401948" cy="2031325"/>
          </a:xfrm>
          <a:prstGeom prst="rect">
            <a:avLst/>
          </a:prstGeom>
          <a:noFill/>
          <a:ln>
            <a:solidFill>
              <a:srgbClr val="E0001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latin typeface="+mj-lt"/>
                <a:ea typeface="Verdana"/>
              </a:rPr>
              <a:t>Choose your preferred language (English, French, or Portuguese) in the Interpretation function</a:t>
            </a:r>
            <a:endParaRPr lang="en-US">
              <a:latin typeface="+mj-lt"/>
              <a:ea typeface="Verdana" panose="020B060403050404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884A60-220D-A731-CAF4-A666F5F4750C}"/>
              </a:ext>
            </a:extLst>
          </p:cNvPr>
          <p:cNvCxnSpPr>
            <a:cxnSpLocks/>
          </p:cNvCxnSpPr>
          <p:nvPr/>
        </p:nvCxnSpPr>
        <p:spPr>
          <a:xfrm flipH="1">
            <a:off x="8148536" y="3828942"/>
            <a:ext cx="643279" cy="8123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002F163F-D9C1-0BBE-603D-8C81A38335C2}"/>
              </a:ext>
            </a:extLst>
          </p:cNvPr>
          <p:cNvSpPr/>
          <p:nvPr/>
        </p:nvSpPr>
        <p:spPr>
          <a:xfrm>
            <a:off x="7691159" y="4760224"/>
            <a:ext cx="714742" cy="63193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1EFAF38-2ABF-FC86-87B6-FAF7D2958ED8}"/>
              </a:ext>
            </a:extLst>
          </p:cNvPr>
          <p:cNvSpPr/>
          <p:nvPr/>
        </p:nvSpPr>
        <p:spPr>
          <a:xfrm>
            <a:off x="6291627" y="4693608"/>
            <a:ext cx="643279" cy="63193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7C525C0-7B9D-42FF-8095-64A5A620C76B}"/>
              </a:ext>
            </a:extLst>
          </p:cNvPr>
          <p:cNvSpPr/>
          <p:nvPr/>
        </p:nvSpPr>
        <p:spPr>
          <a:xfrm>
            <a:off x="4142657" y="4754097"/>
            <a:ext cx="590975" cy="57144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091902-46AA-F033-821F-5B76D2CC3614}"/>
              </a:ext>
            </a:extLst>
          </p:cNvPr>
          <p:cNvSpPr/>
          <p:nvPr/>
        </p:nvSpPr>
        <p:spPr>
          <a:xfrm>
            <a:off x="7006369" y="4659700"/>
            <a:ext cx="643279" cy="63193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3933B7-1B93-B8CD-D8FD-05CD8626DDD6}"/>
              </a:ext>
            </a:extLst>
          </p:cNvPr>
          <p:cNvCxnSpPr>
            <a:cxnSpLocks/>
          </p:cNvCxnSpPr>
          <p:nvPr/>
        </p:nvCxnSpPr>
        <p:spPr>
          <a:xfrm flipH="1">
            <a:off x="7328008" y="3566046"/>
            <a:ext cx="238063" cy="9592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65EE049-2BEE-7AFF-16B8-849437C06A66}"/>
              </a:ext>
            </a:extLst>
          </p:cNvPr>
          <p:cNvSpPr txBox="1"/>
          <p:nvPr/>
        </p:nvSpPr>
        <p:spPr>
          <a:xfrm>
            <a:off x="6639612" y="2261606"/>
            <a:ext cx="2020072" cy="1200329"/>
          </a:xfrm>
          <a:prstGeom prst="rect">
            <a:avLst/>
          </a:prstGeom>
          <a:noFill/>
          <a:ln>
            <a:solidFill>
              <a:srgbClr val="E0001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latin typeface="+mj-lt"/>
                <a:ea typeface="Verdana"/>
              </a:rPr>
              <a:t>Enable captions in any language (AI generated)</a:t>
            </a:r>
            <a:endParaRPr lang="en-US">
              <a:latin typeface="+mj-lt"/>
              <a:ea typeface="Verdan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3FE5B8-72B6-4A7A-9505-93DFD1D7DA2A}"/>
              </a:ext>
            </a:extLst>
          </p:cNvPr>
          <p:cNvSpPr txBox="1"/>
          <p:nvPr/>
        </p:nvSpPr>
        <p:spPr>
          <a:xfrm>
            <a:off x="1064953" y="5603110"/>
            <a:ext cx="107665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accent1"/>
                </a:solidFill>
                <a:latin typeface="+mj-lt"/>
                <a:ea typeface="IAS Ribbon Sans Light" pitchFamily="50" charset="0"/>
              </a:rPr>
              <a:t>The recording will be available on the </a:t>
            </a:r>
            <a:r>
              <a:rPr lang="en-US" sz="2800">
                <a:solidFill>
                  <a:schemeClr val="accent1"/>
                </a:solidFill>
                <a:latin typeface="+mj-lt"/>
                <a:ea typeface="IAS Ribbon Sans Bold" pitchFamily="50" charset="0"/>
              </a:rPr>
              <a:t>IAS+ platform and shared with all registrants </a:t>
            </a:r>
            <a:endParaRPr lang="en-GB" sz="2800">
              <a:solidFill>
                <a:schemeClr val="accent1"/>
              </a:solidFill>
              <a:latin typeface="+mj-lt"/>
              <a:ea typeface="IAS Ribbon Sans Bold" pitchFamily="50" charset="0"/>
            </a:endParaRPr>
          </a:p>
        </p:txBody>
      </p:sp>
      <p:pic>
        <p:nvPicPr>
          <p:cNvPr id="9" name="Picture 8" descr="National AIDS Commission | Lilongwe">
            <a:extLst>
              <a:ext uri="{FF2B5EF4-FFF2-40B4-BE49-F238E27FC236}">
                <a16:creationId xmlns:a16="http://schemas.microsoft.com/office/drawing/2014/main" id="{4811A7CB-7F30-6EDF-9FB4-F4A0AC053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11" y="255058"/>
            <a:ext cx="712261" cy="692150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A close-up of a logo">
            <a:extLst>
              <a:ext uri="{FF2B5EF4-FFF2-40B4-BE49-F238E27FC236}">
                <a16:creationId xmlns:a16="http://schemas.microsoft.com/office/drawing/2014/main" id="{AD2662F8-B02A-C152-FF7A-28C80EF08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751" y="252717"/>
            <a:ext cx="1931459" cy="685188"/>
          </a:xfrm>
          <a:prstGeom prst="rect">
            <a:avLst/>
          </a:prstGeom>
          <a:ln>
            <a:noFill/>
          </a:ln>
        </p:spPr>
      </p:pic>
      <p:pic>
        <p:nvPicPr>
          <p:cNvPr id="19" name="Picture 18" descr="A logo for a law firm&#10;&#10;AI-generated content may be incorrect.">
            <a:extLst>
              <a:ext uri="{FF2B5EF4-FFF2-40B4-BE49-F238E27FC236}">
                <a16:creationId xmlns:a16="http://schemas.microsoft.com/office/drawing/2014/main" id="{E95A7501-C526-711C-BFC0-B6062C54A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4353" y="255057"/>
            <a:ext cx="880086" cy="5556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09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9241C-861B-0700-82C5-1AC91890A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1106006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Catastrophic payment (Over 40% of total expenditure): 2 rounds of national OOPE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3C0483D-74C4-C11C-5AD4-F9810FCD9827}"/>
              </a:ext>
            </a:extLst>
          </p:cNvPr>
          <p:cNvGraphicFramePr>
            <a:graphicFrameLocks/>
          </p:cNvGraphicFramePr>
          <p:nvPr/>
        </p:nvGraphicFramePr>
        <p:xfrm>
          <a:off x="565968" y="1574310"/>
          <a:ext cx="11327549" cy="484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0328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"/>
          <p:cNvSpPr txBox="1">
            <a:spLocks noGrp="1"/>
          </p:cNvSpPr>
          <p:nvPr>
            <p:ph type="title"/>
          </p:nvPr>
        </p:nvSpPr>
        <p:spPr>
          <a:xfrm>
            <a:off x="125818" y="2056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58"/>
                  </a:ext>
                </a:extLst>
              </a:rPr>
              <a:t>Willingness </a:t>
            </a:r>
            <a:r>
              <a:rPr lang="en-US" b="1"/>
              <a:t>to pay</a:t>
            </a:r>
            <a:endParaRPr lang="en-US"/>
          </a:p>
        </p:txBody>
      </p:sp>
      <p:pic>
        <p:nvPicPr>
          <p:cNvPr id="213" name="Google Shape;21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3815" y="440681"/>
            <a:ext cx="6627180" cy="573628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9"/>
          <p:cNvSpPr txBox="1"/>
          <p:nvPr/>
        </p:nvSpPr>
        <p:spPr>
          <a:xfrm>
            <a:off x="5233284" y="6273225"/>
            <a:ext cx="70919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Cumulative percentage of respondents willing to pay for ARV-related services (among non-zero WTP responses)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7" name="Google Shape;214;p19">
            <a:extLst>
              <a:ext uri="{FF2B5EF4-FFF2-40B4-BE49-F238E27FC236}">
                <a16:creationId xmlns:a16="http://schemas.microsoft.com/office/drawing/2014/main" id="{C6ADD4A8-18A2-9FC9-66BE-E1FBD74766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2432460"/>
              </p:ext>
            </p:extLst>
          </p:nvPr>
        </p:nvGraphicFramePr>
        <p:xfrm>
          <a:off x="414338" y="1207008"/>
          <a:ext cx="4632502" cy="5431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C052EA-05E2-403D-965E-52D1BFFA2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F61D5-8047-CD75-11C4-F847FA1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" y="297974"/>
            <a:ext cx="11935968" cy="10947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Co-payment Support for ARV: What Works and What Challenges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C1936B8-2FFB-4F78-8388-B8C282B8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848C8-3A12-3969-B3A8-1791015D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89736"/>
            <a:ext cx="6256020" cy="5168264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💰 </a:t>
            </a:r>
            <a:r>
              <a:rPr lang="en-US" sz="2000" b="1">
                <a:solidFill>
                  <a:schemeClr val="bg2"/>
                </a:solidFill>
              </a:rPr>
              <a:t>Local budget commitment</a:t>
            </a:r>
            <a:br>
              <a:rPr lang="en-US" sz="2000">
                <a:solidFill>
                  <a:schemeClr val="bg2"/>
                </a:solidFill>
              </a:rPr>
            </a:br>
            <a:r>
              <a:rPr lang="en-US" sz="2000">
                <a:solidFill>
                  <a:schemeClr val="bg2"/>
                </a:solidFill>
              </a:rPr>
              <a:t>→ Provinces allocate annual funding for co-payment support</a:t>
            </a:r>
          </a:p>
          <a:p>
            <a:r>
              <a:rPr lang="en-US" sz="2000">
                <a:solidFill>
                  <a:schemeClr val="bg2"/>
                </a:solidFill>
              </a:rPr>
              <a:t>📋 </a:t>
            </a:r>
            <a:r>
              <a:rPr lang="en-US" sz="2000" b="1">
                <a:solidFill>
                  <a:schemeClr val="bg2"/>
                </a:solidFill>
              </a:rPr>
              <a:t>Clear payment procedures</a:t>
            </a:r>
            <a:br>
              <a:rPr lang="en-US" sz="2000">
                <a:solidFill>
                  <a:schemeClr val="bg2"/>
                </a:solidFill>
              </a:rPr>
            </a:br>
            <a:r>
              <a:rPr lang="en-US" sz="2000">
                <a:solidFill>
                  <a:schemeClr val="bg2"/>
                </a:solidFill>
              </a:rPr>
              <a:t>→ Standardized guidelines and forms</a:t>
            </a:r>
            <a:br>
              <a:rPr lang="en-US" sz="2000">
                <a:solidFill>
                  <a:schemeClr val="bg2"/>
                </a:solidFill>
              </a:rPr>
            </a:br>
            <a:r>
              <a:rPr lang="en-US" sz="2000">
                <a:solidFill>
                  <a:schemeClr val="bg2"/>
                </a:solidFill>
              </a:rPr>
              <a:t>→ Easier aggregation and reimbursement</a:t>
            </a:r>
          </a:p>
          <a:p>
            <a:r>
              <a:rPr lang="en-US" sz="2000">
                <a:solidFill>
                  <a:schemeClr val="bg2"/>
                </a:solidFill>
              </a:rPr>
              <a:t>🌍 </a:t>
            </a:r>
            <a:r>
              <a:rPr lang="en-US" sz="2000" b="1">
                <a:solidFill>
                  <a:schemeClr val="bg2"/>
                </a:solidFill>
              </a:rPr>
              <a:t>International support</a:t>
            </a:r>
            <a:br>
              <a:rPr lang="en-US" sz="2000">
                <a:solidFill>
                  <a:schemeClr val="bg2"/>
                </a:solidFill>
              </a:rPr>
            </a:br>
            <a:r>
              <a:rPr lang="en-US" sz="2000">
                <a:solidFill>
                  <a:schemeClr val="bg2"/>
                </a:solidFill>
              </a:rPr>
              <a:t>→ Technical + financial support from donors</a:t>
            </a:r>
            <a:br>
              <a:rPr lang="en-US" sz="2000">
                <a:solidFill>
                  <a:schemeClr val="bg2"/>
                </a:solidFill>
              </a:rPr>
            </a:br>
            <a:r>
              <a:rPr lang="en-US" sz="2000">
                <a:solidFill>
                  <a:schemeClr val="bg2"/>
                </a:solidFill>
              </a:rPr>
              <a:t>→ Helped address early implementation gaps</a:t>
            </a:r>
          </a:p>
          <a:p>
            <a:r>
              <a:rPr lang="en-US" sz="2000">
                <a:solidFill>
                  <a:schemeClr val="bg2"/>
                </a:solidFill>
              </a:rPr>
              <a:t>🤝 </a:t>
            </a:r>
            <a:r>
              <a:rPr lang="en-US" sz="2000" b="1">
                <a:solidFill>
                  <a:schemeClr val="bg2"/>
                </a:solidFill>
              </a:rPr>
              <a:t>Strong coordination</a:t>
            </a:r>
            <a:br>
              <a:rPr lang="en-US" sz="2000">
                <a:solidFill>
                  <a:schemeClr val="bg2"/>
                </a:solidFill>
              </a:rPr>
            </a:br>
            <a:r>
              <a:rPr lang="en-US" sz="2000">
                <a:solidFill>
                  <a:schemeClr val="bg2"/>
                </a:solidFill>
              </a:rPr>
              <a:t>→ MOH + Social Security + provinces</a:t>
            </a:r>
            <a:br>
              <a:rPr lang="en-US" sz="2000">
                <a:solidFill>
                  <a:schemeClr val="bg2"/>
                </a:solidFill>
              </a:rPr>
            </a:br>
            <a:r>
              <a:rPr lang="en-US" sz="2000">
                <a:solidFill>
                  <a:schemeClr val="bg2"/>
                </a:solidFill>
              </a:rPr>
              <a:t>→ Improved payment and reporting systems</a:t>
            </a:r>
          </a:p>
          <a:p>
            <a:r>
              <a:rPr lang="en-US" sz="2000">
                <a:solidFill>
                  <a:schemeClr val="bg2"/>
                </a:solidFill>
              </a:rPr>
              <a:t>💻 </a:t>
            </a:r>
            <a:r>
              <a:rPr lang="en-US" sz="2000" b="1">
                <a:solidFill>
                  <a:schemeClr val="bg2"/>
                </a:solidFill>
              </a:rPr>
              <a:t>System adaptation</a:t>
            </a:r>
            <a:br>
              <a:rPr lang="en-US" sz="2000">
                <a:solidFill>
                  <a:schemeClr val="bg2"/>
                </a:solidFill>
              </a:rPr>
            </a:br>
            <a:r>
              <a:rPr lang="en-US" sz="2000">
                <a:solidFill>
                  <a:schemeClr val="bg2"/>
                </a:solidFill>
              </a:rPr>
              <a:t>→ Insurance software updated</a:t>
            </a:r>
            <a:br>
              <a:rPr lang="en-US" sz="2000">
                <a:solidFill>
                  <a:schemeClr val="bg2"/>
                </a:solidFill>
              </a:rPr>
            </a:br>
            <a:r>
              <a:rPr lang="en-US" sz="2000">
                <a:solidFill>
                  <a:schemeClr val="bg2"/>
                </a:solidFill>
              </a:rPr>
              <a:t>→ Enables tracking of co-payment costs</a:t>
            </a:r>
          </a:p>
          <a:p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AC8929-7BFA-83F2-9D54-981278DEE66C}"/>
              </a:ext>
            </a:extLst>
          </p:cNvPr>
          <p:cNvSpPr txBox="1">
            <a:spLocks/>
          </p:cNvSpPr>
          <p:nvPr/>
        </p:nvSpPr>
        <p:spPr>
          <a:xfrm>
            <a:off x="6256020" y="1690688"/>
            <a:ext cx="5935980" cy="51673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⚙️ </a:t>
            </a:r>
            <a:r>
              <a:rPr lang="en-US" sz="2000" b="1"/>
              <a:t>Initial system limitations</a:t>
            </a:r>
            <a:br>
              <a:rPr lang="en-US" sz="2000"/>
            </a:br>
            <a:r>
              <a:rPr lang="en-US" sz="2000"/>
              <a:t>→ Lack of cost management systems at facilities</a:t>
            </a:r>
            <a:br>
              <a:rPr lang="en-US" sz="2000"/>
            </a:br>
            <a:r>
              <a:rPr lang="en-US" sz="2000"/>
              <a:t>→ Difficulty separating co-payment costs</a:t>
            </a:r>
          </a:p>
          <a:p>
            <a:r>
              <a:rPr lang="en-US" sz="2000"/>
              <a:t>⏳ </a:t>
            </a:r>
            <a:r>
              <a:rPr lang="en-US" sz="2000" b="1"/>
              <a:t>Delayed reimbursement</a:t>
            </a:r>
            <a:br>
              <a:rPr lang="en-US" sz="2000"/>
            </a:br>
            <a:r>
              <a:rPr lang="en-US" sz="2000"/>
              <a:t>→ Slow verification of claims</a:t>
            </a:r>
            <a:br>
              <a:rPr lang="en-US" sz="2000"/>
            </a:br>
            <a:r>
              <a:rPr lang="en-US" sz="2000"/>
              <a:t>→ Mismatch with fiscal year deadlines</a:t>
            </a:r>
          </a:p>
          <a:p>
            <a:r>
              <a:rPr lang="en-US" sz="2000"/>
              <a:t>📊 </a:t>
            </a:r>
            <a:r>
              <a:rPr lang="en-US" sz="2000" b="1"/>
              <a:t>Complex payment processes</a:t>
            </a:r>
            <a:br>
              <a:rPr lang="en-US" sz="2000"/>
            </a:br>
            <a:r>
              <a:rPr lang="en-US" sz="2000"/>
              <a:t>→ Multiple drug sources (central procurement vs negotiated drugs)</a:t>
            </a:r>
            <a:br>
              <a:rPr lang="en-US" sz="2000"/>
            </a:br>
            <a:r>
              <a:rPr lang="en-US" sz="2000"/>
              <a:t>→ Different co-payment mechanisms</a:t>
            </a:r>
          </a:p>
          <a:p>
            <a:r>
              <a:rPr lang="en-US" sz="2000"/>
              <a:t>📉 </a:t>
            </a:r>
            <a:r>
              <a:rPr lang="en-US" sz="2000" b="1"/>
              <a:t>Declining donor support</a:t>
            </a:r>
            <a:br>
              <a:rPr lang="en-US" sz="2000"/>
            </a:br>
            <a:r>
              <a:rPr lang="en-US" sz="2000"/>
              <a:t>→ Increasing burden on patients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29446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D519AA-DE63-AE97-FDD7-61F78E061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9C052EA-05E2-403D-965E-52D1BFFA2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7FCD3-A436-21CF-E754-B545AC003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365126"/>
            <a:ext cx="11545822" cy="10947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Policy Recommendations for Sustaining HIV Financing</a:t>
            </a:r>
            <a:endParaRPr lang="en-US" sz="3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C1936B8-2FFB-4F78-8388-B8C282B8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E46FD-B66D-CEEF-87C0-560E90977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64" y="2100579"/>
            <a:ext cx="5728715" cy="46050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/>
              <a:t>Maintain universal SHI coverage for PLHIV</a:t>
            </a:r>
            <a:br>
              <a:rPr lang="en-US" sz="2400"/>
            </a:br>
            <a:r>
              <a:rPr lang="en-US" sz="2400"/>
              <a:t>→ Continue policy requiring provinces to fund BHYT cards</a:t>
            </a:r>
            <a:br>
              <a:rPr lang="en-US" sz="2400"/>
            </a:br>
            <a:r>
              <a:rPr lang="en-US" sz="2400"/>
              <a:t>→ Ensure </a:t>
            </a:r>
            <a:r>
              <a:rPr lang="en-US" sz="2400" b="1"/>
              <a:t>100% coverage</a:t>
            </a:r>
            <a:endParaRPr lang="en-US" sz="2400"/>
          </a:p>
          <a:p>
            <a:r>
              <a:rPr lang="en-US" sz="2400"/>
              <a:t>💰 </a:t>
            </a:r>
            <a:r>
              <a:rPr lang="en-US" sz="2400" b="1"/>
              <a:t>Expand co-payment support</a:t>
            </a:r>
            <a:br>
              <a:rPr lang="en-US" sz="2400"/>
            </a:br>
            <a:r>
              <a:rPr lang="en-US" sz="2400"/>
              <a:t>→ Cover both:</a:t>
            </a:r>
          </a:p>
          <a:p>
            <a:r>
              <a:rPr lang="en-US" sz="2400"/>
              <a:t>centrally procured ARVs </a:t>
            </a:r>
          </a:p>
          <a:p>
            <a:r>
              <a:rPr lang="en-US" sz="2400"/>
              <a:t>price-negotiated ARVs </a:t>
            </a:r>
          </a:p>
          <a:p>
            <a:r>
              <a:rPr lang="en-US" sz="2400"/>
              <a:t>→ Maintain financial protection for vulnerable groups</a:t>
            </a:r>
          </a:p>
          <a:p>
            <a:endParaRPr lang="en-US" sz="24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24F7C2-C528-26E4-FDB8-8BB10920F8BF}"/>
              </a:ext>
            </a:extLst>
          </p:cNvPr>
          <p:cNvSpPr txBox="1">
            <a:spLocks/>
          </p:cNvSpPr>
          <p:nvPr/>
        </p:nvSpPr>
        <p:spPr>
          <a:xfrm>
            <a:off x="6256019" y="1921510"/>
            <a:ext cx="5728715" cy="4519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⚙️ </a:t>
            </a:r>
            <a:r>
              <a:rPr lang="en-US" sz="2400" b="1"/>
              <a:t>Reform procurement and payment mechanisms</a:t>
            </a:r>
            <a:br>
              <a:rPr lang="en-US" sz="2400"/>
            </a:br>
            <a:r>
              <a:rPr lang="en-US" sz="2400"/>
              <a:t>→ Move away from centralized payment model</a:t>
            </a:r>
            <a:br>
              <a:rPr lang="en-US" sz="2400"/>
            </a:br>
            <a:r>
              <a:rPr lang="en-US" sz="2400"/>
              <a:t>→ Allow </a:t>
            </a:r>
            <a:r>
              <a:rPr lang="en-US" sz="2400" b="1"/>
              <a:t>health facilities to contract and pay suppliers directly</a:t>
            </a:r>
            <a:endParaRPr lang="en-US" sz="2400"/>
          </a:p>
          <a:p>
            <a:r>
              <a:rPr lang="en-US" sz="2400"/>
              <a:t>📦 </a:t>
            </a:r>
            <a:r>
              <a:rPr lang="en-US" sz="2400" b="1"/>
              <a:t>Increase flexibility in ARV procurement</a:t>
            </a:r>
            <a:br>
              <a:rPr lang="en-US" sz="2400"/>
            </a:br>
            <a:r>
              <a:rPr lang="en-US" sz="2400"/>
              <a:t>→ Reduce delays and supply disruptions</a:t>
            </a:r>
            <a:br>
              <a:rPr lang="en-US" sz="2400"/>
            </a:br>
            <a:r>
              <a:rPr lang="en-US" sz="2400"/>
              <a:t>→ Improve responsiveness to real-world demand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31156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C9548-F5BA-E723-3BCD-BCAE951D5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CC44898-CD79-5FF5-0E95-DDE6D72992E7}"/>
              </a:ext>
            </a:extLst>
          </p:cNvPr>
          <p:cNvSpPr txBox="1"/>
          <p:nvPr/>
        </p:nvSpPr>
        <p:spPr>
          <a:xfrm>
            <a:off x="2633354" y="5643795"/>
            <a:ext cx="44026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Gallican </a:t>
            </a:r>
            <a:r>
              <a:rPr lang="en-US" sz="1600" b="1" err="1"/>
              <a:t>Rwibasira</a:t>
            </a:r>
            <a:br>
              <a:rPr lang="en-US" b="1"/>
            </a:br>
            <a:r>
              <a:rPr lang="en-US" sz="1200"/>
              <a:t>HIV, STI, Viral Hepatitis and</a:t>
            </a:r>
          </a:p>
          <a:p>
            <a:r>
              <a:rPr lang="en-US" sz="1200"/>
              <a:t>Other Viral Diseases Control</a:t>
            </a:r>
          </a:p>
          <a:p>
            <a:r>
              <a:rPr lang="en-US" sz="1200"/>
              <a:t>Manager, Rwanda Biomedical </a:t>
            </a:r>
          </a:p>
          <a:p>
            <a:r>
              <a:rPr lang="en-US" sz="1200"/>
              <a:t>Institute</a:t>
            </a:r>
            <a:br>
              <a:rPr lang="en-US" sz="1200"/>
            </a:br>
            <a:endParaRPr lang="en-US" sz="1200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B69BF-50B7-3918-A603-D928496C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89" y="1219890"/>
            <a:ext cx="9258951" cy="1129947"/>
          </a:xfrm>
          <a:noFill/>
        </p:spPr>
        <p:txBody>
          <a:bodyPr/>
          <a:lstStyle/>
          <a:p>
            <a:r>
              <a:rPr lang="en-US" sz="4000"/>
              <a:t>Panel discussion</a:t>
            </a:r>
            <a:br>
              <a:rPr lang="en-US" sz="6000">
                <a:solidFill>
                  <a:schemeClr val="tx1"/>
                </a:solidFill>
              </a:rPr>
            </a:br>
            <a:br>
              <a:rPr lang="en-US">
                <a:solidFill>
                  <a:schemeClr val="tx1"/>
                </a:solidFill>
                <a:latin typeface="+mn-lt"/>
              </a:rPr>
            </a:br>
            <a:endParaRPr lang="en-US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FCAE9-D90D-637F-BF32-673E9B8CD4E0}"/>
              </a:ext>
            </a:extLst>
          </p:cNvPr>
          <p:cNvSpPr txBox="1"/>
          <p:nvPr/>
        </p:nvSpPr>
        <p:spPr>
          <a:xfrm>
            <a:off x="5099849" y="2889539"/>
            <a:ext cx="2772383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/>
              <a:t>Raymond </a:t>
            </a:r>
            <a:r>
              <a:rPr lang="en-US" sz="1600" b="1" err="1"/>
              <a:t>Yekeye</a:t>
            </a:r>
          </a:p>
          <a:p>
            <a:r>
              <a:rPr lang="en-US" sz="1200">
                <a:solidFill>
                  <a:srgbClr val="000000"/>
                </a:solidFill>
                <a:ea typeface="IAS Ribbon Sans Light" pitchFamily="50" charset="0"/>
              </a:rPr>
              <a:t>Operations Director,</a:t>
            </a:r>
          </a:p>
          <a:p>
            <a:r>
              <a:rPr lang="en-US" sz="1200" kern="1200">
                <a:solidFill>
                  <a:srgbClr val="000000"/>
                </a:solidFill>
                <a:effectLst/>
                <a:ea typeface="IAS Ribbon Sans Light" pitchFamily="50" charset="0"/>
                <a:cs typeface="+mn-cs"/>
              </a:rPr>
              <a:t>Zimbabwe National AIDS </a:t>
            </a:r>
          </a:p>
          <a:p>
            <a:r>
              <a:rPr lang="en-US" sz="1200">
                <a:solidFill>
                  <a:srgbClr val="000000"/>
                </a:solidFill>
                <a:ea typeface="IAS Ribbon Sans Light" pitchFamily="50" charset="0"/>
              </a:rPr>
              <a:t>Commission</a:t>
            </a:r>
            <a:endParaRPr lang="en-US" sz="1200" kern="1200">
              <a:solidFill>
                <a:srgbClr val="000000"/>
              </a:solidFill>
              <a:effectLst/>
              <a:ea typeface="IAS Ribbon Sans Light" pitchFamily="50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0BC6D-2194-4F4B-DB74-AB1BDFA63ED7}"/>
              </a:ext>
            </a:extLst>
          </p:cNvPr>
          <p:cNvSpPr txBox="1"/>
          <p:nvPr/>
        </p:nvSpPr>
        <p:spPr>
          <a:xfrm>
            <a:off x="7325567" y="2888337"/>
            <a:ext cx="2772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Vu </a:t>
            </a:r>
            <a:r>
              <a:rPr lang="en-US" sz="1600" b="1" err="1"/>
              <a:t>Thi</a:t>
            </a:r>
            <a:r>
              <a:rPr lang="en-US" sz="1600" b="1"/>
              <a:t> Hoang Lan</a:t>
            </a:r>
          </a:p>
          <a:p>
            <a:r>
              <a:rPr lang="en-US" sz="1200" kern="1200">
                <a:solidFill>
                  <a:srgbClr val="000000"/>
                </a:solidFill>
                <a:effectLst/>
                <a:ea typeface="IAS Ribbon Sans Light" pitchFamily="50" charset="0"/>
                <a:cs typeface="+mn-cs"/>
              </a:rPr>
              <a:t>Head, Department of </a:t>
            </a:r>
          </a:p>
          <a:p>
            <a:r>
              <a:rPr lang="en-US" sz="1200">
                <a:solidFill>
                  <a:srgbClr val="000000"/>
                </a:solidFill>
                <a:ea typeface="IAS Ribbon Sans Light" pitchFamily="50" charset="0"/>
              </a:rPr>
              <a:t>Epidemiology, Hanoi </a:t>
            </a:r>
          </a:p>
          <a:p>
            <a:r>
              <a:rPr lang="en-US" sz="1200">
                <a:solidFill>
                  <a:srgbClr val="000000"/>
                </a:solidFill>
                <a:ea typeface="IAS Ribbon Sans Light" pitchFamily="50" charset="0"/>
              </a:rPr>
              <a:t>University of Public Health,</a:t>
            </a:r>
          </a:p>
          <a:p>
            <a:r>
              <a:rPr lang="en-US" sz="1200">
                <a:solidFill>
                  <a:srgbClr val="000000"/>
                </a:solidFill>
                <a:ea typeface="IAS Ribbon Sans Light" pitchFamily="50" charset="0"/>
              </a:rPr>
              <a:t>Vietnam</a:t>
            </a:r>
            <a:endParaRPr lang="en-US" sz="1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1B9095-1B32-BD38-5ABC-80329C4D477E}"/>
              </a:ext>
            </a:extLst>
          </p:cNvPr>
          <p:cNvSpPr txBox="1"/>
          <p:nvPr/>
        </p:nvSpPr>
        <p:spPr>
          <a:xfrm>
            <a:off x="7362265" y="5698533"/>
            <a:ext cx="21809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Lloyd Mulenga</a:t>
            </a:r>
          </a:p>
          <a:p>
            <a:r>
              <a:rPr lang="en-US" sz="1200" dirty="0"/>
              <a:t>Director of Infectious Diseases, Zambia Ministry of 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4701ED-5E1C-AB87-DD29-78074EE5DF27}"/>
              </a:ext>
            </a:extLst>
          </p:cNvPr>
          <p:cNvSpPr txBox="1"/>
          <p:nvPr/>
        </p:nvSpPr>
        <p:spPr>
          <a:xfrm>
            <a:off x="9558646" y="5674221"/>
            <a:ext cx="264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Nondumiso</a:t>
            </a:r>
            <a:r>
              <a:rPr lang="en-US" sz="1600" b="1" dirty="0"/>
              <a:t> BQ Ncube</a:t>
            </a:r>
            <a:br>
              <a:rPr lang="en-US" b="1" dirty="0"/>
            </a:br>
            <a:r>
              <a:rPr lang="en-US" sz="1200" b="1" dirty="0"/>
              <a:t>NERCHA National Executive Director, Eswatini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62EA53-4988-261F-823A-5A56F7C2920C}"/>
              </a:ext>
            </a:extLst>
          </p:cNvPr>
          <p:cNvSpPr txBox="1"/>
          <p:nvPr/>
        </p:nvSpPr>
        <p:spPr>
          <a:xfrm>
            <a:off x="5103936" y="5678657"/>
            <a:ext cx="2615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Landry Tsague</a:t>
            </a:r>
            <a:br>
              <a:rPr lang="en-US" b="1" dirty="0"/>
            </a:br>
            <a:r>
              <a:rPr lang="en-US" sz="1200" dirty="0"/>
              <a:t>Director, Primary Healthcare</a:t>
            </a:r>
            <a:br>
              <a:rPr lang="en-US" sz="1200" dirty="0"/>
            </a:br>
            <a:r>
              <a:rPr lang="en-US" sz="1200" dirty="0"/>
              <a:t>Africa CDC</a:t>
            </a:r>
            <a:endParaRPr lang="en-US" sz="1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3F3D37-D6A0-09DA-11F0-51E94FF9C093}"/>
              </a:ext>
            </a:extLst>
          </p:cNvPr>
          <p:cNvSpPr txBox="1"/>
          <p:nvPr/>
        </p:nvSpPr>
        <p:spPr>
          <a:xfrm>
            <a:off x="307267" y="4528879"/>
            <a:ext cx="2772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Beatrice </a:t>
            </a:r>
            <a:r>
              <a:rPr lang="en-US" sz="1600" b="1" err="1"/>
              <a:t>Matanje</a:t>
            </a:r>
            <a:endParaRPr lang="en-US" sz="1600" b="1"/>
          </a:p>
          <a:p>
            <a:r>
              <a:rPr lang="en-US" sz="1200">
                <a:solidFill>
                  <a:srgbClr val="000000"/>
                </a:solidFill>
                <a:ea typeface="IAS Ribbon Sans Light" pitchFamily="50" charset="0"/>
              </a:rPr>
              <a:t>CEO, Malawi National </a:t>
            </a:r>
          </a:p>
          <a:p>
            <a:r>
              <a:rPr lang="en-US" sz="1200" kern="1200">
                <a:solidFill>
                  <a:srgbClr val="000000"/>
                </a:solidFill>
                <a:effectLst/>
                <a:ea typeface="IAS Ribbon Sans Light" pitchFamily="50" charset="0"/>
                <a:cs typeface="+mn-cs"/>
              </a:rPr>
              <a:t>AIDS Commission</a:t>
            </a:r>
          </a:p>
        </p:txBody>
      </p:sp>
      <p:pic>
        <p:nvPicPr>
          <p:cNvPr id="3" name="Picture 4" descr="National AIDS Commission has new CEO">
            <a:extLst>
              <a:ext uri="{FF2B5EF4-FFF2-40B4-BE49-F238E27FC236}">
                <a16:creationId xmlns:a16="http://schemas.microsoft.com/office/drawing/2014/main" id="{F6267983-46D1-A4C8-695B-B66208AE0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7" y="2739292"/>
            <a:ext cx="2065262" cy="171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03B94C-8803-59D9-2278-7DF7FB5B9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92" y="1467383"/>
            <a:ext cx="1421423" cy="14214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E14B1D-3BC5-DE68-80DB-9A88776DAA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17" y="1167692"/>
            <a:ext cx="1144791" cy="17171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ECB0EA-4ADF-B847-78A9-F77C7DC70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7175" y="4123185"/>
            <a:ext cx="1595717" cy="1551037"/>
          </a:xfrm>
          <a:prstGeom prst="rect">
            <a:avLst/>
          </a:prstGeom>
        </p:spPr>
      </p:pic>
      <p:pic>
        <p:nvPicPr>
          <p:cNvPr id="2052" name="Picture 4" descr="Senior Management Team (SMT) at NERCHA | National Emergency ...">
            <a:extLst>
              <a:ext uri="{FF2B5EF4-FFF2-40B4-BE49-F238E27FC236}">
                <a16:creationId xmlns:a16="http://schemas.microsoft.com/office/drawing/2014/main" id="{35D7A8C8-349D-229E-7903-B7B3760E3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040" y="4123184"/>
            <a:ext cx="1551037" cy="15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BC: HIV/AIDs and STIs Diseases">
            <a:extLst>
              <a:ext uri="{FF2B5EF4-FFF2-40B4-BE49-F238E27FC236}">
                <a16:creationId xmlns:a16="http://schemas.microsoft.com/office/drawing/2014/main" id="{E6FEAB36-2B8B-44F6-B760-2EF04A692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54" y="4068322"/>
            <a:ext cx="1610334" cy="1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r Landry Tsague - CPHIA 2023">
            <a:extLst>
              <a:ext uri="{FF2B5EF4-FFF2-40B4-BE49-F238E27FC236}">
                <a16:creationId xmlns:a16="http://schemas.microsoft.com/office/drawing/2014/main" id="{84CFE374-4FAD-B1C7-CC81-CD955BABE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92" y="4068322"/>
            <a:ext cx="1610335" cy="161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ational AIDS Commission | Lilongwe">
            <a:extLst>
              <a:ext uri="{FF2B5EF4-FFF2-40B4-BE49-F238E27FC236}">
                <a16:creationId xmlns:a16="http://schemas.microsoft.com/office/drawing/2014/main" id="{52C35FF2-66D8-05F6-BE3C-9DF1764258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0087" y="255058"/>
            <a:ext cx="712261" cy="692150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close-up of a logo">
            <a:extLst>
              <a:ext uri="{FF2B5EF4-FFF2-40B4-BE49-F238E27FC236}">
                <a16:creationId xmlns:a16="http://schemas.microsoft.com/office/drawing/2014/main" id="{66A0AC9A-5EC4-A881-55AD-97233789AF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21751" y="252717"/>
            <a:ext cx="1931459" cy="685188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A logo for a law firm&#10;&#10;AI-generated content may be incorrect.">
            <a:extLst>
              <a:ext uri="{FF2B5EF4-FFF2-40B4-BE49-F238E27FC236}">
                <a16:creationId xmlns:a16="http://schemas.microsoft.com/office/drawing/2014/main" id="{EC04034C-0585-A277-3FFE-01A92ED180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24353" y="255057"/>
            <a:ext cx="880086" cy="5556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009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7D712-88FA-005C-0AC7-3A326E7BC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47091-F4FA-401F-3B15-EE3C5E7CC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11" y="1379881"/>
            <a:ext cx="8958943" cy="958399"/>
          </a:xfrm>
        </p:spPr>
        <p:txBody>
          <a:bodyPr/>
          <a:lstStyle/>
          <a:p>
            <a:r>
              <a:rPr lang="en-US" sz="4800"/>
              <a:t>Upcoming webinars</a:t>
            </a:r>
            <a:endParaRPr lang="en-CH" sz="4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933E65-7F4C-ABA4-1FE4-E4A940B27AB8}"/>
              </a:ext>
            </a:extLst>
          </p:cNvPr>
          <p:cNvSpPr txBox="1"/>
          <p:nvPr/>
        </p:nvSpPr>
        <p:spPr>
          <a:xfrm>
            <a:off x="3029163" y="4464891"/>
            <a:ext cx="59000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1"/>
                </a:solidFill>
                <a:latin typeface="+mj-lt"/>
              </a:rPr>
              <a:t>Using digital tools to launch and scale new HIV prevention products </a:t>
            </a:r>
            <a:r>
              <a:rPr lang="en-US" sz="2400">
                <a:latin typeface="+mj-lt"/>
              </a:rPr>
              <a:t>– Wednesday 6 May (15:00 – 16:30 Central African 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+mj-l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1780DD5-B8A0-B6FF-B399-E09027A70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70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72E732F-3E85-ADF5-C476-EEB2DED1E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267015-1CF2-2636-0F18-55C9D1895BCF}"/>
              </a:ext>
            </a:extLst>
          </p:cNvPr>
          <p:cNvSpPr txBox="1"/>
          <p:nvPr/>
        </p:nvSpPr>
        <p:spPr>
          <a:xfrm>
            <a:off x="2910528" y="2604478"/>
            <a:ext cx="5900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1"/>
                </a:solidFill>
                <a:latin typeface="+mj-lt"/>
              </a:rPr>
              <a:t>Beyond the hype: What AI really means for the HIV response </a:t>
            </a:r>
            <a:r>
              <a:rPr lang="en-US" sz="2400">
                <a:latin typeface="+mj-lt"/>
              </a:rPr>
              <a:t>– Tuesday 14 April (17:00 – 18:30 CEST)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4A1A0D-50E3-E37E-C435-4C3A547F1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13" y="4081806"/>
            <a:ext cx="2229744" cy="22297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B2B24D-5B67-5EAF-E5DD-3C36E18FF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837" y="2059001"/>
            <a:ext cx="2405890" cy="2405890"/>
          </a:xfrm>
          <a:prstGeom prst="rect">
            <a:avLst/>
          </a:prstGeom>
        </p:spPr>
      </p:pic>
      <p:pic>
        <p:nvPicPr>
          <p:cNvPr id="11" name="Picture 10" descr="National AIDS Commission | Lilongwe">
            <a:extLst>
              <a:ext uri="{FF2B5EF4-FFF2-40B4-BE49-F238E27FC236}">
                <a16:creationId xmlns:a16="http://schemas.microsoft.com/office/drawing/2014/main" id="{1EA0F8B5-4770-04BB-95DF-EA0458772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0087" y="255058"/>
            <a:ext cx="712261" cy="692150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A close-up of a logo">
            <a:extLst>
              <a:ext uri="{FF2B5EF4-FFF2-40B4-BE49-F238E27FC236}">
                <a16:creationId xmlns:a16="http://schemas.microsoft.com/office/drawing/2014/main" id="{A081F173-AFF9-1513-DE6A-8A3B95975C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1751" y="252717"/>
            <a:ext cx="1931459" cy="685188"/>
          </a:xfrm>
          <a:prstGeom prst="rect">
            <a:avLst/>
          </a:prstGeom>
          <a:ln>
            <a:noFill/>
          </a:ln>
        </p:spPr>
      </p:pic>
      <p:pic>
        <p:nvPicPr>
          <p:cNvPr id="16" name="Picture 15" descr="A logo for a law firm&#10;&#10;AI-generated content may be incorrect.">
            <a:extLst>
              <a:ext uri="{FF2B5EF4-FFF2-40B4-BE49-F238E27FC236}">
                <a16:creationId xmlns:a16="http://schemas.microsoft.com/office/drawing/2014/main" id="{9B69394A-02EF-B067-2FCB-45AD17469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4353" y="255057"/>
            <a:ext cx="880086" cy="5556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203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CA69280-2913-35CD-5089-4AC9A6E59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17" y="1167692"/>
            <a:ext cx="1144791" cy="17171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5F1D93-74D1-3619-4158-EF477C14E423}"/>
              </a:ext>
            </a:extLst>
          </p:cNvPr>
          <p:cNvSpPr txBox="1"/>
          <p:nvPr/>
        </p:nvSpPr>
        <p:spPr>
          <a:xfrm>
            <a:off x="2633354" y="5643795"/>
            <a:ext cx="44026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Gallican </a:t>
            </a:r>
            <a:r>
              <a:rPr lang="en-US" sz="1600" b="1" err="1"/>
              <a:t>Rwibasira</a:t>
            </a:r>
            <a:br>
              <a:rPr lang="en-US" b="1"/>
            </a:br>
            <a:r>
              <a:rPr lang="en-US" sz="1200"/>
              <a:t>HIV, STI, Viral Hepatitis and</a:t>
            </a:r>
          </a:p>
          <a:p>
            <a:r>
              <a:rPr lang="en-US" sz="1200"/>
              <a:t>Other Viral Diseases Control</a:t>
            </a:r>
          </a:p>
          <a:p>
            <a:r>
              <a:rPr lang="en-US" sz="1200"/>
              <a:t>Manager, Rwanda Biomedical </a:t>
            </a:r>
          </a:p>
          <a:p>
            <a:r>
              <a:rPr lang="en-US" sz="1200"/>
              <a:t>Institute</a:t>
            </a:r>
            <a:br>
              <a:rPr lang="en-US" sz="1200"/>
            </a:br>
            <a:endParaRPr lang="en-US" sz="12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FE143-860C-7D90-7CF9-90085714C20B}"/>
              </a:ext>
            </a:extLst>
          </p:cNvPr>
          <p:cNvSpPr txBox="1"/>
          <p:nvPr/>
        </p:nvSpPr>
        <p:spPr>
          <a:xfrm>
            <a:off x="5099849" y="2889539"/>
            <a:ext cx="2772383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/>
              <a:t>Raymond </a:t>
            </a:r>
            <a:r>
              <a:rPr lang="en-US" sz="1600" b="1" err="1"/>
              <a:t>Yekeye</a:t>
            </a:r>
          </a:p>
          <a:p>
            <a:r>
              <a:rPr lang="en-US" sz="1200">
                <a:solidFill>
                  <a:srgbClr val="000000"/>
                </a:solidFill>
                <a:ea typeface="IAS Ribbon Sans Light" pitchFamily="50" charset="0"/>
              </a:rPr>
              <a:t>Operations Director,</a:t>
            </a:r>
          </a:p>
          <a:p>
            <a:r>
              <a:rPr lang="en-US" sz="1200" kern="1200">
                <a:solidFill>
                  <a:srgbClr val="000000"/>
                </a:solidFill>
                <a:effectLst/>
                <a:ea typeface="IAS Ribbon Sans Light" pitchFamily="50" charset="0"/>
                <a:cs typeface="+mn-cs"/>
              </a:rPr>
              <a:t>Zimbabwe National AIDS </a:t>
            </a:r>
          </a:p>
          <a:p>
            <a:r>
              <a:rPr lang="en-US" sz="1200">
                <a:solidFill>
                  <a:srgbClr val="000000"/>
                </a:solidFill>
                <a:ea typeface="IAS Ribbon Sans Light" pitchFamily="50" charset="0"/>
              </a:rPr>
              <a:t>Commission</a:t>
            </a:r>
            <a:endParaRPr lang="en-US" sz="1200" kern="1200">
              <a:solidFill>
                <a:srgbClr val="000000"/>
              </a:solidFill>
              <a:effectLst/>
              <a:ea typeface="IAS Ribbon Sans Light" pitchFamily="50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786261-AC08-0CCB-EA09-266E89ADEADE}"/>
              </a:ext>
            </a:extLst>
          </p:cNvPr>
          <p:cNvSpPr txBox="1"/>
          <p:nvPr/>
        </p:nvSpPr>
        <p:spPr>
          <a:xfrm>
            <a:off x="7325567" y="2888337"/>
            <a:ext cx="2772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Vu </a:t>
            </a:r>
            <a:r>
              <a:rPr lang="en-US" sz="1600" b="1" err="1"/>
              <a:t>Thi</a:t>
            </a:r>
            <a:r>
              <a:rPr lang="en-US" sz="1600" b="1"/>
              <a:t> Hoang Lan</a:t>
            </a:r>
          </a:p>
          <a:p>
            <a:r>
              <a:rPr lang="en-US" sz="1200" kern="1200">
                <a:solidFill>
                  <a:srgbClr val="000000"/>
                </a:solidFill>
                <a:effectLst/>
                <a:ea typeface="IAS Ribbon Sans Light" pitchFamily="50" charset="0"/>
                <a:cs typeface="+mn-cs"/>
              </a:rPr>
              <a:t>Head, Department of </a:t>
            </a:r>
          </a:p>
          <a:p>
            <a:r>
              <a:rPr lang="en-US" sz="1200">
                <a:solidFill>
                  <a:srgbClr val="000000"/>
                </a:solidFill>
                <a:ea typeface="IAS Ribbon Sans Light" pitchFamily="50" charset="0"/>
              </a:rPr>
              <a:t>Epidemiology, Hanoi </a:t>
            </a:r>
          </a:p>
          <a:p>
            <a:r>
              <a:rPr lang="en-US" sz="1200">
                <a:solidFill>
                  <a:srgbClr val="000000"/>
                </a:solidFill>
                <a:ea typeface="IAS Ribbon Sans Light" pitchFamily="50" charset="0"/>
              </a:rPr>
              <a:t>University of Public Health,</a:t>
            </a:r>
          </a:p>
          <a:p>
            <a:r>
              <a:rPr lang="en-US" sz="1200">
                <a:solidFill>
                  <a:srgbClr val="000000"/>
                </a:solidFill>
                <a:ea typeface="IAS Ribbon Sans Light" pitchFamily="50" charset="0"/>
              </a:rPr>
              <a:t>Vietnam</a:t>
            </a:r>
            <a:endParaRPr lang="en-US" sz="1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97EF3-110E-1BC9-BB7E-512D109D01CA}"/>
              </a:ext>
            </a:extLst>
          </p:cNvPr>
          <p:cNvSpPr txBox="1"/>
          <p:nvPr/>
        </p:nvSpPr>
        <p:spPr>
          <a:xfrm>
            <a:off x="7377654" y="5709084"/>
            <a:ext cx="21809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Lloyd Mulenga</a:t>
            </a:r>
          </a:p>
          <a:p>
            <a:r>
              <a:rPr lang="en-US" sz="1200"/>
              <a:t>Director of Infectious Diseases, Zambia Ministry of 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F0AF96-FA32-2B34-51D5-138696EAB76F}"/>
              </a:ext>
            </a:extLst>
          </p:cNvPr>
          <p:cNvSpPr txBox="1"/>
          <p:nvPr/>
        </p:nvSpPr>
        <p:spPr>
          <a:xfrm>
            <a:off x="9549442" y="5695926"/>
            <a:ext cx="264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Nondumiso</a:t>
            </a:r>
            <a:r>
              <a:rPr lang="en-US" sz="1600" b="1" dirty="0"/>
              <a:t> BQ Ncube</a:t>
            </a:r>
            <a:br>
              <a:rPr lang="en-US" b="1" dirty="0"/>
            </a:br>
            <a:r>
              <a:rPr lang="en-US" sz="1200" b="1" dirty="0"/>
              <a:t>NERCHA National Executive Director, Eswatini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A3590E-DF27-9AE8-B4FD-388C528FD5B6}"/>
              </a:ext>
            </a:extLst>
          </p:cNvPr>
          <p:cNvSpPr txBox="1"/>
          <p:nvPr/>
        </p:nvSpPr>
        <p:spPr>
          <a:xfrm>
            <a:off x="5054726" y="5739057"/>
            <a:ext cx="2377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Landry Tsague</a:t>
            </a:r>
            <a:br>
              <a:rPr lang="en-US" b="1" dirty="0"/>
            </a:br>
            <a:r>
              <a:rPr lang="en-US" sz="1200" dirty="0"/>
              <a:t>Director, Primary Healthcare</a:t>
            </a:r>
            <a:br>
              <a:rPr lang="en-US" sz="1200" dirty="0"/>
            </a:br>
            <a:r>
              <a:rPr lang="en-US" sz="1200" dirty="0"/>
              <a:t>Africa CDC</a:t>
            </a:r>
            <a:endParaRPr lang="en-US" sz="1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01538E-A5AE-47FF-07B9-560C3283866A}"/>
              </a:ext>
            </a:extLst>
          </p:cNvPr>
          <p:cNvSpPr txBox="1"/>
          <p:nvPr/>
        </p:nvSpPr>
        <p:spPr>
          <a:xfrm>
            <a:off x="366727" y="4106765"/>
            <a:ext cx="2772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Beatrice </a:t>
            </a:r>
            <a:r>
              <a:rPr lang="en-US" sz="1600" b="1" err="1"/>
              <a:t>Matanje</a:t>
            </a:r>
            <a:endParaRPr lang="en-US" sz="1600" b="1"/>
          </a:p>
          <a:p>
            <a:r>
              <a:rPr lang="en-US" sz="1200">
                <a:solidFill>
                  <a:srgbClr val="000000"/>
                </a:solidFill>
                <a:ea typeface="IAS Ribbon Sans Light" pitchFamily="50" charset="0"/>
              </a:rPr>
              <a:t>CEO, Malawi National </a:t>
            </a:r>
          </a:p>
          <a:p>
            <a:r>
              <a:rPr lang="en-US" sz="1200" kern="1200">
                <a:solidFill>
                  <a:srgbClr val="000000"/>
                </a:solidFill>
                <a:effectLst/>
                <a:ea typeface="IAS Ribbon Sans Light" pitchFamily="50" charset="0"/>
                <a:cs typeface="+mn-cs"/>
              </a:rPr>
              <a:t>AIDS Commission</a:t>
            </a:r>
          </a:p>
        </p:txBody>
      </p:sp>
      <p:pic>
        <p:nvPicPr>
          <p:cNvPr id="3" name="Picture 4" descr="National AIDS Commission has new CEO">
            <a:extLst>
              <a:ext uri="{FF2B5EF4-FFF2-40B4-BE49-F238E27FC236}">
                <a16:creationId xmlns:a16="http://schemas.microsoft.com/office/drawing/2014/main" id="{AAD08C93-7BC2-9000-1FA8-0EB804062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27" y="2351137"/>
            <a:ext cx="2065262" cy="171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4F1686-990D-4872-1D28-41FD3E5C98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92" y="1467383"/>
            <a:ext cx="1421423" cy="14214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3A259F-897A-31D6-B774-21607E9F90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7175" y="4123185"/>
            <a:ext cx="1595717" cy="1551037"/>
          </a:xfrm>
          <a:prstGeom prst="rect">
            <a:avLst/>
          </a:prstGeom>
        </p:spPr>
      </p:pic>
      <p:pic>
        <p:nvPicPr>
          <p:cNvPr id="2052" name="Picture 4" descr="Senior Management Team (SMT) at NERCHA | National Emergency ...">
            <a:extLst>
              <a:ext uri="{FF2B5EF4-FFF2-40B4-BE49-F238E27FC236}">
                <a16:creationId xmlns:a16="http://schemas.microsoft.com/office/drawing/2014/main" id="{D93B2C38-E126-331E-08D2-248115F7A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040" y="4123184"/>
            <a:ext cx="1551037" cy="15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BC: HIV/AIDs and STIs Diseases">
            <a:extLst>
              <a:ext uri="{FF2B5EF4-FFF2-40B4-BE49-F238E27FC236}">
                <a16:creationId xmlns:a16="http://schemas.microsoft.com/office/drawing/2014/main" id="{996BC154-37CC-270C-693E-BEC562AC9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54" y="4068322"/>
            <a:ext cx="1610334" cy="1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r Landry Tsague - CPHIA 2023">
            <a:extLst>
              <a:ext uri="{FF2B5EF4-FFF2-40B4-BE49-F238E27FC236}">
                <a16:creationId xmlns:a16="http://schemas.microsoft.com/office/drawing/2014/main" id="{E267EF90-1471-70E1-2282-5A99156D1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918" y="4098749"/>
            <a:ext cx="1610335" cy="161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8F8C9DA-137F-1402-8029-DEE35E3539FE}"/>
              </a:ext>
            </a:extLst>
          </p:cNvPr>
          <p:cNvSpPr/>
          <p:nvPr/>
        </p:nvSpPr>
        <p:spPr>
          <a:xfrm>
            <a:off x="3580108" y="294468"/>
            <a:ext cx="2712204" cy="39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F041A-57C4-B4AA-F79D-276AB738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565" y="336703"/>
            <a:ext cx="9967119" cy="1129947"/>
          </a:xfrm>
          <a:noFill/>
        </p:spPr>
        <p:txBody>
          <a:bodyPr/>
          <a:lstStyle/>
          <a:p>
            <a:r>
              <a:rPr lang="en-US" sz="4200"/>
              <a:t>Sustaining HIV prevention </a:t>
            </a:r>
            <a:r>
              <a:rPr lang="en-US" sz="4200">
                <a:solidFill>
                  <a:schemeClr val="tx1"/>
                </a:solidFill>
              </a:rPr>
              <a:t>in a period of transition</a:t>
            </a:r>
            <a:br>
              <a:rPr lang="en-US" sz="6000">
                <a:solidFill>
                  <a:schemeClr val="tx1"/>
                </a:solidFill>
              </a:rPr>
            </a:br>
            <a:br>
              <a:rPr lang="en-US">
                <a:solidFill>
                  <a:schemeClr val="tx1"/>
                </a:solidFill>
                <a:latin typeface="+mn-lt"/>
              </a:rPr>
            </a:br>
            <a:endParaRPr lang="en-US" sz="2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44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C29C9-782D-7208-2267-77B5319E9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D0599-259F-A6AB-C152-271CC87C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90" y="1290020"/>
            <a:ext cx="9258951" cy="1129947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3600" dirty="0">
                <a:ea typeface="+mj-lt"/>
                <a:cs typeface="+mj-lt"/>
              </a:rPr>
              <a:t>How Zimbabwe's AIDS Levy </a:t>
            </a:r>
            <a:r>
              <a:rPr lang="en-US" sz="3600" dirty="0">
                <a:solidFill>
                  <a:schemeClr val="tx1"/>
                </a:solidFill>
                <a:ea typeface="+mj-lt"/>
                <a:cs typeface="+mj-lt"/>
              </a:rPr>
              <a:t>demonstrates the promise and limits of domestic health financing</a:t>
            </a:r>
            <a:br>
              <a:rPr lang="en-US" sz="6000" dirty="0"/>
            </a:br>
            <a:br>
              <a:rPr lang="en-US" dirty="0">
                <a:latin typeface="+mn-lt"/>
              </a:rPr>
            </a:b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 descr="A person in a suit&#10;&#10;AI-generated content may be incorrect.">
            <a:extLst>
              <a:ext uri="{FF2B5EF4-FFF2-40B4-BE49-F238E27FC236}">
                <a16:creationId xmlns:a16="http://schemas.microsoft.com/office/drawing/2014/main" id="{CF17A486-9D5E-F18C-D001-336243511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321" y="3317771"/>
            <a:ext cx="2627457" cy="26274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A40A75-F3D7-6181-4368-201628C423CB}"/>
              </a:ext>
            </a:extLst>
          </p:cNvPr>
          <p:cNvSpPr txBox="1"/>
          <p:nvPr/>
        </p:nvSpPr>
        <p:spPr>
          <a:xfrm>
            <a:off x="5665489" y="3923613"/>
            <a:ext cx="6096000" cy="1415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sz="2800" b="1" baseline="0" dirty="0">
                <a:solidFill>
                  <a:schemeClr val="accent1"/>
                </a:solidFill>
                <a:latin typeface="+mj-lt"/>
                <a:ea typeface="IAS Ribbon Sans Regular" pitchFamily="50" charset="0"/>
                <a:cs typeface="Segoe UI"/>
              </a:rPr>
              <a:t>Raymond </a:t>
            </a:r>
            <a:r>
              <a:rPr lang="en-US" sz="2800" b="1" baseline="0" dirty="0" err="1">
                <a:solidFill>
                  <a:schemeClr val="accent1"/>
                </a:solidFill>
                <a:latin typeface="+mj-lt"/>
                <a:ea typeface="IAS Ribbon Sans Regular" pitchFamily="50" charset="0"/>
                <a:cs typeface="Segoe UI"/>
              </a:rPr>
              <a:t>Yekeye</a:t>
            </a:r>
            <a:r>
              <a:rPr lang="en-US" sz="2800" dirty="0">
                <a:solidFill>
                  <a:schemeClr val="accent1"/>
                </a:solidFill>
                <a:latin typeface="IAS Ribbon Sans Light"/>
                <a:ea typeface="Segoe UI"/>
                <a:cs typeface="Segoe UI"/>
              </a:rPr>
              <a:t>​</a:t>
            </a:r>
          </a:p>
          <a:p>
            <a:pPr rtl="0"/>
            <a:r>
              <a:rPr lang="en-US" sz="2000" baseline="0" dirty="0">
                <a:latin typeface="IAS Ribbon Sans Light"/>
                <a:ea typeface="Segoe UI"/>
                <a:cs typeface="Segoe UI"/>
              </a:rPr>
              <a:t>Operations Director</a:t>
            </a:r>
            <a:endParaRPr lang="en-US" sz="2000" dirty="0">
              <a:latin typeface="IAS Ribbon Sans Light"/>
              <a:ea typeface="Segoe UI"/>
              <a:cs typeface="Segoe UI"/>
            </a:endParaRPr>
          </a:p>
          <a:p>
            <a:pPr rtl="0"/>
            <a:r>
              <a:rPr lang="en-US" sz="2000" baseline="0" dirty="0">
                <a:latin typeface="IAS Ribbon Sans Light"/>
                <a:ea typeface="Segoe UI"/>
                <a:cs typeface="Segoe UI"/>
              </a:rPr>
              <a:t>Zimbabwe National AIDS </a:t>
            </a:r>
            <a:r>
              <a:rPr lang="en-US" sz="2000" dirty="0">
                <a:latin typeface="IAS Ribbon Sans Light"/>
                <a:ea typeface="Segoe UI"/>
                <a:cs typeface="Segoe UI"/>
              </a:rPr>
              <a:t>​</a:t>
            </a:r>
            <a:r>
              <a:rPr lang="en-US" sz="2000" baseline="0" dirty="0">
                <a:latin typeface="IAS Ribbon Sans Light"/>
                <a:ea typeface="Segoe UI"/>
                <a:cs typeface="Segoe UI"/>
              </a:rPr>
              <a:t>Commission</a:t>
            </a:r>
          </a:p>
          <a:p>
            <a:pPr algn="ctr"/>
            <a:endParaRPr lang="en-US" dirty="0"/>
          </a:p>
        </p:txBody>
      </p:sp>
      <p:pic>
        <p:nvPicPr>
          <p:cNvPr id="6" name="Picture 5" descr="National AIDS Commission | Lilongwe">
            <a:extLst>
              <a:ext uri="{FF2B5EF4-FFF2-40B4-BE49-F238E27FC236}">
                <a16:creationId xmlns:a16="http://schemas.microsoft.com/office/drawing/2014/main" id="{07B07DFB-FF63-BDB0-0BB6-C5E5A9876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087" y="255058"/>
            <a:ext cx="712261" cy="69215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A close-up of a logo">
            <a:extLst>
              <a:ext uri="{FF2B5EF4-FFF2-40B4-BE49-F238E27FC236}">
                <a16:creationId xmlns:a16="http://schemas.microsoft.com/office/drawing/2014/main" id="{BB27706D-2A49-0C67-EE59-A3EB9D114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751" y="252717"/>
            <a:ext cx="1931459" cy="685188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logo for a law firm&#10;&#10;AI-generated content may be incorrect.">
            <a:extLst>
              <a:ext uri="{FF2B5EF4-FFF2-40B4-BE49-F238E27FC236}">
                <a16:creationId xmlns:a16="http://schemas.microsoft.com/office/drawing/2014/main" id="{94A963B4-6D96-B707-306C-A541DBB168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4353" y="255057"/>
            <a:ext cx="880086" cy="5556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99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0417" y="536744"/>
            <a:ext cx="10728960" cy="999744"/>
          </a:xfrm>
          <a:prstGeom prst="rect">
            <a:avLst/>
          </a:prstGeom>
          <a:noFill/>
          <a:ln/>
        </p:spPr>
        <p:txBody>
          <a:bodyPr wrap="square" rtlCol="0" anchor="b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dirty="0">
                <a:solidFill>
                  <a:srgbClr val="1A2A4A"/>
                </a:solidFill>
                <a:latin typeface="Gill Sans MT" panose="020B0502020104020203" pitchFamily="34" charset="77"/>
                <a:ea typeface="Georgia" pitchFamily="34" charset="-122"/>
                <a:cs typeface="Georgia" pitchFamily="34" charset="-120"/>
              </a:rPr>
              <a:t>Zimbabwe's 1999 AIDS Levy was a direct legislative response to 26% HIV prevalence and volatile donor cycles</a:t>
            </a:r>
            <a:endParaRPr lang="en-US" sz="2400" dirty="0">
              <a:latin typeface="Gill Sans MT" panose="020B0502020104020203" pitchFamily="34" charset="77"/>
            </a:endParaRPr>
          </a:p>
        </p:txBody>
      </p:sp>
      <p:sp>
        <p:nvSpPr>
          <p:cNvPr id="3" name="Shape 1"/>
          <p:cNvSpPr/>
          <p:nvPr/>
        </p:nvSpPr>
        <p:spPr>
          <a:xfrm>
            <a:off x="410417" y="1710076"/>
            <a:ext cx="11094720" cy="30480"/>
          </a:xfrm>
          <a:prstGeom prst="rect">
            <a:avLst/>
          </a:prstGeom>
          <a:solidFill>
            <a:srgbClr val="C8102E"/>
          </a:solidFill>
          <a:ln w="12700">
            <a:solidFill>
              <a:srgbClr val="C8102E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4" name="Text 2"/>
          <p:cNvSpPr/>
          <p:nvPr/>
        </p:nvSpPr>
        <p:spPr>
          <a:xfrm>
            <a:off x="9509760" y="48768"/>
            <a:ext cx="2133600" cy="268224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Situation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10417" y="1824656"/>
            <a:ext cx="5608320" cy="457200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133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With adult HIV prevalence peaking at 26% in the late 1990s and donor flows proving volatile, Zimbabwe took matters into its own hands.</a:t>
            </a:r>
            <a:endParaRPr lang="en-US" sz="2133" dirty="0">
              <a:latin typeface="Gill Sans MT" panose="020B0502020104020203" pitchFamily="34" charset="77"/>
            </a:endParaRPr>
          </a:p>
          <a:p>
            <a:pPr marL="0" indent="0" algn="just">
              <a:buNone/>
            </a:pPr>
            <a:endParaRPr lang="en-US" sz="2133" dirty="0">
              <a:latin typeface="Gill Sans MT" panose="020B0502020104020203" pitchFamily="34" charset="77"/>
            </a:endParaRPr>
          </a:p>
          <a:p>
            <a:pPr marL="0" indent="0" algn="just">
              <a:buNone/>
            </a:pPr>
            <a:r>
              <a:rPr lang="en-US" sz="2133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A 3% income tax surcharge; legislated under the Finance Act (Chapter 23:04) funds HIV services directly through a ring-fenced National AIDS Trust Fund, managed by the NAC.</a:t>
            </a:r>
            <a:endParaRPr lang="en-US" sz="2133" dirty="0">
              <a:latin typeface="Gill Sans MT" panose="020B0502020104020203" pitchFamily="34" charset="77"/>
            </a:endParaRPr>
          </a:p>
          <a:p>
            <a:pPr marL="0" indent="0" algn="just">
              <a:buNone/>
            </a:pPr>
            <a:endParaRPr lang="en-US" sz="2133" dirty="0">
              <a:latin typeface="Gill Sans MT" panose="020B0502020104020203" pitchFamily="34" charset="77"/>
            </a:endParaRPr>
          </a:p>
          <a:p>
            <a:pPr marL="0" indent="0" algn="just">
              <a:buNone/>
            </a:pPr>
            <a:r>
              <a:rPr lang="en-US" sz="2133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Now in its 25th year, it is one of the most durable domestic HIV financing mechanisms on the continent.</a:t>
            </a:r>
            <a:endParaRPr lang="en-US" sz="2133" dirty="0">
              <a:latin typeface="Gill Sans MT" panose="020B0502020104020203" pitchFamily="34" charset="77"/>
            </a:endParaRPr>
          </a:p>
        </p:txBody>
      </p:sp>
      <p:sp>
        <p:nvSpPr>
          <p:cNvPr id="6" name="Shape 4"/>
          <p:cNvSpPr/>
          <p:nvPr/>
        </p:nvSpPr>
        <p:spPr>
          <a:xfrm>
            <a:off x="6840988" y="1879019"/>
            <a:ext cx="48768" cy="999744"/>
          </a:xfrm>
          <a:prstGeom prst="rect">
            <a:avLst/>
          </a:prstGeom>
          <a:solidFill>
            <a:srgbClr val="C8102E"/>
          </a:solidFill>
          <a:ln w="12700">
            <a:solidFill>
              <a:srgbClr val="C8102E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7" name="Text 5"/>
          <p:cNvSpPr/>
          <p:nvPr/>
        </p:nvSpPr>
        <p:spPr>
          <a:xfrm>
            <a:off x="7010400" y="1836098"/>
            <a:ext cx="4632960" cy="512064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1A2A4A"/>
                </a:solidFill>
                <a:latin typeface="Gill Sans MT" panose="020B0502020104020203" pitchFamily="34" charset="77"/>
                <a:ea typeface="Georgia" pitchFamily="34" charset="-122"/>
                <a:cs typeface="Georgia" pitchFamily="34" charset="-120"/>
              </a:rPr>
              <a:t>26%</a:t>
            </a:r>
            <a:endParaRPr lang="en-US" sz="4000" dirty="0">
              <a:latin typeface="Gill Sans MT" panose="020B0502020104020203" pitchFamily="34" charset="77"/>
            </a:endParaRPr>
          </a:p>
        </p:txBody>
      </p:sp>
      <p:sp>
        <p:nvSpPr>
          <p:cNvPr id="8" name="Text 6"/>
          <p:cNvSpPr/>
          <p:nvPr/>
        </p:nvSpPr>
        <p:spPr>
          <a:xfrm>
            <a:off x="7010400" y="2348162"/>
            <a:ext cx="4632960" cy="390144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67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Adult HIV prevalence at peak (late 1990s)</a:t>
            </a:r>
            <a:endParaRPr lang="en-US" sz="1467" dirty="0">
              <a:latin typeface="Gill Sans MT" panose="020B0502020104020203" pitchFamily="34" charset="77"/>
            </a:endParaRPr>
          </a:p>
        </p:txBody>
      </p:sp>
      <p:sp>
        <p:nvSpPr>
          <p:cNvPr id="9" name="Text 7"/>
          <p:cNvSpPr/>
          <p:nvPr/>
        </p:nvSpPr>
        <p:spPr>
          <a:xfrm>
            <a:off x="7010400" y="2713922"/>
            <a:ext cx="4632960" cy="24384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i="1" dirty="0">
                <a:solidFill>
                  <a:srgbClr val="64748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One of the highest rates globally</a:t>
            </a:r>
            <a:endParaRPr lang="en-US" sz="1200" dirty="0">
              <a:latin typeface="Gill Sans MT" panose="020B0502020104020203" pitchFamily="34" charset="77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6840988" y="3122603"/>
            <a:ext cx="48768" cy="999744"/>
          </a:xfrm>
          <a:prstGeom prst="rect">
            <a:avLst/>
          </a:prstGeom>
          <a:solidFill>
            <a:srgbClr val="C8102E"/>
          </a:solidFill>
          <a:ln w="12700">
            <a:solidFill>
              <a:srgbClr val="C8102E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1" name="Text 9"/>
          <p:cNvSpPr/>
          <p:nvPr/>
        </p:nvSpPr>
        <p:spPr>
          <a:xfrm>
            <a:off x="7010400" y="3079682"/>
            <a:ext cx="4632960" cy="512064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1A2A4A"/>
                </a:solidFill>
                <a:latin typeface="Gill Sans MT" panose="020B0502020104020203" pitchFamily="34" charset="77"/>
                <a:ea typeface="Georgia" pitchFamily="34" charset="-122"/>
                <a:cs typeface="Georgia" pitchFamily="34" charset="-120"/>
              </a:rPr>
              <a:t>1999</a:t>
            </a:r>
            <a:endParaRPr lang="en-US" sz="4000" dirty="0">
              <a:latin typeface="Gill Sans MT" panose="020B0502020104020203" pitchFamily="34" charset="77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010400" y="3591746"/>
            <a:ext cx="4632960" cy="390144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67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Year the levy was legislated</a:t>
            </a:r>
            <a:endParaRPr lang="en-US" sz="1467" dirty="0">
              <a:latin typeface="Gill Sans MT" panose="020B0502020104020203" pitchFamily="34" charset="77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010400" y="3957506"/>
            <a:ext cx="4632960" cy="24384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i="1" dirty="0">
                <a:solidFill>
                  <a:srgbClr val="64748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Finance Act, Chapter 23:04</a:t>
            </a:r>
            <a:endParaRPr lang="en-US" sz="1200" dirty="0">
              <a:latin typeface="Gill Sans MT" panose="020B0502020104020203" pitchFamily="34" charset="77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6840988" y="4366187"/>
            <a:ext cx="48768" cy="999744"/>
          </a:xfrm>
          <a:prstGeom prst="rect">
            <a:avLst/>
          </a:prstGeom>
          <a:solidFill>
            <a:srgbClr val="C8102E"/>
          </a:solidFill>
          <a:ln w="12700">
            <a:solidFill>
              <a:srgbClr val="C8102E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5" name="Text 13"/>
          <p:cNvSpPr/>
          <p:nvPr/>
        </p:nvSpPr>
        <p:spPr>
          <a:xfrm>
            <a:off x="7010400" y="4323266"/>
            <a:ext cx="4632960" cy="512064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1A2A4A"/>
                </a:solidFill>
                <a:latin typeface="Gill Sans MT" panose="020B0502020104020203" pitchFamily="34" charset="77"/>
                <a:ea typeface="Georgia" pitchFamily="34" charset="-122"/>
                <a:cs typeface="Georgia" pitchFamily="34" charset="-120"/>
              </a:rPr>
              <a:t>3%</a:t>
            </a:r>
            <a:endParaRPr lang="en-US" sz="4000" dirty="0">
              <a:latin typeface="Gill Sans MT" panose="020B0502020104020203" pitchFamily="34" charset="77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010400" y="4835330"/>
            <a:ext cx="4632960" cy="390144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67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Income tax surcharge — individuals, companies &amp; trusts</a:t>
            </a:r>
            <a:endParaRPr lang="en-US" sz="1467" dirty="0">
              <a:latin typeface="Gill Sans MT" panose="020B0502020104020203" pitchFamily="34" charset="77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010400" y="5201090"/>
            <a:ext cx="4632960" cy="24384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i="1" dirty="0">
                <a:solidFill>
                  <a:srgbClr val="64748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Rate unchanged since inception</a:t>
            </a:r>
            <a:endParaRPr lang="en-US" sz="1200" dirty="0">
              <a:latin typeface="Gill Sans MT" panose="020B0502020104020203" pitchFamily="34" charset="77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6840988" y="5609771"/>
            <a:ext cx="48768" cy="999744"/>
          </a:xfrm>
          <a:prstGeom prst="rect">
            <a:avLst/>
          </a:prstGeom>
          <a:solidFill>
            <a:srgbClr val="C8102E"/>
          </a:solidFill>
          <a:ln w="12700">
            <a:solidFill>
              <a:srgbClr val="C8102E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9" name="Text 17"/>
          <p:cNvSpPr/>
          <p:nvPr/>
        </p:nvSpPr>
        <p:spPr>
          <a:xfrm>
            <a:off x="7010400" y="5566850"/>
            <a:ext cx="4632960" cy="512064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1A2A4A"/>
                </a:solidFill>
                <a:latin typeface="Gill Sans MT" panose="020B0502020104020203" pitchFamily="34" charset="77"/>
                <a:ea typeface="Georgia" pitchFamily="34" charset="-122"/>
                <a:cs typeface="Georgia" pitchFamily="34" charset="-120"/>
              </a:rPr>
              <a:t>80%</a:t>
            </a:r>
            <a:endParaRPr lang="en-US" sz="4000" dirty="0">
              <a:latin typeface="Gill Sans MT" panose="020B0502020104020203" pitchFamily="34" charset="77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010400" y="6078914"/>
            <a:ext cx="4632960" cy="390144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67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Decline in new infections since 2010 — #1 in Africa</a:t>
            </a:r>
            <a:endParaRPr lang="en-US" sz="1467" dirty="0">
              <a:latin typeface="Gill Sans MT" panose="020B0502020104020203" pitchFamily="34" charset="77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7010400" y="6444674"/>
            <a:ext cx="4632960" cy="24384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i="1" dirty="0">
                <a:solidFill>
                  <a:srgbClr val="64748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UNAIDS 2024; HIV Epidemic Update 2025</a:t>
            </a:r>
            <a:endParaRPr lang="en-US" sz="1200" dirty="0">
              <a:latin typeface="Gill Sans MT" panose="020B0502020104020203" pitchFamily="34" charset="77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548640" y="6559296"/>
            <a:ext cx="9144000" cy="24384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67" i="1" dirty="0">
                <a:solidFill>
                  <a:srgbClr val="64748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Source: NAC Zimbabwe; Finance Act Chapter 23:04; UNAIDS 2024 estimates; HIV Epidemic Update Sept 2025</a:t>
            </a:r>
            <a:endParaRPr lang="en-US" sz="1067" dirty="0">
              <a:latin typeface="Gill Sans MT" panose="020B0502020104020203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B505F8-8AE2-6B85-802C-56CA8626ABFF}"/>
              </a:ext>
            </a:extLst>
          </p:cNvPr>
          <p:cNvSpPr txBox="1"/>
          <p:nvPr/>
        </p:nvSpPr>
        <p:spPr>
          <a:xfrm>
            <a:off x="329609" y="316992"/>
            <a:ext cx="914400" cy="4424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72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31392" y="113131"/>
            <a:ext cx="10728960" cy="999744"/>
          </a:xfrm>
          <a:prstGeom prst="rect">
            <a:avLst/>
          </a:prstGeom>
          <a:noFill/>
          <a:ln/>
        </p:spPr>
        <p:txBody>
          <a:bodyPr wrap="square" rtlCol="0" anchor="b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400" b="1" dirty="0">
                <a:solidFill>
                  <a:srgbClr val="1A2A4A"/>
                </a:solidFill>
                <a:latin typeface="Gill Sans MT" panose="020B0502020104020203" pitchFamily="34" charset="77"/>
                <a:ea typeface="Georgia" pitchFamily="34" charset="-122"/>
                <a:cs typeface="Georgia" pitchFamily="34" charset="-120"/>
              </a:rPr>
              <a:t>Levy revenues grew 7x since </a:t>
            </a:r>
            <a:r>
              <a:rPr lang="en-US" sz="2400" b="1" dirty="0" err="1">
                <a:solidFill>
                  <a:srgbClr val="1A2A4A"/>
                </a:solidFill>
                <a:latin typeface="Gill Sans MT" panose="020B0502020104020203" pitchFamily="34" charset="77"/>
                <a:ea typeface="Georgia" pitchFamily="34" charset="-122"/>
                <a:cs typeface="Georgia" pitchFamily="34" charset="-120"/>
              </a:rPr>
              <a:t>dollarisation</a:t>
            </a:r>
            <a:r>
              <a:rPr lang="en-US" sz="2400" b="1" dirty="0">
                <a:solidFill>
                  <a:srgbClr val="1A2A4A"/>
                </a:solidFill>
                <a:latin typeface="Gill Sans MT" panose="020B0502020104020203" pitchFamily="34" charset="77"/>
                <a:ea typeface="Georgia" pitchFamily="34" charset="-122"/>
                <a:cs typeface="Georgia" pitchFamily="34" charset="-120"/>
              </a:rPr>
              <a:t> reaching US$90M est. in 2026; but contracted in 2023, exposing economic sensitivity</a:t>
            </a:r>
            <a:endParaRPr lang="en-US" sz="2400" dirty="0">
              <a:latin typeface="Gill Sans MT" panose="020B0502020104020203" pitchFamily="34" charset="77"/>
            </a:endParaRPr>
          </a:p>
        </p:txBody>
      </p:sp>
      <p:sp>
        <p:nvSpPr>
          <p:cNvPr id="3" name="Shape 1"/>
          <p:cNvSpPr/>
          <p:nvPr/>
        </p:nvSpPr>
        <p:spPr>
          <a:xfrm>
            <a:off x="548640" y="1243584"/>
            <a:ext cx="11094720" cy="30480"/>
          </a:xfrm>
          <a:prstGeom prst="rect">
            <a:avLst/>
          </a:prstGeom>
          <a:solidFill>
            <a:srgbClr val="C8102E"/>
          </a:solidFill>
          <a:ln w="12700">
            <a:solidFill>
              <a:srgbClr val="C8102E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4" name="Text 2"/>
          <p:cNvSpPr/>
          <p:nvPr/>
        </p:nvSpPr>
        <p:spPr>
          <a:xfrm>
            <a:off x="9509760" y="48768"/>
            <a:ext cx="2133600" cy="268224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Complication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670560" y="5486400"/>
            <a:ext cx="9753600" cy="0"/>
          </a:xfrm>
          <a:prstGeom prst="line">
            <a:avLst/>
          </a:prstGeom>
          <a:noFill/>
          <a:ln w="6350">
            <a:solidFill>
              <a:srgbClr val="E2E8F0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6" name="Text 4"/>
          <p:cNvSpPr/>
          <p:nvPr/>
        </p:nvSpPr>
        <p:spPr>
          <a:xfrm>
            <a:off x="60960" y="5303520"/>
            <a:ext cx="609600" cy="341376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64748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$0M</a:t>
            </a:r>
            <a:endParaRPr lang="en-US" sz="1200" dirty="0">
              <a:latin typeface="Gill Sans MT" panose="020B0502020104020203" pitchFamily="34" charset="77"/>
            </a:endParaRPr>
          </a:p>
        </p:txBody>
      </p:sp>
      <p:sp>
        <p:nvSpPr>
          <p:cNvPr id="7" name="Shape 5"/>
          <p:cNvSpPr/>
          <p:nvPr/>
        </p:nvSpPr>
        <p:spPr>
          <a:xfrm>
            <a:off x="670560" y="4480560"/>
            <a:ext cx="9753600" cy="0"/>
          </a:xfrm>
          <a:prstGeom prst="line">
            <a:avLst/>
          </a:prstGeom>
          <a:noFill/>
          <a:ln w="6350">
            <a:solidFill>
              <a:srgbClr val="E2E8F0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8" name="Text 6"/>
          <p:cNvSpPr/>
          <p:nvPr/>
        </p:nvSpPr>
        <p:spPr>
          <a:xfrm>
            <a:off x="60960" y="4297680"/>
            <a:ext cx="609600" cy="341376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64748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$25M</a:t>
            </a:r>
            <a:endParaRPr lang="en-US" sz="1200" dirty="0">
              <a:latin typeface="Gill Sans MT" panose="020B0502020104020203" pitchFamily="34" charset="77"/>
            </a:endParaRPr>
          </a:p>
        </p:txBody>
      </p:sp>
      <p:sp>
        <p:nvSpPr>
          <p:cNvPr id="9" name="Shape 7"/>
          <p:cNvSpPr/>
          <p:nvPr/>
        </p:nvSpPr>
        <p:spPr>
          <a:xfrm>
            <a:off x="670560" y="3474720"/>
            <a:ext cx="9753600" cy="0"/>
          </a:xfrm>
          <a:prstGeom prst="line">
            <a:avLst/>
          </a:prstGeom>
          <a:noFill/>
          <a:ln w="6350">
            <a:solidFill>
              <a:srgbClr val="E2E8F0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0" name="Text 8"/>
          <p:cNvSpPr/>
          <p:nvPr/>
        </p:nvSpPr>
        <p:spPr>
          <a:xfrm>
            <a:off x="60960" y="3291840"/>
            <a:ext cx="609600" cy="341376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64748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$50M</a:t>
            </a:r>
            <a:endParaRPr lang="en-US" sz="1200" dirty="0">
              <a:latin typeface="Gill Sans MT" panose="020B0502020104020203" pitchFamily="34" charset="77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70560" y="2468880"/>
            <a:ext cx="9753600" cy="0"/>
          </a:xfrm>
          <a:prstGeom prst="line">
            <a:avLst/>
          </a:prstGeom>
          <a:noFill/>
          <a:ln w="6350">
            <a:solidFill>
              <a:srgbClr val="E2E8F0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2" name="Text 10"/>
          <p:cNvSpPr/>
          <p:nvPr/>
        </p:nvSpPr>
        <p:spPr>
          <a:xfrm>
            <a:off x="60960" y="2286000"/>
            <a:ext cx="609600" cy="341376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64748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$75M</a:t>
            </a:r>
            <a:endParaRPr lang="en-US" sz="1200" dirty="0">
              <a:latin typeface="Gill Sans MT" panose="020B0502020104020203" pitchFamily="34" charset="77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670560" y="1463040"/>
            <a:ext cx="9753600" cy="0"/>
          </a:xfrm>
          <a:prstGeom prst="line">
            <a:avLst/>
          </a:prstGeom>
          <a:noFill/>
          <a:ln w="6350">
            <a:solidFill>
              <a:srgbClr val="E2E8F0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4" name="Text 12"/>
          <p:cNvSpPr/>
          <p:nvPr/>
        </p:nvSpPr>
        <p:spPr>
          <a:xfrm>
            <a:off x="60960" y="1280160"/>
            <a:ext cx="609600" cy="341376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64748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$100M</a:t>
            </a:r>
            <a:endParaRPr lang="en-US" sz="1200" dirty="0">
              <a:latin typeface="Gill Sans MT" panose="020B0502020104020203" pitchFamily="34" charset="77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92480" y="5003597"/>
            <a:ext cx="877824" cy="482803"/>
          </a:xfrm>
          <a:prstGeom prst="rect">
            <a:avLst/>
          </a:prstGeom>
          <a:solidFill>
            <a:srgbClr val="1A2A4A"/>
          </a:solidFill>
          <a:ln w="12700">
            <a:solidFill>
              <a:srgbClr val="1A2A4A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6" name="Text 14"/>
          <p:cNvSpPr/>
          <p:nvPr/>
        </p:nvSpPr>
        <p:spPr>
          <a:xfrm>
            <a:off x="792480" y="4662221"/>
            <a:ext cx="877824" cy="316992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67" b="1" dirty="0">
                <a:solidFill>
                  <a:srgbClr val="1A2A4A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$12M</a:t>
            </a:r>
            <a:endParaRPr lang="en-US" sz="1267" dirty="0">
              <a:latin typeface="Gill Sans MT" panose="020B0502020104020203" pitchFamily="34" charset="77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31520" y="5559552"/>
            <a:ext cx="999744" cy="3657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67" dirty="0">
                <a:solidFill>
                  <a:srgbClr val="64748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2009</a:t>
            </a:r>
            <a:endParaRPr lang="en-US" sz="1267" dirty="0">
              <a:latin typeface="Gill Sans MT" panose="020B0502020104020203" pitchFamily="34" charset="77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2206752" y="4601261"/>
            <a:ext cx="877824" cy="885139"/>
          </a:xfrm>
          <a:prstGeom prst="rect">
            <a:avLst/>
          </a:prstGeom>
          <a:solidFill>
            <a:srgbClr val="1A2A4A"/>
          </a:solidFill>
          <a:ln w="12700">
            <a:solidFill>
              <a:srgbClr val="1A2A4A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9" name="Text 17"/>
          <p:cNvSpPr/>
          <p:nvPr/>
        </p:nvSpPr>
        <p:spPr>
          <a:xfrm>
            <a:off x="2206752" y="4259885"/>
            <a:ext cx="877824" cy="316992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67" b="1" dirty="0">
                <a:solidFill>
                  <a:srgbClr val="1A2A4A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$22M</a:t>
            </a:r>
            <a:endParaRPr lang="en-US" sz="1267" dirty="0">
              <a:latin typeface="Gill Sans MT" panose="020B0502020104020203" pitchFamily="34" charset="77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2145792" y="5559552"/>
            <a:ext cx="999744" cy="3657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67" dirty="0">
                <a:solidFill>
                  <a:srgbClr val="64748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2012</a:t>
            </a:r>
            <a:endParaRPr lang="en-US" sz="1267" dirty="0">
              <a:latin typeface="Gill Sans MT" panose="020B0502020104020203" pitchFamily="34" charset="77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3621024" y="3933384"/>
            <a:ext cx="877824" cy="1553017"/>
          </a:xfrm>
          <a:prstGeom prst="rect">
            <a:avLst/>
          </a:prstGeom>
          <a:solidFill>
            <a:srgbClr val="1A2A4A"/>
          </a:solidFill>
          <a:ln w="12700">
            <a:solidFill>
              <a:srgbClr val="1A2A4A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22" name="Text 20"/>
          <p:cNvSpPr/>
          <p:nvPr/>
        </p:nvSpPr>
        <p:spPr>
          <a:xfrm>
            <a:off x="3621024" y="3592007"/>
            <a:ext cx="877824" cy="316992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67" b="1" dirty="0">
                <a:solidFill>
                  <a:srgbClr val="1A2A4A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$38.6M</a:t>
            </a:r>
            <a:endParaRPr lang="en-US" sz="1267" dirty="0">
              <a:latin typeface="Gill Sans MT" panose="020B0502020104020203" pitchFamily="34" charset="77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3560064" y="5559552"/>
            <a:ext cx="999744" cy="3657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67" dirty="0">
                <a:solidFill>
                  <a:srgbClr val="64748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2014</a:t>
            </a:r>
            <a:endParaRPr lang="en-US" sz="1267" dirty="0">
              <a:latin typeface="Gill Sans MT" panose="020B0502020104020203" pitchFamily="34" charset="77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5035296" y="4078224"/>
            <a:ext cx="877824" cy="1408176"/>
          </a:xfrm>
          <a:prstGeom prst="rect">
            <a:avLst/>
          </a:prstGeom>
          <a:solidFill>
            <a:srgbClr val="1A2A4A"/>
          </a:solidFill>
          <a:ln w="12700">
            <a:solidFill>
              <a:srgbClr val="1A2A4A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25" name="Text 23"/>
          <p:cNvSpPr/>
          <p:nvPr/>
        </p:nvSpPr>
        <p:spPr>
          <a:xfrm>
            <a:off x="5035296" y="3736848"/>
            <a:ext cx="877824" cy="316992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67" b="1" dirty="0">
                <a:solidFill>
                  <a:srgbClr val="1A2A4A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$35M</a:t>
            </a:r>
            <a:endParaRPr lang="en-US" sz="1267" dirty="0">
              <a:latin typeface="Gill Sans MT" panose="020B0502020104020203" pitchFamily="34" charset="77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4974336" y="5559552"/>
            <a:ext cx="999744" cy="3657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67" dirty="0">
                <a:solidFill>
                  <a:srgbClr val="64748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2016</a:t>
            </a:r>
            <a:endParaRPr lang="en-US" sz="1267" dirty="0">
              <a:latin typeface="Gill Sans MT" panose="020B0502020104020203" pitchFamily="34" charset="77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6449568" y="4198925"/>
            <a:ext cx="877824" cy="1287475"/>
          </a:xfrm>
          <a:prstGeom prst="rect">
            <a:avLst/>
          </a:prstGeom>
          <a:solidFill>
            <a:srgbClr val="1A2A4A"/>
          </a:solidFill>
          <a:ln w="12700">
            <a:solidFill>
              <a:srgbClr val="1A2A4A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28" name="Text 26"/>
          <p:cNvSpPr/>
          <p:nvPr/>
        </p:nvSpPr>
        <p:spPr>
          <a:xfrm>
            <a:off x="6449568" y="3857549"/>
            <a:ext cx="877824" cy="316992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67" b="1" dirty="0">
                <a:solidFill>
                  <a:srgbClr val="1A2A4A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$32M</a:t>
            </a:r>
            <a:endParaRPr lang="en-US" sz="1267" dirty="0">
              <a:latin typeface="Gill Sans MT" panose="020B0502020104020203" pitchFamily="34" charset="77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6388608" y="5559552"/>
            <a:ext cx="999744" cy="3657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67" dirty="0">
                <a:solidFill>
                  <a:srgbClr val="64748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2019</a:t>
            </a:r>
            <a:endParaRPr lang="en-US" sz="1267" dirty="0">
              <a:latin typeface="Gill Sans MT" panose="020B0502020104020203" pitchFamily="34" charset="77"/>
            </a:endParaRPr>
          </a:p>
        </p:txBody>
      </p:sp>
      <p:sp>
        <p:nvSpPr>
          <p:cNvPr id="30" name="Shape 28"/>
          <p:cNvSpPr/>
          <p:nvPr/>
        </p:nvSpPr>
        <p:spPr>
          <a:xfrm>
            <a:off x="7863840" y="4279392"/>
            <a:ext cx="877824" cy="1207008"/>
          </a:xfrm>
          <a:prstGeom prst="rect">
            <a:avLst/>
          </a:prstGeom>
          <a:solidFill>
            <a:srgbClr val="4A7BA7"/>
          </a:solidFill>
          <a:ln w="12700">
            <a:solidFill>
              <a:srgbClr val="4A7BA7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31" name="Text 29"/>
          <p:cNvSpPr/>
          <p:nvPr/>
        </p:nvSpPr>
        <p:spPr>
          <a:xfrm>
            <a:off x="7863840" y="3938016"/>
            <a:ext cx="877824" cy="316992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67" b="1" dirty="0">
                <a:solidFill>
                  <a:srgbClr val="4A7BA7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$30M</a:t>
            </a:r>
            <a:endParaRPr lang="en-US" sz="1267" dirty="0">
              <a:latin typeface="Gill Sans MT" panose="020B0502020104020203" pitchFamily="34" charset="77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7802880" y="5559552"/>
            <a:ext cx="999744" cy="3657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67" dirty="0">
                <a:solidFill>
                  <a:srgbClr val="64748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2023</a:t>
            </a:r>
            <a:endParaRPr lang="en-US" sz="1267" dirty="0">
              <a:latin typeface="Gill Sans MT" panose="020B0502020104020203" pitchFamily="34" charset="77"/>
            </a:endParaRPr>
          </a:p>
        </p:txBody>
      </p:sp>
      <p:sp>
        <p:nvSpPr>
          <p:cNvPr id="33" name="Shape 31"/>
          <p:cNvSpPr/>
          <p:nvPr/>
        </p:nvSpPr>
        <p:spPr>
          <a:xfrm>
            <a:off x="9278112" y="2670048"/>
            <a:ext cx="877824" cy="2816352"/>
          </a:xfrm>
          <a:prstGeom prst="rect">
            <a:avLst/>
          </a:prstGeom>
          <a:solidFill>
            <a:srgbClr val="1A2A4A"/>
          </a:solidFill>
          <a:ln w="12700">
            <a:solidFill>
              <a:srgbClr val="1A2A4A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34" name="Text 32"/>
          <p:cNvSpPr/>
          <p:nvPr/>
        </p:nvSpPr>
        <p:spPr>
          <a:xfrm>
            <a:off x="9278112" y="2328672"/>
            <a:ext cx="877824" cy="316992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67" b="1" dirty="0">
                <a:solidFill>
                  <a:srgbClr val="1A2A4A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$70M</a:t>
            </a:r>
            <a:endParaRPr lang="en-US" sz="1267" dirty="0">
              <a:latin typeface="Gill Sans MT" panose="020B0502020104020203" pitchFamily="34" charset="77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9217152" y="5559552"/>
            <a:ext cx="999744" cy="3657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67" dirty="0">
                <a:solidFill>
                  <a:srgbClr val="64748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2025</a:t>
            </a:r>
            <a:endParaRPr lang="en-US" sz="1267" dirty="0">
              <a:latin typeface="Gill Sans MT" panose="020B0502020104020203" pitchFamily="34" charset="77"/>
            </a:endParaRPr>
          </a:p>
        </p:txBody>
      </p:sp>
      <p:sp>
        <p:nvSpPr>
          <p:cNvPr id="36" name="Shape 34"/>
          <p:cNvSpPr/>
          <p:nvPr/>
        </p:nvSpPr>
        <p:spPr>
          <a:xfrm>
            <a:off x="10692384" y="1865376"/>
            <a:ext cx="877824" cy="3621024"/>
          </a:xfrm>
          <a:prstGeom prst="rect">
            <a:avLst/>
          </a:prstGeom>
          <a:solidFill>
            <a:srgbClr val="C8102E"/>
          </a:solidFill>
          <a:ln w="12700">
            <a:solidFill>
              <a:srgbClr val="C8102E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37" name="Text 35"/>
          <p:cNvSpPr/>
          <p:nvPr/>
        </p:nvSpPr>
        <p:spPr>
          <a:xfrm>
            <a:off x="10692384" y="1524000"/>
            <a:ext cx="877824" cy="316992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67" b="1" dirty="0">
                <a:solidFill>
                  <a:srgbClr val="C8102E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$90M</a:t>
            </a:r>
            <a:endParaRPr lang="en-US" sz="1267" dirty="0">
              <a:latin typeface="Gill Sans MT" panose="020B0502020104020203" pitchFamily="34" charset="77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10631424" y="5559552"/>
            <a:ext cx="999744" cy="3657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67" dirty="0">
                <a:solidFill>
                  <a:srgbClr val="64748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2026e</a:t>
            </a:r>
            <a:endParaRPr lang="en-US" sz="1267" dirty="0">
              <a:latin typeface="Gill Sans MT" panose="020B0502020104020203" pitchFamily="34" charset="77"/>
            </a:endParaRPr>
          </a:p>
        </p:txBody>
      </p:sp>
      <p:sp>
        <p:nvSpPr>
          <p:cNvPr id="39" name="Shape 37"/>
          <p:cNvSpPr/>
          <p:nvPr/>
        </p:nvSpPr>
        <p:spPr>
          <a:xfrm>
            <a:off x="670560" y="5486400"/>
            <a:ext cx="9753600" cy="0"/>
          </a:xfrm>
          <a:prstGeom prst="line">
            <a:avLst/>
          </a:prstGeom>
          <a:noFill/>
          <a:ln w="12700">
            <a:solidFill>
              <a:srgbClr val="2D3748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40" name="Text 38"/>
          <p:cNvSpPr/>
          <p:nvPr/>
        </p:nvSpPr>
        <p:spPr>
          <a:xfrm>
            <a:off x="5084064" y="3414980"/>
            <a:ext cx="4632960" cy="341376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i="1" dirty="0"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2023: economic contraction reduced formal sector tax base</a:t>
            </a:r>
            <a:endParaRPr lang="en-US" sz="1200" dirty="0">
              <a:latin typeface="Gill Sans MT" panose="020B0502020104020203" pitchFamily="34" charset="77"/>
            </a:endParaRPr>
          </a:p>
        </p:txBody>
      </p:sp>
      <p:sp>
        <p:nvSpPr>
          <p:cNvPr id="41" name="Shape 39"/>
          <p:cNvSpPr/>
          <p:nvPr/>
        </p:nvSpPr>
        <p:spPr>
          <a:xfrm>
            <a:off x="548640" y="5864352"/>
            <a:ext cx="5486400" cy="719328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Gill Sans MT" panose="020B0502020104020203" pitchFamily="34" charset="77"/>
            </a:endParaRPr>
          </a:p>
        </p:txBody>
      </p:sp>
      <p:sp>
        <p:nvSpPr>
          <p:cNvPr id="42" name="Text 40"/>
          <p:cNvSpPr/>
          <p:nvPr/>
        </p:nvSpPr>
        <p:spPr>
          <a:xfrm>
            <a:off x="731520" y="5779008"/>
            <a:ext cx="5181600" cy="7315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33" b="1" dirty="0">
                <a:solidFill>
                  <a:srgbClr val="1A2A4A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25+ years</a:t>
            </a:r>
            <a:r>
              <a:rPr lang="en-US" sz="1533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 of uninterrupted domestic financing — through hyperinflation, dollarisation and donor shifts</a:t>
            </a:r>
            <a:endParaRPr lang="en-US" sz="1733" dirty="0">
              <a:latin typeface="Gill Sans MT" panose="020B0502020104020203" pitchFamily="34" charset="77"/>
            </a:endParaRPr>
          </a:p>
        </p:txBody>
      </p:sp>
      <p:sp>
        <p:nvSpPr>
          <p:cNvPr id="43" name="Text 41"/>
          <p:cNvSpPr/>
          <p:nvPr/>
        </p:nvSpPr>
        <p:spPr>
          <a:xfrm>
            <a:off x="548640" y="6559296"/>
            <a:ext cx="9144000" cy="24384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67" i="1" dirty="0">
                <a:solidFill>
                  <a:srgbClr val="64748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Source: NAC Zimbabwe Annual Reports; NAC.org.zw; PMC / NIH case study (Bhat et al. 2016); PMC12162903</a:t>
            </a:r>
            <a:endParaRPr lang="en-US" sz="1067" dirty="0">
              <a:latin typeface="Gill Sans MT" panose="020B0502020104020203" pitchFamily="34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CA0156-A2EC-B66A-DD68-7E606681C90C}"/>
              </a:ext>
            </a:extLst>
          </p:cNvPr>
          <p:cNvSpPr txBox="1"/>
          <p:nvPr/>
        </p:nvSpPr>
        <p:spPr>
          <a:xfrm>
            <a:off x="365760" y="383268"/>
            <a:ext cx="865632" cy="3917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6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92919" y="103633"/>
            <a:ext cx="10728960" cy="999744"/>
          </a:xfrm>
          <a:prstGeom prst="rect">
            <a:avLst/>
          </a:prstGeom>
          <a:noFill/>
          <a:ln/>
        </p:spPr>
        <p:txBody>
          <a:bodyPr wrap="square" rtlCol="0" anchor="b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400" b="1" dirty="0">
                <a:solidFill>
                  <a:srgbClr val="1A2A4A"/>
                </a:solidFill>
                <a:latin typeface="Gill Sans MT" panose="020B0502020104020203" pitchFamily="34" charset="77"/>
                <a:ea typeface="Georgia" pitchFamily="34" charset="-122"/>
                <a:cs typeface="Georgia" pitchFamily="34" charset="-120"/>
              </a:rPr>
              <a:t>The levy secures a treatment floor, national autonomy, and funding for the gaps donors systematically neglect</a:t>
            </a:r>
            <a:endParaRPr lang="en-US" sz="2400" dirty="0">
              <a:latin typeface="Gill Sans MT" panose="020B0502020104020203" pitchFamily="34" charset="77"/>
            </a:endParaRPr>
          </a:p>
        </p:txBody>
      </p:sp>
      <p:sp>
        <p:nvSpPr>
          <p:cNvPr id="3" name="Shape 1"/>
          <p:cNvSpPr/>
          <p:nvPr/>
        </p:nvSpPr>
        <p:spPr>
          <a:xfrm>
            <a:off x="548640" y="1243584"/>
            <a:ext cx="11094720" cy="30480"/>
          </a:xfrm>
          <a:prstGeom prst="rect">
            <a:avLst/>
          </a:prstGeom>
          <a:solidFill>
            <a:srgbClr val="C8102E"/>
          </a:solidFill>
          <a:ln w="12700">
            <a:solidFill>
              <a:srgbClr val="C8102E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4" name="Text 2"/>
          <p:cNvSpPr/>
          <p:nvPr/>
        </p:nvSpPr>
        <p:spPr>
          <a:xfrm>
            <a:off x="9509760" y="48768"/>
            <a:ext cx="2133600" cy="268224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Complication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48640" y="1438656"/>
            <a:ext cx="487680" cy="463296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667" b="1" dirty="0">
                <a:solidFill>
                  <a:srgbClr val="C8102E"/>
                </a:solidFill>
                <a:latin typeface="Gill Sans MT" panose="020B0502020104020203" pitchFamily="34" charset="77"/>
                <a:ea typeface="Georgia" pitchFamily="34" charset="-122"/>
                <a:cs typeface="Georgia" pitchFamily="34" charset="-120"/>
              </a:rPr>
              <a:t>1</a:t>
            </a:r>
            <a:endParaRPr lang="en-US" sz="2667" dirty="0">
              <a:latin typeface="Gill Sans MT" panose="020B0502020104020203" pitchFamily="34" charset="77"/>
            </a:endParaRPr>
          </a:p>
        </p:txBody>
      </p:sp>
      <p:sp>
        <p:nvSpPr>
          <p:cNvPr id="6" name="Text 4"/>
          <p:cNvSpPr/>
          <p:nvPr/>
        </p:nvSpPr>
        <p:spPr>
          <a:xfrm>
            <a:off x="1158240" y="1438656"/>
            <a:ext cx="10485120" cy="463296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33" b="1" dirty="0">
                <a:solidFill>
                  <a:srgbClr val="1A2A4A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Commodity security—50% ring-fenced for ARVs by law</a:t>
            </a:r>
            <a:endParaRPr lang="en-US" sz="1733" dirty="0">
              <a:latin typeface="Gill Sans MT" panose="020B0502020104020203" pitchFamily="34" charset="77"/>
            </a:endParaRPr>
          </a:p>
        </p:txBody>
      </p:sp>
      <p:sp>
        <p:nvSpPr>
          <p:cNvPr id="7" name="Text 5"/>
          <p:cNvSpPr/>
          <p:nvPr/>
        </p:nvSpPr>
        <p:spPr>
          <a:xfrm>
            <a:off x="1158240" y="1926336"/>
            <a:ext cx="10485120" cy="6705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A statutory floor kept ART running through every funding disruption—enabling Zimbabwe to achieve 97/98/96 on the adult cascade ahead of schedule by 2022.</a:t>
            </a:r>
            <a:endParaRPr lang="en-US" sz="1600" dirty="0">
              <a:latin typeface="Gill Sans MT" panose="020B0502020104020203" pitchFamily="34" charset="77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48640" y="2657856"/>
            <a:ext cx="11094720" cy="0"/>
          </a:xfrm>
          <a:prstGeom prst="line">
            <a:avLst/>
          </a:prstGeom>
          <a:noFill/>
          <a:ln w="6350">
            <a:solidFill>
              <a:srgbClr val="E2E8F0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9" name="Text 7"/>
          <p:cNvSpPr/>
          <p:nvPr/>
        </p:nvSpPr>
        <p:spPr>
          <a:xfrm>
            <a:off x="548640" y="2718816"/>
            <a:ext cx="487680" cy="463296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667" b="1" dirty="0">
                <a:solidFill>
                  <a:srgbClr val="C8102E"/>
                </a:solidFill>
                <a:latin typeface="Gill Sans MT" panose="020B0502020104020203" pitchFamily="34" charset="77"/>
                <a:ea typeface="Georgia" pitchFamily="34" charset="-122"/>
                <a:cs typeface="Georgia" pitchFamily="34" charset="-120"/>
              </a:rPr>
              <a:t>2</a:t>
            </a:r>
            <a:endParaRPr lang="en-US" sz="2667" dirty="0">
              <a:latin typeface="Gill Sans MT" panose="020B0502020104020203" pitchFamily="34" charset="77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158240" y="2718816"/>
            <a:ext cx="10485120" cy="463296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33" b="1" dirty="0">
                <a:solidFill>
                  <a:srgbClr val="1A2A4A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A bridge during shocks—and a prerequisite for grants</a:t>
            </a:r>
            <a:endParaRPr lang="en-US" sz="1733" dirty="0">
              <a:latin typeface="Gill Sans MT" panose="020B0502020104020203" pitchFamily="34" charset="77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158240" y="3206496"/>
            <a:ext cx="10485120" cy="6705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The levy buffers funding gaps and satisfies Global Fund co-financing requirements, unlocking larger international grants.</a:t>
            </a:r>
            <a:endParaRPr lang="en-US" sz="1600" dirty="0">
              <a:latin typeface="Gill Sans MT" panose="020B0502020104020203" pitchFamily="34" charset="77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48640" y="3938016"/>
            <a:ext cx="11094720" cy="0"/>
          </a:xfrm>
          <a:prstGeom prst="line">
            <a:avLst/>
          </a:prstGeom>
          <a:noFill/>
          <a:ln w="6350">
            <a:solidFill>
              <a:srgbClr val="E2E8F0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3" name="Text 11"/>
          <p:cNvSpPr/>
          <p:nvPr/>
        </p:nvSpPr>
        <p:spPr>
          <a:xfrm>
            <a:off x="548640" y="3998976"/>
            <a:ext cx="487680" cy="463296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667" b="1" dirty="0">
                <a:solidFill>
                  <a:srgbClr val="C8102E"/>
                </a:solidFill>
                <a:latin typeface="Gill Sans MT" panose="020B0502020104020203" pitchFamily="34" charset="77"/>
                <a:ea typeface="Georgia" pitchFamily="34" charset="-122"/>
                <a:cs typeface="Georgia" pitchFamily="34" charset="-120"/>
              </a:rPr>
              <a:t>3</a:t>
            </a:r>
            <a:endParaRPr lang="en-US" sz="2667" dirty="0">
              <a:latin typeface="Gill Sans MT" panose="020B0502020104020203" pitchFamily="34" charset="77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158240" y="3998976"/>
            <a:ext cx="10485120" cy="463296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33" b="1" dirty="0">
                <a:solidFill>
                  <a:srgbClr val="1A2A4A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National autonomy—priorities set by local data, not donors</a:t>
            </a:r>
            <a:endParaRPr lang="en-US" sz="1733" dirty="0">
              <a:latin typeface="Gill Sans MT" panose="020B0502020104020203" pitchFamily="34" charset="77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158240" y="4486656"/>
            <a:ext cx="10485120" cy="6705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Government sets its own priorities and coordinates partners from a position of ownership, not dependency.</a:t>
            </a:r>
            <a:endParaRPr lang="en-US" sz="1600" dirty="0">
              <a:latin typeface="Gill Sans MT" panose="020B0502020104020203" pitchFamily="34" charset="77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548640" y="5218176"/>
            <a:ext cx="11094720" cy="0"/>
          </a:xfrm>
          <a:prstGeom prst="line">
            <a:avLst/>
          </a:prstGeom>
          <a:noFill/>
          <a:ln w="6350">
            <a:solidFill>
              <a:srgbClr val="E2E8F0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7" name="Text 15"/>
          <p:cNvSpPr/>
          <p:nvPr/>
        </p:nvSpPr>
        <p:spPr>
          <a:xfrm>
            <a:off x="548640" y="5279136"/>
            <a:ext cx="487680" cy="463296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667" b="1" dirty="0">
                <a:solidFill>
                  <a:srgbClr val="C810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2667" dirty="0"/>
          </a:p>
        </p:txBody>
      </p:sp>
      <p:sp>
        <p:nvSpPr>
          <p:cNvPr id="18" name="Text 16"/>
          <p:cNvSpPr/>
          <p:nvPr/>
        </p:nvSpPr>
        <p:spPr>
          <a:xfrm>
            <a:off x="1158240" y="5279136"/>
            <a:ext cx="10485120" cy="463296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33" b="1" dirty="0">
                <a:solidFill>
                  <a:srgbClr val="1A2A4A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Comprehensive care—funds the gaps donors ignore</a:t>
            </a:r>
            <a:endParaRPr lang="en-US" sz="1733" dirty="0">
              <a:latin typeface="Gill Sans MT" panose="020B0502020104020203" pitchFamily="34" charset="77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1158240" y="5766816"/>
            <a:ext cx="10485120" cy="6705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Local advocacy, stigma reduction and youth </a:t>
            </a:r>
            <a:r>
              <a:rPr lang="en-US" sz="1600" dirty="0" err="1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programmes</a:t>
            </a:r>
            <a:r>
              <a:rPr lang="en-US" sz="1600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;  areas routinely excluded from donor portfolios are covered through this channel.</a:t>
            </a:r>
            <a:endParaRPr lang="en-US" sz="1600" dirty="0">
              <a:latin typeface="Gill Sans MT" panose="020B0502020104020203" pitchFamily="34" charset="77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548640" y="6559296"/>
            <a:ext cx="9144000" cy="24384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67" i="1" dirty="0">
                <a:solidFill>
                  <a:srgbClr val="64748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Source: NAC Zimbabwe; Zimbabwe 95-95-95 Achievement Report (Yekeye); HIV Epidemic Update Sept 2025</a:t>
            </a:r>
            <a:endParaRPr lang="en-US" sz="1067" dirty="0">
              <a:latin typeface="Gill Sans MT" panose="020B0502020104020203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602E69-712B-500B-1CAE-0C0BD45BA6B9}"/>
              </a:ext>
            </a:extLst>
          </p:cNvPr>
          <p:cNvSpPr txBox="1"/>
          <p:nvPr/>
        </p:nvSpPr>
        <p:spPr>
          <a:xfrm>
            <a:off x="340242" y="316992"/>
            <a:ext cx="952677" cy="4632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2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39756" y="99893"/>
            <a:ext cx="10728960" cy="999744"/>
          </a:xfrm>
          <a:prstGeom prst="rect">
            <a:avLst/>
          </a:prstGeom>
          <a:noFill/>
          <a:ln/>
        </p:spPr>
        <p:txBody>
          <a:bodyPr wrap="square" rtlCol="0" anchor="b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400" b="1" dirty="0">
                <a:solidFill>
                  <a:srgbClr val="1A2A4A"/>
                </a:solidFill>
                <a:latin typeface="Gill Sans MT" panose="020B0502020104020203" pitchFamily="34" charset="77"/>
                <a:ea typeface="Georgia" pitchFamily="34" charset="-122"/>
                <a:cs typeface="Georgia" pitchFamily="34" charset="-120"/>
              </a:rPr>
              <a:t>Domestic funds cover only 11–15% of Zimbabwe's HIV budget — external partners still provide the majority</a:t>
            </a:r>
            <a:endParaRPr lang="en-US" sz="2400" dirty="0">
              <a:latin typeface="Gill Sans MT" panose="020B0502020104020203" pitchFamily="34" charset="77"/>
            </a:endParaRPr>
          </a:p>
        </p:txBody>
      </p:sp>
      <p:sp>
        <p:nvSpPr>
          <p:cNvPr id="3" name="Shape 1"/>
          <p:cNvSpPr/>
          <p:nvPr/>
        </p:nvSpPr>
        <p:spPr>
          <a:xfrm>
            <a:off x="548640" y="1243584"/>
            <a:ext cx="11094720" cy="30480"/>
          </a:xfrm>
          <a:prstGeom prst="rect">
            <a:avLst/>
          </a:prstGeom>
          <a:solidFill>
            <a:srgbClr val="C8102E"/>
          </a:solidFill>
          <a:ln w="12700">
            <a:solidFill>
              <a:srgbClr val="C8102E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4" name="Text 2"/>
          <p:cNvSpPr/>
          <p:nvPr/>
        </p:nvSpPr>
        <p:spPr>
          <a:xfrm>
            <a:off x="9509760" y="48768"/>
            <a:ext cx="2133600" cy="268224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Complication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48640" y="1463040"/>
            <a:ext cx="6705600" cy="3657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67" i="1" dirty="0">
                <a:solidFill>
                  <a:srgbClr val="64748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Share of total national HIV budget</a:t>
            </a:r>
            <a:endParaRPr lang="en-US" sz="1467" dirty="0">
              <a:latin typeface="Gill Sans MT" panose="020B0502020104020203" pitchFamily="34" charset="77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48640" y="2011681"/>
            <a:ext cx="3413760" cy="1965351"/>
          </a:xfrm>
          <a:prstGeom prst="rect">
            <a:avLst/>
          </a:prstGeom>
          <a:solidFill>
            <a:srgbClr val="4A7BA7"/>
          </a:solidFill>
          <a:ln w="12700">
            <a:solidFill>
              <a:srgbClr val="4A7BA7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Gill Sans MT" panose="020B0502020104020203" pitchFamily="34" charset="77"/>
            </a:endParaRPr>
          </a:p>
        </p:txBody>
      </p:sp>
      <p:sp>
        <p:nvSpPr>
          <p:cNvPr id="7" name="Text 5"/>
          <p:cNvSpPr/>
          <p:nvPr/>
        </p:nvSpPr>
        <p:spPr>
          <a:xfrm>
            <a:off x="548640" y="2726131"/>
            <a:ext cx="3413760" cy="341376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Gill Sans MT" panose="020B0502020104020203" pitchFamily="34" charset="77"/>
                <a:ea typeface="Georgia" pitchFamily="34" charset="-122"/>
                <a:cs typeface="Georgia" pitchFamily="34" charset="-120"/>
              </a:rPr>
              <a:t>62%</a:t>
            </a:r>
            <a:endParaRPr lang="en-US" sz="2400" dirty="0">
              <a:latin typeface="Gill Sans MT" panose="020B0502020104020203" pitchFamily="34" charset="77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8640" y="3116275"/>
            <a:ext cx="3413760" cy="48768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67" dirty="0">
                <a:solidFill>
                  <a:srgbClr val="FFFFFF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External partners</a:t>
            </a:r>
            <a:endParaRPr lang="en-US" sz="1467" dirty="0">
              <a:latin typeface="Gill Sans MT" panose="020B0502020104020203" pitchFamily="34" charset="77"/>
            </a:endParaRPr>
          </a:p>
          <a:p>
            <a:pPr marL="0" indent="0" algn="ctr">
              <a:buNone/>
            </a:pPr>
            <a:r>
              <a:rPr lang="en-US" sz="1467" dirty="0">
                <a:solidFill>
                  <a:srgbClr val="FFFFFF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(Global Fund, PEPFAR)</a:t>
            </a:r>
            <a:endParaRPr lang="en-US" sz="1467" dirty="0">
              <a:latin typeface="Gill Sans MT" panose="020B0502020104020203" pitchFamily="34" charset="77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48640" y="3842919"/>
            <a:ext cx="3413760" cy="926592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0" name="Text 8"/>
          <p:cNvSpPr/>
          <p:nvPr/>
        </p:nvSpPr>
        <p:spPr>
          <a:xfrm>
            <a:off x="548640" y="3956224"/>
            <a:ext cx="3413760" cy="341376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25%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548640" y="4259805"/>
            <a:ext cx="3413760" cy="48768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67" dirty="0">
                <a:solidFill>
                  <a:srgbClr val="FFFFFF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Other / gap</a:t>
            </a:r>
            <a:endParaRPr lang="en-US" sz="1467" dirty="0">
              <a:latin typeface="Gill Sans MT" panose="020B0502020104020203" pitchFamily="34" charset="77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48640" y="4769512"/>
            <a:ext cx="3413760" cy="412089"/>
          </a:xfrm>
          <a:prstGeom prst="rect">
            <a:avLst/>
          </a:prstGeom>
          <a:solidFill>
            <a:srgbClr val="1A2A4A"/>
          </a:solidFill>
          <a:ln w="12700">
            <a:solidFill>
              <a:srgbClr val="1A2A4A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3" name="Text 11"/>
          <p:cNvSpPr/>
          <p:nvPr/>
        </p:nvSpPr>
        <p:spPr>
          <a:xfrm>
            <a:off x="4632960" y="1463040"/>
            <a:ext cx="7071360" cy="4267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33" b="1" dirty="0">
                <a:solidFill>
                  <a:srgbClr val="1A2A4A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Why the gap persists</a:t>
            </a:r>
            <a:endParaRPr lang="en-US" sz="1733" dirty="0">
              <a:latin typeface="Gill Sans MT" panose="020B0502020104020203" pitchFamily="34" charset="77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4632960" y="1901952"/>
            <a:ext cx="7071360" cy="0"/>
          </a:xfrm>
          <a:prstGeom prst="line">
            <a:avLst/>
          </a:prstGeom>
          <a:noFill/>
          <a:ln w="6350">
            <a:solidFill>
              <a:srgbClr val="E2E8F0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5" name="Text 13"/>
          <p:cNvSpPr/>
          <p:nvPr/>
        </p:nvSpPr>
        <p:spPr>
          <a:xfrm>
            <a:off x="4632960" y="1975104"/>
            <a:ext cx="7071360" cy="390144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67" b="1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Scale dependency</a:t>
            </a:r>
            <a:endParaRPr lang="en-US" sz="1667" dirty="0">
              <a:latin typeface="Gill Sans MT" panose="020B0502020104020203" pitchFamily="34" charset="77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4632960" y="2365248"/>
            <a:ext cx="7071360" cy="926592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33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The Global Fund and PEPFAR fund over 60% of treatment. The levy is growing — but cannot replicate this volume.</a:t>
            </a:r>
            <a:endParaRPr lang="en-US" sz="1533" dirty="0">
              <a:latin typeface="Gill Sans MT" panose="020B0502020104020203" pitchFamily="34" charset="77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4632960" y="3060192"/>
            <a:ext cx="7071360" cy="0"/>
          </a:xfrm>
          <a:prstGeom prst="line">
            <a:avLst/>
          </a:prstGeom>
          <a:noFill/>
          <a:ln w="6350">
            <a:solidFill>
              <a:srgbClr val="E2E8F0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8" name="Text 16"/>
          <p:cNvSpPr/>
          <p:nvPr/>
        </p:nvSpPr>
        <p:spPr>
          <a:xfrm>
            <a:off x="4632960" y="3108960"/>
            <a:ext cx="7071360" cy="390144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67" b="1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Economic sensitivity</a:t>
            </a:r>
            <a:endParaRPr lang="en-US" sz="1667" dirty="0">
              <a:latin typeface="Gill Sans MT" panose="020B0502020104020203" pitchFamily="34" charset="77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4632960" y="3499104"/>
            <a:ext cx="7071360" cy="926592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33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Collections track the formal job market. A fiscal shock cuts revenue precisely when need rises.</a:t>
            </a:r>
            <a:endParaRPr lang="en-US" sz="1533" dirty="0">
              <a:latin typeface="Gill Sans MT" panose="020B0502020104020203" pitchFamily="34" charset="77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4632960" y="4194048"/>
            <a:ext cx="7071360" cy="0"/>
          </a:xfrm>
          <a:prstGeom prst="line">
            <a:avLst/>
          </a:prstGeom>
          <a:noFill/>
          <a:ln w="6350">
            <a:solidFill>
              <a:srgbClr val="E2E8F0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21" name="Text 19"/>
          <p:cNvSpPr/>
          <p:nvPr/>
        </p:nvSpPr>
        <p:spPr>
          <a:xfrm>
            <a:off x="4632960" y="4242816"/>
            <a:ext cx="7071360" cy="390144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67" b="1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The 50% mandate constrains flexibility</a:t>
            </a:r>
            <a:endParaRPr lang="en-US" sz="1667" dirty="0">
              <a:latin typeface="Gill Sans MT" panose="020B0502020104020203" pitchFamily="34" charset="77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4632960" y="4632960"/>
            <a:ext cx="7071360" cy="926592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33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Half of revenue is locked to ARVs. Prevention and emerging needs — including the children's cascade gap — compete for the rest.</a:t>
            </a:r>
            <a:endParaRPr lang="en-US" sz="1533" dirty="0">
              <a:latin typeface="Gill Sans MT" panose="020B0502020104020203" pitchFamily="34" charset="77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4632960" y="5327904"/>
            <a:ext cx="7071360" cy="0"/>
          </a:xfrm>
          <a:prstGeom prst="line">
            <a:avLst/>
          </a:prstGeom>
          <a:noFill/>
          <a:ln w="6350">
            <a:solidFill>
              <a:srgbClr val="E2E8F0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24" name="Text 22"/>
          <p:cNvSpPr/>
          <p:nvPr/>
        </p:nvSpPr>
        <p:spPr>
          <a:xfrm>
            <a:off x="4632960" y="5376672"/>
            <a:ext cx="7071360" cy="390144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67" b="1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Prevention still off track</a:t>
            </a:r>
            <a:endParaRPr lang="en-US" sz="1667" dirty="0">
              <a:latin typeface="Gill Sans MT" panose="020B0502020104020203" pitchFamily="34" charset="77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4632960" y="5766816"/>
            <a:ext cx="7071360" cy="926592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33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New infections estimated at 14,600 in 2025 — nearly double the 7,600 target. Children's status knowledge sits at 63% vs the 95% goal.</a:t>
            </a:r>
            <a:endParaRPr lang="en-US" sz="1533" dirty="0">
              <a:latin typeface="Gill Sans MT" panose="020B0502020104020203" pitchFamily="34" charset="77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548640" y="6559296"/>
            <a:ext cx="9144000" cy="24384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67" i="1" dirty="0">
                <a:solidFill>
                  <a:srgbClr val="64748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Source: UNAIDS 2024 estimates; HIV Epidemic Update Sept 2025; PMC12162903; PEPFAR/Global Fund allocation reports</a:t>
            </a:r>
            <a:endParaRPr lang="en-US" sz="1067" dirty="0">
              <a:latin typeface="Gill Sans MT" panose="020B0502020104020203" pitchFamily="34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0AB070-BAA3-5A16-F396-DFA1E2EBA890}"/>
              </a:ext>
            </a:extLst>
          </p:cNvPr>
          <p:cNvSpPr txBox="1"/>
          <p:nvPr/>
        </p:nvSpPr>
        <p:spPr>
          <a:xfrm>
            <a:off x="361507" y="435935"/>
            <a:ext cx="8782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08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58240" y="121921"/>
            <a:ext cx="10728960" cy="999744"/>
          </a:xfrm>
          <a:prstGeom prst="rect">
            <a:avLst/>
          </a:prstGeom>
          <a:noFill/>
          <a:ln/>
        </p:spPr>
        <p:txBody>
          <a:bodyPr wrap="square" rtlCol="0" anchor="b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dirty="0">
                <a:solidFill>
                  <a:srgbClr val="1A2A4A"/>
                </a:solidFill>
                <a:latin typeface="Gill Sans MT" panose="020B0502020104020203" pitchFamily="34" charset="77"/>
                <a:ea typeface="Georgia" pitchFamily="34" charset="-122"/>
                <a:cs typeface="Georgia" pitchFamily="34" charset="-120"/>
              </a:rPr>
              <a:t>The path forward is co-investment: domestic financing anchors the response while partnerships provide the scale</a:t>
            </a:r>
            <a:endParaRPr lang="en-US" sz="2400" dirty="0">
              <a:latin typeface="Gill Sans MT" panose="020B0502020104020203" pitchFamily="34" charset="77"/>
            </a:endParaRPr>
          </a:p>
        </p:txBody>
      </p:sp>
      <p:sp>
        <p:nvSpPr>
          <p:cNvPr id="3" name="Shape 1"/>
          <p:cNvSpPr/>
          <p:nvPr/>
        </p:nvSpPr>
        <p:spPr>
          <a:xfrm>
            <a:off x="548640" y="1243584"/>
            <a:ext cx="11094720" cy="30480"/>
          </a:xfrm>
          <a:prstGeom prst="rect">
            <a:avLst/>
          </a:prstGeom>
          <a:solidFill>
            <a:srgbClr val="C8102E"/>
          </a:solidFill>
          <a:ln w="12700">
            <a:solidFill>
              <a:srgbClr val="C8102E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4" name="Text 2"/>
          <p:cNvSpPr/>
          <p:nvPr/>
        </p:nvSpPr>
        <p:spPr>
          <a:xfrm>
            <a:off x="9509760" y="48768"/>
            <a:ext cx="2133600" cy="268224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Resolution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48640" y="1402080"/>
            <a:ext cx="11094720" cy="4267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>
                <a:solidFill>
                  <a:srgbClr val="64748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Three shifts define equitable partnership in practice:</a:t>
            </a:r>
            <a:endParaRPr lang="en-US" sz="1600" dirty="0">
              <a:latin typeface="Gill Sans MT" panose="020B0502020104020203" pitchFamily="34" charset="77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48640" y="1975104"/>
            <a:ext cx="609600" cy="609600"/>
          </a:xfrm>
          <a:prstGeom prst="rect">
            <a:avLst/>
          </a:prstGeom>
          <a:solidFill>
            <a:srgbClr val="1A2A4A"/>
          </a:solidFill>
          <a:ln w="12700">
            <a:solidFill>
              <a:srgbClr val="1A2A4A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Gill Sans MT" panose="020B0502020104020203" pitchFamily="34" charset="77"/>
            </a:endParaRPr>
          </a:p>
        </p:txBody>
      </p:sp>
      <p:sp>
        <p:nvSpPr>
          <p:cNvPr id="7" name="Text 5"/>
          <p:cNvSpPr/>
          <p:nvPr/>
        </p:nvSpPr>
        <p:spPr>
          <a:xfrm>
            <a:off x="548640" y="1975104"/>
            <a:ext cx="609600" cy="60960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341120" y="1926336"/>
            <a:ext cx="10302240" cy="463296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33" b="1" dirty="0">
                <a:solidFill>
                  <a:srgbClr val="1A2A4A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Co-financing as a catalyst, not a burden</a:t>
            </a:r>
            <a:endParaRPr lang="en-US" sz="1733" dirty="0">
              <a:latin typeface="Gill Sans MT" panose="020B0502020104020203" pitchFamily="34" charset="77"/>
            </a:endParaRPr>
          </a:p>
        </p:txBody>
      </p:sp>
      <p:sp>
        <p:nvSpPr>
          <p:cNvPr id="9" name="Text 7"/>
          <p:cNvSpPr/>
          <p:nvPr/>
        </p:nvSpPr>
        <p:spPr>
          <a:xfrm>
            <a:off x="1341120" y="2414016"/>
            <a:ext cx="10302240" cy="950976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The levy already satisfies Global Fund co-financing requirements. Reframe it as leverage—ownership that unlocks international co-investment.</a:t>
            </a:r>
            <a:endParaRPr lang="en-US" sz="1600" dirty="0">
              <a:latin typeface="Gill Sans MT" panose="020B0502020104020203" pitchFamily="34" charset="77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548640" y="3413760"/>
            <a:ext cx="11094720" cy="0"/>
          </a:xfrm>
          <a:prstGeom prst="line">
            <a:avLst/>
          </a:prstGeom>
          <a:noFill/>
          <a:ln w="6350">
            <a:solidFill>
              <a:srgbClr val="E2E8F0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1" name="Shape 9"/>
          <p:cNvSpPr/>
          <p:nvPr/>
        </p:nvSpPr>
        <p:spPr>
          <a:xfrm>
            <a:off x="548640" y="3535680"/>
            <a:ext cx="609600" cy="609600"/>
          </a:xfrm>
          <a:prstGeom prst="rect">
            <a:avLst/>
          </a:prstGeom>
          <a:solidFill>
            <a:srgbClr val="1A2A4A"/>
          </a:solidFill>
          <a:ln w="12700">
            <a:solidFill>
              <a:srgbClr val="1A2A4A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2" name="Text 10"/>
          <p:cNvSpPr/>
          <p:nvPr/>
        </p:nvSpPr>
        <p:spPr>
          <a:xfrm>
            <a:off x="548640" y="3535680"/>
            <a:ext cx="609600" cy="60960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341120" y="3486912"/>
            <a:ext cx="10302240" cy="463296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33" b="1" dirty="0">
                <a:solidFill>
                  <a:srgbClr val="1A2A4A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Technical synergy: partners improve the efficiency of domestic spending</a:t>
            </a:r>
            <a:endParaRPr lang="en-US" sz="1733" dirty="0">
              <a:latin typeface="Gill Sans MT" panose="020B0502020104020203" pitchFamily="34" charset="77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341120" y="3974592"/>
            <a:ext cx="10302240" cy="950976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Partners contribute data systems and evaluation capacity that stretch the value of every domestically-raised dollar without substituting for ownership.</a:t>
            </a:r>
            <a:endParaRPr lang="en-US" sz="1600" dirty="0">
              <a:latin typeface="Gill Sans MT" panose="020B0502020104020203" pitchFamily="34" charset="77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548640" y="4974336"/>
            <a:ext cx="11094720" cy="0"/>
          </a:xfrm>
          <a:prstGeom prst="line">
            <a:avLst/>
          </a:prstGeom>
          <a:noFill/>
          <a:ln w="6350">
            <a:solidFill>
              <a:srgbClr val="E2E8F0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6" name="Shape 14"/>
          <p:cNvSpPr/>
          <p:nvPr/>
        </p:nvSpPr>
        <p:spPr>
          <a:xfrm>
            <a:off x="548640" y="5096256"/>
            <a:ext cx="609600" cy="609600"/>
          </a:xfrm>
          <a:prstGeom prst="rect">
            <a:avLst/>
          </a:prstGeom>
          <a:solidFill>
            <a:srgbClr val="1A2A4A"/>
          </a:solidFill>
          <a:ln w="12700">
            <a:solidFill>
              <a:srgbClr val="1A2A4A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7" name="Text 15"/>
          <p:cNvSpPr/>
          <p:nvPr/>
        </p:nvSpPr>
        <p:spPr>
          <a:xfrm>
            <a:off x="548640" y="5096256"/>
            <a:ext cx="609600" cy="60960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341120" y="5047488"/>
            <a:ext cx="10302240" cy="463296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33" b="1" dirty="0">
                <a:solidFill>
                  <a:srgbClr val="1A2A4A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From aid to co-investment; a transition, not a cliff</a:t>
            </a:r>
            <a:endParaRPr lang="en-US" sz="1733" dirty="0">
              <a:latin typeface="Gill Sans MT" panose="020B0502020104020203" pitchFamily="34" charset="77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1341120" y="5535168"/>
            <a:ext cx="10302240" cy="950976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2D3748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As revenues grow, external support should shift from direct service funding to specialised technical assistance — preserving sustainability without abrupt withdrawal.</a:t>
            </a:r>
            <a:endParaRPr lang="en-US" sz="1600" dirty="0">
              <a:latin typeface="Gill Sans MT" panose="020B0502020104020203" pitchFamily="34" charset="77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548640" y="6559296"/>
            <a:ext cx="9144000" cy="24384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67" i="1" dirty="0">
                <a:solidFill>
                  <a:srgbClr val="64748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Source: Global Fund co-financing requirements; Lancet HIV &amp; Lancet Global Health Joint Series on Sustainable HIV Prevention in Africa</a:t>
            </a:r>
            <a:endParaRPr lang="en-US" sz="1067" dirty="0">
              <a:latin typeface="Gill Sans MT" panose="020B0502020104020203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0FA028-7566-6D1C-A5D1-17CEC68AD920}"/>
              </a:ext>
            </a:extLst>
          </p:cNvPr>
          <p:cNvSpPr txBox="1"/>
          <p:nvPr/>
        </p:nvSpPr>
        <p:spPr>
          <a:xfrm>
            <a:off x="404037" y="316992"/>
            <a:ext cx="839972" cy="4693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rnational AIDS Society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237">
      <a:majorFont>
        <a:latin typeface="IAS Ribbon Sans Bold"/>
        <a:ea typeface=""/>
        <a:cs typeface=""/>
      </a:majorFont>
      <a:minorFont>
        <a:latin typeface="IAS Ribbo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AS_PowerPoint_RibbonSans.potx" id="{88D7CBDE-7317-4E29-B999-965A3AAD1E9B}" vid="{50386B3A-36BF-43A5-BC9E-87D4488A8112}"/>
    </a:ext>
  </a:extLst>
</a:theme>
</file>

<file path=ppt/theme/theme2.xml><?xml version="1.0" encoding="utf-8"?>
<a:theme xmlns:a="http://schemas.openxmlformats.org/drawingml/2006/main" name="1_IAS2023">
  <a:themeElements>
    <a:clrScheme name="IAS 2025">
      <a:dk1>
        <a:srgbClr val="000000"/>
      </a:dk1>
      <a:lt1>
        <a:srgbClr val="FFFFFF"/>
      </a:lt1>
      <a:dk2>
        <a:srgbClr val="CC0022"/>
      </a:dk2>
      <a:lt2>
        <a:srgbClr val="FFFFFF"/>
      </a:lt2>
      <a:accent1>
        <a:srgbClr val="1C1D1D"/>
      </a:accent1>
      <a:accent2>
        <a:srgbClr val="B2B2B2"/>
      </a:accent2>
      <a:accent3>
        <a:srgbClr val="CC0022"/>
      </a:accent3>
      <a:accent4>
        <a:srgbClr val="346CFF"/>
      </a:accent4>
      <a:accent5>
        <a:srgbClr val="FF8D00"/>
      </a:accent5>
      <a:accent6>
        <a:srgbClr val="8A3FFC"/>
      </a:accent6>
      <a:hlink>
        <a:srgbClr val="CC0022"/>
      </a:hlink>
      <a:folHlink>
        <a:srgbClr val="CC0022"/>
      </a:folHlink>
    </a:clrScheme>
    <a:fontScheme name="IAS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AS_unity_24jun25" id="{3B8355CB-5BE6-6848-876C-038126DF2941}" vid="{5721EDEC-C1A6-AD47-B649-6AC6BF08AE6E}"/>
    </a:ext>
  </a:extLst>
</a:theme>
</file>

<file path=ppt/theme/theme3.xml><?xml version="1.0" encoding="utf-8"?>
<a:theme xmlns:a="http://schemas.openxmlformats.org/drawingml/2006/main" name="2022_CCO_Template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C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4.xml><?xml version="1.0" encoding="utf-8"?>
<a:theme xmlns:a="http://schemas.openxmlformats.org/drawingml/2006/main" name="2024_Scientific-Congress_Template">
  <a:themeElements>
    <a:clrScheme name="Merck 2024-revised Apr2024">
      <a:dk1>
        <a:srgbClr val="000000"/>
      </a:dk1>
      <a:lt1>
        <a:srgbClr val="FFFFFF"/>
      </a:lt1>
      <a:dk2>
        <a:srgbClr val="6ECEB2"/>
      </a:dk2>
      <a:lt2>
        <a:srgbClr val="00857C"/>
      </a:lt2>
      <a:accent1>
        <a:srgbClr val="CACACA"/>
      </a:accent1>
      <a:accent2>
        <a:srgbClr val="F0F0F0"/>
      </a:accent2>
      <a:accent3>
        <a:srgbClr val="1D559B"/>
      </a:accent3>
      <a:accent4>
        <a:srgbClr val="84B1E8"/>
      </a:accent4>
      <a:accent5>
        <a:srgbClr val="610F0F"/>
      </a:accent5>
      <a:accent6>
        <a:srgbClr val="F09E9E"/>
      </a:accent6>
      <a:hlink>
        <a:srgbClr val="11867B"/>
      </a:hlink>
      <a:folHlink>
        <a:srgbClr val="6ECE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kern="600" spc="3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>
          <a:defRPr kern="600" spc="3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cientific_Congress_Slide_Template_May30_2024.potx" id="{92C822B8-8B88-4446-9213-A0B3DD35F642}" vid="{AC91405E-AD53-422E-98D9-8C05255E76ED}"/>
    </a:ext>
  </a:extLst>
</a:theme>
</file>

<file path=ppt/theme/theme5.xml><?xml version="1.0" encoding="utf-8"?>
<a:theme xmlns:a="http://schemas.openxmlformats.org/drawingml/2006/main" name="3_IAS2023">
  <a:themeElements>
    <a:clrScheme name="IAS 2025">
      <a:dk1>
        <a:srgbClr val="000000"/>
      </a:dk1>
      <a:lt1>
        <a:srgbClr val="FFFFFF"/>
      </a:lt1>
      <a:dk2>
        <a:srgbClr val="CC0022"/>
      </a:dk2>
      <a:lt2>
        <a:srgbClr val="FFFFFF"/>
      </a:lt2>
      <a:accent1>
        <a:srgbClr val="1C1D1D"/>
      </a:accent1>
      <a:accent2>
        <a:srgbClr val="B2B2B2"/>
      </a:accent2>
      <a:accent3>
        <a:srgbClr val="CC0022"/>
      </a:accent3>
      <a:accent4>
        <a:srgbClr val="346CFF"/>
      </a:accent4>
      <a:accent5>
        <a:srgbClr val="FF8D00"/>
      </a:accent5>
      <a:accent6>
        <a:srgbClr val="8A3FFC"/>
      </a:accent6>
      <a:hlink>
        <a:srgbClr val="CC0022"/>
      </a:hlink>
      <a:folHlink>
        <a:srgbClr val="CC0022"/>
      </a:folHlink>
    </a:clrScheme>
    <a:fontScheme name="IAS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AS_unity_24jun25" id="{3B8355CB-5BE6-6848-876C-038126DF2941}" vid="{5721EDEC-C1A6-AD47-B649-6AC6BF08AE6E}"/>
    </a:ext>
  </a:extLst>
</a:theme>
</file>

<file path=ppt/theme/theme6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3E8853"/>
      </a:accent6>
      <a:hlink>
        <a:srgbClr val="6EAC1C"/>
      </a:hlink>
      <a:folHlink>
        <a:srgbClr val="B26B0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183">
      <a:majorFont>
        <a:latin typeface="Ping LCG Medium"/>
        <a:ea typeface=""/>
        <a:cs typeface=""/>
      </a:majorFont>
      <a:minorFont>
        <a:latin typeface="Ping LCG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183">
      <a:majorFont>
        <a:latin typeface="Ping LCG Medium"/>
        <a:ea typeface=""/>
        <a:cs typeface=""/>
      </a:majorFont>
      <a:minorFont>
        <a:latin typeface="Ping LCG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4EDCEEC58F924B8688429696C030D2" ma:contentTypeVersion="19" ma:contentTypeDescription="Create a new document." ma:contentTypeScope="" ma:versionID="b4d8bdf56c9ebdc58dfe75d904c50a7a">
  <xsd:schema xmlns:xsd="http://www.w3.org/2001/XMLSchema" xmlns:xs="http://www.w3.org/2001/XMLSchema" xmlns:p="http://schemas.microsoft.com/office/2006/metadata/properties" xmlns:ns2="e236f8d0-c4c0-4f47-ae05-f87aea30adc7" xmlns:ns3="73ce610f-b889-47d4-8ab5-c38f623799c9" targetNamespace="http://schemas.microsoft.com/office/2006/metadata/properties" ma:root="true" ma:fieldsID="6eb87eb5e6ae4b3023b2eee28dfdb8f0" ns2:_="" ns3:_="">
    <xsd:import namespace="e236f8d0-c4c0-4f47-ae05-f87aea30adc7"/>
    <xsd:import namespace="73ce610f-b889-47d4-8ab5-c38f623799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6f8d0-c4c0-4f47-ae05-f87aea30ad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ce610f-b889-47d4-8ab5-c38f623799c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c0bfebf-baa6-4c8c-8536-352a9d7474a2}" ma:internalName="TaxCatchAll" ma:showField="CatchAllData" ma:web="73ce610f-b889-47d4-8ab5-c38f623799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236f8d0-c4c0-4f47-ae05-f87aea30adc7">
      <Terms xmlns="http://schemas.microsoft.com/office/infopath/2007/PartnerControls"/>
    </lcf76f155ced4ddcb4097134ff3c332f>
    <TaxCatchAll xmlns="73ce610f-b889-47d4-8ab5-c38f623799c9" xsi:nil="true"/>
    <MediaLengthInSeconds xmlns="e236f8d0-c4c0-4f47-ae05-f87aea30adc7" xsi:nil="true"/>
  </documentManagement>
</p:properties>
</file>

<file path=customXml/itemProps1.xml><?xml version="1.0" encoding="utf-8"?>
<ds:datastoreItem xmlns:ds="http://schemas.openxmlformats.org/officeDocument/2006/customXml" ds:itemID="{D0171C5B-B8BA-422C-9BD6-8BE4B6AE9F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8AFE2D-D088-4936-B97C-5E4F05930E65}">
  <ds:schemaRefs>
    <ds:schemaRef ds:uri="73ce610f-b889-47d4-8ab5-c38f623799c9"/>
    <ds:schemaRef ds:uri="e236f8d0-c4c0-4f47-ae05-f87aea30ad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7FFAFE3-EB63-43C0-9252-189E74060D57}">
  <ds:schemaRefs>
    <ds:schemaRef ds:uri="3e346f99-f4e2-45e2-8a11-ecfa7a59914d"/>
    <ds:schemaRef ds:uri="73ce610f-b889-47d4-8ab5-c38f623799c9"/>
    <ds:schemaRef ds:uri="cca1fb59-c4b7-4cf4-b2e3-d11e70ba2877"/>
    <ds:schemaRef ds:uri="e236f8d0-c4c0-4f47-ae05-f87aea30ad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IAS_PowerPoint_RibbonSans</Template>
  <TotalTime>43</TotalTime>
  <Words>2340</Words>
  <Application>Microsoft Office PowerPoint</Application>
  <PresentationFormat>Widescreen</PresentationFormat>
  <Paragraphs>292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7" baseType="lpstr">
      <vt:lpstr>Aptos</vt:lpstr>
      <vt:lpstr>Aptos Display</vt:lpstr>
      <vt:lpstr>Aptos SemiBold</vt:lpstr>
      <vt:lpstr>Arial</vt:lpstr>
      <vt:lpstr>Arial Black</vt:lpstr>
      <vt:lpstr>Arial Narrow</vt:lpstr>
      <vt:lpstr>Calibri</vt:lpstr>
      <vt:lpstr>Courier New</vt:lpstr>
      <vt:lpstr>Georgia</vt:lpstr>
      <vt:lpstr>Gill Sans MT</vt:lpstr>
      <vt:lpstr>IAS Ribbon Sans Bold</vt:lpstr>
      <vt:lpstr>IAS Ribbon Sans Light</vt:lpstr>
      <vt:lpstr>IAS Ribbon Sans Regular</vt:lpstr>
      <vt:lpstr>Ping LCG Light</vt:lpstr>
      <vt:lpstr>Verdana</vt:lpstr>
      <vt:lpstr>Wingdings</vt:lpstr>
      <vt:lpstr>International AIDS Society</vt:lpstr>
      <vt:lpstr>1_IAS2023</vt:lpstr>
      <vt:lpstr>2022_CCO_Template</vt:lpstr>
      <vt:lpstr>2024_Scientific-Congress_Template</vt:lpstr>
      <vt:lpstr>3_IAS2023</vt:lpstr>
      <vt:lpstr>Office Theme</vt:lpstr>
      <vt:lpstr>PowerPoint Presentation</vt:lpstr>
      <vt:lpstr>PowerPoint Presentation</vt:lpstr>
      <vt:lpstr>Sustaining HIV prevention in a period of transition  </vt:lpstr>
      <vt:lpstr>How Zimbabwe's AIDS Levy demonstrates the promise and limits of domestic health financing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Financing for HIV/AIDS in Vietnam: Integrating HIV into the social health insurance system  </vt:lpstr>
      <vt:lpstr>Presentation outline</vt:lpstr>
      <vt:lpstr>Why Financing Transition Matters</vt:lpstr>
      <vt:lpstr>Policy Response</vt:lpstr>
      <vt:lpstr>Operationalizing SHI-financed HIV treatment </vt:lpstr>
      <vt:lpstr>Coverage Achievements: Rapid expansion of insurance coverage</vt:lpstr>
      <vt:lpstr>ART Financing Transition: From donor-funded to SHI-financed ART </vt:lpstr>
      <vt:lpstr>Enablers and Barriers to SHI Coverage among People Living with HIV</vt:lpstr>
      <vt:lpstr>Catastrophic payment (Over 40% of total expenditure): 2 rounds of national OOPE</vt:lpstr>
      <vt:lpstr>Willingness to pay</vt:lpstr>
      <vt:lpstr>Co-payment Support for ARV: What Works and What Challenges</vt:lpstr>
      <vt:lpstr>Policy Recommendations for Sustaining HIV Financing</vt:lpstr>
      <vt:lpstr>Panel discussion  </vt:lpstr>
      <vt:lpstr>Upcoming webinars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short headline Lorem ipsum  sit dolor</dc:title>
  <dc:creator>Lauranne Botti</dc:creator>
  <cp:lastModifiedBy>IAS</cp:lastModifiedBy>
  <cp:revision>13</cp:revision>
  <dcterms:created xsi:type="dcterms:W3CDTF">2021-03-18T16:34:42Z</dcterms:created>
  <dcterms:modified xsi:type="dcterms:W3CDTF">2026-04-07T12:58:51Z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0x010100814EDCEEC58F924B8688429696C030D2</vt:lpwstr>
  </property>
  <property fmtid="{D5CDD505-2E9C-101B-9397-08002B2CF9AE}" pid="3" name="xd_ProgID">
    <vt:lpwstr/>
  </property>
  <property fmtid="{D5CDD505-2E9C-101B-9397-08002B2CF9AE}" pid="4" name="MediaServiceImageTags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